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handoutMasterIdLst>
    <p:handoutMasterId r:id="rId17"/>
  </p:handoutMasterIdLst>
  <p:sldIdLst>
    <p:sldId id="256" r:id="rId2"/>
    <p:sldId id="258" r:id="rId3"/>
    <p:sldId id="272" r:id="rId4"/>
    <p:sldId id="259" r:id="rId5"/>
    <p:sldId id="260" r:id="rId6"/>
    <p:sldId id="271" r:id="rId7"/>
    <p:sldId id="261" r:id="rId8"/>
    <p:sldId id="262" r:id="rId9"/>
    <p:sldId id="263" r:id="rId10"/>
    <p:sldId id="264" r:id="rId11"/>
    <p:sldId id="265" r:id="rId12"/>
    <p:sldId id="266" r:id="rId13"/>
    <p:sldId id="267" r:id="rId14"/>
    <p:sldId id="270"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85" autoAdjust="0"/>
    <p:restoredTop sz="86691" autoAdjust="0"/>
  </p:normalViewPr>
  <p:slideViewPr>
    <p:cSldViewPr>
      <p:cViewPr>
        <p:scale>
          <a:sx n="80" d="100"/>
          <a:sy n="80" d="100"/>
        </p:scale>
        <p:origin x="-2586" y="-852"/>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199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B0D001-27A8-6D4C-9A3B-2A6F072DB416}" type="doc">
      <dgm:prSet loTypeId="urn:microsoft.com/office/officeart/2005/8/layout/vProcess5" loCatId="" qsTypeId="urn:microsoft.com/office/officeart/2005/8/quickstyle/simple4" qsCatId="simple" csTypeId="urn:microsoft.com/office/officeart/2005/8/colors/accent1_2#2" csCatId="accent1" phldr="1"/>
      <dgm:spPr/>
      <dgm:t>
        <a:bodyPr/>
        <a:lstStyle/>
        <a:p>
          <a:endParaRPr lang="en-US"/>
        </a:p>
      </dgm:t>
    </dgm:pt>
    <dgm:pt modelId="{56973C17-9801-E849-9722-86A11C99057A}">
      <dgm:prSet phldrT="[Text]" custT="1"/>
      <dgm:spPr>
        <a:noFill/>
        <a:ln>
          <a:solidFill>
            <a:schemeClr val="accent1">
              <a:lumMod val="75000"/>
            </a:schemeClr>
          </a:solidFill>
        </a:ln>
        <a:effectLst>
          <a:glow rad="25400">
            <a:schemeClr val="accent1">
              <a:lumMod val="75000"/>
              <a:alpha val="75000"/>
            </a:schemeClr>
          </a:glow>
        </a:effectLst>
      </dgm:spPr>
      <dgm:t>
        <a:bodyPr/>
        <a:lstStyle/>
        <a:p>
          <a:pPr algn="just"/>
          <a:r>
            <a:rPr lang="en-US" sz="1400" b="0" cap="all" dirty="0" smtClean="0">
              <a:solidFill>
                <a:srgbClr val="376092"/>
              </a:solidFill>
              <a:effectLst/>
            </a:rPr>
            <a:t>Planning</a:t>
          </a:r>
          <a:endParaRPr lang="en-US" sz="1300" b="0" cap="all" dirty="0">
            <a:solidFill>
              <a:srgbClr val="376092"/>
            </a:solidFill>
            <a:effectLst/>
          </a:endParaRPr>
        </a:p>
      </dgm:t>
    </dgm:pt>
    <dgm:pt modelId="{8D5FA375-E52D-E64C-A79A-C32542E4D2E4}" type="parTrans" cxnId="{DB55936F-B1A3-7949-9425-FF7863A8F32B}">
      <dgm:prSet/>
      <dgm:spPr/>
      <dgm:t>
        <a:bodyPr/>
        <a:lstStyle/>
        <a:p>
          <a:pPr algn="just"/>
          <a:endParaRPr lang="en-US"/>
        </a:p>
      </dgm:t>
    </dgm:pt>
    <dgm:pt modelId="{64A3F967-3BEF-E947-8124-9A899391AA3A}" type="sibTrans" cxnId="{DB55936F-B1A3-7949-9425-FF7863A8F32B}">
      <dgm:prSet/>
      <dgm:spPr>
        <a:solidFill>
          <a:schemeClr val="accent1">
            <a:lumMod val="75000"/>
            <a:alpha val="90000"/>
          </a:schemeClr>
        </a:solidFill>
      </dgm:spPr>
      <dgm:t>
        <a:bodyPr/>
        <a:lstStyle/>
        <a:p>
          <a:pPr algn="just"/>
          <a:endParaRPr lang="en-US" dirty="0">
            <a:solidFill>
              <a:schemeClr val="accent1">
                <a:lumMod val="75000"/>
              </a:schemeClr>
            </a:solidFill>
          </a:endParaRPr>
        </a:p>
      </dgm:t>
    </dgm:pt>
    <dgm:pt modelId="{DD6C5163-D909-284B-B6A7-34D48F68A512}">
      <dgm:prSet phldrT="[Text]" custT="1"/>
      <dgm:spPr>
        <a:noFill/>
        <a:ln>
          <a:solidFill>
            <a:schemeClr val="accent1">
              <a:lumMod val="75000"/>
            </a:schemeClr>
          </a:solidFill>
        </a:ln>
        <a:effectLst>
          <a:glow rad="25400">
            <a:schemeClr val="accent1">
              <a:lumMod val="75000"/>
              <a:alpha val="75000"/>
            </a:schemeClr>
          </a:glow>
        </a:effectLst>
      </dgm:spPr>
      <dgm:t>
        <a:bodyPr/>
        <a:lstStyle/>
        <a:p>
          <a:pPr algn="just"/>
          <a:r>
            <a:rPr lang="en-US" sz="1000" dirty="0" smtClean="0">
              <a:solidFill>
                <a:srgbClr val="376092"/>
              </a:solidFill>
            </a:rPr>
            <a:t>Senior Management should outline the strategic purpose and assess the complexity of the proposed relationship. </a:t>
          </a:r>
          <a:endParaRPr lang="en-US" sz="1000" dirty="0">
            <a:solidFill>
              <a:srgbClr val="376092"/>
            </a:solidFill>
          </a:endParaRPr>
        </a:p>
      </dgm:t>
    </dgm:pt>
    <dgm:pt modelId="{66E7C9C1-9F71-B144-840A-EC0654B43C2B}" type="parTrans" cxnId="{07FD9B24-8929-CD40-976E-B0E6B6D82C34}">
      <dgm:prSet/>
      <dgm:spPr/>
      <dgm:t>
        <a:bodyPr/>
        <a:lstStyle/>
        <a:p>
          <a:pPr algn="just"/>
          <a:endParaRPr lang="en-US"/>
        </a:p>
      </dgm:t>
    </dgm:pt>
    <dgm:pt modelId="{D27BC7FD-A9FF-5543-9444-8D90F5D6B9BD}" type="sibTrans" cxnId="{07FD9B24-8929-CD40-976E-B0E6B6D82C34}">
      <dgm:prSet/>
      <dgm:spPr/>
      <dgm:t>
        <a:bodyPr/>
        <a:lstStyle/>
        <a:p>
          <a:pPr algn="just"/>
          <a:endParaRPr lang="en-US"/>
        </a:p>
      </dgm:t>
    </dgm:pt>
    <dgm:pt modelId="{6A572F25-68A3-A940-8E25-C85F0267BC5D}">
      <dgm:prSet phldrT="[Text]" custT="1"/>
      <dgm:spPr>
        <a:noFill/>
        <a:ln>
          <a:solidFill>
            <a:schemeClr val="accent1">
              <a:lumMod val="75000"/>
            </a:schemeClr>
          </a:solidFill>
        </a:ln>
        <a:effectLst>
          <a:glow rad="25400">
            <a:schemeClr val="accent1">
              <a:lumMod val="75000"/>
              <a:alpha val="75000"/>
            </a:schemeClr>
          </a:glow>
        </a:effectLst>
      </dgm:spPr>
      <dgm:t>
        <a:bodyPr/>
        <a:lstStyle/>
        <a:p>
          <a:pPr algn="just"/>
          <a:r>
            <a:rPr lang="en-US" sz="1000" dirty="0" smtClean="0">
              <a:solidFill>
                <a:srgbClr val="376092"/>
              </a:solidFill>
            </a:rPr>
            <a:t>Consider how the relationship will affect information security systems, determine if the benefits outweigh the risks, develop contingency plans,  and develop a plan on how to select the vendor.</a:t>
          </a:r>
          <a:endParaRPr lang="en-US" sz="1000" dirty="0">
            <a:solidFill>
              <a:srgbClr val="376092"/>
            </a:solidFill>
          </a:endParaRPr>
        </a:p>
      </dgm:t>
    </dgm:pt>
    <dgm:pt modelId="{D47D772B-407D-9E47-9DB4-7D285688AFF7}" type="parTrans" cxnId="{BF256EE4-BD8C-6247-BDB1-6B6A61879F04}">
      <dgm:prSet/>
      <dgm:spPr/>
      <dgm:t>
        <a:bodyPr/>
        <a:lstStyle/>
        <a:p>
          <a:pPr algn="just"/>
          <a:endParaRPr lang="en-US"/>
        </a:p>
      </dgm:t>
    </dgm:pt>
    <dgm:pt modelId="{EADDC00F-6DE3-344E-9C3C-23A543F52F58}" type="sibTrans" cxnId="{BF256EE4-BD8C-6247-BDB1-6B6A61879F04}">
      <dgm:prSet/>
      <dgm:spPr/>
      <dgm:t>
        <a:bodyPr/>
        <a:lstStyle/>
        <a:p>
          <a:pPr algn="just"/>
          <a:endParaRPr lang="en-US"/>
        </a:p>
      </dgm:t>
    </dgm:pt>
    <dgm:pt modelId="{1EB78004-2D6E-224D-83C3-9342797547F9}">
      <dgm:prSet phldrT="[Text]" custT="1"/>
      <dgm:spPr>
        <a:noFill/>
        <a:ln>
          <a:solidFill>
            <a:schemeClr val="accent1">
              <a:lumMod val="75000"/>
            </a:schemeClr>
          </a:solidFill>
        </a:ln>
        <a:effectLst>
          <a:glow rad="25400">
            <a:schemeClr val="accent1">
              <a:lumMod val="75000"/>
              <a:alpha val="75000"/>
            </a:schemeClr>
          </a:glow>
        </a:effectLst>
      </dgm:spPr>
      <dgm:t>
        <a:bodyPr/>
        <a:lstStyle/>
        <a:p>
          <a:pPr algn="just"/>
          <a:r>
            <a:rPr lang="en-US" sz="1400" cap="all" dirty="0" smtClean="0">
              <a:solidFill>
                <a:srgbClr val="376092"/>
              </a:solidFill>
            </a:rPr>
            <a:t>Due Diligence &amp; 3</a:t>
          </a:r>
          <a:r>
            <a:rPr lang="en-US" sz="1400" cap="all" baseline="30000" dirty="0" smtClean="0">
              <a:solidFill>
                <a:srgbClr val="376092"/>
              </a:solidFill>
            </a:rPr>
            <a:t>rd</a:t>
          </a:r>
          <a:r>
            <a:rPr lang="en-US" sz="1400" cap="all" dirty="0" smtClean="0">
              <a:solidFill>
                <a:srgbClr val="376092"/>
              </a:solidFill>
            </a:rPr>
            <a:t> Party Selection</a:t>
          </a:r>
          <a:endParaRPr lang="en-US" sz="1400" cap="all" dirty="0">
            <a:solidFill>
              <a:srgbClr val="376092"/>
            </a:solidFill>
          </a:endParaRPr>
        </a:p>
      </dgm:t>
    </dgm:pt>
    <dgm:pt modelId="{826EC7CE-23E1-4A42-8482-0C2BB514FFE8}" type="parTrans" cxnId="{896E0DCA-27D6-F949-B831-6BBF50978B9E}">
      <dgm:prSet/>
      <dgm:spPr/>
      <dgm:t>
        <a:bodyPr/>
        <a:lstStyle/>
        <a:p>
          <a:pPr algn="just"/>
          <a:endParaRPr lang="en-US"/>
        </a:p>
      </dgm:t>
    </dgm:pt>
    <dgm:pt modelId="{24280029-B09D-4246-9F6F-DC7E79077208}" type="sibTrans" cxnId="{896E0DCA-27D6-F949-B831-6BBF50978B9E}">
      <dgm:prSet/>
      <dgm:spPr>
        <a:solidFill>
          <a:schemeClr val="accent1">
            <a:lumMod val="75000"/>
            <a:alpha val="90000"/>
          </a:schemeClr>
        </a:solidFill>
      </dgm:spPr>
      <dgm:t>
        <a:bodyPr/>
        <a:lstStyle/>
        <a:p>
          <a:pPr algn="just"/>
          <a:endParaRPr lang="en-US" dirty="0">
            <a:solidFill>
              <a:schemeClr val="accent1">
                <a:lumMod val="75000"/>
              </a:schemeClr>
            </a:solidFill>
          </a:endParaRPr>
        </a:p>
      </dgm:t>
    </dgm:pt>
    <dgm:pt modelId="{40A192C2-DC5D-C843-AE74-916949A98DD0}">
      <dgm:prSet phldrT="[Text]" custT="1"/>
      <dgm:spPr>
        <a:noFill/>
        <a:ln>
          <a:solidFill>
            <a:schemeClr val="accent1">
              <a:lumMod val="75000"/>
            </a:schemeClr>
          </a:solidFill>
        </a:ln>
        <a:effectLst>
          <a:glow rad="25400">
            <a:schemeClr val="accent1">
              <a:lumMod val="75000"/>
              <a:alpha val="75000"/>
            </a:schemeClr>
          </a:glow>
        </a:effectLst>
      </dgm:spPr>
      <dgm:t>
        <a:bodyPr/>
        <a:lstStyle/>
        <a:p>
          <a:pPr algn="just"/>
          <a:r>
            <a:rPr lang="en-US" sz="1000" dirty="0" smtClean="0">
              <a:solidFill>
                <a:srgbClr val="376092"/>
              </a:solidFill>
            </a:rPr>
            <a:t>The degree of the due diligence investigation should match the level of risk the relationship poses, for example, for ‘mission critical’ vendors, you should perform on-site visits. </a:t>
          </a:r>
          <a:endParaRPr lang="en-US" sz="1000" dirty="0">
            <a:solidFill>
              <a:srgbClr val="376092"/>
            </a:solidFill>
          </a:endParaRPr>
        </a:p>
      </dgm:t>
    </dgm:pt>
    <dgm:pt modelId="{E6EDBFD9-7A17-2E48-80E1-551926E57087}" type="parTrans" cxnId="{A1658CF7-BC92-204D-A997-A23A2FE938A9}">
      <dgm:prSet/>
      <dgm:spPr/>
      <dgm:t>
        <a:bodyPr/>
        <a:lstStyle/>
        <a:p>
          <a:pPr algn="just"/>
          <a:endParaRPr lang="en-US"/>
        </a:p>
      </dgm:t>
    </dgm:pt>
    <dgm:pt modelId="{194278DB-AE3A-3242-AA90-AD1AF8EBF614}" type="sibTrans" cxnId="{A1658CF7-BC92-204D-A997-A23A2FE938A9}">
      <dgm:prSet/>
      <dgm:spPr/>
      <dgm:t>
        <a:bodyPr/>
        <a:lstStyle/>
        <a:p>
          <a:pPr algn="just"/>
          <a:endParaRPr lang="en-US"/>
        </a:p>
      </dgm:t>
    </dgm:pt>
    <dgm:pt modelId="{BF20238C-1696-FD45-B111-05846E575339}">
      <dgm:prSet phldrT="[Text]" custT="1"/>
      <dgm:spPr>
        <a:noFill/>
        <a:ln>
          <a:solidFill>
            <a:schemeClr val="accent1">
              <a:lumMod val="75000"/>
            </a:schemeClr>
          </a:solidFill>
        </a:ln>
        <a:effectLst>
          <a:glow rad="25400">
            <a:schemeClr val="accent1">
              <a:lumMod val="75000"/>
              <a:alpha val="75000"/>
            </a:schemeClr>
          </a:glow>
        </a:effectLst>
      </dgm:spPr>
      <dgm:t>
        <a:bodyPr/>
        <a:lstStyle/>
        <a:p>
          <a:pPr algn="just"/>
          <a:r>
            <a:rPr lang="en-US" sz="1400" dirty="0" smtClean="0">
              <a:solidFill>
                <a:srgbClr val="376092"/>
              </a:solidFill>
            </a:rPr>
            <a:t>CONTRACT NEGOTIATION</a:t>
          </a:r>
        </a:p>
      </dgm:t>
    </dgm:pt>
    <dgm:pt modelId="{350850CF-D4D3-9243-AD1D-BB02BC8BEE62}" type="parTrans" cxnId="{04D36973-CA8B-CC4C-958A-505963D8D93E}">
      <dgm:prSet/>
      <dgm:spPr/>
      <dgm:t>
        <a:bodyPr/>
        <a:lstStyle/>
        <a:p>
          <a:pPr algn="just"/>
          <a:endParaRPr lang="en-US"/>
        </a:p>
      </dgm:t>
    </dgm:pt>
    <dgm:pt modelId="{74AB7155-7BAC-9841-AD4A-F25ADC258E24}" type="sibTrans" cxnId="{04D36973-CA8B-CC4C-958A-505963D8D93E}">
      <dgm:prSet/>
      <dgm:spPr>
        <a:solidFill>
          <a:srgbClr val="376092">
            <a:alpha val="90000"/>
          </a:srgbClr>
        </a:solidFill>
      </dgm:spPr>
      <dgm:t>
        <a:bodyPr/>
        <a:lstStyle/>
        <a:p>
          <a:pPr algn="just"/>
          <a:endParaRPr lang="en-US" dirty="0"/>
        </a:p>
      </dgm:t>
    </dgm:pt>
    <dgm:pt modelId="{D6C604A8-FA75-F64A-8996-1873A945D6A5}">
      <dgm:prSet phldrT="[Text]"/>
      <dgm:spPr>
        <a:noFill/>
        <a:ln>
          <a:solidFill>
            <a:schemeClr val="accent1">
              <a:lumMod val="75000"/>
            </a:schemeClr>
          </a:solidFill>
        </a:ln>
        <a:effectLst>
          <a:glow rad="25400">
            <a:schemeClr val="accent1">
              <a:lumMod val="75000"/>
              <a:alpha val="75000"/>
            </a:schemeClr>
          </a:glow>
        </a:effectLst>
      </dgm:spPr>
      <dgm:t>
        <a:bodyPr/>
        <a:lstStyle/>
        <a:p>
          <a:pPr algn="just"/>
          <a:r>
            <a:rPr lang="en-US" sz="1000" dirty="0" smtClean="0">
              <a:solidFill>
                <a:srgbClr val="376092"/>
              </a:solidFill>
            </a:rPr>
            <a:t>Termination may occur due to the expiration or satisfaction of the contract, desire to seek an alternate service provider, to discontinue the service, or as a result of a breach of contract.</a:t>
          </a:r>
          <a:endParaRPr lang="en-US" sz="1000" dirty="0">
            <a:solidFill>
              <a:srgbClr val="376092"/>
            </a:solidFill>
          </a:endParaRPr>
        </a:p>
      </dgm:t>
    </dgm:pt>
    <dgm:pt modelId="{CBD22FA5-98EE-204E-AEC7-32D067ED657D}" type="parTrans" cxnId="{E7F83E28-7C57-A84F-98EC-14662F890531}">
      <dgm:prSet/>
      <dgm:spPr/>
      <dgm:t>
        <a:bodyPr/>
        <a:lstStyle/>
        <a:p>
          <a:pPr algn="just"/>
          <a:endParaRPr lang="en-US"/>
        </a:p>
      </dgm:t>
    </dgm:pt>
    <dgm:pt modelId="{541E0A02-A1C4-FD49-A05C-B256482F8805}" type="sibTrans" cxnId="{E7F83E28-7C57-A84F-98EC-14662F890531}">
      <dgm:prSet/>
      <dgm:spPr/>
      <dgm:t>
        <a:bodyPr/>
        <a:lstStyle/>
        <a:p>
          <a:pPr algn="just"/>
          <a:endParaRPr lang="en-US"/>
        </a:p>
      </dgm:t>
    </dgm:pt>
    <dgm:pt modelId="{EDAE8146-E9DF-E54C-B8E6-F22BFD344813}">
      <dgm:prSet phldrT="[Text]" custT="1"/>
      <dgm:spPr>
        <a:noFill/>
        <a:ln>
          <a:solidFill>
            <a:schemeClr val="accent1">
              <a:lumMod val="75000"/>
            </a:schemeClr>
          </a:solidFill>
        </a:ln>
        <a:effectLst>
          <a:glow rad="25400">
            <a:schemeClr val="accent1">
              <a:lumMod val="75000"/>
              <a:alpha val="75000"/>
            </a:schemeClr>
          </a:glow>
        </a:effectLst>
      </dgm:spPr>
      <dgm:t>
        <a:bodyPr/>
        <a:lstStyle/>
        <a:p>
          <a:pPr algn="just"/>
          <a:r>
            <a:rPr lang="en-US" sz="1400" dirty="0" smtClean="0">
              <a:solidFill>
                <a:srgbClr val="376092"/>
              </a:solidFill>
            </a:rPr>
            <a:t>ONGOING MONITORING</a:t>
          </a:r>
          <a:endParaRPr lang="en-US" sz="1400" dirty="0">
            <a:solidFill>
              <a:srgbClr val="376092"/>
            </a:solidFill>
          </a:endParaRPr>
        </a:p>
      </dgm:t>
    </dgm:pt>
    <dgm:pt modelId="{4528207A-F5AB-7746-8920-EEFF3690BDB2}" type="parTrans" cxnId="{99BE1B3B-0EF6-D240-BC88-C563680CB007}">
      <dgm:prSet/>
      <dgm:spPr/>
      <dgm:t>
        <a:bodyPr/>
        <a:lstStyle/>
        <a:p>
          <a:pPr algn="just"/>
          <a:endParaRPr lang="en-US"/>
        </a:p>
      </dgm:t>
    </dgm:pt>
    <dgm:pt modelId="{FB32DF44-CAFC-6F4D-95F8-55E00D70C519}" type="sibTrans" cxnId="{99BE1B3B-0EF6-D240-BC88-C563680CB007}">
      <dgm:prSet/>
      <dgm:spPr>
        <a:solidFill>
          <a:srgbClr val="376092">
            <a:alpha val="90000"/>
          </a:srgbClr>
        </a:solidFill>
      </dgm:spPr>
      <dgm:t>
        <a:bodyPr/>
        <a:lstStyle/>
        <a:p>
          <a:pPr algn="just"/>
          <a:endParaRPr lang="en-US" dirty="0"/>
        </a:p>
      </dgm:t>
    </dgm:pt>
    <dgm:pt modelId="{3FC3C49C-8B18-5240-8A3B-B4DD12952C6A}">
      <dgm:prSet phldrT="[Text]" custT="1"/>
      <dgm:spPr>
        <a:noFill/>
        <a:ln>
          <a:solidFill>
            <a:schemeClr val="accent1">
              <a:lumMod val="75000"/>
            </a:schemeClr>
          </a:solidFill>
        </a:ln>
        <a:effectLst>
          <a:glow rad="25400">
            <a:schemeClr val="accent1">
              <a:lumMod val="75000"/>
              <a:alpha val="75000"/>
            </a:schemeClr>
          </a:glow>
        </a:effectLst>
      </dgm:spPr>
      <dgm:t>
        <a:bodyPr/>
        <a:lstStyle/>
        <a:p>
          <a:pPr algn="just"/>
          <a:r>
            <a:rPr lang="en-US" sz="1400" dirty="0" smtClean="0">
              <a:solidFill>
                <a:srgbClr val="376092"/>
              </a:solidFill>
            </a:rPr>
            <a:t>TERMINATION</a:t>
          </a:r>
          <a:endParaRPr lang="en-US" sz="1400" dirty="0">
            <a:solidFill>
              <a:srgbClr val="376092"/>
            </a:solidFill>
          </a:endParaRPr>
        </a:p>
      </dgm:t>
    </dgm:pt>
    <dgm:pt modelId="{52BE3483-5C44-9344-A8D6-1F6F7D076F9C}" type="parTrans" cxnId="{41900EE1-41F8-BF47-B502-01A70C883B20}">
      <dgm:prSet/>
      <dgm:spPr/>
      <dgm:t>
        <a:bodyPr/>
        <a:lstStyle/>
        <a:p>
          <a:pPr algn="just"/>
          <a:endParaRPr lang="en-US"/>
        </a:p>
      </dgm:t>
    </dgm:pt>
    <dgm:pt modelId="{C6AF1CD3-C4E9-F848-8AF7-22D48D77A50B}" type="sibTrans" cxnId="{41900EE1-41F8-BF47-B502-01A70C883B20}">
      <dgm:prSet/>
      <dgm:spPr/>
      <dgm:t>
        <a:bodyPr/>
        <a:lstStyle/>
        <a:p>
          <a:pPr algn="just"/>
          <a:endParaRPr lang="en-US"/>
        </a:p>
      </dgm:t>
    </dgm:pt>
    <dgm:pt modelId="{A2B247AA-5110-4842-BF82-56E8E68615D0}">
      <dgm:prSet phldrT="[Text]" custT="1"/>
      <dgm:spPr>
        <a:noFill/>
        <a:ln>
          <a:solidFill>
            <a:schemeClr val="accent1">
              <a:lumMod val="75000"/>
            </a:schemeClr>
          </a:solidFill>
        </a:ln>
        <a:effectLst>
          <a:glow rad="25400">
            <a:schemeClr val="accent1">
              <a:lumMod val="75000"/>
              <a:alpha val="75000"/>
            </a:schemeClr>
          </a:glow>
        </a:effectLst>
      </dgm:spPr>
      <dgm:t>
        <a:bodyPr/>
        <a:lstStyle/>
        <a:p>
          <a:pPr algn="just"/>
          <a:r>
            <a:rPr lang="en-US" sz="1000" dirty="0" smtClean="0">
              <a:solidFill>
                <a:srgbClr val="376092"/>
              </a:solidFill>
            </a:rPr>
            <a:t>The contract governing the relationship should include, but not be limited to, provisions governing (i) the nature and scope of the arrangement; (ii) performance measures or benchmarks; (iii) responsibilities for providing, receiving, and retaining information; (iv) responsibility for compliance with laws and regulations; (v) clear cost and compensation arrangements; and (vi) default and termination provisions. </a:t>
          </a:r>
        </a:p>
      </dgm:t>
    </dgm:pt>
    <dgm:pt modelId="{17A40292-A103-CE43-9651-0748D61B706B}" type="parTrans" cxnId="{1CDDE17D-F445-3345-B12B-B0A26C433991}">
      <dgm:prSet/>
      <dgm:spPr/>
      <dgm:t>
        <a:bodyPr/>
        <a:lstStyle/>
        <a:p>
          <a:pPr algn="just"/>
          <a:endParaRPr lang="en-US"/>
        </a:p>
      </dgm:t>
    </dgm:pt>
    <dgm:pt modelId="{D286D57C-0B4A-0A47-8B9B-C1C01F6C0930}" type="sibTrans" cxnId="{1CDDE17D-F445-3345-B12B-B0A26C433991}">
      <dgm:prSet/>
      <dgm:spPr/>
      <dgm:t>
        <a:bodyPr/>
        <a:lstStyle/>
        <a:p>
          <a:pPr algn="just"/>
          <a:endParaRPr lang="en-US"/>
        </a:p>
      </dgm:t>
    </dgm:pt>
    <dgm:pt modelId="{226B2731-8CDB-AB40-ACFA-9AE29E70B057}">
      <dgm:prSet phldrT="[Text]" custT="1"/>
      <dgm:spPr>
        <a:noFill/>
        <a:ln>
          <a:solidFill>
            <a:schemeClr val="accent1">
              <a:lumMod val="75000"/>
            </a:schemeClr>
          </a:solidFill>
        </a:ln>
        <a:effectLst>
          <a:glow rad="25400">
            <a:schemeClr val="accent1">
              <a:lumMod val="75000"/>
              <a:alpha val="75000"/>
            </a:schemeClr>
          </a:glow>
        </a:effectLst>
      </dgm:spPr>
      <dgm:t>
        <a:bodyPr/>
        <a:lstStyle/>
        <a:p>
          <a:pPr algn="just"/>
          <a:r>
            <a:rPr lang="en-US" sz="1000" dirty="0" smtClean="0">
              <a:solidFill>
                <a:srgbClr val="376092"/>
              </a:solidFill>
            </a:rPr>
            <a:t>Evaluate, among other items, the 3</a:t>
          </a:r>
          <a:r>
            <a:rPr lang="en-US" sz="1000" baseline="30000" dirty="0" smtClean="0">
              <a:solidFill>
                <a:srgbClr val="376092"/>
              </a:solidFill>
            </a:rPr>
            <a:t>rd</a:t>
          </a:r>
          <a:r>
            <a:rPr lang="en-US" sz="1000" dirty="0" smtClean="0">
              <a:solidFill>
                <a:srgbClr val="376092"/>
              </a:solidFill>
            </a:rPr>
            <a:t> party’s (i) ability to comply with applicable laws and regulations; (ii) financial condition and stability; (iii) reputation; and (iv) applicable P&amp;Ps.</a:t>
          </a:r>
          <a:endParaRPr lang="en-US" sz="1000" dirty="0">
            <a:solidFill>
              <a:srgbClr val="376092"/>
            </a:solidFill>
          </a:endParaRPr>
        </a:p>
      </dgm:t>
    </dgm:pt>
    <dgm:pt modelId="{2DF6EA8C-70C9-A342-9206-79BBA36D8BD9}" type="parTrans" cxnId="{0CCDEB07-F177-C641-8C22-D50C46720060}">
      <dgm:prSet/>
      <dgm:spPr/>
      <dgm:t>
        <a:bodyPr/>
        <a:lstStyle/>
        <a:p>
          <a:pPr algn="just"/>
          <a:endParaRPr lang="en-US"/>
        </a:p>
      </dgm:t>
    </dgm:pt>
    <dgm:pt modelId="{E8B9DBC8-E88E-4841-A97A-9E275EA274DD}" type="sibTrans" cxnId="{0CCDEB07-F177-C641-8C22-D50C46720060}">
      <dgm:prSet/>
      <dgm:spPr/>
      <dgm:t>
        <a:bodyPr/>
        <a:lstStyle/>
        <a:p>
          <a:pPr algn="just"/>
          <a:endParaRPr lang="en-US"/>
        </a:p>
      </dgm:t>
    </dgm:pt>
    <dgm:pt modelId="{C94B40BE-F5AE-1F46-88E9-564050CBE7F5}">
      <dgm:prSet phldrT="[Text]" custT="1"/>
      <dgm:spPr>
        <a:noFill/>
        <a:ln>
          <a:solidFill>
            <a:schemeClr val="accent1">
              <a:lumMod val="75000"/>
            </a:schemeClr>
          </a:solidFill>
        </a:ln>
        <a:effectLst>
          <a:glow rad="25400">
            <a:schemeClr val="accent1">
              <a:lumMod val="75000"/>
              <a:alpha val="75000"/>
            </a:schemeClr>
          </a:glow>
        </a:effectLst>
      </dgm:spPr>
      <dgm:t>
        <a:bodyPr/>
        <a:lstStyle/>
        <a:p>
          <a:pPr algn="just"/>
          <a:r>
            <a:rPr lang="en-US" sz="1000" dirty="0" smtClean="0">
              <a:solidFill>
                <a:srgbClr val="376092"/>
              </a:solidFill>
            </a:rPr>
            <a:t>Senior Management should appoint staff that is knowledgeable about the subject matter and who has authority and accountability to regularly monitor each vendor.</a:t>
          </a:r>
          <a:endParaRPr lang="en-US" sz="1000" dirty="0">
            <a:solidFill>
              <a:srgbClr val="376092"/>
            </a:solidFill>
          </a:endParaRPr>
        </a:p>
      </dgm:t>
    </dgm:pt>
    <dgm:pt modelId="{6C6808F2-6E46-7A4A-A10A-A9D4201F71A0}" type="parTrans" cxnId="{E359AF6C-9EF5-9441-9719-C2B581FA6DD4}">
      <dgm:prSet/>
      <dgm:spPr/>
      <dgm:t>
        <a:bodyPr/>
        <a:lstStyle/>
        <a:p>
          <a:pPr algn="just"/>
          <a:endParaRPr lang="en-US"/>
        </a:p>
      </dgm:t>
    </dgm:pt>
    <dgm:pt modelId="{9181A9AA-3BF0-8641-90D3-A8EA416CBD5F}" type="sibTrans" cxnId="{E359AF6C-9EF5-9441-9719-C2B581FA6DD4}">
      <dgm:prSet/>
      <dgm:spPr/>
      <dgm:t>
        <a:bodyPr/>
        <a:lstStyle/>
        <a:p>
          <a:pPr algn="just"/>
          <a:endParaRPr lang="en-US"/>
        </a:p>
      </dgm:t>
    </dgm:pt>
    <dgm:pt modelId="{BA4A2950-5E41-8A4F-B340-142523801DB7}">
      <dgm:prSet phldrT="[Text]" custT="1"/>
      <dgm:spPr>
        <a:noFill/>
        <a:ln>
          <a:solidFill>
            <a:schemeClr val="accent1">
              <a:lumMod val="75000"/>
            </a:schemeClr>
          </a:solidFill>
        </a:ln>
        <a:effectLst>
          <a:glow rad="25400">
            <a:schemeClr val="accent1">
              <a:lumMod val="75000"/>
              <a:alpha val="75000"/>
            </a:schemeClr>
          </a:glow>
        </a:effectLst>
      </dgm:spPr>
      <dgm:t>
        <a:bodyPr/>
        <a:lstStyle/>
        <a:p>
          <a:pPr algn="just"/>
          <a:r>
            <a:rPr lang="en-US" sz="1000" dirty="0" smtClean="0">
              <a:solidFill>
                <a:srgbClr val="376092"/>
              </a:solidFill>
            </a:rPr>
            <a:t>The ongoing monitoring may include periodic reviews of the quality of the product and adherence to service-level agreements and performance metrics. </a:t>
          </a:r>
          <a:endParaRPr lang="en-US" sz="1000" dirty="0">
            <a:solidFill>
              <a:srgbClr val="376092"/>
            </a:solidFill>
          </a:endParaRPr>
        </a:p>
      </dgm:t>
    </dgm:pt>
    <dgm:pt modelId="{D2628331-0DEB-6848-8FCA-ADB6B79A9B77}" type="parTrans" cxnId="{CEFF02B8-DA3B-0B49-AB97-51C78BD99514}">
      <dgm:prSet/>
      <dgm:spPr/>
      <dgm:t>
        <a:bodyPr/>
        <a:lstStyle/>
        <a:p>
          <a:pPr algn="just"/>
          <a:endParaRPr lang="en-US"/>
        </a:p>
      </dgm:t>
    </dgm:pt>
    <dgm:pt modelId="{4A48C97F-41D2-4A4D-AB85-CF9821B1EA44}" type="sibTrans" cxnId="{CEFF02B8-DA3B-0B49-AB97-51C78BD99514}">
      <dgm:prSet/>
      <dgm:spPr/>
      <dgm:t>
        <a:bodyPr/>
        <a:lstStyle/>
        <a:p>
          <a:pPr algn="just"/>
          <a:endParaRPr lang="en-US"/>
        </a:p>
      </dgm:t>
    </dgm:pt>
    <dgm:pt modelId="{8726239E-32D3-434A-B633-70EF29DF40AD}">
      <dgm:prSet phldrT="[Text]"/>
      <dgm:spPr>
        <a:noFill/>
        <a:ln>
          <a:solidFill>
            <a:schemeClr val="accent1">
              <a:lumMod val="75000"/>
            </a:schemeClr>
          </a:solidFill>
        </a:ln>
        <a:effectLst>
          <a:glow rad="25400">
            <a:schemeClr val="accent1">
              <a:lumMod val="75000"/>
              <a:alpha val="75000"/>
            </a:schemeClr>
          </a:glow>
        </a:effectLst>
      </dgm:spPr>
      <dgm:t>
        <a:bodyPr/>
        <a:lstStyle/>
        <a:p>
          <a:pPr algn="just"/>
          <a:r>
            <a:rPr lang="en-US" sz="1000" dirty="0" smtClean="0">
              <a:solidFill>
                <a:srgbClr val="376092"/>
              </a:solidFill>
            </a:rPr>
            <a:t>Any termination should be handled as efficiently as possible, and should ensure that any and all borrower Non-Public Personal Information in the vendor’s possession is destroyed or returned.</a:t>
          </a:r>
          <a:endParaRPr lang="en-US" sz="1000" dirty="0">
            <a:solidFill>
              <a:srgbClr val="376092"/>
            </a:solidFill>
          </a:endParaRPr>
        </a:p>
      </dgm:t>
    </dgm:pt>
    <dgm:pt modelId="{3E6E6374-31AF-DE4D-9BC0-E9222CAFBFB4}" type="parTrans" cxnId="{5589D0B5-9DE0-A748-8F1E-2ABDA8BDF4DA}">
      <dgm:prSet/>
      <dgm:spPr/>
      <dgm:t>
        <a:bodyPr/>
        <a:lstStyle/>
        <a:p>
          <a:pPr algn="just"/>
          <a:endParaRPr lang="en-US"/>
        </a:p>
      </dgm:t>
    </dgm:pt>
    <dgm:pt modelId="{85609451-F295-6746-8BE9-9F959FB3C537}" type="sibTrans" cxnId="{5589D0B5-9DE0-A748-8F1E-2ABDA8BDF4DA}">
      <dgm:prSet/>
      <dgm:spPr/>
      <dgm:t>
        <a:bodyPr/>
        <a:lstStyle/>
        <a:p>
          <a:pPr algn="just"/>
          <a:endParaRPr lang="en-US"/>
        </a:p>
      </dgm:t>
    </dgm:pt>
    <dgm:pt modelId="{0A40AC53-F044-D245-97DF-9CCBEFFFECCC}" type="pres">
      <dgm:prSet presAssocID="{FDB0D001-27A8-6D4C-9A3B-2A6F072DB416}" presName="outerComposite" presStyleCnt="0">
        <dgm:presLayoutVars>
          <dgm:chMax val="5"/>
          <dgm:dir/>
          <dgm:resizeHandles val="exact"/>
        </dgm:presLayoutVars>
      </dgm:prSet>
      <dgm:spPr/>
      <dgm:t>
        <a:bodyPr/>
        <a:lstStyle/>
        <a:p>
          <a:endParaRPr lang="en-US"/>
        </a:p>
      </dgm:t>
    </dgm:pt>
    <dgm:pt modelId="{3C053A04-FF7E-FB4C-A404-8A260C4EDE87}" type="pres">
      <dgm:prSet presAssocID="{FDB0D001-27A8-6D4C-9A3B-2A6F072DB416}" presName="dummyMaxCanvas" presStyleCnt="0">
        <dgm:presLayoutVars/>
      </dgm:prSet>
      <dgm:spPr/>
    </dgm:pt>
    <dgm:pt modelId="{2D1BF69A-E5DF-DA49-8030-EA3E1D32C4A0}" type="pres">
      <dgm:prSet presAssocID="{FDB0D001-27A8-6D4C-9A3B-2A6F072DB416}" presName="FiveNodes_1" presStyleLbl="node1" presStyleIdx="0" presStyleCnt="5" custScaleX="109155" custScaleY="111512" custLinFactNeighborX="3873">
        <dgm:presLayoutVars>
          <dgm:bulletEnabled val="1"/>
        </dgm:presLayoutVars>
      </dgm:prSet>
      <dgm:spPr/>
      <dgm:t>
        <a:bodyPr/>
        <a:lstStyle/>
        <a:p>
          <a:endParaRPr lang="en-US"/>
        </a:p>
      </dgm:t>
    </dgm:pt>
    <dgm:pt modelId="{A7C368FC-7E67-324E-8639-82AC72B38133}" type="pres">
      <dgm:prSet presAssocID="{FDB0D001-27A8-6D4C-9A3B-2A6F072DB416}" presName="FiveNodes_2" presStyleLbl="node1" presStyleIdx="1" presStyleCnt="5" custScaleX="110869" custScaleY="102096" custLinFactNeighborX="2288" custLinFactNeighborY="2331">
        <dgm:presLayoutVars>
          <dgm:bulletEnabled val="1"/>
        </dgm:presLayoutVars>
      </dgm:prSet>
      <dgm:spPr/>
      <dgm:t>
        <a:bodyPr/>
        <a:lstStyle/>
        <a:p>
          <a:endParaRPr lang="en-US"/>
        </a:p>
      </dgm:t>
    </dgm:pt>
    <dgm:pt modelId="{6A13F9EB-1B0A-8B43-9356-7E4242B3DCB1}" type="pres">
      <dgm:prSet presAssocID="{FDB0D001-27A8-6D4C-9A3B-2A6F072DB416}" presName="FiveNodes_3" presStyleLbl="node1" presStyleIdx="2" presStyleCnt="5" custScaleX="109120" custScaleY="111049" custLinFactNeighborX="153" custLinFactNeighborY="3161">
        <dgm:presLayoutVars>
          <dgm:bulletEnabled val="1"/>
        </dgm:presLayoutVars>
      </dgm:prSet>
      <dgm:spPr/>
      <dgm:t>
        <a:bodyPr/>
        <a:lstStyle/>
        <a:p>
          <a:endParaRPr lang="en-US"/>
        </a:p>
      </dgm:t>
    </dgm:pt>
    <dgm:pt modelId="{FC7A49C9-69BD-054E-A035-58B389474F2C}" type="pres">
      <dgm:prSet presAssocID="{FDB0D001-27A8-6D4C-9A3B-2A6F072DB416}" presName="FiveNodes_4" presStyleLbl="node1" presStyleIdx="3" presStyleCnt="5" custScaleX="109138" custScaleY="97941" custLinFactNeighborX="-1983" custLinFactNeighborY="2083">
        <dgm:presLayoutVars>
          <dgm:bulletEnabled val="1"/>
        </dgm:presLayoutVars>
      </dgm:prSet>
      <dgm:spPr/>
      <dgm:t>
        <a:bodyPr/>
        <a:lstStyle/>
        <a:p>
          <a:endParaRPr lang="en-US"/>
        </a:p>
      </dgm:t>
    </dgm:pt>
    <dgm:pt modelId="{86601F0E-8960-584E-AA60-8B15BB44F6A6}" type="pres">
      <dgm:prSet presAssocID="{FDB0D001-27A8-6D4C-9A3B-2A6F072DB416}" presName="FiveNodes_5" presStyleLbl="node1" presStyleIdx="4" presStyleCnt="5" custScaleX="109023" custScaleY="99788" custLinFactNeighborX="-3356" custLinFactNeighborY="-5547">
        <dgm:presLayoutVars>
          <dgm:bulletEnabled val="1"/>
        </dgm:presLayoutVars>
      </dgm:prSet>
      <dgm:spPr/>
      <dgm:t>
        <a:bodyPr/>
        <a:lstStyle/>
        <a:p>
          <a:endParaRPr lang="en-US"/>
        </a:p>
      </dgm:t>
    </dgm:pt>
    <dgm:pt modelId="{2995589F-D75A-0D48-BFC6-140D545CDB99}" type="pres">
      <dgm:prSet presAssocID="{FDB0D001-27A8-6D4C-9A3B-2A6F072DB416}" presName="FiveConn_1-2" presStyleLbl="fgAccFollowNode1" presStyleIdx="0" presStyleCnt="4" custLinFactNeighborX="17634" custLinFactNeighborY="1603">
        <dgm:presLayoutVars>
          <dgm:bulletEnabled val="1"/>
        </dgm:presLayoutVars>
      </dgm:prSet>
      <dgm:spPr/>
      <dgm:t>
        <a:bodyPr/>
        <a:lstStyle/>
        <a:p>
          <a:endParaRPr lang="en-US"/>
        </a:p>
      </dgm:t>
    </dgm:pt>
    <dgm:pt modelId="{1D386F51-181A-1241-9114-41F447C365FE}" type="pres">
      <dgm:prSet presAssocID="{FDB0D001-27A8-6D4C-9A3B-2A6F072DB416}" presName="FiveConn_2-3" presStyleLbl="fgAccFollowNode1" presStyleIdx="1" presStyleCnt="4">
        <dgm:presLayoutVars>
          <dgm:bulletEnabled val="1"/>
        </dgm:presLayoutVars>
      </dgm:prSet>
      <dgm:spPr/>
      <dgm:t>
        <a:bodyPr/>
        <a:lstStyle/>
        <a:p>
          <a:endParaRPr lang="en-US"/>
        </a:p>
      </dgm:t>
    </dgm:pt>
    <dgm:pt modelId="{BE03CCFE-475F-624C-A787-27B6B33D5FFC}" type="pres">
      <dgm:prSet presAssocID="{FDB0D001-27A8-6D4C-9A3B-2A6F072DB416}" presName="FiveConn_3-4" presStyleLbl="fgAccFollowNode1" presStyleIdx="2" presStyleCnt="4">
        <dgm:presLayoutVars>
          <dgm:bulletEnabled val="1"/>
        </dgm:presLayoutVars>
      </dgm:prSet>
      <dgm:spPr/>
      <dgm:t>
        <a:bodyPr/>
        <a:lstStyle/>
        <a:p>
          <a:endParaRPr lang="en-US"/>
        </a:p>
      </dgm:t>
    </dgm:pt>
    <dgm:pt modelId="{E8A1593A-ECE4-F740-8BE0-9C6AE337716F}" type="pres">
      <dgm:prSet presAssocID="{FDB0D001-27A8-6D4C-9A3B-2A6F072DB416}" presName="FiveConn_4-5" presStyleLbl="fgAccFollowNode1" presStyleIdx="3" presStyleCnt="4">
        <dgm:presLayoutVars>
          <dgm:bulletEnabled val="1"/>
        </dgm:presLayoutVars>
      </dgm:prSet>
      <dgm:spPr/>
      <dgm:t>
        <a:bodyPr/>
        <a:lstStyle/>
        <a:p>
          <a:endParaRPr lang="en-US"/>
        </a:p>
      </dgm:t>
    </dgm:pt>
    <dgm:pt modelId="{15F3B734-5920-554F-AEB6-B5DF16974197}" type="pres">
      <dgm:prSet presAssocID="{FDB0D001-27A8-6D4C-9A3B-2A6F072DB416}" presName="FiveNodes_1_text" presStyleLbl="node1" presStyleIdx="4" presStyleCnt="5">
        <dgm:presLayoutVars>
          <dgm:bulletEnabled val="1"/>
        </dgm:presLayoutVars>
      </dgm:prSet>
      <dgm:spPr/>
      <dgm:t>
        <a:bodyPr/>
        <a:lstStyle/>
        <a:p>
          <a:endParaRPr lang="en-US"/>
        </a:p>
      </dgm:t>
    </dgm:pt>
    <dgm:pt modelId="{5CA982E9-6A43-CC48-A1B9-A5A31A09C63E}" type="pres">
      <dgm:prSet presAssocID="{FDB0D001-27A8-6D4C-9A3B-2A6F072DB416}" presName="FiveNodes_2_text" presStyleLbl="node1" presStyleIdx="4" presStyleCnt="5">
        <dgm:presLayoutVars>
          <dgm:bulletEnabled val="1"/>
        </dgm:presLayoutVars>
      </dgm:prSet>
      <dgm:spPr/>
      <dgm:t>
        <a:bodyPr/>
        <a:lstStyle/>
        <a:p>
          <a:endParaRPr lang="en-US"/>
        </a:p>
      </dgm:t>
    </dgm:pt>
    <dgm:pt modelId="{4B3985CC-E6DA-DA4C-A5D9-9B01141B8E5D}" type="pres">
      <dgm:prSet presAssocID="{FDB0D001-27A8-6D4C-9A3B-2A6F072DB416}" presName="FiveNodes_3_text" presStyleLbl="node1" presStyleIdx="4" presStyleCnt="5">
        <dgm:presLayoutVars>
          <dgm:bulletEnabled val="1"/>
        </dgm:presLayoutVars>
      </dgm:prSet>
      <dgm:spPr/>
      <dgm:t>
        <a:bodyPr/>
        <a:lstStyle/>
        <a:p>
          <a:endParaRPr lang="en-US"/>
        </a:p>
      </dgm:t>
    </dgm:pt>
    <dgm:pt modelId="{D6735F85-19A3-6D49-9704-9676A92F7ED7}" type="pres">
      <dgm:prSet presAssocID="{FDB0D001-27A8-6D4C-9A3B-2A6F072DB416}" presName="FiveNodes_4_text" presStyleLbl="node1" presStyleIdx="4" presStyleCnt="5">
        <dgm:presLayoutVars>
          <dgm:bulletEnabled val="1"/>
        </dgm:presLayoutVars>
      </dgm:prSet>
      <dgm:spPr/>
      <dgm:t>
        <a:bodyPr/>
        <a:lstStyle/>
        <a:p>
          <a:endParaRPr lang="en-US"/>
        </a:p>
      </dgm:t>
    </dgm:pt>
    <dgm:pt modelId="{5435FFAA-D480-4C4A-A007-BB58C99950FC}" type="pres">
      <dgm:prSet presAssocID="{FDB0D001-27A8-6D4C-9A3B-2A6F072DB416}" presName="FiveNodes_5_text" presStyleLbl="node1" presStyleIdx="4" presStyleCnt="5">
        <dgm:presLayoutVars>
          <dgm:bulletEnabled val="1"/>
        </dgm:presLayoutVars>
      </dgm:prSet>
      <dgm:spPr/>
      <dgm:t>
        <a:bodyPr/>
        <a:lstStyle/>
        <a:p>
          <a:endParaRPr lang="en-US"/>
        </a:p>
      </dgm:t>
    </dgm:pt>
  </dgm:ptLst>
  <dgm:cxnLst>
    <dgm:cxn modelId="{3E61E6E0-F169-400E-B4BC-DFE0EC543E3B}" type="presOf" srcId="{EDAE8146-E9DF-E54C-B8E6-F22BFD344813}" destId="{D6735F85-19A3-6D49-9704-9676A92F7ED7}" srcOrd="1" destOrd="0" presId="urn:microsoft.com/office/officeart/2005/8/layout/vProcess5"/>
    <dgm:cxn modelId="{07FD9B24-8929-CD40-976E-B0E6B6D82C34}" srcId="{56973C17-9801-E849-9722-86A11C99057A}" destId="{DD6C5163-D909-284B-B6A7-34D48F68A512}" srcOrd="0" destOrd="0" parTransId="{66E7C9C1-9F71-B144-840A-EC0654B43C2B}" sibTransId="{D27BC7FD-A9FF-5543-9444-8D90F5D6B9BD}"/>
    <dgm:cxn modelId="{734E2375-3187-44AA-9269-9E836FC43FD8}" type="presOf" srcId="{C94B40BE-F5AE-1F46-88E9-564050CBE7F5}" destId="{FC7A49C9-69BD-054E-A035-58B389474F2C}" srcOrd="0" destOrd="1" presId="urn:microsoft.com/office/officeart/2005/8/layout/vProcess5"/>
    <dgm:cxn modelId="{E53A0FC4-AC64-40D6-AE6B-15CA058EF34B}" type="presOf" srcId="{40A192C2-DC5D-C843-AE74-916949A98DD0}" destId="{5CA982E9-6A43-CC48-A1B9-A5A31A09C63E}" srcOrd="1" destOrd="1" presId="urn:microsoft.com/office/officeart/2005/8/layout/vProcess5"/>
    <dgm:cxn modelId="{DB55936F-B1A3-7949-9425-FF7863A8F32B}" srcId="{FDB0D001-27A8-6D4C-9A3B-2A6F072DB416}" destId="{56973C17-9801-E849-9722-86A11C99057A}" srcOrd="0" destOrd="0" parTransId="{8D5FA375-E52D-E64C-A79A-C32542E4D2E4}" sibTransId="{64A3F967-3BEF-E947-8124-9A899391AA3A}"/>
    <dgm:cxn modelId="{0E23B87A-5EF9-4C19-A8D2-D6EA66BA3DBD}" type="presOf" srcId="{8726239E-32D3-434A-B633-70EF29DF40AD}" destId="{5435FFAA-D480-4C4A-A007-BB58C99950FC}" srcOrd="1" destOrd="2" presId="urn:microsoft.com/office/officeart/2005/8/layout/vProcess5"/>
    <dgm:cxn modelId="{CEFF02B8-DA3B-0B49-AB97-51C78BD99514}" srcId="{EDAE8146-E9DF-E54C-B8E6-F22BFD344813}" destId="{BA4A2950-5E41-8A4F-B340-142523801DB7}" srcOrd="1" destOrd="0" parTransId="{D2628331-0DEB-6848-8FCA-ADB6B79A9B77}" sibTransId="{4A48C97F-41D2-4A4D-AB85-CF9821B1EA44}"/>
    <dgm:cxn modelId="{C8718629-697A-4509-AB77-5C961D68E701}" type="presOf" srcId="{BA4A2950-5E41-8A4F-B340-142523801DB7}" destId="{D6735F85-19A3-6D49-9704-9676A92F7ED7}" srcOrd="1" destOrd="2" presId="urn:microsoft.com/office/officeart/2005/8/layout/vProcess5"/>
    <dgm:cxn modelId="{C181E803-4EC8-4827-A7F2-CF355F0BF428}" type="presOf" srcId="{1EB78004-2D6E-224D-83C3-9342797547F9}" destId="{A7C368FC-7E67-324E-8639-82AC72B38133}" srcOrd="0" destOrd="0" presId="urn:microsoft.com/office/officeart/2005/8/layout/vProcess5"/>
    <dgm:cxn modelId="{5FD045CE-4320-4342-8EC2-0A88CE8240E5}" type="presOf" srcId="{BF20238C-1696-FD45-B111-05846E575339}" destId="{6A13F9EB-1B0A-8B43-9356-7E4242B3DCB1}" srcOrd="0" destOrd="0" presId="urn:microsoft.com/office/officeart/2005/8/layout/vProcess5"/>
    <dgm:cxn modelId="{5BB369A4-ADDD-4E7B-BE26-DD1E49BB748F}" type="presOf" srcId="{D6C604A8-FA75-F64A-8996-1873A945D6A5}" destId="{86601F0E-8960-584E-AA60-8B15BB44F6A6}" srcOrd="0" destOrd="1" presId="urn:microsoft.com/office/officeart/2005/8/layout/vProcess5"/>
    <dgm:cxn modelId="{E7F83E28-7C57-A84F-98EC-14662F890531}" srcId="{3FC3C49C-8B18-5240-8A3B-B4DD12952C6A}" destId="{D6C604A8-FA75-F64A-8996-1873A945D6A5}" srcOrd="0" destOrd="0" parTransId="{CBD22FA5-98EE-204E-AEC7-32D067ED657D}" sibTransId="{541E0A02-A1C4-FD49-A05C-B256482F8805}"/>
    <dgm:cxn modelId="{170F69F4-050B-4E35-B888-E0C69A136A44}" type="presOf" srcId="{3FC3C49C-8B18-5240-8A3B-B4DD12952C6A}" destId="{5435FFAA-D480-4C4A-A007-BB58C99950FC}" srcOrd="1" destOrd="0" presId="urn:microsoft.com/office/officeart/2005/8/layout/vProcess5"/>
    <dgm:cxn modelId="{7366A9DB-146A-4345-9EEC-28723CD5611E}" type="presOf" srcId="{6A572F25-68A3-A940-8E25-C85F0267BC5D}" destId="{15F3B734-5920-554F-AEB6-B5DF16974197}" srcOrd="1" destOrd="2" presId="urn:microsoft.com/office/officeart/2005/8/layout/vProcess5"/>
    <dgm:cxn modelId="{493A1DB3-C426-4D5A-9A7B-463770A39D86}" type="presOf" srcId="{24280029-B09D-4246-9F6F-DC7E79077208}" destId="{1D386F51-181A-1241-9114-41F447C365FE}" srcOrd="0" destOrd="0" presId="urn:microsoft.com/office/officeart/2005/8/layout/vProcess5"/>
    <dgm:cxn modelId="{4A3BCA5D-2E04-401A-9D49-52743C1454DD}" type="presOf" srcId="{6A572F25-68A3-A940-8E25-C85F0267BC5D}" destId="{2D1BF69A-E5DF-DA49-8030-EA3E1D32C4A0}" srcOrd="0" destOrd="2" presId="urn:microsoft.com/office/officeart/2005/8/layout/vProcess5"/>
    <dgm:cxn modelId="{E359AF6C-9EF5-9441-9719-C2B581FA6DD4}" srcId="{EDAE8146-E9DF-E54C-B8E6-F22BFD344813}" destId="{C94B40BE-F5AE-1F46-88E9-564050CBE7F5}" srcOrd="0" destOrd="0" parTransId="{6C6808F2-6E46-7A4A-A10A-A9D4201F71A0}" sibTransId="{9181A9AA-3BF0-8641-90D3-A8EA416CBD5F}"/>
    <dgm:cxn modelId="{41900EE1-41F8-BF47-B502-01A70C883B20}" srcId="{FDB0D001-27A8-6D4C-9A3B-2A6F072DB416}" destId="{3FC3C49C-8B18-5240-8A3B-B4DD12952C6A}" srcOrd="4" destOrd="0" parTransId="{52BE3483-5C44-9344-A8D6-1F6F7D076F9C}" sibTransId="{C6AF1CD3-C4E9-F848-8AF7-22D48D77A50B}"/>
    <dgm:cxn modelId="{4D5CCDA5-BC94-4378-A14F-FA2077DAB509}" type="presOf" srcId="{64A3F967-3BEF-E947-8124-9A899391AA3A}" destId="{2995589F-D75A-0D48-BFC6-140D545CDB99}" srcOrd="0" destOrd="0" presId="urn:microsoft.com/office/officeart/2005/8/layout/vProcess5"/>
    <dgm:cxn modelId="{4ACF1C28-11E6-4C18-B252-9876170D84F3}" type="presOf" srcId="{BA4A2950-5E41-8A4F-B340-142523801DB7}" destId="{FC7A49C9-69BD-054E-A035-58B389474F2C}" srcOrd="0" destOrd="2" presId="urn:microsoft.com/office/officeart/2005/8/layout/vProcess5"/>
    <dgm:cxn modelId="{ED64E02D-F3F2-442D-9EAF-1B0A76B93285}" type="presOf" srcId="{226B2731-8CDB-AB40-ACFA-9AE29E70B057}" destId="{A7C368FC-7E67-324E-8639-82AC72B38133}" srcOrd="0" destOrd="2" presId="urn:microsoft.com/office/officeart/2005/8/layout/vProcess5"/>
    <dgm:cxn modelId="{1CDDE17D-F445-3345-B12B-B0A26C433991}" srcId="{BF20238C-1696-FD45-B111-05846E575339}" destId="{A2B247AA-5110-4842-BF82-56E8E68615D0}" srcOrd="0" destOrd="0" parTransId="{17A40292-A103-CE43-9651-0748D61B706B}" sibTransId="{D286D57C-0B4A-0A47-8B9B-C1C01F6C0930}"/>
    <dgm:cxn modelId="{99BE1B3B-0EF6-D240-BC88-C563680CB007}" srcId="{FDB0D001-27A8-6D4C-9A3B-2A6F072DB416}" destId="{EDAE8146-E9DF-E54C-B8E6-F22BFD344813}" srcOrd="3" destOrd="0" parTransId="{4528207A-F5AB-7746-8920-EEFF3690BDB2}" sibTransId="{FB32DF44-CAFC-6F4D-95F8-55E00D70C519}"/>
    <dgm:cxn modelId="{8CE54ED2-6A7F-42CB-8FFC-9456F557D4B3}" type="presOf" srcId="{EDAE8146-E9DF-E54C-B8E6-F22BFD344813}" destId="{FC7A49C9-69BD-054E-A035-58B389474F2C}" srcOrd="0" destOrd="0" presId="urn:microsoft.com/office/officeart/2005/8/layout/vProcess5"/>
    <dgm:cxn modelId="{E5163840-C179-4AFA-A485-D060EAB38EB3}" type="presOf" srcId="{1EB78004-2D6E-224D-83C3-9342797547F9}" destId="{5CA982E9-6A43-CC48-A1B9-A5A31A09C63E}" srcOrd="1" destOrd="0" presId="urn:microsoft.com/office/officeart/2005/8/layout/vProcess5"/>
    <dgm:cxn modelId="{34F76EC9-9CFD-4EC8-ACA5-033A430E96E0}" type="presOf" srcId="{3FC3C49C-8B18-5240-8A3B-B4DD12952C6A}" destId="{86601F0E-8960-584E-AA60-8B15BB44F6A6}" srcOrd="0" destOrd="0" presId="urn:microsoft.com/office/officeart/2005/8/layout/vProcess5"/>
    <dgm:cxn modelId="{04D36973-CA8B-CC4C-958A-505963D8D93E}" srcId="{FDB0D001-27A8-6D4C-9A3B-2A6F072DB416}" destId="{BF20238C-1696-FD45-B111-05846E575339}" srcOrd="2" destOrd="0" parTransId="{350850CF-D4D3-9243-AD1D-BB02BC8BEE62}" sibTransId="{74AB7155-7BAC-9841-AD4A-F25ADC258E24}"/>
    <dgm:cxn modelId="{9ABB88CC-6903-41B1-8046-60B3858A418D}" type="presOf" srcId="{74AB7155-7BAC-9841-AD4A-F25ADC258E24}" destId="{BE03CCFE-475F-624C-A787-27B6B33D5FFC}" srcOrd="0" destOrd="0" presId="urn:microsoft.com/office/officeart/2005/8/layout/vProcess5"/>
    <dgm:cxn modelId="{92C432AB-6E10-419D-ACCE-D91D56340AF4}" type="presOf" srcId="{56973C17-9801-E849-9722-86A11C99057A}" destId="{15F3B734-5920-554F-AEB6-B5DF16974197}" srcOrd="1" destOrd="0" presId="urn:microsoft.com/office/officeart/2005/8/layout/vProcess5"/>
    <dgm:cxn modelId="{707417DD-D5F3-4B30-B670-0653C70D9164}" type="presOf" srcId="{DD6C5163-D909-284B-B6A7-34D48F68A512}" destId="{15F3B734-5920-554F-AEB6-B5DF16974197}" srcOrd="1" destOrd="1" presId="urn:microsoft.com/office/officeart/2005/8/layout/vProcess5"/>
    <dgm:cxn modelId="{65932E36-6F92-4BE3-A32A-F40113C318BF}" type="presOf" srcId="{40A192C2-DC5D-C843-AE74-916949A98DD0}" destId="{A7C368FC-7E67-324E-8639-82AC72B38133}" srcOrd="0" destOrd="1" presId="urn:microsoft.com/office/officeart/2005/8/layout/vProcess5"/>
    <dgm:cxn modelId="{A1658CF7-BC92-204D-A997-A23A2FE938A9}" srcId="{1EB78004-2D6E-224D-83C3-9342797547F9}" destId="{40A192C2-DC5D-C843-AE74-916949A98DD0}" srcOrd="0" destOrd="0" parTransId="{E6EDBFD9-7A17-2E48-80E1-551926E57087}" sibTransId="{194278DB-AE3A-3242-AA90-AD1AF8EBF614}"/>
    <dgm:cxn modelId="{CAD27ED4-2F47-4AD1-A04D-A3FF00D926CB}" type="presOf" srcId="{A2B247AA-5110-4842-BF82-56E8E68615D0}" destId="{4B3985CC-E6DA-DA4C-A5D9-9B01141B8E5D}" srcOrd="1" destOrd="1" presId="urn:microsoft.com/office/officeart/2005/8/layout/vProcess5"/>
    <dgm:cxn modelId="{30B46553-8FF4-4494-917D-D5ACB75BA8B2}" type="presOf" srcId="{DD6C5163-D909-284B-B6A7-34D48F68A512}" destId="{2D1BF69A-E5DF-DA49-8030-EA3E1D32C4A0}" srcOrd="0" destOrd="1" presId="urn:microsoft.com/office/officeart/2005/8/layout/vProcess5"/>
    <dgm:cxn modelId="{B9FF8F37-411A-4FAA-9D5E-F22341362763}" type="presOf" srcId="{FB32DF44-CAFC-6F4D-95F8-55E00D70C519}" destId="{E8A1593A-ECE4-F740-8BE0-9C6AE337716F}" srcOrd="0" destOrd="0" presId="urn:microsoft.com/office/officeart/2005/8/layout/vProcess5"/>
    <dgm:cxn modelId="{5AB2E521-6B5B-45CD-9F70-ADC241E043A9}" type="presOf" srcId="{D6C604A8-FA75-F64A-8996-1873A945D6A5}" destId="{5435FFAA-D480-4C4A-A007-BB58C99950FC}" srcOrd="1" destOrd="1" presId="urn:microsoft.com/office/officeart/2005/8/layout/vProcess5"/>
    <dgm:cxn modelId="{092BB85F-43A3-48D6-81A0-2BBBBBBF9D29}" type="presOf" srcId="{226B2731-8CDB-AB40-ACFA-9AE29E70B057}" destId="{5CA982E9-6A43-CC48-A1B9-A5A31A09C63E}" srcOrd="1" destOrd="2" presId="urn:microsoft.com/office/officeart/2005/8/layout/vProcess5"/>
    <dgm:cxn modelId="{17D93216-7CC4-4500-9AA9-2FC3491256CC}" type="presOf" srcId="{FDB0D001-27A8-6D4C-9A3B-2A6F072DB416}" destId="{0A40AC53-F044-D245-97DF-9CCBEFFFECCC}" srcOrd="0" destOrd="0" presId="urn:microsoft.com/office/officeart/2005/8/layout/vProcess5"/>
    <dgm:cxn modelId="{896E0DCA-27D6-F949-B831-6BBF50978B9E}" srcId="{FDB0D001-27A8-6D4C-9A3B-2A6F072DB416}" destId="{1EB78004-2D6E-224D-83C3-9342797547F9}" srcOrd="1" destOrd="0" parTransId="{826EC7CE-23E1-4A42-8482-0C2BB514FFE8}" sibTransId="{24280029-B09D-4246-9F6F-DC7E79077208}"/>
    <dgm:cxn modelId="{01C3278C-5A73-4C2F-A718-5DB79E79F521}" type="presOf" srcId="{BF20238C-1696-FD45-B111-05846E575339}" destId="{4B3985CC-E6DA-DA4C-A5D9-9B01141B8E5D}" srcOrd="1" destOrd="0" presId="urn:microsoft.com/office/officeart/2005/8/layout/vProcess5"/>
    <dgm:cxn modelId="{A364A7AF-9A59-451C-9E58-47E17C25106C}" type="presOf" srcId="{A2B247AA-5110-4842-BF82-56E8E68615D0}" destId="{6A13F9EB-1B0A-8B43-9356-7E4242B3DCB1}" srcOrd="0" destOrd="1" presId="urn:microsoft.com/office/officeart/2005/8/layout/vProcess5"/>
    <dgm:cxn modelId="{BF256EE4-BD8C-6247-BDB1-6B6A61879F04}" srcId="{56973C17-9801-E849-9722-86A11C99057A}" destId="{6A572F25-68A3-A940-8E25-C85F0267BC5D}" srcOrd="1" destOrd="0" parTransId="{D47D772B-407D-9E47-9DB4-7D285688AFF7}" sibTransId="{EADDC00F-6DE3-344E-9C3C-23A543F52F58}"/>
    <dgm:cxn modelId="{F75304FE-EADE-4CAB-AF65-351EE20A6F1B}" type="presOf" srcId="{8726239E-32D3-434A-B633-70EF29DF40AD}" destId="{86601F0E-8960-584E-AA60-8B15BB44F6A6}" srcOrd="0" destOrd="2" presId="urn:microsoft.com/office/officeart/2005/8/layout/vProcess5"/>
    <dgm:cxn modelId="{66BD7B53-511E-4EE7-8FBD-BA3E0A9831BA}" type="presOf" srcId="{C94B40BE-F5AE-1F46-88E9-564050CBE7F5}" destId="{D6735F85-19A3-6D49-9704-9676A92F7ED7}" srcOrd="1" destOrd="1" presId="urn:microsoft.com/office/officeart/2005/8/layout/vProcess5"/>
    <dgm:cxn modelId="{5589D0B5-9DE0-A748-8F1E-2ABDA8BDF4DA}" srcId="{3FC3C49C-8B18-5240-8A3B-B4DD12952C6A}" destId="{8726239E-32D3-434A-B633-70EF29DF40AD}" srcOrd="1" destOrd="0" parTransId="{3E6E6374-31AF-DE4D-9BC0-E9222CAFBFB4}" sibTransId="{85609451-F295-6746-8BE9-9F959FB3C537}"/>
    <dgm:cxn modelId="{0CCDEB07-F177-C641-8C22-D50C46720060}" srcId="{1EB78004-2D6E-224D-83C3-9342797547F9}" destId="{226B2731-8CDB-AB40-ACFA-9AE29E70B057}" srcOrd="1" destOrd="0" parTransId="{2DF6EA8C-70C9-A342-9206-79BBA36D8BD9}" sibTransId="{E8B9DBC8-E88E-4841-A97A-9E275EA274DD}"/>
    <dgm:cxn modelId="{AA5FA649-34E7-4E35-9A51-93F9AE2C2D26}" type="presOf" srcId="{56973C17-9801-E849-9722-86A11C99057A}" destId="{2D1BF69A-E5DF-DA49-8030-EA3E1D32C4A0}" srcOrd="0" destOrd="0" presId="urn:microsoft.com/office/officeart/2005/8/layout/vProcess5"/>
    <dgm:cxn modelId="{E5B478F6-8AE3-4C25-9464-C9670AB75271}" type="presParOf" srcId="{0A40AC53-F044-D245-97DF-9CCBEFFFECCC}" destId="{3C053A04-FF7E-FB4C-A404-8A260C4EDE87}" srcOrd="0" destOrd="0" presId="urn:microsoft.com/office/officeart/2005/8/layout/vProcess5"/>
    <dgm:cxn modelId="{74D41E99-D2D5-4B08-B0F0-A716E78EEDC9}" type="presParOf" srcId="{0A40AC53-F044-D245-97DF-9CCBEFFFECCC}" destId="{2D1BF69A-E5DF-DA49-8030-EA3E1D32C4A0}" srcOrd="1" destOrd="0" presId="urn:microsoft.com/office/officeart/2005/8/layout/vProcess5"/>
    <dgm:cxn modelId="{C8547F03-1046-4279-BCEC-AA3E8AC6F62A}" type="presParOf" srcId="{0A40AC53-F044-D245-97DF-9CCBEFFFECCC}" destId="{A7C368FC-7E67-324E-8639-82AC72B38133}" srcOrd="2" destOrd="0" presId="urn:microsoft.com/office/officeart/2005/8/layout/vProcess5"/>
    <dgm:cxn modelId="{CBEAEA5C-E53F-45EA-A9AD-3929CDD25D50}" type="presParOf" srcId="{0A40AC53-F044-D245-97DF-9CCBEFFFECCC}" destId="{6A13F9EB-1B0A-8B43-9356-7E4242B3DCB1}" srcOrd="3" destOrd="0" presId="urn:microsoft.com/office/officeart/2005/8/layout/vProcess5"/>
    <dgm:cxn modelId="{43DC3AA2-758A-44E4-AC1D-F039EC8CD7F6}" type="presParOf" srcId="{0A40AC53-F044-D245-97DF-9CCBEFFFECCC}" destId="{FC7A49C9-69BD-054E-A035-58B389474F2C}" srcOrd="4" destOrd="0" presId="urn:microsoft.com/office/officeart/2005/8/layout/vProcess5"/>
    <dgm:cxn modelId="{C8D55644-BFBF-40F3-B42A-B945750467AA}" type="presParOf" srcId="{0A40AC53-F044-D245-97DF-9CCBEFFFECCC}" destId="{86601F0E-8960-584E-AA60-8B15BB44F6A6}" srcOrd="5" destOrd="0" presId="urn:microsoft.com/office/officeart/2005/8/layout/vProcess5"/>
    <dgm:cxn modelId="{6ECC043A-9C93-46B8-9C03-31375EBA868A}" type="presParOf" srcId="{0A40AC53-F044-D245-97DF-9CCBEFFFECCC}" destId="{2995589F-D75A-0D48-BFC6-140D545CDB99}" srcOrd="6" destOrd="0" presId="urn:microsoft.com/office/officeart/2005/8/layout/vProcess5"/>
    <dgm:cxn modelId="{36234ABA-9ECB-4CD5-8757-EA1A9D0C4CEF}" type="presParOf" srcId="{0A40AC53-F044-D245-97DF-9CCBEFFFECCC}" destId="{1D386F51-181A-1241-9114-41F447C365FE}" srcOrd="7" destOrd="0" presId="urn:microsoft.com/office/officeart/2005/8/layout/vProcess5"/>
    <dgm:cxn modelId="{71F1EC51-9B04-4554-B5AD-FAAA14F29280}" type="presParOf" srcId="{0A40AC53-F044-D245-97DF-9CCBEFFFECCC}" destId="{BE03CCFE-475F-624C-A787-27B6B33D5FFC}" srcOrd="8" destOrd="0" presId="urn:microsoft.com/office/officeart/2005/8/layout/vProcess5"/>
    <dgm:cxn modelId="{E88B7330-9327-4B07-8C57-0732A9545CD0}" type="presParOf" srcId="{0A40AC53-F044-D245-97DF-9CCBEFFFECCC}" destId="{E8A1593A-ECE4-F740-8BE0-9C6AE337716F}" srcOrd="9" destOrd="0" presId="urn:microsoft.com/office/officeart/2005/8/layout/vProcess5"/>
    <dgm:cxn modelId="{F0043E8F-9C30-42A2-ABFA-57B94FEA017D}" type="presParOf" srcId="{0A40AC53-F044-D245-97DF-9CCBEFFFECCC}" destId="{15F3B734-5920-554F-AEB6-B5DF16974197}" srcOrd="10" destOrd="0" presId="urn:microsoft.com/office/officeart/2005/8/layout/vProcess5"/>
    <dgm:cxn modelId="{87F2DFCC-E66E-46F1-88FC-41BA49ACA188}" type="presParOf" srcId="{0A40AC53-F044-D245-97DF-9CCBEFFFECCC}" destId="{5CA982E9-6A43-CC48-A1B9-A5A31A09C63E}" srcOrd="11" destOrd="0" presId="urn:microsoft.com/office/officeart/2005/8/layout/vProcess5"/>
    <dgm:cxn modelId="{231AAD55-3C13-4A03-A5A8-595939B8925E}" type="presParOf" srcId="{0A40AC53-F044-D245-97DF-9CCBEFFFECCC}" destId="{4B3985CC-E6DA-DA4C-A5D9-9B01141B8E5D}" srcOrd="12" destOrd="0" presId="urn:microsoft.com/office/officeart/2005/8/layout/vProcess5"/>
    <dgm:cxn modelId="{5F329786-1E5A-4239-8CDA-1819A1F8A23A}" type="presParOf" srcId="{0A40AC53-F044-D245-97DF-9CCBEFFFECCC}" destId="{D6735F85-19A3-6D49-9704-9676A92F7ED7}" srcOrd="13" destOrd="0" presId="urn:microsoft.com/office/officeart/2005/8/layout/vProcess5"/>
    <dgm:cxn modelId="{7B5C0714-63A8-425C-B662-5A58D21A3AC3}" type="presParOf" srcId="{0A40AC53-F044-D245-97DF-9CCBEFFFECCC}" destId="{5435FFAA-D480-4C4A-A007-BB58C99950FC}" srcOrd="14" destOrd="0" presId="urn:microsoft.com/office/officeart/2005/8/layout/vProcess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305D7F-FFCA-C943-BCB5-B61EB3B2B26B}" type="doc">
      <dgm:prSet loTypeId="urn:microsoft.com/office/officeart/2005/8/layout/radial5" loCatId="" qsTypeId="urn:microsoft.com/office/officeart/2005/8/quickstyle/simple4" qsCatId="simple" csTypeId="urn:microsoft.com/office/officeart/2005/8/colors/accent1_2#1" csCatId="accent1" phldr="1"/>
      <dgm:spPr/>
      <dgm:t>
        <a:bodyPr/>
        <a:lstStyle/>
        <a:p>
          <a:endParaRPr lang="en-US"/>
        </a:p>
      </dgm:t>
    </dgm:pt>
    <dgm:pt modelId="{1FCA6062-780A-FC4B-9BD4-5E442AF8AD75}">
      <dgm:prSet phldrT="[Text]"/>
      <dgm:spPr/>
      <dgm:t>
        <a:bodyPr/>
        <a:lstStyle/>
        <a:p>
          <a:r>
            <a:rPr lang="en-US" dirty="0" smtClean="0"/>
            <a:t>3</a:t>
          </a:r>
          <a:r>
            <a:rPr lang="en-US" baseline="30000" dirty="0" smtClean="0"/>
            <a:t>rd</a:t>
          </a:r>
          <a:r>
            <a:rPr lang="en-US" dirty="0" smtClean="0"/>
            <a:t> Party Risk</a:t>
          </a:r>
          <a:endParaRPr lang="en-US" dirty="0"/>
        </a:p>
      </dgm:t>
    </dgm:pt>
    <dgm:pt modelId="{130ADC29-D6AF-1543-A9BD-FB76C092B69F}" type="parTrans" cxnId="{59949767-A204-6F44-845E-8B08A1120960}">
      <dgm:prSet/>
      <dgm:spPr/>
      <dgm:t>
        <a:bodyPr/>
        <a:lstStyle/>
        <a:p>
          <a:endParaRPr lang="en-US"/>
        </a:p>
      </dgm:t>
    </dgm:pt>
    <dgm:pt modelId="{70C33942-9375-9C4C-A830-60A3E5BF69DE}" type="sibTrans" cxnId="{59949767-A204-6F44-845E-8B08A1120960}">
      <dgm:prSet/>
      <dgm:spPr/>
      <dgm:t>
        <a:bodyPr/>
        <a:lstStyle/>
        <a:p>
          <a:endParaRPr lang="en-US"/>
        </a:p>
      </dgm:t>
    </dgm:pt>
    <dgm:pt modelId="{2492A7E0-E19B-D54C-AB37-D71453FD47C5}">
      <dgm:prSet phldrT="[Text]"/>
      <dgm:spPr/>
      <dgm:t>
        <a:bodyPr/>
        <a:lstStyle/>
        <a:p>
          <a:r>
            <a:rPr lang="en-US" dirty="0" smtClean="0"/>
            <a:t>Reputation Risk</a:t>
          </a:r>
          <a:endParaRPr lang="en-US" dirty="0"/>
        </a:p>
      </dgm:t>
    </dgm:pt>
    <dgm:pt modelId="{E3C5B652-0CEA-9341-92AE-D352F3F94442}" type="parTrans" cxnId="{216BCCA8-7CB0-6C45-9299-DDDD8EC69DD4}">
      <dgm:prSet/>
      <dgm:spPr/>
      <dgm:t>
        <a:bodyPr/>
        <a:lstStyle/>
        <a:p>
          <a:endParaRPr lang="en-US" dirty="0"/>
        </a:p>
      </dgm:t>
    </dgm:pt>
    <dgm:pt modelId="{EEED33A9-EABB-CF4B-8C83-0B543F0A65CD}" type="sibTrans" cxnId="{216BCCA8-7CB0-6C45-9299-DDDD8EC69DD4}">
      <dgm:prSet/>
      <dgm:spPr/>
      <dgm:t>
        <a:bodyPr/>
        <a:lstStyle/>
        <a:p>
          <a:endParaRPr lang="en-US"/>
        </a:p>
      </dgm:t>
    </dgm:pt>
    <dgm:pt modelId="{A2F7FBAE-BAF0-8B44-A4F0-EEAC4FEF1171}">
      <dgm:prSet phldrT="[Text]"/>
      <dgm:spPr/>
      <dgm:t>
        <a:bodyPr/>
        <a:lstStyle/>
        <a:p>
          <a:r>
            <a:rPr lang="en-US" dirty="0" smtClean="0"/>
            <a:t>Compliance Risk</a:t>
          </a:r>
          <a:endParaRPr lang="en-US" dirty="0"/>
        </a:p>
      </dgm:t>
    </dgm:pt>
    <dgm:pt modelId="{211BA85F-FE7F-424E-A386-953C60783D58}" type="parTrans" cxnId="{E923E3BD-A7F1-E74C-9BAF-E2FAD83D7704}">
      <dgm:prSet/>
      <dgm:spPr/>
      <dgm:t>
        <a:bodyPr/>
        <a:lstStyle/>
        <a:p>
          <a:endParaRPr lang="en-US" dirty="0"/>
        </a:p>
      </dgm:t>
    </dgm:pt>
    <dgm:pt modelId="{119E9BDD-0A67-8D45-84B9-F756C44A00BA}" type="sibTrans" cxnId="{E923E3BD-A7F1-E74C-9BAF-E2FAD83D7704}">
      <dgm:prSet/>
      <dgm:spPr/>
      <dgm:t>
        <a:bodyPr/>
        <a:lstStyle/>
        <a:p>
          <a:endParaRPr lang="en-US"/>
        </a:p>
      </dgm:t>
    </dgm:pt>
    <dgm:pt modelId="{F1054167-A1EA-4947-A2E2-35660857043D}">
      <dgm:prSet phldrT="[Text]"/>
      <dgm:spPr/>
      <dgm:t>
        <a:bodyPr/>
        <a:lstStyle/>
        <a:p>
          <a:r>
            <a:rPr lang="en-US" dirty="0" smtClean="0"/>
            <a:t>Strategic Risk</a:t>
          </a:r>
          <a:endParaRPr lang="en-US" dirty="0"/>
        </a:p>
      </dgm:t>
    </dgm:pt>
    <dgm:pt modelId="{7F53F5A9-6F72-AC40-A5CA-CCE3D12CD928}" type="parTrans" cxnId="{73F921C6-273F-464F-8C64-C1A4C7F1D1A7}">
      <dgm:prSet/>
      <dgm:spPr/>
      <dgm:t>
        <a:bodyPr/>
        <a:lstStyle/>
        <a:p>
          <a:endParaRPr lang="en-US" dirty="0"/>
        </a:p>
      </dgm:t>
    </dgm:pt>
    <dgm:pt modelId="{7C5847EE-1B17-DB43-A4D1-E956A91FB35C}" type="sibTrans" cxnId="{73F921C6-273F-464F-8C64-C1A4C7F1D1A7}">
      <dgm:prSet/>
      <dgm:spPr/>
      <dgm:t>
        <a:bodyPr/>
        <a:lstStyle/>
        <a:p>
          <a:endParaRPr lang="en-US"/>
        </a:p>
      </dgm:t>
    </dgm:pt>
    <dgm:pt modelId="{C8C0FE45-2876-174B-9906-C8C05AD95FA9}">
      <dgm:prSet phldrT="[Text]"/>
      <dgm:spPr/>
      <dgm:t>
        <a:bodyPr/>
        <a:lstStyle/>
        <a:p>
          <a:r>
            <a:rPr lang="en-US" dirty="0" smtClean="0"/>
            <a:t>Operational Risk</a:t>
          </a:r>
          <a:endParaRPr lang="en-US" dirty="0"/>
        </a:p>
      </dgm:t>
    </dgm:pt>
    <dgm:pt modelId="{B3F8BDB2-9C17-4643-BCF8-68C853640860}" type="parTrans" cxnId="{3F9E2456-701E-B44F-974E-98483D28EA66}">
      <dgm:prSet/>
      <dgm:spPr/>
      <dgm:t>
        <a:bodyPr/>
        <a:lstStyle/>
        <a:p>
          <a:endParaRPr lang="en-US" dirty="0"/>
        </a:p>
      </dgm:t>
    </dgm:pt>
    <dgm:pt modelId="{D59917D5-5BD2-9345-BECF-66175DC5A865}" type="sibTrans" cxnId="{3F9E2456-701E-B44F-974E-98483D28EA66}">
      <dgm:prSet/>
      <dgm:spPr/>
      <dgm:t>
        <a:bodyPr/>
        <a:lstStyle/>
        <a:p>
          <a:endParaRPr lang="en-US"/>
        </a:p>
      </dgm:t>
    </dgm:pt>
    <dgm:pt modelId="{E6FE5C33-7725-944C-BC07-0018B893746B}">
      <dgm:prSet/>
      <dgm:spPr/>
      <dgm:t>
        <a:bodyPr/>
        <a:lstStyle/>
        <a:p>
          <a:r>
            <a:rPr lang="en-US" dirty="0" smtClean="0"/>
            <a:t>Credit Risk</a:t>
          </a:r>
          <a:endParaRPr lang="en-US" dirty="0"/>
        </a:p>
      </dgm:t>
    </dgm:pt>
    <dgm:pt modelId="{55C56BC5-AD1F-2449-B888-53DAC91AA73E}" type="parTrans" cxnId="{1CE53367-74D1-B546-B3B3-6609C38B02D4}">
      <dgm:prSet/>
      <dgm:spPr/>
      <dgm:t>
        <a:bodyPr/>
        <a:lstStyle/>
        <a:p>
          <a:endParaRPr lang="en-US" dirty="0"/>
        </a:p>
      </dgm:t>
    </dgm:pt>
    <dgm:pt modelId="{5E7775F1-22B9-8C4C-A30A-340351A7AED2}" type="sibTrans" cxnId="{1CE53367-74D1-B546-B3B3-6609C38B02D4}">
      <dgm:prSet/>
      <dgm:spPr/>
      <dgm:t>
        <a:bodyPr/>
        <a:lstStyle/>
        <a:p>
          <a:endParaRPr lang="en-US"/>
        </a:p>
      </dgm:t>
    </dgm:pt>
    <dgm:pt modelId="{A55B8BD7-A20E-3547-ABD2-73860B00E680}" type="pres">
      <dgm:prSet presAssocID="{20305D7F-FFCA-C943-BCB5-B61EB3B2B26B}" presName="Name0" presStyleCnt="0">
        <dgm:presLayoutVars>
          <dgm:chMax val="1"/>
          <dgm:dir/>
          <dgm:animLvl val="ctr"/>
          <dgm:resizeHandles val="exact"/>
        </dgm:presLayoutVars>
      </dgm:prSet>
      <dgm:spPr/>
      <dgm:t>
        <a:bodyPr/>
        <a:lstStyle/>
        <a:p>
          <a:endParaRPr lang="en-US"/>
        </a:p>
      </dgm:t>
    </dgm:pt>
    <dgm:pt modelId="{95FC81EC-0AE6-4644-8F03-1D6A5432F60A}" type="pres">
      <dgm:prSet presAssocID="{1FCA6062-780A-FC4B-9BD4-5E442AF8AD75}" presName="centerShape" presStyleLbl="node0" presStyleIdx="0" presStyleCnt="1"/>
      <dgm:spPr/>
      <dgm:t>
        <a:bodyPr/>
        <a:lstStyle/>
        <a:p>
          <a:endParaRPr lang="en-US"/>
        </a:p>
      </dgm:t>
    </dgm:pt>
    <dgm:pt modelId="{5D619A94-5309-BA40-AF55-9018F7D488CE}" type="pres">
      <dgm:prSet presAssocID="{E3C5B652-0CEA-9341-92AE-D352F3F94442}" presName="parTrans" presStyleLbl="sibTrans2D1" presStyleIdx="0" presStyleCnt="5"/>
      <dgm:spPr/>
      <dgm:t>
        <a:bodyPr/>
        <a:lstStyle/>
        <a:p>
          <a:endParaRPr lang="en-US"/>
        </a:p>
      </dgm:t>
    </dgm:pt>
    <dgm:pt modelId="{F4DE4B77-9661-484E-8A7B-7F704D4E1295}" type="pres">
      <dgm:prSet presAssocID="{E3C5B652-0CEA-9341-92AE-D352F3F94442}" presName="connectorText" presStyleLbl="sibTrans2D1" presStyleIdx="0" presStyleCnt="5"/>
      <dgm:spPr/>
      <dgm:t>
        <a:bodyPr/>
        <a:lstStyle/>
        <a:p>
          <a:endParaRPr lang="en-US"/>
        </a:p>
      </dgm:t>
    </dgm:pt>
    <dgm:pt modelId="{FA9F85DB-C033-DE47-A033-A457F0BE9325}" type="pres">
      <dgm:prSet presAssocID="{2492A7E0-E19B-D54C-AB37-D71453FD47C5}" presName="node" presStyleLbl="node1" presStyleIdx="0" presStyleCnt="5" custScaleX="205199" custRadScaleRad="99500" custRadScaleInc="-7345">
        <dgm:presLayoutVars>
          <dgm:bulletEnabled val="1"/>
        </dgm:presLayoutVars>
      </dgm:prSet>
      <dgm:spPr/>
      <dgm:t>
        <a:bodyPr/>
        <a:lstStyle/>
        <a:p>
          <a:endParaRPr lang="en-US"/>
        </a:p>
      </dgm:t>
    </dgm:pt>
    <dgm:pt modelId="{9E6453FF-38FC-0F41-8A04-7C9E6134B65A}" type="pres">
      <dgm:prSet presAssocID="{211BA85F-FE7F-424E-A386-953C60783D58}" presName="parTrans" presStyleLbl="sibTrans2D1" presStyleIdx="1" presStyleCnt="5"/>
      <dgm:spPr/>
      <dgm:t>
        <a:bodyPr/>
        <a:lstStyle/>
        <a:p>
          <a:endParaRPr lang="en-US"/>
        </a:p>
      </dgm:t>
    </dgm:pt>
    <dgm:pt modelId="{BD7E6183-51C6-AE45-8E80-8A9195F64711}" type="pres">
      <dgm:prSet presAssocID="{211BA85F-FE7F-424E-A386-953C60783D58}" presName="connectorText" presStyleLbl="sibTrans2D1" presStyleIdx="1" presStyleCnt="5"/>
      <dgm:spPr/>
      <dgm:t>
        <a:bodyPr/>
        <a:lstStyle/>
        <a:p>
          <a:endParaRPr lang="en-US"/>
        </a:p>
      </dgm:t>
    </dgm:pt>
    <dgm:pt modelId="{CE7A0476-A914-ED4F-AF91-33005A9A57FC}" type="pres">
      <dgm:prSet presAssocID="{A2F7FBAE-BAF0-8B44-A4F0-EEAC4FEF1171}" presName="node" presStyleLbl="node1" presStyleIdx="1" presStyleCnt="5" custScaleX="204595" custRadScaleRad="136951" custRadScaleInc="14514">
        <dgm:presLayoutVars>
          <dgm:bulletEnabled val="1"/>
        </dgm:presLayoutVars>
      </dgm:prSet>
      <dgm:spPr/>
      <dgm:t>
        <a:bodyPr/>
        <a:lstStyle/>
        <a:p>
          <a:endParaRPr lang="en-US"/>
        </a:p>
      </dgm:t>
    </dgm:pt>
    <dgm:pt modelId="{2400218B-9FBD-9E40-B4C8-5222B9801C9A}" type="pres">
      <dgm:prSet presAssocID="{7F53F5A9-6F72-AC40-A5CA-CCE3D12CD928}" presName="parTrans" presStyleLbl="sibTrans2D1" presStyleIdx="2" presStyleCnt="5"/>
      <dgm:spPr/>
      <dgm:t>
        <a:bodyPr/>
        <a:lstStyle/>
        <a:p>
          <a:endParaRPr lang="en-US"/>
        </a:p>
      </dgm:t>
    </dgm:pt>
    <dgm:pt modelId="{DADD28CD-5ADF-BF4F-A442-FDF622865267}" type="pres">
      <dgm:prSet presAssocID="{7F53F5A9-6F72-AC40-A5CA-CCE3D12CD928}" presName="connectorText" presStyleLbl="sibTrans2D1" presStyleIdx="2" presStyleCnt="5"/>
      <dgm:spPr/>
      <dgm:t>
        <a:bodyPr/>
        <a:lstStyle/>
        <a:p>
          <a:endParaRPr lang="en-US"/>
        </a:p>
      </dgm:t>
    </dgm:pt>
    <dgm:pt modelId="{43639692-CC4B-F948-97FA-F73A37636F53}" type="pres">
      <dgm:prSet presAssocID="{F1054167-A1EA-4947-A2E2-35660857043D}" presName="node" presStyleLbl="node1" presStyleIdx="2" presStyleCnt="5" custScaleX="204067" custRadScaleRad="116336" custRadScaleInc="-27346">
        <dgm:presLayoutVars>
          <dgm:bulletEnabled val="1"/>
        </dgm:presLayoutVars>
      </dgm:prSet>
      <dgm:spPr/>
      <dgm:t>
        <a:bodyPr/>
        <a:lstStyle/>
        <a:p>
          <a:endParaRPr lang="en-US"/>
        </a:p>
      </dgm:t>
    </dgm:pt>
    <dgm:pt modelId="{32E0EE10-136C-B144-8D9D-2A2EB6B7250B}" type="pres">
      <dgm:prSet presAssocID="{55C56BC5-AD1F-2449-B888-53DAC91AA73E}" presName="parTrans" presStyleLbl="sibTrans2D1" presStyleIdx="3" presStyleCnt="5"/>
      <dgm:spPr/>
      <dgm:t>
        <a:bodyPr/>
        <a:lstStyle/>
        <a:p>
          <a:endParaRPr lang="en-US"/>
        </a:p>
      </dgm:t>
    </dgm:pt>
    <dgm:pt modelId="{9EB1A12D-0857-374C-B955-3E6FDE3887B1}" type="pres">
      <dgm:prSet presAssocID="{55C56BC5-AD1F-2449-B888-53DAC91AA73E}" presName="connectorText" presStyleLbl="sibTrans2D1" presStyleIdx="3" presStyleCnt="5"/>
      <dgm:spPr/>
      <dgm:t>
        <a:bodyPr/>
        <a:lstStyle/>
        <a:p>
          <a:endParaRPr lang="en-US"/>
        </a:p>
      </dgm:t>
    </dgm:pt>
    <dgm:pt modelId="{1E0C47A4-4AA8-3244-BD4B-85228727F275}" type="pres">
      <dgm:prSet presAssocID="{E6FE5C33-7725-944C-BC07-0018B893746B}" presName="node" presStyleLbl="node1" presStyleIdx="3" presStyleCnt="5" custScaleX="204538" custRadScaleRad="122606" custRadScaleInc="35036">
        <dgm:presLayoutVars>
          <dgm:bulletEnabled val="1"/>
        </dgm:presLayoutVars>
      </dgm:prSet>
      <dgm:spPr/>
      <dgm:t>
        <a:bodyPr/>
        <a:lstStyle/>
        <a:p>
          <a:endParaRPr lang="en-US"/>
        </a:p>
      </dgm:t>
    </dgm:pt>
    <dgm:pt modelId="{03676103-AA25-FF4D-90D1-C9F088F7CE24}" type="pres">
      <dgm:prSet presAssocID="{B3F8BDB2-9C17-4643-BCF8-68C853640860}" presName="parTrans" presStyleLbl="sibTrans2D1" presStyleIdx="4" presStyleCnt="5"/>
      <dgm:spPr/>
      <dgm:t>
        <a:bodyPr/>
        <a:lstStyle/>
        <a:p>
          <a:endParaRPr lang="en-US"/>
        </a:p>
      </dgm:t>
    </dgm:pt>
    <dgm:pt modelId="{EDDB9644-F862-124B-97E7-8632F58CD6EE}" type="pres">
      <dgm:prSet presAssocID="{B3F8BDB2-9C17-4643-BCF8-68C853640860}" presName="connectorText" presStyleLbl="sibTrans2D1" presStyleIdx="4" presStyleCnt="5"/>
      <dgm:spPr/>
      <dgm:t>
        <a:bodyPr/>
        <a:lstStyle/>
        <a:p>
          <a:endParaRPr lang="en-US"/>
        </a:p>
      </dgm:t>
    </dgm:pt>
    <dgm:pt modelId="{CD2CEA66-5654-0C43-9AD0-30035284CF83}" type="pres">
      <dgm:prSet presAssocID="{C8C0FE45-2876-174B-9906-C8C05AD95FA9}" presName="node" presStyleLbl="node1" presStyleIdx="4" presStyleCnt="5" custScaleX="203541" custRadScaleRad="140173" custRadScaleInc="-14584">
        <dgm:presLayoutVars>
          <dgm:bulletEnabled val="1"/>
        </dgm:presLayoutVars>
      </dgm:prSet>
      <dgm:spPr/>
      <dgm:t>
        <a:bodyPr/>
        <a:lstStyle/>
        <a:p>
          <a:endParaRPr lang="en-US"/>
        </a:p>
      </dgm:t>
    </dgm:pt>
  </dgm:ptLst>
  <dgm:cxnLst>
    <dgm:cxn modelId="{C57E0C0A-1753-4C74-B77D-09EC103EC4AD}" type="presOf" srcId="{2492A7E0-E19B-D54C-AB37-D71453FD47C5}" destId="{FA9F85DB-C033-DE47-A033-A457F0BE9325}" srcOrd="0" destOrd="0" presId="urn:microsoft.com/office/officeart/2005/8/layout/radial5"/>
    <dgm:cxn modelId="{1CE53367-74D1-B546-B3B3-6609C38B02D4}" srcId="{1FCA6062-780A-FC4B-9BD4-5E442AF8AD75}" destId="{E6FE5C33-7725-944C-BC07-0018B893746B}" srcOrd="3" destOrd="0" parTransId="{55C56BC5-AD1F-2449-B888-53DAC91AA73E}" sibTransId="{5E7775F1-22B9-8C4C-A30A-340351A7AED2}"/>
    <dgm:cxn modelId="{216BCCA8-7CB0-6C45-9299-DDDD8EC69DD4}" srcId="{1FCA6062-780A-FC4B-9BD4-5E442AF8AD75}" destId="{2492A7E0-E19B-D54C-AB37-D71453FD47C5}" srcOrd="0" destOrd="0" parTransId="{E3C5B652-0CEA-9341-92AE-D352F3F94442}" sibTransId="{EEED33A9-EABB-CF4B-8C83-0B543F0A65CD}"/>
    <dgm:cxn modelId="{8FC0C07A-3F7A-4E62-A0CB-C6D046EE6FBC}" type="presOf" srcId="{F1054167-A1EA-4947-A2E2-35660857043D}" destId="{43639692-CC4B-F948-97FA-F73A37636F53}" srcOrd="0" destOrd="0" presId="urn:microsoft.com/office/officeart/2005/8/layout/radial5"/>
    <dgm:cxn modelId="{B8ADF04F-B0B6-4B1D-95D0-A22B182AF605}" type="presOf" srcId="{20305D7F-FFCA-C943-BCB5-B61EB3B2B26B}" destId="{A55B8BD7-A20E-3547-ABD2-73860B00E680}" srcOrd="0" destOrd="0" presId="urn:microsoft.com/office/officeart/2005/8/layout/radial5"/>
    <dgm:cxn modelId="{E43DA1B9-F7B2-43FE-964F-2414C1377768}" type="presOf" srcId="{E3C5B652-0CEA-9341-92AE-D352F3F94442}" destId="{F4DE4B77-9661-484E-8A7B-7F704D4E1295}" srcOrd="1" destOrd="0" presId="urn:microsoft.com/office/officeart/2005/8/layout/radial5"/>
    <dgm:cxn modelId="{B4B468C6-5010-40DE-97C7-A31A3349D625}" type="presOf" srcId="{E6FE5C33-7725-944C-BC07-0018B893746B}" destId="{1E0C47A4-4AA8-3244-BD4B-85228727F275}" srcOrd="0" destOrd="0" presId="urn:microsoft.com/office/officeart/2005/8/layout/radial5"/>
    <dgm:cxn modelId="{59949767-A204-6F44-845E-8B08A1120960}" srcId="{20305D7F-FFCA-C943-BCB5-B61EB3B2B26B}" destId="{1FCA6062-780A-FC4B-9BD4-5E442AF8AD75}" srcOrd="0" destOrd="0" parTransId="{130ADC29-D6AF-1543-A9BD-FB76C092B69F}" sibTransId="{70C33942-9375-9C4C-A830-60A3E5BF69DE}"/>
    <dgm:cxn modelId="{01503E80-F1CA-4958-A4E7-A3A82677900D}" type="presOf" srcId="{1FCA6062-780A-FC4B-9BD4-5E442AF8AD75}" destId="{95FC81EC-0AE6-4644-8F03-1D6A5432F60A}" srcOrd="0" destOrd="0" presId="urn:microsoft.com/office/officeart/2005/8/layout/radial5"/>
    <dgm:cxn modelId="{3F9E2456-701E-B44F-974E-98483D28EA66}" srcId="{1FCA6062-780A-FC4B-9BD4-5E442AF8AD75}" destId="{C8C0FE45-2876-174B-9906-C8C05AD95FA9}" srcOrd="4" destOrd="0" parTransId="{B3F8BDB2-9C17-4643-BCF8-68C853640860}" sibTransId="{D59917D5-5BD2-9345-BECF-66175DC5A865}"/>
    <dgm:cxn modelId="{1F3207C0-BA7C-432C-947A-EDC4AAC44665}" type="presOf" srcId="{B3F8BDB2-9C17-4643-BCF8-68C853640860}" destId="{EDDB9644-F862-124B-97E7-8632F58CD6EE}" srcOrd="1" destOrd="0" presId="urn:microsoft.com/office/officeart/2005/8/layout/radial5"/>
    <dgm:cxn modelId="{F1586F90-17CE-4F0C-B6E9-DD84A9219C39}" type="presOf" srcId="{C8C0FE45-2876-174B-9906-C8C05AD95FA9}" destId="{CD2CEA66-5654-0C43-9AD0-30035284CF83}" srcOrd="0" destOrd="0" presId="urn:microsoft.com/office/officeart/2005/8/layout/radial5"/>
    <dgm:cxn modelId="{4DA5D3AC-DA61-4443-9073-A28EBAD31133}" type="presOf" srcId="{A2F7FBAE-BAF0-8B44-A4F0-EEAC4FEF1171}" destId="{CE7A0476-A914-ED4F-AF91-33005A9A57FC}" srcOrd="0" destOrd="0" presId="urn:microsoft.com/office/officeart/2005/8/layout/radial5"/>
    <dgm:cxn modelId="{DB12E469-2F9C-48F3-BC6D-3552270527BE}" type="presOf" srcId="{211BA85F-FE7F-424E-A386-953C60783D58}" destId="{BD7E6183-51C6-AE45-8E80-8A9195F64711}" srcOrd="1" destOrd="0" presId="urn:microsoft.com/office/officeart/2005/8/layout/radial5"/>
    <dgm:cxn modelId="{4A342E62-863B-43CD-86F4-AEAEBE19869F}" type="presOf" srcId="{7F53F5A9-6F72-AC40-A5CA-CCE3D12CD928}" destId="{DADD28CD-5ADF-BF4F-A442-FDF622865267}" srcOrd="1" destOrd="0" presId="urn:microsoft.com/office/officeart/2005/8/layout/radial5"/>
    <dgm:cxn modelId="{E923E3BD-A7F1-E74C-9BAF-E2FAD83D7704}" srcId="{1FCA6062-780A-FC4B-9BD4-5E442AF8AD75}" destId="{A2F7FBAE-BAF0-8B44-A4F0-EEAC4FEF1171}" srcOrd="1" destOrd="0" parTransId="{211BA85F-FE7F-424E-A386-953C60783D58}" sibTransId="{119E9BDD-0A67-8D45-84B9-F756C44A00BA}"/>
    <dgm:cxn modelId="{EA24930B-D65A-418B-A203-A9345474A528}" type="presOf" srcId="{E3C5B652-0CEA-9341-92AE-D352F3F94442}" destId="{5D619A94-5309-BA40-AF55-9018F7D488CE}" srcOrd="0" destOrd="0" presId="urn:microsoft.com/office/officeart/2005/8/layout/radial5"/>
    <dgm:cxn modelId="{4E0E0B37-83E6-442A-907B-D758C63CFBC6}" type="presOf" srcId="{55C56BC5-AD1F-2449-B888-53DAC91AA73E}" destId="{9EB1A12D-0857-374C-B955-3E6FDE3887B1}" srcOrd="1" destOrd="0" presId="urn:microsoft.com/office/officeart/2005/8/layout/radial5"/>
    <dgm:cxn modelId="{0D2E109C-2159-4C7D-B466-E9AE5300CE0F}" type="presOf" srcId="{211BA85F-FE7F-424E-A386-953C60783D58}" destId="{9E6453FF-38FC-0F41-8A04-7C9E6134B65A}" srcOrd="0" destOrd="0" presId="urn:microsoft.com/office/officeart/2005/8/layout/radial5"/>
    <dgm:cxn modelId="{96659E51-9A21-48A2-A5CE-00DD79EC5FB3}" type="presOf" srcId="{7F53F5A9-6F72-AC40-A5CA-CCE3D12CD928}" destId="{2400218B-9FBD-9E40-B4C8-5222B9801C9A}" srcOrd="0" destOrd="0" presId="urn:microsoft.com/office/officeart/2005/8/layout/radial5"/>
    <dgm:cxn modelId="{73F921C6-273F-464F-8C64-C1A4C7F1D1A7}" srcId="{1FCA6062-780A-FC4B-9BD4-5E442AF8AD75}" destId="{F1054167-A1EA-4947-A2E2-35660857043D}" srcOrd="2" destOrd="0" parTransId="{7F53F5A9-6F72-AC40-A5CA-CCE3D12CD928}" sibTransId="{7C5847EE-1B17-DB43-A4D1-E956A91FB35C}"/>
    <dgm:cxn modelId="{A35CA051-CBC2-42C2-B4EF-E54A044EE962}" type="presOf" srcId="{55C56BC5-AD1F-2449-B888-53DAC91AA73E}" destId="{32E0EE10-136C-B144-8D9D-2A2EB6B7250B}" srcOrd="0" destOrd="0" presId="urn:microsoft.com/office/officeart/2005/8/layout/radial5"/>
    <dgm:cxn modelId="{232CF630-5FA0-4B82-9119-A52035DE52B4}" type="presOf" srcId="{B3F8BDB2-9C17-4643-BCF8-68C853640860}" destId="{03676103-AA25-FF4D-90D1-C9F088F7CE24}" srcOrd="0" destOrd="0" presId="urn:microsoft.com/office/officeart/2005/8/layout/radial5"/>
    <dgm:cxn modelId="{0682B014-9C84-4170-B54C-08496C3D5745}" type="presParOf" srcId="{A55B8BD7-A20E-3547-ABD2-73860B00E680}" destId="{95FC81EC-0AE6-4644-8F03-1D6A5432F60A}" srcOrd="0" destOrd="0" presId="urn:microsoft.com/office/officeart/2005/8/layout/radial5"/>
    <dgm:cxn modelId="{D8439864-B1E3-4FBD-BE22-EFE6CEBD0B45}" type="presParOf" srcId="{A55B8BD7-A20E-3547-ABD2-73860B00E680}" destId="{5D619A94-5309-BA40-AF55-9018F7D488CE}" srcOrd="1" destOrd="0" presId="urn:microsoft.com/office/officeart/2005/8/layout/radial5"/>
    <dgm:cxn modelId="{CA87D01C-402D-4D98-AAEE-F1CED2457614}" type="presParOf" srcId="{5D619A94-5309-BA40-AF55-9018F7D488CE}" destId="{F4DE4B77-9661-484E-8A7B-7F704D4E1295}" srcOrd="0" destOrd="0" presId="urn:microsoft.com/office/officeart/2005/8/layout/radial5"/>
    <dgm:cxn modelId="{7918F564-0299-419D-877A-74D992339535}" type="presParOf" srcId="{A55B8BD7-A20E-3547-ABD2-73860B00E680}" destId="{FA9F85DB-C033-DE47-A033-A457F0BE9325}" srcOrd="2" destOrd="0" presId="urn:microsoft.com/office/officeart/2005/8/layout/radial5"/>
    <dgm:cxn modelId="{658A3E9A-E21F-4322-AEAD-C3902DAD8836}" type="presParOf" srcId="{A55B8BD7-A20E-3547-ABD2-73860B00E680}" destId="{9E6453FF-38FC-0F41-8A04-7C9E6134B65A}" srcOrd="3" destOrd="0" presId="urn:microsoft.com/office/officeart/2005/8/layout/radial5"/>
    <dgm:cxn modelId="{41434465-A5C6-4D9D-A9EA-2832E86FDD24}" type="presParOf" srcId="{9E6453FF-38FC-0F41-8A04-7C9E6134B65A}" destId="{BD7E6183-51C6-AE45-8E80-8A9195F64711}" srcOrd="0" destOrd="0" presId="urn:microsoft.com/office/officeart/2005/8/layout/radial5"/>
    <dgm:cxn modelId="{29CFE8BB-8032-4855-8682-9D8A5256E316}" type="presParOf" srcId="{A55B8BD7-A20E-3547-ABD2-73860B00E680}" destId="{CE7A0476-A914-ED4F-AF91-33005A9A57FC}" srcOrd="4" destOrd="0" presId="urn:microsoft.com/office/officeart/2005/8/layout/radial5"/>
    <dgm:cxn modelId="{9B9FC9CF-C9CF-4BD2-B65E-04EBCA240EC9}" type="presParOf" srcId="{A55B8BD7-A20E-3547-ABD2-73860B00E680}" destId="{2400218B-9FBD-9E40-B4C8-5222B9801C9A}" srcOrd="5" destOrd="0" presId="urn:microsoft.com/office/officeart/2005/8/layout/radial5"/>
    <dgm:cxn modelId="{653A6A03-718F-4DBF-8CA8-214A9481E1E5}" type="presParOf" srcId="{2400218B-9FBD-9E40-B4C8-5222B9801C9A}" destId="{DADD28CD-5ADF-BF4F-A442-FDF622865267}" srcOrd="0" destOrd="0" presId="urn:microsoft.com/office/officeart/2005/8/layout/radial5"/>
    <dgm:cxn modelId="{246F74E7-A1EC-4C5D-B7F6-1464C0CD3847}" type="presParOf" srcId="{A55B8BD7-A20E-3547-ABD2-73860B00E680}" destId="{43639692-CC4B-F948-97FA-F73A37636F53}" srcOrd="6" destOrd="0" presId="urn:microsoft.com/office/officeart/2005/8/layout/radial5"/>
    <dgm:cxn modelId="{662BD719-EB2B-4AEC-BBEF-04A4AA2C2A64}" type="presParOf" srcId="{A55B8BD7-A20E-3547-ABD2-73860B00E680}" destId="{32E0EE10-136C-B144-8D9D-2A2EB6B7250B}" srcOrd="7" destOrd="0" presId="urn:microsoft.com/office/officeart/2005/8/layout/radial5"/>
    <dgm:cxn modelId="{A2B87CEC-6E1B-40CF-8F58-DF7A174848A4}" type="presParOf" srcId="{32E0EE10-136C-B144-8D9D-2A2EB6B7250B}" destId="{9EB1A12D-0857-374C-B955-3E6FDE3887B1}" srcOrd="0" destOrd="0" presId="urn:microsoft.com/office/officeart/2005/8/layout/radial5"/>
    <dgm:cxn modelId="{09EC3675-5BA6-4C38-862B-81BAE3D307B4}" type="presParOf" srcId="{A55B8BD7-A20E-3547-ABD2-73860B00E680}" destId="{1E0C47A4-4AA8-3244-BD4B-85228727F275}" srcOrd="8" destOrd="0" presId="urn:microsoft.com/office/officeart/2005/8/layout/radial5"/>
    <dgm:cxn modelId="{EC87567E-23E0-4FB7-9E78-2FBDB9645D56}" type="presParOf" srcId="{A55B8BD7-A20E-3547-ABD2-73860B00E680}" destId="{03676103-AA25-FF4D-90D1-C9F088F7CE24}" srcOrd="9" destOrd="0" presId="urn:microsoft.com/office/officeart/2005/8/layout/radial5"/>
    <dgm:cxn modelId="{C99DFF5F-9AE2-4832-8B90-C260A4AD855E}" type="presParOf" srcId="{03676103-AA25-FF4D-90D1-C9F088F7CE24}" destId="{EDDB9644-F862-124B-97E7-8632F58CD6EE}" srcOrd="0" destOrd="0" presId="urn:microsoft.com/office/officeart/2005/8/layout/radial5"/>
    <dgm:cxn modelId="{D0FB9C55-2AC1-4CE8-BDFD-A7DA33764596}" type="presParOf" srcId="{A55B8BD7-A20E-3547-ABD2-73860B00E680}" destId="{CD2CEA66-5654-0C43-9AD0-30035284CF83}" srcOrd="10" destOrd="0" presId="urn:microsoft.com/office/officeart/2005/8/layout/radial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6C4E16-CF58-5944-BDB5-87D380B56716}" type="doc">
      <dgm:prSet loTypeId="urn:microsoft.com/office/officeart/2005/8/layout/vList5" loCatId="" qsTypeId="urn:microsoft.com/office/officeart/2005/8/quickstyle/simple4" qsCatId="simple" csTypeId="urn:microsoft.com/office/officeart/2005/8/colors/accent1_2#3" csCatId="accent1" phldr="1"/>
      <dgm:spPr/>
      <dgm:t>
        <a:bodyPr/>
        <a:lstStyle/>
        <a:p>
          <a:endParaRPr lang="en-US"/>
        </a:p>
      </dgm:t>
    </dgm:pt>
    <dgm:pt modelId="{BFBAAF27-891B-3148-9E20-8D691EE7A9AA}">
      <dgm:prSet phldrT="[Text]" custT="1"/>
      <dgm:spPr>
        <a:solidFill>
          <a:schemeClr val="accent1">
            <a:lumMod val="75000"/>
          </a:schemeClr>
        </a:solidFill>
      </dgm:spPr>
      <dgm:t>
        <a:bodyPr/>
        <a:lstStyle/>
        <a:p>
          <a:r>
            <a:rPr lang="en-US" sz="2800" dirty="0" smtClean="0"/>
            <a:t>Tier 1</a:t>
          </a:r>
          <a:endParaRPr lang="en-US" sz="2800" dirty="0"/>
        </a:p>
      </dgm:t>
    </dgm:pt>
    <dgm:pt modelId="{51FC1BB8-F0BF-D540-ADD4-BBAEEB3C10F3}" type="parTrans" cxnId="{C86AC641-858D-9349-AF55-6FC14D909C23}">
      <dgm:prSet/>
      <dgm:spPr/>
      <dgm:t>
        <a:bodyPr/>
        <a:lstStyle/>
        <a:p>
          <a:endParaRPr lang="en-US"/>
        </a:p>
      </dgm:t>
    </dgm:pt>
    <dgm:pt modelId="{3F90C3AA-AA5C-4945-8071-D71EE2F5DFA5}" type="sibTrans" cxnId="{C86AC641-858D-9349-AF55-6FC14D909C23}">
      <dgm:prSet/>
      <dgm:spPr/>
      <dgm:t>
        <a:bodyPr/>
        <a:lstStyle/>
        <a:p>
          <a:endParaRPr lang="en-US"/>
        </a:p>
      </dgm:t>
    </dgm:pt>
    <dgm:pt modelId="{12993F17-6E93-2C43-B586-D989C5BBFCEE}">
      <dgm:prSet phldrT="[Text]"/>
      <dgm:spPr/>
      <dgm:t>
        <a:bodyPr/>
        <a:lstStyle/>
        <a:p>
          <a:r>
            <a:rPr lang="en-US" dirty="0" smtClean="0"/>
            <a:t>Vendors that provide a critical service to the company and are integral to its ongoing operations. </a:t>
          </a:r>
          <a:endParaRPr lang="en-US" dirty="0"/>
        </a:p>
      </dgm:t>
    </dgm:pt>
    <dgm:pt modelId="{3613A379-B757-0544-982A-A7D3694E0389}" type="parTrans" cxnId="{EEC119F5-0E42-3341-87C1-D1D9E6BB493F}">
      <dgm:prSet/>
      <dgm:spPr/>
      <dgm:t>
        <a:bodyPr/>
        <a:lstStyle/>
        <a:p>
          <a:endParaRPr lang="en-US"/>
        </a:p>
      </dgm:t>
    </dgm:pt>
    <dgm:pt modelId="{D8DECF00-4325-3043-BCAA-8B8B69C37133}" type="sibTrans" cxnId="{EEC119F5-0E42-3341-87C1-D1D9E6BB493F}">
      <dgm:prSet/>
      <dgm:spPr/>
      <dgm:t>
        <a:bodyPr/>
        <a:lstStyle/>
        <a:p>
          <a:endParaRPr lang="en-US"/>
        </a:p>
      </dgm:t>
    </dgm:pt>
    <dgm:pt modelId="{8A77CB3B-08E1-7747-B4F7-1C4815D24CCE}">
      <dgm:prSet phldrT="[Text]" custT="1"/>
      <dgm:spPr>
        <a:solidFill>
          <a:srgbClr val="376092"/>
        </a:solidFill>
      </dgm:spPr>
      <dgm:t>
        <a:bodyPr/>
        <a:lstStyle/>
        <a:p>
          <a:r>
            <a:rPr lang="en-US" sz="2800" dirty="0" smtClean="0"/>
            <a:t>Tier 2</a:t>
          </a:r>
          <a:endParaRPr lang="en-US" sz="2800" dirty="0"/>
        </a:p>
      </dgm:t>
    </dgm:pt>
    <dgm:pt modelId="{BC76F83A-ACB6-D24D-9616-8F084D603343}" type="parTrans" cxnId="{F7C7192A-6DE3-6245-8E41-063D91542470}">
      <dgm:prSet/>
      <dgm:spPr/>
      <dgm:t>
        <a:bodyPr/>
        <a:lstStyle/>
        <a:p>
          <a:endParaRPr lang="en-US"/>
        </a:p>
      </dgm:t>
    </dgm:pt>
    <dgm:pt modelId="{52684DFD-A4CE-5840-84BB-34E12DBCEBED}" type="sibTrans" cxnId="{F7C7192A-6DE3-6245-8E41-063D91542470}">
      <dgm:prSet/>
      <dgm:spPr/>
      <dgm:t>
        <a:bodyPr/>
        <a:lstStyle/>
        <a:p>
          <a:endParaRPr lang="en-US"/>
        </a:p>
      </dgm:t>
    </dgm:pt>
    <dgm:pt modelId="{FCDC7A73-84C2-8B4C-A618-1D031F4CBDC4}">
      <dgm:prSet phldrT="[Text]"/>
      <dgm:spPr/>
      <dgm:t>
        <a:bodyPr/>
        <a:lstStyle/>
        <a:p>
          <a:r>
            <a:rPr lang="en-US" dirty="0" smtClean="0"/>
            <a:t>Vendors that are frequently used and relied upon, but are not necessary for the continued functioning of the company.</a:t>
          </a:r>
          <a:endParaRPr lang="en-US" dirty="0"/>
        </a:p>
      </dgm:t>
    </dgm:pt>
    <dgm:pt modelId="{8D9510ED-A70C-414C-BBD9-5C3ACB991E73}" type="parTrans" cxnId="{09CDE267-0699-944E-A4CB-CC330AF35E3B}">
      <dgm:prSet/>
      <dgm:spPr/>
      <dgm:t>
        <a:bodyPr/>
        <a:lstStyle/>
        <a:p>
          <a:endParaRPr lang="en-US"/>
        </a:p>
      </dgm:t>
    </dgm:pt>
    <dgm:pt modelId="{6E81E9EF-F677-9740-9F21-7B508EAF9174}" type="sibTrans" cxnId="{09CDE267-0699-944E-A4CB-CC330AF35E3B}">
      <dgm:prSet/>
      <dgm:spPr/>
      <dgm:t>
        <a:bodyPr/>
        <a:lstStyle/>
        <a:p>
          <a:endParaRPr lang="en-US"/>
        </a:p>
      </dgm:t>
    </dgm:pt>
    <dgm:pt modelId="{F8C08012-FE93-134F-9FC6-80D471C5A737}">
      <dgm:prSet phldrT="[Text]"/>
      <dgm:spPr/>
      <dgm:t>
        <a:bodyPr/>
        <a:lstStyle/>
        <a:p>
          <a:r>
            <a:rPr lang="en-US" dirty="0" smtClean="0"/>
            <a:t>Vendors that may have access to confidential or critical internal-use only data and have no direct contact with borrowers or customers. </a:t>
          </a:r>
          <a:endParaRPr lang="en-US" dirty="0"/>
        </a:p>
      </dgm:t>
    </dgm:pt>
    <dgm:pt modelId="{8AE768F7-690F-A349-94F3-F1324A3F3CC3}" type="parTrans" cxnId="{EAD3149E-AF76-7149-91D2-8B6D20072183}">
      <dgm:prSet/>
      <dgm:spPr/>
      <dgm:t>
        <a:bodyPr/>
        <a:lstStyle/>
        <a:p>
          <a:endParaRPr lang="en-US"/>
        </a:p>
      </dgm:t>
    </dgm:pt>
    <dgm:pt modelId="{D9D17CBE-881A-8549-9A9B-543B90CDEB4F}" type="sibTrans" cxnId="{EAD3149E-AF76-7149-91D2-8B6D20072183}">
      <dgm:prSet/>
      <dgm:spPr/>
      <dgm:t>
        <a:bodyPr/>
        <a:lstStyle/>
        <a:p>
          <a:endParaRPr lang="en-US"/>
        </a:p>
      </dgm:t>
    </dgm:pt>
    <dgm:pt modelId="{A731B4E4-E4CF-BD47-80DD-0655E4EDF9B7}">
      <dgm:prSet phldrT="[Text]" custT="1"/>
      <dgm:spPr>
        <a:solidFill>
          <a:srgbClr val="376092"/>
        </a:solidFill>
      </dgm:spPr>
      <dgm:t>
        <a:bodyPr/>
        <a:lstStyle/>
        <a:p>
          <a:r>
            <a:rPr lang="en-US" sz="2800" dirty="0" smtClean="0"/>
            <a:t>Tier 3</a:t>
          </a:r>
          <a:endParaRPr lang="en-US" sz="2800" dirty="0"/>
        </a:p>
      </dgm:t>
    </dgm:pt>
    <dgm:pt modelId="{F31B40B3-A4BE-5940-BD93-882BFC2C2F49}" type="parTrans" cxnId="{991C6A6E-0A65-9D45-905E-AA2D01CFB69B}">
      <dgm:prSet/>
      <dgm:spPr/>
      <dgm:t>
        <a:bodyPr/>
        <a:lstStyle/>
        <a:p>
          <a:endParaRPr lang="en-US"/>
        </a:p>
      </dgm:t>
    </dgm:pt>
    <dgm:pt modelId="{25EE181E-66FD-6B4F-921C-56B213E9BEDF}" type="sibTrans" cxnId="{991C6A6E-0A65-9D45-905E-AA2D01CFB69B}">
      <dgm:prSet/>
      <dgm:spPr/>
      <dgm:t>
        <a:bodyPr/>
        <a:lstStyle/>
        <a:p>
          <a:endParaRPr lang="en-US"/>
        </a:p>
      </dgm:t>
    </dgm:pt>
    <dgm:pt modelId="{B83040D8-4F8D-7A47-ABFC-C79FD2BD23C3}">
      <dgm:prSet phldrT="[Text]"/>
      <dgm:spPr/>
      <dgm:t>
        <a:bodyPr/>
        <a:lstStyle/>
        <a:p>
          <a:r>
            <a:rPr lang="en-US" dirty="0" smtClean="0"/>
            <a:t>Non-critical vendors which are easily replaced.</a:t>
          </a:r>
          <a:endParaRPr lang="en-US" dirty="0"/>
        </a:p>
      </dgm:t>
    </dgm:pt>
    <dgm:pt modelId="{245E3DFB-90A7-1140-8929-A7BD03BAAB5C}" type="parTrans" cxnId="{58AA019C-FF4D-E143-927E-C45D98CD4896}">
      <dgm:prSet/>
      <dgm:spPr/>
      <dgm:t>
        <a:bodyPr/>
        <a:lstStyle/>
        <a:p>
          <a:endParaRPr lang="en-US"/>
        </a:p>
      </dgm:t>
    </dgm:pt>
    <dgm:pt modelId="{7E2C3116-79F5-B444-A609-32AAA99C5B28}" type="sibTrans" cxnId="{58AA019C-FF4D-E143-927E-C45D98CD4896}">
      <dgm:prSet/>
      <dgm:spPr/>
      <dgm:t>
        <a:bodyPr/>
        <a:lstStyle/>
        <a:p>
          <a:endParaRPr lang="en-US"/>
        </a:p>
      </dgm:t>
    </dgm:pt>
    <dgm:pt modelId="{C370BB0A-644D-C246-92CC-5B43BB8A2C06}">
      <dgm:prSet phldrT="[Text]"/>
      <dgm:spPr/>
      <dgm:t>
        <a:bodyPr/>
        <a:lstStyle/>
        <a:p>
          <a:r>
            <a:rPr lang="en-US" dirty="0" smtClean="0"/>
            <a:t>These vendors have no access to confidential or critical information and pose no risk to consumers.</a:t>
          </a:r>
          <a:endParaRPr lang="en-US" dirty="0"/>
        </a:p>
      </dgm:t>
    </dgm:pt>
    <dgm:pt modelId="{5EA05CF5-EAD3-974D-B0DA-8D83C6F36AA9}" type="parTrans" cxnId="{A665AB07-BC96-E341-A163-9F86D8E22F4C}">
      <dgm:prSet/>
      <dgm:spPr/>
      <dgm:t>
        <a:bodyPr/>
        <a:lstStyle/>
        <a:p>
          <a:endParaRPr lang="en-US"/>
        </a:p>
      </dgm:t>
    </dgm:pt>
    <dgm:pt modelId="{EC84A9EF-44E1-6549-A844-FCAFC3FF55A5}" type="sibTrans" cxnId="{A665AB07-BC96-E341-A163-9F86D8E22F4C}">
      <dgm:prSet/>
      <dgm:spPr/>
      <dgm:t>
        <a:bodyPr/>
        <a:lstStyle/>
        <a:p>
          <a:endParaRPr lang="en-US"/>
        </a:p>
      </dgm:t>
    </dgm:pt>
    <dgm:pt modelId="{DB4A3EAB-EFBF-7246-ADA6-3177F8D640B7}">
      <dgm:prSet phldrT="[Text]"/>
      <dgm:spPr/>
      <dgm:t>
        <a:bodyPr/>
        <a:lstStyle/>
        <a:p>
          <a:r>
            <a:rPr lang="en-US" dirty="0" smtClean="0"/>
            <a:t>Vendors that have access to highly sensitive information, such as borrower Non-Public Personal Information, or have direct borrower contact.</a:t>
          </a:r>
          <a:endParaRPr lang="en-US" dirty="0"/>
        </a:p>
      </dgm:t>
    </dgm:pt>
    <dgm:pt modelId="{F69B2B62-2BCC-0D45-AB75-BB82F098176E}" type="parTrans" cxnId="{CF341C5A-E3E4-5149-9C3F-CE0FC746AA7C}">
      <dgm:prSet/>
      <dgm:spPr/>
      <dgm:t>
        <a:bodyPr/>
        <a:lstStyle/>
        <a:p>
          <a:endParaRPr lang="en-US"/>
        </a:p>
      </dgm:t>
    </dgm:pt>
    <dgm:pt modelId="{3629768E-A95F-F34F-99C7-64A861C274B4}" type="sibTrans" cxnId="{CF341C5A-E3E4-5149-9C3F-CE0FC746AA7C}">
      <dgm:prSet/>
      <dgm:spPr/>
      <dgm:t>
        <a:bodyPr/>
        <a:lstStyle/>
        <a:p>
          <a:endParaRPr lang="en-US"/>
        </a:p>
      </dgm:t>
    </dgm:pt>
    <dgm:pt modelId="{52AF34D5-45F7-D345-A334-5B0603AADAB2}" type="pres">
      <dgm:prSet presAssocID="{966C4E16-CF58-5944-BDB5-87D380B56716}" presName="Name0" presStyleCnt="0">
        <dgm:presLayoutVars>
          <dgm:dir/>
          <dgm:animLvl val="lvl"/>
          <dgm:resizeHandles val="exact"/>
        </dgm:presLayoutVars>
      </dgm:prSet>
      <dgm:spPr/>
      <dgm:t>
        <a:bodyPr/>
        <a:lstStyle/>
        <a:p>
          <a:endParaRPr lang="en-US"/>
        </a:p>
      </dgm:t>
    </dgm:pt>
    <dgm:pt modelId="{788C4293-1AB6-2248-A32B-708B8C53E91B}" type="pres">
      <dgm:prSet presAssocID="{BFBAAF27-891B-3148-9E20-8D691EE7A9AA}" presName="linNode" presStyleCnt="0"/>
      <dgm:spPr/>
    </dgm:pt>
    <dgm:pt modelId="{CB25CC62-0AF0-D045-8231-F7271C6D7026}" type="pres">
      <dgm:prSet presAssocID="{BFBAAF27-891B-3148-9E20-8D691EE7A9AA}" presName="parentText" presStyleLbl="node1" presStyleIdx="0" presStyleCnt="3" custScaleX="62506" custScaleY="47662">
        <dgm:presLayoutVars>
          <dgm:chMax val="1"/>
          <dgm:bulletEnabled val="1"/>
        </dgm:presLayoutVars>
      </dgm:prSet>
      <dgm:spPr/>
      <dgm:t>
        <a:bodyPr/>
        <a:lstStyle/>
        <a:p>
          <a:endParaRPr lang="en-US"/>
        </a:p>
      </dgm:t>
    </dgm:pt>
    <dgm:pt modelId="{5B34691E-CD08-E440-9068-2FE9A7CFC6E7}" type="pres">
      <dgm:prSet presAssocID="{BFBAAF27-891B-3148-9E20-8D691EE7A9AA}" presName="descendantText" presStyleLbl="alignAccFollowNode1" presStyleIdx="0" presStyleCnt="3" custScaleX="111159" custScaleY="48270" custLinFactNeighborX="-358">
        <dgm:presLayoutVars>
          <dgm:bulletEnabled val="1"/>
        </dgm:presLayoutVars>
      </dgm:prSet>
      <dgm:spPr/>
      <dgm:t>
        <a:bodyPr/>
        <a:lstStyle/>
        <a:p>
          <a:endParaRPr lang="en-US"/>
        </a:p>
      </dgm:t>
    </dgm:pt>
    <dgm:pt modelId="{170EDEB5-0FD9-BA48-A5C4-601C7D251264}" type="pres">
      <dgm:prSet presAssocID="{3F90C3AA-AA5C-4945-8071-D71EE2F5DFA5}" presName="sp" presStyleCnt="0"/>
      <dgm:spPr/>
    </dgm:pt>
    <dgm:pt modelId="{843C29CE-5B9B-A943-8DDC-9459C60C138A}" type="pres">
      <dgm:prSet presAssocID="{8A77CB3B-08E1-7747-B4F7-1C4815D24CCE}" presName="linNode" presStyleCnt="0"/>
      <dgm:spPr/>
    </dgm:pt>
    <dgm:pt modelId="{8C427993-F007-844D-B956-6D4B47746766}" type="pres">
      <dgm:prSet presAssocID="{8A77CB3B-08E1-7747-B4F7-1C4815D24CCE}" presName="parentText" presStyleLbl="node1" presStyleIdx="1" presStyleCnt="3" custScaleX="62506" custScaleY="44817">
        <dgm:presLayoutVars>
          <dgm:chMax val="1"/>
          <dgm:bulletEnabled val="1"/>
        </dgm:presLayoutVars>
      </dgm:prSet>
      <dgm:spPr/>
      <dgm:t>
        <a:bodyPr/>
        <a:lstStyle/>
        <a:p>
          <a:endParaRPr lang="en-US"/>
        </a:p>
      </dgm:t>
    </dgm:pt>
    <dgm:pt modelId="{79E0C575-1A4B-5B41-BAE1-6813CE91B63C}" type="pres">
      <dgm:prSet presAssocID="{8A77CB3B-08E1-7747-B4F7-1C4815D24CCE}" presName="descendantText" presStyleLbl="alignAccFollowNode1" presStyleIdx="1" presStyleCnt="3" custScaleX="110756" custScaleY="44838" custLinFactNeighborX="-358" custLinFactNeighborY="863">
        <dgm:presLayoutVars>
          <dgm:bulletEnabled val="1"/>
        </dgm:presLayoutVars>
      </dgm:prSet>
      <dgm:spPr/>
      <dgm:t>
        <a:bodyPr/>
        <a:lstStyle/>
        <a:p>
          <a:endParaRPr lang="en-US"/>
        </a:p>
      </dgm:t>
    </dgm:pt>
    <dgm:pt modelId="{BF78F96B-4BA3-FB44-9A06-3F9130881D28}" type="pres">
      <dgm:prSet presAssocID="{52684DFD-A4CE-5840-84BB-34E12DBCEBED}" presName="sp" presStyleCnt="0"/>
      <dgm:spPr/>
    </dgm:pt>
    <dgm:pt modelId="{538AAD9B-B278-7C42-A647-9D942174D238}" type="pres">
      <dgm:prSet presAssocID="{A731B4E4-E4CF-BD47-80DD-0655E4EDF9B7}" presName="linNode" presStyleCnt="0"/>
      <dgm:spPr/>
    </dgm:pt>
    <dgm:pt modelId="{83FE7386-BC98-DF46-9A66-03A0B7BD0571}" type="pres">
      <dgm:prSet presAssocID="{A731B4E4-E4CF-BD47-80DD-0655E4EDF9B7}" presName="parentText" presStyleLbl="node1" presStyleIdx="2" presStyleCnt="3" custScaleX="62696" custScaleY="42624">
        <dgm:presLayoutVars>
          <dgm:chMax val="1"/>
          <dgm:bulletEnabled val="1"/>
        </dgm:presLayoutVars>
      </dgm:prSet>
      <dgm:spPr/>
      <dgm:t>
        <a:bodyPr/>
        <a:lstStyle/>
        <a:p>
          <a:endParaRPr lang="en-US"/>
        </a:p>
      </dgm:t>
    </dgm:pt>
    <dgm:pt modelId="{F4362AC4-F94A-A840-8CB3-34A5B72A12BF}" type="pres">
      <dgm:prSet presAssocID="{A731B4E4-E4CF-BD47-80DD-0655E4EDF9B7}" presName="descendantText" presStyleLbl="alignAccFollowNode1" presStyleIdx="2" presStyleCnt="3" custScaleX="111165" custScaleY="42239" custLinFactNeighborX="-716" custLinFactNeighborY="1598">
        <dgm:presLayoutVars>
          <dgm:bulletEnabled val="1"/>
        </dgm:presLayoutVars>
      </dgm:prSet>
      <dgm:spPr/>
      <dgm:t>
        <a:bodyPr/>
        <a:lstStyle/>
        <a:p>
          <a:endParaRPr lang="en-US"/>
        </a:p>
      </dgm:t>
    </dgm:pt>
  </dgm:ptLst>
  <dgm:cxnLst>
    <dgm:cxn modelId="{BD535491-58E1-456F-B6C7-F0EFBA144990}" type="presOf" srcId="{966C4E16-CF58-5944-BDB5-87D380B56716}" destId="{52AF34D5-45F7-D345-A334-5B0603AADAB2}" srcOrd="0" destOrd="0" presId="urn:microsoft.com/office/officeart/2005/8/layout/vList5"/>
    <dgm:cxn modelId="{58AA019C-FF4D-E143-927E-C45D98CD4896}" srcId="{A731B4E4-E4CF-BD47-80DD-0655E4EDF9B7}" destId="{B83040D8-4F8D-7A47-ABFC-C79FD2BD23C3}" srcOrd="0" destOrd="0" parTransId="{245E3DFB-90A7-1140-8929-A7BD03BAAB5C}" sibTransId="{7E2C3116-79F5-B444-A609-32AAA99C5B28}"/>
    <dgm:cxn modelId="{6B979ADA-3179-46F4-AB9F-F84FC73FB28B}" type="presOf" srcId="{DB4A3EAB-EFBF-7246-ADA6-3177F8D640B7}" destId="{5B34691E-CD08-E440-9068-2FE9A7CFC6E7}" srcOrd="0" destOrd="1" presId="urn:microsoft.com/office/officeart/2005/8/layout/vList5"/>
    <dgm:cxn modelId="{CF341C5A-E3E4-5149-9C3F-CE0FC746AA7C}" srcId="{BFBAAF27-891B-3148-9E20-8D691EE7A9AA}" destId="{DB4A3EAB-EFBF-7246-ADA6-3177F8D640B7}" srcOrd="1" destOrd="0" parTransId="{F69B2B62-2BCC-0D45-AB75-BB82F098176E}" sibTransId="{3629768E-A95F-F34F-99C7-64A861C274B4}"/>
    <dgm:cxn modelId="{EEC119F5-0E42-3341-87C1-D1D9E6BB493F}" srcId="{BFBAAF27-891B-3148-9E20-8D691EE7A9AA}" destId="{12993F17-6E93-2C43-B586-D989C5BBFCEE}" srcOrd="0" destOrd="0" parTransId="{3613A379-B757-0544-982A-A7D3694E0389}" sibTransId="{D8DECF00-4325-3043-BCAA-8B8B69C37133}"/>
    <dgm:cxn modelId="{DAC32BF3-D4C4-4AE1-8826-B3920A59811C}" type="presOf" srcId="{B83040D8-4F8D-7A47-ABFC-C79FD2BD23C3}" destId="{F4362AC4-F94A-A840-8CB3-34A5B72A12BF}" srcOrd="0" destOrd="0" presId="urn:microsoft.com/office/officeart/2005/8/layout/vList5"/>
    <dgm:cxn modelId="{09CDE267-0699-944E-A4CB-CC330AF35E3B}" srcId="{8A77CB3B-08E1-7747-B4F7-1C4815D24CCE}" destId="{FCDC7A73-84C2-8B4C-A618-1D031F4CBDC4}" srcOrd="0" destOrd="0" parTransId="{8D9510ED-A70C-414C-BBD9-5C3ACB991E73}" sibTransId="{6E81E9EF-F677-9740-9F21-7B508EAF9174}"/>
    <dgm:cxn modelId="{F7C7192A-6DE3-6245-8E41-063D91542470}" srcId="{966C4E16-CF58-5944-BDB5-87D380B56716}" destId="{8A77CB3B-08E1-7747-B4F7-1C4815D24CCE}" srcOrd="1" destOrd="0" parTransId="{BC76F83A-ACB6-D24D-9616-8F084D603343}" sibTransId="{52684DFD-A4CE-5840-84BB-34E12DBCEBED}"/>
    <dgm:cxn modelId="{22B7DCD9-9729-4FE1-9B73-459D1B0FAFC7}" type="presOf" srcId="{FCDC7A73-84C2-8B4C-A618-1D031F4CBDC4}" destId="{79E0C575-1A4B-5B41-BAE1-6813CE91B63C}" srcOrd="0" destOrd="0" presId="urn:microsoft.com/office/officeart/2005/8/layout/vList5"/>
    <dgm:cxn modelId="{83F548EE-1662-4761-9072-852C1F65E60A}" type="presOf" srcId="{8A77CB3B-08E1-7747-B4F7-1C4815D24CCE}" destId="{8C427993-F007-844D-B956-6D4B47746766}" srcOrd="0" destOrd="0" presId="urn:microsoft.com/office/officeart/2005/8/layout/vList5"/>
    <dgm:cxn modelId="{F48AE754-F0B9-4D04-B2C1-362B79D3D789}" type="presOf" srcId="{C370BB0A-644D-C246-92CC-5B43BB8A2C06}" destId="{F4362AC4-F94A-A840-8CB3-34A5B72A12BF}" srcOrd="0" destOrd="1" presId="urn:microsoft.com/office/officeart/2005/8/layout/vList5"/>
    <dgm:cxn modelId="{FEB0B1A3-E572-4470-BC85-1797ABB521CA}" type="presOf" srcId="{A731B4E4-E4CF-BD47-80DD-0655E4EDF9B7}" destId="{83FE7386-BC98-DF46-9A66-03A0B7BD0571}" srcOrd="0" destOrd="0" presId="urn:microsoft.com/office/officeart/2005/8/layout/vList5"/>
    <dgm:cxn modelId="{5B168EB4-515F-4DF0-BAEF-3169718251AB}" type="presOf" srcId="{12993F17-6E93-2C43-B586-D989C5BBFCEE}" destId="{5B34691E-CD08-E440-9068-2FE9A7CFC6E7}" srcOrd="0" destOrd="0" presId="urn:microsoft.com/office/officeart/2005/8/layout/vList5"/>
    <dgm:cxn modelId="{A665AB07-BC96-E341-A163-9F86D8E22F4C}" srcId="{A731B4E4-E4CF-BD47-80DD-0655E4EDF9B7}" destId="{C370BB0A-644D-C246-92CC-5B43BB8A2C06}" srcOrd="1" destOrd="0" parTransId="{5EA05CF5-EAD3-974D-B0DA-8D83C6F36AA9}" sibTransId="{EC84A9EF-44E1-6549-A844-FCAFC3FF55A5}"/>
    <dgm:cxn modelId="{991C6A6E-0A65-9D45-905E-AA2D01CFB69B}" srcId="{966C4E16-CF58-5944-BDB5-87D380B56716}" destId="{A731B4E4-E4CF-BD47-80DD-0655E4EDF9B7}" srcOrd="2" destOrd="0" parTransId="{F31B40B3-A4BE-5940-BD93-882BFC2C2F49}" sibTransId="{25EE181E-66FD-6B4F-921C-56B213E9BEDF}"/>
    <dgm:cxn modelId="{3E589936-CA31-41AD-B648-74E8F96E637B}" type="presOf" srcId="{F8C08012-FE93-134F-9FC6-80D471C5A737}" destId="{79E0C575-1A4B-5B41-BAE1-6813CE91B63C}" srcOrd="0" destOrd="1" presId="urn:microsoft.com/office/officeart/2005/8/layout/vList5"/>
    <dgm:cxn modelId="{EAD3149E-AF76-7149-91D2-8B6D20072183}" srcId="{8A77CB3B-08E1-7747-B4F7-1C4815D24CCE}" destId="{F8C08012-FE93-134F-9FC6-80D471C5A737}" srcOrd="1" destOrd="0" parTransId="{8AE768F7-690F-A349-94F3-F1324A3F3CC3}" sibTransId="{D9D17CBE-881A-8549-9A9B-543B90CDEB4F}"/>
    <dgm:cxn modelId="{DDE2C383-A519-4AF6-A270-0A2C0E78E448}" type="presOf" srcId="{BFBAAF27-891B-3148-9E20-8D691EE7A9AA}" destId="{CB25CC62-0AF0-D045-8231-F7271C6D7026}" srcOrd="0" destOrd="0" presId="urn:microsoft.com/office/officeart/2005/8/layout/vList5"/>
    <dgm:cxn modelId="{C86AC641-858D-9349-AF55-6FC14D909C23}" srcId="{966C4E16-CF58-5944-BDB5-87D380B56716}" destId="{BFBAAF27-891B-3148-9E20-8D691EE7A9AA}" srcOrd="0" destOrd="0" parTransId="{51FC1BB8-F0BF-D540-ADD4-BBAEEB3C10F3}" sibTransId="{3F90C3AA-AA5C-4945-8071-D71EE2F5DFA5}"/>
    <dgm:cxn modelId="{2001C190-6294-4F86-8F17-3806E0335042}" type="presParOf" srcId="{52AF34D5-45F7-D345-A334-5B0603AADAB2}" destId="{788C4293-1AB6-2248-A32B-708B8C53E91B}" srcOrd="0" destOrd="0" presId="urn:microsoft.com/office/officeart/2005/8/layout/vList5"/>
    <dgm:cxn modelId="{0E82E100-BCEA-43D6-B0E4-62DDA2B9E928}" type="presParOf" srcId="{788C4293-1AB6-2248-A32B-708B8C53E91B}" destId="{CB25CC62-0AF0-D045-8231-F7271C6D7026}" srcOrd="0" destOrd="0" presId="urn:microsoft.com/office/officeart/2005/8/layout/vList5"/>
    <dgm:cxn modelId="{AD624510-1899-4D58-BA9A-DF10DB8CB81A}" type="presParOf" srcId="{788C4293-1AB6-2248-A32B-708B8C53E91B}" destId="{5B34691E-CD08-E440-9068-2FE9A7CFC6E7}" srcOrd="1" destOrd="0" presId="urn:microsoft.com/office/officeart/2005/8/layout/vList5"/>
    <dgm:cxn modelId="{9D39E712-F303-45F9-BF24-18EB2EDA6E20}" type="presParOf" srcId="{52AF34D5-45F7-D345-A334-5B0603AADAB2}" destId="{170EDEB5-0FD9-BA48-A5C4-601C7D251264}" srcOrd="1" destOrd="0" presId="urn:microsoft.com/office/officeart/2005/8/layout/vList5"/>
    <dgm:cxn modelId="{8110233E-9FB1-46BC-917C-38B4F14EB157}" type="presParOf" srcId="{52AF34D5-45F7-D345-A334-5B0603AADAB2}" destId="{843C29CE-5B9B-A943-8DDC-9459C60C138A}" srcOrd="2" destOrd="0" presId="urn:microsoft.com/office/officeart/2005/8/layout/vList5"/>
    <dgm:cxn modelId="{71264E6A-2CC8-4652-8F5B-62393E86C585}" type="presParOf" srcId="{843C29CE-5B9B-A943-8DDC-9459C60C138A}" destId="{8C427993-F007-844D-B956-6D4B47746766}" srcOrd="0" destOrd="0" presId="urn:microsoft.com/office/officeart/2005/8/layout/vList5"/>
    <dgm:cxn modelId="{398D1D5D-8143-4B4D-9AB2-37E6043EEEB0}" type="presParOf" srcId="{843C29CE-5B9B-A943-8DDC-9459C60C138A}" destId="{79E0C575-1A4B-5B41-BAE1-6813CE91B63C}" srcOrd="1" destOrd="0" presId="urn:microsoft.com/office/officeart/2005/8/layout/vList5"/>
    <dgm:cxn modelId="{6D5D223E-7C62-40BB-862C-2641B85B36ED}" type="presParOf" srcId="{52AF34D5-45F7-D345-A334-5B0603AADAB2}" destId="{BF78F96B-4BA3-FB44-9A06-3F9130881D28}" srcOrd="3" destOrd="0" presId="urn:microsoft.com/office/officeart/2005/8/layout/vList5"/>
    <dgm:cxn modelId="{1AA6C617-851D-482C-8DB1-DFC9C4C5CB4D}" type="presParOf" srcId="{52AF34D5-45F7-D345-A334-5B0603AADAB2}" destId="{538AAD9B-B278-7C42-A647-9D942174D238}" srcOrd="4" destOrd="0" presId="urn:microsoft.com/office/officeart/2005/8/layout/vList5"/>
    <dgm:cxn modelId="{1824C0E4-4403-4E23-8B88-BA7A6C944985}" type="presParOf" srcId="{538AAD9B-B278-7C42-A647-9D942174D238}" destId="{83FE7386-BC98-DF46-9A66-03A0B7BD0571}" srcOrd="0" destOrd="0" presId="urn:microsoft.com/office/officeart/2005/8/layout/vList5"/>
    <dgm:cxn modelId="{B56D2B84-8247-4D38-A62A-8EC3F2D1584B}" type="presParOf" srcId="{538AAD9B-B278-7C42-A647-9D942174D238}" destId="{F4362AC4-F94A-A840-8CB3-34A5B72A12BF}"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45D4B8-49C6-FF44-BE5C-73167B12A948}" type="doc">
      <dgm:prSet loTypeId="urn:microsoft.com/office/officeart/2005/8/layout/cycle4" loCatId="" qsTypeId="urn:microsoft.com/office/officeart/2005/8/quickstyle/simple4" qsCatId="simple" csTypeId="urn:microsoft.com/office/officeart/2005/8/colors/accent1_2#4" csCatId="accent1" phldr="1"/>
      <dgm:spPr/>
      <dgm:t>
        <a:bodyPr/>
        <a:lstStyle/>
        <a:p>
          <a:endParaRPr lang="en-US"/>
        </a:p>
      </dgm:t>
    </dgm:pt>
    <dgm:pt modelId="{15958174-284E-5047-844E-9F77C8F71B62}">
      <dgm:prSet phldrT="[Text]"/>
      <dgm:spPr/>
      <dgm:t>
        <a:bodyPr/>
        <a:lstStyle/>
        <a:p>
          <a:r>
            <a:rPr lang="en-US" dirty="0" smtClean="0"/>
            <a:t>Financial Condition</a:t>
          </a:r>
          <a:endParaRPr lang="en-US" dirty="0"/>
        </a:p>
      </dgm:t>
    </dgm:pt>
    <dgm:pt modelId="{52FE22C5-5ACA-4544-BD94-32EABEB77A22}" type="parTrans" cxnId="{394A9B32-1955-5D44-B156-C74E5F22571A}">
      <dgm:prSet/>
      <dgm:spPr/>
      <dgm:t>
        <a:bodyPr/>
        <a:lstStyle/>
        <a:p>
          <a:endParaRPr lang="en-US"/>
        </a:p>
      </dgm:t>
    </dgm:pt>
    <dgm:pt modelId="{93D3AD23-F34A-7C41-BBC0-E58D4E0744B2}" type="sibTrans" cxnId="{394A9B32-1955-5D44-B156-C74E5F22571A}">
      <dgm:prSet/>
      <dgm:spPr/>
      <dgm:t>
        <a:bodyPr/>
        <a:lstStyle/>
        <a:p>
          <a:endParaRPr lang="en-US"/>
        </a:p>
      </dgm:t>
    </dgm:pt>
    <dgm:pt modelId="{B9C5B2C9-28AD-CB41-BD8F-B1AEE7B290F1}">
      <dgm:prSet phldrT="[Text]"/>
      <dgm:spPr/>
      <dgm:t>
        <a:bodyPr/>
        <a:lstStyle/>
        <a:p>
          <a:r>
            <a:rPr lang="en-US" dirty="0" smtClean="0"/>
            <a:t>Legal &amp; Regulatory</a:t>
          </a:r>
          <a:endParaRPr lang="en-US" dirty="0"/>
        </a:p>
      </dgm:t>
    </dgm:pt>
    <dgm:pt modelId="{388EA986-1CEC-1A40-9D57-5FF2F7E9CB64}" type="parTrans" cxnId="{3219B2A7-BD0D-F843-AE74-FCCD7AEB7D53}">
      <dgm:prSet/>
      <dgm:spPr/>
      <dgm:t>
        <a:bodyPr/>
        <a:lstStyle/>
        <a:p>
          <a:endParaRPr lang="en-US"/>
        </a:p>
      </dgm:t>
    </dgm:pt>
    <dgm:pt modelId="{5B683F4A-550E-9A41-8AE9-786977946BBF}" type="sibTrans" cxnId="{3219B2A7-BD0D-F843-AE74-FCCD7AEB7D53}">
      <dgm:prSet/>
      <dgm:spPr/>
      <dgm:t>
        <a:bodyPr/>
        <a:lstStyle/>
        <a:p>
          <a:endParaRPr lang="en-US"/>
        </a:p>
      </dgm:t>
    </dgm:pt>
    <dgm:pt modelId="{55C67D74-B689-EC43-ABA3-012B5A827E5C}">
      <dgm:prSet phldrT="[Text]"/>
      <dgm:spPr/>
      <dgm:t>
        <a:bodyPr/>
        <a:lstStyle/>
        <a:p>
          <a:r>
            <a:rPr lang="en-US" dirty="0" smtClean="0"/>
            <a:t>Policies &amp; Procedures</a:t>
          </a:r>
          <a:endParaRPr lang="en-US" dirty="0"/>
        </a:p>
      </dgm:t>
    </dgm:pt>
    <dgm:pt modelId="{07C0EC19-A1EB-6B4B-83AE-896A008AE48C}" type="parTrans" cxnId="{501A862D-A4F1-5C49-8D4A-5CCAA4309ECB}">
      <dgm:prSet/>
      <dgm:spPr/>
      <dgm:t>
        <a:bodyPr/>
        <a:lstStyle/>
        <a:p>
          <a:endParaRPr lang="en-US"/>
        </a:p>
      </dgm:t>
    </dgm:pt>
    <dgm:pt modelId="{6AC07062-6CC9-1144-8AC0-3E2543CFD4B1}" type="sibTrans" cxnId="{501A862D-A4F1-5C49-8D4A-5CCAA4309ECB}">
      <dgm:prSet/>
      <dgm:spPr/>
      <dgm:t>
        <a:bodyPr/>
        <a:lstStyle/>
        <a:p>
          <a:endParaRPr lang="en-US"/>
        </a:p>
      </dgm:t>
    </dgm:pt>
    <dgm:pt modelId="{428DC200-994E-994C-94BE-FFC6BE1AFBF8}">
      <dgm:prSet phldrT="[Text]"/>
      <dgm:spPr/>
      <dgm:t>
        <a:bodyPr/>
        <a:lstStyle/>
        <a:p>
          <a:r>
            <a:rPr lang="en-US" dirty="0" smtClean="0"/>
            <a:t>Qualification &amp; Reputation</a:t>
          </a:r>
          <a:endParaRPr lang="en-US" dirty="0"/>
        </a:p>
      </dgm:t>
    </dgm:pt>
    <dgm:pt modelId="{AFAA7356-1669-E941-89AF-64A61195375B}" type="parTrans" cxnId="{BCDE8F4A-39B3-204E-A78B-0655937DF17E}">
      <dgm:prSet/>
      <dgm:spPr/>
      <dgm:t>
        <a:bodyPr/>
        <a:lstStyle/>
        <a:p>
          <a:endParaRPr lang="en-US"/>
        </a:p>
      </dgm:t>
    </dgm:pt>
    <dgm:pt modelId="{3FF43CD6-7897-C34C-A8F9-8AA6382CE392}" type="sibTrans" cxnId="{BCDE8F4A-39B3-204E-A78B-0655937DF17E}">
      <dgm:prSet/>
      <dgm:spPr/>
      <dgm:t>
        <a:bodyPr/>
        <a:lstStyle/>
        <a:p>
          <a:endParaRPr lang="en-US"/>
        </a:p>
      </dgm:t>
    </dgm:pt>
    <dgm:pt modelId="{99F90E16-F96C-154C-A273-88E5A1744398}" type="pres">
      <dgm:prSet presAssocID="{0145D4B8-49C6-FF44-BE5C-73167B12A948}" presName="cycleMatrixDiagram" presStyleCnt="0">
        <dgm:presLayoutVars>
          <dgm:chMax val="1"/>
          <dgm:dir/>
          <dgm:animLvl val="lvl"/>
          <dgm:resizeHandles val="exact"/>
        </dgm:presLayoutVars>
      </dgm:prSet>
      <dgm:spPr/>
      <dgm:t>
        <a:bodyPr/>
        <a:lstStyle/>
        <a:p>
          <a:endParaRPr lang="en-US"/>
        </a:p>
      </dgm:t>
    </dgm:pt>
    <dgm:pt modelId="{7345C9DA-499D-8A41-A9FB-5658B71925AB}" type="pres">
      <dgm:prSet presAssocID="{0145D4B8-49C6-FF44-BE5C-73167B12A948}" presName="children" presStyleCnt="0"/>
      <dgm:spPr/>
    </dgm:pt>
    <dgm:pt modelId="{64D103D5-57CB-224D-8409-913F84DAC595}" type="pres">
      <dgm:prSet presAssocID="{0145D4B8-49C6-FF44-BE5C-73167B12A948}" presName="childPlaceholder" presStyleCnt="0"/>
      <dgm:spPr/>
    </dgm:pt>
    <dgm:pt modelId="{763EC6AD-2808-AC44-A1B8-8B5D2A12CD5E}" type="pres">
      <dgm:prSet presAssocID="{0145D4B8-49C6-FF44-BE5C-73167B12A948}" presName="circle" presStyleCnt="0"/>
      <dgm:spPr/>
    </dgm:pt>
    <dgm:pt modelId="{051E14DD-936B-5741-8631-53EA3D07C812}" type="pres">
      <dgm:prSet presAssocID="{0145D4B8-49C6-FF44-BE5C-73167B12A948}" presName="quadrant1" presStyleLbl="node1" presStyleIdx="0" presStyleCnt="4" custScaleX="79321" custScaleY="65323" custLinFactNeighborX="10126" custLinFactNeighborY="17215">
        <dgm:presLayoutVars>
          <dgm:chMax val="1"/>
          <dgm:bulletEnabled val="1"/>
        </dgm:presLayoutVars>
      </dgm:prSet>
      <dgm:spPr/>
      <dgm:t>
        <a:bodyPr/>
        <a:lstStyle/>
        <a:p>
          <a:endParaRPr lang="en-US"/>
        </a:p>
      </dgm:t>
    </dgm:pt>
    <dgm:pt modelId="{5117FE31-BCEA-3343-81AE-FF8A63C50247}" type="pres">
      <dgm:prSet presAssocID="{0145D4B8-49C6-FF44-BE5C-73167B12A948}" presName="quadrant2" presStyleLbl="node1" presStyleIdx="1" presStyleCnt="4" custScaleX="77945" custScaleY="64780" custLinFactNeighborX="-9113" custLinFactNeighborY="17553">
        <dgm:presLayoutVars>
          <dgm:chMax val="1"/>
          <dgm:bulletEnabled val="1"/>
        </dgm:presLayoutVars>
      </dgm:prSet>
      <dgm:spPr/>
      <dgm:t>
        <a:bodyPr/>
        <a:lstStyle/>
        <a:p>
          <a:endParaRPr lang="en-US"/>
        </a:p>
      </dgm:t>
    </dgm:pt>
    <dgm:pt modelId="{B1F433B5-08B4-9546-9C94-826BB3CBF0D4}" type="pres">
      <dgm:prSet presAssocID="{0145D4B8-49C6-FF44-BE5C-73167B12A948}" presName="quadrant3" presStyleLbl="node1" presStyleIdx="2" presStyleCnt="4" custScaleX="79321" custScaleY="65323" custLinFactNeighborX="-9789" custLinFactNeighborY="-17890">
        <dgm:presLayoutVars>
          <dgm:chMax val="1"/>
          <dgm:bulletEnabled val="1"/>
        </dgm:presLayoutVars>
      </dgm:prSet>
      <dgm:spPr/>
      <dgm:t>
        <a:bodyPr/>
        <a:lstStyle/>
        <a:p>
          <a:endParaRPr lang="en-US"/>
        </a:p>
      </dgm:t>
    </dgm:pt>
    <dgm:pt modelId="{9758ECF2-E5E3-A243-8927-FCD8925B2629}" type="pres">
      <dgm:prSet presAssocID="{0145D4B8-49C6-FF44-BE5C-73167B12A948}" presName="quadrant4" presStyleLbl="node1" presStyleIdx="3" presStyleCnt="4" custScaleX="78699" custScaleY="65493" custLinFactNeighborX="10463" custLinFactNeighborY="-17552">
        <dgm:presLayoutVars>
          <dgm:chMax val="1"/>
          <dgm:bulletEnabled val="1"/>
        </dgm:presLayoutVars>
      </dgm:prSet>
      <dgm:spPr/>
      <dgm:t>
        <a:bodyPr/>
        <a:lstStyle/>
        <a:p>
          <a:endParaRPr lang="en-US"/>
        </a:p>
      </dgm:t>
    </dgm:pt>
    <dgm:pt modelId="{C7BF7F35-D4D1-E94F-98C6-EE2EFBFAEE42}" type="pres">
      <dgm:prSet presAssocID="{0145D4B8-49C6-FF44-BE5C-73167B12A948}" presName="quadrantPlaceholder" presStyleCnt="0"/>
      <dgm:spPr/>
    </dgm:pt>
    <dgm:pt modelId="{01A4108A-1A16-0C48-AFB8-560C5B4F5977}" type="pres">
      <dgm:prSet presAssocID="{0145D4B8-49C6-FF44-BE5C-73167B12A948}" presName="center1" presStyleLbl="fgShp" presStyleIdx="0" presStyleCnt="2"/>
      <dgm:spPr/>
    </dgm:pt>
    <dgm:pt modelId="{333A14B2-130D-464B-8138-6B62A6EE3492}" type="pres">
      <dgm:prSet presAssocID="{0145D4B8-49C6-FF44-BE5C-73167B12A948}" presName="center2" presStyleLbl="fgShp" presStyleIdx="1" presStyleCnt="2"/>
      <dgm:spPr/>
    </dgm:pt>
  </dgm:ptLst>
  <dgm:cxnLst>
    <dgm:cxn modelId="{394A9B32-1955-5D44-B156-C74E5F22571A}" srcId="{0145D4B8-49C6-FF44-BE5C-73167B12A948}" destId="{15958174-284E-5047-844E-9F77C8F71B62}" srcOrd="0" destOrd="0" parTransId="{52FE22C5-5ACA-4544-BD94-32EABEB77A22}" sibTransId="{93D3AD23-F34A-7C41-BBC0-E58D4E0744B2}"/>
    <dgm:cxn modelId="{5D2555AF-5A80-4B49-8A7D-E6B23286D343}" type="presOf" srcId="{15958174-284E-5047-844E-9F77C8F71B62}" destId="{051E14DD-936B-5741-8631-53EA3D07C812}" srcOrd="0" destOrd="0" presId="urn:microsoft.com/office/officeart/2005/8/layout/cycle4"/>
    <dgm:cxn modelId="{501A862D-A4F1-5C49-8D4A-5CCAA4309ECB}" srcId="{0145D4B8-49C6-FF44-BE5C-73167B12A948}" destId="{55C67D74-B689-EC43-ABA3-012B5A827E5C}" srcOrd="2" destOrd="0" parTransId="{07C0EC19-A1EB-6B4B-83AE-896A008AE48C}" sibTransId="{6AC07062-6CC9-1144-8AC0-3E2543CFD4B1}"/>
    <dgm:cxn modelId="{457A924A-E218-487C-BD4A-7F41CF843363}" type="presOf" srcId="{B9C5B2C9-28AD-CB41-BD8F-B1AEE7B290F1}" destId="{5117FE31-BCEA-3343-81AE-FF8A63C50247}" srcOrd="0" destOrd="0" presId="urn:microsoft.com/office/officeart/2005/8/layout/cycle4"/>
    <dgm:cxn modelId="{2DA42A71-AF0A-474F-BF96-71316136E2AE}" type="presOf" srcId="{428DC200-994E-994C-94BE-FFC6BE1AFBF8}" destId="{9758ECF2-E5E3-A243-8927-FCD8925B2629}" srcOrd="0" destOrd="0" presId="urn:microsoft.com/office/officeart/2005/8/layout/cycle4"/>
    <dgm:cxn modelId="{DD5032C4-BA2F-45A5-AB68-64B0CC2050F5}" type="presOf" srcId="{55C67D74-B689-EC43-ABA3-012B5A827E5C}" destId="{B1F433B5-08B4-9546-9C94-826BB3CBF0D4}" srcOrd="0" destOrd="0" presId="urn:microsoft.com/office/officeart/2005/8/layout/cycle4"/>
    <dgm:cxn modelId="{3219B2A7-BD0D-F843-AE74-FCCD7AEB7D53}" srcId="{0145D4B8-49C6-FF44-BE5C-73167B12A948}" destId="{B9C5B2C9-28AD-CB41-BD8F-B1AEE7B290F1}" srcOrd="1" destOrd="0" parTransId="{388EA986-1CEC-1A40-9D57-5FF2F7E9CB64}" sibTransId="{5B683F4A-550E-9A41-8AE9-786977946BBF}"/>
    <dgm:cxn modelId="{4E335D4D-1F51-4C29-BAC2-A7F769CD636F}" type="presOf" srcId="{0145D4B8-49C6-FF44-BE5C-73167B12A948}" destId="{99F90E16-F96C-154C-A273-88E5A1744398}" srcOrd="0" destOrd="0" presId="urn:microsoft.com/office/officeart/2005/8/layout/cycle4"/>
    <dgm:cxn modelId="{BCDE8F4A-39B3-204E-A78B-0655937DF17E}" srcId="{0145D4B8-49C6-FF44-BE5C-73167B12A948}" destId="{428DC200-994E-994C-94BE-FFC6BE1AFBF8}" srcOrd="3" destOrd="0" parTransId="{AFAA7356-1669-E941-89AF-64A61195375B}" sibTransId="{3FF43CD6-7897-C34C-A8F9-8AA6382CE392}"/>
    <dgm:cxn modelId="{A6B5C4BE-9904-453D-97CC-41CF2135F1AC}" type="presParOf" srcId="{99F90E16-F96C-154C-A273-88E5A1744398}" destId="{7345C9DA-499D-8A41-A9FB-5658B71925AB}" srcOrd="0" destOrd="0" presId="urn:microsoft.com/office/officeart/2005/8/layout/cycle4"/>
    <dgm:cxn modelId="{C1A48A52-1287-40F0-894E-0656809B5BCD}" type="presParOf" srcId="{7345C9DA-499D-8A41-A9FB-5658B71925AB}" destId="{64D103D5-57CB-224D-8409-913F84DAC595}" srcOrd="0" destOrd="0" presId="urn:microsoft.com/office/officeart/2005/8/layout/cycle4"/>
    <dgm:cxn modelId="{6BE08933-E824-4FA0-AD2F-EAE4E87FFBA2}" type="presParOf" srcId="{99F90E16-F96C-154C-A273-88E5A1744398}" destId="{763EC6AD-2808-AC44-A1B8-8B5D2A12CD5E}" srcOrd="1" destOrd="0" presId="urn:microsoft.com/office/officeart/2005/8/layout/cycle4"/>
    <dgm:cxn modelId="{EB38852F-6DB3-4577-B5AA-CD3B225CFD94}" type="presParOf" srcId="{763EC6AD-2808-AC44-A1B8-8B5D2A12CD5E}" destId="{051E14DD-936B-5741-8631-53EA3D07C812}" srcOrd="0" destOrd="0" presId="urn:microsoft.com/office/officeart/2005/8/layout/cycle4"/>
    <dgm:cxn modelId="{52FA9B90-7850-4858-AEBB-C24CF2603F8E}" type="presParOf" srcId="{763EC6AD-2808-AC44-A1B8-8B5D2A12CD5E}" destId="{5117FE31-BCEA-3343-81AE-FF8A63C50247}" srcOrd="1" destOrd="0" presId="urn:microsoft.com/office/officeart/2005/8/layout/cycle4"/>
    <dgm:cxn modelId="{518AA3AB-9E30-47D3-A4FB-AF31DE53EEAB}" type="presParOf" srcId="{763EC6AD-2808-AC44-A1B8-8B5D2A12CD5E}" destId="{B1F433B5-08B4-9546-9C94-826BB3CBF0D4}" srcOrd="2" destOrd="0" presId="urn:microsoft.com/office/officeart/2005/8/layout/cycle4"/>
    <dgm:cxn modelId="{98381C0E-3B6E-4021-BC1B-34BBCEA424C0}" type="presParOf" srcId="{763EC6AD-2808-AC44-A1B8-8B5D2A12CD5E}" destId="{9758ECF2-E5E3-A243-8927-FCD8925B2629}" srcOrd="3" destOrd="0" presId="urn:microsoft.com/office/officeart/2005/8/layout/cycle4"/>
    <dgm:cxn modelId="{EBC8B140-0D55-4A91-B4A9-9A6A3D501A5D}" type="presParOf" srcId="{763EC6AD-2808-AC44-A1B8-8B5D2A12CD5E}" destId="{C7BF7F35-D4D1-E94F-98C6-EE2EFBFAEE42}" srcOrd="4" destOrd="0" presId="urn:microsoft.com/office/officeart/2005/8/layout/cycle4"/>
    <dgm:cxn modelId="{BD4003BA-E51B-40C4-8870-AF551C1A8AB7}" type="presParOf" srcId="{99F90E16-F96C-154C-A273-88E5A1744398}" destId="{01A4108A-1A16-0C48-AFB8-560C5B4F5977}" srcOrd="2" destOrd="0" presId="urn:microsoft.com/office/officeart/2005/8/layout/cycle4"/>
    <dgm:cxn modelId="{AC07790B-5031-4A8A-9F11-79319D78C8E7}" type="presParOf" srcId="{99F90E16-F96C-154C-A273-88E5A1744398}" destId="{333A14B2-130D-464B-8138-6B62A6EE3492}" srcOrd="3" destOrd="0" presId="urn:microsoft.com/office/officeart/2005/8/layout/cycle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BF69A-E5DF-DA49-8030-EA3E1D32C4A0}">
      <dsp:nvSpPr>
        <dsp:cNvPr id="0" name=""/>
        <dsp:cNvSpPr/>
      </dsp:nvSpPr>
      <dsp:spPr>
        <a:xfrm>
          <a:off x="-38818" y="-27469"/>
          <a:ext cx="6310045" cy="1064338"/>
        </a:xfrm>
        <a:prstGeom prst="roundRect">
          <a:avLst>
            <a:gd name="adj" fmla="val 10000"/>
          </a:avLst>
        </a:prstGeom>
        <a:noFill/>
        <a:ln>
          <a:solidFill>
            <a:schemeClr val="accent1">
              <a:lumMod val="75000"/>
            </a:schemeClr>
          </a:solidFill>
        </a:ln>
        <a:effectLst>
          <a:glow rad="25400">
            <a:schemeClr val="accent1">
              <a:lumMod val="75000"/>
              <a:alpha val="75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n-US" sz="1400" b="0" kern="1200" cap="all" dirty="0" smtClean="0">
              <a:solidFill>
                <a:srgbClr val="376092"/>
              </a:solidFill>
              <a:effectLst/>
            </a:rPr>
            <a:t>Planning</a:t>
          </a:r>
          <a:endParaRPr lang="en-US" sz="1300" b="0" kern="1200" cap="all" dirty="0">
            <a:solidFill>
              <a:srgbClr val="376092"/>
            </a:solidFill>
            <a:effectLst/>
          </a:endParaRPr>
        </a:p>
        <a:p>
          <a:pPr marL="57150" lvl="1" indent="-57150" algn="just" defTabSz="444500">
            <a:lnSpc>
              <a:spcPct val="90000"/>
            </a:lnSpc>
            <a:spcBef>
              <a:spcPct val="0"/>
            </a:spcBef>
            <a:spcAft>
              <a:spcPct val="15000"/>
            </a:spcAft>
            <a:buChar char="••"/>
          </a:pPr>
          <a:r>
            <a:rPr lang="en-US" sz="1000" kern="1200" dirty="0" smtClean="0">
              <a:solidFill>
                <a:srgbClr val="376092"/>
              </a:solidFill>
            </a:rPr>
            <a:t>Senior Management should outline the strategic purpose and assess the complexity of the proposed relationship. </a:t>
          </a:r>
          <a:endParaRPr lang="en-US" sz="1000" kern="1200" dirty="0">
            <a:solidFill>
              <a:srgbClr val="376092"/>
            </a:solidFill>
          </a:endParaRPr>
        </a:p>
        <a:p>
          <a:pPr marL="57150" lvl="1" indent="-57150" algn="just" defTabSz="444500">
            <a:lnSpc>
              <a:spcPct val="90000"/>
            </a:lnSpc>
            <a:spcBef>
              <a:spcPct val="0"/>
            </a:spcBef>
            <a:spcAft>
              <a:spcPct val="15000"/>
            </a:spcAft>
            <a:buChar char="••"/>
          </a:pPr>
          <a:r>
            <a:rPr lang="en-US" sz="1000" kern="1200" dirty="0" smtClean="0">
              <a:solidFill>
                <a:srgbClr val="376092"/>
              </a:solidFill>
            </a:rPr>
            <a:t>Consider how the relationship will affect information security systems, determine if the benefits outweigh the risks, develop contingency plans,  and develop a plan on how to select the vendor.</a:t>
          </a:r>
          <a:endParaRPr lang="en-US" sz="1000" kern="1200" dirty="0">
            <a:solidFill>
              <a:srgbClr val="376092"/>
            </a:solidFill>
          </a:endParaRPr>
        </a:p>
      </dsp:txBody>
      <dsp:txXfrm>
        <a:off x="-7645" y="3704"/>
        <a:ext cx="5062603" cy="1001992"/>
      </dsp:txXfrm>
    </dsp:sp>
    <dsp:sp modelId="{A7C368FC-7E67-324E-8639-82AC72B38133}">
      <dsp:nvSpPr>
        <dsp:cNvPr id="0" name=""/>
        <dsp:cNvSpPr/>
      </dsp:nvSpPr>
      <dsp:spPr>
        <a:xfrm>
          <a:off x="251698" y="1126740"/>
          <a:ext cx="6409128" cy="974466"/>
        </a:xfrm>
        <a:prstGeom prst="roundRect">
          <a:avLst>
            <a:gd name="adj" fmla="val 10000"/>
          </a:avLst>
        </a:prstGeom>
        <a:noFill/>
        <a:ln>
          <a:solidFill>
            <a:schemeClr val="accent1">
              <a:lumMod val="75000"/>
            </a:schemeClr>
          </a:solidFill>
        </a:ln>
        <a:effectLst>
          <a:glow rad="25400">
            <a:schemeClr val="accent1">
              <a:lumMod val="75000"/>
              <a:alpha val="75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n-US" sz="1400" kern="1200" cap="all" dirty="0" smtClean="0">
              <a:solidFill>
                <a:srgbClr val="376092"/>
              </a:solidFill>
            </a:rPr>
            <a:t>Due Diligence &amp; 3</a:t>
          </a:r>
          <a:r>
            <a:rPr lang="en-US" sz="1400" kern="1200" cap="all" baseline="30000" dirty="0" smtClean="0">
              <a:solidFill>
                <a:srgbClr val="376092"/>
              </a:solidFill>
            </a:rPr>
            <a:t>rd</a:t>
          </a:r>
          <a:r>
            <a:rPr lang="en-US" sz="1400" kern="1200" cap="all" dirty="0" smtClean="0">
              <a:solidFill>
                <a:srgbClr val="376092"/>
              </a:solidFill>
            </a:rPr>
            <a:t> Party Selection</a:t>
          </a:r>
          <a:endParaRPr lang="en-US" sz="1400" kern="1200" cap="all" dirty="0">
            <a:solidFill>
              <a:srgbClr val="376092"/>
            </a:solidFill>
          </a:endParaRPr>
        </a:p>
        <a:p>
          <a:pPr marL="57150" lvl="1" indent="-57150" algn="just" defTabSz="444500">
            <a:lnSpc>
              <a:spcPct val="90000"/>
            </a:lnSpc>
            <a:spcBef>
              <a:spcPct val="0"/>
            </a:spcBef>
            <a:spcAft>
              <a:spcPct val="15000"/>
            </a:spcAft>
            <a:buChar char="••"/>
          </a:pPr>
          <a:r>
            <a:rPr lang="en-US" sz="1000" kern="1200" dirty="0" smtClean="0">
              <a:solidFill>
                <a:srgbClr val="376092"/>
              </a:solidFill>
            </a:rPr>
            <a:t>The degree of the due diligence investigation should match the level of risk the relationship poses, for example, for ‘mission critical’ vendors, you should perform on-site visits. </a:t>
          </a:r>
          <a:endParaRPr lang="en-US" sz="1000" kern="1200" dirty="0">
            <a:solidFill>
              <a:srgbClr val="376092"/>
            </a:solidFill>
          </a:endParaRPr>
        </a:p>
        <a:p>
          <a:pPr marL="57150" lvl="1" indent="-57150" algn="just" defTabSz="444500">
            <a:lnSpc>
              <a:spcPct val="90000"/>
            </a:lnSpc>
            <a:spcBef>
              <a:spcPct val="0"/>
            </a:spcBef>
            <a:spcAft>
              <a:spcPct val="15000"/>
            </a:spcAft>
            <a:buChar char="••"/>
          </a:pPr>
          <a:r>
            <a:rPr lang="en-US" sz="1000" kern="1200" dirty="0" smtClean="0">
              <a:solidFill>
                <a:srgbClr val="376092"/>
              </a:solidFill>
            </a:rPr>
            <a:t>Evaluate, among other items, the 3</a:t>
          </a:r>
          <a:r>
            <a:rPr lang="en-US" sz="1000" kern="1200" baseline="30000" dirty="0" smtClean="0">
              <a:solidFill>
                <a:srgbClr val="376092"/>
              </a:solidFill>
            </a:rPr>
            <a:t>rd</a:t>
          </a:r>
          <a:r>
            <a:rPr lang="en-US" sz="1000" kern="1200" dirty="0" smtClean="0">
              <a:solidFill>
                <a:srgbClr val="376092"/>
              </a:solidFill>
            </a:rPr>
            <a:t> party’s (i) ability to comply with applicable laws and regulations; (ii) financial condition and stability; (iii) reputation; and (iv) applicable P&amp;Ps.</a:t>
          </a:r>
          <a:endParaRPr lang="en-US" sz="1000" kern="1200" dirty="0">
            <a:solidFill>
              <a:srgbClr val="376092"/>
            </a:solidFill>
          </a:endParaRPr>
        </a:p>
      </dsp:txBody>
      <dsp:txXfrm>
        <a:off x="280239" y="1155281"/>
        <a:ext cx="5185611" cy="917384"/>
      </dsp:txXfrm>
    </dsp:sp>
    <dsp:sp modelId="{6A13F9EB-1B0A-8B43-9356-7E4242B3DCB1}">
      <dsp:nvSpPr>
        <dsp:cNvPr id="0" name=""/>
        <dsp:cNvSpPr/>
      </dsp:nvSpPr>
      <dsp:spPr>
        <a:xfrm>
          <a:off x="610515" y="2178961"/>
          <a:ext cx="6308022" cy="1059919"/>
        </a:xfrm>
        <a:prstGeom prst="roundRect">
          <a:avLst>
            <a:gd name="adj" fmla="val 10000"/>
          </a:avLst>
        </a:prstGeom>
        <a:noFill/>
        <a:ln>
          <a:solidFill>
            <a:schemeClr val="accent1">
              <a:lumMod val="75000"/>
            </a:schemeClr>
          </a:solidFill>
        </a:ln>
        <a:effectLst>
          <a:glow rad="25400">
            <a:schemeClr val="accent1">
              <a:lumMod val="75000"/>
              <a:alpha val="75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n-US" sz="1400" kern="1200" dirty="0" smtClean="0">
              <a:solidFill>
                <a:srgbClr val="376092"/>
              </a:solidFill>
            </a:rPr>
            <a:t>CONTRACT NEGOTIATION</a:t>
          </a:r>
        </a:p>
        <a:p>
          <a:pPr marL="57150" lvl="1" indent="-57150" algn="just" defTabSz="444500">
            <a:lnSpc>
              <a:spcPct val="90000"/>
            </a:lnSpc>
            <a:spcBef>
              <a:spcPct val="0"/>
            </a:spcBef>
            <a:spcAft>
              <a:spcPct val="15000"/>
            </a:spcAft>
            <a:buChar char="••"/>
          </a:pPr>
          <a:r>
            <a:rPr lang="en-US" sz="1000" kern="1200" dirty="0" smtClean="0">
              <a:solidFill>
                <a:srgbClr val="376092"/>
              </a:solidFill>
            </a:rPr>
            <a:t>The contract governing the relationship should include, but not be limited to, provisions governing (i) the nature and scope of the arrangement; (ii) performance measures or benchmarks; (iii) responsibilities for providing, receiving, and retaining information; (iv) responsibility for compliance with laws and regulations; (v) clear cost and compensation arrangements; and (vi) default and termination provisions. </a:t>
          </a:r>
        </a:p>
      </dsp:txBody>
      <dsp:txXfrm>
        <a:off x="641559" y="2210005"/>
        <a:ext cx="5097900" cy="997831"/>
      </dsp:txXfrm>
    </dsp:sp>
    <dsp:sp modelId="{FC7A49C9-69BD-054E-A035-58B389474F2C}">
      <dsp:nvSpPr>
        <dsp:cNvPr id="0" name=""/>
        <dsp:cNvSpPr/>
      </dsp:nvSpPr>
      <dsp:spPr>
        <a:xfrm>
          <a:off x="918200" y="3318253"/>
          <a:ext cx="6309062" cy="934808"/>
        </a:xfrm>
        <a:prstGeom prst="roundRect">
          <a:avLst>
            <a:gd name="adj" fmla="val 10000"/>
          </a:avLst>
        </a:prstGeom>
        <a:noFill/>
        <a:ln>
          <a:solidFill>
            <a:schemeClr val="accent1">
              <a:lumMod val="75000"/>
            </a:schemeClr>
          </a:solidFill>
        </a:ln>
        <a:effectLst>
          <a:glow rad="25400">
            <a:schemeClr val="accent1">
              <a:lumMod val="75000"/>
              <a:alpha val="75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n-US" sz="1400" kern="1200" dirty="0" smtClean="0">
              <a:solidFill>
                <a:srgbClr val="376092"/>
              </a:solidFill>
            </a:rPr>
            <a:t>ONGOING MONITORING</a:t>
          </a:r>
          <a:endParaRPr lang="en-US" sz="1400" kern="1200" dirty="0">
            <a:solidFill>
              <a:srgbClr val="376092"/>
            </a:solidFill>
          </a:endParaRPr>
        </a:p>
        <a:p>
          <a:pPr marL="57150" lvl="1" indent="-57150" algn="just" defTabSz="444500">
            <a:lnSpc>
              <a:spcPct val="90000"/>
            </a:lnSpc>
            <a:spcBef>
              <a:spcPct val="0"/>
            </a:spcBef>
            <a:spcAft>
              <a:spcPct val="15000"/>
            </a:spcAft>
            <a:buChar char="••"/>
          </a:pPr>
          <a:r>
            <a:rPr lang="en-US" sz="1000" kern="1200" dirty="0" smtClean="0">
              <a:solidFill>
                <a:srgbClr val="376092"/>
              </a:solidFill>
            </a:rPr>
            <a:t>Senior Management should appoint staff that is knowledgeable about the subject matter and who has authority and accountability to regularly monitor each vendor.</a:t>
          </a:r>
          <a:endParaRPr lang="en-US" sz="1000" kern="1200" dirty="0">
            <a:solidFill>
              <a:srgbClr val="376092"/>
            </a:solidFill>
          </a:endParaRPr>
        </a:p>
        <a:p>
          <a:pPr marL="57150" lvl="1" indent="-57150" algn="just" defTabSz="444500">
            <a:lnSpc>
              <a:spcPct val="90000"/>
            </a:lnSpc>
            <a:spcBef>
              <a:spcPct val="0"/>
            </a:spcBef>
            <a:spcAft>
              <a:spcPct val="15000"/>
            </a:spcAft>
            <a:buChar char="••"/>
          </a:pPr>
          <a:r>
            <a:rPr lang="en-US" sz="1000" kern="1200" dirty="0" smtClean="0">
              <a:solidFill>
                <a:srgbClr val="376092"/>
              </a:solidFill>
            </a:rPr>
            <a:t>The ongoing monitoring may include periodic reviews of the quality of the product and adherence to service-level agreements and performance metrics. </a:t>
          </a:r>
          <a:endParaRPr lang="en-US" sz="1000" kern="1200" dirty="0">
            <a:solidFill>
              <a:srgbClr val="376092"/>
            </a:solidFill>
          </a:endParaRPr>
        </a:p>
      </dsp:txBody>
      <dsp:txXfrm>
        <a:off x="945580" y="3345633"/>
        <a:ext cx="5106079" cy="880048"/>
      </dsp:txXfrm>
    </dsp:sp>
    <dsp:sp modelId="{86601F0E-8960-584E-AA60-8B15BB44F6A6}">
      <dsp:nvSpPr>
        <dsp:cNvPr id="0" name=""/>
        <dsp:cNvSpPr/>
      </dsp:nvSpPr>
      <dsp:spPr>
        <a:xfrm>
          <a:off x="1273838" y="4323638"/>
          <a:ext cx="6302414" cy="952437"/>
        </a:xfrm>
        <a:prstGeom prst="roundRect">
          <a:avLst>
            <a:gd name="adj" fmla="val 10000"/>
          </a:avLst>
        </a:prstGeom>
        <a:noFill/>
        <a:ln>
          <a:solidFill>
            <a:schemeClr val="accent1">
              <a:lumMod val="75000"/>
            </a:schemeClr>
          </a:solidFill>
        </a:ln>
        <a:effectLst>
          <a:glow rad="25400">
            <a:schemeClr val="accent1">
              <a:lumMod val="75000"/>
              <a:alpha val="75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n-US" sz="1400" kern="1200" dirty="0" smtClean="0">
              <a:solidFill>
                <a:srgbClr val="376092"/>
              </a:solidFill>
            </a:rPr>
            <a:t>TERMINATION</a:t>
          </a:r>
          <a:endParaRPr lang="en-US" sz="1400" kern="1200" dirty="0">
            <a:solidFill>
              <a:srgbClr val="376092"/>
            </a:solidFill>
          </a:endParaRPr>
        </a:p>
        <a:p>
          <a:pPr marL="57150" lvl="1" indent="-57150" algn="just" defTabSz="444500">
            <a:lnSpc>
              <a:spcPct val="90000"/>
            </a:lnSpc>
            <a:spcBef>
              <a:spcPct val="0"/>
            </a:spcBef>
            <a:spcAft>
              <a:spcPct val="15000"/>
            </a:spcAft>
            <a:buChar char="••"/>
          </a:pPr>
          <a:r>
            <a:rPr lang="en-US" sz="1000" kern="1200" dirty="0" smtClean="0">
              <a:solidFill>
                <a:srgbClr val="376092"/>
              </a:solidFill>
            </a:rPr>
            <a:t>Termination may occur due to the expiration or satisfaction of the contract, desire to seek an alternate service provider, to discontinue the service, or as a result of a breach of contract.</a:t>
          </a:r>
          <a:endParaRPr lang="en-US" sz="1000" kern="1200" dirty="0">
            <a:solidFill>
              <a:srgbClr val="376092"/>
            </a:solidFill>
          </a:endParaRPr>
        </a:p>
        <a:p>
          <a:pPr marL="57150" lvl="1" indent="-57150" algn="just" defTabSz="444500">
            <a:lnSpc>
              <a:spcPct val="90000"/>
            </a:lnSpc>
            <a:spcBef>
              <a:spcPct val="0"/>
            </a:spcBef>
            <a:spcAft>
              <a:spcPct val="15000"/>
            </a:spcAft>
            <a:buChar char="••"/>
          </a:pPr>
          <a:r>
            <a:rPr lang="en-US" sz="1000" kern="1200" dirty="0" smtClean="0">
              <a:solidFill>
                <a:srgbClr val="376092"/>
              </a:solidFill>
            </a:rPr>
            <a:t>Any termination should be handled as efficiently as possible, and should ensure that any and all borrower Non-Public Personal Information in the vendor’s possession is destroyed or returned.</a:t>
          </a:r>
          <a:endParaRPr lang="en-US" sz="1000" kern="1200" dirty="0">
            <a:solidFill>
              <a:srgbClr val="376092"/>
            </a:solidFill>
          </a:endParaRPr>
        </a:p>
      </dsp:txBody>
      <dsp:txXfrm>
        <a:off x="1301734" y="4351534"/>
        <a:ext cx="5099609" cy="896645"/>
      </dsp:txXfrm>
    </dsp:sp>
    <dsp:sp modelId="{2995589F-D75A-0D48-BFC6-140D545CDB99}">
      <dsp:nvSpPr>
        <dsp:cNvPr id="0" name=""/>
        <dsp:cNvSpPr/>
      </dsp:nvSpPr>
      <dsp:spPr>
        <a:xfrm>
          <a:off x="5271721" y="734701"/>
          <a:ext cx="620399" cy="620399"/>
        </a:xfrm>
        <a:prstGeom prst="downArrow">
          <a:avLst>
            <a:gd name="adj1" fmla="val 55000"/>
            <a:gd name="adj2" fmla="val 45000"/>
          </a:avLst>
        </a:prstGeom>
        <a:solidFill>
          <a:schemeClr val="accent1">
            <a:lumMod val="75000"/>
            <a:alpha val="9000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just" defTabSz="1244600">
            <a:lnSpc>
              <a:spcPct val="90000"/>
            </a:lnSpc>
            <a:spcBef>
              <a:spcPct val="0"/>
            </a:spcBef>
            <a:spcAft>
              <a:spcPct val="35000"/>
            </a:spcAft>
          </a:pPr>
          <a:endParaRPr lang="en-US" sz="2800" kern="1200" dirty="0">
            <a:solidFill>
              <a:schemeClr val="accent1">
                <a:lumMod val="75000"/>
              </a:schemeClr>
            </a:solidFill>
          </a:endParaRPr>
        </a:p>
      </dsp:txBody>
      <dsp:txXfrm>
        <a:off x="5411311" y="734701"/>
        <a:ext cx="341219" cy="466850"/>
      </dsp:txXfrm>
    </dsp:sp>
    <dsp:sp modelId="{1D386F51-181A-1241-9114-41F447C365FE}">
      <dsp:nvSpPr>
        <dsp:cNvPr id="0" name=""/>
        <dsp:cNvSpPr/>
      </dsp:nvSpPr>
      <dsp:spPr>
        <a:xfrm>
          <a:off x="5594003" y="1811781"/>
          <a:ext cx="620399" cy="620399"/>
        </a:xfrm>
        <a:prstGeom prst="downArrow">
          <a:avLst>
            <a:gd name="adj1" fmla="val 55000"/>
            <a:gd name="adj2" fmla="val 45000"/>
          </a:avLst>
        </a:prstGeom>
        <a:solidFill>
          <a:schemeClr val="accent1">
            <a:lumMod val="75000"/>
            <a:alpha val="9000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just" defTabSz="1244600">
            <a:lnSpc>
              <a:spcPct val="90000"/>
            </a:lnSpc>
            <a:spcBef>
              <a:spcPct val="0"/>
            </a:spcBef>
            <a:spcAft>
              <a:spcPct val="35000"/>
            </a:spcAft>
          </a:pPr>
          <a:endParaRPr lang="en-US" sz="2800" kern="1200" dirty="0">
            <a:solidFill>
              <a:schemeClr val="accent1">
                <a:lumMod val="75000"/>
              </a:schemeClr>
            </a:solidFill>
          </a:endParaRPr>
        </a:p>
      </dsp:txBody>
      <dsp:txXfrm>
        <a:off x="5733593" y="1811781"/>
        <a:ext cx="341219" cy="466850"/>
      </dsp:txXfrm>
    </dsp:sp>
    <dsp:sp modelId="{BE03CCFE-475F-624C-A787-27B6B33D5FFC}">
      <dsp:nvSpPr>
        <dsp:cNvPr id="0" name=""/>
        <dsp:cNvSpPr/>
      </dsp:nvSpPr>
      <dsp:spPr>
        <a:xfrm>
          <a:off x="6025687" y="2882899"/>
          <a:ext cx="620399" cy="620399"/>
        </a:xfrm>
        <a:prstGeom prst="downArrow">
          <a:avLst>
            <a:gd name="adj1" fmla="val 55000"/>
            <a:gd name="adj2" fmla="val 45000"/>
          </a:avLst>
        </a:prstGeom>
        <a:solidFill>
          <a:srgbClr val="376092">
            <a:alpha val="90000"/>
          </a:srgb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just" defTabSz="1244600">
            <a:lnSpc>
              <a:spcPct val="90000"/>
            </a:lnSpc>
            <a:spcBef>
              <a:spcPct val="0"/>
            </a:spcBef>
            <a:spcAft>
              <a:spcPct val="35000"/>
            </a:spcAft>
          </a:pPr>
          <a:endParaRPr lang="en-US" sz="2800" kern="1200" dirty="0"/>
        </a:p>
      </dsp:txBody>
      <dsp:txXfrm>
        <a:off x="6165277" y="2882899"/>
        <a:ext cx="341219" cy="466850"/>
      </dsp:txXfrm>
    </dsp:sp>
    <dsp:sp modelId="{E8A1593A-ECE4-F740-8BE0-9C6AE337716F}">
      <dsp:nvSpPr>
        <dsp:cNvPr id="0" name=""/>
        <dsp:cNvSpPr/>
      </dsp:nvSpPr>
      <dsp:spPr>
        <a:xfrm>
          <a:off x="6457371" y="3980530"/>
          <a:ext cx="620399" cy="620399"/>
        </a:xfrm>
        <a:prstGeom prst="downArrow">
          <a:avLst>
            <a:gd name="adj1" fmla="val 55000"/>
            <a:gd name="adj2" fmla="val 45000"/>
          </a:avLst>
        </a:prstGeom>
        <a:solidFill>
          <a:srgbClr val="376092">
            <a:alpha val="90000"/>
          </a:srgb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just" defTabSz="1244600">
            <a:lnSpc>
              <a:spcPct val="90000"/>
            </a:lnSpc>
            <a:spcBef>
              <a:spcPct val="0"/>
            </a:spcBef>
            <a:spcAft>
              <a:spcPct val="35000"/>
            </a:spcAft>
          </a:pPr>
          <a:endParaRPr lang="en-US" sz="2800" kern="1200" dirty="0"/>
        </a:p>
      </dsp:txBody>
      <dsp:txXfrm>
        <a:off x="6596961" y="3980530"/>
        <a:ext cx="341219" cy="4668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FC81EC-0AE6-4644-8F03-1D6A5432F60A}">
      <dsp:nvSpPr>
        <dsp:cNvPr id="0" name=""/>
        <dsp:cNvSpPr/>
      </dsp:nvSpPr>
      <dsp:spPr>
        <a:xfrm>
          <a:off x="3111856" y="1843306"/>
          <a:ext cx="1313166" cy="1313166"/>
        </a:xfrm>
        <a:prstGeom prst="ellipse">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3</a:t>
          </a:r>
          <a:r>
            <a:rPr lang="en-US" sz="2000" kern="1200" baseline="30000" dirty="0" smtClean="0"/>
            <a:t>rd</a:t>
          </a:r>
          <a:r>
            <a:rPr lang="en-US" sz="2000" kern="1200" dirty="0" smtClean="0"/>
            <a:t> Party Risk</a:t>
          </a:r>
          <a:endParaRPr lang="en-US" sz="2000" kern="1200" dirty="0"/>
        </a:p>
      </dsp:txBody>
      <dsp:txXfrm>
        <a:off x="3304165" y="2035615"/>
        <a:ext cx="928548" cy="928548"/>
      </dsp:txXfrm>
    </dsp:sp>
    <dsp:sp modelId="{5D619A94-5309-BA40-AF55-9018F7D488CE}">
      <dsp:nvSpPr>
        <dsp:cNvPr id="0" name=""/>
        <dsp:cNvSpPr/>
      </dsp:nvSpPr>
      <dsp:spPr>
        <a:xfrm rot="16041348">
          <a:off x="3589293" y="1369811"/>
          <a:ext cx="274532" cy="446476"/>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rot="10800000">
        <a:off x="3632373" y="1500242"/>
        <a:ext cx="192172" cy="267886"/>
      </dsp:txXfrm>
    </dsp:sp>
    <dsp:sp modelId="{FA9F85DB-C033-DE47-A033-A457F0BE9325}">
      <dsp:nvSpPr>
        <dsp:cNvPr id="0" name=""/>
        <dsp:cNvSpPr/>
      </dsp:nvSpPr>
      <dsp:spPr>
        <a:xfrm>
          <a:off x="2336635" y="13570"/>
          <a:ext cx="2694604" cy="1313166"/>
        </a:xfrm>
        <a:prstGeom prst="ellipse">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Reputation Risk</a:t>
          </a:r>
          <a:endParaRPr lang="en-US" sz="2000" kern="1200" dirty="0"/>
        </a:p>
      </dsp:txBody>
      <dsp:txXfrm>
        <a:off x="2731251" y="205879"/>
        <a:ext cx="1905372" cy="928548"/>
      </dsp:txXfrm>
    </dsp:sp>
    <dsp:sp modelId="{9E6453FF-38FC-0F41-8A04-7C9E6134B65A}">
      <dsp:nvSpPr>
        <dsp:cNvPr id="0" name=""/>
        <dsp:cNvSpPr/>
      </dsp:nvSpPr>
      <dsp:spPr>
        <a:xfrm rot="20825372">
          <a:off x="4531145" y="2065937"/>
          <a:ext cx="313094" cy="446476"/>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a:off x="4532332" y="2165725"/>
        <a:ext cx="219166" cy="267886"/>
      </dsp:txXfrm>
    </dsp:sp>
    <dsp:sp modelId="{CE7A0476-A914-ED4F-AF91-33005A9A57FC}">
      <dsp:nvSpPr>
        <dsp:cNvPr id="0" name=""/>
        <dsp:cNvSpPr/>
      </dsp:nvSpPr>
      <dsp:spPr>
        <a:xfrm>
          <a:off x="4857127" y="1285830"/>
          <a:ext cx="2686672" cy="1313166"/>
        </a:xfrm>
        <a:prstGeom prst="ellipse">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Compliance Risk</a:t>
          </a:r>
          <a:endParaRPr lang="en-US" sz="2000" kern="1200" dirty="0"/>
        </a:p>
      </dsp:txBody>
      <dsp:txXfrm>
        <a:off x="5250581" y="1478139"/>
        <a:ext cx="1899764" cy="928548"/>
      </dsp:txXfrm>
    </dsp:sp>
    <dsp:sp modelId="{2400218B-9FBD-9E40-B4C8-5222B9801C9A}">
      <dsp:nvSpPr>
        <dsp:cNvPr id="0" name=""/>
        <dsp:cNvSpPr/>
      </dsp:nvSpPr>
      <dsp:spPr>
        <a:xfrm rot="2649166">
          <a:off x="4292923" y="2951396"/>
          <a:ext cx="341035" cy="446476"/>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a:off x="4307375" y="3005058"/>
        <a:ext cx="238725" cy="267886"/>
      </dsp:txXfrm>
    </dsp:sp>
    <dsp:sp modelId="{43639692-CC4B-F948-97FA-F73A37636F53}">
      <dsp:nvSpPr>
        <dsp:cNvPr id="0" name=""/>
        <dsp:cNvSpPr/>
      </dsp:nvSpPr>
      <dsp:spPr>
        <a:xfrm>
          <a:off x="3965079" y="3335033"/>
          <a:ext cx="2679739" cy="1313166"/>
        </a:xfrm>
        <a:prstGeom prst="ellipse">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Strategic Risk</a:t>
          </a:r>
          <a:endParaRPr lang="en-US" sz="2000" kern="1200" dirty="0"/>
        </a:p>
      </dsp:txBody>
      <dsp:txXfrm>
        <a:off x="4357518" y="3527342"/>
        <a:ext cx="1894861" cy="928548"/>
      </dsp:txXfrm>
    </dsp:sp>
    <dsp:sp modelId="{32E0EE10-136C-B144-8D9D-2A2EB6B7250B}">
      <dsp:nvSpPr>
        <dsp:cNvPr id="0" name=""/>
        <dsp:cNvSpPr/>
      </dsp:nvSpPr>
      <dsp:spPr>
        <a:xfrm rot="8317347">
          <a:off x="2815615" y="2945220"/>
          <a:ext cx="387763" cy="446476"/>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rot="10800000">
        <a:off x="2917424" y="2996067"/>
        <a:ext cx="271434" cy="267886"/>
      </dsp:txXfrm>
    </dsp:sp>
    <dsp:sp modelId="{1E0C47A4-4AA8-3244-BD4B-85228727F275}">
      <dsp:nvSpPr>
        <dsp:cNvPr id="0" name=""/>
        <dsp:cNvSpPr/>
      </dsp:nvSpPr>
      <dsp:spPr>
        <a:xfrm>
          <a:off x="732107" y="3335033"/>
          <a:ext cx="2685924" cy="1313166"/>
        </a:xfrm>
        <a:prstGeom prst="ellipse">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Credit Risk</a:t>
          </a:r>
          <a:endParaRPr lang="en-US" sz="2000" kern="1200" dirty="0"/>
        </a:p>
      </dsp:txBody>
      <dsp:txXfrm>
        <a:off x="1125451" y="3527342"/>
        <a:ext cx="1899236" cy="928548"/>
      </dsp:txXfrm>
    </dsp:sp>
    <dsp:sp modelId="{03676103-AA25-FF4D-90D1-C9F088F7CE24}">
      <dsp:nvSpPr>
        <dsp:cNvPr id="0" name=""/>
        <dsp:cNvSpPr/>
      </dsp:nvSpPr>
      <dsp:spPr>
        <a:xfrm rot="11590738">
          <a:off x="2685195" y="2060365"/>
          <a:ext cx="319162" cy="446476"/>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rot="10800000">
        <a:off x="2779683" y="2160575"/>
        <a:ext cx="223413" cy="267886"/>
      </dsp:txXfrm>
    </dsp:sp>
    <dsp:sp modelId="{CD2CEA66-5654-0C43-9AD0-30035284CF83}">
      <dsp:nvSpPr>
        <dsp:cNvPr id="0" name=""/>
        <dsp:cNvSpPr/>
      </dsp:nvSpPr>
      <dsp:spPr>
        <a:xfrm>
          <a:off x="0" y="1273822"/>
          <a:ext cx="2672831" cy="1313166"/>
        </a:xfrm>
        <a:prstGeom prst="ellipse">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Operational Risk</a:t>
          </a:r>
          <a:endParaRPr lang="en-US" sz="2000" kern="1200" dirty="0"/>
        </a:p>
      </dsp:txBody>
      <dsp:txXfrm>
        <a:off x="391427" y="1466131"/>
        <a:ext cx="1889977" cy="9285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4691E-CD08-E440-9068-2FE9A7CFC6E7}">
      <dsp:nvSpPr>
        <dsp:cNvPr id="0" name=""/>
        <dsp:cNvSpPr/>
      </dsp:nvSpPr>
      <dsp:spPr>
        <a:xfrm rot="5400000">
          <a:off x="3700925" y="-1800841"/>
          <a:ext cx="1080463" cy="493931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Vendors that provide a critical service to the company and are integral to its ongoing operations. </a:t>
          </a:r>
          <a:endParaRPr lang="en-US" sz="1200" kern="1200" dirty="0"/>
        </a:p>
        <a:p>
          <a:pPr marL="114300" lvl="1" indent="-114300" algn="l" defTabSz="533400">
            <a:lnSpc>
              <a:spcPct val="90000"/>
            </a:lnSpc>
            <a:spcBef>
              <a:spcPct val="0"/>
            </a:spcBef>
            <a:spcAft>
              <a:spcPct val="15000"/>
            </a:spcAft>
            <a:buChar char="••"/>
          </a:pPr>
          <a:r>
            <a:rPr lang="en-US" sz="1200" kern="1200" dirty="0" smtClean="0"/>
            <a:t>Vendors that have access to highly sensitive information, such as borrower Non-Public Personal Information, or have direct borrower contact.</a:t>
          </a:r>
          <a:endParaRPr lang="en-US" sz="1200" kern="1200" dirty="0"/>
        </a:p>
      </dsp:txBody>
      <dsp:txXfrm rot="-5400000">
        <a:off x="1771500" y="181328"/>
        <a:ext cx="4886570" cy="974975"/>
      </dsp:txXfrm>
    </dsp:sp>
    <dsp:sp modelId="{CB25CC62-0AF0-D045-8231-F7271C6D7026}">
      <dsp:nvSpPr>
        <dsp:cNvPr id="0" name=""/>
        <dsp:cNvSpPr/>
      </dsp:nvSpPr>
      <dsp:spPr>
        <a:xfrm>
          <a:off x="218140" y="2031"/>
          <a:ext cx="1562306" cy="1333567"/>
        </a:xfrm>
        <a:prstGeom prst="roundRect">
          <a:avLst/>
        </a:prstGeom>
        <a:solidFill>
          <a:schemeClr val="accent1">
            <a:lumMod val="7500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Tier 1</a:t>
          </a:r>
          <a:endParaRPr lang="en-US" sz="2800" kern="1200" dirty="0"/>
        </a:p>
      </dsp:txBody>
      <dsp:txXfrm>
        <a:off x="283239" y="67130"/>
        <a:ext cx="1432108" cy="1203369"/>
      </dsp:txXfrm>
    </dsp:sp>
    <dsp:sp modelId="{79E0C575-1A4B-5B41-BAE1-6813CE91B63C}">
      <dsp:nvSpPr>
        <dsp:cNvPr id="0" name=""/>
        <dsp:cNvSpPr/>
      </dsp:nvSpPr>
      <dsp:spPr>
        <a:xfrm rot="5400000">
          <a:off x="3730382" y="-338905"/>
          <a:ext cx="1003642" cy="492140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Vendors that are frequently used and relied upon, but are not necessary for the continued functioning of the company.</a:t>
          </a:r>
          <a:endParaRPr lang="en-US" sz="1200" kern="1200" dirty="0"/>
        </a:p>
        <a:p>
          <a:pPr marL="114300" lvl="1" indent="-114300" algn="l" defTabSz="533400">
            <a:lnSpc>
              <a:spcPct val="90000"/>
            </a:lnSpc>
            <a:spcBef>
              <a:spcPct val="0"/>
            </a:spcBef>
            <a:spcAft>
              <a:spcPct val="15000"/>
            </a:spcAft>
            <a:buChar char="••"/>
          </a:pPr>
          <a:r>
            <a:rPr lang="en-US" sz="1200" kern="1200" dirty="0" smtClean="0"/>
            <a:t>Vendors that may have access to confidential or critical internal-use only data and have no direct contact with borrowers or customers. </a:t>
          </a:r>
          <a:endParaRPr lang="en-US" sz="1200" kern="1200" dirty="0"/>
        </a:p>
      </dsp:txBody>
      <dsp:txXfrm rot="-5400000">
        <a:off x="1771500" y="1668971"/>
        <a:ext cx="4872413" cy="905654"/>
      </dsp:txXfrm>
    </dsp:sp>
    <dsp:sp modelId="{8C427993-F007-844D-B956-6D4B47746766}">
      <dsp:nvSpPr>
        <dsp:cNvPr id="0" name=""/>
        <dsp:cNvSpPr/>
      </dsp:nvSpPr>
      <dsp:spPr>
        <a:xfrm>
          <a:off x="218140" y="1475498"/>
          <a:ext cx="1562306" cy="1253965"/>
        </a:xfrm>
        <a:prstGeom prst="roundRect">
          <a:avLst/>
        </a:prstGeom>
        <a:solidFill>
          <a:srgbClr val="376092"/>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Tier 2</a:t>
          </a:r>
          <a:endParaRPr lang="en-US" sz="2800" kern="1200" dirty="0"/>
        </a:p>
      </dsp:txBody>
      <dsp:txXfrm>
        <a:off x="279354" y="1536712"/>
        <a:ext cx="1439878" cy="1131537"/>
      </dsp:txXfrm>
    </dsp:sp>
    <dsp:sp modelId="{F4362AC4-F94A-A840-8CB3-34A5B72A12BF}">
      <dsp:nvSpPr>
        <dsp:cNvPr id="0" name=""/>
        <dsp:cNvSpPr/>
      </dsp:nvSpPr>
      <dsp:spPr>
        <a:xfrm rot="5400000">
          <a:off x="3764357" y="1031643"/>
          <a:ext cx="945467" cy="493958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Non-critical vendors which are easily replaced.</a:t>
          </a:r>
          <a:endParaRPr lang="en-US" sz="1200" kern="1200" dirty="0"/>
        </a:p>
        <a:p>
          <a:pPr marL="114300" lvl="1" indent="-114300" algn="l" defTabSz="533400">
            <a:lnSpc>
              <a:spcPct val="90000"/>
            </a:lnSpc>
            <a:spcBef>
              <a:spcPct val="0"/>
            </a:spcBef>
            <a:spcAft>
              <a:spcPct val="15000"/>
            </a:spcAft>
            <a:buChar char="••"/>
          </a:pPr>
          <a:r>
            <a:rPr lang="en-US" sz="1200" kern="1200" dirty="0" smtClean="0"/>
            <a:t>These vendors have no access to confidential or critical information and pose no risk to consumers.</a:t>
          </a:r>
          <a:endParaRPr lang="en-US" sz="1200" kern="1200" dirty="0"/>
        </a:p>
      </dsp:txBody>
      <dsp:txXfrm rot="-5400000">
        <a:off x="1767300" y="3074854"/>
        <a:ext cx="4893427" cy="853159"/>
      </dsp:txXfrm>
    </dsp:sp>
    <dsp:sp modelId="{83FE7386-BC98-DF46-9A66-03A0B7BD0571}">
      <dsp:nvSpPr>
        <dsp:cNvPr id="0" name=""/>
        <dsp:cNvSpPr/>
      </dsp:nvSpPr>
      <dsp:spPr>
        <a:xfrm>
          <a:off x="218140" y="2869362"/>
          <a:ext cx="1567055" cy="1192606"/>
        </a:xfrm>
        <a:prstGeom prst="roundRect">
          <a:avLst/>
        </a:prstGeom>
        <a:solidFill>
          <a:srgbClr val="376092"/>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Tier 3</a:t>
          </a:r>
          <a:endParaRPr lang="en-US" sz="2800" kern="1200" dirty="0"/>
        </a:p>
      </dsp:txBody>
      <dsp:txXfrm>
        <a:off x="276358" y="2927580"/>
        <a:ext cx="1450619" cy="10761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E14DD-936B-5741-8631-53EA3D07C812}">
      <dsp:nvSpPr>
        <dsp:cNvPr id="0" name=""/>
        <dsp:cNvSpPr/>
      </dsp:nvSpPr>
      <dsp:spPr>
        <a:xfrm>
          <a:off x="2510869" y="935139"/>
          <a:ext cx="1554486" cy="1280162"/>
        </a:xfrm>
        <a:prstGeom prst="pieWedge">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Financial Condition</a:t>
          </a:r>
          <a:endParaRPr lang="en-US" sz="1300" kern="1200" dirty="0"/>
        </a:p>
      </dsp:txBody>
      <dsp:txXfrm>
        <a:off x="2966167" y="1310090"/>
        <a:ext cx="1099188" cy="905211"/>
      </dsp:txXfrm>
    </dsp:sp>
    <dsp:sp modelId="{5117FE31-BCEA-3343-81AE-FF8A63C50247}">
      <dsp:nvSpPr>
        <dsp:cNvPr id="0" name=""/>
        <dsp:cNvSpPr/>
      </dsp:nvSpPr>
      <dsp:spPr>
        <a:xfrm rot="5400000">
          <a:off x="4326579" y="818083"/>
          <a:ext cx="1269520" cy="1527520"/>
        </a:xfrm>
        <a:prstGeom prst="pieWedge">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Legal &amp; Regulatory</a:t>
          </a:r>
          <a:endParaRPr lang="en-US" sz="1300" kern="1200" dirty="0"/>
        </a:p>
      </dsp:txBody>
      <dsp:txXfrm rot="-5400000">
        <a:off x="4197579" y="1318917"/>
        <a:ext cx="1080120" cy="897686"/>
      </dsp:txXfrm>
    </dsp:sp>
    <dsp:sp modelId="{B1F433B5-08B4-9546-9C94-826BB3CBF0D4}">
      <dsp:nvSpPr>
        <dsp:cNvPr id="0" name=""/>
        <dsp:cNvSpPr/>
      </dsp:nvSpPr>
      <dsp:spPr>
        <a:xfrm rot="10800000">
          <a:off x="4170848" y="2297433"/>
          <a:ext cx="1554486" cy="1280162"/>
        </a:xfrm>
        <a:prstGeom prst="pieWedge">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Policies &amp; Procedures</a:t>
          </a:r>
          <a:endParaRPr lang="en-US" sz="1300" kern="1200" dirty="0"/>
        </a:p>
      </dsp:txBody>
      <dsp:txXfrm rot="10800000">
        <a:off x="4170848" y="2297433"/>
        <a:ext cx="1099188" cy="905211"/>
      </dsp:txXfrm>
    </dsp:sp>
    <dsp:sp modelId="{9758ECF2-E5E3-A243-8927-FCD8925B2629}">
      <dsp:nvSpPr>
        <dsp:cNvPr id="0" name=""/>
        <dsp:cNvSpPr/>
      </dsp:nvSpPr>
      <dsp:spPr>
        <a:xfrm rot="16200000">
          <a:off x="2652970" y="2172989"/>
          <a:ext cx="1283493" cy="1542297"/>
        </a:xfrm>
        <a:prstGeom prst="pieWedge">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Qualification &amp; Reputation</a:t>
          </a:r>
          <a:endParaRPr lang="en-US" sz="1300" kern="1200" dirty="0"/>
        </a:p>
      </dsp:txBody>
      <dsp:txXfrm rot="5400000">
        <a:off x="2975296" y="2302391"/>
        <a:ext cx="1090569" cy="907567"/>
      </dsp:txXfrm>
    </dsp:sp>
    <dsp:sp modelId="{01A4108A-1A16-0C48-AFB8-560C5B4F5977}">
      <dsp:nvSpPr>
        <dsp:cNvPr id="0" name=""/>
        <dsp:cNvSpPr/>
      </dsp:nvSpPr>
      <dsp:spPr>
        <a:xfrm>
          <a:off x="3776484" y="1855644"/>
          <a:ext cx="676631" cy="588375"/>
        </a:xfrm>
        <a:prstGeom prst="circularArrow">
          <a:avLst/>
        </a:prstGeom>
        <a:solidFill>
          <a:schemeClr val="accent1">
            <a:tint val="6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dsp:style>
    </dsp:sp>
    <dsp:sp modelId="{333A14B2-130D-464B-8138-6B62A6EE3492}">
      <dsp:nvSpPr>
        <dsp:cNvPr id="0" name=""/>
        <dsp:cNvSpPr/>
      </dsp:nvSpPr>
      <dsp:spPr>
        <a:xfrm rot="10800000">
          <a:off x="3776484" y="2081942"/>
          <a:ext cx="676631" cy="588375"/>
        </a:xfrm>
        <a:prstGeom prst="circularArrow">
          <a:avLst/>
        </a:prstGeom>
        <a:solidFill>
          <a:schemeClr val="accent1">
            <a:tint val="6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1CC4761-53FE-4EA3-BF7B-9C602B3BC4A9}" type="datetimeFigureOut">
              <a:rPr lang="en-US" smtClean="0"/>
              <a:t>4/19/2016</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F7FC8CB-7477-46B4-A00B-08DAB754C78C}" type="slidenum">
              <a:rPr lang="en-US" smtClean="0"/>
              <a:t>‹#›</a:t>
            </a:fld>
            <a:endParaRPr lang="en-US" dirty="0"/>
          </a:p>
        </p:txBody>
      </p:sp>
    </p:spTree>
    <p:extLst>
      <p:ext uri="{BB962C8B-B14F-4D97-AF65-F5344CB8AC3E}">
        <p14:creationId xmlns:p14="http://schemas.microsoft.com/office/powerpoint/2010/main" val="4136938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CAAA4DA-FE14-4960-9ABF-AA16055CC9A3}" type="datetimeFigureOut">
              <a:rPr lang="en-US" smtClean="0"/>
              <a:t>4/19/2016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9A210CC-A3AA-45C4-A8B9-3F390DDB4575}" type="slidenum">
              <a:rPr lang="en-US" smtClean="0"/>
              <a:t>‹#›</a:t>
            </a:fld>
            <a:endParaRPr lang="en-US" dirty="0"/>
          </a:p>
        </p:txBody>
      </p:sp>
    </p:spTree>
    <p:extLst>
      <p:ext uri="{BB962C8B-B14F-4D97-AF65-F5344CB8AC3E}">
        <p14:creationId xmlns:p14="http://schemas.microsoft.com/office/powerpoint/2010/main" val="3244346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A210CC-A3AA-45C4-A8B9-3F390DDB4575}" type="slidenum">
              <a:rPr lang="en-US" smtClean="0"/>
              <a:t>1</a:t>
            </a:fld>
            <a:endParaRPr lang="en-US" dirty="0"/>
          </a:p>
        </p:txBody>
      </p:sp>
    </p:spTree>
    <p:extLst>
      <p:ext uri="{BB962C8B-B14F-4D97-AF65-F5344CB8AC3E}">
        <p14:creationId xmlns:p14="http://schemas.microsoft.com/office/powerpoint/2010/main" val="3661510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solidFill>
                  <a:srgbClr val="FF0000"/>
                </a:solidFill>
              </a:rPr>
              <a:t>Discussion</a:t>
            </a:r>
            <a:r>
              <a:rPr lang="en-US" b="1" u="sng" baseline="0" dirty="0" smtClean="0">
                <a:solidFill>
                  <a:srgbClr val="FF0000"/>
                </a:solidFill>
              </a:rPr>
              <a:t> topics:</a:t>
            </a:r>
            <a:r>
              <a:rPr lang="en-US" b="0" u="none" baseline="0" dirty="0" smtClean="0">
                <a:solidFill>
                  <a:srgbClr val="FF0000"/>
                </a:solidFill>
              </a:rPr>
              <a:t> </a:t>
            </a:r>
            <a:r>
              <a:rPr lang="en-US" sz="1200" kern="1200" dirty="0" smtClean="0">
                <a:solidFill>
                  <a:schemeClr val="tx1"/>
                </a:solidFill>
                <a:effectLst/>
                <a:latin typeface="+mn-lt"/>
                <a:ea typeface="+mn-ea"/>
                <a:cs typeface="+mn-cs"/>
              </a:rPr>
              <a:t>Case studies</a:t>
            </a:r>
            <a:endParaRPr lang="en-US" b="1" u="sng" dirty="0">
              <a:solidFill>
                <a:srgbClr val="FF0000"/>
              </a:solidFill>
            </a:endParaRPr>
          </a:p>
        </p:txBody>
      </p:sp>
      <p:sp>
        <p:nvSpPr>
          <p:cNvPr id="4" name="Slide Number Placeholder 3"/>
          <p:cNvSpPr>
            <a:spLocks noGrp="1"/>
          </p:cNvSpPr>
          <p:nvPr>
            <p:ph type="sldNum" sz="quarter" idx="10"/>
          </p:nvPr>
        </p:nvSpPr>
        <p:spPr/>
        <p:txBody>
          <a:bodyPr/>
          <a:lstStyle/>
          <a:p>
            <a:fld id="{99A210CC-A3AA-45C4-A8B9-3F390DDB4575}" type="slidenum">
              <a:rPr lang="en-US" smtClean="0"/>
              <a:t>11</a:t>
            </a:fld>
            <a:endParaRPr lang="en-US" dirty="0"/>
          </a:p>
        </p:txBody>
      </p:sp>
    </p:spTree>
    <p:extLst>
      <p:ext uri="{BB962C8B-B14F-4D97-AF65-F5344CB8AC3E}">
        <p14:creationId xmlns:p14="http://schemas.microsoft.com/office/powerpoint/2010/main" val="727201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solidFill>
                  <a:srgbClr val="FF0000"/>
                </a:solidFill>
              </a:rPr>
              <a:t>Discussion</a:t>
            </a:r>
            <a:r>
              <a:rPr lang="en-US" b="1" u="sng" baseline="0" dirty="0" smtClean="0">
                <a:solidFill>
                  <a:srgbClr val="FF0000"/>
                </a:solidFill>
              </a:rPr>
              <a:t> topics:</a:t>
            </a:r>
            <a:r>
              <a:rPr lang="en-US" b="0" u="none" baseline="0" dirty="0" smtClean="0">
                <a:solidFill>
                  <a:srgbClr val="FF0000"/>
                </a:solidFill>
              </a:rPr>
              <a:t> </a:t>
            </a:r>
            <a:r>
              <a:rPr lang="en-US" sz="1200" kern="1200" dirty="0" smtClean="0">
                <a:solidFill>
                  <a:schemeClr val="tx1"/>
                </a:solidFill>
                <a:effectLst/>
                <a:latin typeface="+mn-lt"/>
                <a:ea typeface="+mn-ea"/>
                <a:cs typeface="+mn-cs"/>
              </a:rPr>
              <a:t>Policies, procedures, &amp; tools;</a:t>
            </a:r>
            <a:r>
              <a:rPr lang="en-US" sz="1200" kern="1200" baseline="0" dirty="0" smtClean="0">
                <a:solidFill>
                  <a:schemeClr val="tx1"/>
                </a:solidFill>
                <a:effectLst/>
                <a:latin typeface="+mn-lt"/>
                <a:ea typeface="+mn-ea"/>
                <a:cs typeface="+mn-cs"/>
              </a:rPr>
              <a:t> Overall best practices</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A210CC-A3AA-45C4-A8B9-3F390DDB4575}" type="slidenum">
              <a:rPr lang="en-US" smtClean="0"/>
              <a:t>12</a:t>
            </a:fld>
            <a:endParaRPr lang="en-US" dirty="0"/>
          </a:p>
        </p:txBody>
      </p:sp>
    </p:spTree>
    <p:extLst>
      <p:ext uri="{BB962C8B-B14F-4D97-AF65-F5344CB8AC3E}">
        <p14:creationId xmlns:p14="http://schemas.microsoft.com/office/powerpoint/2010/main" val="727201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solidFill>
                  <a:srgbClr val="FF0000"/>
                </a:solidFill>
              </a:rPr>
              <a:t>Discussion</a:t>
            </a:r>
            <a:r>
              <a:rPr lang="en-US" b="1" u="sng" baseline="0" dirty="0" smtClean="0">
                <a:solidFill>
                  <a:srgbClr val="FF0000"/>
                </a:solidFill>
              </a:rPr>
              <a:t> topics:</a:t>
            </a:r>
            <a:r>
              <a:rPr lang="en-US" b="0" u="none" baseline="0" dirty="0" smtClean="0">
                <a:solidFill>
                  <a:srgbClr val="FF0000"/>
                </a:solidFill>
              </a:rPr>
              <a:t> Various regulatory guidance</a:t>
            </a:r>
            <a:endParaRPr lang="en-US" b="0" u="none" dirty="0">
              <a:solidFill>
                <a:srgbClr val="FF0000"/>
              </a:solidFill>
            </a:endParaRPr>
          </a:p>
        </p:txBody>
      </p:sp>
      <p:sp>
        <p:nvSpPr>
          <p:cNvPr id="4" name="Slide Number Placeholder 3"/>
          <p:cNvSpPr>
            <a:spLocks noGrp="1"/>
          </p:cNvSpPr>
          <p:nvPr>
            <p:ph type="sldNum" sz="quarter" idx="10"/>
          </p:nvPr>
        </p:nvSpPr>
        <p:spPr/>
        <p:txBody>
          <a:bodyPr/>
          <a:lstStyle/>
          <a:p>
            <a:fld id="{99A210CC-A3AA-45C4-A8B9-3F390DDB4575}" type="slidenum">
              <a:rPr lang="en-US" smtClean="0"/>
              <a:t>2</a:t>
            </a:fld>
            <a:endParaRPr lang="en-US" dirty="0"/>
          </a:p>
        </p:txBody>
      </p:sp>
    </p:spTree>
    <p:extLst>
      <p:ext uri="{BB962C8B-B14F-4D97-AF65-F5344CB8AC3E}">
        <p14:creationId xmlns:p14="http://schemas.microsoft.com/office/powerpoint/2010/main" val="727201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solidFill>
                  <a:srgbClr val="FF0000"/>
                </a:solidFill>
              </a:rPr>
              <a:t>Discussion</a:t>
            </a:r>
            <a:r>
              <a:rPr lang="en-US" b="1" u="sng" baseline="0" dirty="0" smtClean="0">
                <a:solidFill>
                  <a:srgbClr val="FF0000"/>
                </a:solidFill>
              </a:rPr>
              <a:t> </a:t>
            </a:r>
            <a:r>
              <a:rPr lang="en-US" b="1" u="sng" dirty="0" smtClean="0"/>
              <a:t>topics:</a:t>
            </a:r>
            <a:r>
              <a:rPr lang="en-US" b="1" u="none" baseline="0" dirty="0" smtClean="0"/>
              <a:t> </a:t>
            </a:r>
            <a:r>
              <a:rPr lang="en-US" u="none" dirty="0" smtClean="0"/>
              <a:t>Why</a:t>
            </a:r>
            <a:r>
              <a:rPr lang="en-US" sz="1200" kern="1200" dirty="0" smtClean="0">
                <a:solidFill>
                  <a:schemeClr val="tx1"/>
                </a:solidFill>
                <a:effectLst/>
                <a:latin typeface="+mn-lt"/>
                <a:ea typeface="+mn-ea"/>
                <a:cs typeface="+mn-cs"/>
              </a:rPr>
              <a:t> vendor management is an issue</a:t>
            </a:r>
            <a:endParaRPr lang="en-US" b="1" u="sng" dirty="0">
              <a:solidFill>
                <a:srgbClr val="FF0000"/>
              </a:solidFill>
            </a:endParaRPr>
          </a:p>
        </p:txBody>
      </p:sp>
      <p:sp>
        <p:nvSpPr>
          <p:cNvPr id="4" name="Slide Number Placeholder 3"/>
          <p:cNvSpPr>
            <a:spLocks noGrp="1"/>
          </p:cNvSpPr>
          <p:nvPr>
            <p:ph type="sldNum" sz="quarter" idx="10"/>
          </p:nvPr>
        </p:nvSpPr>
        <p:spPr/>
        <p:txBody>
          <a:bodyPr/>
          <a:lstStyle/>
          <a:p>
            <a:fld id="{99A210CC-A3AA-45C4-A8B9-3F390DDB4575}" type="slidenum">
              <a:rPr lang="en-US" smtClean="0"/>
              <a:t>4</a:t>
            </a:fld>
            <a:endParaRPr lang="en-US" dirty="0"/>
          </a:p>
        </p:txBody>
      </p:sp>
    </p:spTree>
    <p:extLst>
      <p:ext uri="{BB962C8B-B14F-4D97-AF65-F5344CB8AC3E}">
        <p14:creationId xmlns:p14="http://schemas.microsoft.com/office/powerpoint/2010/main" val="727201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solidFill>
                  <a:srgbClr val="FF0000"/>
                </a:solidFill>
              </a:rPr>
              <a:t>Discussion</a:t>
            </a:r>
            <a:r>
              <a:rPr lang="en-US" b="1" u="sng" baseline="0" dirty="0" smtClean="0">
                <a:solidFill>
                  <a:srgbClr val="FF0000"/>
                </a:solidFill>
              </a:rPr>
              <a:t> topics:</a:t>
            </a:r>
            <a:r>
              <a:rPr lang="en-US" b="0" u="none" baseline="0" dirty="0" smtClean="0">
                <a:solidFill>
                  <a:srgbClr val="FF0000"/>
                </a:solidFill>
              </a:rPr>
              <a:t> </a:t>
            </a:r>
            <a:r>
              <a:rPr lang="en-US" sz="1200" kern="1200" dirty="0" smtClean="0">
                <a:solidFill>
                  <a:schemeClr val="tx1"/>
                </a:solidFill>
                <a:effectLst/>
                <a:latin typeface="+mn-lt"/>
                <a:ea typeface="+mn-ea"/>
                <a:cs typeface="+mn-cs"/>
              </a:rPr>
              <a:t>Lifecycle of managing a vendor relationship </a:t>
            </a:r>
            <a:endParaRPr lang="en-US" b="1" u="sng" dirty="0">
              <a:solidFill>
                <a:srgbClr val="FF0000"/>
              </a:solidFill>
            </a:endParaRPr>
          </a:p>
        </p:txBody>
      </p:sp>
      <p:sp>
        <p:nvSpPr>
          <p:cNvPr id="4" name="Slide Number Placeholder 3"/>
          <p:cNvSpPr>
            <a:spLocks noGrp="1"/>
          </p:cNvSpPr>
          <p:nvPr>
            <p:ph type="sldNum" sz="quarter" idx="10"/>
          </p:nvPr>
        </p:nvSpPr>
        <p:spPr/>
        <p:txBody>
          <a:bodyPr/>
          <a:lstStyle/>
          <a:p>
            <a:fld id="{99A210CC-A3AA-45C4-A8B9-3F390DDB4575}" type="slidenum">
              <a:rPr lang="en-US" smtClean="0"/>
              <a:t>5</a:t>
            </a:fld>
            <a:endParaRPr lang="en-US" dirty="0"/>
          </a:p>
        </p:txBody>
      </p:sp>
    </p:spTree>
    <p:extLst>
      <p:ext uri="{BB962C8B-B14F-4D97-AF65-F5344CB8AC3E}">
        <p14:creationId xmlns:p14="http://schemas.microsoft.com/office/powerpoint/2010/main" val="727201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solidFill>
                  <a:srgbClr val="FF0000"/>
                </a:solidFill>
              </a:rPr>
              <a:t>Discussion</a:t>
            </a:r>
            <a:r>
              <a:rPr lang="en-US" b="1" u="sng" baseline="0" dirty="0" smtClean="0">
                <a:solidFill>
                  <a:srgbClr val="FF0000"/>
                </a:solidFill>
              </a:rPr>
              <a:t> topics:</a:t>
            </a:r>
            <a:r>
              <a:rPr lang="en-US" b="0" u="none" baseline="0" dirty="0" smtClean="0">
                <a:solidFill>
                  <a:srgbClr val="FF0000"/>
                </a:solidFill>
              </a:rPr>
              <a:t> Different types of risk, consumer compliance risk, data security risk, contingency planning</a:t>
            </a:r>
            <a:endParaRPr lang="en-US" dirty="0"/>
          </a:p>
        </p:txBody>
      </p:sp>
      <p:sp>
        <p:nvSpPr>
          <p:cNvPr id="4" name="Slide Number Placeholder 3"/>
          <p:cNvSpPr>
            <a:spLocks noGrp="1"/>
          </p:cNvSpPr>
          <p:nvPr>
            <p:ph type="sldNum" sz="quarter" idx="10"/>
          </p:nvPr>
        </p:nvSpPr>
        <p:spPr/>
        <p:txBody>
          <a:bodyPr/>
          <a:lstStyle/>
          <a:p>
            <a:fld id="{99A210CC-A3AA-45C4-A8B9-3F390DDB4575}" type="slidenum">
              <a:rPr lang="en-US" smtClean="0"/>
              <a:t>6</a:t>
            </a:fld>
            <a:endParaRPr lang="en-US" dirty="0"/>
          </a:p>
        </p:txBody>
      </p:sp>
    </p:spTree>
    <p:extLst>
      <p:ext uri="{BB962C8B-B14F-4D97-AF65-F5344CB8AC3E}">
        <p14:creationId xmlns:p14="http://schemas.microsoft.com/office/powerpoint/2010/main" val="3559925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solidFill>
                  <a:srgbClr val="FF0000"/>
                </a:solidFill>
              </a:rPr>
              <a:t>Discussion</a:t>
            </a:r>
            <a:r>
              <a:rPr lang="en-US" b="1" u="sng" baseline="0" dirty="0" smtClean="0">
                <a:solidFill>
                  <a:srgbClr val="FF0000"/>
                </a:solidFill>
              </a:rPr>
              <a:t> topics:</a:t>
            </a:r>
            <a:r>
              <a:rPr lang="en-US" b="0" u="none" baseline="0" dirty="0" smtClean="0">
                <a:solidFill>
                  <a:srgbClr val="FF0000"/>
                </a:solidFill>
              </a:rPr>
              <a:t> Best practices for evaluating risk</a:t>
            </a:r>
            <a:endParaRPr lang="en-US" b="1" u="sng" dirty="0">
              <a:solidFill>
                <a:srgbClr val="FF0000"/>
              </a:solidFill>
            </a:endParaRPr>
          </a:p>
        </p:txBody>
      </p:sp>
      <p:sp>
        <p:nvSpPr>
          <p:cNvPr id="4" name="Slide Number Placeholder 3"/>
          <p:cNvSpPr>
            <a:spLocks noGrp="1"/>
          </p:cNvSpPr>
          <p:nvPr>
            <p:ph type="sldNum" sz="quarter" idx="10"/>
          </p:nvPr>
        </p:nvSpPr>
        <p:spPr/>
        <p:txBody>
          <a:bodyPr/>
          <a:lstStyle/>
          <a:p>
            <a:fld id="{99A210CC-A3AA-45C4-A8B9-3F390DDB4575}" type="slidenum">
              <a:rPr lang="en-US" smtClean="0"/>
              <a:t>7</a:t>
            </a:fld>
            <a:endParaRPr lang="en-US" dirty="0"/>
          </a:p>
        </p:txBody>
      </p:sp>
    </p:spTree>
    <p:extLst>
      <p:ext uri="{BB962C8B-B14F-4D97-AF65-F5344CB8AC3E}">
        <p14:creationId xmlns:p14="http://schemas.microsoft.com/office/powerpoint/2010/main" val="727201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solidFill>
                  <a:srgbClr val="FF0000"/>
                </a:solidFill>
              </a:rPr>
              <a:t>Discussion</a:t>
            </a:r>
            <a:r>
              <a:rPr lang="en-US" b="1" u="sng" baseline="0" dirty="0" smtClean="0">
                <a:solidFill>
                  <a:srgbClr val="FF0000"/>
                </a:solidFill>
              </a:rPr>
              <a:t> topics:</a:t>
            </a:r>
            <a:r>
              <a:rPr lang="en-US" b="0" u="none" baseline="0" dirty="0" smtClean="0">
                <a:solidFill>
                  <a:srgbClr val="FF0000"/>
                </a:solidFill>
              </a:rPr>
              <a:t> Best practices for due diligence</a:t>
            </a:r>
            <a:endParaRPr lang="en-US" b="1" u="sng" dirty="0">
              <a:solidFill>
                <a:srgbClr val="FF0000"/>
              </a:solidFill>
            </a:endParaRPr>
          </a:p>
        </p:txBody>
      </p:sp>
      <p:sp>
        <p:nvSpPr>
          <p:cNvPr id="4" name="Slide Number Placeholder 3"/>
          <p:cNvSpPr>
            <a:spLocks noGrp="1"/>
          </p:cNvSpPr>
          <p:nvPr>
            <p:ph type="sldNum" sz="quarter" idx="10"/>
          </p:nvPr>
        </p:nvSpPr>
        <p:spPr/>
        <p:txBody>
          <a:bodyPr/>
          <a:lstStyle/>
          <a:p>
            <a:fld id="{99A210CC-A3AA-45C4-A8B9-3F390DDB4575}" type="slidenum">
              <a:rPr lang="en-US" smtClean="0"/>
              <a:t>8</a:t>
            </a:fld>
            <a:endParaRPr lang="en-US" dirty="0"/>
          </a:p>
        </p:txBody>
      </p:sp>
    </p:spTree>
    <p:extLst>
      <p:ext uri="{BB962C8B-B14F-4D97-AF65-F5344CB8AC3E}">
        <p14:creationId xmlns:p14="http://schemas.microsoft.com/office/powerpoint/2010/main" val="727201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solidFill>
                  <a:srgbClr val="FF0000"/>
                </a:solidFill>
              </a:rPr>
              <a:t>Discussion</a:t>
            </a:r>
            <a:r>
              <a:rPr lang="en-US" b="1" u="sng" baseline="0" dirty="0" smtClean="0">
                <a:solidFill>
                  <a:srgbClr val="FF0000"/>
                </a:solidFill>
              </a:rPr>
              <a:t> topics:</a:t>
            </a:r>
            <a:r>
              <a:rPr lang="en-US" b="0" u="none" baseline="0" dirty="0" smtClean="0">
                <a:solidFill>
                  <a:srgbClr val="FF0000"/>
                </a:solidFill>
              </a:rPr>
              <a:t> Best practices for contract drafting and review</a:t>
            </a:r>
            <a:endParaRPr lang="en-US" b="1" u="sng" dirty="0">
              <a:solidFill>
                <a:srgbClr val="FF0000"/>
              </a:solidFill>
            </a:endParaRPr>
          </a:p>
        </p:txBody>
      </p:sp>
      <p:sp>
        <p:nvSpPr>
          <p:cNvPr id="4" name="Slide Number Placeholder 3"/>
          <p:cNvSpPr>
            <a:spLocks noGrp="1"/>
          </p:cNvSpPr>
          <p:nvPr>
            <p:ph type="sldNum" sz="quarter" idx="10"/>
          </p:nvPr>
        </p:nvSpPr>
        <p:spPr/>
        <p:txBody>
          <a:bodyPr/>
          <a:lstStyle/>
          <a:p>
            <a:fld id="{99A210CC-A3AA-45C4-A8B9-3F390DDB4575}" type="slidenum">
              <a:rPr lang="en-US" smtClean="0"/>
              <a:t>9</a:t>
            </a:fld>
            <a:endParaRPr lang="en-US" dirty="0"/>
          </a:p>
        </p:txBody>
      </p:sp>
    </p:spTree>
    <p:extLst>
      <p:ext uri="{BB962C8B-B14F-4D97-AF65-F5344CB8AC3E}">
        <p14:creationId xmlns:p14="http://schemas.microsoft.com/office/powerpoint/2010/main" val="727201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solidFill>
                  <a:srgbClr val="FF0000"/>
                </a:solidFill>
              </a:rPr>
              <a:t>Discussion</a:t>
            </a:r>
            <a:r>
              <a:rPr lang="en-US" b="1" u="sng" baseline="0" dirty="0" smtClean="0">
                <a:solidFill>
                  <a:srgbClr val="FF0000"/>
                </a:solidFill>
              </a:rPr>
              <a:t> topics:</a:t>
            </a:r>
            <a:r>
              <a:rPr lang="en-US" b="0" u="none" baseline="0" dirty="0" smtClean="0">
                <a:solidFill>
                  <a:srgbClr val="FF0000"/>
                </a:solidFill>
              </a:rPr>
              <a:t> Best practices for monitoring third-party vendors</a:t>
            </a:r>
            <a:endParaRPr lang="en-US" b="1" u="sng" dirty="0">
              <a:solidFill>
                <a:srgbClr val="FF0000"/>
              </a:solidFill>
            </a:endParaRPr>
          </a:p>
        </p:txBody>
      </p:sp>
      <p:sp>
        <p:nvSpPr>
          <p:cNvPr id="4" name="Slide Number Placeholder 3"/>
          <p:cNvSpPr>
            <a:spLocks noGrp="1"/>
          </p:cNvSpPr>
          <p:nvPr>
            <p:ph type="sldNum" sz="quarter" idx="10"/>
          </p:nvPr>
        </p:nvSpPr>
        <p:spPr/>
        <p:txBody>
          <a:bodyPr/>
          <a:lstStyle/>
          <a:p>
            <a:fld id="{99A210CC-A3AA-45C4-A8B9-3F390DDB4575}" type="slidenum">
              <a:rPr lang="en-US" smtClean="0"/>
              <a:t>10</a:t>
            </a:fld>
            <a:endParaRPr lang="en-US" dirty="0"/>
          </a:p>
        </p:txBody>
      </p:sp>
    </p:spTree>
    <p:extLst>
      <p:ext uri="{BB962C8B-B14F-4D97-AF65-F5344CB8AC3E}">
        <p14:creationId xmlns:p14="http://schemas.microsoft.com/office/powerpoint/2010/main" val="727201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7932441-4582-4499-A057-673CDBF37970}" type="datetimeFigureOut">
              <a:rPr lang="en-US" smtClean="0"/>
              <a:t>4/19/2016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D174BF-F516-4053-AA7A-F6462785C55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932441-4582-4499-A057-673CDBF37970}" type="datetimeFigureOut">
              <a:rPr lang="en-US" smtClean="0"/>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D174BF-F516-4053-AA7A-F6462785C55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932441-4582-4499-A057-673CDBF37970}" type="datetimeFigureOut">
              <a:rPr lang="en-US" smtClean="0"/>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D174BF-F516-4053-AA7A-F6462785C55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932441-4582-4499-A057-673CDBF37970}" type="datetimeFigureOut">
              <a:rPr lang="en-US" smtClean="0"/>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D174BF-F516-4053-AA7A-F6462785C55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32441-4582-4499-A057-673CDBF37970}" type="datetimeFigureOut">
              <a:rPr lang="en-US" smtClean="0"/>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D174BF-F516-4053-AA7A-F6462785C55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32441-4582-4499-A057-673CDBF37970}" type="datetimeFigureOut">
              <a:rPr lang="en-US" smtClean="0"/>
              <a:t>4/19/2016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D174BF-F516-4053-AA7A-F6462785C55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932441-4582-4499-A057-673CDBF37970}" type="datetimeFigureOut">
              <a:rPr lang="en-US" smtClean="0"/>
              <a:t>4/19/2016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D174BF-F516-4053-AA7A-F6462785C55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932441-4582-4499-A057-673CDBF37970}" type="datetimeFigureOut">
              <a:rPr lang="en-US" smtClean="0"/>
              <a:t>4/19/2016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D174BF-F516-4053-AA7A-F6462785C55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932441-4582-4499-A057-673CDBF37970}" type="datetimeFigureOut">
              <a:rPr lang="en-US" smtClean="0"/>
              <a:t>4/19/2016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7D174BF-F516-4053-AA7A-F6462785C55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932441-4582-4499-A057-673CDBF37970}" type="datetimeFigureOut">
              <a:rPr lang="en-US" smtClean="0"/>
              <a:t>4/19/2016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D174BF-F516-4053-AA7A-F6462785C557}"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7932441-4582-4499-A057-673CDBF37970}" type="datetimeFigureOut">
              <a:rPr lang="en-US" smtClean="0"/>
              <a:t>4/19/2016</a:t>
            </a:fld>
            <a:endParaRPr lang="en-US" dirty="0"/>
          </a:p>
        </p:txBody>
      </p:sp>
      <p:sp>
        <p:nvSpPr>
          <p:cNvPr id="9" name="Slide Number Placeholder 8"/>
          <p:cNvSpPr>
            <a:spLocks noGrp="1"/>
          </p:cNvSpPr>
          <p:nvPr>
            <p:ph type="sldNum" sz="quarter" idx="11"/>
          </p:nvPr>
        </p:nvSpPr>
        <p:spPr/>
        <p:txBody>
          <a:bodyPr/>
          <a:lstStyle/>
          <a:p>
            <a:fld id="{B7D174BF-F516-4053-AA7A-F6462785C557}"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7D174BF-F516-4053-AA7A-F6462785C557}"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7932441-4582-4499-A057-673CDBF37970}" type="datetimeFigureOut">
              <a:rPr lang="en-US" smtClean="0"/>
              <a:t>4/19/2016</a:t>
            </a:fld>
            <a:endParaRPr lang="en-US" dirty="0"/>
          </a:p>
        </p:txBody>
      </p:sp>
      <p:sp>
        <p:nvSpPr>
          <p:cNvPr id="9" name="Rectangle 8"/>
          <p:cNvSpPr/>
          <p:nvPr userDrawn="1"/>
        </p:nvSpPr>
        <p:spPr>
          <a:xfrm>
            <a:off x="3581400" y="6423227"/>
            <a:ext cx="1073179" cy="276999"/>
          </a:xfrm>
          <a:prstGeom prst="rect">
            <a:avLst/>
          </a:prstGeom>
        </p:spPr>
        <p:txBody>
          <a:bodyPr wrap="none">
            <a:spAutoFit/>
          </a:bodyPr>
          <a:lstStyle/>
          <a:p>
            <a:r>
              <a:rPr lang="en-US" sz="1200" b="1" dirty="0" smtClean="0">
                <a:solidFill>
                  <a:schemeClr val="tx2"/>
                </a:solidFill>
                <a:latin typeface="+mj-lt"/>
              </a:rPr>
              <a:t>#ResMortDC</a:t>
            </a:r>
            <a:endParaRPr lang="en-US" sz="1200" b="1" dirty="0">
              <a:solidFill>
                <a:schemeClr val="tx2"/>
              </a:solidFill>
              <a:latin typeface="+mj-lt"/>
            </a:endParaRPr>
          </a:p>
        </p:txBody>
      </p:sp>
      <p:pic>
        <p:nvPicPr>
          <p:cNvPr id="10" name="Picture 9"/>
          <p:cNvPicPr>
            <a:picLocks noChangeAspect="1"/>
          </p:cNvPicPr>
          <p:nvPr userDrawn="1"/>
        </p:nvPicPr>
        <p:blipFill rotWithShape="1">
          <a:blip r:embed="rId13">
            <a:extLst>
              <a:ext uri="{28A0092B-C50C-407E-A947-70E740481C1C}">
                <a14:useLocalDpi xmlns:a14="http://schemas.microsoft.com/office/drawing/2010/main" val="0"/>
              </a:ext>
            </a:extLst>
          </a:blip>
          <a:srcRect l="17881" r="17070"/>
          <a:stretch/>
        </p:blipFill>
        <p:spPr>
          <a:xfrm>
            <a:off x="7772400" y="5867400"/>
            <a:ext cx="594804" cy="9144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36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mailto:aliput@secureinsight.com"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jpg"/><Relationship Id="rId7" Type="http://schemas.openxmlformats.org/officeDocument/2006/relationships/diagramQuickStyle" Target="../diagrams/quickStyle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5.jpeg"/><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jp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5.jpe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4.jpg"/><Relationship Id="rId7" Type="http://schemas.openxmlformats.org/officeDocument/2006/relationships/diagramQuickStyle" Target="../diagrams/quickStyle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5.jpeg"/><Relationship Id="rId9" Type="http://schemas.microsoft.com/office/2007/relationships/diagramDrawing" Target="../diagrams/drawing3.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5.jpeg"/><Relationship Id="rId7" Type="http://schemas.openxmlformats.org/officeDocument/2006/relationships/diagramQuickStyle" Target="../diagrams/quickStyle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4.jpg"/><Relationship Id="rId9" Type="http://schemas.microsoft.com/office/2007/relationships/diagramDrawing" Target="../diagrams/drawing4.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8458200" cy="762000"/>
          </a:xfrm>
        </p:spPr>
        <p:txBody>
          <a:bodyPr/>
          <a:lstStyle/>
          <a:p>
            <a:pPr algn="r"/>
            <a:r>
              <a:rPr lang="en-US" sz="2800" b="1" dirty="0" smtClean="0"/>
              <a:t>Great New England Credit Union Show</a:t>
            </a:r>
            <a:endParaRPr lang="en-US" sz="2800" b="1" dirty="0"/>
          </a:p>
        </p:txBody>
      </p:sp>
      <p:sp>
        <p:nvSpPr>
          <p:cNvPr id="6" name="Title 1"/>
          <p:cNvSpPr txBox="1">
            <a:spLocks/>
          </p:cNvSpPr>
          <p:nvPr/>
        </p:nvSpPr>
        <p:spPr>
          <a:xfrm>
            <a:off x="185849" y="1828800"/>
            <a:ext cx="8046720" cy="236220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3200" dirty="0" smtClean="0">
                <a:effectLst/>
              </a:rPr>
              <a:t>Third-Party </a:t>
            </a:r>
            <a:r>
              <a:rPr lang="en-US" sz="3200" dirty="0">
                <a:effectLst/>
              </a:rPr>
              <a:t>Vendor Management and Diligence Standards </a:t>
            </a:r>
            <a:r>
              <a:rPr lang="en-US" sz="3200" dirty="0" smtClean="0">
                <a:effectLst/>
              </a:rPr>
              <a:t>for Evaluating Service </a:t>
            </a:r>
            <a:r>
              <a:rPr lang="en-US" sz="3200" dirty="0">
                <a:effectLst/>
              </a:rPr>
              <a:t>Providers </a:t>
            </a:r>
            <a:endParaRPr lang="en-US" sz="3200" dirty="0" smtClean="0">
              <a:effectLst/>
            </a:endParaRPr>
          </a:p>
          <a:p>
            <a:r>
              <a:rPr lang="en-US" sz="2000" i="1" dirty="0" smtClean="0">
                <a:effectLst/>
              </a:rPr>
              <a:t>A</a:t>
            </a:r>
            <a:r>
              <a:rPr lang="en-US" sz="2000" dirty="0" smtClean="0">
                <a:effectLst/>
              </a:rPr>
              <a:t> </a:t>
            </a:r>
            <a:r>
              <a:rPr lang="en-US" sz="2000" i="1" dirty="0">
                <a:effectLst/>
              </a:rPr>
              <a:t>Practical Guide </a:t>
            </a:r>
            <a:r>
              <a:rPr lang="en-US" sz="2000" i="1" dirty="0" smtClean="0">
                <a:effectLst/>
              </a:rPr>
              <a:t>for Credit Unions in the </a:t>
            </a:r>
            <a:r>
              <a:rPr lang="en-US" sz="2000" i="1" dirty="0">
                <a:effectLst/>
              </a:rPr>
              <a:t>Selection, Monitoring, Risk Management, Contracts and Exit </a:t>
            </a:r>
            <a:r>
              <a:rPr lang="en-US" sz="2000" i="1" dirty="0" smtClean="0">
                <a:effectLst/>
              </a:rPr>
              <a:t>Strategy to Protect Assets and Members while Meeting Regulatory Expectations</a:t>
            </a:r>
            <a:endParaRPr lang="en-US" sz="2000" i="1" dirty="0">
              <a:effectLst/>
            </a:endParaRPr>
          </a:p>
        </p:txBody>
      </p:sp>
      <p:cxnSp>
        <p:nvCxnSpPr>
          <p:cNvPr id="18" name="Straight Connector 17"/>
          <p:cNvCxnSpPr/>
          <p:nvPr/>
        </p:nvCxnSpPr>
        <p:spPr>
          <a:xfrm>
            <a:off x="350766" y="1371600"/>
            <a:ext cx="7680468" cy="0"/>
          </a:xfrm>
          <a:prstGeom prst="line">
            <a:avLst/>
          </a:prstGeom>
          <a:ln w="12700">
            <a:prstDash val="sysDot"/>
          </a:ln>
        </p:spPr>
        <p:style>
          <a:lnRef idx="2">
            <a:schemeClr val="accent6"/>
          </a:lnRef>
          <a:fillRef idx="0">
            <a:schemeClr val="accent6"/>
          </a:fillRef>
          <a:effectRef idx="1">
            <a:schemeClr val="accent6"/>
          </a:effectRef>
          <a:fontRef idx="minor">
            <a:schemeClr val="tx1"/>
          </a:fontRef>
        </p:style>
      </p:cxnSp>
      <p:sp>
        <p:nvSpPr>
          <p:cNvPr id="22" name="Subtitle 2"/>
          <p:cNvSpPr txBox="1">
            <a:spLocks/>
          </p:cNvSpPr>
          <p:nvPr/>
        </p:nvSpPr>
        <p:spPr>
          <a:xfrm>
            <a:off x="350766" y="5448300"/>
            <a:ext cx="2529990" cy="990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r>
              <a:rPr lang="en-US" sz="1400" i="1" dirty="0" smtClean="0">
                <a:solidFill>
                  <a:schemeClr val="tx1"/>
                </a:solidFill>
                <a:latin typeface="+mn-lt"/>
              </a:rPr>
              <a:t>Presented by Andrew Liput</a:t>
            </a:r>
          </a:p>
          <a:p>
            <a:pPr algn="l"/>
            <a:r>
              <a:rPr lang="en-US" sz="1400" dirty="0" smtClean="0">
                <a:solidFill>
                  <a:schemeClr val="tx1"/>
                </a:solidFill>
                <a:latin typeface="+mn-lt"/>
              </a:rPr>
              <a:t>President &amp; CEO</a:t>
            </a:r>
          </a:p>
          <a:p>
            <a:pPr algn="l"/>
            <a:r>
              <a:rPr lang="en-US" sz="1400" dirty="0" smtClean="0">
                <a:solidFill>
                  <a:schemeClr val="tx1"/>
                </a:solidFill>
                <a:latin typeface="+mn-lt"/>
              </a:rPr>
              <a:t>Secure Insight</a:t>
            </a:r>
            <a:endParaRPr lang="en-US" sz="1400" dirty="0">
              <a:solidFill>
                <a:schemeClr val="tx1"/>
              </a:solidFill>
              <a:latin typeface="+mn-lt"/>
            </a:endParaRPr>
          </a:p>
        </p:txBody>
      </p:sp>
      <p:sp>
        <p:nvSpPr>
          <p:cNvPr id="24" name="Title 1"/>
          <p:cNvSpPr txBox="1">
            <a:spLocks/>
          </p:cNvSpPr>
          <p:nvPr/>
        </p:nvSpPr>
        <p:spPr>
          <a:xfrm>
            <a:off x="4610100" y="865572"/>
            <a:ext cx="3086100" cy="353628"/>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r"/>
            <a:r>
              <a:rPr lang="en-US" sz="1400" dirty="0" smtClean="0"/>
              <a:t>April 28, 2016</a:t>
            </a:r>
            <a:endParaRPr lang="en-US" sz="1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754" y="5448301"/>
            <a:ext cx="4272346" cy="1327378"/>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00600" y="5514470"/>
            <a:ext cx="3581399" cy="1261209"/>
          </a:xfrm>
          <a:prstGeom prst="rect">
            <a:avLst/>
          </a:prstGeom>
        </p:spPr>
      </p:pic>
    </p:spTree>
    <p:extLst>
      <p:ext uri="{BB962C8B-B14F-4D97-AF65-F5344CB8AC3E}">
        <p14:creationId xmlns:p14="http://schemas.microsoft.com/office/powerpoint/2010/main" val="2807445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7803" y="5692441"/>
            <a:ext cx="1149096" cy="1124712"/>
          </a:xfrm>
          <a:prstGeom prst="rect">
            <a:avLst/>
          </a:prstGeom>
        </p:spPr>
      </p:pic>
      <p:sp>
        <p:nvSpPr>
          <p:cNvPr id="2" name="Title 1"/>
          <p:cNvSpPr>
            <a:spLocks noGrp="1"/>
          </p:cNvSpPr>
          <p:nvPr>
            <p:ph type="title"/>
          </p:nvPr>
        </p:nvSpPr>
        <p:spPr>
          <a:xfrm>
            <a:off x="457200" y="76200"/>
            <a:ext cx="7620000" cy="1143000"/>
          </a:xfrm>
        </p:spPr>
        <p:txBody>
          <a:bodyPr/>
          <a:lstStyle/>
          <a:p>
            <a:r>
              <a:rPr lang="en-US" sz="4400" dirty="0" smtClean="0"/>
              <a:t>Ongoing Monitoring</a:t>
            </a:r>
            <a:endParaRPr lang="en-US" sz="4400" dirty="0"/>
          </a:p>
        </p:txBody>
      </p:sp>
      <p:sp>
        <p:nvSpPr>
          <p:cNvPr id="4" name="Content Placeholder 5"/>
          <p:cNvSpPr txBox="1">
            <a:spLocks noGrp="1"/>
          </p:cNvSpPr>
          <p:nvPr>
            <p:ph sz="half" idx="1"/>
          </p:nvPr>
        </p:nvSpPr>
        <p:spPr>
          <a:xfrm>
            <a:off x="298902" y="1295400"/>
            <a:ext cx="4038600" cy="4425827"/>
          </a:xfrm>
          <a:solidFill>
            <a:schemeClr val="accent1">
              <a:lumMod val="75000"/>
            </a:schemeClr>
          </a:solidFill>
          <a:ln>
            <a:solidFill>
              <a:schemeClr val="bg1"/>
            </a:solidFill>
          </a:ln>
          <a:effectLst>
            <a:glow rad="63500">
              <a:schemeClr val="accent1">
                <a:satMod val="175000"/>
                <a:alpha val="40000"/>
              </a:schemeClr>
            </a:glow>
          </a:effectLst>
        </p:spPr>
        <p:style>
          <a:lnRef idx="3">
            <a:schemeClr val="lt1"/>
          </a:lnRef>
          <a:fillRef idx="1">
            <a:schemeClr val="accent1"/>
          </a:fillRef>
          <a:effectRef idx="1">
            <a:schemeClr val="accent1"/>
          </a:effectRef>
          <a:fontRef idx="minor">
            <a:schemeClr val="lt1"/>
          </a:fontRef>
        </p:style>
        <p:txBody>
          <a:bodyPr rtlCol="0">
            <a:spAutoFit/>
          </a:bodyPr>
          <a:lstStyle/>
          <a:p>
            <a:pPr marL="285750" indent="-285750" eaLnBrk="1" fontAlgn="auto" hangingPunct="1">
              <a:spcAft>
                <a:spcPts val="0"/>
              </a:spcAft>
              <a:buFont typeface="Wingdings" charset="2"/>
              <a:buChar char="Ø"/>
              <a:defRPr/>
            </a:pPr>
            <a:r>
              <a:rPr lang="en-US" sz="1600" dirty="0" smtClean="0"/>
              <a:t>It is essential to continue monitoring all aspects of performance for the duration of the relationship.</a:t>
            </a:r>
          </a:p>
          <a:p>
            <a:pPr marL="285750" indent="-285750" eaLnBrk="1" fontAlgn="auto" hangingPunct="1">
              <a:spcAft>
                <a:spcPts val="0"/>
              </a:spcAft>
              <a:buFont typeface="Wingdings" charset="2"/>
              <a:buChar char="Ø"/>
              <a:defRPr/>
            </a:pPr>
            <a:r>
              <a:rPr lang="en-US" sz="1600" dirty="0" smtClean="0"/>
              <a:t>Tier 1 vendors should be monitored on a monthly basis.</a:t>
            </a:r>
          </a:p>
          <a:p>
            <a:pPr marL="285750" indent="-285750" eaLnBrk="1" fontAlgn="auto" hangingPunct="1">
              <a:spcAft>
                <a:spcPts val="0"/>
              </a:spcAft>
              <a:buFont typeface="Wingdings" charset="2"/>
              <a:buChar char="Ø"/>
              <a:defRPr/>
            </a:pPr>
            <a:r>
              <a:rPr lang="en-US" sz="1600" dirty="0" smtClean="0"/>
              <a:t>Consider implementing the use of a score-card to measure the vendor’s performance.  </a:t>
            </a:r>
          </a:p>
          <a:p>
            <a:pPr marL="285750" indent="-285750" eaLnBrk="1" fontAlgn="auto" hangingPunct="1">
              <a:spcAft>
                <a:spcPts val="0"/>
              </a:spcAft>
              <a:buFont typeface="Wingdings" charset="2"/>
              <a:buChar char="Ø"/>
              <a:defRPr/>
            </a:pPr>
            <a:r>
              <a:rPr lang="en-US" sz="1600" dirty="0" smtClean="0"/>
              <a:t>Conduct quality-control reviews of the vendor’s work product and request remediation for all adverse findings.</a:t>
            </a:r>
          </a:p>
          <a:p>
            <a:pPr marL="285750" indent="-285750" eaLnBrk="1" fontAlgn="auto" hangingPunct="1">
              <a:spcAft>
                <a:spcPts val="0"/>
              </a:spcAft>
              <a:buFont typeface="Wingdings" charset="2"/>
              <a:buChar char="Ø"/>
              <a:defRPr/>
            </a:pPr>
            <a:r>
              <a:rPr lang="en-US" sz="1600" dirty="0"/>
              <a:t>Employees with direct interaction with the vendor should escalate serious issues or concerns to Senior Management immediately.</a:t>
            </a:r>
          </a:p>
          <a:p>
            <a:pPr marL="285750" indent="-285750" eaLnBrk="1" fontAlgn="auto" hangingPunct="1">
              <a:spcAft>
                <a:spcPts val="0"/>
              </a:spcAft>
              <a:buFont typeface="Wingdings" charset="2"/>
              <a:buChar char="Ø"/>
              <a:defRPr/>
            </a:pPr>
            <a:endParaRPr lang="en-US" sz="2000" dirty="0"/>
          </a:p>
        </p:txBody>
      </p:sp>
      <p:sp>
        <p:nvSpPr>
          <p:cNvPr id="5" name="Content Placeholder 5"/>
          <p:cNvSpPr txBox="1">
            <a:spLocks/>
          </p:cNvSpPr>
          <p:nvPr/>
        </p:nvSpPr>
        <p:spPr>
          <a:xfrm>
            <a:off x="4724400" y="1295400"/>
            <a:ext cx="4038600" cy="4438138"/>
          </a:xfrm>
          <a:prstGeom prst="rect">
            <a:avLst/>
          </a:prstGeom>
          <a:solidFill>
            <a:schemeClr val="accent1">
              <a:lumMod val="75000"/>
            </a:schemeClr>
          </a:solidFill>
          <a:ln w="38100" cap="flat" cmpd="sng" algn="ctr">
            <a:solidFill>
              <a:schemeClr val="bg1"/>
            </a:solidFill>
            <a:prstDash val="solid"/>
          </a:ln>
          <a:effectLst>
            <a:glow rad="63500">
              <a:schemeClr val="accent1">
                <a:satMod val="175000"/>
                <a:alpha val="40000"/>
              </a:schemeClr>
            </a:glow>
          </a:effectLst>
        </p:spPr>
        <p:style>
          <a:lnRef idx="3">
            <a:schemeClr val="lt1"/>
          </a:lnRef>
          <a:fillRef idx="1">
            <a:schemeClr val="accent1"/>
          </a:fillRef>
          <a:effectRef idx="1">
            <a:schemeClr val="accent1"/>
          </a:effectRef>
          <a:fontRef idx="minor">
            <a:schemeClr val="lt1"/>
          </a:fontRef>
        </p:style>
        <p:txBody>
          <a:bodyPr>
            <a:spAutoFit/>
          </a:bodyPr>
          <a:lstStyle>
            <a:lvl1pPr marL="342900" indent="-342900" algn="l" defTabSz="457200" rtl="0" eaLnBrk="1" latinLnBrk="0" hangingPunct="1">
              <a:spcBef>
                <a:spcPct val="20000"/>
              </a:spcBef>
              <a:buFont typeface="Arial"/>
              <a:buChar char="•"/>
              <a:defRPr sz="28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lt1"/>
                </a:solidFill>
                <a:latin typeface="+mn-lt"/>
                <a:ea typeface="+mn-ea"/>
                <a:cs typeface="+mn-cs"/>
              </a:defRPr>
            </a:lvl9pPr>
          </a:lstStyle>
          <a:p>
            <a:pPr marL="285750" indent="-285750" fontAlgn="auto">
              <a:spcAft>
                <a:spcPts val="0"/>
              </a:spcAft>
              <a:buFont typeface="Wingdings" charset="2"/>
              <a:buChar char="Ø"/>
              <a:defRPr/>
            </a:pPr>
            <a:r>
              <a:rPr lang="en-US" sz="1600" dirty="0" smtClean="0"/>
              <a:t>If your company lacks sufficient internal resources or expertise, determine whether it is beneficial to utilize industry experts, such as specialty law firms or vendor risk consultants to assist with initial due-diligence and contract negotiation.</a:t>
            </a:r>
          </a:p>
          <a:p>
            <a:pPr marL="285750" indent="-285750" fontAlgn="auto">
              <a:spcAft>
                <a:spcPts val="0"/>
              </a:spcAft>
              <a:buFont typeface="Wingdings" charset="2"/>
              <a:buChar char="Ø"/>
              <a:defRPr/>
            </a:pPr>
            <a:r>
              <a:rPr lang="en-US" sz="1600" dirty="0" smtClean="0"/>
              <a:t>Properly document all aspects of your vendor management program, from the Vendor Management Policy down to the results of due-diligence and QC reviews.</a:t>
            </a:r>
          </a:p>
          <a:p>
            <a:pPr marL="285750" indent="-285750" fontAlgn="auto">
              <a:spcAft>
                <a:spcPts val="0"/>
              </a:spcAft>
              <a:buFont typeface="Wingdings" charset="2"/>
              <a:buChar char="Ø"/>
              <a:defRPr/>
            </a:pPr>
            <a:r>
              <a:rPr lang="en-US" sz="1600" dirty="0" smtClean="0"/>
              <a:t>Closely monitor any and all customer complaints to ensure the root of the cause is not vendor performance.</a:t>
            </a:r>
          </a:p>
          <a:p>
            <a:pPr marL="285750" indent="-285750" fontAlgn="auto">
              <a:spcAft>
                <a:spcPts val="0"/>
              </a:spcAft>
              <a:buFont typeface="Wingdings" charset="2"/>
              <a:buChar char="Ø"/>
              <a:defRPr/>
            </a:pPr>
            <a:r>
              <a:rPr lang="en-US" sz="1600" dirty="0" smtClean="0"/>
              <a:t>Executive management or the Board of Directors should review the relationships on an annual basis.</a:t>
            </a:r>
            <a:endParaRPr lang="en-US" sz="1400" dirty="0" smtClean="0"/>
          </a:p>
          <a:p>
            <a:pPr marL="0" indent="0" fontAlgn="auto">
              <a:spcAft>
                <a:spcPts val="0"/>
              </a:spcAft>
              <a:buNone/>
              <a:defRPr/>
            </a:pPr>
            <a:endParaRPr lang="en-US" sz="1400"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3200" y="5936944"/>
            <a:ext cx="2971800" cy="880209"/>
          </a:xfrm>
          <a:prstGeom prst="rect">
            <a:avLst/>
          </a:prstGeom>
        </p:spPr>
      </p:pic>
    </p:spTree>
    <p:extLst>
      <p:ext uri="{BB962C8B-B14F-4D97-AF65-F5344CB8AC3E}">
        <p14:creationId xmlns:p14="http://schemas.microsoft.com/office/powerpoint/2010/main" val="3705308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Theory vs. Practice</a:t>
            </a:r>
            <a:endParaRPr lang="en-US" sz="4400" dirty="0"/>
          </a:p>
        </p:txBody>
      </p:sp>
      <p:sp>
        <p:nvSpPr>
          <p:cNvPr id="4" name="Content Placeholder 3"/>
          <p:cNvSpPr>
            <a:spLocks noGrp="1"/>
          </p:cNvSpPr>
          <p:nvPr>
            <p:ph sz="half" idx="1"/>
          </p:nvPr>
        </p:nvSpPr>
        <p:spPr/>
        <p:txBody>
          <a:bodyPr>
            <a:normAutofit fontScale="92500" lnSpcReduction="20000"/>
          </a:bodyPr>
          <a:lstStyle/>
          <a:p>
            <a:pPr marL="114300" indent="0">
              <a:buNone/>
            </a:pPr>
            <a:r>
              <a:rPr lang="en-US" dirty="0" smtClean="0"/>
              <a:t>To be successful must be comprehensive</a:t>
            </a:r>
          </a:p>
          <a:p>
            <a:endParaRPr lang="en-US" dirty="0" smtClean="0"/>
          </a:p>
          <a:p>
            <a:pPr marL="114300" indent="0">
              <a:buNone/>
            </a:pPr>
            <a:r>
              <a:rPr lang="en-US" dirty="0" smtClean="0"/>
              <a:t>Must monitor</a:t>
            </a:r>
          </a:p>
          <a:p>
            <a:endParaRPr lang="en-US" dirty="0" smtClean="0"/>
          </a:p>
          <a:p>
            <a:pPr marL="114300" indent="0">
              <a:buNone/>
            </a:pPr>
            <a:r>
              <a:rPr lang="en-US" dirty="0" smtClean="0"/>
              <a:t>Not all lenders manage risk the same</a:t>
            </a:r>
          </a:p>
          <a:p>
            <a:endParaRPr lang="en-US" dirty="0" smtClean="0"/>
          </a:p>
          <a:p>
            <a:pPr marL="114300" indent="0">
              <a:buNone/>
            </a:pPr>
            <a:r>
              <a:rPr lang="en-US" dirty="0" smtClean="0"/>
              <a:t>Regulators are vague on what constitutes full compliance	</a:t>
            </a:r>
            <a:endParaRPr lang="en-US" dirty="0"/>
          </a:p>
        </p:txBody>
      </p:sp>
      <p:sp>
        <p:nvSpPr>
          <p:cNvPr id="5" name="Content Placeholder 4"/>
          <p:cNvSpPr>
            <a:spLocks noGrp="1"/>
          </p:cNvSpPr>
          <p:nvPr>
            <p:ph sz="half" idx="2"/>
          </p:nvPr>
        </p:nvSpPr>
        <p:spPr>
          <a:xfrm>
            <a:off x="4419600" y="1536192"/>
            <a:ext cx="3886200" cy="4590288"/>
          </a:xfrm>
        </p:spPr>
        <p:txBody>
          <a:bodyPr>
            <a:normAutofit fontScale="92500" lnSpcReduction="20000"/>
          </a:bodyPr>
          <a:lstStyle/>
          <a:p>
            <a:pPr marL="114300" indent="0">
              <a:buNone/>
            </a:pPr>
            <a:r>
              <a:rPr lang="en-US" dirty="0" smtClean="0">
                <a:solidFill>
                  <a:srgbClr val="C00000"/>
                </a:solidFill>
              </a:rPr>
              <a:t>Public resistance to providing personal data </a:t>
            </a:r>
          </a:p>
          <a:p>
            <a:pPr marL="114300" indent="0">
              <a:buNone/>
            </a:pPr>
            <a:r>
              <a:rPr lang="en-US" dirty="0" smtClean="0">
                <a:solidFill>
                  <a:srgbClr val="C00000"/>
                </a:solidFill>
              </a:rPr>
              <a:t>Monitoring requires technology and manpower ($$$)</a:t>
            </a:r>
          </a:p>
          <a:p>
            <a:pPr marL="114300" indent="0">
              <a:buNone/>
            </a:pPr>
            <a:r>
              <a:rPr lang="en-US" dirty="0" smtClean="0">
                <a:solidFill>
                  <a:srgbClr val="C00000"/>
                </a:solidFill>
              </a:rPr>
              <a:t>May create competitive disadvantage; Risk referral sources</a:t>
            </a:r>
          </a:p>
          <a:p>
            <a:pPr marL="114300" indent="0">
              <a:buNone/>
            </a:pPr>
            <a:r>
              <a:rPr lang="en-US" dirty="0" smtClean="0">
                <a:solidFill>
                  <a:srgbClr val="C00000"/>
                </a:solidFill>
              </a:rPr>
              <a:t>May have a great system and still be subject to penalties on an audit or occurrence</a:t>
            </a:r>
            <a:endParaRPr lang="en-US" dirty="0">
              <a:solidFill>
                <a:srgbClr val="C00000"/>
              </a:solidFill>
            </a:endParaRPr>
          </a:p>
        </p:txBody>
      </p:sp>
      <p:sp>
        <p:nvSpPr>
          <p:cNvPr id="6" name="Right Arrow 5"/>
          <p:cNvSpPr/>
          <p:nvPr/>
        </p:nvSpPr>
        <p:spPr>
          <a:xfrm>
            <a:off x="3962400" y="18288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Arrow 6"/>
          <p:cNvSpPr/>
          <p:nvPr/>
        </p:nvSpPr>
        <p:spPr>
          <a:xfrm>
            <a:off x="3962400" y="2667977"/>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Arrow 7"/>
          <p:cNvSpPr/>
          <p:nvPr/>
        </p:nvSpPr>
        <p:spPr>
          <a:xfrm>
            <a:off x="3962400" y="37338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8"/>
          <p:cNvSpPr/>
          <p:nvPr/>
        </p:nvSpPr>
        <p:spPr>
          <a:xfrm>
            <a:off x="3962400" y="4826977"/>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5936944"/>
            <a:ext cx="2971800" cy="880209"/>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57803" y="5692441"/>
            <a:ext cx="1149096" cy="1124712"/>
          </a:xfrm>
          <a:prstGeom prst="rect">
            <a:avLst/>
          </a:prstGeom>
        </p:spPr>
      </p:pic>
    </p:spTree>
    <p:extLst>
      <p:ext uri="{BB962C8B-B14F-4D97-AF65-F5344CB8AC3E}">
        <p14:creationId xmlns:p14="http://schemas.microsoft.com/office/powerpoint/2010/main" val="3705308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7803" y="5692441"/>
            <a:ext cx="1149096" cy="1124712"/>
          </a:xfrm>
          <a:prstGeom prst="rect">
            <a:avLst/>
          </a:prstGeom>
        </p:spPr>
      </p:pic>
      <p:sp>
        <p:nvSpPr>
          <p:cNvPr id="2" name="Title 1"/>
          <p:cNvSpPr>
            <a:spLocks noGrp="1"/>
          </p:cNvSpPr>
          <p:nvPr>
            <p:ph type="title"/>
          </p:nvPr>
        </p:nvSpPr>
        <p:spPr/>
        <p:txBody>
          <a:bodyPr/>
          <a:lstStyle/>
          <a:p>
            <a:r>
              <a:rPr lang="en-US" sz="4400" dirty="0" smtClean="0"/>
              <a:t>Useful Tools &amp; Tips</a:t>
            </a:r>
            <a:endParaRPr lang="en-US" sz="4400" dirty="0"/>
          </a:p>
        </p:txBody>
      </p:sp>
      <p:sp>
        <p:nvSpPr>
          <p:cNvPr id="3" name="Content Placeholder 2"/>
          <p:cNvSpPr>
            <a:spLocks noGrp="1"/>
          </p:cNvSpPr>
          <p:nvPr>
            <p:ph idx="1"/>
          </p:nvPr>
        </p:nvSpPr>
        <p:spPr>
          <a:xfrm>
            <a:off x="457200" y="1474979"/>
            <a:ext cx="7620000" cy="4800600"/>
          </a:xfrm>
        </p:spPr>
        <p:txBody>
          <a:bodyPr>
            <a:normAutofit/>
          </a:bodyPr>
          <a:lstStyle/>
          <a:p>
            <a:r>
              <a:rPr lang="en-US" sz="2800" dirty="0" smtClean="0"/>
              <a:t>Set up a separate vendor management office (outsource) or internal management position, depending on your resources</a:t>
            </a:r>
          </a:p>
          <a:p>
            <a:r>
              <a:rPr lang="en-US" sz="2800" dirty="0"/>
              <a:t>Ensure </a:t>
            </a:r>
            <a:r>
              <a:rPr lang="en-US" sz="2800" dirty="0" smtClean="0"/>
              <a:t>independence</a:t>
            </a:r>
          </a:p>
          <a:p>
            <a:r>
              <a:rPr lang="en-US" sz="2800" dirty="0" smtClean="0"/>
              <a:t>Employ technology to help manage your vendors</a:t>
            </a:r>
          </a:p>
          <a:p>
            <a:r>
              <a:rPr lang="en-US" sz="2800" dirty="0"/>
              <a:t>Utilize your policies &amp; </a:t>
            </a:r>
            <a:r>
              <a:rPr lang="en-US" sz="2800" dirty="0" smtClean="0"/>
              <a:t>procedures</a:t>
            </a:r>
          </a:p>
          <a:p>
            <a:r>
              <a:rPr lang="en-US" sz="2800" dirty="0" smtClean="0"/>
              <a:t>Produce and analyze periodic reports</a:t>
            </a:r>
          </a:p>
          <a:p>
            <a:r>
              <a:rPr lang="en-US" sz="2800" dirty="0" smtClean="0"/>
              <a:t>Beware of operational deficiencies</a:t>
            </a:r>
          </a:p>
          <a:p>
            <a:r>
              <a:rPr lang="en-US" sz="2800" dirty="0" smtClean="0"/>
              <a:t>Exit relationships when they are no longer viable</a:t>
            </a:r>
            <a:endParaRPr lang="en-US" sz="2800" dirty="0"/>
          </a:p>
          <a:p>
            <a:endParaRPr lang="en-US" sz="36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3200" y="5936944"/>
            <a:ext cx="2971800" cy="880209"/>
          </a:xfrm>
          <a:prstGeom prst="rect">
            <a:avLst/>
          </a:prstGeom>
        </p:spPr>
      </p:pic>
    </p:spTree>
    <p:extLst>
      <p:ext uri="{BB962C8B-B14F-4D97-AF65-F5344CB8AC3E}">
        <p14:creationId xmlns:p14="http://schemas.microsoft.com/office/powerpoint/2010/main" val="3705308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81000"/>
            <a:ext cx="7620000" cy="1143000"/>
          </a:xfrm>
        </p:spPr>
        <p:txBody>
          <a:bodyPr/>
          <a:lstStyle/>
          <a:p>
            <a:pPr algn="ctr"/>
            <a:r>
              <a:rPr lang="en-US" sz="4400" dirty="0" smtClean="0"/>
              <a:t>Thank You</a:t>
            </a:r>
            <a:endParaRPr lang="en-US" sz="4400" dirty="0"/>
          </a:p>
        </p:txBody>
      </p:sp>
      <p:sp>
        <p:nvSpPr>
          <p:cNvPr id="5" name="Content Placeholder 2"/>
          <p:cNvSpPr>
            <a:spLocks noGrp="1"/>
          </p:cNvSpPr>
          <p:nvPr>
            <p:ph idx="1"/>
          </p:nvPr>
        </p:nvSpPr>
        <p:spPr>
          <a:xfrm>
            <a:off x="457200" y="1600200"/>
            <a:ext cx="7620000" cy="4724400"/>
          </a:xfrm>
        </p:spPr>
        <p:txBody>
          <a:bodyPr>
            <a:normAutofit/>
          </a:bodyPr>
          <a:lstStyle/>
          <a:p>
            <a:pPr marL="114300" indent="0">
              <a:buNone/>
            </a:pPr>
            <a:endParaRPr lang="en-US" sz="1400" dirty="0" smtClean="0"/>
          </a:p>
          <a:p>
            <a:pPr marL="114300" indent="0" algn="ctr">
              <a:buNone/>
            </a:pPr>
            <a:r>
              <a:rPr lang="en-US" sz="2400" dirty="0" smtClean="0"/>
              <a:t>Andrew Liput,  President </a:t>
            </a:r>
            <a:r>
              <a:rPr lang="en-US" sz="2400" dirty="0"/>
              <a:t>&amp; </a:t>
            </a:r>
            <a:r>
              <a:rPr lang="en-US" sz="2400" dirty="0" smtClean="0"/>
              <a:t>CEO</a:t>
            </a:r>
          </a:p>
          <a:p>
            <a:pPr marL="114300" indent="0" algn="ctr">
              <a:buNone/>
            </a:pPr>
            <a:r>
              <a:rPr lang="en-US" sz="2400" dirty="0" smtClean="0"/>
              <a:t>Secure Insight</a:t>
            </a:r>
          </a:p>
          <a:p>
            <a:pPr marL="114300" indent="0" algn="ctr">
              <a:buNone/>
            </a:pPr>
            <a:r>
              <a:rPr lang="en-US" sz="2400" dirty="0" smtClean="0"/>
              <a:t>100 </a:t>
            </a:r>
            <a:r>
              <a:rPr lang="en-US" sz="2400" dirty="0"/>
              <a:t>Lanidex Plaza, Suite </a:t>
            </a:r>
            <a:r>
              <a:rPr lang="en-US" sz="2400" dirty="0" smtClean="0"/>
              <a:t>1201, Parsippany</a:t>
            </a:r>
            <a:r>
              <a:rPr lang="en-US" sz="2400" dirty="0"/>
              <a:t>, NJ </a:t>
            </a:r>
            <a:r>
              <a:rPr lang="en-US" sz="2400" dirty="0" smtClean="0"/>
              <a:t>07054</a:t>
            </a:r>
          </a:p>
          <a:p>
            <a:pPr marL="114300" indent="0" algn="ctr">
              <a:buNone/>
            </a:pPr>
            <a:r>
              <a:rPr lang="en-US" sz="2400" dirty="0" smtClean="0"/>
              <a:t>Telephone:  1-877-758-7878, </a:t>
            </a:r>
            <a:r>
              <a:rPr lang="en-US" sz="2400" dirty="0"/>
              <a:t>Direct: 973-542-2221 </a:t>
            </a:r>
          </a:p>
          <a:p>
            <a:pPr marL="114300" indent="0" algn="ctr">
              <a:buNone/>
            </a:pPr>
            <a:r>
              <a:rPr lang="en-US" sz="2400" dirty="0"/>
              <a:t>Email: </a:t>
            </a:r>
            <a:r>
              <a:rPr lang="en-US" sz="2400" dirty="0" smtClean="0">
                <a:hlinkClick r:id="rId2"/>
              </a:rPr>
              <a:t>aliput@secureinsight.com</a:t>
            </a:r>
            <a:endParaRPr lang="en-US" sz="2400" dirty="0"/>
          </a:p>
          <a:p>
            <a:pPr marL="114300" indent="0" algn="ctr">
              <a:buNone/>
            </a:pPr>
            <a:endParaRPr lang="en-US" sz="2400" i="1" dirty="0" smtClean="0"/>
          </a:p>
          <a:p>
            <a:pPr marL="114300" indent="0" algn="ctr">
              <a:buNone/>
            </a:pPr>
            <a:endParaRPr lang="en-US" sz="2400" dirty="0"/>
          </a:p>
          <a:p>
            <a:pPr marL="114300" indent="0" algn="ctr">
              <a:buNone/>
            </a:pPr>
            <a:endParaRPr lang="en-US" sz="2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5867400"/>
            <a:ext cx="2971800" cy="880209"/>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57803" y="5692441"/>
            <a:ext cx="1149096" cy="1124712"/>
          </a:xfrm>
          <a:prstGeom prst="rect">
            <a:avLst/>
          </a:prstGeom>
        </p:spPr>
      </p:pic>
    </p:spTree>
    <p:extLst>
      <p:ext uri="{BB962C8B-B14F-4D97-AF65-F5344CB8AC3E}">
        <p14:creationId xmlns:p14="http://schemas.microsoft.com/office/powerpoint/2010/main" val="9143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5867400"/>
            <a:ext cx="2971800" cy="88020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7491" y="5733288"/>
            <a:ext cx="1149096" cy="1124712"/>
          </a:xfrm>
          <a:prstGeom prst="rect">
            <a:avLst/>
          </a:prstGeom>
        </p:spPr>
      </p:pic>
      <p:sp>
        <p:nvSpPr>
          <p:cNvPr id="2" name="Title 1"/>
          <p:cNvSpPr>
            <a:spLocks noGrp="1"/>
          </p:cNvSpPr>
          <p:nvPr>
            <p:ph type="title"/>
          </p:nvPr>
        </p:nvSpPr>
        <p:spPr>
          <a:xfrm>
            <a:off x="457200" y="152400"/>
            <a:ext cx="7620000" cy="1143000"/>
          </a:xfrm>
        </p:spPr>
        <p:txBody>
          <a:bodyPr/>
          <a:lstStyle/>
          <a:p>
            <a:r>
              <a:rPr lang="en-US" dirty="0" smtClean="0"/>
              <a:t>Andrew Liput</a:t>
            </a:r>
            <a:endParaRPr lang="en-US" dirty="0"/>
          </a:p>
        </p:txBody>
      </p:sp>
      <p:sp>
        <p:nvSpPr>
          <p:cNvPr id="3" name="Content Placeholder 2"/>
          <p:cNvSpPr>
            <a:spLocks noGrp="1"/>
          </p:cNvSpPr>
          <p:nvPr>
            <p:ph idx="1"/>
          </p:nvPr>
        </p:nvSpPr>
        <p:spPr>
          <a:xfrm>
            <a:off x="381000" y="1066800"/>
            <a:ext cx="7924800" cy="5181600"/>
          </a:xfrm>
        </p:spPr>
        <p:txBody>
          <a:bodyPr>
            <a:normAutofit fontScale="40000" lnSpcReduction="20000"/>
          </a:bodyPr>
          <a:lstStyle/>
          <a:p>
            <a:pPr marL="114300" indent="0" algn="just">
              <a:spcBef>
                <a:spcPts val="0"/>
              </a:spcBef>
              <a:buNone/>
            </a:pPr>
            <a:r>
              <a:rPr lang="en-US" dirty="0" smtClean="0"/>
              <a:t>Andrew Liput is the President </a:t>
            </a:r>
            <a:r>
              <a:rPr lang="en-US" dirty="0"/>
              <a:t>&amp; CEO Responsible for overall management of business operations, program design, enhancements and client implementation plans, key business partner relationships, key business partner contracts and agreements, coordinate insurance partnerships, industry affiliations (MBA, ALTA, FNMA, CPFB, etc.), Advisory Board, and strategic </a:t>
            </a:r>
            <a:r>
              <a:rPr lang="en-US" dirty="0" smtClean="0"/>
              <a:t>development at Secure Insight.</a:t>
            </a:r>
          </a:p>
          <a:p>
            <a:pPr marL="114300" indent="0" algn="just">
              <a:spcBef>
                <a:spcPts val="0"/>
              </a:spcBef>
              <a:buNone/>
            </a:pPr>
            <a:endParaRPr lang="en-US" dirty="0"/>
          </a:p>
          <a:p>
            <a:pPr marL="114300" indent="0" algn="just">
              <a:spcBef>
                <a:spcPts val="0"/>
              </a:spcBef>
              <a:buNone/>
            </a:pPr>
            <a:r>
              <a:rPr lang="en-US" dirty="0"/>
              <a:t>Andrew Liput founded Secure Insight after seven years of exploring answers to weaknesses he perceived in the area of risk management in the mortgage industry. He has spent more than two decades as an attorney and as a loss mitigation specialist. He draws upon an extensive legal and business background while spreading the word about enhanced risk management to lenders around the Country. Andrew is known nationally as an authority on mortgage banking issues. He writes regularly on mortgage industry issues for The Mortgage Press and other publications. He has also been a featured speaker on mortgage fraud issues at national mortgage banking conferences. He has hosted a widely-read blog on the Internet covering financial industry issues. In addition to his writing and speaking, Andrew acts as a consultant to banks throughout the United States on issues such as repurchases, licensing, regulatory matters and loss mitigation arising from mortgage fraud</a:t>
            </a:r>
            <a:r>
              <a:rPr lang="en-US" dirty="0" smtClean="0"/>
              <a:t>.</a:t>
            </a:r>
          </a:p>
          <a:p>
            <a:pPr marL="114300" indent="0" algn="just">
              <a:spcBef>
                <a:spcPts val="0"/>
              </a:spcBef>
              <a:buNone/>
            </a:pPr>
            <a:endParaRPr lang="en-US" dirty="0"/>
          </a:p>
          <a:p>
            <a:pPr marL="114300" indent="0" algn="just">
              <a:spcBef>
                <a:spcPts val="0"/>
              </a:spcBef>
              <a:buNone/>
            </a:pPr>
            <a:r>
              <a:rPr lang="en-US" dirty="0"/>
              <a:t>Andrew is an honors graduate of Drew University (1984) and Fordham Law School (1987). Andrew also did post-graduate work at NYU in New York City (1996) and the Wharton School, University of Pennsylvania. (1998), and Northwestern Theological (2011). He is admitted to practice as a lawyer in NY, NJ, CT, and NC</a:t>
            </a:r>
            <a:r>
              <a:rPr lang="en-US" dirty="0" smtClean="0"/>
              <a:t>.</a:t>
            </a:r>
          </a:p>
          <a:p>
            <a:pPr marL="114300" indent="0" algn="just">
              <a:spcBef>
                <a:spcPts val="0"/>
              </a:spcBef>
              <a:buNone/>
            </a:pPr>
            <a:endParaRPr lang="en-US" dirty="0"/>
          </a:p>
          <a:p>
            <a:pPr marL="114300" indent="0" algn="just">
              <a:spcBef>
                <a:spcPts val="0"/>
              </a:spcBef>
              <a:buNone/>
            </a:pPr>
            <a:r>
              <a:rPr lang="en-US" dirty="0"/>
              <a:t>Andrew serves on the Board of Directors of the Center on the Holocaust, Diversity and Human Understanding in New York, and is a Board member of Bridge the Gap, a New Jersey based charity that feeds and clothes the homeless. He is a member of Who’s Who of American Lawyers, and the NJ and American Bar Associations. He has been honored by the Association for Corporate Growth and the Turnaround Management Association for his lead efforts to conduct an internal forensic investigation and manage the wind-down of US Mortgage Corp., one of the largest Bankruptcy Cases in New Jersey caused by mortgage industry fraud and owner defalcation. Andrew is married with four children and lives in Mountain Lakes, NJ.</a:t>
            </a:r>
          </a:p>
          <a:p>
            <a:pPr algn="just"/>
            <a:endParaRPr lang="en-US" dirty="0"/>
          </a:p>
        </p:txBody>
      </p:sp>
    </p:spTree>
    <p:extLst>
      <p:ext uri="{BB962C8B-B14F-4D97-AF65-F5344CB8AC3E}">
        <p14:creationId xmlns:p14="http://schemas.microsoft.com/office/powerpoint/2010/main" val="2293009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Regulatory Guidance</a:t>
            </a:r>
            <a:endParaRPr lang="en-US" sz="4400" dirty="0"/>
          </a:p>
        </p:txBody>
      </p:sp>
      <p:sp>
        <p:nvSpPr>
          <p:cNvPr id="3" name="Content Placeholder 2"/>
          <p:cNvSpPr>
            <a:spLocks noGrp="1"/>
          </p:cNvSpPr>
          <p:nvPr>
            <p:ph idx="1"/>
          </p:nvPr>
        </p:nvSpPr>
        <p:spPr>
          <a:xfrm>
            <a:off x="457200" y="1371600"/>
            <a:ext cx="7620000" cy="4800600"/>
          </a:xfrm>
        </p:spPr>
        <p:txBody>
          <a:bodyPr>
            <a:normAutofit lnSpcReduction="10000"/>
          </a:bodyPr>
          <a:lstStyle/>
          <a:p>
            <a:r>
              <a:rPr lang="en-US" sz="2800" dirty="0" smtClean="0"/>
              <a:t>Original guidance: </a:t>
            </a:r>
          </a:p>
          <a:p>
            <a:pPr lvl="1"/>
            <a:r>
              <a:rPr lang="en-US" dirty="0" smtClean="0"/>
              <a:t>OCC (2001); FNMA (2005), NCUA (2007)</a:t>
            </a:r>
          </a:p>
          <a:p>
            <a:r>
              <a:rPr lang="en-US" sz="2800" dirty="0" smtClean="0"/>
              <a:t>Updated guidance</a:t>
            </a:r>
          </a:p>
          <a:p>
            <a:pPr lvl="1"/>
            <a:r>
              <a:rPr lang="en-US" dirty="0"/>
              <a:t>FHFA (2014); OCC (2013); </a:t>
            </a:r>
            <a:r>
              <a:rPr lang="en-US" dirty="0" smtClean="0"/>
              <a:t>NCUA (2013); FRB </a:t>
            </a:r>
            <a:r>
              <a:rPr lang="en-US" dirty="0"/>
              <a:t>(2013); CFPB Bulletin (2012); FDIC (2008); FFIEC (2014/15)   </a:t>
            </a:r>
            <a:endParaRPr lang="en-US" dirty="0" smtClean="0"/>
          </a:p>
          <a:p>
            <a:r>
              <a:rPr lang="en-US" sz="2800" dirty="0"/>
              <a:t>Third-party risk management is among </a:t>
            </a:r>
            <a:r>
              <a:rPr lang="en-US" sz="2800" dirty="0" smtClean="0"/>
              <a:t>agency supervisory priorities</a:t>
            </a:r>
          </a:p>
          <a:p>
            <a:r>
              <a:rPr lang="en-US" sz="2800" dirty="0" smtClean="0"/>
              <a:t>Agency </a:t>
            </a:r>
            <a:r>
              <a:rPr lang="en-US" sz="2800" dirty="0"/>
              <a:t>leadership </a:t>
            </a:r>
            <a:r>
              <a:rPr lang="en-US" sz="2800" dirty="0" smtClean="0"/>
              <a:t>has </a:t>
            </a:r>
            <a:r>
              <a:rPr lang="en-US" sz="2800" dirty="0"/>
              <a:t>stated </a:t>
            </a:r>
            <a:r>
              <a:rPr lang="en-US" sz="2800" dirty="0" smtClean="0"/>
              <a:t>various concerns</a:t>
            </a:r>
          </a:p>
          <a:p>
            <a:r>
              <a:rPr lang="en-US" sz="2800" dirty="0" smtClean="0"/>
              <a:t>Regulators </a:t>
            </a:r>
            <a:r>
              <a:rPr lang="en-US" sz="2800" dirty="0"/>
              <a:t>have taken a number of enforcement actions based on deficiencies in third-party risk management</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5814692"/>
            <a:ext cx="2971800" cy="880209"/>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9000" y="5692441"/>
            <a:ext cx="1149096" cy="1124712"/>
          </a:xfrm>
          <a:prstGeom prst="rect">
            <a:avLst/>
          </a:prstGeom>
        </p:spPr>
      </p:pic>
    </p:spTree>
    <p:extLst>
      <p:ext uri="{BB962C8B-B14F-4D97-AF65-F5344CB8AC3E}">
        <p14:creationId xmlns:p14="http://schemas.microsoft.com/office/powerpoint/2010/main" val="2671784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NCUA Directives</a:t>
            </a:r>
            <a:endParaRPr lang="en-US" dirty="0"/>
          </a:p>
        </p:txBody>
      </p:sp>
      <p:sp>
        <p:nvSpPr>
          <p:cNvPr id="3" name="Content Placeholder 2"/>
          <p:cNvSpPr>
            <a:spLocks noGrp="1"/>
          </p:cNvSpPr>
          <p:nvPr>
            <p:ph idx="1"/>
          </p:nvPr>
        </p:nvSpPr>
        <p:spPr/>
        <p:txBody>
          <a:bodyPr/>
          <a:lstStyle/>
          <a:p>
            <a:r>
              <a:rPr lang="en-US" dirty="0"/>
              <a:t>NCUA acknowledges that third-party relationships are essential but “… inadequately managed and controlled third-party relationships can result in unanticipated costs, legal disputes, and financial loss…” The agency does not want to “stifle the innovative use of third-party relationships to meet member needs and strategic objectives,” but wants to reemphasize that credit unions “clearly understand risks they are undertaking and balance and control those risks…” </a:t>
            </a:r>
            <a:r>
              <a:rPr lang="en-US" i="1" dirty="0"/>
              <a:t>NCUA Guidance Letter 07-CU-13, December 2007.   </a:t>
            </a:r>
            <a:endParaRPr lang="en-US" dirty="0"/>
          </a:p>
        </p:txBody>
      </p:sp>
      <p:sp>
        <p:nvSpPr>
          <p:cNvPr id="4" name="TextBox 3"/>
          <p:cNvSpPr txBox="1"/>
          <p:nvPr/>
        </p:nvSpPr>
        <p:spPr>
          <a:xfrm>
            <a:off x="762000" y="1524000"/>
            <a:ext cx="7315200" cy="4154984"/>
          </a:xfrm>
          <a:prstGeom prst="rect">
            <a:avLst/>
          </a:prstGeom>
          <a:noFill/>
        </p:spPr>
        <p:txBody>
          <a:bodyPr wrap="square" rtlCol="0">
            <a:spAutoFit/>
          </a:bodyPr>
          <a:lstStyle/>
          <a:p>
            <a:r>
              <a:rPr lang="en-US" sz="2400" dirty="0"/>
              <a:t>NCUA acknowledges that third-party relationships are essential but “… inadequately managed and controlled third-party relationships can result in unanticipated costs, legal disputes, and financial loss…” The agency does not want to “stifle the innovative use of third-party relationships to meet member needs and strategic objectives,” but wants to reemphasize that credit unions “clearly understand risks they are undertaking and balance and control those risks…” </a:t>
            </a:r>
            <a:r>
              <a:rPr lang="en-US" sz="2400" i="1" dirty="0"/>
              <a:t>NCUA Guidance Letter 07-CU-13, December </a:t>
            </a:r>
            <a:r>
              <a:rPr lang="en-US" sz="2400" i="1" dirty="0" smtClean="0"/>
              <a:t>2007, Reaffirmed 2013.</a:t>
            </a:r>
            <a:r>
              <a:rPr lang="en-US" sz="2400" i="1" dirty="0"/>
              <a:t>   </a:t>
            </a:r>
            <a:endParaRPr lang="en-US" sz="2400" dirty="0"/>
          </a:p>
          <a:p>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692441"/>
            <a:ext cx="1149096" cy="112471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5814692"/>
            <a:ext cx="2971800" cy="880209"/>
          </a:xfrm>
          <a:prstGeom prst="rect">
            <a:avLst/>
          </a:prstGeom>
        </p:spPr>
      </p:pic>
    </p:spTree>
    <p:extLst>
      <p:ext uri="{BB962C8B-B14F-4D97-AF65-F5344CB8AC3E}">
        <p14:creationId xmlns:p14="http://schemas.microsoft.com/office/powerpoint/2010/main" val="995627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Regulatory Expectations</a:t>
            </a:r>
            <a:endParaRPr lang="en-US" sz="4400" dirty="0"/>
          </a:p>
        </p:txBody>
      </p:sp>
      <p:sp>
        <p:nvSpPr>
          <p:cNvPr id="3" name="Content Placeholder 2"/>
          <p:cNvSpPr>
            <a:spLocks noGrp="1"/>
          </p:cNvSpPr>
          <p:nvPr>
            <p:ph idx="1"/>
          </p:nvPr>
        </p:nvSpPr>
        <p:spPr>
          <a:xfrm>
            <a:off x="533400" y="1371600"/>
            <a:ext cx="7620000" cy="4800600"/>
          </a:xfrm>
        </p:spPr>
        <p:txBody>
          <a:bodyPr>
            <a:normAutofit fontScale="77500" lnSpcReduction="20000"/>
          </a:bodyPr>
          <a:lstStyle/>
          <a:p>
            <a:r>
              <a:rPr lang="en-US" dirty="0"/>
              <a:t>Principles-based regime:  Manage the risks presented by service </a:t>
            </a:r>
            <a:r>
              <a:rPr lang="en-US" dirty="0" smtClean="0"/>
              <a:t>providers </a:t>
            </a:r>
            <a:r>
              <a:rPr lang="en-US" dirty="0"/>
              <a:t>and other third-party </a:t>
            </a:r>
            <a:r>
              <a:rPr lang="en-US" dirty="0" smtClean="0"/>
              <a:t>relationships</a:t>
            </a:r>
            <a:endParaRPr lang="en-US" dirty="0"/>
          </a:p>
          <a:p>
            <a:r>
              <a:rPr lang="en-US" dirty="0" smtClean="0"/>
              <a:t>Must identify</a:t>
            </a:r>
            <a:r>
              <a:rPr lang="en-US" dirty="0"/>
              <a:t>, measure, monitor and control the risks arising out of each </a:t>
            </a:r>
            <a:r>
              <a:rPr lang="en-US" dirty="0" smtClean="0"/>
              <a:t>third-party relationship</a:t>
            </a:r>
          </a:p>
          <a:p>
            <a:r>
              <a:rPr lang="en-US" sz="3600" dirty="0" smtClean="0"/>
              <a:t>4 Stages of Due Diligence:</a:t>
            </a:r>
          </a:p>
          <a:p>
            <a:pPr lvl="1"/>
            <a:r>
              <a:rPr lang="en-US" sz="2000" dirty="0" smtClean="0"/>
              <a:t>Risk Management</a:t>
            </a:r>
          </a:p>
          <a:p>
            <a:pPr lvl="1"/>
            <a:r>
              <a:rPr lang="en-US" dirty="0" smtClean="0"/>
              <a:t>Due Diligence</a:t>
            </a:r>
          </a:p>
          <a:p>
            <a:pPr lvl="1"/>
            <a:r>
              <a:rPr lang="en-US" sz="2000" dirty="0" smtClean="0"/>
              <a:t>Contracts</a:t>
            </a:r>
          </a:p>
          <a:p>
            <a:pPr lvl="1"/>
            <a:r>
              <a:rPr lang="en-US" dirty="0" smtClean="0"/>
              <a:t>Ongoing Monitoring</a:t>
            </a:r>
          </a:p>
          <a:p>
            <a:r>
              <a:rPr lang="en-US" dirty="0"/>
              <a:t>For each of these processes, the company </a:t>
            </a:r>
            <a:r>
              <a:rPr lang="en-US" dirty="0" smtClean="0"/>
              <a:t>must:</a:t>
            </a:r>
          </a:p>
          <a:p>
            <a:pPr lvl="1"/>
            <a:r>
              <a:rPr lang="en-US" dirty="0" smtClean="0"/>
              <a:t>Assign clear roles and responsibilities</a:t>
            </a:r>
          </a:p>
          <a:p>
            <a:pPr lvl="1"/>
            <a:r>
              <a:rPr lang="en-US" dirty="0" smtClean="0"/>
              <a:t>Conduct periodic independent reviews</a:t>
            </a:r>
          </a:p>
          <a:p>
            <a:pPr lvl="1"/>
            <a:r>
              <a:rPr lang="en-US" dirty="0" smtClean="0"/>
              <a:t>Document the plan, process, and performance reviews</a:t>
            </a:r>
            <a:endParaRPr lang="en-US" dirty="0"/>
          </a:p>
          <a:p>
            <a:pPr marL="411480" lvl="1" indent="0">
              <a:buNone/>
            </a:pPr>
            <a:endParaRPr lang="en-US" dirty="0" smtClean="0"/>
          </a:p>
          <a:p>
            <a:pPr lvl="1"/>
            <a:endParaRPr lang="en-US" sz="2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5692441"/>
            <a:ext cx="1149096" cy="112471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3200" y="5936944"/>
            <a:ext cx="2971800" cy="880209"/>
          </a:xfrm>
          <a:prstGeom prst="rect">
            <a:avLst/>
          </a:prstGeom>
        </p:spPr>
      </p:pic>
    </p:spTree>
    <p:extLst>
      <p:ext uri="{BB962C8B-B14F-4D97-AF65-F5344CB8AC3E}">
        <p14:creationId xmlns:p14="http://schemas.microsoft.com/office/powerpoint/2010/main" val="3705308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6345075"/>
            <a:ext cx="1593851" cy="472078"/>
          </a:xfrm>
          <a:prstGeom prst="rect">
            <a:avLst/>
          </a:prstGeom>
        </p:spPr>
      </p:pic>
      <p:sp>
        <p:nvSpPr>
          <p:cNvPr id="2" name="Title 1"/>
          <p:cNvSpPr>
            <a:spLocks noGrp="1"/>
          </p:cNvSpPr>
          <p:nvPr>
            <p:ph type="title"/>
          </p:nvPr>
        </p:nvSpPr>
        <p:spPr>
          <a:xfrm>
            <a:off x="457200" y="0"/>
            <a:ext cx="7620000" cy="1143000"/>
          </a:xfrm>
        </p:spPr>
        <p:txBody>
          <a:bodyPr/>
          <a:lstStyle/>
          <a:p>
            <a:r>
              <a:rPr lang="en-US" sz="4400" dirty="0" smtClean="0"/>
              <a:t>Risk Management Lifecycle</a:t>
            </a:r>
            <a:endParaRPr lang="en-US" sz="4400"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9000" y="5692441"/>
            <a:ext cx="1149096" cy="1124712"/>
          </a:xfrm>
          <a:prstGeom prst="rect">
            <a:avLst/>
          </a:prstGeom>
        </p:spPr>
      </p:pic>
      <p:graphicFrame>
        <p:nvGraphicFramePr>
          <p:cNvPr id="4" name="Diagram 3"/>
          <p:cNvGraphicFramePr/>
          <p:nvPr>
            <p:extLst>
              <p:ext uri="{D42A27DB-BD31-4B8C-83A1-F6EECF244321}">
                <p14:modId xmlns:p14="http://schemas.microsoft.com/office/powerpoint/2010/main" val="2473161886"/>
              </p:ext>
            </p:extLst>
          </p:nvPr>
        </p:nvGraphicFramePr>
        <p:xfrm>
          <a:off x="818839" y="1103881"/>
          <a:ext cx="7507548" cy="53025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705308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5936944"/>
            <a:ext cx="2971800" cy="880209"/>
          </a:xfrm>
          <a:prstGeom prst="rect">
            <a:avLst/>
          </a:prstGeom>
        </p:spPr>
      </p:pic>
      <p:sp>
        <p:nvSpPr>
          <p:cNvPr id="2" name="Title 1"/>
          <p:cNvSpPr>
            <a:spLocks noGrp="1"/>
          </p:cNvSpPr>
          <p:nvPr>
            <p:ph type="title"/>
          </p:nvPr>
        </p:nvSpPr>
        <p:spPr>
          <a:xfrm>
            <a:off x="457200" y="304800"/>
            <a:ext cx="7620000" cy="1143000"/>
          </a:xfrm>
        </p:spPr>
        <p:txBody>
          <a:bodyPr/>
          <a:lstStyle/>
          <a:p>
            <a:r>
              <a:rPr lang="en-US" dirty="0" smtClean="0"/>
              <a:t>Evaluating Risk &amp; Contingency Planning</a:t>
            </a:r>
            <a:endParaRPr lang="en-US" dirty="0"/>
          </a:p>
        </p:txBody>
      </p:sp>
      <p:graphicFrame>
        <p:nvGraphicFramePr>
          <p:cNvPr id="4" name="Diagram 3"/>
          <p:cNvGraphicFramePr/>
          <p:nvPr>
            <p:extLst>
              <p:ext uri="{D42A27DB-BD31-4B8C-83A1-F6EECF244321}">
                <p14:modId xmlns:p14="http://schemas.microsoft.com/office/powerpoint/2010/main" val="2580901575"/>
              </p:ext>
            </p:extLst>
          </p:nvPr>
        </p:nvGraphicFramePr>
        <p:xfrm>
          <a:off x="533400" y="1600200"/>
          <a:ext cx="7543800" cy="4648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239000" y="5692441"/>
            <a:ext cx="1149096" cy="1124712"/>
          </a:xfrm>
          <a:prstGeom prst="rect">
            <a:avLst/>
          </a:prstGeom>
        </p:spPr>
      </p:pic>
    </p:spTree>
    <p:extLst>
      <p:ext uri="{BB962C8B-B14F-4D97-AF65-F5344CB8AC3E}">
        <p14:creationId xmlns:p14="http://schemas.microsoft.com/office/powerpoint/2010/main" val="1697504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6207778"/>
            <a:ext cx="2057400" cy="60937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9000" y="5692441"/>
            <a:ext cx="1149096" cy="1124712"/>
          </a:xfrm>
          <a:prstGeom prst="rect">
            <a:avLst/>
          </a:prstGeom>
        </p:spPr>
      </p:pic>
      <p:sp>
        <p:nvSpPr>
          <p:cNvPr id="2" name="Title 1"/>
          <p:cNvSpPr>
            <a:spLocks noGrp="1"/>
          </p:cNvSpPr>
          <p:nvPr>
            <p:ph type="title"/>
          </p:nvPr>
        </p:nvSpPr>
        <p:spPr>
          <a:xfrm>
            <a:off x="457200" y="0"/>
            <a:ext cx="7620000" cy="1143000"/>
          </a:xfrm>
        </p:spPr>
        <p:txBody>
          <a:bodyPr/>
          <a:lstStyle/>
          <a:p>
            <a:r>
              <a:rPr lang="en-US" sz="4400" dirty="0" smtClean="0"/>
              <a:t>Evaluating Risk</a:t>
            </a:r>
            <a:endParaRPr lang="en-US" sz="4400" dirty="0"/>
          </a:p>
        </p:txBody>
      </p:sp>
      <p:sp>
        <p:nvSpPr>
          <p:cNvPr id="4" name="TextBox 3"/>
          <p:cNvSpPr txBox="1"/>
          <p:nvPr/>
        </p:nvSpPr>
        <p:spPr>
          <a:xfrm>
            <a:off x="457201" y="1219200"/>
            <a:ext cx="7848600" cy="923330"/>
          </a:xfrm>
          <a:prstGeom prst="rect">
            <a:avLst/>
          </a:prstGeom>
          <a:solidFill>
            <a:schemeClr val="accent1">
              <a:lumMod val="40000"/>
              <a:lumOff val="60000"/>
            </a:schemeClr>
          </a:solidFill>
          <a:ln>
            <a:solidFill>
              <a:schemeClr val="accent1">
                <a:lumMod val="75000"/>
              </a:schemeClr>
            </a:solidFill>
          </a:ln>
          <a:effectLst>
            <a:glow rad="25400">
              <a:schemeClr val="accent1">
                <a:lumMod val="75000"/>
                <a:alpha val="75000"/>
              </a:schemeClr>
            </a:glow>
          </a:effectLst>
        </p:spPr>
        <p:txBody>
          <a:bodyPr wrap="square">
            <a:spAutoFit/>
          </a:bodyPr>
          <a:lstStyle/>
          <a:p>
            <a:pPr fontAlgn="auto">
              <a:spcBef>
                <a:spcPts val="0"/>
              </a:spcBef>
              <a:spcAft>
                <a:spcPts val="0"/>
              </a:spcAft>
              <a:defRPr/>
            </a:pPr>
            <a:r>
              <a:rPr lang="en-US" dirty="0">
                <a:solidFill>
                  <a:schemeClr val="accent1">
                    <a:lumMod val="50000"/>
                  </a:schemeClr>
                </a:solidFill>
                <a:latin typeface="+mn-lt"/>
                <a:cs typeface="+mn-cs"/>
              </a:rPr>
              <a:t>Many successful vendor management programs utilize a three-tiered system.  This system assigns each vendor to one of three tiers depending upon the risk </a:t>
            </a:r>
            <a:r>
              <a:rPr lang="en-US" dirty="0" smtClean="0">
                <a:solidFill>
                  <a:schemeClr val="accent1">
                    <a:lumMod val="50000"/>
                  </a:schemeClr>
                </a:solidFill>
                <a:latin typeface="+mn-lt"/>
                <a:cs typeface="+mn-cs"/>
              </a:rPr>
              <a:t>associated </a:t>
            </a:r>
            <a:r>
              <a:rPr lang="en-US" dirty="0">
                <a:solidFill>
                  <a:schemeClr val="accent1">
                    <a:lumMod val="50000"/>
                  </a:schemeClr>
                </a:solidFill>
                <a:latin typeface="+mn-lt"/>
                <a:cs typeface="+mn-cs"/>
              </a:rPr>
              <a:t>with the service </a:t>
            </a:r>
            <a:r>
              <a:rPr lang="en-US" dirty="0" smtClean="0">
                <a:solidFill>
                  <a:schemeClr val="accent1">
                    <a:lumMod val="50000"/>
                  </a:schemeClr>
                </a:solidFill>
                <a:latin typeface="+mn-lt"/>
                <a:cs typeface="+mn-cs"/>
              </a:rPr>
              <a:t>provided (i.e. access to NPPI, consumers, funds).  </a:t>
            </a:r>
            <a:endParaRPr lang="en-US" dirty="0">
              <a:solidFill>
                <a:schemeClr val="accent1">
                  <a:lumMod val="50000"/>
                </a:schemeClr>
              </a:solidFill>
              <a:latin typeface="+mn-lt"/>
              <a:cs typeface="+mn-cs"/>
            </a:endParaRPr>
          </a:p>
        </p:txBody>
      </p:sp>
      <p:graphicFrame>
        <p:nvGraphicFramePr>
          <p:cNvPr id="5" name="Diagram 4"/>
          <p:cNvGraphicFramePr/>
          <p:nvPr>
            <p:extLst>
              <p:ext uri="{D42A27DB-BD31-4B8C-83A1-F6EECF244321}">
                <p14:modId xmlns:p14="http://schemas.microsoft.com/office/powerpoint/2010/main" val="1030256685"/>
              </p:ext>
            </p:extLst>
          </p:nvPr>
        </p:nvGraphicFramePr>
        <p:xfrm>
          <a:off x="1058665" y="2384094"/>
          <a:ext cx="6942919"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705308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5692441"/>
            <a:ext cx="1149096" cy="1124712"/>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3200" y="5936944"/>
            <a:ext cx="2971800" cy="880209"/>
          </a:xfrm>
          <a:prstGeom prst="rect">
            <a:avLst/>
          </a:prstGeom>
        </p:spPr>
      </p:pic>
      <p:sp>
        <p:nvSpPr>
          <p:cNvPr id="2" name="Title 1"/>
          <p:cNvSpPr>
            <a:spLocks noGrp="1"/>
          </p:cNvSpPr>
          <p:nvPr>
            <p:ph type="title"/>
          </p:nvPr>
        </p:nvSpPr>
        <p:spPr>
          <a:xfrm>
            <a:off x="457200" y="0"/>
            <a:ext cx="7620000" cy="1143000"/>
          </a:xfrm>
        </p:spPr>
        <p:txBody>
          <a:bodyPr/>
          <a:lstStyle/>
          <a:p>
            <a:r>
              <a:rPr lang="en-US" sz="4400" dirty="0" smtClean="0"/>
              <a:t>Due Diligence</a:t>
            </a:r>
            <a:endParaRPr lang="en-US" sz="4400" dirty="0"/>
          </a:p>
        </p:txBody>
      </p:sp>
      <p:sp>
        <p:nvSpPr>
          <p:cNvPr id="5" name="Rounded Rectangle 4"/>
          <p:cNvSpPr/>
          <p:nvPr/>
        </p:nvSpPr>
        <p:spPr>
          <a:xfrm>
            <a:off x="76200" y="4306888"/>
            <a:ext cx="3789363" cy="1644650"/>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ounded Rectangle 5"/>
          <p:cNvSpPr/>
          <p:nvPr/>
        </p:nvSpPr>
        <p:spPr>
          <a:xfrm>
            <a:off x="5029200" y="4306888"/>
            <a:ext cx="3789362" cy="1644650"/>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ounded Rectangle 6"/>
          <p:cNvSpPr/>
          <p:nvPr/>
        </p:nvSpPr>
        <p:spPr>
          <a:xfrm>
            <a:off x="152400" y="1219200"/>
            <a:ext cx="3789363" cy="1644650"/>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ounded Rectangle 7"/>
          <p:cNvSpPr/>
          <p:nvPr/>
        </p:nvSpPr>
        <p:spPr>
          <a:xfrm>
            <a:off x="5029200" y="1219200"/>
            <a:ext cx="3789362" cy="1644650"/>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extBox 6"/>
          <p:cNvSpPr txBox="1">
            <a:spLocks noChangeArrowheads="1"/>
          </p:cNvSpPr>
          <p:nvPr/>
        </p:nvSpPr>
        <p:spPr bwMode="auto">
          <a:xfrm>
            <a:off x="5233988" y="4433888"/>
            <a:ext cx="3529012" cy="1517650"/>
          </a:xfrm>
          <a:prstGeom prst="rect">
            <a:avLst/>
          </a:prstGeom>
          <a:noFill/>
          <a:ln w="9525">
            <a:noFill/>
            <a:miter lim="800000"/>
            <a:headEnd/>
            <a:tailEnd/>
          </a:ln>
        </p:spPr>
        <p:txBody>
          <a:bodyPr>
            <a:spAutoFit/>
          </a:bodyPr>
          <a:lstStyle/>
          <a:p>
            <a:pPr marL="411163" indent="-285750">
              <a:buFont typeface="Arial" charset="0"/>
              <a:buChar char="•"/>
            </a:pPr>
            <a:r>
              <a:rPr lang="en-US" sz="1400" dirty="0">
                <a:latin typeface="Calibri" pitchFamily="34" charset="0"/>
              </a:rPr>
              <a:t>Request copies of all P&amp;P that will govern the services performed for your company</a:t>
            </a:r>
          </a:p>
          <a:p>
            <a:pPr marL="411163" indent="-285750">
              <a:lnSpc>
                <a:spcPct val="90000"/>
              </a:lnSpc>
              <a:spcAft>
                <a:spcPct val="15000"/>
              </a:spcAft>
              <a:buFont typeface="Arial" charset="0"/>
              <a:buChar char="•"/>
            </a:pPr>
            <a:r>
              <a:rPr lang="en-US" sz="1400" dirty="0">
                <a:latin typeface="Calibri" pitchFamily="34" charset="0"/>
              </a:rPr>
              <a:t>If new regulations are pending, inquire as to how the vendor will update the P&amp;P as needed, and request copy of project </a:t>
            </a:r>
            <a:r>
              <a:rPr lang="en-US" sz="1400" dirty="0" smtClean="0">
                <a:latin typeface="Calibri" pitchFamily="34" charset="0"/>
              </a:rPr>
              <a:t>timeline</a:t>
            </a:r>
            <a:endParaRPr lang="en-US" sz="1400" dirty="0">
              <a:latin typeface="Calibri" pitchFamily="34" charset="0"/>
            </a:endParaRPr>
          </a:p>
        </p:txBody>
      </p:sp>
      <p:sp>
        <p:nvSpPr>
          <p:cNvPr id="10" name="TextBox 7"/>
          <p:cNvSpPr txBox="1">
            <a:spLocks noChangeArrowheads="1"/>
          </p:cNvSpPr>
          <p:nvPr/>
        </p:nvSpPr>
        <p:spPr bwMode="auto">
          <a:xfrm>
            <a:off x="268288" y="1295400"/>
            <a:ext cx="3530600" cy="1169987"/>
          </a:xfrm>
          <a:prstGeom prst="rect">
            <a:avLst/>
          </a:prstGeom>
          <a:noFill/>
          <a:ln w="9525">
            <a:noFill/>
            <a:miter lim="800000"/>
            <a:headEnd/>
            <a:tailEnd/>
          </a:ln>
        </p:spPr>
        <p:txBody>
          <a:bodyPr>
            <a:spAutoFit/>
          </a:bodyPr>
          <a:lstStyle/>
          <a:p>
            <a:pPr marL="285750" indent="-285750">
              <a:buFont typeface="Arial" charset="0"/>
              <a:buChar char="•"/>
            </a:pPr>
            <a:r>
              <a:rPr lang="en-US" sz="1400" dirty="0">
                <a:latin typeface="Calibri" pitchFamily="34" charset="0"/>
              </a:rPr>
              <a:t>Review audited financials for last two years</a:t>
            </a:r>
          </a:p>
          <a:p>
            <a:pPr marL="285750" indent="-285750">
              <a:buFont typeface="Arial" charset="0"/>
              <a:buChar char="•"/>
            </a:pPr>
            <a:r>
              <a:rPr lang="en-US" sz="1400" dirty="0">
                <a:latin typeface="Calibri" pitchFamily="34" charset="0"/>
              </a:rPr>
              <a:t>Evaluate growth, earnings, and potential future litigation to understand the party’s overall financial stability</a:t>
            </a:r>
          </a:p>
        </p:txBody>
      </p:sp>
      <p:sp>
        <p:nvSpPr>
          <p:cNvPr id="11" name="TextBox 8"/>
          <p:cNvSpPr txBox="1">
            <a:spLocks noChangeArrowheads="1"/>
          </p:cNvSpPr>
          <p:nvPr/>
        </p:nvSpPr>
        <p:spPr bwMode="auto">
          <a:xfrm>
            <a:off x="5289550" y="1219200"/>
            <a:ext cx="3529012" cy="1384995"/>
          </a:xfrm>
          <a:prstGeom prst="rect">
            <a:avLst/>
          </a:prstGeom>
          <a:noFill/>
          <a:ln w="9525">
            <a:noFill/>
            <a:miter lim="800000"/>
            <a:headEnd/>
            <a:tailEnd/>
          </a:ln>
        </p:spPr>
        <p:txBody>
          <a:bodyPr>
            <a:spAutoFit/>
          </a:bodyPr>
          <a:lstStyle/>
          <a:p>
            <a:pPr marL="273050" indent="-285750">
              <a:buFont typeface="Arial" charset="0"/>
              <a:buChar char="•"/>
            </a:pPr>
            <a:r>
              <a:rPr lang="en-US" sz="1400" dirty="0">
                <a:latin typeface="Calibri" pitchFamily="34" charset="0"/>
              </a:rPr>
              <a:t>Ensure the vendor is currently in compliance with all regulations and can amend processes as needed to ensure flexibility and future compliance.</a:t>
            </a:r>
          </a:p>
          <a:p>
            <a:pPr marL="273050" indent="-285750">
              <a:buFont typeface="Arial" charset="0"/>
              <a:buChar char="•"/>
            </a:pPr>
            <a:r>
              <a:rPr lang="en-US" sz="1400" dirty="0">
                <a:solidFill>
                  <a:srgbClr val="000000"/>
                </a:solidFill>
                <a:latin typeface="Calibri" pitchFamily="34" charset="0"/>
              </a:rPr>
              <a:t>Review regulatory exams and/or consent order(s), if applicable</a:t>
            </a:r>
          </a:p>
        </p:txBody>
      </p:sp>
      <p:sp>
        <p:nvSpPr>
          <p:cNvPr id="12" name="TextBox 9"/>
          <p:cNvSpPr txBox="1">
            <a:spLocks noChangeArrowheads="1"/>
          </p:cNvSpPr>
          <p:nvPr/>
        </p:nvSpPr>
        <p:spPr bwMode="auto">
          <a:xfrm>
            <a:off x="350838" y="4495800"/>
            <a:ext cx="3514725" cy="1168400"/>
          </a:xfrm>
          <a:prstGeom prst="rect">
            <a:avLst/>
          </a:prstGeom>
          <a:noFill/>
          <a:ln w="9525">
            <a:noFill/>
            <a:miter lim="800000"/>
            <a:headEnd/>
            <a:tailEnd/>
          </a:ln>
        </p:spPr>
        <p:txBody>
          <a:bodyPr>
            <a:spAutoFit/>
          </a:bodyPr>
          <a:lstStyle/>
          <a:p>
            <a:pPr marL="285750" indent="-285750">
              <a:buFont typeface="Arial" charset="0"/>
              <a:buChar char="•"/>
            </a:pPr>
            <a:r>
              <a:rPr lang="en-US" sz="1400" dirty="0">
                <a:latin typeface="Calibri" pitchFamily="34" charset="0"/>
              </a:rPr>
              <a:t>Review resumes and backgrounds of management </a:t>
            </a:r>
          </a:p>
          <a:p>
            <a:pPr marL="285750" indent="-285750">
              <a:buFont typeface="Arial" charset="0"/>
              <a:buChar char="•"/>
            </a:pPr>
            <a:r>
              <a:rPr lang="en-US" sz="1400" dirty="0">
                <a:latin typeface="Calibri" pitchFamily="34" charset="0"/>
              </a:rPr>
              <a:t>Evaluate depth of resources and industry reputation, including customer complaints or previous litigation</a:t>
            </a:r>
          </a:p>
        </p:txBody>
      </p:sp>
      <p:graphicFrame>
        <p:nvGraphicFramePr>
          <p:cNvPr id="4" name="Content Placeholder 5"/>
          <p:cNvGraphicFramePr>
            <a:graphicFrameLocks noGrp="1"/>
          </p:cNvGraphicFramePr>
          <p:nvPr>
            <p:ph sz="half" idx="1"/>
            <p:extLst>
              <p:ext uri="{D42A27DB-BD31-4B8C-83A1-F6EECF244321}">
                <p14:modId xmlns:p14="http://schemas.microsoft.com/office/powerpoint/2010/main" val="1201486127"/>
              </p:ext>
            </p:extLst>
          </p:nvPr>
        </p:nvGraphicFramePr>
        <p:xfrm>
          <a:off x="228599" y="1219200"/>
          <a:ext cx="8229601"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705308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6252916"/>
            <a:ext cx="1905000" cy="564237"/>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9000" y="5692441"/>
            <a:ext cx="1149096" cy="1124712"/>
          </a:xfrm>
          <a:prstGeom prst="rect">
            <a:avLst/>
          </a:prstGeom>
        </p:spPr>
      </p:pic>
      <p:sp>
        <p:nvSpPr>
          <p:cNvPr id="2" name="Title 1"/>
          <p:cNvSpPr>
            <a:spLocks noGrp="1"/>
          </p:cNvSpPr>
          <p:nvPr>
            <p:ph type="title"/>
          </p:nvPr>
        </p:nvSpPr>
        <p:spPr>
          <a:xfrm>
            <a:off x="381000" y="-152400"/>
            <a:ext cx="7620000" cy="1143000"/>
          </a:xfrm>
        </p:spPr>
        <p:txBody>
          <a:bodyPr/>
          <a:lstStyle/>
          <a:p>
            <a:r>
              <a:rPr lang="en-US" sz="4400" dirty="0" smtClean="0"/>
              <a:t>Contracts</a:t>
            </a:r>
            <a:endParaRPr lang="en-US" sz="4400" dirty="0"/>
          </a:p>
        </p:txBody>
      </p:sp>
      <p:grpSp>
        <p:nvGrpSpPr>
          <p:cNvPr id="4" name="Group 3"/>
          <p:cNvGrpSpPr/>
          <p:nvPr/>
        </p:nvGrpSpPr>
        <p:grpSpPr>
          <a:xfrm>
            <a:off x="203461" y="875718"/>
            <a:ext cx="8483339" cy="5480632"/>
            <a:chOff x="203461" y="875718"/>
            <a:chExt cx="8483339" cy="5480632"/>
          </a:xfrm>
        </p:grpSpPr>
        <p:sp>
          <p:nvSpPr>
            <p:cNvPr id="5" name="TextBox 4"/>
            <p:cNvSpPr txBox="1"/>
            <p:nvPr/>
          </p:nvSpPr>
          <p:spPr>
            <a:xfrm>
              <a:off x="1466850" y="5786438"/>
              <a:ext cx="7219950" cy="569912"/>
            </a:xfrm>
            <a:prstGeom prst="rect">
              <a:avLst/>
            </a:prstGeom>
            <a:solidFill>
              <a:schemeClr val="accent1">
                <a:lumMod val="20000"/>
                <a:lumOff val="80000"/>
              </a:schemeClr>
            </a:solidFill>
            <a:ln>
              <a:solidFill>
                <a:srgbClr val="558ED5"/>
              </a:solidFill>
            </a:ln>
          </p:spPr>
          <p:txBody>
            <a:bodyPr>
              <a:spAutoFit/>
            </a:bodyPr>
            <a:lstStyle/>
            <a:p>
              <a:pPr fontAlgn="auto">
                <a:spcBef>
                  <a:spcPts val="0"/>
                </a:spcBef>
                <a:spcAft>
                  <a:spcPts val="0"/>
                </a:spcAft>
                <a:defRPr/>
              </a:pPr>
              <a:endParaRPr lang="en-US" sz="700" dirty="0">
                <a:latin typeface="+mn-lt"/>
                <a:cs typeface="+mn-cs"/>
              </a:endParaRPr>
            </a:p>
            <a:p>
              <a:pPr fontAlgn="auto">
                <a:spcBef>
                  <a:spcPts val="0"/>
                </a:spcBef>
                <a:spcAft>
                  <a:spcPts val="0"/>
                </a:spcAft>
                <a:defRPr/>
              </a:pPr>
              <a:r>
                <a:rPr lang="en-US" sz="1200" dirty="0">
                  <a:latin typeface="+mn-lt"/>
                  <a:cs typeface="+mn-cs"/>
                </a:rPr>
                <a:t>Ensure the vendor will indemnify the company for all costs incurred as a result of a breach or error by the vendor, or its employees and agents.  Carefully review any limitations on liability clauses proposed by the vendor. </a:t>
              </a:r>
              <a:endParaRPr lang="en-US" sz="1200" u="sng" dirty="0">
                <a:latin typeface="+mn-lt"/>
                <a:cs typeface="+mn-cs"/>
              </a:endParaRPr>
            </a:p>
          </p:txBody>
        </p:sp>
        <p:sp>
          <p:nvSpPr>
            <p:cNvPr id="6" name="TextBox 5"/>
            <p:cNvSpPr txBox="1"/>
            <p:nvPr/>
          </p:nvSpPr>
          <p:spPr>
            <a:xfrm>
              <a:off x="1466850" y="3883703"/>
              <a:ext cx="7219950" cy="754062"/>
            </a:xfrm>
            <a:prstGeom prst="rect">
              <a:avLst/>
            </a:prstGeom>
            <a:solidFill>
              <a:schemeClr val="accent1">
                <a:lumMod val="20000"/>
                <a:lumOff val="80000"/>
              </a:schemeClr>
            </a:solidFill>
            <a:ln>
              <a:solidFill>
                <a:srgbClr val="558ED5"/>
              </a:solidFill>
            </a:ln>
          </p:spPr>
          <p:txBody>
            <a:bodyPr>
              <a:spAutoFit/>
            </a:bodyPr>
            <a:lstStyle/>
            <a:p>
              <a:pPr marL="285750" indent="-285750" fontAlgn="auto">
                <a:spcBef>
                  <a:spcPts val="0"/>
                </a:spcBef>
                <a:spcAft>
                  <a:spcPts val="0"/>
                </a:spcAft>
                <a:buFont typeface="Wingdings" charset="2"/>
                <a:buChar char="Ø"/>
                <a:defRPr/>
              </a:pPr>
              <a:endParaRPr lang="en-US" sz="700" dirty="0">
                <a:latin typeface="+mn-lt"/>
                <a:cs typeface="+mn-cs"/>
              </a:endParaRPr>
            </a:p>
            <a:p>
              <a:pPr fontAlgn="auto">
                <a:spcBef>
                  <a:spcPts val="0"/>
                </a:spcBef>
                <a:spcAft>
                  <a:spcPts val="0"/>
                </a:spcAft>
                <a:defRPr/>
              </a:pPr>
              <a:r>
                <a:rPr lang="en-US" sz="1200" dirty="0">
                  <a:latin typeface="+mn-lt"/>
                  <a:cs typeface="+mn-cs"/>
                </a:rPr>
                <a:t>The contract should require the vendor to comply with all applicable laws governing the services, specifically naming those that are most critical, including consumer protection laws such as RESPA, TILA, Fair Lending, and SAFE Act.  </a:t>
              </a:r>
            </a:p>
          </p:txBody>
        </p:sp>
        <p:sp>
          <p:nvSpPr>
            <p:cNvPr id="7" name="TextBox 6"/>
            <p:cNvSpPr txBox="1"/>
            <p:nvPr/>
          </p:nvSpPr>
          <p:spPr>
            <a:xfrm>
              <a:off x="1466850" y="3040691"/>
              <a:ext cx="7219950" cy="569913"/>
            </a:xfrm>
            <a:prstGeom prst="rect">
              <a:avLst/>
            </a:prstGeom>
            <a:solidFill>
              <a:schemeClr val="accent1">
                <a:lumMod val="20000"/>
                <a:lumOff val="80000"/>
              </a:schemeClr>
            </a:solidFill>
            <a:ln>
              <a:solidFill>
                <a:srgbClr val="558ED5"/>
              </a:solidFill>
            </a:ln>
          </p:spPr>
          <p:txBody>
            <a:bodyPr>
              <a:spAutoFit/>
            </a:bodyPr>
            <a:lstStyle/>
            <a:p>
              <a:pPr fontAlgn="auto">
                <a:spcBef>
                  <a:spcPts val="0"/>
                </a:spcBef>
                <a:spcAft>
                  <a:spcPts val="0"/>
                </a:spcAft>
                <a:defRPr/>
              </a:pPr>
              <a:endParaRPr lang="en-US" sz="700" dirty="0">
                <a:latin typeface="+mn-lt"/>
                <a:cs typeface="+mn-cs"/>
              </a:endParaRPr>
            </a:p>
            <a:p>
              <a:pPr fontAlgn="auto">
                <a:spcBef>
                  <a:spcPts val="0"/>
                </a:spcBef>
                <a:spcAft>
                  <a:spcPts val="0"/>
                </a:spcAft>
                <a:defRPr/>
              </a:pPr>
              <a:r>
                <a:rPr lang="en-US" sz="1200" dirty="0">
                  <a:latin typeface="+mn-lt"/>
                  <a:cs typeface="+mn-cs"/>
                </a:rPr>
                <a:t>Any vendor with access to confidential or private information, including but not limited to borrower Non-Public Personal Information (“NPPI”) should be bound by strict confidentiality provisions. </a:t>
              </a:r>
            </a:p>
          </p:txBody>
        </p:sp>
        <p:sp>
          <p:nvSpPr>
            <p:cNvPr id="8" name="TextBox 7"/>
            <p:cNvSpPr txBox="1"/>
            <p:nvPr/>
          </p:nvSpPr>
          <p:spPr>
            <a:xfrm>
              <a:off x="1466850" y="2166473"/>
              <a:ext cx="7219950" cy="568325"/>
            </a:xfrm>
            <a:prstGeom prst="rect">
              <a:avLst/>
            </a:prstGeom>
            <a:solidFill>
              <a:schemeClr val="accent1">
                <a:lumMod val="20000"/>
                <a:lumOff val="80000"/>
              </a:schemeClr>
            </a:solidFill>
            <a:ln>
              <a:solidFill>
                <a:srgbClr val="558ED5"/>
              </a:solidFill>
            </a:ln>
          </p:spPr>
          <p:txBody>
            <a:bodyPr>
              <a:spAutoFit/>
            </a:bodyPr>
            <a:lstStyle/>
            <a:p>
              <a:pPr fontAlgn="auto">
                <a:spcBef>
                  <a:spcPts val="0"/>
                </a:spcBef>
                <a:spcAft>
                  <a:spcPts val="0"/>
                </a:spcAft>
                <a:defRPr/>
              </a:pPr>
              <a:endParaRPr lang="en-US" sz="700" dirty="0">
                <a:latin typeface="+mn-lt"/>
                <a:cs typeface="+mn-cs"/>
              </a:endParaRPr>
            </a:p>
            <a:p>
              <a:pPr fontAlgn="auto">
                <a:spcBef>
                  <a:spcPts val="0"/>
                </a:spcBef>
                <a:spcAft>
                  <a:spcPts val="0"/>
                </a:spcAft>
                <a:defRPr/>
              </a:pPr>
              <a:r>
                <a:rPr lang="en-US" sz="1200" dirty="0">
                  <a:latin typeface="+mn-lt"/>
                  <a:cs typeface="+mn-cs"/>
                </a:rPr>
                <a:t>Ensure the contract allows your company to closely monitor the performance of the vendor and perform audits, including those conducted on-site, at your discretion. </a:t>
              </a:r>
            </a:p>
          </p:txBody>
        </p:sp>
        <p:sp>
          <p:nvSpPr>
            <p:cNvPr id="9" name="TextBox 8"/>
            <p:cNvSpPr txBox="1"/>
            <p:nvPr/>
          </p:nvSpPr>
          <p:spPr>
            <a:xfrm>
              <a:off x="1466850" y="4920686"/>
              <a:ext cx="7219950" cy="569387"/>
            </a:xfrm>
            <a:prstGeom prst="rect">
              <a:avLst/>
            </a:prstGeom>
            <a:solidFill>
              <a:schemeClr val="accent1">
                <a:lumMod val="20000"/>
                <a:lumOff val="80000"/>
              </a:schemeClr>
            </a:solidFill>
            <a:ln>
              <a:solidFill>
                <a:srgbClr val="558ED5"/>
              </a:solidFill>
            </a:ln>
          </p:spPr>
          <p:txBody>
            <a:bodyPr>
              <a:spAutoFit/>
            </a:bodyPr>
            <a:lstStyle/>
            <a:p>
              <a:pPr fontAlgn="auto">
                <a:spcBef>
                  <a:spcPts val="0"/>
                </a:spcBef>
                <a:spcAft>
                  <a:spcPts val="0"/>
                </a:spcAft>
                <a:defRPr/>
              </a:pPr>
              <a:endParaRPr lang="en-US" sz="700" dirty="0">
                <a:latin typeface="+mn-lt"/>
                <a:cs typeface="+mn-cs"/>
              </a:endParaRPr>
            </a:p>
            <a:p>
              <a:pPr fontAlgn="auto">
                <a:spcBef>
                  <a:spcPts val="0"/>
                </a:spcBef>
                <a:spcAft>
                  <a:spcPts val="0"/>
                </a:spcAft>
                <a:defRPr/>
              </a:pPr>
              <a:r>
                <a:rPr lang="en-US" sz="1200" dirty="0">
                  <a:latin typeface="+mn-lt"/>
                  <a:cs typeface="+mn-cs"/>
                </a:rPr>
                <a:t>Clearly state what actions will constitute a default, whether any defaults are subject to cure provisions, and when a default will allow termination by one party</a:t>
              </a:r>
              <a:r>
                <a:rPr lang="en-US" sz="1200" dirty="0" smtClean="0">
                  <a:latin typeface="+mn-lt"/>
                  <a:cs typeface="+mn-cs"/>
                </a:rPr>
                <a:t>. Sensitive data should be returned or destroyed when terminated.</a:t>
              </a:r>
              <a:endParaRPr lang="en-US" sz="1200" u="sng" dirty="0">
                <a:latin typeface="+mn-lt"/>
                <a:cs typeface="+mn-cs"/>
              </a:endParaRPr>
            </a:p>
          </p:txBody>
        </p:sp>
        <p:sp>
          <p:nvSpPr>
            <p:cNvPr id="10" name="TextBox 9"/>
            <p:cNvSpPr txBox="1"/>
            <p:nvPr/>
          </p:nvSpPr>
          <p:spPr>
            <a:xfrm>
              <a:off x="1466850" y="1076929"/>
              <a:ext cx="7219950" cy="754062"/>
            </a:xfrm>
            <a:prstGeom prst="rect">
              <a:avLst/>
            </a:prstGeom>
            <a:solidFill>
              <a:schemeClr val="accent1">
                <a:lumMod val="20000"/>
                <a:lumOff val="80000"/>
              </a:schemeClr>
            </a:solidFill>
            <a:ln>
              <a:solidFill>
                <a:srgbClr val="558ED5"/>
              </a:solidFill>
            </a:ln>
          </p:spPr>
          <p:txBody>
            <a:bodyPr>
              <a:spAutoFit/>
            </a:bodyPr>
            <a:lstStyle/>
            <a:p>
              <a:pPr fontAlgn="auto">
                <a:spcBef>
                  <a:spcPts val="0"/>
                </a:spcBef>
                <a:spcAft>
                  <a:spcPts val="0"/>
                </a:spcAft>
                <a:defRPr/>
              </a:pPr>
              <a:endParaRPr lang="en-US" sz="700" dirty="0">
                <a:latin typeface="+mn-lt"/>
                <a:cs typeface="+mn-cs"/>
              </a:endParaRPr>
            </a:p>
            <a:p>
              <a:pPr fontAlgn="auto">
                <a:spcBef>
                  <a:spcPts val="0"/>
                </a:spcBef>
                <a:spcAft>
                  <a:spcPts val="0"/>
                </a:spcAft>
                <a:defRPr/>
              </a:pPr>
              <a:r>
                <a:rPr lang="en-US" sz="1200" dirty="0">
                  <a:latin typeface="+mn-lt"/>
                  <a:cs typeface="+mn-cs"/>
                </a:rPr>
                <a:t>The nature and scope of the arrangement should be clearly laid out, detailing the tasks to be performed by each party.  If the vendor is performing multiple services, you may decide to structure the agreement as a Master Services Agreement (“MSA”) with separate Statements of Work (“SOW”) for each specific task being </a:t>
              </a:r>
              <a:r>
                <a:rPr lang="en-US" sz="1200" dirty="0" smtClean="0">
                  <a:latin typeface="+mn-lt"/>
                  <a:cs typeface="+mn-cs"/>
                </a:rPr>
                <a:t>performed.</a:t>
              </a:r>
              <a:endParaRPr lang="en-US" sz="1200" dirty="0">
                <a:latin typeface="+mn-lt"/>
                <a:cs typeface="+mn-cs"/>
              </a:endParaRPr>
            </a:p>
          </p:txBody>
        </p:sp>
        <p:sp>
          <p:nvSpPr>
            <p:cNvPr id="11" name="Rectangle 10"/>
            <p:cNvSpPr/>
            <p:nvPr/>
          </p:nvSpPr>
          <p:spPr>
            <a:xfrm>
              <a:off x="203461" y="875718"/>
              <a:ext cx="2352241" cy="307777"/>
            </a:xfrm>
            <a:prstGeom prst="rect">
              <a:avLst/>
            </a:prstGeom>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a:spAutoFit/>
              <a:scene3d>
                <a:camera prst="orthographicFront"/>
                <a:lightRig rig="threePt" dir="t"/>
              </a:scene3d>
              <a:sp3d extrusionH="57150">
                <a:bevelT w="38100" h="38100"/>
              </a:sp3d>
            </a:bodyPr>
            <a:lstStyle/>
            <a:p>
              <a:pPr algn="ctr" fontAlgn="auto">
                <a:spcBef>
                  <a:spcPts val="0"/>
                </a:spcBef>
                <a:spcAft>
                  <a:spcPts val="0"/>
                </a:spcAft>
                <a:defRPr/>
              </a:pPr>
              <a:r>
                <a:rPr lang="en-US" sz="1400" b="1" cap="all" dirty="0">
                  <a:ln w="9000" cmpd="sng">
                    <a:noFill/>
                    <a:prstDash val="solid"/>
                  </a:ln>
                  <a:solidFill>
                    <a:schemeClr val="tx2">
                      <a:lumMod val="60000"/>
                      <a:lumOff val="40000"/>
                    </a:schemeClr>
                  </a:solidFill>
                  <a:effectLst>
                    <a:reflection blurRad="12700" stA="28000" endPos="25000" dist="1000" dir="5400000" sy="-100000" algn="bl" rotWithShape="0"/>
                  </a:effectLst>
                </a:rPr>
                <a:t>Scope</a:t>
              </a:r>
              <a:endParaRPr lang="en-US" sz="1600" b="1" cap="all" dirty="0">
                <a:ln w="9000" cmpd="sng">
                  <a:noFill/>
                  <a:prstDash val="solid"/>
                </a:ln>
                <a:solidFill>
                  <a:schemeClr val="tx2">
                    <a:lumMod val="60000"/>
                    <a:lumOff val="40000"/>
                  </a:schemeClr>
                </a:solidFill>
                <a:effectLst>
                  <a:reflection blurRad="12700" stA="28000" endPos="25000" dist="1000" dir="5400000" sy="-100000" algn="bl" rotWithShape="0"/>
                </a:effectLst>
              </a:endParaRPr>
            </a:p>
          </p:txBody>
        </p:sp>
        <p:sp>
          <p:nvSpPr>
            <p:cNvPr id="12" name="Rectangle 11"/>
            <p:cNvSpPr/>
            <p:nvPr/>
          </p:nvSpPr>
          <p:spPr>
            <a:xfrm>
              <a:off x="203461" y="1965262"/>
              <a:ext cx="2352241" cy="307777"/>
            </a:xfrm>
            <a:prstGeom prst="rect">
              <a:avLst/>
            </a:prstGeom>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a:spAutoFit/>
              <a:scene3d>
                <a:camera prst="orthographicFront"/>
                <a:lightRig rig="threePt" dir="t"/>
              </a:scene3d>
              <a:sp3d extrusionH="57150">
                <a:bevelT w="38100" h="38100"/>
              </a:sp3d>
            </a:bodyPr>
            <a:lstStyle/>
            <a:p>
              <a:pPr algn="ctr" fontAlgn="auto">
                <a:spcBef>
                  <a:spcPts val="0"/>
                </a:spcBef>
                <a:spcAft>
                  <a:spcPts val="0"/>
                </a:spcAft>
                <a:defRPr/>
              </a:pPr>
              <a:r>
                <a:rPr lang="en-US" sz="1400" b="1" cap="all" dirty="0">
                  <a:ln w="9000" cmpd="sng">
                    <a:noFill/>
                    <a:prstDash val="solid"/>
                  </a:ln>
                  <a:solidFill>
                    <a:schemeClr val="tx2">
                      <a:lumMod val="60000"/>
                      <a:lumOff val="40000"/>
                    </a:schemeClr>
                  </a:solidFill>
                  <a:effectLst>
                    <a:reflection blurRad="12700" stA="28000" endPos="25000" dist="1000" dir="5400000" sy="-100000" algn="bl" rotWithShape="0"/>
                  </a:effectLst>
                </a:rPr>
                <a:t>Right to Audit</a:t>
              </a:r>
              <a:endParaRPr lang="en-US" sz="1600" b="1" cap="all" dirty="0">
                <a:ln w="9000" cmpd="sng">
                  <a:noFill/>
                  <a:prstDash val="solid"/>
                </a:ln>
                <a:solidFill>
                  <a:schemeClr val="tx2">
                    <a:lumMod val="60000"/>
                    <a:lumOff val="40000"/>
                  </a:schemeClr>
                </a:solidFill>
                <a:effectLst>
                  <a:reflection blurRad="12700" stA="28000" endPos="25000" dist="1000" dir="5400000" sy="-100000" algn="bl" rotWithShape="0"/>
                </a:effectLst>
              </a:endParaRPr>
            </a:p>
          </p:txBody>
        </p:sp>
        <p:sp>
          <p:nvSpPr>
            <p:cNvPr id="13" name="Rectangle 12"/>
            <p:cNvSpPr/>
            <p:nvPr/>
          </p:nvSpPr>
          <p:spPr>
            <a:xfrm>
              <a:off x="203461" y="2836677"/>
              <a:ext cx="2352241" cy="307777"/>
            </a:xfrm>
            <a:prstGeom prst="rect">
              <a:avLst/>
            </a:prstGeom>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a:spAutoFit/>
              <a:scene3d>
                <a:camera prst="orthographicFront"/>
                <a:lightRig rig="threePt" dir="t"/>
              </a:scene3d>
              <a:sp3d extrusionH="57150">
                <a:bevelT w="38100" h="38100"/>
              </a:sp3d>
            </a:bodyPr>
            <a:lstStyle/>
            <a:p>
              <a:pPr algn="ctr" fontAlgn="auto">
                <a:spcBef>
                  <a:spcPts val="0"/>
                </a:spcBef>
                <a:spcAft>
                  <a:spcPts val="0"/>
                </a:spcAft>
                <a:defRPr/>
              </a:pPr>
              <a:r>
                <a:rPr lang="en-US" sz="1400" b="1" cap="all" dirty="0">
                  <a:ln w="9000" cmpd="sng">
                    <a:noFill/>
                    <a:prstDash val="solid"/>
                  </a:ln>
                  <a:solidFill>
                    <a:schemeClr val="tx2">
                      <a:lumMod val="60000"/>
                      <a:lumOff val="40000"/>
                    </a:schemeClr>
                  </a:solidFill>
                  <a:effectLst>
                    <a:reflection blurRad="12700" stA="28000" endPos="25000" dist="1000" dir="5400000" sy="-100000" algn="bl" rotWithShape="0"/>
                  </a:effectLst>
                </a:rPr>
                <a:t>Confidentiality</a:t>
              </a:r>
              <a:endParaRPr lang="en-US" sz="1600" b="1" cap="all" dirty="0">
                <a:ln w="9000" cmpd="sng">
                  <a:noFill/>
                  <a:prstDash val="solid"/>
                </a:ln>
                <a:solidFill>
                  <a:schemeClr val="tx2">
                    <a:lumMod val="60000"/>
                    <a:lumOff val="40000"/>
                  </a:schemeClr>
                </a:solidFill>
                <a:effectLst>
                  <a:reflection blurRad="12700" stA="28000" endPos="25000" dist="1000" dir="5400000" sy="-100000" algn="bl" rotWithShape="0"/>
                </a:effectLst>
              </a:endParaRPr>
            </a:p>
          </p:txBody>
        </p:sp>
        <p:sp>
          <p:nvSpPr>
            <p:cNvPr id="14" name="Rectangle 13"/>
            <p:cNvSpPr/>
            <p:nvPr/>
          </p:nvSpPr>
          <p:spPr>
            <a:xfrm>
              <a:off x="203461" y="3710244"/>
              <a:ext cx="2352241" cy="307777"/>
            </a:xfrm>
            <a:prstGeom prst="rect">
              <a:avLst/>
            </a:prstGeom>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a:spAutoFit/>
              <a:scene3d>
                <a:camera prst="orthographicFront"/>
                <a:lightRig rig="threePt" dir="t"/>
              </a:scene3d>
              <a:sp3d extrusionH="57150">
                <a:bevelT w="38100" h="38100"/>
              </a:sp3d>
            </a:bodyPr>
            <a:lstStyle/>
            <a:p>
              <a:pPr algn="ctr" fontAlgn="auto">
                <a:spcBef>
                  <a:spcPts val="0"/>
                </a:spcBef>
                <a:spcAft>
                  <a:spcPts val="0"/>
                </a:spcAft>
                <a:defRPr/>
              </a:pPr>
              <a:r>
                <a:rPr lang="en-US" sz="1400" b="1" cap="all" dirty="0">
                  <a:ln w="9000" cmpd="sng">
                    <a:noFill/>
                    <a:prstDash val="solid"/>
                  </a:ln>
                  <a:solidFill>
                    <a:schemeClr val="tx2">
                      <a:lumMod val="60000"/>
                      <a:lumOff val="40000"/>
                    </a:schemeClr>
                  </a:solidFill>
                  <a:effectLst>
                    <a:reflection blurRad="12700" stA="28000" endPos="25000" dist="1000" dir="5400000" sy="-100000" algn="bl" rotWithShape="0"/>
                  </a:effectLst>
                </a:rPr>
                <a:t>Compliance with laws</a:t>
              </a:r>
              <a:endParaRPr lang="en-US" sz="1600" b="1" cap="all" dirty="0">
                <a:ln w="9000" cmpd="sng">
                  <a:noFill/>
                  <a:prstDash val="solid"/>
                </a:ln>
                <a:solidFill>
                  <a:schemeClr val="tx2">
                    <a:lumMod val="60000"/>
                    <a:lumOff val="40000"/>
                  </a:schemeClr>
                </a:solidFill>
                <a:effectLst>
                  <a:reflection blurRad="12700" stA="28000" endPos="25000" dist="1000" dir="5400000" sy="-100000" algn="bl" rotWithShape="0"/>
                </a:effectLst>
              </a:endParaRPr>
            </a:p>
          </p:txBody>
        </p:sp>
        <p:sp>
          <p:nvSpPr>
            <p:cNvPr id="15" name="Rectangle 14"/>
            <p:cNvSpPr/>
            <p:nvPr/>
          </p:nvSpPr>
          <p:spPr>
            <a:xfrm>
              <a:off x="203461" y="4725224"/>
              <a:ext cx="2352241" cy="307777"/>
            </a:xfrm>
            <a:prstGeom prst="rect">
              <a:avLst/>
            </a:prstGeom>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a:spAutoFit/>
              <a:scene3d>
                <a:camera prst="orthographicFront"/>
                <a:lightRig rig="threePt" dir="t"/>
              </a:scene3d>
              <a:sp3d extrusionH="57150">
                <a:bevelT w="38100" h="38100"/>
              </a:sp3d>
            </a:bodyPr>
            <a:lstStyle/>
            <a:p>
              <a:pPr algn="ctr" fontAlgn="auto">
                <a:spcBef>
                  <a:spcPts val="0"/>
                </a:spcBef>
                <a:spcAft>
                  <a:spcPts val="0"/>
                </a:spcAft>
                <a:defRPr/>
              </a:pPr>
              <a:r>
                <a:rPr lang="en-US" sz="1400" b="1" cap="all" dirty="0">
                  <a:ln w="9000" cmpd="sng">
                    <a:noFill/>
                    <a:prstDash val="solid"/>
                  </a:ln>
                  <a:solidFill>
                    <a:schemeClr val="tx2">
                      <a:lumMod val="60000"/>
                      <a:lumOff val="40000"/>
                    </a:schemeClr>
                  </a:solidFill>
                  <a:effectLst>
                    <a:reflection blurRad="12700" stA="28000" endPos="25000" dist="1000" dir="5400000" sy="-100000" algn="bl" rotWithShape="0"/>
                  </a:effectLst>
                </a:rPr>
                <a:t>Default &amp; termination</a:t>
              </a:r>
              <a:endParaRPr lang="en-US" sz="1600" b="1" cap="all" dirty="0">
                <a:ln w="9000" cmpd="sng">
                  <a:noFill/>
                  <a:prstDash val="solid"/>
                </a:ln>
                <a:solidFill>
                  <a:schemeClr val="tx2">
                    <a:lumMod val="60000"/>
                    <a:lumOff val="40000"/>
                  </a:schemeClr>
                </a:solidFill>
                <a:effectLst>
                  <a:reflection blurRad="12700" stA="28000" endPos="25000" dist="1000" dir="5400000" sy="-100000" algn="bl" rotWithShape="0"/>
                </a:effectLst>
              </a:endParaRPr>
            </a:p>
          </p:txBody>
        </p:sp>
        <p:sp>
          <p:nvSpPr>
            <p:cNvPr id="16" name="Rectangle 15"/>
            <p:cNvSpPr/>
            <p:nvPr/>
          </p:nvSpPr>
          <p:spPr>
            <a:xfrm>
              <a:off x="203461" y="5600116"/>
              <a:ext cx="2352241" cy="307777"/>
            </a:xfrm>
            <a:prstGeom prst="rect">
              <a:avLst/>
            </a:prstGeom>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a:spAutoFit/>
              <a:scene3d>
                <a:camera prst="orthographicFront"/>
                <a:lightRig rig="threePt" dir="t"/>
              </a:scene3d>
              <a:sp3d extrusionH="57150">
                <a:bevelT w="38100" h="38100"/>
              </a:sp3d>
            </a:bodyPr>
            <a:lstStyle/>
            <a:p>
              <a:pPr algn="ctr" fontAlgn="auto">
                <a:spcBef>
                  <a:spcPts val="0"/>
                </a:spcBef>
                <a:spcAft>
                  <a:spcPts val="0"/>
                </a:spcAft>
                <a:defRPr/>
              </a:pPr>
              <a:r>
                <a:rPr lang="en-US" sz="1400" b="1" cap="all" dirty="0">
                  <a:ln w="9000" cmpd="sng">
                    <a:noFill/>
                    <a:prstDash val="solid"/>
                  </a:ln>
                  <a:solidFill>
                    <a:schemeClr val="tx2">
                      <a:lumMod val="60000"/>
                      <a:lumOff val="40000"/>
                    </a:schemeClr>
                  </a:solidFill>
                  <a:effectLst>
                    <a:reflection blurRad="12700" stA="28000" endPos="25000" dist="1000" dir="5400000" sy="-100000" algn="bl" rotWithShape="0"/>
                  </a:effectLst>
                </a:rPr>
                <a:t>indemnification</a:t>
              </a:r>
              <a:endParaRPr lang="en-US" sz="1600" b="1" cap="all" dirty="0">
                <a:ln w="9000" cmpd="sng">
                  <a:noFill/>
                  <a:prstDash val="solid"/>
                </a:ln>
                <a:solidFill>
                  <a:schemeClr val="tx2">
                    <a:lumMod val="60000"/>
                    <a:lumOff val="40000"/>
                  </a:schemeClr>
                </a:solidFill>
                <a:effectLst>
                  <a:reflection blurRad="12700" stA="28000" endPos="25000" dist="1000" dir="5400000" sy="-100000" algn="bl" rotWithShape="0"/>
                </a:effectLst>
              </a:endParaRPr>
            </a:p>
          </p:txBody>
        </p:sp>
      </p:grpSp>
    </p:spTree>
    <p:extLst>
      <p:ext uri="{BB962C8B-B14F-4D97-AF65-F5344CB8AC3E}">
        <p14:creationId xmlns:p14="http://schemas.microsoft.com/office/powerpoint/2010/main" val="37053080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200</TotalTime>
  <Words>2100</Words>
  <Application>Microsoft Office PowerPoint</Application>
  <PresentationFormat>On-screen Show (4:3)</PresentationFormat>
  <Paragraphs>162</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Great New England Credit Union Show</vt:lpstr>
      <vt:lpstr>Regulatory Guidance</vt:lpstr>
      <vt:lpstr>NCUA Directives</vt:lpstr>
      <vt:lpstr>Regulatory Expectations</vt:lpstr>
      <vt:lpstr>Risk Management Lifecycle</vt:lpstr>
      <vt:lpstr>Evaluating Risk &amp; Contingency Planning</vt:lpstr>
      <vt:lpstr>Evaluating Risk</vt:lpstr>
      <vt:lpstr>Due Diligence</vt:lpstr>
      <vt:lpstr>Contracts</vt:lpstr>
      <vt:lpstr>Ongoing Monitoring</vt:lpstr>
      <vt:lpstr>Theory vs. Practice</vt:lpstr>
      <vt:lpstr>Useful Tools &amp; Tips</vt:lpstr>
      <vt:lpstr>Thank You</vt:lpstr>
      <vt:lpstr>Andrew Liput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ACI’s 12th National Forum on Residential Mortgage</dc:title>
  <dc:creator>Clarisse Henin</dc:creator>
  <cp:lastModifiedBy>Andrew Liput</cp:lastModifiedBy>
  <cp:revision>42</cp:revision>
  <cp:lastPrinted>2016-02-16T18:24:44Z</cp:lastPrinted>
  <dcterms:created xsi:type="dcterms:W3CDTF">2013-08-28T17:23:14Z</dcterms:created>
  <dcterms:modified xsi:type="dcterms:W3CDTF">2016-04-19T14:36:20Z</dcterms:modified>
</cp:coreProperties>
</file>