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diagrams/layout1.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tags/tag3.xml" ContentType="application/vnd.openxmlformats-officedocument.presentationml.tags+xml"/>
  <Override PartName="/ppt/theme/themeOverride4.xml" ContentType="application/vnd.openxmlformats-officedocument.themeOverride+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heme/themeOverride3.xml" ContentType="application/vnd.openxmlformats-officedocument.themeOverride+xml"/>
  <Default Extension="wmf" ContentType="image/x-wmf"/>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58"/>
  </p:notesMasterIdLst>
  <p:handoutMasterIdLst>
    <p:handoutMasterId r:id="rId59"/>
  </p:handoutMasterIdLst>
  <p:sldIdLst>
    <p:sldId id="258" r:id="rId2"/>
    <p:sldId id="533" r:id="rId3"/>
    <p:sldId id="524" r:id="rId4"/>
    <p:sldId id="479" r:id="rId5"/>
    <p:sldId id="509" r:id="rId6"/>
    <p:sldId id="557" r:id="rId7"/>
    <p:sldId id="581" r:id="rId8"/>
    <p:sldId id="562" r:id="rId9"/>
    <p:sldId id="481" r:id="rId10"/>
    <p:sldId id="483" r:id="rId11"/>
    <p:sldId id="558" r:id="rId12"/>
    <p:sldId id="525" r:id="rId13"/>
    <p:sldId id="580" r:id="rId14"/>
    <p:sldId id="518" r:id="rId15"/>
    <p:sldId id="519" r:id="rId16"/>
    <p:sldId id="520" r:id="rId17"/>
    <p:sldId id="521" r:id="rId18"/>
    <p:sldId id="522" r:id="rId19"/>
    <p:sldId id="559" r:id="rId20"/>
    <p:sldId id="527" r:id="rId21"/>
    <p:sldId id="514" r:id="rId22"/>
    <p:sldId id="328" r:id="rId23"/>
    <p:sldId id="555" r:id="rId24"/>
    <p:sldId id="423" r:id="rId25"/>
    <p:sldId id="541" r:id="rId26"/>
    <p:sldId id="544" r:id="rId27"/>
    <p:sldId id="542" r:id="rId28"/>
    <p:sldId id="543" r:id="rId29"/>
    <p:sldId id="545" r:id="rId30"/>
    <p:sldId id="513" r:id="rId31"/>
    <p:sldId id="515" r:id="rId32"/>
    <p:sldId id="546" r:id="rId33"/>
    <p:sldId id="392" r:id="rId34"/>
    <p:sldId id="394" r:id="rId35"/>
    <p:sldId id="461" r:id="rId36"/>
    <p:sldId id="397" r:id="rId37"/>
    <p:sldId id="565" r:id="rId38"/>
    <p:sldId id="569" r:id="rId39"/>
    <p:sldId id="570" r:id="rId40"/>
    <p:sldId id="516" r:id="rId41"/>
    <p:sldId id="401" r:id="rId42"/>
    <p:sldId id="494" r:id="rId43"/>
    <p:sldId id="495" r:id="rId44"/>
    <p:sldId id="530" r:id="rId45"/>
    <p:sldId id="501" r:id="rId46"/>
    <p:sldId id="405" r:id="rId47"/>
    <p:sldId id="500" r:id="rId48"/>
    <p:sldId id="267" r:id="rId49"/>
    <p:sldId id="579" r:id="rId50"/>
    <p:sldId id="531" r:id="rId51"/>
    <p:sldId id="556" r:id="rId52"/>
    <p:sldId id="549" r:id="rId53"/>
    <p:sldId id="536" r:id="rId54"/>
    <p:sldId id="526" r:id="rId55"/>
    <p:sldId id="537" r:id="rId56"/>
    <p:sldId id="466" r:id="rId57"/>
  </p:sldIdLst>
  <p:sldSz cx="9144000" cy="6858000" type="screen4x3"/>
  <p:notesSz cx="7010400" cy="9296400"/>
  <p:embeddedFontLst>
    <p:embeddedFont>
      <p:font typeface="AvantGarde Bk BT" pitchFamily="34" charset="0"/>
      <p:regular r:id="rId60"/>
      <p:italic r:id="rId61"/>
    </p:embeddedFont>
    <p:embeddedFont>
      <p:font typeface="AvantGarde Md BT" pitchFamily="34" charset="0"/>
      <p:regular r:id="rId62"/>
      <p:italic r:id="rId63"/>
    </p:embeddedFont>
    <p:embeddedFont>
      <p:font typeface="Monotype Sorts" pitchFamily="2" charset="2"/>
      <p:regular r:id="rId64"/>
    </p:embeddedFont>
    <p:embeddedFont>
      <p:font typeface="MS PGothic" pitchFamily="34" charset="-128"/>
      <p:regular r:id="rId65"/>
    </p:embeddedFont>
    <p:embeddedFont>
      <p:font typeface="Calibri" pitchFamily="34" charset="0"/>
      <p:regular r:id="rId66"/>
      <p:bold r:id="rId67"/>
      <p:italic r:id="rId68"/>
      <p:boldItalic r:id="rId69"/>
    </p:embeddedFont>
    <p:embeddedFont>
      <p:font typeface="Arial Narrow" pitchFamily="34" charset="0"/>
      <p:regular r:id="rId70"/>
      <p:bold r:id="rId71"/>
      <p:italic r:id="rId72"/>
      <p:boldItalic r:id="rId7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01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6" autoAdjust="0"/>
    <p:restoredTop sz="92300" autoAdjust="0"/>
  </p:normalViewPr>
  <p:slideViewPr>
    <p:cSldViewPr snapToGrid="0">
      <p:cViewPr varScale="1">
        <p:scale>
          <a:sx n="120" d="100"/>
          <a:sy n="120" d="100"/>
        </p:scale>
        <p:origin x="-123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4.fntdata"/><Relationship Id="rId68" Type="http://schemas.openxmlformats.org/officeDocument/2006/relationships/font" Target="fonts/font9.fntdata"/><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7.fntdata"/><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NTS-FILESP1\Groups\Chief%20Financial%20Officer\Financial%20Accounting\ACCT\Marketing\2015\Q3\Update%20TemplateQ3%202015.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5.xml.rels><?xml version="1.0" encoding="UTF-8" standalone="yes"?>
<Relationships xmlns="http://schemas.openxmlformats.org/package/2006/relationships"><Relationship Id="rId2" Type="http://schemas.openxmlformats.org/officeDocument/2006/relationships/oleObject" Target="file:///C:\Users\sternb\Documents\Q414%20v%20Q412.xlsx"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oleObject" Target="file:///C:\Temp\leej\Content.Outlook\FTF9UJGQ\Copy%20of%20frb_mdo_historical%20USE%20(2).xlsx" TargetMode="External"/><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1" Type="http://schemas.openxmlformats.org/officeDocument/2006/relationships/oleObject" Target="file:///\\NTS-FILESP1\USERS\Sales\settinot\Fixed%20Rate%20with%20Cap\graphChart_fin%20(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NTS-FILESP1\Groups\Chief%20Financial%20Officer\Financial%20Accounting\ACCT\Marketing\2014\Q4\Update%20TemplateQ4%202014%20v3.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Nts-filesp1\Groups\Member%20Services\Collateral%20Services\Collateral%20Valuations\CRC%20Routine%20Items\Concentration%20Report%20-%20Semi-annual\2015Q2\Worksheet2015Q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5644892879516484E-2"/>
          <c:y val="3.5584998990510805E-2"/>
          <c:w val="0.92586115337666786"/>
          <c:h val="0.83440920313977951"/>
        </c:manualLayout>
      </c:layout>
      <c:barChart>
        <c:barDir val="col"/>
        <c:grouping val="percentStacked"/>
        <c:ser>
          <c:idx val="2"/>
          <c:order val="0"/>
          <c:tx>
            <c:strRef>
              <c:f>'Comp CMA'!$B$1</c:f>
              <c:strCache>
                <c:ptCount val="1"/>
                <c:pt idx="0">
                  <c:v>Advances</c:v>
                </c:pt>
              </c:strCache>
            </c:strRef>
          </c:tx>
          <c:spPr>
            <a:solidFill>
              <a:schemeClr val="tx2"/>
            </a:solidFill>
            <a:ln>
              <a:noFill/>
            </a:ln>
          </c:spPr>
          <c:val>
            <c:numRef>
              <c:f>'Comp CMA'!$B$2:$B$12</c:f>
              <c:numCache>
                <c:formatCode>[$$]#,##0</c:formatCode>
                <c:ptCount val="11"/>
                <c:pt idx="0">
                  <c:v>68804</c:v>
                </c:pt>
                <c:pt idx="1">
                  <c:v>77320</c:v>
                </c:pt>
                <c:pt idx="2">
                  <c:v>90745</c:v>
                </c:pt>
                <c:pt idx="3">
                  <c:v>87762</c:v>
                </c:pt>
                <c:pt idx="4">
                  <c:v>24297</c:v>
                </c:pt>
                <c:pt idx="5">
                  <c:v>25482</c:v>
                </c:pt>
                <c:pt idx="6">
                  <c:v>74484</c:v>
                </c:pt>
                <c:pt idx="7">
                  <c:v>33955</c:v>
                </c:pt>
                <c:pt idx="8">
                  <c:v>50793</c:v>
                </c:pt>
                <c:pt idx="9">
                  <c:v>35044</c:v>
                </c:pt>
                <c:pt idx="10">
                  <c:v>22770</c:v>
                </c:pt>
              </c:numCache>
            </c:numRef>
          </c:val>
        </c:ser>
        <c:ser>
          <c:idx val="0"/>
          <c:order val="1"/>
          <c:tx>
            <c:strRef>
              <c:f>'Comp CMA'!$C$1</c:f>
              <c:strCache>
                <c:ptCount val="1"/>
                <c:pt idx="0">
                  <c:v>MPF/MPP</c:v>
                </c:pt>
              </c:strCache>
            </c:strRef>
          </c:tx>
          <c:spPr>
            <a:solidFill>
              <a:schemeClr val="accent2"/>
            </a:solidFill>
            <a:ln>
              <a:noFill/>
            </a:ln>
          </c:spPr>
          <c:cat>
            <c:strRef>
              <c:f>'Comp CMA'!$A$2:$A$12</c:f>
              <c:strCache>
                <c:ptCount val="11"/>
                <c:pt idx="0">
                  <c:v>PIT</c:v>
                </c:pt>
                <c:pt idx="1">
                  <c:v>CIN</c:v>
                </c:pt>
                <c:pt idx="2">
                  <c:v>NYK</c:v>
                </c:pt>
                <c:pt idx="3">
                  <c:v>ATL</c:v>
                </c:pt>
                <c:pt idx="4">
                  <c:v>IND</c:v>
                </c:pt>
                <c:pt idx="5">
                  <c:v>TOP</c:v>
                </c:pt>
                <c:pt idx="6">
                  <c:v>DSM</c:v>
                </c:pt>
                <c:pt idx="7">
                  <c:v>BOS</c:v>
                </c:pt>
                <c:pt idx="8">
                  <c:v>SFR</c:v>
                </c:pt>
                <c:pt idx="9">
                  <c:v>CHI</c:v>
                </c:pt>
                <c:pt idx="10">
                  <c:v>DAL</c:v>
                </c:pt>
              </c:strCache>
            </c:strRef>
          </c:cat>
          <c:val>
            <c:numRef>
              <c:f>'Comp CMA'!$C$2:$C$12</c:f>
              <c:numCache>
                <c:formatCode>[$$]#,##0</c:formatCode>
                <c:ptCount val="11"/>
                <c:pt idx="0">
                  <c:v>3068</c:v>
                </c:pt>
                <c:pt idx="1">
                  <c:v>8013</c:v>
                </c:pt>
                <c:pt idx="2">
                  <c:v>2462</c:v>
                </c:pt>
                <c:pt idx="3">
                  <c:v>618</c:v>
                </c:pt>
                <c:pt idx="4">
                  <c:v>8084</c:v>
                </c:pt>
                <c:pt idx="5">
                  <c:v>6336</c:v>
                </c:pt>
                <c:pt idx="6">
                  <c:v>6878</c:v>
                </c:pt>
                <c:pt idx="7">
                  <c:v>3580</c:v>
                </c:pt>
                <c:pt idx="8">
                  <c:v>668</c:v>
                </c:pt>
                <c:pt idx="9">
                  <c:v>5100</c:v>
                </c:pt>
                <c:pt idx="10">
                  <c:v>59</c:v>
                </c:pt>
              </c:numCache>
            </c:numRef>
          </c:val>
        </c:ser>
        <c:ser>
          <c:idx val="1"/>
          <c:order val="2"/>
          <c:tx>
            <c:strRef>
              <c:f>'Comp CMA'!$E$1</c:f>
              <c:strCache>
                <c:ptCount val="1"/>
                <c:pt idx="0">
                  <c:v>MBS</c:v>
                </c:pt>
              </c:strCache>
            </c:strRef>
          </c:tx>
          <c:spPr>
            <a:solidFill>
              <a:schemeClr val="accent6"/>
            </a:solidFill>
            <a:ln>
              <a:noFill/>
            </a:ln>
          </c:spPr>
          <c:cat>
            <c:strRef>
              <c:f>'Comp CMA'!$A$2:$A$12</c:f>
              <c:strCache>
                <c:ptCount val="11"/>
                <c:pt idx="0">
                  <c:v>PIT</c:v>
                </c:pt>
                <c:pt idx="1">
                  <c:v>CIN</c:v>
                </c:pt>
                <c:pt idx="2">
                  <c:v>NYK</c:v>
                </c:pt>
                <c:pt idx="3">
                  <c:v>ATL</c:v>
                </c:pt>
                <c:pt idx="4">
                  <c:v>IND</c:v>
                </c:pt>
                <c:pt idx="5">
                  <c:v>TOP</c:v>
                </c:pt>
                <c:pt idx="6">
                  <c:v>DSM</c:v>
                </c:pt>
                <c:pt idx="7">
                  <c:v>BOS</c:v>
                </c:pt>
                <c:pt idx="8">
                  <c:v>SFR</c:v>
                </c:pt>
                <c:pt idx="9">
                  <c:v>CHI</c:v>
                </c:pt>
                <c:pt idx="10">
                  <c:v>DAL</c:v>
                </c:pt>
              </c:strCache>
            </c:strRef>
          </c:cat>
          <c:val>
            <c:numRef>
              <c:f>'Comp CMA'!$E$2:$E$12</c:f>
              <c:numCache>
                <c:formatCode>[$$]#,##0</c:formatCode>
                <c:ptCount val="11"/>
                <c:pt idx="0">
                  <c:v>7132</c:v>
                </c:pt>
                <c:pt idx="1">
                  <c:v>15056</c:v>
                </c:pt>
                <c:pt idx="2">
                  <c:v>13850</c:v>
                </c:pt>
                <c:pt idx="3">
                  <c:v>18835</c:v>
                </c:pt>
                <c:pt idx="4">
                  <c:v>6465</c:v>
                </c:pt>
                <c:pt idx="5">
                  <c:v>5826</c:v>
                </c:pt>
                <c:pt idx="6">
                  <c:v>19560</c:v>
                </c:pt>
                <c:pt idx="7">
                  <c:v>8278</c:v>
                </c:pt>
                <c:pt idx="8">
                  <c:v>16816</c:v>
                </c:pt>
                <c:pt idx="9">
                  <c:v>16697</c:v>
                </c:pt>
                <c:pt idx="10">
                  <c:v>6411</c:v>
                </c:pt>
              </c:numCache>
            </c:numRef>
          </c:val>
        </c:ser>
        <c:ser>
          <c:idx val="3"/>
          <c:order val="3"/>
          <c:tx>
            <c:strRef>
              <c:f>'Comp CMA'!$F$1</c:f>
              <c:strCache>
                <c:ptCount val="1"/>
                <c:pt idx="0">
                  <c:v>Other Investments</c:v>
                </c:pt>
              </c:strCache>
            </c:strRef>
          </c:tx>
          <c:spPr>
            <a:solidFill>
              <a:schemeClr val="accent3"/>
            </a:solidFill>
            <a:ln>
              <a:noFill/>
            </a:ln>
          </c:spPr>
          <c:cat>
            <c:strRef>
              <c:f>'Comp CMA'!$A$2:$A$12</c:f>
              <c:strCache>
                <c:ptCount val="11"/>
                <c:pt idx="0">
                  <c:v>PIT</c:v>
                </c:pt>
                <c:pt idx="1">
                  <c:v>CIN</c:v>
                </c:pt>
                <c:pt idx="2">
                  <c:v>NYK</c:v>
                </c:pt>
                <c:pt idx="3">
                  <c:v>ATL</c:v>
                </c:pt>
                <c:pt idx="4">
                  <c:v>IND</c:v>
                </c:pt>
                <c:pt idx="5">
                  <c:v>TOP</c:v>
                </c:pt>
                <c:pt idx="6">
                  <c:v>DSM</c:v>
                </c:pt>
                <c:pt idx="7">
                  <c:v>BOS</c:v>
                </c:pt>
                <c:pt idx="8">
                  <c:v>SFR</c:v>
                </c:pt>
                <c:pt idx="9">
                  <c:v>CHI</c:v>
                </c:pt>
                <c:pt idx="10">
                  <c:v>DAL</c:v>
                </c:pt>
              </c:strCache>
            </c:strRef>
          </c:cat>
          <c:val>
            <c:numRef>
              <c:f>'Comp CMA'!$F$2:$F$12</c:f>
              <c:numCache>
                <c:formatCode>[$$]#,##0</c:formatCode>
                <c:ptCount val="11"/>
                <c:pt idx="0">
                  <c:v>8249</c:v>
                </c:pt>
                <c:pt idx="1">
                  <c:v>9147</c:v>
                </c:pt>
                <c:pt idx="2">
                  <c:v>14586</c:v>
                </c:pt>
                <c:pt idx="3">
                  <c:v>15827</c:v>
                </c:pt>
                <c:pt idx="4">
                  <c:v>4249</c:v>
                </c:pt>
                <c:pt idx="5">
                  <c:v>7280</c:v>
                </c:pt>
                <c:pt idx="6">
                  <c:v>18351</c:v>
                </c:pt>
                <c:pt idx="7">
                  <c:v>11098</c:v>
                </c:pt>
                <c:pt idx="8">
                  <c:v>15194</c:v>
                </c:pt>
                <c:pt idx="9">
                  <c:v>12187</c:v>
                </c:pt>
                <c:pt idx="10">
                  <c:v>12362</c:v>
                </c:pt>
              </c:numCache>
            </c:numRef>
          </c:val>
        </c:ser>
        <c:ser>
          <c:idx val="9"/>
          <c:order val="4"/>
          <c:tx>
            <c:strRef>
              <c:f>'Comp CMA'!$M$1</c:f>
              <c:strCache>
                <c:ptCount val="1"/>
                <c:pt idx="0">
                  <c:v>Cash and Other</c:v>
                </c:pt>
              </c:strCache>
            </c:strRef>
          </c:tx>
          <c:spPr>
            <a:solidFill>
              <a:schemeClr val="bg1">
                <a:lumMod val="85000"/>
              </a:schemeClr>
            </a:solidFill>
            <a:ln>
              <a:noFill/>
            </a:ln>
          </c:spPr>
          <c:cat>
            <c:strRef>
              <c:f>'Comp CMA'!$A$2:$A$12</c:f>
              <c:strCache>
                <c:ptCount val="11"/>
                <c:pt idx="0">
                  <c:v>PIT</c:v>
                </c:pt>
                <c:pt idx="1">
                  <c:v>CIN</c:v>
                </c:pt>
                <c:pt idx="2">
                  <c:v>NYK</c:v>
                </c:pt>
                <c:pt idx="3">
                  <c:v>ATL</c:v>
                </c:pt>
                <c:pt idx="4">
                  <c:v>IND</c:v>
                </c:pt>
                <c:pt idx="5">
                  <c:v>TOP</c:v>
                </c:pt>
                <c:pt idx="6">
                  <c:v>DSM</c:v>
                </c:pt>
                <c:pt idx="7">
                  <c:v>BOS</c:v>
                </c:pt>
                <c:pt idx="8">
                  <c:v>SFR</c:v>
                </c:pt>
                <c:pt idx="9">
                  <c:v>CHI</c:v>
                </c:pt>
                <c:pt idx="10">
                  <c:v>DAL</c:v>
                </c:pt>
              </c:strCache>
            </c:strRef>
          </c:cat>
          <c:val>
            <c:numRef>
              <c:f>'Comp CMA'!$M$2:$M$12</c:f>
              <c:numCache>
                <c:formatCode>[$$]#,##0</c:formatCode>
                <c:ptCount val="11"/>
                <c:pt idx="0">
                  <c:v>5182</c:v>
                </c:pt>
                <c:pt idx="1">
                  <c:v>1116</c:v>
                </c:pt>
                <c:pt idx="2">
                  <c:v>1304</c:v>
                </c:pt>
                <c:pt idx="3">
                  <c:v>1872</c:v>
                </c:pt>
                <c:pt idx="4">
                  <c:v>3641</c:v>
                </c:pt>
                <c:pt idx="5">
                  <c:v>848</c:v>
                </c:pt>
                <c:pt idx="6">
                  <c:v>1087</c:v>
                </c:pt>
                <c:pt idx="7">
                  <c:v>486</c:v>
                </c:pt>
                <c:pt idx="8">
                  <c:v>2428</c:v>
                </c:pt>
                <c:pt idx="9">
                  <c:v>796</c:v>
                </c:pt>
                <c:pt idx="10">
                  <c:v>1388</c:v>
                </c:pt>
              </c:numCache>
            </c:numRef>
          </c:val>
        </c:ser>
        <c:gapWidth val="80"/>
        <c:overlap val="100"/>
        <c:axId val="215977984"/>
        <c:axId val="215979520"/>
      </c:barChart>
      <c:catAx>
        <c:axId val="215977984"/>
        <c:scaling>
          <c:orientation val="minMax"/>
        </c:scaling>
        <c:axPos val="b"/>
        <c:numFmt formatCode="General" sourceLinked="1"/>
        <c:tickLblPos val="nextTo"/>
        <c:crossAx val="215979520"/>
        <c:crosses val="autoZero"/>
        <c:auto val="1"/>
        <c:lblAlgn val="ctr"/>
        <c:lblOffset val="100"/>
      </c:catAx>
      <c:valAx>
        <c:axId val="215979520"/>
        <c:scaling>
          <c:orientation val="minMax"/>
        </c:scaling>
        <c:axPos val="l"/>
        <c:majorGridlines/>
        <c:numFmt formatCode="0%" sourceLinked="1"/>
        <c:tickLblPos val="nextTo"/>
        <c:crossAx val="215977984"/>
        <c:crosses val="autoZero"/>
        <c:crossBetween val="between"/>
      </c:valAx>
    </c:plotArea>
    <c:legend>
      <c:legendPos val="b"/>
      <c:layout>
        <c:manualLayout>
          <c:xMode val="edge"/>
          <c:yMode val="edge"/>
          <c:x val="0.17759437882764659"/>
          <c:y val="0.94345838400465132"/>
          <c:w val="0.66699031533544773"/>
          <c:h val="3.9618419382444592E-2"/>
        </c:manualLayout>
      </c:layout>
    </c:legend>
    <c:plotVisOnly val="1"/>
    <c:dispBlanksAs val="gap"/>
  </c:chart>
  <c:txPr>
    <a:bodyPr/>
    <a:lstStyle/>
    <a:p>
      <a:pPr>
        <a:defRPr>
          <a:latin typeface="Arial" pitchFamily="34" charset="0"/>
          <a:cs typeface="Arial"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0499324930062791"/>
          <c:y val="0.13624432378647064"/>
          <c:w val="0.88594052313709004"/>
          <c:h val="0.79287285940317764"/>
        </c:manualLayout>
      </c:layout>
      <c:barChart>
        <c:barDir val="col"/>
        <c:grouping val="stacked"/>
        <c:ser>
          <c:idx val="0"/>
          <c:order val="0"/>
          <c:tx>
            <c:strRef>
              <c:f>Sheet1!$C$2</c:f>
              <c:strCache>
                <c:ptCount val="1"/>
                <c:pt idx="0">
                  <c:v>Globals</c:v>
                </c:pt>
              </c:strCache>
            </c:strRef>
          </c:tx>
          <c:spPr>
            <a:solidFill>
              <a:schemeClr val="accent2"/>
            </a:solidFill>
          </c:spPr>
          <c:cat>
            <c:numRef>
              <c:f>Sheet1!$B$6:$B$11</c:f>
              <c:numCache>
                <c:formatCode>General</c:formatCode>
                <c:ptCount val="6"/>
                <c:pt idx="0">
                  <c:v>2010</c:v>
                </c:pt>
                <c:pt idx="1">
                  <c:v>2011</c:v>
                </c:pt>
                <c:pt idx="2">
                  <c:v>2012</c:v>
                </c:pt>
                <c:pt idx="3">
                  <c:v>2013</c:v>
                </c:pt>
                <c:pt idx="4">
                  <c:v>2014</c:v>
                </c:pt>
                <c:pt idx="5">
                  <c:v>2015</c:v>
                </c:pt>
              </c:numCache>
            </c:numRef>
          </c:cat>
          <c:val>
            <c:numRef>
              <c:f>Sheet1!$C$6:$C$11</c:f>
              <c:numCache>
                <c:formatCode>General</c:formatCode>
                <c:ptCount val="6"/>
                <c:pt idx="0" formatCode="0">
                  <c:v>140</c:v>
                </c:pt>
                <c:pt idx="1">
                  <c:v>108</c:v>
                </c:pt>
                <c:pt idx="2">
                  <c:v>87</c:v>
                </c:pt>
                <c:pt idx="3">
                  <c:v>50</c:v>
                </c:pt>
                <c:pt idx="4">
                  <c:v>50</c:v>
                </c:pt>
                <c:pt idx="5">
                  <c:v>51</c:v>
                </c:pt>
              </c:numCache>
            </c:numRef>
          </c:val>
        </c:ser>
        <c:ser>
          <c:idx val="1"/>
          <c:order val="1"/>
          <c:tx>
            <c:strRef>
              <c:f>Sheet1!$D$2</c:f>
              <c:strCache>
                <c:ptCount val="1"/>
                <c:pt idx="0">
                  <c:v>Bullets/TAPs</c:v>
                </c:pt>
              </c:strCache>
            </c:strRef>
          </c:tx>
          <c:spPr>
            <a:solidFill>
              <a:schemeClr val="accent1"/>
            </a:solidFill>
          </c:spPr>
          <c:cat>
            <c:numRef>
              <c:f>Sheet1!$B$6:$B$11</c:f>
              <c:numCache>
                <c:formatCode>General</c:formatCode>
                <c:ptCount val="6"/>
                <c:pt idx="0">
                  <c:v>2010</c:v>
                </c:pt>
                <c:pt idx="1">
                  <c:v>2011</c:v>
                </c:pt>
                <c:pt idx="2">
                  <c:v>2012</c:v>
                </c:pt>
                <c:pt idx="3">
                  <c:v>2013</c:v>
                </c:pt>
                <c:pt idx="4">
                  <c:v>2014</c:v>
                </c:pt>
                <c:pt idx="5">
                  <c:v>2015</c:v>
                </c:pt>
              </c:numCache>
            </c:numRef>
          </c:cat>
          <c:val>
            <c:numRef>
              <c:f>Sheet1!$D$6:$D$11</c:f>
              <c:numCache>
                <c:formatCode>0</c:formatCode>
                <c:ptCount val="6"/>
                <c:pt idx="0">
                  <c:v>214</c:v>
                </c:pt>
                <c:pt idx="1">
                  <c:v>221</c:v>
                </c:pt>
                <c:pt idx="2">
                  <c:v>224</c:v>
                </c:pt>
                <c:pt idx="3">
                  <c:v>214</c:v>
                </c:pt>
                <c:pt idx="4">
                  <c:v>223</c:v>
                </c:pt>
                <c:pt idx="5">
                  <c:v>205</c:v>
                </c:pt>
              </c:numCache>
            </c:numRef>
          </c:val>
        </c:ser>
        <c:ser>
          <c:idx val="2"/>
          <c:order val="2"/>
          <c:tx>
            <c:strRef>
              <c:f>Sheet1!$E$2</c:f>
              <c:strCache>
                <c:ptCount val="1"/>
                <c:pt idx="0">
                  <c:v>Floating Rate Notes</c:v>
                </c:pt>
              </c:strCache>
            </c:strRef>
          </c:tx>
          <c:spPr>
            <a:solidFill>
              <a:schemeClr val="accent5">
                <a:lumMod val="40000"/>
                <a:lumOff val="60000"/>
              </a:schemeClr>
            </a:solidFill>
          </c:spPr>
          <c:cat>
            <c:numRef>
              <c:f>Sheet1!$B$6:$B$11</c:f>
              <c:numCache>
                <c:formatCode>General</c:formatCode>
                <c:ptCount val="6"/>
                <c:pt idx="0">
                  <c:v>2010</c:v>
                </c:pt>
                <c:pt idx="1">
                  <c:v>2011</c:v>
                </c:pt>
                <c:pt idx="2">
                  <c:v>2012</c:v>
                </c:pt>
                <c:pt idx="3">
                  <c:v>2013</c:v>
                </c:pt>
                <c:pt idx="4">
                  <c:v>2014</c:v>
                </c:pt>
                <c:pt idx="5">
                  <c:v>2015</c:v>
                </c:pt>
              </c:numCache>
            </c:numRef>
          </c:cat>
          <c:val>
            <c:numRef>
              <c:f>Sheet1!$E$6:$E$11</c:f>
              <c:numCache>
                <c:formatCode>0</c:formatCode>
                <c:ptCount val="6"/>
                <c:pt idx="0">
                  <c:v>95</c:v>
                </c:pt>
                <c:pt idx="1">
                  <c:v>50</c:v>
                </c:pt>
                <c:pt idx="2">
                  <c:v>78</c:v>
                </c:pt>
                <c:pt idx="3">
                  <c:v>86</c:v>
                </c:pt>
                <c:pt idx="4">
                  <c:v>63</c:v>
                </c:pt>
                <c:pt idx="5">
                  <c:v>87</c:v>
                </c:pt>
              </c:numCache>
            </c:numRef>
          </c:val>
        </c:ser>
        <c:ser>
          <c:idx val="3"/>
          <c:order val="3"/>
          <c:tx>
            <c:strRef>
              <c:f>Sheet1!$F$2</c:f>
              <c:strCache>
                <c:ptCount val="1"/>
                <c:pt idx="0">
                  <c:v>Callable/Structured</c:v>
                </c:pt>
              </c:strCache>
            </c:strRef>
          </c:tx>
          <c:spPr>
            <a:solidFill>
              <a:schemeClr val="accent5"/>
            </a:solidFill>
          </c:spPr>
          <c:cat>
            <c:numRef>
              <c:f>Sheet1!$B$6:$B$11</c:f>
              <c:numCache>
                <c:formatCode>General</c:formatCode>
                <c:ptCount val="6"/>
                <c:pt idx="0">
                  <c:v>2010</c:v>
                </c:pt>
                <c:pt idx="1">
                  <c:v>2011</c:v>
                </c:pt>
                <c:pt idx="2">
                  <c:v>2012</c:v>
                </c:pt>
                <c:pt idx="3">
                  <c:v>2013</c:v>
                </c:pt>
                <c:pt idx="4">
                  <c:v>2014</c:v>
                </c:pt>
                <c:pt idx="5">
                  <c:v>2015</c:v>
                </c:pt>
              </c:numCache>
            </c:numRef>
          </c:cat>
          <c:val>
            <c:numRef>
              <c:f>Sheet1!$F$6:$F$11</c:f>
              <c:numCache>
                <c:formatCode>0</c:formatCode>
                <c:ptCount val="6"/>
                <c:pt idx="0">
                  <c:v>153</c:v>
                </c:pt>
                <c:pt idx="1">
                  <c:v>123</c:v>
                </c:pt>
                <c:pt idx="2">
                  <c:v>83</c:v>
                </c:pt>
                <c:pt idx="3">
                  <c:v>124</c:v>
                </c:pt>
                <c:pt idx="4">
                  <c:v>149</c:v>
                </c:pt>
                <c:pt idx="5">
                  <c:v>104</c:v>
                </c:pt>
              </c:numCache>
            </c:numRef>
          </c:val>
        </c:ser>
        <c:ser>
          <c:idx val="4"/>
          <c:order val="4"/>
          <c:tx>
            <c:strRef>
              <c:f>Sheet1!$G$2</c:f>
              <c:strCache>
                <c:ptCount val="1"/>
                <c:pt idx="0">
                  <c:v>Discount Notes</c:v>
                </c:pt>
              </c:strCache>
            </c:strRef>
          </c:tx>
          <c:spPr>
            <a:solidFill>
              <a:schemeClr val="accent3">
                <a:lumMod val="60000"/>
                <a:lumOff val="40000"/>
              </a:schemeClr>
            </a:solidFill>
          </c:spPr>
          <c:cat>
            <c:numRef>
              <c:f>Sheet1!$B$6:$B$11</c:f>
              <c:numCache>
                <c:formatCode>General</c:formatCode>
                <c:ptCount val="6"/>
                <c:pt idx="0">
                  <c:v>2010</c:v>
                </c:pt>
                <c:pt idx="1">
                  <c:v>2011</c:v>
                </c:pt>
                <c:pt idx="2">
                  <c:v>2012</c:v>
                </c:pt>
                <c:pt idx="3">
                  <c:v>2013</c:v>
                </c:pt>
                <c:pt idx="4">
                  <c:v>2014</c:v>
                </c:pt>
                <c:pt idx="5">
                  <c:v>2015</c:v>
                </c:pt>
              </c:numCache>
            </c:numRef>
          </c:cat>
          <c:val>
            <c:numRef>
              <c:f>Sheet1!$G$6:$G$11</c:f>
              <c:numCache>
                <c:formatCode>0</c:formatCode>
                <c:ptCount val="6"/>
                <c:pt idx="0">
                  <c:v>195</c:v>
                </c:pt>
                <c:pt idx="1">
                  <c:v>190</c:v>
                </c:pt>
                <c:pt idx="2">
                  <c:v>216</c:v>
                </c:pt>
                <c:pt idx="3">
                  <c:v>293</c:v>
                </c:pt>
                <c:pt idx="4">
                  <c:v>362</c:v>
                </c:pt>
                <c:pt idx="5">
                  <c:v>410</c:v>
                </c:pt>
              </c:numCache>
            </c:numRef>
          </c:val>
        </c:ser>
        <c:gapWidth val="62"/>
        <c:overlap val="100"/>
        <c:axId val="476768512"/>
        <c:axId val="476782592"/>
      </c:barChart>
      <c:lineChart>
        <c:grouping val="standard"/>
        <c:ser>
          <c:idx val="5"/>
          <c:order val="5"/>
          <c:tx>
            <c:strRef>
              <c:f>Sheet1!$H$2</c:f>
              <c:strCache>
                <c:ptCount val="1"/>
                <c:pt idx="0">
                  <c:v>Advances</c:v>
                </c:pt>
              </c:strCache>
            </c:strRef>
          </c:tx>
          <c:spPr>
            <a:ln w="38100">
              <a:solidFill>
                <a:schemeClr val="tx2"/>
              </a:solidFill>
            </a:ln>
          </c:spPr>
          <c:marker>
            <c:symbol val="diamond"/>
            <c:size val="8"/>
            <c:spPr>
              <a:solidFill>
                <a:srgbClr val="212B5A"/>
              </a:solidFill>
              <a:ln>
                <a:noFill/>
              </a:ln>
            </c:spPr>
          </c:marker>
          <c:dLbls>
            <c:dLbl>
              <c:idx val="4"/>
              <c:layout/>
              <c:tx>
                <c:rich>
                  <a:bodyPr/>
                  <a:lstStyle/>
                  <a:p>
                    <a:r>
                      <a:rPr lang="en-US" dirty="0" smtClean="0"/>
                      <a:t>571</a:t>
                    </a:r>
                    <a:endParaRPr lang="en-US" dirty="0"/>
                  </a:p>
                </c:rich>
              </c:tx>
              <c:dLblPos val="t"/>
              <c:showVal val="1"/>
            </c:dLbl>
            <c:dLbl>
              <c:idx val="5"/>
              <c:layout/>
              <c:tx>
                <c:rich>
                  <a:bodyPr/>
                  <a:lstStyle/>
                  <a:p>
                    <a:r>
                      <a:rPr lang="en-US" dirty="0" smtClean="0"/>
                      <a:t>592*</a:t>
                    </a:r>
                    <a:endParaRPr lang="en-US" dirty="0"/>
                  </a:p>
                </c:rich>
              </c:tx>
              <c:dLblPos val="t"/>
              <c:showVal val="1"/>
            </c:dLbl>
            <c:dLblPos val="t"/>
            <c:showVal val="1"/>
          </c:dLbls>
          <c:cat>
            <c:numRef>
              <c:f>Sheet1!$B$5:$B$10</c:f>
              <c:numCache>
                <c:formatCode>General</c:formatCode>
                <c:ptCount val="6"/>
                <c:pt idx="0">
                  <c:v>2009</c:v>
                </c:pt>
                <c:pt idx="1">
                  <c:v>2010</c:v>
                </c:pt>
                <c:pt idx="2">
                  <c:v>2011</c:v>
                </c:pt>
                <c:pt idx="3">
                  <c:v>2012</c:v>
                </c:pt>
                <c:pt idx="4">
                  <c:v>2013</c:v>
                </c:pt>
                <c:pt idx="5">
                  <c:v>2014</c:v>
                </c:pt>
              </c:numCache>
            </c:numRef>
          </c:cat>
          <c:val>
            <c:numRef>
              <c:f>Sheet1!$H$6:$H$11</c:f>
              <c:numCache>
                <c:formatCode>0</c:formatCode>
                <c:ptCount val="6"/>
                <c:pt idx="0">
                  <c:v>479</c:v>
                </c:pt>
                <c:pt idx="1">
                  <c:v>418</c:v>
                </c:pt>
                <c:pt idx="2">
                  <c:v>426</c:v>
                </c:pt>
                <c:pt idx="3">
                  <c:v>499</c:v>
                </c:pt>
                <c:pt idx="4">
                  <c:v>571</c:v>
                </c:pt>
                <c:pt idx="5">
                  <c:v>592</c:v>
                </c:pt>
              </c:numCache>
            </c:numRef>
          </c:val>
        </c:ser>
        <c:marker val="1"/>
        <c:axId val="476768512"/>
        <c:axId val="476782592"/>
      </c:lineChart>
      <c:catAx>
        <c:axId val="476768512"/>
        <c:scaling>
          <c:orientation val="minMax"/>
        </c:scaling>
        <c:axPos val="b"/>
        <c:numFmt formatCode="General" sourceLinked="1"/>
        <c:tickLblPos val="nextTo"/>
        <c:txPr>
          <a:bodyPr rot="0" vert="horz"/>
          <a:lstStyle/>
          <a:p>
            <a:pPr>
              <a:defRPr/>
            </a:pPr>
            <a:endParaRPr lang="en-US"/>
          </a:p>
        </c:txPr>
        <c:crossAx val="476782592"/>
        <c:crosses val="autoZero"/>
        <c:auto val="1"/>
        <c:lblAlgn val="ctr"/>
        <c:lblOffset val="100"/>
      </c:catAx>
      <c:valAx>
        <c:axId val="476782592"/>
        <c:scaling>
          <c:orientation val="minMax"/>
          <c:max val="1000"/>
          <c:min val="0"/>
        </c:scaling>
        <c:axPos val="l"/>
        <c:majorGridlines>
          <c:spPr>
            <a:ln>
              <a:solidFill>
                <a:srgbClr val="FFFFFF">
                  <a:lumMod val="65000"/>
                  <a:alpha val="0"/>
                </a:srgbClr>
              </a:solidFill>
              <a:prstDash val="dash"/>
            </a:ln>
          </c:spPr>
        </c:majorGridlines>
        <c:numFmt formatCode="#,##0" sourceLinked="0"/>
        <c:tickLblPos val="nextTo"/>
        <c:crossAx val="476768512"/>
        <c:crosses val="autoZero"/>
        <c:crossBetween val="between"/>
      </c:valAx>
      <c:spPr>
        <a:noFill/>
        <a:ln w="25400">
          <a:noFill/>
        </a:ln>
      </c:spPr>
    </c:plotArea>
    <c:legend>
      <c:legendPos val="b"/>
      <c:legendEntry>
        <c:idx val="5"/>
        <c:delete val="1"/>
      </c:legendEntry>
      <c:layout>
        <c:manualLayout>
          <c:xMode val="edge"/>
          <c:yMode val="edge"/>
          <c:x val="0.11680006048626652"/>
          <c:y val="0.11286539160110386"/>
          <c:w val="0.57692157307497338"/>
          <c:h val="6.9419654505228023E-2"/>
        </c:manualLayout>
      </c:layout>
    </c:legend>
    <c:plotVisOnly val="1"/>
    <c:dispBlanksAs val="gap"/>
  </c:chart>
  <c:txPr>
    <a:bodyPr/>
    <a:lstStyle/>
    <a:p>
      <a:pPr>
        <a:defRPr sz="1000">
          <a:latin typeface="Arial" pitchFamily="34" charset="0"/>
          <a:cs typeface="Arial" pitchFamily="34" charset="0"/>
        </a:defRPr>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5337615586258671"/>
          <c:y val="6.5877498327937434E-2"/>
          <c:w val="0.7657276380917436"/>
          <c:h val="0.83702159789892283"/>
        </c:manualLayout>
      </c:layout>
      <c:areaChart>
        <c:grouping val="percentStacked"/>
        <c:ser>
          <c:idx val="0"/>
          <c:order val="0"/>
          <c:tx>
            <c:strRef>
              <c:f>Sheet1!$C$1</c:f>
              <c:strCache>
                <c:ptCount val="1"/>
                <c:pt idx="0">
                  <c:v>Asia</c:v>
                </c:pt>
              </c:strCache>
            </c:strRef>
          </c:tx>
          <c:spPr>
            <a:solidFill>
              <a:schemeClr val="tx2">
                <a:lumMod val="60000"/>
                <a:lumOff val="40000"/>
              </a:schemeClr>
            </a:solidFill>
            <a:ln w="37928">
              <a:noFill/>
            </a:ln>
          </c:spPr>
          <c:dLbls>
            <c:dLbl>
              <c:idx val="0"/>
              <c:layout>
                <c:manualLayout>
                  <c:x val="-1.8809329258049505E-2"/>
                  <c:y val="3.3107066951091999E-3"/>
                </c:manualLayout>
              </c:layout>
              <c:showSerName val="1"/>
            </c:dLbl>
            <c:txPr>
              <a:bodyPr/>
              <a:lstStyle/>
              <a:p>
                <a:pPr>
                  <a:defRPr sz="1000" b="1"/>
                </a:pPr>
                <a:endParaRPr lang="en-US"/>
              </a:p>
            </c:txPr>
            <c:showSerName val="1"/>
          </c:dLbls>
          <c:cat>
            <c:numRef>
              <c:f>Sheet1!$B$2:$B$13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Sheet1!$C$2:$C$13</c:f>
              <c:numCache>
                <c:formatCode>0.0%</c:formatCode>
                <c:ptCount val="12"/>
                <c:pt idx="0">
                  <c:v>0.36600000000000038</c:v>
                </c:pt>
                <c:pt idx="1">
                  <c:v>0.28800000000000031</c:v>
                </c:pt>
                <c:pt idx="2">
                  <c:v>0.29700000000000032</c:v>
                </c:pt>
                <c:pt idx="3">
                  <c:v>0.27300000000000002</c:v>
                </c:pt>
                <c:pt idx="4">
                  <c:v>0.253</c:v>
                </c:pt>
                <c:pt idx="5">
                  <c:v>0.10199999999999998</c:v>
                </c:pt>
                <c:pt idx="6">
                  <c:v>0.15600000000000044</c:v>
                </c:pt>
                <c:pt idx="7">
                  <c:v>0.15300000000000041</c:v>
                </c:pt>
                <c:pt idx="8">
                  <c:v>0.17900000000000021</c:v>
                </c:pt>
                <c:pt idx="9">
                  <c:v>9.8000000000000545E-2</c:v>
                </c:pt>
                <c:pt idx="10">
                  <c:v>0.13300000000000001</c:v>
                </c:pt>
                <c:pt idx="11">
                  <c:v>0.33600000000000635</c:v>
                </c:pt>
              </c:numCache>
            </c:numRef>
          </c:val>
        </c:ser>
        <c:ser>
          <c:idx val="1"/>
          <c:order val="1"/>
          <c:tx>
            <c:strRef>
              <c:f>Sheet1!$D$1</c:f>
              <c:strCache>
                <c:ptCount val="1"/>
                <c:pt idx="0">
                  <c:v>US</c:v>
                </c:pt>
              </c:strCache>
            </c:strRef>
          </c:tx>
          <c:spPr>
            <a:solidFill>
              <a:schemeClr val="accent1">
                <a:lumMod val="75000"/>
              </a:schemeClr>
            </a:solidFill>
            <a:ln w="37928">
              <a:noFill/>
            </a:ln>
          </c:spPr>
          <c:dLbls>
            <c:txPr>
              <a:bodyPr/>
              <a:lstStyle/>
              <a:p>
                <a:pPr>
                  <a:defRPr sz="1000" b="1">
                    <a:solidFill>
                      <a:schemeClr val="bg1"/>
                    </a:solidFill>
                  </a:defRPr>
                </a:pPr>
                <a:endParaRPr lang="en-US"/>
              </a:p>
            </c:txPr>
            <c:showSerName val="1"/>
          </c:dLbls>
          <c:cat>
            <c:numRef>
              <c:f>Sheet1!$B$2:$B$13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Sheet1!$D$2:$D$13</c:f>
              <c:numCache>
                <c:formatCode>0.0%</c:formatCode>
                <c:ptCount val="12"/>
                <c:pt idx="0">
                  <c:v>0.43100000000000038</c:v>
                </c:pt>
                <c:pt idx="1">
                  <c:v>0.37400000000000388</c:v>
                </c:pt>
                <c:pt idx="2">
                  <c:v>0.42100000000000032</c:v>
                </c:pt>
                <c:pt idx="3">
                  <c:v>0.42700000000000032</c:v>
                </c:pt>
                <c:pt idx="4">
                  <c:v>0.36600000000000038</c:v>
                </c:pt>
                <c:pt idx="5">
                  <c:v>0.69400000000000173</c:v>
                </c:pt>
                <c:pt idx="6">
                  <c:v>0.58000000000000052</c:v>
                </c:pt>
                <c:pt idx="7">
                  <c:v>0.64400000000001101</c:v>
                </c:pt>
                <c:pt idx="8">
                  <c:v>0.64400000000001101</c:v>
                </c:pt>
                <c:pt idx="9">
                  <c:v>0.64200000000001101</c:v>
                </c:pt>
                <c:pt idx="10">
                  <c:v>0.69700000000000173</c:v>
                </c:pt>
                <c:pt idx="11">
                  <c:v>0.54100000000000004</c:v>
                </c:pt>
              </c:numCache>
            </c:numRef>
          </c:val>
        </c:ser>
        <c:ser>
          <c:idx val="2"/>
          <c:order val="2"/>
          <c:tx>
            <c:strRef>
              <c:f>Sheet1!$E$1</c:f>
              <c:strCache>
                <c:ptCount val="1"/>
                <c:pt idx="0">
                  <c:v>Europe</c:v>
                </c:pt>
              </c:strCache>
            </c:strRef>
          </c:tx>
          <c:spPr>
            <a:solidFill>
              <a:schemeClr val="bg2">
                <a:lumMod val="60000"/>
                <a:lumOff val="40000"/>
              </a:schemeClr>
            </a:solidFill>
          </c:spPr>
          <c:dLbls>
            <c:dLbl>
              <c:idx val="0"/>
              <c:layout>
                <c:manualLayout>
                  <c:x val="-2.2914598580445696E-2"/>
                  <c:y val="-1.5665934040529881E-2"/>
                </c:manualLayout>
              </c:layout>
              <c:spPr/>
              <c:txPr>
                <a:bodyPr/>
                <a:lstStyle/>
                <a:p>
                  <a:pPr>
                    <a:defRPr sz="1000" b="1"/>
                  </a:pPr>
                  <a:endParaRPr lang="en-US"/>
                </a:p>
              </c:txPr>
              <c:showSerName val="1"/>
            </c:dLbl>
            <c:txPr>
              <a:bodyPr/>
              <a:lstStyle/>
              <a:p>
                <a:pPr>
                  <a:defRPr sz="1000"/>
                </a:pPr>
                <a:endParaRPr lang="en-US"/>
              </a:p>
            </c:txPr>
            <c:showSerName val="1"/>
          </c:dLbls>
          <c:cat>
            <c:numRef>
              <c:f>Sheet1!$B$2:$B$13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Sheet1!$E$2:$E$13</c:f>
              <c:numCache>
                <c:formatCode>0.0%</c:formatCode>
                <c:ptCount val="12"/>
                <c:pt idx="0">
                  <c:v>6.5000000000000113E-2</c:v>
                </c:pt>
                <c:pt idx="1">
                  <c:v>8.3000000000000268E-2</c:v>
                </c:pt>
                <c:pt idx="2">
                  <c:v>0.19000000000000031</c:v>
                </c:pt>
                <c:pt idx="3">
                  <c:v>0.17800000000000021</c:v>
                </c:pt>
                <c:pt idx="4">
                  <c:v>0.14000000000000001</c:v>
                </c:pt>
                <c:pt idx="5">
                  <c:v>6.7000000000000184E-2</c:v>
                </c:pt>
                <c:pt idx="6">
                  <c:v>4.9000000000000432E-2</c:v>
                </c:pt>
                <c:pt idx="7">
                  <c:v>3.5000000000000156E-2</c:v>
                </c:pt>
                <c:pt idx="8">
                  <c:v>4.5000000000000033E-2</c:v>
                </c:pt>
                <c:pt idx="9">
                  <c:v>3.7000000000000442E-2</c:v>
                </c:pt>
                <c:pt idx="10">
                  <c:v>2.7000000000000256E-2</c:v>
                </c:pt>
                <c:pt idx="11">
                  <c:v>5.9000000000000434E-2</c:v>
                </c:pt>
              </c:numCache>
            </c:numRef>
          </c:val>
        </c:ser>
        <c:ser>
          <c:idx val="3"/>
          <c:order val="3"/>
          <c:tx>
            <c:strRef>
              <c:f>Sheet1!$F$1</c:f>
              <c:strCache>
                <c:ptCount val="1"/>
                <c:pt idx="0">
                  <c:v>Other/Unknown</c:v>
                </c:pt>
              </c:strCache>
            </c:strRef>
          </c:tx>
          <c:spPr>
            <a:solidFill>
              <a:schemeClr val="tx2">
                <a:lumMod val="40000"/>
                <a:lumOff val="60000"/>
              </a:schemeClr>
            </a:solidFill>
          </c:spPr>
          <c:dLbls>
            <c:dLbl>
              <c:idx val="0"/>
              <c:layout>
                <c:manualLayout>
                  <c:x val="7.0411211291184434E-3"/>
                  <c:y val="-7.2207295077032123E-3"/>
                </c:manualLayout>
              </c:layout>
              <c:tx>
                <c:rich>
                  <a:bodyPr/>
                  <a:lstStyle/>
                  <a:p>
                    <a:r>
                      <a:rPr lang="en-US" sz="1000" b="1" dirty="0" smtClean="0">
                        <a:solidFill>
                          <a:schemeClr val="bg1"/>
                        </a:solidFill>
                      </a:rPr>
                      <a:t>O</a:t>
                    </a:r>
                    <a:r>
                      <a:rPr lang="en-US" sz="1000" b="1" dirty="0" smtClean="0"/>
                      <a:t>ther/</a:t>
                    </a:r>
                    <a:endParaRPr lang="en-US" sz="1000" b="1" baseline="0" dirty="0" smtClean="0"/>
                  </a:p>
                  <a:p>
                    <a:r>
                      <a:rPr lang="en-US" sz="1000" b="1" dirty="0" smtClean="0"/>
                      <a:t>Unknown</a:t>
                    </a:r>
                    <a:endParaRPr lang="en-US" sz="1000" b="1" dirty="0"/>
                  </a:p>
                </c:rich>
              </c:tx>
              <c:showSerName val="1"/>
            </c:dLbl>
            <c:txPr>
              <a:bodyPr/>
              <a:lstStyle/>
              <a:p>
                <a:pPr>
                  <a:defRPr sz="1000">
                    <a:solidFill>
                      <a:schemeClr val="bg1"/>
                    </a:solidFill>
                  </a:defRPr>
                </a:pPr>
                <a:endParaRPr lang="en-US"/>
              </a:p>
            </c:txPr>
            <c:showSerName val="1"/>
          </c:dLbls>
          <c:cat>
            <c:numRef>
              <c:f>Sheet1!$B$2:$B$13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Sheet1!$F$2:$F$13</c:f>
              <c:numCache>
                <c:formatCode>0.0%</c:formatCode>
                <c:ptCount val="12"/>
                <c:pt idx="0">
                  <c:v>0.13700000000000001</c:v>
                </c:pt>
                <c:pt idx="1">
                  <c:v>0.15500000000000044</c:v>
                </c:pt>
                <c:pt idx="2">
                  <c:v>9.1000000000000025E-2</c:v>
                </c:pt>
                <c:pt idx="3">
                  <c:v>0.12200000000000009</c:v>
                </c:pt>
                <c:pt idx="4">
                  <c:v>0.24200000000000021</c:v>
                </c:pt>
                <c:pt idx="5">
                  <c:v>0.13700000000000001</c:v>
                </c:pt>
                <c:pt idx="6">
                  <c:v>0.21500000000000041</c:v>
                </c:pt>
                <c:pt idx="7">
                  <c:v>0.16900000000000043</c:v>
                </c:pt>
                <c:pt idx="8">
                  <c:v>0.13200000000000001</c:v>
                </c:pt>
                <c:pt idx="9">
                  <c:v>0.22200000000000031</c:v>
                </c:pt>
                <c:pt idx="10">
                  <c:v>0.14400000000000004</c:v>
                </c:pt>
                <c:pt idx="11">
                  <c:v>6.4000000000000334E-2</c:v>
                </c:pt>
              </c:numCache>
            </c:numRef>
          </c:val>
        </c:ser>
        <c:axId val="476981120"/>
        <c:axId val="476982656"/>
      </c:areaChart>
      <c:catAx>
        <c:axId val="476981120"/>
        <c:scaling>
          <c:orientation val="minMax"/>
        </c:scaling>
        <c:axPos val="b"/>
        <c:numFmt formatCode="General" sourceLinked="0"/>
        <c:tickLblPos val="nextTo"/>
        <c:crossAx val="476982656"/>
        <c:crosses val="autoZero"/>
        <c:auto val="1"/>
        <c:lblAlgn val="ctr"/>
        <c:lblOffset val="100"/>
      </c:catAx>
      <c:valAx>
        <c:axId val="476982656"/>
        <c:scaling>
          <c:orientation val="minMax"/>
        </c:scaling>
        <c:axPos val="l"/>
        <c:majorGridlines>
          <c:spPr>
            <a:ln>
              <a:solidFill>
                <a:srgbClr val="000000">
                  <a:tint val="75000"/>
                  <a:shade val="95000"/>
                  <a:satMod val="105000"/>
                  <a:alpha val="0"/>
                </a:srgbClr>
              </a:solidFill>
              <a:prstDash val="dash"/>
            </a:ln>
          </c:spPr>
        </c:majorGridlines>
        <c:numFmt formatCode="0%" sourceLinked="1"/>
        <c:tickLblPos val="nextTo"/>
        <c:crossAx val="476981120"/>
        <c:crosses val="autoZero"/>
        <c:crossBetween val="midCat"/>
      </c:valAx>
      <c:spPr>
        <a:noFill/>
        <a:ln w="25389">
          <a:noFill/>
        </a:ln>
      </c:spPr>
    </c:plotArea>
    <c:plotVisOnly val="1"/>
    <c:dispBlanksAs val="zero"/>
  </c:chart>
  <c:txPr>
    <a:bodyPr/>
    <a:lstStyle/>
    <a:p>
      <a:pPr>
        <a:defRPr sz="800">
          <a:latin typeface="Arial" pitchFamily="34" charset="0"/>
          <a:cs typeface="Arial"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5337615586258671"/>
          <c:y val="6.5877498327937128E-2"/>
          <c:w val="0.76572763809174382"/>
          <c:h val="0.83702159789892283"/>
        </c:manualLayout>
      </c:layout>
      <c:areaChart>
        <c:grouping val="percentStacked"/>
        <c:ser>
          <c:idx val="0"/>
          <c:order val="0"/>
          <c:tx>
            <c:strRef>
              <c:f>Sheet1!$C$1</c:f>
              <c:strCache>
                <c:ptCount val="1"/>
                <c:pt idx="0">
                  <c:v>Central Banks</c:v>
                </c:pt>
              </c:strCache>
            </c:strRef>
          </c:tx>
          <c:spPr>
            <a:solidFill>
              <a:schemeClr val="tx2">
                <a:lumMod val="60000"/>
                <a:lumOff val="40000"/>
              </a:schemeClr>
            </a:solidFill>
            <a:ln w="37729">
              <a:noFill/>
            </a:ln>
          </c:spPr>
          <c:dLbls>
            <c:dLbl>
              <c:idx val="0"/>
              <c:layout>
                <c:manualLayout>
                  <c:x val="1.7715997180536534E-2"/>
                  <c:y val="1.4253197066636431E-2"/>
                </c:manualLayout>
              </c:layout>
              <c:tx>
                <c:rich>
                  <a:bodyPr/>
                  <a:lstStyle/>
                  <a:p>
                    <a:r>
                      <a:rPr lang="en-US" sz="1000" b="1" dirty="0"/>
                      <a:t>C</a:t>
                    </a:r>
                    <a:r>
                      <a:rPr lang="en-US" b="1" dirty="0"/>
                      <a:t>entral Banks</a:t>
                    </a:r>
                  </a:p>
                </c:rich>
              </c:tx>
              <c:showSerName val="1"/>
            </c:dLbl>
            <c:txPr>
              <a:bodyPr/>
              <a:lstStyle/>
              <a:p>
                <a:pPr>
                  <a:defRPr sz="1000"/>
                </a:pPr>
                <a:endParaRPr lang="en-US"/>
              </a:p>
            </c:txPr>
            <c:showSerName val="1"/>
          </c:dLbls>
          <c:cat>
            <c:numRef>
              <c:f>Sheet1!$B$2:$B$13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Sheet1!$C$2:$C$13</c:f>
              <c:numCache>
                <c:formatCode>0.0%</c:formatCode>
                <c:ptCount val="12"/>
                <c:pt idx="0">
                  <c:v>0.33500000000000635</c:v>
                </c:pt>
                <c:pt idx="1">
                  <c:v>0.33800000000000635</c:v>
                </c:pt>
                <c:pt idx="2">
                  <c:v>0.32500000000000551</c:v>
                </c:pt>
                <c:pt idx="3">
                  <c:v>0.3830000000000055</c:v>
                </c:pt>
                <c:pt idx="4">
                  <c:v>0.36900000000000038</c:v>
                </c:pt>
                <c:pt idx="5">
                  <c:v>0.16900000000000001</c:v>
                </c:pt>
                <c:pt idx="6">
                  <c:v>0.30800000000000038</c:v>
                </c:pt>
                <c:pt idx="7">
                  <c:v>0.29600000000000032</c:v>
                </c:pt>
                <c:pt idx="8">
                  <c:v>0.28700000000000031</c:v>
                </c:pt>
                <c:pt idx="9">
                  <c:v>0.251</c:v>
                </c:pt>
                <c:pt idx="10">
                  <c:v>0.22600000000000001</c:v>
                </c:pt>
                <c:pt idx="11">
                  <c:v>0.36900000000000038</c:v>
                </c:pt>
              </c:numCache>
            </c:numRef>
          </c:val>
        </c:ser>
        <c:ser>
          <c:idx val="1"/>
          <c:order val="1"/>
          <c:tx>
            <c:strRef>
              <c:f>Sheet1!$D$1</c:f>
              <c:strCache>
                <c:ptCount val="1"/>
                <c:pt idx="0">
                  <c:v>Fund Managers</c:v>
                </c:pt>
              </c:strCache>
            </c:strRef>
          </c:tx>
          <c:spPr>
            <a:solidFill>
              <a:schemeClr val="accent6"/>
            </a:solidFill>
            <a:ln w="37729">
              <a:noFill/>
            </a:ln>
          </c:spPr>
          <c:dLbls>
            <c:dLbl>
              <c:idx val="0"/>
              <c:layout>
                <c:manualLayout>
                  <c:x val="2.4563879594829096E-2"/>
                  <c:y val="-3.2708540122561892E-3"/>
                </c:manualLayout>
              </c:layout>
              <c:tx>
                <c:rich>
                  <a:bodyPr/>
                  <a:lstStyle/>
                  <a:p>
                    <a:r>
                      <a:rPr lang="en-US" sz="1000" b="1" dirty="0"/>
                      <a:t>F</a:t>
                    </a:r>
                    <a:r>
                      <a:rPr lang="en-US" sz="1000" dirty="0"/>
                      <a:t>und Managers</a:t>
                    </a:r>
                  </a:p>
                </c:rich>
              </c:tx>
              <c:showSerName val="1"/>
            </c:dLbl>
            <c:txPr>
              <a:bodyPr/>
              <a:lstStyle/>
              <a:p>
                <a:pPr>
                  <a:defRPr sz="1000" b="1"/>
                </a:pPr>
                <a:endParaRPr lang="en-US"/>
              </a:p>
            </c:txPr>
            <c:showSerName val="1"/>
          </c:dLbls>
          <c:cat>
            <c:numRef>
              <c:f>Sheet1!$B$2:$B$13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Sheet1!$D$2:$D$13</c:f>
              <c:numCache>
                <c:formatCode>0.0%</c:formatCode>
                <c:ptCount val="12"/>
                <c:pt idx="0">
                  <c:v>0.26</c:v>
                </c:pt>
                <c:pt idx="1">
                  <c:v>0.27900000000000008</c:v>
                </c:pt>
                <c:pt idx="2">
                  <c:v>0.32800000000000551</c:v>
                </c:pt>
                <c:pt idx="3">
                  <c:v>0.33800000000000635</c:v>
                </c:pt>
                <c:pt idx="4">
                  <c:v>0.23600000000000004</c:v>
                </c:pt>
                <c:pt idx="5">
                  <c:v>0.54800000000000004</c:v>
                </c:pt>
                <c:pt idx="6">
                  <c:v>0.40500000000000008</c:v>
                </c:pt>
                <c:pt idx="7">
                  <c:v>0.3220000000000055</c:v>
                </c:pt>
                <c:pt idx="8">
                  <c:v>0.41300000000000031</c:v>
                </c:pt>
                <c:pt idx="9">
                  <c:v>0.39100000000000557</c:v>
                </c:pt>
                <c:pt idx="10">
                  <c:v>0.44</c:v>
                </c:pt>
                <c:pt idx="11">
                  <c:v>0.26700000000000002</c:v>
                </c:pt>
              </c:numCache>
            </c:numRef>
          </c:val>
        </c:ser>
        <c:ser>
          <c:idx val="2"/>
          <c:order val="2"/>
          <c:tx>
            <c:strRef>
              <c:f>Sheet1!$E$1</c:f>
              <c:strCache>
                <c:ptCount val="1"/>
                <c:pt idx="0">
                  <c:v>Banks</c:v>
                </c:pt>
              </c:strCache>
            </c:strRef>
          </c:tx>
          <c:spPr>
            <a:solidFill>
              <a:schemeClr val="accent3"/>
            </a:solidFill>
          </c:spPr>
          <c:dLbls>
            <c:dLbl>
              <c:idx val="0"/>
              <c:layout>
                <c:manualLayout>
                  <c:x val="1.4402677344170283E-2"/>
                  <c:y val="9.3762764700943708E-3"/>
                </c:manualLayout>
              </c:layout>
              <c:tx>
                <c:rich>
                  <a:bodyPr/>
                  <a:lstStyle/>
                  <a:p>
                    <a:r>
                      <a:rPr lang="en-US" sz="1000" b="1" dirty="0"/>
                      <a:t>Banks</a:t>
                    </a:r>
                  </a:p>
                </c:rich>
              </c:tx>
              <c:showSerName val="1"/>
            </c:dLbl>
            <c:txPr>
              <a:bodyPr/>
              <a:lstStyle/>
              <a:p>
                <a:pPr>
                  <a:defRPr sz="1000"/>
                </a:pPr>
                <a:endParaRPr lang="en-US"/>
              </a:p>
            </c:txPr>
            <c:showSerName val="1"/>
          </c:dLbls>
          <c:cat>
            <c:numRef>
              <c:f>Sheet1!$B$2:$B$13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Sheet1!$E$2:$E$13</c:f>
              <c:numCache>
                <c:formatCode>0.0%</c:formatCode>
                <c:ptCount val="12"/>
                <c:pt idx="0">
                  <c:v>0.13400000000000001</c:v>
                </c:pt>
                <c:pt idx="1">
                  <c:v>0.16900000000000001</c:v>
                </c:pt>
                <c:pt idx="2">
                  <c:v>0.18400000000000041</c:v>
                </c:pt>
                <c:pt idx="3">
                  <c:v>0.12200000000000009</c:v>
                </c:pt>
                <c:pt idx="4">
                  <c:v>0.10400000000000002</c:v>
                </c:pt>
                <c:pt idx="5">
                  <c:v>0.11600000000000002</c:v>
                </c:pt>
                <c:pt idx="6">
                  <c:v>0.115</c:v>
                </c:pt>
                <c:pt idx="7">
                  <c:v>0.13100000000000001</c:v>
                </c:pt>
                <c:pt idx="8">
                  <c:v>0.11799999999999998</c:v>
                </c:pt>
                <c:pt idx="9">
                  <c:v>0.127</c:v>
                </c:pt>
                <c:pt idx="10">
                  <c:v>0.15900000000000244</c:v>
                </c:pt>
                <c:pt idx="11">
                  <c:v>0.23</c:v>
                </c:pt>
              </c:numCache>
            </c:numRef>
          </c:val>
        </c:ser>
        <c:ser>
          <c:idx val="3"/>
          <c:order val="3"/>
          <c:tx>
            <c:strRef>
              <c:f>Sheet1!$F$1</c:f>
              <c:strCache>
                <c:ptCount val="1"/>
                <c:pt idx="0">
                  <c:v>Pension/Insurance</c:v>
                </c:pt>
              </c:strCache>
            </c:strRef>
          </c:tx>
          <c:spPr>
            <a:solidFill>
              <a:schemeClr val="accent4"/>
            </a:solidFill>
          </c:spPr>
          <c:dLbls>
            <c:dLbl>
              <c:idx val="0"/>
              <c:layout>
                <c:manualLayout>
                  <c:x val="7.1987237021936918E-3"/>
                  <c:y val="1.0976746772987206E-2"/>
                </c:manualLayout>
              </c:layout>
              <c:tx>
                <c:rich>
                  <a:bodyPr/>
                  <a:lstStyle/>
                  <a:p>
                    <a:r>
                      <a:rPr lang="en-US" sz="1000" b="1" dirty="0" smtClean="0"/>
                      <a:t>Pension/Ins</a:t>
                    </a:r>
                    <a:endParaRPr lang="en-US" sz="1000" b="1" dirty="0"/>
                  </a:p>
                </c:rich>
              </c:tx>
              <c:showSerName val="1"/>
            </c:dLbl>
            <c:txPr>
              <a:bodyPr/>
              <a:lstStyle/>
              <a:p>
                <a:pPr>
                  <a:defRPr b="1"/>
                </a:pPr>
                <a:endParaRPr lang="en-US"/>
              </a:p>
            </c:txPr>
            <c:showSerName val="1"/>
          </c:dLbls>
          <c:cat>
            <c:numRef>
              <c:f>Sheet1!$B$2:$B$13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Sheet1!$F$2:$F$13</c:f>
              <c:numCache>
                <c:formatCode>0.0%</c:formatCode>
                <c:ptCount val="12"/>
                <c:pt idx="0">
                  <c:v>8.8000000000000064E-2</c:v>
                </c:pt>
                <c:pt idx="1">
                  <c:v>4.5999999999999999E-2</c:v>
                </c:pt>
                <c:pt idx="2">
                  <c:v>5.7000000000000023E-2</c:v>
                </c:pt>
                <c:pt idx="3">
                  <c:v>6.2000000000000034E-2</c:v>
                </c:pt>
                <c:pt idx="4">
                  <c:v>9.3000000000000208E-2</c:v>
                </c:pt>
                <c:pt idx="5">
                  <c:v>7.5999999999999998E-2</c:v>
                </c:pt>
                <c:pt idx="6">
                  <c:v>6.6000000000000003E-2</c:v>
                </c:pt>
                <c:pt idx="7">
                  <c:v>6.6000000000000003E-2</c:v>
                </c:pt>
                <c:pt idx="8">
                  <c:v>3.9000000000000014E-2</c:v>
                </c:pt>
                <c:pt idx="9">
                  <c:v>5.1999999999999998E-2</c:v>
                </c:pt>
                <c:pt idx="10">
                  <c:v>3.500000000000001E-2</c:v>
                </c:pt>
                <c:pt idx="11">
                  <c:v>5.8000000000000003E-2</c:v>
                </c:pt>
              </c:numCache>
            </c:numRef>
          </c:val>
        </c:ser>
        <c:ser>
          <c:idx val="4"/>
          <c:order val="4"/>
          <c:tx>
            <c:strRef>
              <c:f>Sheet1!$G$1</c:f>
              <c:strCache>
                <c:ptCount val="1"/>
                <c:pt idx="0">
                  <c:v>State/Local</c:v>
                </c:pt>
              </c:strCache>
            </c:strRef>
          </c:tx>
          <c:spPr>
            <a:solidFill>
              <a:schemeClr val="bg1">
                <a:lumMod val="50000"/>
              </a:schemeClr>
            </a:solidFill>
          </c:spPr>
          <c:dLbls>
            <c:dLbl>
              <c:idx val="0"/>
              <c:layout>
                <c:manualLayout>
                  <c:x val="2.0793952398222199E-2"/>
                  <c:y val="9.8125620367689355E-3"/>
                </c:manualLayout>
              </c:layout>
              <c:tx>
                <c:rich>
                  <a:bodyPr/>
                  <a:lstStyle/>
                  <a:p>
                    <a:r>
                      <a:rPr lang="en-US" sz="1000" b="1" dirty="0"/>
                      <a:t>State/Local</a:t>
                    </a:r>
                  </a:p>
                </c:rich>
              </c:tx>
              <c:showSerName val="1"/>
            </c:dLbl>
            <c:showSerName val="1"/>
          </c:dLbls>
          <c:cat>
            <c:numRef>
              <c:f>Sheet1!$B$2:$B$13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Sheet1!$G$2:$G$13</c:f>
              <c:numCache>
                <c:formatCode>0.0%</c:formatCode>
                <c:ptCount val="12"/>
                <c:pt idx="0">
                  <c:v>2.5999999999999999E-2</c:v>
                </c:pt>
                <c:pt idx="1">
                  <c:v>1.4999999999999998E-2</c:v>
                </c:pt>
                <c:pt idx="2">
                  <c:v>2.4E-2</c:v>
                </c:pt>
                <c:pt idx="3">
                  <c:v>3.9000000000000014E-2</c:v>
                </c:pt>
                <c:pt idx="4">
                  <c:v>3.7999999999999999E-2</c:v>
                </c:pt>
                <c:pt idx="5">
                  <c:v>4.9000000000000113E-2</c:v>
                </c:pt>
                <c:pt idx="6">
                  <c:v>3.0000000000000002E-2</c:v>
                </c:pt>
                <c:pt idx="7">
                  <c:v>8.3000000000000046E-2</c:v>
                </c:pt>
                <c:pt idx="8">
                  <c:v>4.5000000000000012E-2</c:v>
                </c:pt>
                <c:pt idx="9">
                  <c:v>8.1000000000000003E-2</c:v>
                </c:pt>
                <c:pt idx="10">
                  <c:v>7.1999999999999995E-2</c:v>
                </c:pt>
                <c:pt idx="11">
                  <c:v>7.2000000000000022E-2</c:v>
                </c:pt>
              </c:numCache>
            </c:numRef>
          </c:val>
        </c:ser>
        <c:ser>
          <c:idx val="5"/>
          <c:order val="5"/>
          <c:tx>
            <c:strRef>
              <c:f>Sheet1!$H$1</c:f>
              <c:strCache>
                <c:ptCount val="1"/>
                <c:pt idx="0">
                  <c:v>Other/Unknown</c:v>
                </c:pt>
              </c:strCache>
            </c:strRef>
          </c:tx>
          <c:spPr>
            <a:solidFill>
              <a:schemeClr val="bg1">
                <a:lumMod val="95000"/>
              </a:schemeClr>
            </a:solidFill>
            <a:ln>
              <a:noFill/>
            </a:ln>
          </c:spPr>
          <c:dLbls>
            <c:dLbl>
              <c:idx val="0"/>
              <c:layout>
                <c:manualLayout>
                  <c:x val="-0.12171238453945007"/>
                  <c:y val="1.9143502967090501E-2"/>
                </c:manualLayout>
              </c:layout>
              <c:tx>
                <c:rich>
                  <a:bodyPr/>
                  <a:lstStyle/>
                  <a:p>
                    <a:r>
                      <a:rPr lang="en-US" sz="1000" b="1" i="0" u="none" strike="noStrike" kern="1200" baseline="0" dirty="0" smtClean="0">
                        <a:solidFill>
                          <a:srgbClr val="000000"/>
                        </a:solidFill>
                        <a:latin typeface="Arial" pitchFamily="34" charset="0"/>
                        <a:ea typeface="+mn-ea"/>
                        <a:cs typeface="Arial" pitchFamily="34" charset="0"/>
                      </a:rPr>
                      <a:t>O</a:t>
                    </a:r>
                    <a:r>
                      <a:rPr lang="en-US" sz="1000" b="1" dirty="0" smtClean="0"/>
                      <a:t>ther/ Unknown</a:t>
                    </a:r>
                    <a:endParaRPr lang="en-US" sz="1000" b="1" dirty="0"/>
                  </a:p>
                </c:rich>
              </c:tx>
              <c:showSerName val="1"/>
            </c:dLbl>
            <c:txPr>
              <a:bodyPr/>
              <a:lstStyle/>
              <a:p>
                <a:pPr algn="ctr">
                  <a:defRPr sz="1000"/>
                </a:pPr>
                <a:endParaRPr lang="en-US"/>
              </a:p>
            </c:txPr>
            <c:showSerName val="1"/>
          </c:dLbls>
          <c:cat>
            <c:numRef>
              <c:f>Sheet1!$B$2:$B$13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Sheet1!$H$2:$H$13</c:f>
              <c:numCache>
                <c:formatCode>0.0%</c:formatCode>
                <c:ptCount val="12"/>
                <c:pt idx="0">
                  <c:v>0.15700000000000044</c:v>
                </c:pt>
                <c:pt idx="1">
                  <c:v>0.15400000000000041</c:v>
                </c:pt>
                <c:pt idx="2">
                  <c:v>8.2000000000000003E-2</c:v>
                </c:pt>
                <c:pt idx="3">
                  <c:v>5.7000000000000023E-2</c:v>
                </c:pt>
                <c:pt idx="4">
                  <c:v>0.15900000000000244</c:v>
                </c:pt>
                <c:pt idx="5">
                  <c:v>4.2000000000000023E-2</c:v>
                </c:pt>
                <c:pt idx="6">
                  <c:v>7.5999999999999998E-2</c:v>
                </c:pt>
                <c:pt idx="7">
                  <c:v>0.10199999999999998</c:v>
                </c:pt>
                <c:pt idx="8">
                  <c:v>9.8000000000000226E-2</c:v>
                </c:pt>
                <c:pt idx="9">
                  <c:v>9.8000000000000226E-2</c:v>
                </c:pt>
                <c:pt idx="10">
                  <c:v>6.8000000000000019E-2</c:v>
                </c:pt>
                <c:pt idx="11">
                  <c:v>4.0000000000000114E-3</c:v>
                </c:pt>
              </c:numCache>
            </c:numRef>
          </c:val>
        </c:ser>
        <c:axId val="477057792"/>
        <c:axId val="477059328"/>
      </c:areaChart>
      <c:catAx>
        <c:axId val="477057792"/>
        <c:scaling>
          <c:orientation val="minMax"/>
        </c:scaling>
        <c:axPos val="b"/>
        <c:numFmt formatCode="General" sourceLinked="0"/>
        <c:tickLblPos val="nextTo"/>
        <c:crossAx val="477059328"/>
        <c:crosses val="autoZero"/>
        <c:auto val="1"/>
        <c:lblAlgn val="ctr"/>
        <c:lblOffset val="100"/>
      </c:catAx>
      <c:valAx>
        <c:axId val="477059328"/>
        <c:scaling>
          <c:orientation val="minMax"/>
        </c:scaling>
        <c:axPos val="l"/>
        <c:majorGridlines>
          <c:spPr>
            <a:ln>
              <a:solidFill>
                <a:srgbClr val="000000">
                  <a:tint val="75000"/>
                  <a:shade val="95000"/>
                  <a:satMod val="105000"/>
                  <a:alpha val="0"/>
                </a:srgbClr>
              </a:solidFill>
              <a:prstDash val="dash"/>
            </a:ln>
          </c:spPr>
        </c:majorGridlines>
        <c:numFmt formatCode="0%" sourceLinked="1"/>
        <c:tickLblPos val="nextTo"/>
        <c:crossAx val="477057792"/>
        <c:crosses val="autoZero"/>
        <c:crossBetween val="midCat"/>
      </c:valAx>
      <c:spPr>
        <a:noFill/>
        <a:ln w="25376">
          <a:noFill/>
        </a:ln>
      </c:spPr>
    </c:plotArea>
    <c:plotVisOnly val="1"/>
    <c:dispBlanksAs val="zero"/>
  </c:chart>
  <c:txPr>
    <a:bodyPr/>
    <a:lstStyle/>
    <a:p>
      <a:pPr>
        <a:defRPr sz="800">
          <a:latin typeface="Arial" pitchFamily="34" charset="0"/>
          <a:cs typeface="Arial" pitchFamily="34"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areaChart>
        <c:grouping val="percentStacked"/>
        <c:ser>
          <c:idx val="0"/>
          <c:order val="0"/>
          <c:tx>
            <c:strRef>
              <c:f>'Balance Sheet Composition'!$A$2</c:f>
              <c:strCache>
                <c:ptCount val="1"/>
                <c:pt idx="0">
                  <c:v>Single Family</c:v>
                </c:pt>
              </c:strCache>
            </c:strRef>
          </c:tx>
          <c:spPr>
            <a:solidFill>
              <a:srgbClr val="00305E"/>
            </a:solidFill>
          </c:spPr>
          <c:cat>
            <c:strRef>
              <c:f>'Balance Sheet Composition'!$B$1:$AT$1</c:f>
              <c:strCache>
                <c:ptCount val="45"/>
                <c:pt idx="0">
                  <c:v>2015Q1</c:v>
                </c:pt>
                <c:pt idx="1">
                  <c:v>2014Q4</c:v>
                </c:pt>
                <c:pt idx="2">
                  <c:v>2014Q3</c:v>
                </c:pt>
                <c:pt idx="3">
                  <c:v>2014Q2</c:v>
                </c:pt>
                <c:pt idx="4">
                  <c:v>2014Q1</c:v>
                </c:pt>
                <c:pt idx="5">
                  <c:v>2013Q4</c:v>
                </c:pt>
                <c:pt idx="6">
                  <c:v>2013Q3</c:v>
                </c:pt>
                <c:pt idx="7">
                  <c:v>2013Q2</c:v>
                </c:pt>
                <c:pt idx="8">
                  <c:v>2013Q1</c:v>
                </c:pt>
                <c:pt idx="9">
                  <c:v>2012Q4</c:v>
                </c:pt>
                <c:pt idx="10">
                  <c:v>2012Q3</c:v>
                </c:pt>
                <c:pt idx="11">
                  <c:v>2012Q2</c:v>
                </c:pt>
                <c:pt idx="12">
                  <c:v>2012Q1</c:v>
                </c:pt>
                <c:pt idx="13">
                  <c:v>2011Q4</c:v>
                </c:pt>
                <c:pt idx="14">
                  <c:v>2011Q3</c:v>
                </c:pt>
                <c:pt idx="15">
                  <c:v>2011Q2</c:v>
                </c:pt>
                <c:pt idx="16">
                  <c:v>2011Q1</c:v>
                </c:pt>
                <c:pt idx="17">
                  <c:v>2010Q4</c:v>
                </c:pt>
                <c:pt idx="18">
                  <c:v>2010Q3</c:v>
                </c:pt>
                <c:pt idx="19">
                  <c:v>2010Q2</c:v>
                </c:pt>
                <c:pt idx="20">
                  <c:v>2010Q1</c:v>
                </c:pt>
                <c:pt idx="21">
                  <c:v>2009Q4</c:v>
                </c:pt>
                <c:pt idx="22">
                  <c:v>2009Q3</c:v>
                </c:pt>
                <c:pt idx="23">
                  <c:v>2009Q2</c:v>
                </c:pt>
                <c:pt idx="24">
                  <c:v>2009Q1</c:v>
                </c:pt>
                <c:pt idx="25">
                  <c:v>2008Q4</c:v>
                </c:pt>
                <c:pt idx="26">
                  <c:v>2008Q3</c:v>
                </c:pt>
                <c:pt idx="27">
                  <c:v>2008Q2</c:v>
                </c:pt>
                <c:pt idx="28">
                  <c:v>2008Q1</c:v>
                </c:pt>
                <c:pt idx="29">
                  <c:v>2007Q4</c:v>
                </c:pt>
                <c:pt idx="30">
                  <c:v>2007Q3</c:v>
                </c:pt>
                <c:pt idx="31">
                  <c:v>2007Q2</c:v>
                </c:pt>
                <c:pt idx="32">
                  <c:v>2007Q1</c:v>
                </c:pt>
                <c:pt idx="33">
                  <c:v>2006Q4</c:v>
                </c:pt>
                <c:pt idx="34">
                  <c:v>2006Q3</c:v>
                </c:pt>
                <c:pt idx="35">
                  <c:v>2006Q2</c:v>
                </c:pt>
                <c:pt idx="36">
                  <c:v>2006Q1</c:v>
                </c:pt>
                <c:pt idx="37">
                  <c:v>2005Q4</c:v>
                </c:pt>
                <c:pt idx="38">
                  <c:v>2005Q3</c:v>
                </c:pt>
                <c:pt idx="39">
                  <c:v>2005Q2</c:v>
                </c:pt>
                <c:pt idx="40">
                  <c:v>2005Q1</c:v>
                </c:pt>
                <c:pt idx="41">
                  <c:v>2004Q4</c:v>
                </c:pt>
                <c:pt idx="42">
                  <c:v>2004Q3</c:v>
                </c:pt>
                <c:pt idx="43">
                  <c:v>2004Q2</c:v>
                </c:pt>
                <c:pt idx="44">
                  <c:v>2004Q1</c:v>
                </c:pt>
              </c:strCache>
            </c:strRef>
          </c:cat>
          <c:val>
            <c:numRef>
              <c:f>'Balance Sheet Composition'!$B$2:$AT$2</c:f>
              <c:numCache>
                <c:formatCode>#,##0</c:formatCode>
                <c:ptCount val="45"/>
                <c:pt idx="0">
                  <c:v>1855338.7140000002</c:v>
                </c:pt>
                <c:pt idx="1">
                  <c:v>1842133.6420000051</c:v>
                </c:pt>
                <c:pt idx="2">
                  <c:v>1838275.165</c:v>
                </c:pt>
                <c:pt idx="3">
                  <c:v>1843069.148</c:v>
                </c:pt>
                <c:pt idx="4">
                  <c:v>1823671.7209999999</c:v>
                </c:pt>
                <c:pt idx="5">
                  <c:v>1829849.4720000001</c:v>
                </c:pt>
                <c:pt idx="6">
                  <c:v>1842593.2860000001</c:v>
                </c:pt>
                <c:pt idx="7">
                  <c:v>1857123.855</c:v>
                </c:pt>
                <c:pt idx="8">
                  <c:v>1878585.861</c:v>
                </c:pt>
                <c:pt idx="9">
                  <c:v>1893604.9040000001</c:v>
                </c:pt>
                <c:pt idx="10">
                  <c:v>1890135.8530000008</c:v>
                </c:pt>
                <c:pt idx="11">
                  <c:v>1875370.446</c:v>
                </c:pt>
                <c:pt idx="12">
                  <c:v>1858281.6970000011</c:v>
                </c:pt>
                <c:pt idx="13">
                  <c:v>1882787.838</c:v>
                </c:pt>
                <c:pt idx="14">
                  <c:v>1856681.2309999999</c:v>
                </c:pt>
                <c:pt idx="15">
                  <c:v>1831101.8840000001</c:v>
                </c:pt>
                <c:pt idx="16">
                  <c:v>1836490.203</c:v>
                </c:pt>
                <c:pt idx="17">
                  <c:v>1899836.0290000001</c:v>
                </c:pt>
                <c:pt idx="18">
                  <c:v>1882535.06</c:v>
                </c:pt>
                <c:pt idx="19">
                  <c:v>1876629.2510000002</c:v>
                </c:pt>
                <c:pt idx="20">
                  <c:v>1887169.017</c:v>
                </c:pt>
                <c:pt idx="21">
                  <c:v>1915811.2109999999</c:v>
                </c:pt>
                <c:pt idx="22">
                  <c:v>1928433.7479999999</c:v>
                </c:pt>
                <c:pt idx="23">
                  <c:v>2012810.0490000001</c:v>
                </c:pt>
                <c:pt idx="24">
                  <c:v>2046023.6530000011</c:v>
                </c:pt>
                <c:pt idx="25">
                  <c:v>2045174.764</c:v>
                </c:pt>
                <c:pt idx="26">
                  <c:v>2102654.9719999987</c:v>
                </c:pt>
                <c:pt idx="27">
                  <c:v>2154781.108</c:v>
                </c:pt>
                <c:pt idx="28">
                  <c:v>2215825.9549999987</c:v>
                </c:pt>
                <c:pt idx="29">
                  <c:v>2241450.56</c:v>
                </c:pt>
                <c:pt idx="30">
                  <c:v>2238179.986</c:v>
                </c:pt>
                <c:pt idx="31">
                  <c:v>2207433.7470000032</c:v>
                </c:pt>
                <c:pt idx="32">
                  <c:v>2185504.1140000001</c:v>
                </c:pt>
                <c:pt idx="33">
                  <c:v>2175661.2429999998</c:v>
                </c:pt>
                <c:pt idx="34">
                  <c:v>2175296.8679999998</c:v>
                </c:pt>
                <c:pt idx="35">
                  <c:v>2155747.2880000002</c:v>
                </c:pt>
                <c:pt idx="36">
                  <c:v>2101666.8059999957</c:v>
                </c:pt>
                <c:pt idx="37">
                  <c:v>2041887.22</c:v>
                </c:pt>
                <c:pt idx="38">
                  <c:v>2017668.8130000001</c:v>
                </c:pt>
                <c:pt idx="39">
                  <c:v>1950716.175</c:v>
                </c:pt>
                <c:pt idx="40">
                  <c:v>1885182.52</c:v>
                </c:pt>
                <c:pt idx="41">
                  <c:v>1833831.7690000001</c:v>
                </c:pt>
                <c:pt idx="42">
                  <c:v>1782250.821</c:v>
                </c:pt>
                <c:pt idx="43">
                  <c:v>1743663.628</c:v>
                </c:pt>
                <c:pt idx="44">
                  <c:v>1673441.7140000002</c:v>
                </c:pt>
              </c:numCache>
            </c:numRef>
          </c:val>
        </c:ser>
        <c:ser>
          <c:idx val="1"/>
          <c:order val="1"/>
          <c:tx>
            <c:strRef>
              <c:f>'Balance Sheet Composition'!$A$3</c:f>
              <c:strCache>
                <c:ptCount val="1"/>
                <c:pt idx="0">
                  <c:v>CRE</c:v>
                </c:pt>
              </c:strCache>
            </c:strRef>
          </c:tx>
          <c:spPr>
            <a:solidFill>
              <a:srgbClr val="009BDA"/>
            </a:solidFill>
          </c:spPr>
          <c:cat>
            <c:strRef>
              <c:f>'Balance Sheet Composition'!$B$1:$AT$1</c:f>
              <c:strCache>
                <c:ptCount val="45"/>
                <c:pt idx="0">
                  <c:v>2015Q1</c:v>
                </c:pt>
                <c:pt idx="1">
                  <c:v>2014Q4</c:v>
                </c:pt>
                <c:pt idx="2">
                  <c:v>2014Q3</c:v>
                </c:pt>
                <c:pt idx="3">
                  <c:v>2014Q2</c:v>
                </c:pt>
                <c:pt idx="4">
                  <c:v>2014Q1</c:v>
                </c:pt>
                <c:pt idx="5">
                  <c:v>2013Q4</c:v>
                </c:pt>
                <c:pt idx="6">
                  <c:v>2013Q3</c:v>
                </c:pt>
                <c:pt idx="7">
                  <c:v>2013Q2</c:v>
                </c:pt>
                <c:pt idx="8">
                  <c:v>2013Q1</c:v>
                </c:pt>
                <c:pt idx="9">
                  <c:v>2012Q4</c:v>
                </c:pt>
                <c:pt idx="10">
                  <c:v>2012Q3</c:v>
                </c:pt>
                <c:pt idx="11">
                  <c:v>2012Q2</c:v>
                </c:pt>
                <c:pt idx="12">
                  <c:v>2012Q1</c:v>
                </c:pt>
                <c:pt idx="13">
                  <c:v>2011Q4</c:v>
                </c:pt>
                <c:pt idx="14">
                  <c:v>2011Q3</c:v>
                </c:pt>
                <c:pt idx="15">
                  <c:v>2011Q2</c:v>
                </c:pt>
                <c:pt idx="16">
                  <c:v>2011Q1</c:v>
                </c:pt>
                <c:pt idx="17">
                  <c:v>2010Q4</c:v>
                </c:pt>
                <c:pt idx="18">
                  <c:v>2010Q3</c:v>
                </c:pt>
                <c:pt idx="19">
                  <c:v>2010Q2</c:v>
                </c:pt>
                <c:pt idx="20">
                  <c:v>2010Q1</c:v>
                </c:pt>
                <c:pt idx="21">
                  <c:v>2009Q4</c:v>
                </c:pt>
                <c:pt idx="22">
                  <c:v>2009Q3</c:v>
                </c:pt>
                <c:pt idx="23">
                  <c:v>2009Q2</c:v>
                </c:pt>
                <c:pt idx="24">
                  <c:v>2009Q1</c:v>
                </c:pt>
                <c:pt idx="25">
                  <c:v>2008Q4</c:v>
                </c:pt>
                <c:pt idx="26">
                  <c:v>2008Q3</c:v>
                </c:pt>
                <c:pt idx="27">
                  <c:v>2008Q2</c:v>
                </c:pt>
                <c:pt idx="28">
                  <c:v>2008Q1</c:v>
                </c:pt>
                <c:pt idx="29">
                  <c:v>2007Q4</c:v>
                </c:pt>
                <c:pt idx="30">
                  <c:v>2007Q3</c:v>
                </c:pt>
                <c:pt idx="31">
                  <c:v>2007Q2</c:v>
                </c:pt>
                <c:pt idx="32">
                  <c:v>2007Q1</c:v>
                </c:pt>
                <c:pt idx="33">
                  <c:v>2006Q4</c:v>
                </c:pt>
                <c:pt idx="34">
                  <c:v>2006Q3</c:v>
                </c:pt>
                <c:pt idx="35">
                  <c:v>2006Q2</c:v>
                </c:pt>
                <c:pt idx="36">
                  <c:v>2006Q1</c:v>
                </c:pt>
                <c:pt idx="37">
                  <c:v>2005Q4</c:v>
                </c:pt>
                <c:pt idx="38">
                  <c:v>2005Q3</c:v>
                </c:pt>
                <c:pt idx="39">
                  <c:v>2005Q2</c:v>
                </c:pt>
                <c:pt idx="40">
                  <c:v>2005Q1</c:v>
                </c:pt>
                <c:pt idx="41">
                  <c:v>2004Q4</c:v>
                </c:pt>
                <c:pt idx="42">
                  <c:v>2004Q3</c:v>
                </c:pt>
                <c:pt idx="43">
                  <c:v>2004Q2</c:v>
                </c:pt>
                <c:pt idx="44">
                  <c:v>2004Q1</c:v>
                </c:pt>
              </c:strCache>
            </c:strRef>
          </c:cat>
          <c:val>
            <c:numRef>
              <c:f>'Balance Sheet Composition'!$B$3:$AT$3</c:f>
              <c:numCache>
                <c:formatCode>#,##0</c:formatCode>
                <c:ptCount val="45"/>
                <c:pt idx="0">
                  <c:v>1163396.473</c:v>
                </c:pt>
                <c:pt idx="1">
                  <c:v>1150045.7140000002</c:v>
                </c:pt>
                <c:pt idx="2">
                  <c:v>1133296.675</c:v>
                </c:pt>
                <c:pt idx="3">
                  <c:v>1126783.095</c:v>
                </c:pt>
                <c:pt idx="4">
                  <c:v>1117178.257</c:v>
                </c:pt>
                <c:pt idx="5">
                  <c:v>1109141.371</c:v>
                </c:pt>
                <c:pt idx="6">
                  <c:v>1092170.2710000002</c:v>
                </c:pt>
                <c:pt idx="7">
                  <c:v>1083280.8790000011</c:v>
                </c:pt>
                <c:pt idx="8">
                  <c:v>1073005.2880000002</c:v>
                </c:pt>
                <c:pt idx="9">
                  <c:v>1073435.798</c:v>
                </c:pt>
                <c:pt idx="10">
                  <c:v>1058140.52</c:v>
                </c:pt>
                <c:pt idx="11">
                  <c:v>1058368.77</c:v>
                </c:pt>
                <c:pt idx="12">
                  <c:v>1057747.743</c:v>
                </c:pt>
                <c:pt idx="13">
                  <c:v>1060536.1830000011</c:v>
                </c:pt>
                <c:pt idx="14">
                  <c:v>1056273.03</c:v>
                </c:pt>
                <c:pt idx="15">
                  <c:v>1060237.996</c:v>
                </c:pt>
                <c:pt idx="16">
                  <c:v>1065186.3720000011</c:v>
                </c:pt>
                <c:pt idx="17">
                  <c:v>1071136.2220000001</c:v>
                </c:pt>
                <c:pt idx="18">
                  <c:v>1073222.5590000001</c:v>
                </c:pt>
                <c:pt idx="19">
                  <c:v>1081577.439</c:v>
                </c:pt>
                <c:pt idx="20">
                  <c:v>1091392.2690000001</c:v>
                </c:pt>
                <c:pt idx="21">
                  <c:v>1091306.2420000001</c:v>
                </c:pt>
                <c:pt idx="22">
                  <c:v>1090945.3940000001</c:v>
                </c:pt>
                <c:pt idx="23">
                  <c:v>1087159.0149999999</c:v>
                </c:pt>
                <c:pt idx="24">
                  <c:v>1077712.4549999998</c:v>
                </c:pt>
                <c:pt idx="25">
                  <c:v>1066246.9779999999</c:v>
                </c:pt>
                <c:pt idx="26">
                  <c:v>1043670.123</c:v>
                </c:pt>
                <c:pt idx="27">
                  <c:v>1019460.098</c:v>
                </c:pt>
                <c:pt idx="28">
                  <c:v>990531.98</c:v>
                </c:pt>
                <c:pt idx="29">
                  <c:v>968667.62899999996</c:v>
                </c:pt>
                <c:pt idx="30">
                  <c:v>939578.59299999836</c:v>
                </c:pt>
                <c:pt idx="31">
                  <c:v>924126.34800000244</c:v>
                </c:pt>
                <c:pt idx="32">
                  <c:v>905614.19699999888</c:v>
                </c:pt>
                <c:pt idx="33">
                  <c:v>904353.45100000245</c:v>
                </c:pt>
                <c:pt idx="34">
                  <c:v>885969.58799999836</c:v>
                </c:pt>
                <c:pt idx="35">
                  <c:v>863623.88899999997</c:v>
                </c:pt>
                <c:pt idx="36">
                  <c:v>842400.36399999994</c:v>
                </c:pt>
                <c:pt idx="37">
                  <c:v>825636.44600000244</c:v>
                </c:pt>
                <c:pt idx="38">
                  <c:v>807686.28599999007</c:v>
                </c:pt>
                <c:pt idx="39">
                  <c:v>783175.96699999995</c:v>
                </c:pt>
                <c:pt idx="40">
                  <c:v>767215.68799999636</c:v>
                </c:pt>
                <c:pt idx="41">
                  <c:v>752227.03799999936</c:v>
                </c:pt>
                <c:pt idx="42">
                  <c:v>734575.598</c:v>
                </c:pt>
                <c:pt idx="43">
                  <c:v>718670.56200000003</c:v>
                </c:pt>
                <c:pt idx="44">
                  <c:v>699949.32499999937</c:v>
                </c:pt>
              </c:numCache>
            </c:numRef>
          </c:val>
        </c:ser>
        <c:ser>
          <c:idx val="2"/>
          <c:order val="2"/>
          <c:tx>
            <c:strRef>
              <c:f>'Balance Sheet Composition'!$A$4</c:f>
              <c:strCache>
                <c:ptCount val="1"/>
                <c:pt idx="0">
                  <c:v>Construction &amp; development</c:v>
                </c:pt>
              </c:strCache>
            </c:strRef>
          </c:tx>
          <c:spPr>
            <a:solidFill>
              <a:srgbClr val="29671C"/>
            </a:solidFill>
          </c:spPr>
          <c:cat>
            <c:strRef>
              <c:f>'Balance Sheet Composition'!$B$1:$AT$1</c:f>
              <c:strCache>
                <c:ptCount val="45"/>
                <c:pt idx="0">
                  <c:v>2015Q1</c:v>
                </c:pt>
                <c:pt idx="1">
                  <c:v>2014Q4</c:v>
                </c:pt>
                <c:pt idx="2">
                  <c:v>2014Q3</c:v>
                </c:pt>
                <c:pt idx="3">
                  <c:v>2014Q2</c:v>
                </c:pt>
                <c:pt idx="4">
                  <c:v>2014Q1</c:v>
                </c:pt>
                <c:pt idx="5">
                  <c:v>2013Q4</c:v>
                </c:pt>
                <c:pt idx="6">
                  <c:v>2013Q3</c:v>
                </c:pt>
                <c:pt idx="7">
                  <c:v>2013Q2</c:v>
                </c:pt>
                <c:pt idx="8">
                  <c:v>2013Q1</c:v>
                </c:pt>
                <c:pt idx="9">
                  <c:v>2012Q4</c:v>
                </c:pt>
                <c:pt idx="10">
                  <c:v>2012Q3</c:v>
                </c:pt>
                <c:pt idx="11">
                  <c:v>2012Q2</c:v>
                </c:pt>
                <c:pt idx="12">
                  <c:v>2012Q1</c:v>
                </c:pt>
                <c:pt idx="13">
                  <c:v>2011Q4</c:v>
                </c:pt>
                <c:pt idx="14">
                  <c:v>2011Q3</c:v>
                </c:pt>
                <c:pt idx="15">
                  <c:v>2011Q2</c:v>
                </c:pt>
                <c:pt idx="16">
                  <c:v>2011Q1</c:v>
                </c:pt>
                <c:pt idx="17">
                  <c:v>2010Q4</c:v>
                </c:pt>
                <c:pt idx="18">
                  <c:v>2010Q3</c:v>
                </c:pt>
                <c:pt idx="19">
                  <c:v>2010Q2</c:v>
                </c:pt>
                <c:pt idx="20">
                  <c:v>2010Q1</c:v>
                </c:pt>
                <c:pt idx="21">
                  <c:v>2009Q4</c:v>
                </c:pt>
                <c:pt idx="22">
                  <c:v>2009Q3</c:v>
                </c:pt>
                <c:pt idx="23">
                  <c:v>2009Q2</c:v>
                </c:pt>
                <c:pt idx="24">
                  <c:v>2009Q1</c:v>
                </c:pt>
                <c:pt idx="25">
                  <c:v>2008Q4</c:v>
                </c:pt>
                <c:pt idx="26">
                  <c:v>2008Q3</c:v>
                </c:pt>
                <c:pt idx="27">
                  <c:v>2008Q2</c:v>
                </c:pt>
                <c:pt idx="28">
                  <c:v>2008Q1</c:v>
                </c:pt>
                <c:pt idx="29">
                  <c:v>2007Q4</c:v>
                </c:pt>
                <c:pt idx="30">
                  <c:v>2007Q3</c:v>
                </c:pt>
                <c:pt idx="31">
                  <c:v>2007Q2</c:v>
                </c:pt>
                <c:pt idx="32">
                  <c:v>2007Q1</c:v>
                </c:pt>
                <c:pt idx="33">
                  <c:v>2006Q4</c:v>
                </c:pt>
                <c:pt idx="34">
                  <c:v>2006Q3</c:v>
                </c:pt>
                <c:pt idx="35">
                  <c:v>2006Q2</c:v>
                </c:pt>
                <c:pt idx="36">
                  <c:v>2006Q1</c:v>
                </c:pt>
                <c:pt idx="37">
                  <c:v>2005Q4</c:v>
                </c:pt>
                <c:pt idx="38">
                  <c:v>2005Q3</c:v>
                </c:pt>
                <c:pt idx="39">
                  <c:v>2005Q2</c:v>
                </c:pt>
                <c:pt idx="40">
                  <c:v>2005Q1</c:v>
                </c:pt>
                <c:pt idx="41">
                  <c:v>2004Q4</c:v>
                </c:pt>
                <c:pt idx="42">
                  <c:v>2004Q3</c:v>
                </c:pt>
                <c:pt idx="43">
                  <c:v>2004Q2</c:v>
                </c:pt>
                <c:pt idx="44">
                  <c:v>2004Q1</c:v>
                </c:pt>
              </c:strCache>
            </c:strRef>
          </c:cat>
          <c:val>
            <c:numRef>
              <c:f>'Balance Sheet Composition'!$B$4:$AT$4</c:f>
              <c:numCache>
                <c:formatCode>#,##0</c:formatCode>
                <c:ptCount val="45"/>
                <c:pt idx="0">
                  <c:v>246120.62899999999</c:v>
                </c:pt>
                <c:pt idx="1">
                  <c:v>238582.83899999998</c:v>
                </c:pt>
                <c:pt idx="2">
                  <c:v>230645.23199999999</c:v>
                </c:pt>
                <c:pt idx="3">
                  <c:v>222752.12</c:v>
                </c:pt>
                <c:pt idx="4">
                  <c:v>214831.867</c:v>
                </c:pt>
                <c:pt idx="5">
                  <c:v>210141.40700000001</c:v>
                </c:pt>
                <c:pt idx="6">
                  <c:v>206213.49599999998</c:v>
                </c:pt>
                <c:pt idx="7">
                  <c:v>202660.508</c:v>
                </c:pt>
                <c:pt idx="8">
                  <c:v>201614.666</c:v>
                </c:pt>
                <c:pt idx="9">
                  <c:v>203202.43700000001</c:v>
                </c:pt>
                <c:pt idx="10">
                  <c:v>209842.70300000001</c:v>
                </c:pt>
                <c:pt idx="11">
                  <c:v>217279.796</c:v>
                </c:pt>
                <c:pt idx="12">
                  <c:v>228208.467</c:v>
                </c:pt>
                <c:pt idx="13">
                  <c:v>239924.16</c:v>
                </c:pt>
                <c:pt idx="14">
                  <c:v>254595.8</c:v>
                </c:pt>
                <c:pt idx="15">
                  <c:v>274290.09600000002</c:v>
                </c:pt>
                <c:pt idx="16">
                  <c:v>295229.28600000002</c:v>
                </c:pt>
                <c:pt idx="17">
                  <c:v>321101.679</c:v>
                </c:pt>
                <c:pt idx="18">
                  <c:v>354139.77500000002</c:v>
                </c:pt>
                <c:pt idx="19">
                  <c:v>383957.81099999999</c:v>
                </c:pt>
                <c:pt idx="20">
                  <c:v>418043.28100000002</c:v>
                </c:pt>
                <c:pt idx="21">
                  <c:v>450751.55099999986</c:v>
                </c:pt>
                <c:pt idx="22">
                  <c:v>491168.03200000001</c:v>
                </c:pt>
                <c:pt idx="23">
                  <c:v>533989.43200000003</c:v>
                </c:pt>
                <c:pt idx="24">
                  <c:v>564974.31599999999</c:v>
                </c:pt>
                <c:pt idx="25">
                  <c:v>591022.27999998641</c:v>
                </c:pt>
                <c:pt idx="26">
                  <c:v>614684.30500000005</c:v>
                </c:pt>
                <c:pt idx="27">
                  <c:v>626504.04399999999</c:v>
                </c:pt>
                <c:pt idx="28">
                  <c:v>631801.61600000004</c:v>
                </c:pt>
                <c:pt idx="29">
                  <c:v>629494.23</c:v>
                </c:pt>
                <c:pt idx="30">
                  <c:v>616532.00800000003</c:v>
                </c:pt>
                <c:pt idx="31">
                  <c:v>600467.23699999996</c:v>
                </c:pt>
                <c:pt idx="32">
                  <c:v>582287.98399999936</c:v>
                </c:pt>
                <c:pt idx="33">
                  <c:v>565299.14099999936</c:v>
                </c:pt>
                <c:pt idx="34">
                  <c:v>545002.86499999999</c:v>
                </c:pt>
                <c:pt idx="35">
                  <c:v>517516.43500000122</c:v>
                </c:pt>
                <c:pt idx="36">
                  <c:v>486845.83600000001</c:v>
                </c:pt>
                <c:pt idx="37">
                  <c:v>449697.12400000001</c:v>
                </c:pt>
                <c:pt idx="38">
                  <c:v>418271.51799999987</c:v>
                </c:pt>
                <c:pt idx="39">
                  <c:v>389991.60799999989</c:v>
                </c:pt>
                <c:pt idx="40">
                  <c:v>360138.11799999984</c:v>
                </c:pt>
                <c:pt idx="41">
                  <c:v>337567.45899999986</c:v>
                </c:pt>
                <c:pt idx="42">
                  <c:v>319542.32299999986</c:v>
                </c:pt>
                <c:pt idx="43">
                  <c:v>299888.397</c:v>
                </c:pt>
                <c:pt idx="44">
                  <c:v>285803.67700000003</c:v>
                </c:pt>
              </c:numCache>
            </c:numRef>
          </c:val>
        </c:ser>
        <c:ser>
          <c:idx val="3"/>
          <c:order val="3"/>
          <c:tx>
            <c:strRef>
              <c:f>'Balance Sheet Composition'!$A$5</c:f>
              <c:strCache>
                <c:ptCount val="1"/>
                <c:pt idx="0">
                  <c:v>HELOC's</c:v>
                </c:pt>
              </c:strCache>
            </c:strRef>
          </c:tx>
          <c:spPr>
            <a:solidFill>
              <a:srgbClr val="29671C">
                <a:lumMod val="40000"/>
                <a:lumOff val="60000"/>
              </a:srgbClr>
            </a:solidFill>
          </c:spPr>
          <c:cat>
            <c:strRef>
              <c:f>'Balance Sheet Composition'!$B$1:$AT$1</c:f>
              <c:strCache>
                <c:ptCount val="45"/>
                <c:pt idx="0">
                  <c:v>2015Q1</c:v>
                </c:pt>
                <c:pt idx="1">
                  <c:v>2014Q4</c:v>
                </c:pt>
                <c:pt idx="2">
                  <c:v>2014Q3</c:v>
                </c:pt>
                <c:pt idx="3">
                  <c:v>2014Q2</c:v>
                </c:pt>
                <c:pt idx="4">
                  <c:v>2014Q1</c:v>
                </c:pt>
                <c:pt idx="5">
                  <c:v>2013Q4</c:v>
                </c:pt>
                <c:pt idx="6">
                  <c:v>2013Q3</c:v>
                </c:pt>
                <c:pt idx="7">
                  <c:v>2013Q2</c:v>
                </c:pt>
                <c:pt idx="8">
                  <c:v>2013Q1</c:v>
                </c:pt>
                <c:pt idx="9">
                  <c:v>2012Q4</c:v>
                </c:pt>
                <c:pt idx="10">
                  <c:v>2012Q3</c:v>
                </c:pt>
                <c:pt idx="11">
                  <c:v>2012Q2</c:v>
                </c:pt>
                <c:pt idx="12">
                  <c:v>2012Q1</c:v>
                </c:pt>
                <c:pt idx="13">
                  <c:v>2011Q4</c:v>
                </c:pt>
                <c:pt idx="14">
                  <c:v>2011Q3</c:v>
                </c:pt>
                <c:pt idx="15">
                  <c:v>2011Q2</c:v>
                </c:pt>
                <c:pt idx="16">
                  <c:v>2011Q1</c:v>
                </c:pt>
                <c:pt idx="17">
                  <c:v>2010Q4</c:v>
                </c:pt>
                <c:pt idx="18">
                  <c:v>2010Q3</c:v>
                </c:pt>
                <c:pt idx="19">
                  <c:v>2010Q2</c:v>
                </c:pt>
                <c:pt idx="20">
                  <c:v>2010Q1</c:v>
                </c:pt>
                <c:pt idx="21">
                  <c:v>2009Q4</c:v>
                </c:pt>
                <c:pt idx="22">
                  <c:v>2009Q3</c:v>
                </c:pt>
                <c:pt idx="23">
                  <c:v>2009Q2</c:v>
                </c:pt>
                <c:pt idx="24">
                  <c:v>2009Q1</c:v>
                </c:pt>
                <c:pt idx="25">
                  <c:v>2008Q4</c:v>
                </c:pt>
                <c:pt idx="26">
                  <c:v>2008Q3</c:v>
                </c:pt>
                <c:pt idx="27">
                  <c:v>2008Q2</c:v>
                </c:pt>
                <c:pt idx="28">
                  <c:v>2008Q1</c:v>
                </c:pt>
                <c:pt idx="29">
                  <c:v>2007Q4</c:v>
                </c:pt>
                <c:pt idx="30">
                  <c:v>2007Q3</c:v>
                </c:pt>
                <c:pt idx="31">
                  <c:v>2007Q2</c:v>
                </c:pt>
                <c:pt idx="32">
                  <c:v>2007Q1</c:v>
                </c:pt>
                <c:pt idx="33">
                  <c:v>2006Q4</c:v>
                </c:pt>
                <c:pt idx="34">
                  <c:v>2006Q3</c:v>
                </c:pt>
                <c:pt idx="35">
                  <c:v>2006Q2</c:v>
                </c:pt>
                <c:pt idx="36">
                  <c:v>2006Q1</c:v>
                </c:pt>
                <c:pt idx="37">
                  <c:v>2005Q4</c:v>
                </c:pt>
                <c:pt idx="38">
                  <c:v>2005Q3</c:v>
                </c:pt>
                <c:pt idx="39">
                  <c:v>2005Q2</c:v>
                </c:pt>
                <c:pt idx="40">
                  <c:v>2005Q1</c:v>
                </c:pt>
                <c:pt idx="41">
                  <c:v>2004Q4</c:v>
                </c:pt>
                <c:pt idx="42">
                  <c:v>2004Q3</c:v>
                </c:pt>
                <c:pt idx="43">
                  <c:v>2004Q2</c:v>
                </c:pt>
                <c:pt idx="44">
                  <c:v>2004Q1</c:v>
                </c:pt>
              </c:strCache>
            </c:strRef>
          </c:cat>
          <c:val>
            <c:numRef>
              <c:f>'Balance Sheet Composition'!$B$5:$AT$5</c:f>
              <c:numCache>
                <c:formatCode>#,##0</c:formatCode>
                <c:ptCount val="45"/>
                <c:pt idx="0">
                  <c:v>483901.95899999986</c:v>
                </c:pt>
                <c:pt idx="1">
                  <c:v>492325.85799999989</c:v>
                </c:pt>
                <c:pt idx="2">
                  <c:v>496129.663</c:v>
                </c:pt>
                <c:pt idx="3">
                  <c:v>499183.40899999999</c:v>
                </c:pt>
                <c:pt idx="4">
                  <c:v>502162.7040000002</c:v>
                </c:pt>
                <c:pt idx="5">
                  <c:v>509517.46600000001</c:v>
                </c:pt>
                <c:pt idx="6">
                  <c:v>516728.109</c:v>
                </c:pt>
                <c:pt idx="7">
                  <c:v>527739.65800000005</c:v>
                </c:pt>
                <c:pt idx="8">
                  <c:v>538149.70899999898</c:v>
                </c:pt>
                <c:pt idx="9">
                  <c:v>554119.09399999899</c:v>
                </c:pt>
                <c:pt idx="10">
                  <c:v>566765.44799999997</c:v>
                </c:pt>
                <c:pt idx="11">
                  <c:v>579962.75300000003</c:v>
                </c:pt>
                <c:pt idx="12">
                  <c:v>591073.67099999636</c:v>
                </c:pt>
                <c:pt idx="13">
                  <c:v>604105.32999999996</c:v>
                </c:pt>
                <c:pt idx="14">
                  <c:v>608276.43799999997</c:v>
                </c:pt>
                <c:pt idx="15">
                  <c:v>615274.96699999995</c:v>
                </c:pt>
                <c:pt idx="16">
                  <c:v>623747.97499999637</c:v>
                </c:pt>
                <c:pt idx="17">
                  <c:v>636655.549</c:v>
                </c:pt>
                <c:pt idx="18">
                  <c:v>647920.728</c:v>
                </c:pt>
                <c:pt idx="19">
                  <c:v>654122.50199999998</c:v>
                </c:pt>
                <c:pt idx="20">
                  <c:v>659717.14099999936</c:v>
                </c:pt>
                <c:pt idx="21">
                  <c:v>661568.14199999999</c:v>
                </c:pt>
                <c:pt idx="22">
                  <c:v>667541.147</c:v>
                </c:pt>
                <c:pt idx="23">
                  <c:v>672941.75399999996</c:v>
                </c:pt>
                <c:pt idx="24">
                  <c:v>674278.402</c:v>
                </c:pt>
                <c:pt idx="25">
                  <c:v>668286.16299999936</c:v>
                </c:pt>
                <c:pt idx="26">
                  <c:v>652106.08600000001</c:v>
                </c:pt>
                <c:pt idx="27">
                  <c:v>646923.32299999997</c:v>
                </c:pt>
                <c:pt idx="28">
                  <c:v>624920.03700000001</c:v>
                </c:pt>
                <c:pt idx="29">
                  <c:v>611406.99899999937</c:v>
                </c:pt>
                <c:pt idx="30">
                  <c:v>591371.75600000005</c:v>
                </c:pt>
                <c:pt idx="31">
                  <c:v>576717.13300000003</c:v>
                </c:pt>
                <c:pt idx="32">
                  <c:v>556795.12399999937</c:v>
                </c:pt>
                <c:pt idx="33">
                  <c:v>559307.45600000245</c:v>
                </c:pt>
                <c:pt idx="34">
                  <c:v>554890.647</c:v>
                </c:pt>
                <c:pt idx="35">
                  <c:v>556195.61499999836</c:v>
                </c:pt>
                <c:pt idx="36">
                  <c:v>530733.63899999997</c:v>
                </c:pt>
                <c:pt idx="37">
                  <c:v>534256.505</c:v>
                </c:pt>
                <c:pt idx="38">
                  <c:v>538176.52399999998</c:v>
                </c:pt>
                <c:pt idx="39">
                  <c:v>533854.34699999995</c:v>
                </c:pt>
                <c:pt idx="40">
                  <c:v>507955.23900000122</c:v>
                </c:pt>
                <c:pt idx="41">
                  <c:v>490675.68</c:v>
                </c:pt>
                <c:pt idx="42">
                  <c:v>459829.76799999987</c:v>
                </c:pt>
                <c:pt idx="43">
                  <c:v>415791.49400000222</c:v>
                </c:pt>
                <c:pt idx="44">
                  <c:v>376491.52500000002</c:v>
                </c:pt>
              </c:numCache>
            </c:numRef>
          </c:val>
        </c:ser>
        <c:ser>
          <c:idx val="4"/>
          <c:order val="4"/>
          <c:tx>
            <c:strRef>
              <c:f>'Balance Sheet Composition'!$A$6</c:f>
              <c:strCache>
                <c:ptCount val="1"/>
                <c:pt idx="0">
                  <c:v>Multifamily</c:v>
                </c:pt>
              </c:strCache>
            </c:strRef>
          </c:tx>
          <c:spPr>
            <a:solidFill>
              <a:srgbClr val="667C82"/>
            </a:solidFill>
          </c:spPr>
          <c:cat>
            <c:strRef>
              <c:f>'Balance Sheet Composition'!$B$1:$AT$1</c:f>
              <c:strCache>
                <c:ptCount val="45"/>
                <c:pt idx="0">
                  <c:v>2015Q1</c:v>
                </c:pt>
                <c:pt idx="1">
                  <c:v>2014Q4</c:v>
                </c:pt>
                <c:pt idx="2">
                  <c:v>2014Q3</c:v>
                </c:pt>
                <c:pt idx="3">
                  <c:v>2014Q2</c:v>
                </c:pt>
                <c:pt idx="4">
                  <c:v>2014Q1</c:v>
                </c:pt>
                <c:pt idx="5">
                  <c:v>2013Q4</c:v>
                </c:pt>
                <c:pt idx="6">
                  <c:v>2013Q3</c:v>
                </c:pt>
                <c:pt idx="7">
                  <c:v>2013Q2</c:v>
                </c:pt>
                <c:pt idx="8">
                  <c:v>2013Q1</c:v>
                </c:pt>
                <c:pt idx="9">
                  <c:v>2012Q4</c:v>
                </c:pt>
                <c:pt idx="10">
                  <c:v>2012Q3</c:v>
                </c:pt>
                <c:pt idx="11">
                  <c:v>2012Q2</c:v>
                </c:pt>
                <c:pt idx="12">
                  <c:v>2012Q1</c:v>
                </c:pt>
                <c:pt idx="13">
                  <c:v>2011Q4</c:v>
                </c:pt>
                <c:pt idx="14">
                  <c:v>2011Q3</c:v>
                </c:pt>
                <c:pt idx="15">
                  <c:v>2011Q2</c:v>
                </c:pt>
                <c:pt idx="16">
                  <c:v>2011Q1</c:v>
                </c:pt>
                <c:pt idx="17">
                  <c:v>2010Q4</c:v>
                </c:pt>
                <c:pt idx="18">
                  <c:v>2010Q3</c:v>
                </c:pt>
                <c:pt idx="19">
                  <c:v>2010Q2</c:v>
                </c:pt>
                <c:pt idx="20">
                  <c:v>2010Q1</c:v>
                </c:pt>
                <c:pt idx="21">
                  <c:v>2009Q4</c:v>
                </c:pt>
                <c:pt idx="22">
                  <c:v>2009Q3</c:v>
                </c:pt>
                <c:pt idx="23">
                  <c:v>2009Q2</c:v>
                </c:pt>
                <c:pt idx="24">
                  <c:v>2009Q1</c:v>
                </c:pt>
                <c:pt idx="25">
                  <c:v>2008Q4</c:v>
                </c:pt>
                <c:pt idx="26">
                  <c:v>2008Q3</c:v>
                </c:pt>
                <c:pt idx="27">
                  <c:v>2008Q2</c:v>
                </c:pt>
                <c:pt idx="28">
                  <c:v>2008Q1</c:v>
                </c:pt>
                <c:pt idx="29">
                  <c:v>2007Q4</c:v>
                </c:pt>
                <c:pt idx="30">
                  <c:v>2007Q3</c:v>
                </c:pt>
                <c:pt idx="31">
                  <c:v>2007Q2</c:v>
                </c:pt>
                <c:pt idx="32">
                  <c:v>2007Q1</c:v>
                </c:pt>
                <c:pt idx="33">
                  <c:v>2006Q4</c:v>
                </c:pt>
                <c:pt idx="34">
                  <c:v>2006Q3</c:v>
                </c:pt>
                <c:pt idx="35">
                  <c:v>2006Q2</c:v>
                </c:pt>
                <c:pt idx="36">
                  <c:v>2006Q1</c:v>
                </c:pt>
                <c:pt idx="37">
                  <c:v>2005Q4</c:v>
                </c:pt>
                <c:pt idx="38">
                  <c:v>2005Q3</c:v>
                </c:pt>
                <c:pt idx="39">
                  <c:v>2005Q2</c:v>
                </c:pt>
                <c:pt idx="40">
                  <c:v>2005Q1</c:v>
                </c:pt>
                <c:pt idx="41">
                  <c:v>2004Q4</c:v>
                </c:pt>
                <c:pt idx="42">
                  <c:v>2004Q3</c:v>
                </c:pt>
                <c:pt idx="43">
                  <c:v>2004Q2</c:v>
                </c:pt>
                <c:pt idx="44">
                  <c:v>2004Q1</c:v>
                </c:pt>
              </c:strCache>
            </c:strRef>
          </c:cat>
          <c:val>
            <c:numRef>
              <c:f>'Balance Sheet Composition'!$B$6:$AT$6</c:f>
              <c:numCache>
                <c:formatCode>#,##0</c:formatCode>
                <c:ptCount val="45"/>
                <c:pt idx="0">
                  <c:v>305333.74799999985</c:v>
                </c:pt>
                <c:pt idx="1">
                  <c:v>297351.68599999999</c:v>
                </c:pt>
                <c:pt idx="2">
                  <c:v>288887.03899999999</c:v>
                </c:pt>
                <c:pt idx="3">
                  <c:v>281904.42700000008</c:v>
                </c:pt>
                <c:pt idx="4">
                  <c:v>271882.364</c:v>
                </c:pt>
                <c:pt idx="5">
                  <c:v>263024.58799999999</c:v>
                </c:pt>
                <c:pt idx="6">
                  <c:v>252777.71900000001</c:v>
                </c:pt>
                <c:pt idx="7">
                  <c:v>243279.27100000001</c:v>
                </c:pt>
                <c:pt idx="8">
                  <c:v>235952.31899999999</c:v>
                </c:pt>
                <c:pt idx="9">
                  <c:v>233310.897</c:v>
                </c:pt>
                <c:pt idx="10">
                  <c:v>227801.38099999962</c:v>
                </c:pt>
                <c:pt idx="11">
                  <c:v>224522.61600000001</c:v>
                </c:pt>
                <c:pt idx="12">
                  <c:v>220926.622</c:v>
                </c:pt>
                <c:pt idx="13">
                  <c:v>218505.61000000004</c:v>
                </c:pt>
                <c:pt idx="14">
                  <c:v>216851.54699999999</c:v>
                </c:pt>
                <c:pt idx="15">
                  <c:v>215839.38099999962</c:v>
                </c:pt>
                <c:pt idx="16">
                  <c:v>212192.25599999999</c:v>
                </c:pt>
                <c:pt idx="17">
                  <c:v>212701.04199999999</c:v>
                </c:pt>
                <c:pt idx="18">
                  <c:v>213772.04699999999</c:v>
                </c:pt>
                <c:pt idx="19">
                  <c:v>212763.601</c:v>
                </c:pt>
                <c:pt idx="20">
                  <c:v>215356.45699999965</c:v>
                </c:pt>
                <c:pt idx="21">
                  <c:v>212718.36399999968</c:v>
                </c:pt>
                <c:pt idx="22">
                  <c:v>216510.69200000001</c:v>
                </c:pt>
                <c:pt idx="23">
                  <c:v>213527.34099999999</c:v>
                </c:pt>
                <c:pt idx="24">
                  <c:v>210603.63699999999</c:v>
                </c:pt>
                <c:pt idx="25">
                  <c:v>206475.48299999998</c:v>
                </c:pt>
                <c:pt idx="26">
                  <c:v>205895.84599999999</c:v>
                </c:pt>
                <c:pt idx="27">
                  <c:v>211598.87899999999</c:v>
                </c:pt>
                <c:pt idx="28">
                  <c:v>208321.27100000001</c:v>
                </c:pt>
                <c:pt idx="29">
                  <c:v>202817.014</c:v>
                </c:pt>
                <c:pt idx="30">
                  <c:v>193621.58</c:v>
                </c:pt>
                <c:pt idx="31">
                  <c:v>190017.136</c:v>
                </c:pt>
                <c:pt idx="32">
                  <c:v>191963.73300000001</c:v>
                </c:pt>
                <c:pt idx="33">
                  <c:v>193058.20300000001</c:v>
                </c:pt>
                <c:pt idx="34">
                  <c:v>193147.31899999999</c:v>
                </c:pt>
                <c:pt idx="35">
                  <c:v>192426.61000000004</c:v>
                </c:pt>
                <c:pt idx="36">
                  <c:v>192165.38399999868</c:v>
                </c:pt>
                <c:pt idx="37">
                  <c:v>188137.75700000001</c:v>
                </c:pt>
                <c:pt idx="38">
                  <c:v>185660.02399999998</c:v>
                </c:pt>
                <c:pt idx="39">
                  <c:v>180559.99399999998</c:v>
                </c:pt>
                <c:pt idx="40">
                  <c:v>173013.95199999868</c:v>
                </c:pt>
                <c:pt idx="41">
                  <c:v>168966.45099999968</c:v>
                </c:pt>
                <c:pt idx="42">
                  <c:v>164698.08299999998</c:v>
                </c:pt>
                <c:pt idx="43">
                  <c:v>160661.58499999892</c:v>
                </c:pt>
                <c:pt idx="44">
                  <c:v>156601.92599999998</c:v>
                </c:pt>
              </c:numCache>
            </c:numRef>
          </c:val>
        </c:ser>
        <c:ser>
          <c:idx val="5"/>
          <c:order val="5"/>
          <c:tx>
            <c:strRef>
              <c:f>'Balance Sheet Composition'!$A$7</c:f>
              <c:strCache>
                <c:ptCount val="1"/>
                <c:pt idx="0">
                  <c:v>Farm</c:v>
                </c:pt>
              </c:strCache>
            </c:strRef>
          </c:tx>
          <c:spPr>
            <a:solidFill>
              <a:srgbClr val="FFFFFF">
                <a:lumMod val="75000"/>
              </a:srgbClr>
            </a:solidFill>
          </c:spPr>
          <c:cat>
            <c:strRef>
              <c:f>'Balance Sheet Composition'!$B$1:$AT$1</c:f>
              <c:strCache>
                <c:ptCount val="45"/>
                <c:pt idx="0">
                  <c:v>2015Q1</c:v>
                </c:pt>
                <c:pt idx="1">
                  <c:v>2014Q4</c:v>
                </c:pt>
                <c:pt idx="2">
                  <c:v>2014Q3</c:v>
                </c:pt>
                <c:pt idx="3">
                  <c:v>2014Q2</c:v>
                </c:pt>
                <c:pt idx="4">
                  <c:v>2014Q1</c:v>
                </c:pt>
                <c:pt idx="5">
                  <c:v>2013Q4</c:v>
                </c:pt>
                <c:pt idx="6">
                  <c:v>2013Q3</c:v>
                </c:pt>
                <c:pt idx="7">
                  <c:v>2013Q2</c:v>
                </c:pt>
                <c:pt idx="8">
                  <c:v>2013Q1</c:v>
                </c:pt>
                <c:pt idx="9">
                  <c:v>2012Q4</c:v>
                </c:pt>
                <c:pt idx="10">
                  <c:v>2012Q3</c:v>
                </c:pt>
                <c:pt idx="11">
                  <c:v>2012Q2</c:v>
                </c:pt>
                <c:pt idx="12">
                  <c:v>2012Q1</c:v>
                </c:pt>
                <c:pt idx="13">
                  <c:v>2011Q4</c:v>
                </c:pt>
                <c:pt idx="14">
                  <c:v>2011Q3</c:v>
                </c:pt>
                <c:pt idx="15">
                  <c:v>2011Q2</c:v>
                </c:pt>
                <c:pt idx="16">
                  <c:v>2011Q1</c:v>
                </c:pt>
                <c:pt idx="17">
                  <c:v>2010Q4</c:v>
                </c:pt>
                <c:pt idx="18">
                  <c:v>2010Q3</c:v>
                </c:pt>
                <c:pt idx="19">
                  <c:v>2010Q2</c:v>
                </c:pt>
                <c:pt idx="20">
                  <c:v>2010Q1</c:v>
                </c:pt>
                <c:pt idx="21">
                  <c:v>2009Q4</c:v>
                </c:pt>
                <c:pt idx="22">
                  <c:v>2009Q3</c:v>
                </c:pt>
                <c:pt idx="23">
                  <c:v>2009Q2</c:v>
                </c:pt>
                <c:pt idx="24">
                  <c:v>2009Q1</c:v>
                </c:pt>
                <c:pt idx="25">
                  <c:v>2008Q4</c:v>
                </c:pt>
                <c:pt idx="26">
                  <c:v>2008Q3</c:v>
                </c:pt>
                <c:pt idx="27">
                  <c:v>2008Q2</c:v>
                </c:pt>
                <c:pt idx="28">
                  <c:v>2008Q1</c:v>
                </c:pt>
                <c:pt idx="29">
                  <c:v>2007Q4</c:v>
                </c:pt>
                <c:pt idx="30">
                  <c:v>2007Q3</c:v>
                </c:pt>
                <c:pt idx="31">
                  <c:v>2007Q2</c:v>
                </c:pt>
                <c:pt idx="32">
                  <c:v>2007Q1</c:v>
                </c:pt>
                <c:pt idx="33">
                  <c:v>2006Q4</c:v>
                </c:pt>
                <c:pt idx="34">
                  <c:v>2006Q3</c:v>
                </c:pt>
                <c:pt idx="35">
                  <c:v>2006Q2</c:v>
                </c:pt>
                <c:pt idx="36">
                  <c:v>2006Q1</c:v>
                </c:pt>
                <c:pt idx="37">
                  <c:v>2005Q4</c:v>
                </c:pt>
                <c:pt idx="38">
                  <c:v>2005Q3</c:v>
                </c:pt>
                <c:pt idx="39">
                  <c:v>2005Q2</c:v>
                </c:pt>
                <c:pt idx="40">
                  <c:v>2005Q1</c:v>
                </c:pt>
                <c:pt idx="41">
                  <c:v>2004Q4</c:v>
                </c:pt>
                <c:pt idx="42">
                  <c:v>2004Q3</c:v>
                </c:pt>
                <c:pt idx="43">
                  <c:v>2004Q2</c:v>
                </c:pt>
                <c:pt idx="44">
                  <c:v>2004Q1</c:v>
                </c:pt>
              </c:strCache>
            </c:strRef>
          </c:cat>
          <c:val>
            <c:numRef>
              <c:f>'Balance Sheet Composition'!$B$7:$AT$7</c:f>
              <c:numCache>
                <c:formatCode>#,##0</c:formatCode>
                <c:ptCount val="45"/>
                <c:pt idx="0">
                  <c:v>84524.97</c:v>
                </c:pt>
                <c:pt idx="1">
                  <c:v>83599.354999999996</c:v>
                </c:pt>
                <c:pt idx="2">
                  <c:v>82305.75</c:v>
                </c:pt>
                <c:pt idx="3">
                  <c:v>80695.791999999972</c:v>
                </c:pt>
                <c:pt idx="4">
                  <c:v>78663.698000000004</c:v>
                </c:pt>
                <c:pt idx="5">
                  <c:v>78089.692999999999</c:v>
                </c:pt>
                <c:pt idx="6">
                  <c:v>76663.341</c:v>
                </c:pt>
                <c:pt idx="7">
                  <c:v>75236.095000000001</c:v>
                </c:pt>
                <c:pt idx="8">
                  <c:v>73562.524000000005</c:v>
                </c:pt>
                <c:pt idx="9">
                  <c:v>74097.971999999994</c:v>
                </c:pt>
                <c:pt idx="10">
                  <c:v>71562.600000000006</c:v>
                </c:pt>
                <c:pt idx="11">
                  <c:v>70667.092999999979</c:v>
                </c:pt>
                <c:pt idx="12">
                  <c:v>69488.968999999968</c:v>
                </c:pt>
                <c:pt idx="13">
                  <c:v>68623.157000000007</c:v>
                </c:pt>
                <c:pt idx="14">
                  <c:v>68265.56</c:v>
                </c:pt>
                <c:pt idx="15">
                  <c:v>67956.983999999968</c:v>
                </c:pt>
                <c:pt idx="16">
                  <c:v>67315.061000000002</c:v>
                </c:pt>
                <c:pt idx="17">
                  <c:v>67978.365000000005</c:v>
                </c:pt>
                <c:pt idx="18">
                  <c:v>67641.001999999993</c:v>
                </c:pt>
                <c:pt idx="19">
                  <c:v>67445.324999999997</c:v>
                </c:pt>
                <c:pt idx="20">
                  <c:v>66549.172000000006</c:v>
                </c:pt>
                <c:pt idx="21">
                  <c:v>66585.132000000012</c:v>
                </c:pt>
                <c:pt idx="22">
                  <c:v>66542.361000000004</c:v>
                </c:pt>
                <c:pt idx="23">
                  <c:v>65554.005000000005</c:v>
                </c:pt>
                <c:pt idx="24">
                  <c:v>64578.312000000013</c:v>
                </c:pt>
                <c:pt idx="25">
                  <c:v>63700.432000000001</c:v>
                </c:pt>
                <c:pt idx="26">
                  <c:v>62323.088000000003</c:v>
                </c:pt>
                <c:pt idx="27">
                  <c:v>61062.137000000002</c:v>
                </c:pt>
                <c:pt idx="28">
                  <c:v>58628.44</c:v>
                </c:pt>
                <c:pt idx="29">
                  <c:v>57409.734999999993</c:v>
                </c:pt>
                <c:pt idx="30">
                  <c:v>56537.978000000003</c:v>
                </c:pt>
                <c:pt idx="31">
                  <c:v>55445.705999999998</c:v>
                </c:pt>
                <c:pt idx="32">
                  <c:v>53865.438000000002</c:v>
                </c:pt>
                <c:pt idx="33">
                  <c:v>52668.28</c:v>
                </c:pt>
                <c:pt idx="34">
                  <c:v>51682.507000000005</c:v>
                </c:pt>
                <c:pt idx="35">
                  <c:v>50402.988000000012</c:v>
                </c:pt>
                <c:pt idx="36">
                  <c:v>49009.222999999998</c:v>
                </c:pt>
                <c:pt idx="37">
                  <c:v>48006.48</c:v>
                </c:pt>
                <c:pt idx="38">
                  <c:v>47506.745000000003</c:v>
                </c:pt>
                <c:pt idx="39">
                  <c:v>46561.173999999999</c:v>
                </c:pt>
                <c:pt idx="40">
                  <c:v>45370.548000000003</c:v>
                </c:pt>
                <c:pt idx="41">
                  <c:v>44875.127999999997</c:v>
                </c:pt>
                <c:pt idx="42">
                  <c:v>44255.169000000002</c:v>
                </c:pt>
                <c:pt idx="43">
                  <c:v>43297.17</c:v>
                </c:pt>
                <c:pt idx="44">
                  <c:v>41800.220999999998</c:v>
                </c:pt>
              </c:numCache>
            </c:numRef>
          </c:val>
        </c:ser>
        <c:ser>
          <c:idx val="6"/>
          <c:order val="6"/>
          <c:tx>
            <c:strRef>
              <c:f>'Balance Sheet Composition'!$A$8</c:f>
              <c:strCache>
                <c:ptCount val="1"/>
                <c:pt idx="0">
                  <c:v>Foreign Offices</c:v>
                </c:pt>
              </c:strCache>
            </c:strRef>
          </c:tx>
          <c:spPr>
            <a:solidFill>
              <a:srgbClr val="B5821D"/>
            </a:solidFill>
          </c:spPr>
          <c:cat>
            <c:strRef>
              <c:f>'Balance Sheet Composition'!$B$1:$AT$1</c:f>
              <c:strCache>
                <c:ptCount val="45"/>
                <c:pt idx="0">
                  <c:v>2015Q1</c:v>
                </c:pt>
                <c:pt idx="1">
                  <c:v>2014Q4</c:v>
                </c:pt>
                <c:pt idx="2">
                  <c:v>2014Q3</c:v>
                </c:pt>
                <c:pt idx="3">
                  <c:v>2014Q2</c:v>
                </c:pt>
                <c:pt idx="4">
                  <c:v>2014Q1</c:v>
                </c:pt>
                <c:pt idx="5">
                  <c:v>2013Q4</c:v>
                </c:pt>
                <c:pt idx="6">
                  <c:v>2013Q3</c:v>
                </c:pt>
                <c:pt idx="7">
                  <c:v>2013Q2</c:v>
                </c:pt>
                <c:pt idx="8">
                  <c:v>2013Q1</c:v>
                </c:pt>
                <c:pt idx="9">
                  <c:v>2012Q4</c:v>
                </c:pt>
                <c:pt idx="10">
                  <c:v>2012Q3</c:v>
                </c:pt>
                <c:pt idx="11">
                  <c:v>2012Q2</c:v>
                </c:pt>
                <c:pt idx="12">
                  <c:v>2012Q1</c:v>
                </c:pt>
                <c:pt idx="13">
                  <c:v>2011Q4</c:v>
                </c:pt>
                <c:pt idx="14">
                  <c:v>2011Q3</c:v>
                </c:pt>
                <c:pt idx="15">
                  <c:v>2011Q2</c:v>
                </c:pt>
                <c:pt idx="16">
                  <c:v>2011Q1</c:v>
                </c:pt>
                <c:pt idx="17">
                  <c:v>2010Q4</c:v>
                </c:pt>
                <c:pt idx="18">
                  <c:v>2010Q3</c:v>
                </c:pt>
                <c:pt idx="19">
                  <c:v>2010Q2</c:v>
                </c:pt>
                <c:pt idx="20">
                  <c:v>2010Q1</c:v>
                </c:pt>
                <c:pt idx="21">
                  <c:v>2009Q4</c:v>
                </c:pt>
                <c:pt idx="22">
                  <c:v>2009Q3</c:v>
                </c:pt>
                <c:pt idx="23">
                  <c:v>2009Q2</c:v>
                </c:pt>
                <c:pt idx="24">
                  <c:v>2009Q1</c:v>
                </c:pt>
                <c:pt idx="25">
                  <c:v>2008Q4</c:v>
                </c:pt>
                <c:pt idx="26">
                  <c:v>2008Q3</c:v>
                </c:pt>
                <c:pt idx="27">
                  <c:v>2008Q2</c:v>
                </c:pt>
                <c:pt idx="28">
                  <c:v>2008Q1</c:v>
                </c:pt>
                <c:pt idx="29">
                  <c:v>2007Q4</c:v>
                </c:pt>
                <c:pt idx="30">
                  <c:v>2007Q3</c:v>
                </c:pt>
                <c:pt idx="31">
                  <c:v>2007Q2</c:v>
                </c:pt>
                <c:pt idx="32">
                  <c:v>2007Q1</c:v>
                </c:pt>
                <c:pt idx="33">
                  <c:v>2006Q4</c:v>
                </c:pt>
                <c:pt idx="34">
                  <c:v>2006Q3</c:v>
                </c:pt>
                <c:pt idx="35">
                  <c:v>2006Q2</c:v>
                </c:pt>
                <c:pt idx="36">
                  <c:v>2006Q1</c:v>
                </c:pt>
                <c:pt idx="37">
                  <c:v>2005Q4</c:v>
                </c:pt>
                <c:pt idx="38">
                  <c:v>2005Q3</c:v>
                </c:pt>
                <c:pt idx="39">
                  <c:v>2005Q2</c:v>
                </c:pt>
                <c:pt idx="40">
                  <c:v>2005Q1</c:v>
                </c:pt>
                <c:pt idx="41">
                  <c:v>2004Q4</c:v>
                </c:pt>
                <c:pt idx="42">
                  <c:v>2004Q3</c:v>
                </c:pt>
                <c:pt idx="43">
                  <c:v>2004Q2</c:v>
                </c:pt>
                <c:pt idx="44">
                  <c:v>2004Q1</c:v>
                </c:pt>
              </c:strCache>
            </c:strRef>
          </c:cat>
          <c:val>
            <c:numRef>
              <c:f>'Balance Sheet Composition'!$B$8:$AT$8</c:f>
              <c:numCache>
                <c:formatCode>#,##0</c:formatCode>
                <c:ptCount val="45"/>
                <c:pt idx="0">
                  <c:v>65664.435999999972</c:v>
                </c:pt>
                <c:pt idx="1">
                  <c:v>66786.602000000014</c:v>
                </c:pt>
                <c:pt idx="2">
                  <c:v>66573.192999999999</c:v>
                </c:pt>
                <c:pt idx="3">
                  <c:v>68811.08</c:v>
                </c:pt>
                <c:pt idx="4">
                  <c:v>67337.737999999998</c:v>
                </c:pt>
                <c:pt idx="5">
                  <c:v>65937.058000000005</c:v>
                </c:pt>
                <c:pt idx="6">
                  <c:v>66340.170000000027</c:v>
                </c:pt>
                <c:pt idx="7">
                  <c:v>58982.763999999996</c:v>
                </c:pt>
                <c:pt idx="8">
                  <c:v>58774.167000000001</c:v>
                </c:pt>
                <c:pt idx="9">
                  <c:v>60146.5</c:v>
                </c:pt>
                <c:pt idx="10">
                  <c:v>62436.201000000001</c:v>
                </c:pt>
                <c:pt idx="11">
                  <c:v>60022.867000000006</c:v>
                </c:pt>
                <c:pt idx="12">
                  <c:v>61193.363000000005</c:v>
                </c:pt>
                <c:pt idx="13">
                  <c:v>59534.196999999993</c:v>
                </c:pt>
                <c:pt idx="14">
                  <c:v>58240.913</c:v>
                </c:pt>
                <c:pt idx="15">
                  <c:v>60530.801000000007</c:v>
                </c:pt>
                <c:pt idx="16">
                  <c:v>59012.383000000002</c:v>
                </c:pt>
                <c:pt idx="17">
                  <c:v>57180.707999999999</c:v>
                </c:pt>
                <c:pt idx="18">
                  <c:v>63786.637999999999</c:v>
                </c:pt>
                <c:pt idx="19">
                  <c:v>61570.905000000006</c:v>
                </c:pt>
                <c:pt idx="20">
                  <c:v>63675.475000000006</c:v>
                </c:pt>
                <c:pt idx="21">
                  <c:v>62981.948000000011</c:v>
                </c:pt>
                <c:pt idx="22">
                  <c:v>65584.19</c:v>
                </c:pt>
                <c:pt idx="23">
                  <c:v>65134.747000000003</c:v>
                </c:pt>
                <c:pt idx="24">
                  <c:v>62337.587</c:v>
                </c:pt>
                <c:pt idx="25">
                  <c:v>64411.011000000006</c:v>
                </c:pt>
                <c:pt idx="26">
                  <c:v>69008.342999999979</c:v>
                </c:pt>
                <c:pt idx="27">
                  <c:v>75006.394</c:v>
                </c:pt>
                <c:pt idx="28">
                  <c:v>75754.045999999988</c:v>
                </c:pt>
                <c:pt idx="29">
                  <c:v>70531.516999999978</c:v>
                </c:pt>
                <c:pt idx="30">
                  <c:v>65540.375000000087</c:v>
                </c:pt>
                <c:pt idx="31">
                  <c:v>65492.340000000011</c:v>
                </c:pt>
                <c:pt idx="32">
                  <c:v>60840.657000000007</c:v>
                </c:pt>
                <c:pt idx="33">
                  <c:v>57297.341</c:v>
                </c:pt>
                <c:pt idx="34">
                  <c:v>58365.201000000001</c:v>
                </c:pt>
                <c:pt idx="35">
                  <c:v>56159.977000000006</c:v>
                </c:pt>
                <c:pt idx="36">
                  <c:v>52570.004000000001</c:v>
                </c:pt>
                <c:pt idx="37">
                  <c:v>52478.577000000005</c:v>
                </c:pt>
                <c:pt idx="38">
                  <c:v>48621.595999999998</c:v>
                </c:pt>
                <c:pt idx="39">
                  <c:v>47289.407000000007</c:v>
                </c:pt>
                <c:pt idx="40">
                  <c:v>48469.435000000005</c:v>
                </c:pt>
                <c:pt idx="41">
                  <c:v>53065.884000000013</c:v>
                </c:pt>
                <c:pt idx="42">
                  <c:v>49564.545000000006</c:v>
                </c:pt>
                <c:pt idx="43">
                  <c:v>47389.754000000001</c:v>
                </c:pt>
                <c:pt idx="44">
                  <c:v>41018.648000000001</c:v>
                </c:pt>
              </c:numCache>
            </c:numRef>
          </c:val>
        </c:ser>
        <c:ser>
          <c:idx val="7"/>
          <c:order val="7"/>
          <c:tx>
            <c:strRef>
              <c:f>'Balance Sheet Composition'!$A$9</c:f>
              <c:strCache>
                <c:ptCount val="1"/>
                <c:pt idx="0">
                  <c:v>C&amp;I</c:v>
                </c:pt>
              </c:strCache>
            </c:strRef>
          </c:tx>
          <c:spPr>
            <a:solidFill>
              <a:srgbClr val="B5821D">
                <a:lumMod val="60000"/>
                <a:lumOff val="40000"/>
              </a:srgbClr>
            </a:solidFill>
          </c:spPr>
          <c:cat>
            <c:strRef>
              <c:f>'Balance Sheet Composition'!$B$1:$AT$1</c:f>
              <c:strCache>
                <c:ptCount val="45"/>
                <c:pt idx="0">
                  <c:v>2015Q1</c:v>
                </c:pt>
                <c:pt idx="1">
                  <c:v>2014Q4</c:v>
                </c:pt>
                <c:pt idx="2">
                  <c:v>2014Q3</c:v>
                </c:pt>
                <c:pt idx="3">
                  <c:v>2014Q2</c:v>
                </c:pt>
                <c:pt idx="4">
                  <c:v>2014Q1</c:v>
                </c:pt>
                <c:pt idx="5">
                  <c:v>2013Q4</c:v>
                </c:pt>
                <c:pt idx="6">
                  <c:v>2013Q3</c:v>
                </c:pt>
                <c:pt idx="7">
                  <c:v>2013Q2</c:v>
                </c:pt>
                <c:pt idx="8">
                  <c:v>2013Q1</c:v>
                </c:pt>
                <c:pt idx="9">
                  <c:v>2012Q4</c:v>
                </c:pt>
                <c:pt idx="10">
                  <c:v>2012Q3</c:v>
                </c:pt>
                <c:pt idx="11">
                  <c:v>2012Q2</c:v>
                </c:pt>
                <c:pt idx="12">
                  <c:v>2012Q1</c:v>
                </c:pt>
                <c:pt idx="13">
                  <c:v>2011Q4</c:v>
                </c:pt>
                <c:pt idx="14">
                  <c:v>2011Q3</c:v>
                </c:pt>
                <c:pt idx="15">
                  <c:v>2011Q2</c:v>
                </c:pt>
                <c:pt idx="16">
                  <c:v>2011Q1</c:v>
                </c:pt>
                <c:pt idx="17">
                  <c:v>2010Q4</c:v>
                </c:pt>
                <c:pt idx="18">
                  <c:v>2010Q3</c:v>
                </c:pt>
                <c:pt idx="19">
                  <c:v>2010Q2</c:v>
                </c:pt>
                <c:pt idx="20">
                  <c:v>2010Q1</c:v>
                </c:pt>
                <c:pt idx="21">
                  <c:v>2009Q4</c:v>
                </c:pt>
                <c:pt idx="22">
                  <c:v>2009Q3</c:v>
                </c:pt>
                <c:pt idx="23">
                  <c:v>2009Q2</c:v>
                </c:pt>
                <c:pt idx="24">
                  <c:v>2009Q1</c:v>
                </c:pt>
                <c:pt idx="25">
                  <c:v>2008Q4</c:v>
                </c:pt>
                <c:pt idx="26">
                  <c:v>2008Q3</c:v>
                </c:pt>
                <c:pt idx="27">
                  <c:v>2008Q2</c:v>
                </c:pt>
                <c:pt idx="28">
                  <c:v>2008Q1</c:v>
                </c:pt>
                <c:pt idx="29">
                  <c:v>2007Q4</c:v>
                </c:pt>
                <c:pt idx="30">
                  <c:v>2007Q3</c:v>
                </c:pt>
                <c:pt idx="31">
                  <c:v>2007Q2</c:v>
                </c:pt>
                <c:pt idx="32">
                  <c:v>2007Q1</c:v>
                </c:pt>
                <c:pt idx="33">
                  <c:v>2006Q4</c:v>
                </c:pt>
                <c:pt idx="34">
                  <c:v>2006Q3</c:v>
                </c:pt>
                <c:pt idx="35">
                  <c:v>2006Q2</c:v>
                </c:pt>
                <c:pt idx="36">
                  <c:v>2006Q1</c:v>
                </c:pt>
                <c:pt idx="37">
                  <c:v>2005Q4</c:v>
                </c:pt>
                <c:pt idx="38">
                  <c:v>2005Q3</c:v>
                </c:pt>
                <c:pt idx="39">
                  <c:v>2005Q2</c:v>
                </c:pt>
                <c:pt idx="40">
                  <c:v>2005Q1</c:v>
                </c:pt>
                <c:pt idx="41">
                  <c:v>2004Q4</c:v>
                </c:pt>
                <c:pt idx="42">
                  <c:v>2004Q3</c:v>
                </c:pt>
                <c:pt idx="43">
                  <c:v>2004Q2</c:v>
                </c:pt>
                <c:pt idx="44">
                  <c:v>2004Q1</c:v>
                </c:pt>
              </c:strCache>
            </c:strRef>
          </c:cat>
          <c:val>
            <c:numRef>
              <c:f>'Balance Sheet Composition'!$B$9:$AT$9</c:f>
              <c:numCache>
                <c:formatCode>#,##0</c:formatCode>
                <c:ptCount val="45"/>
                <c:pt idx="0">
                  <c:v>1749144.0530000001</c:v>
                </c:pt>
                <c:pt idx="1">
                  <c:v>1716784.747</c:v>
                </c:pt>
                <c:pt idx="2">
                  <c:v>1673352.4149999998</c:v>
                </c:pt>
                <c:pt idx="3">
                  <c:v>1661284.3220000011</c:v>
                </c:pt>
                <c:pt idx="4">
                  <c:v>1611828.321</c:v>
                </c:pt>
                <c:pt idx="5">
                  <c:v>1566866.754</c:v>
                </c:pt>
                <c:pt idx="6">
                  <c:v>1538985.7820000001</c:v>
                </c:pt>
                <c:pt idx="7">
                  <c:v>1519297.6960000051</c:v>
                </c:pt>
                <c:pt idx="8">
                  <c:v>1494157.23</c:v>
                </c:pt>
                <c:pt idx="9">
                  <c:v>1494037.898</c:v>
                </c:pt>
                <c:pt idx="10">
                  <c:v>1446391.577</c:v>
                </c:pt>
                <c:pt idx="11">
                  <c:v>1424052.111</c:v>
                </c:pt>
                <c:pt idx="12">
                  <c:v>1373492.6340000001</c:v>
                </c:pt>
                <c:pt idx="13">
                  <c:v>1345511.1560000011</c:v>
                </c:pt>
                <c:pt idx="14">
                  <c:v>1281439.2690000001</c:v>
                </c:pt>
                <c:pt idx="15">
                  <c:v>1235609.1030000008</c:v>
                </c:pt>
                <c:pt idx="16">
                  <c:v>1201942.1200000001</c:v>
                </c:pt>
                <c:pt idx="17">
                  <c:v>1183948.8810000001</c:v>
                </c:pt>
                <c:pt idx="18">
                  <c:v>1165328.581</c:v>
                </c:pt>
                <c:pt idx="19">
                  <c:v>1164563.253</c:v>
                </c:pt>
                <c:pt idx="20">
                  <c:v>1176773.4990000001</c:v>
                </c:pt>
                <c:pt idx="21">
                  <c:v>1213895.077</c:v>
                </c:pt>
                <c:pt idx="22">
                  <c:v>1274418.503</c:v>
                </c:pt>
                <c:pt idx="23">
                  <c:v>1364898.953</c:v>
                </c:pt>
                <c:pt idx="24">
                  <c:v>1432520.8590000011</c:v>
                </c:pt>
                <c:pt idx="25">
                  <c:v>1493934.05</c:v>
                </c:pt>
                <c:pt idx="26">
                  <c:v>1502718.706</c:v>
                </c:pt>
                <c:pt idx="27">
                  <c:v>1489814.574</c:v>
                </c:pt>
                <c:pt idx="28">
                  <c:v>1480807.5249999999</c:v>
                </c:pt>
                <c:pt idx="29">
                  <c:v>1439126.568</c:v>
                </c:pt>
                <c:pt idx="30">
                  <c:v>1388416.6360000011</c:v>
                </c:pt>
                <c:pt idx="31">
                  <c:v>1299386.9130000002</c:v>
                </c:pt>
                <c:pt idx="32">
                  <c:v>1249920.243</c:v>
                </c:pt>
                <c:pt idx="33">
                  <c:v>1214727.5490000001</c:v>
                </c:pt>
                <c:pt idx="34">
                  <c:v>1180748.048</c:v>
                </c:pt>
                <c:pt idx="35">
                  <c:v>1157422.5520000001</c:v>
                </c:pt>
                <c:pt idx="36">
                  <c:v>1125796.08</c:v>
                </c:pt>
                <c:pt idx="37">
                  <c:v>1085572.33</c:v>
                </c:pt>
                <c:pt idx="38">
                  <c:v>1049706.8430000001</c:v>
                </c:pt>
                <c:pt idx="39">
                  <c:v>1042158.716</c:v>
                </c:pt>
                <c:pt idx="40">
                  <c:v>1000155.73</c:v>
                </c:pt>
                <c:pt idx="41">
                  <c:v>967578.77699999837</c:v>
                </c:pt>
                <c:pt idx="42">
                  <c:v>951718.90500000003</c:v>
                </c:pt>
                <c:pt idx="43">
                  <c:v>926720.98300000001</c:v>
                </c:pt>
                <c:pt idx="44">
                  <c:v>910112</c:v>
                </c:pt>
              </c:numCache>
            </c:numRef>
          </c:val>
        </c:ser>
        <c:axId val="218337280"/>
        <c:axId val="218338816"/>
      </c:areaChart>
      <c:catAx>
        <c:axId val="218337280"/>
        <c:scaling>
          <c:orientation val="maxMin"/>
        </c:scaling>
        <c:axPos val="b"/>
        <c:tickLblPos val="nextTo"/>
        <c:txPr>
          <a:bodyPr rot="-5400000" vert="horz"/>
          <a:lstStyle/>
          <a:p>
            <a:pPr>
              <a:defRPr/>
            </a:pPr>
            <a:endParaRPr lang="en-US"/>
          </a:p>
        </c:txPr>
        <c:crossAx val="218338816"/>
        <c:crosses val="autoZero"/>
        <c:auto val="1"/>
        <c:lblAlgn val="ctr"/>
        <c:lblOffset val="100"/>
        <c:tickLblSkip val="2"/>
      </c:catAx>
      <c:valAx>
        <c:axId val="218338816"/>
        <c:scaling>
          <c:orientation val="minMax"/>
        </c:scaling>
        <c:axPos val="r"/>
        <c:majorGridlines/>
        <c:numFmt formatCode="0%" sourceLinked="1"/>
        <c:tickLblPos val="nextTo"/>
        <c:crossAx val="218337280"/>
        <c:crosses val="autoZero"/>
        <c:crossBetween val="midCat"/>
      </c:valAx>
    </c:plotArea>
    <c:legend>
      <c:legendPos val="l"/>
      <c:layout>
        <c:manualLayout>
          <c:xMode val="edge"/>
          <c:yMode val="edge"/>
          <c:x val="2.6498882899230608E-2"/>
          <c:y val="0.70294021091870096"/>
          <c:w val="0.4233358620256904"/>
          <c:h val="0.14208602765436443"/>
        </c:manualLayout>
      </c:layout>
      <c:overlay val="1"/>
      <c:spPr>
        <a:solidFill>
          <a:srgbClr val="FFFFFF">
            <a:alpha val="60000"/>
          </a:srgbClr>
        </a:solidFill>
      </c:spPr>
    </c:legend>
    <c:plotVisOnly val="1"/>
  </c:chart>
  <c:txPr>
    <a:bodyPr/>
    <a:lstStyle/>
    <a:p>
      <a:pPr>
        <a:defRPr>
          <a:latin typeface="Arial" pitchFamily="34" charset="0"/>
          <a:cs typeface="Arial" pitchFamily="34" charset="0"/>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b="0">
                <a:latin typeface="AvantGarde Md BT" pitchFamily="34" charset="0"/>
              </a:defRPr>
            </a:pPr>
            <a:r>
              <a:rPr lang="en-US" b="0">
                <a:latin typeface="AvantGarde Md BT" pitchFamily="34" charset="0"/>
              </a:rPr>
              <a:t>Residential Mortgage Market Share </a:t>
            </a:r>
          </a:p>
        </c:rich>
      </c:tx>
      <c:layout/>
    </c:title>
    <c:plotArea>
      <c:layout/>
      <c:areaChart>
        <c:grouping val="percentStacked"/>
        <c:ser>
          <c:idx val="0"/>
          <c:order val="0"/>
          <c:cat>
            <c:strRef>
              <c:f>RESI!$A$33:$A$273</c:f>
              <c:strCache>
                <c:ptCount val="241"/>
                <c:pt idx="0">
                  <c:v>1955Q2</c:v>
                </c:pt>
                <c:pt idx="1">
                  <c:v>1955Q3</c:v>
                </c:pt>
                <c:pt idx="2">
                  <c:v>1955Q4</c:v>
                </c:pt>
                <c:pt idx="3">
                  <c:v>1956Q1</c:v>
                </c:pt>
                <c:pt idx="4">
                  <c:v>1956Q2</c:v>
                </c:pt>
                <c:pt idx="5">
                  <c:v>1956Q3</c:v>
                </c:pt>
                <c:pt idx="6">
                  <c:v>1956Q4</c:v>
                </c:pt>
                <c:pt idx="7">
                  <c:v>1957Q1</c:v>
                </c:pt>
                <c:pt idx="8">
                  <c:v>1957Q2</c:v>
                </c:pt>
                <c:pt idx="9">
                  <c:v>1957Q3</c:v>
                </c:pt>
                <c:pt idx="10">
                  <c:v>1957Q4</c:v>
                </c:pt>
                <c:pt idx="11">
                  <c:v>1958Q1</c:v>
                </c:pt>
                <c:pt idx="12">
                  <c:v>1958Q2</c:v>
                </c:pt>
                <c:pt idx="13">
                  <c:v>1958Q3</c:v>
                </c:pt>
                <c:pt idx="14">
                  <c:v>1958Q4</c:v>
                </c:pt>
                <c:pt idx="15">
                  <c:v>1959Q1</c:v>
                </c:pt>
                <c:pt idx="16">
                  <c:v>1959Q2</c:v>
                </c:pt>
                <c:pt idx="17">
                  <c:v>1959Q3</c:v>
                </c:pt>
                <c:pt idx="18">
                  <c:v>1959Q4</c:v>
                </c:pt>
                <c:pt idx="19">
                  <c:v>1960Q1</c:v>
                </c:pt>
                <c:pt idx="20">
                  <c:v>1960Q2</c:v>
                </c:pt>
                <c:pt idx="21">
                  <c:v>1960Q3</c:v>
                </c:pt>
                <c:pt idx="22">
                  <c:v>1960Q4</c:v>
                </c:pt>
                <c:pt idx="23">
                  <c:v>1961Q1</c:v>
                </c:pt>
                <c:pt idx="24">
                  <c:v>1961Q2</c:v>
                </c:pt>
                <c:pt idx="25">
                  <c:v>1961Q3</c:v>
                </c:pt>
                <c:pt idx="26">
                  <c:v>1961Q4</c:v>
                </c:pt>
                <c:pt idx="27">
                  <c:v>1962Q1</c:v>
                </c:pt>
                <c:pt idx="28">
                  <c:v>1962Q2</c:v>
                </c:pt>
                <c:pt idx="29">
                  <c:v>1962Q3</c:v>
                </c:pt>
                <c:pt idx="30">
                  <c:v>1962Q4</c:v>
                </c:pt>
                <c:pt idx="31">
                  <c:v>1963Q1</c:v>
                </c:pt>
                <c:pt idx="32">
                  <c:v>1963Q2</c:v>
                </c:pt>
                <c:pt idx="33">
                  <c:v>1963Q3</c:v>
                </c:pt>
                <c:pt idx="34">
                  <c:v>1963Q4</c:v>
                </c:pt>
                <c:pt idx="35">
                  <c:v>1964Q1</c:v>
                </c:pt>
                <c:pt idx="36">
                  <c:v>1964Q2</c:v>
                </c:pt>
                <c:pt idx="37">
                  <c:v>1964Q3</c:v>
                </c:pt>
                <c:pt idx="38">
                  <c:v>1964Q4</c:v>
                </c:pt>
                <c:pt idx="39">
                  <c:v>1965Q1</c:v>
                </c:pt>
                <c:pt idx="40">
                  <c:v>1965Q2</c:v>
                </c:pt>
                <c:pt idx="41">
                  <c:v>1965Q3</c:v>
                </c:pt>
                <c:pt idx="42">
                  <c:v>1965Q4</c:v>
                </c:pt>
                <c:pt idx="43">
                  <c:v>1966Q1</c:v>
                </c:pt>
                <c:pt idx="44">
                  <c:v>1966Q2</c:v>
                </c:pt>
                <c:pt idx="45">
                  <c:v>1966Q3</c:v>
                </c:pt>
                <c:pt idx="46">
                  <c:v>1966Q4</c:v>
                </c:pt>
                <c:pt idx="47">
                  <c:v>1967Q1</c:v>
                </c:pt>
                <c:pt idx="48">
                  <c:v>1967Q2</c:v>
                </c:pt>
                <c:pt idx="49">
                  <c:v>1967Q3</c:v>
                </c:pt>
                <c:pt idx="50">
                  <c:v>1967Q4</c:v>
                </c:pt>
                <c:pt idx="51">
                  <c:v>1968Q1</c:v>
                </c:pt>
                <c:pt idx="52">
                  <c:v>1968Q2</c:v>
                </c:pt>
                <c:pt idx="53">
                  <c:v>1968Q3</c:v>
                </c:pt>
                <c:pt idx="54">
                  <c:v>1968Q4</c:v>
                </c:pt>
                <c:pt idx="55">
                  <c:v>1969Q1</c:v>
                </c:pt>
                <c:pt idx="56">
                  <c:v>1969Q2</c:v>
                </c:pt>
                <c:pt idx="57">
                  <c:v>1969Q3</c:v>
                </c:pt>
                <c:pt idx="58">
                  <c:v>1969Q4</c:v>
                </c:pt>
                <c:pt idx="59">
                  <c:v>1970Q1</c:v>
                </c:pt>
                <c:pt idx="60">
                  <c:v>1970Q2</c:v>
                </c:pt>
                <c:pt idx="61">
                  <c:v>1970Q3</c:v>
                </c:pt>
                <c:pt idx="62">
                  <c:v>1970Q4</c:v>
                </c:pt>
                <c:pt idx="63">
                  <c:v>1971Q1</c:v>
                </c:pt>
                <c:pt idx="64">
                  <c:v>1971Q2</c:v>
                </c:pt>
                <c:pt idx="65">
                  <c:v>1971Q3</c:v>
                </c:pt>
                <c:pt idx="66">
                  <c:v>1971Q4</c:v>
                </c:pt>
                <c:pt idx="67">
                  <c:v>1972Q1</c:v>
                </c:pt>
                <c:pt idx="68">
                  <c:v>1972Q2</c:v>
                </c:pt>
                <c:pt idx="69">
                  <c:v>1972Q3</c:v>
                </c:pt>
                <c:pt idx="70">
                  <c:v>1972Q4</c:v>
                </c:pt>
                <c:pt idx="71">
                  <c:v>1973Q1</c:v>
                </c:pt>
                <c:pt idx="72">
                  <c:v>1973Q2</c:v>
                </c:pt>
                <c:pt idx="73">
                  <c:v>1973Q3</c:v>
                </c:pt>
                <c:pt idx="74">
                  <c:v>1973Q4</c:v>
                </c:pt>
                <c:pt idx="75">
                  <c:v>1974Q1</c:v>
                </c:pt>
                <c:pt idx="76">
                  <c:v>1974Q2</c:v>
                </c:pt>
                <c:pt idx="77">
                  <c:v>1974Q3</c:v>
                </c:pt>
                <c:pt idx="78">
                  <c:v>1974Q4</c:v>
                </c:pt>
                <c:pt idx="79">
                  <c:v>1975Q1</c:v>
                </c:pt>
                <c:pt idx="80">
                  <c:v>1975Q2</c:v>
                </c:pt>
                <c:pt idx="81">
                  <c:v>1975Q3</c:v>
                </c:pt>
                <c:pt idx="82">
                  <c:v>1975Q4</c:v>
                </c:pt>
                <c:pt idx="83">
                  <c:v>1976Q1</c:v>
                </c:pt>
                <c:pt idx="84">
                  <c:v>1976Q2</c:v>
                </c:pt>
                <c:pt idx="85">
                  <c:v>1976Q3</c:v>
                </c:pt>
                <c:pt idx="86">
                  <c:v>1976Q4</c:v>
                </c:pt>
                <c:pt idx="87">
                  <c:v>1977Q1</c:v>
                </c:pt>
                <c:pt idx="88">
                  <c:v>1977Q2</c:v>
                </c:pt>
                <c:pt idx="89">
                  <c:v>1977Q3</c:v>
                </c:pt>
                <c:pt idx="90">
                  <c:v>1977Q4</c:v>
                </c:pt>
                <c:pt idx="91">
                  <c:v>1978Q1</c:v>
                </c:pt>
                <c:pt idx="92">
                  <c:v>1978Q2</c:v>
                </c:pt>
                <c:pt idx="93">
                  <c:v>1978Q3</c:v>
                </c:pt>
                <c:pt idx="94">
                  <c:v>1978Q4</c:v>
                </c:pt>
                <c:pt idx="95">
                  <c:v>1979Q1</c:v>
                </c:pt>
                <c:pt idx="96">
                  <c:v>1979Q2</c:v>
                </c:pt>
                <c:pt idx="97">
                  <c:v>1979Q3</c:v>
                </c:pt>
                <c:pt idx="98">
                  <c:v>1979Q4</c:v>
                </c:pt>
                <c:pt idx="99">
                  <c:v>1980Q1</c:v>
                </c:pt>
                <c:pt idx="100">
                  <c:v>1980Q2</c:v>
                </c:pt>
                <c:pt idx="101">
                  <c:v>1980Q3</c:v>
                </c:pt>
                <c:pt idx="102">
                  <c:v>1980Q4</c:v>
                </c:pt>
                <c:pt idx="103">
                  <c:v>1981Q1</c:v>
                </c:pt>
                <c:pt idx="104">
                  <c:v>1981Q2</c:v>
                </c:pt>
                <c:pt idx="105">
                  <c:v>1981Q3</c:v>
                </c:pt>
                <c:pt idx="106">
                  <c:v>1981Q4</c:v>
                </c:pt>
                <c:pt idx="107">
                  <c:v>1982Q1</c:v>
                </c:pt>
                <c:pt idx="108">
                  <c:v>1982Q2</c:v>
                </c:pt>
                <c:pt idx="109">
                  <c:v>1982Q3</c:v>
                </c:pt>
                <c:pt idx="110">
                  <c:v>1982Q4</c:v>
                </c:pt>
                <c:pt idx="111">
                  <c:v>1983Q1</c:v>
                </c:pt>
                <c:pt idx="112">
                  <c:v>1983Q2</c:v>
                </c:pt>
                <c:pt idx="113">
                  <c:v>1983Q3</c:v>
                </c:pt>
                <c:pt idx="114">
                  <c:v>1983Q4</c:v>
                </c:pt>
                <c:pt idx="115">
                  <c:v>1984Q1</c:v>
                </c:pt>
                <c:pt idx="116">
                  <c:v>1984Q2</c:v>
                </c:pt>
                <c:pt idx="117">
                  <c:v>1984Q3</c:v>
                </c:pt>
                <c:pt idx="118">
                  <c:v>1984Q4</c:v>
                </c:pt>
                <c:pt idx="119">
                  <c:v>1985Q1</c:v>
                </c:pt>
                <c:pt idx="120">
                  <c:v>1985Q2</c:v>
                </c:pt>
                <c:pt idx="121">
                  <c:v>1985Q3</c:v>
                </c:pt>
                <c:pt idx="122">
                  <c:v>1985Q4</c:v>
                </c:pt>
                <c:pt idx="123">
                  <c:v>1986Q1</c:v>
                </c:pt>
                <c:pt idx="124">
                  <c:v>1986Q2</c:v>
                </c:pt>
                <c:pt idx="125">
                  <c:v>1986Q3</c:v>
                </c:pt>
                <c:pt idx="126">
                  <c:v>1986Q4</c:v>
                </c:pt>
                <c:pt idx="127">
                  <c:v>1987Q1</c:v>
                </c:pt>
                <c:pt idx="128">
                  <c:v>1987Q2</c:v>
                </c:pt>
                <c:pt idx="129">
                  <c:v>1987Q3</c:v>
                </c:pt>
                <c:pt idx="130">
                  <c:v>1987Q4</c:v>
                </c:pt>
                <c:pt idx="131">
                  <c:v>1988Q1</c:v>
                </c:pt>
                <c:pt idx="132">
                  <c:v>1988Q2</c:v>
                </c:pt>
                <c:pt idx="133">
                  <c:v>1988Q3</c:v>
                </c:pt>
                <c:pt idx="134">
                  <c:v>1988Q4</c:v>
                </c:pt>
                <c:pt idx="135">
                  <c:v>1989Q1</c:v>
                </c:pt>
                <c:pt idx="136">
                  <c:v>1989Q2</c:v>
                </c:pt>
                <c:pt idx="137">
                  <c:v>1989Q3</c:v>
                </c:pt>
                <c:pt idx="138">
                  <c:v>1989Q4</c:v>
                </c:pt>
                <c:pt idx="139">
                  <c:v>1990Q1</c:v>
                </c:pt>
                <c:pt idx="140">
                  <c:v>1990Q2</c:v>
                </c:pt>
                <c:pt idx="141">
                  <c:v>1990Q3</c:v>
                </c:pt>
                <c:pt idx="142">
                  <c:v>1990Q4</c:v>
                </c:pt>
                <c:pt idx="143">
                  <c:v>1991Q1</c:v>
                </c:pt>
                <c:pt idx="144">
                  <c:v>1991Q2</c:v>
                </c:pt>
                <c:pt idx="145">
                  <c:v>1991Q3</c:v>
                </c:pt>
                <c:pt idx="146">
                  <c:v>1991Q4</c:v>
                </c:pt>
                <c:pt idx="147">
                  <c:v>1992Q1</c:v>
                </c:pt>
                <c:pt idx="148">
                  <c:v>1992Q2</c:v>
                </c:pt>
                <c:pt idx="149">
                  <c:v>1992Q3</c:v>
                </c:pt>
                <c:pt idx="150">
                  <c:v>1992Q4</c:v>
                </c:pt>
                <c:pt idx="151">
                  <c:v>1993Q1</c:v>
                </c:pt>
                <c:pt idx="152">
                  <c:v>1993Q2</c:v>
                </c:pt>
                <c:pt idx="153">
                  <c:v>1993Q3</c:v>
                </c:pt>
                <c:pt idx="154">
                  <c:v>1993Q4</c:v>
                </c:pt>
                <c:pt idx="155">
                  <c:v>1994Q1</c:v>
                </c:pt>
                <c:pt idx="156">
                  <c:v>1994Q2</c:v>
                </c:pt>
                <c:pt idx="157">
                  <c:v>1994Q3</c:v>
                </c:pt>
                <c:pt idx="158">
                  <c:v>1994Q4</c:v>
                </c:pt>
                <c:pt idx="159">
                  <c:v>1995Q1</c:v>
                </c:pt>
                <c:pt idx="160">
                  <c:v>1995Q2</c:v>
                </c:pt>
                <c:pt idx="161">
                  <c:v>1995Q3</c:v>
                </c:pt>
                <c:pt idx="162">
                  <c:v>1995Q4</c:v>
                </c:pt>
                <c:pt idx="163">
                  <c:v>1996Q1</c:v>
                </c:pt>
                <c:pt idx="164">
                  <c:v>1996Q2</c:v>
                </c:pt>
                <c:pt idx="165">
                  <c:v>1996Q3</c:v>
                </c:pt>
                <c:pt idx="166">
                  <c:v>1996Q4</c:v>
                </c:pt>
                <c:pt idx="167">
                  <c:v>1997Q1</c:v>
                </c:pt>
                <c:pt idx="168">
                  <c:v>1997Q2</c:v>
                </c:pt>
                <c:pt idx="169">
                  <c:v>1997Q3</c:v>
                </c:pt>
                <c:pt idx="170">
                  <c:v>1997Q4</c:v>
                </c:pt>
                <c:pt idx="171">
                  <c:v>1998Q1</c:v>
                </c:pt>
                <c:pt idx="172">
                  <c:v>1998Q2</c:v>
                </c:pt>
                <c:pt idx="173">
                  <c:v>1998Q3</c:v>
                </c:pt>
                <c:pt idx="174">
                  <c:v>1998Q4</c:v>
                </c:pt>
                <c:pt idx="175">
                  <c:v>1999Q1</c:v>
                </c:pt>
                <c:pt idx="176">
                  <c:v>1999Q2</c:v>
                </c:pt>
                <c:pt idx="177">
                  <c:v>1999Q3</c:v>
                </c:pt>
                <c:pt idx="178">
                  <c:v>1999Q4</c:v>
                </c:pt>
                <c:pt idx="179">
                  <c:v>2000Q1</c:v>
                </c:pt>
                <c:pt idx="180">
                  <c:v>2000Q2</c:v>
                </c:pt>
                <c:pt idx="181">
                  <c:v>2000Q3</c:v>
                </c:pt>
                <c:pt idx="182">
                  <c:v>2000Q4</c:v>
                </c:pt>
                <c:pt idx="183">
                  <c:v>2001Q1</c:v>
                </c:pt>
                <c:pt idx="184">
                  <c:v>2001Q2</c:v>
                </c:pt>
                <c:pt idx="185">
                  <c:v>2001Q3</c:v>
                </c:pt>
                <c:pt idx="186">
                  <c:v>2001Q4</c:v>
                </c:pt>
                <c:pt idx="187">
                  <c:v>2002Q1</c:v>
                </c:pt>
                <c:pt idx="188">
                  <c:v>2002Q2</c:v>
                </c:pt>
                <c:pt idx="189">
                  <c:v>2002Q3</c:v>
                </c:pt>
                <c:pt idx="190">
                  <c:v>2002Q4</c:v>
                </c:pt>
                <c:pt idx="191">
                  <c:v>2003Q1</c:v>
                </c:pt>
                <c:pt idx="192">
                  <c:v>2003Q2</c:v>
                </c:pt>
                <c:pt idx="193">
                  <c:v>2003Q3</c:v>
                </c:pt>
                <c:pt idx="194">
                  <c:v>2003Q4</c:v>
                </c:pt>
                <c:pt idx="195">
                  <c:v>2004Q1</c:v>
                </c:pt>
                <c:pt idx="196">
                  <c:v>2004Q2</c:v>
                </c:pt>
                <c:pt idx="197">
                  <c:v>2004Q3</c:v>
                </c:pt>
                <c:pt idx="198">
                  <c:v>2004Q4</c:v>
                </c:pt>
                <c:pt idx="199">
                  <c:v>2005Q1</c:v>
                </c:pt>
                <c:pt idx="200">
                  <c:v>2005Q2</c:v>
                </c:pt>
                <c:pt idx="201">
                  <c:v>2005Q3</c:v>
                </c:pt>
                <c:pt idx="202">
                  <c:v>2005Q4</c:v>
                </c:pt>
                <c:pt idx="203">
                  <c:v>2006Q1</c:v>
                </c:pt>
                <c:pt idx="204">
                  <c:v>2006Q2</c:v>
                </c:pt>
                <c:pt idx="205">
                  <c:v>2006Q3</c:v>
                </c:pt>
                <c:pt idx="206">
                  <c:v>2006Q4</c:v>
                </c:pt>
                <c:pt idx="207">
                  <c:v>2007Q1</c:v>
                </c:pt>
                <c:pt idx="208">
                  <c:v>2007Q2</c:v>
                </c:pt>
                <c:pt idx="209">
                  <c:v>2007Q3</c:v>
                </c:pt>
                <c:pt idx="210">
                  <c:v>2007Q4</c:v>
                </c:pt>
                <c:pt idx="211">
                  <c:v>2008Q1</c:v>
                </c:pt>
                <c:pt idx="212">
                  <c:v>2008Q2</c:v>
                </c:pt>
                <c:pt idx="213">
                  <c:v>2008Q3</c:v>
                </c:pt>
                <c:pt idx="214">
                  <c:v>2008Q4</c:v>
                </c:pt>
                <c:pt idx="215">
                  <c:v>2009Q1</c:v>
                </c:pt>
                <c:pt idx="216">
                  <c:v>2009Q2</c:v>
                </c:pt>
                <c:pt idx="217">
                  <c:v>2009Q3</c:v>
                </c:pt>
                <c:pt idx="218">
                  <c:v>2009Q4</c:v>
                </c:pt>
                <c:pt idx="219">
                  <c:v>2010Q1</c:v>
                </c:pt>
                <c:pt idx="220">
                  <c:v>2010Q2</c:v>
                </c:pt>
                <c:pt idx="221">
                  <c:v>2010Q3</c:v>
                </c:pt>
                <c:pt idx="222">
                  <c:v>2010Q4</c:v>
                </c:pt>
                <c:pt idx="223">
                  <c:v>2011Q1</c:v>
                </c:pt>
                <c:pt idx="224">
                  <c:v>2011Q2</c:v>
                </c:pt>
                <c:pt idx="225">
                  <c:v>2011Q3</c:v>
                </c:pt>
                <c:pt idx="226">
                  <c:v>2011Q4</c:v>
                </c:pt>
                <c:pt idx="227">
                  <c:v>2012Q1</c:v>
                </c:pt>
                <c:pt idx="228">
                  <c:v>2012Q2</c:v>
                </c:pt>
                <c:pt idx="229">
                  <c:v>2012Q3</c:v>
                </c:pt>
                <c:pt idx="230">
                  <c:v>2012Q4</c:v>
                </c:pt>
                <c:pt idx="231">
                  <c:v>2013Q1</c:v>
                </c:pt>
                <c:pt idx="232">
                  <c:v>2013Q2</c:v>
                </c:pt>
                <c:pt idx="233">
                  <c:v>2013Q3</c:v>
                </c:pt>
                <c:pt idx="234">
                  <c:v>2013Q4</c:v>
                </c:pt>
                <c:pt idx="235">
                  <c:v>2014Q1</c:v>
                </c:pt>
                <c:pt idx="236">
                  <c:v>2014Q2</c:v>
                </c:pt>
                <c:pt idx="237">
                  <c:v>2014Q3</c:v>
                </c:pt>
                <c:pt idx="238">
                  <c:v>2014Q4</c:v>
                </c:pt>
                <c:pt idx="239">
                  <c:v>2015Q1</c:v>
                </c:pt>
                <c:pt idx="240">
                  <c:v>2015Q2</c:v>
                </c:pt>
              </c:strCache>
            </c:strRef>
          </c:cat>
          <c:val>
            <c:numRef>
              <c:f>RESI!$B$33:$B$273</c:f>
            </c:numRef>
          </c:val>
        </c:ser>
        <c:ser>
          <c:idx val="2"/>
          <c:order val="1"/>
          <c:tx>
            <c:strRef>
              <c:f>RESI!$D$7</c:f>
              <c:strCache>
                <c:ptCount val="1"/>
                <c:pt idx="0">
                  <c:v>Depository Institutions</c:v>
                </c:pt>
              </c:strCache>
            </c:strRef>
          </c:tx>
          <c:spPr>
            <a:solidFill>
              <a:schemeClr val="tx2"/>
            </a:solidFill>
          </c:spPr>
          <c:cat>
            <c:strRef>
              <c:f>RESI!$A$33:$A$273</c:f>
              <c:strCache>
                <c:ptCount val="241"/>
                <c:pt idx="0">
                  <c:v>1955Q2</c:v>
                </c:pt>
                <c:pt idx="1">
                  <c:v>1955Q3</c:v>
                </c:pt>
                <c:pt idx="2">
                  <c:v>1955Q4</c:v>
                </c:pt>
                <c:pt idx="3">
                  <c:v>1956Q1</c:v>
                </c:pt>
                <c:pt idx="4">
                  <c:v>1956Q2</c:v>
                </c:pt>
                <c:pt idx="5">
                  <c:v>1956Q3</c:v>
                </c:pt>
                <c:pt idx="6">
                  <c:v>1956Q4</c:v>
                </c:pt>
                <c:pt idx="7">
                  <c:v>1957Q1</c:v>
                </c:pt>
                <c:pt idx="8">
                  <c:v>1957Q2</c:v>
                </c:pt>
                <c:pt idx="9">
                  <c:v>1957Q3</c:v>
                </c:pt>
                <c:pt idx="10">
                  <c:v>1957Q4</c:v>
                </c:pt>
                <c:pt idx="11">
                  <c:v>1958Q1</c:v>
                </c:pt>
                <c:pt idx="12">
                  <c:v>1958Q2</c:v>
                </c:pt>
                <c:pt idx="13">
                  <c:v>1958Q3</c:v>
                </c:pt>
                <c:pt idx="14">
                  <c:v>1958Q4</c:v>
                </c:pt>
                <c:pt idx="15">
                  <c:v>1959Q1</c:v>
                </c:pt>
                <c:pt idx="16">
                  <c:v>1959Q2</c:v>
                </c:pt>
                <c:pt idx="17">
                  <c:v>1959Q3</c:v>
                </c:pt>
                <c:pt idx="18">
                  <c:v>1959Q4</c:v>
                </c:pt>
                <c:pt idx="19">
                  <c:v>1960Q1</c:v>
                </c:pt>
                <c:pt idx="20">
                  <c:v>1960Q2</c:v>
                </c:pt>
                <c:pt idx="21">
                  <c:v>1960Q3</c:v>
                </c:pt>
                <c:pt idx="22">
                  <c:v>1960Q4</c:v>
                </c:pt>
                <c:pt idx="23">
                  <c:v>1961Q1</c:v>
                </c:pt>
                <c:pt idx="24">
                  <c:v>1961Q2</c:v>
                </c:pt>
                <c:pt idx="25">
                  <c:v>1961Q3</c:v>
                </c:pt>
                <c:pt idx="26">
                  <c:v>1961Q4</c:v>
                </c:pt>
                <c:pt idx="27">
                  <c:v>1962Q1</c:v>
                </c:pt>
                <c:pt idx="28">
                  <c:v>1962Q2</c:v>
                </c:pt>
                <c:pt idx="29">
                  <c:v>1962Q3</c:v>
                </c:pt>
                <c:pt idx="30">
                  <c:v>1962Q4</c:v>
                </c:pt>
                <c:pt idx="31">
                  <c:v>1963Q1</c:v>
                </c:pt>
                <c:pt idx="32">
                  <c:v>1963Q2</c:v>
                </c:pt>
                <c:pt idx="33">
                  <c:v>1963Q3</c:v>
                </c:pt>
                <c:pt idx="34">
                  <c:v>1963Q4</c:v>
                </c:pt>
                <c:pt idx="35">
                  <c:v>1964Q1</c:v>
                </c:pt>
                <c:pt idx="36">
                  <c:v>1964Q2</c:v>
                </c:pt>
                <c:pt idx="37">
                  <c:v>1964Q3</c:v>
                </c:pt>
                <c:pt idx="38">
                  <c:v>1964Q4</c:v>
                </c:pt>
                <c:pt idx="39">
                  <c:v>1965Q1</c:v>
                </c:pt>
                <c:pt idx="40">
                  <c:v>1965Q2</c:v>
                </c:pt>
                <c:pt idx="41">
                  <c:v>1965Q3</c:v>
                </c:pt>
                <c:pt idx="42">
                  <c:v>1965Q4</c:v>
                </c:pt>
                <c:pt idx="43">
                  <c:v>1966Q1</c:v>
                </c:pt>
                <c:pt idx="44">
                  <c:v>1966Q2</c:v>
                </c:pt>
                <c:pt idx="45">
                  <c:v>1966Q3</c:v>
                </c:pt>
                <c:pt idx="46">
                  <c:v>1966Q4</c:v>
                </c:pt>
                <c:pt idx="47">
                  <c:v>1967Q1</c:v>
                </c:pt>
                <c:pt idx="48">
                  <c:v>1967Q2</c:v>
                </c:pt>
                <c:pt idx="49">
                  <c:v>1967Q3</c:v>
                </c:pt>
                <c:pt idx="50">
                  <c:v>1967Q4</c:v>
                </c:pt>
                <c:pt idx="51">
                  <c:v>1968Q1</c:v>
                </c:pt>
                <c:pt idx="52">
                  <c:v>1968Q2</c:v>
                </c:pt>
                <c:pt idx="53">
                  <c:v>1968Q3</c:v>
                </c:pt>
                <c:pt idx="54">
                  <c:v>1968Q4</c:v>
                </c:pt>
                <c:pt idx="55">
                  <c:v>1969Q1</c:v>
                </c:pt>
                <c:pt idx="56">
                  <c:v>1969Q2</c:v>
                </c:pt>
                <c:pt idx="57">
                  <c:v>1969Q3</c:v>
                </c:pt>
                <c:pt idx="58">
                  <c:v>1969Q4</c:v>
                </c:pt>
                <c:pt idx="59">
                  <c:v>1970Q1</c:v>
                </c:pt>
                <c:pt idx="60">
                  <c:v>1970Q2</c:v>
                </c:pt>
                <c:pt idx="61">
                  <c:v>1970Q3</c:v>
                </c:pt>
                <c:pt idx="62">
                  <c:v>1970Q4</c:v>
                </c:pt>
                <c:pt idx="63">
                  <c:v>1971Q1</c:v>
                </c:pt>
                <c:pt idx="64">
                  <c:v>1971Q2</c:v>
                </c:pt>
                <c:pt idx="65">
                  <c:v>1971Q3</c:v>
                </c:pt>
                <c:pt idx="66">
                  <c:v>1971Q4</c:v>
                </c:pt>
                <c:pt idx="67">
                  <c:v>1972Q1</c:v>
                </c:pt>
                <c:pt idx="68">
                  <c:v>1972Q2</c:v>
                </c:pt>
                <c:pt idx="69">
                  <c:v>1972Q3</c:v>
                </c:pt>
                <c:pt idx="70">
                  <c:v>1972Q4</c:v>
                </c:pt>
                <c:pt idx="71">
                  <c:v>1973Q1</c:v>
                </c:pt>
                <c:pt idx="72">
                  <c:v>1973Q2</c:v>
                </c:pt>
                <c:pt idx="73">
                  <c:v>1973Q3</c:v>
                </c:pt>
                <c:pt idx="74">
                  <c:v>1973Q4</c:v>
                </c:pt>
                <c:pt idx="75">
                  <c:v>1974Q1</c:v>
                </c:pt>
                <c:pt idx="76">
                  <c:v>1974Q2</c:v>
                </c:pt>
                <c:pt idx="77">
                  <c:v>1974Q3</c:v>
                </c:pt>
                <c:pt idx="78">
                  <c:v>1974Q4</c:v>
                </c:pt>
                <c:pt idx="79">
                  <c:v>1975Q1</c:v>
                </c:pt>
                <c:pt idx="80">
                  <c:v>1975Q2</c:v>
                </c:pt>
                <c:pt idx="81">
                  <c:v>1975Q3</c:v>
                </c:pt>
                <c:pt idx="82">
                  <c:v>1975Q4</c:v>
                </c:pt>
                <c:pt idx="83">
                  <c:v>1976Q1</c:v>
                </c:pt>
                <c:pt idx="84">
                  <c:v>1976Q2</c:v>
                </c:pt>
                <c:pt idx="85">
                  <c:v>1976Q3</c:v>
                </c:pt>
                <c:pt idx="86">
                  <c:v>1976Q4</c:v>
                </c:pt>
                <c:pt idx="87">
                  <c:v>1977Q1</c:v>
                </c:pt>
                <c:pt idx="88">
                  <c:v>1977Q2</c:v>
                </c:pt>
                <c:pt idx="89">
                  <c:v>1977Q3</c:v>
                </c:pt>
                <c:pt idx="90">
                  <c:v>1977Q4</c:v>
                </c:pt>
                <c:pt idx="91">
                  <c:v>1978Q1</c:v>
                </c:pt>
                <c:pt idx="92">
                  <c:v>1978Q2</c:v>
                </c:pt>
                <c:pt idx="93">
                  <c:v>1978Q3</c:v>
                </c:pt>
                <c:pt idx="94">
                  <c:v>1978Q4</c:v>
                </c:pt>
                <c:pt idx="95">
                  <c:v>1979Q1</c:v>
                </c:pt>
                <c:pt idx="96">
                  <c:v>1979Q2</c:v>
                </c:pt>
                <c:pt idx="97">
                  <c:v>1979Q3</c:v>
                </c:pt>
                <c:pt idx="98">
                  <c:v>1979Q4</c:v>
                </c:pt>
                <c:pt idx="99">
                  <c:v>1980Q1</c:v>
                </c:pt>
                <c:pt idx="100">
                  <c:v>1980Q2</c:v>
                </c:pt>
                <c:pt idx="101">
                  <c:v>1980Q3</c:v>
                </c:pt>
                <c:pt idx="102">
                  <c:v>1980Q4</c:v>
                </c:pt>
                <c:pt idx="103">
                  <c:v>1981Q1</c:v>
                </c:pt>
                <c:pt idx="104">
                  <c:v>1981Q2</c:v>
                </c:pt>
                <c:pt idx="105">
                  <c:v>1981Q3</c:v>
                </c:pt>
                <c:pt idx="106">
                  <c:v>1981Q4</c:v>
                </c:pt>
                <c:pt idx="107">
                  <c:v>1982Q1</c:v>
                </c:pt>
                <c:pt idx="108">
                  <c:v>1982Q2</c:v>
                </c:pt>
                <c:pt idx="109">
                  <c:v>1982Q3</c:v>
                </c:pt>
                <c:pt idx="110">
                  <c:v>1982Q4</c:v>
                </c:pt>
                <c:pt idx="111">
                  <c:v>1983Q1</c:v>
                </c:pt>
                <c:pt idx="112">
                  <c:v>1983Q2</c:v>
                </c:pt>
                <c:pt idx="113">
                  <c:v>1983Q3</c:v>
                </c:pt>
                <c:pt idx="114">
                  <c:v>1983Q4</c:v>
                </c:pt>
                <c:pt idx="115">
                  <c:v>1984Q1</c:v>
                </c:pt>
                <c:pt idx="116">
                  <c:v>1984Q2</c:v>
                </c:pt>
                <c:pt idx="117">
                  <c:v>1984Q3</c:v>
                </c:pt>
                <c:pt idx="118">
                  <c:v>1984Q4</c:v>
                </c:pt>
                <c:pt idx="119">
                  <c:v>1985Q1</c:v>
                </c:pt>
                <c:pt idx="120">
                  <c:v>1985Q2</c:v>
                </c:pt>
                <c:pt idx="121">
                  <c:v>1985Q3</c:v>
                </c:pt>
                <c:pt idx="122">
                  <c:v>1985Q4</c:v>
                </c:pt>
                <c:pt idx="123">
                  <c:v>1986Q1</c:v>
                </c:pt>
                <c:pt idx="124">
                  <c:v>1986Q2</c:v>
                </c:pt>
                <c:pt idx="125">
                  <c:v>1986Q3</c:v>
                </c:pt>
                <c:pt idx="126">
                  <c:v>1986Q4</c:v>
                </c:pt>
                <c:pt idx="127">
                  <c:v>1987Q1</c:v>
                </c:pt>
                <c:pt idx="128">
                  <c:v>1987Q2</c:v>
                </c:pt>
                <c:pt idx="129">
                  <c:v>1987Q3</c:v>
                </c:pt>
                <c:pt idx="130">
                  <c:v>1987Q4</c:v>
                </c:pt>
                <c:pt idx="131">
                  <c:v>1988Q1</c:v>
                </c:pt>
                <c:pt idx="132">
                  <c:v>1988Q2</c:v>
                </c:pt>
                <c:pt idx="133">
                  <c:v>1988Q3</c:v>
                </c:pt>
                <c:pt idx="134">
                  <c:v>1988Q4</c:v>
                </c:pt>
                <c:pt idx="135">
                  <c:v>1989Q1</c:v>
                </c:pt>
                <c:pt idx="136">
                  <c:v>1989Q2</c:v>
                </c:pt>
                <c:pt idx="137">
                  <c:v>1989Q3</c:v>
                </c:pt>
                <c:pt idx="138">
                  <c:v>1989Q4</c:v>
                </c:pt>
                <c:pt idx="139">
                  <c:v>1990Q1</c:v>
                </c:pt>
                <c:pt idx="140">
                  <c:v>1990Q2</c:v>
                </c:pt>
                <c:pt idx="141">
                  <c:v>1990Q3</c:v>
                </c:pt>
                <c:pt idx="142">
                  <c:v>1990Q4</c:v>
                </c:pt>
                <c:pt idx="143">
                  <c:v>1991Q1</c:v>
                </c:pt>
                <c:pt idx="144">
                  <c:v>1991Q2</c:v>
                </c:pt>
                <c:pt idx="145">
                  <c:v>1991Q3</c:v>
                </c:pt>
                <c:pt idx="146">
                  <c:v>1991Q4</c:v>
                </c:pt>
                <c:pt idx="147">
                  <c:v>1992Q1</c:v>
                </c:pt>
                <c:pt idx="148">
                  <c:v>1992Q2</c:v>
                </c:pt>
                <c:pt idx="149">
                  <c:v>1992Q3</c:v>
                </c:pt>
                <c:pt idx="150">
                  <c:v>1992Q4</c:v>
                </c:pt>
                <c:pt idx="151">
                  <c:v>1993Q1</c:v>
                </c:pt>
                <c:pt idx="152">
                  <c:v>1993Q2</c:v>
                </c:pt>
                <c:pt idx="153">
                  <c:v>1993Q3</c:v>
                </c:pt>
                <c:pt idx="154">
                  <c:v>1993Q4</c:v>
                </c:pt>
                <c:pt idx="155">
                  <c:v>1994Q1</c:v>
                </c:pt>
                <c:pt idx="156">
                  <c:v>1994Q2</c:v>
                </c:pt>
                <c:pt idx="157">
                  <c:v>1994Q3</c:v>
                </c:pt>
                <c:pt idx="158">
                  <c:v>1994Q4</c:v>
                </c:pt>
                <c:pt idx="159">
                  <c:v>1995Q1</c:v>
                </c:pt>
                <c:pt idx="160">
                  <c:v>1995Q2</c:v>
                </c:pt>
                <c:pt idx="161">
                  <c:v>1995Q3</c:v>
                </c:pt>
                <c:pt idx="162">
                  <c:v>1995Q4</c:v>
                </c:pt>
                <c:pt idx="163">
                  <c:v>1996Q1</c:v>
                </c:pt>
                <c:pt idx="164">
                  <c:v>1996Q2</c:v>
                </c:pt>
                <c:pt idx="165">
                  <c:v>1996Q3</c:v>
                </c:pt>
                <c:pt idx="166">
                  <c:v>1996Q4</c:v>
                </c:pt>
                <c:pt idx="167">
                  <c:v>1997Q1</c:v>
                </c:pt>
                <c:pt idx="168">
                  <c:v>1997Q2</c:v>
                </c:pt>
                <c:pt idx="169">
                  <c:v>1997Q3</c:v>
                </c:pt>
                <c:pt idx="170">
                  <c:v>1997Q4</c:v>
                </c:pt>
                <c:pt idx="171">
                  <c:v>1998Q1</c:v>
                </c:pt>
                <c:pt idx="172">
                  <c:v>1998Q2</c:v>
                </c:pt>
                <c:pt idx="173">
                  <c:v>1998Q3</c:v>
                </c:pt>
                <c:pt idx="174">
                  <c:v>1998Q4</c:v>
                </c:pt>
                <c:pt idx="175">
                  <c:v>1999Q1</c:v>
                </c:pt>
                <c:pt idx="176">
                  <c:v>1999Q2</c:v>
                </c:pt>
                <c:pt idx="177">
                  <c:v>1999Q3</c:v>
                </c:pt>
                <c:pt idx="178">
                  <c:v>1999Q4</c:v>
                </c:pt>
                <c:pt idx="179">
                  <c:v>2000Q1</c:v>
                </c:pt>
                <c:pt idx="180">
                  <c:v>2000Q2</c:v>
                </c:pt>
                <c:pt idx="181">
                  <c:v>2000Q3</c:v>
                </c:pt>
                <c:pt idx="182">
                  <c:v>2000Q4</c:v>
                </c:pt>
                <c:pt idx="183">
                  <c:v>2001Q1</c:v>
                </c:pt>
                <c:pt idx="184">
                  <c:v>2001Q2</c:v>
                </c:pt>
                <c:pt idx="185">
                  <c:v>2001Q3</c:v>
                </c:pt>
                <c:pt idx="186">
                  <c:v>2001Q4</c:v>
                </c:pt>
                <c:pt idx="187">
                  <c:v>2002Q1</c:v>
                </c:pt>
                <c:pt idx="188">
                  <c:v>2002Q2</c:v>
                </c:pt>
                <c:pt idx="189">
                  <c:v>2002Q3</c:v>
                </c:pt>
                <c:pt idx="190">
                  <c:v>2002Q4</c:v>
                </c:pt>
                <c:pt idx="191">
                  <c:v>2003Q1</c:v>
                </c:pt>
                <c:pt idx="192">
                  <c:v>2003Q2</c:v>
                </c:pt>
                <c:pt idx="193">
                  <c:v>2003Q3</c:v>
                </c:pt>
                <c:pt idx="194">
                  <c:v>2003Q4</c:v>
                </c:pt>
                <c:pt idx="195">
                  <c:v>2004Q1</c:v>
                </c:pt>
                <c:pt idx="196">
                  <c:v>2004Q2</c:v>
                </c:pt>
                <c:pt idx="197">
                  <c:v>2004Q3</c:v>
                </c:pt>
                <c:pt idx="198">
                  <c:v>2004Q4</c:v>
                </c:pt>
                <c:pt idx="199">
                  <c:v>2005Q1</c:v>
                </c:pt>
                <c:pt idx="200">
                  <c:v>2005Q2</c:v>
                </c:pt>
                <c:pt idx="201">
                  <c:v>2005Q3</c:v>
                </c:pt>
                <c:pt idx="202">
                  <c:v>2005Q4</c:v>
                </c:pt>
                <c:pt idx="203">
                  <c:v>2006Q1</c:v>
                </c:pt>
                <c:pt idx="204">
                  <c:v>2006Q2</c:v>
                </c:pt>
                <c:pt idx="205">
                  <c:v>2006Q3</c:v>
                </c:pt>
                <c:pt idx="206">
                  <c:v>2006Q4</c:v>
                </c:pt>
                <c:pt idx="207">
                  <c:v>2007Q1</c:v>
                </c:pt>
                <c:pt idx="208">
                  <c:v>2007Q2</c:v>
                </c:pt>
                <c:pt idx="209">
                  <c:v>2007Q3</c:v>
                </c:pt>
                <c:pt idx="210">
                  <c:v>2007Q4</c:v>
                </c:pt>
                <c:pt idx="211">
                  <c:v>2008Q1</c:v>
                </c:pt>
                <c:pt idx="212">
                  <c:v>2008Q2</c:v>
                </c:pt>
                <c:pt idx="213">
                  <c:v>2008Q3</c:v>
                </c:pt>
                <c:pt idx="214">
                  <c:v>2008Q4</c:v>
                </c:pt>
                <c:pt idx="215">
                  <c:v>2009Q1</c:v>
                </c:pt>
                <c:pt idx="216">
                  <c:v>2009Q2</c:v>
                </c:pt>
                <c:pt idx="217">
                  <c:v>2009Q3</c:v>
                </c:pt>
                <c:pt idx="218">
                  <c:v>2009Q4</c:v>
                </c:pt>
                <c:pt idx="219">
                  <c:v>2010Q1</c:v>
                </c:pt>
                <c:pt idx="220">
                  <c:v>2010Q2</c:v>
                </c:pt>
                <c:pt idx="221">
                  <c:v>2010Q3</c:v>
                </c:pt>
                <c:pt idx="222">
                  <c:v>2010Q4</c:v>
                </c:pt>
                <c:pt idx="223">
                  <c:v>2011Q1</c:v>
                </c:pt>
                <c:pt idx="224">
                  <c:v>2011Q2</c:v>
                </c:pt>
                <c:pt idx="225">
                  <c:v>2011Q3</c:v>
                </c:pt>
                <c:pt idx="226">
                  <c:v>2011Q4</c:v>
                </c:pt>
                <c:pt idx="227">
                  <c:v>2012Q1</c:v>
                </c:pt>
                <c:pt idx="228">
                  <c:v>2012Q2</c:v>
                </c:pt>
                <c:pt idx="229">
                  <c:v>2012Q3</c:v>
                </c:pt>
                <c:pt idx="230">
                  <c:v>2012Q4</c:v>
                </c:pt>
                <c:pt idx="231">
                  <c:v>2013Q1</c:v>
                </c:pt>
                <c:pt idx="232">
                  <c:v>2013Q2</c:v>
                </c:pt>
                <c:pt idx="233">
                  <c:v>2013Q3</c:v>
                </c:pt>
                <c:pt idx="234">
                  <c:v>2013Q4</c:v>
                </c:pt>
                <c:pt idx="235">
                  <c:v>2014Q1</c:v>
                </c:pt>
                <c:pt idx="236">
                  <c:v>2014Q2</c:v>
                </c:pt>
                <c:pt idx="237">
                  <c:v>2014Q3</c:v>
                </c:pt>
                <c:pt idx="238">
                  <c:v>2014Q4</c:v>
                </c:pt>
                <c:pt idx="239">
                  <c:v>2015Q1</c:v>
                </c:pt>
                <c:pt idx="240">
                  <c:v>2015Q2</c:v>
                </c:pt>
              </c:strCache>
            </c:strRef>
          </c:cat>
          <c:val>
            <c:numRef>
              <c:f>RESI!$D$33:$D$273</c:f>
              <c:numCache>
                <c:formatCode>General</c:formatCode>
                <c:ptCount val="241"/>
                <c:pt idx="0">
                  <c:v>51615</c:v>
                </c:pt>
                <c:pt idx="1">
                  <c:v>54199</c:v>
                </c:pt>
                <c:pt idx="2">
                  <c:v>56059</c:v>
                </c:pt>
                <c:pt idx="3">
                  <c:v>57639</c:v>
                </c:pt>
                <c:pt idx="4">
                  <c:v>59706</c:v>
                </c:pt>
                <c:pt idx="5">
                  <c:v>61846</c:v>
                </c:pt>
                <c:pt idx="6">
                  <c:v>63440</c:v>
                </c:pt>
                <c:pt idx="7">
                  <c:v>64459</c:v>
                </c:pt>
                <c:pt idx="8">
                  <c:v>65914</c:v>
                </c:pt>
                <c:pt idx="9">
                  <c:v>67580</c:v>
                </c:pt>
                <c:pt idx="10">
                  <c:v>68988</c:v>
                </c:pt>
                <c:pt idx="11">
                  <c:v>69933</c:v>
                </c:pt>
                <c:pt idx="12">
                  <c:v>71892</c:v>
                </c:pt>
                <c:pt idx="13">
                  <c:v>74330</c:v>
                </c:pt>
                <c:pt idx="14">
                  <c:v>76686</c:v>
                </c:pt>
                <c:pt idx="15">
                  <c:v>78521</c:v>
                </c:pt>
                <c:pt idx="16">
                  <c:v>81255</c:v>
                </c:pt>
                <c:pt idx="17">
                  <c:v>84123</c:v>
                </c:pt>
                <c:pt idx="18">
                  <c:v>86363</c:v>
                </c:pt>
                <c:pt idx="19">
                  <c:v>87837</c:v>
                </c:pt>
                <c:pt idx="20">
                  <c:v>89805</c:v>
                </c:pt>
                <c:pt idx="21">
                  <c:v>92133</c:v>
                </c:pt>
                <c:pt idx="22">
                  <c:v>94071</c:v>
                </c:pt>
                <c:pt idx="23">
                  <c:v>95516</c:v>
                </c:pt>
                <c:pt idx="24">
                  <c:v>98074</c:v>
                </c:pt>
                <c:pt idx="25">
                  <c:v>100781</c:v>
                </c:pt>
                <c:pt idx="26">
                  <c:v>103361</c:v>
                </c:pt>
                <c:pt idx="27">
                  <c:v>105037</c:v>
                </c:pt>
                <c:pt idx="28">
                  <c:v>108304</c:v>
                </c:pt>
                <c:pt idx="29">
                  <c:v>111712</c:v>
                </c:pt>
                <c:pt idx="30">
                  <c:v>114772</c:v>
                </c:pt>
                <c:pt idx="31">
                  <c:v>117516</c:v>
                </c:pt>
                <c:pt idx="32">
                  <c:v>121641</c:v>
                </c:pt>
                <c:pt idx="33">
                  <c:v>125764</c:v>
                </c:pt>
                <c:pt idx="34">
                  <c:v>129234</c:v>
                </c:pt>
                <c:pt idx="35">
                  <c:v>132165</c:v>
                </c:pt>
                <c:pt idx="36">
                  <c:v>136044</c:v>
                </c:pt>
                <c:pt idx="37">
                  <c:v>139821</c:v>
                </c:pt>
                <c:pt idx="38">
                  <c:v>142994</c:v>
                </c:pt>
                <c:pt idx="39">
                  <c:v>145598</c:v>
                </c:pt>
                <c:pt idx="40">
                  <c:v>149138</c:v>
                </c:pt>
                <c:pt idx="41">
                  <c:v>153078</c:v>
                </c:pt>
                <c:pt idx="42">
                  <c:v>156293</c:v>
                </c:pt>
                <c:pt idx="43">
                  <c:v>158755</c:v>
                </c:pt>
                <c:pt idx="44">
                  <c:v>161334</c:v>
                </c:pt>
                <c:pt idx="45">
                  <c:v>163326</c:v>
                </c:pt>
                <c:pt idx="46">
                  <c:v>164653</c:v>
                </c:pt>
                <c:pt idx="47">
                  <c:v>165292</c:v>
                </c:pt>
                <c:pt idx="48">
                  <c:v>167524</c:v>
                </c:pt>
                <c:pt idx="49">
                  <c:v>170996</c:v>
                </c:pt>
                <c:pt idx="50">
                  <c:v>174152</c:v>
                </c:pt>
                <c:pt idx="51">
                  <c:v>176170</c:v>
                </c:pt>
                <c:pt idx="52">
                  <c:v>179129</c:v>
                </c:pt>
                <c:pt idx="53">
                  <c:v>182636</c:v>
                </c:pt>
                <c:pt idx="54">
                  <c:v>186221</c:v>
                </c:pt>
                <c:pt idx="55">
                  <c:v>189087</c:v>
                </c:pt>
                <c:pt idx="56">
                  <c:v>192931</c:v>
                </c:pt>
                <c:pt idx="57">
                  <c:v>196661</c:v>
                </c:pt>
                <c:pt idx="58">
                  <c:v>198179</c:v>
                </c:pt>
                <c:pt idx="59">
                  <c:v>198746</c:v>
                </c:pt>
                <c:pt idx="60">
                  <c:v>200681</c:v>
                </c:pt>
                <c:pt idx="61">
                  <c:v>203688</c:v>
                </c:pt>
                <c:pt idx="62">
                  <c:v>206488</c:v>
                </c:pt>
                <c:pt idx="63">
                  <c:v>209512</c:v>
                </c:pt>
                <c:pt idx="64">
                  <c:v>215138</c:v>
                </c:pt>
                <c:pt idx="65">
                  <c:v>222353</c:v>
                </c:pt>
                <c:pt idx="66">
                  <c:v>228141</c:v>
                </c:pt>
                <c:pt idx="67">
                  <c:v>234606</c:v>
                </c:pt>
                <c:pt idx="68">
                  <c:v>243523</c:v>
                </c:pt>
                <c:pt idx="69">
                  <c:v>254038</c:v>
                </c:pt>
                <c:pt idx="70">
                  <c:v>263496</c:v>
                </c:pt>
                <c:pt idx="71">
                  <c:v>271567</c:v>
                </c:pt>
                <c:pt idx="72">
                  <c:v>282872</c:v>
                </c:pt>
                <c:pt idx="73">
                  <c:v>292654</c:v>
                </c:pt>
                <c:pt idx="74">
                  <c:v>299284</c:v>
                </c:pt>
                <c:pt idx="75">
                  <c:v>304559</c:v>
                </c:pt>
                <c:pt idx="76">
                  <c:v>312630</c:v>
                </c:pt>
                <c:pt idx="77">
                  <c:v>318750</c:v>
                </c:pt>
                <c:pt idx="78">
                  <c:v>321776</c:v>
                </c:pt>
                <c:pt idx="79">
                  <c:v>324162</c:v>
                </c:pt>
                <c:pt idx="80">
                  <c:v>331008</c:v>
                </c:pt>
                <c:pt idx="81">
                  <c:v>338534</c:v>
                </c:pt>
                <c:pt idx="82">
                  <c:v>345877</c:v>
                </c:pt>
                <c:pt idx="83">
                  <c:v>354554</c:v>
                </c:pt>
                <c:pt idx="84">
                  <c:v>367138</c:v>
                </c:pt>
                <c:pt idx="85">
                  <c:v>381025</c:v>
                </c:pt>
                <c:pt idx="86">
                  <c:v>393280</c:v>
                </c:pt>
                <c:pt idx="87">
                  <c:v>404663</c:v>
                </c:pt>
                <c:pt idx="88">
                  <c:v>425170</c:v>
                </c:pt>
                <c:pt idx="89">
                  <c:v>445493</c:v>
                </c:pt>
                <c:pt idx="90">
                  <c:v>463965</c:v>
                </c:pt>
                <c:pt idx="91">
                  <c:v>477059</c:v>
                </c:pt>
                <c:pt idx="92">
                  <c:v>496524</c:v>
                </c:pt>
                <c:pt idx="93">
                  <c:v>518034</c:v>
                </c:pt>
                <c:pt idx="94">
                  <c:v>537800</c:v>
                </c:pt>
                <c:pt idx="95">
                  <c:v>549930</c:v>
                </c:pt>
                <c:pt idx="96">
                  <c:v>568860</c:v>
                </c:pt>
                <c:pt idx="97">
                  <c:v>586993</c:v>
                </c:pt>
                <c:pt idx="98">
                  <c:v>599834</c:v>
                </c:pt>
                <c:pt idx="99">
                  <c:v>607252</c:v>
                </c:pt>
                <c:pt idx="100">
                  <c:v>611492</c:v>
                </c:pt>
                <c:pt idx="101">
                  <c:v>623573</c:v>
                </c:pt>
                <c:pt idx="102">
                  <c:v>637485</c:v>
                </c:pt>
                <c:pt idx="103">
                  <c:v>643181</c:v>
                </c:pt>
                <c:pt idx="104">
                  <c:v>653932</c:v>
                </c:pt>
                <c:pt idx="105">
                  <c:v>660373</c:v>
                </c:pt>
                <c:pt idx="106">
                  <c:v>662668</c:v>
                </c:pt>
                <c:pt idx="107">
                  <c:v>659447</c:v>
                </c:pt>
                <c:pt idx="108">
                  <c:v>655190</c:v>
                </c:pt>
                <c:pt idx="109">
                  <c:v>640492</c:v>
                </c:pt>
                <c:pt idx="110">
                  <c:v>626960</c:v>
                </c:pt>
                <c:pt idx="111">
                  <c:v>625172</c:v>
                </c:pt>
                <c:pt idx="112">
                  <c:v>631959</c:v>
                </c:pt>
                <c:pt idx="113">
                  <c:v>648495</c:v>
                </c:pt>
                <c:pt idx="114">
                  <c:v>662691</c:v>
                </c:pt>
                <c:pt idx="115">
                  <c:v>673658</c:v>
                </c:pt>
                <c:pt idx="116">
                  <c:v>697238</c:v>
                </c:pt>
                <c:pt idx="117">
                  <c:v>715614</c:v>
                </c:pt>
                <c:pt idx="118">
                  <c:v>725419</c:v>
                </c:pt>
                <c:pt idx="119">
                  <c:v>731860</c:v>
                </c:pt>
                <c:pt idx="120">
                  <c:v>743435</c:v>
                </c:pt>
                <c:pt idx="121">
                  <c:v>760357</c:v>
                </c:pt>
                <c:pt idx="122">
                  <c:v>774813</c:v>
                </c:pt>
                <c:pt idx="123">
                  <c:v>772989</c:v>
                </c:pt>
                <c:pt idx="124">
                  <c:v>783545</c:v>
                </c:pt>
                <c:pt idx="125">
                  <c:v>794846</c:v>
                </c:pt>
                <c:pt idx="126">
                  <c:v>802643</c:v>
                </c:pt>
                <c:pt idx="127">
                  <c:v>792176</c:v>
                </c:pt>
                <c:pt idx="128">
                  <c:v>819694</c:v>
                </c:pt>
                <c:pt idx="129">
                  <c:v>842370</c:v>
                </c:pt>
                <c:pt idx="130">
                  <c:v>844817</c:v>
                </c:pt>
                <c:pt idx="131">
                  <c:v>884068</c:v>
                </c:pt>
                <c:pt idx="132">
                  <c:v>909803</c:v>
                </c:pt>
                <c:pt idx="133">
                  <c:v>945122</c:v>
                </c:pt>
                <c:pt idx="134">
                  <c:v>967614</c:v>
                </c:pt>
                <c:pt idx="135">
                  <c:v>975853</c:v>
                </c:pt>
                <c:pt idx="136">
                  <c:v>995370</c:v>
                </c:pt>
                <c:pt idx="137">
                  <c:v>1006897</c:v>
                </c:pt>
                <c:pt idx="138">
                  <c:v>1007515</c:v>
                </c:pt>
                <c:pt idx="139">
                  <c:v>1047651</c:v>
                </c:pt>
                <c:pt idx="140">
                  <c:v>1056058</c:v>
                </c:pt>
                <c:pt idx="141">
                  <c:v>1052570</c:v>
                </c:pt>
                <c:pt idx="142">
                  <c:v>1033477</c:v>
                </c:pt>
                <c:pt idx="143">
                  <c:v>1019621</c:v>
                </c:pt>
                <c:pt idx="144">
                  <c:v>1016859</c:v>
                </c:pt>
                <c:pt idx="145">
                  <c:v>996378</c:v>
                </c:pt>
                <c:pt idx="146">
                  <c:v>993961</c:v>
                </c:pt>
                <c:pt idx="147">
                  <c:v>987341</c:v>
                </c:pt>
                <c:pt idx="148">
                  <c:v>974512</c:v>
                </c:pt>
                <c:pt idx="149">
                  <c:v>976907</c:v>
                </c:pt>
                <c:pt idx="150">
                  <c:v>971745</c:v>
                </c:pt>
                <c:pt idx="151">
                  <c:v>963477</c:v>
                </c:pt>
                <c:pt idx="152">
                  <c:v>984255</c:v>
                </c:pt>
                <c:pt idx="153">
                  <c:v>993880</c:v>
                </c:pt>
                <c:pt idx="154">
                  <c:v>1005753</c:v>
                </c:pt>
                <c:pt idx="155">
                  <c:v>992440</c:v>
                </c:pt>
                <c:pt idx="156">
                  <c:v>1012971</c:v>
                </c:pt>
                <c:pt idx="157">
                  <c:v>1040582</c:v>
                </c:pt>
                <c:pt idx="158">
                  <c:v>1071445</c:v>
                </c:pt>
                <c:pt idx="159">
                  <c:v>1091527</c:v>
                </c:pt>
                <c:pt idx="160">
                  <c:v>1113898</c:v>
                </c:pt>
                <c:pt idx="161">
                  <c:v>1136411</c:v>
                </c:pt>
                <c:pt idx="162">
                  <c:v>1132865</c:v>
                </c:pt>
                <c:pt idx="163">
                  <c:v>1143910</c:v>
                </c:pt>
                <c:pt idx="164">
                  <c:v>1158291</c:v>
                </c:pt>
                <c:pt idx="165">
                  <c:v>1181971</c:v>
                </c:pt>
                <c:pt idx="166">
                  <c:v>1195315</c:v>
                </c:pt>
                <c:pt idx="167">
                  <c:v>1206069</c:v>
                </c:pt>
                <c:pt idx="168">
                  <c:v>1235952</c:v>
                </c:pt>
                <c:pt idx="169">
                  <c:v>1258294</c:v>
                </c:pt>
                <c:pt idx="170">
                  <c:v>1270307</c:v>
                </c:pt>
                <c:pt idx="171">
                  <c:v>1295267</c:v>
                </c:pt>
                <c:pt idx="172">
                  <c:v>1296332</c:v>
                </c:pt>
                <c:pt idx="173">
                  <c:v>1299951</c:v>
                </c:pt>
                <c:pt idx="174">
                  <c:v>1334764</c:v>
                </c:pt>
                <c:pt idx="175">
                  <c:v>1321160</c:v>
                </c:pt>
                <c:pt idx="176">
                  <c:v>1339210</c:v>
                </c:pt>
                <c:pt idx="177">
                  <c:v>1391995</c:v>
                </c:pt>
                <c:pt idx="178">
                  <c:v>1432535</c:v>
                </c:pt>
                <c:pt idx="179">
                  <c:v>1468983</c:v>
                </c:pt>
                <c:pt idx="180">
                  <c:v>1531930</c:v>
                </c:pt>
                <c:pt idx="181">
                  <c:v>1567850</c:v>
                </c:pt>
                <c:pt idx="182">
                  <c:v>1564667</c:v>
                </c:pt>
                <c:pt idx="183">
                  <c:v>1589630</c:v>
                </c:pt>
                <c:pt idx="184">
                  <c:v>1618476</c:v>
                </c:pt>
                <c:pt idx="185">
                  <c:v>1613268</c:v>
                </c:pt>
                <c:pt idx="186">
                  <c:v>1649201</c:v>
                </c:pt>
                <c:pt idx="187">
                  <c:v>1628474</c:v>
                </c:pt>
                <c:pt idx="188">
                  <c:v>1675122</c:v>
                </c:pt>
                <c:pt idx="189">
                  <c:v>1774915</c:v>
                </c:pt>
                <c:pt idx="190">
                  <c:v>1858745</c:v>
                </c:pt>
                <c:pt idx="191">
                  <c:v>1914326</c:v>
                </c:pt>
                <c:pt idx="192">
                  <c:v>2005361</c:v>
                </c:pt>
                <c:pt idx="193">
                  <c:v>2069545</c:v>
                </c:pt>
                <c:pt idx="194">
                  <c:v>2063138</c:v>
                </c:pt>
                <c:pt idx="195">
                  <c:v>2160247</c:v>
                </c:pt>
                <c:pt idx="196">
                  <c:v>2275416</c:v>
                </c:pt>
                <c:pt idx="197">
                  <c:v>2365171</c:v>
                </c:pt>
                <c:pt idx="198">
                  <c:v>2456393</c:v>
                </c:pt>
                <c:pt idx="199">
                  <c:v>2531222</c:v>
                </c:pt>
                <c:pt idx="200">
                  <c:v>2633845</c:v>
                </c:pt>
                <c:pt idx="201">
                  <c:v>2715319</c:v>
                </c:pt>
                <c:pt idx="202">
                  <c:v>2746499</c:v>
                </c:pt>
                <c:pt idx="203">
                  <c:v>2816096</c:v>
                </c:pt>
                <c:pt idx="204">
                  <c:v>2909162</c:v>
                </c:pt>
                <c:pt idx="205">
                  <c:v>2937663</c:v>
                </c:pt>
                <c:pt idx="206">
                  <c:v>2950709</c:v>
                </c:pt>
                <c:pt idx="207">
                  <c:v>2966113</c:v>
                </c:pt>
                <c:pt idx="208">
                  <c:v>3011008</c:v>
                </c:pt>
                <c:pt idx="209">
                  <c:v>3061638</c:v>
                </c:pt>
                <c:pt idx="210">
                  <c:v>3090382</c:v>
                </c:pt>
                <c:pt idx="211">
                  <c:v>3103697</c:v>
                </c:pt>
                <c:pt idx="212">
                  <c:v>3042220</c:v>
                </c:pt>
                <c:pt idx="213">
                  <c:v>2977146</c:v>
                </c:pt>
                <c:pt idx="214">
                  <c:v>2914367</c:v>
                </c:pt>
                <c:pt idx="215">
                  <c:v>2909772</c:v>
                </c:pt>
                <c:pt idx="216">
                  <c:v>2860428</c:v>
                </c:pt>
                <c:pt idx="217">
                  <c:v>2752327</c:v>
                </c:pt>
                <c:pt idx="218">
                  <c:v>2716916</c:v>
                </c:pt>
                <c:pt idx="219">
                  <c:v>2672141</c:v>
                </c:pt>
                <c:pt idx="220">
                  <c:v>2640386</c:v>
                </c:pt>
                <c:pt idx="221">
                  <c:v>2634644</c:v>
                </c:pt>
                <c:pt idx="222">
                  <c:v>2636802</c:v>
                </c:pt>
                <c:pt idx="223">
                  <c:v>2548491</c:v>
                </c:pt>
                <c:pt idx="224">
                  <c:v>2529262</c:v>
                </c:pt>
                <c:pt idx="225">
                  <c:v>2540474</c:v>
                </c:pt>
                <c:pt idx="226">
                  <c:v>2557100</c:v>
                </c:pt>
                <c:pt idx="227">
                  <c:v>2525046</c:v>
                </c:pt>
                <c:pt idx="228">
                  <c:v>2530299</c:v>
                </c:pt>
                <c:pt idx="229">
                  <c:v>2529576</c:v>
                </c:pt>
                <c:pt idx="230">
                  <c:v>2525420</c:v>
                </c:pt>
                <c:pt idx="231">
                  <c:v>2486099</c:v>
                </c:pt>
                <c:pt idx="232">
                  <c:v>2458360</c:v>
                </c:pt>
                <c:pt idx="233">
                  <c:v>2427547</c:v>
                </c:pt>
                <c:pt idx="234">
                  <c:v>2406383</c:v>
                </c:pt>
                <c:pt idx="235">
                  <c:v>2402670</c:v>
                </c:pt>
                <c:pt idx="236">
                  <c:v>2424571</c:v>
                </c:pt>
                <c:pt idx="237">
                  <c:v>2422532</c:v>
                </c:pt>
                <c:pt idx="238">
                  <c:v>2422035</c:v>
                </c:pt>
                <c:pt idx="239">
                  <c:v>2427057</c:v>
                </c:pt>
                <c:pt idx="240">
                  <c:v>2451849</c:v>
                </c:pt>
              </c:numCache>
            </c:numRef>
          </c:val>
        </c:ser>
        <c:ser>
          <c:idx val="3"/>
          <c:order val="2"/>
          <c:tx>
            <c:strRef>
              <c:f>RESI!$E$7</c:f>
              <c:strCache>
                <c:ptCount val="1"/>
                <c:pt idx="0">
                  <c:v>Life insurance companies</c:v>
                </c:pt>
              </c:strCache>
            </c:strRef>
          </c:tx>
          <c:spPr>
            <a:solidFill>
              <a:srgbClr val="00B0F0"/>
            </a:solidFill>
          </c:spPr>
          <c:cat>
            <c:strRef>
              <c:f>RESI!$A$33:$A$273</c:f>
              <c:strCache>
                <c:ptCount val="241"/>
                <c:pt idx="0">
                  <c:v>1955Q2</c:v>
                </c:pt>
                <c:pt idx="1">
                  <c:v>1955Q3</c:v>
                </c:pt>
                <c:pt idx="2">
                  <c:v>1955Q4</c:v>
                </c:pt>
                <c:pt idx="3">
                  <c:v>1956Q1</c:v>
                </c:pt>
                <c:pt idx="4">
                  <c:v>1956Q2</c:v>
                </c:pt>
                <c:pt idx="5">
                  <c:v>1956Q3</c:v>
                </c:pt>
                <c:pt idx="6">
                  <c:v>1956Q4</c:v>
                </c:pt>
                <c:pt idx="7">
                  <c:v>1957Q1</c:v>
                </c:pt>
                <c:pt idx="8">
                  <c:v>1957Q2</c:v>
                </c:pt>
                <c:pt idx="9">
                  <c:v>1957Q3</c:v>
                </c:pt>
                <c:pt idx="10">
                  <c:v>1957Q4</c:v>
                </c:pt>
                <c:pt idx="11">
                  <c:v>1958Q1</c:v>
                </c:pt>
                <c:pt idx="12">
                  <c:v>1958Q2</c:v>
                </c:pt>
                <c:pt idx="13">
                  <c:v>1958Q3</c:v>
                </c:pt>
                <c:pt idx="14">
                  <c:v>1958Q4</c:v>
                </c:pt>
                <c:pt idx="15">
                  <c:v>1959Q1</c:v>
                </c:pt>
                <c:pt idx="16">
                  <c:v>1959Q2</c:v>
                </c:pt>
                <c:pt idx="17">
                  <c:v>1959Q3</c:v>
                </c:pt>
                <c:pt idx="18">
                  <c:v>1959Q4</c:v>
                </c:pt>
                <c:pt idx="19">
                  <c:v>1960Q1</c:v>
                </c:pt>
                <c:pt idx="20">
                  <c:v>1960Q2</c:v>
                </c:pt>
                <c:pt idx="21">
                  <c:v>1960Q3</c:v>
                </c:pt>
                <c:pt idx="22">
                  <c:v>1960Q4</c:v>
                </c:pt>
                <c:pt idx="23">
                  <c:v>1961Q1</c:v>
                </c:pt>
                <c:pt idx="24">
                  <c:v>1961Q2</c:v>
                </c:pt>
                <c:pt idx="25">
                  <c:v>1961Q3</c:v>
                </c:pt>
                <c:pt idx="26">
                  <c:v>1961Q4</c:v>
                </c:pt>
                <c:pt idx="27">
                  <c:v>1962Q1</c:v>
                </c:pt>
                <c:pt idx="28">
                  <c:v>1962Q2</c:v>
                </c:pt>
                <c:pt idx="29">
                  <c:v>1962Q3</c:v>
                </c:pt>
                <c:pt idx="30">
                  <c:v>1962Q4</c:v>
                </c:pt>
                <c:pt idx="31">
                  <c:v>1963Q1</c:v>
                </c:pt>
                <c:pt idx="32">
                  <c:v>1963Q2</c:v>
                </c:pt>
                <c:pt idx="33">
                  <c:v>1963Q3</c:v>
                </c:pt>
                <c:pt idx="34">
                  <c:v>1963Q4</c:v>
                </c:pt>
                <c:pt idx="35">
                  <c:v>1964Q1</c:v>
                </c:pt>
                <c:pt idx="36">
                  <c:v>1964Q2</c:v>
                </c:pt>
                <c:pt idx="37">
                  <c:v>1964Q3</c:v>
                </c:pt>
                <c:pt idx="38">
                  <c:v>1964Q4</c:v>
                </c:pt>
                <c:pt idx="39">
                  <c:v>1965Q1</c:v>
                </c:pt>
                <c:pt idx="40">
                  <c:v>1965Q2</c:v>
                </c:pt>
                <c:pt idx="41">
                  <c:v>1965Q3</c:v>
                </c:pt>
                <c:pt idx="42">
                  <c:v>1965Q4</c:v>
                </c:pt>
                <c:pt idx="43">
                  <c:v>1966Q1</c:v>
                </c:pt>
                <c:pt idx="44">
                  <c:v>1966Q2</c:v>
                </c:pt>
                <c:pt idx="45">
                  <c:v>1966Q3</c:v>
                </c:pt>
                <c:pt idx="46">
                  <c:v>1966Q4</c:v>
                </c:pt>
                <c:pt idx="47">
                  <c:v>1967Q1</c:v>
                </c:pt>
                <c:pt idx="48">
                  <c:v>1967Q2</c:v>
                </c:pt>
                <c:pt idx="49">
                  <c:v>1967Q3</c:v>
                </c:pt>
                <c:pt idx="50">
                  <c:v>1967Q4</c:v>
                </c:pt>
                <c:pt idx="51">
                  <c:v>1968Q1</c:v>
                </c:pt>
                <c:pt idx="52">
                  <c:v>1968Q2</c:v>
                </c:pt>
                <c:pt idx="53">
                  <c:v>1968Q3</c:v>
                </c:pt>
                <c:pt idx="54">
                  <c:v>1968Q4</c:v>
                </c:pt>
                <c:pt idx="55">
                  <c:v>1969Q1</c:v>
                </c:pt>
                <c:pt idx="56">
                  <c:v>1969Q2</c:v>
                </c:pt>
                <c:pt idx="57">
                  <c:v>1969Q3</c:v>
                </c:pt>
                <c:pt idx="58">
                  <c:v>1969Q4</c:v>
                </c:pt>
                <c:pt idx="59">
                  <c:v>1970Q1</c:v>
                </c:pt>
                <c:pt idx="60">
                  <c:v>1970Q2</c:v>
                </c:pt>
                <c:pt idx="61">
                  <c:v>1970Q3</c:v>
                </c:pt>
                <c:pt idx="62">
                  <c:v>1970Q4</c:v>
                </c:pt>
                <c:pt idx="63">
                  <c:v>1971Q1</c:v>
                </c:pt>
                <c:pt idx="64">
                  <c:v>1971Q2</c:v>
                </c:pt>
                <c:pt idx="65">
                  <c:v>1971Q3</c:v>
                </c:pt>
                <c:pt idx="66">
                  <c:v>1971Q4</c:v>
                </c:pt>
                <c:pt idx="67">
                  <c:v>1972Q1</c:v>
                </c:pt>
                <c:pt idx="68">
                  <c:v>1972Q2</c:v>
                </c:pt>
                <c:pt idx="69">
                  <c:v>1972Q3</c:v>
                </c:pt>
                <c:pt idx="70">
                  <c:v>1972Q4</c:v>
                </c:pt>
                <c:pt idx="71">
                  <c:v>1973Q1</c:v>
                </c:pt>
                <c:pt idx="72">
                  <c:v>1973Q2</c:v>
                </c:pt>
                <c:pt idx="73">
                  <c:v>1973Q3</c:v>
                </c:pt>
                <c:pt idx="74">
                  <c:v>1973Q4</c:v>
                </c:pt>
                <c:pt idx="75">
                  <c:v>1974Q1</c:v>
                </c:pt>
                <c:pt idx="76">
                  <c:v>1974Q2</c:v>
                </c:pt>
                <c:pt idx="77">
                  <c:v>1974Q3</c:v>
                </c:pt>
                <c:pt idx="78">
                  <c:v>1974Q4</c:v>
                </c:pt>
                <c:pt idx="79">
                  <c:v>1975Q1</c:v>
                </c:pt>
                <c:pt idx="80">
                  <c:v>1975Q2</c:v>
                </c:pt>
                <c:pt idx="81">
                  <c:v>1975Q3</c:v>
                </c:pt>
                <c:pt idx="82">
                  <c:v>1975Q4</c:v>
                </c:pt>
                <c:pt idx="83">
                  <c:v>1976Q1</c:v>
                </c:pt>
                <c:pt idx="84">
                  <c:v>1976Q2</c:v>
                </c:pt>
                <c:pt idx="85">
                  <c:v>1976Q3</c:v>
                </c:pt>
                <c:pt idx="86">
                  <c:v>1976Q4</c:v>
                </c:pt>
                <c:pt idx="87">
                  <c:v>1977Q1</c:v>
                </c:pt>
                <c:pt idx="88">
                  <c:v>1977Q2</c:v>
                </c:pt>
                <c:pt idx="89">
                  <c:v>1977Q3</c:v>
                </c:pt>
                <c:pt idx="90">
                  <c:v>1977Q4</c:v>
                </c:pt>
                <c:pt idx="91">
                  <c:v>1978Q1</c:v>
                </c:pt>
                <c:pt idx="92">
                  <c:v>1978Q2</c:v>
                </c:pt>
                <c:pt idx="93">
                  <c:v>1978Q3</c:v>
                </c:pt>
                <c:pt idx="94">
                  <c:v>1978Q4</c:v>
                </c:pt>
                <c:pt idx="95">
                  <c:v>1979Q1</c:v>
                </c:pt>
                <c:pt idx="96">
                  <c:v>1979Q2</c:v>
                </c:pt>
                <c:pt idx="97">
                  <c:v>1979Q3</c:v>
                </c:pt>
                <c:pt idx="98">
                  <c:v>1979Q4</c:v>
                </c:pt>
                <c:pt idx="99">
                  <c:v>1980Q1</c:v>
                </c:pt>
                <c:pt idx="100">
                  <c:v>1980Q2</c:v>
                </c:pt>
                <c:pt idx="101">
                  <c:v>1980Q3</c:v>
                </c:pt>
                <c:pt idx="102">
                  <c:v>1980Q4</c:v>
                </c:pt>
                <c:pt idx="103">
                  <c:v>1981Q1</c:v>
                </c:pt>
                <c:pt idx="104">
                  <c:v>1981Q2</c:v>
                </c:pt>
                <c:pt idx="105">
                  <c:v>1981Q3</c:v>
                </c:pt>
                <c:pt idx="106">
                  <c:v>1981Q4</c:v>
                </c:pt>
                <c:pt idx="107">
                  <c:v>1982Q1</c:v>
                </c:pt>
                <c:pt idx="108">
                  <c:v>1982Q2</c:v>
                </c:pt>
                <c:pt idx="109">
                  <c:v>1982Q3</c:v>
                </c:pt>
                <c:pt idx="110">
                  <c:v>1982Q4</c:v>
                </c:pt>
                <c:pt idx="111">
                  <c:v>1983Q1</c:v>
                </c:pt>
                <c:pt idx="112">
                  <c:v>1983Q2</c:v>
                </c:pt>
                <c:pt idx="113">
                  <c:v>1983Q3</c:v>
                </c:pt>
                <c:pt idx="114">
                  <c:v>1983Q4</c:v>
                </c:pt>
                <c:pt idx="115">
                  <c:v>1984Q1</c:v>
                </c:pt>
                <c:pt idx="116">
                  <c:v>1984Q2</c:v>
                </c:pt>
                <c:pt idx="117">
                  <c:v>1984Q3</c:v>
                </c:pt>
                <c:pt idx="118">
                  <c:v>1984Q4</c:v>
                </c:pt>
                <c:pt idx="119">
                  <c:v>1985Q1</c:v>
                </c:pt>
                <c:pt idx="120">
                  <c:v>1985Q2</c:v>
                </c:pt>
                <c:pt idx="121">
                  <c:v>1985Q3</c:v>
                </c:pt>
                <c:pt idx="122">
                  <c:v>1985Q4</c:v>
                </c:pt>
                <c:pt idx="123">
                  <c:v>1986Q1</c:v>
                </c:pt>
                <c:pt idx="124">
                  <c:v>1986Q2</c:v>
                </c:pt>
                <c:pt idx="125">
                  <c:v>1986Q3</c:v>
                </c:pt>
                <c:pt idx="126">
                  <c:v>1986Q4</c:v>
                </c:pt>
                <c:pt idx="127">
                  <c:v>1987Q1</c:v>
                </c:pt>
                <c:pt idx="128">
                  <c:v>1987Q2</c:v>
                </c:pt>
                <c:pt idx="129">
                  <c:v>1987Q3</c:v>
                </c:pt>
                <c:pt idx="130">
                  <c:v>1987Q4</c:v>
                </c:pt>
                <c:pt idx="131">
                  <c:v>1988Q1</c:v>
                </c:pt>
                <c:pt idx="132">
                  <c:v>1988Q2</c:v>
                </c:pt>
                <c:pt idx="133">
                  <c:v>1988Q3</c:v>
                </c:pt>
                <c:pt idx="134">
                  <c:v>1988Q4</c:v>
                </c:pt>
                <c:pt idx="135">
                  <c:v>1989Q1</c:v>
                </c:pt>
                <c:pt idx="136">
                  <c:v>1989Q2</c:v>
                </c:pt>
                <c:pt idx="137">
                  <c:v>1989Q3</c:v>
                </c:pt>
                <c:pt idx="138">
                  <c:v>1989Q4</c:v>
                </c:pt>
                <c:pt idx="139">
                  <c:v>1990Q1</c:v>
                </c:pt>
                <c:pt idx="140">
                  <c:v>1990Q2</c:v>
                </c:pt>
                <c:pt idx="141">
                  <c:v>1990Q3</c:v>
                </c:pt>
                <c:pt idx="142">
                  <c:v>1990Q4</c:v>
                </c:pt>
                <c:pt idx="143">
                  <c:v>1991Q1</c:v>
                </c:pt>
                <c:pt idx="144">
                  <c:v>1991Q2</c:v>
                </c:pt>
                <c:pt idx="145">
                  <c:v>1991Q3</c:v>
                </c:pt>
                <c:pt idx="146">
                  <c:v>1991Q4</c:v>
                </c:pt>
                <c:pt idx="147">
                  <c:v>1992Q1</c:v>
                </c:pt>
                <c:pt idx="148">
                  <c:v>1992Q2</c:v>
                </c:pt>
                <c:pt idx="149">
                  <c:v>1992Q3</c:v>
                </c:pt>
                <c:pt idx="150">
                  <c:v>1992Q4</c:v>
                </c:pt>
                <c:pt idx="151">
                  <c:v>1993Q1</c:v>
                </c:pt>
                <c:pt idx="152">
                  <c:v>1993Q2</c:v>
                </c:pt>
                <c:pt idx="153">
                  <c:v>1993Q3</c:v>
                </c:pt>
                <c:pt idx="154">
                  <c:v>1993Q4</c:v>
                </c:pt>
                <c:pt idx="155">
                  <c:v>1994Q1</c:v>
                </c:pt>
                <c:pt idx="156">
                  <c:v>1994Q2</c:v>
                </c:pt>
                <c:pt idx="157">
                  <c:v>1994Q3</c:v>
                </c:pt>
                <c:pt idx="158">
                  <c:v>1994Q4</c:v>
                </c:pt>
                <c:pt idx="159">
                  <c:v>1995Q1</c:v>
                </c:pt>
                <c:pt idx="160">
                  <c:v>1995Q2</c:v>
                </c:pt>
                <c:pt idx="161">
                  <c:v>1995Q3</c:v>
                </c:pt>
                <c:pt idx="162">
                  <c:v>1995Q4</c:v>
                </c:pt>
                <c:pt idx="163">
                  <c:v>1996Q1</c:v>
                </c:pt>
                <c:pt idx="164">
                  <c:v>1996Q2</c:v>
                </c:pt>
                <c:pt idx="165">
                  <c:v>1996Q3</c:v>
                </c:pt>
                <c:pt idx="166">
                  <c:v>1996Q4</c:v>
                </c:pt>
                <c:pt idx="167">
                  <c:v>1997Q1</c:v>
                </c:pt>
                <c:pt idx="168">
                  <c:v>1997Q2</c:v>
                </c:pt>
                <c:pt idx="169">
                  <c:v>1997Q3</c:v>
                </c:pt>
                <c:pt idx="170">
                  <c:v>1997Q4</c:v>
                </c:pt>
                <c:pt idx="171">
                  <c:v>1998Q1</c:v>
                </c:pt>
                <c:pt idx="172">
                  <c:v>1998Q2</c:v>
                </c:pt>
                <c:pt idx="173">
                  <c:v>1998Q3</c:v>
                </c:pt>
                <c:pt idx="174">
                  <c:v>1998Q4</c:v>
                </c:pt>
                <c:pt idx="175">
                  <c:v>1999Q1</c:v>
                </c:pt>
                <c:pt idx="176">
                  <c:v>1999Q2</c:v>
                </c:pt>
                <c:pt idx="177">
                  <c:v>1999Q3</c:v>
                </c:pt>
                <c:pt idx="178">
                  <c:v>1999Q4</c:v>
                </c:pt>
                <c:pt idx="179">
                  <c:v>2000Q1</c:v>
                </c:pt>
                <c:pt idx="180">
                  <c:v>2000Q2</c:v>
                </c:pt>
                <c:pt idx="181">
                  <c:v>2000Q3</c:v>
                </c:pt>
                <c:pt idx="182">
                  <c:v>2000Q4</c:v>
                </c:pt>
                <c:pt idx="183">
                  <c:v>2001Q1</c:v>
                </c:pt>
                <c:pt idx="184">
                  <c:v>2001Q2</c:v>
                </c:pt>
                <c:pt idx="185">
                  <c:v>2001Q3</c:v>
                </c:pt>
                <c:pt idx="186">
                  <c:v>2001Q4</c:v>
                </c:pt>
                <c:pt idx="187">
                  <c:v>2002Q1</c:v>
                </c:pt>
                <c:pt idx="188">
                  <c:v>2002Q2</c:v>
                </c:pt>
                <c:pt idx="189">
                  <c:v>2002Q3</c:v>
                </c:pt>
                <c:pt idx="190">
                  <c:v>2002Q4</c:v>
                </c:pt>
                <c:pt idx="191">
                  <c:v>2003Q1</c:v>
                </c:pt>
                <c:pt idx="192">
                  <c:v>2003Q2</c:v>
                </c:pt>
                <c:pt idx="193">
                  <c:v>2003Q3</c:v>
                </c:pt>
                <c:pt idx="194">
                  <c:v>2003Q4</c:v>
                </c:pt>
                <c:pt idx="195">
                  <c:v>2004Q1</c:v>
                </c:pt>
                <c:pt idx="196">
                  <c:v>2004Q2</c:v>
                </c:pt>
                <c:pt idx="197">
                  <c:v>2004Q3</c:v>
                </c:pt>
                <c:pt idx="198">
                  <c:v>2004Q4</c:v>
                </c:pt>
                <c:pt idx="199">
                  <c:v>2005Q1</c:v>
                </c:pt>
                <c:pt idx="200">
                  <c:v>2005Q2</c:v>
                </c:pt>
                <c:pt idx="201">
                  <c:v>2005Q3</c:v>
                </c:pt>
                <c:pt idx="202">
                  <c:v>2005Q4</c:v>
                </c:pt>
                <c:pt idx="203">
                  <c:v>2006Q1</c:v>
                </c:pt>
                <c:pt idx="204">
                  <c:v>2006Q2</c:v>
                </c:pt>
                <c:pt idx="205">
                  <c:v>2006Q3</c:v>
                </c:pt>
                <c:pt idx="206">
                  <c:v>2006Q4</c:v>
                </c:pt>
                <c:pt idx="207">
                  <c:v>2007Q1</c:v>
                </c:pt>
                <c:pt idx="208">
                  <c:v>2007Q2</c:v>
                </c:pt>
                <c:pt idx="209">
                  <c:v>2007Q3</c:v>
                </c:pt>
                <c:pt idx="210">
                  <c:v>2007Q4</c:v>
                </c:pt>
                <c:pt idx="211">
                  <c:v>2008Q1</c:v>
                </c:pt>
                <c:pt idx="212">
                  <c:v>2008Q2</c:v>
                </c:pt>
                <c:pt idx="213">
                  <c:v>2008Q3</c:v>
                </c:pt>
                <c:pt idx="214">
                  <c:v>2008Q4</c:v>
                </c:pt>
                <c:pt idx="215">
                  <c:v>2009Q1</c:v>
                </c:pt>
                <c:pt idx="216">
                  <c:v>2009Q2</c:v>
                </c:pt>
                <c:pt idx="217">
                  <c:v>2009Q3</c:v>
                </c:pt>
                <c:pt idx="218">
                  <c:v>2009Q4</c:v>
                </c:pt>
                <c:pt idx="219">
                  <c:v>2010Q1</c:v>
                </c:pt>
                <c:pt idx="220">
                  <c:v>2010Q2</c:v>
                </c:pt>
                <c:pt idx="221">
                  <c:v>2010Q3</c:v>
                </c:pt>
                <c:pt idx="222">
                  <c:v>2010Q4</c:v>
                </c:pt>
                <c:pt idx="223">
                  <c:v>2011Q1</c:v>
                </c:pt>
                <c:pt idx="224">
                  <c:v>2011Q2</c:v>
                </c:pt>
                <c:pt idx="225">
                  <c:v>2011Q3</c:v>
                </c:pt>
                <c:pt idx="226">
                  <c:v>2011Q4</c:v>
                </c:pt>
                <c:pt idx="227">
                  <c:v>2012Q1</c:v>
                </c:pt>
                <c:pt idx="228">
                  <c:v>2012Q2</c:v>
                </c:pt>
                <c:pt idx="229">
                  <c:v>2012Q3</c:v>
                </c:pt>
                <c:pt idx="230">
                  <c:v>2012Q4</c:v>
                </c:pt>
                <c:pt idx="231">
                  <c:v>2013Q1</c:v>
                </c:pt>
                <c:pt idx="232">
                  <c:v>2013Q2</c:v>
                </c:pt>
                <c:pt idx="233">
                  <c:v>2013Q3</c:v>
                </c:pt>
                <c:pt idx="234">
                  <c:v>2013Q4</c:v>
                </c:pt>
                <c:pt idx="235">
                  <c:v>2014Q1</c:v>
                </c:pt>
                <c:pt idx="236">
                  <c:v>2014Q2</c:v>
                </c:pt>
                <c:pt idx="237">
                  <c:v>2014Q3</c:v>
                </c:pt>
                <c:pt idx="238">
                  <c:v>2014Q4</c:v>
                </c:pt>
                <c:pt idx="239">
                  <c:v>2015Q1</c:v>
                </c:pt>
                <c:pt idx="240">
                  <c:v>2015Q2</c:v>
                </c:pt>
              </c:strCache>
            </c:strRef>
          </c:cat>
          <c:val>
            <c:numRef>
              <c:f>RESI!$E$33:$E$273</c:f>
              <c:numCache>
                <c:formatCode>General</c:formatCode>
                <c:ptCount val="241"/>
                <c:pt idx="0">
                  <c:v>16253</c:v>
                </c:pt>
                <c:pt idx="1">
                  <c:v>16790</c:v>
                </c:pt>
                <c:pt idx="2">
                  <c:v>17661</c:v>
                </c:pt>
                <c:pt idx="3">
                  <c:v>18351</c:v>
                </c:pt>
                <c:pt idx="4">
                  <c:v>18950</c:v>
                </c:pt>
                <c:pt idx="5">
                  <c:v>19510</c:v>
                </c:pt>
                <c:pt idx="6">
                  <c:v>20130</c:v>
                </c:pt>
                <c:pt idx="7">
                  <c:v>20615</c:v>
                </c:pt>
                <c:pt idx="8">
                  <c:v>20914</c:v>
                </c:pt>
                <c:pt idx="9">
                  <c:v>21203</c:v>
                </c:pt>
                <c:pt idx="10">
                  <c:v>21441</c:v>
                </c:pt>
                <c:pt idx="11">
                  <c:v>21688</c:v>
                </c:pt>
                <c:pt idx="12">
                  <c:v>21859</c:v>
                </c:pt>
                <c:pt idx="13">
                  <c:v>22045</c:v>
                </c:pt>
                <c:pt idx="14">
                  <c:v>22374</c:v>
                </c:pt>
                <c:pt idx="15">
                  <c:v>22607</c:v>
                </c:pt>
                <c:pt idx="16">
                  <c:v>22801</c:v>
                </c:pt>
                <c:pt idx="17">
                  <c:v>23120</c:v>
                </c:pt>
                <c:pt idx="18">
                  <c:v>23583</c:v>
                </c:pt>
                <c:pt idx="19">
                  <c:v>23986</c:v>
                </c:pt>
                <c:pt idx="20">
                  <c:v>24283</c:v>
                </c:pt>
                <c:pt idx="21">
                  <c:v>24525</c:v>
                </c:pt>
                <c:pt idx="22">
                  <c:v>24879</c:v>
                </c:pt>
                <c:pt idx="23">
                  <c:v>25110</c:v>
                </c:pt>
                <c:pt idx="24">
                  <c:v>25337</c:v>
                </c:pt>
                <c:pt idx="25">
                  <c:v>25413</c:v>
                </c:pt>
                <c:pt idx="26">
                  <c:v>25776</c:v>
                </c:pt>
                <c:pt idx="27">
                  <c:v>25825</c:v>
                </c:pt>
                <c:pt idx="28">
                  <c:v>25966</c:v>
                </c:pt>
                <c:pt idx="29">
                  <c:v>26059</c:v>
                </c:pt>
                <c:pt idx="30">
                  <c:v>26374</c:v>
                </c:pt>
                <c:pt idx="31">
                  <c:v>26538</c:v>
                </c:pt>
                <c:pt idx="32">
                  <c:v>26707</c:v>
                </c:pt>
                <c:pt idx="33">
                  <c:v>26902</c:v>
                </c:pt>
                <c:pt idx="34">
                  <c:v>27331</c:v>
                </c:pt>
                <c:pt idx="35">
                  <c:v>27574</c:v>
                </c:pt>
                <c:pt idx="36">
                  <c:v>27810</c:v>
                </c:pt>
                <c:pt idx="37">
                  <c:v>28038</c:v>
                </c:pt>
                <c:pt idx="38">
                  <c:v>28525</c:v>
                </c:pt>
                <c:pt idx="39">
                  <c:v>28853</c:v>
                </c:pt>
                <c:pt idx="40">
                  <c:v>29020</c:v>
                </c:pt>
                <c:pt idx="41">
                  <c:v>29207</c:v>
                </c:pt>
                <c:pt idx="42">
                  <c:v>29589</c:v>
                </c:pt>
                <c:pt idx="43">
                  <c:v>29849</c:v>
                </c:pt>
                <c:pt idx="44">
                  <c:v>30026</c:v>
                </c:pt>
                <c:pt idx="45">
                  <c:v>30083</c:v>
                </c:pt>
                <c:pt idx="46">
                  <c:v>30233</c:v>
                </c:pt>
                <c:pt idx="47">
                  <c:v>30243</c:v>
                </c:pt>
                <c:pt idx="48">
                  <c:v>30072</c:v>
                </c:pt>
                <c:pt idx="49">
                  <c:v>29847</c:v>
                </c:pt>
                <c:pt idx="50">
                  <c:v>29763</c:v>
                </c:pt>
                <c:pt idx="51">
                  <c:v>29644</c:v>
                </c:pt>
                <c:pt idx="52">
                  <c:v>29450</c:v>
                </c:pt>
                <c:pt idx="53">
                  <c:v>29198</c:v>
                </c:pt>
                <c:pt idx="54">
                  <c:v>29030</c:v>
                </c:pt>
                <c:pt idx="55">
                  <c:v>28929</c:v>
                </c:pt>
                <c:pt idx="56">
                  <c:v>28746</c:v>
                </c:pt>
                <c:pt idx="57">
                  <c:v>28502</c:v>
                </c:pt>
                <c:pt idx="58">
                  <c:v>27649</c:v>
                </c:pt>
                <c:pt idx="59">
                  <c:v>27777</c:v>
                </c:pt>
                <c:pt idx="60">
                  <c:v>27448</c:v>
                </c:pt>
                <c:pt idx="61">
                  <c:v>27064</c:v>
                </c:pt>
                <c:pt idx="62">
                  <c:v>26739</c:v>
                </c:pt>
                <c:pt idx="63">
                  <c:v>26388</c:v>
                </c:pt>
                <c:pt idx="64">
                  <c:v>25827</c:v>
                </c:pt>
                <c:pt idx="65">
                  <c:v>25187</c:v>
                </c:pt>
                <c:pt idx="66">
                  <c:v>24645</c:v>
                </c:pt>
                <c:pt idx="67">
                  <c:v>24173</c:v>
                </c:pt>
                <c:pt idx="68">
                  <c:v>23621</c:v>
                </c:pt>
                <c:pt idx="69">
                  <c:v>22936</c:v>
                </c:pt>
                <c:pt idx="70">
                  <c:v>22315</c:v>
                </c:pt>
                <c:pt idx="71">
                  <c:v>21857</c:v>
                </c:pt>
                <c:pt idx="72">
                  <c:v>21276</c:v>
                </c:pt>
                <c:pt idx="73">
                  <c:v>20742</c:v>
                </c:pt>
                <c:pt idx="74">
                  <c:v>20426</c:v>
                </c:pt>
                <c:pt idx="75">
                  <c:v>20104</c:v>
                </c:pt>
                <c:pt idx="76">
                  <c:v>19583</c:v>
                </c:pt>
                <c:pt idx="77">
                  <c:v>19232</c:v>
                </c:pt>
                <c:pt idx="78">
                  <c:v>19026</c:v>
                </c:pt>
                <c:pt idx="79">
                  <c:v>18750</c:v>
                </c:pt>
                <c:pt idx="80">
                  <c:v>18365</c:v>
                </c:pt>
                <c:pt idx="81">
                  <c:v>17955</c:v>
                </c:pt>
                <c:pt idx="82">
                  <c:v>17590</c:v>
                </c:pt>
                <c:pt idx="83">
                  <c:v>17160</c:v>
                </c:pt>
                <c:pt idx="84">
                  <c:v>16855</c:v>
                </c:pt>
                <c:pt idx="85">
                  <c:v>16448</c:v>
                </c:pt>
                <c:pt idx="86">
                  <c:v>16088</c:v>
                </c:pt>
                <c:pt idx="87">
                  <c:v>15709</c:v>
                </c:pt>
                <c:pt idx="88">
                  <c:v>15434</c:v>
                </c:pt>
                <c:pt idx="89">
                  <c:v>15038</c:v>
                </c:pt>
                <c:pt idx="90">
                  <c:v>14740</c:v>
                </c:pt>
                <c:pt idx="91">
                  <c:v>14417</c:v>
                </c:pt>
                <c:pt idx="92">
                  <c:v>14217</c:v>
                </c:pt>
                <c:pt idx="93">
                  <c:v>14158</c:v>
                </c:pt>
                <c:pt idx="94">
                  <c:v>14436</c:v>
                </c:pt>
                <c:pt idx="95">
                  <c:v>14495</c:v>
                </c:pt>
                <c:pt idx="96">
                  <c:v>14469</c:v>
                </c:pt>
                <c:pt idx="97">
                  <c:v>14850</c:v>
                </c:pt>
                <c:pt idx="98">
                  <c:v>16144</c:v>
                </c:pt>
                <c:pt idx="99">
                  <c:v>17143</c:v>
                </c:pt>
                <c:pt idx="100">
                  <c:v>17804</c:v>
                </c:pt>
                <c:pt idx="101">
                  <c:v>17990</c:v>
                </c:pt>
                <c:pt idx="102">
                  <c:v>17943</c:v>
                </c:pt>
                <c:pt idx="103">
                  <c:v>17799</c:v>
                </c:pt>
                <c:pt idx="104">
                  <c:v>17549</c:v>
                </c:pt>
                <c:pt idx="105">
                  <c:v>17376</c:v>
                </c:pt>
                <c:pt idx="106">
                  <c:v>17201</c:v>
                </c:pt>
                <c:pt idx="107">
                  <c:v>17094</c:v>
                </c:pt>
                <c:pt idx="108">
                  <c:v>16467</c:v>
                </c:pt>
                <c:pt idx="109">
                  <c:v>16874</c:v>
                </c:pt>
                <c:pt idx="110">
                  <c:v>16751</c:v>
                </c:pt>
                <c:pt idx="111">
                  <c:v>16422</c:v>
                </c:pt>
                <c:pt idx="112">
                  <c:v>15860</c:v>
                </c:pt>
                <c:pt idx="113">
                  <c:v>15534</c:v>
                </c:pt>
                <c:pt idx="114">
                  <c:v>15319</c:v>
                </c:pt>
                <c:pt idx="115">
                  <c:v>14900</c:v>
                </c:pt>
                <c:pt idx="116">
                  <c:v>14404</c:v>
                </c:pt>
                <c:pt idx="117">
                  <c:v>14159</c:v>
                </c:pt>
                <c:pt idx="118">
                  <c:v>14120</c:v>
                </c:pt>
                <c:pt idx="119">
                  <c:v>14041</c:v>
                </c:pt>
                <c:pt idx="120">
                  <c:v>14219</c:v>
                </c:pt>
                <c:pt idx="121">
                  <c:v>14435</c:v>
                </c:pt>
                <c:pt idx="122">
                  <c:v>13637</c:v>
                </c:pt>
                <c:pt idx="123">
                  <c:v>13883</c:v>
                </c:pt>
                <c:pt idx="124">
                  <c:v>13803</c:v>
                </c:pt>
                <c:pt idx="125">
                  <c:v>14448</c:v>
                </c:pt>
                <c:pt idx="126">
                  <c:v>14128</c:v>
                </c:pt>
                <c:pt idx="127">
                  <c:v>13996</c:v>
                </c:pt>
                <c:pt idx="128">
                  <c:v>13975</c:v>
                </c:pt>
                <c:pt idx="129">
                  <c:v>13961</c:v>
                </c:pt>
                <c:pt idx="130">
                  <c:v>14522</c:v>
                </c:pt>
                <c:pt idx="131">
                  <c:v>11506</c:v>
                </c:pt>
                <c:pt idx="132">
                  <c:v>11667</c:v>
                </c:pt>
                <c:pt idx="133">
                  <c:v>11805</c:v>
                </c:pt>
                <c:pt idx="134">
                  <c:v>12528</c:v>
                </c:pt>
                <c:pt idx="135">
                  <c:v>12631</c:v>
                </c:pt>
                <c:pt idx="136">
                  <c:v>12878</c:v>
                </c:pt>
                <c:pt idx="137">
                  <c:v>13153</c:v>
                </c:pt>
                <c:pt idx="138">
                  <c:v>13588</c:v>
                </c:pt>
                <c:pt idx="139">
                  <c:v>13926</c:v>
                </c:pt>
                <c:pt idx="140">
                  <c:v>14302</c:v>
                </c:pt>
                <c:pt idx="141">
                  <c:v>14731</c:v>
                </c:pt>
                <c:pt idx="142">
                  <c:v>14979</c:v>
                </c:pt>
                <c:pt idx="143">
                  <c:v>14003</c:v>
                </c:pt>
                <c:pt idx="144">
                  <c:v>13777</c:v>
                </c:pt>
                <c:pt idx="145">
                  <c:v>13314</c:v>
                </c:pt>
                <c:pt idx="146">
                  <c:v>12080</c:v>
                </c:pt>
                <c:pt idx="147">
                  <c:v>13247</c:v>
                </c:pt>
                <c:pt idx="148">
                  <c:v>12871</c:v>
                </c:pt>
                <c:pt idx="149">
                  <c:v>12838</c:v>
                </c:pt>
                <c:pt idx="150">
                  <c:v>12534</c:v>
                </c:pt>
                <c:pt idx="151">
                  <c:v>11247</c:v>
                </c:pt>
                <c:pt idx="152">
                  <c:v>11229</c:v>
                </c:pt>
                <c:pt idx="153">
                  <c:v>10869</c:v>
                </c:pt>
                <c:pt idx="154">
                  <c:v>9876</c:v>
                </c:pt>
                <c:pt idx="155">
                  <c:v>9823</c:v>
                </c:pt>
                <c:pt idx="156">
                  <c:v>9851</c:v>
                </c:pt>
                <c:pt idx="157">
                  <c:v>9872</c:v>
                </c:pt>
                <c:pt idx="158">
                  <c:v>9977</c:v>
                </c:pt>
                <c:pt idx="159">
                  <c:v>10113</c:v>
                </c:pt>
                <c:pt idx="160">
                  <c:v>10269</c:v>
                </c:pt>
                <c:pt idx="161">
                  <c:v>10574</c:v>
                </c:pt>
                <c:pt idx="162">
                  <c:v>10322</c:v>
                </c:pt>
                <c:pt idx="163">
                  <c:v>9947</c:v>
                </c:pt>
                <c:pt idx="164">
                  <c:v>9571</c:v>
                </c:pt>
                <c:pt idx="165">
                  <c:v>8842</c:v>
                </c:pt>
                <c:pt idx="166">
                  <c:v>8468</c:v>
                </c:pt>
                <c:pt idx="167">
                  <c:v>8462</c:v>
                </c:pt>
                <c:pt idx="168">
                  <c:v>8621</c:v>
                </c:pt>
                <c:pt idx="169">
                  <c:v>8553</c:v>
                </c:pt>
                <c:pt idx="170">
                  <c:v>8738</c:v>
                </c:pt>
                <c:pt idx="171">
                  <c:v>8419</c:v>
                </c:pt>
                <c:pt idx="172">
                  <c:v>8230</c:v>
                </c:pt>
                <c:pt idx="173">
                  <c:v>7919</c:v>
                </c:pt>
                <c:pt idx="174">
                  <c:v>8170</c:v>
                </c:pt>
                <c:pt idx="175">
                  <c:v>8551</c:v>
                </c:pt>
                <c:pt idx="176">
                  <c:v>8967</c:v>
                </c:pt>
                <c:pt idx="177">
                  <c:v>9161</c:v>
                </c:pt>
                <c:pt idx="178">
                  <c:v>8287</c:v>
                </c:pt>
                <c:pt idx="179">
                  <c:v>7821</c:v>
                </c:pt>
                <c:pt idx="180">
                  <c:v>7767</c:v>
                </c:pt>
                <c:pt idx="181">
                  <c:v>7663</c:v>
                </c:pt>
                <c:pt idx="182">
                  <c:v>7450</c:v>
                </c:pt>
                <c:pt idx="183">
                  <c:v>7324</c:v>
                </c:pt>
                <c:pt idx="184">
                  <c:v>7548</c:v>
                </c:pt>
                <c:pt idx="185">
                  <c:v>7722</c:v>
                </c:pt>
                <c:pt idx="186">
                  <c:v>7809</c:v>
                </c:pt>
                <c:pt idx="187">
                  <c:v>7764</c:v>
                </c:pt>
                <c:pt idx="188">
                  <c:v>7938</c:v>
                </c:pt>
                <c:pt idx="189">
                  <c:v>7953</c:v>
                </c:pt>
                <c:pt idx="190">
                  <c:v>6742</c:v>
                </c:pt>
                <c:pt idx="191">
                  <c:v>6671</c:v>
                </c:pt>
                <c:pt idx="192">
                  <c:v>6183</c:v>
                </c:pt>
                <c:pt idx="193">
                  <c:v>6500</c:v>
                </c:pt>
                <c:pt idx="194">
                  <c:v>8416</c:v>
                </c:pt>
                <c:pt idx="195">
                  <c:v>8462</c:v>
                </c:pt>
                <c:pt idx="196">
                  <c:v>8408</c:v>
                </c:pt>
                <c:pt idx="197">
                  <c:v>8382</c:v>
                </c:pt>
                <c:pt idx="198">
                  <c:v>8060</c:v>
                </c:pt>
                <c:pt idx="199">
                  <c:v>8014</c:v>
                </c:pt>
                <c:pt idx="200">
                  <c:v>8099</c:v>
                </c:pt>
                <c:pt idx="201">
                  <c:v>8115</c:v>
                </c:pt>
                <c:pt idx="202">
                  <c:v>7458</c:v>
                </c:pt>
                <c:pt idx="203">
                  <c:v>7845</c:v>
                </c:pt>
                <c:pt idx="204">
                  <c:v>8542</c:v>
                </c:pt>
                <c:pt idx="205">
                  <c:v>9071</c:v>
                </c:pt>
                <c:pt idx="206">
                  <c:v>10319</c:v>
                </c:pt>
                <c:pt idx="207">
                  <c:v>9889</c:v>
                </c:pt>
                <c:pt idx="208">
                  <c:v>9709</c:v>
                </c:pt>
                <c:pt idx="209">
                  <c:v>9461</c:v>
                </c:pt>
                <c:pt idx="210">
                  <c:v>9393</c:v>
                </c:pt>
                <c:pt idx="211">
                  <c:v>9084</c:v>
                </c:pt>
                <c:pt idx="212">
                  <c:v>8825</c:v>
                </c:pt>
                <c:pt idx="213">
                  <c:v>8492</c:v>
                </c:pt>
                <c:pt idx="214">
                  <c:v>8567</c:v>
                </c:pt>
                <c:pt idx="215">
                  <c:v>8723</c:v>
                </c:pt>
                <c:pt idx="216">
                  <c:v>8903</c:v>
                </c:pt>
                <c:pt idx="217">
                  <c:v>9160</c:v>
                </c:pt>
                <c:pt idx="218">
                  <c:v>8731</c:v>
                </c:pt>
                <c:pt idx="219">
                  <c:v>8349</c:v>
                </c:pt>
                <c:pt idx="220">
                  <c:v>8265</c:v>
                </c:pt>
                <c:pt idx="221">
                  <c:v>8397</c:v>
                </c:pt>
                <c:pt idx="222">
                  <c:v>9035</c:v>
                </c:pt>
                <c:pt idx="223">
                  <c:v>8849</c:v>
                </c:pt>
                <c:pt idx="224">
                  <c:v>8879</c:v>
                </c:pt>
                <c:pt idx="225">
                  <c:v>8984</c:v>
                </c:pt>
                <c:pt idx="226">
                  <c:v>8974</c:v>
                </c:pt>
                <c:pt idx="227">
                  <c:v>9865</c:v>
                </c:pt>
                <c:pt idx="228">
                  <c:v>10739</c:v>
                </c:pt>
                <c:pt idx="229">
                  <c:v>11564</c:v>
                </c:pt>
                <c:pt idx="230">
                  <c:v>10965</c:v>
                </c:pt>
                <c:pt idx="231">
                  <c:v>10848</c:v>
                </c:pt>
                <c:pt idx="232">
                  <c:v>11017</c:v>
                </c:pt>
                <c:pt idx="233">
                  <c:v>11430</c:v>
                </c:pt>
                <c:pt idx="234">
                  <c:v>11429</c:v>
                </c:pt>
                <c:pt idx="235">
                  <c:v>10964</c:v>
                </c:pt>
                <c:pt idx="236">
                  <c:v>11675</c:v>
                </c:pt>
                <c:pt idx="237">
                  <c:v>12576</c:v>
                </c:pt>
                <c:pt idx="238">
                  <c:v>13747</c:v>
                </c:pt>
                <c:pt idx="239">
                  <c:v>13421</c:v>
                </c:pt>
                <c:pt idx="240">
                  <c:v>14030.5</c:v>
                </c:pt>
              </c:numCache>
            </c:numRef>
          </c:val>
        </c:ser>
        <c:ser>
          <c:idx val="4"/>
          <c:order val="3"/>
          <c:tx>
            <c:strRef>
              <c:f>RESI!$F$7</c:f>
              <c:strCache>
                <c:ptCount val="1"/>
                <c:pt idx="0">
                  <c:v>Government agencies/GSEs</c:v>
                </c:pt>
              </c:strCache>
            </c:strRef>
          </c:tx>
          <c:spPr>
            <a:solidFill>
              <a:srgbClr val="FF0000"/>
            </a:solidFill>
          </c:spPr>
          <c:cat>
            <c:strRef>
              <c:f>RESI!$A$33:$A$273</c:f>
              <c:strCache>
                <c:ptCount val="241"/>
                <c:pt idx="0">
                  <c:v>1955Q2</c:v>
                </c:pt>
                <c:pt idx="1">
                  <c:v>1955Q3</c:v>
                </c:pt>
                <c:pt idx="2">
                  <c:v>1955Q4</c:v>
                </c:pt>
                <c:pt idx="3">
                  <c:v>1956Q1</c:v>
                </c:pt>
                <c:pt idx="4">
                  <c:v>1956Q2</c:v>
                </c:pt>
                <c:pt idx="5">
                  <c:v>1956Q3</c:v>
                </c:pt>
                <c:pt idx="6">
                  <c:v>1956Q4</c:v>
                </c:pt>
                <c:pt idx="7">
                  <c:v>1957Q1</c:v>
                </c:pt>
                <c:pt idx="8">
                  <c:v>1957Q2</c:v>
                </c:pt>
                <c:pt idx="9">
                  <c:v>1957Q3</c:v>
                </c:pt>
                <c:pt idx="10">
                  <c:v>1957Q4</c:v>
                </c:pt>
                <c:pt idx="11">
                  <c:v>1958Q1</c:v>
                </c:pt>
                <c:pt idx="12">
                  <c:v>1958Q2</c:v>
                </c:pt>
                <c:pt idx="13">
                  <c:v>1958Q3</c:v>
                </c:pt>
                <c:pt idx="14">
                  <c:v>1958Q4</c:v>
                </c:pt>
                <c:pt idx="15">
                  <c:v>1959Q1</c:v>
                </c:pt>
                <c:pt idx="16">
                  <c:v>1959Q2</c:v>
                </c:pt>
                <c:pt idx="17">
                  <c:v>1959Q3</c:v>
                </c:pt>
                <c:pt idx="18">
                  <c:v>1959Q4</c:v>
                </c:pt>
                <c:pt idx="19">
                  <c:v>1960Q1</c:v>
                </c:pt>
                <c:pt idx="20">
                  <c:v>1960Q2</c:v>
                </c:pt>
                <c:pt idx="21">
                  <c:v>1960Q3</c:v>
                </c:pt>
                <c:pt idx="22">
                  <c:v>1960Q4</c:v>
                </c:pt>
                <c:pt idx="23">
                  <c:v>1961Q1</c:v>
                </c:pt>
                <c:pt idx="24">
                  <c:v>1961Q2</c:v>
                </c:pt>
                <c:pt idx="25">
                  <c:v>1961Q3</c:v>
                </c:pt>
                <c:pt idx="26">
                  <c:v>1961Q4</c:v>
                </c:pt>
                <c:pt idx="27">
                  <c:v>1962Q1</c:v>
                </c:pt>
                <c:pt idx="28">
                  <c:v>1962Q2</c:v>
                </c:pt>
                <c:pt idx="29">
                  <c:v>1962Q3</c:v>
                </c:pt>
                <c:pt idx="30">
                  <c:v>1962Q4</c:v>
                </c:pt>
                <c:pt idx="31">
                  <c:v>1963Q1</c:v>
                </c:pt>
                <c:pt idx="32">
                  <c:v>1963Q2</c:v>
                </c:pt>
                <c:pt idx="33">
                  <c:v>1963Q3</c:v>
                </c:pt>
                <c:pt idx="34">
                  <c:v>1963Q4</c:v>
                </c:pt>
                <c:pt idx="35">
                  <c:v>1964Q1</c:v>
                </c:pt>
                <c:pt idx="36">
                  <c:v>1964Q2</c:v>
                </c:pt>
                <c:pt idx="37">
                  <c:v>1964Q3</c:v>
                </c:pt>
                <c:pt idx="38">
                  <c:v>1964Q4</c:v>
                </c:pt>
                <c:pt idx="39">
                  <c:v>1965Q1</c:v>
                </c:pt>
                <c:pt idx="40">
                  <c:v>1965Q2</c:v>
                </c:pt>
                <c:pt idx="41">
                  <c:v>1965Q3</c:v>
                </c:pt>
                <c:pt idx="42">
                  <c:v>1965Q4</c:v>
                </c:pt>
                <c:pt idx="43">
                  <c:v>1966Q1</c:v>
                </c:pt>
                <c:pt idx="44">
                  <c:v>1966Q2</c:v>
                </c:pt>
                <c:pt idx="45">
                  <c:v>1966Q3</c:v>
                </c:pt>
                <c:pt idx="46">
                  <c:v>1966Q4</c:v>
                </c:pt>
                <c:pt idx="47">
                  <c:v>1967Q1</c:v>
                </c:pt>
                <c:pt idx="48">
                  <c:v>1967Q2</c:v>
                </c:pt>
                <c:pt idx="49">
                  <c:v>1967Q3</c:v>
                </c:pt>
                <c:pt idx="50">
                  <c:v>1967Q4</c:v>
                </c:pt>
                <c:pt idx="51">
                  <c:v>1968Q1</c:v>
                </c:pt>
                <c:pt idx="52">
                  <c:v>1968Q2</c:v>
                </c:pt>
                <c:pt idx="53">
                  <c:v>1968Q3</c:v>
                </c:pt>
                <c:pt idx="54">
                  <c:v>1968Q4</c:v>
                </c:pt>
                <c:pt idx="55">
                  <c:v>1969Q1</c:v>
                </c:pt>
                <c:pt idx="56">
                  <c:v>1969Q2</c:v>
                </c:pt>
                <c:pt idx="57">
                  <c:v>1969Q3</c:v>
                </c:pt>
                <c:pt idx="58">
                  <c:v>1969Q4</c:v>
                </c:pt>
                <c:pt idx="59">
                  <c:v>1970Q1</c:v>
                </c:pt>
                <c:pt idx="60">
                  <c:v>1970Q2</c:v>
                </c:pt>
                <c:pt idx="61">
                  <c:v>1970Q3</c:v>
                </c:pt>
                <c:pt idx="62">
                  <c:v>1970Q4</c:v>
                </c:pt>
                <c:pt idx="63">
                  <c:v>1971Q1</c:v>
                </c:pt>
                <c:pt idx="64">
                  <c:v>1971Q2</c:v>
                </c:pt>
                <c:pt idx="65">
                  <c:v>1971Q3</c:v>
                </c:pt>
                <c:pt idx="66">
                  <c:v>1971Q4</c:v>
                </c:pt>
                <c:pt idx="67">
                  <c:v>1972Q1</c:v>
                </c:pt>
                <c:pt idx="68">
                  <c:v>1972Q2</c:v>
                </c:pt>
                <c:pt idx="69">
                  <c:v>1972Q3</c:v>
                </c:pt>
                <c:pt idx="70">
                  <c:v>1972Q4</c:v>
                </c:pt>
                <c:pt idx="71">
                  <c:v>1973Q1</c:v>
                </c:pt>
                <c:pt idx="72">
                  <c:v>1973Q2</c:v>
                </c:pt>
                <c:pt idx="73">
                  <c:v>1973Q3</c:v>
                </c:pt>
                <c:pt idx="74">
                  <c:v>1973Q4</c:v>
                </c:pt>
                <c:pt idx="75">
                  <c:v>1974Q1</c:v>
                </c:pt>
                <c:pt idx="76">
                  <c:v>1974Q2</c:v>
                </c:pt>
                <c:pt idx="77">
                  <c:v>1974Q3</c:v>
                </c:pt>
                <c:pt idx="78">
                  <c:v>1974Q4</c:v>
                </c:pt>
                <c:pt idx="79">
                  <c:v>1975Q1</c:v>
                </c:pt>
                <c:pt idx="80">
                  <c:v>1975Q2</c:v>
                </c:pt>
                <c:pt idx="81">
                  <c:v>1975Q3</c:v>
                </c:pt>
                <c:pt idx="82">
                  <c:v>1975Q4</c:v>
                </c:pt>
                <c:pt idx="83">
                  <c:v>1976Q1</c:v>
                </c:pt>
                <c:pt idx="84">
                  <c:v>1976Q2</c:v>
                </c:pt>
                <c:pt idx="85">
                  <c:v>1976Q3</c:v>
                </c:pt>
                <c:pt idx="86">
                  <c:v>1976Q4</c:v>
                </c:pt>
                <c:pt idx="87">
                  <c:v>1977Q1</c:v>
                </c:pt>
                <c:pt idx="88">
                  <c:v>1977Q2</c:v>
                </c:pt>
                <c:pt idx="89">
                  <c:v>1977Q3</c:v>
                </c:pt>
                <c:pt idx="90">
                  <c:v>1977Q4</c:v>
                </c:pt>
                <c:pt idx="91">
                  <c:v>1978Q1</c:v>
                </c:pt>
                <c:pt idx="92">
                  <c:v>1978Q2</c:v>
                </c:pt>
                <c:pt idx="93">
                  <c:v>1978Q3</c:v>
                </c:pt>
                <c:pt idx="94">
                  <c:v>1978Q4</c:v>
                </c:pt>
                <c:pt idx="95">
                  <c:v>1979Q1</c:v>
                </c:pt>
                <c:pt idx="96">
                  <c:v>1979Q2</c:v>
                </c:pt>
                <c:pt idx="97">
                  <c:v>1979Q3</c:v>
                </c:pt>
                <c:pt idx="98">
                  <c:v>1979Q4</c:v>
                </c:pt>
                <c:pt idx="99">
                  <c:v>1980Q1</c:v>
                </c:pt>
                <c:pt idx="100">
                  <c:v>1980Q2</c:v>
                </c:pt>
                <c:pt idx="101">
                  <c:v>1980Q3</c:v>
                </c:pt>
                <c:pt idx="102">
                  <c:v>1980Q4</c:v>
                </c:pt>
                <c:pt idx="103">
                  <c:v>1981Q1</c:v>
                </c:pt>
                <c:pt idx="104">
                  <c:v>1981Q2</c:v>
                </c:pt>
                <c:pt idx="105">
                  <c:v>1981Q3</c:v>
                </c:pt>
                <c:pt idx="106">
                  <c:v>1981Q4</c:v>
                </c:pt>
                <c:pt idx="107">
                  <c:v>1982Q1</c:v>
                </c:pt>
                <c:pt idx="108">
                  <c:v>1982Q2</c:v>
                </c:pt>
                <c:pt idx="109">
                  <c:v>1982Q3</c:v>
                </c:pt>
                <c:pt idx="110">
                  <c:v>1982Q4</c:v>
                </c:pt>
                <c:pt idx="111">
                  <c:v>1983Q1</c:v>
                </c:pt>
                <c:pt idx="112">
                  <c:v>1983Q2</c:v>
                </c:pt>
                <c:pt idx="113">
                  <c:v>1983Q3</c:v>
                </c:pt>
                <c:pt idx="114">
                  <c:v>1983Q4</c:v>
                </c:pt>
                <c:pt idx="115">
                  <c:v>1984Q1</c:v>
                </c:pt>
                <c:pt idx="116">
                  <c:v>1984Q2</c:v>
                </c:pt>
                <c:pt idx="117">
                  <c:v>1984Q3</c:v>
                </c:pt>
                <c:pt idx="118">
                  <c:v>1984Q4</c:v>
                </c:pt>
                <c:pt idx="119">
                  <c:v>1985Q1</c:v>
                </c:pt>
                <c:pt idx="120">
                  <c:v>1985Q2</c:v>
                </c:pt>
                <c:pt idx="121">
                  <c:v>1985Q3</c:v>
                </c:pt>
                <c:pt idx="122">
                  <c:v>1985Q4</c:v>
                </c:pt>
                <c:pt idx="123">
                  <c:v>1986Q1</c:v>
                </c:pt>
                <c:pt idx="124">
                  <c:v>1986Q2</c:v>
                </c:pt>
                <c:pt idx="125">
                  <c:v>1986Q3</c:v>
                </c:pt>
                <c:pt idx="126">
                  <c:v>1986Q4</c:v>
                </c:pt>
                <c:pt idx="127">
                  <c:v>1987Q1</c:v>
                </c:pt>
                <c:pt idx="128">
                  <c:v>1987Q2</c:v>
                </c:pt>
                <c:pt idx="129">
                  <c:v>1987Q3</c:v>
                </c:pt>
                <c:pt idx="130">
                  <c:v>1987Q4</c:v>
                </c:pt>
                <c:pt idx="131">
                  <c:v>1988Q1</c:v>
                </c:pt>
                <c:pt idx="132">
                  <c:v>1988Q2</c:v>
                </c:pt>
                <c:pt idx="133">
                  <c:v>1988Q3</c:v>
                </c:pt>
                <c:pt idx="134">
                  <c:v>1988Q4</c:v>
                </c:pt>
                <c:pt idx="135">
                  <c:v>1989Q1</c:v>
                </c:pt>
                <c:pt idx="136">
                  <c:v>1989Q2</c:v>
                </c:pt>
                <c:pt idx="137">
                  <c:v>1989Q3</c:v>
                </c:pt>
                <c:pt idx="138">
                  <c:v>1989Q4</c:v>
                </c:pt>
                <c:pt idx="139">
                  <c:v>1990Q1</c:v>
                </c:pt>
                <c:pt idx="140">
                  <c:v>1990Q2</c:v>
                </c:pt>
                <c:pt idx="141">
                  <c:v>1990Q3</c:v>
                </c:pt>
                <c:pt idx="142">
                  <c:v>1990Q4</c:v>
                </c:pt>
                <c:pt idx="143">
                  <c:v>1991Q1</c:v>
                </c:pt>
                <c:pt idx="144">
                  <c:v>1991Q2</c:v>
                </c:pt>
                <c:pt idx="145">
                  <c:v>1991Q3</c:v>
                </c:pt>
                <c:pt idx="146">
                  <c:v>1991Q4</c:v>
                </c:pt>
                <c:pt idx="147">
                  <c:v>1992Q1</c:v>
                </c:pt>
                <c:pt idx="148">
                  <c:v>1992Q2</c:v>
                </c:pt>
                <c:pt idx="149">
                  <c:v>1992Q3</c:v>
                </c:pt>
                <c:pt idx="150">
                  <c:v>1992Q4</c:v>
                </c:pt>
                <c:pt idx="151">
                  <c:v>1993Q1</c:v>
                </c:pt>
                <c:pt idx="152">
                  <c:v>1993Q2</c:v>
                </c:pt>
                <c:pt idx="153">
                  <c:v>1993Q3</c:v>
                </c:pt>
                <c:pt idx="154">
                  <c:v>1993Q4</c:v>
                </c:pt>
                <c:pt idx="155">
                  <c:v>1994Q1</c:v>
                </c:pt>
                <c:pt idx="156">
                  <c:v>1994Q2</c:v>
                </c:pt>
                <c:pt idx="157">
                  <c:v>1994Q3</c:v>
                </c:pt>
                <c:pt idx="158">
                  <c:v>1994Q4</c:v>
                </c:pt>
                <c:pt idx="159">
                  <c:v>1995Q1</c:v>
                </c:pt>
                <c:pt idx="160">
                  <c:v>1995Q2</c:v>
                </c:pt>
                <c:pt idx="161">
                  <c:v>1995Q3</c:v>
                </c:pt>
                <c:pt idx="162">
                  <c:v>1995Q4</c:v>
                </c:pt>
                <c:pt idx="163">
                  <c:v>1996Q1</c:v>
                </c:pt>
                <c:pt idx="164">
                  <c:v>1996Q2</c:v>
                </c:pt>
                <c:pt idx="165">
                  <c:v>1996Q3</c:v>
                </c:pt>
                <c:pt idx="166">
                  <c:v>1996Q4</c:v>
                </c:pt>
                <c:pt idx="167">
                  <c:v>1997Q1</c:v>
                </c:pt>
                <c:pt idx="168">
                  <c:v>1997Q2</c:v>
                </c:pt>
                <c:pt idx="169">
                  <c:v>1997Q3</c:v>
                </c:pt>
                <c:pt idx="170">
                  <c:v>1997Q4</c:v>
                </c:pt>
                <c:pt idx="171">
                  <c:v>1998Q1</c:v>
                </c:pt>
                <c:pt idx="172">
                  <c:v>1998Q2</c:v>
                </c:pt>
                <c:pt idx="173">
                  <c:v>1998Q3</c:v>
                </c:pt>
                <c:pt idx="174">
                  <c:v>1998Q4</c:v>
                </c:pt>
                <c:pt idx="175">
                  <c:v>1999Q1</c:v>
                </c:pt>
                <c:pt idx="176">
                  <c:v>1999Q2</c:v>
                </c:pt>
                <c:pt idx="177">
                  <c:v>1999Q3</c:v>
                </c:pt>
                <c:pt idx="178">
                  <c:v>1999Q4</c:v>
                </c:pt>
                <c:pt idx="179">
                  <c:v>2000Q1</c:v>
                </c:pt>
                <c:pt idx="180">
                  <c:v>2000Q2</c:v>
                </c:pt>
                <c:pt idx="181">
                  <c:v>2000Q3</c:v>
                </c:pt>
                <c:pt idx="182">
                  <c:v>2000Q4</c:v>
                </c:pt>
                <c:pt idx="183">
                  <c:v>2001Q1</c:v>
                </c:pt>
                <c:pt idx="184">
                  <c:v>2001Q2</c:v>
                </c:pt>
                <c:pt idx="185">
                  <c:v>2001Q3</c:v>
                </c:pt>
                <c:pt idx="186">
                  <c:v>2001Q4</c:v>
                </c:pt>
                <c:pt idx="187">
                  <c:v>2002Q1</c:v>
                </c:pt>
                <c:pt idx="188">
                  <c:v>2002Q2</c:v>
                </c:pt>
                <c:pt idx="189">
                  <c:v>2002Q3</c:v>
                </c:pt>
                <c:pt idx="190">
                  <c:v>2002Q4</c:v>
                </c:pt>
                <c:pt idx="191">
                  <c:v>2003Q1</c:v>
                </c:pt>
                <c:pt idx="192">
                  <c:v>2003Q2</c:v>
                </c:pt>
                <c:pt idx="193">
                  <c:v>2003Q3</c:v>
                </c:pt>
                <c:pt idx="194">
                  <c:v>2003Q4</c:v>
                </c:pt>
                <c:pt idx="195">
                  <c:v>2004Q1</c:v>
                </c:pt>
                <c:pt idx="196">
                  <c:v>2004Q2</c:v>
                </c:pt>
                <c:pt idx="197">
                  <c:v>2004Q3</c:v>
                </c:pt>
                <c:pt idx="198">
                  <c:v>2004Q4</c:v>
                </c:pt>
                <c:pt idx="199">
                  <c:v>2005Q1</c:v>
                </c:pt>
                <c:pt idx="200">
                  <c:v>2005Q2</c:v>
                </c:pt>
                <c:pt idx="201">
                  <c:v>2005Q3</c:v>
                </c:pt>
                <c:pt idx="202">
                  <c:v>2005Q4</c:v>
                </c:pt>
                <c:pt idx="203">
                  <c:v>2006Q1</c:v>
                </c:pt>
                <c:pt idx="204">
                  <c:v>2006Q2</c:v>
                </c:pt>
                <c:pt idx="205">
                  <c:v>2006Q3</c:v>
                </c:pt>
                <c:pt idx="206">
                  <c:v>2006Q4</c:v>
                </c:pt>
                <c:pt idx="207">
                  <c:v>2007Q1</c:v>
                </c:pt>
                <c:pt idx="208">
                  <c:v>2007Q2</c:v>
                </c:pt>
                <c:pt idx="209">
                  <c:v>2007Q3</c:v>
                </c:pt>
                <c:pt idx="210">
                  <c:v>2007Q4</c:v>
                </c:pt>
                <c:pt idx="211">
                  <c:v>2008Q1</c:v>
                </c:pt>
                <c:pt idx="212">
                  <c:v>2008Q2</c:v>
                </c:pt>
                <c:pt idx="213">
                  <c:v>2008Q3</c:v>
                </c:pt>
                <c:pt idx="214">
                  <c:v>2008Q4</c:v>
                </c:pt>
                <c:pt idx="215">
                  <c:v>2009Q1</c:v>
                </c:pt>
                <c:pt idx="216">
                  <c:v>2009Q2</c:v>
                </c:pt>
                <c:pt idx="217">
                  <c:v>2009Q3</c:v>
                </c:pt>
                <c:pt idx="218">
                  <c:v>2009Q4</c:v>
                </c:pt>
                <c:pt idx="219">
                  <c:v>2010Q1</c:v>
                </c:pt>
                <c:pt idx="220">
                  <c:v>2010Q2</c:v>
                </c:pt>
                <c:pt idx="221">
                  <c:v>2010Q3</c:v>
                </c:pt>
                <c:pt idx="222">
                  <c:v>2010Q4</c:v>
                </c:pt>
                <c:pt idx="223">
                  <c:v>2011Q1</c:v>
                </c:pt>
                <c:pt idx="224">
                  <c:v>2011Q2</c:v>
                </c:pt>
                <c:pt idx="225">
                  <c:v>2011Q3</c:v>
                </c:pt>
                <c:pt idx="226">
                  <c:v>2011Q4</c:v>
                </c:pt>
                <c:pt idx="227">
                  <c:v>2012Q1</c:v>
                </c:pt>
                <c:pt idx="228">
                  <c:v>2012Q2</c:v>
                </c:pt>
                <c:pt idx="229">
                  <c:v>2012Q3</c:v>
                </c:pt>
                <c:pt idx="230">
                  <c:v>2012Q4</c:v>
                </c:pt>
                <c:pt idx="231">
                  <c:v>2013Q1</c:v>
                </c:pt>
                <c:pt idx="232">
                  <c:v>2013Q2</c:v>
                </c:pt>
                <c:pt idx="233">
                  <c:v>2013Q3</c:v>
                </c:pt>
                <c:pt idx="234">
                  <c:v>2013Q4</c:v>
                </c:pt>
                <c:pt idx="235">
                  <c:v>2014Q1</c:v>
                </c:pt>
                <c:pt idx="236">
                  <c:v>2014Q2</c:v>
                </c:pt>
                <c:pt idx="237">
                  <c:v>2014Q3</c:v>
                </c:pt>
                <c:pt idx="238">
                  <c:v>2014Q4</c:v>
                </c:pt>
                <c:pt idx="239">
                  <c:v>2015Q1</c:v>
                </c:pt>
                <c:pt idx="240">
                  <c:v>2015Q2</c:v>
                </c:pt>
              </c:strCache>
            </c:strRef>
          </c:cat>
          <c:val>
            <c:numRef>
              <c:f>RESI!$F$33:$F$273</c:f>
              <c:numCache>
                <c:formatCode>General</c:formatCode>
                <c:ptCount val="241"/>
                <c:pt idx="0">
                  <c:v>465</c:v>
                </c:pt>
                <c:pt idx="1">
                  <c:v>494</c:v>
                </c:pt>
                <c:pt idx="2">
                  <c:v>521</c:v>
                </c:pt>
                <c:pt idx="3">
                  <c:v>539</c:v>
                </c:pt>
                <c:pt idx="4">
                  <c:v>557</c:v>
                </c:pt>
                <c:pt idx="5">
                  <c:v>580</c:v>
                </c:pt>
                <c:pt idx="6">
                  <c:v>606</c:v>
                </c:pt>
                <c:pt idx="7">
                  <c:v>641</c:v>
                </c:pt>
                <c:pt idx="8">
                  <c:v>686</c:v>
                </c:pt>
                <c:pt idx="9">
                  <c:v>753</c:v>
                </c:pt>
                <c:pt idx="10">
                  <c:v>840</c:v>
                </c:pt>
                <c:pt idx="11">
                  <c:v>890</c:v>
                </c:pt>
                <c:pt idx="12">
                  <c:v>921</c:v>
                </c:pt>
                <c:pt idx="13">
                  <c:v>961</c:v>
                </c:pt>
                <c:pt idx="14">
                  <c:v>1009</c:v>
                </c:pt>
                <c:pt idx="15">
                  <c:v>1064</c:v>
                </c:pt>
                <c:pt idx="16">
                  <c:v>1135</c:v>
                </c:pt>
                <c:pt idx="17">
                  <c:v>1195</c:v>
                </c:pt>
                <c:pt idx="18">
                  <c:v>1253</c:v>
                </c:pt>
                <c:pt idx="19">
                  <c:v>1323</c:v>
                </c:pt>
                <c:pt idx="20">
                  <c:v>1458</c:v>
                </c:pt>
                <c:pt idx="21">
                  <c:v>1517</c:v>
                </c:pt>
                <c:pt idx="22">
                  <c:v>1601</c:v>
                </c:pt>
                <c:pt idx="23">
                  <c:v>1664</c:v>
                </c:pt>
                <c:pt idx="24">
                  <c:v>1736</c:v>
                </c:pt>
                <c:pt idx="25">
                  <c:v>1804</c:v>
                </c:pt>
                <c:pt idx="26">
                  <c:v>1906</c:v>
                </c:pt>
                <c:pt idx="27">
                  <c:v>1985</c:v>
                </c:pt>
                <c:pt idx="28">
                  <c:v>2046</c:v>
                </c:pt>
                <c:pt idx="29">
                  <c:v>2083</c:v>
                </c:pt>
                <c:pt idx="30">
                  <c:v>2142</c:v>
                </c:pt>
                <c:pt idx="31">
                  <c:v>2178</c:v>
                </c:pt>
                <c:pt idx="32">
                  <c:v>2072</c:v>
                </c:pt>
                <c:pt idx="33">
                  <c:v>2094</c:v>
                </c:pt>
                <c:pt idx="34">
                  <c:v>2175</c:v>
                </c:pt>
                <c:pt idx="35">
                  <c:v>2186</c:v>
                </c:pt>
                <c:pt idx="36">
                  <c:v>2131</c:v>
                </c:pt>
                <c:pt idx="37">
                  <c:v>2149</c:v>
                </c:pt>
                <c:pt idx="38">
                  <c:v>2192</c:v>
                </c:pt>
                <c:pt idx="39">
                  <c:v>2202</c:v>
                </c:pt>
                <c:pt idx="40">
                  <c:v>2171</c:v>
                </c:pt>
                <c:pt idx="41">
                  <c:v>2226</c:v>
                </c:pt>
                <c:pt idx="42">
                  <c:v>2297</c:v>
                </c:pt>
                <c:pt idx="43">
                  <c:v>2399</c:v>
                </c:pt>
                <c:pt idx="44">
                  <c:v>2530</c:v>
                </c:pt>
                <c:pt idx="45">
                  <c:v>2682</c:v>
                </c:pt>
                <c:pt idx="46">
                  <c:v>2861</c:v>
                </c:pt>
                <c:pt idx="47">
                  <c:v>3005</c:v>
                </c:pt>
                <c:pt idx="48">
                  <c:v>3094</c:v>
                </c:pt>
                <c:pt idx="49">
                  <c:v>3273</c:v>
                </c:pt>
                <c:pt idx="50">
                  <c:v>3442</c:v>
                </c:pt>
                <c:pt idx="51">
                  <c:v>3608</c:v>
                </c:pt>
                <c:pt idx="52">
                  <c:v>3780</c:v>
                </c:pt>
                <c:pt idx="53">
                  <c:v>3936</c:v>
                </c:pt>
                <c:pt idx="54">
                  <c:v>14300</c:v>
                </c:pt>
                <c:pt idx="55">
                  <c:v>14986</c:v>
                </c:pt>
                <c:pt idx="56">
                  <c:v>15553</c:v>
                </c:pt>
                <c:pt idx="57">
                  <c:v>16865</c:v>
                </c:pt>
                <c:pt idx="58">
                  <c:v>18649</c:v>
                </c:pt>
                <c:pt idx="59">
                  <c:v>20330</c:v>
                </c:pt>
                <c:pt idx="60">
                  <c:v>21531</c:v>
                </c:pt>
                <c:pt idx="61">
                  <c:v>23181</c:v>
                </c:pt>
                <c:pt idx="62">
                  <c:v>24304</c:v>
                </c:pt>
                <c:pt idx="63">
                  <c:v>24926</c:v>
                </c:pt>
                <c:pt idx="64">
                  <c:v>26260</c:v>
                </c:pt>
                <c:pt idx="65">
                  <c:v>28312</c:v>
                </c:pt>
                <c:pt idx="66">
                  <c:v>29947</c:v>
                </c:pt>
                <c:pt idx="67">
                  <c:v>31226</c:v>
                </c:pt>
                <c:pt idx="68">
                  <c:v>32727</c:v>
                </c:pt>
                <c:pt idx="69">
                  <c:v>34005</c:v>
                </c:pt>
                <c:pt idx="70">
                  <c:v>35146</c:v>
                </c:pt>
                <c:pt idx="71">
                  <c:v>36076</c:v>
                </c:pt>
                <c:pt idx="72">
                  <c:v>36902</c:v>
                </c:pt>
                <c:pt idx="73">
                  <c:v>39319</c:v>
                </c:pt>
                <c:pt idx="74">
                  <c:v>40686</c:v>
                </c:pt>
                <c:pt idx="75">
                  <c:v>42330</c:v>
                </c:pt>
                <c:pt idx="76">
                  <c:v>49074</c:v>
                </c:pt>
                <c:pt idx="77">
                  <c:v>53910</c:v>
                </c:pt>
                <c:pt idx="78">
                  <c:v>58119</c:v>
                </c:pt>
                <c:pt idx="79">
                  <c:v>62563</c:v>
                </c:pt>
                <c:pt idx="80">
                  <c:v>65824</c:v>
                </c:pt>
                <c:pt idx="81">
                  <c:v>70017</c:v>
                </c:pt>
                <c:pt idx="82">
                  <c:v>74927</c:v>
                </c:pt>
                <c:pt idx="83">
                  <c:v>78281</c:v>
                </c:pt>
                <c:pt idx="84">
                  <c:v>79794</c:v>
                </c:pt>
                <c:pt idx="85">
                  <c:v>82898</c:v>
                </c:pt>
                <c:pt idx="86">
                  <c:v>87379</c:v>
                </c:pt>
                <c:pt idx="87">
                  <c:v>92000</c:v>
                </c:pt>
                <c:pt idx="88">
                  <c:v>95865</c:v>
                </c:pt>
                <c:pt idx="89">
                  <c:v>101500</c:v>
                </c:pt>
                <c:pt idx="90">
                  <c:v>107063</c:v>
                </c:pt>
                <c:pt idx="91">
                  <c:v>111768</c:v>
                </c:pt>
                <c:pt idx="92">
                  <c:v>117840</c:v>
                </c:pt>
                <c:pt idx="93">
                  <c:v>124361</c:v>
                </c:pt>
                <c:pt idx="94">
                  <c:v>132681</c:v>
                </c:pt>
                <c:pt idx="95">
                  <c:v>142228</c:v>
                </c:pt>
                <c:pt idx="96">
                  <c:v>149781</c:v>
                </c:pt>
                <c:pt idx="97">
                  <c:v>159128</c:v>
                </c:pt>
                <c:pt idx="98">
                  <c:v>168616</c:v>
                </c:pt>
                <c:pt idx="99">
                  <c:v>177181</c:v>
                </c:pt>
                <c:pt idx="100">
                  <c:v>183137</c:v>
                </c:pt>
                <c:pt idx="101">
                  <c:v>191287</c:v>
                </c:pt>
                <c:pt idx="102">
                  <c:v>198952</c:v>
                </c:pt>
                <c:pt idx="103">
                  <c:v>202612</c:v>
                </c:pt>
                <c:pt idx="104">
                  <c:v>208043</c:v>
                </c:pt>
                <c:pt idx="105">
                  <c:v>216385</c:v>
                </c:pt>
                <c:pt idx="106">
                  <c:v>227154</c:v>
                </c:pt>
                <c:pt idx="107">
                  <c:v>238071</c:v>
                </c:pt>
                <c:pt idx="108">
                  <c:v>251081</c:v>
                </c:pt>
                <c:pt idx="109">
                  <c:v>269509</c:v>
                </c:pt>
                <c:pt idx="110">
                  <c:v>290030</c:v>
                </c:pt>
                <c:pt idx="111">
                  <c:v>309635</c:v>
                </c:pt>
                <c:pt idx="112">
                  <c:v>329592</c:v>
                </c:pt>
                <c:pt idx="113">
                  <c:v>349744</c:v>
                </c:pt>
                <c:pt idx="114">
                  <c:v>365160</c:v>
                </c:pt>
                <c:pt idx="115">
                  <c:v>380422.25</c:v>
                </c:pt>
                <c:pt idx="116">
                  <c:v>390903.83999999997</c:v>
                </c:pt>
                <c:pt idx="117">
                  <c:v>403926.9700000002</c:v>
                </c:pt>
                <c:pt idx="118">
                  <c:v>422491.58999999997</c:v>
                </c:pt>
                <c:pt idx="119">
                  <c:v>442169.08</c:v>
                </c:pt>
                <c:pt idx="120">
                  <c:v>462158.21</c:v>
                </c:pt>
                <c:pt idx="121">
                  <c:v>486826.67</c:v>
                </c:pt>
                <c:pt idx="122">
                  <c:v>518553.33</c:v>
                </c:pt>
                <c:pt idx="123">
                  <c:v>542781.99</c:v>
                </c:pt>
                <c:pt idx="124">
                  <c:v>574050.53</c:v>
                </c:pt>
                <c:pt idx="125">
                  <c:v>618463.26</c:v>
                </c:pt>
                <c:pt idx="126">
                  <c:v>649520.76</c:v>
                </c:pt>
                <c:pt idx="127">
                  <c:v>689336.83000000042</c:v>
                </c:pt>
                <c:pt idx="128">
                  <c:v>725097.66999999899</c:v>
                </c:pt>
                <c:pt idx="129">
                  <c:v>754131.37</c:v>
                </c:pt>
                <c:pt idx="130">
                  <c:v>776482.07000000007</c:v>
                </c:pt>
                <c:pt idx="131">
                  <c:v>786893.32000000041</c:v>
                </c:pt>
                <c:pt idx="132">
                  <c:v>806290.78999999654</c:v>
                </c:pt>
                <c:pt idx="133">
                  <c:v>829933.21</c:v>
                </c:pt>
                <c:pt idx="134">
                  <c:v>853691.45000000042</c:v>
                </c:pt>
                <c:pt idx="135">
                  <c:v>876745.32000000041</c:v>
                </c:pt>
                <c:pt idx="136">
                  <c:v>900921.34000000043</c:v>
                </c:pt>
                <c:pt idx="137">
                  <c:v>935082.60000000009</c:v>
                </c:pt>
                <c:pt idx="138">
                  <c:v>979240.58000000007</c:v>
                </c:pt>
                <c:pt idx="139">
                  <c:v>1020063.88</c:v>
                </c:pt>
                <c:pt idx="140">
                  <c:v>1062499.48</c:v>
                </c:pt>
                <c:pt idx="141">
                  <c:v>1102717.6100000003</c:v>
                </c:pt>
                <c:pt idx="142">
                  <c:v>1148486.94</c:v>
                </c:pt>
                <c:pt idx="143">
                  <c:v>1185513.31</c:v>
                </c:pt>
                <c:pt idx="144">
                  <c:v>1225545.6500000008</c:v>
                </c:pt>
                <c:pt idx="145">
                  <c:v>1267451.54</c:v>
                </c:pt>
                <c:pt idx="146">
                  <c:v>1298138.6600000008</c:v>
                </c:pt>
                <c:pt idx="147">
                  <c:v>1330680.0900000001</c:v>
                </c:pt>
                <c:pt idx="148">
                  <c:v>1374310.56</c:v>
                </c:pt>
                <c:pt idx="149">
                  <c:v>1403479.8400000003</c:v>
                </c:pt>
                <c:pt idx="150">
                  <c:v>1445806.53</c:v>
                </c:pt>
                <c:pt idx="151">
                  <c:v>1477930.21</c:v>
                </c:pt>
                <c:pt idx="152">
                  <c:v>1494914.2</c:v>
                </c:pt>
                <c:pt idx="153">
                  <c:v>1532884.77</c:v>
                </c:pt>
                <c:pt idx="154">
                  <c:v>1568384.04</c:v>
                </c:pt>
                <c:pt idx="155">
                  <c:v>1614461.1900000011</c:v>
                </c:pt>
                <c:pt idx="156">
                  <c:v>1647436.78</c:v>
                </c:pt>
                <c:pt idx="157">
                  <c:v>1669619.4</c:v>
                </c:pt>
                <c:pt idx="158">
                  <c:v>1682767.72</c:v>
                </c:pt>
                <c:pt idx="159">
                  <c:v>1688824.81</c:v>
                </c:pt>
                <c:pt idx="160">
                  <c:v>1704640.0630000001</c:v>
                </c:pt>
                <c:pt idx="161">
                  <c:v>1734859.429</c:v>
                </c:pt>
                <c:pt idx="162">
                  <c:v>1777128.3230000003</c:v>
                </c:pt>
                <c:pt idx="163">
                  <c:v>1798573.4889999998</c:v>
                </c:pt>
                <c:pt idx="164">
                  <c:v>1840633.5100000002</c:v>
                </c:pt>
                <c:pt idx="165">
                  <c:v>1872544.4500000002</c:v>
                </c:pt>
                <c:pt idx="166">
                  <c:v>1902898.27</c:v>
                </c:pt>
                <c:pt idx="167">
                  <c:v>1925241.72</c:v>
                </c:pt>
                <c:pt idx="168">
                  <c:v>1944165.48</c:v>
                </c:pt>
                <c:pt idx="169">
                  <c:v>1970278.81</c:v>
                </c:pt>
                <c:pt idx="170">
                  <c:v>2005424.51</c:v>
                </c:pt>
                <c:pt idx="171">
                  <c:v>2026438.06</c:v>
                </c:pt>
                <c:pt idx="172">
                  <c:v>2086942.62</c:v>
                </c:pt>
                <c:pt idx="173">
                  <c:v>2149246.88</c:v>
                </c:pt>
                <c:pt idx="174">
                  <c:v>2192836.52</c:v>
                </c:pt>
                <c:pt idx="175">
                  <c:v>2278587.9299999997</c:v>
                </c:pt>
                <c:pt idx="176">
                  <c:v>2344529.7800000012</c:v>
                </c:pt>
                <c:pt idx="177">
                  <c:v>2404948.1799999997</c:v>
                </c:pt>
                <c:pt idx="178">
                  <c:v>2446592.7949999999</c:v>
                </c:pt>
                <c:pt idx="179">
                  <c:v>2474801.6919999998</c:v>
                </c:pt>
                <c:pt idx="180">
                  <c:v>2513969.1639999999</c:v>
                </c:pt>
                <c:pt idx="181">
                  <c:v>2572574.5549999997</c:v>
                </c:pt>
                <c:pt idx="182">
                  <c:v>2651676.0759999957</c:v>
                </c:pt>
                <c:pt idx="183">
                  <c:v>2691973.1720000003</c:v>
                </c:pt>
                <c:pt idx="184">
                  <c:v>2795005.7800000012</c:v>
                </c:pt>
                <c:pt idx="185">
                  <c:v>2918569.2820000001</c:v>
                </c:pt>
                <c:pt idx="186">
                  <c:v>2995627.0660000001</c:v>
                </c:pt>
                <c:pt idx="187">
                  <c:v>3122042.8419999997</c:v>
                </c:pt>
                <c:pt idx="188">
                  <c:v>3214264.3729999899</c:v>
                </c:pt>
                <c:pt idx="189">
                  <c:v>3268202.5959999957</c:v>
                </c:pt>
                <c:pt idx="190">
                  <c:v>3355473.1009999998</c:v>
                </c:pt>
                <c:pt idx="191">
                  <c:v>3446500.148</c:v>
                </c:pt>
                <c:pt idx="192">
                  <c:v>3536607.6040000012</c:v>
                </c:pt>
                <c:pt idx="193">
                  <c:v>3645285.6090000002</c:v>
                </c:pt>
                <c:pt idx="194">
                  <c:v>3766735.59</c:v>
                </c:pt>
                <c:pt idx="195">
                  <c:v>3773276.682</c:v>
                </c:pt>
                <c:pt idx="196">
                  <c:v>3787029.2790000001</c:v>
                </c:pt>
                <c:pt idx="197">
                  <c:v>3798184.5857822271</c:v>
                </c:pt>
                <c:pt idx="198">
                  <c:v>3799577.6604447505</c:v>
                </c:pt>
                <c:pt idx="199">
                  <c:v>3813338.6050515063</c:v>
                </c:pt>
                <c:pt idx="200">
                  <c:v>3837293.0513585997</c:v>
                </c:pt>
                <c:pt idx="201">
                  <c:v>3865982.1760238749</c:v>
                </c:pt>
                <c:pt idx="202">
                  <c:v>3913417.7556487657</c:v>
                </c:pt>
                <c:pt idx="203">
                  <c:v>3995468.2338889102</c:v>
                </c:pt>
                <c:pt idx="204">
                  <c:v>4064232.4793039607</c:v>
                </c:pt>
                <c:pt idx="205">
                  <c:v>4143601.7153946147</c:v>
                </c:pt>
                <c:pt idx="206">
                  <c:v>4220053.4493552763</c:v>
                </c:pt>
                <c:pt idx="207">
                  <c:v>4334547.9455640204</c:v>
                </c:pt>
                <c:pt idx="208">
                  <c:v>4454619.6466948856</c:v>
                </c:pt>
                <c:pt idx="209">
                  <c:v>4632223.1332534095</c:v>
                </c:pt>
                <c:pt idx="210">
                  <c:v>4833287.2350000003</c:v>
                </c:pt>
                <c:pt idx="211">
                  <c:v>4974671.29</c:v>
                </c:pt>
                <c:pt idx="212">
                  <c:v>5130950.534</c:v>
                </c:pt>
                <c:pt idx="213">
                  <c:v>5248287.5920000002</c:v>
                </c:pt>
                <c:pt idx="214">
                  <c:v>5337029.4560000002</c:v>
                </c:pt>
                <c:pt idx="215">
                  <c:v>5429712.0844000001</c:v>
                </c:pt>
                <c:pt idx="216">
                  <c:v>5537546.8789000064</c:v>
                </c:pt>
                <c:pt idx="217">
                  <c:v>5655384.4670000002</c:v>
                </c:pt>
                <c:pt idx="218">
                  <c:v>5722006.9366000034</c:v>
                </c:pt>
                <c:pt idx="219">
                  <c:v>5727875.4000000004</c:v>
                </c:pt>
                <c:pt idx="220">
                  <c:v>5769802.2577595003</c:v>
                </c:pt>
                <c:pt idx="221">
                  <c:v>5763791.9008000009</c:v>
                </c:pt>
                <c:pt idx="222">
                  <c:v>5783388.8358900007</c:v>
                </c:pt>
                <c:pt idx="223">
                  <c:v>5860109.7798660006</c:v>
                </c:pt>
                <c:pt idx="224">
                  <c:v>5868474.7173000034</c:v>
                </c:pt>
                <c:pt idx="225">
                  <c:v>5850612.1099970005</c:v>
                </c:pt>
                <c:pt idx="226">
                  <c:v>5828545.0121685024</c:v>
                </c:pt>
                <c:pt idx="227">
                  <c:v>5845511.7070200024</c:v>
                </c:pt>
                <c:pt idx="228">
                  <c:v>5831838.6652399767</c:v>
                </c:pt>
                <c:pt idx="229">
                  <c:v>5826538.9392240001</c:v>
                </c:pt>
                <c:pt idx="230">
                  <c:v>5822593.5823019044</c:v>
                </c:pt>
                <c:pt idx="231">
                  <c:v>5845650.7214482054</c:v>
                </c:pt>
                <c:pt idx="232">
                  <c:v>5884430.9416427044</c:v>
                </c:pt>
                <c:pt idx="233">
                  <c:v>5958816.9154655216</c:v>
                </c:pt>
                <c:pt idx="234">
                  <c:v>5993095.3668678999</c:v>
                </c:pt>
                <c:pt idx="235">
                  <c:v>5990051.5407575993</c:v>
                </c:pt>
                <c:pt idx="236">
                  <c:v>5981586.9905402064</c:v>
                </c:pt>
                <c:pt idx="237">
                  <c:v>6011894.1567640007</c:v>
                </c:pt>
                <c:pt idx="238">
                  <c:v>6036376.9558678009</c:v>
                </c:pt>
                <c:pt idx="239">
                  <c:v>6021857.7306268001</c:v>
                </c:pt>
                <c:pt idx="240">
                  <c:v>6056652.7833154006</c:v>
                </c:pt>
              </c:numCache>
            </c:numRef>
          </c:val>
        </c:ser>
        <c:ser>
          <c:idx val="5"/>
          <c:order val="4"/>
          <c:tx>
            <c:strRef>
              <c:f>RESI!$G$7</c:f>
              <c:strCache>
                <c:ptCount val="1"/>
                <c:pt idx="0">
                  <c:v>Private mortgage conduits</c:v>
                </c:pt>
              </c:strCache>
            </c:strRef>
          </c:tx>
          <c:spPr>
            <a:solidFill>
              <a:srgbClr val="7030A0"/>
            </a:solidFill>
          </c:spPr>
          <c:cat>
            <c:strRef>
              <c:f>RESI!$A$33:$A$273</c:f>
              <c:strCache>
                <c:ptCount val="241"/>
                <c:pt idx="0">
                  <c:v>1955Q2</c:v>
                </c:pt>
                <c:pt idx="1">
                  <c:v>1955Q3</c:v>
                </c:pt>
                <c:pt idx="2">
                  <c:v>1955Q4</c:v>
                </c:pt>
                <c:pt idx="3">
                  <c:v>1956Q1</c:v>
                </c:pt>
                <c:pt idx="4">
                  <c:v>1956Q2</c:v>
                </c:pt>
                <c:pt idx="5">
                  <c:v>1956Q3</c:v>
                </c:pt>
                <c:pt idx="6">
                  <c:v>1956Q4</c:v>
                </c:pt>
                <c:pt idx="7">
                  <c:v>1957Q1</c:v>
                </c:pt>
                <c:pt idx="8">
                  <c:v>1957Q2</c:v>
                </c:pt>
                <c:pt idx="9">
                  <c:v>1957Q3</c:v>
                </c:pt>
                <c:pt idx="10">
                  <c:v>1957Q4</c:v>
                </c:pt>
                <c:pt idx="11">
                  <c:v>1958Q1</c:v>
                </c:pt>
                <c:pt idx="12">
                  <c:v>1958Q2</c:v>
                </c:pt>
                <c:pt idx="13">
                  <c:v>1958Q3</c:v>
                </c:pt>
                <c:pt idx="14">
                  <c:v>1958Q4</c:v>
                </c:pt>
                <c:pt idx="15">
                  <c:v>1959Q1</c:v>
                </c:pt>
                <c:pt idx="16">
                  <c:v>1959Q2</c:v>
                </c:pt>
                <c:pt idx="17">
                  <c:v>1959Q3</c:v>
                </c:pt>
                <c:pt idx="18">
                  <c:v>1959Q4</c:v>
                </c:pt>
                <c:pt idx="19">
                  <c:v>1960Q1</c:v>
                </c:pt>
                <c:pt idx="20">
                  <c:v>1960Q2</c:v>
                </c:pt>
                <c:pt idx="21">
                  <c:v>1960Q3</c:v>
                </c:pt>
                <c:pt idx="22">
                  <c:v>1960Q4</c:v>
                </c:pt>
                <c:pt idx="23">
                  <c:v>1961Q1</c:v>
                </c:pt>
                <c:pt idx="24">
                  <c:v>1961Q2</c:v>
                </c:pt>
                <c:pt idx="25">
                  <c:v>1961Q3</c:v>
                </c:pt>
                <c:pt idx="26">
                  <c:v>1961Q4</c:v>
                </c:pt>
                <c:pt idx="27">
                  <c:v>1962Q1</c:v>
                </c:pt>
                <c:pt idx="28">
                  <c:v>1962Q2</c:v>
                </c:pt>
                <c:pt idx="29">
                  <c:v>1962Q3</c:v>
                </c:pt>
                <c:pt idx="30">
                  <c:v>1962Q4</c:v>
                </c:pt>
                <c:pt idx="31">
                  <c:v>1963Q1</c:v>
                </c:pt>
                <c:pt idx="32">
                  <c:v>1963Q2</c:v>
                </c:pt>
                <c:pt idx="33">
                  <c:v>1963Q3</c:v>
                </c:pt>
                <c:pt idx="34">
                  <c:v>1963Q4</c:v>
                </c:pt>
                <c:pt idx="35">
                  <c:v>1964Q1</c:v>
                </c:pt>
                <c:pt idx="36">
                  <c:v>1964Q2</c:v>
                </c:pt>
                <c:pt idx="37">
                  <c:v>1964Q3</c:v>
                </c:pt>
                <c:pt idx="38">
                  <c:v>1964Q4</c:v>
                </c:pt>
                <c:pt idx="39">
                  <c:v>1965Q1</c:v>
                </c:pt>
                <c:pt idx="40">
                  <c:v>1965Q2</c:v>
                </c:pt>
                <c:pt idx="41">
                  <c:v>1965Q3</c:v>
                </c:pt>
                <c:pt idx="42">
                  <c:v>1965Q4</c:v>
                </c:pt>
                <c:pt idx="43">
                  <c:v>1966Q1</c:v>
                </c:pt>
                <c:pt idx="44">
                  <c:v>1966Q2</c:v>
                </c:pt>
                <c:pt idx="45">
                  <c:v>1966Q3</c:v>
                </c:pt>
                <c:pt idx="46">
                  <c:v>1966Q4</c:v>
                </c:pt>
                <c:pt idx="47">
                  <c:v>1967Q1</c:v>
                </c:pt>
                <c:pt idx="48">
                  <c:v>1967Q2</c:v>
                </c:pt>
                <c:pt idx="49">
                  <c:v>1967Q3</c:v>
                </c:pt>
                <c:pt idx="50">
                  <c:v>1967Q4</c:v>
                </c:pt>
                <c:pt idx="51">
                  <c:v>1968Q1</c:v>
                </c:pt>
                <c:pt idx="52">
                  <c:v>1968Q2</c:v>
                </c:pt>
                <c:pt idx="53">
                  <c:v>1968Q3</c:v>
                </c:pt>
                <c:pt idx="54">
                  <c:v>1968Q4</c:v>
                </c:pt>
                <c:pt idx="55">
                  <c:v>1969Q1</c:v>
                </c:pt>
                <c:pt idx="56">
                  <c:v>1969Q2</c:v>
                </c:pt>
                <c:pt idx="57">
                  <c:v>1969Q3</c:v>
                </c:pt>
                <c:pt idx="58">
                  <c:v>1969Q4</c:v>
                </c:pt>
                <c:pt idx="59">
                  <c:v>1970Q1</c:v>
                </c:pt>
                <c:pt idx="60">
                  <c:v>1970Q2</c:v>
                </c:pt>
                <c:pt idx="61">
                  <c:v>1970Q3</c:v>
                </c:pt>
                <c:pt idx="62">
                  <c:v>1970Q4</c:v>
                </c:pt>
                <c:pt idx="63">
                  <c:v>1971Q1</c:v>
                </c:pt>
                <c:pt idx="64">
                  <c:v>1971Q2</c:v>
                </c:pt>
                <c:pt idx="65">
                  <c:v>1971Q3</c:v>
                </c:pt>
                <c:pt idx="66">
                  <c:v>1971Q4</c:v>
                </c:pt>
                <c:pt idx="67">
                  <c:v>1972Q1</c:v>
                </c:pt>
                <c:pt idx="68">
                  <c:v>1972Q2</c:v>
                </c:pt>
                <c:pt idx="69">
                  <c:v>1972Q3</c:v>
                </c:pt>
                <c:pt idx="70">
                  <c:v>1972Q4</c:v>
                </c:pt>
                <c:pt idx="71">
                  <c:v>1973Q1</c:v>
                </c:pt>
                <c:pt idx="72">
                  <c:v>1973Q2</c:v>
                </c:pt>
                <c:pt idx="73">
                  <c:v>1973Q3</c:v>
                </c:pt>
                <c:pt idx="74">
                  <c:v>1973Q4</c:v>
                </c:pt>
                <c:pt idx="75">
                  <c:v>1974Q1</c:v>
                </c:pt>
                <c:pt idx="76">
                  <c:v>1974Q2</c:v>
                </c:pt>
                <c:pt idx="77">
                  <c:v>1974Q3</c:v>
                </c:pt>
                <c:pt idx="78">
                  <c:v>1974Q4</c:v>
                </c:pt>
                <c:pt idx="79">
                  <c:v>1975Q1</c:v>
                </c:pt>
                <c:pt idx="80">
                  <c:v>1975Q2</c:v>
                </c:pt>
                <c:pt idx="81">
                  <c:v>1975Q3</c:v>
                </c:pt>
                <c:pt idx="82">
                  <c:v>1975Q4</c:v>
                </c:pt>
                <c:pt idx="83">
                  <c:v>1976Q1</c:v>
                </c:pt>
                <c:pt idx="84">
                  <c:v>1976Q2</c:v>
                </c:pt>
                <c:pt idx="85">
                  <c:v>1976Q3</c:v>
                </c:pt>
                <c:pt idx="86">
                  <c:v>1976Q4</c:v>
                </c:pt>
                <c:pt idx="87">
                  <c:v>1977Q1</c:v>
                </c:pt>
                <c:pt idx="88">
                  <c:v>1977Q2</c:v>
                </c:pt>
                <c:pt idx="89">
                  <c:v>1977Q3</c:v>
                </c:pt>
                <c:pt idx="90">
                  <c:v>1977Q4</c:v>
                </c:pt>
                <c:pt idx="91">
                  <c:v>1978Q1</c:v>
                </c:pt>
                <c:pt idx="92">
                  <c:v>1978Q2</c:v>
                </c:pt>
                <c:pt idx="93">
                  <c:v>1978Q3</c:v>
                </c:pt>
                <c:pt idx="94">
                  <c:v>1978Q4</c:v>
                </c:pt>
                <c:pt idx="95">
                  <c:v>1979Q1</c:v>
                </c:pt>
                <c:pt idx="96">
                  <c:v>1979Q2</c:v>
                </c:pt>
                <c:pt idx="97">
                  <c:v>1979Q3</c:v>
                </c:pt>
                <c:pt idx="98">
                  <c:v>1979Q4</c:v>
                </c:pt>
                <c:pt idx="99">
                  <c:v>1980Q1</c:v>
                </c:pt>
                <c:pt idx="100">
                  <c:v>1980Q2</c:v>
                </c:pt>
                <c:pt idx="101">
                  <c:v>1980Q3</c:v>
                </c:pt>
                <c:pt idx="102">
                  <c:v>1980Q4</c:v>
                </c:pt>
                <c:pt idx="103">
                  <c:v>1981Q1</c:v>
                </c:pt>
                <c:pt idx="104">
                  <c:v>1981Q2</c:v>
                </c:pt>
                <c:pt idx="105">
                  <c:v>1981Q3</c:v>
                </c:pt>
                <c:pt idx="106">
                  <c:v>1981Q4</c:v>
                </c:pt>
                <c:pt idx="107">
                  <c:v>1982Q1</c:v>
                </c:pt>
                <c:pt idx="108">
                  <c:v>1982Q2</c:v>
                </c:pt>
                <c:pt idx="109">
                  <c:v>1982Q3</c:v>
                </c:pt>
                <c:pt idx="110">
                  <c:v>1982Q4</c:v>
                </c:pt>
                <c:pt idx="111">
                  <c:v>1983Q1</c:v>
                </c:pt>
                <c:pt idx="112">
                  <c:v>1983Q2</c:v>
                </c:pt>
                <c:pt idx="113">
                  <c:v>1983Q3</c:v>
                </c:pt>
                <c:pt idx="114">
                  <c:v>1983Q4</c:v>
                </c:pt>
                <c:pt idx="115">
                  <c:v>1984Q1</c:v>
                </c:pt>
                <c:pt idx="116">
                  <c:v>1984Q2</c:v>
                </c:pt>
                <c:pt idx="117">
                  <c:v>1984Q3</c:v>
                </c:pt>
                <c:pt idx="118">
                  <c:v>1984Q4</c:v>
                </c:pt>
                <c:pt idx="119">
                  <c:v>1985Q1</c:v>
                </c:pt>
                <c:pt idx="120">
                  <c:v>1985Q2</c:v>
                </c:pt>
                <c:pt idx="121">
                  <c:v>1985Q3</c:v>
                </c:pt>
                <c:pt idx="122">
                  <c:v>1985Q4</c:v>
                </c:pt>
                <c:pt idx="123">
                  <c:v>1986Q1</c:v>
                </c:pt>
                <c:pt idx="124">
                  <c:v>1986Q2</c:v>
                </c:pt>
                <c:pt idx="125">
                  <c:v>1986Q3</c:v>
                </c:pt>
                <c:pt idx="126">
                  <c:v>1986Q4</c:v>
                </c:pt>
                <c:pt idx="127">
                  <c:v>1987Q1</c:v>
                </c:pt>
                <c:pt idx="128">
                  <c:v>1987Q2</c:v>
                </c:pt>
                <c:pt idx="129">
                  <c:v>1987Q3</c:v>
                </c:pt>
                <c:pt idx="130">
                  <c:v>1987Q4</c:v>
                </c:pt>
                <c:pt idx="131">
                  <c:v>1988Q1</c:v>
                </c:pt>
                <c:pt idx="132">
                  <c:v>1988Q2</c:v>
                </c:pt>
                <c:pt idx="133">
                  <c:v>1988Q3</c:v>
                </c:pt>
                <c:pt idx="134">
                  <c:v>1988Q4</c:v>
                </c:pt>
                <c:pt idx="135">
                  <c:v>1989Q1</c:v>
                </c:pt>
                <c:pt idx="136">
                  <c:v>1989Q2</c:v>
                </c:pt>
                <c:pt idx="137">
                  <c:v>1989Q3</c:v>
                </c:pt>
                <c:pt idx="138">
                  <c:v>1989Q4</c:v>
                </c:pt>
                <c:pt idx="139">
                  <c:v>1990Q1</c:v>
                </c:pt>
                <c:pt idx="140">
                  <c:v>1990Q2</c:v>
                </c:pt>
                <c:pt idx="141">
                  <c:v>1990Q3</c:v>
                </c:pt>
                <c:pt idx="142">
                  <c:v>1990Q4</c:v>
                </c:pt>
                <c:pt idx="143">
                  <c:v>1991Q1</c:v>
                </c:pt>
                <c:pt idx="144">
                  <c:v>1991Q2</c:v>
                </c:pt>
                <c:pt idx="145">
                  <c:v>1991Q3</c:v>
                </c:pt>
                <c:pt idx="146">
                  <c:v>1991Q4</c:v>
                </c:pt>
                <c:pt idx="147">
                  <c:v>1992Q1</c:v>
                </c:pt>
                <c:pt idx="148">
                  <c:v>1992Q2</c:v>
                </c:pt>
                <c:pt idx="149">
                  <c:v>1992Q3</c:v>
                </c:pt>
                <c:pt idx="150">
                  <c:v>1992Q4</c:v>
                </c:pt>
                <c:pt idx="151">
                  <c:v>1993Q1</c:v>
                </c:pt>
                <c:pt idx="152">
                  <c:v>1993Q2</c:v>
                </c:pt>
                <c:pt idx="153">
                  <c:v>1993Q3</c:v>
                </c:pt>
                <c:pt idx="154">
                  <c:v>1993Q4</c:v>
                </c:pt>
                <c:pt idx="155">
                  <c:v>1994Q1</c:v>
                </c:pt>
                <c:pt idx="156">
                  <c:v>1994Q2</c:v>
                </c:pt>
                <c:pt idx="157">
                  <c:v>1994Q3</c:v>
                </c:pt>
                <c:pt idx="158">
                  <c:v>1994Q4</c:v>
                </c:pt>
                <c:pt idx="159">
                  <c:v>1995Q1</c:v>
                </c:pt>
                <c:pt idx="160">
                  <c:v>1995Q2</c:v>
                </c:pt>
                <c:pt idx="161">
                  <c:v>1995Q3</c:v>
                </c:pt>
                <c:pt idx="162">
                  <c:v>1995Q4</c:v>
                </c:pt>
                <c:pt idx="163">
                  <c:v>1996Q1</c:v>
                </c:pt>
                <c:pt idx="164">
                  <c:v>1996Q2</c:v>
                </c:pt>
                <c:pt idx="165">
                  <c:v>1996Q3</c:v>
                </c:pt>
                <c:pt idx="166">
                  <c:v>1996Q4</c:v>
                </c:pt>
                <c:pt idx="167">
                  <c:v>1997Q1</c:v>
                </c:pt>
                <c:pt idx="168">
                  <c:v>1997Q2</c:v>
                </c:pt>
                <c:pt idx="169">
                  <c:v>1997Q3</c:v>
                </c:pt>
                <c:pt idx="170">
                  <c:v>1997Q4</c:v>
                </c:pt>
                <c:pt idx="171">
                  <c:v>1998Q1</c:v>
                </c:pt>
                <c:pt idx="172">
                  <c:v>1998Q2</c:v>
                </c:pt>
                <c:pt idx="173">
                  <c:v>1998Q3</c:v>
                </c:pt>
                <c:pt idx="174">
                  <c:v>1998Q4</c:v>
                </c:pt>
                <c:pt idx="175">
                  <c:v>1999Q1</c:v>
                </c:pt>
                <c:pt idx="176">
                  <c:v>1999Q2</c:v>
                </c:pt>
                <c:pt idx="177">
                  <c:v>1999Q3</c:v>
                </c:pt>
                <c:pt idx="178">
                  <c:v>1999Q4</c:v>
                </c:pt>
                <c:pt idx="179">
                  <c:v>2000Q1</c:v>
                </c:pt>
                <c:pt idx="180">
                  <c:v>2000Q2</c:v>
                </c:pt>
                <c:pt idx="181">
                  <c:v>2000Q3</c:v>
                </c:pt>
                <c:pt idx="182">
                  <c:v>2000Q4</c:v>
                </c:pt>
                <c:pt idx="183">
                  <c:v>2001Q1</c:v>
                </c:pt>
                <c:pt idx="184">
                  <c:v>2001Q2</c:v>
                </c:pt>
                <c:pt idx="185">
                  <c:v>2001Q3</c:v>
                </c:pt>
                <c:pt idx="186">
                  <c:v>2001Q4</c:v>
                </c:pt>
                <c:pt idx="187">
                  <c:v>2002Q1</c:v>
                </c:pt>
                <c:pt idx="188">
                  <c:v>2002Q2</c:v>
                </c:pt>
                <c:pt idx="189">
                  <c:v>2002Q3</c:v>
                </c:pt>
                <c:pt idx="190">
                  <c:v>2002Q4</c:v>
                </c:pt>
                <c:pt idx="191">
                  <c:v>2003Q1</c:v>
                </c:pt>
                <c:pt idx="192">
                  <c:v>2003Q2</c:v>
                </c:pt>
                <c:pt idx="193">
                  <c:v>2003Q3</c:v>
                </c:pt>
                <c:pt idx="194">
                  <c:v>2003Q4</c:v>
                </c:pt>
                <c:pt idx="195">
                  <c:v>2004Q1</c:v>
                </c:pt>
                <c:pt idx="196">
                  <c:v>2004Q2</c:v>
                </c:pt>
                <c:pt idx="197">
                  <c:v>2004Q3</c:v>
                </c:pt>
                <c:pt idx="198">
                  <c:v>2004Q4</c:v>
                </c:pt>
                <c:pt idx="199">
                  <c:v>2005Q1</c:v>
                </c:pt>
                <c:pt idx="200">
                  <c:v>2005Q2</c:v>
                </c:pt>
                <c:pt idx="201">
                  <c:v>2005Q3</c:v>
                </c:pt>
                <c:pt idx="202">
                  <c:v>2005Q4</c:v>
                </c:pt>
                <c:pt idx="203">
                  <c:v>2006Q1</c:v>
                </c:pt>
                <c:pt idx="204">
                  <c:v>2006Q2</c:v>
                </c:pt>
                <c:pt idx="205">
                  <c:v>2006Q3</c:v>
                </c:pt>
                <c:pt idx="206">
                  <c:v>2006Q4</c:v>
                </c:pt>
                <c:pt idx="207">
                  <c:v>2007Q1</c:v>
                </c:pt>
                <c:pt idx="208">
                  <c:v>2007Q2</c:v>
                </c:pt>
                <c:pt idx="209">
                  <c:v>2007Q3</c:v>
                </c:pt>
                <c:pt idx="210">
                  <c:v>2007Q4</c:v>
                </c:pt>
                <c:pt idx="211">
                  <c:v>2008Q1</c:v>
                </c:pt>
                <c:pt idx="212">
                  <c:v>2008Q2</c:v>
                </c:pt>
                <c:pt idx="213">
                  <c:v>2008Q3</c:v>
                </c:pt>
                <c:pt idx="214">
                  <c:v>2008Q4</c:v>
                </c:pt>
                <c:pt idx="215">
                  <c:v>2009Q1</c:v>
                </c:pt>
                <c:pt idx="216">
                  <c:v>2009Q2</c:v>
                </c:pt>
                <c:pt idx="217">
                  <c:v>2009Q3</c:v>
                </c:pt>
                <c:pt idx="218">
                  <c:v>2009Q4</c:v>
                </c:pt>
                <c:pt idx="219">
                  <c:v>2010Q1</c:v>
                </c:pt>
                <c:pt idx="220">
                  <c:v>2010Q2</c:v>
                </c:pt>
                <c:pt idx="221">
                  <c:v>2010Q3</c:v>
                </c:pt>
                <c:pt idx="222">
                  <c:v>2010Q4</c:v>
                </c:pt>
                <c:pt idx="223">
                  <c:v>2011Q1</c:v>
                </c:pt>
                <c:pt idx="224">
                  <c:v>2011Q2</c:v>
                </c:pt>
                <c:pt idx="225">
                  <c:v>2011Q3</c:v>
                </c:pt>
                <c:pt idx="226">
                  <c:v>2011Q4</c:v>
                </c:pt>
                <c:pt idx="227">
                  <c:v>2012Q1</c:v>
                </c:pt>
                <c:pt idx="228">
                  <c:v>2012Q2</c:v>
                </c:pt>
                <c:pt idx="229">
                  <c:v>2012Q3</c:v>
                </c:pt>
                <c:pt idx="230">
                  <c:v>2012Q4</c:v>
                </c:pt>
                <c:pt idx="231">
                  <c:v>2013Q1</c:v>
                </c:pt>
                <c:pt idx="232">
                  <c:v>2013Q2</c:v>
                </c:pt>
                <c:pt idx="233">
                  <c:v>2013Q3</c:v>
                </c:pt>
                <c:pt idx="234">
                  <c:v>2013Q4</c:v>
                </c:pt>
                <c:pt idx="235">
                  <c:v>2014Q1</c:v>
                </c:pt>
                <c:pt idx="236">
                  <c:v>2014Q2</c:v>
                </c:pt>
                <c:pt idx="237">
                  <c:v>2014Q3</c:v>
                </c:pt>
                <c:pt idx="238">
                  <c:v>2014Q4</c:v>
                </c:pt>
                <c:pt idx="239">
                  <c:v>2015Q1</c:v>
                </c:pt>
                <c:pt idx="240">
                  <c:v>2015Q2</c:v>
                </c:pt>
              </c:strCache>
            </c:strRef>
          </c:cat>
          <c:val>
            <c:numRef>
              <c:f>RESI!$G$33:$G$273</c:f>
              <c:numCache>
                <c:formatCode>General</c:formatCode>
                <c:ptCount val="2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2828</c:v>
                </c:pt>
                <c:pt idx="100">
                  <c:v>3267</c:v>
                </c:pt>
                <c:pt idx="101">
                  <c:v>3393</c:v>
                </c:pt>
                <c:pt idx="102">
                  <c:v>3663</c:v>
                </c:pt>
                <c:pt idx="103">
                  <c:v>3758</c:v>
                </c:pt>
                <c:pt idx="104">
                  <c:v>4148</c:v>
                </c:pt>
                <c:pt idx="105">
                  <c:v>4423</c:v>
                </c:pt>
                <c:pt idx="106">
                  <c:v>4957</c:v>
                </c:pt>
                <c:pt idx="107">
                  <c:v>5463</c:v>
                </c:pt>
                <c:pt idx="108">
                  <c:v>6333</c:v>
                </c:pt>
                <c:pt idx="109">
                  <c:v>6997</c:v>
                </c:pt>
                <c:pt idx="110">
                  <c:v>7768</c:v>
                </c:pt>
                <c:pt idx="111">
                  <c:v>8657</c:v>
                </c:pt>
                <c:pt idx="112">
                  <c:v>10036</c:v>
                </c:pt>
                <c:pt idx="113">
                  <c:v>11395</c:v>
                </c:pt>
                <c:pt idx="114">
                  <c:v>12349</c:v>
                </c:pt>
                <c:pt idx="115">
                  <c:v>13835</c:v>
                </c:pt>
                <c:pt idx="116">
                  <c:v>15098</c:v>
                </c:pt>
                <c:pt idx="117">
                  <c:v>16425</c:v>
                </c:pt>
                <c:pt idx="118">
                  <c:v>18612</c:v>
                </c:pt>
                <c:pt idx="119">
                  <c:v>19153</c:v>
                </c:pt>
                <c:pt idx="120">
                  <c:v>20869</c:v>
                </c:pt>
                <c:pt idx="121">
                  <c:v>21561</c:v>
                </c:pt>
                <c:pt idx="122">
                  <c:v>24016</c:v>
                </c:pt>
                <c:pt idx="123">
                  <c:v>25472</c:v>
                </c:pt>
                <c:pt idx="124">
                  <c:v>27637</c:v>
                </c:pt>
                <c:pt idx="125">
                  <c:v>30032</c:v>
                </c:pt>
                <c:pt idx="126">
                  <c:v>16617</c:v>
                </c:pt>
                <c:pt idx="127">
                  <c:v>18500</c:v>
                </c:pt>
                <c:pt idx="128">
                  <c:v>21444</c:v>
                </c:pt>
                <c:pt idx="129">
                  <c:v>27262</c:v>
                </c:pt>
                <c:pt idx="130">
                  <c:v>27800</c:v>
                </c:pt>
                <c:pt idx="131">
                  <c:v>29241</c:v>
                </c:pt>
                <c:pt idx="132">
                  <c:v>30749</c:v>
                </c:pt>
                <c:pt idx="133">
                  <c:v>32782</c:v>
                </c:pt>
                <c:pt idx="134">
                  <c:v>34865</c:v>
                </c:pt>
                <c:pt idx="135">
                  <c:v>36027</c:v>
                </c:pt>
                <c:pt idx="136">
                  <c:v>36869</c:v>
                </c:pt>
                <c:pt idx="137">
                  <c:v>33685</c:v>
                </c:pt>
                <c:pt idx="138">
                  <c:v>43325</c:v>
                </c:pt>
                <c:pt idx="139">
                  <c:v>38165</c:v>
                </c:pt>
                <c:pt idx="140">
                  <c:v>42863</c:v>
                </c:pt>
                <c:pt idx="141">
                  <c:v>47260</c:v>
                </c:pt>
                <c:pt idx="142">
                  <c:v>55029</c:v>
                </c:pt>
                <c:pt idx="143">
                  <c:v>59430</c:v>
                </c:pt>
                <c:pt idx="144">
                  <c:v>72495</c:v>
                </c:pt>
                <c:pt idx="145">
                  <c:v>84444</c:v>
                </c:pt>
                <c:pt idx="146">
                  <c:v>96732</c:v>
                </c:pt>
                <c:pt idx="147">
                  <c:v>106805</c:v>
                </c:pt>
                <c:pt idx="148">
                  <c:v>116694</c:v>
                </c:pt>
                <c:pt idx="149">
                  <c:v>132056</c:v>
                </c:pt>
                <c:pt idx="150">
                  <c:v>142265</c:v>
                </c:pt>
                <c:pt idx="151">
                  <c:v>145921</c:v>
                </c:pt>
                <c:pt idx="152">
                  <c:v>153845</c:v>
                </c:pt>
                <c:pt idx="153">
                  <c:v>164005</c:v>
                </c:pt>
                <c:pt idx="154">
                  <c:v>167899</c:v>
                </c:pt>
                <c:pt idx="155">
                  <c:v>179616</c:v>
                </c:pt>
                <c:pt idx="156">
                  <c:v>181026</c:v>
                </c:pt>
                <c:pt idx="157">
                  <c:v>182173</c:v>
                </c:pt>
                <c:pt idx="158">
                  <c:v>183002</c:v>
                </c:pt>
                <c:pt idx="159">
                  <c:v>185999</c:v>
                </c:pt>
                <c:pt idx="160">
                  <c:v>189046</c:v>
                </c:pt>
                <c:pt idx="161">
                  <c:v>189468</c:v>
                </c:pt>
                <c:pt idx="162">
                  <c:v>193759</c:v>
                </c:pt>
                <c:pt idx="163">
                  <c:v>201074</c:v>
                </c:pt>
                <c:pt idx="164">
                  <c:v>208206</c:v>
                </c:pt>
                <c:pt idx="165">
                  <c:v>213851</c:v>
                </c:pt>
                <c:pt idx="166">
                  <c:v>215357</c:v>
                </c:pt>
                <c:pt idx="167">
                  <c:v>224576</c:v>
                </c:pt>
                <c:pt idx="168">
                  <c:v>229072</c:v>
                </c:pt>
                <c:pt idx="169">
                  <c:v>243766</c:v>
                </c:pt>
                <c:pt idx="170">
                  <c:v>253804</c:v>
                </c:pt>
                <c:pt idx="171">
                  <c:v>268984</c:v>
                </c:pt>
                <c:pt idx="172">
                  <c:v>287717</c:v>
                </c:pt>
                <c:pt idx="173">
                  <c:v>307746</c:v>
                </c:pt>
                <c:pt idx="174">
                  <c:v>321869</c:v>
                </c:pt>
                <c:pt idx="175">
                  <c:v>334008</c:v>
                </c:pt>
                <c:pt idx="176">
                  <c:v>345311</c:v>
                </c:pt>
                <c:pt idx="177">
                  <c:v>348527</c:v>
                </c:pt>
                <c:pt idx="178">
                  <c:v>353744</c:v>
                </c:pt>
                <c:pt idx="179">
                  <c:v>354338</c:v>
                </c:pt>
                <c:pt idx="180">
                  <c:v>355761</c:v>
                </c:pt>
                <c:pt idx="181">
                  <c:v>368991</c:v>
                </c:pt>
                <c:pt idx="182">
                  <c:v>384835</c:v>
                </c:pt>
                <c:pt idx="183">
                  <c:v>402816</c:v>
                </c:pt>
                <c:pt idx="184">
                  <c:v>419771</c:v>
                </c:pt>
                <c:pt idx="185">
                  <c:v>441525</c:v>
                </c:pt>
                <c:pt idx="186">
                  <c:v>463899</c:v>
                </c:pt>
                <c:pt idx="187">
                  <c:v>494656</c:v>
                </c:pt>
                <c:pt idx="188">
                  <c:v>520664</c:v>
                </c:pt>
                <c:pt idx="189">
                  <c:v>542262</c:v>
                </c:pt>
                <c:pt idx="190">
                  <c:v>545462</c:v>
                </c:pt>
                <c:pt idx="191">
                  <c:v>570346</c:v>
                </c:pt>
                <c:pt idx="192">
                  <c:v>585258</c:v>
                </c:pt>
                <c:pt idx="193">
                  <c:v>616540</c:v>
                </c:pt>
                <c:pt idx="194">
                  <c:v>669041</c:v>
                </c:pt>
                <c:pt idx="195">
                  <c:v>743121</c:v>
                </c:pt>
                <c:pt idx="196">
                  <c:v>835473</c:v>
                </c:pt>
                <c:pt idx="197">
                  <c:v>954877</c:v>
                </c:pt>
                <c:pt idx="198">
                  <c:v>1059205</c:v>
                </c:pt>
                <c:pt idx="199">
                  <c:v>1178124</c:v>
                </c:pt>
                <c:pt idx="200">
                  <c:v>1321871</c:v>
                </c:pt>
                <c:pt idx="201">
                  <c:v>1489661</c:v>
                </c:pt>
                <c:pt idx="202">
                  <c:v>1649358</c:v>
                </c:pt>
                <c:pt idx="203">
                  <c:v>1794140</c:v>
                </c:pt>
                <c:pt idx="204">
                  <c:v>1939290</c:v>
                </c:pt>
                <c:pt idx="205">
                  <c:v>2069214</c:v>
                </c:pt>
                <c:pt idx="206">
                  <c:v>2173005</c:v>
                </c:pt>
                <c:pt idx="207">
                  <c:v>2265834</c:v>
                </c:pt>
                <c:pt idx="208">
                  <c:v>2334686</c:v>
                </c:pt>
                <c:pt idx="209">
                  <c:v>2301218</c:v>
                </c:pt>
                <c:pt idx="210">
                  <c:v>2214338</c:v>
                </c:pt>
                <c:pt idx="211">
                  <c:v>2157773</c:v>
                </c:pt>
                <c:pt idx="212">
                  <c:v>2068660</c:v>
                </c:pt>
                <c:pt idx="213">
                  <c:v>1988992</c:v>
                </c:pt>
                <c:pt idx="214">
                  <c:v>1902581</c:v>
                </c:pt>
                <c:pt idx="215">
                  <c:v>1837715</c:v>
                </c:pt>
                <c:pt idx="216">
                  <c:v>1736003</c:v>
                </c:pt>
                <c:pt idx="217">
                  <c:v>1652506</c:v>
                </c:pt>
                <c:pt idx="218">
                  <c:v>1578701</c:v>
                </c:pt>
                <c:pt idx="219">
                  <c:v>1486981</c:v>
                </c:pt>
                <c:pt idx="220">
                  <c:v>1424484</c:v>
                </c:pt>
                <c:pt idx="221">
                  <c:v>1364874</c:v>
                </c:pt>
                <c:pt idx="222">
                  <c:v>1303039</c:v>
                </c:pt>
                <c:pt idx="223">
                  <c:v>1249200</c:v>
                </c:pt>
                <c:pt idx="224">
                  <c:v>1200217</c:v>
                </c:pt>
                <c:pt idx="225">
                  <c:v>1154396</c:v>
                </c:pt>
                <c:pt idx="226">
                  <c:v>1109466</c:v>
                </c:pt>
                <c:pt idx="227">
                  <c:v>1063741</c:v>
                </c:pt>
                <c:pt idx="228">
                  <c:v>1014337</c:v>
                </c:pt>
                <c:pt idx="229">
                  <c:v>970524</c:v>
                </c:pt>
                <c:pt idx="230">
                  <c:v>928278</c:v>
                </c:pt>
                <c:pt idx="231">
                  <c:v>894703</c:v>
                </c:pt>
                <c:pt idx="232">
                  <c:v>855645</c:v>
                </c:pt>
                <c:pt idx="233">
                  <c:v>822605</c:v>
                </c:pt>
                <c:pt idx="234">
                  <c:v>793524</c:v>
                </c:pt>
                <c:pt idx="235">
                  <c:v>769408</c:v>
                </c:pt>
                <c:pt idx="236">
                  <c:v>745642</c:v>
                </c:pt>
                <c:pt idx="237">
                  <c:v>722899</c:v>
                </c:pt>
                <c:pt idx="238">
                  <c:v>703879</c:v>
                </c:pt>
                <c:pt idx="239">
                  <c:v>684852</c:v>
                </c:pt>
                <c:pt idx="240">
                  <c:v>658195</c:v>
                </c:pt>
              </c:numCache>
            </c:numRef>
          </c:val>
        </c:ser>
        <c:ser>
          <c:idx val="6"/>
          <c:order val="5"/>
          <c:tx>
            <c:strRef>
              <c:f>RESI!$H$7</c:f>
              <c:strCache>
                <c:ptCount val="1"/>
                <c:pt idx="0">
                  <c:v>Individuals and others*</c:v>
                </c:pt>
              </c:strCache>
            </c:strRef>
          </c:tx>
          <c:spPr>
            <a:solidFill>
              <a:srgbClr val="FFC000"/>
            </a:solidFill>
          </c:spPr>
          <c:cat>
            <c:strRef>
              <c:f>RESI!$A$33:$A$273</c:f>
              <c:strCache>
                <c:ptCount val="241"/>
                <c:pt idx="0">
                  <c:v>1955Q2</c:v>
                </c:pt>
                <c:pt idx="1">
                  <c:v>1955Q3</c:v>
                </c:pt>
                <c:pt idx="2">
                  <c:v>1955Q4</c:v>
                </c:pt>
                <c:pt idx="3">
                  <c:v>1956Q1</c:v>
                </c:pt>
                <c:pt idx="4">
                  <c:v>1956Q2</c:v>
                </c:pt>
                <c:pt idx="5">
                  <c:v>1956Q3</c:v>
                </c:pt>
                <c:pt idx="6">
                  <c:v>1956Q4</c:v>
                </c:pt>
                <c:pt idx="7">
                  <c:v>1957Q1</c:v>
                </c:pt>
                <c:pt idx="8">
                  <c:v>1957Q2</c:v>
                </c:pt>
                <c:pt idx="9">
                  <c:v>1957Q3</c:v>
                </c:pt>
                <c:pt idx="10">
                  <c:v>1957Q4</c:v>
                </c:pt>
                <c:pt idx="11">
                  <c:v>1958Q1</c:v>
                </c:pt>
                <c:pt idx="12">
                  <c:v>1958Q2</c:v>
                </c:pt>
                <c:pt idx="13">
                  <c:v>1958Q3</c:v>
                </c:pt>
                <c:pt idx="14">
                  <c:v>1958Q4</c:v>
                </c:pt>
                <c:pt idx="15">
                  <c:v>1959Q1</c:v>
                </c:pt>
                <c:pt idx="16">
                  <c:v>1959Q2</c:v>
                </c:pt>
                <c:pt idx="17">
                  <c:v>1959Q3</c:v>
                </c:pt>
                <c:pt idx="18">
                  <c:v>1959Q4</c:v>
                </c:pt>
                <c:pt idx="19">
                  <c:v>1960Q1</c:v>
                </c:pt>
                <c:pt idx="20">
                  <c:v>1960Q2</c:v>
                </c:pt>
                <c:pt idx="21">
                  <c:v>1960Q3</c:v>
                </c:pt>
                <c:pt idx="22">
                  <c:v>1960Q4</c:v>
                </c:pt>
                <c:pt idx="23">
                  <c:v>1961Q1</c:v>
                </c:pt>
                <c:pt idx="24">
                  <c:v>1961Q2</c:v>
                </c:pt>
                <c:pt idx="25">
                  <c:v>1961Q3</c:v>
                </c:pt>
                <c:pt idx="26">
                  <c:v>1961Q4</c:v>
                </c:pt>
                <c:pt idx="27">
                  <c:v>1962Q1</c:v>
                </c:pt>
                <c:pt idx="28">
                  <c:v>1962Q2</c:v>
                </c:pt>
                <c:pt idx="29">
                  <c:v>1962Q3</c:v>
                </c:pt>
                <c:pt idx="30">
                  <c:v>1962Q4</c:v>
                </c:pt>
                <c:pt idx="31">
                  <c:v>1963Q1</c:v>
                </c:pt>
                <c:pt idx="32">
                  <c:v>1963Q2</c:v>
                </c:pt>
                <c:pt idx="33">
                  <c:v>1963Q3</c:v>
                </c:pt>
                <c:pt idx="34">
                  <c:v>1963Q4</c:v>
                </c:pt>
                <c:pt idx="35">
                  <c:v>1964Q1</c:v>
                </c:pt>
                <c:pt idx="36">
                  <c:v>1964Q2</c:v>
                </c:pt>
                <c:pt idx="37">
                  <c:v>1964Q3</c:v>
                </c:pt>
                <c:pt idx="38">
                  <c:v>1964Q4</c:v>
                </c:pt>
                <c:pt idx="39">
                  <c:v>1965Q1</c:v>
                </c:pt>
                <c:pt idx="40">
                  <c:v>1965Q2</c:v>
                </c:pt>
                <c:pt idx="41">
                  <c:v>1965Q3</c:v>
                </c:pt>
                <c:pt idx="42">
                  <c:v>1965Q4</c:v>
                </c:pt>
                <c:pt idx="43">
                  <c:v>1966Q1</c:v>
                </c:pt>
                <c:pt idx="44">
                  <c:v>1966Q2</c:v>
                </c:pt>
                <c:pt idx="45">
                  <c:v>1966Q3</c:v>
                </c:pt>
                <c:pt idx="46">
                  <c:v>1966Q4</c:v>
                </c:pt>
                <c:pt idx="47">
                  <c:v>1967Q1</c:v>
                </c:pt>
                <c:pt idx="48">
                  <c:v>1967Q2</c:v>
                </c:pt>
                <c:pt idx="49">
                  <c:v>1967Q3</c:v>
                </c:pt>
                <c:pt idx="50">
                  <c:v>1967Q4</c:v>
                </c:pt>
                <c:pt idx="51">
                  <c:v>1968Q1</c:v>
                </c:pt>
                <c:pt idx="52">
                  <c:v>1968Q2</c:v>
                </c:pt>
                <c:pt idx="53">
                  <c:v>1968Q3</c:v>
                </c:pt>
                <c:pt idx="54">
                  <c:v>1968Q4</c:v>
                </c:pt>
                <c:pt idx="55">
                  <c:v>1969Q1</c:v>
                </c:pt>
                <c:pt idx="56">
                  <c:v>1969Q2</c:v>
                </c:pt>
                <c:pt idx="57">
                  <c:v>1969Q3</c:v>
                </c:pt>
                <c:pt idx="58">
                  <c:v>1969Q4</c:v>
                </c:pt>
                <c:pt idx="59">
                  <c:v>1970Q1</c:v>
                </c:pt>
                <c:pt idx="60">
                  <c:v>1970Q2</c:v>
                </c:pt>
                <c:pt idx="61">
                  <c:v>1970Q3</c:v>
                </c:pt>
                <c:pt idx="62">
                  <c:v>1970Q4</c:v>
                </c:pt>
                <c:pt idx="63">
                  <c:v>1971Q1</c:v>
                </c:pt>
                <c:pt idx="64">
                  <c:v>1971Q2</c:v>
                </c:pt>
                <c:pt idx="65">
                  <c:v>1971Q3</c:v>
                </c:pt>
                <c:pt idx="66">
                  <c:v>1971Q4</c:v>
                </c:pt>
                <c:pt idx="67">
                  <c:v>1972Q1</c:v>
                </c:pt>
                <c:pt idx="68">
                  <c:v>1972Q2</c:v>
                </c:pt>
                <c:pt idx="69">
                  <c:v>1972Q3</c:v>
                </c:pt>
                <c:pt idx="70">
                  <c:v>1972Q4</c:v>
                </c:pt>
                <c:pt idx="71">
                  <c:v>1973Q1</c:v>
                </c:pt>
                <c:pt idx="72">
                  <c:v>1973Q2</c:v>
                </c:pt>
                <c:pt idx="73">
                  <c:v>1973Q3</c:v>
                </c:pt>
                <c:pt idx="74">
                  <c:v>1973Q4</c:v>
                </c:pt>
                <c:pt idx="75">
                  <c:v>1974Q1</c:v>
                </c:pt>
                <c:pt idx="76">
                  <c:v>1974Q2</c:v>
                </c:pt>
                <c:pt idx="77">
                  <c:v>1974Q3</c:v>
                </c:pt>
                <c:pt idx="78">
                  <c:v>1974Q4</c:v>
                </c:pt>
                <c:pt idx="79">
                  <c:v>1975Q1</c:v>
                </c:pt>
                <c:pt idx="80">
                  <c:v>1975Q2</c:v>
                </c:pt>
                <c:pt idx="81">
                  <c:v>1975Q3</c:v>
                </c:pt>
                <c:pt idx="82">
                  <c:v>1975Q4</c:v>
                </c:pt>
                <c:pt idx="83">
                  <c:v>1976Q1</c:v>
                </c:pt>
                <c:pt idx="84">
                  <c:v>1976Q2</c:v>
                </c:pt>
                <c:pt idx="85">
                  <c:v>1976Q3</c:v>
                </c:pt>
                <c:pt idx="86">
                  <c:v>1976Q4</c:v>
                </c:pt>
                <c:pt idx="87">
                  <c:v>1977Q1</c:v>
                </c:pt>
                <c:pt idx="88">
                  <c:v>1977Q2</c:v>
                </c:pt>
                <c:pt idx="89">
                  <c:v>1977Q3</c:v>
                </c:pt>
                <c:pt idx="90">
                  <c:v>1977Q4</c:v>
                </c:pt>
                <c:pt idx="91">
                  <c:v>1978Q1</c:v>
                </c:pt>
                <c:pt idx="92">
                  <c:v>1978Q2</c:v>
                </c:pt>
                <c:pt idx="93">
                  <c:v>1978Q3</c:v>
                </c:pt>
                <c:pt idx="94">
                  <c:v>1978Q4</c:v>
                </c:pt>
                <c:pt idx="95">
                  <c:v>1979Q1</c:v>
                </c:pt>
                <c:pt idx="96">
                  <c:v>1979Q2</c:v>
                </c:pt>
                <c:pt idx="97">
                  <c:v>1979Q3</c:v>
                </c:pt>
                <c:pt idx="98">
                  <c:v>1979Q4</c:v>
                </c:pt>
                <c:pt idx="99">
                  <c:v>1980Q1</c:v>
                </c:pt>
                <c:pt idx="100">
                  <c:v>1980Q2</c:v>
                </c:pt>
                <c:pt idx="101">
                  <c:v>1980Q3</c:v>
                </c:pt>
                <c:pt idx="102">
                  <c:v>1980Q4</c:v>
                </c:pt>
                <c:pt idx="103">
                  <c:v>1981Q1</c:v>
                </c:pt>
                <c:pt idx="104">
                  <c:v>1981Q2</c:v>
                </c:pt>
                <c:pt idx="105">
                  <c:v>1981Q3</c:v>
                </c:pt>
                <c:pt idx="106">
                  <c:v>1981Q4</c:v>
                </c:pt>
                <c:pt idx="107">
                  <c:v>1982Q1</c:v>
                </c:pt>
                <c:pt idx="108">
                  <c:v>1982Q2</c:v>
                </c:pt>
                <c:pt idx="109">
                  <c:v>1982Q3</c:v>
                </c:pt>
                <c:pt idx="110">
                  <c:v>1982Q4</c:v>
                </c:pt>
                <c:pt idx="111">
                  <c:v>1983Q1</c:v>
                </c:pt>
                <c:pt idx="112">
                  <c:v>1983Q2</c:v>
                </c:pt>
                <c:pt idx="113">
                  <c:v>1983Q3</c:v>
                </c:pt>
                <c:pt idx="114">
                  <c:v>1983Q4</c:v>
                </c:pt>
                <c:pt idx="115">
                  <c:v>1984Q1</c:v>
                </c:pt>
                <c:pt idx="116">
                  <c:v>1984Q2</c:v>
                </c:pt>
                <c:pt idx="117">
                  <c:v>1984Q3</c:v>
                </c:pt>
                <c:pt idx="118">
                  <c:v>1984Q4</c:v>
                </c:pt>
                <c:pt idx="119">
                  <c:v>1985Q1</c:v>
                </c:pt>
                <c:pt idx="120">
                  <c:v>1985Q2</c:v>
                </c:pt>
                <c:pt idx="121">
                  <c:v>1985Q3</c:v>
                </c:pt>
                <c:pt idx="122">
                  <c:v>1985Q4</c:v>
                </c:pt>
                <c:pt idx="123">
                  <c:v>1986Q1</c:v>
                </c:pt>
                <c:pt idx="124">
                  <c:v>1986Q2</c:v>
                </c:pt>
                <c:pt idx="125">
                  <c:v>1986Q3</c:v>
                </c:pt>
                <c:pt idx="126">
                  <c:v>1986Q4</c:v>
                </c:pt>
                <c:pt idx="127">
                  <c:v>1987Q1</c:v>
                </c:pt>
                <c:pt idx="128">
                  <c:v>1987Q2</c:v>
                </c:pt>
                <c:pt idx="129">
                  <c:v>1987Q3</c:v>
                </c:pt>
                <c:pt idx="130">
                  <c:v>1987Q4</c:v>
                </c:pt>
                <c:pt idx="131">
                  <c:v>1988Q1</c:v>
                </c:pt>
                <c:pt idx="132">
                  <c:v>1988Q2</c:v>
                </c:pt>
                <c:pt idx="133">
                  <c:v>1988Q3</c:v>
                </c:pt>
                <c:pt idx="134">
                  <c:v>1988Q4</c:v>
                </c:pt>
                <c:pt idx="135">
                  <c:v>1989Q1</c:v>
                </c:pt>
                <c:pt idx="136">
                  <c:v>1989Q2</c:v>
                </c:pt>
                <c:pt idx="137">
                  <c:v>1989Q3</c:v>
                </c:pt>
                <c:pt idx="138">
                  <c:v>1989Q4</c:v>
                </c:pt>
                <c:pt idx="139">
                  <c:v>1990Q1</c:v>
                </c:pt>
                <c:pt idx="140">
                  <c:v>1990Q2</c:v>
                </c:pt>
                <c:pt idx="141">
                  <c:v>1990Q3</c:v>
                </c:pt>
                <c:pt idx="142">
                  <c:v>1990Q4</c:v>
                </c:pt>
                <c:pt idx="143">
                  <c:v>1991Q1</c:v>
                </c:pt>
                <c:pt idx="144">
                  <c:v>1991Q2</c:v>
                </c:pt>
                <c:pt idx="145">
                  <c:v>1991Q3</c:v>
                </c:pt>
                <c:pt idx="146">
                  <c:v>1991Q4</c:v>
                </c:pt>
                <c:pt idx="147">
                  <c:v>1992Q1</c:v>
                </c:pt>
                <c:pt idx="148">
                  <c:v>1992Q2</c:v>
                </c:pt>
                <c:pt idx="149">
                  <c:v>1992Q3</c:v>
                </c:pt>
                <c:pt idx="150">
                  <c:v>1992Q4</c:v>
                </c:pt>
                <c:pt idx="151">
                  <c:v>1993Q1</c:v>
                </c:pt>
                <c:pt idx="152">
                  <c:v>1993Q2</c:v>
                </c:pt>
                <c:pt idx="153">
                  <c:v>1993Q3</c:v>
                </c:pt>
                <c:pt idx="154">
                  <c:v>1993Q4</c:v>
                </c:pt>
                <c:pt idx="155">
                  <c:v>1994Q1</c:v>
                </c:pt>
                <c:pt idx="156">
                  <c:v>1994Q2</c:v>
                </c:pt>
                <c:pt idx="157">
                  <c:v>1994Q3</c:v>
                </c:pt>
                <c:pt idx="158">
                  <c:v>1994Q4</c:v>
                </c:pt>
                <c:pt idx="159">
                  <c:v>1995Q1</c:v>
                </c:pt>
                <c:pt idx="160">
                  <c:v>1995Q2</c:v>
                </c:pt>
                <c:pt idx="161">
                  <c:v>1995Q3</c:v>
                </c:pt>
                <c:pt idx="162">
                  <c:v>1995Q4</c:v>
                </c:pt>
                <c:pt idx="163">
                  <c:v>1996Q1</c:v>
                </c:pt>
                <c:pt idx="164">
                  <c:v>1996Q2</c:v>
                </c:pt>
                <c:pt idx="165">
                  <c:v>1996Q3</c:v>
                </c:pt>
                <c:pt idx="166">
                  <c:v>1996Q4</c:v>
                </c:pt>
                <c:pt idx="167">
                  <c:v>1997Q1</c:v>
                </c:pt>
                <c:pt idx="168">
                  <c:v>1997Q2</c:v>
                </c:pt>
                <c:pt idx="169">
                  <c:v>1997Q3</c:v>
                </c:pt>
                <c:pt idx="170">
                  <c:v>1997Q4</c:v>
                </c:pt>
                <c:pt idx="171">
                  <c:v>1998Q1</c:v>
                </c:pt>
                <c:pt idx="172">
                  <c:v>1998Q2</c:v>
                </c:pt>
                <c:pt idx="173">
                  <c:v>1998Q3</c:v>
                </c:pt>
                <c:pt idx="174">
                  <c:v>1998Q4</c:v>
                </c:pt>
                <c:pt idx="175">
                  <c:v>1999Q1</c:v>
                </c:pt>
                <c:pt idx="176">
                  <c:v>1999Q2</c:v>
                </c:pt>
                <c:pt idx="177">
                  <c:v>1999Q3</c:v>
                </c:pt>
                <c:pt idx="178">
                  <c:v>1999Q4</c:v>
                </c:pt>
                <c:pt idx="179">
                  <c:v>2000Q1</c:v>
                </c:pt>
                <c:pt idx="180">
                  <c:v>2000Q2</c:v>
                </c:pt>
                <c:pt idx="181">
                  <c:v>2000Q3</c:v>
                </c:pt>
                <c:pt idx="182">
                  <c:v>2000Q4</c:v>
                </c:pt>
                <c:pt idx="183">
                  <c:v>2001Q1</c:v>
                </c:pt>
                <c:pt idx="184">
                  <c:v>2001Q2</c:v>
                </c:pt>
                <c:pt idx="185">
                  <c:v>2001Q3</c:v>
                </c:pt>
                <c:pt idx="186">
                  <c:v>2001Q4</c:v>
                </c:pt>
                <c:pt idx="187">
                  <c:v>2002Q1</c:v>
                </c:pt>
                <c:pt idx="188">
                  <c:v>2002Q2</c:v>
                </c:pt>
                <c:pt idx="189">
                  <c:v>2002Q3</c:v>
                </c:pt>
                <c:pt idx="190">
                  <c:v>2002Q4</c:v>
                </c:pt>
                <c:pt idx="191">
                  <c:v>2003Q1</c:v>
                </c:pt>
                <c:pt idx="192">
                  <c:v>2003Q2</c:v>
                </c:pt>
                <c:pt idx="193">
                  <c:v>2003Q3</c:v>
                </c:pt>
                <c:pt idx="194">
                  <c:v>2003Q4</c:v>
                </c:pt>
                <c:pt idx="195">
                  <c:v>2004Q1</c:v>
                </c:pt>
                <c:pt idx="196">
                  <c:v>2004Q2</c:v>
                </c:pt>
                <c:pt idx="197">
                  <c:v>2004Q3</c:v>
                </c:pt>
                <c:pt idx="198">
                  <c:v>2004Q4</c:v>
                </c:pt>
                <c:pt idx="199">
                  <c:v>2005Q1</c:v>
                </c:pt>
                <c:pt idx="200">
                  <c:v>2005Q2</c:v>
                </c:pt>
                <c:pt idx="201">
                  <c:v>2005Q3</c:v>
                </c:pt>
                <c:pt idx="202">
                  <c:v>2005Q4</c:v>
                </c:pt>
                <c:pt idx="203">
                  <c:v>2006Q1</c:v>
                </c:pt>
                <c:pt idx="204">
                  <c:v>2006Q2</c:v>
                </c:pt>
                <c:pt idx="205">
                  <c:v>2006Q3</c:v>
                </c:pt>
                <c:pt idx="206">
                  <c:v>2006Q4</c:v>
                </c:pt>
                <c:pt idx="207">
                  <c:v>2007Q1</c:v>
                </c:pt>
                <c:pt idx="208">
                  <c:v>2007Q2</c:v>
                </c:pt>
                <c:pt idx="209">
                  <c:v>2007Q3</c:v>
                </c:pt>
                <c:pt idx="210">
                  <c:v>2007Q4</c:v>
                </c:pt>
                <c:pt idx="211">
                  <c:v>2008Q1</c:v>
                </c:pt>
                <c:pt idx="212">
                  <c:v>2008Q2</c:v>
                </c:pt>
                <c:pt idx="213">
                  <c:v>2008Q3</c:v>
                </c:pt>
                <c:pt idx="214">
                  <c:v>2008Q4</c:v>
                </c:pt>
                <c:pt idx="215">
                  <c:v>2009Q1</c:v>
                </c:pt>
                <c:pt idx="216">
                  <c:v>2009Q2</c:v>
                </c:pt>
                <c:pt idx="217">
                  <c:v>2009Q3</c:v>
                </c:pt>
                <c:pt idx="218">
                  <c:v>2009Q4</c:v>
                </c:pt>
                <c:pt idx="219">
                  <c:v>2010Q1</c:v>
                </c:pt>
                <c:pt idx="220">
                  <c:v>2010Q2</c:v>
                </c:pt>
                <c:pt idx="221">
                  <c:v>2010Q3</c:v>
                </c:pt>
                <c:pt idx="222">
                  <c:v>2010Q4</c:v>
                </c:pt>
                <c:pt idx="223">
                  <c:v>2011Q1</c:v>
                </c:pt>
                <c:pt idx="224">
                  <c:v>2011Q2</c:v>
                </c:pt>
                <c:pt idx="225">
                  <c:v>2011Q3</c:v>
                </c:pt>
                <c:pt idx="226">
                  <c:v>2011Q4</c:v>
                </c:pt>
                <c:pt idx="227">
                  <c:v>2012Q1</c:v>
                </c:pt>
                <c:pt idx="228">
                  <c:v>2012Q2</c:v>
                </c:pt>
                <c:pt idx="229">
                  <c:v>2012Q3</c:v>
                </c:pt>
                <c:pt idx="230">
                  <c:v>2012Q4</c:v>
                </c:pt>
                <c:pt idx="231">
                  <c:v>2013Q1</c:v>
                </c:pt>
                <c:pt idx="232">
                  <c:v>2013Q2</c:v>
                </c:pt>
                <c:pt idx="233">
                  <c:v>2013Q3</c:v>
                </c:pt>
                <c:pt idx="234">
                  <c:v>2013Q4</c:v>
                </c:pt>
                <c:pt idx="235">
                  <c:v>2014Q1</c:v>
                </c:pt>
                <c:pt idx="236">
                  <c:v>2014Q2</c:v>
                </c:pt>
                <c:pt idx="237">
                  <c:v>2014Q3</c:v>
                </c:pt>
                <c:pt idx="238">
                  <c:v>2014Q4</c:v>
                </c:pt>
                <c:pt idx="239">
                  <c:v>2015Q1</c:v>
                </c:pt>
                <c:pt idx="240">
                  <c:v>2015Q2</c:v>
                </c:pt>
              </c:strCache>
            </c:strRef>
          </c:cat>
          <c:val>
            <c:numRef>
              <c:f>RESI!$H$33:$H$273</c:f>
              <c:numCache>
                <c:formatCode>General</c:formatCode>
                <c:ptCount val="241"/>
                <c:pt idx="0">
                  <c:v>9289</c:v>
                </c:pt>
                <c:pt idx="1">
                  <c:v>9240</c:v>
                </c:pt>
                <c:pt idx="2">
                  <c:v>9324</c:v>
                </c:pt>
                <c:pt idx="3">
                  <c:v>9468</c:v>
                </c:pt>
                <c:pt idx="4">
                  <c:v>9690</c:v>
                </c:pt>
                <c:pt idx="5">
                  <c:v>9635</c:v>
                </c:pt>
                <c:pt idx="6">
                  <c:v>9732</c:v>
                </c:pt>
                <c:pt idx="7">
                  <c:v>10068</c:v>
                </c:pt>
                <c:pt idx="8">
                  <c:v>10261</c:v>
                </c:pt>
                <c:pt idx="9">
                  <c:v>10337</c:v>
                </c:pt>
                <c:pt idx="10">
                  <c:v>10353</c:v>
                </c:pt>
                <c:pt idx="11">
                  <c:v>10457</c:v>
                </c:pt>
                <c:pt idx="12">
                  <c:v>10621</c:v>
                </c:pt>
                <c:pt idx="13">
                  <c:v>10749</c:v>
                </c:pt>
                <c:pt idx="14">
                  <c:v>10852</c:v>
                </c:pt>
                <c:pt idx="15">
                  <c:v>10957</c:v>
                </c:pt>
                <c:pt idx="16">
                  <c:v>10952</c:v>
                </c:pt>
                <c:pt idx="17">
                  <c:v>10824</c:v>
                </c:pt>
                <c:pt idx="18">
                  <c:v>10712</c:v>
                </c:pt>
                <c:pt idx="19">
                  <c:v>10981</c:v>
                </c:pt>
                <c:pt idx="20">
                  <c:v>11237</c:v>
                </c:pt>
                <c:pt idx="21">
                  <c:v>11444</c:v>
                </c:pt>
                <c:pt idx="22">
                  <c:v>11718</c:v>
                </c:pt>
                <c:pt idx="23">
                  <c:v>12286</c:v>
                </c:pt>
                <c:pt idx="24">
                  <c:v>12485</c:v>
                </c:pt>
                <c:pt idx="25">
                  <c:v>12816</c:v>
                </c:pt>
                <c:pt idx="26">
                  <c:v>13042</c:v>
                </c:pt>
                <c:pt idx="27">
                  <c:v>13560</c:v>
                </c:pt>
                <c:pt idx="28">
                  <c:v>13799</c:v>
                </c:pt>
                <c:pt idx="29">
                  <c:v>14154</c:v>
                </c:pt>
                <c:pt idx="30">
                  <c:v>14650</c:v>
                </c:pt>
                <c:pt idx="31">
                  <c:v>15099</c:v>
                </c:pt>
                <c:pt idx="32">
                  <c:v>15673</c:v>
                </c:pt>
                <c:pt idx="33">
                  <c:v>15951</c:v>
                </c:pt>
                <c:pt idx="34">
                  <c:v>16268</c:v>
                </c:pt>
                <c:pt idx="35">
                  <c:v>16838</c:v>
                </c:pt>
                <c:pt idx="36">
                  <c:v>17111</c:v>
                </c:pt>
                <c:pt idx="37">
                  <c:v>17655</c:v>
                </c:pt>
                <c:pt idx="38">
                  <c:v>18136</c:v>
                </c:pt>
                <c:pt idx="39">
                  <c:v>18626</c:v>
                </c:pt>
                <c:pt idx="40">
                  <c:v>19176</c:v>
                </c:pt>
                <c:pt idx="41">
                  <c:v>19249</c:v>
                </c:pt>
                <c:pt idx="42">
                  <c:v>19625</c:v>
                </c:pt>
                <c:pt idx="43">
                  <c:v>19894</c:v>
                </c:pt>
                <c:pt idx="44">
                  <c:v>20363</c:v>
                </c:pt>
                <c:pt idx="45">
                  <c:v>20655</c:v>
                </c:pt>
                <c:pt idx="46">
                  <c:v>21261</c:v>
                </c:pt>
                <c:pt idx="47">
                  <c:v>21606</c:v>
                </c:pt>
                <c:pt idx="48">
                  <c:v>21810</c:v>
                </c:pt>
                <c:pt idx="49">
                  <c:v>22178</c:v>
                </c:pt>
                <c:pt idx="50">
                  <c:v>22682</c:v>
                </c:pt>
                <c:pt idx="51">
                  <c:v>23246</c:v>
                </c:pt>
                <c:pt idx="52">
                  <c:v>23636</c:v>
                </c:pt>
                <c:pt idx="53">
                  <c:v>24217</c:v>
                </c:pt>
                <c:pt idx="54">
                  <c:v>24672</c:v>
                </c:pt>
                <c:pt idx="55">
                  <c:v>22568</c:v>
                </c:pt>
                <c:pt idx="56">
                  <c:v>22304</c:v>
                </c:pt>
                <c:pt idx="57">
                  <c:v>22635</c:v>
                </c:pt>
                <c:pt idx="58">
                  <c:v>24572</c:v>
                </c:pt>
                <c:pt idx="59">
                  <c:v>28571</c:v>
                </c:pt>
                <c:pt idx="60">
                  <c:v>34705</c:v>
                </c:pt>
                <c:pt idx="61">
                  <c:v>34416</c:v>
                </c:pt>
                <c:pt idx="62">
                  <c:v>34709</c:v>
                </c:pt>
                <c:pt idx="63">
                  <c:v>35523</c:v>
                </c:pt>
                <c:pt idx="64">
                  <c:v>35981</c:v>
                </c:pt>
                <c:pt idx="65">
                  <c:v>35527</c:v>
                </c:pt>
                <c:pt idx="66">
                  <c:v>35678</c:v>
                </c:pt>
                <c:pt idx="67">
                  <c:v>35748</c:v>
                </c:pt>
                <c:pt idx="68">
                  <c:v>35845</c:v>
                </c:pt>
                <c:pt idx="69">
                  <c:v>36358</c:v>
                </c:pt>
                <c:pt idx="70">
                  <c:v>36413</c:v>
                </c:pt>
                <c:pt idx="71">
                  <c:v>36455</c:v>
                </c:pt>
                <c:pt idx="72">
                  <c:v>36974</c:v>
                </c:pt>
                <c:pt idx="73">
                  <c:v>37179</c:v>
                </c:pt>
                <c:pt idx="74">
                  <c:v>39444</c:v>
                </c:pt>
                <c:pt idx="75">
                  <c:v>40905</c:v>
                </c:pt>
                <c:pt idx="76">
                  <c:v>41467</c:v>
                </c:pt>
                <c:pt idx="77">
                  <c:v>42194</c:v>
                </c:pt>
                <c:pt idx="78">
                  <c:v>42278</c:v>
                </c:pt>
                <c:pt idx="79">
                  <c:v>42262</c:v>
                </c:pt>
                <c:pt idx="80">
                  <c:v>43374</c:v>
                </c:pt>
                <c:pt idx="81">
                  <c:v>44490</c:v>
                </c:pt>
                <c:pt idx="82">
                  <c:v>44596</c:v>
                </c:pt>
                <c:pt idx="83">
                  <c:v>45629</c:v>
                </c:pt>
                <c:pt idx="84">
                  <c:v>46700</c:v>
                </c:pt>
                <c:pt idx="85">
                  <c:v>47246</c:v>
                </c:pt>
                <c:pt idx="86">
                  <c:v>48040</c:v>
                </c:pt>
                <c:pt idx="87">
                  <c:v>48633</c:v>
                </c:pt>
                <c:pt idx="88">
                  <c:v>49773</c:v>
                </c:pt>
                <c:pt idx="89">
                  <c:v>51745</c:v>
                </c:pt>
                <c:pt idx="90">
                  <c:v>52727</c:v>
                </c:pt>
                <c:pt idx="91">
                  <c:v>54869</c:v>
                </c:pt>
                <c:pt idx="92">
                  <c:v>58577</c:v>
                </c:pt>
                <c:pt idx="93">
                  <c:v>63197</c:v>
                </c:pt>
                <c:pt idx="94">
                  <c:v>66449</c:v>
                </c:pt>
                <c:pt idx="95">
                  <c:v>69801</c:v>
                </c:pt>
                <c:pt idx="96">
                  <c:v>75725</c:v>
                </c:pt>
                <c:pt idx="97">
                  <c:v>82688</c:v>
                </c:pt>
                <c:pt idx="98">
                  <c:v>85652</c:v>
                </c:pt>
                <c:pt idx="99">
                  <c:v>98304</c:v>
                </c:pt>
                <c:pt idx="100">
                  <c:v>103697</c:v>
                </c:pt>
                <c:pt idx="101">
                  <c:v>113928</c:v>
                </c:pt>
                <c:pt idx="102">
                  <c:v>119299</c:v>
                </c:pt>
                <c:pt idx="103">
                  <c:v>124856</c:v>
                </c:pt>
                <c:pt idx="104">
                  <c:v>133427</c:v>
                </c:pt>
                <c:pt idx="105">
                  <c:v>138344</c:v>
                </c:pt>
                <c:pt idx="106">
                  <c:v>140654</c:v>
                </c:pt>
                <c:pt idx="107">
                  <c:v>144998</c:v>
                </c:pt>
                <c:pt idx="108">
                  <c:v>151172</c:v>
                </c:pt>
                <c:pt idx="109">
                  <c:v>148216</c:v>
                </c:pt>
                <c:pt idx="110">
                  <c:v>155668</c:v>
                </c:pt>
                <c:pt idx="111">
                  <c:v>155366</c:v>
                </c:pt>
                <c:pt idx="112">
                  <c:v>159132</c:v>
                </c:pt>
                <c:pt idx="113">
                  <c:v>160473</c:v>
                </c:pt>
                <c:pt idx="114">
                  <c:v>162246</c:v>
                </c:pt>
                <c:pt idx="115">
                  <c:v>166550</c:v>
                </c:pt>
                <c:pt idx="116">
                  <c:v>172952</c:v>
                </c:pt>
                <c:pt idx="117">
                  <c:v>176797</c:v>
                </c:pt>
                <c:pt idx="118">
                  <c:v>170095</c:v>
                </c:pt>
                <c:pt idx="119">
                  <c:v>200209</c:v>
                </c:pt>
                <c:pt idx="120">
                  <c:v>209019</c:v>
                </c:pt>
                <c:pt idx="121">
                  <c:v>215896</c:v>
                </c:pt>
                <c:pt idx="122">
                  <c:v>217860</c:v>
                </c:pt>
                <c:pt idx="123">
                  <c:v>224395</c:v>
                </c:pt>
                <c:pt idx="124">
                  <c:v>239133</c:v>
                </c:pt>
                <c:pt idx="125">
                  <c:v>247382</c:v>
                </c:pt>
                <c:pt idx="126">
                  <c:v>247220</c:v>
                </c:pt>
                <c:pt idx="127">
                  <c:v>256481</c:v>
                </c:pt>
                <c:pt idx="128">
                  <c:v>263742</c:v>
                </c:pt>
                <c:pt idx="129">
                  <c:v>260936</c:v>
                </c:pt>
                <c:pt idx="130">
                  <c:v>264836</c:v>
                </c:pt>
                <c:pt idx="131">
                  <c:v>263211</c:v>
                </c:pt>
                <c:pt idx="132">
                  <c:v>286448</c:v>
                </c:pt>
                <c:pt idx="133">
                  <c:v>286273</c:v>
                </c:pt>
                <c:pt idx="134">
                  <c:v>294091</c:v>
                </c:pt>
                <c:pt idx="135">
                  <c:v>295675</c:v>
                </c:pt>
                <c:pt idx="136">
                  <c:v>309340</c:v>
                </c:pt>
                <c:pt idx="137">
                  <c:v>332814</c:v>
                </c:pt>
                <c:pt idx="138">
                  <c:v>325889</c:v>
                </c:pt>
                <c:pt idx="139">
                  <c:v>330342</c:v>
                </c:pt>
                <c:pt idx="140">
                  <c:v>341429</c:v>
                </c:pt>
                <c:pt idx="141">
                  <c:v>349946</c:v>
                </c:pt>
                <c:pt idx="142">
                  <c:v>354833</c:v>
                </c:pt>
                <c:pt idx="143">
                  <c:v>362992</c:v>
                </c:pt>
                <c:pt idx="144">
                  <c:v>371852</c:v>
                </c:pt>
                <c:pt idx="145">
                  <c:v>361211</c:v>
                </c:pt>
                <c:pt idx="146">
                  <c:v>373794</c:v>
                </c:pt>
                <c:pt idx="147">
                  <c:v>376270</c:v>
                </c:pt>
                <c:pt idx="148">
                  <c:v>367399</c:v>
                </c:pt>
                <c:pt idx="149">
                  <c:v>373809</c:v>
                </c:pt>
                <c:pt idx="150">
                  <c:v>369717</c:v>
                </c:pt>
                <c:pt idx="151">
                  <c:v>353585</c:v>
                </c:pt>
                <c:pt idx="152">
                  <c:v>362182</c:v>
                </c:pt>
                <c:pt idx="153">
                  <c:v>357164</c:v>
                </c:pt>
                <c:pt idx="154">
                  <c:v>349092</c:v>
                </c:pt>
                <c:pt idx="155">
                  <c:v>336159</c:v>
                </c:pt>
                <c:pt idx="156">
                  <c:v>328684</c:v>
                </c:pt>
                <c:pt idx="157">
                  <c:v>328383</c:v>
                </c:pt>
                <c:pt idx="158">
                  <c:v>331022</c:v>
                </c:pt>
                <c:pt idx="159">
                  <c:v>329821</c:v>
                </c:pt>
                <c:pt idx="160">
                  <c:v>338172</c:v>
                </c:pt>
                <c:pt idx="161">
                  <c:v>341452</c:v>
                </c:pt>
                <c:pt idx="162">
                  <c:v>331597</c:v>
                </c:pt>
                <c:pt idx="163">
                  <c:v>354697</c:v>
                </c:pt>
                <c:pt idx="164">
                  <c:v>351076</c:v>
                </c:pt>
                <c:pt idx="165">
                  <c:v>355463</c:v>
                </c:pt>
                <c:pt idx="166">
                  <c:v>359887</c:v>
                </c:pt>
                <c:pt idx="167">
                  <c:v>363204</c:v>
                </c:pt>
                <c:pt idx="168">
                  <c:v>364316</c:v>
                </c:pt>
                <c:pt idx="169">
                  <c:v>393837</c:v>
                </c:pt>
                <c:pt idx="170">
                  <c:v>378237</c:v>
                </c:pt>
                <c:pt idx="171">
                  <c:v>385934</c:v>
                </c:pt>
                <c:pt idx="172">
                  <c:v>396422</c:v>
                </c:pt>
                <c:pt idx="173">
                  <c:v>402420</c:v>
                </c:pt>
                <c:pt idx="174">
                  <c:v>415412</c:v>
                </c:pt>
                <c:pt idx="175">
                  <c:v>420696</c:v>
                </c:pt>
                <c:pt idx="176">
                  <c:v>433504</c:v>
                </c:pt>
                <c:pt idx="177">
                  <c:v>448896</c:v>
                </c:pt>
                <c:pt idx="178">
                  <c:v>457110</c:v>
                </c:pt>
                <c:pt idx="179">
                  <c:v>463541</c:v>
                </c:pt>
                <c:pt idx="180">
                  <c:v>484261</c:v>
                </c:pt>
                <c:pt idx="181">
                  <c:v>500722</c:v>
                </c:pt>
                <c:pt idx="182">
                  <c:v>513438</c:v>
                </c:pt>
                <c:pt idx="183">
                  <c:v>527188</c:v>
                </c:pt>
                <c:pt idx="184">
                  <c:v>550189</c:v>
                </c:pt>
                <c:pt idx="185">
                  <c:v>569606</c:v>
                </c:pt>
                <c:pt idx="186">
                  <c:v>558595</c:v>
                </c:pt>
                <c:pt idx="187">
                  <c:v>569674</c:v>
                </c:pt>
                <c:pt idx="188">
                  <c:v>591874</c:v>
                </c:pt>
                <c:pt idx="189">
                  <c:v>626077</c:v>
                </c:pt>
                <c:pt idx="190">
                  <c:v>664877</c:v>
                </c:pt>
                <c:pt idx="191">
                  <c:v>664966</c:v>
                </c:pt>
                <c:pt idx="192">
                  <c:v>711593</c:v>
                </c:pt>
                <c:pt idx="193">
                  <c:v>734034</c:v>
                </c:pt>
                <c:pt idx="194">
                  <c:v>747999</c:v>
                </c:pt>
                <c:pt idx="195">
                  <c:v>774992</c:v>
                </c:pt>
                <c:pt idx="196">
                  <c:v>848537</c:v>
                </c:pt>
                <c:pt idx="197">
                  <c:v>891022</c:v>
                </c:pt>
                <c:pt idx="198">
                  <c:v>969152</c:v>
                </c:pt>
                <c:pt idx="199">
                  <c:v>991548</c:v>
                </c:pt>
                <c:pt idx="200">
                  <c:v>1023653</c:v>
                </c:pt>
                <c:pt idx="201">
                  <c:v>1062584</c:v>
                </c:pt>
                <c:pt idx="202">
                  <c:v>1103899</c:v>
                </c:pt>
                <c:pt idx="203">
                  <c:v>1137664</c:v>
                </c:pt>
                <c:pt idx="204">
                  <c:v>1155420</c:v>
                </c:pt>
                <c:pt idx="205">
                  <c:v>1176165</c:v>
                </c:pt>
                <c:pt idx="206">
                  <c:v>1146603</c:v>
                </c:pt>
                <c:pt idx="207">
                  <c:v>1153555</c:v>
                </c:pt>
                <c:pt idx="208">
                  <c:v>1131202</c:v>
                </c:pt>
                <c:pt idx="209">
                  <c:v>1128043</c:v>
                </c:pt>
                <c:pt idx="210">
                  <c:v>1092950</c:v>
                </c:pt>
                <c:pt idx="211">
                  <c:v>1075338</c:v>
                </c:pt>
                <c:pt idx="212">
                  <c:v>1053845</c:v>
                </c:pt>
                <c:pt idx="213">
                  <c:v>1034035</c:v>
                </c:pt>
                <c:pt idx="214">
                  <c:v>991181</c:v>
                </c:pt>
                <c:pt idx="215">
                  <c:v>956028</c:v>
                </c:pt>
                <c:pt idx="216">
                  <c:v>944403</c:v>
                </c:pt>
                <c:pt idx="217">
                  <c:v>934175</c:v>
                </c:pt>
                <c:pt idx="218">
                  <c:v>912691</c:v>
                </c:pt>
                <c:pt idx="219">
                  <c:v>900530</c:v>
                </c:pt>
                <c:pt idx="220">
                  <c:v>883185</c:v>
                </c:pt>
                <c:pt idx="221">
                  <c:v>875619</c:v>
                </c:pt>
                <c:pt idx="222">
                  <c:v>714303</c:v>
                </c:pt>
                <c:pt idx="223">
                  <c:v>716047</c:v>
                </c:pt>
                <c:pt idx="224">
                  <c:v>709394</c:v>
                </c:pt>
                <c:pt idx="225">
                  <c:v>704123</c:v>
                </c:pt>
                <c:pt idx="226">
                  <c:v>696704</c:v>
                </c:pt>
                <c:pt idx="227">
                  <c:v>692565</c:v>
                </c:pt>
                <c:pt idx="228">
                  <c:v>686822</c:v>
                </c:pt>
                <c:pt idx="229">
                  <c:v>685997</c:v>
                </c:pt>
                <c:pt idx="230">
                  <c:v>685176</c:v>
                </c:pt>
                <c:pt idx="231">
                  <c:v>682914</c:v>
                </c:pt>
                <c:pt idx="232">
                  <c:v>686515</c:v>
                </c:pt>
                <c:pt idx="233">
                  <c:v>689209</c:v>
                </c:pt>
                <c:pt idx="234">
                  <c:v>678014</c:v>
                </c:pt>
                <c:pt idx="235">
                  <c:v>681767</c:v>
                </c:pt>
                <c:pt idx="236">
                  <c:v>688779</c:v>
                </c:pt>
                <c:pt idx="237">
                  <c:v>700768.75</c:v>
                </c:pt>
                <c:pt idx="238">
                  <c:v>711094.53130000003</c:v>
                </c:pt>
                <c:pt idx="239">
                  <c:v>711228.74609999999</c:v>
                </c:pt>
                <c:pt idx="240">
                  <c:v>720332.21140000003</c:v>
                </c:pt>
              </c:numCache>
            </c:numRef>
          </c:val>
        </c:ser>
        <c:axId val="218446848"/>
        <c:axId val="218452736"/>
      </c:areaChart>
      <c:catAx>
        <c:axId val="218446848"/>
        <c:scaling>
          <c:orientation val="minMax"/>
        </c:scaling>
        <c:axPos val="b"/>
        <c:majorTickMark val="none"/>
        <c:tickLblPos val="nextTo"/>
        <c:crossAx val="218452736"/>
        <c:crosses val="autoZero"/>
        <c:auto val="1"/>
        <c:lblAlgn val="ctr"/>
        <c:lblOffset val="100"/>
      </c:catAx>
      <c:valAx>
        <c:axId val="218452736"/>
        <c:scaling>
          <c:orientation val="minMax"/>
        </c:scaling>
        <c:axPos val="l"/>
        <c:majorGridlines/>
        <c:numFmt formatCode="0%" sourceLinked="1"/>
        <c:majorTickMark val="none"/>
        <c:tickLblPos val="nextTo"/>
        <c:crossAx val="218446848"/>
        <c:crosses val="autoZero"/>
        <c:crossBetween val="midCat"/>
      </c:valAx>
    </c:plotArea>
    <c:legend>
      <c:legendPos val="b"/>
      <c:layout>
        <c:manualLayout>
          <c:xMode val="edge"/>
          <c:yMode val="edge"/>
          <c:x val="4.9999971570895724E-2"/>
          <c:y val="0.94168347702196598"/>
          <c:w val="0.90866513414841465"/>
          <c:h val="5.8316522978034212E-2"/>
        </c:manualLayout>
      </c:layout>
    </c:legend>
    <c:plotVisOnly val="1"/>
  </c:chart>
  <c:txPr>
    <a:bodyPr/>
    <a:lstStyle/>
    <a:p>
      <a:pPr>
        <a:defRPr>
          <a:latin typeface="Arial" pitchFamily="34" charset="0"/>
          <a:cs typeface="Arial" pitchFamily="34" charset="0"/>
        </a:defRPr>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4809937901813849E-2"/>
          <c:y val="2.9905374086469448E-2"/>
          <c:w val="0.93407034019284318"/>
          <c:h val="0.84647105684891044"/>
        </c:manualLayout>
      </c:layout>
      <c:lineChart>
        <c:grouping val="standard"/>
        <c:ser>
          <c:idx val="1"/>
          <c:order val="0"/>
          <c:tx>
            <c:strRef>
              <c:f>Sheet1!$A$5</c:f>
              <c:strCache>
                <c:ptCount val="1"/>
                <c:pt idx="0">
                  <c:v>3 Mo LIBOR Cap</c:v>
                </c:pt>
              </c:strCache>
            </c:strRef>
          </c:tx>
          <c:spPr>
            <a:ln>
              <a:prstDash val="dash"/>
            </a:ln>
          </c:spPr>
          <c:marker>
            <c:symbol val="none"/>
          </c:marker>
          <c:cat>
            <c:multiLvlStrRef>
              <c:f>Sheet1!$B$1:$U$2</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Year 1</c:v>
                  </c:pt>
                  <c:pt idx="4">
                    <c:v>Year 2</c:v>
                  </c:pt>
                  <c:pt idx="8">
                    <c:v>Year 3</c:v>
                  </c:pt>
                  <c:pt idx="12">
                    <c:v>Year 4</c:v>
                  </c:pt>
                  <c:pt idx="16">
                    <c:v>Year 5</c:v>
                  </c:pt>
                </c:lvl>
              </c:multiLvlStrCache>
            </c:multiLvlStrRef>
          </c:cat>
          <c:val>
            <c:numRef>
              <c:f>Sheet1!$B$5:$U$5</c:f>
              <c:numCache>
                <c:formatCode>General</c:formatCode>
                <c:ptCount val="20"/>
                <c:pt idx="0">
                  <c:v>2.5</c:v>
                </c:pt>
                <c:pt idx="1">
                  <c:v>2.5</c:v>
                </c:pt>
                <c:pt idx="2">
                  <c:v>2.5</c:v>
                </c:pt>
                <c:pt idx="3">
                  <c:v>2.5</c:v>
                </c:pt>
                <c:pt idx="4">
                  <c:v>2.5</c:v>
                </c:pt>
                <c:pt idx="5">
                  <c:v>2.5</c:v>
                </c:pt>
                <c:pt idx="6">
                  <c:v>2.5</c:v>
                </c:pt>
                <c:pt idx="7">
                  <c:v>2.5</c:v>
                </c:pt>
                <c:pt idx="8">
                  <c:v>2.5</c:v>
                </c:pt>
                <c:pt idx="9">
                  <c:v>2.5</c:v>
                </c:pt>
                <c:pt idx="10">
                  <c:v>2.5</c:v>
                </c:pt>
                <c:pt idx="11">
                  <c:v>2.5</c:v>
                </c:pt>
                <c:pt idx="12">
                  <c:v>2.5</c:v>
                </c:pt>
                <c:pt idx="13">
                  <c:v>2.5</c:v>
                </c:pt>
                <c:pt idx="14">
                  <c:v>2.5</c:v>
                </c:pt>
                <c:pt idx="15">
                  <c:v>2.5</c:v>
                </c:pt>
                <c:pt idx="16">
                  <c:v>2.5</c:v>
                </c:pt>
                <c:pt idx="17">
                  <c:v>2.5</c:v>
                </c:pt>
                <c:pt idx="18">
                  <c:v>2.5</c:v>
                </c:pt>
                <c:pt idx="19">
                  <c:v>2.5</c:v>
                </c:pt>
              </c:numCache>
            </c:numRef>
          </c:val>
        </c:ser>
        <c:ser>
          <c:idx val="2"/>
          <c:order val="1"/>
          <c:tx>
            <c:strRef>
              <c:f>Sheet1!$A$6</c:f>
              <c:strCache>
                <c:ptCount val="1"/>
                <c:pt idx="0">
                  <c:v>3 Mo LIBOR</c:v>
                </c:pt>
              </c:strCache>
            </c:strRef>
          </c:tx>
          <c:spPr>
            <a:ln w="38100">
              <a:solidFill>
                <a:schemeClr val="accent3">
                  <a:lumMod val="60000"/>
                  <a:lumOff val="40000"/>
                </a:schemeClr>
              </a:solidFill>
            </a:ln>
          </c:spPr>
          <c:marker>
            <c:symbol val="none"/>
          </c:marker>
          <c:cat>
            <c:multiLvlStrRef>
              <c:f>Sheet1!$B$1:$U$2</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Year 1</c:v>
                  </c:pt>
                  <c:pt idx="4">
                    <c:v>Year 2</c:v>
                  </c:pt>
                  <c:pt idx="8">
                    <c:v>Year 3</c:v>
                  </c:pt>
                  <c:pt idx="12">
                    <c:v>Year 4</c:v>
                  </c:pt>
                  <c:pt idx="16">
                    <c:v>Year 5</c:v>
                  </c:pt>
                </c:lvl>
              </c:multiLvlStrCache>
            </c:multiLvlStrRef>
          </c:cat>
          <c:val>
            <c:numRef>
              <c:f>Sheet1!$B$6:$U$6</c:f>
              <c:numCache>
                <c:formatCode>General</c:formatCode>
                <c:ptCount val="20"/>
                <c:pt idx="0">
                  <c:v>0.32000000000000067</c:v>
                </c:pt>
                <c:pt idx="1">
                  <c:v>0.38400000000000067</c:v>
                </c:pt>
                <c:pt idx="2">
                  <c:v>0.46080000000000032</c:v>
                </c:pt>
                <c:pt idx="3">
                  <c:v>0.55296000000000001</c:v>
                </c:pt>
                <c:pt idx="4">
                  <c:v>0.66355200000000003</c:v>
                </c:pt>
                <c:pt idx="5">
                  <c:v>0.79626239999999826</c:v>
                </c:pt>
                <c:pt idx="6">
                  <c:v>0.95551487999999996</c:v>
                </c:pt>
                <c:pt idx="7">
                  <c:v>1.1466178560000027</c:v>
                </c:pt>
                <c:pt idx="8">
                  <c:v>1.3759414271999972</c:v>
                </c:pt>
                <c:pt idx="9">
                  <c:v>1.6511297126399951</c:v>
                </c:pt>
                <c:pt idx="10">
                  <c:v>1.9813556551679996</c:v>
                </c:pt>
                <c:pt idx="11">
                  <c:v>2.3776267862015996</c:v>
                </c:pt>
                <c:pt idx="12">
                  <c:v>2.8531521434419194</c:v>
                </c:pt>
                <c:pt idx="13">
                  <c:v>3.4237825721303095</c:v>
                </c:pt>
                <c:pt idx="14">
                  <c:v>4.1085390865563625</c:v>
                </c:pt>
                <c:pt idx="15">
                  <c:v>4.9302469038676531</c:v>
                </c:pt>
                <c:pt idx="16">
                  <c:v>5.9162962846411853</c:v>
                </c:pt>
                <c:pt idx="17">
                  <c:v>7.0995555415693845</c:v>
                </c:pt>
                <c:pt idx="18">
                  <c:v>8.5194666498833023</c:v>
                </c:pt>
                <c:pt idx="19">
                  <c:v>10.223359979859929</c:v>
                </c:pt>
              </c:numCache>
            </c:numRef>
          </c:val>
        </c:ser>
        <c:ser>
          <c:idx val="3"/>
          <c:order val="2"/>
          <c:tx>
            <c:strRef>
              <c:f>Sheet1!$A$7</c:f>
              <c:strCache>
                <c:ptCount val="1"/>
                <c:pt idx="0">
                  <c:v>Rate 1x</c:v>
                </c:pt>
              </c:strCache>
            </c:strRef>
          </c:tx>
          <c:spPr>
            <a:ln w="38100">
              <a:solidFill>
                <a:schemeClr val="accent1"/>
              </a:solidFill>
            </a:ln>
          </c:spPr>
          <c:marker>
            <c:symbol val="none"/>
          </c:marker>
          <c:cat>
            <c:multiLvlStrRef>
              <c:f>Sheet1!$B$1:$U$2</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Year 1</c:v>
                  </c:pt>
                  <c:pt idx="4">
                    <c:v>Year 2</c:v>
                  </c:pt>
                  <c:pt idx="8">
                    <c:v>Year 3</c:v>
                  </c:pt>
                  <c:pt idx="12">
                    <c:v>Year 4</c:v>
                  </c:pt>
                  <c:pt idx="16">
                    <c:v>Year 5</c:v>
                  </c:pt>
                </c:lvl>
              </c:multiLvlStrCache>
            </c:multiLvlStrRef>
          </c:cat>
          <c:val>
            <c:numRef>
              <c:f>Sheet1!$B$7:$U$7</c:f>
              <c:numCache>
                <c:formatCode>0.00</c:formatCode>
                <c:ptCount val="20"/>
                <c:pt idx="0">
                  <c:v>1.9600000000000024</c:v>
                </c:pt>
                <c:pt idx="1">
                  <c:v>1.9600000000000024</c:v>
                </c:pt>
                <c:pt idx="2">
                  <c:v>1.9600000000000024</c:v>
                </c:pt>
                <c:pt idx="3">
                  <c:v>1.9600000000000024</c:v>
                </c:pt>
                <c:pt idx="4">
                  <c:v>1.9600000000000024</c:v>
                </c:pt>
                <c:pt idx="5">
                  <c:v>1.9600000000000024</c:v>
                </c:pt>
                <c:pt idx="6">
                  <c:v>1.9600000000000024</c:v>
                </c:pt>
                <c:pt idx="7">
                  <c:v>1.9600000000000024</c:v>
                </c:pt>
                <c:pt idx="8">
                  <c:v>1.9600000000000024</c:v>
                </c:pt>
                <c:pt idx="9">
                  <c:v>1.9600000000000024</c:v>
                </c:pt>
                <c:pt idx="10">
                  <c:v>1.9600000000000024</c:v>
                </c:pt>
                <c:pt idx="11">
                  <c:v>1.9600000000000024</c:v>
                </c:pt>
                <c:pt idx="12">
                  <c:v>1.606847856558083</c:v>
                </c:pt>
                <c:pt idx="13">
                  <c:v>1.0362174278696967</c:v>
                </c:pt>
                <c:pt idx="14">
                  <c:v>0.35146091344363722</c:v>
                </c:pt>
                <c:pt idx="15">
                  <c:v>0</c:v>
                </c:pt>
                <c:pt idx="16">
                  <c:v>0</c:v>
                </c:pt>
                <c:pt idx="17">
                  <c:v>0</c:v>
                </c:pt>
                <c:pt idx="18">
                  <c:v>0</c:v>
                </c:pt>
                <c:pt idx="19">
                  <c:v>0</c:v>
                </c:pt>
              </c:numCache>
            </c:numRef>
          </c:val>
        </c:ser>
        <c:marker val="1"/>
        <c:axId val="218395008"/>
        <c:axId val="218396544"/>
      </c:lineChart>
      <c:catAx>
        <c:axId val="218395008"/>
        <c:scaling>
          <c:orientation val="minMax"/>
        </c:scaling>
        <c:axPos val="b"/>
        <c:tickLblPos val="nextTo"/>
        <c:crossAx val="218396544"/>
        <c:crosses val="autoZero"/>
        <c:auto val="1"/>
        <c:lblAlgn val="ctr"/>
        <c:lblOffset val="100"/>
      </c:catAx>
      <c:valAx>
        <c:axId val="218396544"/>
        <c:scaling>
          <c:orientation val="minMax"/>
          <c:max val="3.5"/>
        </c:scaling>
        <c:axPos val="l"/>
        <c:majorGridlines>
          <c:spPr>
            <a:ln>
              <a:solidFill>
                <a:schemeClr val="bg1"/>
              </a:solidFill>
            </a:ln>
          </c:spPr>
        </c:majorGridlines>
        <c:title>
          <c:tx>
            <c:rich>
              <a:bodyPr rot="-5400000" vert="horz"/>
              <a:lstStyle/>
              <a:p>
                <a:pPr>
                  <a:defRPr/>
                </a:pPr>
                <a:r>
                  <a:rPr lang="en-US" dirty="0" smtClean="0"/>
                  <a:t>PERCENT</a:t>
                </a:r>
                <a:endParaRPr lang="en-US" dirty="0"/>
              </a:p>
            </c:rich>
          </c:tx>
          <c:layout/>
        </c:title>
        <c:numFmt formatCode="General" sourceLinked="1"/>
        <c:tickLblPos val="nextTo"/>
        <c:crossAx val="218395008"/>
        <c:crosses val="autoZero"/>
        <c:crossBetween val="between"/>
      </c:valAx>
    </c:plotArea>
    <c:legend>
      <c:legendPos val="t"/>
      <c:layout>
        <c:manualLayout>
          <c:xMode val="edge"/>
          <c:yMode val="edge"/>
          <c:x val="3.7557680173878581E-2"/>
          <c:y val="3.3308414556147838E-2"/>
          <c:w val="0.44578002527326338"/>
          <c:h val="6.0403275817557084E-2"/>
        </c:manualLayout>
      </c:layout>
    </c:legend>
    <c:plotVisOnly val="1"/>
  </c:chart>
  <c:spPr>
    <a:ln cmpd="dbl"/>
  </c:spPr>
  <c:txPr>
    <a:bodyPr/>
    <a:lstStyle/>
    <a:p>
      <a:pPr>
        <a:defRPr>
          <a:latin typeface="Arial" pitchFamily="34" charset="0"/>
          <a:cs typeface="Arial" pitchFamily="34" charset="0"/>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latin typeface="+mj-lt"/>
              </a:defRPr>
            </a:pPr>
            <a:r>
              <a:rPr lang="en-US" sz="1800" b="0" dirty="0">
                <a:latin typeface="AvantGarde Md BT" pitchFamily="34" charset="0"/>
              </a:rPr>
              <a:t>Average </a:t>
            </a:r>
            <a:r>
              <a:rPr lang="en-US" sz="1800" b="0" dirty="0" err="1" smtClean="0">
                <a:latin typeface="AvantGarde Md BT" pitchFamily="34" charset="0"/>
              </a:rPr>
              <a:t>FHLBank</a:t>
            </a:r>
            <a:r>
              <a:rPr lang="en-US" sz="1800" b="0" dirty="0" smtClean="0">
                <a:latin typeface="AvantGarde Md BT" pitchFamily="34" charset="0"/>
              </a:rPr>
              <a:t> </a:t>
            </a:r>
            <a:r>
              <a:rPr lang="en-US" sz="1800" b="0" dirty="0">
                <a:latin typeface="AvantGarde Md BT" pitchFamily="34" charset="0"/>
              </a:rPr>
              <a:t>Dividend Rates</a:t>
            </a:r>
            <a:br>
              <a:rPr lang="en-US" sz="1800" b="0" dirty="0">
                <a:latin typeface="AvantGarde Md BT" pitchFamily="34" charset="0"/>
              </a:rPr>
            </a:br>
            <a:r>
              <a:rPr lang="en-US" sz="1800" b="0" dirty="0">
                <a:latin typeface="AvantGarde Md BT" pitchFamily="34" charset="0"/>
              </a:rPr>
              <a:t>2009-2014</a:t>
            </a:r>
          </a:p>
        </c:rich>
      </c:tx>
      <c:layout/>
    </c:title>
    <c:plotArea>
      <c:layout>
        <c:manualLayout>
          <c:layoutTarget val="inner"/>
          <c:xMode val="edge"/>
          <c:yMode val="edge"/>
          <c:x val="5.5297513067235279E-2"/>
          <c:y val="0.13147587500200855"/>
          <c:w val="0.91984622424839202"/>
          <c:h val="0.79282946853830594"/>
        </c:manualLayout>
      </c:layout>
      <c:barChart>
        <c:barDir val="bar"/>
        <c:grouping val="clustered"/>
        <c:ser>
          <c:idx val="0"/>
          <c:order val="0"/>
          <c:cat>
            <c:strRef>
              <c:f>'smry-final-kn'!$AE$25:$AE$36</c:f>
              <c:strCache>
                <c:ptCount val="12"/>
                <c:pt idx="0">
                  <c:v>SEA</c:v>
                </c:pt>
                <c:pt idx="1">
                  <c:v>CHI</c:v>
                </c:pt>
                <c:pt idx="2">
                  <c:v>DAL</c:v>
                </c:pt>
                <c:pt idx="3">
                  <c:v>BOS</c:v>
                </c:pt>
                <c:pt idx="4">
                  <c:v>PIT</c:v>
                </c:pt>
                <c:pt idx="5">
                  <c:v>ATL</c:v>
                </c:pt>
                <c:pt idx="6">
                  <c:v>SFR</c:v>
                </c:pt>
                <c:pt idx="7">
                  <c:v>DSM</c:v>
                </c:pt>
                <c:pt idx="8">
                  <c:v>TOP</c:v>
                </c:pt>
                <c:pt idx="9">
                  <c:v>IND</c:v>
                </c:pt>
                <c:pt idx="10">
                  <c:v>CIN</c:v>
                </c:pt>
                <c:pt idx="11">
                  <c:v>NYK</c:v>
                </c:pt>
              </c:strCache>
            </c:strRef>
          </c:cat>
          <c:val>
            <c:numRef>
              <c:f>'smry-final-kn'!$AF$25:$AF$36</c:f>
              <c:numCache>
                <c:formatCode>0.00%</c:formatCode>
                <c:ptCount val="12"/>
                <c:pt idx="0">
                  <c:v>2.5000000000000212E-4</c:v>
                </c:pt>
                <c:pt idx="1">
                  <c:v>2.6541666666667053E-3</c:v>
                </c:pt>
                <c:pt idx="2">
                  <c:v>3.5916666666666692E-3</c:v>
                </c:pt>
                <c:pt idx="3">
                  <c:v>4.4458333333334196E-3</c:v>
                </c:pt>
                <c:pt idx="4">
                  <c:v>7.6500000000000014E-3</c:v>
                </c:pt>
                <c:pt idx="5">
                  <c:v>1.5729166666666721E-2</c:v>
                </c:pt>
                <c:pt idx="6">
                  <c:v>2.1675000000000479E-2</c:v>
                </c:pt>
                <c:pt idx="7">
                  <c:v>2.4924999999999978E-2</c:v>
                </c:pt>
                <c:pt idx="8">
                  <c:v>2.7558333333333341E-2</c:v>
                </c:pt>
                <c:pt idx="9">
                  <c:v>2.999166666666668E-2</c:v>
                </c:pt>
                <c:pt idx="10">
                  <c:v>4.3124999999999997E-2</c:v>
                </c:pt>
                <c:pt idx="11">
                  <c:v>4.7041666666666662E-2</c:v>
                </c:pt>
              </c:numCache>
            </c:numRef>
          </c:val>
        </c:ser>
        <c:axId val="223593984"/>
        <c:axId val="223595520"/>
      </c:barChart>
      <c:catAx>
        <c:axId val="223593984"/>
        <c:scaling>
          <c:orientation val="minMax"/>
        </c:scaling>
        <c:axPos val="l"/>
        <c:tickLblPos val="nextTo"/>
        <c:crossAx val="223595520"/>
        <c:crosses val="autoZero"/>
        <c:auto val="1"/>
        <c:lblAlgn val="ctr"/>
        <c:lblOffset val="100"/>
      </c:catAx>
      <c:valAx>
        <c:axId val="223595520"/>
        <c:scaling>
          <c:orientation val="minMax"/>
        </c:scaling>
        <c:axPos val="b"/>
        <c:majorGridlines/>
        <c:numFmt formatCode="0%" sourceLinked="0"/>
        <c:tickLblPos val="nextTo"/>
        <c:crossAx val="223593984"/>
        <c:crosses val="autoZero"/>
        <c:crossBetween val="between"/>
        <c:majorUnit val="1.0000000000000005E-2"/>
      </c:valAx>
    </c:plotArea>
    <c:plotVisOnly val="1"/>
  </c:chart>
  <c:txPr>
    <a:bodyPr/>
    <a:lstStyle/>
    <a:p>
      <a:pPr>
        <a:defRPr>
          <a:latin typeface="Arial" pitchFamily="34" charset="0"/>
          <a:cs typeface="Arial" pitchFamily="34" charset="0"/>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27"/>
  <c:chart>
    <c:autoTitleDeleted val="1"/>
    <c:plotArea>
      <c:layout>
        <c:manualLayout>
          <c:layoutTarget val="inner"/>
          <c:xMode val="edge"/>
          <c:yMode val="edge"/>
          <c:x val="8.6071303587051728E-2"/>
          <c:y val="3.4506804113367082E-2"/>
          <c:w val="0.82593689851268604"/>
          <c:h val="0.9037562693097726"/>
        </c:manualLayout>
      </c:layout>
      <c:areaChart>
        <c:grouping val="standard"/>
        <c:ser>
          <c:idx val="2"/>
          <c:order val="0"/>
          <c:tx>
            <c:v>Collateral Lendable Value</c:v>
          </c:tx>
          <c:spPr>
            <a:solidFill>
              <a:schemeClr val="bg1">
                <a:lumMod val="75000"/>
              </a:schemeClr>
            </a:solidFill>
            <a:scene3d>
              <a:camera prst="orthographicFront"/>
              <a:lightRig rig="threePt" dir="t">
                <a:rot lat="0" lon="0" rev="1200000"/>
              </a:lightRig>
            </a:scene3d>
            <a:sp3d/>
          </c:spPr>
          <c:cat>
            <c:numRef>
              <c:f>'BCTData_With Citi'!$A$2:$A$115</c:f>
              <c:numCache>
                <c:formatCode>dd\-mmm\-yy</c:formatCode>
                <c:ptCount val="114"/>
                <c:pt idx="0">
                  <c:v>38748</c:v>
                </c:pt>
                <c:pt idx="1">
                  <c:v>38776</c:v>
                </c:pt>
                <c:pt idx="2">
                  <c:v>38807</c:v>
                </c:pt>
                <c:pt idx="3">
                  <c:v>38835</c:v>
                </c:pt>
                <c:pt idx="4">
                  <c:v>38868</c:v>
                </c:pt>
                <c:pt idx="5">
                  <c:v>38898</c:v>
                </c:pt>
                <c:pt idx="6">
                  <c:v>38929</c:v>
                </c:pt>
                <c:pt idx="7">
                  <c:v>38960</c:v>
                </c:pt>
                <c:pt idx="8">
                  <c:v>38989</c:v>
                </c:pt>
                <c:pt idx="9">
                  <c:v>39021</c:v>
                </c:pt>
                <c:pt idx="10">
                  <c:v>39051</c:v>
                </c:pt>
                <c:pt idx="11">
                  <c:v>39080</c:v>
                </c:pt>
                <c:pt idx="12">
                  <c:v>39113</c:v>
                </c:pt>
                <c:pt idx="13">
                  <c:v>39141</c:v>
                </c:pt>
                <c:pt idx="14">
                  <c:v>39171</c:v>
                </c:pt>
                <c:pt idx="15">
                  <c:v>39202</c:v>
                </c:pt>
                <c:pt idx="16">
                  <c:v>39233</c:v>
                </c:pt>
                <c:pt idx="17">
                  <c:v>39262</c:v>
                </c:pt>
                <c:pt idx="18">
                  <c:v>39294</c:v>
                </c:pt>
                <c:pt idx="19">
                  <c:v>39325</c:v>
                </c:pt>
                <c:pt idx="20">
                  <c:v>39353</c:v>
                </c:pt>
                <c:pt idx="21">
                  <c:v>39386</c:v>
                </c:pt>
                <c:pt idx="22">
                  <c:v>39416</c:v>
                </c:pt>
                <c:pt idx="23">
                  <c:v>39447</c:v>
                </c:pt>
                <c:pt idx="24">
                  <c:v>39478</c:v>
                </c:pt>
                <c:pt idx="25">
                  <c:v>39507</c:v>
                </c:pt>
                <c:pt idx="26">
                  <c:v>39538</c:v>
                </c:pt>
                <c:pt idx="27">
                  <c:v>39568</c:v>
                </c:pt>
                <c:pt idx="28">
                  <c:v>39598</c:v>
                </c:pt>
                <c:pt idx="29">
                  <c:v>39629</c:v>
                </c:pt>
                <c:pt idx="30">
                  <c:v>39660</c:v>
                </c:pt>
                <c:pt idx="31">
                  <c:v>39689</c:v>
                </c:pt>
                <c:pt idx="32">
                  <c:v>39721</c:v>
                </c:pt>
                <c:pt idx="33">
                  <c:v>39752</c:v>
                </c:pt>
                <c:pt idx="34">
                  <c:v>39780</c:v>
                </c:pt>
                <c:pt idx="35">
                  <c:v>39813</c:v>
                </c:pt>
                <c:pt idx="36">
                  <c:v>39843</c:v>
                </c:pt>
                <c:pt idx="37">
                  <c:v>39871</c:v>
                </c:pt>
                <c:pt idx="38">
                  <c:v>39903</c:v>
                </c:pt>
                <c:pt idx="39">
                  <c:v>39933</c:v>
                </c:pt>
                <c:pt idx="40">
                  <c:v>39962</c:v>
                </c:pt>
                <c:pt idx="41">
                  <c:v>39994</c:v>
                </c:pt>
                <c:pt idx="42">
                  <c:v>40025</c:v>
                </c:pt>
                <c:pt idx="43">
                  <c:v>40056</c:v>
                </c:pt>
                <c:pt idx="44">
                  <c:v>40086</c:v>
                </c:pt>
                <c:pt idx="45">
                  <c:v>40116</c:v>
                </c:pt>
                <c:pt idx="46">
                  <c:v>40147</c:v>
                </c:pt>
                <c:pt idx="47">
                  <c:v>40178</c:v>
                </c:pt>
                <c:pt idx="48">
                  <c:v>40207</c:v>
                </c:pt>
                <c:pt idx="49">
                  <c:v>40235</c:v>
                </c:pt>
                <c:pt idx="50">
                  <c:v>40268</c:v>
                </c:pt>
                <c:pt idx="51">
                  <c:v>40298</c:v>
                </c:pt>
                <c:pt idx="52">
                  <c:v>40326</c:v>
                </c:pt>
                <c:pt idx="53">
                  <c:v>40359</c:v>
                </c:pt>
                <c:pt idx="54">
                  <c:v>40389</c:v>
                </c:pt>
                <c:pt idx="55">
                  <c:v>40421</c:v>
                </c:pt>
                <c:pt idx="56">
                  <c:v>40451</c:v>
                </c:pt>
                <c:pt idx="57">
                  <c:v>40480</c:v>
                </c:pt>
                <c:pt idx="58">
                  <c:v>40512</c:v>
                </c:pt>
                <c:pt idx="59">
                  <c:v>40543</c:v>
                </c:pt>
                <c:pt idx="60">
                  <c:v>40574</c:v>
                </c:pt>
                <c:pt idx="61">
                  <c:v>40602</c:v>
                </c:pt>
                <c:pt idx="62">
                  <c:v>40633</c:v>
                </c:pt>
                <c:pt idx="63">
                  <c:v>40662</c:v>
                </c:pt>
                <c:pt idx="64">
                  <c:v>40694</c:v>
                </c:pt>
                <c:pt idx="65">
                  <c:v>40724</c:v>
                </c:pt>
                <c:pt idx="66">
                  <c:v>40753</c:v>
                </c:pt>
                <c:pt idx="67">
                  <c:v>40786</c:v>
                </c:pt>
                <c:pt idx="68">
                  <c:v>40816</c:v>
                </c:pt>
                <c:pt idx="69">
                  <c:v>40847</c:v>
                </c:pt>
                <c:pt idx="70">
                  <c:v>40877</c:v>
                </c:pt>
                <c:pt idx="71">
                  <c:v>40907</c:v>
                </c:pt>
                <c:pt idx="72">
                  <c:v>40939</c:v>
                </c:pt>
                <c:pt idx="73">
                  <c:v>40968</c:v>
                </c:pt>
                <c:pt idx="74">
                  <c:v>40998</c:v>
                </c:pt>
                <c:pt idx="75">
                  <c:v>41029</c:v>
                </c:pt>
                <c:pt idx="76">
                  <c:v>41060</c:v>
                </c:pt>
                <c:pt idx="77">
                  <c:v>41089</c:v>
                </c:pt>
                <c:pt idx="78">
                  <c:v>41121</c:v>
                </c:pt>
                <c:pt idx="79">
                  <c:v>41152</c:v>
                </c:pt>
                <c:pt idx="80">
                  <c:v>41180</c:v>
                </c:pt>
                <c:pt idx="81">
                  <c:v>41213</c:v>
                </c:pt>
                <c:pt idx="82">
                  <c:v>41243</c:v>
                </c:pt>
                <c:pt idx="83">
                  <c:v>41274</c:v>
                </c:pt>
                <c:pt idx="84">
                  <c:v>41305</c:v>
                </c:pt>
                <c:pt idx="85">
                  <c:v>41333</c:v>
                </c:pt>
                <c:pt idx="86">
                  <c:v>41362</c:v>
                </c:pt>
                <c:pt idx="87">
                  <c:v>41394</c:v>
                </c:pt>
                <c:pt idx="88">
                  <c:v>41425</c:v>
                </c:pt>
                <c:pt idx="89">
                  <c:v>41453</c:v>
                </c:pt>
                <c:pt idx="90">
                  <c:v>41486</c:v>
                </c:pt>
                <c:pt idx="91">
                  <c:v>41516</c:v>
                </c:pt>
                <c:pt idx="92">
                  <c:v>41547</c:v>
                </c:pt>
                <c:pt idx="93">
                  <c:v>41578</c:v>
                </c:pt>
                <c:pt idx="94">
                  <c:v>41608</c:v>
                </c:pt>
                <c:pt idx="95">
                  <c:v>41639</c:v>
                </c:pt>
                <c:pt idx="96">
                  <c:v>41670</c:v>
                </c:pt>
                <c:pt idx="97">
                  <c:v>41698</c:v>
                </c:pt>
                <c:pt idx="98">
                  <c:v>41727</c:v>
                </c:pt>
                <c:pt idx="99">
                  <c:v>41759</c:v>
                </c:pt>
                <c:pt idx="100">
                  <c:v>41790</c:v>
                </c:pt>
                <c:pt idx="101">
                  <c:v>41818</c:v>
                </c:pt>
                <c:pt idx="102">
                  <c:v>41851</c:v>
                </c:pt>
                <c:pt idx="103">
                  <c:v>41880</c:v>
                </c:pt>
                <c:pt idx="104">
                  <c:v>41912</c:v>
                </c:pt>
                <c:pt idx="105">
                  <c:v>41943</c:v>
                </c:pt>
                <c:pt idx="106">
                  <c:v>41971</c:v>
                </c:pt>
                <c:pt idx="107">
                  <c:v>42004</c:v>
                </c:pt>
                <c:pt idx="108">
                  <c:v>42034</c:v>
                </c:pt>
                <c:pt idx="109">
                  <c:v>42062</c:v>
                </c:pt>
                <c:pt idx="110">
                  <c:v>42094</c:v>
                </c:pt>
                <c:pt idx="111">
                  <c:v>42124</c:v>
                </c:pt>
                <c:pt idx="112">
                  <c:v>42153</c:v>
                </c:pt>
                <c:pt idx="113">
                  <c:v>42185</c:v>
                </c:pt>
              </c:numCache>
            </c:numRef>
          </c:cat>
          <c:val>
            <c:numRef>
              <c:f>'BCTData_With Citi'!$M$2:$M$115</c:f>
              <c:numCache>
                <c:formatCode>_(* #,##0_);_(* \(#,##0\);_(* "-"??_);_(@_)</c:formatCode>
                <c:ptCount val="114"/>
                <c:pt idx="0">
                  <c:v>115.76243642808957</c:v>
                </c:pt>
                <c:pt idx="1">
                  <c:v>115.7257983205392</c:v>
                </c:pt>
                <c:pt idx="2">
                  <c:v>116.57373046441954</c:v>
                </c:pt>
                <c:pt idx="3">
                  <c:v>118.04124729459994</c:v>
                </c:pt>
                <c:pt idx="4">
                  <c:v>117.75473336922998</c:v>
                </c:pt>
                <c:pt idx="5">
                  <c:v>116.58633526925</c:v>
                </c:pt>
                <c:pt idx="6">
                  <c:v>119.19359951334991</c:v>
                </c:pt>
                <c:pt idx="7">
                  <c:v>119.44641250687998</c:v>
                </c:pt>
                <c:pt idx="8">
                  <c:v>115.34162453037071</c:v>
                </c:pt>
                <c:pt idx="9">
                  <c:v>116.97152385752005</c:v>
                </c:pt>
                <c:pt idx="10">
                  <c:v>116.12657358463007</c:v>
                </c:pt>
                <c:pt idx="11">
                  <c:v>115.47469776525037</c:v>
                </c:pt>
                <c:pt idx="12">
                  <c:v>116.48645399168002</c:v>
                </c:pt>
                <c:pt idx="13">
                  <c:v>116.38477603412923</c:v>
                </c:pt>
                <c:pt idx="14">
                  <c:v>116.47773123865917</c:v>
                </c:pt>
                <c:pt idx="15">
                  <c:v>114.2144190746604</c:v>
                </c:pt>
                <c:pt idx="16">
                  <c:v>114.89083934844004</c:v>
                </c:pt>
                <c:pt idx="17">
                  <c:v>116.8802942931999</c:v>
                </c:pt>
                <c:pt idx="18">
                  <c:v>118.30417129574003</c:v>
                </c:pt>
                <c:pt idx="19">
                  <c:v>111.56319489616995</c:v>
                </c:pt>
                <c:pt idx="20">
                  <c:v>116.03483811531001</c:v>
                </c:pt>
                <c:pt idx="21">
                  <c:v>112.30441525737999</c:v>
                </c:pt>
                <c:pt idx="22">
                  <c:v>116.15821687374005</c:v>
                </c:pt>
                <c:pt idx="23">
                  <c:v>116.23689518865</c:v>
                </c:pt>
                <c:pt idx="24">
                  <c:v>116.87915758746936</c:v>
                </c:pt>
                <c:pt idx="25">
                  <c:v>116.48639441655926</c:v>
                </c:pt>
                <c:pt idx="26">
                  <c:v>118.92997776591012</c:v>
                </c:pt>
                <c:pt idx="27">
                  <c:v>119.28529644435002</c:v>
                </c:pt>
                <c:pt idx="28">
                  <c:v>119.14619426087044</c:v>
                </c:pt>
                <c:pt idx="29">
                  <c:v>121.98928697153997</c:v>
                </c:pt>
                <c:pt idx="30">
                  <c:v>125.19706838432002</c:v>
                </c:pt>
                <c:pt idx="31">
                  <c:v>127.52570983311939</c:v>
                </c:pt>
                <c:pt idx="32">
                  <c:v>137.26139919351016</c:v>
                </c:pt>
                <c:pt idx="33">
                  <c:v>139.99544592848667</c:v>
                </c:pt>
                <c:pt idx="34">
                  <c:v>141.07967762393039</c:v>
                </c:pt>
                <c:pt idx="35">
                  <c:v>146.72390042662516</c:v>
                </c:pt>
                <c:pt idx="36">
                  <c:v>141.19965570421007</c:v>
                </c:pt>
                <c:pt idx="37">
                  <c:v>139.95528035761606</c:v>
                </c:pt>
                <c:pt idx="38">
                  <c:v>140.36785690179221</c:v>
                </c:pt>
                <c:pt idx="39">
                  <c:v>139.33360281526367</c:v>
                </c:pt>
                <c:pt idx="40">
                  <c:v>139.24125854181978</c:v>
                </c:pt>
                <c:pt idx="41">
                  <c:v>138.18861420993062</c:v>
                </c:pt>
                <c:pt idx="42">
                  <c:v>133.33542570870279</c:v>
                </c:pt>
                <c:pt idx="43">
                  <c:v>132.54841074542227</c:v>
                </c:pt>
                <c:pt idx="44">
                  <c:v>131.81750116953165</c:v>
                </c:pt>
                <c:pt idx="45">
                  <c:v>130.41573987296425</c:v>
                </c:pt>
                <c:pt idx="46">
                  <c:v>130.54718448576779</c:v>
                </c:pt>
                <c:pt idx="47">
                  <c:v>128.33034467368705</c:v>
                </c:pt>
                <c:pt idx="48">
                  <c:v>128.82579426230112</c:v>
                </c:pt>
                <c:pt idx="49">
                  <c:v>127.3962002708296</c:v>
                </c:pt>
                <c:pt idx="50">
                  <c:v>125.79492590322326</c:v>
                </c:pt>
                <c:pt idx="51">
                  <c:v>124.88347233010738</c:v>
                </c:pt>
                <c:pt idx="52">
                  <c:v>121.96630912424359</c:v>
                </c:pt>
                <c:pt idx="53">
                  <c:v>122.54509489522226</c:v>
                </c:pt>
                <c:pt idx="54">
                  <c:v>123.01265935083003</c:v>
                </c:pt>
                <c:pt idx="55">
                  <c:v>123.3523080436408</c:v>
                </c:pt>
                <c:pt idx="56">
                  <c:v>125.24727639816086</c:v>
                </c:pt>
                <c:pt idx="57">
                  <c:v>124.56657911088548</c:v>
                </c:pt>
                <c:pt idx="58">
                  <c:v>123.31132633225828</c:v>
                </c:pt>
                <c:pt idx="59">
                  <c:v>121.30173253278629</c:v>
                </c:pt>
                <c:pt idx="60">
                  <c:v>121.20129132371359</c:v>
                </c:pt>
                <c:pt idx="61">
                  <c:v>122.73981473368528</c:v>
                </c:pt>
                <c:pt idx="62">
                  <c:v>122.40493777399388</c:v>
                </c:pt>
                <c:pt idx="63">
                  <c:v>122.39193616757665</c:v>
                </c:pt>
                <c:pt idx="64">
                  <c:v>122.51298351589655</c:v>
                </c:pt>
                <c:pt idx="65">
                  <c:v>149.29362390297462</c:v>
                </c:pt>
                <c:pt idx="66">
                  <c:v>149.86847747496523</c:v>
                </c:pt>
                <c:pt idx="67">
                  <c:v>150.86066548428116</c:v>
                </c:pt>
                <c:pt idx="68">
                  <c:v>154.08549499502007</c:v>
                </c:pt>
                <c:pt idx="69">
                  <c:v>150.72830547765687</c:v>
                </c:pt>
                <c:pt idx="70">
                  <c:v>154.74093512237062</c:v>
                </c:pt>
                <c:pt idx="71">
                  <c:v>153.83285722532293</c:v>
                </c:pt>
                <c:pt idx="72">
                  <c:v>159.57509329335392</c:v>
                </c:pt>
                <c:pt idx="73">
                  <c:v>168.16478755229841</c:v>
                </c:pt>
                <c:pt idx="74">
                  <c:v>172.67566336268928</c:v>
                </c:pt>
                <c:pt idx="75">
                  <c:v>175.09273845149889</c:v>
                </c:pt>
                <c:pt idx="76">
                  <c:v>174.05590543939579</c:v>
                </c:pt>
                <c:pt idx="77">
                  <c:v>174.98387695751842</c:v>
                </c:pt>
                <c:pt idx="78">
                  <c:v>179.78823261772882</c:v>
                </c:pt>
                <c:pt idx="79">
                  <c:v>178.73778588500349</c:v>
                </c:pt>
                <c:pt idx="80">
                  <c:v>183.30690447188056</c:v>
                </c:pt>
                <c:pt idx="81">
                  <c:v>186.02489941490143</c:v>
                </c:pt>
                <c:pt idx="82">
                  <c:v>185.86287443769734</c:v>
                </c:pt>
                <c:pt idx="83">
                  <c:v>187.74785163578636</c:v>
                </c:pt>
                <c:pt idx="84">
                  <c:v>188.91690494863047</c:v>
                </c:pt>
                <c:pt idx="85">
                  <c:v>190.58287328453997</c:v>
                </c:pt>
                <c:pt idx="86">
                  <c:v>188.51363016889925</c:v>
                </c:pt>
                <c:pt idx="87">
                  <c:v>188.49628811743148</c:v>
                </c:pt>
                <c:pt idx="88">
                  <c:v>187.52050927671999</c:v>
                </c:pt>
                <c:pt idx="89">
                  <c:v>189.92947751518074</c:v>
                </c:pt>
                <c:pt idx="90">
                  <c:v>191.97254302846</c:v>
                </c:pt>
                <c:pt idx="91">
                  <c:v>191.72386605657002</c:v>
                </c:pt>
                <c:pt idx="92">
                  <c:v>194.27449950432998</c:v>
                </c:pt>
                <c:pt idx="93">
                  <c:v>199.12127162167999</c:v>
                </c:pt>
                <c:pt idx="94">
                  <c:v>198.63729806438002</c:v>
                </c:pt>
                <c:pt idx="95">
                  <c:v>202.3856845855</c:v>
                </c:pt>
                <c:pt idx="96">
                  <c:v>204.42335345025</c:v>
                </c:pt>
                <c:pt idx="97">
                  <c:v>205.43819520517002</c:v>
                </c:pt>
                <c:pt idx="98">
                  <c:v>208.25243857397103</c:v>
                </c:pt>
                <c:pt idx="99">
                  <c:v>209.39810900334004</c:v>
                </c:pt>
                <c:pt idx="100">
                  <c:v>210.86147099789076</c:v>
                </c:pt>
                <c:pt idx="101">
                  <c:v>211.75406506903923</c:v>
                </c:pt>
                <c:pt idx="102">
                  <c:v>209.42040948851115</c:v>
                </c:pt>
                <c:pt idx="103">
                  <c:v>210.37388549904892</c:v>
                </c:pt>
                <c:pt idx="104">
                  <c:v>210.52020042480999</c:v>
                </c:pt>
                <c:pt idx="105">
                  <c:v>217.14010436360999</c:v>
                </c:pt>
                <c:pt idx="106">
                  <c:v>218.97712302008</c:v>
                </c:pt>
                <c:pt idx="107">
                  <c:v>217.79645830541074</c:v>
                </c:pt>
                <c:pt idx="108">
                  <c:v>219.6660093886008</c:v>
                </c:pt>
                <c:pt idx="109">
                  <c:v>223.59070234626</c:v>
                </c:pt>
                <c:pt idx="110">
                  <c:v>222.25170632744027</c:v>
                </c:pt>
                <c:pt idx="111">
                  <c:v>221.73920831460001</c:v>
                </c:pt>
                <c:pt idx="112">
                  <c:v>223.24107569880829</c:v>
                </c:pt>
                <c:pt idx="113">
                  <c:v>225.72188247829001</c:v>
                </c:pt>
              </c:numCache>
            </c:numRef>
          </c:val>
          <c:bubble3D val="1"/>
        </c:ser>
        <c:ser>
          <c:idx val="1"/>
          <c:order val="1"/>
          <c:tx>
            <c:v>Indebtedness</c:v>
          </c:tx>
          <c:spPr>
            <a:solidFill>
              <a:schemeClr val="accent3"/>
            </a:solidFill>
            <a:scene3d>
              <a:camera prst="orthographicFront"/>
              <a:lightRig rig="threePt" dir="t">
                <a:rot lat="0" lon="0" rev="1200000"/>
              </a:lightRig>
            </a:scene3d>
            <a:sp3d/>
          </c:spPr>
          <c:cat>
            <c:numRef>
              <c:f>'BCTData_With Citi'!$A$2:$A$115</c:f>
              <c:numCache>
                <c:formatCode>dd\-mmm\-yy</c:formatCode>
                <c:ptCount val="114"/>
                <c:pt idx="0">
                  <c:v>38748</c:v>
                </c:pt>
                <c:pt idx="1">
                  <c:v>38776</c:v>
                </c:pt>
                <c:pt idx="2">
                  <c:v>38807</c:v>
                </c:pt>
                <c:pt idx="3">
                  <c:v>38835</c:v>
                </c:pt>
                <c:pt idx="4">
                  <c:v>38868</c:v>
                </c:pt>
                <c:pt idx="5">
                  <c:v>38898</c:v>
                </c:pt>
                <c:pt idx="6">
                  <c:v>38929</c:v>
                </c:pt>
                <c:pt idx="7">
                  <c:v>38960</c:v>
                </c:pt>
                <c:pt idx="8">
                  <c:v>38989</c:v>
                </c:pt>
                <c:pt idx="9">
                  <c:v>39021</c:v>
                </c:pt>
                <c:pt idx="10">
                  <c:v>39051</c:v>
                </c:pt>
                <c:pt idx="11">
                  <c:v>39080</c:v>
                </c:pt>
                <c:pt idx="12">
                  <c:v>39113</c:v>
                </c:pt>
                <c:pt idx="13">
                  <c:v>39141</c:v>
                </c:pt>
                <c:pt idx="14">
                  <c:v>39171</c:v>
                </c:pt>
                <c:pt idx="15">
                  <c:v>39202</c:v>
                </c:pt>
                <c:pt idx="16">
                  <c:v>39233</c:v>
                </c:pt>
                <c:pt idx="17">
                  <c:v>39262</c:v>
                </c:pt>
                <c:pt idx="18">
                  <c:v>39294</c:v>
                </c:pt>
                <c:pt idx="19">
                  <c:v>39325</c:v>
                </c:pt>
                <c:pt idx="20">
                  <c:v>39353</c:v>
                </c:pt>
                <c:pt idx="21">
                  <c:v>39386</c:v>
                </c:pt>
                <c:pt idx="22">
                  <c:v>39416</c:v>
                </c:pt>
                <c:pt idx="23">
                  <c:v>39447</c:v>
                </c:pt>
                <c:pt idx="24">
                  <c:v>39478</c:v>
                </c:pt>
                <c:pt idx="25">
                  <c:v>39507</c:v>
                </c:pt>
                <c:pt idx="26">
                  <c:v>39538</c:v>
                </c:pt>
                <c:pt idx="27">
                  <c:v>39568</c:v>
                </c:pt>
                <c:pt idx="28">
                  <c:v>39598</c:v>
                </c:pt>
                <c:pt idx="29">
                  <c:v>39629</c:v>
                </c:pt>
                <c:pt idx="30">
                  <c:v>39660</c:v>
                </c:pt>
                <c:pt idx="31">
                  <c:v>39689</c:v>
                </c:pt>
                <c:pt idx="32">
                  <c:v>39721</c:v>
                </c:pt>
                <c:pt idx="33">
                  <c:v>39752</c:v>
                </c:pt>
                <c:pt idx="34">
                  <c:v>39780</c:v>
                </c:pt>
                <c:pt idx="35">
                  <c:v>39813</c:v>
                </c:pt>
                <c:pt idx="36">
                  <c:v>39843</c:v>
                </c:pt>
                <c:pt idx="37">
                  <c:v>39871</c:v>
                </c:pt>
                <c:pt idx="38">
                  <c:v>39903</c:v>
                </c:pt>
                <c:pt idx="39">
                  <c:v>39933</c:v>
                </c:pt>
                <c:pt idx="40">
                  <c:v>39962</c:v>
                </c:pt>
                <c:pt idx="41">
                  <c:v>39994</c:v>
                </c:pt>
                <c:pt idx="42">
                  <c:v>40025</c:v>
                </c:pt>
                <c:pt idx="43">
                  <c:v>40056</c:v>
                </c:pt>
                <c:pt idx="44">
                  <c:v>40086</c:v>
                </c:pt>
                <c:pt idx="45">
                  <c:v>40116</c:v>
                </c:pt>
                <c:pt idx="46">
                  <c:v>40147</c:v>
                </c:pt>
                <c:pt idx="47">
                  <c:v>40178</c:v>
                </c:pt>
                <c:pt idx="48">
                  <c:v>40207</c:v>
                </c:pt>
                <c:pt idx="49">
                  <c:v>40235</c:v>
                </c:pt>
                <c:pt idx="50">
                  <c:v>40268</c:v>
                </c:pt>
                <c:pt idx="51">
                  <c:v>40298</c:v>
                </c:pt>
                <c:pt idx="52">
                  <c:v>40326</c:v>
                </c:pt>
                <c:pt idx="53">
                  <c:v>40359</c:v>
                </c:pt>
                <c:pt idx="54">
                  <c:v>40389</c:v>
                </c:pt>
                <c:pt idx="55">
                  <c:v>40421</c:v>
                </c:pt>
                <c:pt idx="56">
                  <c:v>40451</c:v>
                </c:pt>
                <c:pt idx="57">
                  <c:v>40480</c:v>
                </c:pt>
                <c:pt idx="58">
                  <c:v>40512</c:v>
                </c:pt>
                <c:pt idx="59">
                  <c:v>40543</c:v>
                </c:pt>
                <c:pt idx="60">
                  <c:v>40574</c:v>
                </c:pt>
                <c:pt idx="61">
                  <c:v>40602</c:v>
                </c:pt>
                <c:pt idx="62">
                  <c:v>40633</c:v>
                </c:pt>
                <c:pt idx="63">
                  <c:v>40662</c:v>
                </c:pt>
                <c:pt idx="64">
                  <c:v>40694</c:v>
                </c:pt>
                <c:pt idx="65">
                  <c:v>40724</c:v>
                </c:pt>
                <c:pt idx="66">
                  <c:v>40753</c:v>
                </c:pt>
                <c:pt idx="67">
                  <c:v>40786</c:v>
                </c:pt>
                <c:pt idx="68">
                  <c:v>40816</c:v>
                </c:pt>
                <c:pt idx="69">
                  <c:v>40847</c:v>
                </c:pt>
                <c:pt idx="70">
                  <c:v>40877</c:v>
                </c:pt>
                <c:pt idx="71">
                  <c:v>40907</c:v>
                </c:pt>
                <c:pt idx="72">
                  <c:v>40939</c:v>
                </c:pt>
                <c:pt idx="73">
                  <c:v>40968</c:v>
                </c:pt>
                <c:pt idx="74">
                  <c:v>40998</c:v>
                </c:pt>
                <c:pt idx="75">
                  <c:v>41029</c:v>
                </c:pt>
                <c:pt idx="76">
                  <c:v>41060</c:v>
                </c:pt>
                <c:pt idx="77">
                  <c:v>41089</c:v>
                </c:pt>
                <c:pt idx="78">
                  <c:v>41121</c:v>
                </c:pt>
                <c:pt idx="79">
                  <c:v>41152</c:v>
                </c:pt>
                <c:pt idx="80">
                  <c:v>41180</c:v>
                </c:pt>
                <c:pt idx="81">
                  <c:v>41213</c:v>
                </c:pt>
                <c:pt idx="82">
                  <c:v>41243</c:v>
                </c:pt>
                <c:pt idx="83">
                  <c:v>41274</c:v>
                </c:pt>
                <c:pt idx="84">
                  <c:v>41305</c:v>
                </c:pt>
                <c:pt idx="85">
                  <c:v>41333</c:v>
                </c:pt>
                <c:pt idx="86">
                  <c:v>41362</c:v>
                </c:pt>
                <c:pt idx="87">
                  <c:v>41394</c:v>
                </c:pt>
                <c:pt idx="88">
                  <c:v>41425</c:v>
                </c:pt>
                <c:pt idx="89">
                  <c:v>41453</c:v>
                </c:pt>
                <c:pt idx="90">
                  <c:v>41486</c:v>
                </c:pt>
                <c:pt idx="91">
                  <c:v>41516</c:v>
                </c:pt>
                <c:pt idx="92">
                  <c:v>41547</c:v>
                </c:pt>
                <c:pt idx="93">
                  <c:v>41578</c:v>
                </c:pt>
                <c:pt idx="94">
                  <c:v>41608</c:v>
                </c:pt>
                <c:pt idx="95">
                  <c:v>41639</c:v>
                </c:pt>
                <c:pt idx="96">
                  <c:v>41670</c:v>
                </c:pt>
                <c:pt idx="97">
                  <c:v>41698</c:v>
                </c:pt>
                <c:pt idx="98">
                  <c:v>41727</c:v>
                </c:pt>
                <c:pt idx="99">
                  <c:v>41759</c:v>
                </c:pt>
                <c:pt idx="100">
                  <c:v>41790</c:v>
                </c:pt>
                <c:pt idx="101">
                  <c:v>41818</c:v>
                </c:pt>
                <c:pt idx="102">
                  <c:v>41851</c:v>
                </c:pt>
                <c:pt idx="103">
                  <c:v>41880</c:v>
                </c:pt>
                <c:pt idx="104">
                  <c:v>41912</c:v>
                </c:pt>
                <c:pt idx="105">
                  <c:v>41943</c:v>
                </c:pt>
                <c:pt idx="106">
                  <c:v>41971</c:v>
                </c:pt>
                <c:pt idx="107">
                  <c:v>42004</c:v>
                </c:pt>
                <c:pt idx="108">
                  <c:v>42034</c:v>
                </c:pt>
                <c:pt idx="109">
                  <c:v>42062</c:v>
                </c:pt>
                <c:pt idx="110">
                  <c:v>42094</c:v>
                </c:pt>
                <c:pt idx="111">
                  <c:v>42124</c:v>
                </c:pt>
                <c:pt idx="112">
                  <c:v>42153</c:v>
                </c:pt>
                <c:pt idx="113">
                  <c:v>42185</c:v>
                </c:pt>
              </c:numCache>
            </c:numRef>
          </c:cat>
          <c:val>
            <c:numRef>
              <c:f>'BCTData_With Citi'!$N$2:$N$115</c:f>
              <c:numCache>
                <c:formatCode>_(* #,##0_);_(* \(#,##0\);_(* "-"??_);_(@_)</c:formatCode>
                <c:ptCount val="114"/>
                <c:pt idx="0">
                  <c:v>63.237595614299963</c:v>
                </c:pt>
                <c:pt idx="1">
                  <c:v>63.325097259160003</c:v>
                </c:pt>
                <c:pt idx="2">
                  <c:v>62.784214606110005</c:v>
                </c:pt>
                <c:pt idx="3">
                  <c:v>65.066626757209974</c:v>
                </c:pt>
                <c:pt idx="4">
                  <c:v>65.110135142989364</c:v>
                </c:pt>
                <c:pt idx="5">
                  <c:v>67.875348915319336</c:v>
                </c:pt>
                <c:pt idx="6">
                  <c:v>70.088522138359338</c:v>
                </c:pt>
                <c:pt idx="7">
                  <c:v>69.101985845259989</c:v>
                </c:pt>
                <c:pt idx="8">
                  <c:v>66.692795785600012</c:v>
                </c:pt>
                <c:pt idx="9">
                  <c:v>65.979140044990004</c:v>
                </c:pt>
                <c:pt idx="10">
                  <c:v>63.326489936910008</c:v>
                </c:pt>
                <c:pt idx="11">
                  <c:v>59.367065884980001</c:v>
                </c:pt>
                <c:pt idx="12">
                  <c:v>59.131828928130012</c:v>
                </c:pt>
                <c:pt idx="13">
                  <c:v>59.105126990250113</c:v>
                </c:pt>
                <c:pt idx="14">
                  <c:v>59.411164037609844</c:v>
                </c:pt>
                <c:pt idx="15">
                  <c:v>60.464290518759967</c:v>
                </c:pt>
                <c:pt idx="16">
                  <c:v>60.934139028659963</c:v>
                </c:pt>
                <c:pt idx="17">
                  <c:v>61.831755931849983</c:v>
                </c:pt>
                <c:pt idx="18">
                  <c:v>61.076290782640001</c:v>
                </c:pt>
                <c:pt idx="19">
                  <c:v>66.994339493589948</c:v>
                </c:pt>
                <c:pt idx="20">
                  <c:v>75.010538988280032</c:v>
                </c:pt>
                <c:pt idx="21">
                  <c:v>76.915976444620014</c:v>
                </c:pt>
                <c:pt idx="22">
                  <c:v>79.918738023909455</c:v>
                </c:pt>
                <c:pt idx="23">
                  <c:v>81.064677420830023</c:v>
                </c:pt>
                <c:pt idx="24">
                  <c:v>80.867364172009758</c:v>
                </c:pt>
                <c:pt idx="25">
                  <c:v>80.256979812319571</c:v>
                </c:pt>
                <c:pt idx="26">
                  <c:v>83.523372519659048</c:v>
                </c:pt>
                <c:pt idx="27">
                  <c:v>87.094829795690487</c:v>
                </c:pt>
                <c:pt idx="28">
                  <c:v>88.555873416279397</c:v>
                </c:pt>
                <c:pt idx="29">
                  <c:v>90.110827664569982</c:v>
                </c:pt>
                <c:pt idx="30">
                  <c:v>90.836235993259919</c:v>
                </c:pt>
                <c:pt idx="31">
                  <c:v>92.062219093479982</c:v>
                </c:pt>
                <c:pt idx="32">
                  <c:v>102.48727877330997</c:v>
                </c:pt>
                <c:pt idx="33">
                  <c:v>105.83703246529997</c:v>
                </c:pt>
                <c:pt idx="34">
                  <c:v>102.9731057182909</c:v>
                </c:pt>
                <c:pt idx="35">
                  <c:v>104.35434941574091</c:v>
                </c:pt>
                <c:pt idx="36">
                  <c:v>101.63926717204085</c:v>
                </c:pt>
                <c:pt idx="37">
                  <c:v>101.37941323350051</c:v>
                </c:pt>
                <c:pt idx="38">
                  <c:v>100.34579098147087</c:v>
                </c:pt>
                <c:pt idx="39">
                  <c:v>96.930475540040945</c:v>
                </c:pt>
                <c:pt idx="40">
                  <c:v>96.139334520620238</c:v>
                </c:pt>
                <c:pt idx="41">
                  <c:v>97.812780755300878</c:v>
                </c:pt>
                <c:pt idx="42">
                  <c:v>94.519447178380858</c:v>
                </c:pt>
                <c:pt idx="43">
                  <c:v>93.594156038000932</c:v>
                </c:pt>
                <c:pt idx="44">
                  <c:v>92.513100509030934</c:v>
                </c:pt>
                <c:pt idx="45">
                  <c:v>90.6425249785609</c:v>
                </c:pt>
                <c:pt idx="46">
                  <c:v>90.481746151480266</c:v>
                </c:pt>
                <c:pt idx="47">
                  <c:v>91.501271788540933</c:v>
                </c:pt>
                <c:pt idx="48">
                  <c:v>89.27018510587088</c:v>
                </c:pt>
                <c:pt idx="49">
                  <c:v>87.922987674860849</c:v>
                </c:pt>
                <c:pt idx="50">
                  <c:v>85.970976884060889</c:v>
                </c:pt>
                <c:pt idx="51">
                  <c:v>84.14962400664092</c:v>
                </c:pt>
                <c:pt idx="52">
                  <c:v>81.466924093620904</c:v>
                </c:pt>
                <c:pt idx="53">
                  <c:v>81.849106336370028</c:v>
                </c:pt>
                <c:pt idx="54">
                  <c:v>80.473220646730127</c:v>
                </c:pt>
                <c:pt idx="55">
                  <c:v>80.253101718570008</c:v>
                </c:pt>
                <c:pt idx="56">
                  <c:v>82.091601676629978</c:v>
                </c:pt>
                <c:pt idx="57">
                  <c:v>80.298496562090008</c:v>
                </c:pt>
                <c:pt idx="58">
                  <c:v>78.331697282699949</c:v>
                </c:pt>
                <c:pt idx="59">
                  <c:v>79.063119440160534</c:v>
                </c:pt>
                <c:pt idx="60">
                  <c:v>77.066826026009949</c:v>
                </c:pt>
                <c:pt idx="61">
                  <c:v>76.316941431210026</c:v>
                </c:pt>
                <c:pt idx="62">
                  <c:v>74.754701596969397</c:v>
                </c:pt>
                <c:pt idx="63">
                  <c:v>74.290234556339939</c:v>
                </c:pt>
                <c:pt idx="64">
                  <c:v>73.395653038869952</c:v>
                </c:pt>
                <c:pt idx="65">
                  <c:v>73.550067467939968</c:v>
                </c:pt>
                <c:pt idx="66">
                  <c:v>74.248514203469981</c:v>
                </c:pt>
                <c:pt idx="67">
                  <c:v>72.691130815209959</c:v>
                </c:pt>
                <c:pt idx="68">
                  <c:v>71.506876770360009</c:v>
                </c:pt>
                <c:pt idx="69">
                  <c:v>72.110793217999586</c:v>
                </c:pt>
                <c:pt idx="70">
                  <c:v>72.217889593929982</c:v>
                </c:pt>
                <c:pt idx="71">
                  <c:v>69.927029940020446</c:v>
                </c:pt>
                <c:pt idx="72">
                  <c:v>69.249783048320026</c:v>
                </c:pt>
                <c:pt idx="73">
                  <c:v>69.401647854419949</c:v>
                </c:pt>
                <c:pt idx="74">
                  <c:v>74.73012513706</c:v>
                </c:pt>
                <c:pt idx="75">
                  <c:v>73.46559037726</c:v>
                </c:pt>
                <c:pt idx="76">
                  <c:v>69.317512830419858</c:v>
                </c:pt>
                <c:pt idx="77">
                  <c:v>79.955065356979958</c:v>
                </c:pt>
                <c:pt idx="78">
                  <c:v>80.164856335139959</c:v>
                </c:pt>
                <c:pt idx="79">
                  <c:v>79.517710597429527</c:v>
                </c:pt>
                <c:pt idx="80">
                  <c:v>80.801137114889187</c:v>
                </c:pt>
                <c:pt idx="81">
                  <c:v>77.452407969789959</c:v>
                </c:pt>
                <c:pt idx="82">
                  <c:v>76.954188193469335</c:v>
                </c:pt>
                <c:pt idx="83">
                  <c:v>78.938654784660443</c:v>
                </c:pt>
                <c:pt idx="84">
                  <c:v>77.963508486400002</c:v>
                </c:pt>
                <c:pt idx="85">
                  <c:v>76.90549382638001</c:v>
                </c:pt>
                <c:pt idx="86">
                  <c:v>77.359080727659375</c:v>
                </c:pt>
                <c:pt idx="87">
                  <c:v>78.768089905609983</c:v>
                </c:pt>
                <c:pt idx="88">
                  <c:v>77.793245189529998</c:v>
                </c:pt>
                <c:pt idx="89">
                  <c:v>90.389507161129615</c:v>
                </c:pt>
                <c:pt idx="90">
                  <c:v>91.235499271410006</c:v>
                </c:pt>
                <c:pt idx="91">
                  <c:v>91.621197440549949</c:v>
                </c:pt>
                <c:pt idx="92">
                  <c:v>94.809855153709378</c:v>
                </c:pt>
                <c:pt idx="93">
                  <c:v>96.556348702009288</c:v>
                </c:pt>
                <c:pt idx="94">
                  <c:v>93.998503628980458</c:v>
                </c:pt>
                <c:pt idx="95">
                  <c:v>97.496416800820001</c:v>
                </c:pt>
                <c:pt idx="96">
                  <c:v>98.66208050791947</c:v>
                </c:pt>
                <c:pt idx="97">
                  <c:v>95.229826866479527</c:v>
                </c:pt>
                <c:pt idx="98">
                  <c:v>94.771310789669982</c:v>
                </c:pt>
                <c:pt idx="99">
                  <c:v>95.889997171409377</c:v>
                </c:pt>
                <c:pt idx="100">
                  <c:v>98.601414795229999</c:v>
                </c:pt>
                <c:pt idx="101">
                  <c:v>102.99442804168002</c:v>
                </c:pt>
                <c:pt idx="102">
                  <c:v>103.79321595128044</c:v>
                </c:pt>
                <c:pt idx="103">
                  <c:v>104.10476090383</c:v>
                </c:pt>
                <c:pt idx="104">
                  <c:v>105.63500439991</c:v>
                </c:pt>
                <c:pt idx="105">
                  <c:v>107.69189218912</c:v>
                </c:pt>
                <c:pt idx="106">
                  <c:v>106.71115470430074</c:v>
                </c:pt>
                <c:pt idx="107">
                  <c:v>106.93986749724037</c:v>
                </c:pt>
                <c:pt idx="108">
                  <c:v>110.13796143544</c:v>
                </c:pt>
                <c:pt idx="109">
                  <c:v>103.9200358395796</c:v>
                </c:pt>
                <c:pt idx="110">
                  <c:v>95.13957251672899</c:v>
                </c:pt>
                <c:pt idx="111">
                  <c:v>98.402025031460013</c:v>
                </c:pt>
                <c:pt idx="112">
                  <c:v>98.573976395779368</c:v>
                </c:pt>
                <c:pt idx="113">
                  <c:v>99.711774163160001</c:v>
                </c:pt>
              </c:numCache>
            </c:numRef>
          </c:val>
          <c:bubble3D val="1"/>
        </c:ser>
        <c:axId val="223024256"/>
        <c:axId val="223025792"/>
      </c:areaChart>
      <c:lineChart>
        <c:grouping val="standard"/>
        <c:ser>
          <c:idx val="3"/>
          <c:order val="2"/>
          <c:tx>
            <c:strRef>
              <c:f>'BCTData_With Citi'!$J$1</c:f>
              <c:strCache>
                <c:ptCount val="1"/>
                <c:pt idx="0">
                  <c:v>Advance Capacity</c:v>
                </c:pt>
              </c:strCache>
            </c:strRef>
          </c:tx>
          <c:spPr>
            <a:ln w="38100">
              <a:solidFill>
                <a:schemeClr val="accent1"/>
              </a:solidFill>
            </a:ln>
          </c:spPr>
          <c:marker>
            <c:symbol val="none"/>
          </c:marker>
          <c:val>
            <c:numRef>
              <c:f>'BCTData_With Citi'!$J$2:$J$115</c:f>
              <c:numCache>
                <c:formatCode>0.00%</c:formatCode>
                <c:ptCount val="114"/>
                <c:pt idx="0">
                  <c:v>0.48228179955585637</c:v>
                </c:pt>
                <c:pt idx="1">
                  <c:v>0.49207223180039605</c:v>
                </c:pt>
                <c:pt idx="2">
                  <c:v>0.50409822971913743</c:v>
                </c:pt>
                <c:pt idx="3">
                  <c:v>0.49033352759948234</c:v>
                </c:pt>
                <c:pt idx="4">
                  <c:v>0.51344391194890249</c:v>
                </c:pt>
                <c:pt idx="5">
                  <c:v>0.50010418169775805</c:v>
                </c:pt>
                <c:pt idx="6">
                  <c:v>0.5062068586498697</c:v>
                </c:pt>
                <c:pt idx="7">
                  <c:v>0.51952413335425929</c:v>
                </c:pt>
                <c:pt idx="8">
                  <c:v>0.5269751371459247</c:v>
                </c:pt>
                <c:pt idx="9">
                  <c:v>0.55095038000217023</c:v>
                </c:pt>
                <c:pt idx="10">
                  <c:v>0.55008521141427891</c:v>
                </c:pt>
                <c:pt idx="11">
                  <c:v>0.54307899478265276</c:v>
                </c:pt>
                <c:pt idx="12">
                  <c:v>0.53953826974848851</c:v>
                </c:pt>
                <c:pt idx="13">
                  <c:v>0.55188575267333484</c:v>
                </c:pt>
                <c:pt idx="14">
                  <c:v>0.55500363248870599</c:v>
                </c:pt>
                <c:pt idx="15">
                  <c:v>0.54913988345545162</c:v>
                </c:pt>
                <c:pt idx="16">
                  <c:v>0.55162352046071161</c:v>
                </c:pt>
                <c:pt idx="17">
                  <c:v>0.54876698899858001</c:v>
                </c:pt>
                <c:pt idx="18">
                  <c:v>0.55331180824351089</c:v>
                </c:pt>
                <c:pt idx="19">
                  <c:v>0.53667705480305661</c:v>
                </c:pt>
                <c:pt idx="20">
                  <c:v>0.50758708569773547</c:v>
                </c:pt>
                <c:pt idx="21">
                  <c:v>0.50041737392781183</c:v>
                </c:pt>
                <c:pt idx="22">
                  <c:v>0.5009186245734617</c:v>
                </c:pt>
                <c:pt idx="23">
                  <c:v>0.47569093377624838</c:v>
                </c:pt>
                <c:pt idx="24">
                  <c:v>0.47882422774300615</c:v>
                </c:pt>
                <c:pt idx="25">
                  <c:v>0.48098314073958781</c:v>
                </c:pt>
                <c:pt idx="26">
                  <c:v>0.46067396294065543</c:v>
                </c:pt>
                <c:pt idx="27">
                  <c:v>0.4364592066154368</c:v>
                </c:pt>
                <c:pt idx="28">
                  <c:v>0.45282475318572446</c:v>
                </c:pt>
                <c:pt idx="29">
                  <c:v>0.42570206603492122</c:v>
                </c:pt>
                <c:pt idx="30">
                  <c:v>0.42654738652458485</c:v>
                </c:pt>
                <c:pt idx="31">
                  <c:v>0.44009679939461488</c:v>
                </c:pt>
                <c:pt idx="32">
                  <c:v>0.44105847367831441</c:v>
                </c:pt>
                <c:pt idx="33">
                  <c:v>0.44101305684147879</c:v>
                </c:pt>
                <c:pt idx="34">
                  <c:v>0.45206888070611839</c:v>
                </c:pt>
                <c:pt idx="35">
                  <c:v>0.45088546428657039</c:v>
                </c:pt>
                <c:pt idx="36">
                  <c:v>0.46093091352656701</c:v>
                </c:pt>
                <c:pt idx="37">
                  <c:v>0.47758223729911153</c:v>
                </c:pt>
                <c:pt idx="38">
                  <c:v>0.49724117564747605</c:v>
                </c:pt>
                <c:pt idx="39">
                  <c:v>0.50274825635033316</c:v>
                </c:pt>
                <c:pt idx="40">
                  <c:v>0.5027191426561477</c:v>
                </c:pt>
                <c:pt idx="41">
                  <c:v>0.51897905558309643</c:v>
                </c:pt>
                <c:pt idx="42">
                  <c:v>0.50374802694002463</c:v>
                </c:pt>
                <c:pt idx="43">
                  <c:v>0.50396298662773853</c:v>
                </c:pt>
                <c:pt idx="44">
                  <c:v>0.49942976401662387</c:v>
                </c:pt>
                <c:pt idx="45">
                  <c:v>0.51642685410030076</c:v>
                </c:pt>
                <c:pt idx="46">
                  <c:v>0.51671402482809403</c:v>
                </c:pt>
                <c:pt idx="47">
                  <c:v>0.50352599841126322</c:v>
                </c:pt>
                <c:pt idx="48">
                  <c:v>0.52102338975644424</c:v>
                </c:pt>
                <c:pt idx="49">
                  <c:v>0.5298736462296616</c:v>
                </c:pt>
                <c:pt idx="50">
                  <c:v>0.54161592741635012</c:v>
                </c:pt>
                <c:pt idx="51">
                  <c:v>0.54713281296450111</c:v>
                </c:pt>
                <c:pt idx="52">
                  <c:v>0.55007067941556564</c:v>
                </c:pt>
                <c:pt idx="53">
                  <c:v>0.54503382646090004</c:v>
                </c:pt>
                <c:pt idx="54">
                  <c:v>0.56027941716811291</c:v>
                </c:pt>
                <c:pt idx="55">
                  <c:v>0.5670964032994199</c:v>
                </c:pt>
                <c:pt idx="56">
                  <c:v>0.56321132233259463</c:v>
                </c:pt>
                <c:pt idx="57">
                  <c:v>0.56734153397125042</c:v>
                </c:pt>
                <c:pt idx="58">
                  <c:v>0.57438584235463164</c:v>
                </c:pt>
                <c:pt idx="59">
                  <c:v>0.56003634242751588</c:v>
                </c:pt>
                <c:pt idx="60">
                  <c:v>0.58688542703073254</c:v>
                </c:pt>
                <c:pt idx="61">
                  <c:v>0.60195126805374499</c:v>
                </c:pt>
                <c:pt idx="62">
                  <c:v>0.61539056449888641</c:v>
                </c:pt>
                <c:pt idx="63">
                  <c:v>0.61231597593348575</c:v>
                </c:pt>
                <c:pt idx="64">
                  <c:v>0.61167408423618896</c:v>
                </c:pt>
                <c:pt idx="65">
                  <c:v>0.59955190472254105</c:v>
                </c:pt>
                <c:pt idx="66">
                  <c:v>0.60221835867079265</c:v>
                </c:pt>
                <c:pt idx="67">
                  <c:v>0.60351893423103342</c:v>
                </c:pt>
                <c:pt idx="68">
                  <c:v>0.61133863442020064</c:v>
                </c:pt>
                <c:pt idx="69">
                  <c:v>0.61272399938304523</c:v>
                </c:pt>
                <c:pt idx="70">
                  <c:v>0.60652155540023667</c:v>
                </c:pt>
                <c:pt idx="71">
                  <c:v>0.5989320772920852</c:v>
                </c:pt>
                <c:pt idx="72">
                  <c:v>0.61322285004732324</c:v>
                </c:pt>
                <c:pt idx="73">
                  <c:v>0.6338262841156016</c:v>
                </c:pt>
                <c:pt idx="74">
                  <c:v>0.6371154400872977</c:v>
                </c:pt>
                <c:pt idx="75">
                  <c:v>0.62372259901140781</c:v>
                </c:pt>
                <c:pt idx="76">
                  <c:v>0.63291875969030464</c:v>
                </c:pt>
                <c:pt idx="77">
                  <c:v>0.6418498578337678</c:v>
                </c:pt>
                <c:pt idx="78">
                  <c:v>0.63426299691812194</c:v>
                </c:pt>
                <c:pt idx="79">
                  <c:v>0.6430278204697869</c:v>
                </c:pt>
                <c:pt idx="80">
                  <c:v>0.64853018979583177</c:v>
                </c:pt>
                <c:pt idx="81">
                  <c:v>0.63778847949304762</c:v>
                </c:pt>
                <c:pt idx="82">
                  <c:v>0.644101471873053</c:v>
                </c:pt>
                <c:pt idx="83">
                  <c:v>0.63713306280244897</c:v>
                </c:pt>
                <c:pt idx="84">
                  <c:v>0.63940000000000063</c:v>
                </c:pt>
                <c:pt idx="85">
                  <c:v>0.65030000000000165</c:v>
                </c:pt>
                <c:pt idx="86">
                  <c:v>0.66400000000000359</c:v>
                </c:pt>
                <c:pt idx="87">
                  <c:v>0.65270000000000439</c:v>
                </c:pt>
                <c:pt idx="88">
                  <c:v>0.65510000000000324</c:v>
                </c:pt>
                <c:pt idx="89">
                  <c:v>0.64700000000000324</c:v>
                </c:pt>
                <c:pt idx="90">
                  <c:v>0.64300000000000324</c:v>
                </c:pt>
                <c:pt idx="91">
                  <c:v>0.64559999999999995</c:v>
                </c:pt>
                <c:pt idx="92">
                  <c:v>0.64620000000000288</c:v>
                </c:pt>
                <c:pt idx="93">
                  <c:v>0.64050000000000062</c:v>
                </c:pt>
                <c:pt idx="94">
                  <c:v>0.64170000000000371</c:v>
                </c:pt>
                <c:pt idx="95">
                  <c:v>0.63250000000000062</c:v>
                </c:pt>
                <c:pt idx="96">
                  <c:v>0.64610000000000323</c:v>
                </c:pt>
                <c:pt idx="97">
                  <c:v>0.6651000000000038</c:v>
                </c:pt>
                <c:pt idx="98">
                  <c:v>0.6560000000000038</c:v>
                </c:pt>
                <c:pt idx="99">
                  <c:v>0.65050000000000063</c:v>
                </c:pt>
                <c:pt idx="100">
                  <c:v>0.66250000000000064</c:v>
                </c:pt>
                <c:pt idx="101">
                  <c:v>0.64480000000000381</c:v>
                </c:pt>
                <c:pt idx="102">
                  <c:v>0.65100000000000346</c:v>
                </c:pt>
                <c:pt idx="103">
                  <c:v>0.66110000000000324</c:v>
                </c:pt>
                <c:pt idx="104">
                  <c:v>0.6560000000000038</c:v>
                </c:pt>
                <c:pt idx="105">
                  <c:v>0.65330000000000288</c:v>
                </c:pt>
                <c:pt idx="106">
                  <c:v>0.65040000000000064</c:v>
                </c:pt>
                <c:pt idx="107">
                  <c:v>0.63940000000000063</c:v>
                </c:pt>
                <c:pt idx="108">
                  <c:v>0.64559999999999995</c:v>
                </c:pt>
                <c:pt idx="109">
                  <c:v>0.65690000000000381</c:v>
                </c:pt>
                <c:pt idx="110">
                  <c:v>0.65860000000000463</c:v>
                </c:pt>
                <c:pt idx="111">
                  <c:v>0.65940000000000065</c:v>
                </c:pt>
                <c:pt idx="112">
                  <c:v>0.66160000000000441</c:v>
                </c:pt>
                <c:pt idx="113">
                  <c:v>0.65200000000000369</c:v>
                </c:pt>
              </c:numCache>
            </c:numRef>
          </c:val>
          <c:bubble3D val="1"/>
        </c:ser>
        <c:marker val="1"/>
        <c:axId val="223046272"/>
        <c:axId val="223044352"/>
      </c:lineChart>
      <c:dateAx>
        <c:axId val="223024256"/>
        <c:scaling>
          <c:orientation val="minMax"/>
        </c:scaling>
        <c:axPos val="b"/>
        <c:numFmt formatCode="yyyy" sourceLinked="0"/>
        <c:minorTickMark val="out"/>
        <c:tickLblPos val="nextTo"/>
        <c:txPr>
          <a:bodyPr rot="0" vert="horz"/>
          <a:lstStyle/>
          <a:p>
            <a:pPr>
              <a:defRPr/>
            </a:pPr>
            <a:endParaRPr lang="en-US"/>
          </a:p>
        </c:txPr>
        <c:crossAx val="223025792"/>
        <c:crosses val="autoZero"/>
        <c:auto val="1"/>
        <c:lblOffset val="100"/>
        <c:baseTimeUnit val="months"/>
        <c:majorUnit val="12"/>
        <c:majorTimeUnit val="months"/>
        <c:minorUnit val="1"/>
        <c:minorTimeUnit val="months"/>
      </c:dateAx>
      <c:valAx>
        <c:axId val="223025792"/>
        <c:scaling>
          <c:orientation val="minMax"/>
          <c:max val="250"/>
        </c:scaling>
        <c:axPos val="l"/>
        <c:majorGridlines/>
        <c:title>
          <c:tx>
            <c:rich>
              <a:bodyPr rot="-5400000" vert="horz"/>
              <a:lstStyle/>
              <a:p>
                <a:pPr>
                  <a:defRPr sz="1000" cap="all" baseline="0"/>
                </a:pPr>
                <a:r>
                  <a:rPr lang="en-US" sz="1000" cap="all" baseline="0"/>
                  <a:t>Amount in Billions</a:t>
                </a:r>
              </a:p>
            </c:rich>
          </c:tx>
          <c:layout>
            <c:manualLayout>
              <c:xMode val="edge"/>
              <c:yMode val="edge"/>
              <c:x val="9.2285651793525773E-3"/>
              <c:y val="0.33724993685040755"/>
            </c:manualLayout>
          </c:layout>
        </c:title>
        <c:numFmt formatCode="_(* #,##0_);_(* \(#,##0\);_(* &quot;-&quot;??_);_(@_)" sourceLinked="1"/>
        <c:tickLblPos val="nextTo"/>
        <c:crossAx val="223024256"/>
        <c:crosses val="autoZero"/>
        <c:crossBetween val="between"/>
      </c:valAx>
      <c:valAx>
        <c:axId val="223044352"/>
        <c:scaling>
          <c:orientation val="minMax"/>
          <c:max val="1"/>
        </c:scaling>
        <c:axPos val="r"/>
        <c:title>
          <c:tx>
            <c:rich>
              <a:bodyPr rot="-5400000" vert="horz"/>
              <a:lstStyle/>
              <a:p>
                <a:pPr>
                  <a:defRPr sz="1000" cap="all" baseline="0"/>
                </a:pPr>
                <a:r>
                  <a:rPr lang="en-US" sz="1000" cap="all" baseline="0"/>
                  <a:t>Advance Capacity</a:t>
                </a:r>
              </a:p>
            </c:rich>
          </c:tx>
          <c:layout>
            <c:manualLayout>
              <c:xMode val="edge"/>
              <c:yMode val="edge"/>
              <c:x val="0.96273283027121614"/>
              <c:y val="0.34054402182885507"/>
            </c:manualLayout>
          </c:layout>
        </c:title>
        <c:numFmt formatCode="0%" sourceLinked="0"/>
        <c:tickLblPos val="nextTo"/>
        <c:crossAx val="223046272"/>
        <c:crosses val="max"/>
        <c:crossBetween val="between"/>
      </c:valAx>
      <c:catAx>
        <c:axId val="223046272"/>
        <c:scaling>
          <c:orientation val="minMax"/>
        </c:scaling>
        <c:delete val="1"/>
        <c:axPos val="b"/>
        <c:tickLblPos val="none"/>
        <c:crossAx val="223044352"/>
        <c:crosses val="autoZero"/>
        <c:auto val="1"/>
        <c:lblAlgn val="ctr"/>
        <c:lblOffset val="100"/>
      </c:catAx>
    </c:plotArea>
    <c:legend>
      <c:legendPos val="t"/>
      <c:layout>
        <c:manualLayout>
          <c:xMode val="edge"/>
          <c:yMode val="edge"/>
          <c:x val="9.6504811898512705E-2"/>
          <c:y val="4.5479762864772746E-2"/>
          <c:w val="0.23959208223972067"/>
          <c:h val="0.12590716164020541"/>
        </c:manualLayout>
      </c:layout>
    </c:legend>
    <c:plotVisOnly val="1"/>
    <c:dispBlanksAs val="zero"/>
  </c:chart>
  <c:spPr>
    <a:noFill/>
    <a:ln>
      <a:noFill/>
    </a:ln>
  </c:spPr>
  <c:txPr>
    <a:bodyPr/>
    <a:lstStyle/>
    <a:p>
      <a:pPr>
        <a:defRPr sz="1200">
          <a:latin typeface="Arial" pitchFamily="34" charset="0"/>
          <a:cs typeface="Arial" pitchFamily="34" charset="0"/>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45ADBD-6974-4D03-945A-FDA7E81D0F21}" type="doc">
      <dgm:prSet loTypeId="urn:microsoft.com/office/officeart/2005/8/layout/venn1" loCatId="relationship" qsTypeId="urn:microsoft.com/office/officeart/2005/8/quickstyle/simple1" qsCatId="simple" csTypeId="urn:microsoft.com/office/officeart/2005/8/colors/accent1_2" csCatId="accent1" phldr="1"/>
      <dgm:spPr/>
    </dgm:pt>
    <dgm:pt modelId="{77565C2F-4A60-480A-94F8-019577D332A7}">
      <dgm:prSet phldrT="[Text]"/>
      <dgm:spPr>
        <a:solidFill>
          <a:schemeClr val="accent4">
            <a:alpha val="50000"/>
          </a:schemeClr>
        </a:solidFill>
        <a:ln w="28575">
          <a:solidFill>
            <a:schemeClr val="bg1"/>
          </a:solidFill>
        </a:ln>
      </dgm:spPr>
      <dgm:t>
        <a:bodyPr/>
        <a:lstStyle/>
        <a:p>
          <a:pPr algn="ctr"/>
          <a:r>
            <a:rPr lang="en-US" dirty="0" smtClean="0"/>
            <a:t> </a:t>
          </a:r>
          <a:endParaRPr lang="en-US" dirty="0"/>
        </a:p>
      </dgm:t>
    </dgm:pt>
    <dgm:pt modelId="{8E1A7984-10C8-4230-81BC-B1CD41C34567}" type="parTrans" cxnId="{44C44190-32F0-42AD-A459-68D60CEAEC90}">
      <dgm:prSet/>
      <dgm:spPr/>
      <dgm:t>
        <a:bodyPr/>
        <a:lstStyle/>
        <a:p>
          <a:pPr algn="ctr"/>
          <a:endParaRPr lang="en-US"/>
        </a:p>
      </dgm:t>
    </dgm:pt>
    <dgm:pt modelId="{3016024B-EA20-4B5D-A436-B26215B8F3F2}" type="sibTrans" cxnId="{44C44190-32F0-42AD-A459-68D60CEAEC90}">
      <dgm:prSet/>
      <dgm:spPr/>
      <dgm:t>
        <a:bodyPr/>
        <a:lstStyle/>
        <a:p>
          <a:pPr algn="ctr"/>
          <a:endParaRPr lang="en-US"/>
        </a:p>
      </dgm:t>
    </dgm:pt>
    <dgm:pt modelId="{7A638F8C-3486-4280-BAF1-0EE123285221}">
      <dgm:prSet phldrT="[Text]"/>
      <dgm:spPr>
        <a:solidFill>
          <a:schemeClr val="tx2">
            <a:alpha val="50000"/>
          </a:schemeClr>
        </a:solidFill>
      </dgm:spPr>
      <dgm:t>
        <a:bodyPr/>
        <a:lstStyle/>
        <a:p>
          <a:pPr algn="ctr"/>
          <a:r>
            <a:rPr lang="en-US" dirty="0" smtClean="0"/>
            <a:t> </a:t>
          </a:r>
          <a:endParaRPr lang="en-US" dirty="0"/>
        </a:p>
      </dgm:t>
    </dgm:pt>
    <dgm:pt modelId="{387ED029-DEDF-4A16-8505-D2F530F5B6F6}" type="parTrans" cxnId="{9AF247E3-253A-44AB-ABFF-62EFF6696B5B}">
      <dgm:prSet/>
      <dgm:spPr/>
      <dgm:t>
        <a:bodyPr/>
        <a:lstStyle/>
        <a:p>
          <a:pPr algn="ctr"/>
          <a:endParaRPr lang="en-US"/>
        </a:p>
      </dgm:t>
    </dgm:pt>
    <dgm:pt modelId="{E04966FE-34DF-4854-8447-F2FE431E7D0D}" type="sibTrans" cxnId="{9AF247E3-253A-44AB-ABFF-62EFF6696B5B}">
      <dgm:prSet/>
      <dgm:spPr/>
      <dgm:t>
        <a:bodyPr/>
        <a:lstStyle/>
        <a:p>
          <a:pPr algn="ctr"/>
          <a:endParaRPr lang="en-US"/>
        </a:p>
      </dgm:t>
    </dgm:pt>
    <dgm:pt modelId="{096FBD20-7FCD-42F9-86F5-C79A7A5F0DD9}" type="pres">
      <dgm:prSet presAssocID="{7145ADBD-6974-4D03-945A-FDA7E81D0F21}" presName="compositeShape" presStyleCnt="0">
        <dgm:presLayoutVars>
          <dgm:chMax val="7"/>
          <dgm:dir/>
          <dgm:resizeHandles val="exact"/>
        </dgm:presLayoutVars>
      </dgm:prSet>
      <dgm:spPr/>
    </dgm:pt>
    <dgm:pt modelId="{6D644C38-14CA-45AC-9211-E1C61F2BE322}" type="pres">
      <dgm:prSet presAssocID="{77565C2F-4A60-480A-94F8-019577D332A7}" presName="circ1" presStyleLbl="vennNode1" presStyleIdx="0" presStyleCnt="2" custScaleX="100286" custScaleY="100547" custLinFactNeighborX="75460"/>
      <dgm:spPr/>
      <dgm:t>
        <a:bodyPr/>
        <a:lstStyle/>
        <a:p>
          <a:endParaRPr lang="en-US"/>
        </a:p>
      </dgm:t>
    </dgm:pt>
    <dgm:pt modelId="{45782196-5D55-4E58-B9D6-8D12A19E57C8}" type="pres">
      <dgm:prSet presAssocID="{77565C2F-4A60-480A-94F8-019577D332A7}" presName="circ1Tx" presStyleLbl="revTx" presStyleIdx="0" presStyleCnt="0">
        <dgm:presLayoutVars>
          <dgm:chMax val="0"/>
          <dgm:chPref val="0"/>
          <dgm:bulletEnabled val="1"/>
        </dgm:presLayoutVars>
      </dgm:prSet>
      <dgm:spPr/>
      <dgm:t>
        <a:bodyPr/>
        <a:lstStyle/>
        <a:p>
          <a:endParaRPr lang="en-US"/>
        </a:p>
      </dgm:t>
    </dgm:pt>
    <dgm:pt modelId="{E8556568-FEAC-451F-B1A3-632D9D22BCD1}" type="pres">
      <dgm:prSet presAssocID="{7A638F8C-3486-4280-BAF1-0EE123285221}" presName="circ2" presStyleLbl="vennNode1" presStyleIdx="1" presStyleCnt="2" custLinFactNeighborX="-74660" custLinFactNeighborY="-3520"/>
      <dgm:spPr/>
      <dgm:t>
        <a:bodyPr/>
        <a:lstStyle/>
        <a:p>
          <a:endParaRPr lang="en-US"/>
        </a:p>
      </dgm:t>
    </dgm:pt>
    <dgm:pt modelId="{248DBBC0-FF0E-4050-9CE7-B898AC21A929}" type="pres">
      <dgm:prSet presAssocID="{7A638F8C-3486-4280-BAF1-0EE123285221}" presName="circ2Tx" presStyleLbl="revTx" presStyleIdx="0" presStyleCnt="0">
        <dgm:presLayoutVars>
          <dgm:chMax val="0"/>
          <dgm:chPref val="0"/>
          <dgm:bulletEnabled val="1"/>
        </dgm:presLayoutVars>
      </dgm:prSet>
      <dgm:spPr/>
      <dgm:t>
        <a:bodyPr/>
        <a:lstStyle/>
        <a:p>
          <a:endParaRPr lang="en-US"/>
        </a:p>
      </dgm:t>
    </dgm:pt>
  </dgm:ptLst>
  <dgm:cxnLst>
    <dgm:cxn modelId="{5F76DDF1-4376-4B9A-951D-EBBD351E43C8}" type="presOf" srcId="{7145ADBD-6974-4D03-945A-FDA7E81D0F21}" destId="{096FBD20-7FCD-42F9-86F5-C79A7A5F0DD9}" srcOrd="0" destOrd="0" presId="urn:microsoft.com/office/officeart/2005/8/layout/venn1"/>
    <dgm:cxn modelId="{44C44190-32F0-42AD-A459-68D60CEAEC90}" srcId="{7145ADBD-6974-4D03-945A-FDA7E81D0F21}" destId="{77565C2F-4A60-480A-94F8-019577D332A7}" srcOrd="0" destOrd="0" parTransId="{8E1A7984-10C8-4230-81BC-B1CD41C34567}" sibTransId="{3016024B-EA20-4B5D-A436-B26215B8F3F2}"/>
    <dgm:cxn modelId="{E01F08D8-E458-4AEE-9035-2F6D7F3BB2B4}" type="presOf" srcId="{77565C2F-4A60-480A-94F8-019577D332A7}" destId="{45782196-5D55-4E58-B9D6-8D12A19E57C8}" srcOrd="1" destOrd="0" presId="urn:microsoft.com/office/officeart/2005/8/layout/venn1"/>
    <dgm:cxn modelId="{9AF247E3-253A-44AB-ABFF-62EFF6696B5B}" srcId="{7145ADBD-6974-4D03-945A-FDA7E81D0F21}" destId="{7A638F8C-3486-4280-BAF1-0EE123285221}" srcOrd="1" destOrd="0" parTransId="{387ED029-DEDF-4A16-8505-D2F530F5B6F6}" sibTransId="{E04966FE-34DF-4854-8447-F2FE431E7D0D}"/>
    <dgm:cxn modelId="{FCFF898D-CDCF-4067-A2AB-FE840FB11F7D}" type="presOf" srcId="{7A638F8C-3486-4280-BAF1-0EE123285221}" destId="{248DBBC0-FF0E-4050-9CE7-B898AC21A929}" srcOrd="1" destOrd="0" presId="urn:microsoft.com/office/officeart/2005/8/layout/venn1"/>
    <dgm:cxn modelId="{25C07E10-8350-419B-B739-D4A2E2B1A696}" type="presOf" srcId="{7A638F8C-3486-4280-BAF1-0EE123285221}" destId="{E8556568-FEAC-451F-B1A3-632D9D22BCD1}" srcOrd="0" destOrd="0" presId="urn:microsoft.com/office/officeart/2005/8/layout/venn1"/>
    <dgm:cxn modelId="{19FBBAA2-6304-49A7-A9EF-D2B5083F2509}" type="presOf" srcId="{77565C2F-4A60-480A-94F8-019577D332A7}" destId="{6D644C38-14CA-45AC-9211-E1C61F2BE322}" srcOrd="0" destOrd="0" presId="urn:microsoft.com/office/officeart/2005/8/layout/venn1"/>
    <dgm:cxn modelId="{FDCE438F-0A23-4BEB-8C3E-CAF9FC89F516}" type="presParOf" srcId="{096FBD20-7FCD-42F9-86F5-C79A7A5F0DD9}" destId="{6D644C38-14CA-45AC-9211-E1C61F2BE322}" srcOrd="0" destOrd="0" presId="urn:microsoft.com/office/officeart/2005/8/layout/venn1"/>
    <dgm:cxn modelId="{47A7BD69-DD4F-4B39-9531-03D2A8452EEB}" type="presParOf" srcId="{096FBD20-7FCD-42F9-86F5-C79A7A5F0DD9}" destId="{45782196-5D55-4E58-B9D6-8D12A19E57C8}" srcOrd="1" destOrd="0" presId="urn:microsoft.com/office/officeart/2005/8/layout/venn1"/>
    <dgm:cxn modelId="{A5E4A753-9ABB-43AC-BF57-9355B4CB8AE8}" type="presParOf" srcId="{096FBD20-7FCD-42F9-86F5-C79A7A5F0DD9}" destId="{E8556568-FEAC-451F-B1A3-632D9D22BCD1}" srcOrd="2" destOrd="0" presId="urn:microsoft.com/office/officeart/2005/8/layout/venn1"/>
    <dgm:cxn modelId="{78F63105-DC2A-4A42-9090-C10F4D6187D4}" type="presParOf" srcId="{096FBD20-7FCD-42F9-86F5-C79A7A5F0DD9}" destId="{248DBBC0-FF0E-4050-9CE7-B898AC21A929}" srcOrd="3"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44C38-14CA-45AC-9211-E1C61F2BE322}">
      <dsp:nvSpPr>
        <dsp:cNvPr id="0" name=""/>
        <dsp:cNvSpPr/>
      </dsp:nvSpPr>
      <dsp:spPr>
        <a:xfrm>
          <a:off x="1990194" y="0"/>
          <a:ext cx="2354177" cy="2360304"/>
        </a:xfrm>
        <a:prstGeom prst="ellipse">
          <a:avLst/>
        </a:prstGeom>
        <a:solidFill>
          <a:schemeClr val="accent4">
            <a:alpha val="50000"/>
          </a:schemeClr>
        </a:solidFill>
        <a:ln w="28575"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2318930" y="278330"/>
        <a:ext cx="1357363" cy="1803643"/>
      </dsp:txXfrm>
    </dsp:sp>
    <dsp:sp modelId="{E8556568-FEAC-451F-B1A3-632D9D22BCD1}">
      <dsp:nvSpPr>
        <dsp:cNvPr id="0" name=""/>
        <dsp:cNvSpPr/>
      </dsp:nvSpPr>
      <dsp:spPr>
        <a:xfrm>
          <a:off x="161404" y="0"/>
          <a:ext cx="2347463" cy="2347463"/>
        </a:xfrm>
        <a:prstGeom prst="ellipse">
          <a:avLst/>
        </a:prstGeom>
        <a:solidFill>
          <a:schemeClr val="tx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827576" y="276816"/>
        <a:ext cx="1353492" cy="179383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drawings/drawing1.xml><?xml version="1.0" encoding="utf-8"?>
<c:userShapes xmlns:c="http://schemas.openxmlformats.org/drawingml/2006/chart">
  <cdr:relSizeAnchor xmlns:cdr="http://schemas.openxmlformats.org/drawingml/2006/chartDrawing">
    <cdr:from>
      <cdr:x>0.81883</cdr:x>
      <cdr:y>0.13691</cdr:y>
    </cdr:from>
    <cdr:to>
      <cdr:x>0.91821</cdr:x>
      <cdr:y>0.2086</cdr:y>
    </cdr:to>
    <cdr:sp macro="" textlink="">
      <cdr:nvSpPr>
        <cdr:cNvPr id="2" name="Text Box 4"/>
        <cdr:cNvSpPr txBox="1">
          <a:spLocks xmlns:a="http://schemas.openxmlformats.org/drawingml/2006/main" noChangeArrowheads="1"/>
        </cdr:cNvSpPr>
      </cdr:nvSpPr>
      <cdr:spPr bwMode="auto">
        <a:xfrm xmlns:a="http://schemas.openxmlformats.org/drawingml/2006/main">
          <a:off x="6431994" y="440791"/>
          <a:ext cx="780643" cy="23083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kern="1200">
              <a:solidFill>
                <a:srgbClr val="000000"/>
              </a:solidFill>
              <a:latin typeface="Arial" pitchFamily="34" charset="0"/>
            </a:defRPr>
          </a:lvl1pPr>
          <a:lvl2pPr marL="455613" indent="1588" algn="l" rtl="0" fontAlgn="base">
            <a:spcBef>
              <a:spcPct val="0"/>
            </a:spcBef>
            <a:spcAft>
              <a:spcPct val="0"/>
            </a:spcAft>
            <a:defRPr kern="1200">
              <a:solidFill>
                <a:srgbClr val="000000"/>
              </a:solidFill>
              <a:latin typeface="Arial" pitchFamily="34" charset="0"/>
            </a:defRPr>
          </a:lvl2pPr>
          <a:lvl3pPr marL="912813" indent="1588" algn="l" rtl="0" fontAlgn="base">
            <a:spcBef>
              <a:spcPct val="0"/>
            </a:spcBef>
            <a:spcAft>
              <a:spcPct val="0"/>
            </a:spcAft>
            <a:defRPr kern="1200">
              <a:solidFill>
                <a:srgbClr val="000000"/>
              </a:solidFill>
              <a:latin typeface="Arial" pitchFamily="34" charset="0"/>
            </a:defRPr>
          </a:lvl3pPr>
          <a:lvl4pPr marL="1370013" indent="1588" algn="l" rtl="0" fontAlgn="base">
            <a:spcBef>
              <a:spcPct val="0"/>
            </a:spcBef>
            <a:spcAft>
              <a:spcPct val="0"/>
            </a:spcAft>
            <a:defRPr kern="1200">
              <a:solidFill>
                <a:srgbClr val="000000"/>
              </a:solidFill>
              <a:latin typeface="Arial" pitchFamily="34" charset="0"/>
            </a:defRPr>
          </a:lvl4pPr>
          <a:lvl5pPr marL="1827213" indent="1588" algn="l" rtl="0" fontAlgn="base">
            <a:spcBef>
              <a:spcPct val="0"/>
            </a:spcBef>
            <a:spcAft>
              <a:spcPct val="0"/>
            </a:spcAft>
            <a:defRPr kern="1200">
              <a:solidFill>
                <a:srgbClr val="000000"/>
              </a:solidFill>
              <a:latin typeface="Arial" pitchFamily="34" charset="0"/>
            </a:defRPr>
          </a:lvl5pPr>
          <a:lvl6pPr marL="2286000" algn="l" defTabSz="914400" rtl="0" eaLnBrk="1" latinLnBrk="0" hangingPunct="1">
            <a:defRPr kern="1200">
              <a:solidFill>
                <a:srgbClr val="000000"/>
              </a:solidFill>
              <a:latin typeface="Arial" pitchFamily="34" charset="0"/>
            </a:defRPr>
          </a:lvl6pPr>
          <a:lvl7pPr marL="2743200" algn="l" defTabSz="914400" rtl="0" eaLnBrk="1" latinLnBrk="0" hangingPunct="1">
            <a:defRPr kern="1200">
              <a:solidFill>
                <a:srgbClr val="000000"/>
              </a:solidFill>
              <a:latin typeface="Arial" pitchFamily="34" charset="0"/>
            </a:defRPr>
          </a:lvl7pPr>
          <a:lvl8pPr marL="3200400" algn="l" defTabSz="914400" rtl="0" eaLnBrk="1" latinLnBrk="0" hangingPunct="1">
            <a:defRPr kern="1200">
              <a:solidFill>
                <a:srgbClr val="000000"/>
              </a:solidFill>
              <a:latin typeface="Arial" pitchFamily="34" charset="0"/>
            </a:defRPr>
          </a:lvl8pPr>
          <a:lvl9pPr marL="3657600" algn="l" defTabSz="914400" rtl="0" eaLnBrk="1" latinLnBrk="0" hangingPunct="1">
            <a:defRPr kern="1200">
              <a:solidFill>
                <a:srgbClr val="000000"/>
              </a:solidFill>
              <a:latin typeface="Arial" pitchFamily="34" charset="0"/>
            </a:defRPr>
          </a:lvl9pPr>
        </a:lstStyle>
        <a:p xmlns:a="http://schemas.openxmlformats.org/drawingml/2006/main">
          <a:pPr algn="ctr" defTabSz="912813" eaLnBrk="0" hangingPunct="0">
            <a:lnSpc>
              <a:spcPct val="90000"/>
            </a:lnSpc>
            <a:spcBef>
              <a:spcPct val="50000"/>
            </a:spcBef>
            <a:buClr>
              <a:srgbClr val="FF0000"/>
            </a:buClr>
            <a:buFont typeface="Monotype Sorts" pitchFamily="2" charset="2"/>
            <a:buNone/>
          </a:pPr>
          <a:r>
            <a:rPr lang="en-US" sz="1000" dirty="0" smtClean="0">
              <a:solidFill>
                <a:schemeClr val="tx1"/>
              </a:solidFill>
            </a:rPr>
            <a:t>857</a:t>
          </a:r>
          <a:endParaRPr lang="en-US" sz="1000" dirty="0">
            <a:solidFill>
              <a:schemeClr val="tx1"/>
            </a:solidFill>
          </a:endParaRPr>
        </a:p>
      </cdr:txBody>
    </cdr:sp>
  </cdr:relSizeAnchor>
  <cdr:relSizeAnchor xmlns:cdr="http://schemas.openxmlformats.org/drawingml/2006/chartDrawing">
    <cdr:from>
      <cdr:x>0.2338</cdr:x>
      <cdr:y>0.27076</cdr:y>
    </cdr:from>
    <cdr:to>
      <cdr:x>0.37488</cdr:x>
      <cdr:y>0.33094</cdr:y>
    </cdr:to>
    <cdr:sp macro="" textlink="">
      <cdr:nvSpPr>
        <cdr:cNvPr id="9" name="Text Box 4"/>
        <cdr:cNvSpPr txBox="1">
          <a:spLocks xmlns:a="http://schemas.openxmlformats.org/drawingml/2006/main" noChangeArrowheads="1"/>
        </cdr:cNvSpPr>
      </cdr:nvSpPr>
      <cdr:spPr bwMode="auto">
        <a:xfrm xmlns:a="http://schemas.openxmlformats.org/drawingml/2006/main">
          <a:off x="1006506" y="1038562"/>
          <a:ext cx="607360" cy="23083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kern="1200">
              <a:solidFill>
                <a:srgbClr val="000000"/>
              </a:solidFill>
              <a:latin typeface="Arial" pitchFamily="34" charset="0"/>
            </a:defRPr>
          </a:lvl1pPr>
          <a:lvl2pPr marL="455613" indent="1588" algn="l" rtl="0" fontAlgn="base">
            <a:spcBef>
              <a:spcPct val="0"/>
            </a:spcBef>
            <a:spcAft>
              <a:spcPct val="0"/>
            </a:spcAft>
            <a:defRPr kern="1200">
              <a:solidFill>
                <a:srgbClr val="000000"/>
              </a:solidFill>
              <a:latin typeface="Arial" pitchFamily="34" charset="0"/>
            </a:defRPr>
          </a:lvl2pPr>
          <a:lvl3pPr marL="912813" indent="1588" algn="l" rtl="0" fontAlgn="base">
            <a:spcBef>
              <a:spcPct val="0"/>
            </a:spcBef>
            <a:spcAft>
              <a:spcPct val="0"/>
            </a:spcAft>
            <a:defRPr kern="1200">
              <a:solidFill>
                <a:srgbClr val="000000"/>
              </a:solidFill>
              <a:latin typeface="Arial" pitchFamily="34" charset="0"/>
            </a:defRPr>
          </a:lvl3pPr>
          <a:lvl4pPr marL="1370013" indent="1588" algn="l" rtl="0" fontAlgn="base">
            <a:spcBef>
              <a:spcPct val="0"/>
            </a:spcBef>
            <a:spcAft>
              <a:spcPct val="0"/>
            </a:spcAft>
            <a:defRPr kern="1200">
              <a:solidFill>
                <a:srgbClr val="000000"/>
              </a:solidFill>
              <a:latin typeface="Arial" pitchFamily="34" charset="0"/>
            </a:defRPr>
          </a:lvl4pPr>
          <a:lvl5pPr marL="1827213" indent="1588" algn="l" rtl="0" fontAlgn="base">
            <a:spcBef>
              <a:spcPct val="0"/>
            </a:spcBef>
            <a:spcAft>
              <a:spcPct val="0"/>
            </a:spcAft>
            <a:defRPr kern="1200">
              <a:solidFill>
                <a:srgbClr val="000000"/>
              </a:solidFill>
              <a:latin typeface="Arial" pitchFamily="34" charset="0"/>
            </a:defRPr>
          </a:lvl5pPr>
          <a:lvl6pPr marL="2286000" algn="l" defTabSz="914400" rtl="0" eaLnBrk="1" latinLnBrk="0" hangingPunct="1">
            <a:defRPr kern="1200">
              <a:solidFill>
                <a:srgbClr val="000000"/>
              </a:solidFill>
              <a:latin typeface="Arial" pitchFamily="34" charset="0"/>
            </a:defRPr>
          </a:lvl6pPr>
          <a:lvl7pPr marL="2743200" algn="l" defTabSz="914400" rtl="0" eaLnBrk="1" latinLnBrk="0" hangingPunct="1">
            <a:defRPr kern="1200">
              <a:solidFill>
                <a:srgbClr val="000000"/>
              </a:solidFill>
              <a:latin typeface="Arial" pitchFamily="34" charset="0"/>
            </a:defRPr>
          </a:lvl7pPr>
          <a:lvl8pPr marL="3200400" algn="l" defTabSz="914400" rtl="0" eaLnBrk="1" latinLnBrk="0" hangingPunct="1">
            <a:defRPr kern="1200">
              <a:solidFill>
                <a:srgbClr val="000000"/>
              </a:solidFill>
              <a:latin typeface="Arial" pitchFamily="34" charset="0"/>
            </a:defRPr>
          </a:lvl8pPr>
          <a:lvl9pPr marL="3657600" algn="l" defTabSz="914400" rtl="0" eaLnBrk="1" latinLnBrk="0" hangingPunct="1">
            <a:defRPr kern="1200">
              <a:solidFill>
                <a:srgbClr val="000000"/>
              </a:solidFill>
              <a:latin typeface="Arial" pitchFamily="34" charset="0"/>
            </a:defRPr>
          </a:lvl9pPr>
        </a:lstStyle>
        <a:p xmlns:a="http://schemas.openxmlformats.org/drawingml/2006/main">
          <a:pPr algn="ctr" defTabSz="912813" eaLnBrk="0" hangingPunct="0">
            <a:lnSpc>
              <a:spcPct val="90000"/>
            </a:lnSpc>
            <a:spcBef>
              <a:spcPct val="50000"/>
            </a:spcBef>
            <a:buClr>
              <a:srgbClr val="FF0000"/>
            </a:buClr>
            <a:buFont typeface="Monotype Sorts" pitchFamily="2" charset="2"/>
            <a:buNone/>
          </a:pPr>
          <a:r>
            <a:rPr lang="en-US" sz="1000" dirty="0" smtClean="0"/>
            <a:t>692</a:t>
          </a:r>
          <a:endParaRPr lang="en-US" sz="1000" dirty="0"/>
        </a:p>
      </cdr:txBody>
    </cdr:sp>
  </cdr:relSizeAnchor>
  <cdr:relSizeAnchor xmlns:cdr="http://schemas.openxmlformats.org/drawingml/2006/chartDrawing">
    <cdr:from>
      <cdr:x>0.37575</cdr:x>
      <cdr:y>0.27076</cdr:y>
    </cdr:from>
    <cdr:to>
      <cdr:x>0.51683</cdr:x>
      <cdr:y>0.33094</cdr:y>
    </cdr:to>
    <cdr:sp macro="" textlink="">
      <cdr:nvSpPr>
        <cdr:cNvPr id="8" name="Text Box 4"/>
        <cdr:cNvSpPr txBox="1">
          <a:spLocks xmlns:a="http://schemas.openxmlformats.org/drawingml/2006/main" noChangeArrowheads="1"/>
        </cdr:cNvSpPr>
      </cdr:nvSpPr>
      <cdr:spPr bwMode="auto">
        <a:xfrm xmlns:a="http://schemas.openxmlformats.org/drawingml/2006/main">
          <a:off x="1617634" y="1038562"/>
          <a:ext cx="607359" cy="23083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defTabSz="912813" eaLnBrk="0" hangingPunct="0">
            <a:lnSpc>
              <a:spcPct val="90000"/>
            </a:lnSpc>
            <a:spcBef>
              <a:spcPct val="50000"/>
            </a:spcBef>
            <a:buClr>
              <a:srgbClr val="FF0000"/>
            </a:buClr>
            <a:buFont typeface="Monotype Sorts" pitchFamily="2" charset="2"/>
            <a:buNone/>
          </a:pPr>
          <a:r>
            <a:rPr lang="en-US" sz="1000" dirty="0" smtClean="0"/>
            <a:t>688</a:t>
          </a:r>
          <a:endParaRPr lang="en-US" sz="1000" dirty="0"/>
        </a:p>
      </cdr:txBody>
    </cdr:sp>
  </cdr:relSizeAnchor>
  <cdr:relSizeAnchor xmlns:cdr="http://schemas.openxmlformats.org/drawingml/2006/chartDrawing">
    <cdr:from>
      <cdr:x>0.52207</cdr:x>
      <cdr:y>0.21058</cdr:y>
    </cdr:from>
    <cdr:to>
      <cdr:x>0.66315</cdr:x>
      <cdr:y>0.27076</cdr:y>
    </cdr:to>
    <cdr:sp macro="" textlink="">
      <cdr:nvSpPr>
        <cdr:cNvPr id="7" name="Text Box 4"/>
        <cdr:cNvSpPr txBox="1">
          <a:spLocks xmlns:a="http://schemas.openxmlformats.org/drawingml/2006/main" noChangeArrowheads="1"/>
        </cdr:cNvSpPr>
      </cdr:nvSpPr>
      <cdr:spPr bwMode="auto">
        <a:xfrm xmlns:a="http://schemas.openxmlformats.org/drawingml/2006/main">
          <a:off x="2247537" y="807727"/>
          <a:ext cx="607360" cy="23083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defTabSz="912813" eaLnBrk="0" hangingPunct="0">
            <a:lnSpc>
              <a:spcPct val="90000"/>
            </a:lnSpc>
            <a:spcBef>
              <a:spcPct val="50000"/>
            </a:spcBef>
            <a:buClr>
              <a:srgbClr val="FF0000"/>
            </a:buClr>
            <a:buFont typeface="Monotype Sorts" pitchFamily="2" charset="2"/>
            <a:buNone/>
          </a:pPr>
          <a:r>
            <a:rPr lang="en-US" sz="1000" dirty="0" smtClean="0"/>
            <a:t>767</a:t>
          </a:r>
          <a:endParaRPr lang="en-US" sz="1000" dirty="0"/>
        </a:p>
      </cdr:txBody>
    </cdr:sp>
  </cdr:relSizeAnchor>
  <cdr:relSizeAnchor xmlns:cdr="http://schemas.openxmlformats.org/drawingml/2006/chartDrawing">
    <cdr:from>
      <cdr:x>0.31615</cdr:x>
      <cdr:y>0.00728</cdr:y>
    </cdr:from>
    <cdr:to>
      <cdr:x>0.51606</cdr:x>
      <cdr:y>0.09629</cdr:y>
    </cdr:to>
    <cdr:sp macro="" textlink="">
      <cdr:nvSpPr>
        <cdr:cNvPr id="10" name="TextBox 1"/>
        <cdr:cNvSpPr txBox="1"/>
      </cdr:nvSpPr>
      <cdr:spPr>
        <a:xfrm xmlns:a="http://schemas.openxmlformats.org/drawingml/2006/main">
          <a:off x="2716305" y="28739"/>
          <a:ext cx="1717591" cy="351377"/>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algn="l" rtl="0" fontAlgn="base">
            <a:spcBef>
              <a:spcPct val="0"/>
            </a:spcBef>
            <a:spcAft>
              <a:spcPct val="0"/>
            </a:spcAft>
            <a:defRPr kern="1200">
              <a:solidFill>
                <a:srgbClr val="000000"/>
              </a:solidFill>
              <a:latin typeface="Arial" pitchFamily="34" charset="0"/>
            </a:defRPr>
          </a:lvl1pPr>
          <a:lvl2pPr marL="455613" indent="1588" algn="l" rtl="0" fontAlgn="base">
            <a:spcBef>
              <a:spcPct val="0"/>
            </a:spcBef>
            <a:spcAft>
              <a:spcPct val="0"/>
            </a:spcAft>
            <a:defRPr kern="1200">
              <a:solidFill>
                <a:srgbClr val="000000"/>
              </a:solidFill>
              <a:latin typeface="Arial" pitchFamily="34" charset="0"/>
            </a:defRPr>
          </a:lvl2pPr>
          <a:lvl3pPr marL="912813" indent="1588" algn="l" rtl="0" fontAlgn="base">
            <a:spcBef>
              <a:spcPct val="0"/>
            </a:spcBef>
            <a:spcAft>
              <a:spcPct val="0"/>
            </a:spcAft>
            <a:defRPr kern="1200">
              <a:solidFill>
                <a:srgbClr val="000000"/>
              </a:solidFill>
              <a:latin typeface="Arial" pitchFamily="34" charset="0"/>
            </a:defRPr>
          </a:lvl3pPr>
          <a:lvl4pPr marL="1370013" indent="1588" algn="l" rtl="0" fontAlgn="base">
            <a:spcBef>
              <a:spcPct val="0"/>
            </a:spcBef>
            <a:spcAft>
              <a:spcPct val="0"/>
            </a:spcAft>
            <a:defRPr kern="1200">
              <a:solidFill>
                <a:srgbClr val="000000"/>
              </a:solidFill>
              <a:latin typeface="Arial" pitchFamily="34" charset="0"/>
            </a:defRPr>
          </a:lvl4pPr>
          <a:lvl5pPr marL="1827213" indent="1588" algn="l" rtl="0" fontAlgn="base">
            <a:spcBef>
              <a:spcPct val="0"/>
            </a:spcBef>
            <a:spcAft>
              <a:spcPct val="0"/>
            </a:spcAft>
            <a:defRPr kern="1200">
              <a:solidFill>
                <a:srgbClr val="000000"/>
              </a:solidFill>
              <a:latin typeface="Arial" pitchFamily="34" charset="0"/>
            </a:defRPr>
          </a:lvl5pPr>
          <a:lvl6pPr marL="2286000" algn="l" defTabSz="914400" rtl="0" eaLnBrk="1" latinLnBrk="0" hangingPunct="1">
            <a:defRPr kern="1200">
              <a:solidFill>
                <a:srgbClr val="000000"/>
              </a:solidFill>
              <a:latin typeface="Arial" pitchFamily="34" charset="0"/>
            </a:defRPr>
          </a:lvl6pPr>
          <a:lvl7pPr marL="2743200" algn="l" defTabSz="914400" rtl="0" eaLnBrk="1" latinLnBrk="0" hangingPunct="1">
            <a:defRPr kern="1200">
              <a:solidFill>
                <a:srgbClr val="000000"/>
              </a:solidFill>
              <a:latin typeface="Arial" pitchFamily="34" charset="0"/>
            </a:defRPr>
          </a:lvl7pPr>
          <a:lvl8pPr marL="3200400" algn="l" defTabSz="914400" rtl="0" eaLnBrk="1" latinLnBrk="0" hangingPunct="1">
            <a:defRPr kern="1200">
              <a:solidFill>
                <a:srgbClr val="000000"/>
              </a:solidFill>
              <a:latin typeface="Arial" pitchFamily="34" charset="0"/>
            </a:defRPr>
          </a:lvl8pPr>
          <a:lvl9pPr marL="3657600" algn="l" defTabSz="914400" rtl="0" eaLnBrk="1" latinLnBrk="0" hangingPunct="1">
            <a:defRPr kern="1200">
              <a:solidFill>
                <a:srgbClr val="000000"/>
              </a:solidFill>
              <a:latin typeface="Arial" pitchFamily="34" charset="0"/>
            </a:defRPr>
          </a:lvl9pPr>
        </a:lstStyle>
        <a:p xmlns:a="http://schemas.openxmlformats.org/drawingml/2006/main">
          <a:pPr algn="ctr"/>
          <a:endParaRPr lang="en-US" sz="1000" dirty="0"/>
        </a:p>
      </cdr:txBody>
    </cdr:sp>
  </cdr:relSizeAnchor>
  <cdr:relSizeAnchor xmlns:cdr="http://schemas.openxmlformats.org/drawingml/2006/chartDrawing">
    <cdr:from>
      <cdr:x>0.66425</cdr:x>
      <cdr:y>0.14538</cdr:y>
    </cdr:from>
    <cdr:to>
      <cdr:x>0.80533</cdr:x>
      <cdr:y>0.20556</cdr:y>
    </cdr:to>
    <cdr:sp macro="" textlink="">
      <cdr:nvSpPr>
        <cdr:cNvPr id="11" name="Text Box 4"/>
        <cdr:cNvSpPr txBox="1">
          <a:spLocks xmlns:a="http://schemas.openxmlformats.org/drawingml/2006/main" noChangeArrowheads="1"/>
        </cdr:cNvSpPr>
      </cdr:nvSpPr>
      <cdr:spPr bwMode="auto">
        <a:xfrm xmlns:a="http://schemas.openxmlformats.org/drawingml/2006/main">
          <a:off x="5217750" y="468056"/>
          <a:ext cx="1108202" cy="19375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defTabSz="912813" eaLnBrk="0" hangingPunct="0">
            <a:lnSpc>
              <a:spcPct val="90000"/>
            </a:lnSpc>
            <a:spcBef>
              <a:spcPct val="50000"/>
            </a:spcBef>
            <a:buClr>
              <a:srgbClr val="FF0000"/>
            </a:buClr>
            <a:buFont typeface="Monotype Sorts" pitchFamily="2" charset="2"/>
            <a:buNone/>
          </a:pPr>
          <a:r>
            <a:rPr lang="en-US" sz="1000" dirty="0" smtClean="0"/>
            <a:t>847</a:t>
          </a:r>
          <a:endParaRPr lang="en-US" sz="1000" dirty="0"/>
        </a:p>
      </cdr:txBody>
    </cdr:sp>
  </cdr:relSizeAnchor>
  <cdr:relSizeAnchor xmlns:cdr="http://schemas.openxmlformats.org/drawingml/2006/chartDrawing">
    <cdr:from>
      <cdr:x>0.12614</cdr:x>
      <cdr:y>0.18446</cdr:y>
    </cdr:from>
    <cdr:to>
      <cdr:x>0.22552</cdr:x>
      <cdr:y>0.24464</cdr:y>
    </cdr:to>
    <cdr:sp macro="" textlink="">
      <cdr:nvSpPr>
        <cdr:cNvPr id="12" name="Text Box 4"/>
        <cdr:cNvSpPr txBox="1">
          <a:spLocks xmlns:a="http://schemas.openxmlformats.org/drawingml/2006/main" noChangeArrowheads="1"/>
        </cdr:cNvSpPr>
      </cdr:nvSpPr>
      <cdr:spPr bwMode="auto">
        <a:xfrm xmlns:a="http://schemas.openxmlformats.org/drawingml/2006/main">
          <a:off x="543031" y="707537"/>
          <a:ext cx="427849" cy="23083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defTabSz="912813" eaLnBrk="0" hangingPunct="0">
            <a:lnSpc>
              <a:spcPct val="90000"/>
            </a:lnSpc>
            <a:spcBef>
              <a:spcPct val="50000"/>
            </a:spcBef>
            <a:buClr>
              <a:srgbClr val="FF0000"/>
            </a:buClr>
            <a:buFont typeface="Monotype Sorts" pitchFamily="2" charset="2"/>
            <a:buNone/>
          </a:pPr>
          <a:r>
            <a:rPr lang="en-US" sz="1000" dirty="0" smtClean="0">
              <a:solidFill>
                <a:schemeClr val="tx1"/>
              </a:solidFill>
            </a:rPr>
            <a:t>797</a:t>
          </a:r>
          <a:endParaRPr lang="en-US" sz="100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4AE511F-39DB-4809-930A-062B33270E37}" type="datetimeFigureOut">
              <a:rPr lang="en-US" smtClean="0"/>
              <a:pPr/>
              <a:t>11/30/2015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285D5A3-C0EA-41D6-B505-8F7F785455A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80BFEEA-7154-4A37-8061-A2BD7346F9C3}" type="datetimeFigureOut">
              <a:rPr lang="en-US" smtClean="0"/>
              <a:pPr/>
              <a:t>11/30/2015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29AE76B-AFD5-408F-BC35-1718A50C4DE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9AE76B-AFD5-408F-BC35-1718A50C4DE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F560DD9-4144-4E3F-87E2-BE4486C6C690}" type="slidenum">
              <a:rPr lang="en-US" smtClean="0"/>
              <a:pPr>
                <a:defRPr/>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pPr defTabSz="941534"/>
            <a:fld id="{4D4BC04E-4753-4FBD-B137-05D527130C81}" type="slidenum">
              <a:rPr lang="en-US" smtClean="0"/>
              <a:pPr defTabSz="941534"/>
              <a:t>25</a:t>
            </a:fld>
            <a:endParaRPr lang="en-US" dirty="0"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B695C1-C93F-40E8-89E0-C52E1E9BC193}" type="slidenum">
              <a:rPr lang="en-US" smtClean="0"/>
              <a:pPr/>
              <a:t>27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38DCDE-B678-47DA-8D83-906FE7D5550C}" type="slidenum">
              <a:rPr lang="en-US" smtClean="0"/>
              <a:pPr/>
              <a:t>31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908ACCB-E863-4FDF-B264-F9D03E97B8E4}" type="slidenum">
              <a:rPr lang="en-US">
                <a:solidFill>
                  <a:srgbClr val="000000"/>
                </a:solidFill>
              </a:rPr>
              <a:pPr>
                <a:defRPr/>
              </a:pPr>
              <a:t>33</a:t>
            </a:fld>
            <a:endParaRPr lang="en-US">
              <a:solidFill>
                <a:srgbClr val="000000"/>
              </a:solidFill>
            </a:endParaRPr>
          </a:p>
        </p:txBody>
      </p:sp>
      <p:sp>
        <p:nvSpPr>
          <p:cNvPr id="364547" name="Rectangle 2"/>
          <p:cNvSpPr>
            <a:spLocks noGrp="1" noRot="1" noChangeAspect="1" noChangeArrowheads="1" noTextEdit="1"/>
          </p:cNvSpPr>
          <p:nvPr>
            <p:ph type="sldImg"/>
          </p:nvPr>
        </p:nvSpPr>
        <p:spPr bwMode="auto">
          <a:xfrm>
            <a:off x="1181100" y="701675"/>
            <a:ext cx="4649788" cy="3486150"/>
          </a:xfrm>
          <a:noFill/>
          <a:ln>
            <a:solidFill>
              <a:srgbClr val="000000"/>
            </a:solidFill>
            <a:miter lim="800000"/>
            <a:headEnd/>
            <a:tailEnd/>
          </a:ln>
        </p:spPr>
      </p:sp>
      <p:sp>
        <p:nvSpPr>
          <p:cNvPr id="1102851" name="Rectangle 3"/>
          <p:cNvSpPr>
            <a:spLocks noGrp="1" noChangeArrowheads="1"/>
          </p:cNvSpPr>
          <p:nvPr>
            <p:ph type="body" idx="1"/>
          </p:nvPr>
        </p:nvSpPr>
        <p:spPr>
          <a:xfrm>
            <a:off x="934721" y="4416425"/>
            <a:ext cx="5140960" cy="4178300"/>
          </a:xfrm>
          <a:ln/>
        </p:spPr>
        <p:txBody>
          <a:bodyPr>
            <a:normAutofit fontScale="40000" lnSpcReduction="20000"/>
          </a:bodyPr>
          <a:lstStyle/>
          <a:p>
            <a:pPr>
              <a:lnSpc>
                <a:spcPct val="110000"/>
              </a:lnSpc>
              <a:defRPr/>
            </a:pPr>
            <a:r>
              <a:rPr lang="en-US" b="1" dirty="0"/>
              <a:t>Segmentation based on members’ business motivation for using the Bank</a:t>
            </a:r>
          </a:p>
          <a:p>
            <a:pPr>
              <a:lnSpc>
                <a:spcPct val="110000"/>
              </a:lnSpc>
              <a:defRPr/>
            </a:pPr>
            <a:r>
              <a:rPr lang="en-US" u="sng" dirty="0"/>
              <a:t>Systematic Interest Rate Risk Managers</a:t>
            </a:r>
          </a:p>
          <a:p>
            <a:pPr lvl="1">
              <a:lnSpc>
                <a:spcPct val="110000"/>
              </a:lnSpc>
              <a:defRPr/>
            </a:pPr>
            <a:r>
              <a:rPr lang="en-US" dirty="0"/>
              <a:t>Institutions who use advances to hedge risk in the balance sheet with the appropriate products</a:t>
            </a:r>
          </a:p>
          <a:p>
            <a:pPr>
              <a:lnSpc>
                <a:spcPct val="110000"/>
              </a:lnSpc>
              <a:defRPr/>
            </a:pPr>
            <a:r>
              <a:rPr lang="en-US" u="sng" dirty="0"/>
              <a:t>Daily Liquidity Users</a:t>
            </a:r>
          </a:p>
          <a:p>
            <a:pPr lvl="1">
              <a:lnSpc>
                <a:spcPct val="110000"/>
              </a:lnSpc>
              <a:defRPr/>
            </a:pPr>
            <a:r>
              <a:rPr lang="en-US" dirty="0"/>
              <a:t>Generally borrow overnight advance products to fund daily cash flow needs</a:t>
            </a:r>
          </a:p>
          <a:p>
            <a:pPr>
              <a:lnSpc>
                <a:spcPct val="110000"/>
              </a:lnSpc>
              <a:defRPr/>
            </a:pPr>
            <a:r>
              <a:rPr lang="en-US" u="sng" dirty="0" err="1"/>
              <a:t>Leveragers</a:t>
            </a:r>
            <a:endParaRPr lang="en-US" u="sng" dirty="0"/>
          </a:p>
          <a:p>
            <a:pPr lvl="1">
              <a:lnSpc>
                <a:spcPct val="110000"/>
              </a:lnSpc>
              <a:defRPr/>
            </a:pPr>
            <a:r>
              <a:rPr lang="en-US" dirty="0"/>
              <a:t>Institutions with excess capital looking to grow the balance sheet through leverage strategies</a:t>
            </a:r>
          </a:p>
          <a:p>
            <a:pPr>
              <a:lnSpc>
                <a:spcPct val="110000"/>
              </a:lnSpc>
              <a:defRPr/>
            </a:pPr>
            <a:r>
              <a:rPr lang="en-US" u="sng" dirty="0"/>
              <a:t>Non-Users</a:t>
            </a:r>
          </a:p>
          <a:p>
            <a:pPr lvl="1">
              <a:lnSpc>
                <a:spcPct val="110000"/>
              </a:lnSpc>
              <a:defRPr/>
            </a:pPr>
            <a:r>
              <a:rPr lang="en-US" dirty="0"/>
              <a:t>Institutions that irregularly borrow advances</a:t>
            </a:r>
          </a:p>
          <a:p>
            <a:pPr>
              <a:lnSpc>
                <a:spcPct val="110000"/>
              </a:lnSpc>
              <a:defRPr/>
            </a:pPr>
            <a:r>
              <a:rPr lang="en-US" u="sng" dirty="0"/>
              <a:t>Opportunistic Funders</a:t>
            </a:r>
          </a:p>
          <a:p>
            <a:pPr lvl="1">
              <a:lnSpc>
                <a:spcPct val="110000"/>
              </a:lnSpc>
              <a:defRPr/>
            </a:pPr>
            <a:r>
              <a:rPr lang="en-US" dirty="0"/>
              <a:t>Institutions whose primary consideration in the use of advances is rate </a:t>
            </a:r>
          </a:p>
          <a:p>
            <a:pPr>
              <a:spcBef>
                <a:spcPct val="75000"/>
              </a:spcBef>
              <a:defRPr/>
            </a:pPr>
            <a:r>
              <a:rPr lang="en-US" sz="1100" dirty="0"/>
              <a:t>==============================================</a:t>
            </a:r>
          </a:p>
          <a:p>
            <a:pPr>
              <a:spcBef>
                <a:spcPct val="75000"/>
              </a:spcBef>
              <a:defRPr/>
            </a:pPr>
            <a:r>
              <a:rPr lang="en-US" b="1" u="sng" dirty="0"/>
              <a:t>Use of FHLBNY Advances</a:t>
            </a:r>
            <a:endParaRPr lang="en-US" sz="1100" b="1" u="sng" dirty="0"/>
          </a:p>
          <a:p>
            <a:pPr>
              <a:spcBef>
                <a:spcPct val="75000"/>
              </a:spcBef>
              <a:defRPr/>
            </a:pPr>
            <a:r>
              <a:rPr lang="en-US" sz="1100" dirty="0"/>
              <a:t>Liquidity management</a:t>
            </a:r>
          </a:p>
          <a:p>
            <a:pPr>
              <a:spcBef>
                <a:spcPct val="75000"/>
              </a:spcBef>
              <a:defRPr/>
            </a:pPr>
            <a:r>
              <a:rPr lang="en-US" sz="1100" dirty="0"/>
              <a:t>Asset/liability management</a:t>
            </a:r>
          </a:p>
          <a:p>
            <a:pPr lvl="1">
              <a:spcBef>
                <a:spcPct val="50000"/>
              </a:spcBef>
              <a:defRPr/>
            </a:pPr>
            <a:r>
              <a:rPr lang="en-US" sz="900" i="1" dirty="0"/>
              <a:t>Transactional micro hedges</a:t>
            </a:r>
          </a:p>
          <a:p>
            <a:pPr lvl="1">
              <a:spcBef>
                <a:spcPct val="50000"/>
              </a:spcBef>
              <a:defRPr/>
            </a:pPr>
            <a:r>
              <a:rPr lang="en-US" sz="900" i="1" dirty="0"/>
              <a:t>Balance sheet macro hedges</a:t>
            </a:r>
          </a:p>
          <a:p>
            <a:pPr>
              <a:spcBef>
                <a:spcPct val="75000"/>
              </a:spcBef>
              <a:defRPr/>
            </a:pPr>
            <a:r>
              <a:rPr lang="en-US" sz="1100" dirty="0"/>
              <a:t>Minimizing liability costs</a:t>
            </a:r>
          </a:p>
          <a:p>
            <a:pPr>
              <a:spcBef>
                <a:spcPct val="75000"/>
              </a:spcBef>
              <a:defRPr/>
            </a:pPr>
            <a:r>
              <a:rPr lang="en-US" sz="1100" dirty="0"/>
              <a:t>Wholesale leveraging</a:t>
            </a:r>
          </a:p>
          <a:p>
            <a:pPr>
              <a:spcBef>
                <a:spcPct val="75000"/>
              </a:spcBef>
              <a:defRPr/>
            </a:pPr>
            <a:r>
              <a:rPr lang="en-US" sz="1100" dirty="0"/>
              <a:t>Funding retail loan growth</a:t>
            </a:r>
          </a:p>
          <a:p>
            <a:pPr>
              <a:spcBef>
                <a:spcPct val="75000"/>
              </a:spcBef>
              <a:defRPr/>
            </a:pPr>
            <a:r>
              <a:rPr lang="en-US" sz="1100" dirty="0"/>
              <a:t>Pre-fund bank branches</a:t>
            </a:r>
          </a:p>
          <a:p>
            <a:pPr>
              <a:spcBef>
                <a:spcPct val="75000"/>
              </a:spcBef>
              <a:defRPr/>
            </a:pPr>
            <a:r>
              <a:rPr lang="en-US" dirty="0"/>
              <a:t>========================</a:t>
            </a:r>
          </a:p>
          <a:p>
            <a:pPr>
              <a:spcBef>
                <a:spcPct val="75000"/>
              </a:spcBef>
              <a:defRPr/>
            </a:pPr>
            <a:r>
              <a:rPr lang="en-US" dirty="0"/>
              <a:t>PR Member</a:t>
            </a:r>
          </a:p>
          <a:p>
            <a:pPr>
              <a:defRPr/>
            </a:pPr>
            <a:r>
              <a:rPr lang="en-US" dirty="0"/>
              <a:t>Leverager:1</a:t>
            </a:r>
          </a:p>
          <a:p>
            <a:pPr>
              <a:defRPr/>
            </a:pPr>
            <a:r>
              <a:rPr lang="en-US" dirty="0"/>
              <a:t>Doral</a:t>
            </a:r>
          </a:p>
          <a:p>
            <a:pPr>
              <a:defRPr/>
            </a:pPr>
            <a:endParaRPr lang="en-US" dirty="0"/>
          </a:p>
          <a:p>
            <a:pPr>
              <a:defRPr/>
            </a:pPr>
            <a:r>
              <a:rPr lang="en-US" dirty="0"/>
              <a:t>Opportunistic: 4</a:t>
            </a:r>
          </a:p>
          <a:p>
            <a:pPr>
              <a:defRPr/>
            </a:pPr>
            <a:r>
              <a:rPr lang="en-US" dirty="0" err="1"/>
              <a:t>FirstBank</a:t>
            </a:r>
            <a:endParaRPr lang="en-US" dirty="0"/>
          </a:p>
          <a:p>
            <a:pPr>
              <a:defRPr/>
            </a:pPr>
            <a:r>
              <a:rPr lang="en-US" dirty="0" err="1"/>
              <a:t>Santandar</a:t>
            </a:r>
            <a:endParaRPr lang="en-US" dirty="0"/>
          </a:p>
          <a:p>
            <a:pPr>
              <a:defRPr/>
            </a:pPr>
            <a:r>
              <a:rPr lang="en-US" dirty="0"/>
              <a:t>Oriental</a:t>
            </a:r>
          </a:p>
          <a:p>
            <a:pPr>
              <a:defRPr/>
            </a:pPr>
            <a:r>
              <a:rPr lang="en-US" dirty="0"/>
              <a:t>Western</a:t>
            </a:r>
          </a:p>
          <a:p>
            <a:pPr>
              <a:defRPr/>
            </a:pPr>
            <a:endParaRPr lang="en-US" dirty="0"/>
          </a:p>
          <a:p>
            <a:pPr>
              <a:defRPr/>
            </a:pPr>
            <a:r>
              <a:rPr lang="en-US" dirty="0"/>
              <a:t>Daily </a:t>
            </a:r>
            <a:r>
              <a:rPr lang="en-US" dirty="0" err="1"/>
              <a:t>Liq</a:t>
            </a:r>
            <a:r>
              <a:rPr lang="en-US" dirty="0"/>
              <a:t>: 3</a:t>
            </a:r>
          </a:p>
          <a:p>
            <a:pPr>
              <a:defRPr/>
            </a:pPr>
            <a:r>
              <a:rPr lang="en-US" dirty="0" err="1"/>
              <a:t>Banco</a:t>
            </a:r>
            <a:r>
              <a:rPr lang="en-US" dirty="0"/>
              <a:t> Pop</a:t>
            </a:r>
          </a:p>
          <a:p>
            <a:pPr>
              <a:defRPr/>
            </a:pPr>
            <a:r>
              <a:rPr lang="en-US" dirty="0"/>
              <a:t>R-G</a:t>
            </a:r>
          </a:p>
          <a:p>
            <a:pPr>
              <a:defRPr/>
            </a:pPr>
            <a:r>
              <a:rPr lang="en-US" dirty="0"/>
              <a:t>Euro</a:t>
            </a:r>
          </a:p>
          <a:p>
            <a:pPr>
              <a:defRPr/>
            </a:pPr>
            <a:endParaRPr lang="en-US" dirty="0"/>
          </a:p>
          <a:p>
            <a:pPr>
              <a:defRPr/>
            </a:pPr>
            <a:r>
              <a:rPr lang="en-US" dirty="0"/>
              <a:t>System: 1</a:t>
            </a:r>
          </a:p>
          <a:p>
            <a:pPr>
              <a:defRPr/>
            </a:pPr>
            <a:r>
              <a:rPr lang="en-US" dirty="0"/>
              <a:t>BBVA</a:t>
            </a:r>
          </a:p>
          <a:p>
            <a:pPr>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20210">
              <a:defRPr/>
            </a:pPr>
            <a:fld id="{0AEE7CD2-6F63-4BE1-89DD-AAD81DA5D75F}" type="slidenum">
              <a:rPr lang="en-US">
                <a:solidFill>
                  <a:srgbClr val="000000"/>
                </a:solidFill>
              </a:rPr>
              <a:pPr defTabSz="920210">
                <a:defRPr/>
              </a:pPr>
              <a:t>34</a:t>
            </a:fld>
            <a:endParaRPr lang="en-US" dirty="0">
              <a:solidFill>
                <a:srgbClr val="000000"/>
              </a:solidFill>
            </a:endParaRPr>
          </a:p>
        </p:txBody>
      </p:sp>
      <p:sp>
        <p:nvSpPr>
          <p:cNvPr id="366595" name="Rectangle 2"/>
          <p:cNvSpPr>
            <a:spLocks noGrp="1" noRot="1" noChangeAspect="1" noChangeArrowheads="1" noTextEdit="1"/>
          </p:cNvSpPr>
          <p:nvPr>
            <p:ph type="sldImg"/>
          </p:nvPr>
        </p:nvSpPr>
        <p:spPr bwMode="auto">
          <a:xfrm>
            <a:off x="1182688" y="701675"/>
            <a:ext cx="4648200" cy="3486150"/>
          </a:xfrm>
          <a:noFill/>
          <a:ln>
            <a:solidFill>
              <a:srgbClr val="000000"/>
            </a:solidFill>
            <a:miter lim="800000"/>
            <a:headEnd/>
            <a:tailEnd/>
          </a:ln>
        </p:spPr>
      </p:sp>
      <p:sp>
        <p:nvSpPr>
          <p:cNvPr id="366596" name="Rectangle 3"/>
          <p:cNvSpPr>
            <a:spLocks noGrp="1" noChangeArrowheads="1"/>
          </p:cNvSpPr>
          <p:nvPr>
            <p:ph type="body" idx="1"/>
          </p:nvPr>
        </p:nvSpPr>
        <p:spPr bwMode="auto">
          <a:xfrm>
            <a:off x="933107" y="4416425"/>
            <a:ext cx="5144193" cy="4178300"/>
          </a:xfrm>
          <a:noFill/>
        </p:spPr>
        <p:txBody>
          <a:bodyPr wrap="square" lIns="92932" tIns="46466" rIns="92932" bIns="46466"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6D44555A-AF6F-4CB8-85CC-13ADF5CBDD13}" type="slidenum">
              <a:rPr lang="en-US" smtClean="0">
                <a:solidFill>
                  <a:prstClr val="black"/>
                </a:solidFill>
              </a:rPr>
              <a:pPr>
                <a:defRPr/>
              </a:pPr>
              <a:t>36</a:t>
            </a:fld>
            <a:endParaRPr lang="en-US" smtClean="0">
              <a:solidFill>
                <a:prstClr val="black"/>
              </a:solidFill>
            </a:endParaRPr>
          </a:p>
        </p:txBody>
      </p:sp>
      <p:sp>
        <p:nvSpPr>
          <p:cNvPr id="151555" name="Rectangle 2"/>
          <p:cNvSpPr>
            <a:spLocks noGrp="1" noRot="1" noChangeAspect="1" noChangeArrowheads="1" noTextEdit="1"/>
          </p:cNvSpPr>
          <p:nvPr>
            <p:ph type="sldImg"/>
          </p:nvPr>
        </p:nvSpPr>
        <p:spPr bwMode="auto">
          <a:xfrm>
            <a:off x="1181100" y="698500"/>
            <a:ext cx="4648200" cy="3486150"/>
          </a:xfrm>
          <a:noFill/>
          <a:ln>
            <a:solidFill>
              <a:srgbClr val="000000"/>
            </a:solidFill>
            <a:miter lim="800000"/>
            <a:headEnd/>
            <a:tailEnd/>
          </a:ln>
        </p:spPr>
      </p:sp>
      <p:sp>
        <p:nvSpPr>
          <p:cNvPr id="151556" name="Rectangle 3"/>
          <p:cNvSpPr>
            <a:spLocks noGrp="1" noChangeArrowheads="1"/>
          </p:cNvSpPr>
          <p:nvPr>
            <p:ph type="body" idx="1"/>
          </p:nvPr>
        </p:nvSpPr>
        <p:spPr bwMode="auto">
          <a:xfrm>
            <a:off x="933451" y="4416430"/>
            <a:ext cx="5143500" cy="4181475"/>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a:noFill/>
          <a:ln/>
        </p:spPr>
        <p:txBody>
          <a:bodyPr/>
          <a:lstStyle/>
          <a:p>
            <a:pPr eaLnBrk="1" hangingPunct="1">
              <a:spcBef>
                <a:spcPct val="0"/>
              </a:spcBef>
            </a:pPr>
            <a:r>
              <a:rPr lang="en-US" dirty="0" smtClean="0">
                <a:latin typeface="Arial" pitchFamily="34" charset="0"/>
              </a:rPr>
              <a:t>The Fixed-Rate with Cap combines a fixed-rate borrowing with an embedded 3 Month LIBOR-indexed interest-rate cap.   It can help you to lock in spreads and preserve margins while offering additional protection against rising short-term interest rates.  As 3 Month LIBOR rises, the cost of funds on this advance can lower, offsetting potential rate increases you may experience with your deposit base or other funding categories. </a:t>
            </a:r>
          </a:p>
          <a:p>
            <a:pPr eaLnBrk="1" hangingPunct="1">
              <a:spcBef>
                <a:spcPct val="0"/>
              </a:spcBef>
            </a:pPr>
            <a:endParaRPr lang="en-US" dirty="0" smtClean="0">
              <a:latin typeface="Arial" pitchFamily="34" charset="0"/>
            </a:endParaRPr>
          </a:p>
          <a:p>
            <a:pPr eaLnBrk="1" hangingPunct="1">
              <a:spcBef>
                <a:spcPct val="0"/>
              </a:spcBef>
            </a:pPr>
            <a:r>
              <a:rPr lang="en-US" dirty="0" smtClean="0">
                <a:latin typeface="Arial" pitchFamily="34" charset="0"/>
              </a:rPr>
              <a:t>This advance provides members with the benefits of an interest rate cap and may be accounted for without the issues associated with stand-alone derivatives.  As always, please consult your accountant in order to confirm the appropriate accounting treatment.</a:t>
            </a:r>
          </a:p>
        </p:txBody>
      </p:sp>
      <p:sp>
        <p:nvSpPr>
          <p:cNvPr id="203780" name="Slide Number Placeholder 3"/>
          <p:cNvSpPr>
            <a:spLocks noGrp="1"/>
          </p:cNvSpPr>
          <p:nvPr>
            <p:ph type="sldNum" sz="quarter" idx="5"/>
          </p:nvPr>
        </p:nvSpPr>
        <p:spPr/>
        <p:txBody>
          <a:bodyPr/>
          <a:lstStyle/>
          <a:p>
            <a:pPr>
              <a:defRPr/>
            </a:pPr>
            <a:fld id="{5B404E21-E4B0-47CB-81D0-F3DB6A2410C2}" type="slidenum">
              <a:rPr lang="en-US" smtClean="0">
                <a:solidFill>
                  <a:srgbClr val="000000"/>
                </a:solidFill>
              </a:rPr>
              <a:pPr>
                <a:defRPr/>
              </a:pPr>
              <a:t>37</a:t>
            </a:fld>
            <a:endParaRPr lang="en-US"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p:spPr>
        <p:txBody>
          <a:bodyPr/>
          <a:lstStyle/>
          <a:p>
            <a:pPr eaLnBrk="1" hangingPunct="1">
              <a:spcBef>
                <a:spcPct val="0"/>
              </a:spcBef>
            </a:pPr>
            <a:r>
              <a:rPr lang="en-US" dirty="0" smtClean="0">
                <a:latin typeface="Arial" pitchFamily="34" charset="0"/>
              </a:rPr>
              <a:t>The rate for this advance will remain fixed and reset quarterly if 3 Month LIBOR rises above an agreed upon strike cap, with the rate adjusting downward at that point.   The advance rate will adjust depending on how many basis points 3 Month Libor is above the cap,  either on a one to one basis (1 times) or by a basis point for every two basis points the index is over the cap (0.5 times), with a “floor” of zero percent.   As rates rise, assets extend and liabilities re-price, the rate on the Fixed Rate with Cap will decline, lowering your cost of funds.  If 3 Month LIBOR falls back below the cap the advance will return to its original fixed rate. </a:t>
            </a:r>
          </a:p>
          <a:p>
            <a:pPr eaLnBrk="1" hangingPunct="1">
              <a:spcBef>
                <a:spcPct val="0"/>
              </a:spcBef>
            </a:pPr>
            <a:endParaRPr lang="en-US" dirty="0" smtClean="0">
              <a:latin typeface="Arial" pitchFamily="34" charset="0"/>
            </a:endParaRPr>
          </a:p>
          <a:p>
            <a:pPr eaLnBrk="1" hangingPunct="1">
              <a:spcBef>
                <a:spcPct val="0"/>
              </a:spcBef>
            </a:pPr>
            <a:r>
              <a:rPr lang="en-US" dirty="0" smtClean="0">
                <a:latin typeface="Arial" pitchFamily="34" charset="0"/>
              </a:rPr>
              <a:t>Let’s take a look at example of a hypothetical 5 year Fixed Rate with Cap, with a cap of 1.75% and one times multiplier, with an initial rate of 1.39%.   We incorporated a rising rate environment in this illustration where 3 Month LIBOR steadily rises and breaches the cap in the third quarter of year 3.  The Fixed Rate with Cap would remain at 1.39% throughout the first 2 years of this scenario, beginning to re-price downward in the third quarter of year three as 3 Month LIBOR rises above the 1.75% cap.  By the end of year five in this example, 3 Month LIBOR reaches 4.41% and the advance rate is floored at zero percent. If 3 Month LIBOR never breaks through the cap the advance rate would remain at 1.39%.  </a:t>
            </a:r>
          </a:p>
        </p:txBody>
      </p:sp>
      <p:sp>
        <p:nvSpPr>
          <p:cNvPr id="204804" name="Slide Number Placeholder 3"/>
          <p:cNvSpPr>
            <a:spLocks noGrp="1"/>
          </p:cNvSpPr>
          <p:nvPr>
            <p:ph type="sldNum" sz="quarter" idx="5"/>
          </p:nvPr>
        </p:nvSpPr>
        <p:spPr/>
        <p:txBody>
          <a:bodyPr/>
          <a:lstStyle/>
          <a:p>
            <a:pPr>
              <a:defRPr/>
            </a:pPr>
            <a:fld id="{D69DF265-B8C9-4FA2-9848-B0B5B4B11D9E}" type="slidenum">
              <a:rPr lang="en-US" smtClean="0">
                <a:solidFill>
                  <a:srgbClr val="000000"/>
                </a:solidFill>
              </a:rPr>
              <a:pPr>
                <a:defRPr/>
              </a:pPr>
              <a:t>38</a:t>
            </a:fld>
            <a:endParaRPr lang="en-US"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p:txBody>
          <a:bodyPr/>
          <a:lstStyle/>
          <a:p>
            <a:pPr>
              <a:defRPr/>
            </a:pPr>
            <a:fld id="{C518A991-FF00-474E-A774-8BE65782B072}" type="slidenum">
              <a:rPr lang="en-US" smtClean="0">
                <a:solidFill>
                  <a:srgbClr val="000000"/>
                </a:solidFill>
              </a:rPr>
              <a:pPr>
                <a:defRPr/>
              </a:pPr>
              <a:t>39</a:t>
            </a:fld>
            <a:endParaRPr lang="en-US" smtClean="0">
              <a:solidFill>
                <a:srgbClr val="000000"/>
              </a:solidFill>
            </a:endParaRPr>
          </a:p>
        </p:txBody>
      </p:sp>
      <p:sp>
        <p:nvSpPr>
          <p:cNvPr id="153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04" name="Rectangle 3"/>
          <p:cNvSpPr>
            <a:spLocks noGrp="1" noChangeArrowheads="1"/>
          </p:cNvSpPr>
          <p:nvPr>
            <p:ph type="body" idx="1"/>
          </p:nvPr>
        </p:nvSpPr>
        <p:spPr bwMode="auto">
          <a:xfrm>
            <a:off x="935040" y="4416430"/>
            <a:ext cx="5140325" cy="4183063"/>
          </a:xfrm>
          <a:noFill/>
        </p:spPr>
        <p:txBody>
          <a:bodyPr wrap="square" numCol="1" anchor="t" anchorCtr="0" compatLnSpc="1">
            <a:prstTxWarp prst="textNoShape">
              <a:avLst/>
            </a:prstTxWarp>
          </a:bodyPr>
          <a:lstStyle/>
          <a:p>
            <a:pPr eaLnBrk="1" hangingPunct="1">
              <a:spcBef>
                <a:spcPct val="0"/>
              </a:spcBef>
            </a:pPr>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p:txBody>
          <a:bodyPr/>
          <a:lstStyle/>
          <a:p>
            <a:pPr>
              <a:defRPr/>
            </a:pPr>
            <a:fld id="{86228C13-7FE6-459F-8276-46F0ED3B79C5}" type="slidenum">
              <a:rPr lang="en-US" smtClean="0">
                <a:solidFill>
                  <a:srgbClr val="000000"/>
                </a:solidFill>
                <a:latin typeface="Arial" pitchFamily="34" charset="0"/>
              </a:rPr>
              <a:pPr>
                <a:defRPr/>
              </a:pPr>
              <a:t>4</a:t>
            </a:fld>
            <a:endParaRPr lang="en-US" smtClean="0">
              <a:solidFill>
                <a:srgbClr val="000000"/>
              </a:solidFill>
              <a:latin typeface="Arial" pitchFamily="34" charset="0"/>
            </a:endParaRPr>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C05BA9-ECCA-4225-8AB9-F81C2918DEE8}" type="slidenum">
              <a:rPr lang="en-US"/>
              <a:pPr/>
              <a:t>42</a:t>
            </a:fld>
            <a:endParaRPr lang="en-US"/>
          </a:p>
        </p:txBody>
      </p:sp>
      <p:sp>
        <p:nvSpPr>
          <p:cNvPr id="1871874" name="Rectangle 2"/>
          <p:cNvSpPr>
            <a:spLocks noGrp="1" noRot="1" noChangeAspect="1" noChangeArrowheads="1" noTextEdit="1"/>
          </p:cNvSpPr>
          <p:nvPr>
            <p:ph type="sldImg"/>
          </p:nvPr>
        </p:nvSpPr>
        <p:spPr>
          <a:xfrm>
            <a:off x="1181100" y="698500"/>
            <a:ext cx="4648200" cy="3486150"/>
          </a:xfrm>
          <a:ln/>
        </p:spPr>
      </p:sp>
      <p:sp>
        <p:nvSpPr>
          <p:cNvPr id="1871875" name="Rectangle 3"/>
          <p:cNvSpPr>
            <a:spLocks noGrp="1" noChangeArrowheads="1"/>
          </p:cNvSpPr>
          <p:nvPr>
            <p:ph type="body" idx="1"/>
          </p:nvPr>
        </p:nvSpPr>
        <p:spPr>
          <a:xfrm>
            <a:off x="932473" y="4416430"/>
            <a:ext cx="5145454" cy="4181462"/>
          </a:xfrm>
        </p:spPr>
        <p:txBody>
          <a:bodyPr>
            <a:normAutofit/>
          </a:bodyPr>
          <a:lstStyle/>
          <a:p>
            <a:r>
              <a:rPr lang="en-US" sz="1400" dirty="0" smtClean="0"/>
              <a:t>That NI performance has translated into Returns to shareholders have been very strong </a:t>
            </a:r>
          </a:p>
          <a:p>
            <a:endParaRPr lang="en-US" sz="1400" dirty="0" smtClean="0"/>
          </a:p>
          <a:p>
            <a:r>
              <a:rPr lang="en-US" sz="1400" dirty="0" smtClean="0"/>
              <a:t>Bars =</a:t>
            </a:r>
          </a:p>
          <a:p>
            <a:r>
              <a:rPr lang="en-US" sz="1400" dirty="0" smtClean="0"/>
              <a:t> </a:t>
            </a:r>
          </a:p>
          <a:p>
            <a:r>
              <a:rPr lang="en-US" sz="1400" dirty="0" smtClean="0"/>
              <a:t>Lines =</a:t>
            </a:r>
          </a:p>
          <a:p>
            <a:endParaRPr lang="en-US" sz="1400" dirty="0" smtClean="0"/>
          </a:p>
          <a:p>
            <a:r>
              <a:rPr lang="en-US" sz="1400" dirty="0" smtClean="0"/>
              <a:t>Very nice spread of div rates over the market reference rates for this period</a:t>
            </a:r>
          </a:p>
          <a:p>
            <a:endParaRPr lang="en-US" sz="1400" dirty="0" smtClean="0"/>
          </a:p>
          <a:p>
            <a:r>
              <a:rPr lang="en-US" sz="1400" dirty="0" smtClean="0"/>
              <a:t>In fact,  for awhile members were telling us that their NY HLB stock was the highest earning asset on their balance sheet </a:t>
            </a:r>
          </a:p>
          <a:p>
            <a:endParaRPr lang="en-US" sz="1400" dirty="0" smtClean="0"/>
          </a:p>
          <a:p>
            <a:r>
              <a:rPr lang="en-US" sz="1400" dirty="0" smtClean="0"/>
              <a:t>And many members tell us they calculate a “net” borrowing cost on advances that factors in the dividend payment </a:t>
            </a:r>
          </a:p>
          <a:p>
            <a:endParaRPr lang="en-US" sz="14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3D996B75-58D3-408A-936A-00BBE93E083C}" type="slidenum">
              <a:rPr lang="en-US"/>
              <a:pPr/>
              <a:t>43</a:t>
            </a:fld>
            <a:endParaRPr lang="en-US"/>
          </a:p>
        </p:txBody>
      </p:sp>
      <p:sp>
        <p:nvSpPr>
          <p:cNvPr id="27651" name="Rectangle 2"/>
          <p:cNvSpPr>
            <a:spLocks noGrp="1" noRot="1" noChangeAspect="1" noChangeArrowheads="1" noTextEdit="1"/>
          </p:cNvSpPr>
          <p:nvPr>
            <p:ph type="sldImg"/>
          </p:nvPr>
        </p:nvSpPr>
        <p:spPr>
          <a:xfrm>
            <a:off x="1177925" y="698500"/>
            <a:ext cx="4646613" cy="3484563"/>
          </a:xfrm>
          <a:ln/>
        </p:spPr>
      </p:sp>
      <p:sp>
        <p:nvSpPr>
          <p:cNvPr id="27652" name="Rectangle 3"/>
          <p:cNvSpPr>
            <a:spLocks noGrp="1" noChangeArrowheads="1"/>
          </p:cNvSpPr>
          <p:nvPr>
            <p:ph type="body" idx="1"/>
          </p:nvPr>
        </p:nvSpPr>
        <p:spPr>
          <a:xfrm>
            <a:off x="935684" y="4416430"/>
            <a:ext cx="5139034" cy="4181462"/>
          </a:xfrm>
          <a:noFill/>
          <a:ln/>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7A32EF1B-A26C-4F47-BE1D-3C1194D21F44}" type="slidenum">
              <a:rPr lang="en-US">
                <a:solidFill>
                  <a:srgbClr val="000000"/>
                </a:solidFill>
              </a:rPr>
              <a:pPr/>
              <a:t>47</a:t>
            </a:fld>
            <a:endParaRPr lang="en-US">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dirty="0" smtClean="0"/>
              <a:t>Advances/assets are PAR value, using end of quarter data</a:t>
            </a:r>
          </a:p>
          <a:p>
            <a:pPr eaLnBrk="1" hangingPunct="1"/>
            <a:endParaRPr lang="en-US" dirty="0" smtClean="0"/>
          </a:p>
          <a:p>
            <a:pPr eaLnBrk="1" hangingPunct="1"/>
            <a:r>
              <a:rPr lang="en-US" dirty="0" smtClean="0"/>
              <a:t>Citizens Bank</a:t>
            </a:r>
          </a:p>
          <a:p>
            <a:pPr eaLnBrk="1" hangingPunct="1"/>
            <a:r>
              <a:rPr lang="en-US" dirty="0" smtClean="0"/>
              <a:t>Bank of America</a:t>
            </a:r>
          </a:p>
          <a:p>
            <a:pPr eaLnBrk="1" hangingPunct="1"/>
            <a:r>
              <a:rPr lang="en-US" dirty="0" smtClean="0"/>
              <a:t>New Alliance</a:t>
            </a:r>
          </a:p>
          <a:p>
            <a:pPr eaLnBrk="1" hangingPunct="1"/>
            <a:r>
              <a:rPr lang="en-US" dirty="0" smtClean="0"/>
              <a:t>Salem Five</a:t>
            </a:r>
          </a:p>
          <a:p>
            <a:pPr eaLnBrk="1" hangingPunct="1"/>
            <a:r>
              <a:rPr lang="en-US" dirty="0" smtClean="0"/>
              <a:t>Washington Trust</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Further Verification of Merged out and liquidated members needed!!!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245763" name="Notes Placeholder 2"/>
          <p:cNvSpPr>
            <a:spLocks noGrp="1"/>
          </p:cNvSpPr>
          <p:nvPr>
            <p:ph type="body" idx="1"/>
          </p:nvPr>
        </p:nvSpPr>
        <p:spPr>
          <a:xfrm>
            <a:off x="266154" y="4416587"/>
            <a:ext cx="6513244" cy="4182701"/>
          </a:xfrm>
          <a:noFill/>
          <a:ln/>
        </p:spPr>
        <p:txBody>
          <a:bodyPr/>
          <a:lstStyle/>
          <a:p>
            <a:pPr defTabSz="917524"/>
            <a:r>
              <a:rPr lang="en-US" b="1" dirty="0" smtClean="0">
                <a:latin typeface="Arial" pitchFamily="34" charset="0"/>
              </a:rPr>
              <a:t>The Texas Ratio</a:t>
            </a:r>
            <a:r>
              <a:rPr lang="en-US" dirty="0" smtClean="0">
                <a:latin typeface="Arial" pitchFamily="34" charset="0"/>
              </a:rPr>
              <a:t> is generally defined as Nonperforming assets + 90 day past due loans/Tangible common equity + loan loss reserves</a:t>
            </a:r>
          </a:p>
          <a:p>
            <a:pPr defTabSz="917524"/>
            <a:r>
              <a:rPr lang="en-US" sz="900" b="1" dirty="0">
                <a:latin typeface="Arial" pitchFamily="34" charset="0"/>
              </a:rPr>
              <a:t>CREDIT RATING MODEL </a:t>
            </a:r>
            <a:endParaRPr lang="en-US" sz="900" dirty="0">
              <a:latin typeface="Arial" pitchFamily="34" charset="0"/>
            </a:endParaRPr>
          </a:p>
          <a:p>
            <a:pPr defTabSz="917524"/>
            <a:r>
              <a:rPr lang="en-US" sz="900" dirty="0">
                <a:latin typeface="Arial" pitchFamily="34" charset="0"/>
              </a:rPr>
              <a:t>Analyzes financial information of all members to monitor credit quality</a:t>
            </a:r>
          </a:p>
          <a:p>
            <a:pPr defTabSz="917524"/>
            <a:r>
              <a:rPr lang="en-US" sz="900" dirty="0">
                <a:latin typeface="Arial" pitchFamily="34" charset="0"/>
              </a:rPr>
              <a:t>Incorporates 13 ratios that focus on asset quality, capital levels, earnings and liquidity</a:t>
            </a:r>
          </a:p>
          <a:p>
            <a:pPr defTabSz="917524"/>
            <a:r>
              <a:rPr lang="en-US" sz="900" dirty="0">
                <a:latin typeface="Arial" pitchFamily="34" charset="0"/>
              </a:rPr>
              <a:t>Rating scale of 1 (excellent) to 10 (distressed</a:t>
            </a:r>
          </a:p>
          <a:p>
            <a:pPr defTabSz="917524"/>
            <a:r>
              <a:rPr lang="en-US" sz="900" dirty="0">
                <a:latin typeface="Arial" pitchFamily="34" charset="0"/>
              </a:rPr>
              <a:t>Rating of 7 or worse categorized as a “Watch list” member</a:t>
            </a:r>
          </a:p>
          <a:p>
            <a:pPr defTabSz="917524"/>
            <a:r>
              <a:rPr lang="en-US" sz="900" dirty="0">
                <a:latin typeface="Arial" pitchFamily="34" charset="0"/>
              </a:rPr>
              <a:t>Detailed quantitative and qualitative analysis prepared for all Watch list members to determine if a collateral category and/or haircut change are warranted</a:t>
            </a:r>
          </a:p>
          <a:p>
            <a:pPr defTabSz="917524"/>
            <a:endParaRPr lang="en-US" dirty="0" smtClean="0">
              <a:latin typeface="Arial" pitchFamily="34" charset="0"/>
            </a:endParaRPr>
          </a:p>
          <a:p>
            <a:pPr defTabSz="917524"/>
            <a:endParaRPr lang="en-US" dirty="0" smtClean="0">
              <a:latin typeface="Arial" pitchFamily="34" charset="0"/>
            </a:endParaRPr>
          </a:p>
          <a:p>
            <a:pPr defTabSz="917524"/>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1AFF88AC-68F3-4AC9-8ECC-CA35A7129FB3}" type="slidenum">
              <a:rPr lang="en-US" smtClean="0">
                <a:solidFill>
                  <a:prstClr val="black"/>
                </a:solidFill>
              </a:rPr>
              <a:pPr>
                <a:defRPr/>
              </a:pPr>
              <a:t>48</a:t>
            </a:fld>
            <a:endParaRPr lang="en-US" dirty="0">
              <a:solidFill>
                <a:prstClr val="black"/>
              </a:solidFill>
            </a:endParaRPr>
          </a:p>
        </p:txBody>
      </p:sp>
      <p:graphicFrame>
        <p:nvGraphicFramePr>
          <p:cNvPr id="5" name="Table 4"/>
          <p:cNvGraphicFramePr>
            <a:graphicFrameLocks noGrp="1"/>
          </p:cNvGraphicFramePr>
          <p:nvPr/>
        </p:nvGraphicFramePr>
        <p:xfrm>
          <a:off x="304654" y="6367604"/>
          <a:ext cx="4561772" cy="2868138"/>
        </p:xfrm>
        <a:graphic>
          <a:graphicData uri="http://schemas.openxmlformats.org/drawingml/2006/table">
            <a:tbl>
              <a:tblPr/>
              <a:tblGrid>
                <a:gridCol w="3082993"/>
                <a:gridCol w="805406"/>
                <a:gridCol w="673375"/>
              </a:tblGrid>
              <a:tr h="159341">
                <a:tc>
                  <a:txBody>
                    <a:bodyPr/>
                    <a:lstStyle/>
                    <a:p>
                      <a:pPr marL="0" marR="0">
                        <a:spcBef>
                          <a:spcPts val="0"/>
                        </a:spcBef>
                        <a:spcAft>
                          <a:spcPts val="0"/>
                        </a:spcAft>
                      </a:pPr>
                      <a:r>
                        <a:rPr lang="en-US" sz="1000" b="1" i="1" dirty="0">
                          <a:latin typeface="Arial Narrow"/>
                          <a:ea typeface="Calibri"/>
                          <a:cs typeface="Times New Roman"/>
                        </a:rPr>
                        <a:t>LIQUIDITY</a:t>
                      </a:r>
                      <a:endParaRPr lang="en-US" sz="1000" dirty="0">
                        <a:latin typeface="Calibri"/>
                        <a:ea typeface="Calibri"/>
                        <a:cs typeface="Times New Roman"/>
                      </a:endParaRPr>
                    </a:p>
                  </a:txBody>
                  <a:tcPr marL="70105" marR="70105" marT="0" marB="0" anchor="b">
                    <a:lnL>
                      <a:noFill/>
                    </a:lnL>
                    <a:lnR>
                      <a:noFill/>
                    </a:lnR>
                    <a:lnT>
                      <a:noFill/>
                    </a:lnT>
                    <a:lnB>
                      <a:noFill/>
                    </a:lnB>
                  </a:tcPr>
                </a:tc>
                <a:tc>
                  <a:txBody>
                    <a:bodyPr/>
                    <a:lstStyle/>
                    <a:p>
                      <a:endParaRPr lang="en-US" sz="1000" dirty="0">
                        <a:latin typeface="Times New Roman"/>
                      </a:endParaRPr>
                    </a:p>
                  </a:txBody>
                  <a:tcPr marL="70105" marR="70105" marT="0" marB="0" anchor="b">
                    <a:lnL>
                      <a:noFill/>
                    </a:lnL>
                    <a:lnR>
                      <a:noFill/>
                    </a:lnR>
                    <a:lnT>
                      <a:noFill/>
                    </a:lnT>
                    <a:lnB>
                      <a:noFill/>
                    </a:lnB>
                  </a:tcPr>
                </a:tc>
                <a:tc>
                  <a:txBody>
                    <a:bodyPr/>
                    <a:lstStyle/>
                    <a:p>
                      <a:endParaRPr lang="en-US" sz="1000" dirty="0">
                        <a:latin typeface="Times New Roman"/>
                      </a:endParaRPr>
                    </a:p>
                  </a:txBody>
                  <a:tcPr marL="70105" marR="70105" marT="0" marB="0" anchor="b">
                    <a:lnL>
                      <a:noFill/>
                    </a:lnL>
                    <a:lnR>
                      <a:noFill/>
                    </a:lnR>
                    <a:lnT>
                      <a:noFill/>
                    </a:lnT>
                    <a:lnB>
                      <a:noFill/>
                    </a:lnB>
                  </a:tcPr>
                </a:tc>
              </a:tr>
              <a:tr h="159341">
                <a:tc>
                  <a:txBody>
                    <a:bodyPr/>
                    <a:lstStyle/>
                    <a:p>
                      <a:pPr marL="0" marR="0">
                        <a:spcBef>
                          <a:spcPts val="0"/>
                        </a:spcBef>
                        <a:spcAft>
                          <a:spcPts val="0"/>
                        </a:spcAft>
                      </a:pPr>
                      <a:r>
                        <a:rPr lang="en-US" sz="1000" dirty="0">
                          <a:latin typeface="Arial Narrow"/>
                          <a:ea typeface="Calibri"/>
                          <a:cs typeface="Times New Roman"/>
                        </a:rPr>
                        <a:t>Loans/Deposits</a:t>
                      </a:r>
                      <a:endParaRPr lang="en-US" sz="1000" dirty="0">
                        <a:latin typeface="Calibri"/>
                        <a:ea typeface="Calibri"/>
                        <a:cs typeface="Times New Roman"/>
                      </a:endParaRPr>
                    </a:p>
                  </a:txBody>
                  <a:tcPr marL="70105" marR="70105" marT="0" marB="0" anchor="b">
                    <a:lnL>
                      <a:noFill/>
                    </a:lnL>
                    <a:lnR>
                      <a:noFill/>
                    </a:lnR>
                    <a:lnT>
                      <a:noFill/>
                    </a:lnT>
                    <a:lnB>
                      <a:noFill/>
                    </a:lnB>
                  </a:tcPr>
                </a:tc>
                <a:tc>
                  <a:txBody>
                    <a:bodyPr/>
                    <a:lstStyle/>
                    <a:p>
                      <a:pPr marL="0" marR="0" algn="r">
                        <a:spcBef>
                          <a:spcPts val="0"/>
                        </a:spcBef>
                        <a:spcAft>
                          <a:spcPts val="0"/>
                        </a:spcAft>
                      </a:pPr>
                      <a:r>
                        <a:rPr lang="en-US" sz="1000" dirty="0">
                          <a:latin typeface="Arial Narrow"/>
                          <a:ea typeface="Calibri"/>
                          <a:cs typeface="Times New Roman"/>
                        </a:rPr>
                        <a:t>40.0%</a:t>
                      </a:r>
                      <a:endParaRPr lang="en-US" sz="1000" dirty="0">
                        <a:latin typeface="Calibri"/>
                        <a:ea typeface="Calibri"/>
                        <a:cs typeface="Times New Roman"/>
                      </a:endParaRPr>
                    </a:p>
                  </a:txBody>
                  <a:tcPr marL="70105" marR="70105" marT="0" marB="0" anchor="b">
                    <a:lnL>
                      <a:noFill/>
                    </a:lnL>
                    <a:lnR>
                      <a:noFill/>
                    </a:lnR>
                    <a:lnT>
                      <a:noFill/>
                    </a:lnT>
                    <a:lnB>
                      <a:noFill/>
                    </a:lnB>
                  </a:tcPr>
                </a:tc>
                <a:tc>
                  <a:txBody>
                    <a:bodyPr/>
                    <a:lstStyle/>
                    <a:p>
                      <a:pPr marL="0" marR="0" algn="r">
                        <a:spcBef>
                          <a:spcPts val="0"/>
                        </a:spcBef>
                        <a:spcAft>
                          <a:spcPts val="0"/>
                        </a:spcAft>
                      </a:pPr>
                      <a:r>
                        <a:rPr lang="en-US" sz="1000" dirty="0">
                          <a:latin typeface="Arial Narrow"/>
                          <a:ea typeface="Calibri"/>
                          <a:cs typeface="Times New Roman"/>
                        </a:rPr>
                        <a:t>10.0%</a:t>
                      </a:r>
                      <a:endParaRPr lang="en-US" sz="1000" dirty="0">
                        <a:latin typeface="Calibri"/>
                        <a:ea typeface="Calibri"/>
                        <a:cs typeface="Times New Roman"/>
                      </a:endParaRPr>
                    </a:p>
                  </a:txBody>
                  <a:tcPr marL="70105" marR="70105" marT="0" marB="0" anchor="b">
                    <a:lnL>
                      <a:noFill/>
                    </a:lnL>
                    <a:lnR>
                      <a:noFill/>
                    </a:lnR>
                    <a:lnT>
                      <a:noFill/>
                    </a:lnT>
                    <a:lnB>
                      <a:noFill/>
                    </a:lnB>
                  </a:tcPr>
                </a:tc>
              </a:tr>
              <a:tr h="159341">
                <a:tc>
                  <a:txBody>
                    <a:bodyPr/>
                    <a:lstStyle/>
                    <a:p>
                      <a:pPr marL="0" marR="0">
                        <a:spcBef>
                          <a:spcPts val="0"/>
                        </a:spcBef>
                        <a:spcAft>
                          <a:spcPts val="0"/>
                        </a:spcAft>
                      </a:pPr>
                      <a:r>
                        <a:rPr lang="en-US" sz="1000" dirty="0">
                          <a:latin typeface="Arial Narrow"/>
                          <a:ea typeface="Calibri"/>
                          <a:cs typeface="Times New Roman"/>
                        </a:rPr>
                        <a:t>Liquid Assets/Total Liabilities</a:t>
                      </a:r>
                      <a:endParaRPr lang="en-US" sz="1000" dirty="0">
                        <a:latin typeface="Calibri"/>
                        <a:ea typeface="Calibri"/>
                        <a:cs typeface="Times New Roman"/>
                      </a:endParaRPr>
                    </a:p>
                  </a:txBody>
                  <a:tcPr marL="70105" marR="70105" marT="0" marB="0" anchor="b">
                    <a:lnL>
                      <a:noFill/>
                    </a:lnL>
                    <a:lnR>
                      <a:noFill/>
                    </a:lnR>
                    <a:lnT>
                      <a:noFill/>
                    </a:lnT>
                    <a:lnB>
                      <a:noFill/>
                    </a:lnB>
                  </a:tcPr>
                </a:tc>
                <a:tc>
                  <a:txBody>
                    <a:bodyPr/>
                    <a:lstStyle/>
                    <a:p>
                      <a:pPr marL="0" marR="0" algn="r">
                        <a:spcBef>
                          <a:spcPts val="0"/>
                        </a:spcBef>
                        <a:spcAft>
                          <a:spcPts val="0"/>
                        </a:spcAft>
                      </a:pPr>
                      <a:r>
                        <a:rPr lang="en-US" sz="1000" dirty="0">
                          <a:latin typeface="Arial Narrow"/>
                          <a:ea typeface="Calibri"/>
                          <a:cs typeface="Times New Roman"/>
                        </a:rPr>
                        <a:t>60.0%</a:t>
                      </a:r>
                      <a:endParaRPr lang="en-US" sz="1000" dirty="0">
                        <a:latin typeface="Calibri"/>
                        <a:ea typeface="Calibri"/>
                        <a:cs typeface="Times New Roman"/>
                      </a:endParaRPr>
                    </a:p>
                  </a:txBody>
                  <a:tcPr marL="70105" marR="70105" marT="0" marB="0" anchor="b">
                    <a:lnL>
                      <a:noFill/>
                    </a:lnL>
                    <a:lnR>
                      <a:noFill/>
                    </a:lnR>
                    <a:lnT>
                      <a:noFill/>
                    </a:lnT>
                    <a:lnB>
                      <a:noFill/>
                    </a:lnB>
                  </a:tcPr>
                </a:tc>
                <a:tc>
                  <a:txBody>
                    <a:bodyPr/>
                    <a:lstStyle/>
                    <a:p>
                      <a:endParaRPr lang="en-US" sz="1000" dirty="0">
                        <a:latin typeface="Times New Roman"/>
                      </a:endParaRPr>
                    </a:p>
                  </a:txBody>
                  <a:tcPr marL="70105" marR="70105" marT="0" marB="0" anchor="b">
                    <a:lnL>
                      <a:noFill/>
                    </a:lnL>
                    <a:lnR>
                      <a:noFill/>
                    </a:lnR>
                    <a:lnT>
                      <a:noFill/>
                    </a:lnT>
                    <a:lnB>
                      <a:noFill/>
                    </a:lnB>
                  </a:tcPr>
                </a:tc>
              </a:tr>
              <a:tr h="159341">
                <a:tc>
                  <a:txBody>
                    <a:bodyPr/>
                    <a:lstStyle/>
                    <a:p>
                      <a:pPr marL="0" marR="0">
                        <a:spcBef>
                          <a:spcPts val="0"/>
                        </a:spcBef>
                        <a:spcAft>
                          <a:spcPts val="0"/>
                        </a:spcAft>
                      </a:pPr>
                      <a:r>
                        <a:rPr lang="en-US" sz="1000" b="1" i="1" dirty="0">
                          <a:latin typeface="Arial Narrow"/>
                          <a:ea typeface="Calibri"/>
                          <a:cs typeface="Times New Roman"/>
                        </a:rPr>
                        <a:t>ASSET QUALITY</a:t>
                      </a:r>
                      <a:endParaRPr lang="en-US" sz="1000" dirty="0">
                        <a:latin typeface="Calibri"/>
                        <a:ea typeface="Calibri"/>
                        <a:cs typeface="Times New Roman"/>
                      </a:endParaRPr>
                    </a:p>
                  </a:txBody>
                  <a:tcPr marL="70105" marR="70105" marT="0" marB="0" anchor="b">
                    <a:lnL>
                      <a:noFill/>
                    </a:lnL>
                    <a:lnR>
                      <a:noFill/>
                    </a:lnR>
                    <a:lnT>
                      <a:noFill/>
                    </a:lnT>
                    <a:lnB>
                      <a:noFill/>
                    </a:lnB>
                  </a:tcPr>
                </a:tc>
                <a:tc>
                  <a:txBody>
                    <a:bodyPr/>
                    <a:lstStyle/>
                    <a:p>
                      <a:endParaRPr lang="en-US" sz="1000" dirty="0">
                        <a:latin typeface="Times New Roman"/>
                      </a:endParaRPr>
                    </a:p>
                  </a:txBody>
                  <a:tcPr marL="70105" marR="70105" marT="0" marB="0" anchor="b">
                    <a:lnL>
                      <a:noFill/>
                    </a:lnL>
                    <a:lnR>
                      <a:noFill/>
                    </a:lnR>
                    <a:lnT>
                      <a:noFill/>
                    </a:lnT>
                    <a:lnB>
                      <a:noFill/>
                    </a:lnB>
                  </a:tcPr>
                </a:tc>
                <a:tc>
                  <a:txBody>
                    <a:bodyPr/>
                    <a:lstStyle/>
                    <a:p>
                      <a:endParaRPr lang="en-US" sz="1000" dirty="0">
                        <a:latin typeface="Times New Roman"/>
                      </a:endParaRPr>
                    </a:p>
                  </a:txBody>
                  <a:tcPr marL="70105" marR="70105" marT="0" marB="0" anchor="b">
                    <a:lnL>
                      <a:noFill/>
                    </a:lnL>
                    <a:lnR>
                      <a:noFill/>
                    </a:lnR>
                    <a:lnT>
                      <a:noFill/>
                    </a:lnT>
                    <a:lnB>
                      <a:noFill/>
                    </a:lnB>
                  </a:tcPr>
                </a:tc>
              </a:tr>
              <a:tr h="159341">
                <a:tc>
                  <a:txBody>
                    <a:bodyPr/>
                    <a:lstStyle/>
                    <a:p>
                      <a:pPr marL="0" marR="0">
                        <a:spcBef>
                          <a:spcPts val="0"/>
                        </a:spcBef>
                        <a:spcAft>
                          <a:spcPts val="0"/>
                        </a:spcAft>
                      </a:pPr>
                      <a:r>
                        <a:rPr lang="en-US" sz="1000" dirty="0">
                          <a:latin typeface="Arial Narrow"/>
                          <a:ea typeface="Calibri"/>
                          <a:cs typeface="Times New Roman"/>
                        </a:rPr>
                        <a:t>NCO/Avg Loans</a:t>
                      </a:r>
                      <a:endParaRPr lang="en-US" sz="1000" dirty="0">
                        <a:latin typeface="Calibri"/>
                        <a:ea typeface="Calibri"/>
                        <a:cs typeface="Times New Roman"/>
                      </a:endParaRPr>
                    </a:p>
                  </a:txBody>
                  <a:tcPr marL="70105" marR="70105" marT="0" marB="0" anchor="b">
                    <a:lnL>
                      <a:noFill/>
                    </a:lnL>
                    <a:lnR>
                      <a:noFill/>
                    </a:lnR>
                    <a:lnT>
                      <a:noFill/>
                    </a:lnT>
                    <a:lnB>
                      <a:noFill/>
                    </a:lnB>
                  </a:tcPr>
                </a:tc>
                <a:tc>
                  <a:txBody>
                    <a:bodyPr/>
                    <a:lstStyle/>
                    <a:p>
                      <a:pPr marL="0" marR="0" algn="r">
                        <a:spcBef>
                          <a:spcPts val="0"/>
                        </a:spcBef>
                        <a:spcAft>
                          <a:spcPts val="0"/>
                        </a:spcAft>
                      </a:pPr>
                      <a:r>
                        <a:rPr lang="en-US" sz="1000" dirty="0">
                          <a:latin typeface="Arial Narrow"/>
                          <a:ea typeface="Calibri"/>
                          <a:cs typeface="Times New Roman"/>
                        </a:rPr>
                        <a:t>10.0%</a:t>
                      </a:r>
                      <a:endParaRPr lang="en-US" sz="1000" dirty="0">
                        <a:latin typeface="Calibri"/>
                        <a:ea typeface="Calibri"/>
                        <a:cs typeface="Times New Roman"/>
                      </a:endParaRPr>
                    </a:p>
                  </a:txBody>
                  <a:tcPr marL="70105" marR="70105" marT="0" marB="0" anchor="b">
                    <a:lnL>
                      <a:noFill/>
                    </a:lnL>
                    <a:lnR>
                      <a:noFill/>
                    </a:lnR>
                    <a:lnT>
                      <a:noFill/>
                    </a:lnT>
                    <a:lnB>
                      <a:noFill/>
                    </a:lnB>
                  </a:tcPr>
                </a:tc>
                <a:tc>
                  <a:txBody>
                    <a:bodyPr/>
                    <a:lstStyle/>
                    <a:p>
                      <a:pPr marL="0" marR="0" algn="r">
                        <a:spcBef>
                          <a:spcPts val="0"/>
                        </a:spcBef>
                        <a:spcAft>
                          <a:spcPts val="0"/>
                        </a:spcAft>
                      </a:pPr>
                      <a:r>
                        <a:rPr lang="en-US" sz="1000" dirty="0">
                          <a:latin typeface="Arial Narrow"/>
                          <a:ea typeface="Calibri"/>
                          <a:cs typeface="Times New Roman"/>
                        </a:rPr>
                        <a:t>35.0%</a:t>
                      </a:r>
                      <a:endParaRPr lang="en-US" sz="1000" dirty="0">
                        <a:latin typeface="Calibri"/>
                        <a:ea typeface="Calibri"/>
                        <a:cs typeface="Times New Roman"/>
                      </a:endParaRPr>
                    </a:p>
                  </a:txBody>
                  <a:tcPr marL="70105" marR="70105" marT="0" marB="0" anchor="b">
                    <a:lnL>
                      <a:noFill/>
                    </a:lnL>
                    <a:lnR>
                      <a:noFill/>
                    </a:lnR>
                    <a:lnT>
                      <a:noFill/>
                    </a:lnT>
                    <a:lnB>
                      <a:noFill/>
                    </a:lnB>
                  </a:tcPr>
                </a:tc>
              </a:tr>
              <a:tr h="159341">
                <a:tc>
                  <a:txBody>
                    <a:bodyPr/>
                    <a:lstStyle/>
                    <a:p>
                      <a:pPr marL="0" marR="0">
                        <a:spcBef>
                          <a:spcPts val="0"/>
                        </a:spcBef>
                        <a:spcAft>
                          <a:spcPts val="0"/>
                        </a:spcAft>
                      </a:pPr>
                      <a:r>
                        <a:rPr lang="en-US" sz="1000" dirty="0">
                          <a:latin typeface="Arial Narrow"/>
                          <a:ea typeface="Calibri"/>
                          <a:cs typeface="Times New Roman"/>
                        </a:rPr>
                        <a:t>Total Non-Performing Loans/Total Loans</a:t>
                      </a:r>
                      <a:endParaRPr lang="en-US" sz="1000" dirty="0">
                        <a:latin typeface="Calibri"/>
                        <a:ea typeface="Calibri"/>
                        <a:cs typeface="Times New Roman"/>
                      </a:endParaRPr>
                    </a:p>
                  </a:txBody>
                  <a:tcPr marL="70105" marR="70105" marT="0" marB="0" anchor="b">
                    <a:lnL>
                      <a:noFill/>
                    </a:lnL>
                    <a:lnR>
                      <a:noFill/>
                    </a:lnR>
                    <a:lnT>
                      <a:noFill/>
                    </a:lnT>
                    <a:lnB>
                      <a:noFill/>
                    </a:lnB>
                  </a:tcPr>
                </a:tc>
                <a:tc>
                  <a:txBody>
                    <a:bodyPr/>
                    <a:lstStyle/>
                    <a:p>
                      <a:pPr marL="0" marR="0" algn="r">
                        <a:spcBef>
                          <a:spcPts val="0"/>
                        </a:spcBef>
                        <a:spcAft>
                          <a:spcPts val="0"/>
                        </a:spcAft>
                      </a:pPr>
                      <a:r>
                        <a:rPr lang="en-US" sz="1000" dirty="0">
                          <a:latin typeface="Arial Narrow"/>
                          <a:ea typeface="Calibri"/>
                          <a:cs typeface="Times New Roman"/>
                        </a:rPr>
                        <a:t>70.0%</a:t>
                      </a:r>
                      <a:endParaRPr lang="en-US" sz="1000" dirty="0">
                        <a:latin typeface="Calibri"/>
                        <a:ea typeface="Calibri"/>
                        <a:cs typeface="Times New Roman"/>
                      </a:endParaRPr>
                    </a:p>
                  </a:txBody>
                  <a:tcPr marL="70105" marR="70105" marT="0" marB="0" anchor="b">
                    <a:lnL>
                      <a:noFill/>
                    </a:lnL>
                    <a:lnR>
                      <a:noFill/>
                    </a:lnR>
                    <a:lnT>
                      <a:noFill/>
                    </a:lnT>
                    <a:lnB>
                      <a:noFill/>
                    </a:lnB>
                  </a:tcPr>
                </a:tc>
                <a:tc>
                  <a:txBody>
                    <a:bodyPr/>
                    <a:lstStyle/>
                    <a:p>
                      <a:endParaRPr lang="en-US" sz="1000" dirty="0">
                        <a:latin typeface="Times New Roman"/>
                      </a:endParaRPr>
                    </a:p>
                  </a:txBody>
                  <a:tcPr marL="70105" marR="70105" marT="0" marB="0" anchor="b">
                    <a:lnL>
                      <a:noFill/>
                    </a:lnL>
                    <a:lnR>
                      <a:noFill/>
                    </a:lnR>
                    <a:lnT>
                      <a:noFill/>
                    </a:lnT>
                    <a:lnB>
                      <a:noFill/>
                    </a:lnB>
                  </a:tcPr>
                </a:tc>
              </a:tr>
              <a:tr h="159341">
                <a:tc>
                  <a:txBody>
                    <a:bodyPr/>
                    <a:lstStyle/>
                    <a:p>
                      <a:pPr marL="0" marR="0">
                        <a:spcBef>
                          <a:spcPts val="0"/>
                        </a:spcBef>
                        <a:spcAft>
                          <a:spcPts val="0"/>
                        </a:spcAft>
                      </a:pPr>
                      <a:r>
                        <a:rPr lang="en-US" sz="1000" dirty="0">
                          <a:latin typeface="Arial Narrow"/>
                          <a:ea typeface="Calibri"/>
                          <a:cs typeface="Times New Roman"/>
                        </a:rPr>
                        <a:t>Loans 30-89 Days PD/ Total Loans</a:t>
                      </a:r>
                      <a:endParaRPr lang="en-US" sz="1000" dirty="0">
                        <a:latin typeface="Calibri"/>
                        <a:ea typeface="Calibri"/>
                        <a:cs typeface="Times New Roman"/>
                      </a:endParaRPr>
                    </a:p>
                  </a:txBody>
                  <a:tcPr marL="70105" marR="70105" marT="0" marB="0" anchor="b">
                    <a:lnL>
                      <a:noFill/>
                    </a:lnL>
                    <a:lnR>
                      <a:noFill/>
                    </a:lnR>
                    <a:lnT>
                      <a:noFill/>
                    </a:lnT>
                    <a:lnB>
                      <a:noFill/>
                    </a:lnB>
                  </a:tcPr>
                </a:tc>
                <a:tc>
                  <a:txBody>
                    <a:bodyPr/>
                    <a:lstStyle/>
                    <a:p>
                      <a:pPr marL="0" marR="0" algn="r">
                        <a:spcBef>
                          <a:spcPts val="0"/>
                        </a:spcBef>
                        <a:spcAft>
                          <a:spcPts val="0"/>
                        </a:spcAft>
                      </a:pPr>
                      <a:r>
                        <a:rPr lang="en-US" sz="1000" dirty="0">
                          <a:latin typeface="Arial Narrow"/>
                          <a:ea typeface="Calibri"/>
                          <a:cs typeface="Times New Roman"/>
                        </a:rPr>
                        <a:t>20.0%</a:t>
                      </a:r>
                      <a:endParaRPr lang="en-US" sz="1000" dirty="0">
                        <a:latin typeface="Calibri"/>
                        <a:ea typeface="Calibri"/>
                        <a:cs typeface="Times New Roman"/>
                      </a:endParaRPr>
                    </a:p>
                  </a:txBody>
                  <a:tcPr marL="70105" marR="70105" marT="0" marB="0" anchor="b">
                    <a:lnL>
                      <a:noFill/>
                    </a:lnL>
                    <a:lnR>
                      <a:noFill/>
                    </a:lnR>
                    <a:lnT>
                      <a:noFill/>
                    </a:lnT>
                    <a:lnB>
                      <a:noFill/>
                    </a:lnB>
                  </a:tcPr>
                </a:tc>
                <a:tc>
                  <a:txBody>
                    <a:bodyPr/>
                    <a:lstStyle/>
                    <a:p>
                      <a:endParaRPr lang="en-US" sz="1000" dirty="0">
                        <a:latin typeface="Times New Roman"/>
                      </a:endParaRPr>
                    </a:p>
                  </a:txBody>
                  <a:tcPr marL="70105" marR="70105" marT="0" marB="0" anchor="b">
                    <a:lnL>
                      <a:noFill/>
                    </a:lnL>
                    <a:lnR>
                      <a:noFill/>
                    </a:lnR>
                    <a:lnT>
                      <a:noFill/>
                    </a:lnT>
                    <a:lnB>
                      <a:noFill/>
                    </a:lnB>
                  </a:tcPr>
                </a:tc>
              </a:tr>
              <a:tr h="159341">
                <a:tc>
                  <a:txBody>
                    <a:bodyPr/>
                    <a:lstStyle/>
                    <a:p>
                      <a:pPr marL="0" marR="0">
                        <a:spcBef>
                          <a:spcPts val="0"/>
                        </a:spcBef>
                        <a:spcAft>
                          <a:spcPts val="0"/>
                        </a:spcAft>
                      </a:pPr>
                      <a:r>
                        <a:rPr lang="en-US" sz="1000" dirty="0">
                          <a:solidFill>
                            <a:srgbClr val="FFFFFF"/>
                          </a:solidFill>
                          <a:latin typeface="Arial Narrow"/>
                          <a:ea typeface="Calibri"/>
                          <a:cs typeface="Times New Roman"/>
                        </a:rPr>
                        <a:t>Total Past Due 90+/Total Loans</a:t>
                      </a:r>
                      <a:endParaRPr lang="en-US" sz="1000" dirty="0">
                        <a:latin typeface="Calibri"/>
                        <a:ea typeface="Calibri"/>
                        <a:cs typeface="Times New Roman"/>
                      </a:endParaRPr>
                    </a:p>
                  </a:txBody>
                  <a:tcPr marL="70105" marR="70105" marT="0" marB="0" anchor="b">
                    <a:lnL>
                      <a:noFill/>
                    </a:lnL>
                    <a:lnR>
                      <a:noFill/>
                    </a:lnR>
                    <a:lnT>
                      <a:noFill/>
                    </a:lnT>
                    <a:lnB>
                      <a:noFill/>
                    </a:lnB>
                  </a:tcPr>
                </a:tc>
                <a:tc>
                  <a:txBody>
                    <a:bodyPr/>
                    <a:lstStyle/>
                    <a:p>
                      <a:pPr marL="0" marR="0" algn="r">
                        <a:spcBef>
                          <a:spcPts val="0"/>
                        </a:spcBef>
                        <a:spcAft>
                          <a:spcPts val="0"/>
                        </a:spcAft>
                      </a:pPr>
                      <a:r>
                        <a:rPr lang="en-US" sz="1000" dirty="0">
                          <a:solidFill>
                            <a:srgbClr val="FFFFFF"/>
                          </a:solidFill>
                          <a:latin typeface="Arial Narrow"/>
                          <a:ea typeface="Calibri"/>
                          <a:cs typeface="Times New Roman"/>
                        </a:rPr>
                        <a:t>0.0%</a:t>
                      </a:r>
                      <a:endParaRPr lang="en-US" sz="1000" dirty="0">
                        <a:latin typeface="Calibri"/>
                        <a:ea typeface="Calibri"/>
                        <a:cs typeface="Times New Roman"/>
                      </a:endParaRPr>
                    </a:p>
                  </a:txBody>
                  <a:tcPr marL="70105" marR="70105" marT="0" marB="0" anchor="b">
                    <a:lnL>
                      <a:noFill/>
                    </a:lnL>
                    <a:lnR>
                      <a:noFill/>
                    </a:lnR>
                    <a:lnT>
                      <a:noFill/>
                    </a:lnT>
                    <a:lnB>
                      <a:noFill/>
                    </a:lnB>
                  </a:tcPr>
                </a:tc>
                <a:tc>
                  <a:txBody>
                    <a:bodyPr/>
                    <a:lstStyle/>
                    <a:p>
                      <a:endParaRPr lang="en-US" sz="1000" dirty="0">
                        <a:latin typeface="Times New Roman"/>
                      </a:endParaRPr>
                    </a:p>
                  </a:txBody>
                  <a:tcPr marL="70105" marR="70105" marT="0" marB="0" anchor="b">
                    <a:lnL>
                      <a:noFill/>
                    </a:lnL>
                    <a:lnR>
                      <a:noFill/>
                    </a:lnR>
                    <a:lnT>
                      <a:noFill/>
                    </a:lnT>
                    <a:lnB>
                      <a:noFill/>
                    </a:lnB>
                  </a:tcPr>
                </a:tc>
              </a:tr>
              <a:tr h="159341">
                <a:tc>
                  <a:txBody>
                    <a:bodyPr/>
                    <a:lstStyle/>
                    <a:p>
                      <a:pPr marL="0" marR="0">
                        <a:spcBef>
                          <a:spcPts val="0"/>
                        </a:spcBef>
                        <a:spcAft>
                          <a:spcPts val="0"/>
                        </a:spcAft>
                      </a:pPr>
                      <a:r>
                        <a:rPr lang="en-US" sz="1000" b="1" i="1" dirty="0">
                          <a:latin typeface="Arial Narrow"/>
                          <a:ea typeface="Calibri"/>
                          <a:cs typeface="Times New Roman"/>
                        </a:rPr>
                        <a:t>CAPITAL ADEQUACY</a:t>
                      </a:r>
                      <a:endParaRPr lang="en-US" sz="1000" dirty="0">
                        <a:latin typeface="Calibri"/>
                        <a:ea typeface="Calibri"/>
                        <a:cs typeface="Times New Roman"/>
                      </a:endParaRPr>
                    </a:p>
                  </a:txBody>
                  <a:tcPr marL="70105" marR="70105" marT="0" marB="0" anchor="b">
                    <a:lnL>
                      <a:noFill/>
                    </a:lnL>
                    <a:lnR>
                      <a:noFill/>
                    </a:lnR>
                    <a:lnT>
                      <a:noFill/>
                    </a:lnT>
                    <a:lnB>
                      <a:noFill/>
                    </a:lnB>
                  </a:tcPr>
                </a:tc>
                <a:tc>
                  <a:txBody>
                    <a:bodyPr/>
                    <a:lstStyle/>
                    <a:p>
                      <a:endParaRPr lang="en-US" sz="1000" dirty="0">
                        <a:latin typeface="Times New Roman"/>
                      </a:endParaRPr>
                    </a:p>
                  </a:txBody>
                  <a:tcPr marL="70105" marR="70105" marT="0" marB="0" anchor="b">
                    <a:lnL>
                      <a:noFill/>
                    </a:lnL>
                    <a:lnR>
                      <a:noFill/>
                    </a:lnR>
                    <a:lnT>
                      <a:noFill/>
                    </a:lnT>
                    <a:lnB>
                      <a:noFill/>
                    </a:lnB>
                  </a:tcPr>
                </a:tc>
                <a:tc>
                  <a:txBody>
                    <a:bodyPr/>
                    <a:lstStyle/>
                    <a:p>
                      <a:endParaRPr lang="en-US" sz="1000" dirty="0">
                        <a:latin typeface="Times New Roman"/>
                      </a:endParaRPr>
                    </a:p>
                  </a:txBody>
                  <a:tcPr marL="70105" marR="70105" marT="0" marB="0" anchor="b">
                    <a:lnL>
                      <a:noFill/>
                    </a:lnL>
                    <a:lnR>
                      <a:noFill/>
                    </a:lnR>
                    <a:lnT>
                      <a:noFill/>
                    </a:lnT>
                    <a:lnB>
                      <a:noFill/>
                    </a:lnB>
                  </a:tcPr>
                </a:tc>
              </a:tr>
              <a:tr h="159341">
                <a:tc>
                  <a:txBody>
                    <a:bodyPr/>
                    <a:lstStyle/>
                    <a:p>
                      <a:pPr marL="0" marR="0">
                        <a:spcBef>
                          <a:spcPts val="0"/>
                        </a:spcBef>
                        <a:spcAft>
                          <a:spcPts val="0"/>
                        </a:spcAft>
                      </a:pPr>
                      <a:r>
                        <a:rPr lang="en-US" sz="1000" dirty="0">
                          <a:latin typeface="Arial Narrow"/>
                          <a:ea typeface="Calibri"/>
                          <a:cs typeface="Times New Roman"/>
                        </a:rPr>
                        <a:t>Texas Ratio</a:t>
                      </a:r>
                      <a:endParaRPr lang="en-US" sz="1000" dirty="0">
                        <a:latin typeface="Calibri"/>
                        <a:ea typeface="Calibri"/>
                        <a:cs typeface="Times New Roman"/>
                      </a:endParaRPr>
                    </a:p>
                  </a:txBody>
                  <a:tcPr marL="70105" marR="70105" marT="0" marB="0" anchor="b">
                    <a:lnL>
                      <a:noFill/>
                    </a:lnL>
                    <a:lnR>
                      <a:noFill/>
                    </a:lnR>
                    <a:lnT>
                      <a:noFill/>
                    </a:lnT>
                    <a:lnB>
                      <a:noFill/>
                    </a:lnB>
                  </a:tcPr>
                </a:tc>
                <a:tc>
                  <a:txBody>
                    <a:bodyPr/>
                    <a:lstStyle/>
                    <a:p>
                      <a:pPr marL="0" marR="0" algn="r">
                        <a:spcBef>
                          <a:spcPts val="0"/>
                        </a:spcBef>
                        <a:spcAft>
                          <a:spcPts val="0"/>
                        </a:spcAft>
                      </a:pPr>
                      <a:r>
                        <a:rPr lang="en-US" sz="1000" dirty="0">
                          <a:latin typeface="Arial Narrow"/>
                          <a:ea typeface="Calibri"/>
                          <a:cs typeface="Times New Roman"/>
                        </a:rPr>
                        <a:t>35.0%</a:t>
                      </a:r>
                      <a:endParaRPr lang="en-US" sz="1000" dirty="0">
                        <a:latin typeface="Calibri"/>
                        <a:ea typeface="Calibri"/>
                        <a:cs typeface="Times New Roman"/>
                      </a:endParaRPr>
                    </a:p>
                  </a:txBody>
                  <a:tcPr marL="70105" marR="70105" marT="0" marB="0" anchor="b">
                    <a:lnL>
                      <a:noFill/>
                    </a:lnL>
                    <a:lnR>
                      <a:noFill/>
                    </a:lnR>
                    <a:lnT>
                      <a:noFill/>
                    </a:lnT>
                    <a:lnB>
                      <a:noFill/>
                    </a:lnB>
                  </a:tcPr>
                </a:tc>
                <a:tc>
                  <a:txBody>
                    <a:bodyPr/>
                    <a:lstStyle/>
                    <a:p>
                      <a:pPr marL="0" marR="0" algn="r">
                        <a:spcBef>
                          <a:spcPts val="0"/>
                        </a:spcBef>
                        <a:spcAft>
                          <a:spcPts val="0"/>
                        </a:spcAft>
                      </a:pPr>
                      <a:r>
                        <a:rPr lang="en-US" sz="1000" dirty="0">
                          <a:latin typeface="Arial Narrow"/>
                          <a:ea typeface="Calibri"/>
                          <a:cs typeface="Times New Roman"/>
                        </a:rPr>
                        <a:t>35.0%</a:t>
                      </a:r>
                      <a:endParaRPr lang="en-US" sz="1000" dirty="0">
                        <a:latin typeface="Calibri"/>
                        <a:ea typeface="Calibri"/>
                        <a:cs typeface="Times New Roman"/>
                      </a:endParaRPr>
                    </a:p>
                  </a:txBody>
                  <a:tcPr marL="70105" marR="70105" marT="0" marB="0" anchor="b">
                    <a:lnL>
                      <a:noFill/>
                    </a:lnL>
                    <a:lnR>
                      <a:noFill/>
                    </a:lnR>
                    <a:lnT>
                      <a:noFill/>
                    </a:lnT>
                    <a:lnB>
                      <a:noFill/>
                    </a:lnB>
                  </a:tcPr>
                </a:tc>
              </a:tr>
              <a:tr h="159341">
                <a:tc>
                  <a:txBody>
                    <a:bodyPr/>
                    <a:lstStyle/>
                    <a:p>
                      <a:pPr marL="0" marR="0">
                        <a:spcBef>
                          <a:spcPts val="0"/>
                        </a:spcBef>
                        <a:spcAft>
                          <a:spcPts val="0"/>
                        </a:spcAft>
                      </a:pPr>
                      <a:r>
                        <a:rPr lang="en-US" sz="1000" dirty="0">
                          <a:latin typeface="Arial Narrow"/>
                          <a:ea typeface="Calibri"/>
                          <a:cs typeface="Times New Roman"/>
                        </a:rPr>
                        <a:t>Leverage Ratio</a:t>
                      </a:r>
                      <a:endParaRPr lang="en-US" sz="1000" dirty="0">
                        <a:latin typeface="Calibri"/>
                        <a:ea typeface="Calibri"/>
                        <a:cs typeface="Times New Roman"/>
                      </a:endParaRPr>
                    </a:p>
                  </a:txBody>
                  <a:tcPr marL="70105" marR="70105" marT="0" marB="0" anchor="b">
                    <a:lnL>
                      <a:noFill/>
                    </a:lnL>
                    <a:lnR>
                      <a:noFill/>
                    </a:lnR>
                    <a:lnT>
                      <a:noFill/>
                    </a:lnT>
                    <a:lnB>
                      <a:noFill/>
                    </a:lnB>
                  </a:tcPr>
                </a:tc>
                <a:tc>
                  <a:txBody>
                    <a:bodyPr/>
                    <a:lstStyle/>
                    <a:p>
                      <a:pPr marL="0" marR="0" algn="r">
                        <a:spcBef>
                          <a:spcPts val="0"/>
                        </a:spcBef>
                        <a:spcAft>
                          <a:spcPts val="0"/>
                        </a:spcAft>
                      </a:pPr>
                      <a:r>
                        <a:rPr lang="en-US" sz="1000" dirty="0">
                          <a:latin typeface="Arial Narrow"/>
                          <a:ea typeface="Calibri"/>
                          <a:cs typeface="Times New Roman"/>
                        </a:rPr>
                        <a:t>35.0%</a:t>
                      </a:r>
                      <a:endParaRPr lang="en-US" sz="1000" dirty="0">
                        <a:latin typeface="Calibri"/>
                        <a:ea typeface="Calibri"/>
                        <a:cs typeface="Times New Roman"/>
                      </a:endParaRPr>
                    </a:p>
                  </a:txBody>
                  <a:tcPr marL="70105" marR="70105" marT="0" marB="0" anchor="b">
                    <a:lnL>
                      <a:noFill/>
                    </a:lnL>
                    <a:lnR>
                      <a:noFill/>
                    </a:lnR>
                    <a:lnT>
                      <a:noFill/>
                    </a:lnT>
                    <a:lnB>
                      <a:noFill/>
                    </a:lnB>
                  </a:tcPr>
                </a:tc>
                <a:tc>
                  <a:txBody>
                    <a:bodyPr/>
                    <a:lstStyle/>
                    <a:p>
                      <a:endParaRPr lang="en-US" sz="1000" dirty="0">
                        <a:latin typeface="Times New Roman"/>
                      </a:endParaRPr>
                    </a:p>
                  </a:txBody>
                  <a:tcPr marL="70105" marR="70105" marT="0" marB="0" anchor="b">
                    <a:lnL>
                      <a:noFill/>
                    </a:lnL>
                    <a:lnR>
                      <a:noFill/>
                    </a:lnR>
                    <a:lnT>
                      <a:noFill/>
                    </a:lnT>
                    <a:lnB>
                      <a:noFill/>
                    </a:lnB>
                  </a:tcPr>
                </a:tc>
              </a:tr>
              <a:tr h="159341">
                <a:tc>
                  <a:txBody>
                    <a:bodyPr/>
                    <a:lstStyle/>
                    <a:p>
                      <a:pPr marL="0" marR="0">
                        <a:spcBef>
                          <a:spcPts val="0"/>
                        </a:spcBef>
                        <a:spcAft>
                          <a:spcPts val="0"/>
                        </a:spcAft>
                      </a:pPr>
                      <a:r>
                        <a:rPr lang="en-US" sz="1000" dirty="0">
                          <a:latin typeface="Arial Narrow"/>
                          <a:ea typeface="Calibri"/>
                          <a:cs typeface="Times New Roman"/>
                        </a:rPr>
                        <a:t>Tier 1 Risk Based Ratio</a:t>
                      </a:r>
                      <a:endParaRPr lang="en-US" sz="1000" dirty="0">
                        <a:latin typeface="Calibri"/>
                        <a:ea typeface="Calibri"/>
                        <a:cs typeface="Times New Roman"/>
                      </a:endParaRPr>
                    </a:p>
                  </a:txBody>
                  <a:tcPr marL="70105" marR="70105" marT="0" marB="0" anchor="b">
                    <a:lnL>
                      <a:noFill/>
                    </a:lnL>
                    <a:lnR>
                      <a:noFill/>
                    </a:lnR>
                    <a:lnT>
                      <a:noFill/>
                    </a:lnT>
                    <a:lnB>
                      <a:noFill/>
                    </a:lnB>
                  </a:tcPr>
                </a:tc>
                <a:tc>
                  <a:txBody>
                    <a:bodyPr/>
                    <a:lstStyle/>
                    <a:p>
                      <a:pPr marL="0" marR="0" algn="r">
                        <a:spcBef>
                          <a:spcPts val="0"/>
                        </a:spcBef>
                        <a:spcAft>
                          <a:spcPts val="0"/>
                        </a:spcAft>
                      </a:pPr>
                      <a:r>
                        <a:rPr lang="en-US" sz="1000" dirty="0">
                          <a:latin typeface="Arial Narrow"/>
                          <a:ea typeface="Calibri"/>
                          <a:cs typeface="Times New Roman"/>
                        </a:rPr>
                        <a:t>15.0%</a:t>
                      </a:r>
                      <a:endParaRPr lang="en-US" sz="1000" dirty="0">
                        <a:latin typeface="Calibri"/>
                        <a:ea typeface="Calibri"/>
                        <a:cs typeface="Times New Roman"/>
                      </a:endParaRPr>
                    </a:p>
                  </a:txBody>
                  <a:tcPr marL="70105" marR="70105" marT="0" marB="0" anchor="b">
                    <a:lnL>
                      <a:noFill/>
                    </a:lnL>
                    <a:lnR>
                      <a:noFill/>
                    </a:lnR>
                    <a:lnT>
                      <a:noFill/>
                    </a:lnT>
                    <a:lnB>
                      <a:noFill/>
                    </a:lnB>
                  </a:tcPr>
                </a:tc>
                <a:tc>
                  <a:txBody>
                    <a:bodyPr/>
                    <a:lstStyle/>
                    <a:p>
                      <a:endParaRPr lang="en-US" sz="1000" dirty="0">
                        <a:latin typeface="Times New Roman"/>
                      </a:endParaRPr>
                    </a:p>
                  </a:txBody>
                  <a:tcPr marL="70105" marR="70105" marT="0" marB="0" anchor="b">
                    <a:lnL>
                      <a:noFill/>
                    </a:lnL>
                    <a:lnR>
                      <a:noFill/>
                    </a:lnR>
                    <a:lnT>
                      <a:noFill/>
                    </a:lnT>
                    <a:lnB>
                      <a:noFill/>
                    </a:lnB>
                  </a:tcPr>
                </a:tc>
              </a:tr>
              <a:tr h="159341">
                <a:tc>
                  <a:txBody>
                    <a:bodyPr/>
                    <a:lstStyle/>
                    <a:p>
                      <a:pPr marL="0" marR="0">
                        <a:spcBef>
                          <a:spcPts val="0"/>
                        </a:spcBef>
                        <a:spcAft>
                          <a:spcPts val="0"/>
                        </a:spcAft>
                      </a:pPr>
                      <a:r>
                        <a:rPr lang="en-US" sz="1000" dirty="0">
                          <a:latin typeface="Arial Narrow"/>
                          <a:ea typeface="Calibri"/>
                          <a:cs typeface="Times New Roman"/>
                        </a:rPr>
                        <a:t>RBC Ratio</a:t>
                      </a:r>
                      <a:endParaRPr lang="en-US" sz="1000" dirty="0">
                        <a:latin typeface="Calibri"/>
                        <a:ea typeface="Calibri"/>
                        <a:cs typeface="Times New Roman"/>
                      </a:endParaRPr>
                    </a:p>
                  </a:txBody>
                  <a:tcPr marL="70105" marR="70105" marT="0" marB="0" anchor="b">
                    <a:lnL>
                      <a:noFill/>
                    </a:lnL>
                    <a:lnR>
                      <a:noFill/>
                    </a:lnR>
                    <a:lnT>
                      <a:noFill/>
                    </a:lnT>
                    <a:lnB>
                      <a:noFill/>
                    </a:lnB>
                  </a:tcPr>
                </a:tc>
                <a:tc>
                  <a:txBody>
                    <a:bodyPr/>
                    <a:lstStyle/>
                    <a:p>
                      <a:pPr marL="0" marR="0" algn="r">
                        <a:spcBef>
                          <a:spcPts val="0"/>
                        </a:spcBef>
                        <a:spcAft>
                          <a:spcPts val="0"/>
                        </a:spcAft>
                      </a:pPr>
                      <a:r>
                        <a:rPr lang="en-US" sz="1000" dirty="0">
                          <a:latin typeface="Arial Narrow"/>
                          <a:ea typeface="Calibri"/>
                          <a:cs typeface="Times New Roman"/>
                        </a:rPr>
                        <a:t>15.0%</a:t>
                      </a:r>
                      <a:endParaRPr lang="en-US" sz="1000" dirty="0">
                        <a:latin typeface="Calibri"/>
                        <a:ea typeface="Calibri"/>
                        <a:cs typeface="Times New Roman"/>
                      </a:endParaRPr>
                    </a:p>
                  </a:txBody>
                  <a:tcPr marL="70105" marR="70105" marT="0" marB="0" anchor="b">
                    <a:lnL>
                      <a:noFill/>
                    </a:lnL>
                    <a:lnR>
                      <a:noFill/>
                    </a:lnR>
                    <a:lnT>
                      <a:noFill/>
                    </a:lnT>
                    <a:lnB>
                      <a:noFill/>
                    </a:lnB>
                  </a:tcPr>
                </a:tc>
                <a:tc>
                  <a:txBody>
                    <a:bodyPr/>
                    <a:lstStyle/>
                    <a:p>
                      <a:endParaRPr lang="en-US" sz="1000" dirty="0">
                        <a:latin typeface="Times New Roman"/>
                      </a:endParaRPr>
                    </a:p>
                  </a:txBody>
                  <a:tcPr marL="70105" marR="70105" marT="0" marB="0" anchor="b">
                    <a:lnL>
                      <a:noFill/>
                    </a:lnL>
                    <a:lnR>
                      <a:noFill/>
                    </a:lnR>
                    <a:lnT>
                      <a:noFill/>
                    </a:lnT>
                    <a:lnB>
                      <a:noFill/>
                    </a:lnB>
                  </a:tcPr>
                </a:tc>
              </a:tr>
              <a:tr h="159341">
                <a:tc>
                  <a:txBody>
                    <a:bodyPr/>
                    <a:lstStyle/>
                    <a:p>
                      <a:pPr marL="0" marR="0">
                        <a:spcBef>
                          <a:spcPts val="0"/>
                        </a:spcBef>
                        <a:spcAft>
                          <a:spcPts val="0"/>
                        </a:spcAft>
                      </a:pPr>
                      <a:r>
                        <a:rPr lang="en-US" sz="1000" b="1" i="1" dirty="0">
                          <a:latin typeface="Arial Narrow"/>
                          <a:ea typeface="Calibri"/>
                          <a:cs typeface="Times New Roman"/>
                        </a:rPr>
                        <a:t>EARNINGS</a:t>
                      </a:r>
                      <a:endParaRPr lang="en-US" sz="1000" dirty="0">
                        <a:latin typeface="Calibri"/>
                        <a:ea typeface="Calibri"/>
                        <a:cs typeface="Times New Roman"/>
                      </a:endParaRPr>
                    </a:p>
                  </a:txBody>
                  <a:tcPr marL="70105" marR="70105" marT="0" marB="0" anchor="b">
                    <a:lnL>
                      <a:noFill/>
                    </a:lnL>
                    <a:lnR>
                      <a:noFill/>
                    </a:lnR>
                    <a:lnT>
                      <a:noFill/>
                    </a:lnT>
                    <a:lnB>
                      <a:noFill/>
                    </a:lnB>
                  </a:tcPr>
                </a:tc>
                <a:tc>
                  <a:txBody>
                    <a:bodyPr/>
                    <a:lstStyle/>
                    <a:p>
                      <a:endParaRPr lang="en-US" sz="1000" dirty="0">
                        <a:latin typeface="Times New Roman"/>
                      </a:endParaRPr>
                    </a:p>
                  </a:txBody>
                  <a:tcPr marL="70105" marR="70105" marT="0" marB="0" anchor="b">
                    <a:lnL>
                      <a:noFill/>
                    </a:lnL>
                    <a:lnR>
                      <a:noFill/>
                    </a:lnR>
                    <a:lnT>
                      <a:noFill/>
                    </a:lnT>
                    <a:lnB>
                      <a:noFill/>
                    </a:lnB>
                  </a:tcPr>
                </a:tc>
                <a:tc>
                  <a:txBody>
                    <a:bodyPr/>
                    <a:lstStyle/>
                    <a:p>
                      <a:endParaRPr lang="en-US" sz="1000" dirty="0">
                        <a:latin typeface="Times New Roman"/>
                      </a:endParaRPr>
                    </a:p>
                  </a:txBody>
                  <a:tcPr marL="70105" marR="70105" marT="0" marB="0" anchor="b">
                    <a:lnL>
                      <a:noFill/>
                    </a:lnL>
                    <a:lnR>
                      <a:noFill/>
                    </a:lnR>
                    <a:lnT>
                      <a:noFill/>
                    </a:lnT>
                    <a:lnB>
                      <a:noFill/>
                    </a:lnB>
                  </a:tcPr>
                </a:tc>
              </a:tr>
              <a:tr h="159341">
                <a:tc>
                  <a:txBody>
                    <a:bodyPr/>
                    <a:lstStyle/>
                    <a:p>
                      <a:pPr marL="0" marR="0">
                        <a:spcBef>
                          <a:spcPts val="0"/>
                        </a:spcBef>
                        <a:spcAft>
                          <a:spcPts val="0"/>
                        </a:spcAft>
                      </a:pPr>
                      <a:r>
                        <a:rPr lang="en-US" sz="1000" dirty="0">
                          <a:latin typeface="Arial Narrow"/>
                          <a:ea typeface="Calibri"/>
                          <a:cs typeface="Times New Roman"/>
                        </a:rPr>
                        <a:t>Net Interest Margin</a:t>
                      </a:r>
                      <a:endParaRPr lang="en-US" sz="1000" dirty="0">
                        <a:latin typeface="Calibri"/>
                        <a:ea typeface="Calibri"/>
                        <a:cs typeface="Times New Roman"/>
                      </a:endParaRPr>
                    </a:p>
                  </a:txBody>
                  <a:tcPr marL="70105" marR="70105" marT="0" marB="0" anchor="b">
                    <a:lnL>
                      <a:noFill/>
                    </a:lnL>
                    <a:lnR>
                      <a:noFill/>
                    </a:lnR>
                    <a:lnT>
                      <a:noFill/>
                    </a:lnT>
                    <a:lnB>
                      <a:noFill/>
                    </a:lnB>
                  </a:tcPr>
                </a:tc>
                <a:tc>
                  <a:txBody>
                    <a:bodyPr/>
                    <a:lstStyle/>
                    <a:p>
                      <a:pPr marL="0" marR="0" algn="r">
                        <a:spcBef>
                          <a:spcPts val="0"/>
                        </a:spcBef>
                        <a:spcAft>
                          <a:spcPts val="0"/>
                        </a:spcAft>
                      </a:pPr>
                      <a:r>
                        <a:rPr lang="en-US" sz="1000" dirty="0">
                          <a:latin typeface="Arial Narrow"/>
                          <a:ea typeface="Calibri"/>
                          <a:cs typeface="Times New Roman"/>
                        </a:rPr>
                        <a:t>30.0%</a:t>
                      </a:r>
                      <a:endParaRPr lang="en-US" sz="1000" dirty="0">
                        <a:latin typeface="Calibri"/>
                        <a:ea typeface="Calibri"/>
                        <a:cs typeface="Times New Roman"/>
                      </a:endParaRPr>
                    </a:p>
                  </a:txBody>
                  <a:tcPr marL="70105" marR="70105" marT="0" marB="0" anchor="b">
                    <a:lnL>
                      <a:noFill/>
                    </a:lnL>
                    <a:lnR>
                      <a:noFill/>
                    </a:lnR>
                    <a:lnT>
                      <a:noFill/>
                    </a:lnT>
                    <a:lnB>
                      <a:noFill/>
                    </a:lnB>
                  </a:tcPr>
                </a:tc>
                <a:tc>
                  <a:txBody>
                    <a:bodyPr/>
                    <a:lstStyle/>
                    <a:p>
                      <a:pPr marL="0" marR="0" algn="r">
                        <a:spcBef>
                          <a:spcPts val="0"/>
                        </a:spcBef>
                        <a:spcAft>
                          <a:spcPts val="0"/>
                        </a:spcAft>
                      </a:pPr>
                      <a:r>
                        <a:rPr lang="en-US" sz="1000" dirty="0">
                          <a:latin typeface="Arial Narrow"/>
                          <a:ea typeface="Calibri"/>
                          <a:cs typeface="Times New Roman"/>
                        </a:rPr>
                        <a:t>20.0%</a:t>
                      </a:r>
                      <a:endParaRPr lang="en-US" sz="1000" dirty="0">
                        <a:latin typeface="Calibri"/>
                        <a:ea typeface="Calibri"/>
                        <a:cs typeface="Times New Roman"/>
                      </a:endParaRPr>
                    </a:p>
                  </a:txBody>
                  <a:tcPr marL="70105" marR="70105" marT="0" marB="0" anchor="b">
                    <a:lnL>
                      <a:noFill/>
                    </a:lnL>
                    <a:lnR>
                      <a:noFill/>
                    </a:lnR>
                    <a:lnT>
                      <a:noFill/>
                    </a:lnT>
                    <a:lnB>
                      <a:noFill/>
                    </a:lnB>
                  </a:tcPr>
                </a:tc>
              </a:tr>
              <a:tr h="159341">
                <a:tc>
                  <a:txBody>
                    <a:bodyPr/>
                    <a:lstStyle/>
                    <a:p>
                      <a:pPr marL="0" marR="0">
                        <a:spcBef>
                          <a:spcPts val="0"/>
                        </a:spcBef>
                        <a:spcAft>
                          <a:spcPts val="0"/>
                        </a:spcAft>
                      </a:pPr>
                      <a:r>
                        <a:rPr lang="en-US" sz="1000" dirty="0">
                          <a:latin typeface="Arial Narrow"/>
                          <a:ea typeface="Calibri"/>
                          <a:cs typeface="Times New Roman"/>
                        </a:rPr>
                        <a:t>Return on Average Assets</a:t>
                      </a:r>
                      <a:endParaRPr lang="en-US" sz="1000" dirty="0">
                        <a:latin typeface="Calibri"/>
                        <a:ea typeface="Calibri"/>
                        <a:cs typeface="Times New Roman"/>
                      </a:endParaRPr>
                    </a:p>
                  </a:txBody>
                  <a:tcPr marL="70105" marR="70105" marT="0" marB="0" anchor="b">
                    <a:lnL>
                      <a:noFill/>
                    </a:lnL>
                    <a:lnR>
                      <a:noFill/>
                    </a:lnR>
                    <a:lnT>
                      <a:noFill/>
                    </a:lnT>
                    <a:lnB>
                      <a:noFill/>
                    </a:lnB>
                  </a:tcPr>
                </a:tc>
                <a:tc>
                  <a:txBody>
                    <a:bodyPr/>
                    <a:lstStyle/>
                    <a:p>
                      <a:pPr marL="0" marR="0" algn="r">
                        <a:spcBef>
                          <a:spcPts val="0"/>
                        </a:spcBef>
                        <a:spcAft>
                          <a:spcPts val="0"/>
                        </a:spcAft>
                      </a:pPr>
                      <a:r>
                        <a:rPr lang="en-US" sz="1000" dirty="0">
                          <a:latin typeface="Arial Narrow"/>
                          <a:ea typeface="Calibri"/>
                          <a:cs typeface="Times New Roman"/>
                        </a:rPr>
                        <a:t>30.0%</a:t>
                      </a:r>
                      <a:endParaRPr lang="en-US" sz="1000" dirty="0">
                        <a:latin typeface="Calibri"/>
                        <a:ea typeface="Calibri"/>
                        <a:cs typeface="Times New Roman"/>
                      </a:endParaRPr>
                    </a:p>
                  </a:txBody>
                  <a:tcPr marL="70105" marR="70105" marT="0" marB="0" anchor="b">
                    <a:lnL>
                      <a:noFill/>
                    </a:lnL>
                    <a:lnR>
                      <a:noFill/>
                    </a:lnR>
                    <a:lnT>
                      <a:noFill/>
                    </a:lnT>
                    <a:lnB>
                      <a:noFill/>
                    </a:lnB>
                  </a:tcPr>
                </a:tc>
                <a:tc>
                  <a:txBody>
                    <a:bodyPr/>
                    <a:lstStyle/>
                    <a:p>
                      <a:endParaRPr lang="en-US" sz="1000" dirty="0">
                        <a:latin typeface="Times New Roman"/>
                      </a:endParaRPr>
                    </a:p>
                  </a:txBody>
                  <a:tcPr marL="70105" marR="70105" marT="0" marB="0" anchor="b">
                    <a:lnL>
                      <a:noFill/>
                    </a:lnL>
                    <a:lnR>
                      <a:noFill/>
                    </a:lnR>
                    <a:lnT>
                      <a:noFill/>
                    </a:lnT>
                    <a:lnB>
                      <a:noFill/>
                    </a:lnB>
                  </a:tcPr>
                </a:tc>
              </a:tr>
              <a:tr h="159341">
                <a:tc>
                  <a:txBody>
                    <a:bodyPr/>
                    <a:lstStyle/>
                    <a:p>
                      <a:pPr marL="0" marR="0">
                        <a:spcBef>
                          <a:spcPts val="0"/>
                        </a:spcBef>
                        <a:spcAft>
                          <a:spcPts val="0"/>
                        </a:spcAft>
                      </a:pPr>
                      <a:r>
                        <a:rPr lang="en-US" sz="1000" dirty="0">
                          <a:latin typeface="Arial Narrow"/>
                          <a:ea typeface="Calibri"/>
                          <a:cs typeface="Times New Roman"/>
                        </a:rPr>
                        <a:t>Return on Average Equity</a:t>
                      </a:r>
                      <a:endParaRPr lang="en-US" sz="1000" dirty="0">
                        <a:latin typeface="Calibri"/>
                        <a:ea typeface="Calibri"/>
                        <a:cs typeface="Times New Roman"/>
                      </a:endParaRPr>
                    </a:p>
                  </a:txBody>
                  <a:tcPr marL="70105" marR="70105" marT="0" marB="0" anchor="b">
                    <a:lnL>
                      <a:noFill/>
                    </a:lnL>
                    <a:lnR>
                      <a:noFill/>
                    </a:lnR>
                    <a:lnT>
                      <a:noFill/>
                    </a:lnT>
                    <a:lnB>
                      <a:noFill/>
                    </a:lnB>
                  </a:tcPr>
                </a:tc>
                <a:tc>
                  <a:txBody>
                    <a:bodyPr/>
                    <a:lstStyle/>
                    <a:p>
                      <a:pPr marL="0" marR="0" algn="r">
                        <a:spcBef>
                          <a:spcPts val="0"/>
                        </a:spcBef>
                        <a:spcAft>
                          <a:spcPts val="0"/>
                        </a:spcAft>
                      </a:pPr>
                      <a:r>
                        <a:rPr lang="en-US" sz="1000" dirty="0">
                          <a:latin typeface="Arial Narrow"/>
                          <a:ea typeface="Calibri"/>
                          <a:cs typeface="Times New Roman"/>
                        </a:rPr>
                        <a:t>30.0%</a:t>
                      </a:r>
                      <a:endParaRPr lang="en-US" sz="1000" dirty="0">
                        <a:latin typeface="Calibri"/>
                        <a:ea typeface="Calibri"/>
                        <a:cs typeface="Times New Roman"/>
                      </a:endParaRPr>
                    </a:p>
                  </a:txBody>
                  <a:tcPr marL="70105" marR="70105" marT="0" marB="0" anchor="b">
                    <a:lnL>
                      <a:noFill/>
                    </a:lnL>
                    <a:lnR>
                      <a:noFill/>
                    </a:lnR>
                    <a:lnT>
                      <a:noFill/>
                    </a:lnT>
                    <a:lnB>
                      <a:noFill/>
                    </a:lnB>
                  </a:tcPr>
                </a:tc>
                <a:tc>
                  <a:txBody>
                    <a:bodyPr/>
                    <a:lstStyle/>
                    <a:p>
                      <a:endParaRPr lang="en-US" sz="1000" dirty="0">
                        <a:latin typeface="Times New Roman"/>
                      </a:endParaRPr>
                    </a:p>
                  </a:txBody>
                  <a:tcPr marL="70105" marR="70105" marT="0" marB="0" anchor="b">
                    <a:lnL>
                      <a:noFill/>
                    </a:lnL>
                    <a:lnR>
                      <a:noFill/>
                    </a:lnR>
                    <a:lnT>
                      <a:noFill/>
                    </a:lnT>
                    <a:lnB>
                      <a:noFill/>
                    </a:lnB>
                  </a:tcPr>
                </a:tc>
              </a:tr>
              <a:tr h="159341">
                <a:tc>
                  <a:txBody>
                    <a:bodyPr/>
                    <a:lstStyle/>
                    <a:p>
                      <a:pPr marL="0" marR="0">
                        <a:spcBef>
                          <a:spcPts val="0"/>
                        </a:spcBef>
                        <a:spcAft>
                          <a:spcPts val="0"/>
                        </a:spcAft>
                      </a:pPr>
                      <a:r>
                        <a:rPr lang="en-US" sz="1000" dirty="0">
                          <a:latin typeface="Arial Narrow"/>
                          <a:ea typeface="Calibri"/>
                          <a:cs typeface="Times New Roman"/>
                        </a:rPr>
                        <a:t>Efficiency Ratio</a:t>
                      </a:r>
                      <a:endParaRPr lang="en-US" sz="1000" dirty="0">
                        <a:latin typeface="Calibri"/>
                        <a:ea typeface="Calibri"/>
                        <a:cs typeface="Times New Roman"/>
                      </a:endParaRPr>
                    </a:p>
                  </a:txBody>
                  <a:tcPr marL="70105" marR="7010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latin typeface="Arial Narrow"/>
                          <a:ea typeface="Calibri"/>
                          <a:cs typeface="Times New Roman"/>
                        </a:rPr>
                        <a:t>10.0%</a:t>
                      </a:r>
                      <a:endParaRPr lang="en-US" sz="1000" dirty="0">
                        <a:latin typeface="Calibri"/>
                        <a:ea typeface="Calibri"/>
                        <a:cs typeface="Times New Roman"/>
                      </a:endParaRPr>
                    </a:p>
                  </a:txBody>
                  <a:tcPr marL="70105" marR="7010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latin typeface="Arial Narrow"/>
                          <a:ea typeface="Calibri"/>
                          <a:cs typeface="Times New Roman"/>
                        </a:rPr>
                        <a:t> </a:t>
                      </a:r>
                      <a:endParaRPr lang="en-US" sz="1000" dirty="0">
                        <a:latin typeface="Calibri"/>
                        <a:ea typeface="Calibri"/>
                        <a:cs typeface="Times New Roman"/>
                      </a:endParaRPr>
                    </a:p>
                  </a:txBody>
                  <a:tcPr marL="70105" marR="70105"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6E629586-D26A-4F3E-BE22-220B0A04BFA4}" type="slidenum">
              <a:rPr lang="en-US" smtClean="0">
                <a:solidFill>
                  <a:srgbClr val="000000"/>
                </a:solidFill>
                <a:latin typeface="Arial" pitchFamily="34" charset="0"/>
              </a:rPr>
              <a:pPr>
                <a:defRPr/>
              </a:pPr>
              <a:t>50</a:t>
            </a:fld>
            <a:endParaRPr lang="en-US" smtClean="0">
              <a:solidFill>
                <a:srgbClr val="000000"/>
              </a:solidFill>
              <a:latin typeface="Arial" pitchFamily="34" charset="0"/>
            </a:endParaRPr>
          </a:p>
        </p:txBody>
      </p:sp>
      <p:sp>
        <p:nvSpPr>
          <p:cNvPr id="463875" name="Rectangle 2"/>
          <p:cNvSpPr>
            <a:spLocks noGrp="1" noRot="1" noChangeAspect="1" noChangeArrowheads="1" noTextEdit="1"/>
          </p:cNvSpPr>
          <p:nvPr>
            <p:ph type="sldImg"/>
          </p:nvPr>
        </p:nvSpPr>
        <p:spPr>
          <a:ln/>
        </p:spPr>
      </p:sp>
      <p:sp>
        <p:nvSpPr>
          <p:cNvPr id="463876" name="Rectangle 3"/>
          <p:cNvSpPr>
            <a:spLocks noGrp="1" noChangeArrowheads="1"/>
          </p:cNvSpPr>
          <p:nvPr>
            <p:ph type="body" idx="1"/>
          </p:nvPr>
        </p:nvSpPr>
        <p:spPr>
          <a:xfrm>
            <a:off x="935039" y="4416429"/>
            <a:ext cx="5140325" cy="4183063"/>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p:txBody>
          <a:bodyPr/>
          <a:lstStyle/>
          <a:p>
            <a:pPr>
              <a:defRPr/>
            </a:pPr>
            <a:fld id="{2438F5DC-6B5A-4A6A-ABEB-166E4CFB6031}" type="slidenum">
              <a:rPr lang="en-US" smtClean="0"/>
              <a:pPr>
                <a:defRPr/>
              </a:pPr>
              <a:t>53</a:t>
            </a:fld>
            <a:endParaRPr lang="en-US" smtClean="0"/>
          </a:p>
        </p:txBody>
      </p:sp>
      <p:sp>
        <p:nvSpPr>
          <p:cNvPr id="122883" name="Rectangle 2"/>
          <p:cNvSpPr>
            <a:spLocks noGrp="1" noRot="1" noChangeAspect="1" noChangeArrowheads="1" noTextEdit="1"/>
          </p:cNvSpPr>
          <p:nvPr>
            <p:ph type="sldImg"/>
          </p:nvPr>
        </p:nvSpPr>
        <p:spPr bwMode="auto">
          <a:xfrm>
            <a:off x="1181100" y="698500"/>
            <a:ext cx="4648200" cy="3486150"/>
          </a:xfrm>
          <a:noFill/>
          <a:ln>
            <a:solidFill>
              <a:srgbClr val="000000"/>
            </a:solidFill>
            <a:miter lim="800000"/>
            <a:headEnd/>
            <a:tailEnd/>
          </a:ln>
        </p:spPr>
      </p:sp>
      <p:sp>
        <p:nvSpPr>
          <p:cNvPr id="122884" name="Rectangle 3"/>
          <p:cNvSpPr>
            <a:spLocks noGrp="1" noChangeArrowheads="1"/>
          </p:cNvSpPr>
          <p:nvPr>
            <p:ph type="body" idx="1"/>
          </p:nvPr>
        </p:nvSpPr>
        <p:spPr bwMode="auto">
          <a:xfrm>
            <a:off x="931863" y="4416425"/>
            <a:ext cx="5146675" cy="4181475"/>
          </a:xfrm>
          <a:noFill/>
        </p:spPr>
        <p:txBody>
          <a:bodyPr wrap="square" numCol="1" anchor="t" anchorCtr="0" compatLnSpc="1">
            <a:prstTxWarp prst="textNoShape">
              <a:avLst/>
            </a:prstTxWarp>
          </a:bodyPr>
          <a:lstStyle/>
          <a:p>
            <a:pPr lvl="4" eaLnBrk="1" hangingPunct="1">
              <a:spcBef>
                <a:spcPct val="35000"/>
              </a:spcBef>
              <a:buSzPct val="110000"/>
            </a:pPr>
            <a:r>
              <a:rPr lang="en-US" smtClean="0">
                <a:latin typeface="Arial" pitchFamily="34" charset="0"/>
              </a:rPr>
              <a:t>Program rewards credit quality not volume</a:t>
            </a:r>
          </a:p>
          <a:p>
            <a:pPr eaLnBrk="1" hangingPunct="1">
              <a:spcBef>
                <a:spcPct val="0"/>
              </a:spcBef>
            </a:pPr>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p:txBody>
          <a:bodyPr/>
          <a:lstStyle/>
          <a:p>
            <a:pPr defTabSz="926255">
              <a:defRPr/>
            </a:pPr>
            <a:fld id="{5C8C5DB2-77AE-41FA-8122-94D9393D5B6A}" type="slidenum">
              <a:rPr lang="en-US" smtClean="0">
                <a:solidFill>
                  <a:srgbClr val="000000"/>
                </a:solidFill>
              </a:rPr>
              <a:pPr defTabSz="926255">
                <a:defRPr/>
              </a:pPr>
              <a:t>5</a:t>
            </a:fld>
            <a:endParaRPr lang="en-US" dirty="0" smtClean="0">
              <a:solidFill>
                <a:srgbClr val="000000"/>
              </a:solidFill>
            </a:endParaRPr>
          </a:p>
        </p:txBody>
      </p:sp>
      <p:sp>
        <p:nvSpPr>
          <p:cNvPr id="126979" name="Rectangle 2"/>
          <p:cNvSpPr>
            <a:spLocks noGrp="1" noRot="1" noChangeAspect="1" noChangeArrowheads="1" noTextEdit="1"/>
          </p:cNvSpPr>
          <p:nvPr>
            <p:ph type="sldImg"/>
          </p:nvPr>
        </p:nvSpPr>
        <p:spPr bwMode="auto">
          <a:xfrm>
            <a:off x="1181100" y="696913"/>
            <a:ext cx="4649788" cy="3486150"/>
          </a:xfrm>
          <a:noFill/>
          <a:ln>
            <a:solidFill>
              <a:srgbClr val="000000"/>
            </a:solidFill>
            <a:miter lim="800000"/>
            <a:headEnd/>
            <a:tailEnd/>
          </a:ln>
        </p:spPr>
      </p:sp>
      <p:sp>
        <p:nvSpPr>
          <p:cNvPr id="126980" name="Rectangle 3"/>
          <p:cNvSpPr>
            <a:spLocks noGrp="1" noChangeArrowheads="1"/>
          </p:cNvSpPr>
          <p:nvPr>
            <p:ph type="body" idx="1"/>
          </p:nvPr>
        </p:nvSpPr>
        <p:spPr bwMode="auto">
          <a:xfrm>
            <a:off x="700089" y="4416429"/>
            <a:ext cx="5610225" cy="4183063"/>
          </a:xfrm>
          <a:noFill/>
        </p:spPr>
        <p:txBody>
          <a:bodyPr wrap="square" numCol="1" anchor="t" anchorCtr="0" compatLnSpc="1">
            <a:prstTxWarp prst="textNoShape">
              <a:avLst/>
            </a:prstTxWarp>
          </a:bodyPr>
          <a:lstStyle/>
          <a:p>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8D01A1-47DA-4A39-B71D-70C5DBED0BAD}" type="slidenum">
              <a:rPr lang="en-US" smtClean="0">
                <a:solidFill>
                  <a:prstClr val="black"/>
                </a:solidFill>
              </a:rPr>
              <a:pPr>
                <a:defRPr/>
              </a:pPr>
              <a:t>8</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defTabSz="908692">
              <a:defRPr/>
            </a:pPr>
            <a:fld id="{1BAAEA53-158E-463F-A390-DD042D353A00}" type="slidenum">
              <a:rPr lang="en-US" smtClean="0">
                <a:solidFill>
                  <a:srgbClr val="000000"/>
                </a:solidFill>
              </a:rPr>
              <a:pPr defTabSz="908692">
                <a:defRPr/>
              </a:pPr>
              <a:t>9</a:t>
            </a:fld>
            <a:endParaRPr lang="en-US" dirty="0" smtClean="0">
              <a:solidFill>
                <a:srgbClr val="000000"/>
              </a:solidFill>
            </a:endParaRPr>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2" name="Rectangle 3"/>
          <p:cNvSpPr>
            <a:spLocks noGrp="1" noChangeArrowheads="1"/>
          </p:cNvSpPr>
          <p:nvPr>
            <p:ph type="body" idx="1"/>
          </p:nvPr>
        </p:nvSpPr>
        <p:spPr bwMode="auto">
          <a:xfrm>
            <a:off x="935038" y="4416425"/>
            <a:ext cx="5140325" cy="4181475"/>
          </a:xfrm>
          <a:noFill/>
        </p:spPr>
        <p:txBody>
          <a:bodyPr wrap="square" numCol="1" anchor="t" anchorCtr="0" compatLnSpc="1">
            <a:prstTxWarp prst="textNoShape">
              <a:avLst/>
            </a:prstTxWarp>
          </a:bodyPr>
          <a:lstStyle/>
          <a:p>
            <a:pPr eaLnBrk="1" hangingPunct="1"/>
            <a:r>
              <a:rPr lang="en-US" dirty="0" smtClean="0">
                <a:latin typeface="Arial" pitchFamily="34" charset="0"/>
              </a:rPr>
              <a:t>\\Nts-filesp1\Groups\Marketing and Sales\Marketing\2 Market Research\2 Market Research\Special Projects\HLB System charts\Presentations charts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Slide Image Placeholder 1"/>
          <p:cNvSpPr>
            <a:spLocks noGrp="1" noRot="1" noChangeAspect="1" noTextEdit="1"/>
          </p:cNvSpPr>
          <p:nvPr>
            <p:ph type="sldImg"/>
          </p:nvPr>
        </p:nvSpPr>
        <p:spPr>
          <a:ln/>
        </p:spPr>
      </p:sp>
      <p:sp>
        <p:nvSpPr>
          <p:cNvPr id="651267" name="Notes Placeholder 2"/>
          <p:cNvSpPr>
            <a:spLocks noGrp="1"/>
          </p:cNvSpPr>
          <p:nvPr>
            <p:ph type="body" idx="1"/>
          </p:nvPr>
        </p:nvSpPr>
        <p:spPr>
          <a:noFill/>
          <a:ln/>
        </p:spPr>
        <p:txBody>
          <a:bodyPr/>
          <a:lstStyle/>
          <a:p>
            <a:pPr eaLnBrk="1" hangingPunct="1">
              <a:spcBef>
                <a:spcPct val="0"/>
              </a:spcBef>
              <a:buFontTx/>
              <a:buChar char="•"/>
            </a:pPr>
            <a:r>
              <a:rPr lang="en-US" dirty="0" smtClean="0"/>
              <a:t> There is no doubt that the tremendous amount of liquidity from HLB during the crisis was no sustainable.  Hot money if you will, which many of our members have experienced and still do, was bound to retreat to members once the worst of the crisis was behind us.</a:t>
            </a:r>
          </a:p>
          <a:p>
            <a:pPr eaLnBrk="1" hangingPunct="1">
              <a:spcBef>
                <a:spcPct val="0"/>
              </a:spcBef>
            </a:pPr>
            <a:endParaRPr lang="en-US" dirty="0" smtClean="0"/>
          </a:p>
          <a:p>
            <a:pPr eaLnBrk="1" hangingPunct="1">
              <a:spcBef>
                <a:spcPct val="0"/>
              </a:spcBef>
              <a:buFontTx/>
              <a:buChar char="•"/>
            </a:pPr>
            <a:r>
              <a:rPr lang="en-US" dirty="0" smtClean="0"/>
              <a:t>  2012 marked the first year that advances, on a system-wide level reverted from their historic lows.</a:t>
            </a:r>
          </a:p>
          <a:p>
            <a:pPr eaLnBrk="1" hangingPunct="1">
              <a:spcBef>
                <a:spcPct val="0"/>
              </a:spcBef>
              <a:buFontTx/>
              <a:buChar char="•"/>
            </a:pPr>
            <a:endParaRPr lang="en-US" dirty="0" smtClean="0"/>
          </a:p>
          <a:p>
            <a:pPr eaLnBrk="1" hangingPunct="1">
              <a:spcBef>
                <a:spcPct val="0"/>
              </a:spcBef>
              <a:buFontTx/>
              <a:buChar char="•"/>
            </a:pPr>
            <a:r>
              <a:rPr lang="en-US" dirty="0" smtClean="0"/>
              <a:t>  While excess liquidity was the thematic reason for the decline, some HLB’s took it on the chin as:</a:t>
            </a:r>
          </a:p>
          <a:p>
            <a:pPr lvl="1" eaLnBrk="1" hangingPunct="1">
              <a:spcBef>
                <a:spcPct val="0"/>
              </a:spcBef>
              <a:buFontTx/>
              <a:buChar char="•"/>
            </a:pPr>
            <a:r>
              <a:rPr lang="en-US" dirty="0" smtClean="0"/>
              <a:t> A result of failures – (07-YTD12)</a:t>
            </a:r>
          </a:p>
          <a:p>
            <a:pPr lvl="2" eaLnBrk="1" hangingPunct="1">
              <a:spcBef>
                <a:spcPct val="0"/>
              </a:spcBef>
              <a:buFontTx/>
              <a:buChar char="•"/>
            </a:pPr>
            <a:r>
              <a:rPr lang="en-US" dirty="0" smtClean="0"/>
              <a:t>Atlanta – ~162</a:t>
            </a:r>
          </a:p>
          <a:p>
            <a:pPr lvl="2" eaLnBrk="1" hangingPunct="1">
              <a:spcBef>
                <a:spcPct val="0"/>
              </a:spcBef>
              <a:buFontTx/>
              <a:buChar char="•"/>
            </a:pPr>
            <a:r>
              <a:rPr lang="en-US" dirty="0" smtClean="0"/>
              <a:t>SanFran -  ~58</a:t>
            </a:r>
          </a:p>
          <a:p>
            <a:pPr lvl="2" eaLnBrk="1" hangingPunct="1">
              <a:spcBef>
                <a:spcPct val="0"/>
              </a:spcBef>
              <a:buFontTx/>
              <a:buChar char="•"/>
            </a:pPr>
            <a:r>
              <a:rPr lang="en-US" dirty="0" smtClean="0"/>
              <a:t>Chicago - ~49</a:t>
            </a:r>
          </a:p>
          <a:p>
            <a:pPr lvl="1" eaLnBrk="1" hangingPunct="1">
              <a:spcBef>
                <a:spcPct val="0"/>
              </a:spcBef>
              <a:buFontTx/>
              <a:buChar char="•"/>
            </a:pPr>
            <a:r>
              <a:rPr lang="en-US" dirty="0" smtClean="0"/>
              <a:t> </a:t>
            </a:r>
            <a:r>
              <a:rPr lang="en-US" dirty="0" smtClean="0">
                <a:solidFill>
                  <a:srgbClr val="FF0000"/>
                </a:solidFill>
              </a:rPr>
              <a:t> and the very important product composition which I will demonstrate is a crucial determinate of the declines.</a:t>
            </a:r>
          </a:p>
          <a:p>
            <a:pPr eaLnBrk="1" hangingPunct="1">
              <a:spcBef>
                <a:spcPct val="0"/>
              </a:spcBef>
            </a:pPr>
            <a:r>
              <a:rPr lang="en-US" dirty="0" smtClean="0"/>
              <a:t> </a:t>
            </a:r>
          </a:p>
          <a:p>
            <a:pPr eaLnBrk="1" hangingPunct="1">
              <a:spcBef>
                <a:spcPct val="0"/>
              </a:spcBef>
              <a:buFontTx/>
              <a:buChar char="•"/>
            </a:pPr>
            <a:r>
              <a:rPr lang="en-US" dirty="0" smtClean="0"/>
              <a:t> Our HLB is clearly one of two banks that are above pre-crisis levels and number one in terms of growth since the crisis….those reasons will be highlighted. </a:t>
            </a:r>
          </a:p>
        </p:txBody>
      </p:sp>
      <p:sp>
        <p:nvSpPr>
          <p:cNvPr id="178180" name="Slide Number Placeholder 3"/>
          <p:cNvSpPr>
            <a:spLocks noGrp="1"/>
          </p:cNvSpPr>
          <p:nvPr>
            <p:ph type="sldNum" sz="quarter" idx="5"/>
          </p:nvPr>
        </p:nvSpPr>
        <p:spPr/>
        <p:txBody>
          <a:bodyPr/>
          <a:lstStyle/>
          <a:p>
            <a:pPr>
              <a:defRPr/>
            </a:pPr>
            <a:fld id="{F9A2873C-6E61-4B82-84B7-D57EECA507E8}" type="slidenum">
              <a:rPr lang="en-US">
                <a:solidFill>
                  <a:prstClr val="black"/>
                </a:solidFill>
                <a:latin typeface="Arial" pitchFamily="34" charset="0"/>
              </a:rPr>
              <a:pPr>
                <a:defRPr/>
              </a:pPr>
              <a:t>10</a:t>
            </a:fld>
            <a:endParaRPr lang="en-US" dirty="0">
              <a:solidFill>
                <a:prstClr val="black"/>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p:txBody>
          <a:bodyPr/>
          <a:lstStyle/>
          <a:p>
            <a:pPr>
              <a:defRPr/>
            </a:pPr>
            <a:fld id="{8DA119EF-F59D-4BA6-A51D-6B22178D99EB}" type="slidenum">
              <a:rPr lang="en-US">
                <a:solidFill>
                  <a:srgbClr val="000000"/>
                </a:solidFill>
              </a:rPr>
              <a:pPr>
                <a:defRPr/>
              </a:pPr>
              <a:t>13</a:t>
            </a:fld>
            <a:endParaRPr lang="en-US">
              <a:solidFill>
                <a:srgbClr val="000000"/>
              </a:solidFill>
            </a:endParaRPr>
          </a:p>
        </p:txBody>
      </p:sp>
      <p:sp>
        <p:nvSpPr>
          <p:cNvPr id="390147" name="Rectangle 2"/>
          <p:cNvSpPr>
            <a:spLocks noGrp="1" noRot="1" noChangeAspect="1" noChangeArrowheads="1" noTextEdit="1"/>
          </p:cNvSpPr>
          <p:nvPr>
            <p:ph type="sldImg"/>
          </p:nvPr>
        </p:nvSpPr>
        <p:spPr>
          <a:ln/>
        </p:spPr>
      </p:sp>
      <p:sp>
        <p:nvSpPr>
          <p:cNvPr id="390148" name="Rectangle 3"/>
          <p:cNvSpPr>
            <a:spLocks noGrp="1" noChangeArrowheads="1"/>
          </p:cNvSpPr>
          <p:nvPr>
            <p:ph type="body" idx="1"/>
          </p:nvPr>
        </p:nvSpPr>
        <p:spPr>
          <a:noFill/>
          <a:ln/>
        </p:spPr>
        <p:txBody>
          <a:bodyPr/>
          <a:lstStyle/>
          <a:p>
            <a:pPr marL="191263" indent="-191263">
              <a:lnSpc>
                <a:spcPct val="80000"/>
              </a:lnSpc>
            </a:pPr>
            <a:endParaRPr lang="en-US" sz="800" dirty="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2E5530-8AF1-4656-9F41-1FBB3D324A71}" type="slidenum">
              <a:rPr lang="en-US">
                <a:solidFill>
                  <a:srgbClr val="000000"/>
                </a:solidFill>
              </a:rPr>
              <a:pPr fontAlgn="base">
                <a:spcBef>
                  <a:spcPct val="0"/>
                </a:spcBef>
                <a:spcAft>
                  <a:spcPct val="0"/>
                </a:spcAft>
              </a:pPr>
              <a:t>14</a:t>
            </a:fld>
            <a:endParaRPr lang="en-US">
              <a:solidFill>
                <a:srgbClr val="000000"/>
              </a:solidFill>
            </a:endParaRPr>
          </a:p>
        </p:txBody>
      </p:sp>
      <p:sp>
        <p:nvSpPr>
          <p:cNvPr id="133123" name="Rectangle 2"/>
          <p:cNvSpPr>
            <a:spLocks noGrp="1" noRot="1" noChangeAspect="1" noChangeArrowheads="1" noTextEdit="1"/>
          </p:cNvSpPr>
          <p:nvPr>
            <p:ph type="sldImg"/>
          </p:nvPr>
        </p:nvSpPr>
        <p:spPr bwMode="auto">
          <a:xfrm>
            <a:off x="1182688" y="698500"/>
            <a:ext cx="4646612" cy="3486150"/>
          </a:xfrm>
          <a:noFill/>
          <a:ln>
            <a:solidFill>
              <a:srgbClr val="000000"/>
            </a:solidFill>
            <a:miter lim="800000"/>
            <a:headEnd/>
            <a:tailEnd/>
          </a:ln>
        </p:spPr>
      </p:sp>
      <p:sp>
        <p:nvSpPr>
          <p:cNvPr id="133124" name="Rectangle 3"/>
          <p:cNvSpPr>
            <a:spLocks noGrp="1" noChangeArrowheads="1"/>
          </p:cNvSpPr>
          <p:nvPr>
            <p:ph type="body" idx="1"/>
          </p:nvPr>
        </p:nvSpPr>
        <p:spPr bwMode="auto">
          <a:xfrm>
            <a:off x="700089" y="4416431"/>
            <a:ext cx="5610225" cy="4181475"/>
          </a:xfrm>
          <a:noFill/>
        </p:spPr>
        <p:txBody>
          <a:bodyPr wrap="square" numCol="1" anchor="t" anchorCtr="0" compatLnSpc="1">
            <a:prstTxWarp prst="textNoShape">
              <a:avLst/>
            </a:prstTxWarp>
          </a:bodyPr>
          <a:lstStyle/>
          <a:p>
            <a:pPr>
              <a:spcBef>
                <a:spcPct val="0"/>
              </a:spcBef>
            </a:pPr>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637BD28-88C9-4657-A7EC-27286BDC975D}" type="slidenum">
              <a:rPr lang="en-US" smtClean="0">
                <a:solidFill>
                  <a:srgbClr val="000000"/>
                </a:solidFill>
              </a:rPr>
              <a:pPr>
                <a:defRPr/>
              </a:pPr>
              <a:t>21</a:t>
            </a:fld>
            <a:endParaRPr lang="en-US" smtClean="0">
              <a:solidFill>
                <a:srgbClr val="000000"/>
              </a:solidFill>
            </a:endParaRPr>
          </a:p>
        </p:txBody>
      </p:sp>
      <p:sp>
        <p:nvSpPr>
          <p:cNvPr id="180227" name="Rectangle 2"/>
          <p:cNvSpPr>
            <a:spLocks noGrp="1" noRot="1" noChangeAspect="1" noChangeArrowheads="1" noTextEdit="1"/>
          </p:cNvSpPr>
          <p:nvPr>
            <p:ph type="sldImg"/>
          </p:nvPr>
        </p:nvSpPr>
        <p:spPr bwMode="auto">
          <a:xfrm>
            <a:off x="1373188" y="4763"/>
            <a:ext cx="4268787" cy="3200400"/>
          </a:xfrm>
          <a:noFill/>
          <a:ln>
            <a:solidFill>
              <a:srgbClr val="000000"/>
            </a:solidFill>
            <a:miter lim="800000"/>
            <a:headEnd/>
            <a:tailEnd/>
          </a:ln>
        </p:spPr>
      </p:sp>
      <p:sp>
        <p:nvSpPr>
          <p:cNvPr id="1225731" name="Rectangle 3"/>
          <p:cNvSpPr>
            <a:spLocks noGrp="1" noChangeArrowheads="1"/>
          </p:cNvSpPr>
          <p:nvPr>
            <p:ph type="body" idx="1"/>
          </p:nvPr>
        </p:nvSpPr>
        <p:spPr>
          <a:xfrm>
            <a:off x="0" y="3265488"/>
            <a:ext cx="7010400" cy="5029200"/>
          </a:xfrm>
        </p:spPr>
        <p:txBody>
          <a:bodyPr>
            <a:normAutofit lnSpcReduction="10000"/>
          </a:bodyPr>
          <a:lstStyle/>
          <a:p>
            <a:pPr algn="ctr">
              <a:spcBef>
                <a:spcPct val="0"/>
              </a:spcBef>
              <a:defRPr/>
            </a:pPr>
            <a:r>
              <a:rPr lang="en-US" sz="600" b="1" dirty="0"/>
              <a:t>from the HLB for the same term at the same price (assuming you have sufficient collateral at the HLB).</a:t>
            </a:r>
          </a:p>
          <a:p>
            <a:pPr>
              <a:spcBef>
                <a:spcPct val="0"/>
              </a:spcBef>
              <a:defRPr/>
            </a:pPr>
            <a:endParaRPr lang="en-US" sz="600" b="1" dirty="0"/>
          </a:p>
          <a:p>
            <a:pPr>
              <a:spcBef>
                <a:spcPct val="25000"/>
              </a:spcBef>
              <a:defRPr/>
            </a:pPr>
            <a:r>
              <a:rPr lang="en-US" sz="600" b="1" u="sng" dirty="0"/>
              <a:t>Day-to-Day Biz – Primary Liquidity </a:t>
            </a:r>
          </a:p>
          <a:p>
            <a:pPr>
              <a:spcBef>
                <a:spcPct val="25000"/>
              </a:spcBef>
              <a:defRPr/>
            </a:pPr>
            <a:r>
              <a:rPr lang="en-US" sz="600" b="1" dirty="0"/>
              <a:t>Generally short-term funding used for:</a:t>
            </a:r>
          </a:p>
          <a:p>
            <a:pPr lvl="1">
              <a:spcBef>
                <a:spcPct val="25000"/>
              </a:spcBef>
              <a:defRPr/>
            </a:pPr>
            <a:r>
              <a:rPr lang="en-US" sz="600" dirty="0"/>
              <a:t>Retail deposits fluctuations - seasonal demand – geographic trends</a:t>
            </a:r>
          </a:p>
          <a:p>
            <a:pPr lvl="1">
              <a:spcBef>
                <a:spcPct val="25000"/>
              </a:spcBef>
              <a:defRPr/>
            </a:pPr>
            <a:r>
              <a:rPr lang="en-US" sz="600" dirty="0"/>
              <a:t>Options on investments, mortgages, big CD’s and advances</a:t>
            </a:r>
          </a:p>
          <a:p>
            <a:pPr lvl="1">
              <a:spcBef>
                <a:spcPct val="25000"/>
              </a:spcBef>
              <a:defRPr/>
            </a:pPr>
            <a:r>
              <a:rPr lang="en-US" sz="600" dirty="0"/>
              <a:t>Covering payment obligations (cash flow maturities) such as cash, P&amp;I, security sales</a:t>
            </a:r>
          </a:p>
          <a:p>
            <a:pPr lvl="1">
              <a:spcBef>
                <a:spcPct val="25000"/>
              </a:spcBef>
              <a:defRPr/>
            </a:pPr>
            <a:r>
              <a:rPr lang="en-US" sz="600" dirty="0"/>
              <a:t>Decline of market value in unencumbered assets</a:t>
            </a:r>
          </a:p>
          <a:p>
            <a:pPr lvl="1">
              <a:spcBef>
                <a:spcPct val="25000"/>
              </a:spcBef>
              <a:defRPr/>
            </a:pPr>
            <a:r>
              <a:rPr lang="en-US" sz="600" dirty="0"/>
              <a:t>Loan commitments- general asset growth</a:t>
            </a:r>
          </a:p>
          <a:p>
            <a:pPr>
              <a:spcBef>
                <a:spcPct val="25000"/>
              </a:spcBef>
              <a:defRPr/>
            </a:pPr>
            <a:r>
              <a:rPr lang="en-US" sz="600" b="1" dirty="0"/>
              <a:t>Obtain Liquidity Through:</a:t>
            </a:r>
          </a:p>
          <a:p>
            <a:pPr lvl="1">
              <a:spcBef>
                <a:spcPct val="25000"/>
              </a:spcBef>
              <a:defRPr/>
            </a:pPr>
            <a:r>
              <a:rPr lang="en-US" sz="600" dirty="0"/>
              <a:t>Usage of readily available assets that are easy to control and can be converted into cash quickly:</a:t>
            </a:r>
          </a:p>
          <a:p>
            <a:pPr lvl="2">
              <a:spcBef>
                <a:spcPct val="25000"/>
              </a:spcBef>
              <a:defRPr/>
            </a:pPr>
            <a:r>
              <a:rPr lang="en-US" sz="600" dirty="0"/>
              <a:t>Retail Deposits</a:t>
            </a:r>
          </a:p>
          <a:p>
            <a:pPr lvl="2">
              <a:spcBef>
                <a:spcPct val="25000"/>
              </a:spcBef>
              <a:defRPr/>
            </a:pPr>
            <a:r>
              <a:rPr lang="en-US" sz="600" dirty="0"/>
              <a:t>FF sold</a:t>
            </a:r>
          </a:p>
          <a:p>
            <a:pPr lvl="2">
              <a:spcBef>
                <a:spcPct val="25000"/>
              </a:spcBef>
              <a:defRPr/>
            </a:pPr>
            <a:r>
              <a:rPr lang="en-US" sz="600" dirty="0"/>
              <a:t>Repo lent</a:t>
            </a:r>
          </a:p>
          <a:p>
            <a:pPr lvl="2">
              <a:spcBef>
                <a:spcPct val="25000"/>
              </a:spcBef>
              <a:defRPr/>
            </a:pPr>
            <a:r>
              <a:rPr lang="en-US" sz="600" dirty="0"/>
              <a:t>investment securities P&amp;I and monthly maturities</a:t>
            </a:r>
          </a:p>
          <a:p>
            <a:pPr>
              <a:defRPr/>
            </a:pPr>
            <a:r>
              <a:rPr lang="en-US" sz="600" dirty="0"/>
              <a:t>50% of average banks collateral is unpledged and most still carry a 5% of their assets in FF sold. </a:t>
            </a:r>
          </a:p>
          <a:p>
            <a:pPr>
              <a:defRPr/>
            </a:pPr>
            <a:r>
              <a:rPr lang="en-US" sz="600" dirty="0"/>
              <a:t>Average pledged securities is 50% in 06 versus 44% in 01Investment portfolio</a:t>
            </a:r>
          </a:p>
          <a:p>
            <a:pPr>
              <a:defRPr/>
            </a:pPr>
            <a:endParaRPr lang="en-US" sz="600" dirty="0"/>
          </a:p>
          <a:p>
            <a:pPr lvl="1">
              <a:defRPr/>
            </a:pPr>
            <a:r>
              <a:rPr lang="en-US" sz="600" dirty="0"/>
              <a:t>investment securities and monthly maturities - P&amp;I…and of course retail deposits via branch networks: stable, generally less rate sensitive, build franchise value, leads to opportunities to develop relationships and cross sell opportunities</a:t>
            </a:r>
          </a:p>
          <a:p>
            <a:pPr lvl="1">
              <a:defRPr/>
            </a:pPr>
            <a:endParaRPr lang="en-US" sz="600" dirty="0"/>
          </a:p>
          <a:p>
            <a:pPr>
              <a:defRPr/>
            </a:pPr>
            <a:r>
              <a:rPr lang="en-US" sz="600" b="1" u="sng" dirty="0"/>
              <a:t>Strategic Liquidity Planning – Contingent Liquidity</a:t>
            </a:r>
          </a:p>
          <a:p>
            <a:pPr>
              <a:defRPr/>
            </a:pPr>
            <a:r>
              <a:rPr lang="en-US" sz="600" b="1" dirty="0"/>
              <a:t>Generally long-term funding used for:</a:t>
            </a:r>
          </a:p>
          <a:p>
            <a:pPr lvl="1">
              <a:defRPr/>
            </a:pPr>
            <a:r>
              <a:rPr lang="en-US" sz="600" dirty="0"/>
              <a:t>Origination inflows</a:t>
            </a:r>
          </a:p>
          <a:p>
            <a:pPr lvl="1">
              <a:defRPr/>
            </a:pPr>
            <a:r>
              <a:rPr lang="en-US" sz="600" dirty="0"/>
              <a:t>Unexpected competitive deposit outflows </a:t>
            </a:r>
          </a:p>
          <a:p>
            <a:pPr lvl="2">
              <a:defRPr/>
            </a:pPr>
            <a:r>
              <a:rPr lang="en-US" sz="600" dirty="0"/>
              <a:t>Countrywide / WAMU / Indymac CD levels during Subprime crisis</a:t>
            </a:r>
          </a:p>
          <a:p>
            <a:pPr lvl="1">
              <a:defRPr/>
            </a:pPr>
            <a:r>
              <a:rPr lang="en-US" sz="600" dirty="0"/>
              <a:t>Emergency Funding - Y2K</a:t>
            </a:r>
          </a:p>
          <a:p>
            <a:pPr lvl="1">
              <a:defRPr/>
            </a:pPr>
            <a:r>
              <a:rPr lang="en-US" sz="600" dirty="0"/>
              <a:t>JIT - HLB longer-term funding, reserves – brokered CDs, severe – FRB</a:t>
            </a:r>
          </a:p>
          <a:p>
            <a:pPr>
              <a:defRPr/>
            </a:pPr>
            <a:r>
              <a:rPr lang="en-US" sz="600" b="1" dirty="0"/>
              <a:t>Obtain Liquidity Through:</a:t>
            </a:r>
          </a:p>
          <a:p>
            <a:pPr lvl="1">
              <a:defRPr/>
            </a:pPr>
            <a:r>
              <a:rPr lang="en-US" sz="600" dirty="0"/>
              <a:t>Sale or securitization of loans or other assets</a:t>
            </a:r>
          </a:p>
          <a:p>
            <a:pPr lvl="1">
              <a:defRPr/>
            </a:pPr>
            <a:r>
              <a:rPr lang="en-US" sz="600" dirty="0"/>
              <a:t>Borrowings – HLB, FF purchased, brokered CDs, Repo and Fed Reserve </a:t>
            </a:r>
          </a:p>
          <a:p>
            <a:pPr lvl="1">
              <a:defRPr/>
            </a:pPr>
            <a:endParaRPr lang="en-US" sz="600" dirty="0"/>
          </a:p>
          <a:p>
            <a:pPr>
              <a:defRPr/>
            </a:pPr>
            <a:r>
              <a:rPr lang="en-US" sz="600" dirty="0"/>
              <a:t>"Past" represents funding as it was in a "normal" environment, whether we will ever return to normal is open to discussion.</a:t>
            </a:r>
          </a:p>
          <a:p>
            <a:pPr>
              <a:defRPr/>
            </a:pPr>
            <a:r>
              <a:rPr lang="en-US" sz="600" dirty="0"/>
              <a:t> </a:t>
            </a:r>
          </a:p>
          <a:p>
            <a:pPr>
              <a:defRPr/>
            </a:pPr>
            <a:r>
              <a:rPr lang="en-US" sz="600" dirty="0"/>
              <a:t>In "present", repo agreements were dropped down the list because many traditional repo counterparties are now gone (Lehman, Bear Stearns) and the ones remaining are 1) being more judicious about the extension of credit to the banking market, and 2) keeping it simple (bullet repo) and not getting too crazy with structured product.  This could be a combination of the optics of dealing with structured product, and the fact that the yield curve shape and vol activity means that banks are not currently being rewarded for selling options embeded in a structured repo.</a:t>
            </a:r>
          </a:p>
          <a:p>
            <a:pPr>
              <a:defRPr/>
            </a:pPr>
            <a:r>
              <a:rPr lang="en-US" sz="600" dirty="0"/>
              <a:t> </a:t>
            </a:r>
          </a:p>
          <a:p>
            <a:pPr>
              <a:defRPr/>
            </a:pPr>
            <a:r>
              <a:rPr lang="en-US" sz="600" dirty="0"/>
              <a:t>The Federal Reserve was moved up three notches due to the significant activity of the discount window, which moved up from its status of the "lender of last resort" to become a consistent source of short term funding, and the TAF program.  In the "future" I am dropping the Fed back down because it's my perception that their government-backed mandate to provide massive liquidity will trail off in a more normalized enviroment, however I'm not dropping it all the way back down because I think there will be some core amount of borrowings remaining.</a:t>
            </a:r>
          </a:p>
          <a:p>
            <a:pPr>
              <a:defRPr/>
            </a:pPr>
            <a:r>
              <a:rPr lang="en-US" sz="600" dirty="0"/>
              <a:t> </a:t>
            </a:r>
          </a:p>
          <a:p>
            <a:pPr>
              <a:defRPr/>
            </a:pPr>
            <a:r>
              <a:rPr lang="en-US" sz="600" dirty="0"/>
              <a:t>Fed funds lines, which are largely unsecured, were dropped down in the "present" environment for much the same reason as repos, i.e. that creditors are reticent to grant credit, especially unsecured, to other financial institutions in the present environment.</a:t>
            </a:r>
          </a:p>
          <a:p>
            <a:pPr>
              <a:defRPr/>
            </a:pPr>
            <a:endParaRPr lang="en-US" sz="600" dirty="0"/>
          </a:p>
          <a:p>
            <a:pPr>
              <a:defRPr/>
            </a:pPr>
            <a:r>
              <a:rPr lang="en-US" sz="600" b="1" dirty="0"/>
              <a:t>PR Institutions Expect Brokered CDs Balances to Decline As a Result of:</a:t>
            </a:r>
            <a:r>
              <a:rPr lang="en-US" sz="600" dirty="0"/>
              <a:t> </a:t>
            </a:r>
          </a:p>
          <a:p>
            <a:pPr lvl="1">
              <a:defRPr/>
            </a:pPr>
            <a:r>
              <a:rPr lang="en-US" sz="600" dirty="0"/>
              <a:t>Deleveraging Balance Sheet to Maintain Above Well Capitalized Ratios</a:t>
            </a:r>
          </a:p>
          <a:p>
            <a:pPr lvl="1">
              <a:defRPr/>
            </a:pPr>
            <a:r>
              <a:rPr lang="en-US" sz="600" dirty="0"/>
              <a:t>Lower Loan Demand</a:t>
            </a:r>
          </a:p>
          <a:p>
            <a:pPr lvl="1">
              <a:defRPr/>
            </a:pPr>
            <a:r>
              <a:rPr lang="en-US" sz="600" dirty="0"/>
              <a:t>Borrowing from the Fed at Lower Rates</a:t>
            </a:r>
          </a:p>
          <a:p>
            <a:pPr lvl="1">
              <a:defRPr/>
            </a:pPr>
            <a:r>
              <a:rPr lang="en-US" sz="600" dirty="0"/>
              <a:t>Concentrating on Raising Core Deposits</a:t>
            </a:r>
          </a:p>
          <a:p>
            <a:pPr lvl="1">
              <a:defRPr/>
            </a:pPr>
            <a:r>
              <a:rPr lang="en-US" sz="600" dirty="0"/>
              <a:t>Does Not Add Franchise Value</a:t>
            </a:r>
          </a:p>
          <a:p>
            <a:pPr lvl="1">
              <a:defRPr/>
            </a:pPr>
            <a:r>
              <a:rPr lang="en-US" sz="600" dirty="0"/>
              <a:t>Slight Pressure From Regulators</a:t>
            </a:r>
          </a:p>
          <a:p>
            <a:pPr>
              <a:defRPr/>
            </a:pPr>
            <a:endParaRPr lang="en-US" sz="600" dirty="0"/>
          </a:p>
          <a:p>
            <a:pPr lvl="1">
              <a:defRPr/>
            </a:pPr>
            <a:endParaRPr lang="en-US" sz="700" dirty="0"/>
          </a:p>
          <a:p>
            <a:pPr lvl="1">
              <a:defRPr/>
            </a:pPr>
            <a:endParaRPr lang="en-US" sz="700" dirty="0"/>
          </a:p>
          <a:p>
            <a:pPr>
              <a:defRPr/>
            </a:pPr>
            <a:endParaRPr lang="en-US" sz="700" dirty="0"/>
          </a:p>
          <a:p>
            <a:pPr>
              <a:defRPr/>
            </a:pPr>
            <a:endParaRPr lang="en-US" sz="7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1" name="Rectangle 30"/>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antGarde Md BT" pitchFamily="34" charset="0"/>
            </a:endParaRPr>
          </a:p>
        </p:txBody>
      </p:sp>
      <p:pic>
        <p:nvPicPr>
          <p:cNvPr id="3082" name="Picture 10"/>
          <p:cNvPicPr>
            <a:picLocks noChangeAspect="1" noChangeArrowheads="1"/>
          </p:cNvPicPr>
          <p:nvPr userDrawn="1"/>
        </p:nvPicPr>
        <p:blipFill>
          <a:blip r:embed="rId2" cstate="print"/>
          <a:srcRect l="258" r="211"/>
          <a:stretch>
            <a:fillRect/>
          </a:stretch>
        </p:blipFill>
        <p:spPr bwMode="auto">
          <a:xfrm>
            <a:off x="0" y="4380230"/>
            <a:ext cx="9144000" cy="2250996"/>
          </a:xfrm>
          <a:prstGeom prst="rect">
            <a:avLst/>
          </a:prstGeom>
          <a:noFill/>
          <a:ln w="9525">
            <a:noFill/>
            <a:miter lim="800000"/>
            <a:headEnd/>
            <a:tailEnd/>
          </a:ln>
          <a:effectLst/>
        </p:spPr>
      </p:pic>
      <p:sp>
        <p:nvSpPr>
          <p:cNvPr id="19" name="Title 1"/>
          <p:cNvSpPr>
            <a:spLocks noGrp="1"/>
          </p:cNvSpPr>
          <p:nvPr>
            <p:ph type="ctrTitle" hasCustomPrompt="1"/>
          </p:nvPr>
        </p:nvSpPr>
        <p:spPr>
          <a:xfrm>
            <a:off x="0" y="2152238"/>
            <a:ext cx="9144000" cy="1600199"/>
          </a:xfrm>
        </p:spPr>
        <p:txBody>
          <a:bodyPr>
            <a:noAutofit/>
          </a:bodyPr>
          <a:lstStyle>
            <a:lvl1pPr>
              <a:defRPr sz="5000" b="1" spc="10" baseline="0">
                <a:solidFill>
                  <a:srgbClr val="5C7788"/>
                </a:solidFill>
                <a:latin typeface="AvantGarde Bk BT" pitchFamily="34" charset="0"/>
                <a:cs typeface="Arial" pitchFamily="34" charset="0"/>
              </a:defRPr>
            </a:lvl1pPr>
          </a:lstStyle>
          <a:p>
            <a:r>
              <a:rPr lang="en-US" dirty="0" smtClean="0"/>
              <a:t>Insert Title Here</a:t>
            </a:r>
            <a:endParaRPr lang="en-US" dirty="0"/>
          </a:p>
        </p:txBody>
      </p:sp>
      <p:sp>
        <p:nvSpPr>
          <p:cNvPr id="26" name="Subtitle 2"/>
          <p:cNvSpPr>
            <a:spLocks noGrp="1"/>
          </p:cNvSpPr>
          <p:nvPr>
            <p:ph type="subTitle" idx="1" hasCustomPrompt="1"/>
          </p:nvPr>
        </p:nvSpPr>
        <p:spPr>
          <a:xfrm>
            <a:off x="1371600" y="3754528"/>
            <a:ext cx="6400800" cy="466344"/>
          </a:xfrm>
        </p:spPr>
        <p:txBody>
          <a:bodyPr anchor="ctr" anchorCtr="0">
            <a:normAutofit/>
          </a:bodyPr>
          <a:lstStyle>
            <a:lvl1pPr marL="0" indent="0" algn="ctr">
              <a:buNone/>
              <a:defRPr sz="2000" b="0" i="0" spc="0" baseline="0">
                <a:solidFill>
                  <a:srgbClr val="00305E"/>
                </a:solidFill>
                <a:latin typeface="AvantGarde Md BT"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Date or Subtitle Here</a:t>
            </a:r>
            <a:endParaRPr lang="en-US" dirty="0"/>
          </a:p>
        </p:txBody>
      </p:sp>
      <p:sp>
        <p:nvSpPr>
          <p:cNvPr id="29" name="Rectangle 28"/>
          <p:cNvSpPr/>
          <p:nvPr userDrawn="1"/>
        </p:nvSpPr>
        <p:spPr>
          <a:xfrm>
            <a:off x="0" y="6620256"/>
            <a:ext cx="9144000" cy="237744"/>
          </a:xfrm>
          <a:prstGeom prst="rect">
            <a:avLst/>
          </a:prstGeom>
          <a:solidFill>
            <a:srgbClr val="003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50" normalizeH="0" baseline="0" noProof="0" dirty="0" smtClean="0">
                <a:ln>
                  <a:noFill/>
                </a:ln>
                <a:solidFill>
                  <a:srgbClr val="FFFFFF"/>
                </a:solidFill>
                <a:effectLst/>
                <a:uLnTx/>
                <a:uFillTx/>
                <a:latin typeface="AvantGarde Md BT" pitchFamily="34" charset="0"/>
                <a:ea typeface="+mn-ea"/>
                <a:cs typeface="+mn-cs"/>
              </a:rPr>
              <a:t>© 2015 FEDERAL HOME LOAN BANK OF NEW YORK • 101 PARK AVENUE • NEW YORK, NY 10178 • WWW.FHLBNY.COM</a:t>
            </a:r>
            <a:endParaRPr kumimoji="0" lang="en-US" sz="1100" b="0" i="0" u="none" strike="noStrike" kern="1200" cap="none" spc="50" normalizeH="0" baseline="0" noProof="0" dirty="0">
              <a:ln>
                <a:noFill/>
              </a:ln>
              <a:solidFill>
                <a:srgbClr val="FFFFFF"/>
              </a:solidFill>
              <a:effectLst/>
              <a:uLnTx/>
              <a:uFillTx/>
              <a:latin typeface="AvantGarde Md BT" pitchFamily="34" charset="0"/>
              <a:ea typeface="+mn-ea"/>
              <a:cs typeface="+mn-cs"/>
            </a:endParaRPr>
          </a:p>
        </p:txBody>
      </p:sp>
      <p:sp>
        <p:nvSpPr>
          <p:cNvPr id="30" name="TextBox 29"/>
          <p:cNvSpPr txBox="1"/>
          <p:nvPr userDrawn="1"/>
        </p:nvSpPr>
        <p:spPr>
          <a:xfrm>
            <a:off x="2071116" y="1718182"/>
            <a:ext cx="5001768" cy="430887"/>
          </a:xfrm>
          <a:prstGeom prst="rect">
            <a:avLst/>
          </a:prstGeom>
          <a:noFill/>
        </p:spPr>
        <p:txBody>
          <a:bodyPr wrap="square" rtlCol="0">
            <a:spAutoFit/>
          </a:bodyPr>
          <a:lstStyle/>
          <a:p>
            <a:pPr algn="ctr"/>
            <a:r>
              <a:rPr lang="en-US" sz="2200" b="0" i="0" dirty="0" smtClean="0">
                <a:solidFill>
                  <a:schemeClr val="accent1"/>
                </a:solidFill>
                <a:latin typeface="AvantGarde Md BT" pitchFamily="34" charset="0"/>
              </a:rPr>
              <a:t>Presentation from the FHLBNY to:</a:t>
            </a:r>
            <a:endParaRPr lang="en-US" sz="2200" b="0" i="0" dirty="0">
              <a:solidFill>
                <a:schemeClr val="accent1"/>
              </a:solidFill>
              <a:latin typeface="AvantGarde Md BT"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200400" y="640080"/>
            <a:ext cx="2743200" cy="791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ual Chart Slide - Sub Titl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B78C3-6752-4576-9CFA-2917C24B55FA}" type="slidenum">
              <a:rPr lang="en-US" smtClean="0"/>
              <a:pPr/>
              <a:t>‹#›</a:t>
            </a:fld>
            <a:endParaRPr lang="en-US"/>
          </a:p>
        </p:txBody>
      </p:sp>
      <p:sp>
        <p:nvSpPr>
          <p:cNvPr id="9" name="Text Placeholder 8"/>
          <p:cNvSpPr>
            <a:spLocks noGrp="1"/>
          </p:cNvSpPr>
          <p:nvPr>
            <p:ph type="body" sz="quarter" idx="13" hasCustomPrompt="1"/>
          </p:nvPr>
        </p:nvSpPr>
        <p:spPr>
          <a:xfrm>
            <a:off x="0" y="1019175"/>
            <a:ext cx="4572000" cy="457200"/>
          </a:xfrm>
        </p:spPr>
        <p:txBody>
          <a:bodyPr anchor="ctr" anchorCtr="0"/>
          <a:lstStyle>
            <a:lvl1pPr algn="ctr">
              <a:buNone/>
              <a:defRPr baseline="0"/>
            </a:lvl1pPr>
          </a:lstStyle>
          <a:p>
            <a:pPr lvl="0"/>
            <a:r>
              <a:rPr lang="en-US" dirty="0" smtClean="0"/>
              <a:t>CHART TITLE 1</a:t>
            </a:r>
            <a:endParaRPr lang="en-US" dirty="0"/>
          </a:p>
        </p:txBody>
      </p:sp>
      <p:sp>
        <p:nvSpPr>
          <p:cNvPr id="10" name="Text Placeholder 8"/>
          <p:cNvSpPr>
            <a:spLocks noGrp="1"/>
          </p:cNvSpPr>
          <p:nvPr>
            <p:ph type="body" sz="quarter" idx="14" hasCustomPrompt="1"/>
          </p:nvPr>
        </p:nvSpPr>
        <p:spPr>
          <a:xfrm>
            <a:off x="4571841" y="1022604"/>
            <a:ext cx="4572000" cy="457200"/>
          </a:xfrm>
        </p:spPr>
        <p:txBody>
          <a:bodyPr anchor="ctr" anchorCtr="0"/>
          <a:lstStyle>
            <a:lvl1pPr algn="ctr">
              <a:buNone/>
              <a:defRPr baseline="0"/>
            </a:lvl1pPr>
          </a:lstStyle>
          <a:p>
            <a:pPr lvl="0"/>
            <a:r>
              <a:rPr lang="en-US" dirty="0" smtClean="0"/>
              <a:t>CHART TITLE 2</a:t>
            </a:r>
            <a:endParaRPr lang="en-US" dirty="0"/>
          </a:p>
        </p:txBody>
      </p:sp>
      <p:sp>
        <p:nvSpPr>
          <p:cNvPr id="8" name="Title 1"/>
          <p:cNvSpPr>
            <a:spLocks noGrp="1"/>
          </p:cNvSpPr>
          <p:nvPr>
            <p:ph type="title" hasCustomPrompt="1"/>
          </p:nvPr>
        </p:nvSpPr>
        <p:spPr>
          <a:xfrm>
            <a:off x="0" y="-1"/>
            <a:ext cx="9144000" cy="678427"/>
          </a:xfrm>
        </p:spPr>
        <p:txBody>
          <a:bodyPr>
            <a:normAutofit/>
          </a:bodyPr>
          <a:lstStyle>
            <a:lvl1pPr>
              <a:defRPr sz="2400" b="0" baseline="0"/>
            </a:lvl1pPr>
          </a:lstStyle>
          <a:p>
            <a:r>
              <a:rPr lang="en-US" dirty="0" smtClean="0"/>
              <a:t>Dual Chart Slide with Subtitle (Insert Title Here)</a:t>
            </a:r>
            <a:endParaRPr lang="en-US" dirty="0"/>
          </a:p>
        </p:txBody>
      </p:sp>
      <p:sp>
        <p:nvSpPr>
          <p:cNvPr id="11" name="Text Placeholder 16"/>
          <p:cNvSpPr>
            <a:spLocks noGrp="1"/>
          </p:cNvSpPr>
          <p:nvPr>
            <p:ph type="body" sz="quarter" idx="15" hasCustomPrompt="1"/>
          </p:nvPr>
        </p:nvSpPr>
        <p:spPr>
          <a:xfrm>
            <a:off x="0" y="487261"/>
            <a:ext cx="9144000" cy="375520"/>
          </a:xfrm>
        </p:spPr>
        <p:txBody>
          <a:bodyPr anchor="ctr" anchorCtr="0">
            <a:normAutofit/>
          </a:bodyPr>
          <a:lstStyle>
            <a:lvl1pPr algn="ctr">
              <a:buNone/>
              <a:defRPr sz="1800" b="0">
                <a:solidFill>
                  <a:srgbClr val="00305E"/>
                </a:solidFill>
                <a:latin typeface="AvantGarde Md BT" pitchFamily="34" charset="0"/>
              </a:defRPr>
            </a:lvl1pPr>
          </a:lstStyle>
          <a:p>
            <a:pPr lvl="0"/>
            <a:r>
              <a:rPr lang="en-US" dirty="0" smtClean="0"/>
              <a:t>As of XX/XX/XXX</a:t>
            </a:r>
            <a:endParaRPr lang="en-US" dirty="0"/>
          </a:p>
        </p:txBody>
      </p:sp>
      <p:sp>
        <p:nvSpPr>
          <p:cNvPr id="12" name="Chart Placeholder 10"/>
          <p:cNvSpPr>
            <a:spLocks noGrp="1"/>
          </p:cNvSpPr>
          <p:nvPr>
            <p:ph type="chart" sz="quarter" idx="16"/>
          </p:nvPr>
        </p:nvSpPr>
        <p:spPr>
          <a:xfrm>
            <a:off x="114300" y="1599636"/>
            <a:ext cx="4343400" cy="4572000"/>
          </a:xfrm>
        </p:spPr>
        <p:txBody>
          <a:bodyPr/>
          <a:lstStyle/>
          <a:p>
            <a:r>
              <a:rPr lang="en-US" smtClean="0"/>
              <a:t>Click icon to add chart</a:t>
            </a:r>
            <a:endParaRPr lang="en-US"/>
          </a:p>
        </p:txBody>
      </p:sp>
      <p:sp>
        <p:nvSpPr>
          <p:cNvPr id="13" name="Chart Placeholder 12"/>
          <p:cNvSpPr>
            <a:spLocks noGrp="1"/>
          </p:cNvSpPr>
          <p:nvPr>
            <p:ph type="chart" sz="quarter" idx="17"/>
          </p:nvPr>
        </p:nvSpPr>
        <p:spPr>
          <a:xfrm>
            <a:off x="4686300" y="1599636"/>
            <a:ext cx="4343400" cy="4572000"/>
          </a:xfrm>
        </p:spPr>
        <p:txBody>
          <a:bodyPr/>
          <a:lstStyle/>
          <a:p>
            <a:r>
              <a:rPr lang="en-US" smtClean="0"/>
              <a:t>Click icon to add chart</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ad Ch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baseline="0">
                <a:solidFill>
                  <a:srgbClr val="00305E"/>
                </a:solidFill>
                <a:latin typeface="AvantGarde Md BT" pitchFamily="34" charset="0"/>
              </a:defRPr>
            </a:lvl1pPr>
          </a:lstStyle>
          <a:p>
            <a:r>
              <a:rPr lang="en-US" dirty="0" smtClean="0"/>
              <a:t>Quad Chart Slide (Insert Title Here)</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B78C3-6752-4576-9CFA-2917C24B55FA}" type="slidenum">
              <a:rPr lang="en-US" smtClean="0"/>
              <a:pPr/>
              <a:t>‹#›</a:t>
            </a:fld>
            <a:endParaRPr lang="en-US"/>
          </a:p>
        </p:txBody>
      </p:sp>
      <p:sp>
        <p:nvSpPr>
          <p:cNvPr id="14" name="Text Placeholder 8"/>
          <p:cNvSpPr>
            <a:spLocks noGrp="1"/>
          </p:cNvSpPr>
          <p:nvPr>
            <p:ph type="body" sz="quarter" idx="13" hasCustomPrompt="1"/>
          </p:nvPr>
        </p:nvSpPr>
        <p:spPr>
          <a:xfrm>
            <a:off x="0" y="1021080"/>
            <a:ext cx="4572000" cy="457200"/>
          </a:xfrm>
        </p:spPr>
        <p:txBody>
          <a:bodyPr anchor="ctr" anchorCtr="0"/>
          <a:lstStyle>
            <a:lvl1pPr algn="ctr">
              <a:buNone/>
              <a:defRPr baseline="0"/>
            </a:lvl1pPr>
          </a:lstStyle>
          <a:p>
            <a:pPr lvl="0"/>
            <a:r>
              <a:rPr lang="en-US" dirty="0" smtClean="0"/>
              <a:t>CHART TITLE 1</a:t>
            </a:r>
            <a:endParaRPr lang="en-US" dirty="0"/>
          </a:p>
        </p:txBody>
      </p:sp>
      <p:sp>
        <p:nvSpPr>
          <p:cNvPr id="16" name="Text Placeholder 8"/>
          <p:cNvSpPr>
            <a:spLocks noGrp="1"/>
          </p:cNvSpPr>
          <p:nvPr>
            <p:ph type="body" sz="quarter" idx="14" hasCustomPrompt="1"/>
          </p:nvPr>
        </p:nvSpPr>
        <p:spPr>
          <a:xfrm>
            <a:off x="4572000" y="1027684"/>
            <a:ext cx="4572000" cy="457200"/>
          </a:xfrm>
        </p:spPr>
        <p:txBody>
          <a:bodyPr anchor="ctr" anchorCtr="0"/>
          <a:lstStyle>
            <a:lvl1pPr algn="ctr">
              <a:buNone/>
              <a:defRPr baseline="0"/>
            </a:lvl1pPr>
          </a:lstStyle>
          <a:p>
            <a:pPr lvl="0"/>
            <a:r>
              <a:rPr lang="en-US" dirty="0" smtClean="0"/>
              <a:t>CHART TITLE 2</a:t>
            </a:r>
            <a:endParaRPr lang="en-US" dirty="0"/>
          </a:p>
        </p:txBody>
      </p:sp>
      <p:sp>
        <p:nvSpPr>
          <p:cNvPr id="18" name="Text Placeholder 8"/>
          <p:cNvSpPr>
            <a:spLocks noGrp="1"/>
          </p:cNvSpPr>
          <p:nvPr>
            <p:ph type="body" sz="quarter" idx="15" hasCustomPrompt="1"/>
          </p:nvPr>
        </p:nvSpPr>
        <p:spPr>
          <a:xfrm>
            <a:off x="0" y="3621024"/>
            <a:ext cx="4572000" cy="457200"/>
          </a:xfrm>
        </p:spPr>
        <p:txBody>
          <a:bodyPr anchor="ctr" anchorCtr="0"/>
          <a:lstStyle>
            <a:lvl1pPr algn="ctr">
              <a:buNone/>
              <a:defRPr baseline="0"/>
            </a:lvl1pPr>
          </a:lstStyle>
          <a:p>
            <a:pPr lvl="0"/>
            <a:r>
              <a:rPr lang="en-US" dirty="0" smtClean="0"/>
              <a:t>CHART TITLE 3</a:t>
            </a:r>
            <a:endParaRPr lang="en-US" dirty="0"/>
          </a:p>
        </p:txBody>
      </p:sp>
      <p:sp>
        <p:nvSpPr>
          <p:cNvPr id="20" name="Text Placeholder 8"/>
          <p:cNvSpPr>
            <a:spLocks noGrp="1"/>
          </p:cNvSpPr>
          <p:nvPr>
            <p:ph type="body" sz="quarter" idx="16" hasCustomPrompt="1"/>
          </p:nvPr>
        </p:nvSpPr>
        <p:spPr>
          <a:xfrm>
            <a:off x="4572000" y="3621024"/>
            <a:ext cx="4572000" cy="457200"/>
          </a:xfrm>
        </p:spPr>
        <p:txBody>
          <a:bodyPr anchor="ctr" anchorCtr="0"/>
          <a:lstStyle>
            <a:lvl1pPr algn="ctr">
              <a:buNone/>
              <a:defRPr baseline="0"/>
            </a:lvl1pPr>
          </a:lstStyle>
          <a:p>
            <a:pPr lvl="0"/>
            <a:r>
              <a:rPr lang="en-US" dirty="0" smtClean="0"/>
              <a:t>CHART TITLE 4</a:t>
            </a:r>
            <a:endParaRPr lang="en-US" dirty="0"/>
          </a:p>
        </p:txBody>
      </p:sp>
      <p:sp>
        <p:nvSpPr>
          <p:cNvPr id="21" name="Chart Placeholder 14"/>
          <p:cNvSpPr>
            <a:spLocks noGrp="1"/>
          </p:cNvSpPr>
          <p:nvPr>
            <p:ph type="chart" sz="quarter" idx="18"/>
          </p:nvPr>
        </p:nvSpPr>
        <p:spPr>
          <a:xfrm>
            <a:off x="0" y="1485900"/>
            <a:ext cx="4572000" cy="2130552"/>
          </a:xfrm>
        </p:spPr>
        <p:txBody>
          <a:bodyPr/>
          <a:lstStyle/>
          <a:p>
            <a:r>
              <a:rPr lang="en-US" smtClean="0"/>
              <a:t>Click icon to add chart</a:t>
            </a:r>
            <a:endParaRPr lang="en-US"/>
          </a:p>
        </p:txBody>
      </p:sp>
      <p:sp>
        <p:nvSpPr>
          <p:cNvPr id="22" name="Chart Placeholder 16"/>
          <p:cNvSpPr>
            <a:spLocks noGrp="1"/>
          </p:cNvSpPr>
          <p:nvPr>
            <p:ph type="chart" sz="quarter" idx="19"/>
          </p:nvPr>
        </p:nvSpPr>
        <p:spPr>
          <a:xfrm>
            <a:off x="4572000" y="1485900"/>
            <a:ext cx="4572000" cy="2130552"/>
          </a:xfrm>
        </p:spPr>
        <p:txBody>
          <a:bodyPr/>
          <a:lstStyle/>
          <a:p>
            <a:r>
              <a:rPr lang="en-US" smtClean="0"/>
              <a:t>Click icon to add chart</a:t>
            </a:r>
            <a:endParaRPr lang="en-US"/>
          </a:p>
        </p:txBody>
      </p:sp>
      <p:sp>
        <p:nvSpPr>
          <p:cNvPr id="23" name="Chart Placeholder 18"/>
          <p:cNvSpPr>
            <a:spLocks noGrp="1"/>
          </p:cNvSpPr>
          <p:nvPr>
            <p:ph type="chart" sz="quarter" idx="20"/>
          </p:nvPr>
        </p:nvSpPr>
        <p:spPr>
          <a:xfrm>
            <a:off x="0" y="4092575"/>
            <a:ext cx="4572000" cy="2130552"/>
          </a:xfrm>
        </p:spPr>
        <p:txBody>
          <a:bodyPr/>
          <a:lstStyle/>
          <a:p>
            <a:r>
              <a:rPr lang="en-US" smtClean="0"/>
              <a:t>Click icon to add chart</a:t>
            </a:r>
            <a:endParaRPr lang="en-US" dirty="0"/>
          </a:p>
        </p:txBody>
      </p:sp>
      <p:sp>
        <p:nvSpPr>
          <p:cNvPr id="24" name="Chart Placeholder 20"/>
          <p:cNvSpPr>
            <a:spLocks noGrp="1"/>
          </p:cNvSpPr>
          <p:nvPr>
            <p:ph type="chart" sz="quarter" idx="21"/>
          </p:nvPr>
        </p:nvSpPr>
        <p:spPr>
          <a:xfrm>
            <a:off x="4572000" y="4092575"/>
            <a:ext cx="4572000" cy="2130552"/>
          </a:xfrm>
        </p:spPr>
        <p:txBody>
          <a:bodyPr/>
          <a:lstStyle/>
          <a:p>
            <a:r>
              <a:rPr lang="en-US" smtClean="0"/>
              <a:t>Click icon to add chart</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ad Chart Slide - Sub Titl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B78C3-6752-4576-9CFA-2917C24B55FA}" type="slidenum">
              <a:rPr lang="en-US" smtClean="0"/>
              <a:pPr/>
              <a:t>‹#›</a:t>
            </a:fld>
            <a:endParaRPr lang="en-US"/>
          </a:p>
        </p:txBody>
      </p:sp>
      <p:sp>
        <p:nvSpPr>
          <p:cNvPr id="9" name="Text Placeholder 8"/>
          <p:cNvSpPr>
            <a:spLocks noGrp="1"/>
          </p:cNvSpPr>
          <p:nvPr>
            <p:ph type="body" sz="quarter" idx="13" hasCustomPrompt="1"/>
          </p:nvPr>
        </p:nvSpPr>
        <p:spPr>
          <a:xfrm>
            <a:off x="0" y="1021080"/>
            <a:ext cx="4572000" cy="457200"/>
          </a:xfrm>
        </p:spPr>
        <p:txBody>
          <a:bodyPr anchor="ctr" anchorCtr="0"/>
          <a:lstStyle>
            <a:lvl1pPr algn="ctr">
              <a:buNone/>
              <a:defRPr baseline="0"/>
            </a:lvl1pPr>
          </a:lstStyle>
          <a:p>
            <a:pPr lvl="0"/>
            <a:r>
              <a:rPr lang="en-US" dirty="0" smtClean="0"/>
              <a:t>CHART TITLE 1</a:t>
            </a:r>
            <a:endParaRPr lang="en-US" dirty="0"/>
          </a:p>
        </p:txBody>
      </p:sp>
      <p:sp>
        <p:nvSpPr>
          <p:cNvPr id="10" name="Text Placeholder 8"/>
          <p:cNvSpPr>
            <a:spLocks noGrp="1"/>
          </p:cNvSpPr>
          <p:nvPr>
            <p:ph type="body" sz="quarter" idx="14" hasCustomPrompt="1"/>
          </p:nvPr>
        </p:nvSpPr>
        <p:spPr>
          <a:xfrm>
            <a:off x="4572000" y="1027684"/>
            <a:ext cx="4572000" cy="457200"/>
          </a:xfrm>
        </p:spPr>
        <p:txBody>
          <a:bodyPr anchor="ctr" anchorCtr="0"/>
          <a:lstStyle>
            <a:lvl1pPr algn="ctr">
              <a:buNone/>
              <a:defRPr baseline="0"/>
            </a:lvl1pPr>
          </a:lstStyle>
          <a:p>
            <a:pPr lvl="0"/>
            <a:r>
              <a:rPr lang="en-US" dirty="0" smtClean="0"/>
              <a:t>CHART TITLE 2</a:t>
            </a:r>
            <a:endParaRPr lang="en-US" dirty="0"/>
          </a:p>
        </p:txBody>
      </p:sp>
      <p:sp>
        <p:nvSpPr>
          <p:cNvPr id="8" name="Text Placeholder 8"/>
          <p:cNvSpPr>
            <a:spLocks noGrp="1"/>
          </p:cNvSpPr>
          <p:nvPr>
            <p:ph type="body" sz="quarter" idx="15" hasCustomPrompt="1"/>
          </p:nvPr>
        </p:nvSpPr>
        <p:spPr>
          <a:xfrm>
            <a:off x="0" y="3621024"/>
            <a:ext cx="4572000" cy="457200"/>
          </a:xfrm>
        </p:spPr>
        <p:txBody>
          <a:bodyPr anchor="ctr" anchorCtr="0"/>
          <a:lstStyle>
            <a:lvl1pPr algn="ctr">
              <a:buNone/>
              <a:defRPr baseline="0"/>
            </a:lvl1pPr>
          </a:lstStyle>
          <a:p>
            <a:pPr lvl="0"/>
            <a:r>
              <a:rPr lang="en-US" dirty="0" smtClean="0"/>
              <a:t>CHART TITLE 3</a:t>
            </a:r>
            <a:endParaRPr lang="en-US" dirty="0"/>
          </a:p>
        </p:txBody>
      </p:sp>
      <p:sp>
        <p:nvSpPr>
          <p:cNvPr id="11" name="Text Placeholder 8"/>
          <p:cNvSpPr>
            <a:spLocks noGrp="1"/>
          </p:cNvSpPr>
          <p:nvPr>
            <p:ph type="body" sz="quarter" idx="16" hasCustomPrompt="1"/>
          </p:nvPr>
        </p:nvSpPr>
        <p:spPr>
          <a:xfrm>
            <a:off x="4572000" y="3621024"/>
            <a:ext cx="4572000" cy="457200"/>
          </a:xfrm>
        </p:spPr>
        <p:txBody>
          <a:bodyPr anchor="ctr" anchorCtr="0"/>
          <a:lstStyle>
            <a:lvl1pPr algn="ctr">
              <a:buNone/>
              <a:defRPr baseline="0"/>
            </a:lvl1pPr>
          </a:lstStyle>
          <a:p>
            <a:pPr lvl="0"/>
            <a:r>
              <a:rPr lang="en-US" dirty="0" smtClean="0"/>
              <a:t>CHART TITLE 4</a:t>
            </a:r>
            <a:endParaRPr lang="en-US" dirty="0"/>
          </a:p>
        </p:txBody>
      </p:sp>
      <p:sp>
        <p:nvSpPr>
          <p:cNvPr id="12" name="Title 1"/>
          <p:cNvSpPr>
            <a:spLocks noGrp="1"/>
          </p:cNvSpPr>
          <p:nvPr>
            <p:ph type="title" hasCustomPrompt="1"/>
          </p:nvPr>
        </p:nvSpPr>
        <p:spPr>
          <a:xfrm>
            <a:off x="0" y="-1"/>
            <a:ext cx="9144000" cy="678427"/>
          </a:xfrm>
        </p:spPr>
        <p:txBody>
          <a:bodyPr>
            <a:normAutofit/>
          </a:bodyPr>
          <a:lstStyle>
            <a:lvl1pPr>
              <a:defRPr sz="2400" b="0" baseline="0">
                <a:solidFill>
                  <a:srgbClr val="00305E"/>
                </a:solidFill>
              </a:defRPr>
            </a:lvl1pPr>
          </a:lstStyle>
          <a:p>
            <a:r>
              <a:rPr lang="en-US" dirty="0" smtClean="0"/>
              <a:t>Quad Chart Slide with Subtitle (Insert Title Here)</a:t>
            </a:r>
            <a:endParaRPr lang="en-US" dirty="0"/>
          </a:p>
        </p:txBody>
      </p:sp>
      <p:sp>
        <p:nvSpPr>
          <p:cNvPr id="13" name="Text Placeholder 16"/>
          <p:cNvSpPr>
            <a:spLocks noGrp="1"/>
          </p:cNvSpPr>
          <p:nvPr>
            <p:ph type="body" sz="quarter" idx="17" hasCustomPrompt="1"/>
          </p:nvPr>
        </p:nvSpPr>
        <p:spPr>
          <a:xfrm>
            <a:off x="0" y="487261"/>
            <a:ext cx="9144000" cy="375520"/>
          </a:xfrm>
        </p:spPr>
        <p:txBody>
          <a:bodyPr anchor="ctr" anchorCtr="0">
            <a:normAutofit/>
          </a:bodyPr>
          <a:lstStyle>
            <a:lvl1pPr algn="ctr">
              <a:buNone/>
              <a:defRPr sz="1800" b="0">
                <a:solidFill>
                  <a:srgbClr val="00305E"/>
                </a:solidFill>
                <a:latin typeface="AvantGarde Md BT" pitchFamily="34" charset="0"/>
              </a:defRPr>
            </a:lvl1pPr>
          </a:lstStyle>
          <a:p>
            <a:pPr lvl="0"/>
            <a:r>
              <a:rPr lang="en-US" dirty="0" smtClean="0"/>
              <a:t>As of XX/XX/XXX</a:t>
            </a:r>
            <a:endParaRPr lang="en-US" dirty="0"/>
          </a:p>
        </p:txBody>
      </p:sp>
      <p:sp>
        <p:nvSpPr>
          <p:cNvPr id="15" name="Chart Placeholder 14"/>
          <p:cNvSpPr>
            <a:spLocks noGrp="1"/>
          </p:cNvSpPr>
          <p:nvPr>
            <p:ph type="chart" sz="quarter" idx="18"/>
          </p:nvPr>
        </p:nvSpPr>
        <p:spPr>
          <a:xfrm>
            <a:off x="0" y="1485900"/>
            <a:ext cx="4572000" cy="2130552"/>
          </a:xfrm>
        </p:spPr>
        <p:txBody>
          <a:bodyPr/>
          <a:lstStyle/>
          <a:p>
            <a:r>
              <a:rPr lang="en-US" smtClean="0"/>
              <a:t>Click icon to add chart</a:t>
            </a:r>
            <a:endParaRPr lang="en-US"/>
          </a:p>
        </p:txBody>
      </p:sp>
      <p:sp>
        <p:nvSpPr>
          <p:cNvPr id="17" name="Chart Placeholder 16"/>
          <p:cNvSpPr>
            <a:spLocks noGrp="1"/>
          </p:cNvSpPr>
          <p:nvPr>
            <p:ph type="chart" sz="quarter" idx="19"/>
          </p:nvPr>
        </p:nvSpPr>
        <p:spPr>
          <a:xfrm>
            <a:off x="4572000" y="1485900"/>
            <a:ext cx="4572000" cy="2130552"/>
          </a:xfrm>
        </p:spPr>
        <p:txBody>
          <a:bodyPr/>
          <a:lstStyle/>
          <a:p>
            <a:r>
              <a:rPr lang="en-US" smtClean="0"/>
              <a:t>Click icon to add chart</a:t>
            </a:r>
            <a:endParaRPr lang="en-US"/>
          </a:p>
        </p:txBody>
      </p:sp>
      <p:sp>
        <p:nvSpPr>
          <p:cNvPr id="19" name="Chart Placeholder 18"/>
          <p:cNvSpPr>
            <a:spLocks noGrp="1"/>
          </p:cNvSpPr>
          <p:nvPr>
            <p:ph type="chart" sz="quarter" idx="20"/>
          </p:nvPr>
        </p:nvSpPr>
        <p:spPr>
          <a:xfrm>
            <a:off x="0" y="4092575"/>
            <a:ext cx="4572000" cy="2130552"/>
          </a:xfrm>
        </p:spPr>
        <p:txBody>
          <a:bodyPr/>
          <a:lstStyle/>
          <a:p>
            <a:r>
              <a:rPr lang="en-US" smtClean="0"/>
              <a:t>Click icon to add chart</a:t>
            </a:r>
            <a:endParaRPr lang="en-US" dirty="0"/>
          </a:p>
        </p:txBody>
      </p:sp>
      <p:sp>
        <p:nvSpPr>
          <p:cNvPr id="21" name="Chart Placeholder 20"/>
          <p:cNvSpPr>
            <a:spLocks noGrp="1"/>
          </p:cNvSpPr>
          <p:nvPr>
            <p:ph type="chart" sz="quarter" idx="21"/>
          </p:nvPr>
        </p:nvSpPr>
        <p:spPr>
          <a:xfrm>
            <a:off x="4572000" y="4092575"/>
            <a:ext cx="4572000" cy="2130552"/>
          </a:xfrm>
        </p:spPr>
        <p:txBody>
          <a:bodyPr/>
          <a:lstStyle/>
          <a:p>
            <a:r>
              <a:rPr lang="en-US" smtClean="0"/>
              <a:t>Click icon to add chart</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Slide - General">
    <p:spTree>
      <p:nvGrpSpPr>
        <p:cNvPr id="1" name=""/>
        <p:cNvGrpSpPr/>
        <p:nvPr/>
      </p:nvGrpSpPr>
      <p:grpSpPr>
        <a:xfrm>
          <a:off x="0" y="0"/>
          <a:ext cx="0" cy="0"/>
          <a:chOff x="0" y="0"/>
          <a:chExt cx="0" cy="0"/>
        </a:xfrm>
      </p:grpSpPr>
      <p:grpSp>
        <p:nvGrpSpPr>
          <p:cNvPr id="2" name="Group 11"/>
          <p:cNvGrpSpPr>
            <a:grpSpLocks/>
          </p:cNvGrpSpPr>
          <p:nvPr userDrawn="1"/>
        </p:nvGrpSpPr>
        <p:grpSpPr bwMode="auto">
          <a:xfrm>
            <a:off x="0" y="923925"/>
            <a:ext cx="9144000" cy="100013"/>
            <a:chOff x="-127000" y="3031100"/>
            <a:chExt cx="9144000" cy="99704"/>
          </a:xfrm>
        </p:grpSpPr>
        <p:cxnSp>
          <p:nvCxnSpPr>
            <p:cNvPr id="57" name="Straight Connector 56"/>
            <p:cNvCxnSpPr/>
            <p:nvPr userDrawn="1"/>
          </p:nvCxnSpPr>
          <p:spPr>
            <a:xfrm>
              <a:off x="-127000" y="3130804"/>
              <a:ext cx="9144000" cy="0"/>
            </a:xfrm>
            <a:prstGeom prst="line">
              <a:avLst/>
            </a:prstGeom>
            <a:noFill/>
            <a:ln w="9525" cap="flat" cmpd="sng" algn="ctr">
              <a:solidFill>
                <a:srgbClr val="94A4B1"/>
              </a:solidFill>
              <a:prstDash val="solid"/>
            </a:ln>
            <a:effectLst/>
          </p:spPr>
        </p:cxnSp>
        <p:sp>
          <p:nvSpPr>
            <p:cNvPr id="58" name="Rectangle 57"/>
            <p:cNvSpPr/>
            <p:nvPr userDrawn="1"/>
          </p:nvSpPr>
          <p:spPr>
            <a:xfrm>
              <a:off x="-127000" y="3031100"/>
              <a:ext cx="9144000" cy="26905"/>
            </a:xfrm>
            <a:prstGeom prst="rect">
              <a:avLst/>
            </a:prstGeom>
            <a:solidFill>
              <a:srgbClr val="7A8F9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grpSp>
      <p:sp>
        <p:nvSpPr>
          <p:cNvPr id="60" name="Rectangle 59"/>
          <p:cNvSpPr/>
          <p:nvPr userDrawn="1"/>
        </p:nvSpPr>
        <p:spPr>
          <a:xfrm>
            <a:off x="0" y="0"/>
            <a:ext cx="9144000" cy="6858000"/>
          </a:xfrm>
          <a:prstGeom prst="rect">
            <a:avLst/>
          </a:prstGeom>
          <a:solidFill>
            <a:schemeClr val="bg1"/>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vantGarde Bk BT"/>
              <a:ea typeface="+mn-ea"/>
              <a:cs typeface="+mn-cs"/>
            </a:endParaRPr>
          </a:p>
        </p:txBody>
      </p:sp>
      <p:sp>
        <p:nvSpPr>
          <p:cNvPr id="35" name="Rectangle 34"/>
          <p:cNvSpPr/>
          <p:nvPr userDrawn="1"/>
        </p:nvSpPr>
        <p:spPr>
          <a:xfrm>
            <a:off x="0" y="2400300"/>
            <a:ext cx="9144000" cy="2057400"/>
          </a:xfrm>
          <a:prstGeom prst="rect">
            <a:avLst/>
          </a:prstGeom>
          <a:solidFill>
            <a:srgbClr val="FFFFFF">
              <a:alpha val="75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sp>
        <p:nvSpPr>
          <p:cNvPr id="76" name="Title 1"/>
          <p:cNvSpPr>
            <a:spLocks noGrp="1"/>
          </p:cNvSpPr>
          <p:nvPr userDrawn="1">
            <p:ph type="title" hasCustomPrompt="1"/>
          </p:nvPr>
        </p:nvSpPr>
        <p:spPr>
          <a:xfrm>
            <a:off x="1" y="2580968"/>
            <a:ext cx="9143999" cy="1696064"/>
          </a:xfrm>
          <a:prstGeom prst="rect">
            <a:avLst/>
          </a:prstGeom>
        </p:spPr>
        <p:txBody>
          <a:bodyPr/>
          <a:lstStyle>
            <a:lvl1pPr marL="0" marR="0" indent="0" algn="ctr" defTabSz="914400" eaLnBrk="1" fontAlgn="auto" latinLnBrk="0" hangingPunct="1">
              <a:lnSpc>
                <a:spcPct val="100000"/>
              </a:lnSpc>
              <a:spcBef>
                <a:spcPts val="0"/>
              </a:spcBef>
              <a:spcAft>
                <a:spcPts val="0"/>
              </a:spcAft>
              <a:buClrTx/>
              <a:buSzTx/>
              <a:buFontTx/>
              <a:buNone/>
              <a:tabLst/>
              <a:defRPr sz="4000" b="0" i="0" cap="all" spc="0" baseline="0">
                <a:solidFill>
                  <a:schemeClr val="tx2"/>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all" spc="100" normalizeH="0" baseline="0" noProof="0" dirty="0" smtClean="0">
                <a:ln>
                  <a:noFill/>
                </a:ln>
                <a:solidFill>
                  <a:srgbClr val="1B3A6B"/>
                </a:solidFill>
                <a:effectLst/>
                <a:uLnTx/>
                <a:uFillTx/>
              </a:rPr>
              <a:t>Insert section title here</a:t>
            </a:r>
            <a:endParaRPr kumimoji="0" lang="en-US" sz="4000" b="1" i="0" u="none" strike="noStrike" kern="0" cap="all" spc="100" normalizeH="0" baseline="0" noProof="0" dirty="0">
              <a:ln>
                <a:noFill/>
              </a:ln>
              <a:solidFill>
                <a:srgbClr val="1B3A6B"/>
              </a:solidFill>
              <a:effectLst/>
              <a:uLnTx/>
              <a:uFillTx/>
            </a:endParaRPr>
          </a:p>
        </p:txBody>
      </p:sp>
      <p:sp>
        <p:nvSpPr>
          <p:cNvPr id="22" name="Rectangle 21"/>
          <p:cNvSpPr/>
          <p:nvPr userDrawn="1"/>
        </p:nvSpPr>
        <p:spPr>
          <a:xfrm>
            <a:off x="0" y="6619875"/>
            <a:ext cx="9144000" cy="238125"/>
          </a:xfrm>
          <a:prstGeom prst="rect">
            <a:avLst/>
          </a:prstGeom>
          <a:solidFill>
            <a:srgbClr val="00305E"/>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sp>
        <p:nvSpPr>
          <p:cNvPr id="23" name="Rectangle 22"/>
          <p:cNvSpPr/>
          <p:nvPr userDrawn="1"/>
        </p:nvSpPr>
        <p:spPr>
          <a:xfrm rot="10800000">
            <a:off x="0" y="6588125"/>
            <a:ext cx="9144000" cy="365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4" name="Straight Connector 23"/>
          <p:cNvCxnSpPr/>
          <p:nvPr userDrawn="1"/>
        </p:nvCxnSpPr>
        <p:spPr>
          <a:xfrm rot="10800000">
            <a:off x="0" y="6551613"/>
            <a:ext cx="91440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3" name="Group 12"/>
          <p:cNvGrpSpPr/>
          <p:nvPr userDrawn="1"/>
        </p:nvGrpSpPr>
        <p:grpSpPr>
          <a:xfrm rot="10800000">
            <a:off x="0" y="2478839"/>
            <a:ext cx="9144000" cy="99704"/>
            <a:chOff x="-127000" y="3031100"/>
            <a:chExt cx="9144000" cy="99704"/>
          </a:xfrm>
          <a:solidFill>
            <a:schemeClr val="bg1">
              <a:lumMod val="50000"/>
            </a:schemeClr>
          </a:solidFill>
        </p:grpSpPr>
        <p:cxnSp>
          <p:nvCxnSpPr>
            <p:cNvPr id="38" name="Straight Connector 37"/>
            <p:cNvCxnSpPr/>
            <p:nvPr/>
          </p:nvCxnSpPr>
          <p:spPr>
            <a:xfrm>
              <a:off x="-127000" y="3130804"/>
              <a:ext cx="9144000" cy="0"/>
            </a:xfrm>
            <a:prstGeom prst="line">
              <a:avLst/>
            </a:prstGeom>
            <a:grpFill/>
            <a:ln w="9525" cap="flat" cmpd="sng" algn="ctr">
              <a:solidFill>
                <a:schemeClr val="bg1">
                  <a:lumMod val="50000"/>
                </a:schemeClr>
              </a:solidFill>
              <a:prstDash val="solid"/>
            </a:ln>
            <a:effectLst/>
          </p:spPr>
        </p:cxnSp>
        <p:sp>
          <p:nvSpPr>
            <p:cNvPr id="39" name="Rectangle 38"/>
            <p:cNvSpPr/>
            <p:nvPr/>
          </p:nvSpPr>
          <p:spPr>
            <a:xfrm>
              <a:off x="-127000" y="3031100"/>
              <a:ext cx="9144000" cy="27432"/>
            </a:xfrm>
            <a:prstGeom prst="rect">
              <a:avLst/>
            </a:prstGeom>
            <a:grpFill/>
            <a:ln w="25400" cap="flat" cmpd="sng" algn="ctr">
              <a:solidFill>
                <a:schemeClr val="bg1">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grpSp>
      <p:sp>
        <p:nvSpPr>
          <p:cNvPr id="42" name="Rectangle 41"/>
          <p:cNvSpPr/>
          <p:nvPr userDrawn="1"/>
        </p:nvSpPr>
        <p:spPr>
          <a:xfrm>
            <a:off x="0" y="4286560"/>
            <a:ext cx="9144000" cy="2743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3" name="Straight Connector 42"/>
          <p:cNvCxnSpPr/>
          <p:nvPr userDrawn="1"/>
        </p:nvCxnSpPr>
        <p:spPr>
          <a:xfrm>
            <a:off x="0" y="4386264"/>
            <a:ext cx="9144000" cy="0"/>
          </a:xfrm>
          <a:prstGeom prst="line">
            <a:avLst/>
          </a:prstGeom>
          <a:solidFill>
            <a:schemeClr val="bg1">
              <a:lumMod val="50000"/>
            </a:schemeClr>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8" name="Picture 24" descr="Logo.gif"/>
          <p:cNvPicPr>
            <a:picLocks noChangeAspect="1"/>
          </p:cNvPicPr>
          <p:nvPr userDrawn="1"/>
        </p:nvPicPr>
        <p:blipFill>
          <a:blip r:embed="rId2" cstate="print"/>
          <a:srcRect l="2267" t="1733" r="3600" b="1466"/>
          <a:stretch>
            <a:fillRect/>
          </a:stretch>
        </p:blipFill>
        <p:spPr bwMode="auto">
          <a:xfrm>
            <a:off x="182880" y="6318504"/>
            <a:ext cx="454179" cy="466344"/>
          </a:xfrm>
          <a:prstGeom prst="rect">
            <a:avLst/>
          </a:prstGeom>
          <a:noFill/>
          <a:ln w="9525">
            <a:noFill/>
            <a:miter lim="800000"/>
            <a:headEnd/>
            <a:tailEnd/>
          </a:ln>
        </p:spPr>
      </p:pic>
      <p:sp>
        <p:nvSpPr>
          <p:cNvPr id="19" name="Rectangle 18"/>
          <p:cNvSpPr/>
          <p:nvPr userDrawn="1"/>
        </p:nvSpPr>
        <p:spPr>
          <a:xfrm>
            <a:off x="0" y="6596390"/>
            <a:ext cx="6705600" cy="261610"/>
          </a:xfrm>
          <a:prstGeom prst="rect">
            <a:avLst/>
          </a:prstGeom>
        </p:spPr>
        <p:txBody>
          <a:bodyPr wrap="square" lIns="0">
            <a:spAutoFit/>
          </a:bodyPr>
          <a:lstStyle/>
          <a:p>
            <a:pPr>
              <a:tabLst>
                <a:tab pos="628650" algn="l"/>
              </a:tabLst>
              <a:defRPr/>
            </a:pPr>
            <a:r>
              <a:rPr lang="en-US" sz="1100" spc="50" dirty="0" smtClean="0">
                <a:solidFill>
                  <a:schemeClr val="bg1"/>
                </a:solidFill>
                <a:latin typeface="+mj-lt"/>
              </a:rPr>
              <a:t>	FHLBNY</a:t>
            </a:r>
            <a:endParaRPr lang="en-US" sz="1100" spc="50" dirty="0">
              <a:solidFill>
                <a:schemeClr val="bg1"/>
              </a:solidFill>
              <a:latin typeface="+mj-l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Slide - Overview &amp; Business Lines">
    <p:spTree>
      <p:nvGrpSpPr>
        <p:cNvPr id="1" name=""/>
        <p:cNvGrpSpPr/>
        <p:nvPr/>
      </p:nvGrpSpPr>
      <p:grpSpPr>
        <a:xfrm>
          <a:off x="0" y="0"/>
          <a:ext cx="0" cy="0"/>
          <a:chOff x="0" y="0"/>
          <a:chExt cx="0" cy="0"/>
        </a:xfrm>
      </p:grpSpPr>
      <p:grpSp>
        <p:nvGrpSpPr>
          <p:cNvPr id="2" name="Group 11"/>
          <p:cNvGrpSpPr>
            <a:grpSpLocks/>
          </p:cNvGrpSpPr>
          <p:nvPr userDrawn="1"/>
        </p:nvGrpSpPr>
        <p:grpSpPr bwMode="auto">
          <a:xfrm>
            <a:off x="0" y="923925"/>
            <a:ext cx="9144000" cy="100013"/>
            <a:chOff x="-127000" y="3031100"/>
            <a:chExt cx="9144000" cy="99704"/>
          </a:xfrm>
        </p:grpSpPr>
        <p:cxnSp>
          <p:nvCxnSpPr>
            <p:cNvPr id="57" name="Straight Connector 56"/>
            <p:cNvCxnSpPr/>
            <p:nvPr userDrawn="1"/>
          </p:nvCxnSpPr>
          <p:spPr>
            <a:xfrm>
              <a:off x="-127000" y="3130804"/>
              <a:ext cx="9144000" cy="0"/>
            </a:xfrm>
            <a:prstGeom prst="line">
              <a:avLst/>
            </a:prstGeom>
            <a:noFill/>
            <a:ln w="9525" cap="flat" cmpd="sng" algn="ctr">
              <a:solidFill>
                <a:srgbClr val="94A4B1"/>
              </a:solidFill>
              <a:prstDash val="solid"/>
            </a:ln>
            <a:effectLst/>
          </p:spPr>
        </p:cxnSp>
        <p:sp>
          <p:nvSpPr>
            <p:cNvPr id="58" name="Rectangle 57"/>
            <p:cNvSpPr/>
            <p:nvPr userDrawn="1"/>
          </p:nvSpPr>
          <p:spPr>
            <a:xfrm>
              <a:off x="-127000" y="3031100"/>
              <a:ext cx="9144000" cy="26905"/>
            </a:xfrm>
            <a:prstGeom prst="rect">
              <a:avLst/>
            </a:prstGeom>
            <a:solidFill>
              <a:srgbClr val="7A8F9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grpSp>
      <p:sp>
        <p:nvSpPr>
          <p:cNvPr id="60" name="Rectangle 59"/>
          <p:cNvSpPr/>
          <p:nvPr userDrawn="1"/>
        </p:nvSpPr>
        <p:spPr>
          <a:xfrm>
            <a:off x="0" y="0"/>
            <a:ext cx="9144000" cy="6858000"/>
          </a:xfrm>
          <a:prstGeom prst="rect">
            <a:avLst/>
          </a:prstGeom>
          <a:solidFill>
            <a:srgbClr val="00305E"/>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vantGarde Bk BT"/>
              <a:ea typeface="+mn-ea"/>
              <a:cs typeface="+mn-cs"/>
            </a:endParaRPr>
          </a:p>
        </p:txBody>
      </p:sp>
      <p:sp>
        <p:nvSpPr>
          <p:cNvPr id="61" name="Rectangle 60"/>
          <p:cNvSpPr/>
          <p:nvPr userDrawn="1"/>
        </p:nvSpPr>
        <p:spPr>
          <a:xfrm>
            <a:off x="0" y="2400300"/>
            <a:ext cx="9144000" cy="2057400"/>
          </a:xfrm>
          <a:prstGeom prst="rect">
            <a:avLst/>
          </a:prstGeom>
          <a:solidFill>
            <a:srgbClr val="FFFFFF">
              <a:alpha val="75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sp>
        <p:nvSpPr>
          <p:cNvPr id="62" name="Rectangle 61"/>
          <p:cNvSpPr/>
          <p:nvPr userDrawn="1"/>
        </p:nvSpPr>
        <p:spPr>
          <a:xfrm>
            <a:off x="0" y="2582863"/>
            <a:ext cx="9144000" cy="1692275"/>
          </a:xfrm>
          <a:prstGeom prst="rect">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grpSp>
        <p:nvGrpSpPr>
          <p:cNvPr id="3" name="Group 12"/>
          <p:cNvGrpSpPr/>
          <p:nvPr userDrawn="1"/>
        </p:nvGrpSpPr>
        <p:grpSpPr>
          <a:xfrm rot="10800000">
            <a:off x="0" y="2478839"/>
            <a:ext cx="9144000" cy="99704"/>
            <a:chOff x="-127000" y="3031100"/>
            <a:chExt cx="9144000" cy="99704"/>
          </a:xfrm>
          <a:solidFill>
            <a:schemeClr val="bg1">
              <a:lumMod val="50000"/>
            </a:schemeClr>
          </a:solidFill>
        </p:grpSpPr>
        <p:cxnSp>
          <p:nvCxnSpPr>
            <p:cNvPr id="64" name="Straight Connector 63"/>
            <p:cNvCxnSpPr/>
            <p:nvPr/>
          </p:nvCxnSpPr>
          <p:spPr>
            <a:xfrm>
              <a:off x="-127000" y="3130804"/>
              <a:ext cx="9144000" cy="0"/>
            </a:xfrm>
            <a:prstGeom prst="line">
              <a:avLst/>
            </a:prstGeom>
            <a:grpFill/>
            <a:ln w="9525" cap="flat" cmpd="sng" algn="ctr">
              <a:solidFill>
                <a:schemeClr val="bg1">
                  <a:lumMod val="50000"/>
                </a:schemeClr>
              </a:solidFill>
              <a:prstDash val="solid"/>
            </a:ln>
            <a:effectLst/>
          </p:spPr>
        </p:cxnSp>
        <p:sp>
          <p:nvSpPr>
            <p:cNvPr id="65" name="Rectangle 64"/>
            <p:cNvSpPr/>
            <p:nvPr/>
          </p:nvSpPr>
          <p:spPr>
            <a:xfrm>
              <a:off x="-127000" y="3031100"/>
              <a:ext cx="9144000" cy="27432"/>
            </a:xfrm>
            <a:prstGeom prst="rect">
              <a:avLst/>
            </a:prstGeom>
            <a:grpFill/>
            <a:ln w="25400" cap="flat" cmpd="sng" algn="ctr">
              <a:solidFill>
                <a:schemeClr val="bg1">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grpSp>
      <p:sp>
        <p:nvSpPr>
          <p:cNvPr id="76" name="Title 1"/>
          <p:cNvSpPr>
            <a:spLocks noGrp="1"/>
          </p:cNvSpPr>
          <p:nvPr userDrawn="1">
            <p:ph type="title" hasCustomPrompt="1"/>
          </p:nvPr>
        </p:nvSpPr>
        <p:spPr>
          <a:xfrm>
            <a:off x="1" y="2580968"/>
            <a:ext cx="9143999" cy="1696064"/>
          </a:xfrm>
          <a:prstGeom prst="rect">
            <a:avLst/>
          </a:prstGeom>
        </p:spPr>
        <p:txBody>
          <a:bodyPr/>
          <a:lstStyle>
            <a:lvl1pPr marL="0" marR="0" indent="0" algn="ctr" defTabSz="914400" eaLnBrk="1" fontAlgn="auto" latinLnBrk="0" hangingPunct="1">
              <a:lnSpc>
                <a:spcPct val="100000"/>
              </a:lnSpc>
              <a:spcBef>
                <a:spcPts val="0"/>
              </a:spcBef>
              <a:spcAft>
                <a:spcPts val="0"/>
              </a:spcAft>
              <a:buClrTx/>
              <a:buSzTx/>
              <a:buFontTx/>
              <a:buNone/>
              <a:tabLst/>
              <a:defRPr sz="4000" b="0" i="0" cap="all" spc="0" baseline="0">
                <a:solidFill>
                  <a:schemeClr val="tx2"/>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all" spc="100" normalizeH="0" baseline="0" noProof="0" dirty="0" smtClean="0">
                <a:ln>
                  <a:noFill/>
                </a:ln>
                <a:solidFill>
                  <a:srgbClr val="1B3A6B"/>
                </a:solidFill>
                <a:effectLst/>
                <a:uLnTx/>
                <a:uFillTx/>
              </a:rPr>
              <a:t>Insert section title here</a:t>
            </a:r>
            <a:endParaRPr kumimoji="0" lang="en-US" sz="4000" b="1" i="0" u="none" strike="noStrike" kern="0" cap="all" spc="100" normalizeH="0" baseline="0" noProof="0" dirty="0">
              <a:ln>
                <a:noFill/>
              </a:ln>
              <a:solidFill>
                <a:srgbClr val="1B3A6B"/>
              </a:solidFill>
              <a:effectLst/>
              <a:uLnTx/>
              <a:uFillTx/>
            </a:endParaRPr>
          </a:p>
        </p:txBody>
      </p:sp>
      <p:sp>
        <p:nvSpPr>
          <p:cNvPr id="22" name="Rectangle 21"/>
          <p:cNvSpPr/>
          <p:nvPr userDrawn="1"/>
        </p:nvSpPr>
        <p:spPr>
          <a:xfrm>
            <a:off x="0" y="6619875"/>
            <a:ext cx="9144000" cy="238125"/>
          </a:xfrm>
          <a:prstGeom prst="rect">
            <a:avLst/>
          </a:prstGeom>
          <a:solidFill>
            <a:srgbClr val="00305E"/>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sp>
        <p:nvSpPr>
          <p:cNvPr id="23" name="Rectangle 22"/>
          <p:cNvSpPr/>
          <p:nvPr userDrawn="1"/>
        </p:nvSpPr>
        <p:spPr>
          <a:xfrm rot="10800000">
            <a:off x="0" y="6588125"/>
            <a:ext cx="9144000" cy="365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4" name="Straight Connector 23"/>
          <p:cNvCxnSpPr/>
          <p:nvPr userDrawn="1"/>
        </p:nvCxnSpPr>
        <p:spPr>
          <a:xfrm rot="10800000">
            <a:off x="0" y="6551613"/>
            <a:ext cx="91440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1" y="4286560"/>
            <a:ext cx="9144000" cy="2743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5" name="Straight Connector 24"/>
          <p:cNvCxnSpPr/>
          <p:nvPr userDrawn="1"/>
        </p:nvCxnSpPr>
        <p:spPr>
          <a:xfrm>
            <a:off x="1" y="4386264"/>
            <a:ext cx="9144000" cy="0"/>
          </a:xfrm>
          <a:prstGeom prst="line">
            <a:avLst/>
          </a:prstGeom>
          <a:solidFill>
            <a:schemeClr val="bg1">
              <a:lumMod val="50000"/>
            </a:schemeClr>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6" name="Picture 24" descr="Logo.gif"/>
          <p:cNvPicPr>
            <a:picLocks noChangeAspect="1"/>
          </p:cNvPicPr>
          <p:nvPr userDrawn="1"/>
        </p:nvPicPr>
        <p:blipFill>
          <a:blip r:embed="rId2" cstate="print"/>
          <a:srcRect l="2267" t="1733" r="3600" b="1466"/>
          <a:stretch>
            <a:fillRect/>
          </a:stretch>
        </p:blipFill>
        <p:spPr bwMode="auto">
          <a:xfrm>
            <a:off x="182880" y="6318504"/>
            <a:ext cx="454179" cy="466344"/>
          </a:xfrm>
          <a:prstGeom prst="rect">
            <a:avLst/>
          </a:prstGeom>
          <a:noFill/>
          <a:ln w="9525">
            <a:noFill/>
            <a:miter lim="800000"/>
            <a:headEnd/>
            <a:tailEnd/>
          </a:ln>
        </p:spPr>
      </p:pic>
      <p:sp>
        <p:nvSpPr>
          <p:cNvPr id="29" name="Rectangle 28"/>
          <p:cNvSpPr/>
          <p:nvPr userDrawn="1"/>
        </p:nvSpPr>
        <p:spPr>
          <a:xfrm>
            <a:off x="0" y="6596390"/>
            <a:ext cx="6705600" cy="261610"/>
          </a:xfrm>
          <a:prstGeom prst="rect">
            <a:avLst/>
          </a:prstGeom>
        </p:spPr>
        <p:txBody>
          <a:bodyPr wrap="square" lIns="0">
            <a:spAutoFit/>
          </a:bodyPr>
          <a:lstStyle/>
          <a:p>
            <a:pPr>
              <a:tabLst>
                <a:tab pos="628650" algn="l"/>
              </a:tabLst>
              <a:defRPr/>
            </a:pPr>
            <a:r>
              <a:rPr lang="en-US" sz="1100" spc="50" dirty="0" smtClean="0">
                <a:solidFill>
                  <a:schemeClr val="bg1"/>
                </a:solidFill>
                <a:latin typeface="+mj-lt"/>
              </a:rPr>
              <a:t>	FHLBNY</a:t>
            </a:r>
            <a:endParaRPr lang="en-US" sz="1100" spc="50" dirty="0">
              <a:solidFill>
                <a:schemeClr val="bg1"/>
              </a:solidFill>
              <a:latin typeface="+mj-l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Slide - Housing &amp; Community Lending">
    <p:spTree>
      <p:nvGrpSpPr>
        <p:cNvPr id="1" name=""/>
        <p:cNvGrpSpPr/>
        <p:nvPr/>
      </p:nvGrpSpPr>
      <p:grpSpPr>
        <a:xfrm>
          <a:off x="0" y="0"/>
          <a:ext cx="0" cy="0"/>
          <a:chOff x="0" y="0"/>
          <a:chExt cx="0" cy="0"/>
        </a:xfrm>
      </p:grpSpPr>
      <p:grpSp>
        <p:nvGrpSpPr>
          <p:cNvPr id="2" name="Group 11"/>
          <p:cNvGrpSpPr>
            <a:grpSpLocks/>
          </p:cNvGrpSpPr>
          <p:nvPr userDrawn="1"/>
        </p:nvGrpSpPr>
        <p:grpSpPr bwMode="auto">
          <a:xfrm>
            <a:off x="0" y="923925"/>
            <a:ext cx="9144000" cy="100013"/>
            <a:chOff x="-127000" y="3031100"/>
            <a:chExt cx="9144000" cy="99704"/>
          </a:xfrm>
        </p:grpSpPr>
        <p:cxnSp>
          <p:nvCxnSpPr>
            <p:cNvPr id="18" name="Straight Connector 17"/>
            <p:cNvCxnSpPr/>
            <p:nvPr userDrawn="1"/>
          </p:nvCxnSpPr>
          <p:spPr>
            <a:xfrm>
              <a:off x="-127000" y="3130804"/>
              <a:ext cx="9144000" cy="0"/>
            </a:xfrm>
            <a:prstGeom prst="line">
              <a:avLst/>
            </a:prstGeom>
            <a:ln>
              <a:solidFill>
                <a:srgbClr val="94A4B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a:xfrm>
              <a:off x="-127000" y="3031100"/>
              <a:ext cx="9144000" cy="26905"/>
            </a:xfrm>
            <a:prstGeom prst="rect">
              <a:avLst/>
            </a:prstGeom>
            <a:solidFill>
              <a:srgbClr val="7A8F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0" name="Rectangle 19"/>
          <p:cNvSpPr/>
          <p:nvPr userDrawn="1"/>
        </p:nvSpPr>
        <p:spPr>
          <a:xfrm>
            <a:off x="0" y="0"/>
            <a:ext cx="9144000" cy="6858000"/>
          </a:xfrm>
          <a:prstGeom prst="rect">
            <a:avLst/>
          </a:prstGeom>
          <a:solidFill>
            <a:srgbClr val="B582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Rectangle 20"/>
          <p:cNvSpPr/>
          <p:nvPr userDrawn="1"/>
        </p:nvSpPr>
        <p:spPr>
          <a:xfrm>
            <a:off x="0" y="2400300"/>
            <a:ext cx="9144000" cy="2057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userDrawn="1"/>
        </p:nvSpPr>
        <p:spPr>
          <a:xfrm>
            <a:off x="0" y="2582863"/>
            <a:ext cx="9144000" cy="1692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5" name="Straight Connector 34"/>
          <p:cNvCxnSpPr/>
          <p:nvPr/>
        </p:nvCxnSpPr>
        <p:spPr>
          <a:xfrm rot="10800000">
            <a:off x="0" y="2478839"/>
            <a:ext cx="9144000" cy="0"/>
          </a:xfrm>
          <a:prstGeom prst="line">
            <a:avLst/>
          </a:prstGeom>
          <a:solidFill>
            <a:schemeClr val="bg1">
              <a:lumMod val="50000"/>
            </a:schemeClr>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rot="10800000">
            <a:off x="0" y="2551111"/>
            <a:ext cx="9144000" cy="2743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1" name="Straight Connector 40"/>
          <p:cNvCxnSpPr/>
          <p:nvPr/>
        </p:nvCxnSpPr>
        <p:spPr>
          <a:xfrm>
            <a:off x="1" y="4386264"/>
            <a:ext cx="9144000" cy="0"/>
          </a:xfrm>
          <a:prstGeom prst="line">
            <a:avLst/>
          </a:prstGeom>
          <a:solidFill>
            <a:schemeClr val="bg1">
              <a:lumMod val="50000"/>
            </a:schemeClr>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 y="4286560"/>
            <a:ext cx="9144000" cy="2743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userDrawn="1"/>
        </p:nvSpPr>
        <p:spPr>
          <a:xfrm>
            <a:off x="0" y="6619875"/>
            <a:ext cx="9144000" cy="238125"/>
          </a:xfrm>
          <a:prstGeom prst="rect">
            <a:avLst/>
          </a:prstGeom>
          <a:solidFill>
            <a:srgbClr val="00305E"/>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sp>
        <p:nvSpPr>
          <p:cNvPr id="29" name="Rectangle 28"/>
          <p:cNvSpPr/>
          <p:nvPr userDrawn="1"/>
        </p:nvSpPr>
        <p:spPr>
          <a:xfrm rot="10800000">
            <a:off x="0" y="6588125"/>
            <a:ext cx="9144000" cy="365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0" name="Straight Connector 29"/>
          <p:cNvCxnSpPr/>
          <p:nvPr userDrawn="1"/>
        </p:nvCxnSpPr>
        <p:spPr>
          <a:xfrm rot="10800000">
            <a:off x="0" y="6551613"/>
            <a:ext cx="91440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Title 1"/>
          <p:cNvSpPr>
            <a:spLocks noGrp="1"/>
          </p:cNvSpPr>
          <p:nvPr>
            <p:ph type="title" hasCustomPrompt="1"/>
          </p:nvPr>
        </p:nvSpPr>
        <p:spPr>
          <a:xfrm>
            <a:off x="1" y="2580968"/>
            <a:ext cx="9143999" cy="1696064"/>
          </a:xfrm>
          <a:prstGeom prst="rect">
            <a:avLst/>
          </a:prstGeom>
        </p:spPr>
        <p:txBody>
          <a:bodyPr/>
          <a:lstStyle>
            <a:lvl1pPr marL="0" marR="0" indent="0" algn="ctr" defTabSz="914400" eaLnBrk="1" fontAlgn="auto" latinLnBrk="0" hangingPunct="1">
              <a:lnSpc>
                <a:spcPct val="100000"/>
              </a:lnSpc>
              <a:spcBef>
                <a:spcPts val="0"/>
              </a:spcBef>
              <a:spcAft>
                <a:spcPts val="0"/>
              </a:spcAft>
              <a:buClrTx/>
              <a:buSzTx/>
              <a:buFontTx/>
              <a:buNone/>
              <a:tabLst/>
              <a:defRPr sz="4000" b="0" i="0" cap="all" spc="0" baseline="0">
                <a:solidFill>
                  <a:schemeClr val="tx2"/>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all" spc="100" normalizeH="0" baseline="0" noProof="0" dirty="0" smtClean="0">
                <a:ln>
                  <a:noFill/>
                </a:ln>
                <a:solidFill>
                  <a:srgbClr val="1B3A6B"/>
                </a:solidFill>
                <a:effectLst/>
                <a:uLnTx/>
                <a:uFillTx/>
              </a:rPr>
              <a:t>Insert section title here</a:t>
            </a:r>
            <a:endParaRPr kumimoji="0" lang="en-US" sz="4000" b="1" i="0" u="none" strike="noStrike" kern="0" cap="all" spc="100" normalizeH="0" baseline="0" noProof="0" dirty="0">
              <a:ln>
                <a:noFill/>
              </a:ln>
              <a:solidFill>
                <a:srgbClr val="1B3A6B"/>
              </a:solidFill>
              <a:effectLst/>
              <a:uLnTx/>
              <a:uFillTx/>
            </a:endParaRPr>
          </a:p>
        </p:txBody>
      </p:sp>
      <p:pic>
        <p:nvPicPr>
          <p:cNvPr id="23" name="Picture 24" descr="Logo.gif"/>
          <p:cNvPicPr>
            <a:picLocks noChangeAspect="1"/>
          </p:cNvPicPr>
          <p:nvPr userDrawn="1"/>
        </p:nvPicPr>
        <p:blipFill>
          <a:blip r:embed="rId2" cstate="print"/>
          <a:srcRect l="2267" t="1733" r="3600" b="1466"/>
          <a:stretch>
            <a:fillRect/>
          </a:stretch>
        </p:blipFill>
        <p:spPr bwMode="auto">
          <a:xfrm>
            <a:off x="182880" y="6318504"/>
            <a:ext cx="454179" cy="466344"/>
          </a:xfrm>
          <a:prstGeom prst="rect">
            <a:avLst/>
          </a:prstGeom>
          <a:noFill/>
          <a:ln w="9525">
            <a:noFill/>
            <a:miter lim="800000"/>
            <a:headEnd/>
            <a:tailEnd/>
          </a:ln>
        </p:spPr>
      </p:pic>
      <p:sp>
        <p:nvSpPr>
          <p:cNvPr id="25" name="Rectangle 24"/>
          <p:cNvSpPr/>
          <p:nvPr userDrawn="1"/>
        </p:nvSpPr>
        <p:spPr>
          <a:xfrm>
            <a:off x="0" y="6596390"/>
            <a:ext cx="6705600" cy="261610"/>
          </a:xfrm>
          <a:prstGeom prst="rect">
            <a:avLst/>
          </a:prstGeom>
        </p:spPr>
        <p:txBody>
          <a:bodyPr wrap="square" lIns="0">
            <a:spAutoFit/>
          </a:bodyPr>
          <a:lstStyle/>
          <a:p>
            <a:pPr>
              <a:tabLst>
                <a:tab pos="628650" algn="l"/>
              </a:tabLst>
              <a:defRPr/>
            </a:pPr>
            <a:r>
              <a:rPr lang="en-US" sz="1100" spc="50" dirty="0" smtClean="0">
                <a:solidFill>
                  <a:schemeClr val="bg1"/>
                </a:solidFill>
                <a:latin typeface="+mj-lt"/>
              </a:rPr>
              <a:t>	FHLBNY</a:t>
            </a:r>
            <a:endParaRPr lang="en-US" sz="1100" spc="50" dirty="0">
              <a:solidFill>
                <a:schemeClr val="bg1"/>
              </a:solidFill>
              <a:latin typeface="+mj-l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 1Link">
    <p:spTree>
      <p:nvGrpSpPr>
        <p:cNvPr id="1" name=""/>
        <p:cNvGrpSpPr/>
        <p:nvPr/>
      </p:nvGrpSpPr>
      <p:grpSpPr>
        <a:xfrm>
          <a:off x="0" y="0"/>
          <a:ext cx="0" cy="0"/>
          <a:chOff x="0" y="0"/>
          <a:chExt cx="0" cy="0"/>
        </a:xfrm>
      </p:grpSpPr>
      <p:grpSp>
        <p:nvGrpSpPr>
          <p:cNvPr id="2" name="Group 11"/>
          <p:cNvGrpSpPr>
            <a:grpSpLocks/>
          </p:cNvGrpSpPr>
          <p:nvPr userDrawn="1"/>
        </p:nvGrpSpPr>
        <p:grpSpPr bwMode="auto">
          <a:xfrm>
            <a:off x="0" y="923925"/>
            <a:ext cx="9144000" cy="100013"/>
            <a:chOff x="-127000" y="3031100"/>
            <a:chExt cx="9144000" cy="99704"/>
          </a:xfrm>
        </p:grpSpPr>
        <p:cxnSp>
          <p:nvCxnSpPr>
            <p:cNvPr id="50" name="Straight Connector 49"/>
            <p:cNvCxnSpPr/>
            <p:nvPr userDrawn="1"/>
          </p:nvCxnSpPr>
          <p:spPr>
            <a:xfrm>
              <a:off x="-127000" y="3130804"/>
              <a:ext cx="9144000" cy="0"/>
            </a:xfrm>
            <a:prstGeom prst="line">
              <a:avLst/>
            </a:prstGeom>
            <a:noFill/>
            <a:ln w="9525" cap="flat" cmpd="sng" algn="ctr">
              <a:solidFill>
                <a:srgbClr val="94A4B1"/>
              </a:solidFill>
              <a:prstDash val="solid"/>
            </a:ln>
            <a:effectLst/>
          </p:spPr>
        </p:cxnSp>
        <p:sp>
          <p:nvSpPr>
            <p:cNvPr id="51" name="Rectangle 50"/>
            <p:cNvSpPr/>
            <p:nvPr userDrawn="1"/>
          </p:nvSpPr>
          <p:spPr>
            <a:xfrm>
              <a:off x="-127000" y="3031100"/>
              <a:ext cx="9144000" cy="26905"/>
            </a:xfrm>
            <a:prstGeom prst="rect">
              <a:avLst/>
            </a:prstGeom>
            <a:solidFill>
              <a:srgbClr val="7A8F9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grpSp>
      <p:sp>
        <p:nvSpPr>
          <p:cNvPr id="52" name="Rectangle 51"/>
          <p:cNvSpPr/>
          <p:nvPr userDrawn="1"/>
        </p:nvSpPr>
        <p:spPr>
          <a:xfrm>
            <a:off x="0" y="0"/>
            <a:ext cx="9144000" cy="6858000"/>
          </a:xfrm>
          <a:prstGeom prst="rect">
            <a:avLst/>
          </a:prstGeom>
          <a:solidFill>
            <a:srgbClr val="770F1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vantGarde Bk BT"/>
              <a:ea typeface="+mn-ea"/>
              <a:cs typeface="+mn-cs"/>
            </a:endParaRPr>
          </a:p>
        </p:txBody>
      </p:sp>
      <p:sp>
        <p:nvSpPr>
          <p:cNvPr id="53" name="Rectangle 52"/>
          <p:cNvSpPr/>
          <p:nvPr userDrawn="1"/>
        </p:nvSpPr>
        <p:spPr>
          <a:xfrm>
            <a:off x="0" y="2400300"/>
            <a:ext cx="9144000" cy="2057400"/>
          </a:xfrm>
          <a:prstGeom prst="rect">
            <a:avLst/>
          </a:prstGeom>
          <a:solidFill>
            <a:srgbClr val="FFFFFF">
              <a:alpha val="75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sp>
        <p:nvSpPr>
          <p:cNvPr id="54" name="Rectangle 53"/>
          <p:cNvSpPr/>
          <p:nvPr userDrawn="1"/>
        </p:nvSpPr>
        <p:spPr>
          <a:xfrm>
            <a:off x="0" y="2582863"/>
            <a:ext cx="9144000" cy="1692275"/>
          </a:xfrm>
          <a:prstGeom prst="rect">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cxnSp>
        <p:nvCxnSpPr>
          <p:cNvPr id="56" name="Straight Connector 55"/>
          <p:cNvCxnSpPr/>
          <p:nvPr/>
        </p:nvCxnSpPr>
        <p:spPr>
          <a:xfrm rot="10800000">
            <a:off x="0" y="2478839"/>
            <a:ext cx="9144000" cy="0"/>
          </a:xfrm>
          <a:prstGeom prst="line">
            <a:avLst/>
          </a:prstGeom>
          <a:solidFill>
            <a:schemeClr val="bg1">
              <a:lumMod val="50000"/>
            </a:schemeClr>
          </a:solidFill>
          <a:ln w="9525" cap="flat" cmpd="sng" algn="ctr">
            <a:solidFill>
              <a:schemeClr val="bg1">
                <a:lumMod val="50000"/>
              </a:schemeClr>
            </a:solidFill>
            <a:prstDash val="solid"/>
          </a:ln>
          <a:effectLst/>
        </p:spPr>
      </p:cxnSp>
      <p:sp>
        <p:nvSpPr>
          <p:cNvPr id="57" name="Rectangle 56"/>
          <p:cNvSpPr/>
          <p:nvPr/>
        </p:nvSpPr>
        <p:spPr>
          <a:xfrm rot="10800000">
            <a:off x="0" y="2551111"/>
            <a:ext cx="9144000" cy="27432"/>
          </a:xfrm>
          <a:prstGeom prst="rect">
            <a:avLst/>
          </a:prstGeom>
          <a:solidFill>
            <a:schemeClr val="bg1">
              <a:lumMod val="50000"/>
            </a:schemeClr>
          </a:solidFill>
          <a:ln w="25400" cap="flat" cmpd="sng" algn="ctr">
            <a:solidFill>
              <a:schemeClr val="bg1">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cxnSp>
        <p:nvCxnSpPr>
          <p:cNvPr id="59" name="Straight Connector 58"/>
          <p:cNvCxnSpPr/>
          <p:nvPr/>
        </p:nvCxnSpPr>
        <p:spPr>
          <a:xfrm>
            <a:off x="1" y="4386264"/>
            <a:ext cx="9144000" cy="0"/>
          </a:xfrm>
          <a:prstGeom prst="line">
            <a:avLst/>
          </a:prstGeom>
          <a:solidFill>
            <a:schemeClr val="bg1">
              <a:lumMod val="50000"/>
            </a:schemeClr>
          </a:solidFill>
          <a:ln w="9525" cap="flat" cmpd="sng" algn="ctr">
            <a:solidFill>
              <a:schemeClr val="bg1">
                <a:lumMod val="50000"/>
              </a:schemeClr>
            </a:solidFill>
            <a:prstDash val="solid"/>
          </a:ln>
          <a:effectLst/>
        </p:spPr>
      </p:cxnSp>
      <p:sp>
        <p:nvSpPr>
          <p:cNvPr id="60" name="Rectangle 59"/>
          <p:cNvSpPr/>
          <p:nvPr/>
        </p:nvSpPr>
        <p:spPr>
          <a:xfrm>
            <a:off x="1" y="4286560"/>
            <a:ext cx="9144000" cy="27432"/>
          </a:xfrm>
          <a:prstGeom prst="rect">
            <a:avLst/>
          </a:prstGeom>
          <a:solidFill>
            <a:schemeClr val="bg1">
              <a:lumMod val="50000"/>
            </a:schemeClr>
          </a:solidFill>
          <a:ln w="25400" cap="flat" cmpd="sng" algn="ctr">
            <a:solidFill>
              <a:schemeClr val="bg1">
                <a:lumMod val="50000"/>
              </a:scheme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sp>
        <p:nvSpPr>
          <p:cNvPr id="18" name="Rectangle 17"/>
          <p:cNvSpPr/>
          <p:nvPr userDrawn="1"/>
        </p:nvSpPr>
        <p:spPr>
          <a:xfrm>
            <a:off x="0" y="6619875"/>
            <a:ext cx="9144000" cy="238125"/>
          </a:xfrm>
          <a:prstGeom prst="rect">
            <a:avLst/>
          </a:prstGeom>
          <a:solidFill>
            <a:srgbClr val="00305E"/>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sp>
        <p:nvSpPr>
          <p:cNvPr id="19" name="Rectangle 18"/>
          <p:cNvSpPr/>
          <p:nvPr userDrawn="1"/>
        </p:nvSpPr>
        <p:spPr>
          <a:xfrm rot="10800000">
            <a:off x="0" y="6588125"/>
            <a:ext cx="9144000" cy="365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0" name="Straight Connector 19"/>
          <p:cNvCxnSpPr/>
          <p:nvPr userDrawn="1"/>
        </p:nvCxnSpPr>
        <p:spPr>
          <a:xfrm rot="10800000">
            <a:off x="0" y="6551613"/>
            <a:ext cx="91440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itle 1"/>
          <p:cNvSpPr>
            <a:spLocks noGrp="1"/>
          </p:cNvSpPr>
          <p:nvPr>
            <p:ph type="title" hasCustomPrompt="1"/>
          </p:nvPr>
        </p:nvSpPr>
        <p:spPr>
          <a:xfrm>
            <a:off x="1" y="2580968"/>
            <a:ext cx="9143999" cy="1696064"/>
          </a:xfrm>
          <a:prstGeom prst="rect">
            <a:avLst/>
          </a:prstGeom>
        </p:spPr>
        <p:txBody>
          <a:bodyPr/>
          <a:lstStyle>
            <a:lvl1pPr marL="0" marR="0" indent="0" algn="ctr" defTabSz="914400" eaLnBrk="1" fontAlgn="auto" latinLnBrk="0" hangingPunct="1">
              <a:lnSpc>
                <a:spcPct val="100000"/>
              </a:lnSpc>
              <a:spcBef>
                <a:spcPts val="0"/>
              </a:spcBef>
              <a:spcAft>
                <a:spcPts val="0"/>
              </a:spcAft>
              <a:buClrTx/>
              <a:buSzTx/>
              <a:buFontTx/>
              <a:buNone/>
              <a:tabLst/>
              <a:defRPr sz="4000" b="0" i="0" cap="all" spc="0" baseline="0">
                <a:solidFill>
                  <a:schemeClr val="tx2"/>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all" spc="100" normalizeH="0" baseline="0" noProof="0" dirty="0" smtClean="0">
                <a:ln>
                  <a:noFill/>
                </a:ln>
                <a:solidFill>
                  <a:srgbClr val="1B3A6B"/>
                </a:solidFill>
                <a:effectLst/>
                <a:uLnTx/>
                <a:uFillTx/>
              </a:rPr>
              <a:t>Insert section title here</a:t>
            </a:r>
            <a:endParaRPr kumimoji="0" lang="en-US" sz="4000" b="1" i="0" u="none" strike="noStrike" kern="0" cap="all" spc="100" normalizeH="0" baseline="0" noProof="0" dirty="0">
              <a:ln>
                <a:noFill/>
              </a:ln>
              <a:solidFill>
                <a:srgbClr val="1B3A6B"/>
              </a:solidFill>
              <a:effectLst/>
              <a:uLnTx/>
              <a:uFillTx/>
            </a:endParaRPr>
          </a:p>
        </p:txBody>
      </p:sp>
      <p:pic>
        <p:nvPicPr>
          <p:cNvPr id="21" name="Picture 24" descr="Logo.gif"/>
          <p:cNvPicPr>
            <a:picLocks noChangeAspect="1"/>
          </p:cNvPicPr>
          <p:nvPr userDrawn="1"/>
        </p:nvPicPr>
        <p:blipFill>
          <a:blip r:embed="rId2" cstate="print"/>
          <a:srcRect l="2267" t="1733" r="3600" b="1466"/>
          <a:stretch>
            <a:fillRect/>
          </a:stretch>
        </p:blipFill>
        <p:spPr bwMode="auto">
          <a:xfrm>
            <a:off x="182880" y="6318504"/>
            <a:ext cx="454179" cy="466344"/>
          </a:xfrm>
          <a:prstGeom prst="rect">
            <a:avLst/>
          </a:prstGeom>
          <a:noFill/>
          <a:ln w="9525">
            <a:noFill/>
            <a:miter lim="800000"/>
            <a:headEnd/>
            <a:tailEnd/>
          </a:ln>
        </p:spPr>
      </p:pic>
      <p:sp>
        <p:nvSpPr>
          <p:cNvPr id="23" name="Rectangle 22"/>
          <p:cNvSpPr/>
          <p:nvPr userDrawn="1"/>
        </p:nvSpPr>
        <p:spPr>
          <a:xfrm>
            <a:off x="0" y="6596390"/>
            <a:ext cx="6705600" cy="261610"/>
          </a:xfrm>
          <a:prstGeom prst="rect">
            <a:avLst/>
          </a:prstGeom>
        </p:spPr>
        <p:txBody>
          <a:bodyPr wrap="square" lIns="0">
            <a:spAutoFit/>
          </a:bodyPr>
          <a:lstStyle/>
          <a:p>
            <a:pPr>
              <a:tabLst>
                <a:tab pos="628650" algn="l"/>
              </a:tabLst>
              <a:defRPr/>
            </a:pPr>
            <a:r>
              <a:rPr lang="en-US" sz="1100" spc="50" dirty="0" smtClean="0">
                <a:solidFill>
                  <a:schemeClr val="bg1"/>
                </a:solidFill>
                <a:latin typeface="+mj-lt"/>
              </a:rPr>
              <a:t>	FHLBNY</a:t>
            </a:r>
            <a:endParaRPr lang="en-US" sz="1100" spc="50" dirty="0">
              <a:solidFill>
                <a:schemeClr val="bg1"/>
              </a:solidFill>
              <a:latin typeface="+mj-l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Slide - Credit Products">
    <p:bg>
      <p:bgRef idx="1001">
        <a:schemeClr val="bg1"/>
      </p:bgRef>
    </p:bg>
    <p:spTree>
      <p:nvGrpSpPr>
        <p:cNvPr id="1" name=""/>
        <p:cNvGrpSpPr/>
        <p:nvPr/>
      </p:nvGrpSpPr>
      <p:grpSpPr>
        <a:xfrm>
          <a:off x="0" y="0"/>
          <a:ext cx="0" cy="0"/>
          <a:chOff x="0" y="0"/>
          <a:chExt cx="0" cy="0"/>
        </a:xfrm>
      </p:grpSpPr>
      <p:grpSp>
        <p:nvGrpSpPr>
          <p:cNvPr id="2" name="Group 11"/>
          <p:cNvGrpSpPr>
            <a:grpSpLocks/>
          </p:cNvGrpSpPr>
          <p:nvPr userDrawn="1"/>
        </p:nvGrpSpPr>
        <p:grpSpPr bwMode="auto">
          <a:xfrm>
            <a:off x="0" y="923925"/>
            <a:ext cx="9144000" cy="100013"/>
            <a:chOff x="-127000" y="3031100"/>
            <a:chExt cx="9144000" cy="99704"/>
          </a:xfrm>
        </p:grpSpPr>
        <p:cxnSp>
          <p:nvCxnSpPr>
            <p:cNvPr id="50" name="Straight Connector 49"/>
            <p:cNvCxnSpPr/>
            <p:nvPr userDrawn="1"/>
          </p:nvCxnSpPr>
          <p:spPr>
            <a:xfrm>
              <a:off x="-127000" y="3130804"/>
              <a:ext cx="9144000" cy="0"/>
            </a:xfrm>
            <a:prstGeom prst="line">
              <a:avLst/>
            </a:prstGeom>
            <a:noFill/>
            <a:ln w="9525" cap="flat" cmpd="sng" algn="ctr">
              <a:solidFill>
                <a:srgbClr val="94A4B1"/>
              </a:solidFill>
              <a:prstDash val="solid"/>
            </a:ln>
            <a:effectLst/>
          </p:spPr>
        </p:cxnSp>
        <p:sp>
          <p:nvSpPr>
            <p:cNvPr id="51" name="Rectangle 50"/>
            <p:cNvSpPr/>
            <p:nvPr userDrawn="1"/>
          </p:nvSpPr>
          <p:spPr>
            <a:xfrm>
              <a:off x="-127000" y="3031100"/>
              <a:ext cx="9144000" cy="26905"/>
            </a:xfrm>
            <a:prstGeom prst="rect">
              <a:avLst/>
            </a:prstGeom>
            <a:solidFill>
              <a:srgbClr val="7A8F9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grpSp>
      <p:sp>
        <p:nvSpPr>
          <p:cNvPr id="52" name="Rectangle 51"/>
          <p:cNvSpPr/>
          <p:nvPr userDrawn="1"/>
        </p:nvSpPr>
        <p:spPr>
          <a:xfrm>
            <a:off x="0" y="0"/>
            <a:ext cx="9144000" cy="6858000"/>
          </a:xfrm>
          <a:prstGeom prst="rect">
            <a:avLst/>
          </a:prstGeom>
          <a:solidFill>
            <a:srgbClr val="29671C"/>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vantGarde Bk BT"/>
              <a:ea typeface="+mn-ea"/>
              <a:cs typeface="+mn-cs"/>
            </a:endParaRPr>
          </a:p>
        </p:txBody>
      </p:sp>
      <p:sp>
        <p:nvSpPr>
          <p:cNvPr id="53" name="Rectangle 52"/>
          <p:cNvSpPr/>
          <p:nvPr userDrawn="1"/>
        </p:nvSpPr>
        <p:spPr>
          <a:xfrm>
            <a:off x="0" y="2400300"/>
            <a:ext cx="9144000" cy="2057400"/>
          </a:xfrm>
          <a:prstGeom prst="rect">
            <a:avLst/>
          </a:prstGeom>
          <a:solidFill>
            <a:srgbClr val="FFFFFF">
              <a:alpha val="75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sp>
        <p:nvSpPr>
          <p:cNvPr id="54" name="Rectangle 53"/>
          <p:cNvSpPr/>
          <p:nvPr userDrawn="1"/>
        </p:nvSpPr>
        <p:spPr>
          <a:xfrm>
            <a:off x="0" y="2582863"/>
            <a:ext cx="9144000" cy="1692275"/>
          </a:xfrm>
          <a:prstGeom prst="rect">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cxnSp>
        <p:nvCxnSpPr>
          <p:cNvPr id="56" name="Straight Connector 55"/>
          <p:cNvCxnSpPr/>
          <p:nvPr/>
        </p:nvCxnSpPr>
        <p:spPr>
          <a:xfrm rot="10800000">
            <a:off x="0" y="2478839"/>
            <a:ext cx="9144000" cy="0"/>
          </a:xfrm>
          <a:prstGeom prst="line">
            <a:avLst/>
          </a:prstGeom>
          <a:solidFill>
            <a:schemeClr val="bg1">
              <a:lumMod val="50000"/>
            </a:schemeClr>
          </a:solidFill>
          <a:ln w="9525" cap="flat" cmpd="sng" algn="ctr">
            <a:solidFill>
              <a:schemeClr val="bg1">
                <a:lumMod val="50000"/>
              </a:schemeClr>
            </a:solidFill>
            <a:prstDash val="solid"/>
          </a:ln>
          <a:effectLst/>
        </p:spPr>
      </p:cxnSp>
      <p:sp>
        <p:nvSpPr>
          <p:cNvPr id="57" name="Rectangle 56"/>
          <p:cNvSpPr/>
          <p:nvPr/>
        </p:nvSpPr>
        <p:spPr>
          <a:xfrm rot="10800000">
            <a:off x="0" y="2551111"/>
            <a:ext cx="9144000" cy="27432"/>
          </a:xfrm>
          <a:prstGeom prst="rect">
            <a:avLst/>
          </a:prstGeom>
          <a:solidFill>
            <a:schemeClr val="bg1">
              <a:lumMod val="50000"/>
            </a:schemeClr>
          </a:solidFill>
          <a:ln w="25400" cap="flat" cmpd="sng" algn="ctr">
            <a:solidFill>
              <a:schemeClr val="bg1">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cxnSp>
        <p:nvCxnSpPr>
          <p:cNvPr id="59" name="Straight Connector 58"/>
          <p:cNvCxnSpPr/>
          <p:nvPr/>
        </p:nvCxnSpPr>
        <p:spPr>
          <a:xfrm>
            <a:off x="1" y="4386264"/>
            <a:ext cx="9144000" cy="0"/>
          </a:xfrm>
          <a:prstGeom prst="line">
            <a:avLst/>
          </a:prstGeom>
          <a:solidFill>
            <a:schemeClr val="bg1">
              <a:lumMod val="50000"/>
            </a:schemeClr>
          </a:solidFill>
          <a:ln w="9525" cap="flat" cmpd="sng" algn="ctr">
            <a:solidFill>
              <a:schemeClr val="bg1">
                <a:lumMod val="50000"/>
              </a:schemeClr>
            </a:solidFill>
            <a:prstDash val="solid"/>
          </a:ln>
          <a:effectLst/>
        </p:spPr>
      </p:cxnSp>
      <p:sp>
        <p:nvSpPr>
          <p:cNvPr id="60" name="Rectangle 59"/>
          <p:cNvSpPr/>
          <p:nvPr/>
        </p:nvSpPr>
        <p:spPr>
          <a:xfrm>
            <a:off x="1" y="4286560"/>
            <a:ext cx="9144000" cy="27432"/>
          </a:xfrm>
          <a:prstGeom prst="rect">
            <a:avLst/>
          </a:prstGeom>
          <a:solidFill>
            <a:schemeClr val="bg1">
              <a:lumMod val="50000"/>
            </a:schemeClr>
          </a:solidFill>
          <a:ln w="25400" cap="flat" cmpd="sng" algn="ctr">
            <a:solidFill>
              <a:schemeClr val="bg1">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sp>
        <p:nvSpPr>
          <p:cNvPr id="18" name="Rectangle 17"/>
          <p:cNvSpPr/>
          <p:nvPr userDrawn="1"/>
        </p:nvSpPr>
        <p:spPr>
          <a:xfrm>
            <a:off x="0" y="6619875"/>
            <a:ext cx="9144000" cy="238125"/>
          </a:xfrm>
          <a:prstGeom prst="rect">
            <a:avLst/>
          </a:prstGeom>
          <a:solidFill>
            <a:srgbClr val="00305E"/>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sp>
        <p:nvSpPr>
          <p:cNvPr id="19" name="Rectangle 18"/>
          <p:cNvSpPr/>
          <p:nvPr userDrawn="1"/>
        </p:nvSpPr>
        <p:spPr>
          <a:xfrm rot="10800000">
            <a:off x="0" y="6588125"/>
            <a:ext cx="9144000" cy="365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0" name="Straight Connector 19"/>
          <p:cNvCxnSpPr/>
          <p:nvPr userDrawn="1"/>
        </p:nvCxnSpPr>
        <p:spPr>
          <a:xfrm rot="10800000">
            <a:off x="0" y="6551613"/>
            <a:ext cx="91440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itle 1"/>
          <p:cNvSpPr>
            <a:spLocks noGrp="1"/>
          </p:cNvSpPr>
          <p:nvPr>
            <p:ph type="title" hasCustomPrompt="1"/>
          </p:nvPr>
        </p:nvSpPr>
        <p:spPr>
          <a:xfrm>
            <a:off x="1" y="2580968"/>
            <a:ext cx="9143999" cy="1696064"/>
          </a:xfrm>
          <a:prstGeom prst="rect">
            <a:avLst/>
          </a:prstGeom>
        </p:spPr>
        <p:txBody>
          <a:bodyPr/>
          <a:lstStyle>
            <a:lvl1pPr marL="0" marR="0" indent="0" algn="ctr" defTabSz="914400" eaLnBrk="1" fontAlgn="auto" latinLnBrk="0" hangingPunct="1">
              <a:lnSpc>
                <a:spcPct val="100000"/>
              </a:lnSpc>
              <a:spcBef>
                <a:spcPts val="0"/>
              </a:spcBef>
              <a:spcAft>
                <a:spcPts val="0"/>
              </a:spcAft>
              <a:buClrTx/>
              <a:buSzTx/>
              <a:buFontTx/>
              <a:buNone/>
              <a:tabLst/>
              <a:defRPr sz="4000" b="0" i="0" cap="all" spc="0" baseline="0">
                <a:solidFill>
                  <a:schemeClr val="tx2"/>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all" spc="100" normalizeH="0" baseline="0" noProof="0" dirty="0" smtClean="0">
                <a:ln>
                  <a:noFill/>
                </a:ln>
                <a:solidFill>
                  <a:srgbClr val="1B3A6B"/>
                </a:solidFill>
                <a:effectLst/>
                <a:uLnTx/>
                <a:uFillTx/>
              </a:rPr>
              <a:t>Insert section title here</a:t>
            </a:r>
            <a:endParaRPr kumimoji="0" lang="en-US" sz="4000" b="1" i="0" u="none" strike="noStrike" kern="0" cap="all" spc="100" normalizeH="0" baseline="0" noProof="0" dirty="0">
              <a:ln>
                <a:noFill/>
              </a:ln>
              <a:solidFill>
                <a:srgbClr val="1B3A6B"/>
              </a:solidFill>
              <a:effectLst/>
              <a:uLnTx/>
              <a:uFillTx/>
            </a:endParaRPr>
          </a:p>
        </p:txBody>
      </p:sp>
      <p:pic>
        <p:nvPicPr>
          <p:cNvPr id="21" name="Picture 24" descr="Logo.gif"/>
          <p:cNvPicPr>
            <a:picLocks noChangeAspect="1"/>
          </p:cNvPicPr>
          <p:nvPr userDrawn="1"/>
        </p:nvPicPr>
        <p:blipFill>
          <a:blip r:embed="rId3" cstate="print"/>
          <a:srcRect l="2267" t="1733" r="3600" b="1466"/>
          <a:stretch>
            <a:fillRect/>
          </a:stretch>
        </p:blipFill>
        <p:spPr bwMode="auto">
          <a:xfrm>
            <a:off x="182880" y="6318504"/>
            <a:ext cx="454179" cy="466344"/>
          </a:xfrm>
          <a:prstGeom prst="rect">
            <a:avLst/>
          </a:prstGeom>
          <a:noFill/>
          <a:ln w="9525">
            <a:noFill/>
            <a:miter lim="800000"/>
            <a:headEnd/>
            <a:tailEnd/>
          </a:ln>
        </p:spPr>
      </p:pic>
      <p:sp>
        <p:nvSpPr>
          <p:cNvPr id="23" name="Rectangle 22"/>
          <p:cNvSpPr/>
          <p:nvPr userDrawn="1"/>
        </p:nvSpPr>
        <p:spPr>
          <a:xfrm>
            <a:off x="0" y="6596390"/>
            <a:ext cx="6705600" cy="261610"/>
          </a:xfrm>
          <a:prstGeom prst="rect">
            <a:avLst/>
          </a:prstGeom>
        </p:spPr>
        <p:txBody>
          <a:bodyPr wrap="square" lIns="0">
            <a:spAutoFit/>
          </a:bodyPr>
          <a:lstStyle/>
          <a:p>
            <a:pPr>
              <a:tabLst>
                <a:tab pos="628650" algn="l"/>
              </a:tabLst>
              <a:defRPr/>
            </a:pPr>
            <a:r>
              <a:rPr lang="en-US" sz="1100" spc="50" dirty="0" smtClean="0">
                <a:solidFill>
                  <a:schemeClr val="bg1"/>
                </a:solidFill>
                <a:latin typeface="+mj-lt"/>
              </a:rPr>
              <a:t>	FHLBNY</a:t>
            </a:r>
            <a:endParaRPr lang="en-US" sz="1100" spc="50" dirty="0">
              <a:solidFill>
                <a:schemeClr val="bg1"/>
              </a:solidFill>
              <a:latin typeface="+mj-lt"/>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Slide - Letters of Credit">
    <p:bg>
      <p:bgRef idx="1001">
        <a:schemeClr val="bg1"/>
      </p:bgRef>
    </p:bg>
    <p:spTree>
      <p:nvGrpSpPr>
        <p:cNvPr id="1" name=""/>
        <p:cNvGrpSpPr/>
        <p:nvPr/>
      </p:nvGrpSpPr>
      <p:grpSpPr>
        <a:xfrm>
          <a:off x="0" y="0"/>
          <a:ext cx="0" cy="0"/>
          <a:chOff x="0" y="0"/>
          <a:chExt cx="0" cy="0"/>
        </a:xfrm>
      </p:grpSpPr>
      <p:grpSp>
        <p:nvGrpSpPr>
          <p:cNvPr id="2" name="Group 11"/>
          <p:cNvGrpSpPr>
            <a:grpSpLocks/>
          </p:cNvGrpSpPr>
          <p:nvPr userDrawn="1"/>
        </p:nvGrpSpPr>
        <p:grpSpPr bwMode="auto">
          <a:xfrm>
            <a:off x="0" y="923925"/>
            <a:ext cx="9144000" cy="100013"/>
            <a:chOff x="-127000" y="3031100"/>
            <a:chExt cx="9144000" cy="99704"/>
          </a:xfrm>
        </p:grpSpPr>
        <p:cxnSp>
          <p:nvCxnSpPr>
            <p:cNvPr id="50" name="Straight Connector 49"/>
            <p:cNvCxnSpPr/>
            <p:nvPr userDrawn="1"/>
          </p:nvCxnSpPr>
          <p:spPr>
            <a:xfrm>
              <a:off x="-127000" y="3130804"/>
              <a:ext cx="9144000" cy="0"/>
            </a:xfrm>
            <a:prstGeom prst="line">
              <a:avLst/>
            </a:prstGeom>
            <a:noFill/>
            <a:ln w="9525" cap="flat" cmpd="sng" algn="ctr">
              <a:solidFill>
                <a:srgbClr val="94A4B1"/>
              </a:solidFill>
              <a:prstDash val="solid"/>
            </a:ln>
            <a:effectLst/>
          </p:spPr>
        </p:cxnSp>
        <p:sp>
          <p:nvSpPr>
            <p:cNvPr id="51" name="Rectangle 50"/>
            <p:cNvSpPr/>
            <p:nvPr userDrawn="1"/>
          </p:nvSpPr>
          <p:spPr>
            <a:xfrm>
              <a:off x="-127000" y="3031100"/>
              <a:ext cx="9144000" cy="26905"/>
            </a:xfrm>
            <a:prstGeom prst="rect">
              <a:avLst/>
            </a:prstGeom>
            <a:solidFill>
              <a:srgbClr val="7A8F9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grpSp>
      <p:sp>
        <p:nvSpPr>
          <p:cNvPr id="52" name="Rectangle 51"/>
          <p:cNvSpPr/>
          <p:nvPr userDrawn="1"/>
        </p:nvSpPr>
        <p:spPr>
          <a:xfrm>
            <a:off x="0" y="0"/>
            <a:ext cx="9144000" cy="6858000"/>
          </a:xfrm>
          <a:prstGeom prst="rect">
            <a:avLst/>
          </a:prstGeom>
          <a:solidFill>
            <a:srgbClr val="006169"/>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vantGarde Bk BT"/>
              <a:ea typeface="+mn-ea"/>
              <a:cs typeface="+mn-cs"/>
            </a:endParaRPr>
          </a:p>
        </p:txBody>
      </p:sp>
      <p:sp>
        <p:nvSpPr>
          <p:cNvPr id="53" name="Rectangle 52"/>
          <p:cNvSpPr/>
          <p:nvPr userDrawn="1"/>
        </p:nvSpPr>
        <p:spPr>
          <a:xfrm>
            <a:off x="0" y="2400300"/>
            <a:ext cx="9144000" cy="2057400"/>
          </a:xfrm>
          <a:prstGeom prst="rect">
            <a:avLst/>
          </a:prstGeom>
          <a:solidFill>
            <a:srgbClr val="FFFFFF">
              <a:alpha val="75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sp>
        <p:nvSpPr>
          <p:cNvPr id="54" name="Rectangle 53"/>
          <p:cNvSpPr/>
          <p:nvPr userDrawn="1"/>
        </p:nvSpPr>
        <p:spPr>
          <a:xfrm>
            <a:off x="0" y="2582863"/>
            <a:ext cx="9144000" cy="1692275"/>
          </a:xfrm>
          <a:prstGeom prst="rect">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cxnSp>
        <p:nvCxnSpPr>
          <p:cNvPr id="56" name="Straight Connector 55"/>
          <p:cNvCxnSpPr/>
          <p:nvPr/>
        </p:nvCxnSpPr>
        <p:spPr>
          <a:xfrm rot="10800000">
            <a:off x="0" y="2478839"/>
            <a:ext cx="9144000" cy="0"/>
          </a:xfrm>
          <a:prstGeom prst="line">
            <a:avLst/>
          </a:prstGeom>
          <a:solidFill>
            <a:schemeClr val="bg1">
              <a:lumMod val="50000"/>
            </a:schemeClr>
          </a:solidFill>
          <a:ln w="9525" cap="flat" cmpd="sng" algn="ctr">
            <a:solidFill>
              <a:schemeClr val="bg1">
                <a:lumMod val="50000"/>
              </a:schemeClr>
            </a:solidFill>
            <a:prstDash val="solid"/>
          </a:ln>
          <a:effectLst/>
        </p:spPr>
      </p:cxnSp>
      <p:sp>
        <p:nvSpPr>
          <p:cNvPr id="57" name="Rectangle 56"/>
          <p:cNvSpPr/>
          <p:nvPr/>
        </p:nvSpPr>
        <p:spPr>
          <a:xfrm rot="10800000">
            <a:off x="0" y="2551111"/>
            <a:ext cx="9144000" cy="27432"/>
          </a:xfrm>
          <a:prstGeom prst="rect">
            <a:avLst/>
          </a:prstGeom>
          <a:solidFill>
            <a:schemeClr val="bg1">
              <a:lumMod val="50000"/>
            </a:schemeClr>
          </a:solidFill>
          <a:ln w="25400" cap="flat" cmpd="sng" algn="ctr">
            <a:solidFill>
              <a:schemeClr val="bg1">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cxnSp>
        <p:nvCxnSpPr>
          <p:cNvPr id="59" name="Straight Connector 58"/>
          <p:cNvCxnSpPr/>
          <p:nvPr userDrawn="1"/>
        </p:nvCxnSpPr>
        <p:spPr>
          <a:xfrm>
            <a:off x="1" y="4386264"/>
            <a:ext cx="9144000" cy="0"/>
          </a:xfrm>
          <a:prstGeom prst="line">
            <a:avLst/>
          </a:prstGeom>
          <a:solidFill>
            <a:schemeClr val="bg1">
              <a:lumMod val="50000"/>
            </a:schemeClr>
          </a:solidFill>
          <a:ln w="9525" cap="flat" cmpd="sng" algn="ctr">
            <a:solidFill>
              <a:schemeClr val="bg1">
                <a:lumMod val="50000"/>
              </a:schemeClr>
            </a:solidFill>
            <a:prstDash val="solid"/>
          </a:ln>
          <a:effectLst/>
        </p:spPr>
      </p:cxnSp>
      <p:sp>
        <p:nvSpPr>
          <p:cNvPr id="60" name="Rectangle 59"/>
          <p:cNvSpPr/>
          <p:nvPr userDrawn="1"/>
        </p:nvSpPr>
        <p:spPr>
          <a:xfrm>
            <a:off x="1" y="4286560"/>
            <a:ext cx="9144000" cy="27432"/>
          </a:xfrm>
          <a:prstGeom prst="rect">
            <a:avLst/>
          </a:prstGeom>
          <a:solidFill>
            <a:schemeClr val="bg1">
              <a:lumMod val="50000"/>
            </a:schemeClr>
          </a:solidFill>
          <a:ln w="25400" cap="flat" cmpd="sng" algn="ctr">
            <a:solidFill>
              <a:schemeClr val="bg1">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sp>
        <p:nvSpPr>
          <p:cNvPr id="18" name="Rectangle 17"/>
          <p:cNvSpPr/>
          <p:nvPr userDrawn="1"/>
        </p:nvSpPr>
        <p:spPr>
          <a:xfrm>
            <a:off x="0" y="6619875"/>
            <a:ext cx="9144000" cy="238125"/>
          </a:xfrm>
          <a:prstGeom prst="rect">
            <a:avLst/>
          </a:prstGeom>
          <a:solidFill>
            <a:srgbClr val="00305E"/>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sp>
        <p:nvSpPr>
          <p:cNvPr id="19" name="Rectangle 18"/>
          <p:cNvSpPr/>
          <p:nvPr userDrawn="1"/>
        </p:nvSpPr>
        <p:spPr>
          <a:xfrm rot="10800000">
            <a:off x="0" y="6588125"/>
            <a:ext cx="9144000" cy="365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0" name="Straight Connector 19"/>
          <p:cNvCxnSpPr/>
          <p:nvPr userDrawn="1"/>
        </p:nvCxnSpPr>
        <p:spPr>
          <a:xfrm rot="10800000">
            <a:off x="0" y="6551613"/>
            <a:ext cx="91440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itle 1"/>
          <p:cNvSpPr>
            <a:spLocks noGrp="1"/>
          </p:cNvSpPr>
          <p:nvPr>
            <p:ph type="title" hasCustomPrompt="1"/>
          </p:nvPr>
        </p:nvSpPr>
        <p:spPr>
          <a:xfrm>
            <a:off x="1" y="2580968"/>
            <a:ext cx="9143999" cy="1696064"/>
          </a:xfrm>
          <a:prstGeom prst="rect">
            <a:avLst/>
          </a:prstGeom>
        </p:spPr>
        <p:txBody>
          <a:bodyPr/>
          <a:lstStyle>
            <a:lvl1pPr marL="0" marR="0" indent="0" algn="ctr" defTabSz="914400" eaLnBrk="1" fontAlgn="auto" latinLnBrk="0" hangingPunct="1">
              <a:lnSpc>
                <a:spcPct val="100000"/>
              </a:lnSpc>
              <a:spcBef>
                <a:spcPts val="0"/>
              </a:spcBef>
              <a:spcAft>
                <a:spcPts val="0"/>
              </a:spcAft>
              <a:buClrTx/>
              <a:buSzTx/>
              <a:buFontTx/>
              <a:buNone/>
              <a:tabLst/>
              <a:defRPr sz="4000" b="0" i="0" cap="all" spc="0" baseline="0">
                <a:solidFill>
                  <a:schemeClr val="tx2"/>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all" spc="100" normalizeH="0" baseline="0" noProof="0" dirty="0" smtClean="0">
                <a:ln>
                  <a:noFill/>
                </a:ln>
                <a:solidFill>
                  <a:srgbClr val="1B3A6B"/>
                </a:solidFill>
                <a:effectLst/>
                <a:uLnTx/>
                <a:uFillTx/>
              </a:rPr>
              <a:t>Insert section title here</a:t>
            </a:r>
            <a:endParaRPr kumimoji="0" lang="en-US" sz="4000" b="1" i="0" u="none" strike="noStrike" kern="0" cap="all" spc="100" normalizeH="0" baseline="0" noProof="0" dirty="0">
              <a:ln>
                <a:noFill/>
              </a:ln>
              <a:solidFill>
                <a:srgbClr val="1B3A6B"/>
              </a:solidFill>
              <a:effectLst/>
              <a:uLnTx/>
              <a:uFillTx/>
            </a:endParaRPr>
          </a:p>
        </p:txBody>
      </p:sp>
      <p:pic>
        <p:nvPicPr>
          <p:cNvPr id="21" name="Picture 24" descr="Logo.gif"/>
          <p:cNvPicPr>
            <a:picLocks noChangeAspect="1"/>
          </p:cNvPicPr>
          <p:nvPr userDrawn="1"/>
        </p:nvPicPr>
        <p:blipFill>
          <a:blip r:embed="rId3" cstate="print"/>
          <a:srcRect l="2267" t="1733" r="3600" b="1466"/>
          <a:stretch>
            <a:fillRect/>
          </a:stretch>
        </p:blipFill>
        <p:spPr bwMode="auto">
          <a:xfrm>
            <a:off x="182880" y="6318504"/>
            <a:ext cx="454179" cy="466344"/>
          </a:xfrm>
          <a:prstGeom prst="rect">
            <a:avLst/>
          </a:prstGeom>
          <a:noFill/>
          <a:ln w="9525">
            <a:noFill/>
            <a:miter lim="800000"/>
            <a:headEnd/>
            <a:tailEnd/>
          </a:ln>
        </p:spPr>
      </p:pic>
      <p:sp>
        <p:nvSpPr>
          <p:cNvPr id="23" name="Rectangle 22"/>
          <p:cNvSpPr/>
          <p:nvPr userDrawn="1"/>
        </p:nvSpPr>
        <p:spPr>
          <a:xfrm>
            <a:off x="0" y="6596390"/>
            <a:ext cx="6705600" cy="261610"/>
          </a:xfrm>
          <a:prstGeom prst="rect">
            <a:avLst/>
          </a:prstGeom>
        </p:spPr>
        <p:txBody>
          <a:bodyPr wrap="square" lIns="0">
            <a:spAutoFit/>
          </a:bodyPr>
          <a:lstStyle/>
          <a:p>
            <a:pPr>
              <a:tabLst>
                <a:tab pos="628650" algn="l"/>
              </a:tabLst>
              <a:defRPr/>
            </a:pPr>
            <a:r>
              <a:rPr lang="en-US" sz="1100" spc="50" dirty="0" smtClean="0">
                <a:solidFill>
                  <a:schemeClr val="bg1"/>
                </a:solidFill>
                <a:latin typeface="+mj-lt"/>
              </a:rPr>
              <a:t>	FHLBNY</a:t>
            </a:r>
            <a:endParaRPr lang="en-US" sz="1100" spc="50" dirty="0">
              <a:solidFill>
                <a:schemeClr val="bg1"/>
              </a:solidFill>
              <a:latin typeface="+mj-lt"/>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Slide - Correspondent Services">
    <p:spTree>
      <p:nvGrpSpPr>
        <p:cNvPr id="1" name=""/>
        <p:cNvGrpSpPr/>
        <p:nvPr/>
      </p:nvGrpSpPr>
      <p:grpSpPr>
        <a:xfrm>
          <a:off x="0" y="0"/>
          <a:ext cx="0" cy="0"/>
          <a:chOff x="0" y="0"/>
          <a:chExt cx="0" cy="0"/>
        </a:xfrm>
      </p:grpSpPr>
      <p:grpSp>
        <p:nvGrpSpPr>
          <p:cNvPr id="2" name="Group 11"/>
          <p:cNvGrpSpPr>
            <a:grpSpLocks/>
          </p:cNvGrpSpPr>
          <p:nvPr userDrawn="1"/>
        </p:nvGrpSpPr>
        <p:grpSpPr bwMode="auto">
          <a:xfrm>
            <a:off x="0" y="923925"/>
            <a:ext cx="9144000" cy="100013"/>
            <a:chOff x="-127000" y="3031100"/>
            <a:chExt cx="9144000" cy="99704"/>
          </a:xfrm>
        </p:grpSpPr>
        <p:cxnSp>
          <p:nvCxnSpPr>
            <p:cNvPr id="50" name="Straight Connector 49"/>
            <p:cNvCxnSpPr/>
            <p:nvPr userDrawn="1"/>
          </p:nvCxnSpPr>
          <p:spPr>
            <a:xfrm>
              <a:off x="-127000" y="3130804"/>
              <a:ext cx="9144000" cy="0"/>
            </a:xfrm>
            <a:prstGeom prst="line">
              <a:avLst/>
            </a:prstGeom>
            <a:noFill/>
            <a:ln w="9525" cap="flat" cmpd="sng" algn="ctr">
              <a:solidFill>
                <a:srgbClr val="94A4B1"/>
              </a:solidFill>
              <a:prstDash val="solid"/>
            </a:ln>
            <a:effectLst/>
          </p:spPr>
        </p:cxnSp>
        <p:sp>
          <p:nvSpPr>
            <p:cNvPr id="51" name="Rectangle 50"/>
            <p:cNvSpPr/>
            <p:nvPr userDrawn="1"/>
          </p:nvSpPr>
          <p:spPr>
            <a:xfrm>
              <a:off x="-127000" y="3031100"/>
              <a:ext cx="9144000" cy="26905"/>
            </a:xfrm>
            <a:prstGeom prst="rect">
              <a:avLst/>
            </a:prstGeom>
            <a:solidFill>
              <a:srgbClr val="7A8F9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grpSp>
      <p:sp>
        <p:nvSpPr>
          <p:cNvPr id="52" name="Rectangle 51"/>
          <p:cNvSpPr/>
          <p:nvPr userDrawn="1"/>
        </p:nvSpPr>
        <p:spPr>
          <a:xfrm>
            <a:off x="0" y="0"/>
            <a:ext cx="9144000" cy="6858000"/>
          </a:xfrm>
          <a:prstGeom prst="rect">
            <a:avLst/>
          </a:prstGeom>
          <a:solidFill>
            <a:srgbClr val="667C82"/>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vantGarde Bk BT"/>
              <a:ea typeface="+mn-ea"/>
              <a:cs typeface="+mn-cs"/>
            </a:endParaRPr>
          </a:p>
        </p:txBody>
      </p:sp>
      <p:sp>
        <p:nvSpPr>
          <p:cNvPr id="53" name="Rectangle 52"/>
          <p:cNvSpPr/>
          <p:nvPr userDrawn="1"/>
        </p:nvSpPr>
        <p:spPr>
          <a:xfrm>
            <a:off x="0" y="2400300"/>
            <a:ext cx="9144000" cy="2057400"/>
          </a:xfrm>
          <a:prstGeom prst="rect">
            <a:avLst/>
          </a:prstGeom>
          <a:solidFill>
            <a:srgbClr val="FFFFFF">
              <a:alpha val="75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sp>
        <p:nvSpPr>
          <p:cNvPr id="54" name="Rectangle 53"/>
          <p:cNvSpPr/>
          <p:nvPr userDrawn="1"/>
        </p:nvSpPr>
        <p:spPr>
          <a:xfrm>
            <a:off x="0" y="2582863"/>
            <a:ext cx="9144000" cy="1692275"/>
          </a:xfrm>
          <a:prstGeom prst="rect">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cxnSp>
        <p:nvCxnSpPr>
          <p:cNvPr id="56" name="Straight Connector 55"/>
          <p:cNvCxnSpPr/>
          <p:nvPr/>
        </p:nvCxnSpPr>
        <p:spPr>
          <a:xfrm rot="10800000">
            <a:off x="0" y="2478839"/>
            <a:ext cx="9144000" cy="0"/>
          </a:xfrm>
          <a:prstGeom prst="line">
            <a:avLst/>
          </a:prstGeom>
          <a:solidFill>
            <a:schemeClr val="bg1">
              <a:lumMod val="50000"/>
            </a:schemeClr>
          </a:solidFill>
          <a:ln w="9525" cap="flat" cmpd="sng" algn="ctr">
            <a:solidFill>
              <a:schemeClr val="bg1">
                <a:lumMod val="50000"/>
              </a:schemeClr>
            </a:solidFill>
            <a:prstDash val="solid"/>
          </a:ln>
          <a:effectLst/>
        </p:spPr>
      </p:cxnSp>
      <p:sp>
        <p:nvSpPr>
          <p:cNvPr id="57" name="Rectangle 56"/>
          <p:cNvSpPr/>
          <p:nvPr/>
        </p:nvSpPr>
        <p:spPr>
          <a:xfrm rot="10800000">
            <a:off x="0" y="2551111"/>
            <a:ext cx="9144000" cy="27432"/>
          </a:xfrm>
          <a:prstGeom prst="rect">
            <a:avLst/>
          </a:prstGeom>
          <a:solidFill>
            <a:schemeClr val="bg1">
              <a:lumMod val="50000"/>
            </a:schemeClr>
          </a:solidFill>
          <a:ln w="25400" cap="flat" cmpd="sng" algn="ctr">
            <a:solidFill>
              <a:schemeClr val="bg1">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cxnSp>
        <p:nvCxnSpPr>
          <p:cNvPr id="59" name="Straight Connector 58"/>
          <p:cNvCxnSpPr/>
          <p:nvPr/>
        </p:nvCxnSpPr>
        <p:spPr>
          <a:xfrm>
            <a:off x="1" y="4386264"/>
            <a:ext cx="9144000" cy="0"/>
          </a:xfrm>
          <a:prstGeom prst="line">
            <a:avLst/>
          </a:prstGeom>
          <a:solidFill>
            <a:schemeClr val="bg1">
              <a:lumMod val="50000"/>
            </a:schemeClr>
          </a:solidFill>
          <a:ln w="9525" cap="flat" cmpd="sng" algn="ctr">
            <a:solidFill>
              <a:schemeClr val="bg1">
                <a:lumMod val="50000"/>
              </a:schemeClr>
            </a:solidFill>
            <a:prstDash val="solid"/>
          </a:ln>
          <a:effectLst/>
        </p:spPr>
      </p:cxnSp>
      <p:sp>
        <p:nvSpPr>
          <p:cNvPr id="60" name="Rectangle 59"/>
          <p:cNvSpPr/>
          <p:nvPr/>
        </p:nvSpPr>
        <p:spPr>
          <a:xfrm>
            <a:off x="1" y="4286560"/>
            <a:ext cx="9144000" cy="27432"/>
          </a:xfrm>
          <a:prstGeom prst="rect">
            <a:avLst/>
          </a:prstGeom>
          <a:solidFill>
            <a:schemeClr val="bg1">
              <a:lumMod val="50000"/>
            </a:schemeClr>
          </a:solidFill>
          <a:ln w="25400" cap="flat" cmpd="sng" algn="ctr">
            <a:solidFill>
              <a:schemeClr val="bg1">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sp>
        <p:nvSpPr>
          <p:cNvPr id="88" name="Rectangle 87"/>
          <p:cNvSpPr/>
          <p:nvPr userDrawn="1"/>
        </p:nvSpPr>
        <p:spPr>
          <a:xfrm>
            <a:off x="0" y="6619875"/>
            <a:ext cx="9144000" cy="238125"/>
          </a:xfrm>
          <a:prstGeom prst="rect">
            <a:avLst/>
          </a:prstGeom>
          <a:solidFill>
            <a:srgbClr val="00305E"/>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sp>
        <p:nvSpPr>
          <p:cNvPr id="89" name="Rectangle 88"/>
          <p:cNvSpPr/>
          <p:nvPr userDrawn="1"/>
        </p:nvSpPr>
        <p:spPr>
          <a:xfrm rot="10800000">
            <a:off x="0" y="6588125"/>
            <a:ext cx="9144000" cy="365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0" name="Straight Connector 89"/>
          <p:cNvCxnSpPr/>
          <p:nvPr userDrawn="1"/>
        </p:nvCxnSpPr>
        <p:spPr>
          <a:xfrm rot="10800000">
            <a:off x="0" y="6551613"/>
            <a:ext cx="9144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hasCustomPrompt="1"/>
          </p:nvPr>
        </p:nvSpPr>
        <p:spPr>
          <a:xfrm>
            <a:off x="1" y="2580968"/>
            <a:ext cx="9143999" cy="1696064"/>
          </a:xfrm>
          <a:prstGeom prst="rect">
            <a:avLst/>
          </a:prstGeom>
        </p:spPr>
        <p:txBody>
          <a:bodyPr/>
          <a:lstStyle>
            <a:lvl1pPr marL="0" marR="0" indent="0" algn="ctr" defTabSz="914400" eaLnBrk="1" fontAlgn="auto" latinLnBrk="0" hangingPunct="1">
              <a:lnSpc>
                <a:spcPct val="100000"/>
              </a:lnSpc>
              <a:spcBef>
                <a:spcPts val="0"/>
              </a:spcBef>
              <a:spcAft>
                <a:spcPts val="0"/>
              </a:spcAft>
              <a:buClrTx/>
              <a:buSzTx/>
              <a:buFontTx/>
              <a:buNone/>
              <a:tabLst/>
              <a:defRPr sz="4000" b="0" i="0" cap="all" spc="0" baseline="0">
                <a:solidFill>
                  <a:schemeClr val="tx2"/>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all" spc="100" normalizeH="0" baseline="0" noProof="0" dirty="0" smtClean="0">
                <a:ln>
                  <a:noFill/>
                </a:ln>
                <a:solidFill>
                  <a:srgbClr val="1B3A6B"/>
                </a:solidFill>
                <a:effectLst/>
                <a:uLnTx/>
                <a:uFillTx/>
              </a:rPr>
              <a:t>Insert section title here</a:t>
            </a:r>
            <a:endParaRPr kumimoji="0" lang="en-US" sz="4000" b="1" i="0" u="none" strike="noStrike" kern="0" cap="all" spc="100" normalizeH="0" baseline="0" noProof="0" dirty="0">
              <a:ln>
                <a:noFill/>
              </a:ln>
              <a:solidFill>
                <a:srgbClr val="1B3A6B"/>
              </a:solidFill>
              <a:effectLst/>
              <a:uLnTx/>
              <a:uFillTx/>
            </a:endParaRPr>
          </a:p>
        </p:txBody>
      </p:sp>
      <p:pic>
        <p:nvPicPr>
          <p:cNvPr id="18" name="Picture 24" descr="Logo.gif"/>
          <p:cNvPicPr>
            <a:picLocks noChangeAspect="1"/>
          </p:cNvPicPr>
          <p:nvPr userDrawn="1"/>
        </p:nvPicPr>
        <p:blipFill>
          <a:blip r:embed="rId2" cstate="print"/>
          <a:srcRect l="2267" t="1733" r="3600" b="1466"/>
          <a:stretch>
            <a:fillRect/>
          </a:stretch>
        </p:blipFill>
        <p:spPr bwMode="auto">
          <a:xfrm>
            <a:off x="182880" y="6318504"/>
            <a:ext cx="454179" cy="466344"/>
          </a:xfrm>
          <a:prstGeom prst="rect">
            <a:avLst/>
          </a:prstGeom>
          <a:noFill/>
          <a:ln w="9525">
            <a:noFill/>
            <a:miter lim="800000"/>
            <a:headEnd/>
            <a:tailEnd/>
          </a:ln>
        </p:spPr>
      </p:pic>
      <p:sp>
        <p:nvSpPr>
          <p:cNvPr id="22" name="Rectangle 21"/>
          <p:cNvSpPr/>
          <p:nvPr userDrawn="1"/>
        </p:nvSpPr>
        <p:spPr>
          <a:xfrm>
            <a:off x="0" y="6596390"/>
            <a:ext cx="6705600" cy="261610"/>
          </a:xfrm>
          <a:prstGeom prst="rect">
            <a:avLst/>
          </a:prstGeom>
        </p:spPr>
        <p:txBody>
          <a:bodyPr wrap="square" lIns="0">
            <a:spAutoFit/>
          </a:bodyPr>
          <a:lstStyle/>
          <a:p>
            <a:pPr>
              <a:tabLst>
                <a:tab pos="628650" algn="l"/>
              </a:tabLst>
              <a:defRPr/>
            </a:pPr>
            <a:r>
              <a:rPr lang="en-US" sz="1100" spc="50" dirty="0" smtClean="0">
                <a:solidFill>
                  <a:schemeClr val="bg1"/>
                </a:solidFill>
                <a:latin typeface="+mj-lt"/>
              </a:rPr>
              <a:t>	FHLBNY</a:t>
            </a:r>
            <a:endParaRPr lang="en-US" sz="1100" spc="50" dirty="0">
              <a:solidFill>
                <a:schemeClr val="bg1"/>
              </a:solidFill>
              <a:latin typeface="+mj-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lternate_Title Slide">
    <p:spTree>
      <p:nvGrpSpPr>
        <p:cNvPr id="1" name=""/>
        <p:cNvGrpSpPr/>
        <p:nvPr/>
      </p:nvGrpSpPr>
      <p:grpSpPr>
        <a:xfrm>
          <a:off x="0" y="0"/>
          <a:ext cx="0" cy="0"/>
          <a:chOff x="0" y="0"/>
          <a:chExt cx="0" cy="0"/>
        </a:xfrm>
      </p:grpSpPr>
      <p:sp>
        <p:nvSpPr>
          <p:cNvPr id="31" name="Rectangle 30"/>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vantGarde Md BT" pitchFamily="34" charset="0"/>
            </a:endParaRPr>
          </a:p>
        </p:txBody>
      </p:sp>
      <p:pic>
        <p:nvPicPr>
          <p:cNvPr id="3082" name="Picture 10"/>
          <p:cNvPicPr>
            <a:picLocks noChangeAspect="1" noChangeArrowheads="1"/>
          </p:cNvPicPr>
          <p:nvPr userDrawn="1"/>
        </p:nvPicPr>
        <p:blipFill>
          <a:blip r:embed="rId2" cstate="print"/>
          <a:srcRect l="258" r="211"/>
          <a:stretch>
            <a:fillRect/>
          </a:stretch>
        </p:blipFill>
        <p:spPr bwMode="auto">
          <a:xfrm>
            <a:off x="0" y="4380230"/>
            <a:ext cx="9144000" cy="2250996"/>
          </a:xfrm>
          <a:prstGeom prst="rect">
            <a:avLst/>
          </a:prstGeom>
          <a:noFill/>
          <a:ln w="9525">
            <a:noFill/>
            <a:miter lim="800000"/>
            <a:headEnd/>
            <a:tailEnd/>
          </a:ln>
          <a:effectLst/>
        </p:spPr>
      </p:pic>
      <p:sp>
        <p:nvSpPr>
          <p:cNvPr id="19" name="Title 1"/>
          <p:cNvSpPr>
            <a:spLocks noGrp="1"/>
          </p:cNvSpPr>
          <p:nvPr>
            <p:ph type="ctrTitle" hasCustomPrompt="1"/>
          </p:nvPr>
        </p:nvSpPr>
        <p:spPr>
          <a:xfrm>
            <a:off x="0" y="1824578"/>
            <a:ext cx="9144000" cy="1600199"/>
          </a:xfrm>
        </p:spPr>
        <p:txBody>
          <a:bodyPr>
            <a:noAutofit/>
          </a:bodyPr>
          <a:lstStyle>
            <a:lvl1pPr>
              <a:defRPr sz="5000" b="1" spc="10" baseline="0">
                <a:solidFill>
                  <a:srgbClr val="5C7788"/>
                </a:solidFill>
                <a:latin typeface="AvantGarde Bk BT" pitchFamily="34" charset="0"/>
                <a:cs typeface="Arial" pitchFamily="34" charset="0"/>
              </a:defRPr>
            </a:lvl1pPr>
          </a:lstStyle>
          <a:p>
            <a:r>
              <a:rPr lang="en-US" dirty="0" smtClean="0"/>
              <a:t>Insert Title Here</a:t>
            </a:r>
            <a:endParaRPr lang="en-US" dirty="0"/>
          </a:p>
        </p:txBody>
      </p:sp>
      <p:sp>
        <p:nvSpPr>
          <p:cNvPr id="26" name="Subtitle 2"/>
          <p:cNvSpPr>
            <a:spLocks noGrp="1"/>
          </p:cNvSpPr>
          <p:nvPr>
            <p:ph type="subTitle" idx="1" hasCustomPrompt="1"/>
          </p:nvPr>
        </p:nvSpPr>
        <p:spPr>
          <a:xfrm>
            <a:off x="1371600" y="3426868"/>
            <a:ext cx="6400800" cy="466344"/>
          </a:xfrm>
        </p:spPr>
        <p:txBody>
          <a:bodyPr anchor="ctr" anchorCtr="0">
            <a:normAutofit/>
          </a:bodyPr>
          <a:lstStyle>
            <a:lvl1pPr marL="0" indent="0" algn="ctr">
              <a:buNone/>
              <a:defRPr sz="2000" b="0" i="0" spc="0" baseline="0">
                <a:solidFill>
                  <a:srgbClr val="00305E"/>
                </a:solidFill>
                <a:latin typeface="AvantGarde Md BT"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Date or Subtitle Here</a:t>
            </a:r>
            <a:endParaRPr lang="en-US" dirty="0"/>
          </a:p>
        </p:txBody>
      </p:sp>
      <p:sp>
        <p:nvSpPr>
          <p:cNvPr id="29" name="Rectangle 28"/>
          <p:cNvSpPr/>
          <p:nvPr userDrawn="1"/>
        </p:nvSpPr>
        <p:spPr>
          <a:xfrm>
            <a:off x="0" y="6620256"/>
            <a:ext cx="9144000" cy="237744"/>
          </a:xfrm>
          <a:prstGeom prst="rect">
            <a:avLst/>
          </a:prstGeom>
          <a:solidFill>
            <a:srgbClr val="003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50" normalizeH="0" baseline="0" noProof="0" dirty="0" smtClean="0">
                <a:ln>
                  <a:noFill/>
                </a:ln>
                <a:solidFill>
                  <a:srgbClr val="FFFFFF"/>
                </a:solidFill>
                <a:effectLst/>
                <a:uLnTx/>
                <a:uFillTx/>
                <a:latin typeface="AvantGarde Md BT" pitchFamily="34" charset="0"/>
                <a:ea typeface="+mn-ea"/>
                <a:cs typeface="+mn-cs"/>
              </a:rPr>
              <a:t>© 2015 FEDERAL HOME LOAN BANK OF NEW YORK • 101 PARK AVENUE • NEW YORK, NY 10178 • WWW.FHLBNY.COM</a:t>
            </a:r>
            <a:endParaRPr kumimoji="0" lang="en-US" sz="1100" b="0" i="0" u="none" strike="noStrike" kern="1200" cap="none" spc="50" normalizeH="0" baseline="0" noProof="0" dirty="0">
              <a:ln>
                <a:noFill/>
              </a:ln>
              <a:solidFill>
                <a:srgbClr val="FFFFFF"/>
              </a:solidFill>
              <a:effectLst/>
              <a:uLnTx/>
              <a:uFillTx/>
              <a:latin typeface="AvantGarde Md BT" pitchFamily="34" charset="0"/>
              <a:ea typeface="+mn-ea"/>
              <a:cs typeface="+mn-cs"/>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200400" y="640080"/>
            <a:ext cx="2743200" cy="791372"/>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Slide - MPF">
    <p:spTree>
      <p:nvGrpSpPr>
        <p:cNvPr id="1" name=""/>
        <p:cNvGrpSpPr/>
        <p:nvPr/>
      </p:nvGrpSpPr>
      <p:grpSpPr>
        <a:xfrm>
          <a:off x="0" y="0"/>
          <a:ext cx="0" cy="0"/>
          <a:chOff x="0" y="0"/>
          <a:chExt cx="0" cy="0"/>
        </a:xfrm>
      </p:grpSpPr>
      <p:grpSp>
        <p:nvGrpSpPr>
          <p:cNvPr id="2" name="Group 11"/>
          <p:cNvGrpSpPr>
            <a:grpSpLocks/>
          </p:cNvGrpSpPr>
          <p:nvPr userDrawn="1"/>
        </p:nvGrpSpPr>
        <p:grpSpPr bwMode="auto">
          <a:xfrm>
            <a:off x="0" y="923925"/>
            <a:ext cx="9144000" cy="100013"/>
            <a:chOff x="-127000" y="3031100"/>
            <a:chExt cx="9144000" cy="99704"/>
          </a:xfrm>
        </p:grpSpPr>
        <p:cxnSp>
          <p:nvCxnSpPr>
            <p:cNvPr id="36" name="Straight Connector 35"/>
            <p:cNvCxnSpPr/>
            <p:nvPr userDrawn="1"/>
          </p:nvCxnSpPr>
          <p:spPr>
            <a:xfrm>
              <a:off x="-127000" y="3130804"/>
              <a:ext cx="9144000" cy="0"/>
            </a:xfrm>
            <a:prstGeom prst="line">
              <a:avLst/>
            </a:prstGeom>
            <a:noFill/>
            <a:ln w="9525" cap="flat" cmpd="sng" algn="ctr">
              <a:solidFill>
                <a:srgbClr val="94A4B1"/>
              </a:solidFill>
              <a:prstDash val="solid"/>
            </a:ln>
            <a:effectLst/>
          </p:spPr>
        </p:cxnSp>
        <p:sp>
          <p:nvSpPr>
            <p:cNvPr id="51" name="Rectangle 50"/>
            <p:cNvSpPr/>
            <p:nvPr userDrawn="1"/>
          </p:nvSpPr>
          <p:spPr>
            <a:xfrm>
              <a:off x="-127000" y="3031100"/>
              <a:ext cx="9144000" cy="26905"/>
            </a:xfrm>
            <a:prstGeom prst="rect">
              <a:avLst/>
            </a:prstGeom>
            <a:solidFill>
              <a:srgbClr val="7A8F9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grpSp>
      <p:sp>
        <p:nvSpPr>
          <p:cNvPr id="52" name="Rectangle 51"/>
          <p:cNvSpPr/>
          <p:nvPr userDrawn="1"/>
        </p:nvSpPr>
        <p:spPr>
          <a:xfrm>
            <a:off x="0" y="0"/>
            <a:ext cx="9144000" cy="6858000"/>
          </a:xfrm>
          <a:prstGeom prst="rect">
            <a:avLst/>
          </a:prstGeom>
          <a:solidFill>
            <a:srgbClr val="009BDA"/>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vantGarde Bk BT"/>
              <a:ea typeface="+mn-ea"/>
              <a:cs typeface="+mn-cs"/>
            </a:endParaRPr>
          </a:p>
        </p:txBody>
      </p:sp>
      <p:sp>
        <p:nvSpPr>
          <p:cNvPr id="53" name="Rectangle 52"/>
          <p:cNvSpPr/>
          <p:nvPr userDrawn="1"/>
        </p:nvSpPr>
        <p:spPr>
          <a:xfrm>
            <a:off x="0" y="2400300"/>
            <a:ext cx="9144000" cy="2057400"/>
          </a:xfrm>
          <a:prstGeom prst="rect">
            <a:avLst/>
          </a:prstGeom>
          <a:solidFill>
            <a:srgbClr val="FFFFFF">
              <a:alpha val="75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sp>
        <p:nvSpPr>
          <p:cNvPr id="54" name="Rectangle 53"/>
          <p:cNvSpPr/>
          <p:nvPr userDrawn="1"/>
        </p:nvSpPr>
        <p:spPr>
          <a:xfrm>
            <a:off x="0" y="2582863"/>
            <a:ext cx="9144000" cy="1692275"/>
          </a:xfrm>
          <a:prstGeom prst="rect">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cxnSp>
        <p:nvCxnSpPr>
          <p:cNvPr id="56" name="Straight Connector 55"/>
          <p:cNvCxnSpPr/>
          <p:nvPr/>
        </p:nvCxnSpPr>
        <p:spPr>
          <a:xfrm rot="10800000">
            <a:off x="0" y="2478839"/>
            <a:ext cx="9144000" cy="0"/>
          </a:xfrm>
          <a:prstGeom prst="line">
            <a:avLst/>
          </a:prstGeom>
          <a:solidFill>
            <a:srgbClr val="7B8A9F"/>
          </a:solidFill>
          <a:ln w="9525" cap="flat" cmpd="sng" algn="ctr">
            <a:solidFill>
              <a:srgbClr val="7B8A9F"/>
            </a:solidFill>
            <a:prstDash val="solid"/>
          </a:ln>
          <a:effectLst/>
        </p:spPr>
      </p:cxnSp>
      <p:sp>
        <p:nvSpPr>
          <p:cNvPr id="57" name="Rectangle 56"/>
          <p:cNvSpPr/>
          <p:nvPr/>
        </p:nvSpPr>
        <p:spPr>
          <a:xfrm rot="10800000">
            <a:off x="0" y="2551111"/>
            <a:ext cx="9144000" cy="27432"/>
          </a:xfrm>
          <a:prstGeom prst="rect">
            <a:avLst/>
          </a:prstGeom>
          <a:solidFill>
            <a:schemeClr val="bg1">
              <a:lumMod val="50000"/>
            </a:schemeClr>
          </a:solidFill>
          <a:ln w="25400" cap="flat" cmpd="sng" algn="ctr">
            <a:solidFill>
              <a:srgbClr val="7B8A9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cxnSp>
        <p:nvCxnSpPr>
          <p:cNvPr id="59" name="Straight Connector 58"/>
          <p:cNvCxnSpPr/>
          <p:nvPr/>
        </p:nvCxnSpPr>
        <p:spPr>
          <a:xfrm>
            <a:off x="1" y="4386264"/>
            <a:ext cx="9144000" cy="0"/>
          </a:xfrm>
          <a:prstGeom prst="line">
            <a:avLst/>
          </a:prstGeom>
          <a:solidFill>
            <a:srgbClr val="7B8A9F"/>
          </a:solidFill>
          <a:ln w="9525" cap="flat" cmpd="sng" algn="ctr">
            <a:solidFill>
              <a:schemeClr val="bg1">
                <a:lumMod val="50000"/>
              </a:schemeClr>
            </a:solidFill>
            <a:prstDash val="solid"/>
          </a:ln>
          <a:effectLst/>
        </p:spPr>
      </p:cxnSp>
      <p:sp>
        <p:nvSpPr>
          <p:cNvPr id="60" name="Rectangle 59"/>
          <p:cNvSpPr/>
          <p:nvPr/>
        </p:nvSpPr>
        <p:spPr>
          <a:xfrm>
            <a:off x="1" y="4286560"/>
            <a:ext cx="9144000" cy="27432"/>
          </a:xfrm>
          <a:prstGeom prst="rect">
            <a:avLst/>
          </a:prstGeom>
          <a:solidFill>
            <a:schemeClr val="bg1">
              <a:lumMod val="50000"/>
            </a:schemeClr>
          </a:solidFill>
          <a:ln w="25400" cap="flat" cmpd="sng" algn="ctr">
            <a:solidFill>
              <a:schemeClr val="bg1">
                <a:lumMod val="5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sp>
        <p:nvSpPr>
          <p:cNvPr id="43" name="Rectangle 42"/>
          <p:cNvSpPr/>
          <p:nvPr userDrawn="1"/>
        </p:nvSpPr>
        <p:spPr>
          <a:xfrm>
            <a:off x="0" y="6619875"/>
            <a:ext cx="9144000" cy="238125"/>
          </a:xfrm>
          <a:prstGeom prst="rect">
            <a:avLst/>
          </a:prstGeom>
          <a:solidFill>
            <a:srgbClr val="00305E"/>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antGarde Bk BT"/>
              <a:ea typeface="+mn-ea"/>
              <a:cs typeface="+mn-cs"/>
            </a:endParaRPr>
          </a:p>
        </p:txBody>
      </p:sp>
      <p:sp>
        <p:nvSpPr>
          <p:cNvPr id="44" name="Rectangle 43"/>
          <p:cNvSpPr/>
          <p:nvPr userDrawn="1"/>
        </p:nvSpPr>
        <p:spPr>
          <a:xfrm rot="10800000">
            <a:off x="0" y="6588125"/>
            <a:ext cx="9144000" cy="365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5" name="Straight Connector 44"/>
          <p:cNvCxnSpPr/>
          <p:nvPr userDrawn="1"/>
        </p:nvCxnSpPr>
        <p:spPr>
          <a:xfrm rot="10800000">
            <a:off x="0" y="6551613"/>
            <a:ext cx="91440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title" hasCustomPrompt="1"/>
          </p:nvPr>
        </p:nvSpPr>
        <p:spPr>
          <a:xfrm>
            <a:off x="1" y="2580968"/>
            <a:ext cx="9143999" cy="1696064"/>
          </a:xfrm>
          <a:prstGeom prst="rect">
            <a:avLst/>
          </a:prstGeom>
        </p:spPr>
        <p:txBody>
          <a:bodyPr/>
          <a:lstStyle>
            <a:lvl1pPr marL="0" marR="0" indent="0" algn="ctr" defTabSz="914400" eaLnBrk="1" fontAlgn="auto" latinLnBrk="0" hangingPunct="1">
              <a:lnSpc>
                <a:spcPct val="100000"/>
              </a:lnSpc>
              <a:spcBef>
                <a:spcPts val="0"/>
              </a:spcBef>
              <a:spcAft>
                <a:spcPts val="0"/>
              </a:spcAft>
              <a:buClrTx/>
              <a:buSzTx/>
              <a:buFontTx/>
              <a:buNone/>
              <a:tabLst/>
              <a:defRPr sz="4000" b="0" i="0" cap="all" spc="0" baseline="0">
                <a:solidFill>
                  <a:schemeClr val="tx2"/>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all" spc="100" normalizeH="0" baseline="0" noProof="0" dirty="0" smtClean="0">
                <a:ln>
                  <a:noFill/>
                </a:ln>
                <a:solidFill>
                  <a:srgbClr val="1B3A6B"/>
                </a:solidFill>
                <a:effectLst/>
                <a:uLnTx/>
                <a:uFillTx/>
              </a:rPr>
              <a:t>Insert section title here</a:t>
            </a:r>
            <a:endParaRPr kumimoji="0" lang="en-US" sz="4000" b="1" i="0" u="none" strike="noStrike" kern="0" cap="all" spc="100" normalizeH="0" baseline="0" noProof="0" dirty="0">
              <a:ln>
                <a:noFill/>
              </a:ln>
              <a:solidFill>
                <a:srgbClr val="1B3A6B"/>
              </a:solidFill>
              <a:effectLst/>
              <a:uLnTx/>
              <a:uFillTx/>
            </a:endParaRPr>
          </a:p>
        </p:txBody>
      </p:sp>
      <p:pic>
        <p:nvPicPr>
          <p:cNvPr id="18" name="Picture 24" descr="Logo.gif"/>
          <p:cNvPicPr>
            <a:picLocks noChangeAspect="1"/>
          </p:cNvPicPr>
          <p:nvPr userDrawn="1"/>
        </p:nvPicPr>
        <p:blipFill>
          <a:blip r:embed="rId2" cstate="print"/>
          <a:srcRect l="2267" t="1733" r="3600" b="1466"/>
          <a:stretch>
            <a:fillRect/>
          </a:stretch>
        </p:blipFill>
        <p:spPr bwMode="auto">
          <a:xfrm>
            <a:off x="182880" y="6318504"/>
            <a:ext cx="454179" cy="466344"/>
          </a:xfrm>
          <a:prstGeom prst="rect">
            <a:avLst/>
          </a:prstGeom>
          <a:noFill/>
          <a:ln w="9525">
            <a:noFill/>
            <a:miter lim="800000"/>
            <a:headEnd/>
            <a:tailEnd/>
          </a:ln>
        </p:spPr>
      </p:pic>
      <p:sp>
        <p:nvSpPr>
          <p:cNvPr id="22" name="Rectangle 21"/>
          <p:cNvSpPr/>
          <p:nvPr userDrawn="1"/>
        </p:nvSpPr>
        <p:spPr>
          <a:xfrm>
            <a:off x="0" y="6596390"/>
            <a:ext cx="6705600" cy="261610"/>
          </a:xfrm>
          <a:prstGeom prst="rect">
            <a:avLst/>
          </a:prstGeom>
        </p:spPr>
        <p:txBody>
          <a:bodyPr wrap="square" lIns="0">
            <a:spAutoFit/>
          </a:bodyPr>
          <a:lstStyle/>
          <a:p>
            <a:pPr>
              <a:tabLst>
                <a:tab pos="628650" algn="l"/>
              </a:tabLst>
              <a:defRPr/>
            </a:pPr>
            <a:r>
              <a:rPr lang="en-US" sz="1100" spc="50" dirty="0" smtClean="0">
                <a:solidFill>
                  <a:schemeClr val="bg1"/>
                </a:solidFill>
                <a:latin typeface="+mj-lt"/>
              </a:rPr>
              <a:t>	FHLBNY</a:t>
            </a:r>
            <a:endParaRPr lang="en-US" sz="1100" spc="50" dirty="0">
              <a:solidFill>
                <a:schemeClr val="bg1"/>
              </a:solidFill>
              <a:latin typeface="+mj-l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sp>
        <p:nvSpPr>
          <p:cNvPr id="31" name="Rectangle 30"/>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3" name="Picture 7"/>
          <p:cNvPicPr>
            <a:picLocks noChangeAspect="1" noChangeArrowheads="1"/>
          </p:cNvPicPr>
          <p:nvPr userDrawn="1"/>
        </p:nvPicPr>
        <p:blipFill>
          <a:blip r:embed="rId2" cstate="print"/>
          <a:srcRect l="229" r="176"/>
          <a:stretch>
            <a:fillRect/>
          </a:stretch>
        </p:blipFill>
        <p:spPr bwMode="auto">
          <a:xfrm>
            <a:off x="0" y="3828098"/>
            <a:ext cx="9144000" cy="2798854"/>
          </a:xfrm>
          <a:prstGeom prst="rect">
            <a:avLst/>
          </a:prstGeom>
          <a:noFill/>
          <a:ln w="9525">
            <a:noFill/>
            <a:miter lim="800000"/>
            <a:headEnd/>
            <a:tailEnd/>
          </a:ln>
          <a:effectLst/>
        </p:spPr>
      </p:pic>
      <p:sp>
        <p:nvSpPr>
          <p:cNvPr id="19" name="Title 1"/>
          <p:cNvSpPr>
            <a:spLocks noGrp="1"/>
          </p:cNvSpPr>
          <p:nvPr>
            <p:ph type="ctrTitle" hasCustomPrompt="1"/>
          </p:nvPr>
        </p:nvSpPr>
        <p:spPr>
          <a:xfrm>
            <a:off x="0" y="2453640"/>
            <a:ext cx="9144000" cy="495300"/>
          </a:xfrm>
        </p:spPr>
        <p:txBody>
          <a:bodyPr>
            <a:noAutofit/>
          </a:bodyPr>
          <a:lstStyle>
            <a:lvl1pPr>
              <a:defRPr sz="2400" b="1" spc="0" baseline="0">
                <a:solidFill>
                  <a:srgbClr val="5C7788"/>
                </a:solidFill>
                <a:latin typeface="AvantGarde Bk BT" pitchFamily="34" charset="0"/>
                <a:cs typeface="Arial" pitchFamily="34" charset="0"/>
              </a:defRPr>
            </a:lvl1pPr>
          </a:lstStyle>
          <a:p>
            <a:r>
              <a:rPr lang="en-US" dirty="0" smtClean="0"/>
              <a:t>Presenter</a:t>
            </a:r>
            <a:endParaRPr lang="en-US" dirty="0"/>
          </a:p>
        </p:txBody>
      </p:sp>
      <p:sp>
        <p:nvSpPr>
          <p:cNvPr id="29" name="Rectangle 28"/>
          <p:cNvSpPr/>
          <p:nvPr userDrawn="1"/>
        </p:nvSpPr>
        <p:spPr>
          <a:xfrm>
            <a:off x="0" y="6620256"/>
            <a:ext cx="9144000" cy="237744"/>
          </a:xfrm>
          <a:prstGeom prst="rect">
            <a:avLst/>
          </a:prstGeom>
          <a:solidFill>
            <a:srgbClr val="003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0" y="6596390"/>
            <a:ext cx="9144000" cy="261610"/>
          </a:xfrm>
          <a:prstGeom prst="rect">
            <a:avLst/>
          </a:prstGeom>
        </p:spPr>
        <p:txBody>
          <a:bodyPr wrap="square">
            <a:spAutoFit/>
          </a:bodyPr>
          <a:lstStyle/>
          <a:p>
            <a:pPr algn="ctr"/>
            <a:r>
              <a:rPr lang="en-US" sz="1100" b="1" spc="50" baseline="0" dirty="0" smtClean="0">
                <a:solidFill>
                  <a:schemeClr val="bg1"/>
                </a:solidFill>
                <a:latin typeface="AvantGarde Bk BT" pitchFamily="34" charset="0"/>
              </a:rPr>
              <a:t>101 PARK AVENUE • NEW YORK, NY 10178 • WWW.FHLBNY.COM</a:t>
            </a:r>
            <a:endParaRPr lang="en-US" sz="1100" b="1" spc="50" baseline="0" dirty="0">
              <a:solidFill>
                <a:schemeClr val="bg1"/>
              </a:solidFill>
              <a:latin typeface="AvantGarde Bk BT" pitchFamily="34" charset="0"/>
            </a:endParaRPr>
          </a:p>
        </p:txBody>
      </p:sp>
      <p:sp>
        <p:nvSpPr>
          <p:cNvPr id="20" name="TextBox 19"/>
          <p:cNvSpPr txBox="1"/>
          <p:nvPr userDrawn="1"/>
        </p:nvSpPr>
        <p:spPr>
          <a:xfrm>
            <a:off x="0" y="1682496"/>
            <a:ext cx="9144000" cy="461665"/>
          </a:xfrm>
          <a:prstGeom prst="rect">
            <a:avLst/>
          </a:prstGeom>
          <a:noFill/>
        </p:spPr>
        <p:txBody>
          <a:bodyPr wrap="square" rtlCol="0">
            <a:spAutoFit/>
          </a:bodyPr>
          <a:lstStyle/>
          <a:p>
            <a:pPr algn="ctr"/>
            <a:r>
              <a:rPr lang="en-US" sz="2400" b="0" i="0" spc="0" dirty="0" smtClean="0">
                <a:solidFill>
                  <a:srgbClr val="00305E"/>
                </a:solidFill>
                <a:latin typeface="AvantGarde Md BT" pitchFamily="34" charset="0"/>
              </a:rPr>
              <a:t>Advancing Housing and Community Growth</a:t>
            </a:r>
            <a:endParaRPr lang="en-US" sz="2400" b="0" i="0" spc="0" dirty="0">
              <a:solidFill>
                <a:srgbClr val="00305E"/>
              </a:solidFill>
              <a:latin typeface="AvantGarde Md BT" pitchFamily="34" charset="0"/>
            </a:endParaRPr>
          </a:p>
        </p:txBody>
      </p:sp>
      <p:sp>
        <p:nvSpPr>
          <p:cNvPr id="34" name="Text Placeholder 33"/>
          <p:cNvSpPr>
            <a:spLocks noGrp="1"/>
          </p:cNvSpPr>
          <p:nvPr>
            <p:ph type="body" sz="quarter" idx="10" hasCustomPrompt="1"/>
          </p:nvPr>
        </p:nvSpPr>
        <p:spPr>
          <a:xfrm>
            <a:off x="0" y="2811781"/>
            <a:ext cx="9144000" cy="952500"/>
          </a:xfrm>
        </p:spPr>
        <p:txBody>
          <a:bodyPr>
            <a:noAutofit/>
          </a:bodyPr>
          <a:lstStyle>
            <a:lvl1pPr marL="0" indent="0" algn="ctr">
              <a:spcBef>
                <a:spcPts val="0"/>
              </a:spcBef>
              <a:buNone/>
              <a:defRPr sz="1800" b="0" spc="0" baseline="0">
                <a:solidFill>
                  <a:srgbClr val="5C7788"/>
                </a:solidFill>
              </a:defRPr>
            </a:lvl1pPr>
          </a:lstStyle>
          <a:p>
            <a:pPr lvl="0"/>
            <a:r>
              <a:rPr lang="en-US" dirty="0" smtClean="0"/>
              <a:t>Title</a:t>
            </a:r>
            <a:br>
              <a:rPr lang="en-US" dirty="0" smtClean="0"/>
            </a:br>
            <a:r>
              <a:rPr lang="en-US" dirty="0" smtClean="0"/>
              <a:t>212.441.XXXX</a:t>
            </a:r>
            <a:br>
              <a:rPr lang="en-US" dirty="0" smtClean="0"/>
            </a:br>
            <a:r>
              <a:rPr lang="en-US" dirty="0" smtClean="0"/>
              <a:t>xxxx@fhlbny.com</a:t>
            </a:r>
          </a:p>
        </p:txBody>
      </p:sp>
      <p:sp>
        <p:nvSpPr>
          <p:cNvPr id="35" name="TextBox 34"/>
          <p:cNvSpPr txBox="1"/>
          <p:nvPr userDrawn="1"/>
        </p:nvSpPr>
        <p:spPr>
          <a:xfrm>
            <a:off x="0" y="5673090"/>
            <a:ext cx="9144000" cy="954107"/>
          </a:xfrm>
          <a:prstGeom prst="rect">
            <a:avLst/>
          </a:prstGeom>
          <a:noFill/>
        </p:spPr>
        <p:txBody>
          <a:bodyPr wrap="square" lIns="137160" tIns="91440" rIns="137160" bIns="91440" rtlCol="0">
            <a:spAutoFit/>
          </a:bodyPr>
          <a:lstStyle/>
          <a:p>
            <a:pPr algn="just"/>
            <a:r>
              <a:rPr lang="en-US" sz="1000" dirty="0" smtClean="0">
                <a:latin typeface="AvantGarde Bk BT" pitchFamily="34" charset="0"/>
              </a:rPr>
              <a:t>The information provided by the Federal Home Loan Bank of New York (FHLBNY) in this communications is set forth for informational purposes only. The information should not be construed as an opinion, recommendation or solicitation regarding the use of any financial strategy and/or the purchase or sale of any financial instrument. All customers are advised to conduct their own independent due diligence before making any financial decisions. Please note that the past performance of any FHLBNY service or product should not be viewed as a guarantee of future results. Also, the information presented here and/or the services or products provided by the FHLBNY may change at any time without notice.</a:t>
            </a:r>
            <a:endParaRPr lang="en-US" sz="1000" dirty="0">
              <a:latin typeface="AvantGarde Bk BT" pitchFamily="34" charset="0"/>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200400" y="640080"/>
            <a:ext cx="2743200" cy="791372"/>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Ending Slide_Dual">
    <p:spTree>
      <p:nvGrpSpPr>
        <p:cNvPr id="1" name=""/>
        <p:cNvGrpSpPr/>
        <p:nvPr/>
      </p:nvGrpSpPr>
      <p:grpSpPr>
        <a:xfrm>
          <a:off x="0" y="0"/>
          <a:ext cx="0" cy="0"/>
          <a:chOff x="0" y="0"/>
          <a:chExt cx="0" cy="0"/>
        </a:xfrm>
      </p:grpSpPr>
      <p:sp>
        <p:nvSpPr>
          <p:cNvPr id="31" name="Rectangle 30"/>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3" name="Picture 7"/>
          <p:cNvPicPr>
            <a:picLocks noChangeAspect="1" noChangeArrowheads="1"/>
          </p:cNvPicPr>
          <p:nvPr userDrawn="1"/>
        </p:nvPicPr>
        <p:blipFill>
          <a:blip r:embed="rId2" cstate="print"/>
          <a:srcRect l="229" r="176"/>
          <a:stretch>
            <a:fillRect/>
          </a:stretch>
        </p:blipFill>
        <p:spPr bwMode="auto">
          <a:xfrm>
            <a:off x="0" y="3831336"/>
            <a:ext cx="9144000" cy="2798854"/>
          </a:xfrm>
          <a:prstGeom prst="rect">
            <a:avLst/>
          </a:prstGeom>
          <a:noFill/>
          <a:ln w="9525">
            <a:noFill/>
            <a:miter lim="800000"/>
            <a:headEnd/>
            <a:tailEnd/>
          </a:ln>
          <a:effectLst/>
        </p:spPr>
      </p:pic>
      <p:sp>
        <p:nvSpPr>
          <p:cNvPr id="19" name="Title 1"/>
          <p:cNvSpPr>
            <a:spLocks noGrp="1"/>
          </p:cNvSpPr>
          <p:nvPr>
            <p:ph type="ctrTitle" hasCustomPrompt="1"/>
          </p:nvPr>
        </p:nvSpPr>
        <p:spPr>
          <a:xfrm>
            <a:off x="0" y="2453640"/>
            <a:ext cx="4572000" cy="495300"/>
          </a:xfrm>
        </p:spPr>
        <p:txBody>
          <a:bodyPr>
            <a:noAutofit/>
          </a:bodyPr>
          <a:lstStyle>
            <a:lvl1pPr algn="ctr">
              <a:defRPr sz="2400" b="1" spc="0" baseline="0">
                <a:solidFill>
                  <a:srgbClr val="5C7788"/>
                </a:solidFill>
                <a:latin typeface="AvantGarde Bk BT" pitchFamily="34" charset="0"/>
                <a:cs typeface="Arial" pitchFamily="34" charset="0"/>
              </a:defRPr>
            </a:lvl1pPr>
          </a:lstStyle>
          <a:p>
            <a:r>
              <a:rPr lang="en-US" dirty="0" smtClean="0"/>
              <a:t>Presenter</a:t>
            </a:r>
            <a:endParaRPr lang="en-US" dirty="0"/>
          </a:p>
        </p:txBody>
      </p:sp>
      <p:sp>
        <p:nvSpPr>
          <p:cNvPr id="29" name="Rectangle 28"/>
          <p:cNvSpPr/>
          <p:nvPr userDrawn="1"/>
        </p:nvSpPr>
        <p:spPr>
          <a:xfrm>
            <a:off x="0" y="6620256"/>
            <a:ext cx="9144000" cy="237744"/>
          </a:xfrm>
          <a:prstGeom prst="rect">
            <a:avLst/>
          </a:prstGeom>
          <a:solidFill>
            <a:srgbClr val="003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0" y="6596390"/>
            <a:ext cx="9144000" cy="261610"/>
          </a:xfrm>
          <a:prstGeom prst="rect">
            <a:avLst/>
          </a:prstGeom>
        </p:spPr>
        <p:txBody>
          <a:bodyPr wrap="square">
            <a:spAutoFit/>
          </a:bodyPr>
          <a:lstStyle/>
          <a:p>
            <a:pPr algn="ctr"/>
            <a:r>
              <a:rPr lang="en-US" sz="1100" b="1" spc="50" baseline="0" dirty="0" smtClean="0">
                <a:solidFill>
                  <a:schemeClr val="bg1"/>
                </a:solidFill>
                <a:latin typeface="AvantGarde Bk BT" pitchFamily="34" charset="0"/>
              </a:rPr>
              <a:t>101 PARK AVENUE • NEW YORK, NY 10178 • WWW.FHLBNY.COM</a:t>
            </a:r>
            <a:endParaRPr lang="en-US" sz="1100" b="1" spc="50" baseline="0" dirty="0">
              <a:solidFill>
                <a:schemeClr val="bg1"/>
              </a:solidFill>
              <a:latin typeface="AvantGarde Bk BT" pitchFamily="34" charset="0"/>
            </a:endParaRPr>
          </a:p>
        </p:txBody>
      </p:sp>
      <p:sp>
        <p:nvSpPr>
          <p:cNvPr id="20" name="TextBox 19"/>
          <p:cNvSpPr txBox="1"/>
          <p:nvPr userDrawn="1"/>
        </p:nvSpPr>
        <p:spPr>
          <a:xfrm>
            <a:off x="0" y="1682496"/>
            <a:ext cx="9144000" cy="461665"/>
          </a:xfrm>
          <a:prstGeom prst="rect">
            <a:avLst/>
          </a:prstGeom>
          <a:noFill/>
        </p:spPr>
        <p:txBody>
          <a:bodyPr wrap="square" rtlCol="0">
            <a:spAutoFit/>
          </a:bodyPr>
          <a:lstStyle/>
          <a:p>
            <a:pPr algn="ctr"/>
            <a:r>
              <a:rPr lang="en-US" sz="2400" b="0" i="0" spc="0" dirty="0" smtClean="0">
                <a:solidFill>
                  <a:srgbClr val="00305E"/>
                </a:solidFill>
                <a:latin typeface="AvantGarde Md BT" pitchFamily="34" charset="0"/>
              </a:rPr>
              <a:t>Advancing Housing and Community Growth</a:t>
            </a:r>
            <a:endParaRPr lang="en-US" sz="2400" b="0" i="0" spc="0" dirty="0">
              <a:solidFill>
                <a:srgbClr val="00305E"/>
              </a:solidFill>
              <a:latin typeface="AvantGarde Md BT" pitchFamily="34" charset="0"/>
            </a:endParaRPr>
          </a:p>
        </p:txBody>
      </p:sp>
      <p:sp>
        <p:nvSpPr>
          <p:cNvPr id="34" name="Text Placeholder 33"/>
          <p:cNvSpPr>
            <a:spLocks noGrp="1"/>
          </p:cNvSpPr>
          <p:nvPr>
            <p:ph type="body" sz="quarter" idx="10" hasCustomPrompt="1"/>
          </p:nvPr>
        </p:nvSpPr>
        <p:spPr>
          <a:xfrm>
            <a:off x="0" y="2811781"/>
            <a:ext cx="4572000" cy="952500"/>
          </a:xfrm>
        </p:spPr>
        <p:txBody>
          <a:bodyPr>
            <a:noAutofit/>
          </a:bodyPr>
          <a:lstStyle>
            <a:lvl1pPr marL="0" indent="0" algn="ctr">
              <a:spcBef>
                <a:spcPts val="0"/>
              </a:spcBef>
              <a:buNone/>
              <a:defRPr sz="1800" b="0" spc="0" baseline="0">
                <a:solidFill>
                  <a:srgbClr val="5C7788"/>
                </a:solidFill>
              </a:defRPr>
            </a:lvl1pPr>
          </a:lstStyle>
          <a:p>
            <a:pPr lvl="0"/>
            <a:r>
              <a:rPr lang="en-US" dirty="0" smtClean="0"/>
              <a:t>Title</a:t>
            </a:r>
            <a:br>
              <a:rPr lang="en-US" dirty="0" smtClean="0"/>
            </a:br>
            <a:r>
              <a:rPr lang="en-US" dirty="0" smtClean="0"/>
              <a:t>212.441.XXXX</a:t>
            </a:r>
            <a:br>
              <a:rPr lang="en-US" dirty="0" smtClean="0"/>
            </a:br>
            <a:r>
              <a:rPr lang="en-US" dirty="0" smtClean="0"/>
              <a:t>xxxx@fhlbny.com</a:t>
            </a:r>
          </a:p>
        </p:txBody>
      </p:sp>
      <p:sp>
        <p:nvSpPr>
          <p:cNvPr id="35" name="TextBox 34"/>
          <p:cNvSpPr txBox="1"/>
          <p:nvPr userDrawn="1"/>
        </p:nvSpPr>
        <p:spPr>
          <a:xfrm>
            <a:off x="0" y="5673090"/>
            <a:ext cx="9144000" cy="954107"/>
          </a:xfrm>
          <a:prstGeom prst="rect">
            <a:avLst/>
          </a:prstGeom>
          <a:noFill/>
        </p:spPr>
        <p:txBody>
          <a:bodyPr wrap="square" lIns="137160" tIns="91440" rIns="137160" bIns="91440" rtlCol="0">
            <a:spAutoFit/>
          </a:bodyPr>
          <a:lstStyle/>
          <a:p>
            <a:pPr algn="just"/>
            <a:r>
              <a:rPr lang="en-US" sz="1000" dirty="0" smtClean="0">
                <a:latin typeface="AvantGarde Bk BT" pitchFamily="34" charset="0"/>
              </a:rPr>
              <a:t>The information provided by the Federal Home Loan Bank of New York (FHLBNY) in this communications is set forth for informational purposes only. The information should not be construed as an opinion, recommendation or solicitation regarding the use of any financial strategy and/or the purchase or sale of any financial instrument. All customers are advised to conduct their own independent due diligence before making any financial decisions. Please note that the past performance of any FHLBNY service or product should not be viewed as a guarantee of future results. Also, the information presented here and/or the services or products provided by the FHLBNY may change at any time without notice.</a:t>
            </a:r>
            <a:endParaRPr lang="en-US" sz="1000" dirty="0">
              <a:latin typeface="AvantGarde Bk BT" pitchFamily="34" charset="0"/>
            </a:endParaRPr>
          </a:p>
        </p:txBody>
      </p:sp>
      <p:sp>
        <p:nvSpPr>
          <p:cNvPr id="17" name="Text Placeholder 33"/>
          <p:cNvSpPr>
            <a:spLocks noGrp="1"/>
          </p:cNvSpPr>
          <p:nvPr>
            <p:ph type="body" sz="quarter" idx="11" hasCustomPrompt="1"/>
          </p:nvPr>
        </p:nvSpPr>
        <p:spPr>
          <a:xfrm>
            <a:off x="4572000" y="2816352"/>
            <a:ext cx="4572000" cy="952500"/>
          </a:xfrm>
        </p:spPr>
        <p:txBody>
          <a:bodyPr>
            <a:noAutofit/>
          </a:bodyPr>
          <a:lstStyle>
            <a:lvl1pPr marL="0" indent="0" algn="ctr">
              <a:spcBef>
                <a:spcPts val="0"/>
              </a:spcBef>
              <a:buNone/>
              <a:defRPr sz="1800" b="0" spc="0" baseline="0">
                <a:solidFill>
                  <a:srgbClr val="5C7788"/>
                </a:solidFill>
              </a:defRPr>
            </a:lvl1pPr>
          </a:lstStyle>
          <a:p>
            <a:pPr lvl="0"/>
            <a:r>
              <a:rPr lang="en-US" dirty="0" smtClean="0"/>
              <a:t>Title</a:t>
            </a:r>
            <a:br>
              <a:rPr lang="en-US" dirty="0" smtClean="0"/>
            </a:br>
            <a:r>
              <a:rPr lang="en-US" dirty="0" smtClean="0"/>
              <a:t>212.441.XXXX</a:t>
            </a:r>
            <a:br>
              <a:rPr lang="en-US" dirty="0" smtClean="0"/>
            </a:br>
            <a:r>
              <a:rPr lang="en-US" dirty="0" smtClean="0"/>
              <a:t>xxxx@fhlbny.com</a:t>
            </a:r>
          </a:p>
        </p:txBody>
      </p:sp>
      <p:sp>
        <p:nvSpPr>
          <p:cNvPr id="21" name="Text Placeholder 31"/>
          <p:cNvSpPr>
            <a:spLocks noGrp="1"/>
          </p:cNvSpPr>
          <p:nvPr>
            <p:ph type="body" sz="quarter" idx="12" hasCustomPrompt="1"/>
          </p:nvPr>
        </p:nvSpPr>
        <p:spPr>
          <a:xfrm>
            <a:off x="4572000" y="2450592"/>
            <a:ext cx="4572000" cy="493776"/>
          </a:xfrm>
        </p:spPr>
        <p:txBody>
          <a:bodyPr anchor="ctr" anchorCtr="0">
            <a:noAutofit/>
          </a:bodyPr>
          <a:lstStyle>
            <a:lvl1pPr marL="0" indent="0" algn="ctr" defTabSz="914400" rtl="0" eaLnBrk="1" latinLnBrk="0" hangingPunct="1">
              <a:spcBef>
                <a:spcPct val="0"/>
              </a:spcBef>
              <a:buNone/>
              <a:defRPr lang="en-US" sz="2400" b="1" kern="1200" cap="none" spc="0" baseline="0" dirty="0">
                <a:solidFill>
                  <a:srgbClr val="5C7788"/>
                </a:solidFill>
                <a:latin typeface="AvantGarde Bk BT" pitchFamily="34" charset="0"/>
                <a:ea typeface="+mj-ea"/>
                <a:cs typeface="Arial" pitchFamily="34" charset="0"/>
              </a:defRPr>
            </a:lvl1pPr>
          </a:lstStyle>
          <a:p>
            <a:pPr lvl="0"/>
            <a:r>
              <a:rPr lang="en-US" dirty="0" smtClean="0"/>
              <a:t>Presenter</a:t>
            </a:r>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200400" y="640080"/>
            <a:ext cx="2743200" cy="79137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914400"/>
          </a:xfrm>
        </p:spPr>
        <p:txBody>
          <a:bodyPr>
            <a:normAutofit/>
          </a:bodyPr>
          <a:lstStyle>
            <a:lvl1pPr>
              <a:defRPr sz="2600" b="0" baseline="0">
                <a:solidFill>
                  <a:srgbClr val="00305E"/>
                </a:solidFill>
              </a:defRPr>
            </a:lvl1pPr>
          </a:lstStyle>
          <a:p>
            <a:r>
              <a:rPr lang="en-US" dirty="0" smtClean="0"/>
              <a:t>Blank Slide (Insert Title Here)</a:t>
            </a:r>
            <a:endParaRPr lang="en-US" dirty="0"/>
          </a:p>
        </p:txBody>
      </p:sp>
      <p:sp>
        <p:nvSpPr>
          <p:cNvPr id="13" name="Date Placeholder 3"/>
          <p:cNvSpPr>
            <a:spLocks noGrp="1"/>
          </p:cNvSpPr>
          <p:nvPr>
            <p:ph type="dt" sz="half" idx="2"/>
          </p:nvPr>
        </p:nvSpPr>
        <p:spPr>
          <a:xfrm>
            <a:off x="822960" y="6291072"/>
            <a:ext cx="2133600" cy="244290"/>
          </a:xfrm>
          <a:prstGeom prst="rect">
            <a:avLst/>
          </a:prstGeom>
        </p:spPr>
        <p:txBody>
          <a:bodyPr vert="horz" lIns="91440" tIns="45720" rIns="91440" bIns="45720" rtlCol="0" anchor="ctr"/>
          <a:lstStyle>
            <a:lvl1pPr algn="l">
              <a:defRPr sz="1200">
                <a:solidFill>
                  <a:schemeClr val="tx1"/>
                </a:solidFill>
                <a:latin typeface="AvantGarde Bk BT" pitchFamily="34" charset="0"/>
              </a:defRPr>
            </a:lvl1pPr>
          </a:lstStyle>
          <a:p>
            <a:endParaRPr lang="en-US" dirty="0"/>
          </a:p>
        </p:txBody>
      </p:sp>
      <p:sp>
        <p:nvSpPr>
          <p:cNvPr id="14" name="Footer Placeholder 4"/>
          <p:cNvSpPr>
            <a:spLocks noGrp="1"/>
          </p:cNvSpPr>
          <p:nvPr>
            <p:ph type="ftr" sz="quarter" idx="3"/>
          </p:nvPr>
        </p:nvSpPr>
        <p:spPr>
          <a:xfrm>
            <a:off x="6071616" y="6291072"/>
            <a:ext cx="2895600" cy="235281"/>
          </a:xfrm>
          <a:prstGeom prst="rect">
            <a:avLst/>
          </a:prstGeom>
        </p:spPr>
        <p:txBody>
          <a:bodyPr vert="horz" lIns="91440" tIns="45720" rIns="91440" bIns="45720" rtlCol="0" anchor="ctr"/>
          <a:lstStyle>
            <a:lvl1pPr algn="r">
              <a:defRPr sz="1200">
                <a:solidFill>
                  <a:schemeClr val="tx1"/>
                </a:solidFill>
                <a:latin typeface="AvantGarde Bk BT" pitchFamily="34" charset="0"/>
              </a:defRPr>
            </a:lvl1pPr>
          </a:lstStyle>
          <a:p>
            <a:endParaRPr lang="en-US" dirty="0"/>
          </a:p>
        </p:txBody>
      </p:sp>
      <p:sp>
        <p:nvSpPr>
          <p:cNvPr id="15" name="Slide Number Placeholder 5"/>
          <p:cNvSpPr>
            <a:spLocks noGrp="1"/>
          </p:cNvSpPr>
          <p:nvPr>
            <p:ph type="sldNum" sz="quarter" idx="4"/>
          </p:nvPr>
        </p:nvSpPr>
        <p:spPr>
          <a:xfrm>
            <a:off x="6830568" y="6622026"/>
            <a:ext cx="2133600" cy="235974"/>
          </a:xfrm>
          <a:prstGeom prst="rect">
            <a:avLst/>
          </a:prstGeom>
        </p:spPr>
        <p:txBody>
          <a:bodyPr vert="horz" lIns="91440" tIns="45720" rIns="91440" bIns="45720" rtlCol="0" anchor="ctr"/>
          <a:lstStyle>
            <a:lvl1pPr marL="228600" indent="-228600" algn="r">
              <a:tabLst/>
              <a:defRPr sz="1200" i="0">
                <a:solidFill>
                  <a:schemeClr val="bg1"/>
                </a:solidFill>
                <a:latin typeface="AvantGarde Bk BT" pitchFamily="34" charset="0"/>
              </a:defRPr>
            </a:lvl1pPr>
          </a:lstStyle>
          <a:p>
            <a:pPr marL="0" indent="0"/>
            <a:fld id="{465B78C3-6752-4576-9CFA-2917C24B55FA}" type="slidenum">
              <a:rPr lang="en-US" smtClean="0"/>
              <a:pPr marL="0" indent="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822960" y="6287400"/>
            <a:ext cx="2133600" cy="244290"/>
          </a:xfrm>
          <a:prstGeom prst="rect">
            <a:avLst/>
          </a:prstGeom>
        </p:spPr>
        <p:txBody>
          <a:bodyPr vert="horz" lIns="91440" tIns="45720" rIns="91440" bIns="45720" rtlCol="0" anchor="ctr"/>
          <a:lstStyle>
            <a:lvl1pPr algn="l">
              <a:defRPr sz="1200">
                <a:solidFill>
                  <a:schemeClr val="tx1"/>
                </a:solidFill>
                <a:latin typeface="AvantGarde Bk BT" pitchFamily="34" charset="0"/>
              </a:defRPr>
            </a:lvl1pPr>
          </a:lstStyle>
          <a:p>
            <a:endParaRPr lang="en-US" dirty="0"/>
          </a:p>
        </p:txBody>
      </p:sp>
      <p:sp>
        <p:nvSpPr>
          <p:cNvPr id="14" name="Footer Placeholder 4"/>
          <p:cNvSpPr>
            <a:spLocks noGrp="1"/>
          </p:cNvSpPr>
          <p:nvPr>
            <p:ph type="ftr" sz="quarter" idx="3"/>
          </p:nvPr>
        </p:nvSpPr>
        <p:spPr>
          <a:xfrm>
            <a:off x="6071616" y="6287237"/>
            <a:ext cx="2895600" cy="235281"/>
          </a:xfrm>
          <a:prstGeom prst="rect">
            <a:avLst/>
          </a:prstGeom>
        </p:spPr>
        <p:txBody>
          <a:bodyPr vert="horz" lIns="91440" tIns="45720" rIns="91440" bIns="45720" rtlCol="0" anchor="ctr"/>
          <a:lstStyle>
            <a:lvl1pPr algn="r">
              <a:defRPr sz="1200">
                <a:solidFill>
                  <a:schemeClr val="tx1"/>
                </a:solidFill>
                <a:latin typeface="AvantGarde Bk BT" pitchFamily="34" charset="0"/>
              </a:defRPr>
            </a:lvl1pPr>
          </a:lstStyle>
          <a:p>
            <a:endParaRPr lang="en-US" dirty="0"/>
          </a:p>
        </p:txBody>
      </p:sp>
      <p:sp>
        <p:nvSpPr>
          <p:cNvPr id="15" name="Slide Number Placeholder 5"/>
          <p:cNvSpPr>
            <a:spLocks noGrp="1"/>
          </p:cNvSpPr>
          <p:nvPr>
            <p:ph type="sldNum" sz="quarter" idx="4"/>
          </p:nvPr>
        </p:nvSpPr>
        <p:spPr>
          <a:xfrm>
            <a:off x="6830568" y="6622026"/>
            <a:ext cx="2133600" cy="235974"/>
          </a:xfrm>
          <a:prstGeom prst="rect">
            <a:avLst/>
          </a:prstGeom>
        </p:spPr>
        <p:txBody>
          <a:bodyPr vert="horz" lIns="91440" tIns="45720" rIns="91440" bIns="45720" rtlCol="0" anchor="ctr"/>
          <a:lstStyle>
            <a:lvl1pPr marL="228600" indent="-228600" algn="r">
              <a:tabLst/>
              <a:defRPr sz="1200" i="0">
                <a:solidFill>
                  <a:schemeClr val="bg1"/>
                </a:solidFill>
                <a:latin typeface="AvantGarde Bk BT" pitchFamily="34" charset="0"/>
              </a:defRPr>
            </a:lvl1pPr>
          </a:lstStyle>
          <a:p>
            <a:pPr marL="0" indent="0"/>
            <a:fld id="{465B78C3-6752-4576-9CFA-2917C24B55FA}" type="slidenum">
              <a:rPr lang="en-US" smtClean="0"/>
              <a:pPr marL="0" indent="0"/>
              <a:t>‹#›</a:t>
            </a:fld>
            <a:endParaRPr lang="en-US" dirty="0"/>
          </a:p>
        </p:txBody>
      </p:sp>
      <p:sp>
        <p:nvSpPr>
          <p:cNvPr id="17" name="Text Placeholder 16"/>
          <p:cNvSpPr>
            <a:spLocks noGrp="1"/>
          </p:cNvSpPr>
          <p:nvPr>
            <p:ph type="body" sz="quarter" idx="10" hasCustomPrompt="1"/>
          </p:nvPr>
        </p:nvSpPr>
        <p:spPr>
          <a:xfrm>
            <a:off x="457200" y="1365885"/>
            <a:ext cx="8229600" cy="4526280"/>
          </a:xfrm>
        </p:spPr>
        <p:txBody>
          <a:bodyPr/>
          <a:lstStyle>
            <a:lvl1pPr marL="342900" marR="0" indent="-342900" algn="l" defTabSz="914400" rtl="0" eaLnBrk="1" fontAlgn="auto" latinLnBrk="0" hangingPunct="1">
              <a:lnSpc>
                <a:spcPct val="100000"/>
              </a:lnSpc>
              <a:spcBef>
                <a:spcPts val="2400"/>
              </a:spcBef>
              <a:spcAft>
                <a:spcPts val="0"/>
              </a:spcAft>
              <a:buClrTx/>
              <a:buSzTx/>
              <a:buFont typeface="AvantGarde Bk BT" pitchFamily="34" charset="0"/>
              <a:buChar char="»"/>
              <a:tabLst/>
              <a:defRPr sz="2600" b="0" baseline="0">
                <a:latin typeface="AvantGarde Md BT" pitchFamily="34" charset="0"/>
              </a:defRPr>
            </a:lvl1pPr>
            <a:lvl2pPr>
              <a:defRPr sz="2000"/>
            </a:lvl2pPr>
            <a:lvl3pPr>
              <a:defRPr sz="2000"/>
            </a:lvl3pPr>
            <a:lvl4pPr>
              <a:defRPr sz="1600"/>
            </a:lvl4pPr>
            <a:lvl5pPr>
              <a:defRPr sz="1400"/>
            </a:lvl5pPr>
          </a:lstStyle>
          <a:p>
            <a:pPr lvl="0"/>
            <a:r>
              <a:rPr lang="en-US" dirty="0" smtClean="0"/>
              <a:t>Click to insert agenda text</a:t>
            </a:r>
          </a:p>
        </p:txBody>
      </p:sp>
      <p:sp>
        <p:nvSpPr>
          <p:cNvPr id="8" name="Title 7"/>
          <p:cNvSpPr>
            <a:spLocks noGrp="1"/>
          </p:cNvSpPr>
          <p:nvPr>
            <p:ph type="title" hasCustomPrompt="1"/>
          </p:nvPr>
        </p:nvSpPr>
        <p:spPr/>
        <p:txBody>
          <a:bodyPr/>
          <a:lstStyle>
            <a:lvl1pPr>
              <a:defRPr cap="none" baseline="0"/>
            </a:lvl1pPr>
          </a:lstStyle>
          <a:p>
            <a:r>
              <a:rPr lang="en-US" dirty="0" smtClean="0"/>
              <a:t>Agenda Slide (Insert Title Here)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gular Slide">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822960" y="6287400"/>
            <a:ext cx="2133600" cy="244290"/>
          </a:xfrm>
          <a:prstGeom prst="rect">
            <a:avLst/>
          </a:prstGeom>
        </p:spPr>
        <p:txBody>
          <a:bodyPr vert="horz" lIns="91440" tIns="45720" rIns="91440" bIns="45720" rtlCol="0" anchor="ctr"/>
          <a:lstStyle>
            <a:lvl1pPr algn="l">
              <a:defRPr sz="1200">
                <a:solidFill>
                  <a:schemeClr val="tx1"/>
                </a:solidFill>
                <a:latin typeface="AvantGarde Bk BT" pitchFamily="34" charset="0"/>
              </a:defRPr>
            </a:lvl1pPr>
          </a:lstStyle>
          <a:p>
            <a:endParaRPr lang="en-US" dirty="0"/>
          </a:p>
        </p:txBody>
      </p:sp>
      <p:sp>
        <p:nvSpPr>
          <p:cNvPr id="14" name="Footer Placeholder 4"/>
          <p:cNvSpPr>
            <a:spLocks noGrp="1"/>
          </p:cNvSpPr>
          <p:nvPr>
            <p:ph type="ftr" sz="quarter" idx="3"/>
          </p:nvPr>
        </p:nvSpPr>
        <p:spPr>
          <a:xfrm>
            <a:off x="6071616" y="6291072"/>
            <a:ext cx="2895600" cy="235281"/>
          </a:xfrm>
          <a:prstGeom prst="rect">
            <a:avLst/>
          </a:prstGeom>
        </p:spPr>
        <p:txBody>
          <a:bodyPr vert="horz" lIns="91440" tIns="45720" rIns="91440" bIns="45720" rtlCol="0" anchor="ctr"/>
          <a:lstStyle>
            <a:lvl1pPr algn="r">
              <a:defRPr sz="1200">
                <a:solidFill>
                  <a:schemeClr val="tx1"/>
                </a:solidFill>
                <a:latin typeface="AvantGarde Bk BT" pitchFamily="34" charset="0"/>
              </a:defRPr>
            </a:lvl1pPr>
          </a:lstStyle>
          <a:p>
            <a:endParaRPr lang="en-US" dirty="0"/>
          </a:p>
        </p:txBody>
      </p:sp>
      <p:sp>
        <p:nvSpPr>
          <p:cNvPr id="15" name="Slide Number Placeholder 5"/>
          <p:cNvSpPr>
            <a:spLocks noGrp="1"/>
          </p:cNvSpPr>
          <p:nvPr>
            <p:ph type="sldNum" sz="quarter" idx="4"/>
          </p:nvPr>
        </p:nvSpPr>
        <p:spPr>
          <a:xfrm>
            <a:off x="6830568" y="6622026"/>
            <a:ext cx="2133600" cy="235974"/>
          </a:xfrm>
          <a:prstGeom prst="rect">
            <a:avLst/>
          </a:prstGeom>
        </p:spPr>
        <p:txBody>
          <a:bodyPr vert="horz" lIns="91440" tIns="45720" rIns="91440" bIns="45720" rtlCol="0" anchor="ctr"/>
          <a:lstStyle>
            <a:lvl1pPr marL="228600" indent="-228600" algn="r">
              <a:tabLst/>
              <a:defRPr sz="1200" i="0">
                <a:solidFill>
                  <a:schemeClr val="bg1"/>
                </a:solidFill>
                <a:latin typeface="AvantGarde Bk BT" pitchFamily="34" charset="0"/>
              </a:defRPr>
            </a:lvl1pPr>
          </a:lstStyle>
          <a:p>
            <a:pPr marL="0" indent="0"/>
            <a:fld id="{465B78C3-6752-4576-9CFA-2917C24B55FA}" type="slidenum">
              <a:rPr lang="en-US" smtClean="0"/>
              <a:pPr marL="0" indent="0"/>
              <a:t>‹#›</a:t>
            </a:fld>
            <a:endParaRPr lang="en-US" dirty="0"/>
          </a:p>
        </p:txBody>
      </p:sp>
      <p:sp>
        <p:nvSpPr>
          <p:cNvPr id="17" name="Text Placeholder 16"/>
          <p:cNvSpPr>
            <a:spLocks noGrp="1"/>
          </p:cNvSpPr>
          <p:nvPr>
            <p:ph type="body" sz="quarter" idx="10" hasCustomPrompt="1"/>
          </p:nvPr>
        </p:nvSpPr>
        <p:spPr>
          <a:xfrm>
            <a:off x="457200" y="1365885"/>
            <a:ext cx="8229600" cy="4526280"/>
          </a:xfrm>
        </p:spPr>
        <p:txBody>
          <a:bodyPr/>
          <a:lstStyle>
            <a:lvl1pPr marL="342900" marR="0" indent="-342900" algn="l" defTabSz="914400" rtl="0" eaLnBrk="1" fontAlgn="auto" latinLnBrk="0" hangingPunct="1">
              <a:lnSpc>
                <a:spcPct val="100000"/>
              </a:lnSpc>
              <a:spcBef>
                <a:spcPts val="1000"/>
              </a:spcBef>
              <a:spcAft>
                <a:spcPts val="0"/>
              </a:spcAft>
              <a:buClrTx/>
              <a:buSzTx/>
              <a:buFont typeface="AvantGarde Bk BT" pitchFamily="34" charset="0"/>
              <a:buChar char="»"/>
              <a:tabLst/>
              <a:defRPr/>
            </a:lvl1pPr>
            <a:lvl2pPr>
              <a:defRPr sz="2000"/>
            </a:lvl2pPr>
            <a:lvl3pPr>
              <a:defRPr sz="2000"/>
            </a:lvl3pPr>
            <a:lvl4pPr>
              <a:defRPr sz="1600"/>
            </a:lvl4pPr>
            <a:lvl5pPr>
              <a:defRPr sz="1400"/>
            </a:lvl5pPr>
          </a:lstStyle>
          <a:p>
            <a:pPr lvl="0"/>
            <a:r>
              <a:rPr lang="en-US" dirty="0" smtClean="0"/>
              <a:t>Click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lvl1pPr>
              <a:defRPr cap="none" baseline="0"/>
            </a:lvl1pPr>
          </a:lstStyle>
          <a:p>
            <a:r>
              <a:rPr lang="en-US" dirty="0" smtClean="0"/>
              <a:t>Regular Text Slide (Insert Title Here)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
            <a:ext cx="9144000" cy="678427"/>
          </a:xfrm>
        </p:spPr>
        <p:txBody>
          <a:bodyPr>
            <a:normAutofit/>
          </a:bodyPr>
          <a:lstStyle>
            <a:lvl1pPr>
              <a:defRPr sz="2400" b="0" baseline="0">
                <a:solidFill>
                  <a:srgbClr val="00305E"/>
                </a:solidFill>
              </a:defRPr>
            </a:lvl1pPr>
          </a:lstStyle>
          <a:p>
            <a:r>
              <a:rPr lang="en-US" dirty="0" smtClean="0"/>
              <a:t>Regular Text Slide with Subtitle (Insert Title Here)</a:t>
            </a:r>
            <a:endParaRPr lang="en-US" dirty="0"/>
          </a:p>
        </p:txBody>
      </p:sp>
      <p:sp>
        <p:nvSpPr>
          <p:cNvPr id="13" name="Date Placeholder 3"/>
          <p:cNvSpPr>
            <a:spLocks noGrp="1"/>
          </p:cNvSpPr>
          <p:nvPr>
            <p:ph type="dt" sz="half" idx="2"/>
          </p:nvPr>
        </p:nvSpPr>
        <p:spPr>
          <a:xfrm>
            <a:off x="822960" y="6291072"/>
            <a:ext cx="2133600" cy="244290"/>
          </a:xfrm>
          <a:prstGeom prst="rect">
            <a:avLst/>
          </a:prstGeom>
        </p:spPr>
        <p:txBody>
          <a:bodyPr vert="horz" lIns="91440" tIns="45720" rIns="91440" bIns="45720" rtlCol="0" anchor="ctr"/>
          <a:lstStyle>
            <a:lvl1pPr algn="l">
              <a:defRPr sz="1200">
                <a:solidFill>
                  <a:schemeClr val="tx1"/>
                </a:solidFill>
                <a:latin typeface="AvantGarde Bk BT" pitchFamily="34" charset="0"/>
              </a:defRPr>
            </a:lvl1pPr>
          </a:lstStyle>
          <a:p>
            <a:endParaRPr lang="en-US" dirty="0"/>
          </a:p>
        </p:txBody>
      </p:sp>
      <p:sp>
        <p:nvSpPr>
          <p:cNvPr id="14" name="Footer Placeholder 4"/>
          <p:cNvSpPr>
            <a:spLocks noGrp="1"/>
          </p:cNvSpPr>
          <p:nvPr>
            <p:ph type="ftr" sz="quarter" idx="3"/>
          </p:nvPr>
        </p:nvSpPr>
        <p:spPr>
          <a:xfrm>
            <a:off x="6071616" y="6291072"/>
            <a:ext cx="2895600" cy="235281"/>
          </a:xfrm>
          <a:prstGeom prst="rect">
            <a:avLst/>
          </a:prstGeom>
        </p:spPr>
        <p:txBody>
          <a:bodyPr vert="horz" lIns="91440" tIns="45720" rIns="91440" bIns="45720" rtlCol="0" anchor="ctr"/>
          <a:lstStyle>
            <a:lvl1pPr algn="r">
              <a:defRPr sz="1200">
                <a:solidFill>
                  <a:schemeClr val="tx1"/>
                </a:solidFill>
                <a:latin typeface="AvantGarde Bk BT" pitchFamily="34" charset="0"/>
              </a:defRPr>
            </a:lvl1pPr>
          </a:lstStyle>
          <a:p>
            <a:endParaRPr lang="en-US" dirty="0"/>
          </a:p>
        </p:txBody>
      </p:sp>
      <p:sp>
        <p:nvSpPr>
          <p:cNvPr id="15" name="Slide Number Placeholder 5"/>
          <p:cNvSpPr>
            <a:spLocks noGrp="1"/>
          </p:cNvSpPr>
          <p:nvPr>
            <p:ph type="sldNum" sz="quarter" idx="4"/>
          </p:nvPr>
        </p:nvSpPr>
        <p:spPr>
          <a:xfrm>
            <a:off x="6830568" y="6622026"/>
            <a:ext cx="2133600" cy="235974"/>
          </a:xfrm>
          <a:prstGeom prst="rect">
            <a:avLst/>
          </a:prstGeom>
        </p:spPr>
        <p:txBody>
          <a:bodyPr vert="horz" lIns="91440" tIns="45720" rIns="91440" bIns="45720" rtlCol="0" anchor="ctr"/>
          <a:lstStyle>
            <a:lvl1pPr marL="228600" indent="-228600" algn="r">
              <a:tabLst/>
              <a:defRPr sz="1200" i="0">
                <a:solidFill>
                  <a:schemeClr val="bg1"/>
                </a:solidFill>
                <a:latin typeface="AvantGarde Bk BT" pitchFamily="34" charset="0"/>
              </a:defRPr>
            </a:lvl1pPr>
          </a:lstStyle>
          <a:p>
            <a:pPr marL="0" indent="0"/>
            <a:fld id="{465B78C3-6752-4576-9CFA-2917C24B55FA}" type="slidenum">
              <a:rPr lang="en-US" smtClean="0"/>
              <a:pPr marL="0" indent="0"/>
              <a:t>‹#›</a:t>
            </a:fld>
            <a:endParaRPr lang="en-US" dirty="0"/>
          </a:p>
        </p:txBody>
      </p:sp>
      <p:sp>
        <p:nvSpPr>
          <p:cNvPr id="17" name="Text Placeholder 16"/>
          <p:cNvSpPr>
            <a:spLocks noGrp="1"/>
          </p:cNvSpPr>
          <p:nvPr>
            <p:ph type="body" sz="quarter" idx="10" hasCustomPrompt="1"/>
          </p:nvPr>
        </p:nvSpPr>
        <p:spPr>
          <a:xfrm>
            <a:off x="0" y="487261"/>
            <a:ext cx="9144000" cy="375520"/>
          </a:xfrm>
        </p:spPr>
        <p:txBody>
          <a:bodyPr anchor="ctr" anchorCtr="0">
            <a:normAutofit/>
          </a:bodyPr>
          <a:lstStyle>
            <a:lvl1pPr algn="ctr">
              <a:buNone/>
              <a:defRPr sz="1800" b="0">
                <a:solidFill>
                  <a:srgbClr val="00305E"/>
                </a:solidFill>
                <a:latin typeface="AvantGarde Md BT" pitchFamily="34" charset="0"/>
              </a:defRPr>
            </a:lvl1pPr>
          </a:lstStyle>
          <a:p>
            <a:pPr lvl="0"/>
            <a:r>
              <a:rPr lang="en-US" dirty="0" smtClean="0"/>
              <a:t>As of XX/XX/XXX</a:t>
            </a:r>
            <a:endParaRPr lang="en-US" dirty="0"/>
          </a:p>
        </p:txBody>
      </p:sp>
      <p:sp>
        <p:nvSpPr>
          <p:cNvPr id="18" name="Text Placeholder 16"/>
          <p:cNvSpPr>
            <a:spLocks noGrp="1"/>
          </p:cNvSpPr>
          <p:nvPr>
            <p:ph type="body" sz="quarter" idx="11" hasCustomPrompt="1"/>
          </p:nvPr>
        </p:nvSpPr>
        <p:spPr>
          <a:xfrm>
            <a:off x="457200" y="1384935"/>
            <a:ext cx="8229600" cy="4526280"/>
          </a:xfrm>
        </p:spPr>
        <p:txBody>
          <a:bodyPr/>
          <a:lstStyle>
            <a:lvl1pPr>
              <a:buFont typeface="AvantGarde Bk BT" pitchFamily="34" charset="0"/>
              <a:buChar char="»"/>
              <a:defRPr baseline="0"/>
            </a:lvl1pPr>
            <a:lvl2pPr>
              <a:defRPr sz="2000"/>
            </a:lvl2pPr>
            <a:lvl3pPr>
              <a:defRPr sz="2000"/>
            </a:lvl3pPr>
            <a:lvl4pPr>
              <a:defRPr sz="1600"/>
            </a:lvl4pPr>
            <a:lvl5pPr>
              <a:defRPr sz="1400"/>
            </a:lvl5pPr>
          </a:lstStyle>
          <a:p>
            <a:pPr lvl="0"/>
            <a:r>
              <a:rPr lang="en-US" dirty="0" smtClean="0"/>
              <a:t>Click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Ch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baseline="0">
                <a:solidFill>
                  <a:srgbClr val="00305E"/>
                </a:solidFill>
                <a:latin typeface="AvantGarde Md BT" pitchFamily="34" charset="0"/>
              </a:defRPr>
            </a:lvl1pPr>
          </a:lstStyle>
          <a:p>
            <a:r>
              <a:rPr lang="en-US" dirty="0" smtClean="0"/>
              <a:t>Chart Slide (Insert Title Here)</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6071616" y="6291072"/>
            <a:ext cx="2895600" cy="235281"/>
          </a:xfrm>
        </p:spPr>
        <p:txBody>
          <a:bodyPr/>
          <a:lstStyle/>
          <a:p>
            <a:endParaRPr lang="en-US" dirty="0"/>
          </a:p>
        </p:txBody>
      </p:sp>
      <p:sp>
        <p:nvSpPr>
          <p:cNvPr id="7" name="Slide Number Placeholder 6"/>
          <p:cNvSpPr>
            <a:spLocks noGrp="1"/>
          </p:cNvSpPr>
          <p:nvPr>
            <p:ph type="sldNum" sz="quarter" idx="12"/>
          </p:nvPr>
        </p:nvSpPr>
        <p:spPr/>
        <p:txBody>
          <a:bodyPr/>
          <a:lstStyle/>
          <a:p>
            <a:fld id="{465B78C3-6752-4576-9CFA-2917C24B55FA}" type="slidenum">
              <a:rPr lang="en-US" smtClean="0"/>
              <a:pPr/>
              <a:t>‹#›</a:t>
            </a:fld>
            <a:endParaRPr lang="en-US"/>
          </a:p>
        </p:txBody>
      </p:sp>
      <p:sp>
        <p:nvSpPr>
          <p:cNvPr id="9" name="Text Placeholder 8"/>
          <p:cNvSpPr>
            <a:spLocks noGrp="1"/>
          </p:cNvSpPr>
          <p:nvPr>
            <p:ph type="body" sz="quarter" idx="13" hasCustomPrompt="1"/>
          </p:nvPr>
        </p:nvSpPr>
        <p:spPr>
          <a:xfrm>
            <a:off x="0" y="1019175"/>
            <a:ext cx="9144000" cy="457200"/>
          </a:xfrm>
        </p:spPr>
        <p:txBody>
          <a:bodyPr anchor="ctr" anchorCtr="0"/>
          <a:lstStyle>
            <a:lvl1pPr algn="ctr">
              <a:buNone/>
              <a:defRPr baseline="0"/>
            </a:lvl1pPr>
          </a:lstStyle>
          <a:p>
            <a:pPr lvl="0"/>
            <a:r>
              <a:rPr lang="en-US" dirty="0" smtClean="0"/>
              <a:t>CHART TITLE</a:t>
            </a:r>
            <a:endParaRPr lang="en-US" dirty="0"/>
          </a:p>
        </p:txBody>
      </p:sp>
      <p:sp>
        <p:nvSpPr>
          <p:cNvPr id="10" name="Chart Placeholder 9"/>
          <p:cNvSpPr>
            <a:spLocks noGrp="1"/>
          </p:cNvSpPr>
          <p:nvPr>
            <p:ph type="chart" sz="quarter" idx="14"/>
          </p:nvPr>
        </p:nvSpPr>
        <p:spPr>
          <a:xfrm>
            <a:off x="235744" y="1732932"/>
            <a:ext cx="8672512" cy="4343400"/>
          </a:xfrm>
        </p:spPr>
        <p:txBody>
          <a:bodyPr/>
          <a:lstStyle/>
          <a:p>
            <a:r>
              <a:rPr lang="en-US" smtClean="0"/>
              <a:t>Click icon to add chart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Chart Slide - Sub Titl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B78C3-6752-4576-9CFA-2917C24B55FA}" type="slidenum">
              <a:rPr lang="en-US" smtClean="0"/>
              <a:pPr/>
              <a:t>‹#›</a:t>
            </a:fld>
            <a:endParaRPr lang="en-US"/>
          </a:p>
        </p:txBody>
      </p:sp>
      <p:sp>
        <p:nvSpPr>
          <p:cNvPr id="9" name="Text Placeholder 8"/>
          <p:cNvSpPr>
            <a:spLocks noGrp="1"/>
          </p:cNvSpPr>
          <p:nvPr>
            <p:ph type="body" sz="quarter" idx="13" hasCustomPrompt="1"/>
          </p:nvPr>
        </p:nvSpPr>
        <p:spPr>
          <a:xfrm>
            <a:off x="0" y="1019175"/>
            <a:ext cx="9144000" cy="457200"/>
          </a:xfrm>
        </p:spPr>
        <p:txBody>
          <a:bodyPr anchor="ctr" anchorCtr="0"/>
          <a:lstStyle>
            <a:lvl1pPr algn="ctr">
              <a:buNone/>
              <a:defRPr baseline="0"/>
            </a:lvl1pPr>
          </a:lstStyle>
          <a:p>
            <a:pPr lvl="0"/>
            <a:r>
              <a:rPr lang="en-US" dirty="0" smtClean="0"/>
              <a:t>CHART TITLE</a:t>
            </a:r>
            <a:endParaRPr lang="en-US" dirty="0"/>
          </a:p>
        </p:txBody>
      </p:sp>
      <p:sp>
        <p:nvSpPr>
          <p:cNvPr id="8" name="Title 1"/>
          <p:cNvSpPr>
            <a:spLocks noGrp="1"/>
          </p:cNvSpPr>
          <p:nvPr>
            <p:ph type="title" hasCustomPrompt="1"/>
          </p:nvPr>
        </p:nvSpPr>
        <p:spPr>
          <a:xfrm>
            <a:off x="0" y="-1"/>
            <a:ext cx="9144000" cy="678427"/>
          </a:xfrm>
        </p:spPr>
        <p:txBody>
          <a:bodyPr>
            <a:normAutofit/>
          </a:bodyPr>
          <a:lstStyle>
            <a:lvl1pPr>
              <a:defRPr sz="2400" b="0" baseline="0">
                <a:solidFill>
                  <a:srgbClr val="00305E"/>
                </a:solidFill>
                <a:latin typeface="AvantGarde Md BT" pitchFamily="34" charset="0"/>
              </a:defRPr>
            </a:lvl1pPr>
          </a:lstStyle>
          <a:p>
            <a:r>
              <a:rPr lang="en-US" dirty="0" smtClean="0"/>
              <a:t>Chart Slide with Subtitle (Insert Title Here)</a:t>
            </a:r>
            <a:endParaRPr lang="en-US" dirty="0"/>
          </a:p>
        </p:txBody>
      </p:sp>
      <p:sp>
        <p:nvSpPr>
          <p:cNvPr id="10" name="Text Placeholder 16"/>
          <p:cNvSpPr>
            <a:spLocks noGrp="1"/>
          </p:cNvSpPr>
          <p:nvPr>
            <p:ph type="body" sz="quarter" idx="17" hasCustomPrompt="1"/>
          </p:nvPr>
        </p:nvSpPr>
        <p:spPr>
          <a:xfrm>
            <a:off x="0" y="487261"/>
            <a:ext cx="9144000" cy="375520"/>
          </a:xfrm>
        </p:spPr>
        <p:txBody>
          <a:bodyPr anchor="ctr" anchorCtr="0">
            <a:normAutofit/>
          </a:bodyPr>
          <a:lstStyle>
            <a:lvl1pPr algn="ctr">
              <a:buNone/>
              <a:defRPr sz="1800" b="0">
                <a:solidFill>
                  <a:srgbClr val="00305E"/>
                </a:solidFill>
                <a:latin typeface="AvantGarde Md BT" pitchFamily="34" charset="0"/>
              </a:defRPr>
            </a:lvl1pPr>
          </a:lstStyle>
          <a:p>
            <a:pPr lvl="0"/>
            <a:r>
              <a:rPr lang="en-US" dirty="0" smtClean="0"/>
              <a:t>As of XX/XX/XXX</a:t>
            </a:r>
            <a:endParaRPr lang="en-US" dirty="0"/>
          </a:p>
        </p:txBody>
      </p:sp>
      <p:sp>
        <p:nvSpPr>
          <p:cNvPr id="11" name="Chart Placeholder 9"/>
          <p:cNvSpPr>
            <a:spLocks noGrp="1"/>
          </p:cNvSpPr>
          <p:nvPr>
            <p:ph type="chart" sz="quarter" idx="14"/>
          </p:nvPr>
        </p:nvSpPr>
        <p:spPr>
          <a:xfrm>
            <a:off x="235744" y="1732932"/>
            <a:ext cx="8672512" cy="4343400"/>
          </a:xfrm>
        </p:spPr>
        <p:txBody>
          <a:bodyPr/>
          <a:lstStyle/>
          <a:p>
            <a:r>
              <a:rPr lang="en-US" smtClean="0"/>
              <a:t>Click icon to add chart</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ual Ch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atin typeface="AvantGarde Md BT" pitchFamily="34" charset="0"/>
              </a:defRPr>
            </a:lvl1pPr>
          </a:lstStyle>
          <a:p>
            <a:r>
              <a:rPr lang="en-US" dirty="0" smtClean="0"/>
              <a:t>Dual Chart Slide (Insert Title Here)</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B78C3-6752-4576-9CFA-2917C24B55FA}" type="slidenum">
              <a:rPr lang="en-US" smtClean="0"/>
              <a:pPr/>
              <a:t>‹#›</a:t>
            </a:fld>
            <a:endParaRPr lang="en-US"/>
          </a:p>
        </p:txBody>
      </p:sp>
      <p:sp>
        <p:nvSpPr>
          <p:cNvPr id="9" name="Text Placeholder 8"/>
          <p:cNvSpPr>
            <a:spLocks noGrp="1"/>
          </p:cNvSpPr>
          <p:nvPr>
            <p:ph type="body" sz="quarter" idx="13" hasCustomPrompt="1"/>
          </p:nvPr>
        </p:nvSpPr>
        <p:spPr>
          <a:xfrm>
            <a:off x="0" y="1019175"/>
            <a:ext cx="4572000" cy="457200"/>
          </a:xfrm>
        </p:spPr>
        <p:txBody>
          <a:bodyPr anchor="ctr" anchorCtr="0"/>
          <a:lstStyle>
            <a:lvl1pPr algn="ctr">
              <a:buNone/>
              <a:defRPr baseline="0"/>
            </a:lvl1pPr>
          </a:lstStyle>
          <a:p>
            <a:pPr lvl="0"/>
            <a:r>
              <a:rPr lang="en-US" dirty="0" smtClean="0"/>
              <a:t>CHART TITLE 1</a:t>
            </a:r>
            <a:endParaRPr lang="en-US" dirty="0"/>
          </a:p>
        </p:txBody>
      </p:sp>
      <p:sp>
        <p:nvSpPr>
          <p:cNvPr id="10" name="Text Placeholder 8"/>
          <p:cNvSpPr>
            <a:spLocks noGrp="1"/>
          </p:cNvSpPr>
          <p:nvPr>
            <p:ph type="body" sz="quarter" idx="14" hasCustomPrompt="1"/>
          </p:nvPr>
        </p:nvSpPr>
        <p:spPr>
          <a:xfrm>
            <a:off x="4572000" y="1022604"/>
            <a:ext cx="4572000" cy="457200"/>
          </a:xfrm>
        </p:spPr>
        <p:txBody>
          <a:bodyPr anchor="ctr" anchorCtr="0"/>
          <a:lstStyle>
            <a:lvl1pPr algn="ctr">
              <a:buNone/>
              <a:defRPr baseline="0"/>
            </a:lvl1pPr>
          </a:lstStyle>
          <a:p>
            <a:pPr lvl="0"/>
            <a:r>
              <a:rPr lang="en-US" dirty="0" smtClean="0"/>
              <a:t>CHART TITLE 2</a:t>
            </a:r>
            <a:endParaRPr lang="en-US" dirty="0"/>
          </a:p>
        </p:txBody>
      </p:sp>
      <p:sp>
        <p:nvSpPr>
          <p:cNvPr id="11" name="Chart Placeholder 10"/>
          <p:cNvSpPr>
            <a:spLocks noGrp="1"/>
          </p:cNvSpPr>
          <p:nvPr>
            <p:ph type="chart" sz="quarter" idx="15"/>
          </p:nvPr>
        </p:nvSpPr>
        <p:spPr>
          <a:xfrm>
            <a:off x="114300" y="1599636"/>
            <a:ext cx="4343400" cy="4572000"/>
          </a:xfrm>
        </p:spPr>
        <p:txBody>
          <a:bodyPr/>
          <a:lstStyle/>
          <a:p>
            <a:r>
              <a:rPr lang="en-US" smtClean="0"/>
              <a:t>Click icon to add chart</a:t>
            </a:r>
            <a:endParaRPr lang="en-US"/>
          </a:p>
        </p:txBody>
      </p:sp>
      <p:sp>
        <p:nvSpPr>
          <p:cNvPr id="13" name="Chart Placeholder 12"/>
          <p:cNvSpPr>
            <a:spLocks noGrp="1"/>
          </p:cNvSpPr>
          <p:nvPr>
            <p:ph type="chart" sz="quarter" idx="16"/>
          </p:nvPr>
        </p:nvSpPr>
        <p:spPr>
          <a:xfrm>
            <a:off x="4686300" y="1599636"/>
            <a:ext cx="4343400" cy="4572000"/>
          </a:xfrm>
        </p:spPr>
        <p:txBody>
          <a:bodyPr/>
          <a:lstStyle/>
          <a:p>
            <a:r>
              <a:rPr lang="en-US" smtClean="0"/>
              <a:t>Click icon to add chart</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IO_EK=942;MIO_UPDATE=True;MIO_VERSION=10.04.2015 12:17:28;MIO_DBID=1E167041-0322-4AF7-A71F-FCDAEF260CCC;MIO_LASTDOWNLOADED=28.09.2015 12:05:20;MIO_OBJECTNAME=Master FHLBNY;MIO_LASTEDITORNAME=Michael Caballes">
    <p:bg>
      <p:bgRef idx="1001">
        <a:schemeClr val="bg1"/>
      </p:bgRef>
    </p:bg>
    <p:spTree>
      <p:nvGrpSpPr>
        <p:cNvPr id="1" name=""/>
        <p:cNvGrpSpPr/>
        <p:nvPr/>
      </p:nvGrpSpPr>
      <p:grpSpPr>
        <a:xfrm>
          <a:off x="0" y="0"/>
          <a:ext cx="0" cy="0"/>
          <a:chOff x="0" y="0"/>
          <a:chExt cx="0" cy="0"/>
        </a:xfrm>
      </p:grpSpPr>
      <p:sp>
        <p:nvSpPr>
          <p:cNvPr id="16" name="Rectangle 15"/>
          <p:cNvSpPr/>
          <p:nvPr/>
        </p:nvSpPr>
        <p:spPr>
          <a:xfrm rot="10800000">
            <a:off x="0" y="6588125"/>
            <a:ext cx="9144000" cy="365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traight Connector 18"/>
          <p:cNvCxnSpPr/>
          <p:nvPr/>
        </p:nvCxnSpPr>
        <p:spPr>
          <a:xfrm rot="10800000">
            <a:off x="0" y="6551613"/>
            <a:ext cx="91440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0" y="6618288"/>
            <a:ext cx="9144000" cy="244475"/>
          </a:xfrm>
          <a:prstGeom prst="rect">
            <a:avLst/>
          </a:prstGeom>
          <a:solidFill>
            <a:schemeClr val="accent1"/>
          </a:solidFill>
        </p:spPr>
        <p:txBody>
          <a:bodyPr tIns="36576" bIns="36576">
            <a:spAutoFit/>
          </a:bodyPr>
          <a:lstStyle/>
          <a:p>
            <a:pPr>
              <a:tabLst>
                <a:tab pos="914400" algn="l"/>
              </a:tabLst>
              <a:defRPr/>
            </a:pPr>
            <a:endParaRPr lang="en-US" sz="1100" b="1" spc="50" dirty="0">
              <a:solidFill>
                <a:schemeClr val="bg1"/>
              </a:solidFill>
              <a:latin typeface="AvantGarde Bk BT" pitchFamily="34" charset="0"/>
            </a:endParaRPr>
          </a:p>
        </p:txBody>
      </p:sp>
      <p:sp>
        <p:nvSpPr>
          <p:cNvPr id="2" name="Title Placeholder 1"/>
          <p:cNvSpPr>
            <a:spLocks noGrp="1"/>
          </p:cNvSpPr>
          <p:nvPr>
            <p:ph type="title"/>
          </p:nvPr>
        </p:nvSpPr>
        <p:spPr>
          <a:xfrm>
            <a:off x="0" y="0"/>
            <a:ext cx="9144000" cy="914400"/>
          </a:xfrm>
          <a:prstGeom prst="rect">
            <a:avLst/>
          </a:prstGeom>
        </p:spPr>
        <p:txBody>
          <a:bodyPr vert="horz" lIns="91440" tIns="45720" rIns="91440" bIns="45720" rtlCol="0" anchor="ctr">
            <a:normAutofit/>
          </a:bodyPr>
          <a:lstStyle/>
          <a:p>
            <a:r>
              <a:rPr lang="en-US" dirty="0" smtClean="0"/>
              <a:t>Click To Edit Title</a:t>
            </a:r>
            <a:endParaRPr lang="en-US" dirty="0"/>
          </a:p>
        </p:txBody>
      </p:sp>
      <p:sp>
        <p:nvSpPr>
          <p:cNvPr id="3" name="Text Placeholder 2"/>
          <p:cNvSpPr>
            <a:spLocks noGrp="1"/>
          </p:cNvSpPr>
          <p:nvPr>
            <p:ph type="body" idx="1"/>
          </p:nvPr>
        </p:nvSpPr>
        <p:spPr>
          <a:xfrm>
            <a:off x="457200" y="1357884"/>
            <a:ext cx="8229600" cy="452596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ts val="1000"/>
              </a:spcBef>
              <a:spcAft>
                <a:spcPts val="0"/>
              </a:spcAft>
              <a:buClrTx/>
              <a:buSzTx/>
              <a:buFont typeface="AvantGarde Bk BT" pitchFamily="34" charset="0"/>
              <a:buChar char="»"/>
              <a:tabLst/>
              <a:defRPr/>
            </a:pPr>
            <a:r>
              <a:rPr lang="en-US" dirty="0" smtClean="0"/>
              <a:t>Click to insert text</a:t>
            </a:r>
          </a:p>
        </p:txBody>
      </p:sp>
      <p:sp>
        <p:nvSpPr>
          <p:cNvPr id="4" name="Date Placeholder 3"/>
          <p:cNvSpPr>
            <a:spLocks noGrp="1"/>
          </p:cNvSpPr>
          <p:nvPr>
            <p:ph type="dt" sz="half" idx="2"/>
          </p:nvPr>
        </p:nvSpPr>
        <p:spPr>
          <a:xfrm>
            <a:off x="822960" y="6287400"/>
            <a:ext cx="2133600" cy="244290"/>
          </a:xfrm>
          <a:prstGeom prst="rect">
            <a:avLst/>
          </a:prstGeom>
        </p:spPr>
        <p:txBody>
          <a:bodyPr vert="horz" lIns="91440" tIns="45720" rIns="91440" bIns="45720" rtlCol="0" anchor="ctr"/>
          <a:lstStyle>
            <a:lvl1pPr algn="l">
              <a:defRPr sz="1200">
                <a:solidFill>
                  <a:schemeClr val="tx1"/>
                </a:solidFill>
                <a:latin typeface="AvantGarde Bk BT" pitchFamily="34" charset="0"/>
              </a:defRPr>
            </a:lvl1pPr>
          </a:lstStyle>
          <a:p>
            <a:endParaRPr lang="en-US" dirty="0"/>
          </a:p>
        </p:txBody>
      </p:sp>
      <p:sp>
        <p:nvSpPr>
          <p:cNvPr id="5" name="Footer Placeholder 4"/>
          <p:cNvSpPr>
            <a:spLocks noGrp="1"/>
          </p:cNvSpPr>
          <p:nvPr>
            <p:ph type="ftr" sz="quarter" idx="3"/>
          </p:nvPr>
        </p:nvSpPr>
        <p:spPr>
          <a:xfrm>
            <a:off x="6073386" y="6291072"/>
            <a:ext cx="2895600" cy="235281"/>
          </a:xfrm>
          <a:prstGeom prst="rect">
            <a:avLst/>
          </a:prstGeom>
        </p:spPr>
        <p:txBody>
          <a:bodyPr vert="horz" lIns="91440" tIns="45720" rIns="91440" bIns="45720" rtlCol="0" anchor="ctr"/>
          <a:lstStyle>
            <a:lvl1pPr algn="r">
              <a:defRPr sz="1200">
                <a:solidFill>
                  <a:schemeClr val="tx1"/>
                </a:solidFill>
                <a:latin typeface="AvantGarde Bk BT" pitchFamily="34" charset="0"/>
              </a:defRPr>
            </a:lvl1pPr>
          </a:lstStyle>
          <a:p>
            <a:endParaRPr lang="en-US" dirty="0"/>
          </a:p>
        </p:txBody>
      </p:sp>
      <p:cxnSp>
        <p:nvCxnSpPr>
          <p:cNvPr id="10" name="Straight Connector 9"/>
          <p:cNvCxnSpPr/>
          <p:nvPr/>
        </p:nvCxnSpPr>
        <p:spPr>
          <a:xfrm>
            <a:off x="0" y="1023248"/>
            <a:ext cx="9144000" cy="0"/>
          </a:xfrm>
          <a:prstGeom prst="line">
            <a:avLst/>
          </a:prstGeom>
          <a:solidFill>
            <a:schemeClr val="accent5"/>
          </a:solidFill>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923544"/>
            <a:ext cx="9144000" cy="274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830568" y="6622026"/>
            <a:ext cx="2133600" cy="235974"/>
          </a:xfrm>
          <a:prstGeom prst="rect">
            <a:avLst/>
          </a:prstGeom>
        </p:spPr>
        <p:txBody>
          <a:bodyPr vert="horz" lIns="91440" tIns="54864" rIns="91440" bIns="45720" rtlCol="0" anchor="ctr"/>
          <a:lstStyle>
            <a:lvl1pPr marL="228600" indent="-228600" algn="r">
              <a:tabLst/>
              <a:defRPr sz="1200" i="0">
                <a:solidFill>
                  <a:schemeClr val="bg1"/>
                </a:solidFill>
                <a:latin typeface="AvantGarde Bk BT" pitchFamily="34" charset="0"/>
              </a:defRPr>
            </a:lvl1pPr>
          </a:lstStyle>
          <a:p>
            <a:pPr marL="0" indent="0"/>
            <a:fld id="{465B78C3-6752-4576-9CFA-2917C24B55FA}" type="slidenum">
              <a:rPr lang="en-US" smtClean="0"/>
              <a:pPr marL="0" indent="0"/>
              <a:t>‹#›</a:t>
            </a:fld>
            <a:endParaRPr lang="en-US" dirty="0"/>
          </a:p>
        </p:txBody>
      </p:sp>
      <p:pic>
        <p:nvPicPr>
          <p:cNvPr id="14" name="Picture 24" descr="Logo.gif"/>
          <p:cNvPicPr>
            <a:picLocks noChangeAspect="1"/>
          </p:cNvPicPr>
          <p:nvPr/>
        </p:nvPicPr>
        <p:blipFill>
          <a:blip r:embed="rId25" cstate="print"/>
          <a:srcRect l="2267" t="1733" r="3600" b="1466"/>
          <a:stretch>
            <a:fillRect/>
          </a:stretch>
        </p:blipFill>
        <p:spPr bwMode="auto">
          <a:xfrm>
            <a:off x="182880" y="6318504"/>
            <a:ext cx="454179" cy="466344"/>
          </a:xfrm>
          <a:prstGeom prst="rect">
            <a:avLst/>
          </a:prstGeom>
          <a:noFill/>
          <a:ln w="9525">
            <a:noFill/>
            <a:miter lim="800000"/>
            <a:headEnd/>
            <a:tailEnd/>
          </a:ln>
        </p:spPr>
      </p:pic>
      <p:sp>
        <p:nvSpPr>
          <p:cNvPr id="17" name="Rectangle 16"/>
          <p:cNvSpPr/>
          <p:nvPr/>
        </p:nvSpPr>
        <p:spPr>
          <a:xfrm>
            <a:off x="0" y="6596390"/>
            <a:ext cx="6705600" cy="261610"/>
          </a:xfrm>
          <a:prstGeom prst="rect">
            <a:avLst/>
          </a:prstGeom>
        </p:spPr>
        <p:txBody>
          <a:bodyPr wrap="square" lIns="0">
            <a:spAutoFit/>
          </a:bodyPr>
          <a:lstStyle/>
          <a:p>
            <a:pPr>
              <a:tabLst>
                <a:tab pos="628650" algn="l"/>
              </a:tabLst>
              <a:defRPr/>
            </a:pPr>
            <a:r>
              <a:rPr lang="en-US" sz="1100" spc="50" dirty="0" smtClean="0">
                <a:solidFill>
                  <a:schemeClr val="bg1"/>
                </a:solidFill>
                <a:latin typeface="+mj-lt"/>
              </a:rPr>
              <a:t>	FHLBNY</a:t>
            </a:r>
            <a:endParaRPr lang="en-US" sz="1100" spc="50" dirty="0">
              <a:solidFill>
                <a:schemeClr val="bg1"/>
              </a:solidFill>
              <a:latin typeface="+mj-lt"/>
            </a:endParaRPr>
          </a:p>
        </p:txBody>
      </p:sp>
      <p:sp>
        <p:nvSpPr>
          <p:cNvPr id="15" name="empower - DO NOT DELETE!!!" hidden="1"/>
          <p:cNvSpPr/>
          <p:nvPr userDrawn="1">
            <p:custDataLst>
              <p:tags r:id="rId24"/>
            </p:custDataLst>
          </p:nvPr>
        </p:nvSpPr>
        <p:spPr>
          <a:xfrm>
            <a:off x="-1270000" y="-1270000"/>
            <a:ext cx="0" cy="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sldNum="0" hdr="0" ftr="0" dt="0"/>
  <p:txStyles>
    <p:titleStyle>
      <a:lvl1pPr algn="ctr" defTabSz="914400" rtl="0" eaLnBrk="1" latinLnBrk="0" hangingPunct="1">
        <a:spcBef>
          <a:spcPct val="0"/>
        </a:spcBef>
        <a:buNone/>
        <a:defRPr sz="2600" b="0" kern="1200" cap="none" baseline="0">
          <a:solidFill>
            <a:srgbClr val="193A6B"/>
          </a:solidFill>
          <a:latin typeface="AvantGarde Md BT" pitchFamily="34" charset="0"/>
          <a:ea typeface="+mj-ea"/>
          <a:cs typeface="+mj-cs"/>
        </a:defRPr>
      </a:lvl1pPr>
    </p:titleStyle>
    <p:bodyStyle>
      <a:lvl1pPr marL="342900" marR="0" indent="-342900" algn="l" defTabSz="914400" rtl="0" eaLnBrk="1" fontAlgn="auto" latinLnBrk="0" hangingPunct="1">
        <a:lnSpc>
          <a:spcPct val="100000"/>
        </a:lnSpc>
        <a:spcBef>
          <a:spcPts val="1000"/>
        </a:spcBef>
        <a:spcAft>
          <a:spcPts val="0"/>
        </a:spcAft>
        <a:buClrTx/>
        <a:buSzTx/>
        <a:buFontTx/>
        <a:buNone/>
        <a:tabLst/>
        <a:defRPr sz="2200" kern="1200" baseline="0">
          <a:solidFill>
            <a:schemeClr val="tx1"/>
          </a:solidFill>
          <a:latin typeface="AvantGarde Bk BT" pitchFamily="34" charset="0"/>
          <a:ea typeface="+mn-ea"/>
          <a:cs typeface="+mn-cs"/>
        </a:defRPr>
      </a:lvl1pPr>
      <a:lvl2pPr marL="742950" indent="-285750" algn="l" defTabSz="914400" rtl="0" eaLnBrk="1" latinLnBrk="0" hangingPunct="1">
        <a:spcBef>
          <a:spcPts val="800"/>
        </a:spcBef>
        <a:buFont typeface="Arial" pitchFamily="34" charset="0"/>
        <a:buChar char="–"/>
        <a:defRPr sz="2200" kern="1200">
          <a:solidFill>
            <a:schemeClr val="tx1"/>
          </a:solidFill>
          <a:latin typeface="AvantGarde Bk BT" pitchFamily="34" charset="0"/>
          <a:ea typeface="+mn-ea"/>
          <a:cs typeface="+mn-cs"/>
        </a:defRPr>
      </a:lvl2pPr>
      <a:lvl3pPr marL="1143000" indent="-228600" algn="l" defTabSz="914400" rtl="0" eaLnBrk="1" latinLnBrk="0" hangingPunct="1">
        <a:spcBef>
          <a:spcPts val="800"/>
        </a:spcBef>
        <a:buFont typeface="AvantGarde Bk BT" pitchFamily="34" charset="0"/>
        <a:buChar char="»"/>
        <a:defRPr sz="2200" kern="1200">
          <a:solidFill>
            <a:schemeClr val="tx1"/>
          </a:solidFill>
          <a:latin typeface="AvantGarde Bk BT" pitchFamily="34" charset="0"/>
          <a:ea typeface="+mn-ea"/>
          <a:cs typeface="+mn-cs"/>
        </a:defRPr>
      </a:lvl3pPr>
      <a:lvl4pPr marL="1600200" indent="-228600" algn="l" defTabSz="914400" rtl="0" eaLnBrk="1" latinLnBrk="0" hangingPunct="1">
        <a:spcBef>
          <a:spcPts val="800"/>
        </a:spcBef>
        <a:buFont typeface="Arial" pitchFamily="34" charset="0"/>
        <a:buChar char="–"/>
        <a:defRPr sz="2200" kern="1200">
          <a:solidFill>
            <a:schemeClr val="tx1"/>
          </a:solidFill>
          <a:latin typeface="AvantGarde Bk BT" pitchFamily="34" charset="0"/>
          <a:ea typeface="+mn-ea"/>
          <a:cs typeface="+mn-cs"/>
        </a:defRPr>
      </a:lvl4pPr>
      <a:lvl5pPr marL="2057400" indent="-228600" algn="l" defTabSz="914400" rtl="0" eaLnBrk="1" latinLnBrk="0" hangingPunct="1">
        <a:spcBef>
          <a:spcPts val="800"/>
        </a:spcBef>
        <a:buFont typeface="AvantGarde Bk BT" pitchFamily="34" charset="0"/>
        <a:buChar char="»"/>
        <a:defRPr sz="2200" kern="1200">
          <a:solidFill>
            <a:schemeClr val="tx1"/>
          </a:solidFill>
          <a:latin typeface="AvantGarde Bk B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vmlDrawing" Target="../drawings/vmlDrawing5.vml"/><Relationship Id="rId5" Type="http://schemas.openxmlformats.org/officeDocument/2006/relationships/oleObject" Target="file:///\\NTS-FILESP1\1BANK\CustInfo\Presentations\Prospect_Orientation_Charts\Advances%20Outstanding_MasterFile.xls!Advance%20Trends!%5bAdvances%20Outstanding_MasterFile.xls%5dAdvance%20Trends%20Chart%2012-1" TargetMode="External"/><Relationship Id="rId4" Type="http://schemas.openxmlformats.org/officeDocument/2006/relationships/oleObject" Target="file:///\\Nts-filesp1\Groups\Marketing%20and%20Sales\Sales\Liquidity%20Presentation\New%20Liquidity%20Presentation%20Excel%20Files\Systemwide%20Advances.xls!1991-MTD!%5bSystemwide%20Advances.xls%5d1991-MTD%20slim" TargetMode="Externa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vmlDrawing" Target="../drawings/vmlDrawing6.vml"/><Relationship Id="rId6" Type="http://schemas.openxmlformats.org/officeDocument/2006/relationships/oleObject" Target="file:///\\Nts-filesp1\Groups\Marketing%20and%20Sales\Marketing\3%20Business%20Development\3%20Business%20Development\Bus%20Dev%20Support%20Data\FHLB%20System_Presentations%20charts\DebtOutstanding.xls!GSE%20Debt%20Outstanding!%5bDebtOutstanding.xls%5dGSE%20Debt%20Outstanding%20Chart%203-1" TargetMode="External"/><Relationship Id="rId5" Type="http://schemas.openxmlformats.org/officeDocument/2006/relationships/oleObject" Target="file:///\\Nts-filesp1\Groups\Marketing%20and%20Sales\Marketing\3%20Business%20Development\3%20Business%20Development\Bus%20Dev%20Support%20Data\FHLB%20System_Presentations%20charts\DebtOutstanding.xls!GSE%20Debt%20Outstanding!%5bDebtOutstanding.xls%5dGSE%20Debt%20Outstanding%20Chart%203" TargetMode="External"/><Relationship Id="rId4"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oleObject" Target="file:///\\Nts-filesp1\Groups\Marketing%20and%20Sales\Marketing\3%20Business%20Development\3%20Business%20Development\Bus%20Dev%20Support%20Data\FHLB%20System_Presentations%20charts\Issaunce%20Spreads%20-%20Basis%20updatev2.xlsx!COF%20vs.%20T%20(data)!%5bIssaunce%20Spreads%20-%20Basis%20updatev2.xlsx%5dCOF%20vs.%20T%20(data)%20Vertical-1" TargetMode="External"/><Relationship Id="rId2" Type="http://schemas.openxmlformats.org/officeDocument/2006/relationships/slideLayout" Target="../slideLayouts/slideLayout3.xml"/><Relationship Id="rId1" Type="http://schemas.openxmlformats.org/officeDocument/2006/relationships/vmlDrawing" Target="../drawings/vmlDrawing7.vml"/><Relationship Id="rId4" Type="http://schemas.openxmlformats.org/officeDocument/2006/relationships/oleObject" Target="file:///\\Nts-filesp1\Groups\Marketing%20and%20Sales\Marketing\3%20Business%20Development\3%20Business%20Development\Bus%20Dev%20Support%20Data\FHLB%20System_Presentations%20charts\Issaunce%20Spreads%20-%20Basis%20update.xls!COF-LIB%20%20Shape!%5bIssaunce%20Spreads%20-%20Basis%20update.xls%5dCOF-LIB%20%20Shape%20thinned%20out223232323232321212356B" TargetMode="External"/></Relationships>
</file>

<file path=ppt/slides/_rels/slide18.xml.rels><?xml version="1.0" encoding="UTF-8" standalone="yes"?>
<Relationships xmlns="http://schemas.openxmlformats.org/package/2006/relationships"><Relationship Id="rId3" Type="http://schemas.openxmlformats.org/officeDocument/2006/relationships/oleObject" Target="file:///\\datadomain\BUS_DEV\Presentations\AdamsPresentations\Y_2014\8_7_14_NJCU_StockholdersMeeting_GolfOuting\FixedRateAdvances_Historic.xlsx!Chart!%5bFixedRateAdvances_Historic.xlsx%5dChart%20Landscape" TargetMode="External"/><Relationship Id="rId2" Type="http://schemas.openxmlformats.org/officeDocument/2006/relationships/slideLayout" Target="../slideLayouts/slideLayout3.xml"/><Relationship Id="rId1" Type="http://schemas.openxmlformats.org/officeDocument/2006/relationships/vmlDrawing" Target="../drawings/vmlDrawing8.vml"/><Relationship Id="rId5" Type="http://schemas.openxmlformats.org/officeDocument/2006/relationships/oleObject" Target="file:///\\NTS-FILESP1\Groups\Marketing%20and%20Sales\Marketing\3%20Business%20Development\3%20Business%20Development\Business%20Development%20Reports\Advance%20Curves\Archive\FHLBNY_Adv_curve_presentation.xls!Chart!%5bFHLBNY_Adv_curve_presentation.xls%5dChart%20Rates-Super%20Tuesd2ayB" TargetMode="External"/><Relationship Id="rId4" Type="http://schemas.openxmlformats.org/officeDocument/2006/relationships/oleObject" Target="file:///\\Nts-filesp1\Groups\Marketing%20and%20Sales\Marketing\3%20Business%20Development\3%20Business%20Development\Bus%20Dev%20Support%20Data\Special%20Projects\Extension%20charts\2013\Advance%20rates%20comparison.XLS!Extension%20Cost!%5bAdvance%20rates%20comparison.XLS%5dExtension%20Cost%20LandscapeB"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mlDrawing" Target="../drawings/vmlDrawing9.vml"/><Relationship Id="rId4" Type="http://schemas.openxmlformats.org/officeDocument/2006/relationships/oleObject" Target="file:///\\Nts-filesp1\Groups\Marketing%20and%20Sales\Marketing\3%20Business%20Development\3%20Business%20Development\Business%20Development%20Reports\Funding%20Gap\Funding%20Gap_Linked%20Master%20chart.xlsx!Funding%20Gap%20Summary%20II!%5bFunding%20Gap_Linked%20Master%20chart.xlsx%5dFunding%20Gap%20Summary%20II%20Chart%205b" TargetMode="Externa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oleObject" Target="file:///\\Nts-filesp1\Groups\Marketing%20and%20Sales\Marketing\3%20Business%20Development\3%20Business%20Development\Bus%20Dev%20Support%20Data\Member%20Financial%20Review\2015\Membersloansgrowth_YoY_%20Qtr-end%202012%20-%203Q15.xlsx!Banks%20loan%20growth!%5bMembersloansgrowth_YoY_%20Qtr-end%202012%20-%203Q15.xlsx%5dBanks%20loan%20growth%20Chart%201" TargetMode="External"/><Relationship Id="rId2" Type="http://schemas.openxmlformats.org/officeDocument/2006/relationships/slideLayout" Target="../slideLayouts/slideLayout3.xml"/><Relationship Id="rId1" Type="http://schemas.openxmlformats.org/officeDocument/2006/relationships/vmlDrawing" Target="../drawings/vmlDrawing10.vml"/><Relationship Id="rId4" Type="http://schemas.openxmlformats.org/officeDocument/2006/relationships/oleObject" Target="file:///\\Nts-filesp1\Groups\Marketing%20and%20Sales\Marketing\3%20Business%20Development\3%20Business%20Development\Bus%20Dev%20Support%20Data\Member%20Financial%20Review\2015\Membersloansgrowth_YoY_%20Qtr-end%202012%20-%203Q15.xlsx!Banks%20by%20type%20loans!%5bMembersloansgrowth_YoY_%20Qtr-end%202012%20-%203Q15.xlsx%5dBanks%20by%20type%20loans%20Chart%205"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mlDrawing" Target="../drawings/vmlDrawing11.vml"/><Relationship Id="rId6" Type="http://schemas.openxmlformats.org/officeDocument/2006/relationships/oleObject" Target="file:///\\Nts-filesp1\Groups\Marketing%20and%20Sales\Marketing\3%20Business%20Development\3%20Business%20Development\Bus%20Dev%20Support%20Data\Advances%20Outstanding%20by%20Region\2015\Advances_Outstanding_by_Institution_Type_Month_End_09-30-15_v2.xls!By%20Type%20Institution!%5bAdvances_Outstanding_by_Institution_Type_Month_End_09-30-15_v2.xls%5dBy%20Type%20Institution%20Chart%204" TargetMode="External"/><Relationship Id="rId5" Type="http://schemas.openxmlformats.org/officeDocument/2006/relationships/oleObject" Target="file:///\\Nts-filesp1\Groups\Marketing%20and%20Sales\Marketing\3%20Business%20Development\3%20Business%20Development\Bus%20Dev%20Support%20Data\Advance%20Issued_Still%20Outstanding\Archive\Advances%20Issued%20&amp;%20Still%20Outstanding_NEW.xls!Presentation_slide!%5bAdvances%20Issued%20&amp;%20Still%20Outstanding_NEW.xls%5dPresentation_slide%20Chart%201presentation" TargetMode="External"/><Relationship Id="rId4" Type="http://schemas.openxmlformats.org/officeDocument/2006/relationships/oleObject" Target="file:///\\Nts-filesp1\Groups\Marketing%20and%20Sales\Marketing\3%20Business%20Development\3%20Business%20Development\BOD\Reports%20for%20Board%20Book\FHLBNY%20Advances%20Outstanding\FHLBNY_AdvancesOutstanding_NEW.xls!All%20Members%20Only!%5bFHLBNY_AdvancesOutstanding_NEW.xls%5dAll%20Members%20Only%20Chart%2021.2C" TargetMode="External"/></Relationships>
</file>

<file path=ppt/slides/_rels/slide32.xml.rels><?xml version="1.0" encoding="UTF-8" standalone="yes"?>
<Relationships xmlns="http://schemas.openxmlformats.org/package/2006/relationships"><Relationship Id="rId3" Type="http://schemas.openxmlformats.org/officeDocument/2006/relationships/oleObject" Target="file:///\\NTS-FILESP1\Groups\Marketing%20and%20Sales\Marketing\3%20Business%20Development\3%20Business%20Development\Business%20Development%20Reports\Advances%20Outstanding%20Bar%20Chart\Archive\CHARTAdvancesOutstandingByTypeBarandLine.xlsx!Presentation%20slide!%5bCHARTAdvancesOutstandingByTypeBarandLine.xlsx%5dPresentation%20slide%20Chart%2024b" TargetMode="External"/><Relationship Id="rId2" Type="http://schemas.openxmlformats.org/officeDocument/2006/relationships/slideLayout" Target="../slideLayouts/slideLayout7.xml"/><Relationship Id="rId1" Type="http://schemas.openxmlformats.org/officeDocument/2006/relationships/vmlDrawing" Target="../drawings/vmlDrawing12.v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vmlDrawing" Target="../drawings/vmlDrawing13.vml"/><Relationship Id="rId4" Type="http://schemas.openxmlformats.org/officeDocument/2006/relationships/oleObject" Target="???"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vmlDrawing" Target="../drawings/vmlDrawing14.vml"/><Relationship Id="rId6" Type="http://schemas.openxmlformats.org/officeDocument/2006/relationships/oleObject" Target="../embeddings/Microsoft_Office_Excel_97-2003_Worksheet2.xls"/><Relationship Id="rId5" Type="http://schemas.openxmlformats.org/officeDocument/2006/relationships/oleObject" Target="../embeddings/Microsoft_Office_Excel_97-2003_Worksheet1.xls"/><Relationship Id="rId4" Type="http://schemas.openxmlformats.org/officeDocument/2006/relationships/image" Target="../media/image40.wmf"/></Relationships>
</file>

<file path=ppt/slides/_rels/slide35.xml.rels><?xml version="1.0" encoding="UTF-8" standalone="yes"?>
<Relationships xmlns="http://schemas.openxmlformats.org/package/2006/relationships"><Relationship Id="rId8" Type="http://schemas.openxmlformats.org/officeDocument/2006/relationships/image" Target="../media/image47.emf"/><Relationship Id="rId13" Type="http://schemas.openxmlformats.org/officeDocument/2006/relationships/image" Target="../media/image52.emf"/><Relationship Id="rId18" Type="http://schemas.openxmlformats.org/officeDocument/2006/relationships/image" Target="../media/image57.emf"/><Relationship Id="rId3" Type="http://schemas.openxmlformats.org/officeDocument/2006/relationships/image" Target="../media/image42.emf"/><Relationship Id="rId21" Type="http://schemas.openxmlformats.org/officeDocument/2006/relationships/image" Target="../media/image60.emf"/><Relationship Id="rId7" Type="http://schemas.openxmlformats.org/officeDocument/2006/relationships/image" Target="../media/image46.emf"/><Relationship Id="rId12" Type="http://schemas.openxmlformats.org/officeDocument/2006/relationships/image" Target="../media/image51.emf"/><Relationship Id="rId17" Type="http://schemas.openxmlformats.org/officeDocument/2006/relationships/image" Target="../media/image56.emf"/><Relationship Id="rId2" Type="http://schemas.openxmlformats.org/officeDocument/2006/relationships/image" Target="../media/image41.emf"/><Relationship Id="rId16" Type="http://schemas.openxmlformats.org/officeDocument/2006/relationships/image" Target="../media/image55.emf"/><Relationship Id="rId20" Type="http://schemas.openxmlformats.org/officeDocument/2006/relationships/image" Target="../media/image59.emf"/><Relationship Id="rId1" Type="http://schemas.openxmlformats.org/officeDocument/2006/relationships/slideLayout" Target="../slideLayouts/slideLayout5.xml"/><Relationship Id="rId6" Type="http://schemas.openxmlformats.org/officeDocument/2006/relationships/image" Target="../media/image45.emf"/><Relationship Id="rId11" Type="http://schemas.openxmlformats.org/officeDocument/2006/relationships/image" Target="../media/image50.emf"/><Relationship Id="rId5" Type="http://schemas.openxmlformats.org/officeDocument/2006/relationships/image" Target="../media/image44.emf"/><Relationship Id="rId15" Type="http://schemas.openxmlformats.org/officeDocument/2006/relationships/image" Target="../media/image54.emf"/><Relationship Id="rId23" Type="http://schemas.openxmlformats.org/officeDocument/2006/relationships/image" Target="../media/image62.emf"/><Relationship Id="rId10" Type="http://schemas.openxmlformats.org/officeDocument/2006/relationships/image" Target="../media/image49.emf"/><Relationship Id="rId19" Type="http://schemas.openxmlformats.org/officeDocument/2006/relationships/image" Target="../media/image58.emf"/><Relationship Id="rId4" Type="http://schemas.openxmlformats.org/officeDocument/2006/relationships/image" Target="../media/image43.emf"/><Relationship Id="rId9" Type="http://schemas.openxmlformats.org/officeDocument/2006/relationships/image" Target="../media/image48.emf"/><Relationship Id="rId14" Type="http://schemas.openxmlformats.org/officeDocument/2006/relationships/image" Target="../media/image53.emf"/><Relationship Id="rId22" Type="http://schemas.openxmlformats.org/officeDocument/2006/relationships/image" Target="../media/image61.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66.emf"/><Relationship Id="rId5" Type="http://schemas.openxmlformats.org/officeDocument/2006/relationships/image" Target="../media/image65.emf"/><Relationship Id="rId4" Type="http://schemas.openxmlformats.org/officeDocument/2006/relationships/image" Target="../media/image64.emf"/></Relationships>
</file>

<file path=ppt/slides/_rels/slide3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3" Type="http://schemas.openxmlformats.org/officeDocument/2006/relationships/oleObject" Target="file:///\\datadomain\BUS_DEV\Presentations\AdamsPresentations\Y_2015\10_26_15_HarvardClub_NYStockholdersMeeting\CI%20Trends_NEW.xls!Total%20CI%20DAB!%5bCI%20Trends_NEW.xls%5dTotal%20CI%20DAB%20Chart%201-1" TargetMode="External"/><Relationship Id="rId2" Type="http://schemas.openxmlformats.org/officeDocument/2006/relationships/slideLayout" Target="../slideLayouts/slideLayout3.xml"/><Relationship Id="rId1" Type="http://schemas.openxmlformats.org/officeDocument/2006/relationships/vmlDrawing" Target="../drawings/vmlDrawing15.v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vmlDrawing" Target="../drawings/vmlDrawing16.vml"/><Relationship Id="rId4" Type="http://schemas.openxmlformats.org/officeDocument/2006/relationships/oleObject" Target="file:///\\NTS-FILESP1\1BANK\CustInfo\Presentations\Prospect_Orientation_Charts\LIBOR_FF_DividendTemplate.XLS!Dividend%20Comparison%20(2)!%5bLIBOR_FF_DividendTemplate.XLS%5dDividend%20Comparison%20(2)%20Chart%201" TargetMode="External"/></Relationships>
</file>

<file path=ppt/slides/_rels/slide4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vmlDrawing" Target="../drawings/vmlDrawing17.vml"/><Relationship Id="rId4" Type="http://schemas.openxmlformats.org/officeDocument/2006/relationships/oleObject" Target="file:///\\Nts-filesp1\Groups\Marketing%20and%20Sales\Marketing\3%20Business%20Development\3%20Business%20Development\Bus%20Dev%20Support%20Data\ALMC%20meeting%20notes\ALMC%20Super%20Tuesday%20Reports\2015\Copy%20of%20Institutions%20on%20Watch%20List%20Trend4Q14.xlsx!Banks!%5bCopy%20of%20Institutions%20on%20Watch%20List%20Trend4Q14.xlsx%5dBanks%20Chart%202" TargetMode="Externa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vmlDrawing" Target="../drawings/vmlDrawing18.vml"/><Relationship Id="rId4" Type="http://schemas.openxmlformats.org/officeDocument/2006/relationships/oleObject" Target="file:///\\Nts-filesp1\Groups\Marketing%20and%20Sales\Marketing\3%20Business%20Development\3%20Business%20Development\Bus%20Dev%20Support%20Data\Special%20Projects\Mis\Credit%20Trends%20From%20Peter.xlsx!Adam%20FHLBNY%20Credit%20Rating%20Trend!%5bCredit%20Trends%20From%20Peter.xlsx%5dAdam%20FHLBNY%20Credit%20Rating%20Trend%20Chart%201"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oleObject" Target="file:///\\Nts-filesp1\Groups\Marketing%20and%20Sales\Marketing\2%20Market%20Research\2%20Market%20Research\Special%20Projects\HLB%20System%20charts\Presentations%20charts\SystemMembership%20(JB%20September%202014).xlsx!Sheet1!%5bSystemMembership%20(JB%20September%202014).xlsx%5dSheet1%20Chart%201B" TargetMode="Externa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file:///\\Nts-filesp1\Groups\Marketing%20and%20Sales\Marketing\2%20Market%20Research\2%20Market%20Research\Special%20Projects\HLB%20System%20charts\Presentations%20charts\SystemMembership%20(JB%20September%202014).xlsx!Blue_shaded%20charts!%5bSystemMembership%20(JB%20September%202014).xlsx%5dBlue_shaded%20charts%20hrihf" TargetMode="External"/><Relationship Id="rId5" Type="http://schemas.openxmlformats.org/officeDocument/2006/relationships/oleObject" Target="file:///\\Nts-filesp1\Groups\Marketing%20and%20Sales\Marketing\2%20Market%20Research\2%20Market%20Research\Special%20Projects\HLB%20System%20charts\Presentations%20charts\SystemMembership.xls!Blue_shaded%20charts!%5bSystemMembership.xls%5dBlue_shaded%20charts%20Chart%202" TargetMode="External"/><Relationship Id="rId4"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5.xml"/><Relationship Id="rId4" Type="http://schemas.openxmlformats.org/officeDocument/2006/relationships/image" Target="../media/image75.jpeg"/></Relationships>
</file>

<file path=ppt/slides/_rels/slide53.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77.png"/></Relationships>
</file>

<file path=ppt/slides/_rels/slide54.xml.rels><?xml version="1.0" encoding="UTF-8" standalone="yes"?>
<Relationships xmlns="http://schemas.openxmlformats.org/package/2006/relationships"><Relationship Id="rId2" Type="http://schemas.openxmlformats.org/officeDocument/2006/relationships/hyperlink" Target="http://www.fhlbny.com/members/resource-center" TargetMode="Externa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oleObject" Target="file:///\\Nts-filesp1\Groups\Marketing%20and%20Sales\Marketing\2%20Market%20Research\2%20Market%20Research\Special%20Projects\HLB%20System%20charts\HLB%20system%20data\2008Q4Tables.xls!Table%203!%5b2008Q4Tables.xls%5dTable%203%20Chart%201" TargetMode="External"/><Relationship Id="rId2" Type="http://schemas.openxmlformats.org/officeDocument/2006/relationships/slideLayout" Target="../slideLayouts/slideLayout3.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oleObject" Target="file:///\\Nts-filesp1\Groups\Marketing%20and%20Sales\Marketing\3%20Business%20Development\3%20Business%20Development\Bus%20Dev%20Support%20Data\New%20Banks\Start%20up%20Banks\De%20novo%20activity.xls!New%20de%20novo%20activity!%5bDe%20novo%20activity.xls%5dNew%20de%20novo%20activity%20asdfawerx%20g"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oleObject" Target="file:///\\Nts-filesp1\Groups\Marketing%20and%20Sales\Marketing\2%20Market%20Research\2%20Market%20Research\Special%20Projects\HLB%20System%20charts\Presentations%20charts\Member%20Composition%20Chart.xlsx!Draft%20Charts%20-%20Do%20not%20touch!%5bMember%20Composition%20Chart.xlsx%5dDraft%20Charts%20-%20Do%20not%20touch%20Chart%204" TargetMode="External"/><Relationship Id="rId4" Type="http://schemas.openxmlformats.org/officeDocument/2006/relationships/oleObject" Target="file:///\\Nts-filesp1\Groups\Marketing%20and%20Sales\Marketing\2%20Market%20Research\2%20Market%20Research\Special%20Projects\HLB%20System%20charts\Presentations%20charts\Member%20Composition%20Chart.xlsx!Draft%20Charts%20-%20Do%20not%20touch!%5bMember%20Composition%20Chart.xlsx%5dDraft%20Charts%20-%20Do%20not%20touch%20Chart%20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87310"/>
            <a:ext cx="9144000" cy="1600199"/>
          </a:xfrm>
        </p:spPr>
        <p:txBody>
          <a:bodyPr/>
          <a:lstStyle/>
          <a:p>
            <a:r>
              <a:rPr lang="en-US" sz="3600" dirty="0" smtClean="0"/>
              <a:t>The Federal Home Loan Bank System…</a:t>
            </a:r>
            <a:br>
              <a:rPr lang="en-US" sz="3600" dirty="0" smtClean="0"/>
            </a:br>
            <a:r>
              <a:rPr lang="en-US" sz="2400" dirty="0" smtClean="0"/>
              <a:t>…and its Role in Preparing the Banking Sector for Rising Rates</a:t>
            </a:r>
            <a:endParaRPr lang="en-US" sz="2400" dirty="0"/>
          </a:p>
        </p:txBody>
      </p:sp>
      <p:sp>
        <p:nvSpPr>
          <p:cNvPr id="3" name="Subtitle 2"/>
          <p:cNvSpPr>
            <a:spLocks noGrp="1"/>
          </p:cNvSpPr>
          <p:nvPr>
            <p:ph type="subTitle" idx="1"/>
          </p:nvPr>
        </p:nvSpPr>
        <p:spPr>
          <a:xfrm>
            <a:off x="1371600" y="3679749"/>
            <a:ext cx="6400800" cy="466344"/>
          </a:xfrm>
        </p:spPr>
        <p:txBody>
          <a:bodyPr/>
          <a:lstStyle/>
          <a:p>
            <a:r>
              <a:rPr lang="en-US" dirty="0" smtClean="0"/>
              <a:t>December 2015</a:t>
            </a:r>
            <a:endParaRPr lang="en-US" dirty="0"/>
          </a:p>
        </p:txBody>
      </p:sp>
      <p:sp>
        <p:nvSpPr>
          <p:cNvPr id="5" name="Rectangle 4"/>
          <p:cNvSpPr/>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44"/>
          <p:cNvSpPr>
            <a:spLocks noGrp="1"/>
          </p:cNvSpPr>
          <p:nvPr>
            <p:ph type="title"/>
          </p:nvPr>
        </p:nvSpPr>
        <p:spPr/>
        <p:txBody>
          <a:bodyPr/>
          <a:lstStyle/>
          <a:p>
            <a:pPr eaLnBrk="1" hangingPunct="1">
              <a:lnSpc>
                <a:spcPct val="85000"/>
              </a:lnSpc>
            </a:pPr>
            <a:r>
              <a:rPr lang="en-US" dirty="0" smtClean="0"/>
              <a:t>Federal Home Loan Bank Advances</a:t>
            </a:r>
          </a:p>
        </p:txBody>
      </p:sp>
      <p:sp>
        <p:nvSpPr>
          <p:cNvPr id="4101" name="Slide Number Placeholder 16"/>
          <p:cNvSpPr>
            <a:spLocks noGrp="1"/>
          </p:cNvSpPr>
          <p:nvPr>
            <p:ph type="sldNum" sz="quarter" idx="4294967295"/>
          </p:nvPr>
        </p:nvSpPr>
        <p:spPr bwMode="auto">
          <a:xfrm>
            <a:off x="6831013" y="6621463"/>
            <a:ext cx="2133600" cy="236537"/>
          </a:xfrm>
          <a:prstGeom prst="rect">
            <a:avLst/>
          </a:prstGeom>
          <a:noFill/>
          <a:ln>
            <a:miter lim="800000"/>
            <a:headEnd/>
            <a:tailEnd/>
          </a:ln>
        </p:spPr>
        <p:txBody>
          <a:bodyPr/>
          <a:lstStyle/>
          <a:p>
            <a:pPr marL="228600" indent="-228600"/>
            <a:fld id="{929843F0-138F-4C87-B0F8-50D40D1FB0FA}" type="slidenum">
              <a:rPr lang="en-US" smtClean="0">
                <a:cs typeface="Arial" charset="0"/>
              </a:rPr>
              <a:pPr marL="228600" indent="-228600"/>
              <a:t>10</a:t>
            </a:fld>
            <a:endParaRPr lang="en-US" dirty="0" smtClean="0">
              <a:cs typeface="Arial" charset="0"/>
            </a:endParaRPr>
          </a:p>
        </p:txBody>
      </p:sp>
      <p:sp>
        <p:nvSpPr>
          <p:cNvPr id="4102" name="Text Placeholder 10"/>
          <p:cNvSpPr>
            <a:spLocks noGrp="1"/>
          </p:cNvSpPr>
          <p:nvPr>
            <p:ph type="body" sz="quarter" idx="13"/>
          </p:nvPr>
        </p:nvSpPr>
        <p:spPr>
          <a:xfrm>
            <a:off x="0" y="966693"/>
            <a:ext cx="4572000" cy="457200"/>
          </a:xfrm>
        </p:spPr>
        <p:txBody>
          <a:bodyPr/>
          <a:lstStyle/>
          <a:p>
            <a:pPr marL="0" indent="0" eaLnBrk="1" hangingPunct="1"/>
            <a:r>
              <a:rPr lang="en-US" sz="1600" dirty="0" smtClean="0">
                <a:solidFill>
                  <a:srgbClr val="000000"/>
                </a:solidFill>
                <a:latin typeface="AvantGarde Md BT" pitchFamily="34" charset="0"/>
              </a:rPr>
              <a:t>FHLBanks Advances (1988–3Q2015)</a:t>
            </a:r>
          </a:p>
        </p:txBody>
      </p:sp>
      <p:sp>
        <p:nvSpPr>
          <p:cNvPr id="4103" name="Text Placeholder 11"/>
          <p:cNvSpPr>
            <a:spLocks noGrp="1"/>
          </p:cNvSpPr>
          <p:nvPr>
            <p:ph type="body" sz="quarter" idx="14"/>
          </p:nvPr>
        </p:nvSpPr>
        <p:spPr>
          <a:xfrm>
            <a:off x="4572000" y="1093913"/>
            <a:ext cx="4572000" cy="457200"/>
          </a:xfrm>
        </p:spPr>
        <p:txBody>
          <a:bodyPr/>
          <a:lstStyle/>
          <a:p>
            <a:pPr marL="0" indent="0" eaLnBrk="1" hangingPunct="1"/>
            <a:r>
              <a:rPr lang="en-US" sz="1600" dirty="0" smtClean="0">
                <a:solidFill>
                  <a:srgbClr val="000000"/>
                </a:solidFill>
                <a:latin typeface="AvantGarde Md BT" pitchFamily="34" charset="0"/>
              </a:rPr>
              <a:t>Federal Home Loan Bank of New York (FHLBNY) Advances (1995–3Q</a:t>
            </a:r>
            <a:r>
              <a:rPr lang="fr-FR" sz="1600" dirty="0" smtClean="0">
                <a:solidFill>
                  <a:srgbClr val="000000"/>
                </a:solidFill>
                <a:latin typeface="AvantGarde Md BT" pitchFamily="34" charset="0"/>
              </a:rPr>
              <a:t>2015)</a:t>
            </a:r>
          </a:p>
        </p:txBody>
      </p:sp>
      <p:graphicFrame>
        <p:nvGraphicFramePr>
          <p:cNvPr id="4098" name="Object 2"/>
          <p:cNvGraphicFramePr>
            <a:graphicFrameLocks noChangeAspect="1"/>
          </p:cNvGraphicFramePr>
          <p:nvPr/>
        </p:nvGraphicFramePr>
        <p:xfrm>
          <a:off x="47789" y="1440433"/>
          <a:ext cx="4508500" cy="4984750"/>
        </p:xfrm>
        <a:graphic>
          <a:graphicData uri="http://schemas.openxmlformats.org/presentationml/2006/ole">
            <p:oleObj spid="_x0000_s1290242" name="Worksheet" r:id="rId4" imgW="7886801" imgH="8724900" progId="Excel.Sheet.8">
              <p:link updateAutomatic="1"/>
            </p:oleObj>
          </a:graphicData>
        </a:graphic>
      </p:graphicFrame>
      <p:graphicFrame>
        <p:nvGraphicFramePr>
          <p:cNvPr id="4099" name="Object 4"/>
          <p:cNvGraphicFramePr>
            <a:graphicFrameLocks noChangeAspect="1"/>
          </p:cNvGraphicFramePr>
          <p:nvPr/>
        </p:nvGraphicFramePr>
        <p:xfrm>
          <a:off x="4564063" y="1538477"/>
          <a:ext cx="4470400" cy="4945062"/>
        </p:xfrm>
        <a:graphic>
          <a:graphicData uri="http://schemas.openxmlformats.org/presentationml/2006/ole">
            <p:oleObj spid="_x0000_s1290243" name="Worksheet" r:id="rId5" imgW="4391011" imgH="4857885" progId="Excel.Sheet.8">
              <p:link updateAutomatic="1"/>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45720" rIns="45720">
            <a:noAutofit/>
          </a:bodyPr>
          <a:lstStyle/>
          <a:p>
            <a:r>
              <a:rPr lang="en-US" sz="2800" dirty="0" smtClean="0">
                <a:solidFill>
                  <a:schemeClr val="tx2"/>
                </a:solidFill>
              </a:rPr>
              <a:t>Core Mission Assets Continues to</a:t>
            </a:r>
            <a:br>
              <a:rPr lang="en-US" sz="2800" dirty="0" smtClean="0">
                <a:solidFill>
                  <a:schemeClr val="tx2"/>
                </a:solidFill>
              </a:rPr>
            </a:br>
            <a:r>
              <a:rPr lang="en-US" sz="2800" dirty="0" smtClean="0">
                <a:solidFill>
                  <a:schemeClr val="tx2"/>
                </a:solidFill>
              </a:rPr>
              <a:t>Be a Focal Point With the FHFA</a:t>
            </a:r>
            <a:endParaRPr lang="en-US" sz="2800" dirty="0">
              <a:solidFill>
                <a:schemeClr val="tx2"/>
              </a:solidFill>
            </a:endParaRPr>
          </a:p>
        </p:txBody>
      </p:sp>
      <p:sp>
        <p:nvSpPr>
          <p:cNvPr id="5" name="Slide Number Placeholder 4"/>
          <p:cNvSpPr>
            <a:spLocks noGrp="1"/>
          </p:cNvSpPr>
          <p:nvPr>
            <p:ph type="sldNum" sz="quarter" idx="12"/>
          </p:nvPr>
        </p:nvSpPr>
        <p:spPr/>
        <p:txBody>
          <a:bodyPr/>
          <a:lstStyle/>
          <a:p>
            <a:fld id="{465B78C3-6752-4576-9CFA-2917C24B55FA}" type="slidenum">
              <a:rPr lang="en-US" smtClean="0">
                <a:solidFill>
                  <a:srgbClr val="FFFFFF"/>
                </a:solidFill>
              </a:rPr>
              <a:pPr/>
              <a:t>11</a:t>
            </a:fld>
            <a:endParaRPr lang="en-US">
              <a:solidFill>
                <a:srgbClr val="FFFFFF"/>
              </a:solidFill>
            </a:endParaRPr>
          </a:p>
        </p:txBody>
      </p:sp>
      <p:sp>
        <p:nvSpPr>
          <p:cNvPr id="3" name="Text Placeholder 2"/>
          <p:cNvSpPr>
            <a:spLocks noGrp="1"/>
          </p:cNvSpPr>
          <p:nvPr>
            <p:ph type="body" sz="quarter" idx="13"/>
          </p:nvPr>
        </p:nvSpPr>
        <p:spPr>
          <a:xfrm>
            <a:off x="0" y="1025134"/>
            <a:ext cx="9144000" cy="457200"/>
          </a:xfrm>
        </p:spPr>
        <p:txBody>
          <a:bodyPr/>
          <a:lstStyle/>
          <a:p>
            <a:r>
              <a:rPr lang="en-US" sz="1600" dirty="0" smtClean="0">
                <a:latin typeface="AvantGarde Md BT"/>
              </a:rPr>
              <a:t>Balance Sheet by Type of Assets</a:t>
            </a:r>
            <a:endParaRPr lang="en-US" sz="1600" dirty="0">
              <a:latin typeface="AvantGarde Md BT"/>
            </a:endParaRPr>
          </a:p>
        </p:txBody>
      </p:sp>
      <p:graphicFrame>
        <p:nvGraphicFramePr>
          <p:cNvPr id="14" name="Chart Placeholder 13"/>
          <p:cNvGraphicFramePr>
            <a:graphicFrameLocks noGrp="1"/>
          </p:cNvGraphicFramePr>
          <p:nvPr>
            <p:ph type="chart" sz="quarter" idx="14"/>
          </p:nvPr>
        </p:nvGraphicFramePr>
        <p:xfrm>
          <a:off x="0" y="1478280"/>
          <a:ext cx="9144000" cy="4884420"/>
        </p:xfrm>
        <a:graphic>
          <a:graphicData uri="http://schemas.openxmlformats.org/drawingml/2006/chart">
            <c:chart xmlns:c="http://schemas.openxmlformats.org/drawingml/2006/chart" xmlns:r="http://schemas.openxmlformats.org/officeDocument/2006/relationships" r:id="rId2"/>
          </a:graphicData>
        </a:graphic>
      </p:graphicFrame>
      <p:sp>
        <p:nvSpPr>
          <p:cNvPr id="7" name="Oval 6"/>
          <p:cNvSpPr/>
          <p:nvPr/>
        </p:nvSpPr>
        <p:spPr>
          <a:xfrm>
            <a:off x="2047941" y="1409700"/>
            <a:ext cx="963273" cy="46521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Footer Placeholder 8"/>
          <p:cNvSpPr>
            <a:spLocks noGrp="1"/>
          </p:cNvSpPr>
          <p:nvPr>
            <p:ph type="ftr" sz="quarter" idx="11"/>
          </p:nvPr>
        </p:nvSpPr>
        <p:spPr/>
        <p:txBody>
          <a:bodyPr/>
          <a:lstStyle/>
          <a:p>
            <a:r>
              <a:rPr lang="en-US" dirty="0" smtClean="0"/>
              <a:t>Note: Data as of 3Q2015</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Debt issuance program</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normAutofit/>
          </a:bodyPr>
          <a:lstStyle/>
          <a:p>
            <a:pPr eaLnBrk="1" hangingPunct="1"/>
            <a:r>
              <a:rPr lang="en-US" sz="2800" dirty="0" smtClean="0">
                <a:solidFill>
                  <a:schemeClr val="tx2"/>
                </a:solidFill>
              </a:rPr>
              <a:t>U.S. Based “AAA” Rated Institutions</a:t>
            </a:r>
          </a:p>
        </p:txBody>
      </p:sp>
      <p:graphicFrame>
        <p:nvGraphicFramePr>
          <p:cNvPr id="11" name="Group 4"/>
          <p:cNvGraphicFramePr>
            <a:graphicFrameLocks noGrp="1"/>
          </p:cNvGraphicFramePr>
          <p:nvPr>
            <p:ph sz="half" idx="4294967295"/>
          </p:nvPr>
        </p:nvGraphicFramePr>
        <p:xfrm>
          <a:off x="139485" y="1081088"/>
          <a:ext cx="8872779" cy="5337048"/>
        </p:xfrm>
        <a:graphic>
          <a:graphicData uri="http://schemas.openxmlformats.org/drawingml/2006/table">
            <a:tbl>
              <a:tblPr/>
              <a:tblGrid>
                <a:gridCol w="2161012"/>
                <a:gridCol w="1172929"/>
                <a:gridCol w="1023987"/>
                <a:gridCol w="1191548"/>
                <a:gridCol w="1005369"/>
                <a:gridCol w="1210166"/>
                <a:gridCol w="1107768"/>
              </a:tblGrid>
              <a:tr h="216150">
                <a:tc>
                  <a:txBody>
                    <a:bodyPr/>
                    <a:lstStyle/>
                    <a:p>
                      <a:pPr algn="l" fontAlgn="b"/>
                      <a:endParaRPr lang="en-US" sz="800" b="1" i="0" u="none" strike="noStrike" dirty="0">
                        <a:solidFill>
                          <a:srgbClr val="FCFDFD"/>
                        </a:solidFill>
                        <a:latin typeface="AvantGarde Bk BT"/>
                      </a:endParaRPr>
                    </a:p>
                  </a:txBody>
                  <a:tcPr marL="45720" marR="45720" marT="18288" marB="18288" anchor="b">
                    <a:lnL cap="flat">
                      <a:noFill/>
                    </a:lnL>
                    <a:lnR cap="flat">
                      <a:noFill/>
                    </a:lnR>
                    <a:lnT cap="flat">
                      <a:noFill/>
                    </a:lnT>
                    <a:lnB>
                      <a:noFill/>
                    </a:lnB>
                    <a:lnTlToBr>
                      <a:noFill/>
                    </a:lnTlToBr>
                    <a:lnBlToTr>
                      <a:noFill/>
                    </a:lnBlToTr>
                    <a:solidFill>
                      <a:schemeClr val="tx2"/>
                    </a:solidFill>
                  </a:tcPr>
                </a:tc>
                <a:tc gridSpan="2">
                  <a:txBody>
                    <a:bodyPr/>
                    <a:lstStyle/>
                    <a:p>
                      <a:pPr algn="ctr" fontAlgn="b"/>
                      <a:r>
                        <a:rPr lang="en-US" sz="1200" b="0" i="0" u="sng" strike="noStrike" dirty="0">
                          <a:solidFill>
                            <a:srgbClr val="FCFDFD"/>
                          </a:solidFill>
                          <a:latin typeface="AvantGarde Md BT"/>
                        </a:rPr>
                        <a:t>S&amp;P</a:t>
                      </a:r>
                    </a:p>
                  </a:txBody>
                  <a:tcPr marL="45720" marR="45720" marT="18288" marB="18288" anchor="b">
                    <a:lnL cap="flat">
                      <a:noFill/>
                    </a:lnL>
                    <a:lnR cap="flat">
                      <a:noFill/>
                    </a:lnR>
                    <a:lnT cap="flat">
                      <a:noFill/>
                    </a:lnT>
                    <a:lnB>
                      <a:noFill/>
                    </a:lnB>
                    <a:lnTlToBr>
                      <a:noFill/>
                    </a:lnTlToBr>
                    <a:lnBlToTr>
                      <a:noFill/>
                    </a:lnBlToTr>
                    <a:solidFill>
                      <a:schemeClr val="tx2"/>
                    </a:solidFill>
                  </a:tcPr>
                </a:tc>
                <a:tc hMerge="1">
                  <a:txBody>
                    <a:bodyPr/>
                    <a:lstStyle/>
                    <a:p>
                      <a:endParaRPr lang="en-US"/>
                    </a:p>
                  </a:txBody>
                  <a:tcPr>
                    <a:lnL cap="flat">
                      <a:noFill/>
                    </a:lnL>
                    <a:lnR cap="flat">
                      <a:noFill/>
                    </a:lnR>
                    <a:lnT cap="flat">
                      <a:noFill/>
                    </a:lnT>
                    <a:lnB>
                      <a:noFill/>
                    </a:lnB>
                    <a:lnTlToBr>
                      <a:noFill/>
                    </a:lnTlToBr>
                    <a:lnBlToTr>
                      <a:noFill/>
                    </a:lnBlToTr>
                    <a:noFill/>
                  </a:tcPr>
                </a:tc>
                <a:tc gridSpan="2">
                  <a:txBody>
                    <a:bodyPr/>
                    <a:lstStyle/>
                    <a:p>
                      <a:pPr algn="ctr" fontAlgn="b"/>
                      <a:r>
                        <a:rPr lang="en-US" sz="1200" b="0" i="0" u="sng" strike="noStrike" dirty="0">
                          <a:solidFill>
                            <a:srgbClr val="FCFDFD"/>
                          </a:solidFill>
                          <a:latin typeface="AvantGarde Md BT"/>
                        </a:rPr>
                        <a:t>Moody's</a:t>
                      </a:r>
                    </a:p>
                  </a:txBody>
                  <a:tcPr marL="45720" marR="45720" marT="18288" marB="18288" anchor="b">
                    <a:lnL cap="flat">
                      <a:noFill/>
                    </a:lnL>
                    <a:lnR cap="flat">
                      <a:noFill/>
                    </a:lnR>
                    <a:lnT cap="flat">
                      <a:noFill/>
                    </a:lnT>
                    <a:lnB>
                      <a:noFill/>
                    </a:lnB>
                    <a:lnTlToBr>
                      <a:noFill/>
                    </a:lnTlToBr>
                    <a:lnBlToTr>
                      <a:noFill/>
                    </a:lnBlToTr>
                    <a:solidFill>
                      <a:schemeClr val="tx2"/>
                    </a:solidFill>
                  </a:tcPr>
                </a:tc>
                <a:tc hMerge="1">
                  <a:txBody>
                    <a:bodyPr/>
                    <a:lstStyle/>
                    <a:p>
                      <a:endParaRPr lang="en-US"/>
                    </a:p>
                  </a:txBody>
                  <a:tcPr>
                    <a:lnL cap="flat">
                      <a:noFill/>
                    </a:lnL>
                    <a:lnR cap="flat">
                      <a:noFill/>
                    </a:lnR>
                    <a:lnT cap="flat">
                      <a:noFill/>
                    </a:lnT>
                    <a:lnB>
                      <a:noFill/>
                    </a:lnB>
                    <a:lnTlToBr>
                      <a:noFill/>
                    </a:lnTlToBr>
                    <a:lnBlToTr>
                      <a:noFill/>
                    </a:lnBlToTr>
                    <a:noFill/>
                  </a:tcPr>
                </a:tc>
                <a:tc gridSpan="2">
                  <a:txBody>
                    <a:bodyPr/>
                    <a:lstStyle/>
                    <a:p>
                      <a:pPr algn="ctr" fontAlgn="b"/>
                      <a:r>
                        <a:rPr lang="en-US" sz="1200" b="0" i="0" u="sng" strike="noStrike" dirty="0">
                          <a:solidFill>
                            <a:srgbClr val="FCFDFD"/>
                          </a:solidFill>
                          <a:latin typeface="AvantGarde Md BT"/>
                        </a:rPr>
                        <a:t>Fitch</a:t>
                      </a:r>
                    </a:p>
                  </a:txBody>
                  <a:tcPr marL="45720" marR="45720" marT="18288" marB="18288" anchor="b">
                    <a:lnL cap="flat">
                      <a:noFill/>
                    </a:lnL>
                    <a:lnR cap="flat">
                      <a:noFill/>
                    </a:lnR>
                    <a:lnT cap="flat">
                      <a:noFill/>
                    </a:lnT>
                    <a:lnB>
                      <a:noFill/>
                    </a:lnB>
                    <a:lnTlToBr>
                      <a:noFill/>
                    </a:lnTlToBr>
                    <a:lnBlToTr>
                      <a:noFill/>
                    </a:lnBlToTr>
                    <a:solidFill>
                      <a:schemeClr val="tx2"/>
                    </a:solidFill>
                  </a:tcPr>
                </a:tc>
                <a:tc hMerge="1">
                  <a:txBody>
                    <a:bodyPr/>
                    <a:lstStyle/>
                    <a:p>
                      <a:endParaRPr lang="en-US"/>
                    </a:p>
                  </a:txBody>
                  <a:tcPr>
                    <a:lnL cap="flat">
                      <a:noFill/>
                    </a:lnL>
                    <a:lnR cap="flat">
                      <a:noFill/>
                    </a:lnR>
                    <a:lnT cap="flat">
                      <a:noFill/>
                    </a:lnT>
                    <a:lnB>
                      <a:noFill/>
                    </a:lnB>
                    <a:lnTlToBr>
                      <a:noFill/>
                    </a:lnTlToBr>
                    <a:lnBlToTr>
                      <a:noFill/>
                    </a:lnBlToTr>
                    <a:noFill/>
                  </a:tcPr>
                </a:tc>
              </a:tr>
              <a:tr h="171119">
                <a:tc>
                  <a:txBody>
                    <a:bodyPr/>
                    <a:lstStyle/>
                    <a:p>
                      <a:pPr algn="l" rtl="0" fontAlgn="t"/>
                      <a:r>
                        <a:rPr lang="en-US" sz="900" b="0" i="1" u="none" strike="noStrike" dirty="0" smtClean="0">
                          <a:solidFill>
                            <a:schemeClr val="bg1"/>
                          </a:solidFill>
                          <a:latin typeface="AvantGarde Md BT"/>
                        </a:rPr>
                        <a:t>Financials Institutions - Insurance</a:t>
                      </a:r>
                      <a:endParaRPr lang="en-US" sz="900" b="0" i="1" u="none" strike="noStrike" dirty="0">
                        <a:solidFill>
                          <a:schemeClr val="bg1"/>
                        </a:solidFill>
                        <a:latin typeface="AvantGarde Md BT"/>
                      </a:endParaRPr>
                    </a:p>
                  </a:txBody>
                  <a:tcPr marL="45720" marR="45720" marT="18288" marB="18288">
                    <a:lnL cap="flat">
                      <a:noFill/>
                    </a:lnL>
                    <a:lnR cap="flat">
                      <a:noFill/>
                    </a:lnR>
                    <a:lnT>
                      <a:noFill/>
                    </a:lnT>
                    <a:lnB>
                      <a:noFill/>
                    </a:lnB>
                    <a:lnTlToBr>
                      <a:noFill/>
                    </a:lnTlToBr>
                    <a:lnBlToTr>
                      <a:noFill/>
                    </a:lnBlToTr>
                    <a:solidFill>
                      <a:schemeClr val="tx2"/>
                    </a:solidFill>
                  </a:tcPr>
                </a:tc>
                <a:tc>
                  <a:txBody>
                    <a:bodyPr/>
                    <a:lstStyle/>
                    <a:p>
                      <a:pPr algn="ctr" fontAlgn="b"/>
                      <a:r>
                        <a:rPr lang="en-US" sz="900" b="0" i="1" u="none" strike="noStrike" dirty="0" smtClean="0">
                          <a:solidFill>
                            <a:schemeClr val="bg1"/>
                          </a:solidFill>
                          <a:latin typeface="AvantGarde Md BT"/>
                        </a:rPr>
                        <a:t>Fin.</a:t>
                      </a:r>
                      <a:r>
                        <a:rPr lang="en-US" sz="900" b="0" i="1" u="none" strike="noStrike" baseline="0" dirty="0" smtClean="0">
                          <a:solidFill>
                            <a:schemeClr val="bg1"/>
                          </a:solidFill>
                          <a:latin typeface="AvantGarde Md BT"/>
                        </a:rPr>
                        <a:t> </a:t>
                      </a:r>
                      <a:r>
                        <a:rPr lang="en-US" sz="900" b="0" i="1" u="none" strike="noStrike" dirty="0" smtClean="0">
                          <a:solidFill>
                            <a:schemeClr val="bg1"/>
                          </a:solidFill>
                          <a:latin typeface="AvantGarde Md BT"/>
                        </a:rPr>
                        <a:t>Strength Rating</a:t>
                      </a:r>
                      <a:endParaRPr lang="en-US" sz="900" b="0" i="1" u="none" strike="noStrike" dirty="0">
                        <a:solidFill>
                          <a:schemeClr val="bg1"/>
                        </a:solidFill>
                        <a:latin typeface="AvantGarde Md BT"/>
                      </a:endParaRPr>
                    </a:p>
                  </a:txBody>
                  <a:tcPr marL="45720" marR="45720" marT="18288" marB="18288">
                    <a:lnL cap="flat">
                      <a:noFill/>
                    </a:lnL>
                    <a:lnR cap="flat">
                      <a:noFill/>
                    </a:lnR>
                    <a:lnT>
                      <a:noFill/>
                    </a:lnT>
                    <a:lnB>
                      <a:noFill/>
                    </a:lnB>
                    <a:lnTlToBr>
                      <a:noFill/>
                    </a:lnTlToBr>
                    <a:lnBlToTr>
                      <a:noFill/>
                    </a:lnBlToTr>
                    <a:solidFill>
                      <a:schemeClr val="tx2"/>
                    </a:solidFill>
                  </a:tcPr>
                </a:tc>
                <a:tc>
                  <a:txBody>
                    <a:bodyPr/>
                    <a:lstStyle/>
                    <a:p>
                      <a:pPr algn="ctr" fontAlgn="b"/>
                      <a:r>
                        <a:rPr lang="en-US" sz="900" b="0" i="1" u="none" strike="noStrike" dirty="0">
                          <a:solidFill>
                            <a:schemeClr val="bg1"/>
                          </a:solidFill>
                          <a:latin typeface="AvantGarde Md BT"/>
                        </a:rPr>
                        <a:t>Outlook</a:t>
                      </a:r>
                    </a:p>
                  </a:txBody>
                  <a:tcPr marL="45720" marR="45720" marT="18288" marB="18288">
                    <a:lnL cap="flat">
                      <a:noFill/>
                    </a:lnL>
                    <a:lnR cap="flat">
                      <a:noFill/>
                    </a:lnR>
                    <a:lnT>
                      <a:noFill/>
                    </a:lnT>
                    <a:lnB>
                      <a:noFill/>
                    </a:lnB>
                    <a:lnTlToBr>
                      <a:noFill/>
                    </a:lnTlToBr>
                    <a:lnBlToTr>
                      <a:noFill/>
                    </a:lnBlToTr>
                    <a:solidFill>
                      <a:schemeClr val="tx2"/>
                    </a:solidFill>
                  </a:tcPr>
                </a:tc>
                <a:tc>
                  <a:txBody>
                    <a:bodyPr/>
                    <a:lstStyle/>
                    <a:p>
                      <a:pPr algn="ctr" fontAlgn="b"/>
                      <a:r>
                        <a:rPr lang="en-US" sz="900" b="0" i="1" u="none" strike="noStrike" dirty="0" smtClean="0">
                          <a:solidFill>
                            <a:schemeClr val="bg1"/>
                          </a:solidFill>
                          <a:latin typeface="AvantGarde Md BT"/>
                        </a:rPr>
                        <a:t>Fin.</a:t>
                      </a:r>
                      <a:r>
                        <a:rPr lang="en-US" sz="900" b="0" i="1" u="none" strike="noStrike" baseline="0" dirty="0" smtClean="0">
                          <a:solidFill>
                            <a:schemeClr val="bg1"/>
                          </a:solidFill>
                          <a:latin typeface="AvantGarde Md BT"/>
                        </a:rPr>
                        <a:t> </a:t>
                      </a:r>
                      <a:r>
                        <a:rPr lang="en-US" sz="900" b="0" i="1" u="none" strike="noStrike" dirty="0" smtClean="0">
                          <a:solidFill>
                            <a:schemeClr val="bg1"/>
                          </a:solidFill>
                          <a:latin typeface="AvantGarde Md BT"/>
                        </a:rPr>
                        <a:t>Strength Rating</a:t>
                      </a:r>
                      <a:endParaRPr lang="en-US" sz="900" b="0" i="1" u="none" strike="noStrike" dirty="0">
                        <a:solidFill>
                          <a:schemeClr val="bg1"/>
                        </a:solidFill>
                        <a:latin typeface="AvantGarde Md BT"/>
                      </a:endParaRPr>
                    </a:p>
                  </a:txBody>
                  <a:tcPr marL="45720" marR="45720" marT="18288" marB="18288">
                    <a:lnL cap="flat">
                      <a:noFill/>
                    </a:lnL>
                    <a:lnR cap="flat">
                      <a:noFill/>
                    </a:lnR>
                    <a:lnT>
                      <a:noFill/>
                    </a:lnT>
                    <a:lnB>
                      <a:noFill/>
                    </a:lnB>
                    <a:lnTlToBr>
                      <a:noFill/>
                    </a:lnTlToBr>
                    <a:lnBlToTr>
                      <a:noFill/>
                    </a:lnBlToTr>
                    <a:solidFill>
                      <a:schemeClr val="tx2"/>
                    </a:solidFill>
                  </a:tcPr>
                </a:tc>
                <a:tc>
                  <a:txBody>
                    <a:bodyPr/>
                    <a:lstStyle/>
                    <a:p>
                      <a:pPr algn="ctr" fontAlgn="b"/>
                      <a:r>
                        <a:rPr lang="en-US" sz="900" b="0" i="1" u="none" strike="noStrike" dirty="0">
                          <a:solidFill>
                            <a:schemeClr val="bg1"/>
                          </a:solidFill>
                          <a:latin typeface="AvantGarde Md BT"/>
                        </a:rPr>
                        <a:t>Outlook</a:t>
                      </a:r>
                    </a:p>
                  </a:txBody>
                  <a:tcPr marL="45720" marR="45720" marT="18288" marB="18288">
                    <a:lnL cap="flat">
                      <a:noFill/>
                    </a:lnL>
                    <a:lnR cap="flat">
                      <a:noFill/>
                    </a:lnR>
                    <a:lnT>
                      <a:noFill/>
                    </a:lnT>
                    <a:lnB>
                      <a:noFill/>
                    </a:lnB>
                    <a:lnTlToBr>
                      <a:noFill/>
                    </a:lnTlToBr>
                    <a:lnBlToTr>
                      <a:noFill/>
                    </a:lnBlToTr>
                    <a:solidFill>
                      <a:schemeClr val="tx2"/>
                    </a:solidFill>
                  </a:tcPr>
                </a:tc>
                <a:tc>
                  <a:txBody>
                    <a:bodyPr/>
                    <a:lstStyle/>
                    <a:p>
                      <a:pPr algn="ctr" fontAlgn="b"/>
                      <a:r>
                        <a:rPr lang="en-US" sz="900" b="0" i="1" u="none" strike="noStrike" dirty="0" smtClean="0">
                          <a:solidFill>
                            <a:schemeClr val="bg1"/>
                          </a:solidFill>
                          <a:latin typeface="AvantGarde Md BT"/>
                        </a:rPr>
                        <a:t>Fin.</a:t>
                      </a:r>
                      <a:r>
                        <a:rPr lang="en-US" sz="900" b="0" i="1" u="none" strike="noStrike" baseline="0" dirty="0" smtClean="0">
                          <a:solidFill>
                            <a:schemeClr val="bg1"/>
                          </a:solidFill>
                          <a:latin typeface="AvantGarde Md BT"/>
                        </a:rPr>
                        <a:t> </a:t>
                      </a:r>
                      <a:r>
                        <a:rPr lang="en-US" sz="900" b="0" i="1" u="none" strike="noStrike" dirty="0" smtClean="0">
                          <a:solidFill>
                            <a:schemeClr val="bg1"/>
                          </a:solidFill>
                          <a:latin typeface="AvantGarde Md BT"/>
                        </a:rPr>
                        <a:t>Strength Rating</a:t>
                      </a:r>
                      <a:endParaRPr lang="en-US" sz="900" b="0" i="1" u="none" strike="noStrike" dirty="0">
                        <a:solidFill>
                          <a:schemeClr val="bg1"/>
                        </a:solidFill>
                        <a:latin typeface="AvantGarde Md BT"/>
                      </a:endParaRPr>
                    </a:p>
                  </a:txBody>
                  <a:tcPr marL="45720" marR="45720" marT="18288" marB="18288">
                    <a:lnL cap="flat">
                      <a:noFill/>
                    </a:lnL>
                    <a:lnR cap="flat">
                      <a:noFill/>
                    </a:lnR>
                    <a:lnT>
                      <a:noFill/>
                    </a:lnT>
                    <a:lnB>
                      <a:noFill/>
                    </a:lnB>
                    <a:lnTlToBr>
                      <a:noFill/>
                    </a:lnTlToBr>
                    <a:lnBlToTr>
                      <a:noFill/>
                    </a:lnBlToTr>
                    <a:solidFill>
                      <a:schemeClr val="tx2"/>
                    </a:solidFill>
                  </a:tcPr>
                </a:tc>
                <a:tc>
                  <a:txBody>
                    <a:bodyPr/>
                    <a:lstStyle/>
                    <a:p>
                      <a:pPr algn="ctr" fontAlgn="b"/>
                      <a:r>
                        <a:rPr lang="en-US" sz="900" b="0" i="1" u="none" strike="noStrike" dirty="0">
                          <a:solidFill>
                            <a:schemeClr val="bg1"/>
                          </a:solidFill>
                          <a:latin typeface="AvantGarde Md BT"/>
                        </a:rPr>
                        <a:t>Outlook</a:t>
                      </a:r>
                    </a:p>
                  </a:txBody>
                  <a:tcPr marL="45720" marR="45720" marT="18288" marB="18288">
                    <a:lnL cap="flat">
                      <a:noFill/>
                    </a:lnL>
                    <a:lnR cap="flat">
                      <a:noFill/>
                    </a:lnR>
                    <a:lnT>
                      <a:noFill/>
                    </a:lnT>
                    <a:lnB>
                      <a:noFill/>
                    </a:lnB>
                    <a:lnTlToBr>
                      <a:noFill/>
                    </a:lnTlToBr>
                    <a:lnBlToTr>
                      <a:noFill/>
                    </a:lnBlToTr>
                    <a:solidFill>
                      <a:schemeClr val="tx2"/>
                    </a:solidFill>
                  </a:tcPr>
                </a:tc>
              </a:tr>
              <a:tr h="156108">
                <a:tc>
                  <a:txBody>
                    <a:bodyPr/>
                    <a:lstStyle/>
                    <a:p>
                      <a:pPr algn="l" fontAlgn="b"/>
                      <a:r>
                        <a:rPr lang="en-US" sz="800" b="0" i="0" u="none" strike="noStrike" dirty="0">
                          <a:solidFill>
                            <a:srgbClr val="000000"/>
                          </a:solidFill>
                          <a:latin typeface="AvantGarde Bk BT"/>
                        </a:rPr>
                        <a:t>Northwestern Mutual Life Insurance Co</a:t>
                      </a: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rgbClr val="000000"/>
                          </a:solidFill>
                          <a:latin typeface="AvantGarde Bk BT"/>
                        </a:rPr>
                        <a:t>Stable</a:t>
                      </a:r>
                      <a:endParaRPr lang="en-US" sz="800" b="0" i="0" u="none" strike="noStrike" dirty="0">
                        <a:solidFill>
                          <a:srgbClr val="000000"/>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rgbClr val="000000"/>
                          </a:solidFill>
                          <a:latin typeface="AvantGarde Bk BT"/>
                        </a:rPr>
                        <a:t>Aaa</a:t>
                      </a:r>
                      <a:endParaRPr lang="en-US" sz="800" b="0" i="0" u="none" strike="noStrike" dirty="0">
                        <a:solidFill>
                          <a:srgbClr val="000000"/>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a:solidFill>
                            <a:srgbClr val="000000"/>
                          </a:solidFill>
                          <a:latin typeface="AvantGarde Bk BT"/>
                        </a:rPr>
                        <a:t>Stable</a:t>
                      </a: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AAA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a:solidFill>
                            <a:schemeClr val="tx1"/>
                          </a:solidFill>
                          <a:latin typeface="AvantGarde Bk BT"/>
                        </a:rPr>
                        <a:t>Stable</a:t>
                      </a: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r>
              <a:tr h="156108">
                <a:tc>
                  <a:txBody>
                    <a:bodyPr/>
                    <a:lstStyle/>
                    <a:p>
                      <a:pPr algn="l" fontAlgn="b"/>
                      <a:r>
                        <a:rPr lang="en-US" sz="800" b="0" i="0" u="none" strike="noStrike" dirty="0">
                          <a:solidFill>
                            <a:srgbClr val="000000"/>
                          </a:solidFill>
                          <a:latin typeface="AvantGarde Bk BT"/>
                        </a:rPr>
                        <a:t>New York Life Insurance Co</a:t>
                      </a: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rPr>
                        <a:t>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rgbClr val="000000"/>
                          </a:solidFill>
                          <a:latin typeface="AvantGarde Bk BT"/>
                        </a:rPr>
                        <a:t>Stable</a:t>
                      </a:r>
                      <a:endParaRPr lang="en-US" sz="800" b="0" i="0" u="none" strike="noStrike" dirty="0">
                        <a:solidFill>
                          <a:srgbClr val="000000"/>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rgbClr val="000000"/>
                          </a:solidFill>
                          <a:latin typeface="AvantGarde Bk BT"/>
                        </a:rPr>
                        <a:t>Aaa</a:t>
                      </a:r>
                      <a:endParaRPr lang="en-US" sz="800" b="0" i="0" u="none" strike="noStrike" dirty="0">
                        <a:solidFill>
                          <a:srgbClr val="000000"/>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a:solidFill>
                            <a:srgbClr val="000000"/>
                          </a:solidFill>
                          <a:latin typeface="AvantGarde Bk BT"/>
                        </a:rPr>
                        <a:t>Stable</a:t>
                      </a: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rPr>
                        <a:t>AAA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a:solidFill>
                            <a:schemeClr val="tx1"/>
                          </a:solidFill>
                          <a:latin typeface="AvantGarde Bk BT"/>
                        </a:rPr>
                        <a:t>Stable</a:t>
                      </a:r>
                    </a:p>
                  </a:txBody>
                  <a:tcPr marL="45720" marR="45720" marT="18288" marB="18288">
                    <a:lnL cap="flat">
                      <a:noFill/>
                    </a:lnL>
                    <a:lnR cap="flat">
                      <a:noFill/>
                    </a:lnR>
                    <a:lnT>
                      <a:noFill/>
                    </a:lnT>
                    <a:lnB>
                      <a:noFill/>
                    </a:lnB>
                    <a:lnTlToBr>
                      <a:noFill/>
                    </a:lnTlToBr>
                    <a:lnBlToTr>
                      <a:noFill/>
                    </a:lnBlToTr>
                    <a:solidFill>
                      <a:schemeClr val="bg1"/>
                    </a:solidFill>
                  </a:tcPr>
                </a:tc>
              </a:tr>
              <a:tr h="156108">
                <a:tc>
                  <a:txBody>
                    <a:bodyPr/>
                    <a:lstStyle/>
                    <a:p>
                      <a:pPr algn="l" fontAlgn="b"/>
                      <a:r>
                        <a:rPr lang="en-US" sz="800" b="0" i="0" u="none" strike="noStrike" dirty="0" smtClean="0">
                          <a:solidFill>
                            <a:srgbClr val="000000"/>
                          </a:solidFill>
                          <a:latin typeface="AvantGarde Bk BT"/>
                        </a:rPr>
                        <a:t>Teachers Ins.</a:t>
                      </a:r>
                      <a:r>
                        <a:rPr lang="en-US" sz="800" b="0" i="0" u="none" strike="noStrike" baseline="0" dirty="0" smtClean="0">
                          <a:solidFill>
                            <a:srgbClr val="000000"/>
                          </a:solidFill>
                          <a:latin typeface="AvantGarde Bk BT"/>
                        </a:rPr>
                        <a:t> and Annuity Assoc. of America</a:t>
                      </a:r>
                      <a:endParaRPr lang="en-US" sz="800" b="0" i="0" u="none" strike="noStrike" dirty="0">
                        <a:solidFill>
                          <a:srgbClr val="000000"/>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Aa1</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AAA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r>
              <a:tr h="156108">
                <a:tc>
                  <a:txBody>
                    <a:bodyPr/>
                    <a:lstStyle/>
                    <a:p>
                      <a:pPr algn="l" fontAlgn="b"/>
                      <a:r>
                        <a:rPr lang="en-US" sz="800" b="0" i="0" u="none" strike="noStrike" dirty="0" smtClean="0">
                          <a:solidFill>
                            <a:srgbClr val="000000"/>
                          </a:solidFill>
                          <a:latin typeface="AvantGarde Bk BT"/>
                        </a:rPr>
                        <a:t>TIAA-CREF</a:t>
                      </a:r>
                      <a:r>
                        <a:rPr lang="en-US" sz="800" b="0" i="0" u="none" strike="noStrike" baseline="0" dirty="0" smtClean="0">
                          <a:solidFill>
                            <a:srgbClr val="000000"/>
                          </a:solidFill>
                          <a:latin typeface="AvantGarde Bk BT"/>
                        </a:rPr>
                        <a:t> Life Insurance Co.</a:t>
                      </a:r>
                      <a:endParaRPr lang="en-US" sz="800" b="0" i="0" u="none" strike="noStrike" dirty="0">
                        <a:solidFill>
                          <a:srgbClr val="000000"/>
                        </a:solidFill>
                        <a:latin typeface="AvantGarde Bk BT"/>
                      </a:endParaRPr>
                    </a:p>
                  </a:txBody>
                  <a:tcPr marL="45720" marR="45720" marT="18288" marB="18288">
                    <a:lnL cap="flat">
                      <a:noFill/>
                    </a:lnL>
                    <a:lnR cap="flat">
                      <a:noFill/>
                    </a:lnR>
                    <a:lnT>
                      <a:noFill/>
                    </a:lnT>
                    <a:lnB>
                      <a:noFill/>
                    </a:lnB>
                    <a:lnTlToBr>
                      <a:noFill/>
                    </a:lnTlToBr>
                    <a:lnBlToTr>
                      <a:noFill/>
                    </a:lnBlToTr>
                    <a:noFill/>
                  </a:tcPr>
                </a:tc>
                <a:tc>
                  <a:txBody>
                    <a:bodyPr/>
                    <a:lstStyle/>
                    <a:p>
                      <a:pPr algn="ctr" fontAlgn="b"/>
                      <a:r>
                        <a:rPr lang="en-US" sz="800" b="0" i="0" u="none" strike="noStrike" dirty="0" smtClean="0">
                          <a:solidFill>
                            <a:schemeClr val="tx1"/>
                          </a:solidFill>
                          <a:latin typeface="AvantGarde Bk BT"/>
                        </a:rPr>
                        <a:t>AA+</a:t>
                      </a:r>
                    </a:p>
                  </a:txBody>
                  <a:tcPr marL="45720" marR="45720" marT="18288" marB="18288">
                    <a:lnL cap="flat">
                      <a:noFill/>
                    </a:lnL>
                    <a:lnR cap="flat">
                      <a:noFill/>
                    </a:lnR>
                    <a:lnT>
                      <a:noFill/>
                    </a:lnT>
                    <a:lnB>
                      <a:noFill/>
                    </a:lnB>
                    <a:lnTlToBr>
                      <a:noFill/>
                    </a:lnTlToBr>
                    <a:lnBlToTr>
                      <a:noFill/>
                    </a:lnBlToTr>
                    <a:no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noFill/>
                  </a:tcPr>
                </a:tc>
                <a:tc>
                  <a:txBody>
                    <a:bodyPr/>
                    <a:lstStyle/>
                    <a:p>
                      <a:pPr algn="ctr" fontAlgn="b"/>
                      <a:r>
                        <a:rPr lang="en-US" sz="800" b="0" i="0" u="none" strike="noStrike" dirty="0" smtClean="0">
                          <a:solidFill>
                            <a:schemeClr val="tx1"/>
                          </a:solidFill>
                          <a:latin typeface="AvantGarde Bk BT"/>
                        </a:rPr>
                        <a:t>Aa1</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no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noFill/>
                  </a:tcPr>
                </a:tc>
                <a:tc>
                  <a:txBody>
                    <a:bodyPr/>
                    <a:lstStyle/>
                    <a:p>
                      <a:pPr algn="ctr" fontAlgn="b"/>
                      <a:r>
                        <a:rPr lang="en-US" sz="800" b="0" i="0" u="none" strike="noStrike" dirty="0" smtClean="0">
                          <a:solidFill>
                            <a:schemeClr val="tx1"/>
                          </a:solidFill>
                          <a:latin typeface="AvantGarde Bk BT"/>
                        </a:rPr>
                        <a:t>AAA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no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noFill/>
                  </a:tcPr>
                </a:tc>
              </a:tr>
              <a:tr h="156108">
                <a:tc>
                  <a:txBody>
                    <a:bodyPr/>
                    <a:lstStyle/>
                    <a:p>
                      <a:pPr algn="l" fontAlgn="b"/>
                      <a:r>
                        <a:rPr lang="en-US" sz="800" b="0" i="0" u="none" strike="noStrike" dirty="0">
                          <a:solidFill>
                            <a:srgbClr val="000000"/>
                          </a:solidFill>
                          <a:latin typeface="AvantGarde Bk BT"/>
                        </a:rPr>
                        <a:t>United Services Automobile Association</a:t>
                      </a: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Aaa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a:solidFill>
                            <a:schemeClr val="tx1"/>
                          </a:solidFill>
                          <a:latin typeface="AvantGarde Bk BT"/>
                        </a:rPr>
                        <a:t>Stable</a:t>
                      </a: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a:solidFill>
                            <a:schemeClr val="tx1"/>
                          </a:solidFill>
                          <a:latin typeface="AvantGarde Bk BT"/>
                        </a:rPr>
                        <a:t>AAA</a:t>
                      </a: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a:solidFill>
                            <a:schemeClr val="tx1"/>
                          </a:solidFill>
                          <a:latin typeface="AvantGarde Bk BT"/>
                        </a:rPr>
                        <a:t>Stable</a:t>
                      </a: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r>
              <a:tr h="171119">
                <a:tc>
                  <a:txBody>
                    <a:bodyPr/>
                    <a:lstStyle/>
                    <a:p>
                      <a:pPr marL="0" algn="l" defTabSz="914400" rtl="0" eaLnBrk="1" fontAlgn="t" latinLnBrk="0" hangingPunct="1"/>
                      <a:r>
                        <a:rPr lang="en-US" sz="900" b="0" i="1" u="none" strike="noStrike" kern="1200" dirty="0" smtClean="0">
                          <a:solidFill>
                            <a:schemeClr val="bg1"/>
                          </a:solidFill>
                          <a:latin typeface="AvantGarde Md BT"/>
                          <a:ea typeface="+mn-ea"/>
                          <a:cs typeface="+mn-cs"/>
                        </a:rPr>
                        <a:t>Financial Institutions - Banks</a:t>
                      </a:r>
                      <a:endParaRPr lang="en-US" sz="900" b="0" i="1" u="none" strike="noStrike" kern="1200" dirty="0">
                        <a:solidFill>
                          <a:schemeClr val="bg1"/>
                        </a:solidFill>
                        <a:latin typeface="AvantGarde Md BT"/>
                        <a:ea typeface="+mn-ea"/>
                        <a:cs typeface="+mn-cs"/>
                      </a:endParaRPr>
                    </a:p>
                  </a:txBody>
                  <a:tcPr marL="45720" marR="45720" marT="18288" marB="18288">
                    <a:lnL cap="flat">
                      <a:noFill/>
                    </a:lnL>
                    <a:lnR cap="flat">
                      <a:noFill/>
                    </a:lnR>
                    <a:lnT>
                      <a:noFill/>
                    </a:lnT>
                    <a:lnB>
                      <a:noFill/>
                    </a:lnB>
                    <a:lnTlToBr>
                      <a:noFill/>
                    </a:lnTlToBr>
                    <a:lnBlToTr>
                      <a:noFill/>
                    </a:lnBlToTr>
                    <a:solidFill>
                      <a:schemeClr val="tx2"/>
                    </a:solidFill>
                  </a:tcPr>
                </a:tc>
                <a:tc>
                  <a:txBody>
                    <a:bodyPr/>
                    <a:lstStyle/>
                    <a:p>
                      <a:pPr algn="ctr" fontAlgn="b"/>
                      <a:r>
                        <a:rPr lang="en-US" sz="900" b="0" i="1" u="none" strike="noStrike" dirty="0" smtClean="0">
                          <a:solidFill>
                            <a:schemeClr val="bg1"/>
                          </a:solidFill>
                          <a:latin typeface="AvantGarde Md BT"/>
                        </a:rPr>
                        <a:t>Long-Term Rating</a:t>
                      </a:r>
                      <a:endParaRPr lang="en-US" sz="900" b="0" i="1" u="none" strike="noStrike" dirty="0">
                        <a:solidFill>
                          <a:schemeClr val="bg1"/>
                        </a:solidFill>
                        <a:latin typeface="AvantGarde Md BT"/>
                      </a:endParaRPr>
                    </a:p>
                  </a:txBody>
                  <a:tcPr marL="45720" marR="45720" marT="18288" marB="18288">
                    <a:lnL cap="flat">
                      <a:noFill/>
                    </a:lnL>
                    <a:lnR cap="flat">
                      <a:noFill/>
                    </a:lnR>
                    <a:lnT>
                      <a:noFill/>
                    </a:lnT>
                    <a:lnB>
                      <a:noFill/>
                    </a:lnB>
                    <a:lnTlToBr>
                      <a:noFill/>
                    </a:lnTlToBr>
                    <a:lnBlToTr>
                      <a:noFill/>
                    </a:lnBlToTr>
                    <a:solidFill>
                      <a:schemeClr val="tx2"/>
                    </a:solidFill>
                  </a:tcPr>
                </a:tc>
                <a:tc>
                  <a:txBody>
                    <a:bodyPr/>
                    <a:lstStyle/>
                    <a:p>
                      <a:pPr algn="ctr" fontAlgn="b"/>
                      <a:r>
                        <a:rPr lang="en-US" sz="900" b="0" i="1" u="none" strike="noStrike" dirty="0">
                          <a:solidFill>
                            <a:schemeClr val="bg1"/>
                          </a:solidFill>
                          <a:latin typeface="AvantGarde Md BT"/>
                        </a:rPr>
                        <a:t>Outlook</a:t>
                      </a:r>
                    </a:p>
                  </a:txBody>
                  <a:tcPr marL="45720" marR="45720" marT="18288" marB="18288">
                    <a:lnL cap="flat">
                      <a:noFill/>
                    </a:lnL>
                    <a:lnR cap="flat">
                      <a:noFill/>
                    </a:lnR>
                    <a:lnT>
                      <a:noFill/>
                    </a:lnT>
                    <a:lnB>
                      <a:noFill/>
                    </a:lnB>
                    <a:lnTlToBr>
                      <a:noFill/>
                    </a:lnTlToBr>
                    <a:lnBlToTr>
                      <a:noFill/>
                    </a:lnBlToTr>
                    <a:solidFill>
                      <a:schemeClr val="tx2"/>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900" b="0" i="1" u="none" strike="noStrike" dirty="0" smtClean="0">
                          <a:solidFill>
                            <a:schemeClr val="bg1"/>
                          </a:solidFill>
                          <a:latin typeface="AvantGarde Md BT"/>
                        </a:rPr>
                        <a:t>Long-Term Rating</a:t>
                      </a:r>
                    </a:p>
                  </a:txBody>
                  <a:tcPr marL="45720" marR="45720" marT="18288" marB="18288">
                    <a:lnL cap="flat">
                      <a:noFill/>
                    </a:lnL>
                    <a:lnR cap="flat">
                      <a:noFill/>
                    </a:lnR>
                    <a:lnT>
                      <a:noFill/>
                    </a:lnT>
                    <a:lnB>
                      <a:noFill/>
                    </a:lnB>
                    <a:lnTlToBr>
                      <a:noFill/>
                    </a:lnTlToBr>
                    <a:lnBlToTr>
                      <a:noFill/>
                    </a:lnBlToTr>
                    <a:solidFill>
                      <a:schemeClr val="tx2"/>
                    </a:solidFill>
                  </a:tcPr>
                </a:tc>
                <a:tc>
                  <a:txBody>
                    <a:bodyPr/>
                    <a:lstStyle/>
                    <a:p>
                      <a:pPr algn="ctr" fontAlgn="b"/>
                      <a:r>
                        <a:rPr lang="en-US" sz="900" b="0" i="1" u="none" strike="noStrike" dirty="0">
                          <a:solidFill>
                            <a:schemeClr val="bg1"/>
                          </a:solidFill>
                          <a:latin typeface="AvantGarde Md BT"/>
                        </a:rPr>
                        <a:t>Outlook</a:t>
                      </a:r>
                    </a:p>
                  </a:txBody>
                  <a:tcPr marL="45720" marR="45720" marT="18288" marB="18288">
                    <a:lnL cap="flat">
                      <a:noFill/>
                    </a:lnL>
                    <a:lnR cap="flat">
                      <a:noFill/>
                    </a:lnR>
                    <a:lnT>
                      <a:noFill/>
                    </a:lnT>
                    <a:lnB>
                      <a:noFill/>
                    </a:lnB>
                    <a:lnTlToBr>
                      <a:noFill/>
                    </a:lnTlToBr>
                    <a:lnBlToTr>
                      <a:noFill/>
                    </a:lnBlToTr>
                    <a:solidFill>
                      <a:schemeClr val="tx2"/>
                    </a:solidFill>
                  </a:tcPr>
                </a:tc>
                <a:tc>
                  <a:txBody>
                    <a:bodyPr/>
                    <a:lstStyle/>
                    <a:p>
                      <a:pPr algn="ctr" fontAlgn="b"/>
                      <a:r>
                        <a:rPr lang="en-US" sz="900" b="0" i="1" u="none" strike="noStrike" dirty="0" smtClean="0">
                          <a:solidFill>
                            <a:schemeClr val="bg1"/>
                          </a:solidFill>
                          <a:latin typeface="AvantGarde Md BT"/>
                        </a:rPr>
                        <a:t>Long-Term Rating</a:t>
                      </a:r>
                      <a:endParaRPr lang="en-US" sz="900" b="0" i="1" u="none" strike="noStrike" dirty="0">
                        <a:solidFill>
                          <a:schemeClr val="bg1"/>
                        </a:solidFill>
                        <a:latin typeface="AvantGarde Md BT"/>
                      </a:endParaRPr>
                    </a:p>
                  </a:txBody>
                  <a:tcPr marL="45720" marR="45720" marT="18288" marB="18288">
                    <a:lnL cap="flat">
                      <a:noFill/>
                    </a:lnL>
                    <a:lnR cap="flat">
                      <a:noFill/>
                    </a:lnR>
                    <a:lnT>
                      <a:noFill/>
                    </a:lnT>
                    <a:lnB>
                      <a:noFill/>
                    </a:lnB>
                    <a:lnTlToBr>
                      <a:noFill/>
                    </a:lnTlToBr>
                    <a:lnBlToTr>
                      <a:noFill/>
                    </a:lnBlToTr>
                    <a:solidFill>
                      <a:schemeClr val="tx2"/>
                    </a:solidFill>
                  </a:tcPr>
                </a:tc>
                <a:tc>
                  <a:txBody>
                    <a:bodyPr/>
                    <a:lstStyle/>
                    <a:p>
                      <a:pPr algn="ctr" fontAlgn="b"/>
                      <a:r>
                        <a:rPr lang="en-US" sz="900" b="0" i="1" u="none" strike="noStrike" dirty="0">
                          <a:solidFill>
                            <a:schemeClr val="bg1"/>
                          </a:solidFill>
                          <a:latin typeface="AvantGarde Md BT"/>
                        </a:rPr>
                        <a:t>Outlook</a:t>
                      </a:r>
                    </a:p>
                  </a:txBody>
                  <a:tcPr marL="45720" marR="45720" marT="18288" marB="18288">
                    <a:lnL cap="flat">
                      <a:noFill/>
                    </a:lnL>
                    <a:lnR cap="flat">
                      <a:noFill/>
                    </a:lnR>
                    <a:lnT>
                      <a:noFill/>
                    </a:lnT>
                    <a:lnB>
                      <a:noFill/>
                    </a:lnB>
                    <a:lnTlToBr>
                      <a:noFill/>
                    </a:lnTlToBr>
                    <a:lnBlToTr>
                      <a:noFill/>
                    </a:lnBlToTr>
                    <a:solidFill>
                      <a:schemeClr val="tx2"/>
                    </a:solidFill>
                  </a:tcPr>
                </a:tc>
              </a:tr>
              <a:tr h="156108">
                <a:tc>
                  <a:txBody>
                    <a:bodyPr/>
                    <a:lstStyle/>
                    <a:p>
                      <a:pPr algn="l" fontAlgn="b"/>
                      <a:r>
                        <a:rPr lang="en-US" sz="800" b="0" i="0" u="none" strike="noStrike" dirty="0">
                          <a:solidFill>
                            <a:srgbClr val="000000"/>
                          </a:solidFill>
                          <a:latin typeface="AvantGarde Bk BT"/>
                        </a:rPr>
                        <a:t>Depository </a:t>
                      </a:r>
                      <a:r>
                        <a:rPr lang="en-US" sz="800" b="0" i="0" u="none" strike="noStrike" dirty="0" smtClean="0">
                          <a:solidFill>
                            <a:srgbClr val="000000"/>
                          </a:solidFill>
                          <a:latin typeface="AvantGarde Bk BT"/>
                        </a:rPr>
                        <a:t>Trust</a:t>
                      </a:r>
                      <a:r>
                        <a:rPr lang="en-US" sz="800" b="0" i="0" u="none" strike="noStrike" baseline="0" dirty="0" smtClean="0">
                          <a:solidFill>
                            <a:srgbClr val="000000"/>
                          </a:solidFill>
                          <a:latin typeface="AvantGarde Bk BT"/>
                        </a:rPr>
                        <a:t> Company</a:t>
                      </a:r>
                      <a:r>
                        <a:rPr lang="en-US" sz="800" b="0" i="0" u="none" strike="noStrike" dirty="0" smtClean="0">
                          <a:solidFill>
                            <a:srgbClr val="000000"/>
                          </a:solidFill>
                          <a:latin typeface="AvantGarde Bk BT"/>
                        </a:rPr>
                        <a:t> </a:t>
                      </a:r>
                      <a:r>
                        <a:rPr lang="en-US" sz="800" b="0" i="0" u="none" strike="noStrike" dirty="0">
                          <a:solidFill>
                            <a:srgbClr val="000000"/>
                          </a:solidFill>
                          <a:latin typeface="AvantGarde Bk BT"/>
                        </a:rPr>
                        <a:t>(The)</a:t>
                      </a: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Aaa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a:solidFill>
                            <a:schemeClr val="tx1"/>
                          </a:solidFill>
                          <a:latin typeface="AvantGarde Bk BT"/>
                        </a:rPr>
                        <a:t>-</a:t>
                      </a: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a:solidFill>
                            <a:schemeClr val="tx1"/>
                          </a:solidFill>
                          <a:latin typeface="AvantGarde Bk BT"/>
                        </a:rPr>
                        <a:t>-</a:t>
                      </a: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r>
              <a:tr h="156108">
                <a:tc>
                  <a:txBody>
                    <a:bodyPr/>
                    <a:lstStyle/>
                    <a:p>
                      <a:pPr algn="l" fontAlgn="b"/>
                      <a:r>
                        <a:rPr lang="en-US" sz="800" b="0" i="0" u="none" strike="noStrike" dirty="0" smtClean="0">
                          <a:solidFill>
                            <a:srgbClr val="000000"/>
                          </a:solidFill>
                          <a:latin typeface="AvantGarde Bk BT"/>
                        </a:rPr>
                        <a:t>Federal</a:t>
                      </a:r>
                      <a:r>
                        <a:rPr lang="en-US" sz="800" b="0" i="0" u="none" strike="noStrike" baseline="0" dirty="0" smtClean="0">
                          <a:solidFill>
                            <a:srgbClr val="000000"/>
                          </a:solidFill>
                          <a:latin typeface="AvantGarde Bk BT"/>
                        </a:rPr>
                        <a:t> National Mortgage Association</a:t>
                      </a:r>
                      <a:endParaRPr lang="en-US" sz="800" b="0" i="0" u="none" strike="noStrike" dirty="0">
                        <a:solidFill>
                          <a:srgbClr val="000000"/>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rPr>
                        <a:t>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rPr>
                        <a:t>Aaa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rPr>
                        <a:t>AAA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r>
              <a:tr h="156108">
                <a:tc>
                  <a:txBody>
                    <a:bodyPr/>
                    <a:lstStyle/>
                    <a:p>
                      <a:pPr algn="l" fontAlgn="b"/>
                      <a:r>
                        <a:rPr lang="en-US" sz="800" b="0" i="0" u="none" strike="noStrike" dirty="0" smtClean="0">
                          <a:solidFill>
                            <a:srgbClr val="000000"/>
                          </a:solidFill>
                          <a:latin typeface="AvantGarde Bk BT"/>
                        </a:rPr>
                        <a:t>Federal Home Loan Mortgage Corp</a:t>
                      </a:r>
                      <a:r>
                        <a:rPr lang="en-US" sz="800" b="0" i="0" u="none" strike="noStrike" baseline="0" dirty="0" smtClean="0">
                          <a:solidFill>
                            <a:srgbClr val="000000"/>
                          </a:solidFill>
                          <a:latin typeface="AvantGarde Bk BT"/>
                        </a:rPr>
                        <a:t> </a:t>
                      </a:r>
                      <a:endParaRPr lang="en-US" sz="800" b="0" i="0" u="none" strike="noStrike" dirty="0">
                        <a:solidFill>
                          <a:srgbClr val="000000"/>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Aaa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AAA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r>
              <a:tr h="156108">
                <a:tc>
                  <a:txBody>
                    <a:bodyPr/>
                    <a:lstStyle/>
                    <a:p>
                      <a:pPr algn="l" fontAlgn="b"/>
                      <a:r>
                        <a:rPr lang="en-US" sz="800" b="0" i="0" u="none" strike="noStrike" dirty="0">
                          <a:solidFill>
                            <a:srgbClr val="000000"/>
                          </a:solidFill>
                          <a:latin typeface="AvantGarde Bk BT"/>
                        </a:rPr>
                        <a:t>Federal Farm Credit Banks </a:t>
                      </a: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rPr>
                        <a:t>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rPr>
                        <a:t>Aaa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a:solidFill>
                            <a:schemeClr val="tx1"/>
                          </a:solidFill>
                          <a:latin typeface="AvantGarde Bk BT"/>
                        </a:rPr>
                        <a:t>AAA</a:t>
                      </a: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a:solidFill>
                            <a:schemeClr val="tx1"/>
                          </a:solidFill>
                          <a:latin typeface="AvantGarde Bk BT"/>
                        </a:rPr>
                        <a:t>Stable</a:t>
                      </a:r>
                    </a:p>
                  </a:txBody>
                  <a:tcPr marL="45720" marR="45720" marT="18288" marB="18288">
                    <a:lnL cap="flat">
                      <a:noFill/>
                    </a:lnL>
                    <a:lnR cap="flat">
                      <a:noFill/>
                    </a:lnR>
                    <a:lnT>
                      <a:noFill/>
                    </a:lnT>
                    <a:lnB>
                      <a:noFill/>
                    </a:lnB>
                    <a:lnTlToBr>
                      <a:noFill/>
                    </a:lnTlToBr>
                    <a:lnBlToTr>
                      <a:noFill/>
                    </a:lnBlToTr>
                    <a:solidFill>
                      <a:schemeClr val="bg1"/>
                    </a:solidFill>
                  </a:tcPr>
                </a:tc>
              </a:tr>
              <a:tr h="156108">
                <a:tc>
                  <a:txBody>
                    <a:bodyPr/>
                    <a:lstStyle/>
                    <a:p>
                      <a:pPr algn="l" fontAlgn="b"/>
                      <a:r>
                        <a:rPr lang="en-US" sz="800" b="0" i="0" u="none" strike="noStrike" dirty="0" smtClean="0">
                          <a:solidFill>
                            <a:srgbClr val="000000"/>
                          </a:solidFill>
                          <a:latin typeface="AvantGarde Bk BT"/>
                        </a:rPr>
                        <a:t>Federal Home Loan Banks</a:t>
                      </a:r>
                      <a:endParaRPr lang="en-US" sz="800" b="0" i="0" u="none" strike="noStrike" dirty="0">
                        <a:solidFill>
                          <a:srgbClr val="000000"/>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Aaa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r>
              <a:tr h="156108">
                <a:tc>
                  <a:txBody>
                    <a:bodyPr/>
                    <a:lstStyle/>
                    <a:p>
                      <a:pPr algn="l" fontAlgn="b"/>
                      <a:r>
                        <a:rPr lang="en-US" sz="800" b="0" i="0" u="none" strike="noStrike" dirty="0">
                          <a:solidFill>
                            <a:srgbClr val="000000"/>
                          </a:solidFill>
                          <a:latin typeface="AvantGarde Bk BT"/>
                        </a:rPr>
                        <a:t>Federal Home Loan Bank of Cincinnati</a:t>
                      </a: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rPr>
                        <a:t>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rPr>
                        <a:t>Aaa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a:solidFill>
                            <a:schemeClr val="tx1"/>
                          </a:solidFill>
                          <a:latin typeface="AvantGarde Bk BT"/>
                        </a:rPr>
                        <a:t>-</a:t>
                      </a: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a:solidFill>
                            <a:schemeClr val="tx1"/>
                          </a:solidFill>
                          <a:latin typeface="AvantGarde Bk BT"/>
                        </a:rPr>
                        <a:t>-</a:t>
                      </a:r>
                    </a:p>
                  </a:txBody>
                  <a:tcPr marL="45720" marR="45720" marT="18288" marB="18288">
                    <a:lnL cap="flat">
                      <a:noFill/>
                    </a:lnL>
                    <a:lnR cap="flat">
                      <a:noFill/>
                    </a:lnR>
                    <a:lnT>
                      <a:noFill/>
                    </a:lnT>
                    <a:lnB>
                      <a:noFill/>
                    </a:lnB>
                    <a:lnTlToBr>
                      <a:noFill/>
                    </a:lnTlToBr>
                    <a:lnBlToTr>
                      <a:noFill/>
                    </a:lnBlToTr>
                    <a:solidFill>
                      <a:schemeClr val="bg1"/>
                    </a:solidFill>
                  </a:tcPr>
                </a:tc>
              </a:tr>
              <a:tr h="156108">
                <a:tc>
                  <a:txBody>
                    <a:bodyPr/>
                    <a:lstStyle/>
                    <a:p>
                      <a:pPr algn="l" fontAlgn="b"/>
                      <a:r>
                        <a:rPr lang="en-US" sz="800" b="0" i="0" u="none" strike="noStrike" dirty="0">
                          <a:solidFill>
                            <a:srgbClr val="000000"/>
                          </a:solidFill>
                          <a:latin typeface="AvantGarde Bk BT"/>
                        </a:rPr>
                        <a:t>Federal Home Loan Bank of Dallas</a:t>
                      </a: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cs typeface="Arial" pitchFamily="34" charset="0"/>
                        </a:rPr>
                        <a:t>Stable</a:t>
                      </a:r>
                      <a:endParaRPr lang="en-US" sz="800" b="0" i="0" u="none" strike="noStrike" dirty="0">
                        <a:solidFill>
                          <a:schemeClr val="tx1"/>
                        </a:solidFill>
                        <a:latin typeface="AvantGarde Bk BT"/>
                        <a:cs typeface="Arial" pitchFamily="34" charset="0"/>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Aaa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a:solidFill>
                            <a:schemeClr val="tx1"/>
                          </a:solidFill>
                          <a:latin typeface="AvantGarde Bk BT"/>
                        </a:rPr>
                        <a:t>-</a:t>
                      </a: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a:solidFill>
                            <a:schemeClr val="tx1"/>
                          </a:solidFill>
                          <a:latin typeface="AvantGarde Bk BT"/>
                        </a:rPr>
                        <a:t>-</a:t>
                      </a: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r>
              <a:tr h="156108">
                <a:tc>
                  <a:txBody>
                    <a:bodyPr/>
                    <a:lstStyle/>
                    <a:p>
                      <a:pPr algn="l" fontAlgn="b"/>
                      <a:r>
                        <a:rPr lang="en-US" sz="800" b="0" i="0" u="none" strike="noStrike" dirty="0">
                          <a:solidFill>
                            <a:srgbClr val="000000"/>
                          </a:solidFill>
                          <a:latin typeface="AvantGarde Bk BT"/>
                        </a:rPr>
                        <a:t>Federal Home Loan Bank of Des Moines</a:t>
                      </a: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rPr>
                        <a:t>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rPr>
                        <a:t>Aaa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a:solidFill>
                            <a:schemeClr val="tx1"/>
                          </a:solidFill>
                          <a:latin typeface="AvantGarde Bk BT"/>
                        </a:rPr>
                        <a:t>-</a:t>
                      </a: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a:solidFill>
                            <a:schemeClr val="tx1"/>
                          </a:solidFill>
                          <a:latin typeface="AvantGarde Bk BT"/>
                        </a:rPr>
                        <a:t>-</a:t>
                      </a:r>
                    </a:p>
                  </a:txBody>
                  <a:tcPr marL="45720" marR="45720" marT="18288" marB="18288">
                    <a:lnL cap="flat">
                      <a:noFill/>
                    </a:lnL>
                    <a:lnR cap="flat">
                      <a:noFill/>
                    </a:lnR>
                    <a:lnT>
                      <a:noFill/>
                    </a:lnT>
                    <a:lnB>
                      <a:noFill/>
                    </a:lnB>
                    <a:lnTlToBr>
                      <a:noFill/>
                    </a:lnTlToBr>
                    <a:lnBlToTr>
                      <a:noFill/>
                    </a:lnBlToTr>
                    <a:solidFill>
                      <a:schemeClr val="bg1"/>
                    </a:solidFill>
                  </a:tcPr>
                </a:tc>
              </a:tr>
              <a:tr h="156108">
                <a:tc>
                  <a:txBody>
                    <a:bodyPr/>
                    <a:lstStyle/>
                    <a:p>
                      <a:pPr algn="l" fontAlgn="b"/>
                      <a:r>
                        <a:rPr lang="en-US" sz="800" b="0" i="0" u="none" strike="noStrike" dirty="0">
                          <a:solidFill>
                            <a:srgbClr val="000000"/>
                          </a:solidFill>
                          <a:latin typeface="AvantGarde Bk BT"/>
                        </a:rPr>
                        <a:t>Federal Home Loan Bank of Pittsburgh</a:t>
                      </a: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cs typeface="Arial" pitchFamily="34" charset="0"/>
                        </a:rPr>
                        <a:t>Stable</a:t>
                      </a:r>
                      <a:endParaRPr lang="en-US" sz="800" b="0" i="0" u="none" strike="noStrike" dirty="0">
                        <a:solidFill>
                          <a:schemeClr val="tx1"/>
                        </a:solidFill>
                        <a:latin typeface="AvantGarde Bk BT"/>
                        <a:cs typeface="Arial" pitchFamily="34" charset="0"/>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Aaa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a:solidFill>
                            <a:schemeClr val="tx1"/>
                          </a:solidFill>
                          <a:latin typeface="AvantGarde Bk BT"/>
                        </a:rPr>
                        <a:t>-</a:t>
                      </a: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a:solidFill>
                            <a:schemeClr val="tx1"/>
                          </a:solidFill>
                          <a:latin typeface="AvantGarde Bk BT"/>
                        </a:rPr>
                        <a:t>-</a:t>
                      </a: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r>
              <a:tr h="156108">
                <a:tc>
                  <a:txBody>
                    <a:bodyPr/>
                    <a:lstStyle/>
                    <a:p>
                      <a:pPr algn="l" fontAlgn="b"/>
                      <a:r>
                        <a:rPr lang="en-US" sz="800" b="0" i="0" u="none" strike="noStrike" dirty="0">
                          <a:solidFill>
                            <a:srgbClr val="000000"/>
                          </a:solidFill>
                          <a:latin typeface="AvantGarde Bk BT"/>
                        </a:rPr>
                        <a:t>Federal Home Loan Bank of Atlanta</a:t>
                      </a: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rPr>
                        <a:t>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cs typeface="Arial" pitchFamily="34" charset="0"/>
                        </a:rPr>
                        <a:t>Stable</a:t>
                      </a:r>
                      <a:endParaRPr lang="en-US" sz="800" b="0" i="0" u="none" strike="noStrike" dirty="0">
                        <a:solidFill>
                          <a:schemeClr val="tx1"/>
                        </a:solidFill>
                        <a:latin typeface="AvantGarde Bk BT"/>
                        <a:cs typeface="Arial" pitchFamily="34" charset="0"/>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rPr>
                        <a:t>Aaa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rPr>
                        <a:t>AAA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r>
              <a:tr h="156108">
                <a:tc>
                  <a:txBody>
                    <a:bodyPr/>
                    <a:lstStyle/>
                    <a:p>
                      <a:pPr algn="l" fontAlgn="b"/>
                      <a:r>
                        <a:rPr lang="en-US" sz="800" b="0" i="0" u="none" strike="noStrike" dirty="0">
                          <a:solidFill>
                            <a:srgbClr val="000000"/>
                          </a:solidFill>
                          <a:latin typeface="AvantGarde Bk BT"/>
                        </a:rPr>
                        <a:t>Federal Home Loan Bank of Boston</a:t>
                      </a: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Aaa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r>
              <a:tr h="156108">
                <a:tc>
                  <a:txBody>
                    <a:bodyPr/>
                    <a:lstStyle/>
                    <a:p>
                      <a:pPr algn="l" fontAlgn="b"/>
                      <a:r>
                        <a:rPr lang="en-US" sz="800" b="0" i="0" u="none" strike="noStrike" dirty="0">
                          <a:solidFill>
                            <a:srgbClr val="000000"/>
                          </a:solidFill>
                          <a:latin typeface="AvantGarde Bk BT"/>
                        </a:rPr>
                        <a:t>Federal Home Loan Bank of Indianapolis</a:t>
                      </a: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rPr>
                        <a:t>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rPr>
                        <a:t>Aaa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a:solidFill>
                            <a:schemeClr val="tx1"/>
                          </a:solidFill>
                          <a:latin typeface="AvantGarde Bk BT"/>
                        </a:rPr>
                        <a:t>-</a:t>
                      </a: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a:solidFill>
                            <a:schemeClr val="tx1"/>
                          </a:solidFill>
                          <a:latin typeface="AvantGarde Bk BT"/>
                        </a:rPr>
                        <a:t>-</a:t>
                      </a:r>
                    </a:p>
                  </a:txBody>
                  <a:tcPr marL="45720" marR="45720" marT="18288" marB="18288">
                    <a:lnL cap="flat">
                      <a:noFill/>
                    </a:lnL>
                    <a:lnR cap="flat">
                      <a:noFill/>
                    </a:lnR>
                    <a:lnT>
                      <a:noFill/>
                    </a:lnT>
                    <a:lnB>
                      <a:noFill/>
                    </a:lnB>
                    <a:lnTlToBr>
                      <a:noFill/>
                    </a:lnTlToBr>
                    <a:lnBlToTr>
                      <a:noFill/>
                    </a:lnBlToTr>
                    <a:solidFill>
                      <a:schemeClr val="bg1"/>
                    </a:solidFill>
                  </a:tcPr>
                </a:tc>
              </a:tr>
              <a:tr h="156108">
                <a:tc>
                  <a:txBody>
                    <a:bodyPr/>
                    <a:lstStyle/>
                    <a:p>
                      <a:pPr algn="l" fontAlgn="b"/>
                      <a:r>
                        <a:rPr lang="en-US" sz="800" b="0" i="0" u="none" strike="noStrike" dirty="0">
                          <a:solidFill>
                            <a:srgbClr val="000000"/>
                          </a:solidFill>
                          <a:latin typeface="AvantGarde Bk BT"/>
                        </a:rPr>
                        <a:t>Federal Home Loan Bank of New York</a:t>
                      </a:r>
                    </a:p>
                  </a:txBody>
                  <a:tcPr marL="45720" marR="45720" marT="18288" marB="18288">
                    <a:lnL cap="flat">
                      <a:noFill/>
                    </a:lnL>
                    <a:lnR cap="flat">
                      <a:noFill/>
                    </a:lnR>
                    <a:lnT>
                      <a:noFill/>
                    </a:lnT>
                    <a:lnB>
                      <a:noFill/>
                    </a:lnB>
                    <a:lnTlToBr>
                      <a:noFill/>
                    </a:lnTlToBr>
                    <a:lnBlToTr>
                      <a:noFill/>
                    </a:lnBlToTr>
                    <a:solidFill>
                      <a:srgbClr val="00B0F0"/>
                    </a:solidFill>
                  </a:tcPr>
                </a:tc>
                <a:tc>
                  <a:txBody>
                    <a:bodyPr/>
                    <a:lstStyle/>
                    <a:p>
                      <a:pPr algn="ctr" fontAlgn="b"/>
                      <a:r>
                        <a:rPr lang="en-US" sz="800" b="0" i="0" u="none" strike="noStrike" dirty="0" smtClean="0">
                          <a:solidFill>
                            <a:schemeClr val="tx1"/>
                          </a:solidFill>
                          <a:latin typeface="AvantGarde Bk BT"/>
                        </a:rPr>
                        <a:t>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rgbClr val="00B0F0"/>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rgbClr val="00B0F0"/>
                    </a:solidFill>
                  </a:tcPr>
                </a:tc>
                <a:tc>
                  <a:txBody>
                    <a:bodyPr/>
                    <a:lstStyle/>
                    <a:p>
                      <a:pPr algn="ctr" fontAlgn="b"/>
                      <a:r>
                        <a:rPr lang="en-US" sz="800" b="0" i="0" u="none" strike="noStrike" dirty="0" smtClean="0">
                          <a:solidFill>
                            <a:schemeClr val="tx1"/>
                          </a:solidFill>
                          <a:latin typeface="AvantGarde Bk BT"/>
                        </a:rPr>
                        <a:t>Aaa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rgbClr val="00B0F0"/>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rgbClr val="00B0F0"/>
                    </a:solidFill>
                  </a:tcPr>
                </a:tc>
                <a:tc>
                  <a:txBody>
                    <a:bodyPr/>
                    <a:lstStyle/>
                    <a:p>
                      <a:pPr algn="ctr" fontAlgn="b"/>
                      <a:r>
                        <a:rPr lang="en-US" sz="800" b="0" i="0" u="none" strike="noStrike" dirty="0" smtClean="0">
                          <a:solidFill>
                            <a:schemeClr val="tx1"/>
                          </a:solidFill>
                          <a:latin typeface="AvantGarde Bk BT"/>
                        </a:rPr>
                        <a:t>-</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rgbClr val="00B0F0"/>
                    </a:solidFill>
                  </a:tcPr>
                </a:tc>
                <a:tc>
                  <a:txBody>
                    <a:bodyPr/>
                    <a:lstStyle/>
                    <a:p>
                      <a:pPr algn="ctr" fontAlgn="b"/>
                      <a:r>
                        <a:rPr lang="en-US" sz="800" b="0" i="0" u="none" strike="noStrike" dirty="0">
                          <a:solidFill>
                            <a:schemeClr val="tx1"/>
                          </a:solidFill>
                          <a:latin typeface="AvantGarde Bk BT"/>
                        </a:rPr>
                        <a:t>-</a:t>
                      </a:r>
                    </a:p>
                  </a:txBody>
                  <a:tcPr marL="45720" marR="45720" marT="18288" marB="18288">
                    <a:lnL cap="flat">
                      <a:noFill/>
                    </a:lnL>
                    <a:lnR cap="flat">
                      <a:noFill/>
                    </a:lnR>
                    <a:lnT>
                      <a:noFill/>
                    </a:lnT>
                    <a:lnB>
                      <a:noFill/>
                    </a:lnB>
                    <a:lnTlToBr>
                      <a:noFill/>
                    </a:lnTlToBr>
                    <a:lnBlToTr>
                      <a:noFill/>
                    </a:lnBlToTr>
                    <a:solidFill>
                      <a:srgbClr val="00B0F0"/>
                    </a:solidFill>
                  </a:tcPr>
                </a:tc>
              </a:tr>
              <a:tr h="156108">
                <a:tc>
                  <a:txBody>
                    <a:bodyPr/>
                    <a:lstStyle/>
                    <a:p>
                      <a:pPr algn="l" fontAlgn="b"/>
                      <a:r>
                        <a:rPr lang="en-US" sz="800" b="0" i="0" u="none" strike="noStrike" dirty="0">
                          <a:solidFill>
                            <a:srgbClr val="000000"/>
                          </a:solidFill>
                          <a:latin typeface="AvantGarde Bk BT"/>
                        </a:rPr>
                        <a:t>Federal Home Loan Bank of San Francisco</a:t>
                      </a: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rPr>
                        <a:t>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rPr>
                        <a:t>Aaa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rPr>
                        <a:t>-</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rPr>
                        <a:t>-</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r>
              <a:tr h="156108">
                <a:tc>
                  <a:txBody>
                    <a:bodyPr/>
                    <a:lstStyle/>
                    <a:p>
                      <a:pPr algn="l" fontAlgn="b"/>
                      <a:r>
                        <a:rPr lang="en-US" sz="800" b="0" i="0" u="none" strike="noStrike" dirty="0">
                          <a:solidFill>
                            <a:srgbClr val="000000"/>
                          </a:solidFill>
                          <a:latin typeface="AvantGarde Bk BT"/>
                        </a:rPr>
                        <a:t>Federal Home Loan Bank of Topeka</a:t>
                      </a: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Aaa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a:solidFill>
                            <a:schemeClr val="tx1"/>
                          </a:solidFill>
                          <a:latin typeface="AvantGarde Bk BT"/>
                        </a:rPr>
                        <a:t>-</a:t>
                      </a: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a:solidFill>
                            <a:schemeClr val="tx1"/>
                          </a:solidFill>
                          <a:latin typeface="AvantGarde Bk BT"/>
                        </a:rPr>
                        <a:t>-</a:t>
                      </a: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r>
              <a:tr h="156108">
                <a:tc>
                  <a:txBody>
                    <a:bodyPr/>
                    <a:lstStyle/>
                    <a:p>
                      <a:pPr algn="l" fontAlgn="b"/>
                      <a:r>
                        <a:rPr lang="en-US" sz="800" b="0" i="0" u="none" strike="noStrike" dirty="0" smtClean="0">
                          <a:solidFill>
                            <a:srgbClr val="000000"/>
                          </a:solidFill>
                          <a:latin typeface="AvantGarde Bk BT"/>
                        </a:rPr>
                        <a:t>Federal Home Loan</a:t>
                      </a:r>
                      <a:r>
                        <a:rPr lang="en-US" sz="800" b="0" i="0" u="none" strike="noStrike" baseline="0" dirty="0" smtClean="0">
                          <a:solidFill>
                            <a:srgbClr val="000000"/>
                          </a:solidFill>
                          <a:latin typeface="AvantGarde Bk BT"/>
                        </a:rPr>
                        <a:t> Bank of Chicago</a:t>
                      </a:r>
                      <a:endParaRPr lang="en-US" sz="800" b="0" i="0" u="none" strike="noStrike" dirty="0">
                        <a:solidFill>
                          <a:srgbClr val="000000"/>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rPr>
                        <a:t>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rPr>
                        <a:t>Aaa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a:solidFill>
                            <a:schemeClr val="tx1"/>
                          </a:solidFill>
                          <a:latin typeface="AvantGarde Bk BT"/>
                        </a:rPr>
                        <a:t>-</a:t>
                      </a: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a:solidFill>
                            <a:schemeClr val="tx1"/>
                          </a:solidFill>
                          <a:latin typeface="AvantGarde Bk BT"/>
                        </a:rPr>
                        <a:t>-</a:t>
                      </a:r>
                    </a:p>
                  </a:txBody>
                  <a:tcPr marL="45720" marR="45720" marT="18288" marB="18288">
                    <a:lnL cap="flat">
                      <a:noFill/>
                    </a:lnL>
                    <a:lnR cap="flat">
                      <a:noFill/>
                    </a:lnR>
                    <a:lnT>
                      <a:noFill/>
                    </a:lnT>
                    <a:lnB>
                      <a:noFill/>
                    </a:lnB>
                    <a:lnTlToBr>
                      <a:noFill/>
                    </a:lnTlToBr>
                    <a:lnBlToTr>
                      <a:noFill/>
                    </a:lnBlToTr>
                    <a:solidFill>
                      <a:schemeClr val="bg1"/>
                    </a:solidFill>
                  </a:tcPr>
                </a:tc>
              </a:tr>
              <a:tr h="156108">
                <a:tc>
                  <a:txBody>
                    <a:bodyPr/>
                    <a:lstStyle/>
                    <a:p>
                      <a:pPr algn="l" fontAlgn="b"/>
                      <a:r>
                        <a:rPr lang="en-US" sz="800" b="0" i="0" u="none" strike="noStrike" dirty="0" smtClean="0">
                          <a:solidFill>
                            <a:srgbClr val="000000"/>
                          </a:solidFill>
                          <a:latin typeface="AvantGarde Bk BT"/>
                        </a:rPr>
                        <a:t>Financing Corporation</a:t>
                      </a:r>
                      <a:endParaRPr lang="en-US" sz="800" b="0" i="0" u="none" strike="noStrike" dirty="0">
                        <a:solidFill>
                          <a:srgbClr val="000000"/>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Aaa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a:solidFill>
                            <a:schemeClr val="tx1"/>
                          </a:solidFill>
                          <a:latin typeface="AvantGarde Bk BT"/>
                        </a:rPr>
                        <a:t>-</a:t>
                      </a: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a:solidFill>
                            <a:schemeClr val="tx1"/>
                          </a:solidFill>
                          <a:latin typeface="AvantGarde Bk BT"/>
                        </a:rPr>
                        <a:t>-</a:t>
                      </a: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r>
              <a:tr h="156108">
                <a:tc>
                  <a:txBody>
                    <a:bodyPr/>
                    <a:lstStyle/>
                    <a:p>
                      <a:pPr algn="l" fontAlgn="b"/>
                      <a:r>
                        <a:rPr lang="en-US" sz="800" b="0" i="0" u="none" strike="noStrike" dirty="0" smtClean="0">
                          <a:solidFill>
                            <a:srgbClr val="000000"/>
                          </a:solidFill>
                          <a:latin typeface="AvantGarde Bk BT"/>
                        </a:rPr>
                        <a:t>Private </a:t>
                      </a:r>
                      <a:r>
                        <a:rPr lang="en-US" sz="800" b="0" i="0" u="none" strike="noStrike" baseline="0" dirty="0" smtClean="0">
                          <a:solidFill>
                            <a:srgbClr val="000000"/>
                          </a:solidFill>
                          <a:latin typeface="AvantGarde Bk BT"/>
                        </a:rPr>
                        <a:t>Export Funding Corporation</a:t>
                      </a:r>
                      <a:endParaRPr lang="en-US" sz="800" b="0" i="0" u="none" strike="noStrike" dirty="0">
                        <a:solidFill>
                          <a:srgbClr val="000000"/>
                        </a:solidFill>
                        <a:latin typeface="AvantGarde Bk BT"/>
                      </a:endParaRPr>
                    </a:p>
                  </a:txBody>
                  <a:tcPr marL="45720" marR="45720" marT="18288" marB="18288">
                    <a:lnL cap="flat">
                      <a:noFill/>
                    </a:lnL>
                    <a:lnR cap="flat">
                      <a:noFill/>
                    </a:lnR>
                    <a:lnT>
                      <a:noFill/>
                    </a:lnT>
                    <a:lnB>
                      <a:noFill/>
                    </a:lnB>
                    <a:lnTlToBr>
                      <a:noFill/>
                    </a:lnTlToBr>
                    <a:lnBlToTr>
                      <a:noFill/>
                    </a:lnBlToTr>
                    <a:noFill/>
                  </a:tcPr>
                </a:tc>
                <a:tc>
                  <a:txBody>
                    <a:bodyPr/>
                    <a:lstStyle/>
                    <a:p>
                      <a:pPr algn="ctr" fontAlgn="b"/>
                      <a:r>
                        <a:rPr lang="en-US" sz="800" b="0" i="0" u="none" strike="noStrike" dirty="0" smtClean="0">
                          <a:solidFill>
                            <a:schemeClr val="tx1"/>
                          </a:solidFill>
                          <a:latin typeface="AvantGarde Bk BT"/>
                        </a:rPr>
                        <a:t>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noFill/>
                  </a:tcPr>
                </a:tc>
                <a:tc>
                  <a:txBody>
                    <a:bodyPr/>
                    <a:lstStyle/>
                    <a:p>
                      <a:pPr algn="ctr" fontAlgn="b"/>
                      <a:r>
                        <a:rPr lang="en-US" sz="800" b="0" i="0" u="none" strike="noStrike" dirty="0" smtClean="0">
                          <a:solidFill>
                            <a:schemeClr val="tx1"/>
                          </a:solidFill>
                          <a:latin typeface="AvantGarde Bk BT"/>
                        </a:rPr>
                        <a:t>Negative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noFill/>
                  </a:tcPr>
                </a:tc>
                <a:tc>
                  <a:txBody>
                    <a:bodyPr/>
                    <a:lstStyle/>
                    <a:p>
                      <a:pPr algn="ctr" fontAlgn="b"/>
                      <a:r>
                        <a:rPr lang="en-US" sz="800" b="0" i="0" u="none" strike="noStrike" dirty="0" smtClean="0">
                          <a:solidFill>
                            <a:schemeClr val="tx1"/>
                          </a:solidFill>
                          <a:latin typeface="AvantGarde Bk BT"/>
                        </a:rPr>
                        <a:t>Aaa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noFill/>
                  </a:tcPr>
                </a:tc>
                <a:tc>
                  <a:txBody>
                    <a:bodyPr/>
                    <a:lstStyle/>
                    <a:p>
                      <a:pPr algn="ctr" fontAlgn="b"/>
                      <a:r>
                        <a:rPr lang="en-US" sz="800" b="0" i="0" u="none" strike="noStrike" dirty="0" smtClean="0">
                          <a:solidFill>
                            <a:schemeClr val="tx1"/>
                          </a:solidFill>
                          <a:latin typeface="AvantGarde Bk BT"/>
                        </a:rPr>
                        <a:t>Negative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noFill/>
                  </a:tcPr>
                </a:tc>
                <a:tc>
                  <a:txBody>
                    <a:bodyPr/>
                    <a:lstStyle/>
                    <a:p>
                      <a:pPr algn="ctr" fontAlgn="b"/>
                      <a:r>
                        <a:rPr lang="en-US" sz="800" b="0" i="0" u="none" strike="noStrike" dirty="0" smtClean="0">
                          <a:solidFill>
                            <a:schemeClr val="tx1"/>
                          </a:solidFill>
                          <a:latin typeface="AvantGarde Bk BT"/>
                        </a:rPr>
                        <a:t>AAA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no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noFill/>
                  </a:tcPr>
                </a:tc>
              </a:tr>
              <a:tr h="156108">
                <a:tc>
                  <a:txBody>
                    <a:bodyPr/>
                    <a:lstStyle/>
                    <a:p>
                      <a:pPr algn="l" fontAlgn="b"/>
                      <a:r>
                        <a:rPr lang="en-US" sz="800" b="0" i="0" u="none" strike="noStrike" dirty="0" smtClean="0">
                          <a:solidFill>
                            <a:srgbClr val="000000"/>
                          </a:solidFill>
                          <a:latin typeface="AvantGarde Bk BT"/>
                        </a:rPr>
                        <a:t>Resolution Funding Corporation </a:t>
                      </a:r>
                      <a:endParaRPr lang="en-US" sz="800" b="0" i="0" u="none" strike="noStrike" dirty="0">
                        <a:solidFill>
                          <a:srgbClr val="000000"/>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Aaa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a:solidFill>
                            <a:schemeClr val="tx1"/>
                          </a:solidFill>
                          <a:latin typeface="AvantGarde Bk BT"/>
                        </a:rPr>
                        <a:t>-</a:t>
                      </a: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a:solidFill>
                            <a:schemeClr val="tx1"/>
                          </a:solidFill>
                          <a:latin typeface="AvantGarde Bk BT"/>
                        </a:rPr>
                        <a:t>-</a:t>
                      </a: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r>
              <a:tr h="156108">
                <a:tc>
                  <a:txBody>
                    <a:bodyPr/>
                    <a:lstStyle/>
                    <a:p>
                      <a:pPr algn="l" fontAlgn="b"/>
                      <a:r>
                        <a:rPr lang="en-US" sz="800" b="0" i="0" u="none" strike="noStrike" dirty="0" smtClean="0">
                          <a:solidFill>
                            <a:srgbClr val="000000"/>
                          </a:solidFill>
                          <a:latin typeface="AvantGarde Bk BT"/>
                        </a:rPr>
                        <a:t>Student Loan Marketing Association</a:t>
                      </a:r>
                      <a:endParaRPr lang="en-US" sz="800" b="0" i="0" u="none" strike="noStrike" dirty="0">
                        <a:solidFill>
                          <a:srgbClr val="000000"/>
                        </a:solidFill>
                        <a:latin typeface="AvantGarde Bk BT"/>
                      </a:endParaRPr>
                    </a:p>
                  </a:txBody>
                  <a:tcPr marL="45720" marR="45720" marT="18288" marB="18288">
                    <a:lnL cap="flat">
                      <a:noFill/>
                    </a:lnL>
                    <a:lnR cap="flat">
                      <a:noFill/>
                    </a:lnR>
                    <a:lnT>
                      <a:noFill/>
                    </a:lnT>
                    <a:lnB>
                      <a:noFill/>
                    </a:lnB>
                    <a:lnTlToBr>
                      <a:noFill/>
                    </a:lnTlToBr>
                    <a:lnBlToTr>
                      <a:noFill/>
                    </a:lnBlToTr>
                    <a:noFill/>
                  </a:tcPr>
                </a:tc>
                <a:tc>
                  <a:txBody>
                    <a:bodyPr/>
                    <a:lstStyle/>
                    <a:p>
                      <a:pPr algn="ctr" fontAlgn="b"/>
                      <a:r>
                        <a:rPr lang="en-US" sz="800" b="0" i="0" u="none" strike="noStrike" dirty="0" smtClean="0">
                          <a:solidFill>
                            <a:schemeClr val="tx1"/>
                          </a:solidFill>
                          <a:latin typeface="AvantGarde Bk BT"/>
                        </a:rPr>
                        <a:t>-</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noFill/>
                  </a:tcPr>
                </a:tc>
                <a:tc>
                  <a:txBody>
                    <a:bodyPr/>
                    <a:lstStyle/>
                    <a:p>
                      <a:pPr algn="ctr" fontAlgn="b"/>
                      <a:r>
                        <a:rPr lang="en-US" sz="800" b="0" i="0" u="none" strike="noStrike" dirty="0" smtClean="0">
                          <a:solidFill>
                            <a:schemeClr val="tx1"/>
                          </a:solidFill>
                          <a:latin typeface="AvantGarde Bk BT"/>
                        </a:rPr>
                        <a:t>-</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noFill/>
                  </a:tcPr>
                </a:tc>
                <a:tc>
                  <a:txBody>
                    <a:bodyPr/>
                    <a:lstStyle/>
                    <a:p>
                      <a:pPr algn="ctr" fontAlgn="b"/>
                      <a:r>
                        <a:rPr lang="en-US" sz="800" b="0" i="0" u="none" strike="noStrike" dirty="0" smtClean="0">
                          <a:solidFill>
                            <a:schemeClr val="tx1"/>
                          </a:solidFill>
                          <a:latin typeface="AvantGarde Bk BT"/>
                        </a:rPr>
                        <a:t>Aaa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no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noFill/>
                  </a:tcPr>
                </a:tc>
                <a:tc>
                  <a:txBody>
                    <a:bodyPr/>
                    <a:lstStyle/>
                    <a:p>
                      <a:pPr algn="ctr" fontAlgn="b"/>
                      <a:r>
                        <a:rPr lang="en-US" sz="800" b="0" i="0" u="none" strike="noStrike" dirty="0">
                          <a:solidFill>
                            <a:schemeClr val="tx1"/>
                          </a:solidFill>
                          <a:latin typeface="AvantGarde Bk BT"/>
                        </a:rPr>
                        <a:t>-</a:t>
                      </a:r>
                    </a:p>
                  </a:txBody>
                  <a:tcPr marL="45720" marR="45720" marT="18288" marB="18288">
                    <a:lnL cap="flat">
                      <a:noFill/>
                    </a:lnL>
                    <a:lnR cap="flat">
                      <a:noFill/>
                    </a:lnR>
                    <a:lnT>
                      <a:noFill/>
                    </a:lnT>
                    <a:lnB>
                      <a:noFill/>
                    </a:lnB>
                    <a:lnTlToBr>
                      <a:noFill/>
                    </a:lnTlToBr>
                    <a:lnBlToTr>
                      <a:noFill/>
                    </a:lnBlToTr>
                    <a:noFill/>
                  </a:tcPr>
                </a:tc>
                <a:tc>
                  <a:txBody>
                    <a:bodyPr/>
                    <a:lstStyle/>
                    <a:p>
                      <a:pPr algn="ctr" fontAlgn="b"/>
                      <a:r>
                        <a:rPr lang="en-US" sz="800" b="0" i="0" u="none" strike="noStrike" dirty="0">
                          <a:solidFill>
                            <a:schemeClr val="tx1"/>
                          </a:solidFill>
                          <a:latin typeface="AvantGarde Bk BT"/>
                        </a:rPr>
                        <a:t>-</a:t>
                      </a:r>
                    </a:p>
                  </a:txBody>
                  <a:tcPr marL="45720" marR="45720" marT="18288" marB="18288">
                    <a:lnL cap="flat">
                      <a:noFill/>
                    </a:lnL>
                    <a:lnR cap="flat">
                      <a:noFill/>
                    </a:lnR>
                    <a:lnT>
                      <a:noFill/>
                    </a:lnT>
                    <a:lnB>
                      <a:noFill/>
                    </a:lnB>
                    <a:lnTlToBr>
                      <a:noFill/>
                    </a:lnTlToBr>
                    <a:lnBlToTr>
                      <a:noFill/>
                    </a:lnBlToTr>
                    <a:noFill/>
                  </a:tcPr>
                </a:tc>
              </a:tr>
              <a:tr h="156108">
                <a:tc>
                  <a:txBody>
                    <a:bodyPr/>
                    <a:lstStyle/>
                    <a:p>
                      <a:pPr algn="l" fontAlgn="b"/>
                      <a:r>
                        <a:rPr lang="en-US" sz="800" b="0" i="0" u="none" strike="noStrike" dirty="0" smtClean="0">
                          <a:solidFill>
                            <a:srgbClr val="000000"/>
                          </a:solidFill>
                          <a:latin typeface="AvantGarde Bk BT"/>
                        </a:rPr>
                        <a:t>Tennessee</a:t>
                      </a:r>
                      <a:r>
                        <a:rPr lang="en-US" sz="800" b="0" i="0" u="none" strike="noStrike" baseline="0" dirty="0" smtClean="0">
                          <a:solidFill>
                            <a:srgbClr val="000000"/>
                          </a:solidFill>
                          <a:latin typeface="AvantGarde Bk BT"/>
                        </a:rPr>
                        <a:t> Valley Authority</a:t>
                      </a:r>
                      <a:endParaRPr lang="en-US" sz="800" b="0" i="0" u="none" strike="noStrike" dirty="0">
                        <a:solidFill>
                          <a:srgbClr val="000000"/>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Aaa</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a:solidFill>
                            <a:schemeClr val="tx1"/>
                          </a:solidFill>
                          <a:latin typeface="AvantGarde Bk BT"/>
                        </a:rPr>
                        <a:t>-</a:t>
                      </a: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a:solidFill>
                            <a:schemeClr val="tx1"/>
                          </a:solidFill>
                          <a:latin typeface="AvantGarde Bk BT"/>
                        </a:rPr>
                        <a:t>-</a:t>
                      </a: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r>
              <a:tr h="171119">
                <a:tc>
                  <a:txBody>
                    <a:bodyPr/>
                    <a:lstStyle/>
                    <a:p>
                      <a:pPr algn="l" rtl="0" fontAlgn="t"/>
                      <a:r>
                        <a:rPr lang="en-US" sz="900" b="0" i="1" u="none" strike="noStrike" dirty="0" smtClean="0">
                          <a:solidFill>
                            <a:schemeClr val="bg1"/>
                          </a:solidFill>
                          <a:latin typeface="AvantGarde Md BT"/>
                        </a:rPr>
                        <a:t>Industrial Institutions</a:t>
                      </a:r>
                      <a:endParaRPr lang="en-US" sz="900" b="0" i="1" u="none" strike="noStrike" dirty="0">
                        <a:solidFill>
                          <a:schemeClr val="bg1"/>
                        </a:solidFill>
                        <a:latin typeface="AvantGarde Md BT"/>
                      </a:endParaRPr>
                    </a:p>
                  </a:txBody>
                  <a:tcPr marL="45720" marR="45720" marT="18288" marB="18288">
                    <a:lnL cap="flat">
                      <a:noFill/>
                    </a:lnL>
                    <a:lnR cap="flat">
                      <a:noFill/>
                    </a:lnR>
                    <a:lnT>
                      <a:noFill/>
                    </a:lnT>
                    <a:lnB>
                      <a:noFill/>
                    </a:lnB>
                    <a:lnTlToBr>
                      <a:noFill/>
                    </a:lnTlToBr>
                    <a:lnBlToTr>
                      <a:noFill/>
                    </a:lnBlToTr>
                    <a:solidFill>
                      <a:schemeClr val="tx2"/>
                    </a:solidFill>
                  </a:tcPr>
                </a:tc>
                <a:tc>
                  <a:txBody>
                    <a:bodyPr/>
                    <a:lstStyle/>
                    <a:p>
                      <a:pPr algn="ctr" fontAlgn="b"/>
                      <a:r>
                        <a:rPr lang="en-US" sz="900" b="0" i="1" u="none" strike="noStrike" dirty="0" smtClean="0">
                          <a:solidFill>
                            <a:schemeClr val="bg1"/>
                          </a:solidFill>
                          <a:latin typeface="AvantGarde Md BT"/>
                        </a:rPr>
                        <a:t>Long-Term Rating</a:t>
                      </a:r>
                      <a:endParaRPr lang="en-US" sz="900" b="0" i="1" u="none" strike="noStrike" dirty="0">
                        <a:solidFill>
                          <a:schemeClr val="bg1"/>
                        </a:solidFill>
                        <a:latin typeface="AvantGarde Md BT"/>
                      </a:endParaRPr>
                    </a:p>
                  </a:txBody>
                  <a:tcPr marL="45720" marR="45720" marT="18288" marB="18288">
                    <a:lnL cap="flat">
                      <a:noFill/>
                    </a:lnL>
                    <a:lnR cap="flat">
                      <a:noFill/>
                    </a:lnR>
                    <a:lnT>
                      <a:noFill/>
                    </a:lnT>
                    <a:lnB>
                      <a:noFill/>
                    </a:lnB>
                    <a:lnTlToBr>
                      <a:noFill/>
                    </a:lnTlToBr>
                    <a:lnBlToTr>
                      <a:noFill/>
                    </a:lnBlToTr>
                    <a:solidFill>
                      <a:schemeClr val="tx2"/>
                    </a:solidFill>
                  </a:tcPr>
                </a:tc>
                <a:tc>
                  <a:txBody>
                    <a:bodyPr/>
                    <a:lstStyle/>
                    <a:p>
                      <a:pPr algn="ctr" fontAlgn="b"/>
                      <a:r>
                        <a:rPr lang="en-US" sz="900" b="0" i="1" u="none" strike="noStrike" dirty="0">
                          <a:solidFill>
                            <a:schemeClr val="bg1"/>
                          </a:solidFill>
                          <a:latin typeface="AvantGarde Md BT"/>
                        </a:rPr>
                        <a:t>Outlook</a:t>
                      </a:r>
                    </a:p>
                  </a:txBody>
                  <a:tcPr marL="45720" marR="45720" marT="18288" marB="18288">
                    <a:lnL cap="flat">
                      <a:noFill/>
                    </a:lnL>
                    <a:lnR cap="flat">
                      <a:noFill/>
                    </a:lnR>
                    <a:lnT>
                      <a:noFill/>
                    </a:lnT>
                    <a:lnB>
                      <a:noFill/>
                    </a:lnB>
                    <a:lnTlToBr>
                      <a:noFill/>
                    </a:lnTlToBr>
                    <a:lnBlToTr>
                      <a:noFill/>
                    </a:lnBlToTr>
                    <a:solidFill>
                      <a:schemeClr val="tx2"/>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900" b="0" i="1" u="none" strike="noStrike" dirty="0" smtClean="0">
                          <a:solidFill>
                            <a:schemeClr val="bg1"/>
                          </a:solidFill>
                          <a:latin typeface="AvantGarde Md BT"/>
                        </a:rPr>
                        <a:t>Long-Term Rating</a:t>
                      </a:r>
                    </a:p>
                  </a:txBody>
                  <a:tcPr marL="45720" marR="45720" marT="18288" marB="18288">
                    <a:lnL cap="flat">
                      <a:noFill/>
                    </a:lnL>
                    <a:lnR cap="flat">
                      <a:noFill/>
                    </a:lnR>
                    <a:lnT>
                      <a:noFill/>
                    </a:lnT>
                    <a:lnB>
                      <a:noFill/>
                    </a:lnB>
                    <a:lnTlToBr>
                      <a:noFill/>
                    </a:lnTlToBr>
                    <a:lnBlToTr>
                      <a:noFill/>
                    </a:lnBlToTr>
                    <a:solidFill>
                      <a:schemeClr val="tx2"/>
                    </a:solidFill>
                  </a:tcPr>
                </a:tc>
                <a:tc>
                  <a:txBody>
                    <a:bodyPr/>
                    <a:lstStyle/>
                    <a:p>
                      <a:pPr algn="ctr" fontAlgn="b"/>
                      <a:r>
                        <a:rPr lang="en-US" sz="900" b="0" i="1" u="none" strike="noStrike" dirty="0">
                          <a:solidFill>
                            <a:schemeClr val="bg1"/>
                          </a:solidFill>
                          <a:latin typeface="AvantGarde Md BT"/>
                        </a:rPr>
                        <a:t>Outlook</a:t>
                      </a:r>
                    </a:p>
                  </a:txBody>
                  <a:tcPr marL="45720" marR="45720" marT="18288" marB="18288">
                    <a:lnL cap="flat">
                      <a:noFill/>
                    </a:lnL>
                    <a:lnR cap="flat">
                      <a:noFill/>
                    </a:lnR>
                    <a:lnT>
                      <a:noFill/>
                    </a:lnT>
                    <a:lnB>
                      <a:noFill/>
                    </a:lnB>
                    <a:lnTlToBr>
                      <a:noFill/>
                    </a:lnTlToBr>
                    <a:lnBlToTr>
                      <a:noFill/>
                    </a:lnBlToTr>
                    <a:solidFill>
                      <a:schemeClr val="tx2"/>
                    </a:solidFill>
                  </a:tcPr>
                </a:tc>
                <a:tc>
                  <a:txBody>
                    <a:bodyPr/>
                    <a:lstStyle/>
                    <a:p>
                      <a:pPr algn="ctr" fontAlgn="b"/>
                      <a:r>
                        <a:rPr lang="en-US" sz="900" b="0" i="1" u="none" strike="noStrike" dirty="0" smtClean="0">
                          <a:solidFill>
                            <a:schemeClr val="bg1"/>
                          </a:solidFill>
                          <a:latin typeface="AvantGarde Md BT"/>
                        </a:rPr>
                        <a:t>Long-Term Rating</a:t>
                      </a:r>
                      <a:endParaRPr lang="en-US" sz="900" b="0" i="1" u="none" strike="noStrike" dirty="0">
                        <a:solidFill>
                          <a:schemeClr val="bg1"/>
                        </a:solidFill>
                        <a:latin typeface="AvantGarde Md BT"/>
                      </a:endParaRPr>
                    </a:p>
                  </a:txBody>
                  <a:tcPr marL="45720" marR="45720" marT="18288" marB="18288">
                    <a:lnL cap="flat">
                      <a:noFill/>
                    </a:lnL>
                    <a:lnR cap="flat">
                      <a:noFill/>
                    </a:lnR>
                    <a:lnT>
                      <a:noFill/>
                    </a:lnT>
                    <a:lnB>
                      <a:noFill/>
                    </a:lnB>
                    <a:lnTlToBr>
                      <a:noFill/>
                    </a:lnTlToBr>
                    <a:lnBlToTr>
                      <a:noFill/>
                    </a:lnBlToTr>
                    <a:solidFill>
                      <a:schemeClr val="tx2"/>
                    </a:solidFill>
                  </a:tcPr>
                </a:tc>
                <a:tc>
                  <a:txBody>
                    <a:bodyPr/>
                    <a:lstStyle/>
                    <a:p>
                      <a:pPr algn="ctr" fontAlgn="b"/>
                      <a:r>
                        <a:rPr lang="en-US" sz="900" b="0" i="1" u="none" strike="noStrike" dirty="0">
                          <a:solidFill>
                            <a:schemeClr val="bg1"/>
                          </a:solidFill>
                          <a:latin typeface="AvantGarde Md BT"/>
                        </a:rPr>
                        <a:t>Outlook</a:t>
                      </a:r>
                    </a:p>
                  </a:txBody>
                  <a:tcPr marL="45720" marR="45720" marT="18288" marB="18288">
                    <a:lnL cap="flat">
                      <a:noFill/>
                    </a:lnL>
                    <a:lnR cap="flat">
                      <a:noFill/>
                    </a:lnR>
                    <a:lnT>
                      <a:noFill/>
                    </a:lnT>
                    <a:lnB>
                      <a:noFill/>
                    </a:lnB>
                    <a:lnTlToBr>
                      <a:noFill/>
                    </a:lnTlToBr>
                    <a:lnBlToTr>
                      <a:noFill/>
                    </a:lnBlToTr>
                    <a:solidFill>
                      <a:schemeClr val="tx2"/>
                    </a:solidFill>
                  </a:tcPr>
                </a:tc>
              </a:tr>
              <a:tr h="156108">
                <a:tc>
                  <a:txBody>
                    <a:bodyPr/>
                    <a:lstStyle/>
                    <a:p>
                      <a:pPr algn="l" rtl="0" fontAlgn="b"/>
                      <a:r>
                        <a:rPr lang="en-US" sz="800" b="0" i="0" u="none" strike="noStrike" dirty="0">
                          <a:solidFill>
                            <a:srgbClr val="000000"/>
                          </a:solidFill>
                          <a:latin typeface="AvantGarde Bk BT"/>
                          <a:cs typeface="Arial" pitchFamily="34" charset="0"/>
                        </a:rPr>
                        <a:t>Exxon Mobil Corp. </a:t>
                      </a: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a:solidFill>
                            <a:schemeClr val="tx1"/>
                          </a:solidFill>
                          <a:latin typeface="AvantGarde Bk BT"/>
                          <a:cs typeface="Arial" pitchFamily="34" charset="0"/>
                        </a:rPr>
                        <a:t>AAA</a:t>
                      </a: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cs typeface="Arial" pitchFamily="34" charset="0"/>
                        </a:rPr>
                        <a:t>Stable</a:t>
                      </a:r>
                      <a:endParaRPr lang="en-US" sz="800" b="0" i="0" u="none" strike="noStrike" dirty="0">
                        <a:solidFill>
                          <a:schemeClr val="tx1"/>
                        </a:solidFill>
                        <a:latin typeface="AvantGarde Bk BT"/>
                        <a:cs typeface="Arial" pitchFamily="34" charset="0"/>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rgbClr val="000000"/>
                          </a:solidFill>
                          <a:latin typeface="AvantGarde Bk BT"/>
                          <a:cs typeface="Arial" pitchFamily="34" charset="0"/>
                        </a:rPr>
                        <a:t>Aaa</a:t>
                      </a:r>
                      <a:endParaRPr lang="en-US" sz="800" b="0" i="0" u="none" strike="noStrike" dirty="0">
                        <a:solidFill>
                          <a:srgbClr val="000000"/>
                        </a:solidFill>
                        <a:latin typeface="AvantGarde Bk BT"/>
                        <a:cs typeface="Arial" pitchFamily="34" charset="0"/>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a:solidFill>
                            <a:srgbClr val="000000"/>
                          </a:solidFill>
                          <a:latin typeface="AvantGarde Bk BT"/>
                          <a:cs typeface="Arial" pitchFamily="34" charset="0"/>
                        </a:rPr>
                        <a:t>Stable</a:t>
                      </a: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rgbClr val="000000"/>
                          </a:solidFill>
                          <a:latin typeface="AvantGarde Bk BT"/>
                          <a:cs typeface="Arial" pitchFamily="34" charset="0"/>
                        </a:rPr>
                        <a:t>AA+</a:t>
                      </a:r>
                      <a:endParaRPr lang="en-US" sz="800" b="0" i="0" u="none" strike="noStrike" dirty="0">
                        <a:solidFill>
                          <a:srgbClr val="000000"/>
                        </a:solidFill>
                        <a:latin typeface="AvantGarde Bk BT"/>
                        <a:cs typeface="Arial" pitchFamily="34" charset="0"/>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a:solidFill>
                            <a:schemeClr val="tx1"/>
                          </a:solidFill>
                          <a:latin typeface="AvantGarde Bk BT"/>
                          <a:cs typeface="Arial" pitchFamily="34" charset="0"/>
                        </a:rPr>
                        <a:t>Stable</a:t>
                      </a:r>
                    </a:p>
                  </a:txBody>
                  <a:tcPr marL="45720" marR="45720" marT="18288" marB="18288">
                    <a:lnL cap="flat">
                      <a:noFill/>
                    </a:lnL>
                    <a:lnR cap="flat">
                      <a:noFill/>
                    </a:lnR>
                    <a:lnT>
                      <a:noFill/>
                    </a:lnT>
                    <a:lnB>
                      <a:noFill/>
                    </a:lnB>
                    <a:lnTlToBr>
                      <a:noFill/>
                    </a:lnTlToBr>
                    <a:lnBlToTr>
                      <a:noFill/>
                    </a:lnBlToTr>
                    <a:solidFill>
                      <a:schemeClr val="bg1"/>
                    </a:solidFill>
                  </a:tcPr>
                </a:tc>
              </a:tr>
              <a:tr h="156108">
                <a:tc>
                  <a:txBody>
                    <a:bodyPr/>
                    <a:lstStyle/>
                    <a:p>
                      <a:pPr algn="l" rtl="0" fontAlgn="b"/>
                      <a:r>
                        <a:rPr lang="en-US" sz="800" b="0" i="0" u="none" strike="noStrike" dirty="0">
                          <a:solidFill>
                            <a:srgbClr val="000000"/>
                          </a:solidFill>
                          <a:latin typeface="AvantGarde Bk BT"/>
                          <a:cs typeface="Arial" pitchFamily="34" charset="0"/>
                        </a:rPr>
                        <a:t>Johnson &amp; Johnson </a:t>
                      </a: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a:solidFill>
                            <a:schemeClr val="tx1"/>
                          </a:solidFill>
                          <a:latin typeface="AvantGarde Bk BT"/>
                          <a:cs typeface="Arial" pitchFamily="34" charset="0"/>
                        </a:rPr>
                        <a:t>AAA</a:t>
                      </a: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cs typeface="Arial" pitchFamily="34" charset="0"/>
                        </a:rPr>
                        <a:t>Stable</a:t>
                      </a:r>
                      <a:endParaRPr lang="en-US" sz="800" b="0" i="0" u="none" strike="noStrike" dirty="0">
                        <a:solidFill>
                          <a:schemeClr val="tx1"/>
                        </a:solidFill>
                        <a:latin typeface="AvantGarde Bk BT"/>
                        <a:cs typeface="Arial" pitchFamily="34" charset="0"/>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rgbClr val="000000"/>
                          </a:solidFill>
                          <a:latin typeface="AvantGarde Bk BT"/>
                          <a:cs typeface="Arial" pitchFamily="34" charset="0"/>
                        </a:rPr>
                        <a:t>Aaa</a:t>
                      </a:r>
                      <a:endParaRPr lang="en-US" sz="800" b="0" i="0" u="none" strike="noStrike" dirty="0">
                        <a:solidFill>
                          <a:srgbClr val="000000"/>
                        </a:solidFill>
                        <a:latin typeface="AvantGarde Bk BT"/>
                        <a:cs typeface="Arial" pitchFamily="34" charset="0"/>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rPr>
                        <a:t>Stable</a:t>
                      </a:r>
                      <a:endParaRPr lang="en-US" sz="800" b="0" i="0" u="none" strike="noStrike" dirty="0">
                        <a:solidFill>
                          <a:schemeClr val="tx1"/>
                        </a:solidFill>
                        <a:latin typeface="AvantGarde Bk BT"/>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a:solidFill>
                            <a:srgbClr val="000000"/>
                          </a:solidFill>
                          <a:latin typeface="AvantGarde Bk BT"/>
                          <a:cs typeface="Arial" pitchFamily="34" charset="0"/>
                        </a:rPr>
                        <a:t>AAA</a:t>
                      </a: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c>
                  <a:txBody>
                    <a:bodyPr/>
                    <a:lstStyle/>
                    <a:p>
                      <a:pPr algn="ctr" fontAlgn="b"/>
                      <a:r>
                        <a:rPr lang="en-US" sz="800" b="0" i="0" u="none" strike="noStrike" dirty="0" smtClean="0">
                          <a:solidFill>
                            <a:schemeClr val="tx1"/>
                          </a:solidFill>
                          <a:latin typeface="AvantGarde Bk BT"/>
                          <a:cs typeface="Arial" pitchFamily="34" charset="0"/>
                        </a:rPr>
                        <a:t>Stable</a:t>
                      </a:r>
                      <a:endParaRPr lang="en-US" sz="800" b="0" i="0" u="none" strike="noStrike" dirty="0">
                        <a:solidFill>
                          <a:schemeClr val="tx1"/>
                        </a:solidFill>
                        <a:latin typeface="AvantGarde Bk BT"/>
                        <a:cs typeface="Arial" pitchFamily="34" charset="0"/>
                      </a:endParaRPr>
                    </a:p>
                  </a:txBody>
                  <a:tcPr marL="45720" marR="45720" marT="18288" marB="18288">
                    <a:lnL cap="flat">
                      <a:noFill/>
                    </a:lnL>
                    <a:lnR cap="flat">
                      <a:noFill/>
                    </a:lnR>
                    <a:lnT>
                      <a:noFill/>
                    </a:lnT>
                    <a:lnB>
                      <a:noFill/>
                    </a:lnB>
                    <a:lnTlToBr>
                      <a:noFill/>
                    </a:lnTlToBr>
                    <a:lnBlToTr>
                      <a:noFill/>
                    </a:lnBlToTr>
                    <a:solidFill>
                      <a:schemeClr val="bg1">
                        <a:lumMod val="85000"/>
                      </a:schemeClr>
                    </a:solidFill>
                  </a:tcPr>
                </a:tc>
              </a:tr>
              <a:tr h="156108">
                <a:tc>
                  <a:txBody>
                    <a:bodyPr/>
                    <a:lstStyle/>
                    <a:p>
                      <a:pPr algn="l" rtl="0" fontAlgn="b"/>
                      <a:r>
                        <a:rPr lang="en-US" sz="800" b="0" i="0" u="none" strike="noStrike" dirty="0">
                          <a:solidFill>
                            <a:srgbClr val="000000"/>
                          </a:solidFill>
                          <a:latin typeface="AvantGarde Bk BT"/>
                          <a:cs typeface="Arial" pitchFamily="34" charset="0"/>
                        </a:rPr>
                        <a:t>Microsoft Corp. </a:t>
                      </a: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a:solidFill>
                            <a:schemeClr val="tx1"/>
                          </a:solidFill>
                          <a:latin typeface="AvantGarde Bk BT"/>
                          <a:cs typeface="Arial" pitchFamily="34" charset="0"/>
                        </a:rPr>
                        <a:t>AAA</a:t>
                      </a: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chemeClr val="tx1"/>
                          </a:solidFill>
                          <a:latin typeface="AvantGarde Bk BT"/>
                          <a:cs typeface="Arial" pitchFamily="34" charset="0"/>
                        </a:rPr>
                        <a:t>Stable</a:t>
                      </a:r>
                      <a:endParaRPr lang="en-US" sz="800" b="0" i="0" u="none" strike="noStrike" dirty="0">
                        <a:solidFill>
                          <a:schemeClr val="tx1"/>
                        </a:solidFill>
                        <a:latin typeface="AvantGarde Bk BT"/>
                        <a:cs typeface="Arial" pitchFamily="34" charset="0"/>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rgbClr val="000000"/>
                          </a:solidFill>
                          <a:latin typeface="AvantGarde Bk BT"/>
                          <a:cs typeface="Arial" pitchFamily="34" charset="0"/>
                        </a:rPr>
                        <a:t>Aaa</a:t>
                      </a:r>
                      <a:endParaRPr lang="en-US" sz="800" b="0" i="0" u="none" strike="noStrike" dirty="0">
                        <a:solidFill>
                          <a:srgbClr val="000000"/>
                        </a:solidFill>
                        <a:latin typeface="AvantGarde Bk BT"/>
                        <a:cs typeface="Arial" pitchFamily="34" charset="0"/>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a:solidFill>
                            <a:srgbClr val="000000"/>
                          </a:solidFill>
                          <a:latin typeface="AvantGarde Bk BT"/>
                          <a:cs typeface="Arial" pitchFamily="34" charset="0"/>
                        </a:rPr>
                        <a:t>Stable</a:t>
                      </a: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rgbClr val="000000"/>
                          </a:solidFill>
                          <a:latin typeface="AvantGarde Bk BT"/>
                          <a:cs typeface="Arial" pitchFamily="34" charset="0"/>
                        </a:rPr>
                        <a:t>AA+</a:t>
                      </a:r>
                      <a:endParaRPr lang="en-US" sz="800" b="0" i="0" u="none" strike="noStrike" dirty="0">
                        <a:solidFill>
                          <a:srgbClr val="000000"/>
                        </a:solidFill>
                        <a:latin typeface="AvantGarde Bk BT"/>
                        <a:cs typeface="Arial" pitchFamily="34" charset="0"/>
                      </a:endParaRPr>
                    </a:p>
                  </a:txBody>
                  <a:tcPr marL="45720" marR="45720" marT="18288" marB="18288">
                    <a:lnL cap="flat">
                      <a:noFill/>
                    </a:lnL>
                    <a:lnR cap="flat">
                      <a:noFill/>
                    </a:lnR>
                    <a:lnT>
                      <a:noFill/>
                    </a:lnT>
                    <a:lnB>
                      <a:noFill/>
                    </a:lnB>
                    <a:lnTlToBr>
                      <a:noFill/>
                    </a:lnTlToBr>
                    <a:lnBlToTr>
                      <a:noFill/>
                    </a:lnBlToTr>
                    <a:solidFill>
                      <a:schemeClr val="bg1"/>
                    </a:solidFill>
                  </a:tcPr>
                </a:tc>
                <a:tc>
                  <a:txBody>
                    <a:bodyPr/>
                    <a:lstStyle/>
                    <a:p>
                      <a:pPr algn="ctr" fontAlgn="b"/>
                      <a:r>
                        <a:rPr lang="en-US" sz="800" b="0" i="0" u="none" strike="noStrike" dirty="0" smtClean="0">
                          <a:solidFill>
                            <a:srgbClr val="000000"/>
                          </a:solidFill>
                          <a:latin typeface="AvantGarde Bk BT"/>
                          <a:cs typeface="Arial" pitchFamily="34" charset="0"/>
                        </a:rPr>
                        <a:t>Stable</a:t>
                      </a:r>
                      <a:endParaRPr lang="en-US" sz="800" b="0" i="0" u="none" strike="noStrike" dirty="0">
                        <a:solidFill>
                          <a:srgbClr val="000000"/>
                        </a:solidFill>
                        <a:latin typeface="AvantGarde Bk BT"/>
                        <a:cs typeface="Arial" pitchFamily="34" charset="0"/>
                      </a:endParaRPr>
                    </a:p>
                  </a:txBody>
                  <a:tcPr marL="45720" marR="45720" marT="18288" marB="18288">
                    <a:lnL cap="flat">
                      <a:noFill/>
                    </a:lnL>
                    <a:lnR cap="flat">
                      <a:noFill/>
                    </a:lnR>
                    <a:lnT>
                      <a:noFill/>
                    </a:lnT>
                    <a:lnB>
                      <a:noFill/>
                    </a:lnB>
                    <a:lnTlToBr>
                      <a:noFill/>
                    </a:lnTlToBr>
                    <a:lnBlToTr>
                      <a:noFill/>
                    </a:lnBlToTr>
                    <a:solidFill>
                      <a:schemeClr val="bg1"/>
                    </a:solidFill>
                  </a:tcPr>
                </a:tc>
              </a:tr>
            </a:tbl>
          </a:graphicData>
        </a:graphic>
      </p:graphicFrame>
      <p:sp>
        <p:nvSpPr>
          <p:cNvPr id="32773" name="Text Box 59"/>
          <p:cNvSpPr txBox="1">
            <a:spLocks noChangeArrowheads="1"/>
          </p:cNvSpPr>
          <p:nvPr/>
        </p:nvSpPr>
        <p:spPr bwMode="auto">
          <a:xfrm>
            <a:off x="4800600" y="6624821"/>
            <a:ext cx="3817937" cy="216982"/>
          </a:xfrm>
          <a:prstGeom prst="rect">
            <a:avLst/>
          </a:prstGeom>
          <a:noFill/>
          <a:ln w="9525">
            <a:noFill/>
            <a:miter lim="800000"/>
            <a:headEnd/>
            <a:tailEnd/>
          </a:ln>
        </p:spPr>
        <p:txBody>
          <a:bodyPr>
            <a:spAutoFit/>
          </a:bodyPr>
          <a:lstStyle/>
          <a:p>
            <a:pPr algn="r" fontAlgn="base">
              <a:lnSpc>
                <a:spcPct val="90000"/>
              </a:lnSpc>
              <a:spcBef>
                <a:spcPct val="50000"/>
              </a:spcBef>
              <a:spcAft>
                <a:spcPct val="0"/>
              </a:spcAft>
            </a:pPr>
            <a:r>
              <a:rPr lang="en-US" sz="900" i="1" dirty="0" smtClean="0">
                <a:solidFill>
                  <a:schemeClr val="bg1"/>
                </a:solidFill>
                <a:latin typeface="AvantGarde Bk BT"/>
                <a:cs typeface="Arial" pitchFamily="34" charset="0"/>
              </a:rPr>
              <a:t>Data as of 11/30/15</a:t>
            </a:r>
            <a:endParaRPr lang="en-US" sz="900" i="1" dirty="0">
              <a:solidFill>
                <a:schemeClr val="bg1"/>
              </a:solidFill>
              <a:latin typeface="AvantGarde Bk BT"/>
              <a:cs typeface="Arial" pitchFamily="34" charset="0"/>
            </a:endParaRPr>
          </a:p>
        </p:txBody>
      </p:sp>
      <p:sp>
        <p:nvSpPr>
          <p:cNvPr id="32779" name="Slide Number Placeholder 3"/>
          <p:cNvSpPr txBox="1">
            <a:spLocks/>
          </p:cNvSpPr>
          <p:nvPr/>
        </p:nvSpPr>
        <p:spPr bwMode="auto">
          <a:xfrm>
            <a:off x="6831013" y="6621463"/>
            <a:ext cx="2133600" cy="236537"/>
          </a:xfrm>
          <a:prstGeom prst="rect">
            <a:avLst/>
          </a:prstGeom>
          <a:noFill/>
          <a:ln w="9525">
            <a:noFill/>
            <a:miter lim="800000"/>
            <a:headEnd/>
            <a:tailEnd/>
          </a:ln>
        </p:spPr>
        <p:txBody>
          <a:bodyPr tIns="54864" anchor="ctr"/>
          <a:lstStyle/>
          <a:p>
            <a:pPr algn="r" fontAlgn="base">
              <a:spcBef>
                <a:spcPct val="0"/>
              </a:spcBef>
              <a:spcAft>
                <a:spcPct val="0"/>
              </a:spcAft>
            </a:pPr>
            <a:fld id="{3FB38F1B-EAFE-434F-8A95-E774EF685215}" type="slidenum">
              <a:rPr lang="en-US" sz="1200">
                <a:solidFill>
                  <a:srgbClr val="FFFFFF"/>
                </a:solidFill>
                <a:cs typeface="Arial" pitchFamily="34" charset="0"/>
              </a:rPr>
              <a:pPr algn="r" fontAlgn="base">
                <a:spcBef>
                  <a:spcPct val="0"/>
                </a:spcBef>
                <a:spcAft>
                  <a:spcPct val="0"/>
                </a:spcAft>
              </a:pPr>
              <a:t>13</a:t>
            </a:fld>
            <a:endParaRPr lang="en-US" sz="1200">
              <a:solidFill>
                <a:srgbClr val="FFFFFF"/>
              </a:solidFill>
              <a:cs typeface="Arial" pitchFamily="34" charset="0"/>
            </a:endParaRPr>
          </a:p>
        </p:txBody>
      </p:sp>
      <p:sp>
        <p:nvSpPr>
          <p:cNvPr id="6" name="Rectangle 3"/>
          <p:cNvSpPr txBox="1">
            <a:spLocks noChangeArrowheads="1"/>
          </p:cNvSpPr>
          <p:nvPr/>
        </p:nvSpPr>
        <p:spPr bwMode="auto">
          <a:xfrm>
            <a:off x="3140075" y="7094538"/>
            <a:ext cx="4924425" cy="631825"/>
          </a:xfrm>
          <a:prstGeom prst="rect">
            <a:avLst/>
          </a:prstGeom>
          <a:noFill/>
          <a:ln w="9525">
            <a:noFill/>
            <a:miter lim="800000"/>
            <a:headEnd/>
            <a:tailEnd/>
          </a:ln>
          <a:effectLst/>
        </p:spPr>
        <p:txBody>
          <a:bodyPr anchor="ctr"/>
          <a:lstStyle/>
          <a:p>
            <a:pPr>
              <a:defRPr/>
            </a:pPr>
            <a:r>
              <a:rPr lang="en-US" sz="700" b="1" kern="0" dirty="0">
                <a:solidFill>
                  <a:srgbClr val="FFFFFF"/>
                </a:solidFill>
                <a:latin typeface="AvantGarde Bk BT"/>
              </a:rPr>
              <a:t>Please note that S&amp;P affirmed their ratings in April 2011 but Moody’s and Fitch have not done so this year. This query was updated on April 26, 2011</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013908"/>
            <a:ext cx="9144000" cy="520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1775" indent="-1588" algn="ctr" defTabSz="927285">
              <a:spcBef>
                <a:spcPts val="1014"/>
              </a:spcBef>
            </a:pPr>
            <a:endParaRPr lang="en-US" sz="1500" dirty="0" smtClean="0">
              <a:solidFill>
                <a:srgbClr val="00305E"/>
              </a:solidFill>
              <a:latin typeface="AvantGarde Md BT" pitchFamily="34" charset="0"/>
            </a:endParaRPr>
          </a:p>
        </p:txBody>
      </p:sp>
      <p:sp>
        <p:nvSpPr>
          <p:cNvPr id="4100" name="Rectangle 4"/>
          <p:cNvSpPr>
            <a:spLocks noGrp="1" noChangeArrowheads="1"/>
          </p:cNvSpPr>
          <p:nvPr>
            <p:ph type="title"/>
          </p:nvPr>
        </p:nvSpPr>
        <p:spPr/>
        <p:txBody>
          <a:bodyPr/>
          <a:lstStyle/>
          <a:p>
            <a:pPr>
              <a:lnSpc>
                <a:spcPct val="85000"/>
              </a:lnSpc>
            </a:pPr>
            <a:r>
              <a:rPr lang="en-US" dirty="0" smtClean="0">
                <a:solidFill>
                  <a:schemeClr val="accent1"/>
                </a:solidFill>
              </a:rPr>
              <a:t>Strong Presence in Capital Markets</a:t>
            </a:r>
          </a:p>
        </p:txBody>
      </p:sp>
      <p:sp>
        <p:nvSpPr>
          <p:cNvPr id="4102" name="Slide Number Placeholder 15"/>
          <p:cNvSpPr>
            <a:spLocks noGrp="1"/>
          </p:cNvSpPr>
          <p:nvPr>
            <p:ph type="sldNum" sz="quarter" idx="12"/>
          </p:nvPr>
        </p:nvSpPr>
        <p:spPr bwMode="auto">
          <a:xfrm>
            <a:off x="6831013" y="6621463"/>
            <a:ext cx="2133600" cy="236537"/>
          </a:xfrm>
          <a:prstGeom prst="rect">
            <a:avLst/>
          </a:prstGeom>
          <a:noFill/>
          <a:ln>
            <a:miter lim="800000"/>
            <a:headEnd/>
            <a:tailEnd/>
          </a:ln>
        </p:spPr>
        <p:txBody>
          <a:bodyPr/>
          <a:lstStyle/>
          <a:p>
            <a:fld id="{1B96BBB5-BDA8-4216-8993-B7556A0BFAC5}" type="slidenum">
              <a:rPr lang="en-US">
                <a:solidFill>
                  <a:srgbClr val="FFFFFF"/>
                </a:solidFill>
              </a:rPr>
              <a:pPr/>
              <a:t>14</a:t>
            </a:fld>
            <a:endParaRPr lang="en-US">
              <a:solidFill>
                <a:srgbClr val="FFFFFF"/>
              </a:solidFill>
            </a:endParaRPr>
          </a:p>
        </p:txBody>
      </p:sp>
      <p:sp>
        <p:nvSpPr>
          <p:cNvPr id="4101" name="Text Placeholder 10"/>
          <p:cNvSpPr>
            <a:spLocks noGrp="1"/>
          </p:cNvSpPr>
          <p:nvPr>
            <p:ph type="body" sz="quarter" idx="13"/>
          </p:nvPr>
        </p:nvSpPr>
        <p:spPr>
          <a:xfrm>
            <a:off x="0" y="1102822"/>
            <a:ext cx="6046788" cy="330200"/>
          </a:xfrm>
        </p:spPr>
        <p:txBody>
          <a:bodyPr/>
          <a:lstStyle/>
          <a:p>
            <a:pPr marL="0" indent="0"/>
            <a:r>
              <a:rPr lang="en-US" sz="1600" dirty="0" smtClean="0">
                <a:solidFill>
                  <a:schemeClr val="dk1"/>
                </a:solidFill>
                <a:latin typeface="AvantGarde Md BT" pitchFamily="34" charset="0"/>
              </a:rPr>
              <a:t>GSE Debt Outstanding</a:t>
            </a:r>
          </a:p>
        </p:txBody>
      </p:sp>
      <p:graphicFrame>
        <p:nvGraphicFramePr>
          <p:cNvPr id="4098" name="Object 2"/>
          <p:cNvGraphicFramePr>
            <a:graphicFrameLocks noChangeAspect="1"/>
          </p:cNvGraphicFramePr>
          <p:nvPr/>
        </p:nvGraphicFramePr>
        <p:xfrm>
          <a:off x="46038" y="1430905"/>
          <a:ext cx="5962650" cy="4910138"/>
        </p:xfrm>
        <a:graphic>
          <a:graphicData uri="http://schemas.openxmlformats.org/presentationml/2006/ole">
            <p:oleObj spid="_x0000_s1881090" name="Worksheet" r:id="rId5" imgW="6210356" imgH="4800600" progId="Excel.Sheet.8">
              <p:link updateAutomatic="1"/>
            </p:oleObj>
          </a:graphicData>
        </a:graphic>
      </p:graphicFrame>
      <p:sp>
        <p:nvSpPr>
          <p:cNvPr id="4104" name="Text Placeholder 10"/>
          <p:cNvSpPr txBox="1">
            <a:spLocks/>
          </p:cNvSpPr>
          <p:nvPr/>
        </p:nvSpPr>
        <p:spPr bwMode="auto">
          <a:xfrm>
            <a:off x="6232525" y="1102822"/>
            <a:ext cx="2911475" cy="330200"/>
          </a:xfrm>
          <a:prstGeom prst="rect">
            <a:avLst/>
          </a:prstGeom>
          <a:noFill/>
          <a:ln w="9525">
            <a:noFill/>
            <a:miter lim="800000"/>
            <a:headEnd/>
            <a:tailEnd/>
          </a:ln>
        </p:spPr>
        <p:txBody>
          <a:bodyPr anchor="ctr"/>
          <a:lstStyle/>
          <a:p>
            <a:pPr algn="ctr">
              <a:spcBef>
                <a:spcPts val="1000"/>
              </a:spcBef>
            </a:pPr>
            <a:r>
              <a:rPr lang="en-US" sz="1600" dirty="0">
                <a:solidFill>
                  <a:schemeClr val="dk1"/>
                </a:solidFill>
                <a:latin typeface="AvantGarde Md BT" pitchFamily="34" charset="0"/>
              </a:rPr>
              <a:t>Treasury Debt</a:t>
            </a:r>
          </a:p>
        </p:txBody>
      </p:sp>
      <p:graphicFrame>
        <p:nvGraphicFramePr>
          <p:cNvPr id="2" name="Object 4"/>
          <p:cNvGraphicFramePr>
            <a:graphicFrameLocks noChangeAspect="1"/>
          </p:cNvGraphicFramePr>
          <p:nvPr/>
        </p:nvGraphicFramePr>
        <p:xfrm>
          <a:off x="6122988" y="1437890"/>
          <a:ext cx="2926826" cy="5061903"/>
        </p:xfrm>
        <a:graphic>
          <a:graphicData uri="http://schemas.openxmlformats.org/presentationml/2006/ole">
            <p:oleObj spid="_x0000_s1881091" name="Worksheet" r:id="rId6" imgW="4610089" imgH="7962900" progId="Excel.Sheet.8">
              <p:link updateAutomatic="1"/>
            </p:oleObj>
          </a:graphicData>
        </a:graphic>
      </p:graphicFrame>
    </p:spTree>
    <p:custDataLst>
      <p:tags r:id="rId2"/>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9" name="Chart 168"/>
          <p:cNvGraphicFramePr>
            <a:graphicFrameLocks/>
          </p:cNvGraphicFramePr>
          <p:nvPr>
            <p:extLst>
              <p:ext uri="{D42A27DB-BD31-4B8C-83A1-F6EECF244321}">
                <p14:modId xmlns="" xmlns:p14="http://schemas.microsoft.com/office/powerpoint/2010/main" val="1308611239"/>
              </p:ext>
            </p:extLst>
          </p:nvPr>
        </p:nvGraphicFramePr>
        <p:xfrm>
          <a:off x="264926" y="1140007"/>
          <a:ext cx="8727999" cy="394761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Total Debt Outstanding</a:t>
            </a:r>
            <a:endParaRPr lang="en-US" dirty="0"/>
          </a:p>
        </p:txBody>
      </p:sp>
      <p:sp>
        <p:nvSpPr>
          <p:cNvPr id="164" name="Footer Placeholder 163"/>
          <p:cNvSpPr>
            <a:spLocks noGrp="1"/>
          </p:cNvSpPr>
          <p:nvPr>
            <p:ph type="ftr" sz="quarter" idx="3"/>
          </p:nvPr>
        </p:nvSpPr>
        <p:spPr>
          <a:xfrm>
            <a:off x="880217" y="6291072"/>
            <a:ext cx="8086999" cy="235281"/>
          </a:xfrm>
        </p:spPr>
        <p:txBody>
          <a:bodyPr/>
          <a:lstStyle/>
          <a:p>
            <a:r>
              <a:rPr lang="en-US" dirty="0" smtClean="0">
                <a:solidFill>
                  <a:srgbClr val="000000"/>
                </a:solidFill>
              </a:rPr>
              <a:t>Source: </a:t>
            </a:r>
            <a:r>
              <a:rPr lang="en-US" dirty="0" err="1" smtClean="0">
                <a:solidFill>
                  <a:srgbClr val="000000"/>
                </a:solidFill>
              </a:rPr>
              <a:t>FHLBanks</a:t>
            </a:r>
            <a:r>
              <a:rPr lang="en-US" dirty="0" smtClean="0">
                <a:solidFill>
                  <a:srgbClr val="000000"/>
                </a:solidFill>
              </a:rPr>
              <a:t> Office of Finance – by settlement date – as of 9/30/15.   *As of 2Q15</a:t>
            </a:r>
          </a:p>
        </p:txBody>
      </p:sp>
      <p:sp>
        <p:nvSpPr>
          <p:cNvPr id="163" name="Slide Number Placeholder 162"/>
          <p:cNvSpPr>
            <a:spLocks noGrp="1"/>
          </p:cNvSpPr>
          <p:nvPr>
            <p:ph type="sldNum" sz="quarter" idx="4"/>
          </p:nvPr>
        </p:nvSpPr>
        <p:spPr/>
        <p:txBody>
          <a:bodyPr/>
          <a:lstStyle/>
          <a:p>
            <a:pPr marL="0" indent="0"/>
            <a:fld id="{465B78C3-6752-4576-9CFA-2917C24B55FA}" type="slidenum">
              <a:rPr lang="en-US" smtClean="0">
                <a:solidFill>
                  <a:srgbClr val="FFFFFF"/>
                </a:solidFill>
              </a:rPr>
              <a:pPr marL="0" indent="0"/>
              <a:t>15</a:t>
            </a:fld>
            <a:endParaRPr lang="en-US" dirty="0">
              <a:solidFill>
                <a:srgbClr val="FFFFFF"/>
              </a:solidFill>
            </a:endParaRPr>
          </a:p>
        </p:txBody>
      </p:sp>
      <p:grpSp>
        <p:nvGrpSpPr>
          <p:cNvPr id="3" name="Group 25"/>
          <p:cNvGrpSpPr/>
          <p:nvPr/>
        </p:nvGrpSpPr>
        <p:grpSpPr>
          <a:xfrm>
            <a:off x="0" y="4824371"/>
            <a:ext cx="8913625" cy="1345699"/>
            <a:chOff x="3826" y="5053684"/>
            <a:chExt cx="8198935" cy="1237801"/>
          </a:xfrm>
        </p:grpSpPr>
        <p:sp>
          <p:nvSpPr>
            <p:cNvPr id="116" name="object 117"/>
            <p:cNvSpPr txBox="1"/>
            <p:nvPr/>
          </p:nvSpPr>
          <p:spPr>
            <a:xfrm>
              <a:off x="3826" y="5053684"/>
              <a:ext cx="1162636" cy="1123315"/>
            </a:xfrm>
            <a:prstGeom prst="rect">
              <a:avLst/>
            </a:prstGeom>
          </p:spPr>
          <p:txBody>
            <a:bodyPr vert="horz" wrap="square" lIns="0" tIns="0" rIns="0" bIns="0" rtlCol="0">
              <a:noAutofit/>
            </a:bodyPr>
            <a:lstStyle/>
            <a:p>
              <a:pPr marR="12700" algn="r"/>
              <a:endParaRPr sz="1000" dirty="0">
                <a:solidFill>
                  <a:srgbClr val="000000"/>
                </a:solidFill>
                <a:latin typeface="Arial"/>
                <a:cs typeface="Arial"/>
              </a:endParaRPr>
            </a:p>
            <a:p>
              <a:pPr marL="94615" algn="ctr">
                <a:lnSpc>
                  <a:spcPts val="1170"/>
                </a:lnSpc>
              </a:pPr>
              <a:r>
                <a:rPr sz="1000" b="1" spc="-5" dirty="0" smtClean="0">
                  <a:solidFill>
                    <a:srgbClr val="000000"/>
                  </a:solidFill>
                  <a:latin typeface="Arial"/>
                  <a:cs typeface="Arial"/>
                </a:rPr>
                <a:t>Y</a:t>
              </a:r>
              <a:r>
                <a:rPr sz="1000" b="1" spc="5" dirty="0" smtClean="0">
                  <a:solidFill>
                    <a:srgbClr val="000000"/>
                  </a:solidFill>
                  <a:latin typeface="Arial"/>
                  <a:cs typeface="Arial"/>
                </a:rPr>
                <a:t>T</a:t>
              </a:r>
              <a:r>
                <a:rPr sz="1000" b="1" spc="-10" dirty="0" smtClean="0">
                  <a:solidFill>
                    <a:srgbClr val="000000"/>
                  </a:solidFill>
                  <a:latin typeface="Arial"/>
                  <a:cs typeface="Arial"/>
                </a:rPr>
                <a:t>D</a:t>
              </a:r>
              <a:r>
                <a:rPr sz="1000" b="1" spc="-15" dirty="0" smtClean="0">
                  <a:solidFill>
                    <a:srgbClr val="000000"/>
                  </a:solidFill>
                  <a:latin typeface="Arial"/>
                  <a:cs typeface="Arial"/>
                </a:rPr>
                <a:t> </a:t>
              </a:r>
              <a:r>
                <a:rPr sz="1000" b="1" spc="-10" dirty="0" smtClean="0">
                  <a:solidFill>
                    <a:srgbClr val="000000"/>
                  </a:solidFill>
                  <a:latin typeface="Arial"/>
                  <a:cs typeface="Arial"/>
                </a:rPr>
                <a:t>N</a:t>
              </a:r>
              <a:r>
                <a:rPr sz="1000" b="1" spc="-15" dirty="0" smtClean="0">
                  <a:solidFill>
                    <a:srgbClr val="000000"/>
                  </a:solidFill>
                  <a:latin typeface="Arial"/>
                  <a:cs typeface="Arial"/>
                </a:rPr>
                <a:t>e</a:t>
              </a:r>
              <a:r>
                <a:rPr sz="1000" b="1" spc="-5" dirty="0" smtClean="0">
                  <a:solidFill>
                    <a:srgbClr val="000000"/>
                  </a:solidFill>
                  <a:latin typeface="Arial"/>
                  <a:cs typeface="Arial"/>
                </a:rPr>
                <a:t>t </a:t>
              </a:r>
              <a:r>
                <a:rPr sz="1000" b="1" spc="-10" dirty="0" smtClean="0">
                  <a:solidFill>
                    <a:srgbClr val="000000"/>
                  </a:solidFill>
                  <a:latin typeface="Arial"/>
                  <a:cs typeface="Arial"/>
                </a:rPr>
                <a:t>Ch</a:t>
              </a:r>
              <a:r>
                <a:rPr sz="1000" b="1" spc="-15" dirty="0" smtClean="0">
                  <a:solidFill>
                    <a:srgbClr val="000000"/>
                  </a:solidFill>
                  <a:latin typeface="Arial"/>
                  <a:cs typeface="Arial"/>
                </a:rPr>
                <a:t>a</a:t>
              </a:r>
              <a:r>
                <a:rPr sz="1000" b="1" spc="-10" dirty="0" smtClean="0">
                  <a:solidFill>
                    <a:srgbClr val="000000"/>
                  </a:solidFill>
                  <a:latin typeface="Arial"/>
                  <a:cs typeface="Arial"/>
                </a:rPr>
                <a:t>ng</a:t>
              </a:r>
              <a:r>
                <a:rPr sz="1000" b="1" spc="-15" dirty="0" smtClean="0">
                  <a:solidFill>
                    <a:srgbClr val="000000"/>
                  </a:solidFill>
                  <a:latin typeface="Arial"/>
                  <a:cs typeface="Arial"/>
                </a:rPr>
                <a:t>e</a:t>
              </a:r>
              <a:r>
                <a:rPr sz="1000" b="1" spc="-5" dirty="0" smtClean="0">
                  <a:solidFill>
                    <a:srgbClr val="000000"/>
                  </a:solidFill>
                  <a:latin typeface="Arial"/>
                  <a:cs typeface="Arial"/>
                </a:rPr>
                <a:t>:</a:t>
              </a:r>
              <a:endParaRPr sz="1000" dirty="0">
                <a:solidFill>
                  <a:srgbClr val="000000"/>
                </a:solidFill>
                <a:latin typeface="Arial"/>
                <a:cs typeface="Arial"/>
              </a:endParaRPr>
            </a:p>
            <a:p>
              <a:pPr marL="96520" algn="ctr">
                <a:spcBef>
                  <a:spcPts val="5"/>
                </a:spcBef>
              </a:pPr>
              <a:r>
                <a:rPr sz="800" spc="-5" dirty="0" smtClean="0">
                  <a:solidFill>
                    <a:srgbClr val="000000"/>
                  </a:solidFill>
                  <a:latin typeface="Arial"/>
                  <a:cs typeface="Arial"/>
                </a:rPr>
                <a:t>(</a:t>
              </a:r>
              <a:r>
                <a:rPr sz="800" dirty="0" smtClean="0">
                  <a:solidFill>
                    <a:srgbClr val="000000"/>
                  </a:solidFill>
                  <a:latin typeface="Arial"/>
                  <a:cs typeface="Arial"/>
                </a:rPr>
                <a:t>$ in </a:t>
              </a:r>
              <a:r>
                <a:rPr sz="800" spc="-5" dirty="0" smtClean="0">
                  <a:solidFill>
                    <a:srgbClr val="000000"/>
                  </a:solidFill>
                  <a:latin typeface="Arial"/>
                  <a:cs typeface="Arial"/>
                </a:rPr>
                <a:t>b</a:t>
              </a:r>
              <a:r>
                <a:rPr sz="800" dirty="0" smtClean="0">
                  <a:solidFill>
                    <a:srgbClr val="000000"/>
                  </a:solidFill>
                  <a:latin typeface="Arial"/>
                  <a:cs typeface="Arial"/>
                </a:rPr>
                <a:t>illi</a:t>
              </a:r>
              <a:r>
                <a:rPr sz="800" spc="-5" dirty="0" smtClean="0">
                  <a:solidFill>
                    <a:srgbClr val="000000"/>
                  </a:solidFill>
                  <a:latin typeface="Arial"/>
                  <a:cs typeface="Arial"/>
                </a:rPr>
                <a:t>on</a:t>
              </a:r>
              <a:r>
                <a:rPr sz="800" spc="5" dirty="0" smtClean="0">
                  <a:solidFill>
                    <a:srgbClr val="000000"/>
                  </a:solidFill>
                  <a:latin typeface="Arial"/>
                  <a:cs typeface="Arial"/>
                </a:rPr>
                <a:t>s</a:t>
              </a:r>
              <a:r>
                <a:rPr sz="800" dirty="0" smtClean="0">
                  <a:solidFill>
                    <a:srgbClr val="000000"/>
                  </a:solidFill>
                  <a:latin typeface="Arial"/>
                  <a:cs typeface="Arial"/>
                </a:rPr>
                <a:t>)</a:t>
              </a:r>
              <a:endParaRPr sz="800" dirty="0">
                <a:solidFill>
                  <a:srgbClr val="000000"/>
                </a:solidFill>
                <a:latin typeface="Arial"/>
                <a:cs typeface="Arial"/>
              </a:endParaRPr>
            </a:p>
            <a:p>
              <a:pPr marR="28575" algn="ctr">
                <a:spcBef>
                  <a:spcPts val="495"/>
                </a:spcBef>
              </a:pPr>
              <a:r>
                <a:rPr sz="1000" b="1" spc="-10" dirty="0" smtClean="0">
                  <a:solidFill>
                    <a:srgbClr val="000000"/>
                  </a:solidFill>
                  <a:latin typeface="Arial"/>
                  <a:cs typeface="Arial"/>
                </a:rPr>
                <a:t>D</a:t>
              </a:r>
              <a:r>
                <a:rPr sz="1000" b="1" spc="-15" dirty="0" smtClean="0">
                  <a:solidFill>
                    <a:srgbClr val="000000"/>
                  </a:solidFill>
                  <a:latin typeface="Arial"/>
                  <a:cs typeface="Arial"/>
                </a:rPr>
                <a:t>e</a:t>
              </a:r>
              <a:r>
                <a:rPr sz="1000" b="1" spc="-5" dirty="0" smtClean="0">
                  <a:solidFill>
                    <a:srgbClr val="000000"/>
                  </a:solidFill>
                  <a:latin typeface="Arial"/>
                  <a:cs typeface="Arial"/>
                </a:rPr>
                <a:t>bt Out</a:t>
              </a:r>
              <a:r>
                <a:rPr sz="1000" b="1" spc="-15" dirty="0" smtClean="0">
                  <a:solidFill>
                    <a:srgbClr val="000000"/>
                  </a:solidFill>
                  <a:latin typeface="Arial"/>
                  <a:cs typeface="Arial"/>
                </a:rPr>
                <a:t>s</a:t>
              </a:r>
              <a:r>
                <a:rPr sz="1000" b="1" spc="-5" dirty="0" smtClean="0">
                  <a:solidFill>
                    <a:srgbClr val="000000"/>
                  </a:solidFill>
                  <a:latin typeface="Arial"/>
                  <a:cs typeface="Arial"/>
                </a:rPr>
                <a:t>t</a:t>
              </a:r>
              <a:r>
                <a:rPr sz="1000" b="1" spc="-15" dirty="0" smtClean="0">
                  <a:solidFill>
                    <a:srgbClr val="000000"/>
                  </a:solidFill>
                  <a:latin typeface="Arial"/>
                  <a:cs typeface="Arial"/>
                </a:rPr>
                <a:t>a</a:t>
              </a:r>
              <a:r>
                <a:rPr sz="1000" b="1" spc="-10" dirty="0" smtClean="0">
                  <a:solidFill>
                    <a:srgbClr val="000000"/>
                  </a:solidFill>
                  <a:latin typeface="Arial"/>
                  <a:cs typeface="Arial"/>
                </a:rPr>
                <a:t>nding</a:t>
              </a:r>
              <a:endParaRPr sz="1000" dirty="0">
                <a:solidFill>
                  <a:srgbClr val="000000"/>
                </a:solidFill>
                <a:latin typeface="Arial"/>
                <a:cs typeface="Arial"/>
              </a:endParaRPr>
            </a:p>
            <a:p>
              <a:pPr marR="26670" algn="ctr">
                <a:spcBef>
                  <a:spcPts val="120"/>
                </a:spcBef>
              </a:pPr>
              <a:r>
                <a:rPr sz="1000" b="1" spc="-5" dirty="0" smtClean="0">
                  <a:solidFill>
                    <a:srgbClr val="000000"/>
                  </a:solidFill>
                  <a:latin typeface="Arial"/>
                  <a:cs typeface="Arial"/>
                </a:rPr>
                <a:t>---------------------------</a:t>
              </a:r>
              <a:endParaRPr sz="1000" dirty="0">
                <a:solidFill>
                  <a:srgbClr val="000000"/>
                </a:solidFill>
                <a:latin typeface="Arial"/>
                <a:cs typeface="Arial"/>
              </a:endParaRPr>
            </a:p>
            <a:p>
              <a:pPr marL="213360" marR="241935" indent="1905" algn="ctr">
                <a:lnSpc>
                  <a:spcPts val="1080"/>
                </a:lnSpc>
                <a:spcBef>
                  <a:spcPts val="254"/>
                </a:spcBef>
              </a:pPr>
              <a:r>
                <a:rPr sz="1000" b="1" spc="-45" dirty="0" smtClean="0">
                  <a:solidFill>
                    <a:srgbClr val="000000"/>
                  </a:solidFill>
                  <a:latin typeface="Arial"/>
                  <a:cs typeface="Arial"/>
                </a:rPr>
                <a:t>A</a:t>
              </a:r>
              <a:r>
                <a:rPr sz="1000" b="1" spc="-10" dirty="0" smtClean="0">
                  <a:solidFill>
                    <a:srgbClr val="000000"/>
                  </a:solidFill>
                  <a:latin typeface="Arial"/>
                  <a:cs typeface="Arial"/>
                </a:rPr>
                <a:t>d</a:t>
              </a:r>
              <a:r>
                <a:rPr sz="1000" b="1" dirty="0" smtClean="0">
                  <a:solidFill>
                    <a:srgbClr val="000000"/>
                  </a:solidFill>
                  <a:latin typeface="Arial"/>
                  <a:cs typeface="Arial"/>
                </a:rPr>
                <a:t>v</a:t>
              </a:r>
              <a:r>
                <a:rPr sz="1000" b="1" spc="-15" dirty="0" smtClean="0">
                  <a:solidFill>
                    <a:srgbClr val="000000"/>
                  </a:solidFill>
                  <a:latin typeface="Arial"/>
                  <a:cs typeface="Arial"/>
                </a:rPr>
                <a:t>a</a:t>
              </a:r>
              <a:r>
                <a:rPr sz="1000" b="1" spc="-10" dirty="0" smtClean="0">
                  <a:solidFill>
                    <a:srgbClr val="000000"/>
                  </a:solidFill>
                  <a:latin typeface="Arial"/>
                  <a:cs typeface="Arial"/>
                </a:rPr>
                <a:t>n</a:t>
              </a:r>
              <a:r>
                <a:rPr sz="1000" b="1" spc="-15" dirty="0" smtClean="0">
                  <a:solidFill>
                    <a:srgbClr val="000000"/>
                  </a:solidFill>
                  <a:latin typeface="Arial"/>
                  <a:cs typeface="Arial"/>
                </a:rPr>
                <a:t>ces</a:t>
              </a:r>
              <a:r>
                <a:rPr sz="1000" b="1" spc="-10" dirty="0" smtClean="0">
                  <a:solidFill>
                    <a:srgbClr val="000000"/>
                  </a:solidFill>
                  <a:latin typeface="Arial"/>
                  <a:cs typeface="Arial"/>
                </a:rPr>
                <a:t> </a:t>
              </a:r>
              <a:r>
                <a:rPr sz="1000" b="1" spc="-5" dirty="0" smtClean="0">
                  <a:solidFill>
                    <a:srgbClr val="000000"/>
                  </a:solidFill>
                  <a:latin typeface="Arial"/>
                  <a:cs typeface="Arial"/>
                </a:rPr>
                <a:t>Out</a:t>
              </a:r>
              <a:r>
                <a:rPr sz="1000" b="1" spc="-15" dirty="0" smtClean="0">
                  <a:solidFill>
                    <a:srgbClr val="000000"/>
                  </a:solidFill>
                  <a:latin typeface="Arial"/>
                  <a:cs typeface="Arial"/>
                </a:rPr>
                <a:t>s</a:t>
              </a:r>
              <a:r>
                <a:rPr sz="1000" b="1" spc="-5" dirty="0" smtClean="0">
                  <a:solidFill>
                    <a:srgbClr val="000000"/>
                  </a:solidFill>
                  <a:latin typeface="Arial"/>
                  <a:cs typeface="Arial"/>
                </a:rPr>
                <a:t>t</a:t>
              </a:r>
              <a:r>
                <a:rPr sz="1000" b="1" spc="-15" dirty="0" smtClean="0">
                  <a:solidFill>
                    <a:srgbClr val="000000"/>
                  </a:solidFill>
                  <a:latin typeface="Arial"/>
                  <a:cs typeface="Arial"/>
                </a:rPr>
                <a:t>a</a:t>
              </a:r>
              <a:r>
                <a:rPr sz="1000" b="1" spc="-10" dirty="0" smtClean="0">
                  <a:solidFill>
                    <a:srgbClr val="000000"/>
                  </a:solidFill>
                  <a:latin typeface="Arial"/>
                  <a:cs typeface="Arial"/>
                </a:rPr>
                <a:t>nding</a:t>
              </a:r>
              <a:endParaRPr sz="1000" dirty="0">
                <a:solidFill>
                  <a:srgbClr val="000000"/>
                </a:solidFill>
                <a:latin typeface="Arial"/>
                <a:cs typeface="Arial"/>
              </a:endParaRPr>
            </a:p>
          </p:txBody>
        </p:sp>
        <p:sp>
          <p:nvSpPr>
            <p:cNvPr id="146" name="object 147"/>
            <p:cNvSpPr/>
            <p:nvPr/>
          </p:nvSpPr>
          <p:spPr>
            <a:xfrm>
              <a:off x="1170468" y="5316125"/>
              <a:ext cx="0" cy="975360"/>
            </a:xfrm>
            <a:custGeom>
              <a:avLst/>
              <a:gdLst/>
              <a:ahLst/>
              <a:cxnLst/>
              <a:rect l="l" t="t" r="r" b="b"/>
              <a:pathLst>
                <a:path h="975360">
                  <a:moveTo>
                    <a:pt x="0" y="0"/>
                  </a:moveTo>
                  <a:lnTo>
                    <a:pt x="0" y="975360"/>
                  </a:lnTo>
                </a:path>
              </a:pathLst>
            </a:custGeom>
            <a:ln w="12700">
              <a:solidFill>
                <a:srgbClr val="000000"/>
              </a:solidFill>
            </a:ln>
          </p:spPr>
          <p:txBody>
            <a:bodyPr wrap="square" lIns="0" tIns="0" rIns="0" bIns="0" rtlCol="0">
              <a:noAutofit/>
            </a:bodyPr>
            <a:lstStyle/>
            <a:p>
              <a:endParaRPr>
                <a:solidFill>
                  <a:srgbClr val="000000"/>
                </a:solidFill>
              </a:endParaRPr>
            </a:p>
          </p:txBody>
        </p:sp>
        <p:sp>
          <p:nvSpPr>
            <p:cNvPr id="147" name="object 148"/>
            <p:cNvSpPr/>
            <p:nvPr/>
          </p:nvSpPr>
          <p:spPr>
            <a:xfrm>
              <a:off x="2329375" y="5316125"/>
              <a:ext cx="0" cy="975360"/>
            </a:xfrm>
            <a:custGeom>
              <a:avLst/>
              <a:gdLst/>
              <a:ahLst/>
              <a:cxnLst/>
              <a:rect l="l" t="t" r="r" b="b"/>
              <a:pathLst>
                <a:path h="975360">
                  <a:moveTo>
                    <a:pt x="0" y="0"/>
                  </a:moveTo>
                  <a:lnTo>
                    <a:pt x="0" y="975360"/>
                  </a:lnTo>
                </a:path>
              </a:pathLst>
            </a:custGeom>
            <a:ln w="12700">
              <a:solidFill>
                <a:srgbClr val="000000"/>
              </a:solidFill>
            </a:ln>
          </p:spPr>
          <p:txBody>
            <a:bodyPr wrap="square" lIns="0" tIns="0" rIns="0" bIns="0" rtlCol="0">
              <a:noAutofit/>
            </a:bodyPr>
            <a:lstStyle/>
            <a:p>
              <a:endParaRPr>
                <a:solidFill>
                  <a:srgbClr val="000000"/>
                </a:solidFill>
              </a:endParaRPr>
            </a:p>
          </p:txBody>
        </p:sp>
        <p:sp>
          <p:nvSpPr>
            <p:cNvPr id="148" name="object 149"/>
            <p:cNvSpPr/>
            <p:nvPr/>
          </p:nvSpPr>
          <p:spPr>
            <a:xfrm>
              <a:off x="3497044" y="5316125"/>
              <a:ext cx="0" cy="975360"/>
            </a:xfrm>
            <a:custGeom>
              <a:avLst/>
              <a:gdLst/>
              <a:ahLst/>
              <a:cxnLst/>
              <a:rect l="l" t="t" r="r" b="b"/>
              <a:pathLst>
                <a:path h="975360">
                  <a:moveTo>
                    <a:pt x="0" y="0"/>
                  </a:moveTo>
                  <a:lnTo>
                    <a:pt x="0" y="975360"/>
                  </a:lnTo>
                </a:path>
              </a:pathLst>
            </a:custGeom>
            <a:ln w="12700">
              <a:solidFill>
                <a:srgbClr val="000000"/>
              </a:solidFill>
            </a:ln>
          </p:spPr>
          <p:txBody>
            <a:bodyPr wrap="square" lIns="0" tIns="0" rIns="0" bIns="0" rtlCol="0">
              <a:noAutofit/>
            </a:bodyPr>
            <a:lstStyle/>
            <a:p>
              <a:endParaRPr>
                <a:solidFill>
                  <a:srgbClr val="000000"/>
                </a:solidFill>
              </a:endParaRPr>
            </a:p>
          </p:txBody>
        </p:sp>
        <p:sp>
          <p:nvSpPr>
            <p:cNvPr id="149" name="object 150"/>
            <p:cNvSpPr/>
            <p:nvPr/>
          </p:nvSpPr>
          <p:spPr>
            <a:xfrm>
              <a:off x="4673472" y="5316125"/>
              <a:ext cx="0" cy="975360"/>
            </a:xfrm>
            <a:custGeom>
              <a:avLst/>
              <a:gdLst/>
              <a:ahLst/>
              <a:cxnLst/>
              <a:rect l="l" t="t" r="r" b="b"/>
              <a:pathLst>
                <a:path h="975360">
                  <a:moveTo>
                    <a:pt x="0" y="0"/>
                  </a:moveTo>
                  <a:lnTo>
                    <a:pt x="0" y="975360"/>
                  </a:lnTo>
                </a:path>
              </a:pathLst>
            </a:custGeom>
            <a:ln w="12700">
              <a:solidFill>
                <a:srgbClr val="000000"/>
              </a:solidFill>
            </a:ln>
          </p:spPr>
          <p:txBody>
            <a:bodyPr wrap="square" lIns="0" tIns="0" rIns="0" bIns="0" rtlCol="0">
              <a:noAutofit/>
            </a:bodyPr>
            <a:lstStyle/>
            <a:p>
              <a:endParaRPr>
                <a:solidFill>
                  <a:srgbClr val="000000"/>
                </a:solidFill>
              </a:endParaRPr>
            </a:p>
          </p:txBody>
        </p:sp>
        <p:sp>
          <p:nvSpPr>
            <p:cNvPr id="150" name="object 151"/>
            <p:cNvSpPr/>
            <p:nvPr/>
          </p:nvSpPr>
          <p:spPr>
            <a:xfrm>
              <a:off x="5841141" y="5316125"/>
              <a:ext cx="0" cy="975360"/>
            </a:xfrm>
            <a:custGeom>
              <a:avLst/>
              <a:gdLst/>
              <a:ahLst/>
              <a:cxnLst/>
              <a:rect l="l" t="t" r="r" b="b"/>
              <a:pathLst>
                <a:path h="975360">
                  <a:moveTo>
                    <a:pt x="0" y="0"/>
                  </a:moveTo>
                  <a:lnTo>
                    <a:pt x="0" y="975360"/>
                  </a:lnTo>
                </a:path>
              </a:pathLst>
            </a:custGeom>
            <a:ln w="12700">
              <a:solidFill>
                <a:srgbClr val="000000"/>
              </a:solidFill>
            </a:ln>
          </p:spPr>
          <p:txBody>
            <a:bodyPr wrap="square" lIns="0" tIns="0" rIns="0" bIns="0" rtlCol="0">
              <a:noAutofit/>
            </a:bodyPr>
            <a:lstStyle/>
            <a:p>
              <a:endParaRPr>
                <a:solidFill>
                  <a:srgbClr val="000000"/>
                </a:solidFill>
              </a:endParaRPr>
            </a:p>
          </p:txBody>
        </p:sp>
        <p:sp>
          <p:nvSpPr>
            <p:cNvPr id="151" name="object 152"/>
            <p:cNvSpPr/>
            <p:nvPr/>
          </p:nvSpPr>
          <p:spPr>
            <a:xfrm>
              <a:off x="7035092" y="5316125"/>
              <a:ext cx="0" cy="975360"/>
            </a:xfrm>
            <a:custGeom>
              <a:avLst/>
              <a:gdLst/>
              <a:ahLst/>
              <a:cxnLst/>
              <a:rect l="l" t="t" r="r" b="b"/>
              <a:pathLst>
                <a:path h="975360">
                  <a:moveTo>
                    <a:pt x="0" y="0"/>
                  </a:moveTo>
                  <a:lnTo>
                    <a:pt x="0" y="975360"/>
                  </a:lnTo>
                </a:path>
              </a:pathLst>
            </a:custGeom>
            <a:ln w="12700">
              <a:solidFill>
                <a:srgbClr val="000000"/>
              </a:solidFill>
            </a:ln>
          </p:spPr>
          <p:txBody>
            <a:bodyPr wrap="square" lIns="0" tIns="0" rIns="0" bIns="0" rtlCol="0">
              <a:noAutofit/>
            </a:bodyPr>
            <a:lstStyle/>
            <a:p>
              <a:endParaRPr>
                <a:solidFill>
                  <a:srgbClr val="000000"/>
                </a:solidFill>
              </a:endParaRPr>
            </a:p>
          </p:txBody>
        </p:sp>
        <p:sp>
          <p:nvSpPr>
            <p:cNvPr id="152" name="object 153"/>
            <p:cNvSpPr/>
            <p:nvPr/>
          </p:nvSpPr>
          <p:spPr>
            <a:xfrm>
              <a:off x="8202761" y="5316125"/>
              <a:ext cx="0" cy="975360"/>
            </a:xfrm>
            <a:custGeom>
              <a:avLst/>
              <a:gdLst/>
              <a:ahLst/>
              <a:cxnLst/>
              <a:rect l="l" t="t" r="r" b="b"/>
              <a:pathLst>
                <a:path h="975360">
                  <a:moveTo>
                    <a:pt x="0" y="0"/>
                  </a:moveTo>
                  <a:lnTo>
                    <a:pt x="0" y="975360"/>
                  </a:lnTo>
                </a:path>
              </a:pathLst>
            </a:custGeom>
            <a:ln w="12700">
              <a:solidFill>
                <a:srgbClr val="000000"/>
              </a:solidFill>
            </a:ln>
          </p:spPr>
          <p:txBody>
            <a:bodyPr wrap="square" lIns="0" tIns="0" rIns="0" bIns="0" rtlCol="0">
              <a:noAutofit/>
            </a:bodyPr>
            <a:lstStyle/>
            <a:p>
              <a:endParaRPr>
                <a:solidFill>
                  <a:srgbClr val="000000"/>
                </a:solidFill>
              </a:endParaRPr>
            </a:p>
          </p:txBody>
        </p:sp>
        <p:sp>
          <p:nvSpPr>
            <p:cNvPr id="153" name="object 154"/>
            <p:cNvSpPr txBox="1"/>
            <p:nvPr/>
          </p:nvSpPr>
          <p:spPr>
            <a:xfrm>
              <a:off x="1445901" y="5540969"/>
              <a:ext cx="537210" cy="529590"/>
            </a:xfrm>
            <a:prstGeom prst="rect">
              <a:avLst/>
            </a:prstGeom>
          </p:spPr>
          <p:txBody>
            <a:bodyPr vert="horz" wrap="square" lIns="0" tIns="0" rIns="0" bIns="0" rtlCol="0">
              <a:noAutofit/>
            </a:bodyPr>
            <a:lstStyle/>
            <a:p>
              <a:pPr algn="ctr"/>
              <a:r>
                <a:rPr sz="1000" spc="-5" dirty="0" smtClean="0">
                  <a:solidFill>
                    <a:srgbClr val="FF0000"/>
                  </a:solidFill>
                  <a:latin typeface="Arial"/>
                  <a:cs typeface="Arial"/>
                </a:rPr>
                <a:t>-</a:t>
              </a:r>
              <a:r>
                <a:rPr sz="1000" spc="-15" dirty="0" smtClean="0">
                  <a:solidFill>
                    <a:srgbClr val="FF0000"/>
                  </a:solidFill>
                  <a:latin typeface="Arial"/>
                  <a:cs typeface="Arial"/>
                </a:rPr>
                <a:t>135</a:t>
              </a:r>
              <a:endParaRPr sz="1000" dirty="0">
                <a:solidFill>
                  <a:srgbClr val="000000"/>
                </a:solidFill>
                <a:latin typeface="Arial"/>
                <a:cs typeface="Arial"/>
              </a:endParaRPr>
            </a:p>
            <a:p>
              <a:pPr algn="ctr">
                <a:spcBef>
                  <a:spcPts val="240"/>
                </a:spcBef>
              </a:pPr>
              <a:r>
                <a:rPr sz="1000" spc="-5" dirty="0" smtClean="0">
                  <a:solidFill>
                    <a:srgbClr val="000000"/>
                  </a:solidFill>
                  <a:latin typeface="Arial"/>
                  <a:cs typeface="Arial"/>
                </a:rPr>
                <a:t>------------</a:t>
              </a:r>
              <a:endParaRPr sz="1000" dirty="0">
                <a:solidFill>
                  <a:srgbClr val="000000"/>
                </a:solidFill>
                <a:latin typeface="Arial"/>
                <a:cs typeface="Arial"/>
              </a:endParaRPr>
            </a:p>
            <a:p>
              <a:pPr algn="ctr">
                <a:spcBef>
                  <a:spcPts val="240"/>
                </a:spcBef>
              </a:pPr>
              <a:r>
                <a:rPr sz="1000" spc="-5" dirty="0" smtClean="0">
                  <a:solidFill>
                    <a:srgbClr val="FF0000"/>
                  </a:solidFill>
                  <a:latin typeface="Arial"/>
                  <a:cs typeface="Arial"/>
                </a:rPr>
                <a:t>-</a:t>
              </a:r>
              <a:r>
                <a:rPr sz="1000" spc="-15" dirty="0" smtClean="0">
                  <a:solidFill>
                    <a:srgbClr val="FF0000"/>
                  </a:solidFill>
                  <a:latin typeface="Arial"/>
                  <a:cs typeface="Arial"/>
                </a:rPr>
                <a:t>152</a:t>
              </a:r>
              <a:endParaRPr sz="1000" dirty="0">
                <a:solidFill>
                  <a:srgbClr val="000000"/>
                </a:solidFill>
                <a:latin typeface="Arial"/>
                <a:cs typeface="Arial"/>
              </a:endParaRPr>
            </a:p>
          </p:txBody>
        </p:sp>
        <p:sp>
          <p:nvSpPr>
            <p:cNvPr id="154" name="object 155"/>
            <p:cNvSpPr txBox="1"/>
            <p:nvPr/>
          </p:nvSpPr>
          <p:spPr>
            <a:xfrm>
              <a:off x="2587251" y="5540969"/>
              <a:ext cx="537210" cy="529590"/>
            </a:xfrm>
            <a:prstGeom prst="rect">
              <a:avLst/>
            </a:prstGeom>
          </p:spPr>
          <p:txBody>
            <a:bodyPr vert="horz" wrap="square" lIns="0" tIns="0" rIns="0" bIns="0" rtlCol="0">
              <a:noAutofit/>
            </a:bodyPr>
            <a:lstStyle/>
            <a:p>
              <a:pPr algn="ctr"/>
              <a:r>
                <a:rPr sz="1000" spc="-5" dirty="0" smtClean="0">
                  <a:solidFill>
                    <a:srgbClr val="FF0000"/>
                  </a:solidFill>
                  <a:latin typeface="Arial"/>
                  <a:cs typeface="Arial"/>
                </a:rPr>
                <a:t>-</a:t>
              </a:r>
              <a:r>
                <a:rPr sz="1000" spc="-15" dirty="0" smtClean="0">
                  <a:solidFill>
                    <a:srgbClr val="FF0000"/>
                  </a:solidFill>
                  <a:latin typeface="Arial"/>
                  <a:cs typeface="Arial"/>
                </a:rPr>
                <a:t>105</a:t>
              </a:r>
              <a:endParaRPr sz="1000" dirty="0">
                <a:solidFill>
                  <a:srgbClr val="000000"/>
                </a:solidFill>
                <a:latin typeface="Arial"/>
                <a:cs typeface="Arial"/>
              </a:endParaRPr>
            </a:p>
            <a:p>
              <a:pPr algn="ctr">
                <a:spcBef>
                  <a:spcPts val="240"/>
                </a:spcBef>
              </a:pPr>
              <a:r>
                <a:rPr sz="1000" spc="-5" dirty="0" smtClean="0">
                  <a:solidFill>
                    <a:srgbClr val="000000"/>
                  </a:solidFill>
                  <a:latin typeface="Arial"/>
                  <a:cs typeface="Arial"/>
                </a:rPr>
                <a:t>------------</a:t>
              </a:r>
              <a:endParaRPr sz="1000" dirty="0">
                <a:solidFill>
                  <a:srgbClr val="000000"/>
                </a:solidFill>
                <a:latin typeface="Arial"/>
                <a:cs typeface="Arial"/>
              </a:endParaRPr>
            </a:p>
            <a:p>
              <a:pPr algn="ctr">
                <a:spcBef>
                  <a:spcPts val="240"/>
                </a:spcBef>
              </a:pPr>
              <a:r>
                <a:rPr sz="1000" spc="-5" dirty="0" smtClean="0">
                  <a:solidFill>
                    <a:srgbClr val="FF0000"/>
                  </a:solidFill>
                  <a:latin typeface="Arial"/>
                  <a:cs typeface="Arial"/>
                </a:rPr>
                <a:t>-</a:t>
              </a:r>
              <a:r>
                <a:rPr sz="1000" spc="-15" dirty="0" smtClean="0">
                  <a:solidFill>
                    <a:srgbClr val="FF0000"/>
                  </a:solidFill>
                  <a:latin typeface="Arial"/>
                  <a:cs typeface="Arial"/>
                </a:rPr>
                <a:t>61</a:t>
              </a:r>
              <a:endParaRPr sz="1000" dirty="0">
                <a:solidFill>
                  <a:srgbClr val="000000"/>
                </a:solidFill>
                <a:latin typeface="Arial"/>
                <a:cs typeface="Arial"/>
              </a:endParaRPr>
            </a:p>
          </p:txBody>
        </p:sp>
        <p:sp>
          <p:nvSpPr>
            <p:cNvPr id="155" name="object 156"/>
            <p:cNvSpPr txBox="1"/>
            <p:nvPr/>
          </p:nvSpPr>
          <p:spPr>
            <a:xfrm>
              <a:off x="3807328" y="5540969"/>
              <a:ext cx="537210" cy="529590"/>
            </a:xfrm>
            <a:prstGeom prst="rect">
              <a:avLst/>
            </a:prstGeom>
          </p:spPr>
          <p:txBody>
            <a:bodyPr vert="horz" wrap="square" lIns="0" tIns="0" rIns="0" bIns="0" rtlCol="0">
              <a:noAutofit/>
            </a:bodyPr>
            <a:lstStyle/>
            <a:p>
              <a:pPr marL="635" algn="ctr"/>
              <a:r>
                <a:rPr sz="1000" spc="-5" dirty="0" smtClean="0">
                  <a:solidFill>
                    <a:srgbClr val="FF0000"/>
                  </a:solidFill>
                  <a:latin typeface="Arial"/>
                  <a:cs typeface="Arial"/>
                </a:rPr>
                <a:t>-4</a:t>
              </a:r>
              <a:endParaRPr sz="1000" dirty="0">
                <a:solidFill>
                  <a:srgbClr val="000000"/>
                </a:solidFill>
                <a:latin typeface="Arial"/>
                <a:cs typeface="Arial"/>
              </a:endParaRPr>
            </a:p>
            <a:p>
              <a:pPr marL="12700" marR="12700" algn="ctr">
                <a:lnSpc>
                  <a:spcPct val="120000"/>
                </a:lnSpc>
              </a:pPr>
              <a:r>
                <a:rPr sz="1000" spc="-5" dirty="0" smtClean="0">
                  <a:solidFill>
                    <a:srgbClr val="000000"/>
                  </a:solidFill>
                  <a:latin typeface="Arial"/>
                  <a:cs typeface="Arial"/>
                </a:rPr>
                <a:t>------------ 8</a:t>
              </a:r>
              <a:endParaRPr sz="1000" dirty="0">
                <a:solidFill>
                  <a:srgbClr val="000000"/>
                </a:solidFill>
                <a:latin typeface="Arial"/>
                <a:cs typeface="Arial"/>
              </a:endParaRPr>
            </a:p>
          </p:txBody>
        </p:sp>
        <p:sp>
          <p:nvSpPr>
            <p:cNvPr id="156" name="object 157"/>
            <p:cNvSpPr txBox="1"/>
            <p:nvPr/>
          </p:nvSpPr>
          <p:spPr>
            <a:xfrm>
              <a:off x="5001247" y="5541096"/>
              <a:ext cx="537210" cy="529590"/>
            </a:xfrm>
            <a:prstGeom prst="rect">
              <a:avLst/>
            </a:prstGeom>
          </p:spPr>
          <p:txBody>
            <a:bodyPr vert="horz" wrap="square" lIns="0" tIns="0" rIns="0" bIns="0" rtlCol="0">
              <a:noAutofit/>
            </a:bodyPr>
            <a:lstStyle/>
            <a:p>
              <a:pPr algn="ctr"/>
              <a:r>
                <a:rPr sz="1000" spc="-15" dirty="0" smtClean="0">
                  <a:solidFill>
                    <a:srgbClr val="000000"/>
                  </a:solidFill>
                  <a:latin typeface="Arial"/>
                  <a:cs typeface="Arial"/>
                </a:rPr>
                <a:t>79</a:t>
              </a:r>
              <a:endParaRPr sz="1000" dirty="0">
                <a:solidFill>
                  <a:srgbClr val="000000"/>
                </a:solidFill>
                <a:latin typeface="Arial"/>
                <a:cs typeface="Arial"/>
              </a:endParaRPr>
            </a:p>
            <a:p>
              <a:pPr marR="12700" algn="ctr">
                <a:lnSpc>
                  <a:spcPct val="120000"/>
                </a:lnSpc>
              </a:pPr>
              <a:r>
                <a:rPr sz="1000" spc="-5" dirty="0" smtClean="0">
                  <a:solidFill>
                    <a:srgbClr val="000000"/>
                  </a:solidFill>
                  <a:latin typeface="Arial"/>
                  <a:cs typeface="Arial"/>
                </a:rPr>
                <a:t>------------ </a:t>
              </a:r>
              <a:r>
                <a:rPr sz="1000" spc="-15" dirty="0" smtClean="0">
                  <a:solidFill>
                    <a:srgbClr val="000000"/>
                  </a:solidFill>
                  <a:latin typeface="Arial"/>
                  <a:cs typeface="Arial"/>
                </a:rPr>
                <a:t>73</a:t>
              </a:r>
              <a:endParaRPr sz="1000" dirty="0">
                <a:solidFill>
                  <a:srgbClr val="000000"/>
                </a:solidFill>
                <a:latin typeface="Arial"/>
                <a:cs typeface="Arial"/>
              </a:endParaRPr>
            </a:p>
          </p:txBody>
        </p:sp>
        <p:sp>
          <p:nvSpPr>
            <p:cNvPr id="157" name="object 158"/>
            <p:cNvSpPr txBox="1"/>
            <p:nvPr/>
          </p:nvSpPr>
          <p:spPr>
            <a:xfrm>
              <a:off x="6160120" y="5541222"/>
              <a:ext cx="537210" cy="529590"/>
            </a:xfrm>
            <a:prstGeom prst="rect">
              <a:avLst/>
            </a:prstGeom>
          </p:spPr>
          <p:txBody>
            <a:bodyPr vert="horz" wrap="square" lIns="0" tIns="0" rIns="0" bIns="0" rtlCol="0">
              <a:noAutofit/>
            </a:bodyPr>
            <a:lstStyle/>
            <a:p>
              <a:pPr indent="12700" algn="ctr"/>
              <a:r>
                <a:rPr sz="1000" spc="-15" dirty="0" smtClean="0">
                  <a:solidFill>
                    <a:srgbClr val="000000"/>
                  </a:solidFill>
                  <a:latin typeface="Arial"/>
                  <a:cs typeface="Arial"/>
                </a:rPr>
                <a:t>80</a:t>
              </a:r>
              <a:endParaRPr sz="1000" dirty="0">
                <a:solidFill>
                  <a:srgbClr val="000000"/>
                </a:solidFill>
                <a:latin typeface="Arial"/>
                <a:cs typeface="Arial"/>
              </a:endParaRPr>
            </a:p>
            <a:p>
              <a:pPr marR="12700" indent="12700" algn="ctr">
                <a:lnSpc>
                  <a:spcPct val="120000"/>
                </a:lnSpc>
              </a:pPr>
              <a:r>
                <a:rPr sz="1000" spc="-5" dirty="0" smtClean="0">
                  <a:solidFill>
                    <a:srgbClr val="000000"/>
                  </a:solidFill>
                  <a:latin typeface="Arial"/>
                  <a:cs typeface="Arial"/>
                </a:rPr>
                <a:t>------------ </a:t>
              </a:r>
              <a:r>
                <a:rPr sz="1000" spc="-15" dirty="0" smtClean="0">
                  <a:solidFill>
                    <a:srgbClr val="000000"/>
                  </a:solidFill>
                  <a:latin typeface="Arial"/>
                  <a:cs typeface="Arial"/>
                </a:rPr>
                <a:t>72</a:t>
              </a:r>
              <a:endParaRPr sz="1000" dirty="0">
                <a:solidFill>
                  <a:srgbClr val="000000"/>
                </a:solidFill>
                <a:latin typeface="Arial"/>
                <a:cs typeface="Arial"/>
              </a:endParaRPr>
            </a:p>
          </p:txBody>
        </p:sp>
        <p:sp>
          <p:nvSpPr>
            <p:cNvPr id="158" name="object 159"/>
            <p:cNvSpPr txBox="1"/>
            <p:nvPr/>
          </p:nvSpPr>
          <p:spPr>
            <a:xfrm>
              <a:off x="7362674" y="5541349"/>
              <a:ext cx="537210" cy="529590"/>
            </a:xfrm>
            <a:prstGeom prst="rect">
              <a:avLst/>
            </a:prstGeom>
          </p:spPr>
          <p:txBody>
            <a:bodyPr vert="horz" wrap="square" lIns="0" tIns="0" rIns="0" bIns="0" rtlCol="0">
              <a:noAutofit/>
            </a:bodyPr>
            <a:lstStyle/>
            <a:p>
              <a:pPr marL="635" algn="ctr"/>
              <a:r>
                <a:rPr lang="en-US" sz="1000" spc="-5" dirty="0" smtClean="0">
                  <a:solidFill>
                    <a:srgbClr val="000000"/>
                  </a:solidFill>
                  <a:latin typeface="Arial"/>
                  <a:cs typeface="Arial"/>
                </a:rPr>
                <a:t>8</a:t>
              </a:r>
              <a:endParaRPr sz="1000" dirty="0">
                <a:solidFill>
                  <a:srgbClr val="000000"/>
                </a:solidFill>
                <a:latin typeface="Arial"/>
                <a:cs typeface="Arial"/>
              </a:endParaRPr>
            </a:p>
            <a:p>
              <a:pPr algn="ctr">
                <a:spcBef>
                  <a:spcPts val="240"/>
                </a:spcBef>
              </a:pPr>
              <a:r>
                <a:rPr sz="1000" spc="-5" dirty="0" smtClean="0">
                  <a:solidFill>
                    <a:srgbClr val="000000"/>
                  </a:solidFill>
                  <a:latin typeface="Arial"/>
                  <a:cs typeface="Arial"/>
                </a:rPr>
                <a:t>------------</a:t>
              </a:r>
              <a:endParaRPr sz="1000" dirty="0">
                <a:solidFill>
                  <a:srgbClr val="000000"/>
                </a:solidFill>
                <a:latin typeface="Arial"/>
                <a:cs typeface="Arial"/>
              </a:endParaRPr>
            </a:p>
            <a:p>
              <a:pPr algn="ctr">
                <a:spcBef>
                  <a:spcPts val="240"/>
                </a:spcBef>
              </a:pPr>
              <a:r>
                <a:rPr lang="en-US" sz="1000" spc="-5" dirty="0" smtClean="0">
                  <a:solidFill>
                    <a:srgbClr val="000000"/>
                  </a:solidFill>
                  <a:latin typeface="Arial"/>
                  <a:cs typeface="Arial"/>
                </a:rPr>
                <a:t>21</a:t>
              </a:r>
              <a:endParaRPr sz="1000" dirty="0">
                <a:solidFill>
                  <a:srgbClr val="000000"/>
                </a:solidFill>
                <a:latin typeface="Arial"/>
                <a:cs typeface="Arial"/>
              </a:endParaRPr>
            </a:p>
          </p:txBody>
        </p:sp>
      </p:grpSp>
      <p:sp>
        <p:nvSpPr>
          <p:cNvPr id="162" name="Rectangle 161"/>
          <p:cNvSpPr/>
          <p:nvPr/>
        </p:nvSpPr>
        <p:spPr>
          <a:xfrm>
            <a:off x="0" y="1102712"/>
            <a:ext cx="9144000" cy="338554"/>
          </a:xfrm>
          <a:prstGeom prst="rect">
            <a:avLst/>
          </a:prstGeom>
        </p:spPr>
        <p:txBody>
          <a:bodyPr wrap="square">
            <a:spAutoFit/>
          </a:bodyPr>
          <a:lstStyle/>
          <a:p>
            <a:pPr algn="ctr"/>
            <a:endParaRPr lang="en-US" sz="1600" dirty="0">
              <a:solidFill>
                <a:srgbClr val="000000"/>
              </a:solidFill>
              <a:latin typeface="AvantGarde Md BT" pitchFamily="34" charset="0"/>
            </a:endParaRPr>
          </a:p>
        </p:txBody>
      </p:sp>
      <p:sp>
        <p:nvSpPr>
          <p:cNvPr id="27" name="Rectangle 26"/>
          <p:cNvSpPr/>
          <p:nvPr/>
        </p:nvSpPr>
        <p:spPr>
          <a:xfrm>
            <a:off x="0" y="1022352"/>
            <a:ext cx="91440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dirty="0" smtClean="0">
                <a:solidFill>
                  <a:srgbClr val="000000"/>
                </a:solidFill>
                <a:latin typeface="AvantGarde Md BT" pitchFamily="34" charset="0"/>
              </a:rPr>
              <a:t>Total debt outstanding reflects advance demand from Members.</a:t>
            </a:r>
            <a:endParaRPr lang="en-US" sz="1600" dirty="0">
              <a:solidFill>
                <a:srgbClr val="000000"/>
              </a:solidFill>
              <a:latin typeface="AvantGarde Md BT"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FHLBank</a:t>
            </a:r>
            <a:r>
              <a:rPr lang="en-US" dirty="0" smtClean="0"/>
              <a:t> Bond Issuance</a:t>
            </a:r>
            <a:endParaRPr lang="en-US" dirty="0"/>
          </a:p>
        </p:txBody>
      </p:sp>
      <p:sp>
        <p:nvSpPr>
          <p:cNvPr id="14" name="Slide Number Placeholder 13"/>
          <p:cNvSpPr>
            <a:spLocks noGrp="1"/>
          </p:cNvSpPr>
          <p:nvPr>
            <p:ph type="sldNum" sz="quarter" idx="4"/>
          </p:nvPr>
        </p:nvSpPr>
        <p:spPr/>
        <p:txBody>
          <a:bodyPr/>
          <a:lstStyle/>
          <a:p>
            <a:pPr marL="0" indent="0"/>
            <a:fld id="{465B78C3-6752-4576-9CFA-2917C24B55FA}" type="slidenum">
              <a:rPr lang="en-US" smtClean="0"/>
              <a:pPr marL="0" indent="0"/>
              <a:t>16</a:t>
            </a:fld>
            <a:endParaRPr lang="en-US" dirty="0"/>
          </a:p>
        </p:txBody>
      </p:sp>
      <p:sp>
        <p:nvSpPr>
          <p:cNvPr id="4" name="Rectangle 3"/>
          <p:cNvSpPr/>
          <p:nvPr/>
        </p:nvSpPr>
        <p:spPr>
          <a:xfrm>
            <a:off x="0" y="1028060"/>
            <a:ext cx="91440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230188" algn="ctr" defTabSz="927285" fontAlgn="auto">
              <a:spcBef>
                <a:spcPts val="1014"/>
              </a:spcBef>
              <a:spcAft>
                <a:spcPts val="0"/>
              </a:spcAft>
            </a:pPr>
            <a:r>
              <a:rPr lang="en-US" sz="1500" dirty="0" smtClean="0">
                <a:solidFill>
                  <a:schemeClr val="tx1"/>
                </a:solidFill>
                <a:latin typeface="AvantGarde Md BT" pitchFamily="34" charset="0"/>
              </a:rPr>
              <a:t>Investor appetite for </a:t>
            </a:r>
            <a:r>
              <a:rPr lang="en-US" sz="1500" dirty="0" err="1" smtClean="0">
                <a:solidFill>
                  <a:schemeClr val="tx1"/>
                </a:solidFill>
                <a:latin typeface="AvantGarde Md BT" pitchFamily="34" charset="0"/>
              </a:rPr>
              <a:t>FHLBank</a:t>
            </a:r>
            <a:r>
              <a:rPr lang="en-US" sz="1500" dirty="0" smtClean="0">
                <a:solidFill>
                  <a:schemeClr val="tx1"/>
                </a:solidFill>
                <a:latin typeface="AvantGarde Md BT" pitchFamily="34" charset="0"/>
              </a:rPr>
              <a:t> Bonds remain strong both domestically and abroad.</a:t>
            </a:r>
          </a:p>
        </p:txBody>
      </p:sp>
      <p:sp>
        <p:nvSpPr>
          <p:cNvPr id="19" name="Rectangle 18"/>
          <p:cNvSpPr/>
          <p:nvPr/>
        </p:nvSpPr>
        <p:spPr>
          <a:xfrm>
            <a:off x="2617599" y="1556563"/>
            <a:ext cx="3908802" cy="338554"/>
          </a:xfrm>
          <a:prstGeom prst="rect">
            <a:avLst/>
          </a:prstGeom>
        </p:spPr>
        <p:txBody>
          <a:bodyPr wrap="square">
            <a:spAutoFit/>
          </a:bodyPr>
          <a:lstStyle/>
          <a:p>
            <a:pPr algn="ctr"/>
            <a:r>
              <a:rPr lang="en-US" sz="1600" dirty="0" smtClean="0">
                <a:latin typeface="AvantGarde Md BT" pitchFamily="34" charset="0"/>
              </a:rPr>
              <a:t>Global Bond Investor Distribution</a:t>
            </a:r>
            <a:endParaRPr lang="en-US" sz="1600" dirty="0">
              <a:latin typeface="AvantGarde Md BT" pitchFamily="34" charset="0"/>
            </a:endParaRPr>
          </a:p>
        </p:txBody>
      </p:sp>
      <p:sp>
        <p:nvSpPr>
          <p:cNvPr id="11" name="Rectangle 10"/>
          <p:cNvSpPr/>
          <p:nvPr/>
        </p:nvSpPr>
        <p:spPr>
          <a:xfrm>
            <a:off x="4572000" y="1983871"/>
            <a:ext cx="4572000" cy="292388"/>
          </a:xfrm>
          <a:prstGeom prst="rect">
            <a:avLst/>
          </a:prstGeom>
        </p:spPr>
        <p:txBody>
          <a:bodyPr wrap="square">
            <a:spAutoFit/>
          </a:bodyPr>
          <a:lstStyle/>
          <a:p>
            <a:pPr algn="ctr"/>
            <a:r>
              <a:rPr lang="en-US" sz="1300" dirty="0" smtClean="0">
                <a:latin typeface="+mj-lt"/>
              </a:rPr>
              <a:t>By Investor Type</a:t>
            </a:r>
          </a:p>
        </p:txBody>
      </p:sp>
      <p:graphicFrame>
        <p:nvGraphicFramePr>
          <p:cNvPr id="12" name="Chart 15"/>
          <p:cNvGraphicFramePr>
            <a:graphicFrameLocks/>
          </p:cNvGraphicFramePr>
          <p:nvPr>
            <p:extLst>
              <p:ext uri="{D42A27DB-BD31-4B8C-83A1-F6EECF244321}">
                <p14:modId xmlns="" xmlns:p14="http://schemas.microsoft.com/office/powerpoint/2010/main" val="3921398867"/>
              </p:ext>
            </p:extLst>
          </p:nvPr>
        </p:nvGraphicFramePr>
        <p:xfrm>
          <a:off x="-1" y="2053525"/>
          <a:ext cx="4510007" cy="45250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Object 8"/>
          <p:cNvGraphicFramePr>
            <a:graphicFrameLocks/>
          </p:cNvGraphicFramePr>
          <p:nvPr>
            <p:extLst>
              <p:ext uri="{D42A27DB-BD31-4B8C-83A1-F6EECF244321}">
                <p14:modId xmlns="" xmlns:p14="http://schemas.microsoft.com/office/powerpoint/2010/main" val="93679248"/>
              </p:ext>
            </p:extLst>
          </p:nvPr>
        </p:nvGraphicFramePr>
        <p:xfrm>
          <a:off x="4412190" y="2065233"/>
          <a:ext cx="4731811" cy="4599084"/>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0" y="1983871"/>
            <a:ext cx="4572000" cy="292388"/>
          </a:xfrm>
          <a:prstGeom prst="rect">
            <a:avLst/>
          </a:prstGeom>
        </p:spPr>
        <p:txBody>
          <a:bodyPr wrap="square">
            <a:spAutoFit/>
          </a:bodyPr>
          <a:lstStyle/>
          <a:p>
            <a:pPr algn="ctr"/>
            <a:r>
              <a:rPr lang="en-US" sz="1300" dirty="0" smtClean="0"/>
              <a:t>By Geographic Region</a:t>
            </a:r>
            <a:endParaRPr lang="en-US" sz="13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8" name="Object 6"/>
          <p:cNvGraphicFramePr>
            <a:graphicFrameLocks noChangeAspect="1"/>
          </p:cNvGraphicFramePr>
          <p:nvPr/>
        </p:nvGraphicFramePr>
        <p:xfrm>
          <a:off x="180975" y="4212183"/>
          <a:ext cx="8774113" cy="2225675"/>
        </p:xfrm>
        <a:graphic>
          <a:graphicData uri="http://schemas.openxmlformats.org/presentationml/2006/ole">
            <p:oleObj spid="_x0000_s1882115" name="Worksheet" r:id="rId3" imgW="11172796" imgH="2829002" progId="Excel.Sheet.8">
              <p:link updateAutomatic="1"/>
            </p:oleObj>
          </a:graphicData>
        </a:graphic>
      </p:graphicFrame>
      <p:sp>
        <p:nvSpPr>
          <p:cNvPr id="2" name="Title 1"/>
          <p:cNvSpPr>
            <a:spLocks noGrp="1"/>
          </p:cNvSpPr>
          <p:nvPr>
            <p:ph type="title"/>
          </p:nvPr>
        </p:nvSpPr>
        <p:spPr/>
        <p:txBody>
          <a:bodyPr/>
          <a:lstStyle/>
          <a:p>
            <a:r>
              <a:rPr lang="en-US" dirty="0" err="1" smtClean="0"/>
              <a:t>FHLBank</a:t>
            </a:r>
            <a:r>
              <a:rPr lang="en-US" dirty="0" smtClean="0"/>
              <a:t> Bond Issuance</a:t>
            </a:r>
            <a:endParaRPr lang="en-US" dirty="0"/>
          </a:p>
        </p:txBody>
      </p:sp>
      <p:sp>
        <p:nvSpPr>
          <p:cNvPr id="14" name="Slide Number Placeholder 13"/>
          <p:cNvSpPr>
            <a:spLocks noGrp="1"/>
          </p:cNvSpPr>
          <p:nvPr>
            <p:ph type="sldNum" sz="quarter" idx="4"/>
          </p:nvPr>
        </p:nvSpPr>
        <p:spPr/>
        <p:txBody>
          <a:bodyPr/>
          <a:lstStyle/>
          <a:p>
            <a:pPr marL="0" indent="0"/>
            <a:fld id="{465B78C3-6752-4576-9CFA-2917C24B55FA}" type="slidenum">
              <a:rPr lang="en-US" smtClean="0"/>
              <a:pPr marL="0" indent="0"/>
              <a:t>17</a:t>
            </a:fld>
            <a:endParaRPr lang="en-US" dirty="0"/>
          </a:p>
        </p:txBody>
      </p:sp>
      <p:sp>
        <p:nvSpPr>
          <p:cNvPr id="4" name="Rectangle 3"/>
          <p:cNvSpPr/>
          <p:nvPr/>
        </p:nvSpPr>
        <p:spPr>
          <a:xfrm>
            <a:off x="0" y="1021528"/>
            <a:ext cx="91440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1588" algn="ctr" defTabSz="927285" fontAlgn="auto">
              <a:spcBef>
                <a:spcPts val="1014"/>
              </a:spcBef>
              <a:spcAft>
                <a:spcPts val="0"/>
              </a:spcAft>
            </a:pPr>
            <a:r>
              <a:rPr lang="en-US" sz="1500" dirty="0" err="1" smtClean="0">
                <a:solidFill>
                  <a:schemeClr val="tx1"/>
                </a:solidFill>
                <a:latin typeface="AvantGarde Md BT" pitchFamily="34" charset="0"/>
              </a:rPr>
              <a:t>FHLBank</a:t>
            </a:r>
            <a:r>
              <a:rPr lang="en-US" sz="1500" dirty="0" smtClean="0">
                <a:solidFill>
                  <a:schemeClr val="tx1"/>
                </a:solidFill>
                <a:latin typeface="AvantGarde Md BT" pitchFamily="34" charset="0"/>
              </a:rPr>
              <a:t> Debt spreads to LIBOR continue to improve and spreads to treasury are historically tight.</a:t>
            </a:r>
          </a:p>
        </p:txBody>
      </p:sp>
      <p:sp>
        <p:nvSpPr>
          <p:cNvPr id="19" name="Rectangle 18"/>
          <p:cNvSpPr/>
          <p:nvPr/>
        </p:nvSpPr>
        <p:spPr>
          <a:xfrm>
            <a:off x="1878362" y="1535182"/>
            <a:ext cx="5387276" cy="338554"/>
          </a:xfrm>
          <a:prstGeom prst="rect">
            <a:avLst/>
          </a:prstGeom>
        </p:spPr>
        <p:txBody>
          <a:bodyPr wrap="square">
            <a:spAutoFit/>
          </a:bodyPr>
          <a:lstStyle/>
          <a:p>
            <a:pPr algn="ctr"/>
            <a:r>
              <a:rPr lang="en-US" sz="1600" spc="-20" dirty="0" smtClean="0">
                <a:latin typeface="AvantGarde Md BT" pitchFamily="34" charset="0"/>
              </a:rPr>
              <a:t>History of Consolidated Obligations against LIBOR</a:t>
            </a:r>
          </a:p>
        </p:txBody>
      </p:sp>
      <p:graphicFrame>
        <p:nvGraphicFramePr>
          <p:cNvPr id="3075" name="Object 3"/>
          <p:cNvGraphicFramePr>
            <a:graphicFrameLocks noChangeAspect="1"/>
          </p:cNvGraphicFramePr>
          <p:nvPr/>
        </p:nvGraphicFramePr>
        <p:xfrm>
          <a:off x="205116" y="1872203"/>
          <a:ext cx="8639175" cy="2148220"/>
        </p:xfrm>
        <a:graphic>
          <a:graphicData uri="http://schemas.openxmlformats.org/presentationml/2006/ole">
            <p:oleObj spid="_x0000_s1882114" name="Worksheet" r:id="rId4" imgW="19326121" imgH="5029200" progId="Excel.Sheet.8">
              <p:link updateAutomatic="1"/>
            </p:oleObj>
          </a:graphicData>
        </a:graphic>
      </p:graphicFrame>
      <p:sp>
        <p:nvSpPr>
          <p:cNvPr id="17" name="Rectangle 16"/>
          <p:cNvSpPr/>
          <p:nvPr/>
        </p:nvSpPr>
        <p:spPr>
          <a:xfrm>
            <a:off x="1870479" y="4004788"/>
            <a:ext cx="5387276" cy="338554"/>
          </a:xfrm>
          <a:prstGeom prst="rect">
            <a:avLst/>
          </a:prstGeom>
        </p:spPr>
        <p:txBody>
          <a:bodyPr wrap="square">
            <a:spAutoFit/>
          </a:bodyPr>
          <a:lstStyle/>
          <a:p>
            <a:pPr algn="ctr"/>
            <a:r>
              <a:rPr lang="en-US" sz="1600" spc="-20" dirty="0" smtClean="0">
                <a:latin typeface="AvantGarde Md BT" pitchFamily="34" charset="0"/>
              </a:rPr>
              <a:t>5Y FHLB Cost of Debt vs. 5Y Treasury</a:t>
            </a:r>
          </a:p>
        </p:txBody>
      </p:sp>
      <p:cxnSp>
        <p:nvCxnSpPr>
          <p:cNvPr id="10" name="Straight Connector 9"/>
          <p:cNvCxnSpPr/>
          <p:nvPr/>
        </p:nvCxnSpPr>
        <p:spPr>
          <a:xfrm>
            <a:off x="780378" y="2962835"/>
            <a:ext cx="79978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Object 7"/>
          <p:cNvGraphicFramePr>
            <a:graphicFrameLocks noChangeAspect="1"/>
          </p:cNvGraphicFramePr>
          <p:nvPr/>
        </p:nvGraphicFramePr>
        <p:xfrm>
          <a:off x="4648951" y="1647372"/>
          <a:ext cx="4375150" cy="2234759"/>
        </p:xfrm>
        <a:graphic>
          <a:graphicData uri="http://schemas.openxmlformats.org/presentationml/2006/ole">
            <p:oleObj spid="_x0000_s1883138" name="Worksheet" r:id="rId3" imgW="12553888" imgH="6562657" progId="Excel.Sheet.8">
              <p:link updateAutomatic="1"/>
            </p:oleObj>
          </a:graphicData>
        </a:graphic>
      </p:graphicFrame>
      <p:graphicFrame>
        <p:nvGraphicFramePr>
          <p:cNvPr id="55308" name="Object 12"/>
          <p:cNvGraphicFramePr>
            <a:graphicFrameLocks noChangeAspect="1"/>
          </p:cNvGraphicFramePr>
          <p:nvPr/>
        </p:nvGraphicFramePr>
        <p:xfrm>
          <a:off x="-37783" y="3288348"/>
          <a:ext cx="9174163" cy="3186112"/>
        </p:xfrm>
        <a:graphic>
          <a:graphicData uri="http://schemas.openxmlformats.org/presentationml/2006/ole">
            <p:oleObj spid="_x0000_s1883140" name="Worksheet" r:id="rId4" imgW="30184655" imgH="10486957" progId="Excel.Sheet.8">
              <p:link updateAutomatic="1"/>
            </p:oleObj>
          </a:graphicData>
        </a:graphic>
      </p:graphicFrame>
      <p:graphicFrame>
        <p:nvGraphicFramePr>
          <p:cNvPr id="55306" name="Object 10"/>
          <p:cNvGraphicFramePr>
            <a:graphicFrameLocks noChangeAspect="1"/>
          </p:cNvGraphicFramePr>
          <p:nvPr/>
        </p:nvGraphicFramePr>
        <p:xfrm>
          <a:off x="44450" y="1647700"/>
          <a:ext cx="4402138" cy="2863850"/>
        </p:xfrm>
        <a:graphic>
          <a:graphicData uri="http://schemas.openxmlformats.org/presentationml/2006/ole">
            <p:oleObj spid="_x0000_s1883139" name="Worksheet" r:id="rId5" imgW="35499790" imgH="23098057" progId="Excel.Sheet.8">
              <p:link updateAutomatic="1"/>
            </p:oleObj>
          </a:graphicData>
        </a:graphic>
      </p:graphicFrame>
      <p:sp>
        <p:nvSpPr>
          <p:cNvPr id="2" name="Title 1"/>
          <p:cNvSpPr>
            <a:spLocks noGrp="1"/>
          </p:cNvSpPr>
          <p:nvPr>
            <p:ph type="title"/>
          </p:nvPr>
        </p:nvSpPr>
        <p:spPr/>
        <p:txBody>
          <a:bodyPr/>
          <a:lstStyle/>
          <a:p>
            <a:r>
              <a:rPr lang="en-US" dirty="0" smtClean="0"/>
              <a:t>Advance Rates</a:t>
            </a:r>
            <a:endParaRPr lang="en-US" dirty="0"/>
          </a:p>
        </p:txBody>
      </p:sp>
      <p:sp>
        <p:nvSpPr>
          <p:cNvPr id="36" name="Slide Number Placeholder 35"/>
          <p:cNvSpPr>
            <a:spLocks noGrp="1"/>
          </p:cNvSpPr>
          <p:nvPr>
            <p:ph type="sldNum" sz="quarter" idx="4"/>
          </p:nvPr>
        </p:nvSpPr>
        <p:spPr/>
        <p:txBody>
          <a:bodyPr/>
          <a:lstStyle/>
          <a:p>
            <a:pPr marL="0" indent="0"/>
            <a:fld id="{465B78C3-6752-4576-9CFA-2917C24B55FA}" type="slidenum">
              <a:rPr lang="en-US" smtClean="0"/>
              <a:pPr marL="0" indent="0"/>
              <a:t>18</a:t>
            </a:fld>
            <a:endParaRPr lang="en-US" dirty="0"/>
          </a:p>
        </p:txBody>
      </p:sp>
      <p:sp>
        <p:nvSpPr>
          <p:cNvPr id="4" name="Rectangle 3"/>
          <p:cNvSpPr/>
          <p:nvPr/>
        </p:nvSpPr>
        <p:spPr>
          <a:xfrm>
            <a:off x="0" y="1021528"/>
            <a:ext cx="91440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1588" algn="ctr" defTabSz="927285" fontAlgn="auto">
              <a:spcBef>
                <a:spcPts val="1014"/>
              </a:spcBef>
              <a:spcAft>
                <a:spcPts val="0"/>
              </a:spcAft>
            </a:pPr>
            <a:r>
              <a:rPr lang="en-US" sz="1500" dirty="0" smtClean="0">
                <a:solidFill>
                  <a:schemeClr val="tx1"/>
                </a:solidFill>
                <a:latin typeface="AvantGarde Md BT" pitchFamily="34" charset="0"/>
              </a:rPr>
              <a:t>Advance rates are at historic lows and the shape of the Advance Curve is surfacing opportunities.</a:t>
            </a:r>
          </a:p>
        </p:txBody>
      </p:sp>
      <p:sp>
        <p:nvSpPr>
          <p:cNvPr id="19" name="Rectangle 18"/>
          <p:cNvSpPr/>
          <p:nvPr/>
        </p:nvSpPr>
        <p:spPr>
          <a:xfrm>
            <a:off x="48491" y="1504992"/>
            <a:ext cx="4398264" cy="338554"/>
          </a:xfrm>
          <a:prstGeom prst="rect">
            <a:avLst/>
          </a:prstGeom>
        </p:spPr>
        <p:txBody>
          <a:bodyPr wrap="square">
            <a:spAutoFit/>
          </a:bodyPr>
          <a:lstStyle/>
          <a:p>
            <a:pPr algn="ctr"/>
            <a:r>
              <a:rPr lang="en-US" sz="1600" spc="-20" dirty="0" smtClean="0">
                <a:latin typeface="AvantGarde Md BT" pitchFamily="34" charset="0"/>
              </a:rPr>
              <a:t>FHLBNY Advance Curve</a:t>
            </a:r>
          </a:p>
        </p:txBody>
      </p:sp>
      <p:sp>
        <p:nvSpPr>
          <p:cNvPr id="24" name="Rectangle 23"/>
          <p:cNvSpPr/>
          <p:nvPr/>
        </p:nvSpPr>
        <p:spPr>
          <a:xfrm>
            <a:off x="4564251" y="1504992"/>
            <a:ext cx="4587498" cy="338554"/>
          </a:xfrm>
          <a:prstGeom prst="rect">
            <a:avLst/>
          </a:prstGeom>
        </p:spPr>
        <p:txBody>
          <a:bodyPr wrap="square">
            <a:spAutoFit/>
          </a:bodyPr>
          <a:lstStyle/>
          <a:p>
            <a:pPr algn="ctr"/>
            <a:r>
              <a:rPr lang="en-US" sz="1600" dirty="0" smtClean="0">
                <a:latin typeface="AvantGarde Md BT" pitchFamily="34" charset="0"/>
              </a:rPr>
              <a:t>Fixed-Rate Advances are at Historic Lows</a:t>
            </a:r>
            <a:endParaRPr lang="en-US" sz="1600" dirty="0">
              <a:latin typeface="AvantGarde Md BT" pitchFamily="34" charset="0"/>
            </a:endParaRPr>
          </a:p>
        </p:txBody>
      </p:sp>
      <p:sp>
        <p:nvSpPr>
          <p:cNvPr id="26" name="Rectangle 25"/>
          <p:cNvSpPr/>
          <p:nvPr/>
        </p:nvSpPr>
        <p:spPr>
          <a:xfrm>
            <a:off x="2348969" y="3900187"/>
            <a:ext cx="4398264" cy="338554"/>
          </a:xfrm>
          <a:prstGeom prst="rect">
            <a:avLst/>
          </a:prstGeom>
        </p:spPr>
        <p:txBody>
          <a:bodyPr wrap="square">
            <a:spAutoFit/>
          </a:bodyPr>
          <a:lstStyle/>
          <a:p>
            <a:pPr algn="ctr"/>
            <a:r>
              <a:rPr lang="en-US" sz="1600" spc="-20" dirty="0" smtClean="0">
                <a:latin typeface="AvantGarde Md BT" pitchFamily="34" charset="0"/>
              </a:rPr>
              <a:t>The Cost to Extend has Decreased</a:t>
            </a:r>
          </a:p>
        </p:txBody>
      </p:sp>
      <p:sp>
        <p:nvSpPr>
          <p:cNvPr id="38" name="Oval 37"/>
          <p:cNvSpPr/>
          <p:nvPr/>
        </p:nvSpPr>
        <p:spPr>
          <a:xfrm>
            <a:off x="4990457" y="2397437"/>
            <a:ext cx="302260" cy="215900"/>
          </a:xfrm>
          <a:prstGeom prst="ellipse">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ln>
                <a:solidFill>
                  <a:srgbClr val="7030A0"/>
                </a:solidFill>
              </a:ln>
              <a:noFill/>
            </a:endParaRPr>
          </a:p>
        </p:txBody>
      </p:sp>
      <p:sp>
        <p:nvSpPr>
          <p:cNvPr id="39" name="Oval 38"/>
          <p:cNvSpPr/>
          <p:nvPr/>
        </p:nvSpPr>
        <p:spPr>
          <a:xfrm>
            <a:off x="5804526" y="2795083"/>
            <a:ext cx="357187" cy="255134"/>
          </a:xfrm>
          <a:prstGeom prst="ellipse">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ln>
                <a:solidFill>
                  <a:srgbClr val="7030A0"/>
                </a:solidFill>
              </a:ln>
              <a:noFill/>
            </a:endParaRPr>
          </a:p>
        </p:txBody>
      </p:sp>
      <p:sp>
        <p:nvSpPr>
          <p:cNvPr id="40" name="Oval 39"/>
          <p:cNvSpPr/>
          <p:nvPr/>
        </p:nvSpPr>
        <p:spPr>
          <a:xfrm>
            <a:off x="7135913" y="3154362"/>
            <a:ext cx="357187" cy="255134"/>
          </a:xfrm>
          <a:prstGeom prst="ellipse">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ln>
                <a:solidFill>
                  <a:srgbClr val="7030A0"/>
                </a:solidFill>
              </a:ln>
              <a:noFill/>
            </a:endParaRPr>
          </a:p>
        </p:txBody>
      </p:sp>
      <p:graphicFrame>
        <p:nvGraphicFramePr>
          <p:cNvPr id="41" name="Table 40"/>
          <p:cNvGraphicFramePr>
            <a:graphicFrameLocks noGrp="1"/>
          </p:cNvGraphicFramePr>
          <p:nvPr/>
        </p:nvGraphicFramePr>
        <p:xfrm>
          <a:off x="7242131" y="1875075"/>
          <a:ext cx="1695297" cy="528636"/>
        </p:xfrm>
        <a:graphic>
          <a:graphicData uri="http://schemas.openxmlformats.org/drawingml/2006/table">
            <a:tbl>
              <a:tblPr firstRow="1" bandRow="1">
                <a:tableStyleId>{5C22544A-7EE6-4342-B048-85BDC9FD1C3A}</a:tableStyleId>
              </a:tblPr>
              <a:tblGrid>
                <a:gridCol w="543091"/>
                <a:gridCol w="380971"/>
                <a:gridCol w="771235"/>
              </a:tblGrid>
              <a:tr h="132159">
                <a:tc gridSpan="3">
                  <a:txBody>
                    <a:bodyPr/>
                    <a:lstStyle/>
                    <a:p>
                      <a:pPr algn="ctr"/>
                      <a:r>
                        <a:rPr lang="en-US" sz="800" dirty="0" smtClean="0"/>
                        <a:t>New YTD Lows</a:t>
                      </a:r>
                      <a:endParaRPr lang="en-US" sz="800" dirty="0"/>
                    </a:p>
                  </a:txBody>
                  <a:tcPr marL="59403" marR="5940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tc>
                <a:tc hMerge="1">
                  <a:txBody>
                    <a:bodyPr/>
                    <a:lstStyle/>
                    <a:p>
                      <a:endParaRPr lang="en-US" dirty="0"/>
                    </a:p>
                  </a:txBody>
                  <a:tcPr/>
                </a:tc>
              </a:tr>
              <a:tr h="132159">
                <a:tc>
                  <a:txBody>
                    <a:bodyPr/>
                    <a:lstStyle/>
                    <a:p>
                      <a:r>
                        <a:rPr lang="en-US" sz="800" dirty="0" smtClean="0"/>
                        <a:t>1Y Adv:</a:t>
                      </a:r>
                      <a:endParaRPr lang="en-US" sz="800" dirty="0"/>
                    </a:p>
                  </a:txBody>
                  <a:tcPr marL="59403" marR="5940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800" dirty="0" smtClean="0"/>
                        <a:t>0.58</a:t>
                      </a:r>
                      <a:endParaRPr lang="en-US" sz="8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800" dirty="0" smtClean="0"/>
                        <a:t>On 1/14/2015</a:t>
                      </a:r>
                      <a:endParaRPr lang="en-US" sz="8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321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3Y Adv:</a:t>
                      </a:r>
                    </a:p>
                  </a:txBody>
                  <a:tcPr marL="59403" marR="5940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smtClean="0"/>
                        <a:t>1.19</a:t>
                      </a:r>
                      <a:endParaRPr lang="en-US" sz="8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smtClean="0"/>
                        <a:t>On 10/21/2015</a:t>
                      </a:r>
                      <a:endParaRPr lang="en-US" sz="8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2159">
                <a:tc>
                  <a:txBody>
                    <a:bodyPr/>
                    <a:lstStyle/>
                    <a:p>
                      <a:r>
                        <a:rPr lang="en-US" sz="800" dirty="0" smtClean="0"/>
                        <a:t>5Y Adv:</a:t>
                      </a:r>
                      <a:endParaRPr lang="en-US" sz="800" dirty="0"/>
                    </a:p>
                  </a:txBody>
                  <a:tcPr marL="59403" marR="5940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800" dirty="0" smtClean="0"/>
                        <a:t>1.69</a:t>
                      </a:r>
                      <a:endParaRPr lang="en-US" sz="8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800" dirty="0" smtClean="0"/>
                        <a:t>On 1/14/2015</a:t>
                      </a:r>
                      <a:endParaRPr lang="en-US" sz="8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98120" y="1158240"/>
            <a:ext cx="8770620" cy="1036320"/>
          </a:xfrm>
        </p:spPr>
        <p:txBody>
          <a:bodyPr/>
          <a:lstStyle/>
          <a:p>
            <a:pPr marL="0" indent="0" algn="ctr">
              <a:buNone/>
            </a:pPr>
            <a:r>
              <a:rPr lang="en-US" sz="1800" dirty="0" smtClean="0"/>
              <a:t>The FHLBNY is dedicated to meeting the needs of our region’s local lenders. In 2015 the FHLBNY has provided members the opportunity to take advantage of reduced rates for long-term advances with our Advance Special Offerings.</a:t>
            </a:r>
          </a:p>
        </p:txBody>
      </p:sp>
      <p:sp>
        <p:nvSpPr>
          <p:cNvPr id="4" name="Title 3"/>
          <p:cNvSpPr>
            <a:spLocks noGrp="1"/>
          </p:cNvSpPr>
          <p:nvPr>
            <p:ph type="title"/>
          </p:nvPr>
        </p:nvSpPr>
        <p:spPr/>
        <p:txBody>
          <a:bodyPr/>
          <a:lstStyle/>
          <a:p>
            <a:r>
              <a:rPr lang="en-US" dirty="0" smtClean="0"/>
              <a:t>FHLBNY Advances Special Offering</a:t>
            </a:r>
            <a:endParaRPr lang="en-US" dirty="0"/>
          </a:p>
        </p:txBody>
      </p:sp>
      <p:graphicFrame>
        <p:nvGraphicFramePr>
          <p:cNvPr id="5" name="Table 4"/>
          <p:cNvGraphicFramePr>
            <a:graphicFrameLocks noGrp="1"/>
          </p:cNvGraphicFramePr>
          <p:nvPr/>
        </p:nvGraphicFramePr>
        <p:xfrm>
          <a:off x="4503420" y="2674620"/>
          <a:ext cx="4392930" cy="1173480"/>
        </p:xfrm>
        <a:graphic>
          <a:graphicData uri="http://schemas.openxmlformats.org/drawingml/2006/table">
            <a:tbl>
              <a:tblPr/>
              <a:tblGrid>
                <a:gridCol w="1226820"/>
                <a:gridCol w="3166110"/>
              </a:tblGrid>
              <a:tr h="293370">
                <a:tc>
                  <a:txBody>
                    <a:bodyPr/>
                    <a:lstStyle/>
                    <a:p>
                      <a:pPr marL="142875" marR="142875" algn="ctr" fontAlgn="t">
                        <a:lnSpc>
                          <a:spcPct val="140000"/>
                        </a:lnSpc>
                        <a:spcBef>
                          <a:spcPts val="0"/>
                        </a:spcBef>
                        <a:spcAft>
                          <a:spcPts val="0"/>
                        </a:spcAft>
                      </a:pPr>
                      <a:r>
                        <a:rPr lang="en-US" sz="1050" b="0" dirty="0" smtClean="0">
                          <a:solidFill>
                            <a:schemeClr val="tx1"/>
                          </a:solidFill>
                          <a:latin typeface="AvantGarde Md BT"/>
                          <a:ea typeface="Times New Roman"/>
                          <a:cs typeface="Times New Roman"/>
                        </a:rPr>
                        <a:t>TERM (YR)</a:t>
                      </a:r>
                      <a:endParaRPr lang="en-US" sz="1600" b="0" dirty="0">
                        <a:solidFill>
                          <a:schemeClr val="tx1"/>
                        </a:solidFill>
                        <a:latin typeface="AvantGarde Md BT"/>
                        <a:ea typeface="Times New Roman"/>
                        <a:cs typeface="Times New Roman"/>
                      </a:endParaRPr>
                    </a:p>
                  </a:txBody>
                  <a:tcPr marL="9525" marR="9525" marT="27432" marB="0">
                    <a:lnL w="12700" cap="flat" cmpd="sng" algn="ctr">
                      <a:solidFill>
                        <a:schemeClr val="bg1">
                          <a:lumMod val="65000"/>
                        </a:schemeClr>
                      </a:solidFill>
                      <a:prstDash val="solid"/>
                      <a:round/>
                      <a:headEnd type="none" w="med" len="med"/>
                      <a:tailEnd type="none" w="med" len="med"/>
                    </a:lnL>
                    <a:lnR w="12700" cap="flat" cmpd="sng" algn="ctr">
                      <a:solidFill>
                        <a:srgbClr val="BBBDC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BBBDC0"/>
                      </a:solidFill>
                      <a:prstDash val="solid"/>
                      <a:round/>
                      <a:headEnd type="none" w="med" len="med"/>
                      <a:tailEnd type="none" w="med" len="med"/>
                    </a:lnB>
                    <a:solidFill>
                      <a:schemeClr val="bg1">
                        <a:lumMod val="65000"/>
                      </a:schemeClr>
                    </a:solidFill>
                  </a:tcPr>
                </a:tc>
                <a:tc>
                  <a:txBody>
                    <a:bodyPr/>
                    <a:lstStyle/>
                    <a:p>
                      <a:pPr marL="142875" marR="142875" algn="ctr" fontAlgn="t">
                        <a:lnSpc>
                          <a:spcPct val="140000"/>
                        </a:lnSpc>
                        <a:spcBef>
                          <a:spcPts val="0"/>
                        </a:spcBef>
                        <a:spcAft>
                          <a:spcPts val="0"/>
                        </a:spcAft>
                      </a:pPr>
                      <a:r>
                        <a:rPr lang="en-US" sz="1050" b="0" dirty="0" smtClean="0">
                          <a:solidFill>
                            <a:schemeClr val="tx1"/>
                          </a:solidFill>
                          <a:latin typeface="AvantGarde Md BT"/>
                          <a:ea typeface="Times New Roman"/>
                          <a:cs typeface="Times New Roman"/>
                        </a:rPr>
                        <a:t>DISCOUNT TO REGULAR ADVANCE PRICING (BPS)</a:t>
                      </a:r>
                      <a:endParaRPr lang="en-US" sz="1600" b="0" dirty="0">
                        <a:solidFill>
                          <a:schemeClr val="tx1"/>
                        </a:solidFill>
                        <a:latin typeface="AvantGarde Md BT"/>
                        <a:ea typeface="Times New Roman"/>
                        <a:cs typeface="Times New Roman"/>
                      </a:endParaRPr>
                    </a:p>
                  </a:txBody>
                  <a:tcPr marL="9525" marR="9525" marT="27432" marB="0">
                    <a:lnL w="12700" cap="flat" cmpd="sng" algn="ctr">
                      <a:solidFill>
                        <a:srgbClr val="BBBDC0"/>
                      </a:solidFill>
                      <a:prstDash val="solid"/>
                      <a:round/>
                      <a:headEnd type="none" w="med" len="med"/>
                      <a:tailEnd type="none" w="med" len="med"/>
                    </a:lnL>
                    <a:lnR w="12700" cap="flat" cmpd="sng" algn="ctr">
                      <a:solidFill>
                        <a:srgbClr val="BBBDC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BBBDC0"/>
                      </a:solidFill>
                      <a:prstDash val="solid"/>
                      <a:round/>
                      <a:headEnd type="none" w="med" len="med"/>
                      <a:tailEnd type="none" w="med" len="med"/>
                    </a:lnB>
                    <a:solidFill>
                      <a:schemeClr val="bg1">
                        <a:lumMod val="65000"/>
                      </a:schemeClr>
                    </a:solidFill>
                  </a:tcPr>
                </a:tc>
              </a:tr>
              <a:tr h="293370">
                <a:tc>
                  <a:txBody>
                    <a:bodyPr/>
                    <a:lstStyle/>
                    <a:p>
                      <a:pPr marL="47625" marR="0" algn="ctr" fontAlgn="t">
                        <a:lnSpc>
                          <a:spcPct val="140000"/>
                        </a:lnSpc>
                        <a:spcBef>
                          <a:spcPts val="0"/>
                        </a:spcBef>
                        <a:spcAft>
                          <a:spcPts val="0"/>
                        </a:spcAft>
                      </a:pPr>
                      <a:r>
                        <a:rPr lang="en-US" sz="1050" dirty="0">
                          <a:solidFill>
                            <a:srgbClr val="000000"/>
                          </a:solidFill>
                          <a:latin typeface="AvantGarde Md BT"/>
                          <a:ea typeface="Times New Roman"/>
                          <a:cs typeface="Times New Roman"/>
                        </a:rPr>
                        <a:t>4 to &lt; 7</a:t>
                      </a:r>
                      <a:endParaRPr lang="en-US" sz="1600" dirty="0">
                        <a:latin typeface="AvantGarde Md BT"/>
                        <a:ea typeface="Times New Roman"/>
                        <a:cs typeface="Times New Roman"/>
                      </a:endParaRPr>
                    </a:p>
                  </a:txBody>
                  <a:tcPr marL="9525" marR="9525" marT="9525" marB="9525" anchor="ctr">
                    <a:lnL w="12700" cap="flat" cmpd="sng" algn="ctr">
                      <a:solidFill>
                        <a:schemeClr val="bg1">
                          <a:lumMod val="65000"/>
                        </a:schemeClr>
                      </a:solidFill>
                      <a:prstDash val="solid"/>
                      <a:round/>
                      <a:headEnd type="none" w="med" len="med"/>
                      <a:tailEnd type="none" w="med" len="med"/>
                    </a:lnL>
                    <a:lnR w="12700" cap="flat" cmpd="sng" algn="ctr">
                      <a:solidFill>
                        <a:srgbClr val="BBBDC0"/>
                      </a:solidFill>
                      <a:prstDash val="solid"/>
                      <a:round/>
                      <a:headEnd type="none" w="med" len="med"/>
                      <a:tailEnd type="none" w="med" len="med"/>
                    </a:lnR>
                    <a:lnT w="12700" cap="flat" cmpd="sng" algn="ctr">
                      <a:solidFill>
                        <a:srgbClr val="BBBDC0"/>
                      </a:solidFill>
                      <a:prstDash val="solid"/>
                      <a:round/>
                      <a:headEnd type="none" w="med" len="med"/>
                      <a:tailEnd type="none" w="med" len="med"/>
                    </a:lnT>
                    <a:lnB w="12700" cap="flat" cmpd="sng" algn="ctr">
                      <a:solidFill>
                        <a:srgbClr val="BBBDC0"/>
                      </a:solidFill>
                      <a:prstDash val="solid"/>
                      <a:round/>
                      <a:headEnd type="none" w="med" len="med"/>
                      <a:tailEnd type="none" w="med" len="med"/>
                    </a:lnB>
                  </a:tcPr>
                </a:tc>
                <a:tc>
                  <a:txBody>
                    <a:bodyPr/>
                    <a:lstStyle/>
                    <a:p>
                      <a:pPr marL="142875" marR="142875" algn="ctr">
                        <a:lnSpc>
                          <a:spcPct val="140000"/>
                        </a:lnSpc>
                        <a:spcBef>
                          <a:spcPts val="0"/>
                        </a:spcBef>
                        <a:spcAft>
                          <a:spcPts val="0"/>
                        </a:spcAft>
                      </a:pPr>
                      <a:r>
                        <a:rPr lang="en-US" sz="1050" dirty="0">
                          <a:solidFill>
                            <a:srgbClr val="000000"/>
                          </a:solidFill>
                          <a:latin typeface="AvantGarde Md BT"/>
                          <a:ea typeface="Times New Roman"/>
                          <a:cs typeface="Times New Roman"/>
                        </a:rPr>
                        <a:t>-5</a:t>
                      </a:r>
                      <a:endParaRPr lang="en-US" sz="1600" dirty="0">
                        <a:latin typeface="AvantGarde Md BT"/>
                        <a:ea typeface="Times New Roman"/>
                        <a:cs typeface="Times New Roman"/>
                      </a:endParaRPr>
                    </a:p>
                  </a:txBody>
                  <a:tcPr marL="9525" marR="9525" marT="9525" marB="9525" anchor="ctr">
                    <a:lnL w="12700" cap="flat" cmpd="sng" algn="ctr">
                      <a:solidFill>
                        <a:srgbClr val="BBBDC0"/>
                      </a:solidFill>
                      <a:prstDash val="solid"/>
                      <a:round/>
                      <a:headEnd type="none" w="med" len="med"/>
                      <a:tailEnd type="none" w="med" len="med"/>
                    </a:lnL>
                    <a:lnR w="12700" cap="flat" cmpd="sng" algn="ctr">
                      <a:solidFill>
                        <a:srgbClr val="BBBDC0"/>
                      </a:solidFill>
                      <a:prstDash val="solid"/>
                      <a:round/>
                      <a:headEnd type="none" w="med" len="med"/>
                      <a:tailEnd type="none" w="med" len="med"/>
                    </a:lnR>
                    <a:lnT w="12700" cap="flat" cmpd="sng" algn="ctr">
                      <a:solidFill>
                        <a:srgbClr val="BBBDC0"/>
                      </a:solidFill>
                      <a:prstDash val="solid"/>
                      <a:round/>
                      <a:headEnd type="none" w="med" len="med"/>
                      <a:tailEnd type="none" w="med" len="med"/>
                    </a:lnT>
                    <a:lnB w="12700" cap="flat" cmpd="sng" algn="ctr">
                      <a:solidFill>
                        <a:srgbClr val="BBBDC0"/>
                      </a:solidFill>
                      <a:prstDash val="solid"/>
                      <a:round/>
                      <a:headEnd type="none" w="med" len="med"/>
                      <a:tailEnd type="none" w="med" len="med"/>
                    </a:lnB>
                  </a:tcPr>
                </a:tc>
              </a:tr>
              <a:tr h="293370">
                <a:tc>
                  <a:txBody>
                    <a:bodyPr/>
                    <a:lstStyle/>
                    <a:p>
                      <a:pPr marL="47625" marR="0" algn="ctr" fontAlgn="t">
                        <a:lnSpc>
                          <a:spcPct val="140000"/>
                        </a:lnSpc>
                        <a:spcBef>
                          <a:spcPts val="0"/>
                        </a:spcBef>
                        <a:spcAft>
                          <a:spcPts val="0"/>
                        </a:spcAft>
                      </a:pPr>
                      <a:r>
                        <a:rPr lang="en-US" sz="1050" dirty="0">
                          <a:solidFill>
                            <a:srgbClr val="000000"/>
                          </a:solidFill>
                          <a:latin typeface="AvantGarde Md BT"/>
                          <a:ea typeface="Times New Roman"/>
                          <a:cs typeface="Times New Roman"/>
                        </a:rPr>
                        <a:t>7 to &lt; 10</a:t>
                      </a:r>
                      <a:endParaRPr lang="en-US" sz="1600" dirty="0">
                        <a:latin typeface="AvantGarde Md BT"/>
                        <a:ea typeface="Times New Roman"/>
                        <a:cs typeface="Times New Roman"/>
                      </a:endParaRPr>
                    </a:p>
                  </a:txBody>
                  <a:tcPr marL="9525" marR="9525" marT="9525" marB="9525" anchor="ctr">
                    <a:lnL w="12700" cap="flat" cmpd="sng" algn="ctr">
                      <a:solidFill>
                        <a:schemeClr val="bg1">
                          <a:lumMod val="65000"/>
                        </a:schemeClr>
                      </a:solidFill>
                      <a:prstDash val="solid"/>
                      <a:round/>
                      <a:headEnd type="none" w="med" len="med"/>
                      <a:tailEnd type="none" w="med" len="med"/>
                    </a:lnL>
                    <a:lnR w="12700" cap="flat" cmpd="sng" algn="ctr">
                      <a:solidFill>
                        <a:srgbClr val="BBBDC0"/>
                      </a:solidFill>
                      <a:prstDash val="solid"/>
                      <a:round/>
                      <a:headEnd type="none" w="med" len="med"/>
                      <a:tailEnd type="none" w="med" len="med"/>
                    </a:lnR>
                    <a:lnT w="12700" cap="flat" cmpd="sng" algn="ctr">
                      <a:solidFill>
                        <a:srgbClr val="BBBDC0"/>
                      </a:solidFill>
                      <a:prstDash val="solid"/>
                      <a:round/>
                      <a:headEnd type="none" w="med" len="med"/>
                      <a:tailEnd type="none" w="med" len="med"/>
                    </a:lnT>
                    <a:lnB w="12700" cap="flat" cmpd="sng" algn="ctr">
                      <a:solidFill>
                        <a:srgbClr val="BBBDC0"/>
                      </a:solidFill>
                      <a:prstDash val="solid"/>
                      <a:round/>
                      <a:headEnd type="none" w="med" len="med"/>
                      <a:tailEnd type="none" w="med" len="med"/>
                    </a:lnB>
                    <a:solidFill>
                      <a:schemeClr val="bg1">
                        <a:lumMod val="85000"/>
                      </a:schemeClr>
                    </a:solidFill>
                  </a:tcPr>
                </a:tc>
                <a:tc>
                  <a:txBody>
                    <a:bodyPr/>
                    <a:lstStyle/>
                    <a:p>
                      <a:pPr marL="142875" marR="142875" algn="ctr">
                        <a:lnSpc>
                          <a:spcPct val="140000"/>
                        </a:lnSpc>
                        <a:spcBef>
                          <a:spcPts val="0"/>
                        </a:spcBef>
                        <a:spcAft>
                          <a:spcPts val="0"/>
                        </a:spcAft>
                      </a:pPr>
                      <a:r>
                        <a:rPr lang="en-US" sz="1050" dirty="0">
                          <a:solidFill>
                            <a:srgbClr val="000000"/>
                          </a:solidFill>
                          <a:latin typeface="AvantGarde Md BT"/>
                          <a:ea typeface="Times New Roman"/>
                          <a:cs typeface="Times New Roman"/>
                        </a:rPr>
                        <a:t>-7</a:t>
                      </a:r>
                      <a:endParaRPr lang="en-US" sz="1600" dirty="0">
                        <a:latin typeface="AvantGarde Md BT"/>
                        <a:ea typeface="Times New Roman"/>
                        <a:cs typeface="Times New Roman"/>
                      </a:endParaRPr>
                    </a:p>
                  </a:txBody>
                  <a:tcPr marL="9525" marR="9525" marT="9525" marB="9525" anchor="ctr">
                    <a:lnL w="12700" cap="flat" cmpd="sng" algn="ctr">
                      <a:solidFill>
                        <a:srgbClr val="BBBDC0"/>
                      </a:solidFill>
                      <a:prstDash val="solid"/>
                      <a:round/>
                      <a:headEnd type="none" w="med" len="med"/>
                      <a:tailEnd type="none" w="med" len="med"/>
                    </a:lnL>
                    <a:lnR w="12700" cap="flat" cmpd="sng" algn="ctr">
                      <a:solidFill>
                        <a:srgbClr val="BBBDC0"/>
                      </a:solidFill>
                      <a:prstDash val="solid"/>
                      <a:round/>
                      <a:headEnd type="none" w="med" len="med"/>
                      <a:tailEnd type="none" w="med" len="med"/>
                    </a:lnR>
                    <a:lnT w="12700" cap="flat" cmpd="sng" algn="ctr">
                      <a:solidFill>
                        <a:srgbClr val="BBBDC0"/>
                      </a:solidFill>
                      <a:prstDash val="solid"/>
                      <a:round/>
                      <a:headEnd type="none" w="med" len="med"/>
                      <a:tailEnd type="none" w="med" len="med"/>
                    </a:lnT>
                    <a:lnB w="12700" cap="flat" cmpd="sng" algn="ctr">
                      <a:solidFill>
                        <a:srgbClr val="BBBDC0"/>
                      </a:solidFill>
                      <a:prstDash val="solid"/>
                      <a:round/>
                      <a:headEnd type="none" w="med" len="med"/>
                      <a:tailEnd type="none" w="med" len="med"/>
                    </a:lnB>
                    <a:solidFill>
                      <a:schemeClr val="bg1">
                        <a:lumMod val="85000"/>
                      </a:schemeClr>
                    </a:solidFill>
                  </a:tcPr>
                </a:tc>
              </a:tr>
              <a:tr h="293370">
                <a:tc>
                  <a:txBody>
                    <a:bodyPr/>
                    <a:lstStyle/>
                    <a:p>
                      <a:pPr marL="47625" marR="0" algn="ctr" fontAlgn="t">
                        <a:lnSpc>
                          <a:spcPct val="140000"/>
                        </a:lnSpc>
                        <a:spcBef>
                          <a:spcPts val="0"/>
                        </a:spcBef>
                        <a:spcAft>
                          <a:spcPts val="0"/>
                        </a:spcAft>
                      </a:pPr>
                      <a:r>
                        <a:rPr lang="en-US" sz="1050" dirty="0">
                          <a:solidFill>
                            <a:srgbClr val="000000"/>
                          </a:solidFill>
                          <a:latin typeface="AvantGarde Md BT"/>
                          <a:ea typeface="Times New Roman"/>
                          <a:cs typeface="Times New Roman"/>
                        </a:rPr>
                        <a:t>10 and Longer</a:t>
                      </a:r>
                      <a:endParaRPr lang="en-US" sz="1600" dirty="0">
                        <a:latin typeface="AvantGarde Md BT"/>
                        <a:ea typeface="Times New Roman"/>
                        <a:cs typeface="Times New Roman"/>
                      </a:endParaRPr>
                    </a:p>
                  </a:txBody>
                  <a:tcPr marL="9525" marR="9525" marT="9525" marB="9525" anchor="ctr">
                    <a:lnL w="12700" cap="flat" cmpd="sng" algn="ctr">
                      <a:solidFill>
                        <a:schemeClr val="bg1">
                          <a:lumMod val="65000"/>
                        </a:schemeClr>
                      </a:solidFill>
                      <a:prstDash val="solid"/>
                      <a:round/>
                      <a:headEnd type="none" w="med" len="med"/>
                      <a:tailEnd type="none" w="med" len="med"/>
                    </a:lnL>
                    <a:lnR w="12700" cap="flat" cmpd="sng" algn="ctr">
                      <a:solidFill>
                        <a:srgbClr val="BBBDC0"/>
                      </a:solidFill>
                      <a:prstDash val="solid"/>
                      <a:round/>
                      <a:headEnd type="none" w="med" len="med"/>
                      <a:tailEnd type="none" w="med" len="med"/>
                    </a:lnR>
                    <a:lnT w="12700" cap="flat" cmpd="sng" algn="ctr">
                      <a:solidFill>
                        <a:srgbClr val="BBBDC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142875" marR="142875" algn="ctr">
                        <a:lnSpc>
                          <a:spcPct val="140000"/>
                        </a:lnSpc>
                        <a:spcBef>
                          <a:spcPts val="0"/>
                        </a:spcBef>
                        <a:spcAft>
                          <a:spcPts val="0"/>
                        </a:spcAft>
                      </a:pPr>
                      <a:r>
                        <a:rPr lang="en-US" sz="1050" dirty="0">
                          <a:solidFill>
                            <a:srgbClr val="000000"/>
                          </a:solidFill>
                          <a:latin typeface="AvantGarde Md BT"/>
                          <a:ea typeface="Times New Roman"/>
                          <a:cs typeface="Times New Roman"/>
                        </a:rPr>
                        <a:t>-10</a:t>
                      </a:r>
                      <a:endParaRPr lang="en-US" sz="1600" dirty="0">
                        <a:latin typeface="AvantGarde Md BT"/>
                        <a:ea typeface="Times New Roman"/>
                        <a:cs typeface="Times New Roman"/>
                      </a:endParaRPr>
                    </a:p>
                  </a:txBody>
                  <a:tcPr marL="9525" marR="9525" marT="9525" marB="9525" anchor="ctr">
                    <a:lnL w="12700" cap="flat" cmpd="sng" algn="ctr">
                      <a:solidFill>
                        <a:srgbClr val="BBBDC0"/>
                      </a:solidFill>
                      <a:prstDash val="solid"/>
                      <a:round/>
                      <a:headEnd type="none" w="med" len="med"/>
                      <a:tailEnd type="none" w="med" len="med"/>
                    </a:lnL>
                    <a:lnR w="12700" cap="flat" cmpd="sng" algn="ctr">
                      <a:solidFill>
                        <a:srgbClr val="BBBDC0"/>
                      </a:solidFill>
                      <a:prstDash val="solid"/>
                      <a:round/>
                      <a:headEnd type="none" w="med" len="med"/>
                      <a:tailEnd type="none" w="med" len="med"/>
                    </a:lnR>
                    <a:lnT w="12700" cap="flat" cmpd="sng" algn="ctr">
                      <a:solidFill>
                        <a:srgbClr val="BBBDC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6" name="Rectangle 5"/>
          <p:cNvSpPr/>
          <p:nvPr/>
        </p:nvSpPr>
        <p:spPr>
          <a:xfrm>
            <a:off x="4439386" y="2230874"/>
            <a:ext cx="4517188" cy="369332"/>
          </a:xfrm>
          <a:prstGeom prst="rect">
            <a:avLst/>
          </a:prstGeom>
        </p:spPr>
        <p:txBody>
          <a:bodyPr wrap="square">
            <a:spAutoFit/>
          </a:bodyPr>
          <a:lstStyle/>
          <a:p>
            <a:pPr algn="ctr"/>
            <a:r>
              <a:rPr lang="en-US" u="sng" dirty="0" smtClean="0">
                <a:latin typeface="AvantGarde Md BT"/>
              </a:rPr>
              <a:t>April 2015 Special Offering</a:t>
            </a:r>
            <a:endParaRPr lang="en-US" dirty="0"/>
          </a:p>
        </p:txBody>
      </p:sp>
      <p:sp>
        <p:nvSpPr>
          <p:cNvPr id="7" name="Rectangle 6"/>
          <p:cNvSpPr/>
          <p:nvPr/>
        </p:nvSpPr>
        <p:spPr>
          <a:xfrm>
            <a:off x="4474412" y="4105394"/>
            <a:ext cx="4517188" cy="369332"/>
          </a:xfrm>
          <a:prstGeom prst="rect">
            <a:avLst/>
          </a:prstGeom>
        </p:spPr>
        <p:txBody>
          <a:bodyPr wrap="square">
            <a:spAutoFit/>
          </a:bodyPr>
          <a:lstStyle/>
          <a:p>
            <a:pPr algn="ctr"/>
            <a:r>
              <a:rPr lang="en-US" u="sng" dirty="0" smtClean="0">
                <a:latin typeface="AvantGarde Md BT"/>
              </a:rPr>
              <a:t>November 2015 Special Offering</a:t>
            </a:r>
            <a:endParaRPr lang="en-US" dirty="0"/>
          </a:p>
        </p:txBody>
      </p:sp>
      <p:graphicFrame>
        <p:nvGraphicFramePr>
          <p:cNvPr id="9" name="Table 8"/>
          <p:cNvGraphicFramePr>
            <a:graphicFrameLocks noGrp="1"/>
          </p:cNvGraphicFramePr>
          <p:nvPr/>
        </p:nvGraphicFramePr>
        <p:xfrm>
          <a:off x="4499610" y="4564380"/>
          <a:ext cx="4396740" cy="1554480"/>
        </p:xfrm>
        <a:graphic>
          <a:graphicData uri="http://schemas.openxmlformats.org/drawingml/2006/table">
            <a:tbl>
              <a:tblPr/>
              <a:tblGrid>
                <a:gridCol w="1245870"/>
                <a:gridCol w="3150870"/>
              </a:tblGrid>
              <a:tr h="310896">
                <a:tc>
                  <a:txBody>
                    <a:bodyPr/>
                    <a:lstStyle/>
                    <a:p>
                      <a:pPr marL="142875" marR="142875" algn="ctr" fontAlgn="t">
                        <a:lnSpc>
                          <a:spcPct val="140000"/>
                        </a:lnSpc>
                        <a:spcBef>
                          <a:spcPts val="0"/>
                        </a:spcBef>
                        <a:spcAft>
                          <a:spcPts val="0"/>
                        </a:spcAft>
                      </a:pPr>
                      <a:r>
                        <a:rPr lang="en-US" sz="1050" b="0" dirty="0" smtClean="0">
                          <a:solidFill>
                            <a:schemeClr val="tx1"/>
                          </a:solidFill>
                          <a:latin typeface="AvantGarde Md BT"/>
                          <a:ea typeface="Times New Roman"/>
                          <a:cs typeface="Times New Roman"/>
                        </a:rPr>
                        <a:t>TERM (YR)</a:t>
                      </a:r>
                      <a:endParaRPr lang="en-US" sz="1600" b="0" dirty="0">
                        <a:solidFill>
                          <a:schemeClr val="tx1"/>
                        </a:solidFill>
                        <a:latin typeface="AvantGarde Md BT"/>
                        <a:ea typeface="Times New Roman"/>
                        <a:cs typeface="Times New Roman"/>
                      </a:endParaRPr>
                    </a:p>
                  </a:txBody>
                  <a:tcPr marL="9525" marR="9525" marT="27432" marB="0">
                    <a:lnL w="12700" cap="flat" cmpd="sng" algn="ctr">
                      <a:solidFill>
                        <a:schemeClr val="bg1">
                          <a:lumMod val="65000"/>
                        </a:schemeClr>
                      </a:solidFill>
                      <a:prstDash val="solid"/>
                      <a:round/>
                      <a:headEnd type="none" w="med" len="med"/>
                      <a:tailEnd type="none" w="med" len="med"/>
                    </a:lnL>
                    <a:lnR w="12700" cap="flat" cmpd="sng" algn="ctr">
                      <a:solidFill>
                        <a:srgbClr val="BBBDC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BBBDC0"/>
                      </a:solidFill>
                      <a:prstDash val="solid"/>
                      <a:round/>
                      <a:headEnd type="none" w="med" len="med"/>
                      <a:tailEnd type="none" w="med" len="med"/>
                    </a:lnB>
                    <a:solidFill>
                      <a:schemeClr val="bg1">
                        <a:lumMod val="65000"/>
                      </a:schemeClr>
                    </a:solidFill>
                  </a:tcPr>
                </a:tc>
                <a:tc>
                  <a:txBody>
                    <a:bodyPr/>
                    <a:lstStyle/>
                    <a:p>
                      <a:pPr marL="142875" marR="142875" algn="ctr" fontAlgn="t">
                        <a:lnSpc>
                          <a:spcPct val="140000"/>
                        </a:lnSpc>
                        <a:spcBef>
                          <a:spcPts val="0"/>
                        </a:spcBef>
                        <a:spcAft>
                          <a:spcPts val="0"/>
                        </a:spcAft>
                      </a:pPr>
                      <a:r>
                        <a:rPr lang="en-US" sz="1050" b="0" dirty="0" smtClean="0">
                          <a:solidFill>
                            <a:schemeClr val="tx1"/>
                          </a:solidFill>
                          <a:latin typeface="AvantGarde Md BT"/>
                          <a:ea typeface="Times New Roman"/>
                          <a:cs typeface="Times New Roman"/>
                        </a:rPr>
                        <a:t>DISCOUNT TO REGULAR ADVANCE PRICING (BPS)</a:t>
                      </a:r>
                      <a:endParaRPr lang="en-US" sz="1600" b="0" dirty="0">
                        <a:solidFill>
                          <a:schemeClr val="tx1"/>
                        </a:solidFill>
                        <a:latin typeface="AvantGarde Md BT"/>
                        <a:ea typeface="Times New Roman"/>
                        <a:cs typeface="Times New Roman"/>
                      </a:endParaRPr>
                    </a:p>
                  </a:txBody>
                  <a:tcPr marL="9525" marR="9525" marT="27432" marB="0">
                    <a:lnL w="12700" cap="flat" cmpd="sng" algn="ctr">
                      <a:solidFill>
                        <a:srgbClr val="BBBDC0"/>
                      </a:solidFill>
                      <a:prstDash val="solid"/>
                      <a:round/>
                      <a:headEnd type="none" w="med" len="med"/>
                      <a:tailEnd type="none" w="med" len="med"/>
                    </a:lnL>
                    <a:lnR w="12700" cap="flat" cmpd="sng" algn="ctr">
                      <a:solidFill>
                        <a:srgbClr val="BBBDC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BBBDC0"/>
                      </a:solidFill>
                      <a:prstDash val="solid"/>
                      <a:round/>
                      <a:headEnd type="none" w="med" len="med"/>
                      <a:tailEnd type="none" w="med" len="med"/>
                    </a:lnB>
                    <a:solidFill>
                      <a:schemeClr val="bg1">
                        <a:lumMod val="65000"/>
                      </a:schemeClr>
                    </a:solidFill>
                  </a:tcPr>
                </a:tc>
              </a:tr>
              <a:tr h="310896">
                <a:tc>
                  <a:txBody>
                    <a:bodyPr/>
                    <a:lstStyle/>
                    <a:p>
                      <a:pPr marL="142875" marR="142875" algn="ctr" defTabSz="914400" rtl="0" eaLnBrk="1" fontAlgn="t" latinLnBrk="0" hangingPunct="1">
                        <a:lnSpc>
                          <a:spcPct val="140000"/>
                        </a:lnSpc>
                        <a:spcBef>
                          <a:spcPts val="0"/>
                        </a:spcBef>
                        <a:spcAft>
                          <a:spcPts val="0"/>
                        </a:spcAft>
                      </a:pPr>
                      <a:r>
                        <a:rPr lang="en-US" sz="1050" kern="1200" dirty="0">
                          <a:solidFill>
                            <a:srgbClr val="000000"/>
                          </a:solidFill>
                          <a:latin typeface="AvantGarde Md BT"/>
                          <a:ea typeface="Times New Roman"/>
                          <a:cs typeface="Times New Roman"/>
                        </a:rPr>
                        <a:t>3</a:t>
                      </a:r>
                    </a:p>
                  </a:txBody>
                  <a:tcPr marL="9525" marR="9525" marT="9525" marB="9525" anchor="ctr">
                    <a:lnL w="12700" cap="flat" cmpd="sng" algn="ctr">
                      <a:solidFill>
                        <a:schemeClr val="bg1">
                          <a:lumMod val="65000"/>
                        </a:schemeClr>
                      </a:solidFill>
                      <a:prstDash val="solid"/>
                      <a:round/>
                      <a:headEnd type="none" w="med" len="med"/>
                      <a:tailEnd type="none" w="med" len="med"/>
                    </a:lnL>
                    <a:lnR w="12700" cap="flat" cmpd="sng" algn="ctr">
                      <a:solidFill>
                        <a:srgbClr val="BBBDC0"/>
                      </a:solidFill>
                      <a:prstDash val="solid"/>
                      <a:round/>
                      <a:headEnd type="none" w="med" len="med"/>
                      <a:tailEnd type="none" w="med" len="med"/>
                    </a:lnR>
                    <a:lnT w="12700" cap="flat" cmpd="sng" algn="ctr">
                      <a:solidFill>
                        <a:srgbClr val="BBBDC0"/>
                      </a:solidFill>
                      <a:prstDash val="solid"/>
                      <a:round/>
                      <a:headEnd type="none" w="med" len="med"/>
                      <a:tailEnd type="none" w="med" len="med"/>
                    </a:lnT>
                    <a:lnB w="12700" cap="flat" cmpd="sng" algn="ctr">
                      <a:solidFill>
                        <a:srgbClr val="BBBDC0"/>
                      </a:solidFill>
                      <a:prstDash val="solid"/>
                      <a:round/>
                      <a:headEnd type="none" w="med" len="med"/>
                      <a:tailEnd type="none" w="med" len="med"/>
                    </a:lnB>
                  </a:tcPr>
                </a:tc>
                <a:tc>
                  <a:txBody>
                    <a:bodyPr/>
                    <a:lstStyle/>
                    <a:p>
                      <a:pPr marL="142875" marR="142875" algn="ctr" defTabSz="914400" rtl="0" eaLnBrk="1" latinLnBrk="0" hangingPunct="1">
                        <a:lnSpc>
                          <a:spcPct val="140000"/>
                        </a:lnSpc>
                        <a:spcBef>
                          <a:spcPts val="0"/>
                        </a:spcBef>
                        <a:spcAft>
                          <a:spcPts val="0"/>
                        </a:spcAft>
                      </a:pPr>
                      <a:r>
                        <a:rPr lang="en-US" sz="1050" kern="1200" dirty="0">
                          <a:solidFill>
                            <a:srgbClr val="000000"/>
                          </a:solidFill>
                          <a:latin typeface="AvantGarde Md BT"/>
                          <a:ea typeface="Times New Roman"/>
                          <a:cs typeface="Times New Roman"/>
                        </a:rPr>
                        <a:t>-3</a:t>
                      </a:r>
                    </a:p>
                  </a:txBody>
                  <a:tcPr marL="9525" marR="9525" marT="9525" marB="9525" anchor="ctr">
                    <a:lnL w="12700" cap="flat" cmpd="sng" algn="ctr">
                      <a:solidFill>
                        <a:srgbClr val="BBBDC0"/>
                      </a:solidFill>
                      <a:prstDash val="solid"/>
                      <a:round/>
                      <a:headEnd type="none" w="med" len="med"/>
                      <a:tailEnd type="none" w="med" len="med"/>
                    </a:lnL>
                    <a:lnR w="12700" cap="flat" cmpd="sng" algn="ctr">
                      <a:solidFill>
                        <a:srgbClr val="BBBDC0"/>
                      </a:solidFill>
                      <a:prstDash val="solid"/>
                      <a:round/>
                      <a:headEnd type="none" w="med" len="med"/>
                      <a:tailEnd type="none" w="med" len="med"/>
                    </a:lnR>
                    <a:lnT w="12700" cap="flat" cmpd="sng" algn="ctr">
                      <a:solidFill>
                        <a:srgbClr val="BBBDC0"/>
                      </a:solidFill>
                      <a:prstDash val="solid"/>
                      <a:round/>
                      <a:headEnd type="none" w="med" len="med"/>
                      <a:tailEnd type="none" w="med" len="med"/>
                    </a:lnT>
                    <a:lnB w="12700" cap="flat" cmpd="sng" algn="ctr">
                      <a:solidFill>
                        <a:srgbClr val="BBBDC0"/>
                      </a:solidFill>
                      <a:prstDash val="solid"/>
                      <a:round/>
                      <a:headEnd type="none" w="med" len="med"/>
                      <a:tailEnd type="none" w="med" len="med"/>
                    </a:lnB>
                  </a:tcPr>
                </a:tc>
              </a:tr>
              <a:tr h="310896">
                <a:tc>
                  <a:txBody>
                    <a:bodyPr/>
                    <a:lstStyle/>
                    <a:p>
                      <a:pPr marL="142875" marR="142875" algn="ctr" defTabSz="914400" rtl="0" eaLnBrk="1" fontAlgn="t" latinLnBrk="0" hangingPunct="1">
                        <a:lnSpc>
                          <a:spcPct val="140000"/>
                        </a:lnSpc>
                        <a:spcBef>
                          <a:spcPts val="0"/>
                        </a:spcBef>
                        <a:spcAft>
                          <a:spcPts val="0"/>
                        </a:spcAft>
                      </a:pPr>
                      <a:r>
                        <a:rPr lang="en-US" sz="1050" kern="1200" dirty="0">
                          <a:solidFill>
                            <a:srgbClr val="000000"/>
                          </a:solidFill>
                          <a:latin typeface="AvantGarde Md BT"/>
                          <a:ea typeface="Times New Roman"/>
                          <a:cs typeface="Times New Roman"/>
                        </a:rPr>
                        <a:t>4 to &lt; 7</a:t>
                      </a:r>
                    </a:p>
                  </a:txBody>
                  <a:tcPr marL="9525" marR="9525" marT="9525" marB="9525" anchor="ctr">
                    <a:lnL w="12700" cap="flat" cmpd="sng" algn="ctr">
                      <a:solidFill>
                        <a:schemeClr val="bg1">
                          <a:lumMod val="65000"/>
                        </a:schemeClr>
                      </a:solidFill>
                      <a:prstDash val="solid"/>
                      <a:round/>
                      <a:headEnd type="none" w="med" len="med"/>
                      <a:tailEnd type="none" w="med" len="med"/>
                    </a:lnL>
                    <a:lnR w="12700" cap="flat" cmpd="sng" algn="ctr">
                      <a:solidFill>
                        <a:srgbClr val="BBBDC0"/>
                      </a:solidFill>
                      <a:prstDash val="solid"/>
                      <a:round/>
                      <a:headEnd type="none" w="med" len="med"/>
                      <a:tailEnd type="none" w="med" len="med"/>
                    </a:lnR>
                    <a:lnT w="12700" cap="flat" cmpd="sng" algn="ctr">
                      <a:solidFill>
                        <a:srgbClr val="BBBDC0"/>
                      </a:solidFill>
                      <a:prstDash val="solid"/>
                      <a:round/>
                      <a:headEnd type="none" w="med" len="med"/>
                      <a:tailEnd type="none" w="med" len="med"/>
                    </a:lnT>
                    <a:lnB w="12700" cap="flat" cmpd="sng" algn="ctr">
                      <a:solidFill>
                        <a:srgbClr val="BBBDC0"/>
                      </a:solidFill>
                      <a:prstDash val="solid"/>
                      <a:round/>
                      <a:headEnd type="none" w="med" len="med"/>
                      <a:tailEnd type="none" w="med" len="med"/>
                    </a:lnB>
                    <a:solidFill>
                      <a:schemeClr val="bg1">
                        <a:lumMod val="85000"/>
                      </a:schemeClr>
                    </a:solidFill>
                  </a:tcPr>
                </a:tc>
                <a:tc>
                  <a:txBody>
                    <a:bodyPr/>
                    <a:lstStyle/>
                    <a:p>
                      <a:pPr marL="142875" marR="142875" algn="ctr" defTabSz="914400" rtl="0" eaLnBrk="1" latinLnBrk="0" hangingPunct="1">
                        <a:lnSpc>
                          <a:spcPct val="140000"/>
                        </a:lnSpc>
                        <a:spcBef>
                          <a:spcPts val="0"/>
                        </a:spcBef>
                        <a:spcAft>
                          <a:spcPts val="0"/>
                        </a:spcAft>
                      </a:pPr>
                      <a:r>
                        <a:rPr lang="en-US" sz="1050" kern="1200" dirty="0">
                          <a:solidFill>
                            <a:srgbClr val="000000"/>
                          </a:solidFill>
                          <a:latin typeface="AvantGarde Md BT"/>
                          <a:ea typeface="Times New Roman"/>
                          <a:cs typeface="Times New Roman"/>
                        </a:rPr>
                        <a:t>-5</a:t>
                      </a:r>
                    </a:p>
                  </a:txBody>
                  <a:tcPr marL="9525" marR="9525" marT="9525" marB="9525" anchor="ctr">
                    <a:lnL w="12700" cap="flat" cmpd="sng" algn="ctr">
                      <a:solidFill>
                        <a:srgbClr val="BBBDC0"/>
                      </a:solidFill>
                      <a:prstDash val="solid"/>
                      <a:round/>
                      <a:headEnd type="none" w="med" len="med"/>
                      <a:tailEnd type="none" w="med" len="med"/>
                    </a:lnL>
                    <a:lnR w="12700" cap="flat" cmpd="sng" algn="ctr">
                      <a:solidFill>
                        <a:srgbClr val="BBBDC0"/>
                      </a:solidFill>
                      <a:prstDash val="solid"/>
                      <a:round/>
                      <a:headEnd type="none" w="med" len="med"/>
                      <a:tailEnd type="none" w="med" len="med"/>
                    </a:lnR>
                    <a:lnT w="12700" cap="flat" cmpd="sng" algn="ctr">
                      <a:solidFill>
                        <a:srgbClr val="BBBDC0"/>
                      </a:solidFill>
                      <a:prstDash val="solid"/>
                      <a:round/>
                      <a:headEnd type="none" w="med" len="med"/>
                      <a:tailEnd type="none" w="med" len="med"/>
                    </a:lnT>
                    <a:lnB w="12700" cap="flat" cmpd="sng" algn="ctr">
                      <a:solidFill>
                        <a:srgbClr val="BBBDC0"/>
                      </a:solidFill>
                      <a:prstDash val="solid"/>
                      <a:round/>
                      <a:headEnd type="none" w="med" len="med"/>
                      <a:tailEnd type="none" w="med" len="med"/>
                    </a:lnB>
                    <a:solidFill>
                      <a:schemeClr val="bg1">
                        <a:lumMod val="85000"/>
                      </a:schemeClr>
                    </a:solidFill>
                  </a:tcPr>
                </a:tc>
              </a:tr>
              <a:tr h="310896">
                <a:tc>
                  <a:txBody>
                    <a:bodyPr/>
                    <a:lstStyle/>
                    <a:p>
                      <a:pPr marL="142875" marR="142875" algn="ctr" defTabSz="914400" rtl="0" eaLnBrk="1" fontAlgn="t" latinLnBrk="0" hangingPunct="1">
                        <a:lnSpc>
                          <a:spcPct val="140000"/>
                        </a:lnSpc>
                        <a:spcBef>
                          <a:spcPts val="0"/>
                        </a:spcBef>
                        <a:spcAft>
                          <a:spcPts val="0"/>
                        </a:spcAft>
                      </a:pPr>
                      <a:r>
                        <a:rPr lang="en-US" sz="1050" kern="1200">
                          <a:solidFill>
                            <a:srgbClr val="000000"/>
                          </a:solidFill>
                          <a:latin typeface="AvantGarde Md BT"/>
                          <a:ea typeface="Times New Roman"/>
                          <a:cs typeface="Times New Roman"/>
                        </a:rPr>
                        <a:t>7 to &lt; 10</a:t>
                      </a:r>
                    </a:p>
                  </a:txBody>
                  <a:tcPr marL="9525" marR="9525" marT="9525" marB="9525" anchor="ctr">
                    <a:lnL w="12700" cap="flat" cmpd="sng" algn="ctr">
                      <a:solidFill>
                        <a:schemeClr val="bg1">
                          <a:lumMod val="65000"/>
                        </a:schemeClr>
                      </a:solidFill>
                      <a:prstDash val="solid"/>
                      <a:round/>
                      <a:headEnd type="none" w="med" len="med"/>
                      <a:tailEnd type="none" w="med" len="med"/>
                    </a:lnL>
                    <a:lnR w="12700" cap="flat" cmpd="sng" algn="ctr">
                      <a:solidFill>
                        <a:srgbClr val="BBBDC0"/>
                      </a:solidFill>
                      <a:prstDash val="solid"/>
                      <a:round/>
                      <a:headEnd type="none" w="med" len="med"/>
                      <a:tailEnd type="none" w="med" len="med"/>
                    </a:lnR>
                    <a:lnT w="12700" cap="flat" cmpd="sng" algn="ctr">
                      <a:solidFill>
                        <a:srgbClr val="BBBDC0"/>
                      </a:solidFill>
                      <a:prstDash val="solid"/>
                      <a:round/>
                      <a:headEnd type="none" w="med" len="med"/>
                      <a:tailEnd type="none" w="med" len="med"/>
                    </a:lnT>
                    <a:lnB w="12700" cap="flat" cmpd="sng" algn="ctr">
                      <a:solidFill>
                        <a:srgbClr val="BBBDC0"/>
                      </a:solidFill>
                      <a:prstDash val="solid"/>
                      <a:round/>
                      <a:headEnd type="none" w="med" len="med"/>
                      <a:tailEnd type="none" w="med" len="med"/>
                    </a:lnB>
                  </a:tcPr>
                </a:tc>
                <a:tc>
                  <a:txBody>
                    <a:bodyPr/>
                    <a:lstStyle/>
                    <a:p>
                      <a:pPr marL="142875" marR="142875" algn="ctr" defTabSz="914400" rtl="0" eaLnBrk="1" latinLnBrk="0" hangingPunct="1">
                        <a:lnSpc>
                          <a:spcPct val="140000"/>
                        </a:lnSpc>
                        <a:spcBef>
                          <a:spcPts val="0"/>
                        </a:spcBef>
                        <a:spcAft>
                          <a:spcPts val="0"/>
                        </a:spcAft>
                      </a:pPr>
                      <a:r>
                        <a:rPr lang="en-US" sz="1050" kern="1200" dirty="0">
                          <a:solidFill>
                            <a:srgbClr val="000000"/>
                          </a:solidFill>
                          <a:latin typeface="AvantGarde Md BT"/>
                          <a:ea typeface="Times New Roman"/>
                          <a:cs typeface="Times New Roman"/>
                        </a:rPr>
                        <a:t>-7</a:t>
                      </a:r>
                    </a:p>
                  </a:txBody>
                  <a:tcPr marL="9525" marR="9525" marT="9525" marB="9525" anchor="ctr">
                    <a:lnL w="12700" cap="flat" cmpd="sng" algn="ctr">
                      <a:solidFill>
                        <a:srgbClr val="BBBDC0"/>
                      </a:solidFill>
                      <a:prstDash val="solid"/>
                      <a:round/>
                      <a:headEnd type="none" w="med" len="med"/>
                      <a:tailEnd type="none" w="med" len="med"/>
                    </a:lnL>
                    <a:lnR w="12700" cap="flat" cmpd="sng" algn="ctr">
                      <a:solidFill>
                        <a:srgbClr val="BBBDC0"/>
                      </a:solidFill>
                      <a:prstDash val="solid"/>
                      <a:round/>
                      <a:headEnd type="none" w="med" len="med"/>
                      <a:tailEnd type="none" w="med" len="med"/>
                    </a:lnR>
                    <a:lnT w="12700" cap="flat" cmpd="sng" algn="ctr">
                      <a:solidFill>
                        <a:srgbClr val="BBBDC0"/>
                      </a:solidFill>
                      <a:prstDash val="solid"/>
                      <a:round/>
                      <a:headEnd type="none" w="med" len="med"/>
                      <a:tailEnd type="none" w="med" len="med"/>
                    </a:lnT>
                    <a:lnB w="12700" cap="flat" cmpd="sng" algn="ctr">
                      <a:solidFill>
                        <a:srgbClr val="BBBDC0"/>
                      </a:solidFill>
                      <a:prstDash val="solid"/>
                      <a:round/>
                      <a:headEnd type="none" w="med" len="med"/>
                      <a:tailEnd type="none" w="med" len="med"/>
                    </a:lnB>
                  </a:tcPr>
                </a:tc>
              </a:tr>
              <a:tr h="310896">
                <a:tc>
                  <a:txBody>
                    <a:bodyPr/>
                    <a:lstStyle/>
                    <a:p>
                      <a:pPr marL="142875" marR="142875" algn="ctr" defTabSz="914400" rtl="0" eaLnBrk="1" fontAlgn="t" latinLnBrk="0" hangingPunct="1">
                        <a:lnSpc>
                          <a:spcPct val="140000"/>
                        </a:lnSpc>
                        <a:spcBef>
                          <a:spcPts val="0"/>
                        </a:spcBef>
                        <a:spcAft>
                          <a:spcPts val="0"/>
                        </a:spcAft>
                      </a:pPr>
                      <a:r>
                        <a:rPr lang="en-US" sz="1050" kern="1200" dirty="0">
                          <a:solidFill>
                            <a:srgbClr val="000000"/>
                          </a:solidFill>
                          <a:latin typeface="AvantGarde Md BT"/>
                          <a:ea typeface="Times New Roman"/>
                          <a:cs typeface="Times New Roman"/>
                        </a:rPr>
                        <a:t>10 or Greater</a:t>
                      </a:r>
                    </a:p>
                  </a:txBody>
                  <a:tcPr marL="9525" marR="9525" marT="9525" marB="9525" anchor="ctr">
                    <a:lnL w="12700" cap="flat" cmpd="sng" algn="ctr">
                      <a:solidFill>
                        <a:schemeClr val="bg1">
                          <a:lumMod val="65000"/>
                        </a:schemeClr>
                      </a:solidFill>
                      <a:prstDash val="solid"/>
                      <a:round/>
                      <a:headEnd type="none" w="med" len="med"/>
                      <a:tailEnd type="none" w="med" len="med"/>
                    </a:lnL>
                    <a:lnR w="12700" cap="flat" cmpd="sng" algn="ctr">
                      <a:solidFill>
                        <a:srgbClr val="BBBDC0"/>
                      </a:solidFill>
                      <a:prstDash val="solid"/>
                      <a:round/>
                      <a:headEnd type="none" w="med" len="med"/>
                      <a:tailEnd type="none" w="med" len="med"/>
                    </a:lnR>
                    <a:lnT w="12700" cap="flat" cmpd="sng" algn="ctr">
                      <a:solidFill>
                        <a:srgbClr val="BBBDC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marL="142875" marR="142875" algn="ctr" defTabSz="914400" rtl="0" eaLnBrk="1" latinLnBrk="0" hangingPunct="1">
                        <a:lnSpc>
                          <a:spcPct val="140000"/>
                        </a:lnSpc>
                        <a:spcBef>
                          <a:spcPts val="0"/>
                        </a:spcBef>
                        <a:spcAft>
                          <a:spcPts val="0"/>
                        </a:spcAft>
                      </a:pPr>
                      <a:r>
                        <a:rPr lang="en-US" sz="1050" kern="1200" dirty="0">
                          <a:solidFill>
                            <a:srgbClr val="000000"/>
                          </a:solidFill>
                          <a:latin typeface="AvantGarde Md BT"/>
                          <a:ea typeface="Times New Roman"/>
                          <a:cs typeface="Times New Roman"/>
                        </a:rPr>
                        <a:t>-10</a:t>
                      </a:r>
                    </a:p>
                  </a:txBody>
                  <a:tcPr marL="9525" marR="9525" marT="9525" marB="9525" anchor="ctr">
                    <a:lnL w="12700" cap="flat" cmpd="sng" algn="ctr">
                      <a:solidFill>
                        <a:srgbClr val="BBBDC0"/>
                      </a:solidFill>
                      <a:prstDash val="solid"/>
                      <a:round/>
                      <a:headEnd type="none" w="med" len="med"/>
                      <a:tailEnd type="none" w="med" len="med"/>
                    </a:lnL>
                    <a:lnR w="12700" cap="flat" cmpd="sng" algn="ctr">
                      <a:solidFill>
                        <a:srgbClr val="BBBDC0"/>
                      </a:solidFill>
                      <a:prstDash val="solid"/>
                      <a:round/>
                      <a:headEnd type="none" w="med" len="med"/>
                      <a:tailEnd type="none" w="med" len="med"/>
                    </a:lnR>
                    <a:lnT w="12700" cap="flat" cmpd="sng" algn="ctr">
                      <a:solidFill>
                        <a:srgbClr val="BBBDC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r>
            </a:tbl>
          </a:graphicData>
        </a:graphic>
      </p:graphicFrame>
      <p:pic>
        <p:nvPicPr>
          <p:cNvPr id="2976769" name="Picture 1"/>
          <p:cNvPicPr>
            <a:picLocks noChangeAspect="1" noChangeArrowheads="1"/>
          </p:cNvPicPr>
          <p:nvPr/>
        </p:nvPicPr>
        <p:blipFill>
          <a:blip r:embed="rId2" cstate="print"/>
          <a:srcRect b="51210"/>
          <a:stretch>
            <a:fillRect/>
          </a:stretch>
        </p:blipFill>
        <p:spPr bwMode="auto">
          <a:xfrm>
            <a:off x="203835" y="2222500"/>
            <a:ext cx="3945480" cy="2006600"/>
          </a:xfrm>
          <a:prstGeom prst="rect">
            <a:avLst/>
          </a:prstGeom>
          <a:noFill/>
          <a:ln w="9525">
            <a:noFill/>
            <a:miter lim="800000"/>
            <a:headEnd/>
            <a:tailEnd/>
          </a:ln>
          <a:effectLst>
            <a:outerShdw blurRad="63500" sx="102000" sy="102000" algn="ctr" rotWithShape="0">
              <a:prstClr val="black">
                <a:alpha val="20000"/>
              </a:prstClr>
            </a:outerShdw>
          </a:effectLst>
        </p:spPr>
      </p:pic>
      <p:pic>
        <p:nvPicPr>
          <p:cNvPr id="2976770" name="Picture 2"/>
          <p:cNvPicPr>
            <a:picLocks noChangeAspect="1" noChangeArrowheads="1"/>
          </p:cNvPicPr>
          <p:nvPr/>
        </p:nvPicPr>
        <p:blipFill>
          <a:blip r:embed="rId3" cstate="print"/>
          <a:srcRect b="18994"/>
          <a:stretch>
            <a:fillRect/>
          </a:stretch>
        </p:blipFill>
        <p:spPr bwMode="auto">
          <a:xfrm>
            <a:off x="428625" y="4010059"/>
            <a:ext cx="3853815" cy="2116421"/>
          </a:xfrm>
          <a:prstGeom prst="rect">
            <a:avLst/>
          </a:prstGeom>
          <a:noFill/>
          <a:ln w="9525">
            <a:noFill/>
            <a:miter lim="800000"/>
            <a:headEnd/>
            <a:tailEnd/>
          </a:ln>
          <a:effectLst>
            <a:outerShdw blurRad="63500" sx="102000" sy="102000" algn="ctr" rotWithShape="0">
              <a:prstClr val="black">
                <a:alpha val="11000"/>
              </a:prstClr>
            </a:outerShdw>
          </a:effectLst>
        </p:spPr>
      </p:pic>
      <p:sp>
        <p:nvSpPr>
          <p:cNvPr id="11" name="Slide Number Placeholder 10"/>
          <p:cNvSpPr>
            <a:spLocks noGrp="1"/>
          </p:cNvSpPr>
          <p:nvPr>
            <p:ph type="sldNum" sz="quarter" idx="4"/>
          </p:nvPr>
        </p:nvSpPr>
        <p:spPr/>
        <p:txBody>
          <a:bodyPr/>
          <a:lstStyle/>
          <a:p>
            <a:pPr marL="0" indent="0"/>
            <a:fld id="{465B78C3-6752-4576-9CFA-2917C24B55FA}" type="slidenum">
              <a:rPr lang="en-US" smtClean="0"/>
              <a:pPr marL="0" indent="0"/>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Federal Home Loan Bank (</a:t>
            </a:r>
            <a:r>
              <a:rPr lang="en-US" dirty="0" err="1" smtClean="0"/>
              <a:t>FHLBank</a:t>
            </a:r>
            <a:r>
              <a:rPr lang="en-US" dirty="0" smtClean="0"/>
              <a:t>) System</a:t>
            </a:r>
          </a:p>
          <a:p>
            <a:r>
              <a:rPr lang="en-US" dirty="0" smtClean="0"/>
              <a:t>Debt Issuance Program</a:t>
            </a:r>
          </a:p>
          <a:p>
            <a:r>
              <a:rPr lang="en-US" dirty="0" smtClean="0"/>
              <a:t>Member Balance Sheet Trends</a:t>
            </a:r>
          </a:p>
          <a:p>
            <a:r>
              <a:rPr lang="en-US" dirty="0" smtClean="0"/>
              <a:t>Member Borrowing Trends</a:t>
            </a:r>
          </a:p>
          <a:p>
            <a:r>
              <a:rPr lang="en-US" dirty="0" smtClean="0"/>
              <a:t>Cautions &amp; Considerations</a:t>
            </a:r>
          </a:p>
        </p:txBody>
      </p:sp>
      <p:sp>
        <p:nvSpPr>
          <p:cNvPr id="3" name="Title 2"/>
          <p:cNvSpPr>
            <a:spLocks noGrp="1"/>
          </p:cNvSpPr>
          <p:nvPr>
            <p:ph type="title"/>
          </p:nvPr>
        </p:nvSpPr>
        <p:spPr/>
        <p:txBody>
          <a:bodyPr/>
          <a:lstStyle/>
          <a:p>
            <a:r>
              <a:rPr lang="en-US" dirty="0" smtClean="0"/>
              <a:t>Today’s Topic “Bank”</a:t>
            </a:r>
            <a:endParaRPr lang="en-US" dirty="0"/>
          </a:p>
        </p:txBody>
      </p:sp>
      <p:sp>
        <p:nvSpPr>
          <p:cNvPr id="4" name="Slide Number Placeholder 3"/>
          <p:cNvSpPr>
            <a:spLocks noGrp="1"/>
          </p:cNvSpPr>
          <p:nvPr>
            <p:ph type="sldNum" sz="quarter" idx="4"/>
          </p:nvPr>
        </p:nvSpPr>
        <p:spPr/>
        <p:txBody>
          <a:bodyPr/>
          <a:lstStyle/>
          <a:p>
            <a:pPr marL="0" indent="0"/>
            <a:fld id="{465B78C3-6752-4576-9CFA-2917C24B55FA}" type="slidenum">
              <a:rPr lang="en-US" smtClean="0"/>
              <a:pPr marL="0" indent="0"/>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 balance sheet trends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Grp="1" noChangeArrowheads="1"/>
          </p:cNvSpPr>
          <p:nvPr>
            <p:ph type="title"/>
          </p:nvPr>
        </p:nvSpPr>
        <p:spPr/>
        <p:txBody>
          <a:bodyPr>
            <a:noAutofit/>
          </a:bodyPr>
          <a:lstStyle/>
          <a:p>
            <a:r>
              <a:rPr lang="en-US" dirty="0" smtClean="0">
                <a:solidFill>
                  <a:srgbClr val="FF0000"/>
                </a:solidFill>
              </a:rPr>
              <a:t> </a:t>
            </a:r>
            <a:r>
              <a:rPr lang="en-US" dirty="0" smtClean="0">
                <a:solidFill>
                  <a:schemeClr val="tx2"/>
                </a:solidFill>
              </a:rPr>
              <a:t>Funding Gap Analysis: 2001- 3Q2015</a:t>
            </a:r>
            <a:br>
              <a:rPr lang="en-US" dirty="0" smtClean="0">
                <a:solidFill>
                  <a:schemeClr val="tx2"/>
                </a:solidFill>
              </a:rPr>
            </a:br>
            <a:r>
              <a:rPr lang="en-US" dirty="0" smtClean="0">
                <a:solidFill>
                  <a:schemeClr val="tx2"/>
                </a:solidFill>
              </a:rPr>
              <a:t>Top 35 Borrowers &amp; All Other Borrowers</a:t>
            </a:r>
          </a:p>
        </p:txBody>
      </p:sp>
      <p:sp>
        <p:nvSpPr>
          <p:cNvPr id="13316" name="Slide Number Placeholder 28"/>
          <p:cNvSpPr>
            <a:spLocks noGrp="1"/>
          </p:cNvSpPr>
          <p:nvPr>
            <p:ph type="sldNum" sz="quarter" idx="4"/>
          </p:nvPr>
        </p:nvSpPr>
        <p:spPr bwMode="auto">
          <a:ln>
            <a:miter lim="800000"/>
            <a:headEnd/>
            <a:tailEnd/>
          </a:ln>
        </p:spPr>
        <p:txBody>
          <a:bodyPr/>
          <a:lstStyle/>
          <a:p>
            <a:pPr>
              <a:defRPr/>
            </a:pPr>
            <a:fld id="{240194EB-04FD-423A-8704-78D60DC00FD8}" type="slidenum">
              <a:rPr lang="en-US">
                <a:solidFill>
                  <a:srgbClr val="FFFFFF"/>
                </a:solidFill>
              </a:rPr>
              <a:pPr>
                <a:defRPr/>
              </a:pPr>
              <a:t>21</a:t>
            </a:fld>
            <a:endParaRPr lang="en-US">
              <a:solidFill>
                <a:srgbClr val="FFFFFF"/>
              </a:solidFill>
            </a:endParaRPr>
          </a:p>
        </p:txBody>
      </p:sp>
      <p:graphicFrame>
        <p:nvGraphicFramePr>
          <p:cNvPr id="64515" name="Object 3"/>
          <p:cNvGraphicFramePr>
            <a:graphicFrameLocks noChangeAspect="1"/>
          </p:cNvGraphicFramePr>
          <p:nvPr/>
        </p:nvGraphicFramePr>
        <p:xfrm>
          <a:off x="80963" y="1625283"/>
          <a:ext cx="8982075" cy="5010150"/>
        </p:xfrm>
        <a:graphic>
          <a:graphicData uri="http://schemas.openxmlformats.org/presentationml/2006/ole">
            <p:oleObj spid="_x0000_s1876994" name="Worksheet" r:id="rId4" imgW="11649024" imgH="6496006" progId="Excel.Sheet.8">
              <p:link updateAutomatic="1"/>
            </p:oleObj>
          </a:graphicData>
        </a:graphic>
      </p:graphicFrame>
      <p:sp>
        <p:nvSpPr>
          <p:cNvPr id="10" name="Text Placeholder 18"/>
          <p:cNvSpPr txBox="1">
            <a:spLocks/>
          </p:cNvSpPr>
          <p:nvPr/>
        </p:nvSpPr>
        <p:spPr>
          <a:xfrm>
            <a:off x="0" y="1106786"/>
            <a:ext cx="9144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8" algn="ctr" defTabSz="927285">
              <a:spcBef>
                <a:spcPts val="1014"/>
              </a:spcBef>
              <a:defRPr/>
            </a:pPr>
            <a:r>
              <a:rPr lang="en-US" sz="1600" dirty="0" smtClean="0">
                <a:solidFill>
                  <a:schemeClr val="tx1"/>
                </a:solidFill>
                <a:latin typeface="AvantGarde Md BT" pitchFamily="34" charset="0"/>
              </a:rPr>
              <a:t>Funding Gap: All Members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76" y="0"/>
            <a:ext cx="9036424" cy="914400"/>
          </a:xfrm>
        </p:spPr>
        <p:txBody>
          <a:bodyPr>
            <a:normAutofit/>
          </a:bodyPr>
          <a:lstStyle/>
          <a:p>
            <a:r>
              <a:rPr lang="en-US" sz="2400" dirty="0" smtClean="0"/>
              <a:t>Industry-Wide, C&amp;I, CRE, and Multifamily </a:t>
            </a:r>
            <a:br>
              <a:rPr lang="en-US" sz="2400" dirty="0" smtClean="0"/>
            </a:br>
            <a:r>
              <a:rPr lang="en-US" sz="2400" dirty="0" smtClean="0"/>
              <a:t>Represent a Larger Share of Assets Versus Ten Years Ago</a:t>
            </a:r>
            <a:endParaRPr lang="en-US" sz="2400" dirty="0"/>
          </a:p>
        </p:txBody>
      </p:sp>
      <p:sp>
        <p:nvSpPr>
          <p:cNvPr id="10" name="Footer Placeholder 9"/>
          <p:cNvSpPr>
            <a:spLocks noGrp="1"/>
          </p:cNvSpPr>
          <p:nvPr>
            <p:ph type="ftr" sz="quarter" idx="11"/>
          </p:nvPr>
        </p:nvSpPr>
        <p:spPr/>
        <p:txBody>
          <a:bodyPr/>
          <a:lstStyle/>
          <a:p>
            <a:r>
              <a:rPr lang="en-US" smtClean="0">
                <a:solidFill>
                  <a:srgbClr val="000000"/>
                </a:solidFill>
              </a:rPr>
              <a:t>Source: FDIC</a:t>
            </a:r>
            <a:endParaRPr lang="en-US" dirty="0">
              <a:solidFill>
                <a:srgbClr val="000000"/>
              </a:solidFill>
            </a:endParaRPr>
          </a:p>
        </p:txBody>
      </p:sp>
      <p:sp>
        <p:nvSpPr>
          <p:cNvPr id="7" name="Slide Number Placeholder 6"/>
          <p:cNvSpPr>
            <a:spLocks noGrp="1"/>
          </p:cNvSpPr>
          <p:nvPr>
            <p:ph type="sldNum" sz="quarter" idx="12"/>
          </p:nvPr>
        </p:nvSpPr>
        <p:spPr/>
        <p:txBody>
          <a:bodyPr/>
          <a:lstStyle/>
          <a:p>
            <a:fld id="{465B78C3-6752-4576-9CFA-2917C24B55FA}" type="slidenum">
              <a:rPr lang="en-US" smtClean="0">
                <a:solidFill>
                  <a:srgbClr val="FFFFFF"/>
                </a:solidFill>
              </a:rPr>
              <a:pPr/>
              <a:t>22</a:t>
            </a:fld>
            <a:endParaRPr lang="en-US">
              <a:solidFill>
                <a:srgbClr val="FFFFFF"/>
              </a:solidFill>
            </a:endParaRPr>
          </a:p>
        </p:txBody>
      </p:sp>
      <p:sp>
        <p:nvSpPr>
          <p:cNvPr id="3" name="Text Placeholder 2"/>
          <p:cNvSpPr>
            <a:spLocks noGrp="1"/>
          </p:cNvSpPr>
          <p:nvPr>
            <p:ph type="body" sz="quarter" idx="13"/>
          </p:nvPr>
        </p:nvSpPr>
        <p:spPr/>
        <p:txBody>
          <a:bodyPr/>
          <a:lstStyle/>
          <a:p>
            <a:r>
              <a:rPr lang="en-US" sz="1800" dirty="0" smtClean="0">
                <a:latin typeface="AvantGarde Md BT"/>
              </a:rPr>
              <a:t>Balance Sheet Composition of All FDIC Institutions</a:t>
            </a:r>
            <a:endParaRPr lang="en-US" sz="1800" dirty="0">
              <a:latin typeface="AvantGarde Md BT"/>
            </a:endParaRPr>
          </a:p>
        </p:txBody>
      </p:sp>
      <p:graphicFrame>
        <p:nvGraphicFramePr>
          <p:cNvPr id="11" name="Chart 10"/>
          <p:cNvGraphicFramePr/>
          <p:nvPr/>
        </p:nvGraphicFramePr>
        <p:xfrm>
          <a:off x="281553" y="1379349"/>
          <a:ext cx="8605759" cy="491032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nvGraphicFramePr>
        <p:xfrm>
          <a:off x="175097" y="1040860"/>
          <a:ext cx="8793805" cy="5077838"/>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p:cNvSpPr>
            <a:spLocks noGrp="1"/>
          </p:cNvSpPr>
          <p:nvPr>
            <p:ph type="title"/>
          </p:nvPr>
        </p:nvSpPr>
        <p:spPr/>
        <p:txBody>
          <a:bodyPr>
            <a:noAutofit/>
          </a:bodyPr>
          <a:lstStyle/>
          <a:p>
            <a:r>
              <a:rPr lang="en-US" sz="2200" dirty="0" smtClean="0"/>
              <a:t>Federal Agencies/GSEs Have Played an Increasingly Significantly Role in the Residential Mortgage Market (61% of $9.9TR as of Q22015)</a:t>
            </a:r>
            <a:endParaRPr lang="en-US" sz="2200" dirty="0"/>
          </a:p>
        </p:txBody>
      </p:sp>
      <p:sp>
        <p:nvSpPr>
          <p:cNvPr id="7" name="Footer Placeholder 6"/>
          <p:cNvSpPr>
            <a:spLocks noGrp="1"/>
          </p:cNvSpPr>
          <p:nvPr>
            <p:ph type="ftr" sz="quarter" idx="3"/>
          </p:nvPr>
        </p:nvSpPr>
        <p:spPr>
          <a:xfrm>
            <a:off x="496614" y="6172200"/>
            <a:ext cx="8470602" cy="354153"/>
          </a:xfrm>
        </p:spPr>
        <p:txBody>
          <a:bodyPr/>
          <a:lstStyle/>
          <a:p>
            <a:r>
              <a:rPr lang="en-US" sz="1000" dirty="0" smtClean="0"/>
              <a:t>Source: Federal Reserve Board of Governors </a:t>
            </a:r>
          </a:p>
          <a:p>
            <a:r>
              <a:rPr lang="en-US" sz="1000" dirty="0" smtClean="0"/>
              <a:t>* Other holders include: mortgage companies, REITS, State &amp; Local credit agencies/retirement funds, credit unions and finance companies.</a:t>
            </a:r>
            <a:endParaRPr lang="en-US" sz="1000" dirty="0"/>
          </a:p>
        </p:txBody>
      </p:sp>
      <p:sp>
        <p:nvSpPr>
          <p:cNvPr id="6" name="Slide Number Placeholder 5"/>
          <p:cNvSpPr>
            <a:spLocks noGrp="1"/>
          </p:cNvSpPr>
          <p:nvPr>
            <p:ph type="sldNum" sz="quarter" idx="4"/>
          </p:nvPr>
        </p:nvSpPr>
        <p:spPr>
          <a:prstGeom prst="rect">
            <a:avLst/>
          </a:prstGeom>
        </p:spPr>
        <p:txBody>
          <a:bodyPr/>
          <a:lstStyle/>
          <a:p>
            <a:pPr>
              <a:defRPr/>
            </a:pPr>
            <a:fld id="{97E748EF-1F86-44E8-9492-A12BD94B608E}"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0" y="1105751"/>
            <a:ext cx="9144000" cy="342900"/>
          </a:xfrm>
          <a:prstGeom prst="rect">
            <a:avLst/>
          </a:prstGeom>
        </p:spPr>
        <p:txBody>
          <a:bodyPr/>
          <a:lstStyle/>
          <a:p>
            <a:pPr marL="0" marR="0" lvl="0" indent="0" algn="ctr" defTabSz="914400" rtl="0" eaLnBrk="1" fontAlgn="auto" latinLnBrk="0" hangingPunct="1">
              <a:lnSpc>
                <a:spcPct val="100000"/>
              </a:lnSpc>
              <a:spcBef>
                <a:spcPts val="1000"/>
              </a:spcBef>
              <a:spcAft>
                <a:spcPts val="0"/>
              </a:spcAft>
              <a:buClrTx/>
              <a:buSzTx/>
              <a:buFontTx/>
              <a:buNone/>
              <a:tabLst/>
              <a:defRPr/>
            </a:pPr>
            <a:r>
              <a:rPr kumimoji="0" lang="en-US" sz="1600" i="0" strike="noStrike" kern="1200" cap="none" spc="0" normalizeH="0" baseline="0" noProof="0" dirty="0" smtClean="0">
                <a:ln>
                  <a:noFill/>
                </a:ln>
                <a:solidFill>
                  <a:schemeClr val="dk1"/>
                </a:solidFill>
                <a:effectLst/>
                <a:uLnTx/>
                <a:uFillTx/>
                <a:latin typeface="AvantGarde Md BT"/>
                <a:ea typeface="+mn-ea"/>
                <a:cs typeface="+mn-cs"/>
              </a:rPr>
              <a:t>Year-Over</a:t>
            </a:r>
            <a:r>
              <a:rPr lang="en-US" sz="1600" dirty="0" smtClean="0">
                <a:solidFill>
                  <a:schemeClr val="dk1"/>
                </a:solidFill>
                <a:latin typeface="AvantGarde Md BT"/>
              </a:rPr>
              <a:t>-</a:t>
            </a:r>
            <a:r>
              <a:rPr kumimoji="0" lang="en-US" sz="1600" i="0" strike="noStrike" kern="1200" cap="none" spc="0" normalizeH="0" noProof="0" dirty="0" smtClean="0">
                <a:ln>
                  <a:noFill/>
                </a:ln>
                <a:solidFill>
                  <a:schemeClr val="dk1"/>
                </a:solidFill>
                <a:effectLst/>
                <a:uLnTx/>
                <a:uFillTx/>
                <a:latin typeface="AvantGarde Md BT"/>
                <a:ea typeface="+mn-ea"/>
                <a:cs typeface="+mn-cs"/>
              </a:rPr>
              <a:t>Year</a:t>
            </a:r>
            <a:r>
              <a:rPr kumimoji="0" lang="en-US" sz="1600" i="0" strike="noStrike" kern="1200" cap="none" spc="0" normalizeH="0" baseline="0" noProof="0" dirty="0" smtClean="0">
                <a:ln>
                  <a:noFill/>
                </a:ln>
                <a:solidFill>
                  <a:schemeClr val="dk1"/>
                </a:solidFill>
                <a:effectLst/>
                <a:uLnTx/>
                <a:uFillTx/>
                <a:latin typeface="AvantGarde Md BT"/>
                <a:ea typeface="+mn-ea"/>
                <a:cs typeface="+mn-cs"/>
              </a:rPr>
              <a:t> Growth In</a:t>
            </a:r>
            <a:r>
              <a:rPr kumimoji="0" lang="en-US" sz="1600" i="0" strike="noStrike" kern="1200" cap="none" spc="0" normalizeH="0" noProof="0" dirty="0" smtClean="0">
                <a:ln>
                  <a:noFill/>
                </a:ln>
                <a:solidFill>
                  <a:schemeClr val="dk1"/>
                </a:solidFill>
                <a:effectLst/>
                <a:uLnTx/>
                <a:uFillTx/>
                <a:latin typeface="AvantGarde Md BT"/>
                <a:ea typeface="+mn-ea"/>
                <a:cs typeface="+mn-cs"/>
              </a:rPr>
              <a:t> Members’ Total Loans &amp; Leases</a:t>
            </a:r>
            <a:endParaRPr kumimoji="0" lang="en-US" sz="2800" i="0" strike="noStrike" kern="1200" cap="none" spc="0" normalizeH="0" baseline="0" noProof="0" dirty="0" smtClean="0">
              <a:ln>
                <a:noFill/>
              </a:ln>
              <a:solidFill>
                <a:schemeClr val="dk1"/>
              </a:solidFill>
              <a:effectLst/>
              <a:uLnTx/>
              <a:uFillTx/>
              <a:latin typeface="AvantGarde Md BT"/>
              <a:ea typeface="+mn-ea"/>
              <a:cs typeface="+mn-cs"/>
            </a:endParaRPr>
          </a:p>
        </p:txBody>
      </p:sp>
      <p:sp>
        <p:nvSpPr>
          <p:cNvPr id="6" name="Text Placeholder 2"/>
          <p:cNvSpPr txBox="1">
            <a:spLocks/>
          </p:cNvSpPr>
          <p:nvPr/>
        </p:nvSpPr>
        <p:spPr>
          <a:xfrm>
            <a:off x="0" y="3515531"/>
            <a:ext cx="9144000" cy="342900"/>
          </a:xfrm>
          <a:prstGeom prst="rect">
            <a:avLst/>
          </a:prstGeom>
        </p:spPr>
        <p:txBody>
          <a:bodyPr/>
          <a:lstStyle/>
          <a:p>
            <a:pPr algn="ctr">
              <a:spcBef>
                <a:spcPts val="1000"/>
              </a:spcBef>
              <a:defRPr/>
            </a:pPr>
            <a:r>
              <a:rPr lang="en-US" sz="1600" dirty="0" smtClean="0">
                <a:solidFill>
                  <a:schemeClr val="dk1"/>
                </a:solidFill>
                <a:latin typeface="AvantGarde Md BT"/>
              </a:rPr>
              <a:t>Multi-family Loans Is The Fastest Growing Category Of Members’ Loan Portfolio</a:t>
            </a:r>
          </a:p>
        </p:txBody>
      </p:sp>
      <p:sp>
        <p:nvSpPr>
          <p:cNvPr id="7" name="Title 6"/>
          <p:cNvSpPr>
            <a:spLocks noGrp="1"/>
          </p:cNvSpPr>
          <p:nvPr>
            <p:ph type="title"/>
          </p:nvPr>
        </p:nvSpPr>
        <p:spPr/>
        <p:txBody>
          <a:bodyPr/>
          <a:lstStyle/>
          <a:p>
            <a:r>
              <a:rPr lang="en-US" dirty="0" smtClean="0"/>
              <a:t>Members’ Loan Growth</a:t>
            </a:r>
            <a:endParaRPr lang="en-US" dirty="0"/>
          </a:p>
        </p:txBody>
      </p:sp>
      <p:sp>
        <p:nvSpPr>
          <p:cNvPr id="8" name="Slide Number Placeholder 7"/>
          <p:cNvSpPr>
            <a:spLocks noGrp="1"/>
          </p:cNvSpPr>
          <p:nvPr>
            <p:ph type="sldNum" sz="quarter" idx="4"/>
          </p:nvPr>
        </p:nvSpPr>
        <p:spPr/>
        <p:txBody>
          <a:bodyPr/>
          <a:lstStyle/>
          <a:p>
            <a:pPr marL="0" indent="0"/>
            <a:fld id="{465B78C3-6752-4576-9CFA-2917C24B55FA}" type="slidenum">
              <a:rPr lang="en-US" smtClean="0"/>
              <a:pPr marL="0" indent="0"/>
              <a:t>24</a:t>
            </a:fld>
            <a:endParaRPr lang="en-US" dirty="0"/>
          </a:p>
        </p:txBody>
      </p:sp>
      <p:graphicFrame>
        <p:nvGraphicFramePr>
          <p:cNvPr id="552965" name="Object 5"/>
          <p:cNvGraphicFramePr>
            <a:graphicFrameLocks noChangeAspect="1"/>
          </p:cNvGraphicFramePr>
          <p:nvPr/>
        </p:nvGraphicFramePr>
        <p:xfrm>
          <a:off x="74613" y="1392238"/>
          <a:ext cx="9069387" cy="2166937"/>
        </p:xfrm>
        <a:graphic>
          <a:graphicData uri="http://schemas.openxmlformats.org/presentationml/2006/ole">
            <p:oleObj spid="_x0000_s552965" name="Worksheet" r:id="rId3" imgW="14134976" imgH="3371985" progId="Excel.Sheet.8">
              <p:link updateAutomatic="1"/>
            </p:oleObj>
          </a:graphicData>
        </a:graphic>
      </p:graphicFrame>
      <p:graphicFrame>
        <p:nvGraphicFramePr>
          <p:cNvPr id="552966" name="Object 6"/>
          <p:cNvGraphicFramePr>
            <a:graphicFrameLocks noChangeAspect="1"/>
          </p:cNvGraphicFramePr>
          <p:nvPr/>
        </p:nvGraphicFramePr>
        <p:xfrm>
          <a:off x="119063" y="3779838"/>
          <a:ext cx="9029700" cy="2762250"/>
        </p:xfrm>
        <a:graphic>
          <a:graphicData uri="http://schemas.openxmlformats.org/presentationml/2006/ole">
            <p:oleObj spid="_x0000_s552966" name="Worksheet" r:id="rId4" imgW="19307212" imgH="5905500" progId="Excel.Sheet.8">
              <p:link updateAutomatic="1"/>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normAutofit/>
          </a:bodyPr>
          <a:lstStyle/>
          <a:p>
            <a:r>
              <a:rPr lang="en-US" dirty="0" smtClean="0"/>
              <a:t>Bank Lending Teams</a:t>
            </a:r>
            <a:endParaRPr lang="en-US" dirty="0"/>
          </a:p>
        </p:txBody>
      </p:sp>
      <p:sp>
        <p:nvSpPr>
          <p:cNvPr id="25" name="AutoShape 1156"/>
          <p:cNvSpPr>
            <a:spLocks noChangeArrowheads="1"/>
          </p:cNvSpPr>
          <p:nvPr/>
        </p:nvSpPr>
        <p:spPr bwMode="auto">
          <a:xfrm>
            <a:off x="0" y="2596407"/>
            <a:ext cx="9144000" cy="1222557"/>
          </a:xfrm>
          <a:prstGeom prst="roundRect">
            <a:avLst>
              <a:gd name="adj" fmla="val 0"/>
            </a:avLst>
          </a:prstGeom>
          <a:solidFill>
            <a:schemeClr val="accent5">
              <a:lumMod val="20000"/>
              <a:lumOff val="80000"/>
              <a:alpha val="47000"/>
            </a:schemeClr>
          </a:solidFill>
          <a:ln w="9525" algn="ctr">
            <a:noFill/>
            <a:round/>
            <a:headEnd/>
            <a:tailEnd/>
          </a:ln>
        </p:spPr>
        <p:txBody>
          <a:bodyPr lIns="172986" tIns="259479" rIns="172986" bIns="86493" numCol="2" spcCol="172986" anchor="t"/>
          <a:lstStyle/>
          <a:p>
            <a:pPr algn="just">
              <a:defRPr/>
            </a:pPr>
            <a:endParaRPr lang="en-US" sz="1100" spc="9" dirty="0">
              <a:latin typeface="AvantGarde Md BT"/>
            </a:endParaRPr>
          </a:p>
        </p:txBody>
      </p:sp>
      <p:sp>
        <p:nvSpPr>
          <p:cNvPr id="8" name="AutoShape 1156"/>
          <p:cNvSpPr>
            <a:spLocks noChangeArrowheads="1"/>
          </p:cNvSpPr>
          <p:nvPr/>
        </p:nvSpPr>
        <p:spPr bwMode="auto">
          <a:xfrm>
            <a:off x="1" y="1196893"/>
            <a:ext cx="9144000" cy="1407254"/>
          </a:xfrm>
          <a:prstGeom prst="roundRect">
            <a:avLst>
              <a:gd name="adj" fmla="val 0"/>
            </a:avLst>
          </a:prstGeom>
          <a:solidFill>
            <a:schemeClr val="accent5">
              <a:lumMod val="20000"/>
              <a:lumOff val="80000"/>
              <a:alpha val="47000"/>
            </a:schemeClr>
          </a:solidFill>
          <a:ln w="9525" algn="ctr">
            <a:noFill/>
            <a:round/>
            <a:headEnd/>
            <a:tailEnd/>
          </a:ln>
        </p:spPr>
        <p:txBody>
          <a:bodyPr lIns="172986" tIns="259479" rIns="172986" bIns="86493" numCol="1" spcCol="172986" anchor="t"/>
          <a:lstStyle/>
          <a:p>
            <a:pPr algn="just">
              <a:defRPr/>
            </a:pPr>
            <a:r>
              <a:rPr lang="en-US" sz="1100" b="0" spc="9" dirty="0" smtClean="0">
                <a:solidFill>
                  <a:schemeClr val="dk1"/>
                </a:solidFill>
                <a:latin typeface="AvantGarde Md BT"/>
                <a:cs typeface="Arial" pitchFamily="34" charset="0"/>
              </a:rPr>
              <a:t>Bank lending teams are experienced teams of bankers that service commercial small to mid-market clients, often in metropolitan areas, as part of an ongoing effort to invest in high-growth areas and deliver a broad range of financial products and services to their clients. These teams reach out directly to their clients and have a certain amount of autonomy and independence to make decisions in the field quickly without being mired in bureaucracy. Most teams have expertise in small business lending including multifamily and commercial real estate. Recently, expertise has expanded into structure finance and asset lending. The size of teams can vary greatly from just a few individuals to 15 or 20. The average team consists of 6 to 10 members.</a:t>
            </a:r>
            <a:endParaRPr lang="en-US" sz="1100" b="0" spc="9" dirty="0">
              <a:latin typeface="AvantGarde Md BT"/>
            </a:endParaRPr>
          </a:p>
        </p:txBody>
      </p:sp>
      <p:sp>
        <p:nvSpPr>
          <p:cNvPr id="11" name="Rectangle 10"/>
          <p:cNvSpPr/>
          <p:nvPr/>
        </p:nvSpPr>
        <p:spPr>
          <a:xfrm>
            <a:off x="69547" y="2785462"/>
            <a:ext cx="9012862" cy="997844"/>
          </a:xfrm>
          <a:prstGeom prst="rect">
            <a:avLst/>
          </a:prstGeom>
        </p:spPr>
        <p:txBody>
          <a:bodyPr wrap="square" lIns="86493" tIns="43247" rIns="86493" bIns="43247" numCol="2" spcCol="172986">
            <a:spAutoFit/>
          </a:bodyPr>
          <a:lstStyle/>
          <a:p>
            <a:pPr marL="159171" indent="-159171">
              <a:spcBef>
                <a:spcPts val="378"/>
              </a:spcBef>
              <a:buFont typeface="AvantGarde Md BT" pitchFamily="34" charset="0"/>
              <a:buChar char="»"/>
              <a:defRPr/>
            </a:pPr>
            <a:r>
              <a:rPr lang="en-US" sz="1050" spc="19" dirty="0" smtClean="0">
                <a:solidFill>
                  <a:schemeClr val="dk1"/>
                </a:solidFill>
                <a:latin typeface="AvantGarde Bk BT"/>
                <a:cs typeface="Arial" pitchFamily="34" charset="0"/>
              </a:rPr>
              <a:t>Provide clients with creative structures and highly personalized service</a:t>
            </a:r>
          </a:p>
          <a:p>
            <a:pPr marL="159171" indent="-159171">
              <a:spcBef>
                <a:spcPts val="378"/>
              </a:spcBef>
              <a:buFont typeface="AvantGarde Md BT" pitchFamily="34" charset="0"/>
              <a:buChar char="»"/>
              <a:defRPr/>
            </a:pPr>
            <a:r>
              <a:rPr lang="en-US" sz="1050" spc="19" dirty="0" smtClean="0">
                <a:solidFill>
                  <a:schemeClr val="dk1"/>
                </a:solidFill>
                <a:latin typeface="AvantGarde Bk BT"/>
                <a:cs typeface="Arial" pitchFamily="34" charset="0"/>
              </a:rPr>
              <a:t>Bring business to the clients: moving away from connotations of order tracking when business comes to the bank</a:t>
            </a:r>
          </a:p>
          <a:p>
            <a:pPr marL="159171" indent="-159171">
              <a:spcBef>
                <a:spcPts val="378"/>
              </a:spcBef>
              <a:buFont typeface="AvantGarde Md BT" pitchFamily="34" charset="0"/>
              <a:buChar char="»"/>
              <a:defRPr/>
            </a:pPr>
            <a:r>
              <a:rPr lang="en-US" sz="1050" spc="19" dirty="0" smtClean="0">
                <a:solidFill>
                  <a:schemeClr val="dk1"/>
                </a:solidFill>
                <a:latin typeface="AvantGarde Bk BT"/>
                <a:cs typeface="Arial" pitchFamily="34" charset="0"/>
              </a:rPr>
              <a:t>Increase sales</a:t>
            </a:r>
          </a:p>
          <a:p>
            <a:pPr marL="159171" indent="-159171">
              <a:spcBef>
                <a:spcPts val="378"/>
              </a:spcBef>
              <a:buFont typeface="AvantGarde Md BT" pitchFamily="34" charset="0"/>
              <a:buChar char="»"/>
              <a:defRPr/>
            </a:pPr>
            <a:r>
              <a:rPr lang="en-US" sz="1050" spc="19" dirty="0" smtClean="0">
                <a:solidFill>
                  <a:schemeClr val="dk1"/>
                </a:solidFill>
                <a:latin typeface="AvantGarde Bk BT"/>
                <a:cs typeface="Arial" pitchFamily="34" charset="0"/>
              </a:rPr>
              <a:t>Break the hierarchical mold and close loans as fast as possible</a:t>
            </a:r>
          </a:p>
          <a:p>
            <a:pPr marL="159171" indent="-159171">
              <a:spcBef>
                <a:spcPts val="378"/>
              </a:spcBef>
              <a:buFont typeface="AvantGarde Md BT" pitchFamily="34" charset="0"/>
              <a:buChar char="»"/>
              <a:defRPr/>
            </a:pPr>
            <a:r>
              <a:rPr lang="en-US" sz="1050" spc="19" dirty="0" smtClean="0">
                <a:solidFill>
                  <a:schemeClr val="dk1"/>
                </a:solidFill>
                <a:latin typeface="AvantGarde Bk BT"/>
                <a:cs typeface="Arial" pitchFamily="34" charset="0"/>
              </a:rPr>
              <a:t>Operate on service, not price: These teams do not offer the best rates, but are growing tremendously because small firms want things to get done as soon as possible with the fewest amount of hassles</a:t>
            </a:r>
          </a:p>
        </p:txBody>
      </p:sp>
      <p:sp>
        <p:nvSpPr>
          <p:cNvPr id="24" name="AutoShape 1156"/>
          <p:cNvSpPr>
            <a:spLocks noChangeArrowheads="1"/>
          </p:cNvSpPr>
          <p:nvPr/>
        </p:nvSpPr>
        <p:spPr bwMode="auto">
          <a:xfrm>
            <a:off x="0" y="1187369"/>
            <a:ext cx="9144000" cy="211991"/>
          </a:xfrm>
          <a:prstGeom prst="roundRect">
            <a:avLst>
              <a:gd name="adj" fmla="val 0"/>
            </a:avLst>
          </a:prstGeom>
          <a:solidFill>
            <a:schemeClr val="accent1"/>
          </a:solidFill>
          <a:ln w="9525" algn="ctr">
            <a:noFill/>
            <a:round/>
            <a:headEnd/>
            <a:tailEnd/>
          </a:ln>
        </p:spPr>
        <p:txBody>
          <a:bodyPr lIns="86493" tIns="0" rIns="86493" bIns="0" anchor="b"/>
          <a:lstStyle/>
          <a:p>
            <a:pPr marL="108116" algn="ctr">
              <a:defRPr/>
            </a:pPr>
            <a:r>
              <a:rPr lang="en-US" sz="1600" spc="19" dirty="0" smtClean="0">
                <a:solidFill>
                  <a:schemeClr val="bg1"/>
                </a:solidFill>
                <a:latin typeface="AvantGarde Md BT"/>
              </a:rPr>
              <a:t>SUMMARY</a:t>
            </a:r>
            <a:endParaRPr lang="en-US" sz="1600" spc="19" dirty="0">
              <a:solidFill>
                <a:schemeClr val="bg1"/>
              </a:solidFill>
              <a:latin typeface="AvantGarde Md BT"/>
            </a:endParaRPr>
          </a:p>
        </p:txBody>
      </p:sp>
      <p:graphicFrame>
        <p:nvGraphicFramePr>
          <p:cNvPr id="17" name="Table 16"/>
          <p:cNvGraphicFramePr>
            <a:graphicFrameLocks noGrp="1"/>
          </p:cNvGraphicFramePr>
          <p:nvPr/>
        </p:nvGraphicFramePr>
        <p:xfrm>
          <a:off x="116114" y="4077350"/>
          <a:ext cx="4347029" cy="1964056"/>
        </p:xfrm>
        <a:graphic>
          <a:graphicData uri="http://schemas.openxmlformats.org/drawingml/2006/table">
            <a:tbl>
              <a:tblPr firstRow="1" bandRow="1">
                <a:tableStyleId>{69012ECD-51FC-41F1-AA8D-1B2483CD663E}</a:tableStyleId>
              </a:tblPr>
              <a:tblGrid>
                <a:gridCol w="4347029"/>
              </a:tblGrid>
              <a:tr h="191430">
                <a:tc>
                  <a:txBody>
                    <a:bodyPr/>
                    <a:lstStyle/>
                    <a:p>
                      <a:pPr algn="ctr"/>
                      <a:r>
                        <a:rPr lang="en-US" sz="1200" b="1" dirty="0" smtClean="0">
                          <a:solidFill>
                            <a:schemeClr val="dk1"/>
                          </a:solidFill>
                          <a:latin typeface="AvantGarde Md BT"/>
                        </a:rPr>
                        <a:t>POSITIVES</a:t>
                      </a:r>
                      <a:endParaRPr lang="en-US" sz="1100" b="1" dirty="0">
                        <a:solidFill>
                          <a:schemeClr val="dk1"/>
                        </a:solidFill>
                        <a:latin typeface="AvantGarde Md BT"/>
                      </a:endParaRPr>
                    </a:p>
                  </a:txBody>
                  <a:tcPr marL="43543" marR="43543" marT="17145" marB="17145" anchor="ctr">
                    <a:lnL w="9525" cap="flat" cmpd="sng" algn="ctr">
                      <a:noFill/>
                      <a:prstDash val="soli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1716080">
                <a:tc>
                  <a:txBody>
                    <a:bodyPr/>
                    <a:lstStyle/>
                    <a:p>
                      <a:pPr marL="114300" indent="-114300">
                        <a:spcBef>
                          <a:spcPts val="600"/>
                        </a:spcBef>
                        <a:buFont typeface="AvantGarde Bk BT" pitchFamily="34" charset="0"/>
                        <a:buChar char="»"/>
                      </a:pPr>
                      <a:r>
                        <a:rPr lang="en-US" sz="1050" kern="1200" dirty="0" smtClean="0">
                          <a:solidFill>
                            <a:schemeClr val="tx1"/>
                          </a:solidFill>
                        </a:rPr>
                        <a:t>Business gets done fast (i.e. can close a loan in 30-60 days)</a:t>
                      </a:r>
                    </a:p>
                    <a:p>
                      <a:pPr marL="114300" indent="-114300">
                        <a:spcBef>
                          <a:spcPts val="600"/>
                        </a:spcBef>
                        <a:buFont typeface="AvantGarde Bk BT" pitchFamily="34" charset="0"/>
                        <a:buChar char="»"/>
                      </a:pPr>
                      <a:r>
                        <a:rPr lang="en-US" sz="1050" kern="1200" dirty="0" smtClean="0">
                          <a:solidFill>
                            <a:schemeClr val="tx1"/>
                          </a:solidFill>
                        </a:rPr>
                        <a:t>Teams have large amounts</a:t>
                      </a:r>
                      <a:r>
                        <a:rPr lang="en-US" sz="1050" kern="1200" baseline="0" dirty="0" smtClean="0">
                          <a:solidFill>
                            <a:schemeClr val="tx1"/>
                          </a:solidFill>
                        </a:rPr>
                        <a:t> </a:t>
                      </a:r>
                      <a:r>
                        <a:rPr lang="en-US" sz="1050" kern="1200" dirty="0" smtClean="0">
                          <a:solidFill>
                            <a:schemeClr val="tx1"/>
                          </a:solidFill>
                        </a:rPr>
                        <a:t>of autonomy and independence</a:t>
                      </a:r>
                    </a:p>
                    <a:p>
                      <a:pPr marL="114300" indent="-114300">
                        <a:spcBef>
                          <a:spcPts val="600"/>
                        </a:spcBef>
                        <a:buFont typeface="AvantGarde Bk BT" pitchFamily="34" charset="0"/>
                        <a:buChar char="»"/>
                      </a:pPr>
                      <a:r>
                        <a:rPr lang="en-US" sz="1050" kern="1200" dirty="0" smtClean="0">
                          <a:solidFill>
                            <a:schemeClr val="tx1"/>
                          </a:solidFill>
                        </a:rPr>
                        <a:t>Most decision making can be done in the field and at a local sales office</a:t>
                      </a:r>
                    </a:p>
                    <a:p>
                      <a:pPr marL="114300" indent="-114300">
                        <a:spcBef>
                          <a:spcPts val="600"/>
                        </a:spcBef>
                        <a:buFont typeface="AvantGarde Bk BT" pitchFamily="34" charset="0"/>
                        <a:buChar char="»"/>
                      </a:pPr>
                      <a:r>
                        <a:rPr lang="en-US" sz="1050" kern="1200" dirty="0" smtClean="0">
                          <a:solidFill>
                            <a:schemeClr val="tx1"/>
                          </a:solidFill>
                        </a:rPr>
                        <a:t>Lending teams report directly to senior management</a:t>
                      </a:r>
                    </a:p>
                    <a:p>
                      <a:pPr marL="114300" marR="0" indent="-114300" algn="l" defTabSz="966612" rtl="0" eaLnBrk="1" fontAlgn="auto" latinLnBrk="0" hangingPunct="1">
                        <a:lnSpc>
                          <a:spcPct val="100000"/>
                        </a:lnSpc>
                        <a:spcBef>
                          <a:spcPts val="600"/>
                        </a:spcBef>
                        <a:spcAft>
                          <a:spcPts val="0"/>
                        </a:spcAft>
                        <a:buClrTx/>
                        <a:buSzTx/>
                        <a:buFont typeface="AvantGarde Bk BT" pitchFamily="34" charset="0"/>
                        <a:buChar char="»"/>
                        <a:tabLst/>
                        <a:defRPr/>
                      </a:pPr>
                      <a:r>
                        <a:rPr lang="en-US" sz="1050" kern="1200" dirty="0" smtClean="0">
                          <a:solidFill>
                            <a:schemeClr val="tx1"/>
                          </a:solidFill>
                        </a:rPr>
                        <a:t>Convenient for the client (i.e. single point of contact)</a:t>
                      </a:r>
                    </a:p>
                    <a:p>
                      <a:pPr marL="114300" indent="-114300">
                        <a:spcBef>
                          <a:spcPts val="600"/>
                        </a:spcBef>
                        <a:buFont typeface="AvantGarde Bk BT" pitchFamily="34" charset="0"/>
                        <a:buChar char="»"/>
                      </a:pPr>
                      <a:r>
                        <a:rPr lang="en-US" sz="1050" kern="1200" dirty="0" smtClean="0">
                          <a:solidFill>
                            <a:schemeClr val="tx1"/>
                          </a:solidFill>
                        </a:rPr>
                        <a:t>Teams have experience, depth, breadth of knowledge, and brings their relationships with them to their new bank</a:t>
                      </a:r>
                    </a:p>
                  </a:txBody>
                  <a:tcPr marL="43543" marR="43543" marT="42863" marB="42863">
                    <a:lnL w="9525" cap="flat" cmpd="sng" algn="ctr">
                      <a:noFill/>
                      <a:prstDash val="soli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7" name="AutoShape 1156"/>
          <p:cNvSpPr>
            <a:spLocks noChangeArrowheads="1"/>
          </p:cNvSpPr>
          <p:nvPr/>
        </p:nvSpPr>
        <p:spPr bwMode="auto">
          <a:xfrm>
            <a:off x="0" y="2555397"/>
            <a:ext cx="9144000" cy="249966"/>
          </a:xfrm>
          <a:prstGeom prst="roundRect">
            <a:avLst>
              <a:gd name="adj" fmla="val 0"/>
            </a:avLst>
          </a:prstGeom>
          <a:noFill/>
          <a:ln w="9525" algn="ctr">
            <a:noFill/>
            <a:round/>
            <a:headEnd/>
            <a:tailEnd/>
          </a:ln>
        </p:spPr>
        <p:txBody>
          <a:bodyPr lIns="172986" tIns="43247" rIns="172986" bIns="43247" numCol="1" spcCol="172986" anchor="t"/>
          <a:lstStyle/>
          <a:p>
            <a:pPr algn="ctr">
              <a:defRPr/>
            </a:pPr>
            <a:r>
              <a:rPr lang="en-US" sz="1200" b="1" dirty="0" smtClean="0">
                <a:solidFill>
                  <a:schemeClr val="dk1"/>
                </a:solidFill>
                <a:latin typeface="AvantGarde Md BT"/>
              </a:rPr>
              <a:t>PURPOSE</a:t>
            </a:r>
            <a:endParaRPr lang="en-US" sz="1200" b="1" dirty="0">
              <a:solidFill>
                <a:schemeClr val="dk1"/>
              </a:solidFill>
              <a:latin typeface="AvantGarde Md BT"/>
            </a:endParaRPr>
          </a:p>
        </p:txBody>
      </p:sp>
      <p:cxnSp>
        <p:nvCxnSpPr>
          <p:cNvPr id="32" name="Straight Connector 31"/>
          <p:cNvCxnSpPr/>
          <p:nvPr/>
        </p:nvCxnSpPr>
        <p:spPr>
          <a:xfrm rot="10800000">
            <a:off x="2" y="3804620"/>
            <a:ext cx="9143999"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a:off x="566057" y="2537656"/>
            <a:ext cx="7837714"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4666343" y="4077350"/>
          <a:ext cx="4347029" cy="2047876"/>
        </p:xfrm>
        <a:graphic>
          <a:graphicData uri="http://schemas.openxmlformats.org/drawingml/2006/table">
            <a:tbl>
              <a:tblPr firstRow="1" bandRow="1">
                <a:tableStyleId>{69012ECD-51FC-41F1-AA8D-1B2483CD663E}</a:tableStyleId>
              </a:tblPr>
              <a:tblGrid>
                <a:gridCol w="4347029"/>
              </a:tblGrid>
              <a:tr h="191430">
                <a:tc>
                  <a:txBody>
                    <a:bodyPr/>
                    <a:lstStyle/>
                    <a:p>
                      <a:pPr algn="ctr"/>
                      <a:r>
                        <a:rPr lang="en-US" sz="1200" b="1" dirty="0" smtClean="0">
                          <a:solidFill>
                            <a:schemeClr val="dk1"/>
                          </a:solidFill>
                          <a:latin typeface="AvantGarde Md BT"/>
                        </a:rPr>
                        <a:t>NEGATIVES</a:t>
                      </a:r>
                      <a:endParaRPr lang="en-US" sz="1050" b="1" dirty="0" smtClean="0">
                        <a:solidFill>
                          <a:schemeClr val="dk1"/>
                        </a:solidFill>
                        <a:latin typeface="AvantGarde Md BT"/>
                      </a:endParaRPr>
                    </a:p>
                  </a:txBody>
                  <a:tcPr marL="43543" marR="43543" marT="17145" marB="17145" anchor="ctr">
                    <a:lnL w="9525" cap="flat" cmpd="sng" algn="ctr">
                      <a:noFill/>
                      <a:prstDash val="soli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1716080">
                <a:tc>
                  <a:txBody>
                    <a:bodyPr/>
                    <a:lstStyle/>
                    <a:p>
                      <a:pPr marL="114300" indent="-114300">
                        <a:spcBef>
                          <a:spcPts val="300"/>
                        </a:spcBef>
                        <a:buFont typeface="AvantGarde Bk BT" pitchFamily="34" charset="0"/>
                        <a:buChar char="»"/>
                      </a:pPr>
                      <a:r>
                        <a:rPr lang="en-US" sz="1050" kern="1200" dirty="0" smtClean="0">
                          <a:solidFill>
                            <a:schemeClr val="tx1"/>
                          </a:solidFill>
                        </a:rPr>
                        <a:t>Poaching: Banks are poaching lending teams of other banks. This could cause the biggest institution to win out the business</a:t>
                      </a:r>
                    </a:p>
                    <a:p>
                      <a:pPr marL="114300" indent="-114300">
                        <a:spcBef>
                          <a:spcPts val="600"/>
                        </a:spcBef>
                        <a:buFont typeface="AvantGarde Bk BT" pitchFamily="34" charset="0"/>
                        <a:buChar char="»"/>
                      </a:pPr>
                      <a:r>
                        <a:rPr lang="en-US" sz="1050" kern="1200" dirty="0" smtClean="0">
                          <a:solidFill>
                            <a:schemeClr val="tx1"/>
                          </a:solidFill>
                        </a:rPr>
                        <a:t>This model requires a high concentration of small to mid-sized businesses</a:t>
                      </a:r>
                    </a:p>
                    <a:p>
                      <a:pPr marL="114300" indent="-114300">
                        <a:spcBef>
                          <a:spcPts val="600"/>
                        </a:spcBef>
                        <a:buFont typeface="AvantGarde Bk BT" pitchFamily="34" charset="0"/>
                        <a:buChar char="»"/>
                      </a:pPr>
                      <a:r>
                        <a:rPr lang="en-US" sz="1050" kern="1200" dirty="0" smtClean="0">
                          <a:solidFill>
                            <a:schemeClr val="tx1"/>
                          </a:solidFill>
                        </a:rPr>
                        <a:t>This model may reach a saturation point</a:t>
                      </a:r>
                    </a:p>
                    <a:p>
                      <a:pPr marL="114300" indent="-114300">
                        <a:spcBef>
                          <a:spcPts val="600"/>
                        </a:spcBef>
                        <a:buFont typeface="AvantGarde Bk BT" pitchFamily="34" charset="0"/>
                        <a:buChar char="»"/>
                      </a:pPr>
                      <a:r>
                        <a:rPr lang="en-US" sz="1050" kern="1200" dirty="0" smtClean="0">
                          <a:solidFill>
                            <a:schemeClr val="tx1"/>
                          </a:solidFill>
                        </a:rPr>
                        <a:t>Local and political atmosphere can impact growth of small to mid-sized urban businesses depending on rules, taxes, and regulations imposed. This could cap the amount of lending teams needed</a:t>
                      </a:r>
                    </a:p>
                    <a:p>
                      <a:pPr marL="114300" indent="-114300">
                        <a:spcBef>
                          <a:spcPts val="600"/>
                        </a:spcBef>
                        <a:buFont typeface="AvantGarde Bk BT" pitchFamily="34" charset="0"/>
                        <a:buChar char="»"/>
                      </a:pPr>
                      <a:r>
                        <a:rPr lang="en-US" sz="1050" kern="1200" dirty="0" smtClean="0">
                          <a:solidFill>
                            <a:schemeClr val="tx1"/>
                          </a:solidFill>
                        </a:rPr>
                        <a:t>Lending teams may have little or any loyalty to their employers</a:t>
                      </a:r>
                    </a:p>
                  </a:txBody>
                  <a:tcPr marL="43543" marR="43543" marT="42863" marB="42863">
                    <a:lnL w="9525" cap="flat" cmpd="sng" algn="ctr">
                      <a:noFill/>
                      <a:prstDash val="soli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3" name="Slide Number Placeholder 12"/>
          <p:cNvSpPr>
            <a:spLocks noGrp="1"/>
          </p:cNvSpPr>
          <p:nvPr>
            <p:ph type="sldNum" sz="quarter" idx="4"/>
          </p:nvPr>
        </p:nvSpPr>
        <p:spPr/>
        <p:txBody>
          <a:bodyPr/>
          <a:lstStyle/>
          <a:p>
            <a:pPr marL="0" indent="0"/>
            <a:fld id="{465B78C3-6752-4576-9CFA-2917C24B55FA}" type="slidenum">
              <a:rPr lang="en-US" smtClean="0"/>
              <a:pPr marL="0" indent="0"/>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Partnering </a:t>
            </a:r>
            <a:br>
              <a:rPr lang="en-US" dirty="0" smtClean="0"/>
            </a:br>
            <a:r>
              <a:rPr lang="en-US" dirty="0" smtClean="0"/>
              <a:t>With Your Local Real Estate Agents</a:t>
            </a:r>
            <a:endParaRPr lang="en-US" dirty="0"/>
          </a:p>
        </p:txBody>
      </p:sp>
      <p:sp>
        <p:nvSpPr>
          <p:cNvPr id="3" name="Slide Number Placeholder 2"/>
          <p:cNvSpPr>
            <a:spLocks noGrp="1"/>
          </p:cNvSpPr>
          <p:nvPr>
            <p:ph type="sldNum" sz="quarter" idx="4"/>
          </p:nvPr>
        </p:nvSpPr>
        <p:spPr>
          <a:prstGeom prst="rect">
            <a:avLst/>
          </a:prstGeom>
        </p:spPr>
        <p:txBody>
          <a:bodyPr/>
          <a:lstStyle/>
          <a:p>
            <a:fld id="{465B78C3-6752-4576-9CFA-2917C24B55FA}" type="slidenum">
              <a:rPr lang="en-US" smtClean="0"/>
              <a:pPr/>
              <a:t>26</a:t>
            </a:fld>
            <a:endParaRPr lang="en-US" dirty="0"/>
          </a:p>
        </p:txBody>
      </p:sp>
      <p:sp>
        <p:nvSpPr>
          <p:cNvPr id="4" name="TextBox 3"/>
          <p:cNvSpPr txBox="1"/>
          <p:nvPr/>
        </p:nvSpPr>
        <p:spPr>
          <a:xfrm>
            <a:off x="334196" y="1178054"/>
            <a:ext cx="8475608" cy="969496"/>
          </a:xfrm>
          <a:prstGeom prst="rect">
            <a:avLst/>
          </a:prstGeom>
          <a:noFill/>
        </p:spPr>
        <p:txBody>
          <a:bodyPr wrap="square" lIns="0" rIns="0" rtlCol="0">
            <a:spAutoFit/>
          </a:bodyPr>
          <a:lstStyle/>
          <a:p>
            <a:pPr algn="just"/>
            <a:r>
              <a:rPr lang="en-US" sz="1900" b="0" spc="-20" dirty="0" smtClean="0">
                <a:solidFill>
                  <a:schemeClr val="dk2"/>
                </a:solidFill>
                <a:latin typeface="AvantGarde Md BT"/>
              </a:rPr>
              <a:t>The FHLBNY conducted a survey of members and realtors to discern whether collaboration could improve between lenders and real estate agents to generate more referral business. </a:t>
            </a:r>
          </a:p>
        </p:txBody>
      </p:sp>
      <p:pic>
        <p:nvPicPr>
          <p:cNvPr id="1776642" name="Picture 2"/>
          <p:cNvPicPr>
            <a:picLocks noChangeAspect="1" noChangeArrowheads="1"/>
          </p:cNvPicPr>
          <p:nvPr/>
        </p:nvPicPr>
        <p:blipFill>
          <a:blip r:embed="rId2" cstate="print"/>
          <a:srcRect/>
          <a:stretch>
            <a:fillRect/>
          </a:stretch>
        </p:blipFill>
        <p:spPr bwMode="auto">
          <a:xfrm>
            <a:off x="6424448" y="2338103"/>
            <a:ext cx="2385355" cy="3927708"/>
          </a:xfrm>
          <a:prstGeom prst="rect">
            <a:avLst/>
          </a:prstGeom>
          <a:noFill/>
          <a:ln w="9525">
            <a:noFill/>
            <a:miter lim="800000"/>
            <a:headEnd/>
            <a:tailEnd/>
          </a:ln>
          <a:effectLst>
            <a:outerShdw blurRad="63500" sx="102000" sy="102000" algn="ctr" rotWithShape="0">
              <a:prstClr val="black">
                <a:alpha val="22000"/>
              </a:prstClr>
            </a:outerShdw>
          </a:effectLst>
        </p:spPr>
      </p:pic>
      <p:cxnSp>
        <p:nvCxnSpPr>
          <p:cNvPr id="7" name="Straight Connector 6"/>
          <p:cNvCxnSpPr/>
          <p:nvPr/>
        </p:nvCxnSpPr>
        <p:spPr>
          <a:xfrm>
            <a:off x="333316" y="2236086"/>
            <a:ext cx="8476488"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3316" y="2307912"/>
            <a:ext cx="5803845" cy="3754874"/>
          </a:xfrm>
          <a:prstGeom prst="rect">
            <a:avLst/>
          </a:prstGeom>
          <a:noFill/>
        </p:spPr>
        <p:txBody>
          <a:bodyPr wrap="square" lIns="0" rIns="0" rtlCol="0">
            <a:spAutoFit/>
          </a:bodyPr>
          <a:lstStyle/>
          <a:p>
            <a:pPr algn="just"/>
            <a:r>
              <a:rPr lang="en-US" sz="1400" b="0" spc="-20" dirty="0" smtClean="0">
                <a:solidFill>
                  <a:schemeClr val="dk1"/>
                </a:solidFill>
                <a:latin typeface="AvantGarde Bk BT"/>
              </a:rPr>
              <a:t>Tips to Gain Realtor Referral Business</a:t>
            </a:r>
          </a:p>
          <a:p>
            <a:pPr algn="just"/>
            <a:r>
              <a:rPr lang="en-US" sz="1400" b="0" spc="-20" dirty="0" smtClean="0">
                <a:solidFill>
                  <a:schemeClr val="dk1"/>
                </a:solidFill>
                <a:latin typeface="AvantGarde Bk BT"/>
              </a:rPr>
              <a:t>Real estate agents recommended improvement in several areas to help increase their loan referrals:</a:t>
            </a:r>
          </a:p>
          <a:p>
            <a:pPr marL="117475" indent="-117475">
              <a:spcBef>
                <a:spcPts val="1200"/>
              </a:spcBef>
              <a:buFontTx/>
              <a:buChar char="»"/>
            </a:pPr>
            <a:r>
              <a:rPr lang="en-US" sz="1200" b="1" u="sng" dirty="0" smtClean="0">
                <a:solidFill>
                  <a:schemeClr val="dk1"/>
                </a:solidFill>
                <a:latin typeface="AvantGarde Bk BT"/>
              </a:rPr>
              <a:t>Increase flexibility in mortgage offerings</a:t>
            </a:r>
            <a:r>
              <a:rPr lang="en-US" sz="1200" b="0" dirty="0" smtClean="0">
                <a:solidFill>
                  <a:schemeClr val="dk1"/>
                </a:solidFill>
                <a:latin typeface="AvantGarde Bk BT"/>
              </a:rPr>
              <a:t>. Have a diverse product suite, as well as the ability to work with the borrower to find a mutually-acceptable mortgage solution. Of course, members will need to do so within their established credit/underwriting and risk management guidelines.</a:t>
            </a:r>
          </a:p>
          <a:p>
            <a:pPr marL="117475" indent="-117475">
              <a:spcBef>
                <a:spcPts val="1200"/>
              </a:spcBef>
              <a:buFontTx/>
              <a:buChar char="»"/>
            </a:pPr>
            <a:r>
              <a:rPr lang="en-US" sz="1200" b="1" u="sng" dirty="0" smtClean="0">
                <a:solidFill>
                  <a:schemeClr val="dk1"/>
                </a:solidFill>
                <a:latin typeface="AvantGarde Bk BT"/>
              </a:rPr>
              <a:t>Improve speed of pre-approvals/commitments</a:t>
            </a:r>
            <a:r>
              <a:rPr lang="en-US" sz="1200" b="0" dirty="0" smtClean="0">
                <a:solidFill>
                  <a:schemeClr val="dk1"/>
                </a:solidFill>
                <a:latin typeface="AvantGarde Bk BT"/>
              </a:rPr>
              <a:t>. Implement organizational changes that lead to faster communication back to buyers and their real estate agents.</a:t>
            </a:r>
          </a:p>
          <a:p>
            <a:pPr marL="117475" indent="-117475">
              <a:spcBef>
                <a:spcPts val="1200"/>
              </a:spcBef>
              <a:buFontTx/>
              <a:buChar char="»"/>
            </a:pPr>
            <a:r>
              <a:rPr lang="en-US" sz="1200" b="1" u="sng" dirty="0" smtClean="0">
                <a:solidFill>
                  <a:schemeClr val="dk1"/>
                </a:solidFill>
                <a:latin typeface="AvantGarde Bk BT"/>
              </a:rPr>
              <a:t>Add availability in the evenings and on weekends</a:t>
            </a:r>
            <a:r>
              <a:rPr lang="en-US" sz="1200" b="0" dirty="0" smtClean="0">
                <a:solidFill>
                  <a:schemeClr val="dk1"/>
                </a:solidFill>
                <a:latin typeface="AvantGarde Bk BT"/>
              </a:rPr>
              <a:t>. Employ loan originators who are available to assist agents and borrowers during non-business hours — times when agents and borrowers are most likely to be searching for a home.</a:t>
            </a:r>
          </a:p>
          <a:p>
            <a:pPr marL="117475" indent="-117475">
              <a:spcBef>
                <a:spcPts val="1200"/>
              </a:spcBef>
              <a:buFontTx/>
              <a:buChar char="»"/>
            </a:pPr>
            <a:r>
              <a:rPr lang="en-US" sz="1200" b="1" u="sng" dirty="0" smtClean="0">
                <a:solidFill>
                  <a:schemeClr val="dk1"/>
                </a:solidFill>
                <a:latin typeface="AvantGarde Bk BT"/>
              </a:rPr>
              <a:t>Communicate change and value to real estate agents</a:t>
            </a:r>
            <a:r>
              <a:rPr lang="en-US" sz="1200" b="0" dirty="0" smtClean="0">
                <a:solidFill>
                  <a:schemeClr val="dk1"/>
                </a:solidFill>
                <a:latin typeface="AvantGarde Bk BT"/>
              </a:rPr>
              <a:t>. Use on-site visits and other educational tools to inform potential customers about your mortgage options, especially after organizational improvements or changes have been made.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solidFill>
                  <a:srgbClr val="00305E"/>
                </a:solidFill>
              </a:rPr>
              <a:t>Crowdfunding</a:t>
            </a:r>
            <a:endParaRPr lang="en-US" dirty="0">
              <a:solidFill>
                <a:srgbClr val="00305E"/>
              </a:solidFill>
            </a:endParaRPr>
          </a:p>
        </p:txBody>
      </p:sp>
      <p:graphicFrame>
        <p:nvGraphicFramePr>
          <p:cNvPr id="4" name="Diagram 3"/>
          <p:cNvGraphicFramePr/>
          <p:nvPr/>
        </p:nvGraphicFramePr>
        <p:xfrm>
          <a:off x="2437291" y="2133600"/>
          <a:ext cx="4480283" cy="2360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778940" y="4856649"/>
            <a:ext cx="3725708" cy="954107"/>
          </a:xfrm>
          <a:prstGeom prst="rect">
            <a:avLst/>
          </a:prstGeom>
          <a:noFill/>
          <a:ln w="15875">
            <a:noFill/>
          </a:ln>
        </p:spPr>
        <p:txBody>
          <a:bodyPr wrap="square" rtlCol="0">
            <a:spAutoFit/>
          </a:bodyPr>
          <a:lstStyle/>
          <a:p>
            <a:pPr algn="ctr"/>
            <a:r>
              <a:rPr lang="en-US" sz="1400" b="0" dirty="0" smtClean="0">
                <a:latin typeface="AvantGarde Bk BT"/>
              </a:rPr>
              <a:t>Online Crowdfunding platforms are positioned at the intersection to ensure investors and entrepreneurs collaborate </a:t>
            </a:r>
            <a:br>
              <a:rPr lang="en-US" sz="1400" b="0" dirty="0" smtClean="0">
                <a:latin typeface="AvantGarde Bk BT"/>
              </a:rPr>
            </a:br>
            <a:r>
              <a:rPr lang="en-US" sz="1400" b="0" dirty="0" smtClean="0">
                <a:latin typeface="AvantGarde Bk BT"/>
              </a:rPr>
              <a:t>as well as invest  </a:t>
            </a:r>
            <a:endParaRPr lang="en-US" sz="1400" b="0" dirty="0">
              <a:latin typeface="AvantGarde Bk BT"/>
            </a:endParaRPr>
          </a:p>
        </p:txBody>
      </p:sp>
      <p:sp>
        <p:nvSpPr>
          <p:cNvPr id="25" name="Right Arrow 24"/>
          <p:cNvSpPr/>
          <p:nvPr/>
        </p:nvSpPr>
        <p:spPr>
          <a:xfrm rot="16200000">
            <a:off x="4306116" y="4127808"/>
            <a:ext cx="755649" cy="609600"/>
          </a:xfrm>
          <a:prstGeom prst="rightArrow">
            <a:avLst/>
          </a:prstGeom>
          <a:gradFill>
            <a:gsLst>
              <a:gs pos="44000">
                <a:schemeClr val="tx2">
                  <a:alpha val="74000"/>
                </a:schemeClr>
              </a:gs>
              <a:gs pos="50000">
                <a:schemeClr val="accent4">
                  <a:alpha val="47000"/>
                </a:schemeClr>
              </a:gs>
              <a:gs pos="100000">
                <a:schemeClr val="accent1">
                  <a:tint val="23500"/>
                  <a:satMod val="160000"/>
                </a:schemeClr>
              </a:gs>
            </a:gsLst>
            <a:lin ang="27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40"/>
          <p:cNvGrpSpPr/>
          <p:nvPr/>
        </p:nvGrpSpPr>
        <p:grpSpPr>
          <a:xfrm>
            <a:off x="609600" y="2535084"/>
            <a:ext cx="2670807" cy="1557337"/>
            <a:chOff x="304800" y="2986445"/>
            <a:chExt cx="2670807" cy="1557337"/>
          </a:xfrm>
        </p:grpSpPr>
        <p:sp>
          <p:nvSpPr>
            <p:cNvPr id="6" name="TextBox 5"/>
            <p:cNvSpPr txBox="1"/>
            <p:nvPr/>
          </p:nvSpPr>
          <p:spPr>
            <a:xfrm>
              <a:off x="1070607" y="2986445"/>
              <a:ext cx="1905000" cy="307777"/>
            </a:xfrm>
            <a:prstGeom prst="rect">
              <a:avLst/>
            </a:prstGeom>
            <a:noFill/>
          </p:spPr>
          <p:txBody>
            <a:bodyPr wrap="square" rtlCol="0">
              <a:spAutoFit/>
            </a:bodyPr>
            <a:lstStyle/>
            <a:p>
              <a:r>
                <a:rPr lang="en-US" sz="1400" dirty="0" smtClean="0">
                  <a:latin typeface="AvantGarde Bk BT"/>
                </a:rPr>
                <a:t>Ideas</a:t>
              </a:r>
              <a:endParaRPr lang="en-US" sz="1400" dirty="0">
                <a:latin typeface="AvantGarde Bk BT"/>
              </a:endParaRPr>
            </a:p>
          </p:txBody>
        </p:sp>
        <p:sp>
          <p:nvSpPr>
            <p:cNvPr id="7" name="TextBox 6"/>
            <p:cNvSpPr txBox="1"/>
            <p:nvPr/>
          </p:nvSpPr>
          <p:spPr>
            <a:xfrm>
              <a:off x="1070607" y="3341566"/>
              <a:ext cx="1905000" cy="307777"/>
            </a:xfrm>
            <a:prstGeom prst="rect">
              <a:avLst/>
            </a:prstGeom>
            <a:noFill/>
          </p:spPr>
          <p:txBody>
            <a:bodyPr wrap="square" rtlCol="0">
              <a:spAutoFit/>
            </a:bodyPr>
            <a:lstStyle/>
            <a:p>
              <a:r>
                <a:rPr lang="en-US" sz="1400" dirty="0" smtClean="0">
                  <a:latin typeface="AvantGarde Bk BT"/>
                </a:rPr>
                <a:t>Feedback </a:t>
              </a:r>
              <a:endParaRPr lang="en-US" sz="1400" dirty="0">
                <a:latin typeface="AvantGarde Bk BT"/>
              </a:endParaRPr>
            </a:p>
          </p:txBody>
        </p:sp>
        <p:sp>
          <p:nvSpPr>
            <p:cNvPr id="8" name="TextBox 7"/>
            <p:cNvSpPr txBox="1"/>
            <p:nvPr/>
          </p:nvSpPr>
          <p:spPr>
            <a:xfrm>
              <a:off x="1070607" y="3696687"/>
              <a:ext cx="1905000" cy="307777"/>
            </a:xfrm>
            <a:prstGeom prst="rect">
              <a:avLst/>
            </a:prstGeom>
            <a:noFill/>
          </p:spPr>
          <p:txBody>
            <a:bodyPr wrap="square" rtlCol="0">
              <a:spAutoFit/>
            </a:bodyPr>
            <a:lstStyle/>
            <a:p>
              <a:r>
                <a:rPr lang="en-US" sz="1400" dirty="0" smtClean="0">
                  <a:latin typeface="AvantGarde Bk BT"/>
                </a:rPr>
                <a:t>Advice </a:t>
              </a:r>
              <a:endParaRPr lang="en-US" sz="1400" dirty="0">
                <a:latin typeface="AvantGarde Bk BT"/>
              </a:endParaRPr>
            </a:p>
          </p:txBody>
        </p:sp>
        <p:sp>
          <p:nvSpPr>
            <p:cNvPr id="9" name="TextBox 8"/>
            <p:cNvSpPr txBox="1"/>
            <p:nvPr/>
          </p:nvSpPr>
          <p:spPr>
            <a:xfrm>
              <a:off x="1070607" y="4051807"/>
              <a:ext cx="1905000" cy="307777"/>
            </a:xfrm>
            <a:prstGeom prst="rect">
              <a:avLst/>
            </a:prstGeom>
            <a:noFill/>
          </p:spPr>
          <p:txBody>
            <a:bodyPr wrap="square" rtlCol="0">
              <a:spAutoFit/>
            </a:bodyPr>
            <a:lstStyle/>
            <a:p>
              <a:r>
                <a:rPr lang="en-US" sz="1400" dirty="0" smtClean="0">
                  <a:latin typeface="AvantGarde Bk BT"/>
                </a:rPr>
                <a:t>Information </a:t>
              </a:r>
              <a:endParaRPr lang="en-US" sz="1400" dirty="0">
                <a:latin typeface="AvantGarde Bk BT"/>
              </a:endParaRPr>
            </a:p>
          </p:txBody>
        </p:sp>
        <p:pic>
          <p:nvPicPr>
            <p:cNvPr id="14" name="Picture 3" descr="C:\Users\licatar\AppData\Local\Microsoft\Windows\Temporary Internet Files\Content.IE5\QDA43KC4\smiley-silhouette[1].jpg"/>
            <p:cNvPicPr>
              <a:picLocks noChangeAspect="1" noChangeArrowheads="1"/>
            </p:cNvPicPr>
            <p:nvPr/>
          </p:nvPicPr>
          <p:blipFill>
            <a:blip r:embed="rId8" cstate="print">
              <a:duotone>
                <a:schemeClr val="accent1">
                  <a:shade val="45000"/>
                  <a:satMod val="135000"/>
                </a:schemeClr>
                <a:prstClr val="white"/>
              </a:duotone>
            </a:blip>
            <a:srcRect/>
            <a:stretch>
              <a:fillRect/>
            </a:stretch>
          </p:blipFill>
          <p:spPr bwMode="auto">
            <a:xfrm>
              <a:off x="685800" y="2986445"/>
              <a:ext cx="261937" cy="261937"/>
            </a:xfrm>
            <a:prstGeom prst="rect">
              <a:avLst/>
            </a:prstGeom>
            <a:noFill/>
          </p:spPr>
        </p:pic>
        <p:pic>
          <p:nvPicPr>
            <p:cNvPr id="15" name="Picture 3" descr="C:\Users\licatar\AppData\Local\Microsoft\Windows\Temporary Internet Files\Content.IE5\QDA43KC4\smiley-silhouette[1].jpg"/>
            <p:cNvPicPr>
              <a:picLocks noChangeAspect="1" noChangeArrowheads="1"/>
            </p:cNvPicPr>
            <p:nvPr/>
          </p:nvPicPr>
          <p:blipFill>
            <a:blip r:embed="rId8" cstate="print">
              <a:duotone>
                <a:schemeClr val="accent1">
                  <a:shade val="45000"/>
                  <a:satMod val="135000"/>
                </a:schemeClr>
                <a:prstClr val="white"/>
              </a:duotone>
            </a:blip>
            <a:srcRect/>
            <a:stretch>
              <a:fillRect/>
            </a:stretch>
          </p:blipFill>
          <p:spPr bwMode="auto">
            <a:xfrm>
              <a:off x="685800" y="3367445"/>
              <a:ext cx="261937" cy="261937"/>
            </a:xfrm>
            <a:prstGeom prst="rect">
              <a:avLst/>
            </a:prstGeom>
            <a:noFill/>
          </p:spPr>
        </p:pic>
        <p:pic>
          <p:nvPicPr>
            <p:cNvPr id="16" name="Picture 3" descr="C:\Users\licatar\AppData\Local\Microsoft\Windows\Temporary Internet Files\Content.IE5\QDA43KC4\smiley-silhouette[1].jpg"/>
            <p:cNvPicPr>
              <a:picLocks noChangeAspect="1" noChangeArrowheads="1"/>
            </p:cNvPicPr>
            <p:nvPr/>
          </p:nvPicPr>
          <p:blipFill>
            <a:blip r:embed="rId8" cstate="print">
              <a:duotone>
                <a:schemeClr val="accent1">
                  <a:shade val="45000"/>
                  <a:satMod val="135000"/>
                </a:schemeClr>
                <a:prstClr val="white"/>
              </a:duotone>
            </a:blip>
            <a:srcRect/>
            <a:stretch>
              <a:fillRect/>
            </a:stretch>
          </p:blipFill>
          <p:spPr bwMode="auto">
            <a:xfrm>
              <a:off x="685800" y="3748445"/>
              <a:ext cx="261937" cy="261937"/>
            </a:xfrm>
            <a:prstGeom prst="rect">
              <a:avLst/>
            </a:prstGeom>
            <a:noFill/>
          </p:spPr>
        </p:pic>
        <p:pic>
          <p:nvPicPr>
            <p:cNvPr id="17" name="Picture 3" descr="C:\Users\licatar\AppData\Local\Microsoft\Windows\Temporary Internet Files\Content.IE5\QDA43KC4\smiley-silhouette[1].jpg"/>
            <p:cNvPicPr>
              <a:picLocks noChangeAspect="1" noChangeArrowheads="1"/>
            </p:cNvPicPr>
            <p:nvPr/>
          </p:nvPicPr>
          <p:blipFill>
            <a:blip r:embed="rId8" cstate="print">
              <a:duotone>
                <a:schemeClr val="accent1">
                  <a:shade val="45000"/>
                  <a:satMod val="135000"/>
                </a:schemeClr>
                <a:prstClr val="white"/>
              </a:duotone>
            </a:blip>
            <a:srcRect/>
            <a:stretch>
              <a:fillRect/>
            </a:stretch>
          </p:blipFill>
          <p:spPr bwMode="auto">
            <a:xfrm>
              <a:off x="685800" y="4129445"/>
              <a:ext cx="261937" cy="261937"/>
            </a:xfrm>
            <a:prstGeom prst="rect">
              <a:avLst/>
            </a:prstGeom>
            <a:noFill/>
          </p:spPr>
        </p:pic>
        <p:pic>
          <p:nvPicPr>
            <p:cNvPr id="26" name="Picture 3" descr="C:\Users\licatar\AppData\Local\Microsoft\Windows\Temporary Internet Files\Content.IE5\QDA43KC4\smiley-silhouette[1].jpg"/>
            <p:cNvPicPr>
              <a:picLocks noChangeAspect="1" noChangeArrowheads="1"/>
            </p:cNvPicPr>
            <p:nvPr/>
          </p:nvPicPr>
          <p:blipFill>
            <a:blip r:embed="rId8" cstate="print">
              <a:duotone>
                <a:schemeClr val="accent1">
                  <a:shade val="45000"/>
                  <a:satMod val="135000"/>
                </a:schemeClr>
                <a:prstClr val="white"/>
              </a:duotone>
            </a:blip>
            <a:srcRect/>
            <a:stretch>
              <a:fillRect/>
            </a:stretch>
          </p:blipFill>
          <p:spPr bwMode="auto">
            <a:xfrm>
              <a:off x="304800" y="3138845"/>
              <a:ext cx="261937" cy="261937"/>
            </a:xfrm>
            <a:prstGeom prst="rect">
              <a:avLst/>
            </a:prstGeom>
            <a:noFill/>
          </p:spPr>
        </p:pic>
        <p:pic>
          <p:nvPicPr>
            <p:cNvPr id="27" name="Picture 3" descr="C:\Users\licatar\AppData\Local\Microsoft\Windows\Temporary Internet Files\Content.IE5\QDA43KC4\smiley-silhouette[1].jpg"/>
            <p:cNvPicPr>
              <a:picLocks noChangeAspect="1" noChangeArrowheads="1"/>
            </p:cNvPicPr>
            <p:nvPr/>
          </p:nvPicPr>
          <p:blipFill>
            <a:blip r:embed="rId8" cstate="print">
              <a:duotone>
                <a:schemeClr val="accent1">
                  <a:shade val="45000"/>
                  <a:satMod val="135000"/>
                </a:schemeClr>
                <a:prstClr val="white"/>
              </a:duotone>
            </a:blip>
            <a:srcRect/>
            <a:stretch>
              <a:fillRect/>
            </a:stretch>
          </p:blipFill>
          <p:spPr bwMode="auto">
            <a:xfrm>
              <a:off x="304800" y="3519845"/>
              <a:ext cx="261937" cy="261937"/>
            </a:xfrm>
            <a:prstGeom prst="rect">
              <a:avLst/>
            </a:prstGeom>
            <a:noFill/>
          </p:spPr>
        </p:pic>
        <p:pic>
          <p:nvPicPr>
            <p:cNvPr id="28" name="Picture 3" descr="C:\Users\licatar\AppData\Local\Microsoft\Windows\Temporary Internet Files\Content.IE5\QDA43KC4\smiley-silhouette[1].jpg"/>
            <p:cNvPicPr>
              <a:picLocks noChangeAspect="1" noChangeArrowheads="1"/>
            </p:cNvPicPr>
            <p:nvPr/>
          </p:nvPicPr>
          <p:blipFill>
            <a:blip r:embed="rId8" cstate="print">
              <a:duotone>
                <a:schemeClr val="accent1">
                  <a:shade val="45000"/>
                  <a:satMod val="135000"/>
                </a:schemeClr>
                <a:prstClr val="white"/>
              </a:duotone>
            </a:blip>
            <a:srcRect/>
            <a:stretch>
              <a:fillRect/>
            </a:stretch>
          </p:blipFill>
          <p:spPr bwMode="auto">
            <a:xfrm>
              <a:off x="304800" y="3900845"/>
              <a:ext cx="261937" cy="261937"/>
            </a:xfrm>
            <a:prstGeom prst="rect">
              <a:avLst/>
            </a:prstGeom>
            <a:noFill/>
          </p:spPr>
        </p:pic>
        <p:pic>
          <p:nvPicPr>
            <p:cNvPr id="29" name="Picture 3" descr="C:\Users\licatar\AppData\Local\Microsoft\Windows\Temporary Internet Files\Content.IE5\QDA43KC4\smiley-silhouette[1].jpg"/>
            <p:cNvPicPr>
              <a:picLocks noChangeAspect="1" noChangeArrowheads="1"/>
            </p:cNvPicPr>
            <p:nvPr/>
          </p:nvPicPr>
          <p:blipFill>
            <a:blip r:embed="rId8" cstate="print">
              <a:duotone>
                <a:schemeClr val="accent1">
                  <a:shade val="45000"/>
                  <a:satMod val="135000"/>
                </a:schemeClr>
                <a:prstClr val="white"/>
              </a:duotone>
            </a:blip>
            <a:srcRect/>
            <a:stretch>
              <a:fillRect/>
            </a:stretch>
          </p:blipFill>
          <p:spPr bwMode="auto">
            <a:xfrm>
              <a:off x="304800" y="4281845"/>
              <a:ext cx="261937" cy="261937"/>
            </a:xfrm>
            <a:prstGeom prst="rect">
              <a:avLst/>
            </a:prstGeom>
            <a:noFill/>
          </p:spPr>
        </p:pic>
      </p:grpSp>
      <p:sp>
        <p:nvSpPr>
          <p:cNvPr id="37" name="TextBox 36"/>
          <p:cNvSpPr txBox="1"/>
          <p:nvPr/>
        </p:nvSpPr>
        <p:spPr>
          <a:xfrm>
            <a:off x="2581795" y="2943999"/>
            <a:ext cx="2286000" cy="369332"/>
          </a:xfrm>
          <a:prstGeom prst="rect">
            <a:avLst/>
          </a:prstGeom>
          <a:noFill/>
        </p:spPr>
        <p:txBody>
          <a:bodyPr wrap="square" rtlCol="0">
            <a:spAutoFit/>
          </a:bodyPr>
          <a:lstStyle/>
          <a:p>
            <a:pPr lvl="0" algn="ctr"/>
            <a:r>
              <a:rPr lang="en-US" dirty="0" smtClean="0">
                <a:solidFill>
                  <a:schemeClr val="bg1"/>
                </a:solidFill>
                <a:latin typeface="AvantGarde Bk BT"/>
              </a:rPr>
              <a:t>Crowdsourcing</a:t>
            </a:r>
          </a:p>
        </p:txBody>
      </p:sp>
      <p:sp>
        <p:nvSpPr>
          <p:cNvPr id="38" name="TextBox 37"/>
          <p:cNvSpPr txBox="1"/>
          <p:nvPr/>
        </p:nvSpPr>
        <p:spPr>
          <a:xfrm>
            <a:off x="4562995" y="2667000"/>
            <a:ext cx="2286000" cy="646331"/>
          </a:xfrm>
          <a:prstGeom prst="rect">
            <a:avLst/>
          </a:prstGeom>
          <a:noFill/>
        </p:spPr>
        <p:txBody>
          <a:bodyPr wrap="square" rtlCol="0">
            <a:spAutoFit/>
          </a:bodyPr>
          <a:lstStyle/>
          <a:p>
            <a:pPr lvl="0" algn="ctr"/>
            <a:r>
              <a:rPr lang="en-US" dirty="0" smtClean="0">
                <a:solidFill>
                  <a:schemeClr val="bg1"/>
                </a:solidFill>
                <a:latin typeface="AvantGarde Bk BT"/>
              </a:rPr>
              <a:t>Investment Crowdfunding</a:t>
            </a:r>
          </a:p>
        </p:txBody>
      </p:sp>
      <p:sp>
        <p:nvSpPr>
          <p:cNvPr id="39" name="Rectangle 38"/>
          <p:cNvSpPr/>
          <p:nvPr/>
        </p:nvSpPr>
        <p:spPr>
          <a:xfrm>
            <a:off x="4867795" y="3613094"/>
            <a:ext cx="1676400" cy="646331"/>
          </a:xfrm>
          <a:prstGeom prst="rect">
            <a:avLst/>
          </a:prstGeom>
        </p:spPr>
        <p:txBody>
          <a:bodyPr wrap="square">
            <a:spAutoFit/>
          </a:bodyPr>
          <a:lstStyle/>
          <a:p>
            <a:pPr lvl="0" algn="ctr"/>
            <a:r>
              <a:rPr lang="en-US" dirty="0" smtClean="0">
                <a:solidFill>
                  <a:schemeClr val="bg1"/>
                </a:solidFill>
                <a:latin typeface="AvantGarde Bk BT"/>
              </a:rPr>
              <a:t>Idea </a:t>
            </a:r>
            <a:br>
              <a:rPr lang="en-US" dirty="0" smtClean="0">
                <a:solidFill>
                  <a:schemeClr val="bg1"/>
                </a:solidFill>
                <a:latin typeface="AvantGarde Bk BT"/>
              </a:rPr>
            </a:br>
            <a:r>
              <a:rPr lang="en-US" dirty="0" smtClean="0">
                <a:solidFill>
                  <a:schemeClr val="bg1"/>
                </a:solidFill>
                <a:latin typeface="AvantGarde Bk BT"/>
              </a:rPr>
              <a:t>Funded</a:t>
            </a:r>
            <a:endParaRPr lang="en-US" dirty="0">
              <a:solidFill>
                <a:schemeClr val="bg1"/>
              </a:solidFill>
              <a:latin typeface="AvantGarde Bk BT"/>
            </a:endParaRPr>
          </a:p>
        </p:txBody>
      </p:sp>
      <p:sp>
        <p:nvSpPr>
          <p:cNvPr id="40" name="Rectangle 39"/>
          <p:cNvSpPr/>
          <p:nvPr/>
        </p:nvSpPr>
        <p:spPr>
          <a:xfrm>
            <a:off x="2886595" y="3613094"/>
            <a:ext cx="1600200" cy="646331"/>
          </a:xfrm>
          <a:prstGeom prst="rect">
            <a:avLst/>
          </a:prstGeom>
        </p:spPr>
        <p:txBody>
          <a:bodyPr wrap="square">
            <a:spAutoFit/>
          </a:bodyPr>
          <a:lstStyle/>
          <a:p>
            <a:pPr lvl="0" algn="ctr"/>
            <a:r>
              <a:rPr lang="en-US" dirty="0" smtClean="0">
                <a:solidFill>
                  <a:schemeClr val="bg1"/>
                </a:solidFill>
                <a:latin typeface="AvantGarde Bk BT"/>
              </a:rPr>
              <a:t>Problem </a:t>
            </a:r>
            <a:br>
              <a:rPr lang="en-US" dirty="0" smtClean="0">
                <a:solidFill>
                  <a:schemeClr val="bg1"/>
                </a:solidFill>
                <a:latin typeface="AvantGarde Bk BT"/>
              </a:rPr>
            </a:br>
            <a:r>
              <a:rPr lang="en-US" dirty="0" smtClean="0">
                <a:solidFill>
                  <a:schemeClr val="bg1"/>
                </a:solidFill>
                <a:latin typeface="AvantGarde Bk BT"/>
              </a:rPr>
              <a:t>Solved</a:t>
            </a:r>
          </a:p>
        </p:txBody>
      </p:sp>
      <p:sp>
        <p:nvSpPr>
          <p:cNvPr id="42" name="Rectangle 41"/>
          <p:cNvSpPr/>
          <p:nvPr/>
        </p:nvSpPr>
        <p:spPr>
          <a:xfrm>
            <a:off x="152400" y="1245476"/>
            <a:ext cx="8839200" cy="646331"/>
          </a:xfrm>
          <a:prstGeom prst="rect">
            <a:avLst/>
          </a:prstGeom>
          <a:solidFill>
            <a:schemeClr val="bg1"/>
          </a:solidFill>
          <a:ln>
            <a:noFill/>
          </a:ln>
        </p:spPr>
        <p:txBody>
          <a:bodyPr wrap="square">
            <a:spAutoFit/>
          </a:bodyPr>
          <a:lstStyle/>
          <a:p>
            <a:pPr algn="ctr"/>
            <a:r>
              <a:rPr lang="en-US" b="0" dirty="0" smtClean="0">
                <a:latin typeface="AvantGarde Bk BT"/>
              </a:rPr>
              <a:t>Crowdfunding is the practice of funding a project or venture by raising small amounts of money from a large number of people, typically using an internet portal.</a:t>
            </a:r>
          </a:p>
        </p:txBody>
      </p:sp>
      <p:grpSp>
        <p:nvGrpSpPr>
          <p:cNvPr id="10" name="Group 55"/>
          <p:cNvGrpSpPr/>
          <p:nvPr/>
        </p:nvGrpSpPr>
        <p:grpSpPr>
          <a:xfrm>
            <a:off x="6858000" y="2513652"/>
            <a:ext cx="1295400" cy="1600200"/>
            <a:chOff x="6705600" y="2438400"/>
            <a:chExt cx="1295400" cy="1600200"/>
          </a:xfrm>
        </p:grpSpPr>
        <p:grpSp>
          <p:nvGrpSpPr>
            <p:cNvPr id="11" name="Group 52"/>
            <p:cNvGrpSpPr/>
            <p:nvPr/>
          </p:nvGrpSpPr>
          <p:grpSpPr>
            <a:xfrm>
              <a:off x="7358063" y="2438400"/>
              <a:ext cx="642937" cy="1600200"/>
              <a:chOff x="7358063" y="2438400"/>
              <a:chExt cx="642937" cy="1600200"/>
            </a:xfrm>
          </p:grpSpPr>
          <p:pic>
            <p:nvPicPr>
              <p:cNvPr id="43" name="Picture 3" descr="C:\Users\licatar\AppData\Local\Microsoft\Windows\Temporary Internet Files\Content.IE5\QDA43KC4\smiley-silhouette[1].jpg"/>
              <p:cNvPicPr>
                <a:picLocks noChangeAspect="1" noChangeArrowheads="1"/>
              </p:cNvPicPr>
              <p:nvPr/>
            </p:nvPicPr>
            <p:blipFill>
              <a:blip r:embed="rId8" cstate="print">
                <a:duotone>
                  <a:schemeClr val="accent4">
                    <a:shade val="45000"/>
                    <a:satMod val="135000"/>
                  </a:schemeClr>
                  <a:prstClr val="white"/>
                </a:duotone>
              </a:blip>
              <a:srcRect/>
              <a:stretch>
                <a:fillRect/>
              </a:stretch>
            </p:blipFill>
            <p:spPr bwMode="auto">
              <a:xfrm>
                <a:off x="7739063" y="2633663"/>
                <a:ext cx="261937" cy="261937"/>
              </a:xfrm>
              <a:prstGeom prst="rect">
                <a:avLst/>
              </a:prstGeom>
              <a:noFill/>
            </p:spPr>
          </p:pic>
          <p:pic>
            <p:nvPicPr>
              <p:cNvPr id="44" name="Picture 3" descr="C:\Users\licatar\AppData\Local\Microsoft\Windows\Temporary Internet Files\Content.IE5\QDA43KC4\smiley-silhouette[1].jpg"/>
              <p:cNvPicPr>
                <a:picLocks noChangeAspect="1" noChangeArrowheads="1"/>
              </p:cNvPicPr>
              <p:nvPr/>
            </p:nvPicPr>
            <p:blipFill>
              <a:blip r:embed="rId8" cstate="print">
                <a:duotone>
                  <a:schemeClr val="accent4">
                    <a:shade val="45000"/>
                    <a:satMod val="135000"/>
                  </a:schemeClr>
                  <a:prstClr val="white"/>
                </a:duotone>
              </a:blip>
              <a:srcRect/>
              <a:stretch>
                <a:fillRect/>
              </a:stretch>
            </p:blipFill>
            <p:spPr bwMode="auto">
              <a:xfrm>
                <a:off x="7739063" y="3014663"/>
                <a:ext cx="261937" cy="261937"/>
              </a:xfrm>
              <a:prstGeom prst="rect">
                <a:avLst/>
              </a:prstGeom>
              <a:noFill/>
            </p:spPr>
          </p:pic>
          <p:pic>
            <p:nvPicPr>
              <p:cNvPr id="45" name="Picture 3" descr="C:\Users\licatar\AppData\Local\Microsoft\Windows\Temporary Internet Files\Content.IE5\QDA43KC4\smiley-silhouette[1].jpg"/>
              <p:cNvPicPr>
                <a:picLocks noChangeAspect="1" noChangeArrowheads="1"/>
              </p:cNvPicPr>
              <p:nvPr/>
            </p:nvPicPr>
            <p:blipFill>
              <a:blip r:embed="rId8" cstate="print">
                <a:duotone>
                  <a:schemeClr val="accent4">
                    <a:shade val="45000"/>
                    <a:satMod val="135000"/>
                  </a:schemeClr>
                  <a:prstClr val="white"/>
                </a:duotone>
              </a:blip>
              <a:srcRect/>
              <a:stretch>
                <a:fillRect/>
              </a:stretch>
            </p:blipFill>
            <p:spPr bwMode="auto">
              <a:xfrm>
                <a:off x="7739063" y="3395663"/>
                <a:ext cx="261937" cy="261937"/>
              </a:xfrm>
              <a:prstGeom prst="rect">
                <a:avLst/>
              </a:prstGeom>
              <a:noFill/>
            </p:spPr>
          </p:pic>
          <p:pic>
            <p:nvPicPr>
              <p:cNvPr id="46" name="Picture 3" descr="C:\Users\licatar\AppData\Local\Microsoft\Windows\Temporary Internet Files\Content.IE5\QDA43KC4\smiley-silhouette[1].jpg"/>
              <p:cNvPicPr>
                <a:picLocks noChangeAspect="1" noChangeArrowheads="1"/>
              </p:cNvPicPr>
              <p:nvPr/>
            </p:nvPicPr>
            <p:blipFill>
              <a:blip r:embed="rId8" cstate="print">
                <a:duotone>
                  <a:schemeClr val="accent4">
                    <a:shade val="45000"/>
                    <a:satMod val="135000"/>
                  </a:schemeClr>
                  <a:prstClr val="white"/>
                </a:duotone>
              </a:blip>
              <a:srcRect/>
              <a:stretch>
                <a:fillRect/>
              </a:stretch>
            </p:blipFill>
            <p:spPr bwMode="auto">
              <a:xfrm>
                <a:off x="7739063" y="3776663"/>
                <a:ext cx="261937" cy="261937"/>
              </a:xfrm>
              <a:prstGeom prst="rect">
                <a:avLst/>
              </a:prstGeom>
              <a:noFill/>
            </p:spPr>
          </p:pic>
          <p:pic>
            <p:nvPicPr>
              <p:cNvPr id="47" name="Picture 3" descr="C:\Users\licatar\AppData\Local\Microsoft\Windows\Temporary Internet Files\Content.IE5\QDA43KC4\smiley-silhouette[1].jpg"/>
              <p:cNvPicPr>
                <a:picLocks noChangeAspect="1" noChangeArrowheads="1"/>
              </p:cNvPicPr>
              <p:nvPr/>
            </p:nvPicPr>
            <p:blipFill>
              <a:blip r:embed="rId8" cstate="print">
                <a:duotone>
                  <a:schemeClr val="accent4">
                    <a:shade val="45000"/>
                    <a:satMod val="135000"/>
                  </a:schemeClr>
                  <a:prstClr val="white"/>
                </a:duotone>
              </a:blip>
              <a:srcRect/>
              <a:stretch>
                <a:fillRect/>
              </a:stretch>
            </p:blipFill>
            <p:spPr bwMode="auto">
              <a:xfrm>
                <a:off x="7358063" y="2438400"/>
                <a:ext cx="261937" cy="261937"/>
              </a:xfrm>
              <a:prstGeom prst="rect">
                <a:avLst/>
              </a:prstGeom>
              <a:noFill/>
            </p:spPr>
          </p:pic>
          <p:pic>
            <p:nvPicPr>
              <p:cNvPr id="48" name="Picture 3" descr="C:\Users\licatar\AppData\Local\Microsoft\Windows\Temporary Internet Files\Content.IE5\QDA43KC4\smiley-silhouette[1].jpg"/>
              <p:cNvPicPr>
                <a:picLocks noChangeAspect="1" noChangeArrowheads="1"/>
              </p:cNvPicPr>
              <p:nvPr/>
            </p:nvPicPr>
            <p:blipFill>
              <a:blip r:embed="rId8" cstate="print">
                <a:duotone>
                  <a:schemeClr val="accent4">
                    <a:shade val="45000"/>
                    <a:satMod val="135000"/>
                  </a:schemeClr>
                  <a:prstClr val="white"/>
                </a:duotone>
              </a:blip>
              <a:srcRect/>
              <a:stretch>
                <a:fillRect/>
              </a:stretch>
            </p:blipFill>
            <p:spPr bwMode="auto">
              <a:xfrm>
                <a:off x="7358063" y="2819400"/>
                <a:ext cx="261937" cy="261937"/>
              </a:xfrm>
              <a:prstGeom prst="rect">
                <a:avLst/>
              </a:prstGeom>
              <a:noFill/>
            </p:spPr>
          </p:pic>
          <p:pic>
            <p:nvPicPr>
              <p:cNvPr id="49" name="Picture 3" descr="C:\Users\licatar\AppData\Local\Microsoft\Windows\Temporary Internet Files\Content.IE5\QDA43KC4\smiley-silhouette[1].jpg"/>
              <p:cNvPicPr>
                <a:picLocks noChangeAspect="1" noChangeArrowheads="1"/>
              </p:cNvPicPr>
              <p:nvPr/>
            </p:nvPicPr>
            <p:blipFill>
              <a:blip r:embed="rId8" cstate="print">
                <a:duotone>
                  <a:schemeClr val="accent4">
                    <a:shade val="45000"/>
                    <a:satMod val="135000"/>
                  </a:schemeClr>
                  <a:prstClr val="white"/>
                </a:duotone>
              </a:blip>
              <a:srcRect/>
              <a:stretch>
                <a:fillRect/>
              </a:stretch>
            </p:blipFill>
            <p:spPr bwMode="auto">
              <a:xfrm>
                <a:off x="7358063" y="3200400"/>
                <a:ext cx="261937" cy="261937"/>
              </a:xfrm>
              <a:prstGeom prst="rect">
                <a:avLst/>
              </a:prstGeom>
              <a:noFill/>
            </p:spPr>
          </p:pic>
          <p:pic>
            <p:nvPicPr>
              <p:cNvPr id="50" name="Picture 3" descr="C:\Users\licatar\AppData\Local\Microsoft\Windows\Temporary Internet Files\Content.IE5\QDA43KC4\smiley-silhouette[1].jpg"/>
              <p:cNvPicPr>
                <a:picLocks noChangeAspect="1" noChangeArrowheads="1"/>
              </p:cNvPicPr>
              <p:nvPr/>
            </p:nvPicPr>
            <p:blipFill>
              <a:blip r:embed="rId8" cstate="print">
                <a:duotone>
                  <a:schemeClr val="accent4">
                    <a:shade val="45000"/>
                    <a:satMod val="135000"/>
                  </a:schemeClr>
                  <a:prstClr val="white"/>
                </a:duotone>
              </a:blip>
              <a:srcRect/>
              <a:stretch>
                <a:fillRect/>
              </a:stretch>
            </p:blipFill>
            <p:spPr bwMode="auto">
              <a:xfrm>
                <a:off x="7358063" y="3581400"/>
                <a:ext cx="261937" cy="261937"/>
              </a:xfrm>
              <a:prstGeom prst="rect">
                <a:avLst/>
              </a:prstGeom>
              <a:noFill/>
            </p:spPr>
          </p:pic>
        </p:grpSp>
        <p:sp>
          <p:nvSpPr>
            <p:cNvPr id="51" name="TextBox 50"/>
            <p:cNvSpPr txBox="1"/>
            <p:nvPr/>
          </p:nvSpPr>
          <p:spPr>
            <a:xfrm>
              <a:off x="6705600" y="2514600"/>
              <a:ext cx="685800" cy="400110"/>
            </a:xfrm>
            <a:prstGeom prst="rect">
              <a:avLst/>
            </a:prstGeom>
            <a:noFill/>
          </p:spPr>
          <p:txBody>
            <a:bodyPr wrap="square" rtlCol="0">
              <a:spAutoFit/>
            </a:bodyPr>
            <a:lstStyle/>
            <a:p>
              <a:pPr algn="ctr"/>
              <a:r>
                <a:rPr lang="en-US" sz="2000" b="1" dirty="0" smtClean="0">
                  <a:latin typeface="AvantGarde Bk BT"/>
                </a:rPr>
                <a:t>$</a:t>
              </a:r>
              <a:endParaRPr lang="en-US" sz="2000" b="1" dirty="0">
                <a:latin typeface="AvantGarde Bk BT"/>
              </a:endParaRPr>
            </a:p>
          </p:txBody>
        </p:sp>
        <p:sp>
          <p:nvSpPr>
            <p:cNvPr id="52" name="TextBox 51"/>
            <p:cNvSpPr txBox="1"/>
            <p:nvPr/>
          </p:nvSpPr>
          <p:spPr>
            <a:xfrm>
              <a:off x="6705600" y="2863830"/>
              <a:ext cx="685800" cy="400110"/>
            </a:xfrm>
            <a:prstGeom prst="rect">
              <a:avLst/>
            </a:prstGeom>
            <a:noFill/>
          </p:spPr>
          <p:txBody>
            <a:bodyPr wrap="square" rtlCol="0">
              <a:spAutoFit/>
            </a:bodyPr>
            <a:lstStyle/>
            <a:p>
              <a:pPr algn="ctr"/>
              <a:r>
                <a:rPr lang="en-US" sz="2000" b="1" dirty="0" smtClean="0">
                  <a:latin typeface="AvantGarde Bk BT"/>
                </a:rPr>
                <a:t>$</a:t>
              </a:r>
              <a:endParaRPr lang="en-US" sz="2000" b="1" dirty="0">
                <a:latin typeface="AvantGarde Bk BT"/>
              </a:endParaRPr>
            </a:p>
          </p:txBody>
        </p:sp>
        <p:sp>
          <p:nvSpPr>
            <p:cNvPr id="54" name="TextBox 53"/>
            <p:cNvSpPr txBox="1"/>
            <p:nvPr/>
          </p:nvSpPr>
          <p:spPr>
            <a:xfrm>
              <a:off x="6705600" y="3213060"/>
              <a:ext cx="685800" cy="400110"/>
            </a:xfrm>
            <a:prstGeom prst="rect">
              <a:avLst/>
            </a:prstGeom>
            <a:noFill/>
          </p:spPr>
          <p:txBody>
            <a:bodyPr wrap="square" rtlCol="0">
              <a:spAutoFit/>
            </a:bodyPr>
            <a:lstStyle/>
            <a:p>
              <a:pPr algn="ctr"/>
              <a:r>
                <a:rPr lang="en-US" sz="2000" b="1" dirty="0" smtClean="0">
                  <a:latin typeface="AvantGarde Bk BT"/>
                </a:rPr>
                <a:t>$</a:t>
              </a:r>
              <a:endParaRPr lang="en-US" sz="2000" b="1" dirty="0">
                <a:latin typeface="AvantGarde Bk BT"/>
              </a:endParaRPr>
            </a:p>
          </p:txBody>
        </p:sp>
        <p:sp>
          <p:nvSpPr>
            <p:cNvPr id="55" name="TextBox 54"/>
            <p:cNvSpPr txBox="1"/>
            <p:nvPr/>
          </p:nvSpPr>
          <p:spPr>
            <a:xfrm>
              <a:off x="6705600" y="3562290"/>
              <a:ext cx="685800" cy="400110"/>
            </a:xfrm>
            <a:prstGeom prst="rect">
              <a:avLst/>
            </a:prstGeom>
            <a:noFill/>
          </p:spPr>
          <p:txBody>
            <a:bodyPr wrap="square" rtlCol="0">
              <a:spAutoFit/>
            </a:bodyPr>
            <a:lstStyle/>
            <a:p>
              <a:pPr algn="ctr"/>
              <a:r>
                <a:rPr lang="en-US" sz="2000" b="1" dirty="0" smtClean="0">
                  <a:latin typeface="AvantGarde Bk BT"/>
                </a:rPr>
                <a:t>$</a:t>
              </a:r>
              <a:endParaRPr lang="en-US" sz="2000" b="1" dirty="0">
                <a:latin typeface="AvantGarde Bk BT"/>
              </a:endParaRPr>
            </a:p>
          </p:txBody>
        </p:sp>
      </p:grpSp>
      <p:grpSp>
        <p:nvGrpSpPr>
          <p:cNvPr id="12" name="Group 64"/>
          <p:cNvGrpSpPr/>
          <p:nvPr/>
        </p:nvGrpSpPr>
        <p:grpSpPr>
          <a:xfrm>
            <a:off x="2774315" y="4800600"/>
            <a:ext cx="3747770" cy="1066800"/>
            <a:chOff x="2888107" y="4635500"/>
            <a:chExt cx="3747770" cy="1066800"/>
          </a:xfrm>
        </p:grpSpPr>
        <p:cxnSp>
          <p:nvCxnSpPr>
            <p:cNvPr id="58" name="Straight Connector 57"/>
            <p:cNvCxnSpPr/>
            <p:nvPr/>
          </p:nvCxnSpPr>
          <p:spPr>
            <a:xfrm>
              <a:off x="2895600" y="4635500"/>
              <a:ext cx="0" cy="10668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629400" y="4635500"/>
              <a:ext cx="0" cy="10668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888107" y="4641849"/>
              <a:ext cx="187452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761357" y="4641849"/>
              <a:ext cx="187452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898013" y="5699125"/>
              <a:ext cx="186537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764532" y="5699125"/>
              <a:ext cx="1865376"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53" name="Slide Number Placeholder 52"/>
          <p:cNvSpPr>
            <a:spLocks noGrp="1"/>
          </p:cNvSpPr>
          <p:nvPr>
            <p:ph type="sldNum" sz="quarter" idx="4"/>
          </p:nvPr>
        </p:nvSpPr>
        <p:spPr/>
        <p:txBody>
          <a:bodyPr/>
          <a:lstStyle/>
          <a:p>
            <a:pPr marL="0" indent="0"/>
            <a:fld id="{465B78C3-6752-4576-9CFA-2917C24B55FA}" type="slidenum">
              <a:rPr lang="en-US" smtClean="0"/>
              <a:pPr marL="0" indent="0"/>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lide Number Placeholder 21"/>
          <p:cNvSpPr>
            <a:spLocks noGrp="1"/>
          </p:cNvSpPr>
          <p:nvPr>
            <p:ph type="sldNum" sz="quarter" idx="4"/>
          </p:nvPr>
        </p:nvSpPr>
        <p:spPr/>
        <p:txBody>
          <a:bodyPr/>
          <a:lstStyle/>
          <a:p>
            <a:pPr marL="0" indent="0"/>
            <a:fld id="{465B78C3-6752-4576-9CFA-2917C24B55FA}" type="slidenum">
              <a:rPr lang="en-US" smtClean="0"/>
              <a:pPr marL="0" indent="0"/>
              <a:t>28</a:t>
            </a:fld>
            <a:endParaRPr lang="en-US" dirty="0"/>
          </a:p>
        </p:txBody>
      </p:sp>
      <p:sp>
        <p:nvSpPr>
          <p:cNvPr id="2" name="Text Placeholder 1"/>
          <p:cNvSpPr>
            <a:spLocks noGrp="1"/>
          </p:cNvSpPr>
          <p:nvPr>
            <p:ph type="body" sz="quarter" idx="10"/>
          </p:nvPr>
        </p:nvSpPr>
        <p:spPr>
          <a:xfrm>
            <a:off x="381000" y="1219200"/>
            <a:ext cx="1524000" cy="462915"/>
          </a:xfrm>
        </p:spPr>
        <p:txBody>
          <a:bodyPr/>
          <a:lstStyle/>
          <a:p>
            <a:pPr>
              <a:buNone/>
            </a:pPr>
            <a:r>
              <a:rPr lang="en-US" sz="1800" dirty="0" smtClean="0"/>
              <a:t>In</a:t>
            </a:r>
            <a:r>
              <a:rPr lang="en-US" sz="2800" dirty="0" smtClean="0"/>
              <a:t> </a:t>
            </a:r>
            <a:r>
              <a:rPr lang="en-US" sz="3600" b="1" dirty="0" smtClean="0"/>
              <a:t>2010</a:t>
            </a:r>
            <a:r>
              <a:rPr lang="en-US" sz="2800" dirty="0" smtClean="0"/>
              <a:t> </a:t>
            </a:r>
            <a:endParaRPr lang="en-US" sz="2800" dirty="0"/>
          </a:p>
        </p:txBody>
      </p:sp>
      <p:sp>
        <p:nvSpPr>
          <p:cNvPr id="3" name="Title 2"/>
          <p:cNvSpPr>
            <a:spLocks noGrp="1"/>
          </p:cNvSpPr>
          <p:nvPr>
            <p:ph type="title"/>
          </p:nvPr>
        </p:nvSpPr>
        <p:spPr/>
        <p:txBody>
          <a:bodyPr>
            <a:normAutofit/>
          </a:bodyPr>
          <a:lstStyle/>
          <a:p>
            <a:r>
              <a:rPr lang="en-US" dirty="0" smtClean="0">
                <a:solidFill>
                  <a:srgbClr val="00305E"/>
                </a:solidFill>
              </a:rPr>
              <a:t>Crowdfunding Has Exploded!</a:t>
            </a:r>
            <a:endParaRPr lang="en-US" dirty="0">
              <a:solidFill>
                <a:srgbClr val="00305E"/>
              </a:solidFill>
            </a:endParaRPr>
          </a:p>
        </p:txBody>
      </p:sp>
      <p:sp>
        <p:nvSpPr>
          <p:cNvPr id="4" name="TextBox 3"/>
          <p:cNvSpPr txBox="1"/>
          <p:nvPr/>
        </p:nvSpPr>
        <p:spPr>
          <a:xfrm>
            <a:off x="304800" y="1766590"/>
            <a:ext cx="2743200" cy="646331"/>
          </a:xfrm>
          <a:prstGeom prst="rect">
            <a:avLst/>
          </a:prstGeom>
          <a:noFill/>
        </p:spPr>
        <p:txBody>
          <a:bodyPr wrap="square" rtlCol="0">
            <a:spAutoFit/>
          </a:bodyPr>
          <a:lstStyle/>
          <a:p>
            <a:pPr algn="ctr"/>
            <a:r>
              <a:rPr lang="en-US" dirty="0" smtClean="0">
                <a:latin typeface="AvantGarde Bk BT"/>
              </a:rPr>
              <a:t>There were an </a:t>
            </a:r>
            <a:br>
              <a:rPr lang="en-US" dirty="0" smtClean="0">
                <a:latin typeface="AvantGarde Bk BT"/>
              </a:rPr>
            </a:br>
            <a:r>
              <a:rPr lang="en-US" dirty="0" smtClean="0">
                <a:latin typeface="AvantGarde Bk BT"/>
              </a:rPr>
              <a:t>estimated</a:t>
            </a:r>
            <a:endParaRPr lang="en-US" dirty="0">
              <a:latin typeface="AvantGarde Bk BT"/>
            </a:endParaRPr>
          </a:p>
        </p:txBody>
      </p:sp>
      <p:sp>
        <p:nvSpPr>
          <p:cNvPr id="5" name="Text Placeholder 1"/>
          <p:cNvSpPr txBox="1">
            <a:spLocks/>
          </p:cNvSpPr>
          <p:nvPr/>
        </p:nvSpPr>
        <p:spPr>
          <a:xfrm>
            <a:off x="914400" y="2362200"/>
            <a:ext cx="1524000" cy="9144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ts val="1000"/>
              </a:spcBef>
              <a:spcAft>
                <a:spcPts val="0"/>
              </a:spcAft>
              <a:buClrTx/>
              <a:buSzTx/>
              <a:buFont typeface="AvantGarde Bk BT" pitchFamily="34" charset="0"/>
              <a:buNone/>
              <a:tabLst/>
              <a:defRPr/>
            </a:pPr>
            <a:r>
              <a:rPr kumimoji="0" lang="en-US" sz="5600" b="1" i="0" u="none" strike="noStrike" kern="1200" cap="none" spc="0" normalizeH="0" baseline="0" noProof="0" dirty="0" smtClean="0">
                <a:ln>
                  <a:noFill/>
                </a:ln>
                <a:solidFill>
                  <a:schemeClr val="tx1"/>
                </a:solidFill>
                <a:effectLst/>
                <a:uLnTx/>
                <a:uFillTx/>
                <a:latin typeface="Arial" pitchFamily="34" charset="0"/>
                <a:cs typeface="Arial" pitchFamily="34" charset="0"/>
              </a:rPr>
              <a:t>283</a:t>
            </a:r>
            <a:endParaRPr kumimoji="0" lang="en-US" sz="56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6" name="TextBox 5"/>
          <p:cNvSpPr txBox="1"/>
          <p:nvPr/>
        </p:nvSpPr>
        <p:spPr>
          <a:xfrm>
            <a:off x="782785" y="3238500"/>
            <a:ext cx="1752600" cy="923330"/>
          </a:xfrm>
          <a:prstGeom prst="rect">
            <a:avLst/>
          </a:prstGeom>
          <a:noFill/>
        </p:spPr>
        <p:txBody>
          <a:bodyPr wrap="square" rtlCol="0">
            <a:spAutoFit/>
          </a:bodyPr>
          <a:lstStyle/>
          <a:p>
            <a:pPr algn="ctr"/>
            <a:r>
              <a:rPr lang="en-US" dirty="0" smtClean="0">
                <a:latin typeface="AvantGarde Bk BT"/>
              </a:rPr>
              <a:t>Different Crowdfunding</a:t>
            </a:r>
            <a:br>
              <a:rPr lang="en-US" dirty="0" smtClean="0">
                <a:latin typeface="AvantGarde Bk BT"/>
              </a:rPr>
            </a:br>
            <a:r>
              <a:rPr lang="en-US" dirty="0" smtClean="0">
                <a:latin typeface="AvantGarde Bk BT"/>
              </a:rPr>
              <a:t>Platforms</a:t>
            </a:r>
            <a:endParaRPr lang="en-US" dirty="0">
              <a:latin typeface="AvantGarde Bk BT"/>
            </a:endParaRPr>
          </a:p>
        </p:txBody>
      </p:sp>
      <p:sp>
        <p:nvSpPr>
          <p:cNvPr id="7" name="Text Placeholder 1"/>
          <p:cNvSpPr txBox="1">
            <a:spLocks/>
          </p:cNvSpPr>
          <p:nvPr/>
        </p:nvSpPr>
        <p:spPr>
          <a:xfrm>
            <a:off x="3238500" y="1219200"/>
            <a:ext cx="1752600" cy="46291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ts val="1000"/>
              </a:spcBef>
              <a:spcAft>
                <a:spcPts val="0"/>
              </a:spcAft>
              <a:buClrTx/>
              <a:buSzTx/>
              <a:buFont typeface="AvantGarde Bk BT" pitchFamily="34" charset="0"/>
              <a:buNone/>
              <a:tabLst/>
              <a:defRPr/>
            </a:pPr>
            <a:r>
              <a:rPr kumimoji="0" lang="en-US" sz="1800" b="0" i="0" u="none" strike="noStrike" kern="1200" cap="none" spc="0" normalizeH="0" baseline="0" noProof="0" dirty="0" smtClean="0">
                <a:ln>
                  <a:noFill/>
                </a:ln>
                <a:solidFill>
                  <a:schemeClr val="tx1"/>
                </a:solidFill>
                <a:effectLst/>
                <a:uLnTx/>
                <a:uFillTx/>
                <a:latin typeface="AvantGarde Bk BT" pitchFamily="34" charset="0"/>
                <a:ea typeface="+mn-ea"/>
                <a:cs typeface="+mn-cs"/>
              </a:rPr>
              <a:t>By</a:t>
            </a:r>
            <a:r>
              <a:rPr kumimoji="0" lang="en-US" sz="2800" b="0" i="0" u="none" strike="noStrike" kern="1200" cap="none" spc="0" normalizeH="0" baseline="0" noProof="0" dirty="0" smtClean="0">
                <a:ln>
                  <a:noFill/>
                </a:ln>
                <a:solidFill>
                  <a:schemeClr val="tx1"/>
                </a:solidFill>
                <a:effectLst/>
                <a:uLnTx/>
                <a:uFillTx/>
                <a:latin typeface="AvantGarde Bk BT" pitchFamily="34" charset="0"/>
                <a:ea typeface="+mn-ea"/>
                <a:cs typeface="+mn-cs"/>
              </a:rPr>
              <a:t> </a:t>
            </a:r>
            <a:r>
              <a:rPr kumimoji="0" lang="en-US" sz="3600" b="1" i="0" u="none" strike="noStrike" kern="1200" cap="none" spc="0" normalizeH="0" baseline="0" noProof="0" dirty="0" smtClean="0">
                <a:ln>
                  <a:noFill/>
                </a:ln>
                <a:solidFill>
                  <a:schemeClr val="tx1"/>
                </a:solidFill>
                <a:effectLst/>
                <a:uLnTx/>
                <a:uFillTx/>
                <a:latin typeface="AvantGarde Bk BT" pitchFamily="34" charset="0"/>
                <a:ea typeface="+mn-ea"/>
                <a:cs typeface="+mn-cs"/>
              </a:rPr>
              <a:t>2012</a:t>
            </a:r>
            <a:r>
              <a:rPr kumimoji="0" lang="en-US" sz="3600" b="0" i="0" u="none" strike="noStrike" kern="1200" cap="none" spc="0" normalizeH="0" baseline="0" noProof="0" dirty="0" smtClean="0">
                <a:ln>
                  <a:noFill/>
                </a:ln>
                <a:solidFill>
                  <a:schemeClr val="tx1"/>
                </a:solidFill>
                <a:effectLst/>
                <a:uLnTx/>
                <a:uFillTx/>
                <a:latin typeface="AvantGarde Bk BT" pitchFamily="34" charset="0"/>
                <a:ea typeface="+mn-ea"/>
                <a:cs typeface="+mn-cs"/>
              </a:rPr>
              <a:t> </a:t>
            </a:r>
            <a:endParaRPr kumimoji="0" lang="en-US" sz="3600" b="0" i="0" u="none" strike="noStrike" kern="1200" cap="none" spc="0" normalizeH="0" baseline="0" noProof="0" dirty="0">
              <a:ln>
                <a:noFill/>
              </a:ln>
              <a:solidFill>
                <a:schemeClr val="tx1"/>
              </a:solidFill>
              <a:effectLst/>
              <a:uLnTx/>
              <a:uFillTx/>
              <a:latin typeface="AvantGarde Bk BT" pitchFamily="34" charset="0"/>
              <a:ea typeface="+mn-ea"/>
              <a:cs typeface="+mn-cs"/>
            </a:endParaRPr>
          </a:p>
        </p:txBody>
      </p:sp>
      <p:sp>
        <p:nvSpPr>
          <p:cNvPr id="8" name="TextBox 7"/>
          <p:cNvSpPr txBox="1"/>
          <p:nvPr/>
        </p:nvSpPr>
        <p:spPr>
          <a:xfrm>
            <a:off x="3276600" y="1766590"/>
            <a:ext cx="2743200" cy="646331"/>
          </a:xfrm>
          <a:prstGeom prst="rect">
            <a:avLst/>
          </a:prstGeom>
          <a:noFill/>
        </p:spPr>
        <p:txBody>
          <a:bodyPr wrap="square" rtlCol="0">
            <a:spAutoFit/>
          </a:bodyPr>
          <a:lstStyle/>
          <a:p>
            <a:pPr algn="ctr"/>
            <a:r>
              <a:rPr lang="en-US" dirty="0" smtClean="0">
                <a:latin typeface="AvantGarde Bk BT"/>
              </a:rPr>
              <a:t>There were an </a:t>
            </a:r>
            <a:br>
              <a:rPr lang="en-US" dirty="0" smtClean="0">
                <a:latin typeface="AvantGarde Bk BT"/>
              </a:rPr>
            </a:br>
            <a:r>
              <a:rPr lang="en-US" dirty="0" smtClean="0">
                <a:latin typeface="AvantGarde Bk BT"/>
              </a:rPr>
              <a:t>estimated</a:t>
            </a:r>
            <a:endParaRPr lang="en-US" dirty="0">
              <a:latin typeface="AvantGarde Bk BT"/>
            </a:endParaRPr>
          </a:p>
        </p:txBody>
      </p:sp>
      <p:sp>
        <p:nvSpPr>
          <p:cNvPr id="9" name="Text Placeholder 1"/>
          <p:cNvSpPr txBox="1">
            <a:spLocks/>
          </p:cNvSpPr>
          <p:nvPr/>
        </p:nvSpPr>
        <p:spPr>
          <a:xfrm>
            <a:off x="3886200" y="2362200"/>
            <a:ext cx="1524000" cy="9144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ts val="1000"/>
              </a:spcBef>
              <a:spcAft>
                <a:spcPts val="0"/>
              </a:spcAft>
              <a:buClrTx/>
              <a:buSzTx/>
              <a:buFont typeface="AvantGarde Bk BT" pitchFamily="34" charset="0"/>
              <a:buNone/>
              <a:tabLst/>
              <a:defRPr/>
            </a:pPr>
            <a:r>
              <a:rPr kumimoji="0" lang="en-US" sz="5600" b="1" i="0" u="none" strike="noStrike" kern="1200" cap="none" spc="0" normalizeH="0" baseline="0" noProof="0" dirty="0" smtClean="0">
                <a:ln>
                  <a:noFill/>
                </a:ln>
                <a:solidFill>
                  <a:schemeClr val="tx1"/>
                </a:solidFill>
                <a:effectLst/>
                <a:uLnTx/>
                <a:uFillTx/>
                <a:latin typeface="Arial" pitchFamily="34" charset="0"/>
                <a:cs typeface="Arial" pitchFamily="34" charset="0"/>
              </a:rPr>
              <a:t>536</a:t>
            </a:r>
            <a:endParaRPr kumimoji="0" lang="en-US" sz="56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10" name="TextBox 9"/>
          <p:cNvSpPr txBox="1"/>
          <p:nvPr/>
        </p:nvSpPr>
        <p:spPr>
          <a:xfrm>
            <a:off x="3771900" y="3238500"/>
            <a:ext cx="1752600" cy="923330"/>
          </a:xfrm>
          <a:prstGeom prst="rect">
            <a:avLst/>
          </a:prstGeom>
          <a:noFill/>
        </p:spPr>
        <p:txBody>
          <a:bodyPr wrap="square" rtlCol="0">
            <a:spAutoFit/>
          </a:bodyPr>
          <a:lstStyle/>
          <a:p>
            <a:pPr algn="ctr"/>
            <a:r>
              <a:rPr lang="en-US" dirty="0" smtClean="0">
                <a:latin typeface="AvantGarde Bk BT"/>
              </a:rPr>
              <a:t>Different Crowdfunding</a:t>
            </a:r>
            <a:br>
              <a:rPr lang="en-US" dirty="0" smtClean="0">
                <a:latin typeface="AvantGarde Bk BT"/>
              </a:rPr>
            </a:br>
            <a:r>
              <a:rPr lang="en-US" dirty="0" smtClean="0">
                <a:latin typeface="AvantGarde Bk BT"/>
              </a:rPr>
              <a:t>Platforms</a:t>
            </a:r>
            <a:endParaRPr lang="en-US" dirty="0">
              <a:latin typeface="AvantGarde Bk BT"/>
            </a:endParaRPr>
          </a:p>
        </p:txBody>
      </p:sp>
      <p:cxnSp>
        <p:nvCxnSpPr>
          <p:cNvPr id="19" name="Straight Connector 18"/>
          <p:cNvCxnSpPr/>
          <p:nvPr/>
        </p:nvCxnSpPr>
        <p:spPr>
          <a:xfrm>
            <a:off x="2971800" y="2116723"/>
            <a:ext cx="4638" cy="1658034"/>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81000" y="4551948"/>
            <a:ext cx="5654040" cy="1508105"/>
          </a:xfrm>
          <a:prstGeom prst="rect">
            <a:avLst/>
          </a:prstGeom>
          <a:ln>
            <a:noFill/>
          </a:ln>
        </p:spPr>
        <p:txBody>
          <a:bodyPr wrap="square">
            <a:spAutoFit/>
          </a:bodyPr>
          <a:lstStyle/>
          <a:p>
            <a:pPr marL="228600" indent="-228600">
              <a:spcBef>
                <a:spcPts val="1200"/>
              </a:spcBef>
              <a:buFont typeface="AvantGarde Bk BT" pitchFamily="34" charset="0"/>
              <a:buChar char="»"/>
            </a:pPr>
            <a:r>
              <a:rPr lang="en-US" sz="1200" b="0" dirty="0" smtClean="0">
                <a:latin typeface="AvantGarde Bk BT"/>
              </a:rPr>
              <a:t>General Crowdfunding and Real-Estate Crowdfunding platforms are launching at a rapid pace. </a:t>
            </a:r>
          </a:p>
          <a:p>
            <a:pPr marL="228600" indent="-228600">
              <a:spcBef>
                <a:spcPts val="1200"/>
              </a:spcBef>
              <a:buFont typeface="AvantGarde Bk BT" pitchFamily="34" charset="0"/>
              <a:buChar char="»"/>
            </a:pPr>
            <a:r>
              <a:rPr lang="en-US" sz="1200" b="0" dirty="0" smtClean="0">
                <a:latin typeface="AvantGarde Bk BT"/>
              </a:rPr>
              <a:t>Experts agree, Crowdfunding is destined to accelerate, with at least 15 additional Real-Estate platforms in pre-launch and many more likely planned. </a:t>
            </a:r>
          </a:p>
          <a:p>
            <a:pPr marL="228600" indent="-228600">
              <a:spcBef>
                <a:spcPts val="1200"/>
              </a:spcBef>
              <a:buFont typeface="AvantGarde Bk BT" pitchFamily="34" charset="0"/>
              <a:buChar char="»"/>
            </a:pPr>
            <a:r>
              <a:rPr lang="en-US" sz="1200" b="0" dirty="0" smtClean="0">
                <a:latin typeface="AvantGarde Bk BT"/>
              </a:rPr>
              <a:t>New platforms are emerging quickly, particularly sites serving niche markets.</a:t>
            </a:r>
            <a:endParaRPr lang="en-US" sz="1200" b="0" dirty="0">
              <a:latin typeface="AvantGarde Bk BT"/>
            </a:endParaRPr>
          </a:p>
        </p:txBody>
      </p:sp>
      <p:sp>
        <p:nvSpPr>
          <p:cNvPr id="27" name="Text Placeholder 1"/>
          <p:cNvSpPr txBox="1">
            <a:spLocks/>
          </p:cNvSpPr>
          <p:nvPr/>
        </p:nvSpPr>
        <p:spPr>
          <a:xfrm>
            <a:off x="6294894" y="1219200"/>
            <a:ext cx="1828800" cy="462915"/>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ts val="1000"/>
              </a:spcBef>
              <a:spcAft>
                <a:spcPts val="0"/>
              </a:spcAft>
              <a:buClrTx/>
              <a:buSzTx/>
              <a:buFont typeface="AvantGarde Bk BT"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AvantGarde Bk BT" pitchFamily="34" charset="0"/>
                <a:ea typeface="+mn-ea"/>
                <a:cs typeface="+mn-cs"/>
              </a:rPr>
              <a:t>In</a:t>
            </a:r>
            <a:r>
              <a:rPr kumimoji="0" lang="en-US" sz="3200" b="0" i="0" u="none" strike="noStrike" kern="1200" cap="none" spc="0" normalizeH="0" baseline="0" noProof="0" dirty="0" smtClean="0">
                <a:ln>
                  <a:noFill/>
                </a:ln>
                <a:solidFill>
                  <a:schemeClr val="tx1"/>
                </a:solidFill>
                <a:effectLst/>
                <a:uLnTx/>
                <a:uFillTx/>
                <a:latin typeface="AvantGarde Bk BT" pitchFamily="34" charset="0"/>
                <a:ea typeface="+mn-ea"/>
                <a:cs typeface="+mn-cs"/>
              </a:rPr>
              <a:t> </a:t>
            </a:r>
            <a:r>
              <a:rPr kumimoji="0" lang="en-US" sz="3600" b="1" i="0" u="none" strike="noStrike" kern="1200" cap="none" spc="0" normalizeH="0" baseline="0" noProof="0" dirty="0" smtClean="0">
                <a:ln>
                  <a:noFill/>
                </a:ln>
                <a:solidFill>
                  <a:schemeClr val="tx1"/>
                </a:solidFill>
                <a:effectLst/>
                <a:uLnTx/>
                <a:uFillTx/>
                <a:latin typeface="AvantGarde Bk BT" pitchFamily="34" charset="0"/>
                <a:ea typeface="+mn-ea"/>
                <a:cs typeface="+mn-cs"/>
              </a:rPr>
              <a:t>2015 </a:t>
            </a:r>
            <a:endParaRPr kumimoji="0" lang="en-US" sz="3600" b="1" i="0" u="none" strike="noStrike" kern="1200" cap="none" spc="0" normalizeH="0" baseline="0" noProof="0" dirty="0">
              <a:ln>
                <a:noFill/>
              </a:ln>
              <a:solidFill>
                <a:schemeClr val="tx1"/>
              </a:solidFill>
              <a:effectLst/>
              <a:uLnTx/>
              <a:uFillTx/>
              <a:latin typeface="AvantGarde Bk BT" pitchFamily="34" charset="0"/>
              <a:ea typeface="+mn-ea"/>
              <a:cs typeface="+mn-cs"/>
            </a:endParaRPr>
          </a:p>
        </p:txBody>
      </p:sp>
      <p:sp>
        <p:nvSpPr>
          <p:cNvPr id="28" name="TextBox 27"/>
          <p:cNvSpPr txBox="1"/>
          <p:nvPr/>
        </p:nvSpPr>
        <p:spPr>
          <a:xfrm>
            <a:off x="6267450" y="1766590"/>
            <a:ext cx="2743200" cy="646331"/>
          </a:xfrm>
          <a:prstGeom prst="rect">
            <a:avLst/>
          </a:prstGeom>
          <a:noFill/>
        </p:spPr>
        <p:txBody>
          <a:bodyPr wrap="square" rtlCol="0">
            <a:spAutoFit/>
          </a:bodyPr>
          <a:lstStyle/>
          <a:p>
            <a:pPr algn="ctr"/>
            <a:r>
              <a:rPr lang="en-US" dirty="0" smtClean="0">
                <a:latin typeface="AvantGarde Bk BT"/>
              </a:rPr>
              <a:t>There are an </a:t>
            </a:r>
            <a:br>
              <a:rPr lang="en-US" dirty="0" smtClean="0">
                <a:latin typeface="AvantGarde Bk BT"/>
              </a:rPr>
            </a:br>
            <a:r>
              <a:rPr lang="en-US" dirty="0" smtClean="0">
                <a:latin typeface="AvantGarde Bk BT"/>
              </a:rPr>
              <a:t>estimated</a:t>
            </a:r>
            <a:endParaRPr lang="en-US" dirty="0">
              <a:latin typeface="AvantGarde Bk BT"/>
            </a:endParaRPr>
          </a:p>
        </p:txBody>
      </p:sp>
      <p:sp>
        <p:nvSpPr>
          <p:cNvPr id="29" name="Text Placeholder 1"/>
          <p:cNvSpPr txBox="1">
            <a:spLocks/>
          </p:cNvSpPr>
          <p:nvPr/>
        </p:nvSpPr>
        <p:spPr>
          <a:xfrm>
            <a:off x="6524625" y="2362200"/>
            <a:ext cx="2209800" cy="9144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ts val="1000"/>
              </a:spcBef>
              <a:spcAft>
                <a:spcPts val="0"/>
              </a:spcAft>
              <a:buClrTx/>
              <a:buSzTx/>
              <a:buFont typeface="AvantGarde Bk BT" pitchFamily="34" charset="0"/>
              <a:buNone/>
              <a:tabLst/>
              <a:defRPr/>
            </a:pPr>
            <a:r>
              <a:rPr kumimoji="0" lang="en-US" sz="5600" b="1" i="0" u="none" strike="noStrike" kern="1200" cap="none" spc="0" normalizeH="0" baseline="0" noProof="0" dirty="0" smtClean="0">
                <a:ln>
                  <a:noFill/>
                </a:ln>
                <a:solidFill>
                  <a:schemeClr val="tx1"/>
                </a:solidFill>
                <a:effectLst/>
                <a:uLnTx/>
                <a:uFillTx/>
                <a:latin typeface="Arial" pitchFamily="34" charset="0"/>
                <a:cs typeface="Arial" pitchFamily="34" charset="0"/>
              </a:rPr>
              <a:t>2933</a:t>
            </a:r>
            <a:endParaRPr kumimoji="0" lang="en-US" sz="56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30" name="TextBox 29"/>
          <p:cNvSpPr txBox="1"/>
          <p:nvPr/>
        </p:nvSpPr>
        <p:spPr>
          <a:xfrm>
            <a:off x="6806565" y="3200400"/>
            <a:ext cx="1752600" cy="923330"/>
          </a:xfrm>
          <a:prstGeom prst="rect">
            <a:avLst/>
          </a:prstGeom>
          <a:noFill/>
        </p:spPr>
        <p:txBody>
          <a:bodyPr wrap="square" rtlCol="0">
            <a:spAutoFit/>
          </a:bodyPr>
          <a:lstStyle/>
          <a:p>
            <a:pPr algn="ctr"/>
            <a:r>
              <a:rPr lang="en-US" dirty="0" smtClean="0">
                <a:latin typeface="AvantGarde Bk BT"/>
              </a:rPr>
              <a:t>Different Crowdfunding</a:t>
            </a:r>
            <a:br>
              <a:rPr lang="en-US" dirty="0" smtClean="0">
                <a:latin typeface="AvantGarde Bk BT"/>
              </a:rPr>
            </a:br>
            <a:r>
              <a:rPr lang="en-US" dirty="0" smtClean="0">
                <a:latin typeface="AvantGarde Bk BT"/>
              </a:rPr>
              <a:t>Platforms</a:t>
            </a:r>
            <a:endParaRPr lang="en-US" dirty="0">
              <a:latin typeface="AvantGarde Bk BT"/>
            </a:endParaRPr>
          </a:p>
        </p:txBody>
      </p:sp>
      <p:cxnSp>
        <p:nvCxnSpPr>
          <p:cNvPr id="31" name="Straight Connector 30"/>
          <p:cNvCxnSpPr/>
          <p:nvPr/>
        </p:nvCxnSpPr>
        <p:spPr>
          <a:xfrm>
            <a:off x="6172200" y="2116723"/>
            <a:ext cx="0" cy="4284077"/>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257925" y="4038600"/>
            <a:ext cx="2743200" cy="954107"/>
          </a:xfrm>
          <a:prstGeom prst="rect">
            <a:avLst/>
          </a:prstGeom>
        </p:spPr>
        <p:txBody>
          <a:bodyPr wrap="square">
            <a:spAutoFit/>
          </a:bodyPr>
          <a:lstStyle/>
          <a:p>
            <a:pPr marL="342900" lvl="0" indent="-342900" algn="ctr">
              <a:spcBef>
                <a:spcPts val="1000"/>
              </a:spcBef>
              <a:defRPr/>
            </a:pPr>
            <a:r>
              <a:rPr lang="en-US" sz="5600" b="1" dirty="0" smtClean="0">
                <a:latin typeface="Arial" pitchFamily="34" charset="0"/>
                <a:cs typeface="Arial" pitchFamily="34" charset="0"/>
              </a:rPr>
              <a:t>118</a:t>
            </a:r>
          </a:p>
        </p:txBody>
      </p:sp>
      <p:sp>
        <p:nvSpPr>
          <p:cNvPr id="20" name="Rectangle 19"/>
          <p:cNvSpPr/>
          <p:nvPr/>
        </p:nvSpPr>
        <p:spPr>
          <a:xfrm>
            <a:off x="7223004" y="5410200"/>
            <a:ext cx="813043" cy="769441"/>
          </a:xfrm>
          <a:prstGeom prst="rect">
            <a:avLst/>
          </a:prstGeom>
        </p:spPr>
        <p:txBody>
          <a:bodyPr wrap="none">
            <a:spAutoFit/>
          </a:bodyPr>
          <a:lstStyle/>
          <a:p>
            <a:pPr marL="342900" lvl="0" indent="-342900" algn="ctr">
              <a:spcBef>
                <a:spcPts val="1000"/>
              </a:spcBef>
              <a:defRPr/>
            </a:pPr>
            <a:r>
              <a:rPr lang="en-US" sz="4400" b="1" dirty="0" smtClean="0">
                <a:latin typeface="Arial" pitchFamily="34" charset="0"/>
                <a:cs typeface="Arial" pitchFamily="34" charset="0"/>
              </a:rPr>
              <a:t>85</a:t>
            </a:r>
          </a:p>
        </p:txBody>
      </p:sp>
      <p:sp>
        <p:nvSpPr>
          <p:cNvPr id="21" name="Rectangle 20"/>
          <p:cNvSpPr/>
          <p:nvPr/>
        </p:nvSpPr>
        <p:spPr>
          <a:xfrm>
            <a:off x="6768465" y="6107668"/>
            <a:ext cx="1828800" cy="369332"/>
          </a:xfrm>
          <a:prstGeom prst="rect">
            <a:avLst/>
          </a:prstGeom>
        </p:spPr>
        <p:txBody>
          <a:bodyPr wrap="square">
            <a:spAutoFit/>
          </a:bodyPr>
          <a:lstStyle/>
          <a:p>
            <a:pPr algn="ctr"/>
            <a:r>
              <a:rPr lang="en-US" dirty="0" smtClean="0">
                <a:latin typeface="+mj-lt"/>
                <a:cs typeface="Arial" pitchFamily="34" charset="0"/>
              </a:rPr>
              <a:t>Are in the US</a:t>
            </a:r>
            <a:endParaRPr lang="en-US" dirty="0">
              <a:latin typeface="+mj-lt"/>
            </a:endParaRPr>
          </a:p>
        </p:txBody>
      </p:sp>
      <p:sp>
        <p:nvSpPr>
          <p:cNvPr id="24" name="Rectangle 23"/>
          <p:cNvSpPr/>
          <p:nvPr/>
        </p:nvSpPr>
        <p:spPr>
          <a:xfrm>
            <a:off x="6196965" y="4876800"/>
            <a:ext cx="2971800" cy="646331"/>
          </a:xfrm>
          <a:prstGeom prst="rect">
            <a:avLst/>
          </a:prstGeom>
        </p:spPr>
        <p:txBody>
          <a:bodyPr wrap="square">
            <a:spAutoFit/>
          </a:bodyPr>
          <a:lstStyle/>
          <a:p>
            <a:pPr algn="ctr"/>
            <a:r>
              <a:rPr lang="en-US" dirty="0" smtClean="0">
                <a:latin typeface="AvantGarde Bk BT"/>
              </a:rPr>
              <a:t>Are Real-Estate  </a:t>
            </a:r>
            <a:br>
              <a:rPr lang="en-US" dirty="0" smtClean="0">
                <a:latin typeface="AvantGarde Bk BT"/>
              </a:rPr>
            </a:br>
            <a:r>
              <a:rPr lang="en-US" dirty="0" smtClean="0">
                <a:latin typeface="AvantGarde Bk BT"/>
              </a:rPr>
              <a:t>Crowdfunding Sites </a:t>
            </a:r>
            <a:endParaRPr lang="en-US" dirty="0">
              <a:latin typeface="AvantGarde Bk B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 Borrowing trends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Federal Home Loan Bank System</a:t>
            </a:r>
            <a:endParaRPr lang="en-US" sz="4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FHLBNY’s Mission</a:t>
            </a:r>
            <a:endParaRPr lang="en-US" dirty="0"/>
          </a:p>
        </p:txBody>
      </p:sp>
      <p:sp>
        <p:nvSpPr>
          <p:cNvPr id="36" name="Slide Number Placeholder 35"/>
          <p:cNvSpPr>
            <a:spLocks noGrp="1"/>
          </p:cNvSpPr>
          <p:nvPr>
            <p:ph type="sldNum" sz="quarter" idx="4"/>
          </p:nvPr>
        </p:nvSpPr>
        <p:spPr/>
        <p:txBody>
          <a:bodyPr/>
          <a:lstStyle/>
          <a:p>
            <a:pPr marL="0" indent="0"/>
            <a:fld id="{465B78C3-6752-4576-9CFA-2917C24B55FA}" type="slidenum">
              <a:rPr lang="en-US" smtClean="0"/>
              <a:pPr marL="0" indent="0"/>
              <a:t>30</a:t>
            </a:fld>
            <a:endParaRPr lang="en-US" dirty="0"/>
          </a:p>
        </p:txBody>
      </p:sp>
      <p:sp>
        <p:nvSpPr>
          <p:cNvPr id="6" name="Rectangle 5"/>
          <p:cNvSpPr/>
          <p:nvPr/>
        </p:nvSpPr>
        <p:spPr>
          <a:xfrm>
            <a:off x="0" y="1021528"/>
            <a:ext cx="91440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lvl="0" indent="1588" algn="ctr" defTabSz="927285" fontAlgn="auto">
              <a:spcBef>
                <a:spcPts val="1014"/>
              </a:spcBef>
              <a:spcAft>
                <a:spcPts val="0"/>
              </a:spcAft>
            </a:pPr>
            <a:r>
              <a:rPr lang="en-US" sz="1500" dirty="0" smtClean="0">
                <a:solidFill>
                  <a:schemeClr val="tx1"/>
                </a:solidFill>
                <a:latin typeface="AvantGarde Md BT" pitchFamily="34" charset="0"/>
              </a:rPr>
              <a:t>To advance housing opportunity and local community development by</a:t>
            </a:r>
            <a:br>
              <a:rPr lang="en-US" sz="1500" dirty="0" smtClean="0">
                <a:solidFill>
                  <a:schemeClr val="tx1"/>
                </a:solidFill>
                <a:latin typeface="AvantGarde Md BT" pitchFamily="34" charset="0"/>
              </a:rPr>
            </a:br>
            <a:r>
              <a:rPr lang="en-US" sz="1500" dirty="0" smtClean="0">
                <a:solidFill>
                  <a:schemeClr val="tx1"/>
                </a:solidFill>
                <a:latin typeface="AvantGarde Md BT" pitchFamily="34" charset="0"/>
              </a:rPr>
              <a:t>maximizing the capacity of community-based member-lenders to serve their markets.</a:t>
            </a:r>
          </a:p>
        </p:txBody>
      </p:sp>
      <p:sp>
        <p:nvSpPr>
          <p:cNvPr id="17" name="Rectangle 16"/>
          <p:cNvSpPr/>
          <p:nvPr/>
        </p:nvSpPr>
        <p:spPr>
          <a:xfrm>
            <a:off x="898902" y="2017361"/>
            <a:ext cx="7346197" cy="307777"/>
          </a:xfrm>
          <a:prstGeom prst="rect">
            <a:avLst/>
          </a:prstGeom>
        </p:spPr>
        <p:txBody>
          <a:bodyPr wrap="square">
            <a:spAutoFit/>
          </a:bodyPr>
          <a:lstStyle/>
          <a:p>
            <a:pPr lvl="0" algn="ctr">
              <a:defRPr/>
            </a:pPr>
            <a:r>
              <a:rPr lang="en-US" sz="1400" i="1" dirty="0" smtClean="0">
                <a:solidFill>
                  <a:srgbClr val="000000"/>
                </a:solidFill>
                <a:latin typeface="+mn-lt"/>
                <a:cs typeface="Arial" pitchFamily="34" charset="0"/>
              </a:rPr>
              <a:t>The four business lines help meet Members’ needs &amp; achieve the FHLBNY Mission.</a:t>
            </a:r>
            <a:endParaRPr lang="en-US" sz="1400" i="1" dirty="0">
              <a:solidFill>
                <a:srgbClr val="000000"/>
              </a:solidFill>
              <a:latin typeface="+mn-lt"/>
              <a:cs typeface="Arial" pitchFamily="34" charset="0"/>
            </a:endParaRPr>
          </a:p>
        </p:txBody>
      </p:sp>
      <p:grpSp>
        <p:nvGrpSpPr>
          <p:cNvPr id="2" name="Group 20"/>
          <p:cNvGrpSpPr/>
          <p:nvPr/>
        </p:nvGrpSpPr>
        <p:grpSpPr>
          <a:xfrm>
            <a:off x="2624328" y="1632440"/>
            <a:ext cx="3895344" cy="349754"/>
            <a:chOff x="2624328" y="1632440"/>
            <a:chExt cx="3895344" cy="349754"/>
          </a:xfrm>
        </p:grpSpPr>
        <p:sp>
          <p:nvSpPr>
            <p:cNvPr id="19" name="Rectangle 18"/>
            <p:cNvSpPr/>
            <p:nvPr/>
          </p:nvSpPr>
          <p:spPr>
            <a:xfrm>
              <a:off x="2933700" y="1632440"/>
              <a:ext cx="3276600" cy="338554"/>
            </a:xfrm>
            <a:prstGeom prst="rect">
              <a:avLst/>
            </a:prstGeom>
          </p:spPr>
          <p:txBody>
            <a:bodyPr wrap="square">
              <a:spAutoFit/>
            </a:bodyPr>
            <a:lstStyle/>
            <a:p>
              <a:pPr algn="ctr"/>
              <a:r>
                <a:rPr lang="en-US" sz="1600" dirty="0" smtClean="0">
                  <a:solidFill>
                    <a:schemeClr val="dk1"/>
                  </a:solidFill>
                  <a:latin typeface="AvantGarde Md BT" pitchFamily="34" charset="0"/>
                </a:rPr>
                <a:t>FHLBNY Lines of Business</a:t>
              </a:r>
              <a:endParaRPr lang="en-US" sz="1600" dirty="0">
                <a:solidFill>
                  <a:schemeClr val="dk1"/>
                </a:solidFill>
                <a:latin typeface="AvantGarde Md BT" pitchFamily="34" charset="0"/>
              </a:endParaRPr>
            </a:p>
          </p:txBody>
        </p:sp>
        <p:cxnSp>
          <p:nvCxnSpPr>
            <p:cNvPr id="20" name="Straight Connector 19"/>
            <p:cNvCxnSpPr/>
            <p:nvPr/>
          </p:nvCxnSpPr>
          <p:spPr>
            <a:xfrm>
              <a:off x="2624328" y="1982194"/>
              <a:ext cx="389534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 name="Group 29"/>
          <p:cNvGrpSpPr/>
          <p:nvPr/>
        </p:nvGrpSpPr>
        <p:grpSpPr>
          <a:xfrm>
            <a:off x="426582" y="2447926"/>
            <a:ext cx="8290837" cy="3991620"/>
            <a:chOff x="315405" y="2447926"/>
            <a:chExt cx="6244355" cy="3006342"/>
          </a:xfrm>
        </p:grpSpPr>
        <p:pic>
          <p:nvPicPr>
            <p:cNvPr id="22" name="Picture 21" descr="FHLBNY_OverviewDoc_073014_V2-05.jpg"/>
            <p:cNvPicPr>
              <a:picLocks noChangeAspect="1"/>
            </p:cNvPicPr>
            <p:nvPr/>
          </p:nvPicPr>
          <p:blipFill>
            <a:blip r:embed="rId2" cstate="print"/>
            <a:stretch>
              <a:fillRect/>
            </a:stretch>
          </p:blipFill>
          <p:spPr>
            <a:xfrm>
              <a:off x="315405" y="2508249"/>
              <a:ext cx="2942145" cy="2946019"/>
            </a:xfrm>
            <a:prstGeom prst="rect">
              <a:avLst/>
            </a:prstGeom>
          </p:spPr>
        </p:pic>
        <p:grpSp>
          <p:nvGrpSpPr>
            <p:cNvPr id="5" name="Group 22"/>
            <p:cNvGrpSpPr/>
            <p:nvPr/>
          </p:nvGrpSpPr>
          <p:grpSpPr>
            <a:xfrm>
              <a:off x="1812925" y="2447926"/>
              <a:ext cx="4746835" cy="2755899"/>
              <a:chOff x="1812925" y="2447926"/>
              <a:chExt cx="4746835" cy="2755899"/>
            </a:xfrm>
          </p:grpSpPr>
          <p:cxnSp>
            <p:nvCxnSpPr>
              <p:cNvPr id="24" name="Straight Connector 23"/>
              <p:cNvCxnSpPr/>
              <p:nvPr/>
            </p:nvCxnSpPr>
            <p:spPr>
              <a:xfrm>
                <a:off x="1812925" y="2452693"/>
                <a:ext cx="3254375"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27" idx="0"/>
              </p:cNvCxnSpPr>
              <p:nvPr/>
            </p:nvCxnSpPr>
            <p:spPr>
              <a:xfrm rot="5400000">
                <a:off x="4929810" y="2583935"/>
                <a:ext cx="273049" cy="1031"/>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723230" y="2545557"/>
                <a:ext cx="185742"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571875" y="2720975"/>
                <a:ext cx="2987885" cy="2482850"/>
              </a:xfrm>
              <a:prstGeom prst="rect">
                <a:avLst/>
              </a:prstGeom>
              <a:solidFill>
                <a:schemeClr val="bg1">
                  <a:lumMod val="85000"/>
                  <a:alpha val="32000"/>
                </a:schemeClr>
              </a:solidFill>
              <a:ln w="6350">
                <a:solidFill>
                  <a:schemeClr val="bg1">
                    <a:lumMod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8" name="Text Placeholder 3"/>
              <p:cNvSpPr txBox="1">
                <a:spLocks/>
              </p:cNvSpPr>
              <p:nvPr/>
            </p:nvSpPr>
            <p:spPr>
              <a:xfrm>
                <a:off x="3693161" y="2974975"/>
                <a:ext cx="2802889" cy="2133600"/>
              </a:xfrm>
              <a:prstGeom prst="rect">
                <a:avLst/>
              </a:prstGeom>
            </p:spPr>
            <p:txBody>
              <a:bodyPr vert="horz" lIns="0" tIns="0" rIns="0" bIns="46364" numCol="1" spcCol="274320" rtlCol="0">
                <a:noAutofit/>
              </a:bodyPr>
              <a:lstStyle/>
              <a:p>
                <a:pPr marL="114300" lvl="0" indent="-114300" algn="l" defTabSz="927285">
                  <a:spcBef>
                    <a:spcPts val="300"/>
                  </a:spcBef>
                </a:pPr>
                <a:r>
                  <a:rPr lang="en-US" sz="1050" u="sng" dirty="0" smtClean="0">
                    <a:latin typeface="AvantGarde Md BT"/>
                  </a:rPr>
                  <a:t>TENOR</a:t>
                </a:r>
                <a:r>
                  <a:rPr lang="en-US" sz="1050" dirty="0" smtClean="0">
                    <a:latin typeface="AvantGarde Md BT"/>
                  </a:rPr>
                  <a:t>: </a:t>
                </a:r>
              </a:p>
              <a:p>
                <a:pPr marL="114300" lvl="0" indent="-114300" algn="l" defTabSz="927285">
                  <a:spcBef>
                    <a:spcPts val="0"/>
                  </a:spcBef>
                  <a:buFont typeface="AvantGarde Bk BT" pitchFamily="34" charset="0"/>
                  <a:buChar char="»"/>
                </a:pPr>
                <a:r>
                  <a:rPr lang="en-US" sz="1050" dirty="0" smtClean="0">
                    <a:latin typeface="AvantGarde Bk BT" pitchFamily="34" charset="0"/>
                  </a:rPr>
                  <a:t>Overnight to 30 years</a:t>
                </a:r>
              </a:p>
              <a:p>
                <a:pPr marL="114300" lvl="0" indent="-114300" algn="l" defTabSz="927285">
                  <a:spcBef>
                    <a:spcPts val="600"/>
                  </a:spcBef>
                </a:pPr>
                <a:r>
                  <a:rPr lang="en-US" sz="1050" u="sng" dirty="0" smtClean="0">
                    <a:latin typeface="AvantGarde Md BT"/>
                  </a:rPr>
                  <a:t>TERM</a:t>
                </a:r>
                <a:r>
                  <a:rPr lang="en-US" sz="1050" dirty="0" smtClean="0">
                    <a:latin typeface="AvantGarde Md BT"/>
                  </a:rPr>
                  <a:t>: </a:t>
                </a:r>
              </a:p>
              <a:p>
                <a:pPr marL="114300" lvl="0" indent="-114300" algn="l" defTabSz="927285">
                  <a:spcBef>
                    <a:spcPts val="0"/>
                  </a:spcBef>
                  <a:buFont typeface="AvantGarde Bk BT" pitchFamily="34" charset="0"/>
                  <a:buChar char="»"/>
                </a:pPr>
                <a:r>
                  <a:rPr lang="en-US" sz="1050" dirty="0" smtClean="0">
                    <a:latin typeface="AvantGarde Bk BT" pitchFamily="34" charset="0"/>
                  </a:rPr>
                  <a:t>Fixed-Rate, Floating Rate, Callable, Putable, Forward Starting, or Amortizing</a:t>
                </a:r>
              </a:p>
              <a:p>
                <a:pPr marL="114300" lvl="0" indent="-114300" algn="l" defTabSz="927285">
                  <a:spcBef>
                    <a:spcPts val="600"/>
                  </a:spcBef>
                </a:pPr>
                <a:r>
                  <a:rPr lang="en-US" sz="1050" u="sng" dirty="0" smtClean="0">
                    <a:latin typeface="AvantGarde Md BT"/>
                  </a:rPr>
                  <a:t>PURPOSE</a:t>
                </a:r>
                <a:r>
                  <a:rPr lang="en-US" sz="1050" dirty="0" smtClean="0">
                    <a:latin typeface="AvantGarde Bk BT" pitchFamily="34" charset="0"/>
                  </a:rPr>
                  <a:t>: </a:t>
                </a:r>
              </a:p>
              <a:p>
                <a:pPr marL="114300" lvl="0" indent="-114300" algn="l" defTabSz="927285">
                  <a:spcBef>
                    <a:spcPts val="0"/>
                  </a:spcBef>
                  <a:buFont typeface="AvantGarde Bk BT" pitchFamily="34" charset="0"/>
                  <a:buChar char="»"/>
                </a:pPr>
                <a:r>
                  <a:rPr lang="en-US" sz="1050" dirty="0" smtClean="0">
                    <a:latin typeface="AvantGarde Bk BT" pitchFamily="34" charset="0"/>
                  </a:rPr>
                  <a:t>Liquidity management</a:t>
                </a:r>
              </a:p>
              <a:p>
                <a:pPr marL="114300" lvl="0" indent="-114300" algn="l" defTabSz="927285">
                  <a:spcBef>
                    <a:spcPts val="300"/>
                  </a:spcBef>
                  <a:buFont typeface="AvantGarde Bk BT" pitchFamily="34" charset="0"/>
                  <a:buChar char="»"/>
                </a:pPr>
                <a:r>
                  <a:rPr lang="en-US" sz="1050" dirty="0" smtClean="0">
                    <a:latin typeface="AvantGarde Bk BT" pitchFamily="34" charset="0"/>
                  </a:rPr>
                  <a:t>Asset/liability management</a:t>
                </a:r>
              </a:p>
              <a:p>
                <a:pPr marL="400050" lvl="1" indent="-171450" algn="l" defTabSz="927285">
                  <a:spcBef>
                    <a:spcPts val="300"/>
                  </a:spcBef>
                  <a:buFont typeface="AvantGarde Bk BT" pitchFamily="34" charset="0"/>
                  <a:buChar char="−"/>
                </a:pPr>
                <a:r>
                  <a:rPr lang="en-US" sz="1050" dirty="0" smtClean="0">
                    <a:latin typeface="AvantGarde Bk BT" pitchFamily="34" charset="0"/>
                  </a:rPr>
                  <a:t>Transactional micro hedges</a:t>
                </a:r>
              </a:p>
              <a:p>
                <a:pPr marL="400050" lvl="1" indent="-171450" algn="l" defTabSz="927285">
                  <a:spcBef>
                    <a:spcPts val="300"/>
                  </a:spcBef>
                  <a:buFont typeface="AvantGarde Bk BT" pitchFamily="34" charset="0"/>
                  <a:buChar char="−"/>
                </a:pPr>
                <a:r>
                  <a:rPr lang="en-US" sz="1050" dirty="0" smtClean="0">
                    <a:latin typeface="AvantGarde Bk BT" pitchFamily="34" charset="0"/>
                  </a:rPr>
                  <a:t>Balance sheet macro hedges</a:t>
                </a:r>
              </a:p>
              <a:p>
                <a:pPr marL="114300" lvl="0" indent="-114300" algn="l" defTabSz="927285">
                  <a:spcBef>
                    <a:spcPts val="300"/>
                  </a:spcBef>
                  <a:buFont typeface="AvantGarde Bk BT" pitchFamily="34" charset="0"/>
                  <a:buChar char="»"/>
                </a:pPr>
                <a:r>
                  <a:rPr lang="en-US" sz="1050" dirty="0" smtClean="0">
                    <a:latin typeface="AvantGarde Bk BT" pitchFamily="34" charset="0"/>
                  </a:rPr>
                  <a:t>Minimizing liability costs</a:t>
                </a:r>
              </a:p>
              <a:p>
                <a:pPr marL="114300" lvl="0" indent="-114300" algn="l" defTabSz="927285">
                  <a:spcBef>
                    <a:spcPts val="300"/>
                  </a:spcBef>
                  <a:buFont typeface="AvantGarde Bk BT" pitchFamily="34" charset="0"/>
                  <a:buChar char="»"/>
                </a:pPr>
                <a:r>
                  <a:rPr lang="en-US" sz="1050" dirty="0" smtClean="0">
                    <a:latin typeface="AvantGarde Bk BT" pitchFamily="34" charset="0"/>
                  </a:rPr>
                  <a:t>Wholesale leveraging</a:t>
                </a:r>
              </a:p>
              <a:p>
                <a:pPr marL="114300" lvl="0" indent="-114300" algn="l" defTabSz="927285">
                  <a:spcBef>
                    <a:spcPts val="300"/>
                  </a:spcBef>
                  <a:buFont typeface="AvantGarde Bk BT" pitchFamily="34" charset="0"/>
                  <a:buChar char="»"/>
                </a:pPr>
                <a:r>
                  <a:rPr lang="en-US" sz="1050" dirty="0" smtClean="0">
                    <a:latin typeface="AvantGarde Bk BT" pitchFamily="34" charset="0"/>
                  </a:rPr>
                  <a:t>Funding retail loan growth</a:t>
                </a:r>
              </a:p>
              <a:p>
                <a:pPr marL="114300" lvl="0" indent="-114300" algn="l" defTabSz="927285">
                  <a:spcBef>
                    <a:spcPts val="300"/>
                  </a:spcBef>
                  <a:buFont typeface="AvantGarde Bk BT" pitchFamily="34" charset="0"/>
                  <a:buChar char="»"/>
                </a:pPr>
                <a:r>
                  <a:rPr lang="en-US" sz="1050" dirty="0" smtClean="0">
                    <a:latin typeface="AvantGarde Bk BT" pitchFamily="34" charset="0"/>
                  </a:rPr>
                  <a:t>Prefunding branches</a:t>
                </a:r>
                <a:endParaRPr lang="en-US" sz="1050" spc="-20" dirty="0" smtClean="0">
                  <a:latin typeface="AvantGarde Bk BT" pitchFamily="34" charset="0"/>
                </a:endParaRPr>
              </a:p>
            </p:txBody>
          </p:sp>
          <p:sp>
            <p:nvSpPr>
              <p:cNvPr id="29" name="Rectangle 28"/>
              <p:cNvSpPr/>
              <p:nvPr/>
            </p:nvSpPr>
            <p:spPr>
              <a:xfrm>
                <a:off x="3571875" y="2720975"/>
                <a:ext cx="2987885" cy="209550"/>
              </a:xfrm>
              <a:prstGeom prst="rect">
                <a:avLst/>
              </a:prstGeom>
              <a:solidFill>
                <a:schemeClr val="bg1">
                  <a:lumMod val="65000"/>
                  <a:alpha val="32000"/>
                </a:schemeClr>
              </a:solidFill>
              <a:ln w="6350">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dk1"/>
                    </a:solidFill>
                    <a:latin typeface="AvantGarde Md BT"/>
                  </a:rPr>
                  <a:t>Advance Characteristics:</a:t>
                </a:r>
                <a:endParaRPr lang="en-US" sz="1100" dirty="0">
                  <a:solidFill>
                    <a:schemeClr val="dk1"/>
                  </a:solidFill>
                  <a:latin typeface="AvantGarde Md BT"/>
                </a:endParaRPr>
              </a:p>
            </p:txBody>
          </p:sp>
        </p:gr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90" name="Object 14"/>
          <p:cNvGraphicFramePr>
            <a:graphicFrameLocks noChangeAspect="1"/>
          </p:cNvGraphicFramePr>
          <p:nvPr/>
        </p:nvGraphicFramePr>
        <p:xfrm>
          <a:off x="23813" y="1319594"/>
          <a:ext cx="4989512" cy="5630863"/>
        </p:xfrm>
        <a:graphic>
          <a:graphicData uri="http://schemas.openxmlformats.org/presentationml/2006/ole">
            <p:oleObj spid="_x0000_s1878020" name="Worksheet" r:id="rId4" imgW="21650345" imgH="25041157" progId="Excel.Sheet.8">
              <p:link updateAutomatic="1"/>
            </p:oleObj>
          </a:graphicData>
        </a:graphic>
      </p:graphicFrame>
      <p:sp>
        <p:nvSpPr>
          <p:cNvPr id="2" name="Title 1"/>
          <p:cNvSpPr>
            <a:spLocks noGrp="1"/>
          </p:cNvSpPr>
          <p:nvPr>
            <p:ph type="title"/>
          </p:nvPr>
        </p:nvSpPr>
        <p:spPr/>
        <p:txBody>
          <a:bodyPr/>
          <a:lstStyle/>
          <a:p>
            <a:r>
              <a:rPr lang="en-US" dirty="0" smtClean="0"/>
              <a:t>Advance Trends</a:t>
            </a:r>
            <a:endParaRPr lang="en-US" dirty="0"/>
          </a:p>
        </p:txBody>
      </p:sp>
      <p:sp>
        <p:nvSpPr>
          <p:cNvPr id="59" name="Slide Number Placeholder 58"/>
          <p:cNvSpPr>
            <a:spLocks noGrp="1"/>
          </p:cNvSpPr>
          <p:nvPr>
            <p:ph type="sldNum" sz="quarter" idx="4"/>
          </p:nvPr>
        </p:nvSpPr>
        <p:spPr/>
        <p:txBody>
          <a:bodyPr/>
          <a:lstStyle/>
          <a:p>
            <a:pPr marL="0" indent="0"/>
            <a:fld id="{465B78C3-6752-4576-9CFA-2917C24B55FA}" type="slidenum">
              <a:rPr lang="en-US" smtClean="0"/>
              <a:pPr marL="0" indent="0"/>
              <a:t>31</a:t>
            </a:fld>
            <a:endParaRPr lang="en-US" dirty="0"/>
          </a:p>
        </p:txBody>
      </p:sp>
      <p:sp>
        <p:nvSpPr>
          <p:cNvPr id="4" name="Rectangle 3"/>
          <p:cNvSpPr/>
          <p:nvPr/>
        </p:nvSpPr>
        <p:spPr>
          <a:xfrm>
            <a:off x="0" y="1021528"/>
            <a:ext cx="91440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8" lvl="0" algn="ctr" defTabSz="927285" fontAlgn="auto">
              <a:spcBef>
                <a:spcPts val="1014"/>
              </a:spcBef>
              <a:spcAft>
                <a:spcPts val="0"/>
              </a:spcAft>
            </a:pPr>
            <a:r>
              <a:rPr lang="en-US" sz="1500" dirty="0" smtClean="0">
                <a:solidFill>
                  <a:schemeClr val="tx1"/>
                </a:solidFill>
                <a:latin typeface="AvantGarde Md BT" pitchFamily="34" charset="0"/>
              </a:rPr>
              <a:t>The growth in member balance sheets and the increased focus on interest rate risk </a:t>
            </a:r>
            <a:br>
              <a:rPr lang="en-US" sz="1500" dirty="0" smtClean="0">
                <a:solidFill>
                  <a:schemeClr val="tx1"/>
                </a:solidFill>
                <a:latin typeface="AvantGarde Md BT" pitchFamily="34" charset="0"/>
              </a:rPr>
            </a:br>
            <a:r>
              <a:rPr lang="en-US" sz="1500" dirty="0" smtClean="0">
                <a:solidFill>
                  <a:schemeClr val="tx1"/>
                </a:solidFill>
                <a:latin typeface="AvantGarde Md BT" pitchFamily="34" charset="0"/>
              </a:rPr>
              <a:t>are the main drivers behind member funding preferences.</a:t>
            </a:r>
          </a:p>
        </p:txBody>
      </p:sp>
      <p:sp>
        <p:nvSpPr>
          <p:cNvPr id="19" name="Rectangle 18"/>
          <p:cNvSpPr/>
          <p:nvPr/>
        </p:nvSpPr>
        <p:spPr>
          <a:xfrm>
            <a:off x="0" y="1638795"/>
            <a:ext cx="4579620" cy="338554"/>
          </a:xfrm>
          <a:prstGeom prst="rect">
            <a:avLst/>
          </a:prstGeom>
        </p:spPr>
        <p:txBody>
          <a:bodyPr wrap="square">
            <a:spAutoFit/>
          </a:bodyPr>
          <a:lstStyle/>
          <a:p>
            <a:pPr algn="ctr"/>
            <a:r>
              <a:rPr lang="en-US" sz="1600" spc="-20" dirty="0" smtClean="0">
                <a:latin typeface="AvantGarde Md BT" pitchFamily="34" charset="0"/>
              </a:rPr>
              <a:t>Member Advances Outstanding</a:t>
            </a:r>
          </a:p>
        </p:txBody>
      </p:sp>
      <p:sp>
        <p:nvSpPr>
          <p:cNvPr id="24" name="Rectangle 23"/>
          <p:cNvSpPr/>
          <p:nvPr/>
        </p:nvSpPr>
        <p:spPr>
          <a:xfrm>
            <a:off x="4579620" y="1638795"/>
            <a:ext cx="4564380" cy="338554"/>
          </a:xfrm>
          <a:prstGeom prst="rect">
            <a:avLst/>
          </a:prstGeom>
        </p:spPr>
        <p:txBody>
          <a:bodyPr wrap="square">
            <a:spAutoFit/>
          </a:bodyPr>
          <a:lstStyle/>
          <a:p>
            <a:pPr algn="ctr"/>
            <a:r>
              <a:rPr lang="en-US" sz="1600" cap="all" spc="-20" dirty="0" err="1" smtClean="0">
                <a:latin typeface="AvantGarde Md BT" pitchFamily="34" charset="0"/>
              </a:rPr>
              <a:t>Fhlbny</a:t>
            </a:r>
            <a:r>
              <a:rPr lang="en-US" sz="1600" cap="all" spc="-20" dirty="0" smtClean="0">
                <a:latin typeface="AvantGarde Md BT" pitchFamily="34" charset="0"/>
              </a:rPr>
              <a:t> </a:t>
            </a:r>
            <a:r>
              <a:rPr lang="en-US" sz="1600" spc="-20" dirty="0" smtClean="0">
                <a:latin typeface="AvantGarde Md BT" pitchFamily="34" charset="0"/>
              </a:rPr>
              <a:t>Advances Issued &amp; Still Outstanding</a:t>
            </a:r>
          </a:p>
        </p:txBody>
      </p:sp>
      <p:graphicFrame>
        <p:nvGraphicFramePr>
          <p:cNvPr id="50187" name="Object 11"/>
          <p:cNvGraphicFramePr>
            <a:graphicFrameLocks noChangeAspect="1"/>
          </p:cNvGraphicFramePr>
          <p:nvPr/>
        </p:nvGraphicFramePr>
        <p:xfrm>
          <a:off x="4679950" y="2028825"/>
          <a:ext cx="4467225" cy="4421188"/>
        </p:xfrm>
        <a:graphic>
          <a:graphicData uri="http://schemas.openxmlformats.org/presentationml/2006/ole">
            <p:oleObj spid="_x0000_s1878018" name="Worksheet" r:id="rId5" imgW="9610790" imgH="9506085" progId="Excel.Sheet.8">
              <p:link updateAutomatic="1"/>
            </p:oleObj>
          </a:graphicData>
        </a:graphic>
      </p:graphicFrame>
      <p:graphicFrame>
        <p:nvGraphicFramePr>
          <p:cNvPr id="50191" name="Object 15"/>
          <p:cNvGraphicFramePr>
            <a:graphicFrameLocks noChangeAspect="1"/>
          </p:cNvGraphicFramePr>
          <p:nvPr/>
        </p:nvGraphicFramePr>
        <p:xfrm>
          <a:off x="1976276" y="2287804"/>
          <a:ext cx="1544638" cy="1433513"/>
        </p:xfrm>
        <a:graphic>
          <a:graphicData uri="http://schemas.openxmlformats.org/presentationml/2006/ole">
            <p:oleObj spid="_x0000_s1878021" name="Worksheet" r:id="rId6" imgW="5295967" imgH="4914896" progId="Excel.Sheet.8">
              <p:link updateAutomatic="1"/>
            </p:oleObj>
          </a:graphicData>
        </a:graphic>
      </p:graphicFrame>
      <p:grpSp>
        <p:nvGrpSpPr>
          <p:cNvPr id="3" name="Group 57"/>
          <p:cNvGrpSpPr/>
          <p:nvPr/>
        </p:nvGrpSpPr>
        <p:grpSpPr>
          <a:xfrm>
            <a:off x="2146125" y="2103957"/>
            <a:ext cx="1272545" cy="1931059"/>
            <a:chOff x="5738166" y="3467719"/>
            <a:chExt cx="1272545" cy="1931059"/>
          </a:xfrm>
        </p:grpSpPr>
        <p:sp>
          <p:nvSpPr>
            <p:cNvPr id="27" name="Text Placeholder 1"/>
            <p:cNvSpPr txBox="1">
              <a:spLocks/>
            </p:cNvSpPr>
            <p:nvPr/>
          </p:nvSpPr>
          <p:spPr>
            <a:xfrm>
              <a:off x="5738166" y="3467719"/>
              <a:ext cx="1249680" cy="165751"/>
            </a:xfrm>
            <a:prstGeom prst="rect">
              <a:avLst/>
            </a:prstGeom>
          </p:spPr>
          <p:txBody>
            <a:bodyPr vert="horz" lIns="0" tIns="45720" rIns="0" bIns="45720" rtlCol="0">
              <a:noAutofit/>
            </a:bodyPr>
            <a:lstStyle/>
            <a:p>
              <a:pPr marR="0" lvl="0" algn="ctr" defTabSz="914400" rtl="0" eaLnBrk="1" fontAlgn="auto" latinLnBrk="0" hangingPunct="1">
                <a:lnSpc>
                  <a:spcPct val="100000"/>
                </a:lnSpc>
                <a:spcBef>
                  <a:spcPts val="1000"/>
                </a:spcBef>
                <a:spcAft>
                  <a:spcPts val="0"/>
                </a:spcAft>
                <a:buClrTx/>
                <a:buSzTx/>
                <a:buFontTx/>
                <a:buNone/>
                <a:tabLst/>
                <a:defRPr/>
              </a:pPr>
              <a:r>
                <a:rPr kumimoji="0" lang="en-US" sz="900" i="0" strike="noStrike" kern="1200" cap="none" spc="0" normalizeH="0" baseline="0" noProof="0" dirty="0" smtClean="0">
                  <a:ln>
                    <a:noFill/>
                  </a:ln>
                  <a:solidFill>
                    <a:schemeClr val="tx1"/>
                  </a:solidFill>
                  <a:effectLst/>
                  <a:uLnTx/>
                  <a:uFillTx/>
                  <a:latin typeface="AvantGarde Md BT"/>
                  <a:ea typeface="+mn-ea"/>
                  <a:cs typeface="+mn-cs"/>
                </a:rPr>
                <a:t>ALL MEMBERS:</a:t>
              </a:r>
              <a:endParaRPr kumimoji="0" lang="en-US" sz="900" i="0" strike="noStrike" kern="1200" cap="none" spc="0" normalizeH="0" baseline="0" noProof="0" dirty="0">
                <a:ln>
                  <a:noFill/>
                </a:ln>
                <a:solidFill>
                  <a:schemeClr val="tx1"/>
                </a:solidFill>
                <a:effectLst/>
                <a:uLnTx/>
                <a:uFillTx/>
                <a:latin typeface="AvantGarde Md BT"/>
                <a:ea typeface="+mn-ea"/>
                <a:cs typeface="+mn-cs"/>
              </a:endParaRPr>
            </a:p>
          </p:txBody>
        </p:sp>
        <p:sp>
          <p:nvSpPr>
            <p:cNvPr id="28" name="Text Placeholder 1"/>
            <p:cNvSpPr txBox="1">
              <a:spLocks/>
            </p:cNvSpPr>
            <p:nvPr/>
          </p:nvSpPr>
          <p:spPr>
            <a:xfrm>
              <a:off x="5882948" y="4009853"/>
              <a:ext cx="387672" cy="249095"/>
            </a:xfrm>
            <a:prstGeom prst="rect">
              <a:avLst/>
            </a:prstGeom>
          </p:spPr>
          <p:txBody>
            <a:bodyPr vert="horz" lIns="0" tIns="0" rIns="0" bIns="0" rtlCol="0">
              <a:noAutofit/>
            </a:bodyPr>
            <a:lstStyle/>
            <a:p>
              <a:pPr marR="0" lvl="0" algn="ctr" defTabSz="914400" rtl="0" eaLnBrk="1" fontAlgn="auto" latinLnBrk="0" hangingPunct="1">
                <a:lnSpc>
                  <a:spcPct val="100000"/>
                </a:lnSpc>
                <a:spcBef>
                  <a:spcPts val="1000"/>
                </a:spcBef>
                <a:spcAft>
                  <a:spcPts val="0"/>
                </a:spcAft>
                <a:buClrTx/>
                <a:buSzTx/>
                <a:buFontTx/>
                <a:buNone/>
                <a:tabLst/>
                <a:defRPr/>
              </a:pPr>
              <a:r>
                <a:rPr kumimoji="0" lang="en-US" sz="700" i="0" strike="noStrike" kern="1200" cap="none" spc="0" normalizeH="0" baseline="0" noProof="0" dirty="0" smtClean="0">
                  <a:ln>
                    <a:noFill/>
                  </a:ln>
                  <a:effectLst/>
                  <a:uLnTx/>
                  <a:uFillTx/>
                  <a:latin typeface="AvantGarde Md BT"/>
                  <a:ea typeface="+mn-ea"/>
                  <a:cs typeface="+mn-cs"/>
                </a:rPr>
                <a:t>Thrifts</a:t>
              </a:r>
              <a:r>
                <a:rPr lang="en-US" sz="700" dirty="0" smtClean="0">
                  <a:latin typeface="AvantGarde Md BT"/>
                </a:rPr>
                <a:t/>
              </a:r>
              <a:br>
                <a:rPr lang="en-US" sz="700" dirty="0" smtClean="0">
                  <a:latin typeface="AvantGarde Md BT"/>
                </a:rPr>
              </a:br>
              <a:r>
                <a:rPr kumimoji="0" lang="en-US" sz="700" i="0" strike="noStrike" kern="1200" cap="none" spc="0" normalizeH="0" noProof="0" dirty="0" smtClean="0">
                  <a:ln>
                    <a:noFill/>
                  </a:ln>
                  <a:effectLst/>
                  <a:uLnTx/>
                  <a:uFillTx/>
                  <a:latin typeface="AvantGarde Md BT"/>
                  <a:ea typeface="+mn-ea"/>
                  <a:cs typeface="+mn-cs"/>
                </a:rPr>
                <a:t>32%,68</a:t>
              </a:r>
              <a:endParaRPr kumimoji="0" lang="en-US" sz="700" i="0" strike="noStrike" kern="1200" cap="none" spc="0" normalizeH="0" baseline="0" noProof="0" dirty="0">
                <a:ln>
                  <a:noFill/>
                </a:ln>
                <a:effectLst/>
                <a:uLnTx/>
                <a:uFillTx/>
                <a:latin typeface="AvantGarde Md BT"/>
                <a:ea typeface="+mn-ea"/>
                <a:cs typeface="+mn-cs"/>
              </a:endParaRPr>
            </a:p>
          </p:txBody>
        </p:sp>
        <p:sp>
          <p:nvSpPr>
            <p:cNvPr id="29" name="Text Placeholder 1"/>
            <p:cNvSpPr txBox="1">
              <a:spLocks/>
            </p:cNvSpPr>
            <p:nvPr/>
          </p:nvSpPr>
          <p:spPr>
            <a:xfrm>
              <a:off x="5895025" y="4516266"/>
              <a:ext cx="495300" cy="391969"/>
            </a:xfrm>
            <a:prstGeom prst="rect">
              <a:avLst/>
            </a:prstGeom>
          </p:spPr>
          <p:txBody>
            <a:bodyPr vert="horz" lIns="0" tIns="0" rIns="0" bIns="0" rtlCol="0">
              <a:noAutofit/>
            </a:bodyPr>
            <a:lstStyle/>
            <a:p>
              <a:pPr marR="0" lvl="0" algn="ctr" defTabSz="914400" rtl="0" eaLnBrk="1" fontAlgn="auto" latinLnBrk="0" hangingPunct="1">
                <a:lnSpc>
                  <a:spcPct val="100000"/>
                </a:lnSpc>
                <a:spcBef>
                  <a:spcPts val="1000"/>
                </a:spcBef>
                <a:spcAft>
                  <a:spcPts val="0"/>
                </a:spcAft>
                <a:buClrTx/>
                <a:buSzTx/>
                <a:buFontTx/>
                <a:buNone/>
                <a:tabLst/>
                <a:defRPr/>
              </a:pPr>
              <a:r>
                <a:rPr kumimoji="0" lang="en-US" sz="700" i="0" strike="noStrike" kern="1200" cap="none" spc="0" normalizeH="0" baseline="0" noProof="0" dirty="0" smtClean="0">
                  <a:ln>
                    <a:noFill/>
                  </a:ln>
                  <a:solidFill>
                    <a:schemeClr val="lt1"/>
                  </a:solidFill>
                  <a:effectLst/>
                  <a:uLnTx/>
                  <a:uFillTx/>
                  <a:latin typeface="AvantGarde Md BT"/>
                  <a:ea typeface="+mn-ea"/>
                  <a:cs typeface="+mn-cs"/>
                </a:rPr>
                <a:t>Insurance Company</a:t>
              </a:r>
              <a:r>
                <a:rPr lang="en-US" sz="700" dirty="0">
                  <a:solidFill>
                    <a:schemeClr val="lt1"/>
                  </a:solidFill>
                  <a:latin typeface="AvantGarde Md BT"/>
                </a:rPr>
                <a:t> </a:t>
              </a:r>
              <a:r>
                <a:rPr lang="en-US" sz="700" dirty="0" smtClean="0">
                  <a:solidFill>
                    <a:schemeClr val="lt1"/>
                  </a:solidFill>
                  <a:latin typeface="AvantGarde Md BT"/>
                </a:rPr>
                <a:t>19%, 6</a:t>
              </a:r>
              <a:endParaRPr kumimoji="0" lang="en-US" sz="700" i="0" strike="noStrike" kern="1200" cap="none" spc="0" normalizeH="0" baseline="0" noProof="0" dirty="0" smtClean="0">
                <a:ln>
                  <a:noFill/>
                </a:ln>
                <a:solidFill>
                  <a:schemeClr val="lt1"/>
                </a:solidFill>
                <a:effectLst/>
                <a:uLnTx/>
                <a:uFillTx/>
                <a:latin typeface="AvantGarde Md BT"/>
                <a:ea typeface="+mn-ea"/>
                <a:cs typeface="+mn-cs"/>
              </a:endParaRPr>
            </a:p>
          </p:txBody>
        </p:sp>
        <p:sp>
          <p:nvSpPr>
            <p:cNvPr id="30" name="Text Placeholder 1"/>
            <p:cNvSpPr txBox="1">
              <a:spLocks/>
            </p:cNvSpPr>
            <p:nvPr/>
          </p:nvSpPr>
          <p:spPr>
            <a:xfrm>
              <a:off x="6253162" y="5190164"/>
              <a:ext cx="600074" cy="208614"/>
            </a:xfrm>
            <a:prstGeom prst="rect">
              <a:avLst/>
            </a:prstGeom>
          </p:spPr>
          <p:txBody>
            <a:bodyPr vert="horz" lIns="0" tIns="0" rIns="0" bIns="0" rtlCol="0">
              <a:noAutofit/>
            </a:bodyPr>
            <a:lstStyle/>
            <a:p>
              <a:pPr marR="0" lvl="0" algn="ctr" defTabSz="914400" rtl="0" eaLnBrk="1" fontAlgn="auto" latinLnBrk="0" hangingPunct="1">
                <a:lnSpc>
                  <a:spcPct val="100000"/>
                </a:lnSpc>
                <a:spcBef>
                  <a:spcPts val="1000"/>
                </a:spcBef>
                <a:spcAft>
                  <a:spcPts val="0"/>
                </a:spcAft>
                <a:buClrTx/>
                <a:buSzTx/>
                <a:buFontTx/>
                <a:buNone/>
                <a:tabLst/>
                <a:defRPr/>
              </a:pPr>
              <a:r>
                <a:rPr kumimoji="0" lang="en-US" sz="700" i="0" strike="noStrike" kern="1200" cap="none" spc="0" normalizeH="0" baseline="0" noProof="0" dirty="0" smtClean="0">
                  <a:ln>
                    <a:noFill/>
                  </a:ln>
                  <a:solidFill>
                    <a:schemeClr val="tx1"/>
                  </a:solidFill>
                  <a:effectLst/>
                  <a:uLnTx/>
                  <a:uFillTx/>
                  <a:latin typeface="AvantGarde Md BT"/>
                  <a:ea typeface="+mn-ea"/>
                  <a:cs typeface="+mn-cs"/>
                </a:rPr>
                <a:t>Credit Unions</a:t>
              </a:r>
              <a:br>
                <a:rPr kumimoji="0" lang="en-US" sz="700" i="0" strike="noStrike" kern="1200" cap="none" spc="0" normalizeH="0" baseline="0" noProof="0" dirty="0" smtClean="0">
                  <a:ln>
                    <a:noFill/>
                  </a:ln>
                  <a:solidFill>
                    <a:schemeClr val="tx1"/>
                  </a:solidFill>
                  <a:effectLst/>
                  <a:uLnTx/>
                  <a:uFillTx/>
                  <a:latin typeface="AvantGarde Md BT"/>
                  <a:ea typeface="+mn-ea"/>
                  <a:cs typeface="+mn-cs"/>
                </a:rPr>
              </a:br>
              <a:r>
                <a:rPr kumimoji="0" lang="en-US" sz="700" i="0" strike="noStrike" kern="1200" cap="none" spc="0" normalizeH="0" baseline="0" noProof="0" dirty="0" smtClean="0">
                  <a:ln>
                    <a:noFill/>
                  </a:ln>
                  <a:solidFill>
                    <a:schemeClr val="tx1"/>
                  </a:solidFill>
                  <a:effectLst/>
                  <a:uLnTx/>
                  <a:uFillTx/>
                  <a:latin typeface="AvantGarde Md BT"/>
                  <a:ea typeface="+mn-ea"/>
                  <a:cs typeface="+mn-cs"/>
                </a:rPr>
                <a:t>3</a:t>
              </a:r>
              <a:r>
                <a:rPr lang="en-US" sz="700" dirty="0" smtClean="0">
                  <a:latin typeface="AvantGarde Md BT"/>
                </a:rPr>
                <a:t>%, 29</a:t>
              </a:r>
              <a:endParaRPr kumimoji="0" lang="en-US" sz="700" i="0" strike="noStrike" kern="1200" cap="none" spc="0" normalizeH="0" baseline="0" noProof="0" dirty="0" smtClean="0">
                <a:ln>
                  <a:noFill/>
                </a:ln>
                <a:solidFill>
                  <a:schemeClr val="tx1"/>
                </a:solidFill>
                <a:effectLst/>
                <a:uLnTx/>
                <a:uFillTx/>
                <a:latin typeface="AvantGarde Md BT"/>
                <a:ea typeface="+mn-ea"/>
                <a:cs typeface="+mn-cs"/>
              </a:endParaRPr>
            </a:p>
          </p:txBody>
        </p:sp>
        <p:sp>
          <p:nvSpPr>
            <p:cNvPr id="31" name="Text Placeholder 1"/>
            <p:cNvSpPr txBox="1">
              <a:spLocks/>
            </p:cNvSpPr>
            <p:nvPr/>
          </p:nvSpPr>
          <p:spPr>
            <a:xfrm>
              <a:off x="6335376" y="4075577"/>
              <a:ext cx="675335" cy="335770"/>
            </a:xfrm>
            <a:prstGeom prst="rect">
              <a:avLst/>
            </a:prstGeom>
          </p:spPr>
          <p:txBody>
            <a:bodyPr vert="horz" lIns="0" tIns="0" rIns="0" bIns="0" rtlCol="0">
              <a:noAutofit/>
            </a:bodyPr>
            <a:lstStyle/>
            <a:p>
              <a:pPr marR="0" lvl="0" algn="ctr" defTabSz="914400" rtl="0" eaLnBrk="1" fontAlgn="auto" latinLnBrk="0" hangingPunct="1">
                <a:lnSpc>
                  <a:spcPct val="100000"/>
                </a:lnSpc>
                <a:spcBef>
                  <a:spcPts val="1000"/>
                </a:spcBef>
                <a:spcAft>
                  <a:spcPts val="0"/>
                </a:spcAft>
                <a:buClrTx/>
                <a:buSzTx/>
                <a:buFontTx/>
                <a:buNone/>
                <a:tabLst/>
                <a:defRPr/>
              </a:pPr>
              <a:r>
                <a:rPr kumimoji="0" lang="en-US" sz="700" i="0" strike="noStrike" kern="1200" cap="none" spc="0" normalizeH="0" baseline="0" noProof="0" dirty="0" smtClean="0">
                  <a:ln>
                    <a:noFill/>
                  </a:ln>
                  <a:effectLst/>
                  <a:uLnTx/>
                  <a:uFillTx/>
                  <a:latin typeface="AvantGarde Md BT"/>
                  <a:ea typeface="+mn-ea"/>
                  <a:cs typeface="+mn-cs"/>
                </a:rPr>
                <a:t>Commercial Banks</a:t>
              </a:r>
              <a:br>
                <a:rPr kumimoji="0" lang="en-US" sz="700" i="0" strike="noStrike" kern="1200" cap="none" spc="0" normalizeH="0" baseline="0" noProof="0" dirty="0" smtClean="0">
                  <a:ln>
                    <a:noFill/>
                  </a:ln>
                  <a:effectLst/>
                  <a:uLnTx/>
                  <a:uFillTx/>
                  <a:latin typeface="AvantGarde Md BT"/>
                  <a:ea typeface="+mn-ea"/>
                  <a:cs typeface="+mn-cs"/>
                </a:rPr>
              </a:br>
              <a:r>
                <a:rPr kumimoji="0" lang="en-US" sz="700" i="0" strike="noStrike" kern="1200" cap="none" spc="0" normalizeH="0" baseline="0" noProof="0" dirty="0" smtClean="0">
                  <a:ln>
                    <a:noFill/>
                  </a:ln>
                  <a:effectLst/>
                  <a:uLnTx/>
                  <a:uFillTx/>
                  <a:latin typeface="AvantGarde Md BT"/>
                  <a:ea typeface="+mn-ea"/>
                  <a:cs typeface="+mn-cs"/>
                </a:rPr>
                <a:t>46</a:t>
              </a:r>
              <a:r>
                <a:rPr lang="en-US" sz="700" dirty="0" smtClean="0">
                  <a:latin typeface="AvantGarde Md BT"/>
                </a:rPr>
                <a:t>%, 99</a:t>
              </a:r>
              <a:endParaRPr kumimoji="0" lang="en-US" sz="700" i="0" strike="noStrike" kern="1200" cap="none" spc="0" normalizeH="0" baseline="0" noProof="0" dirty="0" smtClean="0">
                <a:ln>
                  <a:noFill/>
                </a:ln>
                <a:effectLst/>
                <a:uLnTx/>
                <a:uFillTx/>
                <a:latin typeface="AvantGarde Md BT"/>
                <a:ea typeface="+mn-ea"/>
                <a:cs typeface="+mn-cs"/>
              </a:endParaRPr>
            </a:p>
          </p:txBody>
        </p:sp>
        <p:grpSp>
          <p:nvGrpSpPr>
            <p:cNvPr id="5" name="Group 50"/>
            <p:cNvGrpSpPr/>
            <p:nvPr/>
          </p:nvGrpSpPr>
          <p:grpSpPr>
            <a:xfrm>
              <a:off x="5844694" y="5021268"/>
              <a:ext cx="527531" cy="275115"/>
              <a:chOff x="5669434" y="5021268"/>
              <a:chExt cx="527531" cy="275115"/>
            </a:xfrm>
          </p:grpSpPr>
          <p:sp>
            <p:nvSpPr>
              <p:cNvPr id="34" name="Text Placeholder 1"/>
              <p:cNvSpPr txBox="1">
                <a:spLocks/>
              </p:cNvSpPr>
              <p:nvPr/>
            </p:nvSpPr>
            <p:spPr>
              <a:xfrm>
                <a:off x="5669434" y="5171114"/>
                <a:ext cx="417205" cy="125269"/>
              </a:xfrm>
              <a:prstGeom prst="rect">
                <a:avLst/>
              </a:prstGeom>
            </p:spPr>
            <p:txBody>
              <a:bodyPr vert="horz" lIns="0" tIns="0" rIns="0" bIns="0" rtlCol="0">
                <a:noAutofit/>
              </a:bodyPr>
              <a:lstStyle/>
              <a:p>
                <a:pPr lvl="0" algn="ctr">
                  <a:spcBef>
                    <a:spcPts val="1000"/>
                  </a:spcBef>
                  <a:defRPr/>
                </a:pPr>
                <a:r>
                  <a:rPr kumimoji="0" lang="en-US" sz="700" i="0" strike="noStrike" kern="1200" cap="none" spc="0" normalizeH="0" baseline="0" noProof="0" dirty="0" smtClean="0">
                    <a:ln>
                      <a:noFill/>
                    </a:ln>
                    <a:solidFill>
                      <a:schemeClr val="tx1"/>
                    </a:solidFill>
                    <a:effectLst/>
                    <a:uLnTx/>
                    <a:uFillTx/>
                    <a:latin typeface="AvantGarde Md BT"/>
                    <a:ea typeface="+mn-ea"/>
                    <a:cs typeface="+mn-cs"/>
                  </a:rPr>
                  <a:t>10</a:t>
                </a:r>
                <a:r>
                  <a:rPr kumimoji="0" lang="en-US" sz="700" i="0" strike="noStrike" kern="1200" cap="none" spc="0" normalizeH="0" noProof="0" dirty="0" smtClean="0">
                    <a:ln>
                      <a:noFill/>
                    </a:ln>
                    <a:solidFill>
                      <a:schemeClr val="tx1"/>
                    </a:solidFill>
                    <a:effectLst/>
                    <a:uLnTx/>
                    <a:uFillTx/>
                    <a:latin typeface="AvantGarde Md BT"/>
                    <a:ea typeface="+mn-ea"/>
                    <a:cs typeface="+mn-cs"/>
                  </a:rPr>
                  <a:t>2</a:t>
                </a:r>
                <a:r>
                  <a:rPr lang="en-US" sz="700" dirty="0" smtClean="0">
                    <a:latin typeface="AvantGarde Md BT"/>
                  </a:rPr>
                  <a:t>Bs 0.01%, </a:t>
                </a:r>
                <a:endParaRPr kumimoji="0" lang="en-US" sz="700" i="0" strike="noStrike" kern="1200" cap="none" spc="0" normalizeH="0" baseline="0" noProof="0" dirty="0">
                  <a:ln>
                    <a:noFill/>
                  </a:ln>
                  <a:solidFill>
                    <a:schemeClr val="tx1"/>
                  </a:solidFill>
                  <a:effectLst/>
                  <a:uLnTx/>
                  <a:uFillTx/>
                  <a:latin typeface="AvantGarde Md BT"/>
                  <a:ea typeface="+mn-ea"/>
                  <a:cs typeface="+mn-cs"/>
                </a:endParaRPr>
              </a:p>
            </p:txBody>
          </p:sp>
          <p:cxnSp>
            <p:nvCxnSpPr>
              <p:cNvPr id="35" name="Straight Connector 34"/>
              <p:cNvCxnSpPr>
                <a:stCxn id="34" idx="0"/>
              </p:cNvCxnSpPr>
              <p:nvPr/>
            </p:nvCxnSpPr>
            <p:spPr>
              <a:xfrm flipV="1">
                <a:off x="5878037" y="5021268"/>
                <a:ext cx="318928" cy="149846"/>
              </a:xfrm>
              <a:prstGeom prst="line">
                <a:avLst/>
              </a:prstGeom>
              <a:ln w="6350">
                <a:tailEnd type="oval" w="sm" len="sm"/>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a:stCxn id="30" idx="0"/>
            </p:cNvCxnSpPr>
            <p:nvPr/>
          </p:nvCxnSpPr>
          <p:spPr>
            <a:xfrm flipH="1" flipV="1">
              <a:off x="6434138" y="5016505"/>
              <a:ext cx="119061" cy="173659"/>
            </a:xfrm>
            <a:prstGeom prst="line">
              <a:avLst/>
            </a:prstGeom>
            <a:ln w="6350">
              <a:tailEnd type="oval" w="sm" len="sm"/>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71586" name="Object 2"/>
          <p:cNvGraphicFramePr>
            <a:graphicFrameLocks noChangeAspect="1"/>
          </p:cNvGraphicFramePr>
          <p:nvPr/>
        </p:nvGraphicFramePr>
        <p:xfrm>
          <a:off x="44450" y="1259082"/>
          <a:ext cx="9055100" cy="5323181"/>
        </p:xfrm>
        <a:graphic>
          <a:graphicData uri="http://schemas.openxmlformats.org/presentationml/2006/ole">
            <p:oleObj spid="_x0000_s2371586" name="Worksheet" r:id="rId3" imgW="12630066" imgH="7610543" progId="Excel.Sheet.8">
              <p:link updateAutomatic="1"/>
            </p:oleObj>
          </a:graphicData>
        </a:graphic>
      </p:graphicFrame>
      <p:sp>
        <p:nvSpPr>
          <p:cNvPr id="2" name="Title 1"/>
          <p:cNvSpPr>
            <a:spLocks noGrp="1"/>
          </p:cNvSpPr>
          <p:nvPr>
            <p:ph type="title"/>
          </p:nvPr>
        </p:nvSpPr>
        <p:spPr/>
        <p:txBody>
          <a:bodyPr>
            <a:normAutofit/>
          </a:bodyPr>
          <a:lstStyle/>
          <a:p>
            <a:r>
              <a:rPr lang="en-US" dirty="0" smtClean="0"/>
              <a:t>Advances Outstanding by Type:</a:t>
            </a:r>
            <a:br>
              <a:rPr lang="en-US" dirty="0" smtClean="0"/>
            </a:br>
            <a:r>
              <a:rPr lang="en-US" dirty="0" smtClean="0"/>
              <a:t>Our Advance Book is Becoming More Diverse</a:t>
            </a:r>
            <a:endParaRPr lang="en-US" dirty="0"/>
          </a:p>
        </p:txBody>
      </p:sp>
      <p:sp>
        <p:nvSpPr>
          <p:cNvPr id="9" name="Text Placeholder 8"/>
          <p:cNvSpPr>
            <a:spLocks noGrp="1"/>
          </p:cNvSpPr>
          <p:nvPr>
            <p:ph type="body" sz="quarter" idx="13"/>
          </p:nvPr>
        </p:nvSpPr>
        <p:spPr>
          <a:xfrm>
            <a:off x="0" y="1019175"/>
            <a:ext cx="9144000" cy="360174"/>
          </a:xfrm>
        </p:spPr>
        <p:txBody>
          <a:bodyPr/>
          <a:lstStyle/>
          <a:p>
            <a:r>
              <a:rPr lang="en-US" sz="1600" dirty="0" smtClean="0">
                <a:latin typeface="AvantGarde Md BT"/>
              </a:rPr>
              <a:t>Year-end 2004 through Year-to-date 2015</a:t>
            </a:r>
            <a:endParaRPr lang="en-US" sz="1600" dirty="0">
              <a:latin typeface="AvantGarde Md BT"/>
            </a:endParaRPr>
          </a:p>
        </p:txBody>
      </p:sp>
      <p:sp>
        <p:nvSpPr>
          <p:cNvPr id="6" name="Slide Number Placeholder 5"/>
          <p:cNvSpPr>
            <a:spLocks noGrp="1"/>
          </p:cNvSpPr>
          <p:nvPr>
            <p:ph type="sldNum" sz="quarter" idx="12"/>
          </p:nvPr>
        </p:nvSpPr>
        <p:spPr/>
        <p:txBody>
          <a:bodyPr/>
          <a:lstStyle/>
          <a:p>
            <a:fld id="{465B78C3-6752-4576-9CFA-2917C24B55FA}"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p:txBody>
          <a:bodyPr/>
          <a:lstStyle/>
          <a:p>
            <a:r>
              <a:rPr lang="en-US" dirty="0" smtClean="0">
                <a:solidFill>
                  <a:srgbClr val="2B3864"/>
                </a:solidFill>
              </a:rPr>
              <a:t>What is Driving Members’ Need to Borrow?</a:t>
            </a:r>
          </a:p>
        </p:txBody>
      </p:sp>
      <p:sp>
        <p:nvSpPr>
          <p:cNvPr id="19460" name="Slide Number Placeholder 11"/>
          <p:cNvSpPr>
            <a:spLocks noGrp="1"/>
          </p:cNvSpPr>
          <p:nvPr>
            <p:ph type="sldNum" sz="quarter" idx="4"/>
          </p:nvPr>
        </p:nvSpPr>
        <p:spPr bwMode="auto">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EDA0B3F9-35F5-41BA-92DD-BD78C6DEB2EE}" type="slidenum">
              <a:rPr lang="en-US" smtClean="0"/>
              <a:pPr fontAlgn="base">
                <a:spcBef>
                  <a:spcPct val="0"/>
                </a:spcBef>
                <a:spcAft>
                  <a:spcPct val="0"/>
                </a:spcAft>
                <a:defRPr/>
              </a:pPr>
              <a:t>33</a:t>
            </a:fld>
            <a:endParaRPr lang="en-US" smtClean="0"/>
          </a:p>
        </p:txBody>
      </p:sp>
      <p:sp>
        <p:nvSpPr>
          <p:cNvPr id="18437" name="Rectangle 4"/>
          <p:cNvSpPr>
            <a:spLocks noChangeArrowheads="1"/>
          </p:cNvSpPr>
          <p:nvPr/>
        </p:nvSpPr>
        <p:spPr bwMode="auto">
          <a:xfrm>
            <a:off x="609600" y="2453903"/>
            <a:ext cx="3451225" cy="2224088"/>
          </a:xfrm>
          <a:prstGeom prst="rect">
            <a:avLst/>
          </a:prstGeom>
          <a:noFill/>
          <a:ln w="9525" algn="ctr">
            <a:noFill/>
            <a:miter lim="800000"/>
            <a:headEnd/>
            <a:tailEnd/>
          </a:ln>
        </p:spPr>
        <p:txBody>
          <a:bodyPr lIns="0" tIns="0" rIns="0" bIns="0"/>
          <a:lstStyle/>
          <a:p>
            <a:pPr marL="228600" indent="-228600">
              <a:lnSpc>
                <a:spcPct val="90000"/>
              </a:lnSpc>
              <a:spcBef>
                <a:spcPct val="25000"/>
              </a:spcBef>
              <a:buFont typeface="AvantGarde Bk BT" pitchFamily="34" charset="0"/>
              <a:buChar char="»"/>
            </a:pPr>
            <a:r>
              <a:rPr lang="en-US" sz="1200" dirty="0">
                <a:solidFill>
                  <a:srgbClr val="000000"/>
                </a:solidFill>
                <a:latin typeface="AvantGarde Bk BT" pitchFamily="34" charset="0"/>
              </a:rPr>
              <a:t>Liquidity management</a:t>
            </a:r>
          </a:p>
          <a:p>
            <a:pPr marL="228600" indent="-228600">
              <a:spcBef>
                <a:spcPct val="20000"/>
              </a:spcBef>
              <a:buFont typeface="AvantGarde Bk BT" pitchFamily="34" charset="0"/>
              <a:buChar char="»"/>
            </a:pPr>
            <a:r>
              <a:rPr lang="en-US" sz="1200" dirty="0">
                <a:solidFill>
                  <a:srgbClr val="000000"/>
                </a:solidFill>
                <a:latin typeface="AvantGarde Bk BT" pitchFamily="34" charset="0"/>
              </a:rPr>
              <a:t>Asset/liability management</a:t>
            </a:r>
          </a:p>
          <a:p>
            <a:pPr marL="685800" lvl="1" indent="-228600">
              <a:spcBef>
                <a:spcPct val="20000"/>
              </a:spcBef>
              <a:buFontTx/>
              <a:buChar char="–"/>
            </a:pPr>
            <a:r>
              <a:rPr lang="en-US" sz="1200" dirty="0">
                <a:solidFill>
                  <a:srgbClr val="000000"/>
                </a:solidFill>
                <a:latin typeface="AvantGarde Bk BT" pitchFamily="34" charset="0"/>
              </a:rPr>
              <a:t>Transactional micro hedges</a:t>
            </a:r>
          </a:p>
          <a:p>
            <a:pPr marL="685800" lvl="1" indent="-228600">
              <a:spcBef>
                <a:spcPct val="20000"/>
              </a:spcBef>
              <a:buFontTx/>
              <a:buChar char="–"/>
            </a:pPr>
            <a:r>
              <a:rPr lang="en-US" sz="1200" dirty="0">
                <a:solidFill>
                  <a:srgbClr val="000000"/>
                </a:solidFill>
                <a:latin typeface="AvantGarde Bk BT" pitchFamily="34" charset="0"/>
              </a:rPr>
              <a:t>Balance sheet macro hedges</a:t>
            </a:r>
          </a:p>
          <a:p>
            <a:pPr marL="228600" indent="-228600">
              <a:spcBef>
                <a:spcPct val="20000"/>
              </a:spcBef>
              <a:buFont typeface="AvantGarde Bk BT" pitchFamily="34" charset="0"/>
              <a:buChar char="»"/>
            </a:pPr>
            <a:r>
              <a:rPr lang="en-US" sz="1200" dirty="0" smtClean="0">
                <a:solidFill>
                  <a:srgbClr val="000000"/>
                </a:solidFill>
                <a:latin typeface="AvantGarde Bk BT" pitchFamily="34" charset="0"/>
              </a:rPr>
              <a:t>Wholesale </a:t>
            </a:r>
            <a:r>
              <a:rPr lang="en-US" sz="1200" dirty="0">
                <a:solidFill>
                  <a:srgbClr val="000000"/>
                </a:solidFill>
                <a:latin typeface="AvantGarde Bk BT" pitchFamily="34" charset="0"/>
              </a:rPr>
              <a:t>leveraging</a:t>
            </a:r>
          </a:p>
          <a:p>
            <a:pPr marL="228600" indent="-228600">
              <a:spcBef>
                <a:spcPct val="20000"/>
              </a:spcBef>
              <a:buFont typeface="AvantGarde Bk BT" pitchFamily="34" charset="0"/>
              <a:buChar char="»"/>
            </a:pPr>
            <a:r>
              <a:rPr lang="en-US" sz="1200" dirty="0">
                <a:solidFill>
                  <a:srgbClr val="000000"/>
                </a:solidFill>
                <a:latin typeface="AvantGarde Bk BT" pitchFamily="34" charset="0"/>
              </a:rPr>
              <a:t>Funding retail loan growth</a:t>
            </a:r>
          </a:p>
          <a:p>
            <a:pPr marL="228600" indent="-228600">
              <a:spcBef>
                <a:spcPct val="20000"/>
              </a:spcBef>
              <a:buFont typeface="AvantGarde Bk BT" pitchFamily="34" charset="0"/>
              <a:buChar char="»"/>
            </a:pPr>
            <a:r>
              <a:rPr lang="en-US" sz="1200" dirty="0">
                <a:solidFill>
                  <a:srgbClr val="000000"/>
                </a:solidFill>
                <a:latin typeface="AvantGarde Bk BT" pitchFamily="34" charset="0"/>
              </a:rPr>
              <a:t>Prefunding branches</a:t>
            </a:r>
          </a:p>
        </p:txBody>
      </p:sp>
      <p:sp>
        <p:nvSpPr>
          <p:cNvPr id="18438" name="Rectangle 5"/>
          <p:cNvSpPr>
            <a:spLocks noChangeArrowheads="1"/>
          </p:cNvSpPr>
          <p:nvPr/>
        </p:nvSpPr>
        <p:spPr bwMode="auto">
          <a:xfrm>
            <a:off x="606425" y="4616291"/>
            <a:ext cx="3803650" cy="1500187"/>
          </a:xfrm>
          <a:prstGeom prst="rect">
            <a:avLst/>
          </a:prstGeom>
          <a:noFill/>
          <a:ln w="9525" algn="ctr">
            <a:noFill/>
            <a:miter lim="800000"/>
            <a:headEnd/>
            <a:tailEnd/>
          </a:ln>
        </p:spPr>
        <p:txBody>
          <a:bodyPr lIns="0" tIns="0" rIns="0" bIns="0"/>
          <a:lstStyle/>
          <a:p>
            <a:pPr marL="228600" indent="-228600">
              <a:spcBef>
                <a:spcPct val="35000"/>
              </a:spcBef>
              <a:buFont typeface="AvantGarde Bk BT" pitchFamily="34" charset="0"/>
              <a:buChar char="»"/>
            </a:pPr>
            <a:r>
              <a:rPr lang="en-US" sz="1200" dirty="0">
                <a:solidFill>
                  <a:srgbClr val="000000"/>
                </a:solidFill>
                <a:latin typeface="AvantGarde Bk BT" pitchFamily="34" charset="0"/>
              </a:rPr>
              <a:t>Overnight to 30 years</a:t>
            </a:r>
          </a:p>
          <a:p>
            <a:pPr marL="228600" indent="-228600">
              <a:spcBef>
                <a:spcPct val="35000"/>
              </a:spcBef>
              <a:buFont typeface="AvantGarde Bk BT" pitchFamily="34" charset="0"/>
              <a:buChar char="»"/>
            </a:pPr>
            <a:r>
              <a:rPr lang="en-US" sz="1200" dirty="0">
                <a:solidFill>
                  <a:srgbClr val="000000"/>
                </a:solidFill>
                <a:latin typeface="AvantGarde Bk BT" pitchFamily="34" charset="0"/>
              </a:rPr>
              <a:t>Fixed or floating rate</a:t>
            </a:r>
          </a:p>
          <a:p>
            <a:pPr marL="228600" indent="-228600">
              <a:spcBef>
                <a:spcPct val="35000"/>
              </a:spcBef>
              <a:buFont typeface="AvantGarde Bk BT" pitchFamily="34" charset="0"/>
              <a:buChar char="»"/>
            </a:pPr>
            <a:r>
              <a:rPr lang="en-US" sz="1200" dirty="0">
                <a:solidFill>
                  <a:srgbClr val="000000"/>
                </a:solidFill>
                <a:latin typeface="AvantGarde Bk BT" pitchFamily="34" charset="0"/>
              </a:rPr>
              <a:t>Amortizing or bullet structure</a:t>
            </a:r>
          </a:p>
          <a:p>
            <a:pPr marL="228600" indent="-228600">
              <a:spcBef>
                <a:spcPct val="35000"/>
              </a:spcBef>
              <a:buFont typeface="AvantGarde Bk BT" pitchFamily="34" charset="0"/>
              <a:buChar char="»"/>
            </a:pPr>
            <a:r>
              <a:rPr lang="en-US" sz="1200" dirty="0">
                <a:solidFill>
                  <a:srgbClr val="000000"/>
                </a:solidFill>
                <a:latin typeface="AvantGarde Bk BT" pitchFamily="34" charset="0"/>
              </a:rPr>
              <a:t>Forward starting </a:t>
            </a:r>
          </a:p>
        </p:txBody>
      </p:sp>
      <p:sp>
        <p:nvSpPr>
          <p:cNvPr id="18439" name="Text Placeholder 9"/>
          <p:cNvSpPr txBox="1">
            <a:spLocks/>
          </p:cNvSpPr>
          <p:nvPr/>
        </p:nvSpPr>
        <p:spPr bwMode="auto">
          <a:xfrm>
            <a:off x="4041730" y="1948778"/>
            <a:ext cx="4572000" cy="457200"/>
          </a:xfrm>
          <a:prstGeom prst="rect">
            <a:avLst/>
          </a:prstGeom>
          <a:noFill/>
          <a:ln w="9525">
            <a:noFill/>
            <a:miter lim="800000"/>
            <a:headEnd/>
            <a:tailEnd/>
          </a:ln>
        </p:spPr>
        <p:txBody>
          <a:bodyPr/>
          <a:lstStyle/>
          <a:p>
            <a:pPr marL="342900" indent="-342900" algn="ctr">
              <a:spcBef>
                <a:spcPts val="1000"/>
              </a:spcBef>
            </a:pPr>
            <a:r>
              <a:rPr lang="en-US" u="sng" dirty="0">
                <a:solidFill>
                  <a:srgbClr val="000000"/>
                </a:solidFill>
                <a:latin typeface="AvantGarde Bk BT" pitchFamily="34" charset="0"/>
              </a:rPr>
              <a:t>FHLBNY Member Segmentation</a:t>
            </a:r>
          </a:p>
        </p:txBody>
      </p:sp>
      <p:sp>
        <p:nvSpPr>
          <p:cNvPr id="18440" name="Text Placeholder 9"/>
          <p:cNvSpPr txBox="1">
            <a:spLocks/>
          </p:cNvSpPr>
          <p:nvPr/>
        </p:nvSpPr>
        <p:spPr bwMode="auto">
          <a:xfrm>
            <a:off x="285750" y="4168616"/>
            <a:ext cx="3657600" cy="457200"/>
          </a:xfrm>
          <a:prstGeom prst="rect">
            <a:avLst/>
          </a:prstGeom>
          <a:noFill/>
          <a:ln w="9525">
            <a:noFill/>
            <a:miter lim="800000"/>
            <a:headEnd/>
            <a:tailEnd/>
          </a:ln>
        </p:spPr>
        <p:txBody>
          <a:bodyPr/>
          <a:lstStyle/>
          <a:p>
            <a:pPr algn="ctr" eaLnBrk="0" hangingPunct="0">
              <a:lnSpc>
                <a:spcPct val="90000"/>
              </a:lnSpc>
              <a:spcBef>
                <a:spcPct val="50000"/>
              </a:spcBef>
              <a:buClr>
                <a:srgbClr val="FF0000"/>
              </a:buClr>
            </a:pPr>
            <a:r>
              <a:rPr lang="en-US" u="sng" dirty="0">
                <a:solidFill>
                  <a:srgbClr val="000000"/>
                </a:solidFill>
                <a:latin typeface="AvantGarde Bk BT" pitchFamily="34" charset="0"/>
              </a:rPr>
              <a:t>Types of FHLBNY Advances</a:t>
            </a:r>
          </a:p>
        </p:txBody>
      </p:sp>
      <p:sp>
        <p:nvSpPr>
          <p:cNvPr id="18441" name="Text Placeholder 9"/>
          <p:cNvSpPr txBox="1">
            <a:spLocks/>
          </p:cNvSpPr>
          <p:nvPr/>
        </p:nvSpPr>
        <p:spPr bwMode="auto">
          <a:xfrm>
            <a:off x="228600" y="1972891"/>
            <a:ext cx="3657600" cy="457200"/>
          </a:xfrm>
          <a:prstGeom prst="rect">
            <a:avLst/>
          </a:prstGeom>
          <a:noFill/>
          <a:ln w="9525">
            <a:noFill/>
            <a:miter lim="800000"/>
            <a:headEnd/>
            <a:tailEnd/>
          </a:ln>
        </p:spPr>
        <p:txBody>
          <a:bodyPr/>
          <a:lstStyle/>
          <a:p>
            <a:pPr marL="342900" indent="-342900" algn="ctr">
              <a:spcBef>
                <a:spcPts val="1000"/>
              </a:spcBef>
            </a:pPr>
            <a:r>
              <a:rPr lang="en-US" u="sng" dirty="0">
                <a:solidFill>
                  <a:srgbClr val="000000"/>
                </a:solidFill>
                <a:latin typeface="AvantGarde Bk BT" pitchFamily="34" charset="0"/>
              </a:rPr>
              <a:t>Uses of FHLBNY Advances</a:t>
            </a:r>
          </a:p>
        </p:txBody>
      </p:sp>
      <p:graphicFrame>
        <p:nvGraphicFramePr>
          <p:cNvPr id="18434" name="Object 2"/>
          <p:cNvGraphicFramePr>
            <a:graphicFrameLocks noChangeAspect="1"/>
          </p:cNvGraphicFramePr>
          <p:nvPr/>
        </p:nvGraphicFramePr>
        <p:xfrm>
          <a:off x="3633374" y="2327449"/>
          <a:ext cx="5995712" cy="3675360"/>
        </p:xfrm>
        <a:graphic>
          <a:graphicData uri="http://schemas.openxmlformats.org/presentationml/2006/ole">
            <p:oleObj spid="_x0000_s545794" name="Worksheet" r:id="rId4" imgW="6029376" imgH="3695831" progId="Excel.Sheet.8">
              <p:link updateAutomatic="1"/>
            </p:oleObj>
          </a:graphicData>
        </a:graphic>
      </p:graphicFrame>
      <p:sp>
        <p:nvSpPr>
          <p:cNvPr id="20" name="Rectangle 19"/>
          <p:cNvSpPr/>
          <p:nvPr/>
        </p:nvSpPr>
        <p:spPr>
          <a:xfrm>
            <a:off x="262890" y="1135381"/>
            <a:ext cx="8675370" cy="707886"/>
          </a:xfrm>
          <a:prstGeom prst="rect">
            <a:avLst/>
          </a:prstGeom>
        </p:spPr>
        <p:txBody>
          <a:bodyPr wrap="square">
            <a:spAutoFit/>
          </a:bodyPr>
          <a:lstStyle/>
          <a:p>
            <a:pPr algn="ctr"/>
            <a:r>
              <a:rPr lang="en-US" sz="2000" dirty="0" smtClean="0">
                <a:latin typeface="AvantGarde Md BT" pitchFamily="34" charset="0"/>
              </a:rPr>
              <a:t>Segmenting our markets to better understand our members’ needs is essential to designing effective products and strategies </a:t>
            </a:r>
            <a:endParaRPr lang="en-US" sz="2000" dirty="0">
              <a:latin typeface="AvantGarde Md BT"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7"/>
          <p:cNvSpPr>
            <a:spLocks noGrp="1" noChangeArrowheads="1"/>
          </p:cNvSpPr>
          <p:nvPr>
            <p:ph type="title"/>
          </p:nvPr>
        </p:nvSpPr>
        <p:spPr/>
        <p:txBody>
          <a:bodyPr/>
          <a:lstStyle/>
          <a:p>
            <a:pPr eaLnBrk="1" hangingPunct="1"/>
            <a:r>
              <a:rPr lang="en-US" dirty="0" smtClean="0"/>
              <a:t>How Members Use Advances to Fund Their Balance Sheet </a:t>
            </a:r>
          </a:p>
        </p:txBody>
      </p:sp>
      <p:sp>
        <p:nvSpPr>
          <p:cNvPr id="18437" name="Slide Number Placeholder 13"/>
          <p:cNvSpPr>
            <a:spLocks noGrp="1"/>
          </p:cNvSpPr>
          <p:nvPr>
            <p:ph type="sldNum" sz="quarter" idx="4"/>
          </p:nvPr>
        </p:nvSpPr>
        <p:spPr bwMode="auto">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7B8EF855-B7A9-4538-92FF-D6D2F624DAE0}" type="slidenum">
              <a:rPr lang="en-US" smtClean="0"/>
              <a:pPr fontAlgn="base">
                <a:spcBef>
                  <a:spcPct val="0"/>
                </a:spcBef>
                <a:spcAft>
                  <a:spcPct val="0"/>
                </a:spcAft>
                <a:defRPr/>
              </a:pPr>
              <a:t>34</a:t>
            </a:fld>
            <a:endParaRPr lang="en-US" smtClean="0"/>
          </a:p>
        </p:txBody>
      </p:sp>
      <p:grpSp>
        <p:nvGrpSpPr>
          <p:cNvPr id="2" name="Group 19"/>
          <p:cNvGrpSpPr/>
          <p:nvPr/>
        </p:nvGrpSpPr>
        <p:grpSpPr>
          <a:xfrm>
            <a:off x="1991932" y="1092531"/>
            <a:ext cx="5160137" cy="883210"/>
            <a:chOff x="2166938" y="1882140"/>
            <a:chExt cx="4810125" cy="695325"/>
          </a:xfrm>
        </p:grpSpPr>
        <p:grpSp>
          <p:nvGrpSpPr>
            <p:cNvPr id="3" name="Group 38"/>
            <p:cNvGrpSpPr>
              <a:grpSpLocks/>
            </p:cNvGrpSpPr>
            <p:nvPr/>
          </p:nvGrpSpPr>
          <p:grpSpPr bwMode="auto">
            <a:xfrm>
              <a:off x="2166938" y="2258378"/>
              <a:ext cx="4810125" cy="319087"/>
              <a:chOff x="2200275" y="4325938"/>
              <a:chExt cx="4810125" cy="360362"/>
            </a:xfrm>
          </p:grpSpPr>
          <p:pic>
            <p:nvPicPr>
              <p:cNvPr id="19485" name="Picture 12"/>
              <p:cNvPicPr>
                <a:picLocks noChangeAspect="1" noChangeArrowheads="1"/>
              </p:cNvPicPr>
              <p:nvPr/>
            </p:nvPicPr>
            <p:blipFill>
              <a:blip r:embed="rId4" cstate="print"/>
              <a:srcRect l="6987" t="86102" r="71754" b="5710"/>
              <a:stretch>
                <a:fillRect/>
              </a:stretch>
            </p:blipFill>
            <p:spPr bwMode="auto">
              <a:xfrm>
                <a:off x="2200275" y="4325938"/>
                <a:ext cx="1362075" cy="360362"/>
              </a:xfrm>
              <a:prstGeom prst="rect">
                <a:avLst/>
              </a:prstGeom>
              <a:noFill/>
              <a:ln w="9525" algn="ctr">
                <a:noFill/>
                <a:miter lim="800000"/>
                <a:headEnd/>
                <a:tailEnd/>
              </a:ln>
            </p:spPr>
          </p:pic>
          <p:pic>
            <p:nvPicPr>
              <p:cNvPr id="19486" name="Picture 12"/>
              <p:cNvPicPr>
                <a:picLocks noChangeAspect="1" noChangeArrowheads="1"/>
              </p:cNvPicPr>
              <p:nvPr/>
            </p:nvPicPr>
            <p:blipFill>
              <a:blip r:embed="rId4" cstate="print"/>
              <a:srcRect l="38802" t="86102" r="39346" b="6143"/>
              <a:stretch>
                <a:fillRect/>
              </a:stretch>
            </p:blipFill>
            <p:spPr bwMode="auto">
              <a:xfrm>
                <a:off x="3795713" y="4325938"/>
                <a:ext cx="1400175" cy="341312"/>
              </a:xfrm>
              <a:prstGeom prst="rect">
                <a:avLst/>
              </a:prstGeom>
              <a:noFill/>
              <a:ln w="9525" algn="ctr">
                <a:noFill/>
                <a:miter lim="800000"/>
                <a:headEnd/>
                <a:tailEnd/>
              </a:ln>
            </p:spPr>
          </p:pic>
          <p:pic>
            <p:nvPicPr>
              <p:cNvPr id="19487" name="Picture 12"/>
              <p:cNvPicPr>
                <a:picLocks noChangeAspect="1" noChangeArrowheads="1"/>
              </p:cNvPicPr>
              <p:nvPr/>
            </p:nvPicPr>
            <p:blipFill>
              <a:blip r:embed="rId4" cstate="print"/>
              <a:srcRect l="70714" t="86102" r="4608" b="6358"/>
              <a:stretch>
                <a:fillRect/>
              </a:stretch>
            </p:blipFill>
            <p:spPr bwMode="auto">
              <a:xfrm>
                <a:off x="5429250" y="4325938"/>
                <a:ext cx="1581150" cy="331787"/>
              </a:xfrm>
              <a:prstGeom prst="rect">
                <a:avLst/>
              </a:prstGeom>
              <a:noFill/>
              <a:ln w="9525" algn="ctr">
                <a:noFill/>
                <a:miter lim="800000"/>
                <a:headEnd/>
                <a:tailEnd/>
              </a:ln>
            </p:spPr>
          </p:pic>
        </p:grpSp>
        <p:sp>
          <p:nvSpPr>
            <p:cNvPr id="19484" name="TextBox 11"/>
            <p:cNvSpPr txBox="1">
              <a:spLocks noChangeArrowheads="1"/>
            </p:cNvSpPr>
            <p:nvPr/>
          </p:nvSpPr>
          <p:spPr bwMode="auto">
            <a:xfrm>
              <a:off x="2249764" y="1882140"/>
              <a:ext cx="4621721" cy="266534"/>
            </a:xfrm>
            <a:prstGeom prst="rect">
              <a:avLst/>
            </a:prstGeom>
            <a:noFill/>
            <a:ln w="9525">
              <a:noFill/>
              <a:miter lim="800000"/>
              <a:headEnd/>
              <a:tailEnd/>
            </a:ln>
          </p:spPr>
          <p:txBody>
            <a:bodyPr wrap="none">
              <a:spAutoFit/>
            </a:bodyPr>
            <a:lstStyle/>
            <a:p>
              <a:r>
                <a:rPr lang="en-US" sz="1600" dirty="0">
                  <a:solidFill>
                    <a:srgbClr val="000000"/>
                  </a:solidFill>
                  <a:latin typeface="AvantGarde Md BT" pitchFamily="34" charset="0"/>
                </a:rPr>
                <a:t>30 Year FRM Balances in Various Rate Environments</a:t>
              </a:r>
            </a:p>
          </p:txBody>
        </p:sp>
      </p:grpSp>
      <p:grpSp>
        <p:nvGrpSpPr>
          <p:cNvPr id="4" name="Group 23"/>
          <p:cNvGrpSpPr/>
          <p:nvPr/>
        </p:nvGrpSpPr>
        <p:grpSpPr>
          <a:xfrm>
            <a:off x="79514" y="1985078"/>
            <a:ext cx="9024730" cy="2656496"/>
            <a:chOff x="198627" y="2271315"/>
            <a:chExt cx="8624007" cy="2743200"/>
          </a:xfrm>
        </p:grpSpPr>
        <p:graphicFrame>
          <p:nvGraphicFramePr>
            <p:cNvPr id="728068" name="Object 2"/>
            <p:cNvGraphicFramePr>
              <a:graphicFrameLocks noChangeAspect="1"/>
            </p:cNvGraphicFramePr>
            <p:nvPr/>
          </p:nvGraphicFramePr>
          <p:xfrm>
            <a:off x="198627" y="2391979"/>
            <a:ext cx="4294187" cy="2593975"/>
          </p:xfrm>
          <a:graphic>
            <a:graphicData uri="http://schemas.openxmlformats.org/presentationml/2006/ole">
              <p:oleObj spid="_x0000_s546818" name="Chart" r:id="rId5" imgW="6819900" imgH="3848100" progId="Excel.Sheet.8">
                <p:embed/>
              </p:oleObj>
            </a:graphicData>
          </a:graphic>
        </p:graphicFrame>
        <p:graphicFrame>
          <p:nvGraphicFramePr>
            <p:cNvPr id="728069" name="Object 3"/>
            <p:cNvGraphicFramePr>
              <a:graphicFrameLocks noChangeAspect="1"/>
            </p:cNvGraphicFramePr>
            <p:nvPr/>
          </p:nvGraphicFramePr>
          <p:xfrm>
            <a:off x="4512573" y="2271315"/>
            <a:ext cx="4310061" cy="2743200"/>
          </p:xfrm>
          <a:graphic>
            <a:graphicData uri="http://schemas.openxmlformats.org/presentationml/2006/ole">
              <p:oleObj spid="_x0000_s546819" name="Chart" r:id="rId6" imgW="5686598" imgH="3286298" progId="Excel.Sheet.8">
                <p:embed/>
              </p:oleObj>
            </a:graphicData>
          </a:graphic>
        </p:graphicFrame>
      </p:grpSp>
      <p:graphicFrame>
        <p:nvGraphicFramePr>
          <p:cNvPr id="23" name="Table 22"/>
          <p:cNvGraphicFramePr>
            <a:graphicFrameLocks noGrp="1"/>
          </p:cNvGraphicFramePr>
          <p:nvPr/>
        </p:nvGraphicFramePr>
        <p:xfrm>
          <a:off x="896342" y="4882227"/>
          <a:ext cx="7637560" cy="1467714"/>
        </p:xfrm>
        <a:graphic>
          <a:graphicData uri="http://schemas.openxmlformats.org/drawingml/2006/table">
            <a:tbl>
              <a:tblPr firstRow="1" bandRow="1">
                <a:tableStyleId>{5C22544A-7EE6-4342-B048-85BDC9FD1C3A}</a:tableStyleId>
              </a:tblPr>
              <a:tblGrid>
                <a:gridCol w="1909390"/>
                <a:gridCol w="1909390"/>
                <a:gridCol w="1909390"/>
                <a:gridCol w="1909390"/>
              </a:tblGrid>
              <a:tr h="213039">
                <a:tc gridSpan="2">
                  <a:txBody>
                    <a:bodyPr/>
                    <a:lstStyle/>
                    <a:p>
                      <a:pPr algn="ctr"/>
                      <a:r>
                        <a:rPr lang="en-US" sz="1200" b="0" dirty="0" smtClean="0">
                          <a:latin typeface="AvantGarde Md BT" pitchFamily="34" charset="0"/>
                        </a:rPr>
                        <a:t>Match Funding</a:t>
                      </a:r>
                      <a:endParaRPr lang="en-US" sz="1200" b="0" dirty="0">
                        <a:latin typeface="AvantGarde Md BT" pitchFamily="34" charset="0"/>
                      </a:endParaRPr>
                    </a:p>
                  </a:txBody>
                  <a:tcPr marL="45720" marR="45720" marT="18288" marB="18288">
                    <a:lnL w="12700" cmpd="sng">
                      <a:noFill/>
                    </a:lnL>
                    <a:lnR w="38100" cap="flat" cmpd="sng" algn="ctr">
                      <a:solidFill>
                        <a:srgbClr val="CCCC0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2"/>
                    </a:solidFill>
                  </a:tcPr>
                </a:tc>
                <a:tc hMerge="1">
                  <a:txBody>
                    <a:bodyPr/>
                    <a:lstStyle/>
                    <a:p>
                      <a:endParaRPr lang="en-US"/>
                    </a:p>
                  </a:txBody>
                  <a:tcPr/>
                </a:tc>
                <a:tc gridSpan="2">
                  <a:txBody>
                    <a:bodyPr/>
                    <a:lstStyle/>
                    <a:p>
                      <a:pPr algn="ctr"/>
                      <a:r>
                        <a:rPr lang="en-US" sz="1200" b="0" dirty="0" smtClean="0">
                          <a:latin typeface="AvantGarde Md BT" pitchFamily="34" charset="0"/>
                        </a:rPr>
                        <a:t>Pool Funding</a:t>
                      </a:r>
                      <a:endParaRPr lang="en-US" sz="1200" b="0" dirty="0">
                        <a:latin typeface="AvantGarde Md BT" pitchFamily="34" charset="0"/>
                      </a:endParaRPr>
                    </a:p>
                  </a:txBody>
                  <a:tcPr marL="45720" marR="45720" marT="18288" marB="18288">
                    <a:lnL w="38100" cap="flat" cmpd="sng" algn="ctr">
                      <a:solidFill>
                        <a:srgbClr val="CCCC00"/>
                      </a:solidFill>
                      <a:prstDash val="solid"/>
                      <a:round/>
                      <a:headEnd type="none" w="med" len="med"/>
                      <a:tailEnd type="none" w="med" len="med"/>
                    </a:lnL>
                    <a:lnR w="38100" cap="flat" cmpd="sng" algn="ctr">
                      <a:solidFill>
                        <a:srgbClr val="CCCC00"/>
                      </a:solidFill>
                      <a:prstDash val="solid"/>
                      <a:round/>
                      <a:headEnd type="none" w="med" len="med"/>
                      <a:tailEnd type="none" w="med" len="med"/>
                    </a:lnR>
                    <a:lnT w="38100" cap="flat" cmpd="sng" algn="ctr">
                      <a:solidFill>
                        <a:srgbClr val="CCCC00"/>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tx2"/>
                    </a:solidFill>
                  </a:tcPr>
                </a:tc>
                <a:tc hMerge="1">
                  <a:txBody>
                    <a:bodyPr/>
                    <a:lstStyle/>
                    <a:p>
                      <a:endParaRPr lang="en-US"/>
                    </a:p>
                  </a:txBody>
                  <a:tcPr/>
                </a:tc>
              </a:tr>
              <a:tr h="312612">
                <a:tc gridSpan="2">
                  <a:txBody>
                    <a:bodyPr/>
                    <a:lstStyle/>
                    <a:p>
                      <a:pPr algn="ctr"/>
                      <a:r>
                        <a:rPr lang="en-US" sz="1050" dirty="0" smtClean="0"/>
                        <a:t>Individual Loans vs. Individual Advances/Deposits</a:t>
                      </a:r>
                    </a:p>
                  </a:txBody>
                  <a:tcPr marL="45720" marR="45720">
                    <a:lnL w="12700" cmpd="sng">
                      <a:noFill/>
                    </a:lnL>
                    <a:lnR w="38100" cap="flat" cmpd="sng" algn="ctr">
                      <a:solidFill>
                        <a:srgbClr val="CCCC00"/>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hMerge="1">
                  <a:txBody>
                    <a:bodyPr/>
                    <a:lstStyle/>
                    <a:p>
                      <a:endParaRPr lang="en-US"/>
                    </a:p>
                  </a:txBody>
                  <a:tcPr/>
                </a:tc>
                <a:tc gridSpan="2">
                  <a:txBody>
                    <a:bodyPr/>
                    <a:lstStyle/>
                    <a:p>
                      <a:pPr algn="ctr"/>
                      <a:r>
                        <a:rPr lang="en-US" sz="1050" dirty="0" smtClean="0"/>
                        <a:t>Group Loans vs. Group Advances/Deposits</a:t>
                      </a:r>
                    </a:p>
                    <a:p>
                      <a:pPr algn="ctr"/>
                      <a:r>
                        <a:rPr lang="en-US" sz="700" dirty="0" smtClean="0"/>
                        <a:t>(loans typically has similar characteristics i.e. type, collateral &amp; purpose)</a:t>
                      </a:r>
                    </a:p>
                  </a:txBody>
                  <a:tcPr marL="45720" marR="45720">
                    <a:lnL w="38100" cap="flat" cmpd="sng" algn="ctr">
                      <a:solidFill>
                        <a:srgbClr val="CCCC00"/>
                      </a:solidFill>
                      <a:prstDash val="solid"/>
                      <a:round/>
                      <a:headEnd type="none" w="med" len="med"/>
                      <a:tailEnd type="none" w="med" len="med"/>
                    </a:lnL>
                    <a:lnR w="38100" cap="flat" cmpd="sng" algn="ctr">
                      <a:solidFill>
                        <a:srgbClr val="CCCC00"/>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hMerge="1">
                  <a:txBody>
                    <a:bodyPr/>
                    <a:lstStyle/>
                    <a:p>
                      <a:endParaRPr lang="en-US"/>
                    </a:p>
                  </a:txBody>
                  <a:tcPr/>
                </a:tc>
              </a:tr>
              <a:tr h="218071">
                <a:tc>
                  <a:txBody>
                    <a:bodyPr/>
                    <a:lstStyle/>
                    <a:p>
                      <a:pPr algn="ctr"/>
                      <a:r>
                        <a:rPr lang="en-US" sz="1050" u="sng" dirty="0" smtClean="0"/>
                        <a:t>Advantages</a:t>
                      </a:r>
                      <a:endParaRPr lang="en-US" sz="1050" u="sng" dirty="0"/>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050" u="sng" dirty="0" smtClean="0"/>
                        <a:t>Disadvantages</a:t>
                      </a:r>
                      <a:endParaRPr lang="en-US" sz="1050" u="sng" dirty="0"/>
                    </a:p>
                  </a:txBody>
                  <a:tcPr marL="0" marR="0">
                    <a:lnL w="12700" cmpd="sng">
                      <a:noFill/>
                    </a:lnL>
                    <a:lnR w="38100" cap="flat" cmpd="sng" algn="ctr">
                      <a:solidFill>
                        <a:srgbClr val="CCCC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050" u="sng" dirty="0" smtClean="0"/>
                        <a:t>Advantages</a:t>
                      </a:r>
                      <a:endParaRPr lang="en-US" sz="1050" u="sng" dirty="0"/>
                    </a:p>
                  </a:txBody>
                  <a:tcPr marL="0" marR="0">
                    <a:lnL w="38100" cap="flat" cmpd="sng" algn="ctr">
                      <a:solidFill>
                        <a:srgbClr val="CCCC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050" u="sng" dirty="0" smtClean="0"/>
                        <a:t>Disadvantages</a:t>
                      </a:r>
                      <a:endParaRPr lang="en-US" sz="1050" u="sng" dirty="0"/>
                    </a:p>
                  </a:txBody>
                  <a:tcPr marL="0" marR="0">
                    <a:lnL w="12700" cmpd="sng">
                      <a:noFill/>
                    </a:lnL>
                    <a:lnR w="38100" cap="flat" cmpd="sng" algn="ctr">
                      <a:solidFill>
                        <a:srgbClr val="CCCC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356843">
                <a:tc>
                  <a:txBody>
                    <a:bodyPr/>
                    <a:lstStyle/>
                    <a:p>
                      <a:pPr marL="114300" indent="-114300">
                        <a:buFont typeface="AvantGarde Bk BT" pitchFamily="34" charset="0"/>
                        <a:buChar char="»"/>
                      </a:pPr>
                      <a:r>
                        <a:rPr lang="en-US" sz="1050" dirty="0" smtClean="0"/>
                        <a:t>Easy to understand</a:t>
                      </a:r>
                    </a:p>
                    <a:p>
                      <a:pPr marL="114300" indent="-114300">
                        <a:buFont typeface="AvantGarde Bk BT" pitchFamily="34" charset="0"/>
                        <a:buChar char="»"/>
                      </a:pPr>
                      <a:r>
                        <a:rPr lang="en-US" sz="1050" dirty="0" smtClean="0"/>
                        <a:t>Easy</a:t>
                      </a:r>
                      <a:r>
                        <a:rPr lang="en-US" sz="1050" baseline="0" dirty="0" smtClean="0"/>
                        <a:t> </a:t>
                      </a:r>
                      <a:r>
                        <a:rPr lang="en-US" sz="1050" dirty="0" smtClean="0"/>
                        <a:t>to track Prepayments</a:t>
                      </a:r>
                      <a:endParaRPr lang="en-US" sz="1050" dirty="0"/>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114300" indent="-114300">
                        <a:buFont typeface="AvantGarde Bk BT" pitchFamily="34" charset="0"/>
                        <a:buChar char="»"/>
                      </a:pPr>
                      <a:r>
                        <a:rPr lang="en-US" sz="1050" dirty="0" smtClean="0"/>
                        <a:t>Cumbersome portfolio grows</a:t>
                      </a:r>
                      <a:endParaRPr lang="en-US" sz="1050" dirty="0"/>
                    </a:p>
                  </a:txBody>
                  <a:tcPr marL="0" marR="0">
                    <a:lnL w="12700" cmpd="sng">
                      <a:noFill/>
                    </a:lnL>
                    <a:lnR w="38100" cap="flat" cmpd="sng" algn="ctr">
                      <a:solidFill>
                        <a:srgbClr val="CCCC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114300" indent="-114300">
                        <a:buFont typeface="AvantGarde Bk BT" pitchFamily="34" charset="0"/>
                        <a:buChar char="»"/>
                      </a:pPr>
                      <a:r>
                        <a:rPr lang="en-US" sz="1000" dirty="0" smtClean="0"/>
                        <a:t>Fund</a:t>
                      </a:r>
                      <a:r>
                        <a:rPr lang="en-US" sz="1000" baseline="0" dirty="0" smtClean="0"/>
                        <a:t> in bulk</a:t>
                      </a:r>
                    </a:p>
                    <a:p>
                      <a:pPr marL="114300" indent="-114300">
                        <a:buFont typeface="AvantGarde Bk BT" pitchFamily="34" charset="0"/>
                        <a:buChar char="»"/>
                      </a:pPr>
                      <a:r>
                        <a:rPr lang="en-US" sz="1000" baseline="0" dirty="0" smtClean="0"/>
                        <a:t>Less tracking required</a:t>
                      </a:r>
                      <a:endParaRPr lang="en-US" sz="1000" dirty="0"/>
                    </a:p>
                  </a:txBody>
                  <a:tcPr marL="18288" marR="18288">
                    <a:lnL w="38100" cap="flat" cmpd="sng" algn="ctr">
                      <a:solidFill>
                        <a:srgbClr val="CCCC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112713" indent="-112713">
                        <a:buFont typeface="AvantGarde Bk BT" pitchFamily="34" charset="0"/>
                        <a:buChar char="»"/>
                      </a:pPr>
                      <a:r>
                        <a:rPr lang="en-US" sz="1000" dirty="0" smtClean="0"/>
                        <a:t>Prepayment assumptions</a:t>
                      </a:r>
                      <a:r>
                        <a:rPr lang="en-US" sz="1000" baseline="0" dirty="0" smtClean="0"/>
                        <a:t> are not always correct</a:t>
                      </a:r>
                      <a:endParaRPr lang="en-US" sz="1000" dirty="0" smtClean="0"/>
                    </a:p>
                  </a:txBody>
                  <a:tcPr marL="18288" marR="18288">
                    <a:lnL w="12700" cmpd="sng">
                      <a:noFill/>
                    </a:lnL>
                    <a:lnR w="38100" cap="flat" cmpd="sng" algn="ctr">
                      <a:solidFill>
                        <a:srgbClr val="CCCC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227178">
                <a:tc gridSpan="2">
                  <a:txBody>
                    <a:bodyPr/>
                    <a:lstStyle/>
                    <a:p>
                      <a:pPr marL="114300" marR="0" indent="-114300" algn="ctr" defTabSz="914400" rtl="0" eaLnBrk="1" fontAlgn="auto" latinLnBrk="0" hangingPunct="1">
                        <a:lnSpc>
                          <a:spcPct val="100000"/>
                        </a:lnSpc>
                        <a:spcBef>
                          <a:spcPts val="0"/>
                        </a:spcBef>
                        <a:spcAft>
                          <a:spcPts val="0"/>
                        </a:spcAft>
                        <a:buClrTx/>
                        <a:buSzTx/>
                        <a:buFont typeface="AvantGarde Bk BT" pitchFamily="34" charset="0"/>
                        <a:buNone/>
                        <a:tabLst/>
                        <a:defRPr/>
                      </a:pPr>
                      <a:r>
                        <a:rPr lang="en-US" sz="800" b="0" dirty="0" smtClean="0">
                          <a:solidFill>
                            <a:srgbClr val="000000"/>
                          </a:solidFill>
                          <a:latin typeface="AvantGarde Md BT" pitchFamily="34" charset="0"/>
                        </a:rPr>
                        <a:t>Predominantly used for Commercial Loans</a:t>
                      </a:r>
                      <a:endParaRPr lang="en-US" sz="1050" dirty="0"/>
                    </a:p>
                  </a:txBody>
                  <a:tcPr marL="0" marR="0" marT="0" marB="0" anchor="ctr">
                    <a:lnL w="12700" cmpd="sng">
                      <a:noFill/>
                    </a:lnL>
                    <a:lnR w="38100" cap="flat" cmpd="sng" algn="ctr">
                      <a:solidFill>
                        <a:srgbClr val="CCCC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pPr marL="114300" indent="-114300">
                        <a:buFont typeface="AvantGarde Bk BT" pitchFamily="34" charset="0"/>
                        <a:buChar char="»"/>
                      </a:pPr>
                      <a:endParaRPr lang="en-US" sz="1200" dirty="0"/>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gridSpan="2">
                  <a:txBody>
                    <a:bodyPr/>
                    <a:lstStyle/>
                    <a:p>
                      <a:pPr marL="114300" indent="-114300" algn="ctr">
                        <a:buFont typeface="AvantGarde Bk BT" pitchFamily="34" charset="0"/>
                        <a:buNone/>
                      </a:pPr>
                      <a:r>
                        <a:rPr lang="en-US" sz="800" dirty="0" smtClean="0">
                          <a:latin typeface="AvantGarde Md BT" pitchFamily="34" charset="0"/>
                        </a:rPr>
                        <a:t>Predominantly used for Residential Loans</a:t>
                      </a:r>
                    </a:p>
                  </a:txBody>
                  <a:tcPr marL="0" marR="0" marT="0" marB="0" anchor="ctr">
                    <a:lnL w="38100" cap="flat" cmpd="sng" algn="ctr">
                      <a:solidFill>
                        <a:srgbClr val="CCCC00"/>
                      </a:solidFill>
                      <a:prstDash val="solid"/>
                      <a:round/>
                      <a:headEnd type="none" w="med" len="med"/>
                      <a:tailEnd type="none" w="med" len="med"/>
                    </a:lnL>
                    <a:lnR w="38100" cap="flat" cmpd="sng" algn="ctr">
                      <a:solidFill>
                        <a:srgbClr val="CCCC00"/>
                      </a:solidFill>
                      <a:prstDash val="solid"/>
                      <a:round/>
                      <a:headEnd type="none" w="med" len="med"/>
                      <a:tailEnd type="none" w="med" len="med"/>
                    </a:lnR>
                    <a:lnT w="12700" cmpd="sng">
                      <a:noFill/>
                    </a:lnT>
                    <a:lnB w="38100" cap="flat" cmpd="sng" algn="ctr">
                      <a:solidFill>
                        <a:srgbClr val="CCCC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174625" indent="-174625">
                        <a:buFont typeface="AvantGarde Bk BT" pitchFamily="34" charset="0"/>
                        <a:buChar char="»"/>
                      </a:pPr>
                      <a:endParaRPr lang="en-US" sz="1200" dirty="0" smtClean="0"/>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bl>
          </a:graphicData>
        </a:graphic>
      </p:graphicFrame>
      <p:cxnSp>
        <p:nvCxnSpPr>
          <p:cNvPr id="25" name="Straight Arrow Connector 24"/>
          <p:cNvCxnSpPr/>
          <p:nvPr/>
        </p:nvCxnSpPr>
        <p:spPr>
          <a:xfrm rot="5400000" flipH="1" flipV="1">
            <a:off x="6563174" y="4706476"/>
            <a:ext cx="345151" cy="1588"/>
          </a:xfrm>
          <a:prstGeom prst="straightConnector1">
            <a:avLst/>
          </a:prstGeom>
          <a:ln w="25400">
            <a:solidFill>
              <a:srgbClr val="CCCC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0800000">
            <a:off x="2870421" y="4516342"/>
            <a:ext cx="3846278" cy="362709"/>
          </a:xfrm>
          <a:prstGeom prst="straightConnector1">
            <a:avLst/>
          </a:prstGeom>
          <a:ln w="25400">
            <a:solidFill>
              <a:srgbClr val="CCCC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lide Number Placeholder 68"/>
          <p:cNvSpPr>
            <a:spLocks noGrp="1"/>
          </p:cNvSpPr>
          <p:nvPr>
            <p:ph type="sldNum" sz="quarter" idx="4"/>
          </p:nvPr>
        </p:nvSpPr>
        <p:spPr/>
        <p:txBody>
          <a:bodyPr/>
          <a:lstStyle/>
          <a:p>
            <a:pPr marL="0" indent="0"/>
            <a:fld id="{465B78C3-6752-4576-9CFA-2917C24B55FA}" type="slidenum">
              <a:rPr lang="en-US" smtClean="0"/>
              <a:pPr marL="0" indent="0"/>
              <a:t>35</a:t>
            </a:fld>
            <a:endParaRPr lang="en-US" dirty="0"/>
          </a:p>
        </p:txBody>
      </p:sp>
      <p:sp>
        <p:nvSpPr>
          <p:cNvPr id="6" name="Text Placeholder 5"/>
          <p:cNvSpPr>
            <a:spLocks noGrp="1"/>
          </p:cNvSpPr>
          <p:nvPr>
            <p:ph type="body" sz="quarter" idx="10"/>
          </p:nvPr>
        </p:nvSpPr>
        <p:spPr>
          <a:xfrm>
            <a:off x="289560" y="1548765"/>
            <a:ext cx="8229600" cy="4526280"/>
          </a:xfrm>
        </p:spPr>
        <p:txBody>
          <a:bodyPr/>
          <a:lstStyle/>
          <a:p>
            <a:pPr marL="38100" indent="19050">
              <a:spcBef>
                <a:spcPct val="20000"/>
              </a:spcBef>
              <a:spcAft>
                <a:spcPct val="50000"/>
              </a:spcAft>
              <a:buNone/>
            </a:pPr>
            <a:r>
              <a:rPr lang="en-US" sz="2000" dirty="0" smtClean="0">
                <a:solidFill>
                  <a:srgbClr val="000000"/>
                </a:solidFill>
                <a:latin typeface="AvantGarde Md BT" pitchFamily="34" charset="0"/>
              </a:rPr>
              <a:t>WHAT CAN BE DONE TO REDUCE BRANCHING COSTS?</a:t>
            </a:r>
          </a:p>
          <a:p>
            <a:pPr marL="38100" indent="19050">
              <a:spcBef>
                <a:spcPct val="20000"/>
              </a:spcBef>
              <a:buNone/>
            </a:pPr>
            <a:r>
              <a:rPr lang="en-US" sz="1600" dirty="0" smtClean="0">
                <a:solidFill>
                  <a:srgbClr val="000000"/>
                </a:solidFill>
                <a:latin typeface="AvantGarde Md BT"/>
              </a:rPr>
              <a:t>Reduce Operating Construction and Operating Costs</a:t>
            </a:r>
          </a:p>
          <a:p>
            <a:pPr marL="690563" lvl="1" indent="-222250">
              <a:spcBef>
                <a:spcPts val="600"/>
              </a:spcBef>
              <a:buFont typeface="AvantGarde Bk BT" pitchFamily="34" charset="0"/>
              <a:buChar char="»"/>
            </a:pPr>
            <a:r>
              <a:rPr lang="en-US" sz="1600" dirty="0" smtClean="0">
                <a:solidFill>
                  <a:srgbClr val="000000"/>
                </a:solidFill>
              </a:rPr>
              <a:t>Many institutions are opening smaller branches in an </a:t>
            </a:r>
            <a:br>
              <a:rPr lang="en-US" sz="1600" dirty="0" smtClean="0">
                <a:solidFill>
                  <a:srgbClr val="000000"/>
                </a:solidFill>
              </a:rPr>
            </a:br>
            <a:r>
              <a:rPr lang="en-US" sz="1600" dirty="0" smtClean="0">
                <a:solidFill>
                  <a:srgbClr val="000000"/>
                </a:solidFill>
              </a:rPr>
              <a:t>effort to reduce construction and operating costs.</a:t>
            </a:r>
          </a:p>
          <a:p>
            <a:pPr marL="690563" lvl="1" indent="-222250">
              <a:buFont typeface="AvantGarde Bk BT" pitchFamily="34" charset="0"/>
              <a:buChar char="»"/>
            </a:pPr>
            <a:r>
              <a:rPr lang="en-US" sz="1600" dirty="0" smtClean="0">
                <a:solidFill>
                  <a:srgbClr val="000000"/>
                </a:solidFill>
              </a:rPr>
              <a:t>“New-style” branches— offices that look like retail stores </a:t>
            </a:r>
            <a:br>
              <a:rPr lang="en-US" sz="1600" dirty="0" smtClean="0">
                <a:solidFill>
                  <a:srgbClr val="000000"/>
                </a:solidFill>
              </a:rPr>
            </a:br>
            <a:r>
              <a:rPr lang="en-US" sz="1600" dirty="0" smtClean="0">
                <a:solidFill>
                  <a:srgbClr val="000000"/>
                </a:solidFill>
              </a:rPr>
              <a:t>are becoming popular in certain markets.</a:t>
            </a:r>
          </a:p>
          <a:p>
            <a:pPr marL="38100" indent="19050">
              <a:spcBef>
                <a:spcPts val="2000"/>
              </a:spcBef>
              <a:buNone/>
            </a:pPr>
            <a:r>
              <a:rPr lang="en-US" sz="1600" dirty="0" smtClean="0">
                <a:solidFill>
                  <a:srgbClr val="000000"/>
                </a:solidFill>
                <a:latin typeface="AvantGarde Md BT"/>
              </a:rPr>
              <a:t>Branch Pre-Funding</a:t>
            </a:r>
          </a:p>
          <a:p>
            <a:pPr marL="690563" lvl="1" indent="-222250">
              <a:spcBef>
                <a:spcPts val="600"/>
              </a:spcBef>
              <a:buFont typeface="AvantGarde Bk BT" pitchFamily="34" charset="0"/>
              <a:buChar char="»"/>
            </a:pPr>
            <a:r>
              <a:rPr lang="en-US" sz="1600" dirty="0" smtClean="0">
                <a:solidFill>
                  <a:srgbClr val="000000"/>
                </a:solidFill>
              </a:rPr>
              <a:t>An alternative strategy for institutions that are members of the FHLBNY is to use </a:t>
            </a:r>
            <a:br>
              <a:rPr lang="en-US" sz="1600" dirty="0" smtClean="0">
                <a:solidFill>
                  <a:srgbClr val="000000"/>
                </a:solidFill>
              </a:rPr>
            </a:br>
            <a:r>
              <a:rPr lang="en-US" sz="1600" dirty="0" smtClean="0">
                <a:solidFill>
                  <a:srgbClr val="000000"/>
                </a:solidFill>
              </a:rPr>
              <a:t>our low-cost advance programs to pre-fund new branches. </a:t>
            </a:r>
          </a:p>
          <a:p>
            <a:pPr marL="690563" lvl="1" indent="-222250">
              <a:buFont typeface="AvantGarde Bk BT" pitchFamily="34" charset="0"/>
              <a:buChar char="»"/>
            </a:pPr>
            <a:r>
              <a:rPr lang="en-US" sz="1600" dirty="0" smtClean="0">
                <a:solidFill>
                  <a:srgbClr val="000000"/>
                </a:solidFill>
              </a:rPr>
              <a:t>Branch pre-funding allows members to obtain wholesale funding at </a:t>
            </a:r>
            <a:br>
              <a:rPr lang="en-US" sz="1600" dirty="0" smtClean="0">
                <a:solidFill>
                  <a:srgbClr val="000000"/>
                </a:solidFill>
              </a:rPr>
            </a:br>
            <a:r>
              <a:rPr lang="en-US" sz="1600" dirty="0" smtClean="0">
                <a:solidFill>
                  <a:srgbClr val="000000"/>
                </a:solidFill>
              </a:rPr>
              <a:t>desired deposit projections rather than waiting for the deposits to materialize.  </a:t>
            </a:r>
          </a:p>
          <a:p>
            <a:pPr marL="690563" lvl="1" indent="-222250">
              <a:buFont typeface="AvantGarde Bk BT" pitchFamily="34" charset="0"/>
              <a:buChar char="»"/>
            </a:pPr>
            <a:r>
              <a:rPr lang="en-US" sz="1600" dirty="0" smtClean="0">
                <a:solidFill>
                  <a:srgbClr val="000000"/>
                </a:solidFill>
              </a:rPr>
              <a:t>By borrowing from the FHLBNY you can immediately begin investing the </a:t>
            </a:r>
            <a:br>
              <a:rPr lang="en-US" sz="1600" dirty="0" smtClean="0">
                <a:solidFill>
                  <a:srgbClr val="000000"/>
                </a:solidFill>
              </a:rPr>
            </a:br>
            <a:r>
              <a:rPr lang="en-US" sz="1600" dirty="0" smtClean="0">
                <a:solidFill>
                  <a:srgbClr val="000000"/>
                </a:solidFill>
              </a:rPr>
              <a:t>money that  you plan to acquire with your expected new branch deposits.</a:t>
            </a:r>
          </a:p>
          <a:p>
            <a:pPr marL="38100" indent="19050">
              <a:spcBef>
                <a:spcPct val="20000"/>
              </a:spcBef>
              <a:spcAft>
                <a:spcPct val="50000"/>
              </a:spcAft>
              <a:buNone/>
            </a:pPr>
            <a:endParaRPr lang="en-US" dirty="0" smtClean="0">
              <a:solidFill>
                <a:srgbClr val="000000"/>
              </a:solidFill>
              <a:latin typeface="AvantGarde Md BT" pitchFamily="34" charset="0"/>
            </a:endParaRPr>
          </a:p>
        </p:txBody>
      </p:sp>
      <p:sp>
        <p:nvSpPr>
          <p:cNvPr id="5" name="Title 4"/>
          <p:cNvSpPr>
            <a:spLocks noGrp="1"/>
          </p:cNvSpPr>
          <p:nvPr>
            <p:ph type="title"/>
          </p:nvPr>
        </p:nvSpPr>
        <p:spPr/>
        <p:txBody>
          <a:bodyPr/>
          <a:lstStyle/>
          <a:p>
            <a:r>
              <a:rPr lang="en-US" dirty="0" smtClean="0"/>
              <a:t>Prefunding Branch Development </a:t>
            </a:r>
            <a:endParaRPr lang="en-US" dirty="0"/>
          </a:p>
        </p:txBody>
      </p:sp>
      <p:grpSp>
        <p:nvGrpSpPr>
          <p:cNvPr id="2" name="Group 4"/>
          <p:cNvGrpSpPr>
            <a:grpSpLocks/>
          </p:cNvGrpSpPr>
          <p:nvPr/>
        </p:nvGrpSpPr>
        <p:grpSpPr bwMode="auto">
          <a:xfrm>
            <a:off x="6626697" y="1651437"/>
            <a:ext cx="2132315" cy="2280285"/>
            <a:chOff x="1424" y="1008"/>
            <a:chExt cx="2800" cy="2994"/>
          </a:xfrm>
        </p:grpSpPr>
        <p:pic>
          <p:nvPicPr>
            <p:cNvPr id="13" name="Picture 5"/>
            <p:cNvPicPr>
              <a:picLocks noChangeAspect="1" noChangeArrowheads="1"/>
            </p:cNvPicPr>
            <p:nvPr/>
          </p:nvPicPr>
          <p:blipFill>
            <a:blip r:embed="rId2" cstate="print"/>
            <a:srcRect/>
            <a:stretch>
              <a:fillRect/>
            </a:stretch>
          </p:blipFill>
          <p:spPr bwMode="auto">
            <a:xfrm>
              <a:off x="2384" y="1446"/>
              <a:ext cx="834" cy="2538"/>
            </a:xfrm>
            <a:prstGeom prst="rect">
              <a:avLst/>
            </a:prstGeom>
            <a:noFill/>
            <a:ln w="9525">
              <a:noFill/>
              <a:miter lim="800000"/>
              <a:headEnd/>
              <a:tailEnd/>
            </a:ln>
          </p:spPr>
        </p:pic>
        <p:pic>
          <p:nvPicPr>
            <p:cNvPr id="14" name="Picture 6"/>
            <p:cNvPicPr>
              <a:picLocks noChangeAspect="1" noChangeArrowheads="1"/>
            </p:cNvPicPr>
            <p:nvPr/>
          </p:nvPicPr>
          <p:blipFill>
            <a:blip r:embed="rId3" cstate="print"/>
            <a:srcRect/>
            <a:stretch>
              <a:fillRect/>
            </a:stretch>
          </p:blipFill>
          <p:spPr bwMode="auto">
            <a:xfrm>
              <a:off x="2816" y="2239"/>
              <a:ext cx="1060" cy="632"/>
            </a:xfrm>
            <a:prstGeom prst="rect">
              <a:avLst/>
            </a:prstGeom>
            <a:noFill/>
            <a:ln w="9525">
              <a:noFill/>
              <a:miter lim="800000"/>
              <a:headEnd/>
              <a:tailEnd/>
            </a:ln>
          </p:spPr>
        </p:pic>
        <p:pic>
          <p:nvPicPr>
            <p:cNvPr id="15" name="Picture 7"/>
            <p:cNvPicPr>
              <a:picLocks noChangeAspect="1" noChangeArrowheads="1"/>
            </p:cNvPicPr>
            <p:nvPr/>
          </p:nvPicPr>
          <p:blipFill>
            <a:blip r:embed="rId4" cstate="print"/>
            <a:srcRect/>
            <a:stretch>
              <a:fillRect/>
            </a:stretch>
          </p:blipFill>
          <p:spPr bwMode="auto">
            <a:xfrm>
              <a:off x="1810" y="2343"/>
              <a:ext cx="1006" cy="281"/>
            </a:xfrm>
            <a:prstGeom prst="rect">
              <a:avLst/>
            </a:prstGeom>
            <a:noFill/>
            <a:ln w="9525">
              <a:noFill/>
              <a:miter lim="800000"/>
              <a:headEnd/>
              <a:tailEnd/>
            </a:ln>
          </p:spPr>
        </p:pic>
        <p:pic>
          <p:nvPicPr>
            <p:cNvPr id="16" name="Picture 8"/>
            <p:cNvPicPr>
              <a:picLocks noChangeAspect="1" noChangeArrowheads="1"/>
            </p:cNvPicPr>
            <p:nvPr/>
          </p:nvPicPr>
          <p:blipFill>
            <a:blip r:embed="rId5" cstate="print"/>
            <a:srcRect/>
            <a:stretch>
              <a:fillRect/>
            </a:stretch>
          </p:blipFill>
          <p:spPr bwMode="auto">
            <a:xfrm>
              <a:off x="1918" y="1699"/>
              <a:ext cx="850" cy="749"/>
            </a:xfrm>
            <a:prstGeom prst="rect">
              <a:avLst/>
            </a:prstGeom>
            <a:noFill/>
            <a:ln w="9525">
              <a:noFill/>
              <a:miter lim="800000"/>
              <a:headEnd/>
              <a:tailEnd/>
            </a:ln>
          </p:spPr>
        </p:pic>
        <p:pic>
          <p:nvPicPr>
            <p:cNvPr id="17" name="Picture 9"/>
            <p:cNvPicPr>
              <a:picLocks noChangeAspect="1" noChangeArrowheads="1"/>
            </p:cNvPicPr>
            <p:nvPr/>
          </p:nvPicPr>
          <p:blipFill>
            <a:blip r:embed="rId6" cstate="print"/>
            <a:srcRect/>
            <a:stretch>
              <a:fillRect/>
            </a:stretch>
          </p:blipFill>
          <p:spPr bwMode="auto">
            <a:xfrm>
              <a:off x="2768" y="1683"/>
              <a:ext cx="624" cy="448"/>
            </a:xfrm>
            <a:prstGeom prst="rect">
              <a:avLst/>
            </a:prstGeom>
            <a:noFill/>
            <a:ln w="9525">
              <a:noFill/>
              <a:miter lim="800000"/>
              <a:headEnd/>
              <a:tailEnd/>
            </a:ln>
          </p:spPr>
        </p:pic>
        <p:pic>
          <p:nvPicPr>
            <p:cNvPr id="18" name="Picture 10"/>
            <p:cNvPicPr>
              <a:picLocks noChangeAspect="1" noChangeArrowheads="1"/>
            </p:cNvPicPr>
            <p:nvPr/>
          </p:nvPicPr>
          <p:blipFill>
            <a:blip r:embed="rId7" cstate="print"/>
            <a:srcRect/>
            <a:stretch>
              <a:fillRect/>
            </a:stretch>
          </p:blipFill>
          <p:spPr bwMode="auto">
            <a:xfrm>
              <a:off x="2384" y="3168"/>
              <a:ext cx="834" cy="834"/>
            </a:xfrm>
            <a:prstGeom prst="rect">
              <a:avLst/>
            </a:prstGeom>
            <a:noFill/>
            <a:ln w="9525">
              <a:noFill/>
              <a:miter lim="800000"/>
              <a:headEnd/>
              <a:tailEnd/>
            </a:ln>
          </p:spPr>
        </p:pic>
        <p:grpSp>
          <p:nvGrpSpPr>
            <p:cNvPr id="3" name="Group 11"/>
            <p:cNvGrpSpPr>
              <a:grpSpLocks/>
            </p:cNvGrpSpPr>
            <p:nvPr/>
          </p:nvGrpSpPr>
          <p:grpSpPr bwMode="auto">
            <a:xfrm>
              <a:off x="3818" y="2527"/>
              <a:ext cx="406" cy="305"/>
              <a:chOff x="3690" y="2527"/>
              <a:chExt cx="406" cy="305"/>
            </a:xfrm>
          </p:grpSpPr>
          <p:pic>
            <p:nvPicPr>
              <p:cNvPr id="62" name="Picture 12"/>
              <p:cNvPicPr>
                <a:picLocks noChangeAspect="1" noChangeArrowheads="1"/>
              </p:cNvPicPr>
              <p:nvPr/>
            </p:nvPicPr>
            <p:blipFill>
              <a:blip r:embed="rId8" cstate="print"/>
              <a:srcRect/>
              <a:stretch>
                <a:fillRect/>
              </a:stretch>
            </p:blipFill>
            <p:spPr bwMode="auto">
              <a:xfrm>
                <a:off x="3690" y="2527"/>
                <a:ext cx="390" cy="172"/>
              </a:xfrm>
              <a:prstGeom prst="rect">
                <a:avLst/>
              </a:prstGeom>
              <a:noFill/>
              <a:ln w="9525">
                <a:noFill/>
                <a:miter lim="800000"/>
                <a:headEnd/>
                <a:tailEnd/>
              </a:ln>
            </p:spPr>
          </p:pic>
          <p:pic>
            <p:nvPicPr>
              <p:cNvPr id="63" name="Picture 13"/>
              <p:cNvPicPr>
                <a:picLocks noChangeAspect="1" noChangeArrowheads="1"/>
              </p:cNvPicPr>
              <p:nvPr/>
            </p:nvPicPr>
            <p:blipFill>
              <a:blip r:embed="rId9" cstate="print"/>
              <a:srcRect/>
              <a:stretch>
                <a:fillRect/>
              </a:stretch>
            </p:blipFill>
            <p:spPr bwMode="auto">
              <a:xfrm>
                <a:off x="3792" y="2551"/>
                <a:ext cx="304" cy="281"/>
              </a:xfrm>
              <a:prstGeom prst="rect">
                <a:avLst/>
              </a:prstGeom>
              <a:noFill/>
              <a:ln w="9525">
                <a:noFill/>
                <a:miter lim="800000"/>
                <a:headEnd/>
                <a:tailEnd/>
              </a:ln>
            </p:spPr>
          </p:pic>
        </p:grpSp>
        <p:grpSp>
          <p:nvGrpSpPr>
            <p:cNvPr id="4" name="Group 14"/>
            <p:cNvGrpSpPr>
              <a:grpSpLocks/>
            </p:cNvGrpSpPr>
            <p:nvPr/>
          </p:nvGrpSpPr>
          <p:grpSpPr bwMode="auto">
            <a:xfrm>
              <a:off x="3597" y="2160"/>
              <a:ext cx="323" cy="461"/>
              <a:chOff x="3469" y="2160"/>
              <a:chExt cx="323" cy="461"/>
            </a:xfrm>
          </p:grpSpPr>
          <p:pic>
            <p:nvPicPr>
              <p:cNvPr id="60" name="Picture 15"/>
              <p:cNvPicPr>
                <a:picLocks noChangeAspect="1" noChangeArrowheads="1"/>
              </p:cNvPicPr>
              <p:nvPr/>
            </p:nvPicPr>
            <p:blipFill>
              <a:blip r:embed="rId10" cstate="print"/>
              <a:srcRect/>
              <a:stretch>
                <a:fillRect/>
              </a:stretch>
            </p:blipFill>
            <p:spPr bwMode="auto">
              <a:xfrm>
                <a:off x="3469" y="2239"/>
                <a:ext cx="179" cy="382"/>
              </a:xfrm>
              <a:prstGeom prst="rect">
                <a:avLst/>
              </a:prstGeom>
              <a:noFill/>
              <a:ln w="9525">
                <a:noFill/>
                <a:miter lim="800000"/>
                <a:headEnd/>
                <a:tailEnd/>
              </a:ln>
            </p:spPr>
          </p:pic>
          <p:pic>
            <p:nvPicPr>
              <p:cNvPr id="61" name="Picture 16"/>
              <p:cNvPicPr>
                <a:picLocks noChangeAspect="1" noChangeArrowheads="1"/>
              </p:cNvPicPr>
              <p:nvPr/>
            </p:nvPicPr>
            <p:blipFill>
              <a:blip r:embed="rId9" cstate="print"/>
              <a:srcRect/>
              <a:stretch>
                <a:fillRect/>
              </a:stretch>
            </p:blipFill>
            <p:spPr bwMode="auto">
              <a:xfrm>
                <a:off x="3488" y="2160"/>
                <a:ext cx="304" cy="281"/>
              </a:xfrm>
              <a:prstGeom prst="rect">
                <a:avLst/>
              </a:prstGeom>
              <a:noFill/>
              <a:ln w="9525">
                <a:noFill/>
                <a:miter lim="800000"/>
                <a:headEnd/>
                <a:tailEnd/>
              </a:ln>
            </p:spPr>
          </p:pic>
        </p:grpSp>
        <p:grpSp>
          <p:nvGrpSpPr>
            <p:cNvPr id="7" name="Group 17"/>
            <p:cNvGrpSpPr>
              <a:grpSpLocks/>
            </p:cNvGrpSpPr>
            <p:nvPr/>
          </p:nvGrpSpPr>
          <p:grpSpPr bwMode="auto">
            <a:xfrm>
              <a:off x="3056" y="2592"/>
              <a:ext cx="304" cy="384"/>
              <a:chOff x="2928" y="2592"/>
              <a:chExt cx="304" cy="384"/>
            </a:xfrm>
          </p:grpSpPr>
          <p:pic>
            <p:nvPicPr>
              <p:cNvPr id="58" name="Picture 18"/>
              <p:cNvPicPr>
                <a:picLocks noChangeAspect="1" noChangeArrowheads="1"/>
              </p:cNvPicPr>
              <p:nvPr/>
            </p:nvPicPr>
            <p:blipFill>
              <a:blip r:embed="rId11" cstate="print"/>
              <a:srcRect/>
              <a:stretch>
                <a:fillRect/>
              </a:stretch>
            </p:blipFill>
            <p:spPr bwMode="auto">
              <a:xfrm>
                <a:off x="2966" y="2592"/>
                <a:ext cx="250" cy="273"/>
              </a:xfrm>
              <a:prstGeom prst="rect">
                <a:avLst/>
              </a:prstGeom>
              <a:noFill/>
              <a:ln w="9525">
                <a:noFill/>
                <a:miter lim="800000"/>
                <a:headEnd/>
                <a:tailEnd/>
              </a:ln>
            </p:spPr>
          </p:pic>
          <p:pic>
            <p:nvPicPr>
              <p:cNvPr id="59" name="Picture 19"/>
              <p:cNvPicPr>
                <a:picLocks noChangeAspect="1" noChangeArrowheads="1"/>
              </p:cNvPicPr>
              <p:nvPr/>
            </p:nvPicPr>
            <p:blipFill>
              <a:blip r:embed="rId9" cstate="print"/>
              <a:srcRect/>
              <a:stretch>
                <a:fillRect/>
              </a:stretch>
            </p:blipFill>
            <p:spPr bwMode="auto">
              <a:xfrm>
                <a:off x="2928" y="2695"/>
                <a:ext cx="304" cy="281"/>
              </a:xfrm>
              <a:prstGeom prst="rect">
                <a:avLst/>
              </a:prstGeom>
              <a:noFill/>
              <a:ln w="9525">
                <a:noFill/>
                <a:miter lim="800000"/>
                <a:headEnd/>
                <a:tailEnd/>
              </a:ln>
            </p:spPr>
          </p:pic>
        </p:grpSp>
        <p:grpSp>
          <p:nvGrpSpPr>
            <p:cNvPr id="8" name="Group 20"/>
            <p:cNvGrpSpPr>
              <a:grpSpLocks/>
            </p:cNvGrpSpPr>
            <p:nvPr/>
          </p:nvGrpSpPr>
          <p:grpSpPr bwMode="auto">
            <a:xfrm>
              <a:off x="2940" y="2167"/>
              <a:ext cx="324" cy="425"/>
              <a:chOff x="2812" y="2167"/>
              <a:chExt cx="324" cy="425"/>
            </a:xfrm>
          </p:grpSpPr>
          <p:pic>
            <p:nvPicPr>
              <p:cNvPr id="56" name="Picture 21"/>
              <p:cNvPicPr>
                <a:picLocks noChangeAspect="1" noChangeArrowheads="1"/>
              </p:cNvPicPr>
              <p:nvPr/>
            </p:nvPicPr>
            <p:blipFill>
              <a:blip r:embed="rId12" cstate="print"/>
              <a:srcRect/>
              <a:stretch>
                <a:fillRect/>
              </a:stretch>
            </p:blipFill>
            <p:spPr bwMode="auto">
              <a:xfrm>
                <a:off x="2812" y="2187"/>
                <a:ext cx="164" cy="405"/>
              </a:xfrm>
              <a:prstGeom prst="rect">
                <a:avLst/>
              </a:prstGeom>
              <a:noFill/>
              <a:ln w="9525">
                <a:noFill/>
                <a:miter lim="800000"/>
                <a:headEnd/>
                <a:tailEnd/>
              </a:ln>
            </p:spPr>
          </p:pic>
          <p:pic>
            <p:nvPicPr>
              <p:cNvPr id="57" name="Picture 22"/>
              <p:cNvPicPr>
                <a:picLocks noChangeAspect="1" noChangeArrowheads="1"/>
              </p:cNvPicPr>
              <p:nvPr/>
            </p:nvPicPr>
            <p:blipFill>
              <a:blip r:embed="rId9" cstate="print"/>
              <a:srcRect/>
              <a:stretch>
                <a:fillRect/>
              </a:stretch>
            </p:blipFill>
            <p:spPr bwMode="auto">
              <a:xfrm>
                <a:off x="2832" y="2167"/>
                <a:ext cx="304" cy="281"/>
              </a:xfrm>
              <a:prstGeom prst="rect">
                <a:avLst/>
              </a:prstGeom>
              <a:noFill/>
              <a:ln w="9525">
                <a:noFill/>
                <a:miter lim="800000"/>
                <a:headEnd/>
                <a:tailEnd/>
              </a:ln>
            </p:spPr>
          </p:pic>
        </p:grpSp>
        <p:grpSp>
          <p:nvGrpSpPr>
            <p:cNvPr id="9" name="Group 23"/>
            <p:cNvGrpSpPr>
              <a:grpSpLocks/>
            </p:cNvGrpSpPr>
            <p:nvPr/>
          </p:nvGrpSpPr>
          <p:grpSpPr bwMode="auto">
            <a:xfrm>
              <a:off x="3328" y="1879"/>
              <a:ext cx="304" cy="456"/>
              <a:chOff x="3200" y="1879"/>
              <a:chExt cx="304" cy="456"/>
            </a:xfrm>
          </p:grpSpPr>
          <p:pic>
            <p:nvPicPr>
              <p:cNvPr id="54" name="Picture 24"/>
              <p:cNvPicPr>
                <a:picLocks noChangeAspect="1" noChangeArrowheads="1"/>
              </p:cNvPicPr>
              <p:nvPr/>
            </p:nvPicPr>
            <p:blipFill>
              <a:blip r:embed="rId13" cstate="print"/>
              <a:srcRect/>
              <a:stretch>
                <a:fillRect/>
              </a:stretch>
            </p:blipFill>
            <p:spPr bwMode="auto">
              <a:xfrm>
                <a:off x="3317" y="1984"/>
                <a:ext cx="187" cy="351"/>
              </a:xfrm>
              <a:prstGeom prst="rect">
                <a:avLst/>
              </a:prstGeom>
              <a:noFill/>
              <a:ln w="9525">
                <a:noFill/>
                <a:miter lim="800000"/>
                <a:headEnd/>
                <a:tailEnd/>
              </a:ln>
            </p:spPr>
          </p:pic>
          <p:pic>
            <p:nvPicPr>
              <p:cNvPr id="55" name="Picture 25"/>
              <p:cNvPicPr>
                <a:picLocks noChangeAspect="1" noChangeArrowheads="1"/>
              </p:cNvPicPr>
              <p:nvPr/>
            </p:nvPicPr>
            <p:blipFill>
              <a:blip r:embed="rId9" cstate="print"/>
              <a:srcRect/>
              <a:stretch>
                <a:fillRect/>
              </a:stretch>
            </p:blipFill>
            <p:spPr bwMode="auto">
              <a:xfrm>
                <a:off x="3200" y="1879"/>
                <a:ext cx="304" cy="281"/>
              </a:xfrm>
              <a:prstGeom prst="rect">
                <a:avLst/>
              </a:prstGeom>
              <a:noFill/>
              <a:ln w="9525">
                <a:noFill/>
                <a:miter lim="800000"/>
                <a:headEnd/>
                <a:tailEnd/>
              </a:ln>
            </p:spPr>
          </p:pic>
        </p:grpSp>
        <p:grpSp>
          <p:nvGrpSpPr>
            <p:cNvPr id="10" name="Group 26"/>
            <p:cNvGrpSpPr>
              <a:grpSpLocks/>
            </p:cNvGrpSpPr>
            <p:nvPr/>
          </p:nvGrpSpPr>
          <p:grpSpPr bwMode="auto">
            <a:xfrm>
              <a:off x="3309" y="1394"/>
              <a:ext cx="339" cy="382"/>
              <a:chOff x="3181" y="1394"/>
              <a:chExt cx="339" cy="382"/>
            </a:xfrm>
          </p:grpSpPr>
          <p:pic>
            <p:nvPicPr>
              <p:cNvPr id="52" name="Picture 27"/>
              <p:cNvPicPr>
                <a:picLocks noChangeAspect="1" noChangeArrowheads="1"/>
              </p:cNvPicPr>
              <p:nvPr/>
            </p:nvPicPr>
            <p:blipFill>
              <a:blip r:embed="rId14" cstate="print"/>
              <a:srcRect/>
              <a:stretch>
                <a:fillRect/>
              </a:stretch>
            </p:blipFill>
            <p:spPr bwMode="auto">
              <a:xfrm>
                <a:off x="3181" y="1394"/>
                <a:ext cx="179" cy="382"/>
              </a:xfrm>
              <a:prstGeom prst="rect">
                <a:avLst/>
              </a:prstGeom>
              <a:noFill/>
              <a:ln w="9525">
                <a:noFill/>
                <a:miter lim="800000"/>
                <a:headEnd/>
                <a:tailEnd/>
              </a:ln>
            </p:spPr>
          </p:pic>
          <p:pic>
            <p:nvPicPr>
              <p:cNvPr id="53" name="Picture 28"/>
              <p:cNvPicPr>
                <a:picLocks noChangeAspect="1" noChangeArrowheads="1"/>
              </p:cNvPicPr>
              <p:nvPr/>
            </p:nvPicPr>
            <p:blipFill>
              <a:blip r:embed="rId9" cstate="print"/>
              <a:srcRect/>
              <a:stretch>
                <a:fillRect/>
              </a:stretch>
            </p:blipFill>
            <p:spPr bwMode="auto">
              <a:xfrm>
                <a:off x="3216" y="1399"/>
                <a:ext cx="304" cy="281"/>
              </a:xfrm>
              <a:prstGeom prst="rect">
                <a:avLst/>
              </a:prstGeom>
              <a:noFill/>
              <a:ln w="9525">
                <a:noFill/>
                <a:miter lim="800000"/>
                <a:headEnd/>
                <a:tailEnd/>
              </a:ln>
            </p:spPr>
          </p:pic>
        </p:grpSp>
        <p:grpSp>
          <p:nvGrpSpPr>
            <p:cNvPr id="11" name="Group 29"/>
            <p:cNvGrpSpPr>
              <a:grpSpLocks/>
            </p:cNvGrpSpPr>
            <p:nvPr/>
          </p:nvGrpSpPr>
          <p:grpSpPr bwMode="auto">
            <a:xfrm>
              <a:off x="2848" y="1488"/>
              <a:ext cx="304" cy="470"/>
              <a:chOff x="2720" y="1488"/>
              <a:chExt cx="304" cy="470"/>
            </a:xfrm>
          </p:grpSpPr>
          <p:pic>
            <p:nvPicPr>
              <p:cNvPr id="50" name="Picture 30"/>
              <p:cNvPicPr>
                <a:picLocks noChangeAspect="1" noChangeArrowheads="1"/>
              </p:cNvPicPr>
              <p:nvPr/>
            </p:nvPicPr>
            <p:blipFill>
              <a:blip r:embed="rId15" cstate="print"/>
              <a:srcRect/>
              <a:stretch>
                <a:fillRect/>
              </a:stretch>
            </p:blipFill>
            <p:spPr bwMode="auto">
              <a:xfrm>
                <a:off x="2733" y="1584"/>
                <a:ext cx="195" cy="374"/>
              </a:xfrm>
              <a:prstGeom prst="rect">
                <a:avLst/>
              </a:prstGeom>
              <a:noFill/>
              <a:ln w="9525">
                <a:noFill/>
                <a:miter lim="800000"/>
                <a:headEnd/>
                <a:tailEnd/>
              </a:ln>
            </p:spPr>
          </p:pic>
          <p:pic>
            <p:nvPicPr>
              <p:cNvPr id="51" name="Picture 31"/>
              <p:cNvPicPr>
                <a:picLocks noChangeAspect="1" noChangeArrowheads="1"/>
              </p:cNvPicPr>
              <p:nvPr/>
            </p:nvPicPr>
            <p:blipFill>
              <a:blip r:embed="rId9" cstate="print"/>
              <a:srcRect/>
              <a:stretch>
                <a:fillRect/>
              </a:stretch>
            </p:blipFill>
            <p:spPr bwMode="auto">
              <a:xfrm>
                <a:off x="2720" y="1488"/>
                <a:ext cx="304" cy="281"/>
              </a:xfrm>
              <a:prstGeom prst="rect">
                <a:avLst/>
              </a:prstGeom>
              <a:noFill/>
              <a:ln w="9525">
                <a:noFill/>
                <a:miter lim="800000"/>
                <a:headEnd/>
                <a:tailEnd/>
              </a:ln>
            </p:spPr>
          </p:pic>
        </p:grpSp>
        <p:grpSp>
          <p:nvGrpSpPr>
            <p:cNvPr id="12" name="Group 32"/>
            <p:cNvGrpSpPr>
              <a:grpSpLocks/>
            </p:cNvGrpSpPr>
            <p:nvPr/>
          </p:nvGrpSpPr>
          <p:grpSpPr bwMode="auto">
            <a:xfrm>
              <a:off x="2637" y="1008"/>
              <a:ext cx="323" cy="480"/>
              <a:chOff x="2509" y="1008"/>
              <a:chExt cx="323" cy="480"/>
            </a:xfrm>
          </p:grpSpPr>
          <p:pic>
            <p:nvPicPr>
              <p:cNvPr id="48" name="Picture 33"/>
              <p:cNvPicPr>
                <a:picLocks noChangeAspect="1" noChangeArrowheads="1"/>
              </p:cNvPicPr>
              <p:nvPr/>
            </p:nvPicPr>
            <p:blipFill>
              <a:blip r:embed="rId16" cstate="print"/>
              <a:srcRect/>
              <a:stretch>
                <a:fillRect/>
              </a:stretch>
            </p:blipFill>
            <p:spPr bwMode="auto">
              <a:xfrm>
                <a:off x="2509" y="1106"/>
                <a:ext cx="179" cy="382"/>
              </a:xfrm>
              <a:prstGeom prst="rect">
                <a:avLst/>
              </a:prstGeom>
              <a:noFill/>
              <a:ln w="9525">
                <a:noFill/>
                <a:miter lim="800000"/>
                <a:headEnd/>
                <a:tailEnd/>
              </a:ln>
            </p:spPr>
          </p:pic>
          <p:pic>
            <p:nvPicPr>
              <p:cNvPr id="49" name="Picture 34"/>
              <p:cNvPicPr>
                <a:picLocks noChangeAspect="1" noChangeArrowheads="1"/>
              </p:cNvPicPr>
              <p:nvPr/>
            </p:nvPicPr>
            <p:blipFill>
              <a:blip r:embed="rId9" cstate="print"/>
              <a:srcRect/>
              <a:stretch>
                <a:fillRect/>
              </a:stretch>
            </p:blipFill>
            <p:spPr bwMode="auto">
              <a:xfrm>
                <a:off x="2528" y="1008"/>
                <a:ext cx="304" cy="281"/>
              </a:xfrm>
              <a:prstGeom prst="rect">
                <a:avLst/>
              </a:prstGeom>
              <a:noFill/>
              <a:ln w="9525">
                <a:noFill/>
                <a:miter lim="800000"/>
                <a:headEnd/>
                <a:tailEnd/>
              </a:ln>
            </p:spPr>
          </p:pic>
        </p:grpSp>
        <p:grpSp>
          <p:nvGrpSpPr>
            <p:cNvPr id="19" name="Group 35"/>
            <p:cNvGrpSpPr>
              <a:grpSpLocks/>
            </p:cNvGrpSpPr>
            <p:nvPr/>
          </p:nvGrpSpPr>
          <p:grpSpPr bwMode="auto">
            <a:xfrm>
              <a:off x="2288" y="1399"/>
              <a:ext cx="414" cy="332"/>
              <a:chOff x="2160" y="1399"/>
              <a:chExt cx="414" cy="332"/>
            </a:xfrm>
          </p:grpSpPr>
          <p:pic>
            <p:nvPicPr>
              <p:cNvPr id="46" name="Picture 36"/>
              <p:cNvPicPr>
                <a:picLocks noChangeAspect="1" noChangeArrowheads="1"/>
              </p:cNvPicPr>
              <p:nvPr/>
            </p:nvPicPr>
            <p:blipFill>
              <a:blip r:embed="rId17" cstate="print"/>
              <a:srcRect/>
              <a:stretch>
                <a:fillRect/>
              </a:stretch>
            </p:blipFill>
            <p:spPr bwMode="auto">
              <a:xfrm>
                <a:off x="2208" y="1536"/>
                <a:ext cx="366" cy="195"/>
              </a:xfrm>
              <a:prstGeom prst="rect">
                <a:avLst/>
              </a:prstGeom>
              <a:noFill/>
              <a:ln w="9525">
                <a:noFill/>
                <a:miter lim="800000"/>
                <a:headEnd/>
                <a:tailEnd/>
              </a:ln>
            </p:spPr>
          </p:pic>
          <p:pic>
            <p:nvPicPr>
              <p:cNvPr id="47" name="Picture 37"/>
              <p:cNvPicPr>
                <a:picLocks noChangeAspect="1" noChangeArrowheads="1"/>
              </p:cNvPicPr>
              <p:nvPr/>
            </p:nvPicPr>
            <p:blipFill>
              <a:blip r:embed="rId9" cstate="print"/>
              <a:srcRect/>
              <a:stretch>
                <a:fillRect/>
              </a:stretch>
            </p:blipFill>
            <p:spPr bwMode="auto">
              <a:xfrm>
                <a:off x="2160" y="1399"/>
                <a:ext cx="304" cy="281"/>
              </a:xfrm>
              <a:prstGeom prst="rect">
                <a:avLst/>
              </a:prstGeom>
              <a:noFill/>
              <a:ln w="9525">
                <a:noFill/>
                <a:miter lim="800000"/>
                <a:headEnd/>
                <a:tailEnd/>
              </a:ln>
            </p:spPr>
          </p:pic>
        </p:grpSp>
        <p:grpSp>
          <p:nvGrpSpPr>
            <p:cNvPr id="20" name="Group 38"/>
            <p:cNvGrpSpPr>
              <a:grpSpLocks/>
            </p:cNvGrpSpPr>
            <p:nvPr/>
          </p:nvGrpSpPr>
          <p:grpSpPr bwMode="auto">
            <a:xfrm>
              <a:off x="2240" y="2511"/>
              <a:ext cx="304" cy="362"/>
              <a:chOff x="2112" y="2511"/>
              <a:chExt cx="304" cy="362"/>
            </a:xfrm>
          </p:grpSpPr>
          <p:pic>
            <p:nvPicPr>
              <p:cNvPr id="44" name="Picture 39"/>
              <p:cNvPicPr>
                <a:picLocks noChangeAspect="1" noChangeArrowheads="1"/>
              </p:cNvPicPr>
              <p:nvPr/>
            </p:nvPicPr>
            <p:blipFill>
              <a:blip r:embed="rId18" cstate="print"/>
              <a:srcRect/>
              <a:stretch>
                <a:fillRect/>
              </a:stretch>
            </p:blipFill>
            <p:spPr bwMode="auto">
              <a:xfrm>
                <a:off x="2120" y="2511"/>
                <a:ext cx="250" cy="273"/>
              </a:xfrm>
              <a:prstGeom prst="rect">
                <a:avLst/>
              </a:prstGeom>
              <a:noFill/>
              <a:ln w="9525">
                <a:noFill/>
                <a:miter lim="800000"/>
                <a:headEnd/>
                <a:tailEnd/>
              </a:ln>
            </p:spPr>
          </p:pic>
          <p:pic>
            <p:nvPicPr>
              <p:cNvPr id="45" name="Picture 40"/>
              <p:cNvPicPr>
                <a:picLocks noChangeAspect="1" noChangeArrowheads="1"/>
              </p:cNvPicPr>
              <p:nvPr/>
            </p:nvPicPr>
            <p:blipFill>
              <a:blip r:embed="rId9" cstate="print"/>
              <a:srcRect/>
              <a:stretch>
                <a:fillRect/>
              </a:stretch>
            </p:blipFill>
            <p:spPr bwMode="auto">
              <a:xfrm>
                <a:off x="2112" y="2592"/>
                <a:ext cx="304" cy="281"/>
              </a:xfrm>
              <a:prstGeom prst="rect">
                <a:avLst/>
              </a:prstGeom>
              <a:noFill/>
              <a:ln w="9525">
                <a:noFill/>
                <a:miter lim="800000"/>
                <a:headEnd/>
                <a:tailEnd/>
              </a:ln>
            </p:spPr>
          </p:pic>
        </p:grpSp>
        <p:grpSp>
          <p:nvGrpSpPr>
            <p:cNvPr id="21" name="Group 41"/>
            <p:cNvGrpSpPr>
              <a:grpSpLocks/>
            </p:cNvGrpSpPr>
            <p:nvPr/>
          </p:nvGrpSpPr>
          <p:grpSpPr bwMode="auto">
            <a:xfrm>
              <a:off x="2109" y="2112"/>
              <a:ext cx="323" cy="397"/>
              <a:chOff x="1981" y="2112"/>
              <a:chExt cx="323" cy="397"/>
            </a:xfrm>
          </p:grpSpPr>
          <p:pic>
            <p:nvPicPr>
              <p:cNvPr id="42" name="Picture 42"/>
              <p:cNvPicPr>
                <a:picLocks noChangeAspect="1" noChangeArrowheads="1"/>
              </p:cNvPicPr>
              <p:nvPr/>
            </p:nvPicPr>
            <p:blipFill>
              <a:blip r:embed="rId19" cstate="print"/>
              <a:srcRect/>
              <a:stretch>
                <a:fillRect/>
              </a:stretch>
            </p:blipFill>
            <p:spPr bwMode="auto">
              <a:xfrm>
                <a:off x="1981" y="2127"/>
                <a:ext cx="187" cy="382"/>
              </a:xfrm>
              <a:prstGeom prst="rect">
                <a:avLst/>
              </a:prstGeom>
              <a:noFill/>
              <a:ln w="9525">
                <a:noFill/>
                <a:miter lim="800000"/>
                <a:headEnd/>
                <a:tailEnd/>
              </a:ln>
            </p:spPr>
          </p:pic>
          <p:pic>
            <p:nvPicPr>
              <p:cNvPr id="43" name="Picture 43"/>
              <p:cNvPicPr>
                <a:picLocks noChangeAspect="1" noChangeArrowheads="1"/>
              </p:cNvPicPr>
              <p:nvPr/>
            </p:nvPicPr>
            <p:blipFill>
              <a:blip r:embed="rId9" cstate="print"/>
              <a:srcRect/>
              <a:stretch>
                <a:fillRect/>
              </a:stretch>
            </p:blipFill>
            <p:spPr bwMode="auto">
              <a:xfrm>
                <a:off x="2000" y="2112"/>
                <a:ext cx="304" cy="281"/>
              </a:xfrm>
              <a:prstGeom prst="rect">
                <a:avLst/>
              </a:prstGeom>
              <a:noFill/>
              <a:ln w="9525">
                <a:noFill/>
                <a:miter lim="800000"/>
                <a:headEnd/>
                <a:tailEnd/>
              </a:ln>
            </p:spPr>
          </p:pic>
        </p:grpSp>
        <p:grpSp>
          <p:nvGrpSpPr>
            <p:cNvPr id="22" name="Group 44"/>
            <p:cNvGrpSpPr>
              <a:grpSpLocks/>
            </p:cNvGrpSpPr>
            <p:nvPr/>
          </p:nvGrpSpPr>
          <p:grpSpPr bwMode="auto">
            <a:xfrm>
              <a:off x="1648" y="2477"/>
              <a:ext cx="431" cy="307"/>
              <a:chOff x="1520" y="2477"/>
              <a:chExt cx="431" cy="307"/>
            </a:xfrm>
          </p:grpSpPr>
          <p:pic>
            <p:nvPicPr>
              <p:cNvPr id="40" name="Picture 45"/>
              <p:cNvPicPr>
                <a:picLocks noChangeAspect="1" noChangeArrowheads="1"/>
              </p:cNvPicPr>
              <p:nvPr/>
            </p:nvPicPr>
            <p:blipFill>
              <a:blip r:embed="rId20" cstate="print"/>
              <a:srcRect/>
              <a:stretch>
                <a:fillRect/>
              </a:stretch>
            </p:blipFill>
            <p:spPr bwMode="auto">
              <a:xfrm>
                <a:off x="1592" y="2477"/>
                <a:ext cx="359" cy="226"/>
              </a:xfrm>
              <a:prstGeom prst="rect">
                <a:avLst/>
              </a:prstGeom>
              <a:noFill/>
              <a:ln w="9525">
                <a:noFill/>
                <a:miter lim="800000"/>
                <a:headEnd/>
                <a:tailEnd/>
              </a:ln>
            </p:spPr>
          </p:pic>
          <p:pic>
            <p:nvPicPr>
              <p:cNvPr id="41" name="Picture 46"/>
              <p:cNvPicPr>
                <a:picLocks noChangeAspect="1" noChangeArrowheads="1"/>
              </p:cNvPicPr>
              <p:nvPr/>
            </p:nvPicPr>
            <p:blipFill>
              <a:blip r:embed="rId9" cstate="print"/>
              <a:srcRect/>
              <a:stretch>
                <a:fillRect/>
              </a:stretch>
            </p:blipFill>
            <p:spPr bwMode="auto">
              <a:xfrm>
                <a:off x="1520" y="2503"/>
                <a:ext cx="304" cy="281"/>
              </a:xfrm>
              <a:prstGeom prst="rect">
                <a:avLst/>
              </a:prstGeom>
              <a:noFill/>
              <a:ln w="9525">
                <a:noFill/>
                <a:miter lim="800000"/>
                <a:headEnd/>
                <a:tailEnd/>
              </a:ln>
            </p:spPr>
          </p:pic>
        </p:grpSp>
        <p:grpSp>
          <p:nvGrpSpPr>
            <p:cNvPr id="23" name="Group 47"/>
            <p:cNvGrpSpPr>
              <a:grpSpLocks/>
            </p:cNvGrpSpPr>
            <p:nvPr/>
          </p:nvGrpSpPr>
          <p:grpSpPr bwMode="auto">
            <a:xfrm>
              <a:off x="1424" y="2071"/>
              <a:ext cx="446" cy="324"/>
              <a:chOff x="1296" y="2071"/>
              <a:chExt cx="446" cy="324"/>
            </a:xfrm>
          </p:grpSpPr>
          <p:pic>
            <p:nvPicPr>
              <p:cNvPr id="38" name="Picture 48"/>
              <p:cNvPicPr>
                <a:picLocks noChangeAspect="1" noChangeArrowheads="1"/>
              </p:cNvPicPr>
              <p:nvPr/>
            </p:nvPicPr>
            <p:blipFill>
              <a:blip r:embed="rId21" cstate="print"/>
              <a:srcRect/>
              <a:stretch>
                <a:fillRect/>
              </a:stretch>
            </p:blipFill>
            <p:spPr bwMode="auto">
              <a:xfrm>
                <a:off x="1352" y="2223"/>
                <a:ext cx="390" cy="172"/>
              </a:xfrm>
              <a:prstGeom prst="rect">
                <a:avLst/>
              </a:prstGeom>
              <a:noFill/>
              <a:ln w="9525">
                <a:noFill/>
                <a:miter lim="800000"/>
                <a:headEnd/>
                <a:tailEnd/>
              </a:ln>
            </p:spPr>
          </p:pic>
          <p:pic>
            <p:nvPicPr>
              <p:cNvPr id="39" name="Picture 49"/>
              <p:cNvPicPr>
                <a:picLocks noChangeAspect="1" noChangeArrowheads="1"/>
              </p:cNvPicPr>
              <p:nvPr/>
            </p:nvPicPr>
            <p:blipFill>
              <a:blip r:embed="rId9" cstate="print"/>
              <a:srcRect/>
              <a:stretch>
                <a:fillRect/>
              </a:stretch>
            </p:blipFill>
            <p:spPr bwMode="auto">
              <a:xfrm>
                <a:off x="1296" y="2071"/>
                <a:ext cx="304" cy="281"/>
              </a:xfrm>
              <a:prstGeom prst="rect">
                <a:avLst/>
              </a:prstGeom>
              <a:noFill/>
              <a:ln w="9525">
                <a:noFill/>
                <a:miter lim="800000"/>
                <a:headEnd/>
                <a:tailEnd/>
              </a:ln>
            </p:spPr>
          </p:pic>
        </p:grpSp>
        <p:grpSp>
          <p:nvGrpSpPr>
            <p:cNvPr id="24" name="Group 50"/>
            <p:cNvGrpSpPr>
              <a:grpSpLocks/>
            </p:cNvGrpSpPr>
            <p:nvPr/>
          </p:nvGrpSpPr>
          <p:grpSpPr bwMode="auto">
            <a:xfrm>
              <a:off x="1600" y="1584"/>
              <a:ext cx="400" cy="326"/>
              <a:chOff x="1472" y="1584"/>
              <a:chExt cx="400" cy="326"/>
            </a:xfrm>
          </p:grpSpPr>
          <p:pic>
            <p:nvPicPr>
              <p:cNvPr id="36" name="Picture 51"/>
              <p:cNvPicPr>
                <a:picLocks noChangeAspect="1" noChangeArrowheads="1"/>
              </p:cNvPicPr>
              <p:nvPr/>
            </p:nvPicPr>
            <p:blipFill>
              <a:blip r:embed="rId22" cstate="print"/>
              <a:srcRect/>
              <a:stretch>
                <a:fillRect/>
              </a:stretch>
            </p:blipFill>
            <p:spPr bwMode="auto">
              <a:xfrm>
                <a:off x="1560" y="1699"/>
                <a:ext cx="312" cy="211"/>
              </a:xfrm>
              <a:prstGeom prst="rect">
                <a:avLst/>
              </a:prstGeom>
              <a:noFill/>
              <a:ln w="9525">
                <a:noFill/>
                <a:miter lim="800000"/>
                <a:headEnd/>
                <a:tailEnd/>
              </a:ln>
            </p:spPr>
          </p:pic>
          <p:pic>
            <p:nvPicPr>
              <p:cNvPr id="37" name="Picture 52"/>
              <p:cNvPicPr>
                <a:picLocks noChangeAspect="1" noChangeArrowheads="1"/>
              </p:cNvPicPr>
              <p:nvPr/>
            </p:nvPicPr>
            <p:blipFill>
              <a:blip r:embed="rId9" cstate="print"/>
              <a:srcRect/>
              <a:stretch>
                <a:fillRect/>
              </a:stretch>
            </p:blipFill>
            <p:spPr bwMode="auto">
              <a:xfrm>
                <a:off x="1472" y="1584"/>
                <a:ext cx="304" cy="281"/>
              </a:xfrm>
              <a:prstGeom prst="rect">
                <a:avLst/>
              </a:prstGeom>
              <a:noFill/>
              <a:ln w="9525">
                <a:noFill/>
                <a:miter lim="800000"/>
                <a:headEnd/>
                <a:tailEnd/>
              </a:ln>
            </p:spPr>
          </p:pic>
        </p:grpSp>
        <p:grpSp>
          <p:nvGrpSpPr>
            <p:cNvPr id="25" name="Group 53"/>
            <p:cNvGrpSpPr>
              <a:grpSpLocks/>
            </p:cNvGrpSpPr>
            <p:nvPr/>
          </p:nvGrpSpPr>
          <p:grpSpPr bwMode="auto">
            <a:xfrm>
              <a:off x="1904" y="1303"/>
              <a:ext cx="322" cy="473"/>
              <a:chOff x="1776" y="1303"/>
              <a:chExt cx="322" cy="473"/>
            </a:xfrm>
          </p:grpSpPr>
          <p:pic>
            <p:nvPicPr>
              <p:cNvPr id="34" name="Picture 54"/>
              <p:cNvPicPr>
                <a:picLocks noChangeAspect="1" noChangeArrowheads="1"/>
              </p:cNvPicPr>
              <p:nvPr/>
            </p:nvPicPr>
            <p:blipFill>
              <a:blip r:embed="rId23" cstate="print"/>
              <a:srcRect/>
              <a:stretch>
                <a:fillRect/>
              </a:stretch>
            </p:blipFill>
            <p:spPr bwMode="auto">
              <a:xfrm>
                <a:off x="1872" y="1371"/>
                <a:ext cx="226" cy="405"/>
              </a:xfrm>
              <a:prstGeom prst="rect">
                <a:avLst/>
              </a:prstGeom>
              <a:noFill/>
              <a:ln w="9525">
                <a:noFill/>
                <a:miter lim="800000"/>
                <a:headEnd/>
                <a:tailEnd/>
              </a:ln>
            </p:spPr>
          </p:pic>
          <p:pic>
            <p:nvPicPr>
              <p:cNvPr id="35" name="Picture 55"/>
              <p:cNvPicPr>
                <a:picLocks noChangeAspect="1" noChangeArrowheads="1"/>
              </p:cNvPicPr>
              <p:nvPr/>
            </p:nvPicPr>
            <p:blipFill>
              <a:blip r:embed="rId9" cstate="print"/>
              <a:srcRect/>
              <a:stretch>
                <a:fillRect/>
              </a:stretch>
            </p:blipFill>
            <p:spPr bwMode="auto">
              <a:xfrm>
                <a:off x="1776" y="1303"/>
                <a:ext cx="304" cy="281"/>
              </a:xfrm>
              <a:prstGeom prst="rect">
                <a:avLst/>
              </a:prstGeom>
              <a:noFill/>
              <a:ln w="9525">
                <a:noFill/>
                <a:miter lim="800000"/>
                <a:headEnd/>
                <a:tailEnd/>
              </a:ln>
            </p:spPr>
          </p:pic>
        </p:gr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mtClean="0"/>
              <a:t>Credit Products</a:t>
            </a:r>
          </a:p>
        </p:txBody>
      </p:sp>
      <p:cxnSp>
        <p:nvCxnSpPr>
          <p:cNvPr id="21508" name="AutoShape 6"/>
          <p:cNvCxnSpPr>
            <a:cxnSpLocks noChangeShapeType="1"/>
          </p:cNvCxnSpPr>
          <p:nvPr/>
        </p:nvCxnSpPr>
        <p:spPr bwMode="auto">
          <a:xfrm rot="5400000" flipH="1" flipV="1">
            <a:off x="-1332706" y="3806397"/>
            <a:ext cx="4435475" cy="1587"/>
          </a:xfrm>
          <a:prstGeom prst="straightConnector1">
            <a:avLst/>
          </a:prstGeom>
          <a:noFill/>
          <a:ln w="9525">
            <a:solidFill>
              <a:schemeClr val="accent3"/>
            </a:solidFill>
            <a:round/>
            <a:headEnd/>
            <a:tailEnd/>
          </a:ln>
        </p:spPr>
      </p:cxnSp>
      <p:cxnSp>
        <p:nvCxnSpPr>
          <p:cNvPr id="21515" name="AutoShape 13"/>
          <p:cNvCxnSpPr>
            <a:cxnSpLocks noChangeShapeType="1"/>
          </p:cNvCxnSpPr>
          <p:nvPr/>
        </p:nvCxnSpPr>
        <p:spPr bwMode="auto">
          <a:xfrm flipH="1">
            <a:off x="884238" y="2438765"/>
            <a:ext cx="628650" cy="1588"/>
          </a:xfrm>
          <a:prstGeom prst="straightConnector1">
            <a:avLst/>
          </a:prstGeom>
          <a:noFill/>
          <a:ln w="9525">
            <a:solidFill>
              <a:schemeClr val="accent3"/>
            </a:solidFill>
            <a:round/>
            <a:headEnd/>
            <a:tailEnd/>
          </a:ln>
        </p:spPr>
      </p:cxnSp>
      <p:cxnSp>
        <p:nvCxnSpPr>
          <p:cNvPr id="21516" name="AutoShape 14"/>
          <p:cNvCxnSpPr>
            <a:cxnSpLocks noChangeShapeType="1"/>
          </p:cNvCxnSpPr>
          <p:nvPr/>
        </p:nvCxnSpPr>
        <p:spPr bwMode="auto">
          <a:xfrm flipH="1">
            <a:off x="884238" y="2054590"/>
            <a:ext cx="628650" cy="0"/>
          </a:xfrm>
          <a:prstGeom prst="straightConnector1">
            <a:avLst/>
          </a:prstGeom>
          <a:noFill/>
          <a:ln w="9525">
            <a:solidFill>
              <a:schemeClr val="accent3"/>
            </a:solidFill>
            <a:round/>
            <a:headEnd/>
            <a:tailEnd/>
          </a:ln>
        </p:spPr>
      </p:cxnSp>
      <p:sp>
        <p:nvSpPr>
          <p:cNvPr id="21528" name="Text Box 26"/>
          <p:cNvSpPr txBox="1">
            <a:spLocks noChangeArrowheads="1"/>
          </p:cNvSpPr>
          <p:nvPr/>
        </p:nvSpPr>
        <p:spPr bwMode="auto">
          <a:xfrm>
            <a:off x="1512888" y="1918065"/>
            <a:ext cx="6618287" cy="274638"/>
          </a:xfrm>
          <a:prstGeom prst="rect">
            <a:avLst/>
          </a:prstGeom>
          <a:solidFill>
            <a:schemeClr val="bg1"/>
          </a:solidFill>
          <a:ln w="9525">
            <a:solidFill>
              <a:schemeClr val="accent3"/>
            </a:solidFill>
            <a:miter lim="800000"/>
            <a:headEnd/>
            <a:tailEnd/>
          </a:ln>
          <a:effectLst>
            <a:outerShdw blurRad="50800" dist="38100" dir="5400000" algn="t" rotWithShape="0">
              <a:prstClr val="black">
                <a:alpha val="40000"/>
              </a:prstClr>
            </a:outerShdw>
          </a:effectLst>
        </p:spPr>
        <p:txBody>
          <a:bodyPr tIns="0" bIns="0" anchor="ctr"/>
          <a:lstStyle/>
          <a:p>
            <a:pPr marL="114300" lvl="1">
              <a:spcBef>
                <a:spcPct val="75000"/>
              </a:spcBef>
              <a:defRPr/>
            </a:pPr>
            <a:r>
              <a:rPr lang="en-US" sz="1400">
                <a:solidFill>
                  <a:srgbClr val="000000"/>
                </a:solidFill>
                <a:latin typeface="AvantGarde Bk BT"/>
              </a:rPr>
              <a:t>Overnight Advance</a:t>
            </a:r>
          </a:p>
        </p:txBody>
      </p:sp>
      <p:sp>
        <p:nvSpPr>
          <p:cNvPr id="21531" name="Text Box 29"/>
          <p:cNvSpPr txBox="1">
            <a:spLocks noChangeArrowheads="1"/>
          </p:cNvSpPr>
          <p:nvPr/>
        </p:nvSpPr>
        <p:spPr bwMode="auto">
          <a:xfrm>
            <a:off x="1506538" y="2299065"/>
            <a:ext cx="6618287" cy="274638"/>
          </a:xfrm>
          <a:prstGeom prst="rect">
            <a:avLst/>
          </a:prstGeom>
          <a:solidFill>
            <a:schemeClr val="bg1"/>
          </a:solidFill>
          <a:ln w="9525">
            <a:solidFill>
              <a:schemeClr val="accent3"/>
            </a:solidFill>
            <a:miter lim="800000"/>
            <a:headEnd/>
            <a:tailEnd/>
          </a:ln>
          <a:effectLst>
            <a:outerShdw blurRad="50800" dist="38100" dir="5400000" algn="t" rotWithShape="0">
              <a:prstClr val="black">
                <a:alpha val="40000"/>
              </a:prstClr>
            </a:outerShdw>
          </a:effectLst>
        </p:spPr>
        <p:txBody>
          <a:bodyPr tIns="0" bIns="0" anchor="ctr"/>
          <a:lstStyle/>
          <a:p>
            <a:pPr marL="114300" lvl="1">
              <a:spcBef>
                <a:spcPct val="75000"/>
              </a:spcBef>
              <a:defRPr/>
            </a:pPr>
            <a:r>
              <a:rPr lang="en-US" sz="1400" dirty="0" smtClean="0">
                <a:solidFill>
                  <a:srgbClr val="000000"/>
                </a:solidFill>
                <a:latin typeface="AvantGarde Bk BT"/>
              </a:rPr>
              <a:t>Fixed-Rate </a:t>
            </a:r>
            <a:r>
              <a:rPr lang="en-US" sz="1400" dirty="0">
                <a:solidFill>
                  <a:srgbClr val="000000"/>
                </a:solidFill>
                <a:latin typeface="AvantGarde Bk BT"/>
              </a:rPr>
              <a:t>Advance</a:t>
            </a:r>
          </a:p>
        </p:txBody>
      </p:sp>
      <p:sp>
        <p:nvSpPr>
          <p:cNvPr id="21539" name="Text Box 38"/>
          <p:cNvSpPr txBox="1">
            <a:spLocks noChangeArrowheads="1"/>
          </p:cNvSpPr>
          <p:nvPr/>
        </p:nvSpPr>
        <p:spPr bwMode="auto">
          <a:xfrm>
            <a:off x="882650" y="1414828"/>
            <a:ext cx="7300913" cy="368300"/>
          </a:xfrm>
          <a:prstGeom prst="rect">
            <a:avLst/>
          </a:prstGeom>
          <a:solidFill>
            <a:schemeClr val="bg1"/>
          </a:solidFill>
          <a:ln w="12700">
            <a:solidFill>
              <a:schemeClr val="accent3"/>
            </a:solidFill>
            <a:miter lim="800000"/>
            <a:headEnd/>
            <a:tailEnd/>
          </a:ln>
          <a:effectLst>
            <a:outerShdw blurRad="50800" dist="38100" dir="5400000" algn="t" rotWithShape="0">
              <a:prstClr val="black">
                <a:alpha val="40000"/>
              </a:prstClr>
            </a:outerShdw>
          </a:effectLst>
        </p:spPr>
        <p:txBody>
          <a:bodyPr>
            <a:spAutoFit/>
          </a:bodyPr>
          <a:lstStyle/>
          <a:p>
            <a:pPr>
              <a:spcBef>
                <a:spcPct val="50000"/>
              </a:spcBef>
              <a:defRPr/>
            </a:pPr>
            <a:r>
              <a:rPr lang="en-US" b="1" dirty="0">
                <a:solidFill>
                  <a:srgbClr val="000000"/>
                </a:solidFill>
                <a:latin typeface="AvantGarde Bk BT"/>
              </a:rPr>
              <a:t>Enhance your strategic flexibility with an FHLBNY credit product</a:t>
            </a:r>
          </a:p>
        </p:txBody>
      </p:sp>
      <p:cxnSp>
        <p:nvCxnSpPr>
          <p:cNvPr id="21507" name="AutoShape 5"/>
          <p:cNvCxnSpPr>
            <a:cxnSpLocks noChangeShapeType="1"/>
          </p:cNvCxnSpPr>
          <p:nvPr/>
        </p:nvCxnSpPr>
        <p:spPr bwMode="auto">
          <a:xfrm>
            <a:off x="882650" y="5616940"/>
            <a:ext cx="628650" cy="1588"/>
          </a:xfrm>
          <a:prstGeom prst="straightConnector1">
            <a:avLst/>
          </a:prstGeom>
          <a:noFill/>
          <a:ln w="9525">
            <a:solidFill>
              <a:schemeClr val="accent3"/>
            </a:solidFill>
            <a:round/>
            <a:headEnd/>
            <a:tailEnd/>
          </a:ln>
        </p:spPr>
      </p:cxnSp>
      <p:cxnSp>
        <p:nvCxnSpPr>
          <p:cNvPr id="21509" name="AutoShape 7"/>
          <p:cNvCxnSpPr>
            <a:cxnSpLocks noChangeShapeType="1"/>
          </p:cNvCxnSpPr>
          <p:nvPr/>
        </p:nvCxnSpPr>
        <p:spPr bwMode="auto">
          <a:xfrm flipH="1">
            <a:off x="882650" y="5197840"/>
            <a:ext cx="628650" cy="0"/>
          </a:xfrm>
          <a:prstGeom prst="straightConnector1">
            <a:avLst/>
          </a:prstGeom>
          <a:noFill/>
          <a:ln w="9525">
            <a:solidFill>
              <a:schemeClr val="accent3"/>
            </a:solidFill>
            <a:round/>
            <a:headEnd/>
            <a:tailEnd/>
          </a:ln>
        </p:spPr>
      </p:cxnSp>
      <p:cxnSp>
        <p:nvCxnSpPr>
          <p:cNvPr id="21510" name="AutoShape 8"/>
          <p:cNvCxnSpPr>
            <a:cxnSpLocks noChangeShapeType="1"/>
          </p:cNvCxnSpPr>
          <p:nvPr/>
        </p:nvCxnSpPr>
        <p:spPr bwMode="auto">
          <a:xfrm flipH="1">
            <a:off x="884238" y="4804140"/>
            <a:ext cx="628650" cy="0"/>
          </a:xfrm>
          <a:prstGeom prst="straightConnector1">
            <a:avLst/>
          </a:prstGeom>
          <a:noFill/>
          <a:ln w="9525">
            <a:solidFill>
              <a:schemeClr val="accent3"/>
            </a:solidFill>
            <a:round/>
            <a:headEnd/>
            <a:tailEnd/>
          </a:ln>
        </p:spPr>
      </p:cxnSp>
      <p:cxnSp>
        <p:nvCxnSpPr>
          <p:cNvPr id="21511" name="AutoShape 9"/>
          <p:cNvCxnSpPr>
            <a:cxnSpLocks noChangeShapeType="1"/>
          </p:cNvCxnSpPr>
          <p:nvPr/>
        </p:nvCxnSpPr>
        <p:spPr bwMode="auto">
          <a:xfrm flipH="1">
            <a:off x="884238" y="4415203"/>
            <a:ext cx="628650" cy="0"/>
          </a:xfrm>
          <a:prstGeom prst="straightConnector1">
            <a:avLst/>
          </a:prstGeom>
          <a:noFill/>
          <a:ln w="9525">
            <a:solidFill>
              <a:schemeClr val="accent3"/>
            </a:solidFill>
            <a:round/>
            <a:headEnd/>
            <a:tailEnd/>
          </a:ln>
        </p:spPr>
      </p:cxnSp>
      <p:cxnSp>
        <p:nvCxnSpPr>
          <p:cNvPr id="21512" name="AutoShape 10"/>
          <p:cNvCxnSpPr>
            <a:cxnSpLocks noChangeShapeType="1"/>
          </p:cNvCxnSpPr>
          <p:nvPr/>
        </p:nvCxnSpPr>
        <p:spPr bwMode="auto">
          <a:xfrm flipH="1">
            <a:off x="884238" y="4019915"/>
            <a:ext cx="628650" cy="0"/>
          </a:xfrm>
          <a:prstGeom prst="straightConnector1">
            <a:avLst/>
          </a:prstGeom>
          <a:noFill/>
          <a:ln w="9525">
            <a:solidFill>
              <a:schemeClr val="accent3"/>
            </a:solidFill>
            <a:round/>
            <a:headEnd/>
            <a:tailEnd/>
          </a:ln>
        </p:spPr>
      </p:cxnSp>
      <p:cxnSp>
        <p:nvCxnSpPr>
          <p:cNvPr id="21513" name="AutoShape 11"/>
          <p:cNvCxnSpPr>
            <a:cxnSpLocks noChangeShapeType="1"/>
          </p:cNvCxnSpPr>
          <p:nvPr/>
        </p:nvCxnSpPr>
        <p:spPr bwMode="auto">
          <a:xfrm flipH="1">
            <a:off x="884238" y="3616690"/>
            <a:ext cx="628650" cy="0"/>
          </a:xfrm>
          <a:prstGeom prst="straightConnector1">
            <a:avLst/>
          </a:prstGeom>
          <a:noFill/>
          <a:ln w="9525">
            <a:solidFill>
              <a:schemeClr val="accent3"/>
            </a:solidFill>
            <a:round/>
            <a:headEnd/>
            <a:tailEnd/>
          </a:ln>
        </p:spPr>
      </p:cxnSp>
      <p:cxnSp>
        <p:nvCxnSpPr>
          <p:cNvPr id="21514" name="AutoShape 12"/>
          <p:cNvCxnSpPr>
            <a:cxnSpLocks noChangeShapeType="1"/>
          </p:cNvCxnSpPr>
          <p:nvPr/>
        </p:nvCxnSpPr>
        <p:spPr bwMode="auto">
          <a:xfrm flipH="1">
            <a:off x="884238" y="3232515"/>
            <a:ext cx="628650" cy="0"/>
          </a:xfrm>
          <a:prstGeom prst="straightConnector1">
            <a:avLst/>
          </a:prstGeom>
          <a:noFill/>
          <a:ln w="9525">
            <a:solidFill>
              <a:schemeClr val="accent3"/>
            </a:solidFill>
            <a:round/>
            <a:headEnd/>
            <a:tailEnd/>
          </a:ln>
        </p:spPr>
      </p:cxnSp>
      <p:sp>
        <p:nvSpPr>
          <p:cNvPr id="21529" name="Text Box 27"/>
          <p:cNvSpPr txBox="1">
            <a:spLocks noChangeArrowheads="1"/>
          </p:cNvSpPr>
          <p:nvPr/>
        </p:nvSpPr>
        <p:spPr bwMode="auto">
          <a:xfrm>
            <a:off x="1506538" y="3083290"/>
            <a:ext cx="6618287" cy="274638"/>
          </a:xfrm>
          <a:prstGeom prst="rect">
            <a:avLst/>
          </a:prstGeom>
          <a:solidFill>
            <a:schemeClr val="bg1"/>
          </a:solidFill>
          <a:ln w="9525">
            <a:solidFill>
              <a:schemeClr val="accent3"/>
            </a:solidFill>
            <a:miter lim="800000"/>
            <a:headEnd/>
            <a:tailEnd/>
          </a:ln>
          <a:effectLst>
            <a:outerShdw blurRad="50800" dist="38100" dir="5400000" algn="t" rotWithShape="0">
              <a:prstClr val="black">
                <a:alpha val="40000"/>
              </a:prstClr>
            </a:outerShdw>
          </a:effectLst>
        </p:spPr>
        <p:txBody>
          <a:bodyPr tIns="0" bIns="0" anchor="ctr"/>
          <a:lstStyle/>
          <a:p>
            <a:pPr marL="114300" lvl="1">
              <a:spcBef>
                <a:spcPct val="75000"/>
              </a:spcBef>
              <a:defRPr/>
            </a:pPr>
            <a:r>
              <a:rPr lang="en-US" sz="1400">
                <a:solidFill>
                  <a:srgbClr val="000000"/>
                </a:solidFill>
                <a:latin typeface="AvantGarde Bk BT"/>
              </a:rPr>
              <a:t>Amortizing Advance</a:t>
            </a:r>
          </a:p>
        </p:txBody>
      </p:sp>
      <p:sp>
        <p:nvSpPr>
          <p:cNvPr id="21532" name="Text Box 30"/>
          <p:cNvSpPr txBox="1">
            <a:spLocks noChangeArrowheads="1"/>
          </p:cNvSpPr>
          <p:nvPr/>
        </p:nvSpPr>
        <p:spPr bwMode="auto">
          <a:xfrm>
            <a:off x="1514475" y="4256453"/>
            <a:ext cx="6618288" cy="274637"/>
          </a:xfrm>
          <a:prstGeom prst="rect">
            <a:avLst/>
          </a:prstGeom>
          <a:solidFill>
            <a:schemeClr val="bg1"/>
          </a:solidFill>
          <a:ln w="9525">
            <a:solidFill>
              <a:schemeClr val="accent3"/>
            </a:solidFill>
            <a:miter lim="800000"/>
            <a:headEnd/>
            <a:tailEnd/>
          </a:ln>
          <a:effectLst>
            <a:outerShdw blurRad="50800" dist="38100" dir="5400000" algn="t" rotWithShape="0">
              <a:prstClr val="black">
                <a:alpha val="40000"/>
              </a:prstClr>
            </a:outerShdw>
          </a:effectLst>
        </p:spPr>
        <p:txBody>
          <a:bodyPr tIns="0" bIns="0" anchor="ctr"/>
          <a:lstStyle/>
          <a:p>
            <a:pPr marL="114300" lvl="1">
              <a:spcBef>
                <a:spcPct val="75000"/>
              </a:spcBef>
              <a:defRPr/>
            </a:pPr>
            <a:r>
              <a:rPr lang="en-US" sz="1400">
                <a:solidFill>
                  <a:srgbClr val="000000"/>
                </a:solidFill>
                <a:latin typeface="AvantGarde Bk BT"/>
              </a:rPr>
              <a:t>Repo Advance</a:t>
            </a:r>
          </a:p>
        </p:txBody>
      </p:sp>
      <p:sp>
        <p:nvSpPr>
          <p:cNvPr id="21533" name="Text Box 31"/>
          <p:cNvSpPr txBox="1">
            <a:spLocks noChangeArrowheads="1"/>
          </p:cNvSpPr>
          <p:nvPr/>
        </p:nvSpPr>
        <p:spPr bwMode="auto">
          <a:xfrm>
            <a:off x="1506538" y="4670790"/>
            <a:ext cx="6618287" cy="274638"/>
          </a:xfrm>
          <a:prstGeom prst="rect">
            <a:avLst/>
          </a:prstGeom>
          <a:solidFill>
            <a:schemeClr val="bg1"/>
          </a:solidFill>
          <a:ln w="9525">
            <a:solidFill>
              <a:schemeClr val="accent3"/>
            </a:solidFill>
            <a:miter lim="800000"/>
            <a:headEnd/>
            <a:tailEnd/>
          </a:ln>
          <a:effectLst>
            <a:outerShdw blurRad="50800" dist="38100" dir="5400000" algn="t" rotWithShape="0">
              <a:prstClr val="black">
                <a:alpha val="40000"/>
              </a:prstClr>
            </a:outerShdw>
          </a:effectLst>
        </p:spPr>
        <p:txBody>
          <a:bodyPr tIns="0" bIns="0" anchor="ctr"/>
          <a:lstStyle/>
          <a:p>
            <a:pPr marL="114300" lvl="1">
              <a:spcBef>
                <a:spcPct val="75000"/>
              </a:spcBef>
              <a:defRPr/>
            </a:pPr>
            <a:r>
              <a:rPr lang="en-US" sz="1400">
                <a:solidFill>
                  <a:srgbClr val="000000"/>
                </a:solidFill>
                <a:latin typeface="AvantGarde Bk BT"/>
              </a:rPr>
              <a:t>Putable Advance </a:t>
            </a:r>
          </a:p>
        </p:txBody>
      </p:sp>
      <p:sp>
        <p:nvSpPr>
          <p:cNvPr id="21534" name="Text Box 32"/>
          <p:cNvSpPr txBox="1">
            <a:spLocks noChangeArrowheads="1"/>
          </p:cNvSpPr>
          <p:nvPr/>
        </p:nvSpPr>
        <p:spPr bwMode="auto">
          <a:xfrm>
            <a:off x="1506538" y="5077190"/>
            <a:ext cx="6618287" cy="274638"/>
          </a:xfrm>
          <a:prstGeom prst="rect">
            <a:avLst/>
          </a:prstGeom>
          <a:solidFill>
            <a:schemeClr val="bg1"/>
          </a:solidFill>
          <a:ln w="9525">
            <a:solidFill>
              <a:schemeClr val="accent3"/>
            </a:solidFill>
            <a:miter lim="800000"/>
            <a:headEnd/>
            <a:tailEnd/>
          </a:ln>
          <a:effectLst>
            <a:outerShdw blurRad="50800" dist="38100" dir="5400000" algn="t" rotWithShape="0">
              <a:prstClr val="black">
                <a:alpha val="40000"/>
              </a:prstClr>
            </a:outerShdw>
          </a:effectLst>
        </p:spPr>
        <p:txBody>
          <a:bodyPr tIns="0" bIns="0" anchor="ctr"/>
          <a:lstStyle/>
          <a:p>
            <a:pPr marL="114300" lvl="1">
              <a:spcBef>
                <a:spcPct val="75000"/>
              </a:spcBef>
              <a:defRPr/>
            </a:pPr>
            <a:r>
              <a:rPr lang="en-US" sz="1400">
                <a:solidFill>
                  <a:srgbClr val="000000"/>
                </a:solidFill>
                <a:latin typeface="AvantGarde Bk BT"/>
              </a:rPr>
              <a:t>Putable Advance with Customized Strike</a:t>
            </a:r>
          </a:p>
        </p:txBody>
      </p:sp>
      <p:sp>
        <p:nvSpPr>
          <p:cNvPr id="21535" name="Text Box 33"/>
          <p:cNvSpPr txBox="1">
            <a:spLocks noChangeArrowheads="1"/>
          </p:cNvSpPr>
          <p:nvPr/>
        </p:nvSpPr>
        <p:spPr bwMode="auto">
          <a:xfrm>
            <a:off x="1506538" y="5485178"/>
            <a:ext cx="6618287" cy="274637"/>
          </a:xfrm>
          <a:prstGeom prst="rect">
            <a:avLst/>
          </a:prstGeom>
          <a:solidFill>
            <a:schemeClr val="bg1"/>
          </a:solidFill>
          <a:ln w="9525">
            <a:solidFill>
              <a:schemeClr val="accent3"/>
            </a:solidFill>
            <a:miter lim="800000"/>
            <a:headEnd/>
            <a:tailEnd/>
          </a:ln>
          <a:effectLst>
            <a:outerShdw blurRad="50800" dist="38100" dir="5400000" algn="t" rotWithShape="0">
              <a:prstClr val="black">
                <a:alpha val="40000"/>
              </a:prstClr>
            </a:outerShdw>
          </a:effectLst>
        </p:spPr>
        <p:txBody>
          <a:bodyPr tIns="0" bIns="0" anchor="ctr"/>
          <a:lstStyle/>
          <a:p>
            <a:pPr marL="114300" lvl="1">
              <a:spcBef>
                <a:spcPct val="75000"/>
              </a:spcBef>
              <a:defRPr/>
            </a:pPr>
            <a:r>
              <a:rPr lang="en-US" sz="1400">
                <a:solidFill>
                  <a:srgbClr val="000000"/>
                </a:solidFill>
                <a:latin typeface="AvantGarde Bk BT"/>
              </a:rPr>
              <a:t>Adjustable Rate Credit (Callable ARCs available as well)</a:t>
            </a:r>
          </a:p>
        </p:txBody>
      </p:sp>
      <p:sp>
        <p:nvSpPr>
          <p:cNvPr id="21536" name="Text Box 34"/>
          <p:cNvSpPr txBox="1">
            <a:spLocks noChangeArrowheads="1"/>
          </p:cNvSpPr>
          <p:nvPr/>
        </p:nvSpPr>
        <p:spPr bwMode="auto">
          <a:xfrm>
            <a:off x="1514475" y="5897928"/>
            <a:ext cx="6618288" cy="274637"/>
          </a:xfrm>
          <a:prstGeom prst="rect">
            <a:avLst/>
          </a:prstGeom>
          <a:solidFill>
            <a:schemeClr val="bg1"/>
          </a:solidFill>
          <a:ln w="9525">
            <a:solidFill>
              <a:schemeClr val="accent3"/>
            </a:solidFill>
            <a:miter lim="800000"/>
            <a:headEnd/>
            <a:tailEnd/>
          </a:ln>
          <a:effectLst>
            <a:outerShdw blurRad="50800" dist="38100" dir="5400000" algn="t" rotWithShape="0">
              <a:prstClr val="black">
                <a:alpha val="40000"/>
              </a:prstClr>
            </a:outerShdw>
          </a:effectLst>
        </p:spPr>
        <p:txBody>
          <a:bodyPr tIns="0" bIns="0" anchor="ctr"/>
          <a:lstStyle/>
          <a:p>
            <a:pPr marL="114300" lvl="1">
              <a:spcBef>
                <a:spcPct val="75000"/>
              </a:spcBef>
              <a:defRPr/>
            </a:pPr>
            <a:r>
              <a:rPr lang="en-US" sz="1400" dirty="0">
                <a:solidFill>
                  <a:srgbClr val="000000"/>
                </a:solidFill>
                <a:latin typeface="AvantGarde Bk BT"/>
              </a:rPr>
              <a:t>Letter of Credit (L/C)/Municipal Letter of Credit (MULOC)</a:t>
            </a:r>
          </a:p>
        </p:txBody>
      </p:sp>
      <p:sp>
        <p:nvSpPr>
          <p:cNvPr id="21537" name="Text Box 35"/>
          <p:cNvSpPr txBox="1">
            <a:spLocks noChangeArrowheads="1"/>
          </p:cNvSpPr>
          <p:nvPr/>
        </p:nvSpPr>
        <p:spPr bwMode="auto">
          <a:xfrm>
            <a:off x="1504950" y="3483340"/>
            <a:ext cx="6618288" cy="274638"/>
          </a:xfrm>
          <a:prstGeom prst="rect">
            <a:avLst/>
          </a:prstGeom>
          <a:solidFill>
            <a:schemeClr val="bg1"/>
          </a:solidFill>
          <a:ln w="9525">
            <a:solidFill>
              <a:schemeClr val="accent3"/>
            </a:solidFill>
            <a:miter lim="800000"/>
            <a:headEnd/>
            <a:tailEnd/>
          </a:ln>
          <a:effectLst>
            <a:outerShdw blurRad="50800" dist="38100" dir="5400000" algn="t" rotWithShape="0">
              <a:prstClr val="black">
                <a:alpha val="40000"/>
              </a:prstClr>
            </a:outerShdw>
          </a:effectLst>
        </p:spPr>
        <p:txBody>
          <a:bodyPr tIns="0" bIns="0" anchor="ctr"/>
          <a:lstStyle/>
          <a:p>
            <a:pPr marL="114300" lvl="1">
              <a:spcBef>
                <a:spcPct val="75000"/>
              </a:spcBef>
              <a:defRPr/>
            </a:pPr>
            <a:r>
              <a:rPr lang="en-US" sz="1400">
                <a:solidFill>
                  <a:srgbClr val="000000"/>
                </a:solidFill>
                <a:latin typeface="AvantGarde Bk BT"/>
              </a:rPr>
              <a:t>Callable Advance</a:t>
            </a:r>
          </a:p>
        </p:txBody>
      </p:sp>
      <p:sp>
        <p:nvSpPr>
          <p:cNvPr id="21541" name="Text Box 35"/>
          <p:cNvSpPr txBox="1">
            <a:spLocks noChangeArrowheads="1"/>
          </p:cNvSpPr>
          <p:nvPr/>
        </p:nvSpPr>
        <p:spPr bwMode="auto">
          <a:xfrm>
            <a:off x="1508125" y="3869103"/>
            <a:ext cx="6618288" cy="274637"/>
          </a:xfrm>
          <a:prstGeom prst="rect">
            <a:avLst/>
          </a:prstGeom>
          <a:solidFill>
            <a:schemeClr val="bg1"/>
          </a:solidFill>
          <a:ln w="9525">
            <a:solidFill>
              <a:schemeClr val="accent3"/>
            </a:solidFill>
            <a:miter lim="800000"/>
            <a:headEnd/>
            <a:tailEnd/>
          </a:ln>
          <a:effectLst>
            <a:outerShdw blurRad="50800" dist="38100" dir="5400000" algn="t" rotWithShape="0">
              <a:prstClr val="black">
                <a:alpha val="40000"/>
              </a:prstClr>
            </a:outerShdw>
          </a:effectLst>
        </p:spPr>
        <p:txBody>
          <a:bodyPr tIns="0" bIns="0" anchor="ctr"/>
          <a:lstStyle/>
          <a:p>
            <a:pPr marL="114300" lvl="1">
              <a:spcBef>
                <a:spcPct val="75000"/>
              </a:spcBef>
              <a:defRPr/>
            </a:pPr>
            <a:r>
              <a:rPr lang="en-US" sz="1400" dirty="0">
                <a:solidFill>
                  <a:srgbClr val="000000"/>
                </a:solidFill>
                <a:latin typeface="AvantGarde Bk BT"/>
              </a:rPr>
              <a:t>Principal-Deferred Advance (PDA)</a:t>
            </a:r>
          </a:p>
        </p:txBody>
      </p:sp>
      <p:cxnSp>
        <p:nvCxnSpPr>
          <p:cNvPr id="21542" name="AutoShape 15"/>
          <p:cNvCxnSpPr>
            <a:cxnSpLocks noChangeShapeType="1"/>
          </p:cNvCxnSpPr>
          <p:nvPr/>
        </p:nvCxnSpPr>
        <p:spPr bwMode="auto">
          <a:xfrm>
            <a:off x="885825" y="6023340"/>
            <a:ext cx="628650" cy="1588"/>
          </a:xfrm>
          <a:prstGeom prst="straightConnector1">
            <a:avLst/>
          </a:prstGeom>
          <a:noFill/>
          <a:ln w="9525">
            <a:solidFill>
              <a:schemeClr val="accent3"/>
            </a:solidFill>
            <a:round/>
            <a:headEnd/>
            <a:tailEnd/>
          </a:ln>
        </p:spPr>
      </p:cxnSp>
      <p:grpSp>
        <p:nvGrpSpPr>
          <p:cNvPr id="2" name="Group 36"/>
          <p:cNvGrpSpPr>
            <a:grpSpLocks/>
          </p:cNvGrpSpPr>
          <p:nvPr/>
        </p:nvGrpSpPr>
        <p:grpSpPr bwMode="auto">
          <a:xfrm>
            <a:off x="885825" y="2695940"/>
            <a:ext cx="7239000" cy="274638"/>
            <a:chOff x="1036638" y="3617822"/>
            <a:chExt cx="7239000" cy="274320"/>
          </a:xfrm>
        </p:grpSpPr>
        <p:cxnSp>
          <p:nvCxnSpPr>
            <p:cNvPr id="34" name="AutoShape 11"/>
            <p:cNvCxnSpPr>
              <a:cxnSpLocks noChangeShapeType="1"/>
            </p:cNvCxnSpPr>
            <p:nvPr/>
          </p:nvCxnSpPr>
          <p:spPr bwMode="auto">
            <a:xfrm flipH="1">
              <a:off x="1036638" y="3749432"/>
              <a:ext cx="628650" cy="0"/>
            </a:xfrm>
            <a:prstGeom prst="straightConnector1">
              <a:avLst/>
            </a:prstGeom>
            <a:noFill/>
            <a:ln w="9525">
              <a:solidFill>
                <a:schemeClr val="accent3"/>
              </a:solidFill>
              <a:round/>
              <a:headEnd/>
              <a:tailEnd/>
            </a:ln>
          </p:spPr>
        </p:cxnSp>
        <p:sp>
          <p:nvSpPr>
            <p:cNvPr id="35" name="Text Box 35"/>
            <p:cNvSpPr txBox="1">
              <a:spLocks noChangeArrowheads="1"/>
            </p:cNvSpPr>
            <p:nvPr/>
          </p:nvSpPr>
          <p:spPr bwMode="auto">
            <a:xfrm>
              <a:off x="1657351" y="3617822"/>
              <a:ext cx="6618287" cy="274320"/>
            </a:xfrm>
            <a:prstGeom prst="rect">
              <a:avLst/>
            </a:prstGeom>
            <a:solidFill>
              <a:schemeClr val="bg1"/>
            </a:solidFill>
            <a:ln w="9525">
              <a:solidFill>
                <a:schemeClr val="accent3"/>
              </a:solidFill>
              <a:miter lim="800000"/>
              <a:headEnd/>
              <a:tailEnd/>
            </a:ln>
            <a:effectLst>
              <a:outerShdw blurRad="50800" dist="38100" dir="5400000" algn="t" rotWithShape="0">
                <a:prstClr val="black">
                  <a:alpha val="40000"/>
                </a:prstClr>
              </a:outerShdw>
            </a:effectLst>
          </p:spPr>
          <p:txBody>
            <a:bodyPr tIns="0" bIns="0" anchor="ctr"/>
            <a:lstStyle/>
            <a:p>
              <a:pPr marL="114300" lvl="1">
                <a:spcBef>
                  <a:spcPct val="75000"/>
                </a:spcBef>
                <a:defRPr/>
              </a:pPr>
              <a:r>
                <a:rPr lang="en-US" sz="1400" dirty="0" smtClean="0">
                  <a:solidFill>
                    <a:srgbClr val="000000"/>
                  </a:solidFill>
                  <a:latin typeface="AvantGarde Bk BT"/>
                </a:rPr>
                <a:t>Fixed-Rate </a:t>
              </a:r>
              <a:r>
                <a:rPr lang="en-US" sz="1400" dirty="0">
                  <a:solidFill>
                    <a:srgbClr val="000000"/>
                  </a:solidFill>
                  <a:latin typeface="AvantGarde Bk BT"/>
                </a:rPr>
                <a:t>Advance with a LIBOR Cap</a:t>
              </a:r>
            </a:p>
          </p:txBody>
        </p:sp>
      </p:grpSp>
      <p:sp>
        <p:nvSpPr>
          <p:cNvPr id="29" name="Slide Number Placeholder 28"/>
          <p:cNvSpPr>
            <a:spLocks noGrp="1"/>
          </p:cNvSpPr>
          <p:nvPr>
            <p:ph type="sldNum" sz="quarter" idx="4"/>
          </p:nvPr>
        </p:nvSpPr>
        <p:spPr/>
        <p:txBody>
          <a:bodyPr/>
          <a:lstStyle/>
          <a:p>
            <a:pPr marL="0" indent="0"/>
            <a:fld id="{465B78C3-6752-4576-9CFA-2917C24B55FA}" type="slidenum">
              <a:rPr lang="en-US" smtClean="0"/>
              <a:pPr marL="0" indent="0"/>
              <a:t>36</a:t>
            </a:fld>
            <a:endParaRPr lang="en-US" dirty="0"/>
          </a:p>
        </p:txBody>
      </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28"/>
          <p:cNvSpPr>
            <a:spLocks noGrp="1"/>
          </p:cNvSpPr>
          <p:nvPr>
            <p:ph type="sldNum" sz="quarter" idx="4"/>
          </p:nvPr>
        </p:nvSpPr>
        <p:spPr>
          <a:prstGeom prst="rect">
            <a:avLst/>
          </a:prstGeom>
        </p:spPr>
        <p:txBody>
          <a:bodyPr/>
          <a:lstStyle/>
          <a:p>
            <a:pPr marL="0" indent="0"/>
            <a:fld id="{465B78C3-6752-4576-9CFA-2917C24B55FA}" type="slidenum">
              <a:rPr lang="en-US" smtClean="0"/>
              <a:pPr marL="0" indent="0"/>
              <a:t>37</a:t>
            </a:fld>
            <a:endParaRPr lang="en-US" dirty="0"/>
          </a:p>
        </p:txBody>
      </p:sp>
      <p:sp>
        <p:nvSpPr>
          <p:cNvPr id="187395" name="Text Placeholder 4"/>
          <p:cNvSpPr>
            <a:spLocks noGrp="1"/>
          </p:cNvSpPr>
          <p:nvPr>
            <p:ph type="body" sz="quarter" idx="10"/>
          </p:nvPr>
        </p:nvSpPr>
        <p:spPr>
          <a:xfrm>
            <a:off x="365125" y="3626069"/>
            <a:ext cx="8413750" cy="2845294"/>
          </a:xfrm>
        </p:spPr>
        <p:txBody>
          <a:bodyPr/>
          <a:lstStyle/>
          <a:p>
            <a:pPr marL="282575" indent="-282575" fontAlgn="base">
              <a:spcAft>
                <a:spcPct val="0"/>
              </a:spcAft>
            </a:pPr>
            <a:r>
              <a:rPr lang="en-US" sz="1700" dirty="0" smtClean="0"/>
              <a:t>The Fixed-Rate with Cap combines a fixed-rate borrowing with an embedded interest-rate cap in which the rate remains fixed but may be reduced quarterly if 3-Month LIBOR rises above the pre-selected cap (with a floor of zero). </a:t>
            </a:r>
          </a:p>
          <a:p>
            <a:pPr marL="282575" indent="-282575" fontAlgn="base">
              <a:spcAft>
                <a:spcPct val="0"/>
              </a:spcAft>
            </a:pPr>
            <a:r>
              <a:rPr lang="en-US" sz="1700" dirty="0" smtClean="0"/>
              <a:t>This product provides long-term funding where a member can extend liabilities, lock in spreads and preserve margins.</a:t>
            </a:r>
          </a:p>
          <a:p>
            <a:pPr marL="282575" indent="-282575" fontAlgn="base">
              <a:spcAft>
                <a:spcPct val="0"/>
              </a:spcAft>
            </a:pPr>
            <a:r>
              <a:rPr lang="en-US" sz="1700" dirty="0" smtClean="0"/>
              <a:t>The feature of the embedded cap will provide additional protection against rising short-term interest rates by lowering an institution’s cost of funds as rates rise.</a:t>
            </a:r>
          </a:p>
        </p:txBody>
      </p:sp>
      <p:sp>
        <p:nvSpPr>
          <p:cNvPr id="187396" name="Title 3"/>
          <p:cNvSpPr>
            <a:spLocks noGrp="1"/>
          </p:cNvSpPr>
          <p:nvPr>
            <p:ph type="title"/>
          </p:nvPr>
        </p:nvSpPr>
        <p:spPr/>
        <p:txBody>
          <a:bodyPr/>
          <a:lstStyle/>
          <a:p>
            <a:pPr eaLnBrk="1" hangingPunct="1"/>
            <a:r>
              <a:rPr lang="en-US" dirty="0" smtClean="0"/>
              <a:t>Fixed-Rate Advance With a LIBOR Cap</a:t>
            </a:r>
          </a:p>
        </p:txBody>
      </p:sp>
      <p:grpSp>
        <p:nvGrpSpPr>
          <p:cNvPr id="2" name="Group 44"/>
          <p:cNvGrpSpPr>
            <a:grpSpLocks/>
          </p:cNvGrpSpPr>
          <p:nvPr/>
        </p:nvGrpSpPr>
        <p:grpSpPr bwMode="auto">
          <a:xfrm>
            <a:off x="4610100" y="1922049"/>
            <a:ext cx="2170113" cy="641350"/>
            <a:chOff x="4830762" y="4617721"/>
            <a:chExt cx="1843909" cy="640718"/>
          </a:xfrm>
        </p:grpSpPr>
        <p:pic>
          <p:nvPicPr>
            <p:cNvPr id="187414" name="Picture 9"/>
            <p:cNvPicPr>
              <a:picLocks noChangeAspect="1" noChangeArrowheads="1"/>
            </p:cNvPicPr>
            <p:nvPr/>
          </p:nvPicPr>
          <p:blipFill>
            <a:blip r:embed="rId3" cstate="print"/>
            <a:srcRect/>
            <a:stretch>
              <a:fillRect/>
            </a:stretch>
          </p:blipFill>
          <p:spPr bwMode="auto">
            <a:xfrm>
              <a:off x="4830762" y="4752975"/>
              <a:ext cx="1670638" cy="398144"/>
            </a:xfrm>
            <a:prstGeom prst="rect">
              <a:avLst/>
            </a:prstGeom>
            <a:noFill/>
            <a:ln w="9525">
              <a:noFill/>
              <a:miter lim="800000"/>
              <a:headEnd/>
              <a:tailEnd/>
            </a:ln>
          </p:spPr>
        </p:pic>
        <p:sp>
          <p:nvSpPr>
            <p:cNvPr id="42" name="Isosceles Triangle 41"/>
            <p:cNvSpPr/>
            <p:nvPr/>
          </p:nvSpPr>
          <p:spPr>
            <a:xfrm rot="5400000">
              <a:off x="6215379" y="4799146"/>
              <a:ext cx="640718" cy="277868"/>
            </a:xfrm>
            <a:prstGeom prst="triangle">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solidFill>
                  <a:srgbClr val="FFFFFF"/>
                </a:solidFill>
              </a:endParaRPr>
            </a:p>
          </p:txBody>
        </p:sp>
      </p:grpSp>
      <p:pic>
        <p:nvPicPr>
          <p:cNvPr id="187398" name="Picture 4"/>
          <p:cNvPicPr>
            <a:picLocks noChangeAspect="1" noChangeArrowheads="1"/>
          </p:cNvPicPr>
          <p:nvPr/>
        </p:nvPicPr>
        <p:blipFill>
          <a:blip r:embed="rId4" cstate="print"/>
          <a:srcRect/>
          <a:stretch>
            <a:fillRect/>
          </a:stretch>
        </p:blipFill>
        <p:spPr bwMode="auto">
          <a:xfrm>
            <a:off x="3729038" y="1622011"/>
            <a:ext cx="954087" cy="1314450"/>
          </a:xfrm>
          <a:prstGeom prst="rect">
            <a:avLst/>
          </a:prstGeom>
          <a:noFill/>
          <a:ln w="9525">
            <a:noFill/>
            <a:miter lim="800000"/>
            <a:headEnd/>
            <a:tailEnd/>
          </a:ln>
        </p:spPr>
      </p:pic>
      <p:pic>
        <p:nvPicPr>
          <p:cNvPr id="187399" name="Picture 2"/>
          <p:cNvPicPr>
            <a:picLocks noChangeAspect="1" noChangeArrowheads="1"/>
          </p:cNvPicPr>
          <p:nvPr/>
        </p:nvPicPr>
        <p:blipFill>
          <a:blip r:embed="rId5" cstate="print"/>
          <a:srcRect/>
          <a:stretch>
            <a:fillRect/>
          </a:stretch>
        </p:blipFill>
        <p:spPr bwMode="auto">
          <a:xfrm>
            <a:off x="744538" y="1564861"/>
            <a:ext cx="1241425" cy="1263650"/>
          </a:xfrm>
          <a:prstGeom prst="rect">
            <a:avLst/>
          </a:prstGeom>
          <a:noFill/>
          <a:ln w="9525">
            <a:noFill/>
            <a:miter lim="800000"/>
            <a:headEnd/>
            <a:tailEnd/>
          </a:ln>
        </p:spPr>
      </p:pic>
      <p:grpSp>
        <p:nvGrpSpPr>
          <p:cNvPr id="3" name="Group 26"/>
          <p:cNvGrpSpPr>
            <a:grpSpLocks/>
          </p:cNvGrpSpPr>
          <p:nvPr/>
        </p:nvGrpSpPr>
        <p:grpSpPr bwMode="auto">
          <a:xfrm>
            <a:off x="1998663" y="1812511"/>
            <a:ext cx="2098675" cy="436563"/>
            <a:chOff x="2435205" y="4568749"/>
            <a:chExt cx="2099650" cy="436281"/>
          </a:xfrm>
        </p:grpSpPr>
        <p:grpSp>
          <p:nvGrpSpPr>
            <p:cNvPr id="4" name="Group 25"/>
            <p:cNvGrpSpPr>
              <a:grpSpLocks/>
            </p:cNvGrpSpPr>
            <p:nvPr/>
          </p:nvGrpSpPr>
          <p:grpSpPr bwMode="auto">
            <a:xfrm>
              <a:off x="2435205" y="4678775"/>
              <a:ext cx="542131" cy="219456"/>
              <a:chOff x="2435205" y="4678775"/>
              <a:chExt cx="542131" cy="219456"/>
            </a:xfrm>
          </p:grpSpPr>
          <p:sp>
            <p:nvSpPr>
              <p:cNvPr id="21" name="Rectangle 20"/>
              <p:cNvSpPr/>
              <p:nvPr/>
            </p:nvSpPr>
            <p:spPr>
              <a:xfrm>
                <a:off x="2435205" y="4678216"/>
                <a:ext cx="435177" cy="2205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solidFill>
                    <a:srgbClr val="FFFFFF"/>
                  </a:solidFill>
                </a:endParaRPr>
              </a:p>
            </p:txBody>
          </p:sp>
          <p:sp>
            <p:nvSpPr>
              <p:cNvPr id="17" name="Rectangle 16"/>
              <p:cNvSpPr/>
              <p:nvPr/>
            </p:nvSpPr>
            <p:spPr>
              <a:xfrm>
                <a:off x="2541616" y="4679802"/>
                <a:ext cx="435177" cy="21893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solidFill>
                    <a:srgbClr val="FFFFFF"/>
                  </a:solidFill>
                </a:endParaRPr>
              </a:p>
            </p:txBody>
          </p:sp>
        </p:grpSp>
        <p:sp>
          <p:nvSpPr>
            <p:cNvPr id="15" name="Notched Right Arrow 14"/>
            <p:cNvSpPr/>
            <p:nvPr/>
          </p:nvSpPr>
          <p:spPr>
            <a:xfrm>
              <a:off x="2624205" y="4568749"/>
              <a:ext cx="1910650" cy="436281"/>
            </a:xfrm>
            <a:prstGeom prst="notched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100" dirty="0" smtClean="0">
                  <a:solidFill>
                    <a:srgbClr val="FFFFFF"/>
                  </a:solidFill>
                </a:rPr>
                <a:t>Fixed-Rate Advance</a:t>
              </a:r>
              <a:endParaRPr lang="en-US" sz="1100" dirty="0">
                <a:solidFill>
                  <a:srgbClr val="FFFFFF"/>
                </a:solidFill>
              </a:endParaRPr>
            </a:p>
          </p:txBody>
        </p:sp>
      </p:grpSp>
      <p:grpSp>
        <p:nvGrpSpPr>
          <p:cNvPr id="5" name="Group 24"/>
          <p:cNvGrpSpPr>
            <a:grpSpLocks/>
          </p:cNvGrpSpPr>
          <p:nvPr/>
        </p:nvGrpSpPr>
        <p:grpSpPr bwMode="auto">
          <a:xfrm>
            <a:off x="2005013" y="2303049"/>
            <a:ext cx="2092325" cy="436562"/>
            <a:chOff x="2441555" y="5059477"/>
            <a:chExt cx="2093300" cy="436281"/>
          </a:xfrm>
        </p:grpSpPr>
        <p:grpSp>
          <p:nvGrpSpPr>
            <p:cNvPr id="6" name="Group 23"/>
            <p:cNvGrpSpPr>
              <a:grpSpLocks/>
            </p:cNvGrpSpPr>
            <p:nvPr/>
          </p:nvGrpSpPr>
          <p:grpSpPr bwMode="auto">
            <a:xfrm>
              <a:off x="2441555" y="5166930"/>
              <a:ext cx="535781" cy="219456"/>
              <a:chOff x="2441555" y="5162169"/>
              <a:chExt cx="535781" cy="219456"/>
            </a:xfrm>
          </p:grpSpPr>
          <p:sp>
            <p:nvSpPr>
              <p:cNvPr id="22" name="Rectangle 21"/>
              <p:cNvSpPr/>
              <p:nvPr/>
            </p:nvSpPr>
            <p:spPr>
              <a:xfrm>
                <a:off x="2441555" y="5162597"/>
                <a:ext cx="435178" cy="2189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solidFill>
                    <a:srgbClr val="FFFFFF"/>
                  </a:solidFill>
                </a:endParaRPr>
              </a:p>
            </p:txBody>
          </p:sp>
          <p:sp>
            <p:nvSpPr>
              <p:cNvPr id="23" name="Rectangle 22"/>
              <p:cNvSpPr/>
              <p:nvPr/>
            </p:nvSpPr>
            <p:spPr>
              <a:xfrm>
                <a:off x="2541614" y="5164183"/>
                <a:ext cx="435178" cy="21734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solidFill>
                    <a:srgbClr val="FFFFFF"/>
                  </a:solidFill>
                </a:endParaRPr>
              </a:p>
            </p:txBody>
          </p:sp>
        </p:grpSp>
        <p:sp>
          <p:nvSpPr>
            <p:cNvPr id="16" name="Notched Right Arrow 15"/>
            <p:cNvSpPr/>
            <p:nvPr/>
          </p:nvSpPr>
          <p:spPr>
            <a:xfrm>
              <a:off x="2624202" y="5059477"/>
              <a:ext cx="1910653" cy="436281"/>
            </a:xfrm>
            <a:prstGeom prst="notchedRightArrow">
              <a:avLst/>
            </a:prstGeom>
            <a:solidFill>
              <a:srgbClr val="0074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100" dirty="0" smtClean="0">
                  <a:solidFill>
                    <a:srgbClr val="FFFFFF"/>
                  </a:solidFill>
                </a:rPr>
                <a:t>LIBOR Cap</a:t>
              </a:r>
              <a:endParaRPr lang="en-US" sz="1100" dirty="0">
                <a:solidFill>
                  <a:srgbClr val="FFFFFF"/>
                </a:solidFill>
              </a:endParaRPr>
            </a:p>
          </p:txBody>
        </p:sp>
      </p:grpSp>
      <p:pic>
        <p:nvPicPr>
          <p:cNvPr id="187402" name="Picture 6"/>
          <p:cNvPicPr>
            <a:picLocks noChangeAspect="1" noChangeArrowheads="1"/>
          </p:cNvPicPr>
          <p:nvPr/>
        </p:nvPicPr>
        <p:blipFill>
          <a:blip r:embed="rId6" cstate="print"/>
          <a:srcRect/>
          <a:stretch>
            <a:fillRect/>
          </a:stretch>
        </p:blipFill>
        <p:spPr bwMode="auto">
          <a:xfrm>
            <a:off x="6645275" y="1602961"/>
            <a:ext cx="1754188" cy="1279525"/>
          </a:xfrm>
          <a:prstGeom prst="rect">
            <a:avLst/>
          </a:prstGeom>
          <a:noFill/>
          <a:ln w="9525">
            <a:noFill/>
            <a:miter lim="800000"/>
            <a:headEnd/>
            <a:tailEnd/>
          </a:ln>
        </p:spPr>
      </p:pic>
      <p:sp>
        <p:nvSpPr>
          <p:cNvPr id="187403" name="Rectangle 42"/>
          <p:cNvSpPr>
            <a:spLocks noChangeArrowheads="1"/>
          </p:cNvSpPr>
          <p:nvPr/>
        </p:nvSpPr>
        <p:spPr bwMode="auto">
          <a:xfrm>
            <a:off x="895350" y="2806286"/>
            <a:ext cx="912813" cy="368300"/>
          </a:xfrm>
          <a:prstGeom prst="rect">
            <a:avLst/>
          </a:prstGeom>
          <a:noFill/>
          <a:ln w="9525">
            <a:noFill/>
            <a:miter lim="800000"/>
            <a:headEnd/>
            <a:tailEnd/>
          </a:ln>
        </p:spPr>
        <p:txBody>
          <a:bodyPr wrap="none">
            <a:spAutoFit/>
          </a:bodyPr>
          <a:lstStyle/>
          <a:p>
            <a:r>
              <a:rPr lang="en-US" dirty="0">
                <a:solidFill>
                  <a:srgbClr val="000000"/>
                </a:solidFill>
                <a:latin typeface="AvantGarde Bk BT" pitchFamily="34" charset="0"/>
              </a:rPr>
              <a:t>FHLBNY</a:t>
            </a:r>
          </a:p>
        </p:txBody>
      </p:sp>
      <p:sp>
        <p:nvSpPr>
          <p:cNvPr id="187404" name="Rectangle 43"/>
          <p:cNvSpPr>
            <a:spLocks noChangeArrowheads="1"/>
          </p:cNvSpPr>
          <p:nvPr/>
        </p:nvSpPr>
        <p:spPr bwMode="auto">
          <a:xfrm>
            <a:off x="6959600" y="2814224"/>
            <a:ext cx="1116013" cy="617537"/>
          </a:xfrm>
          <a:prstGeom prst="rect">
            <a:avLst/>
          </a:prstGeom>
          <a:noFill/>
          <a:ln w="9525">
            <a:noFill/>
            <a:miter lim="800000"/>
            <a:headEnd/>
            <a:tailEnd/>
          </a:ln>
        </p:spPr>
        <p:txBody>
          <a:bodyPr wrap="none">
            <a:spAutoFit/>
          </a:bodyPr>
          <a:lstStyle/>
          <a:p>
            <a:pPr>
              <a:lnSpc>
                <a:spcPct val="95000"/>
              </a:lnSpc>
            </a:pPr>
            <a:r>
              <a:rPr lang="en-US">
                <a:solidFill>
                  <a:srgbClr val="000000"/>
                </a:solidFill>
                <a:latin typeface="AvantGarde Bk BT" pitchFamily="34" charset="0"/>
              </a:rPr>
              <a:t>Member</a:t>
            </a:r>
          </a:p>
          <a:p>
            <a:pPr>
              <a:lnSpc>
                <a:spcPct val="95000"/>
              </a:lnSpc>
            </a:pPr>
            <a:r>
              <a:rPr lang="en-US">
                <a:solidFill>
                  <a:srgbClr val="000000"/>
                </a:solidFill>
                <a:latin typeface="AvantGarde Bk BT" pitchFamily="34" charset="0"/>
              </a:rPr>
              <a:t>Institution</a:t>
            </a:r>
          </a:p>
        </p:txBody>
      </p:sp>
      <p:sp>
        <p:nvSpPr>
          <p:cNvPr id="187405" name="Rectangle 47"/>
          <p:cNvSpPr>
            <a:spLocks noChangeArrowheads="1"/>
          </p:cNvSpPr>
          <p:nvPr/>
        </p:nvSpPr>
        <p:spPr bwMode="auto">
          <a:xfrm>
            <a:off x="4810125" y="1652174"/>
            <a:ext cx="1519238" cy="431800"/>
          </a:xfrm>
          <a:prstGeom prst="rect">
            <a:avLst/>
          </a:prstGeom>
          <a:noFill/>
          <a:ln w="9525">
            <a:noFill/>
            <a:miter lim="800000"/>
            <a:headEnd/>
            <a:tailEnd/>
          </a:ln>
        </p:spPr>
        <p:txBody>
          <a:bodyPr wrap="none">
            <a:spAutoFit/>
          </a:bodyPr>
          <a:lstStyle/>
          <a:p>
            <a:r>
              <a:rPr lang="en-US" sz="1100" dirty="0">
                <a:solidFill>
                  <a:srgbClr val="000000"/>
                </a:solidFill>
                <a:latin typeface="AvantGarde Md BT" pitchFamily="34" charset="0"/>
              </a:rPr>
              <a:t>FIXED-RATE ADVANCE</a:t>
            </a:r>
          </a:p>
          <a:p>
            <a:r>
              <a:rPr lang="en-US" sz="1100" dirty="0">
                <a:solidFill>
                  <a:srgbClr val="000000"/>
                </a:solidFill>
                <a:latin typeface="AvantGarde Md BT" pitchFamily="34" charset="0"/>
              </a:rPr>
              <a:t>WITH A LIBOR CAP</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nvGraphicFramePr>
        <p:xfrm>
          <a:off x="188415" y="2298656"/>
          <a:ext cx="8759032" cy="3871244"/>
        </p:xfrm>
        <a:graphic>
          <a:graphicData uri="http://schemas.openxmlformats.org/drawingml/2006/chart">
            <c:chart xmlns:c="http://schemas.openxmlformats.org/drawingml/2006/chart" xmlns:r="http://schemas.openxmlformats.org/officeDocument/2006/relationships" r:id="rId3"/>
          </a:graphicData>
        </a:graphic>
      </p:graphicFrame>
      <p:sp>
        <p:nvSpPr>
          <p:cNvPr id="188420" name="Title 1"/>
          <p:cNvSpPr>
            <a:spLocks noGrp="1"/>
          </p:cNvSpPr>
          <p:nvPr>
            <p:ph type="title"/>
          </p:nvPr>
        </p:nvSpPr>
        <p:spPr/>
        <p:txBody>
          <a:bodyPr/>
          <a:lstStyle/>
          <a:p>
            <a:pPr eaLnBrk="1" hangingPunct="1"/>
            <a:r>
              <a:rPr lang="en-US" dirty="0" smtClean="0"/>
              <a:t>Example: </a:t>
            </a:r>
            <a:r>
              <a:rPr lang="en-US" sz="2800" dirty="0" smtClean="0"/>
              <a:t>5 Year Fixed-Rate With Cap 1x Multiplier</a:t>
            </a:r>
            <a:endParaRPr lang="en-US" dirty="0" smtClean="0"/>
          </a:p>
        </p:txBody>
      </p:sp>
      <p:sp>
        <p:nvSpPr>
          <p:cNvPr id="188426" name="TextBox 29"/>
          <p:cNvSpPr txBox="1">
            <a:spLocks noChangeArrowheads="1"/>
          </p:cNvSpPr>
          <p:nvPr/>
        </p:nvSpPr>
        <p:spPr bwMode="auto">
          <a:xfrm>
            <a:off x="145279" y="1076768"/>
            <a:ext cx="8776530" cy="1200329"/>
          </a:xfrm>
          <a:prstGeom prst="rect">
            <a:avLst/>
          </a:prstGeom>
          <a:noFill/>
          <a:ln w="9525">
            <a:noFill/>
            <a:miter lim="800000"/>
            <a:headEnd/>
            <a:tailEnd/>
          </a:ln>
        </p:spPr>
        <p:txBody>
          <a:bodyPr wrap="square">
            <a:spAutoFit/>
          </a:bodyPr>
          <a:lstStyle/>
          <a:p>
            <a:pPr algn="just"/>
            <a:r>
              <a:rPr lang="en-US" sz="1200" b="0" dirty="0" smtClean="0">
                <a:solidFill>
                  <a:srgbClr val="000000"/>
                </a:solidFill>
                <a:latin typeface="AvantGarde Md BT" pitchFamily="34" charset="0"/>
              </a:rPr>
              <a:t>In this scenario, the 5-year Fixed-Rate with 1x Cap with a strike of 2.50% would have an initial rate of 1.96%, 17 bps higher than the regular 5-year bullet advance. This illustration demonstrates that this advance rate would decline in a rising rate environment – As indicated below, once 3-Month LIBOR rises and breaches the Cap strike of 2.50% in Q1 of year 4, the Fixed-Rate with Cap would reset on quarterly basis, downward a basis point for every basis point 3-Month LIBOR is above the cap (floored at zero percent). If 3-Month LIBOR sets below the cap strike, the advance would return to its initial rate of 1.96% on the quarterly reset date.  </a:t>
            </a:r>
          </a:p>
        </p:txBody>
      </p:sp>
      <p:sp>
        <p:nvSpPr>
          <p:cNvPr id="11" name="Slide Number Placeholder 10"/>
          <p:cNvSpPr>
            <a:spLocks noGrp="1"/>
          </p:cNvSpPr>
          <p:nvPr>
            <p:ph type="sldNum" sz="quarter" idx="4294967295"/>
          </p:nvPr>
        </p:nvSpPr>
        <p:spPr>
          <a:xfrm>
            <a:off x="6830568" y="6622026"/>
            <a:ext cx="2133600" cy="235974"/>
          </a:xfrm>
          <a:prstGeom prst="rect">
            <a:avLst/>
          </a:prstGeom>
        </p:spPr>
        <p:txBody>
          <a:bodyPr/>
          <a:lstStyle/>
          <a:p>
            <a:fld id="{465B78C3-6752-4576-9CFA-2917C24B55FA}" type="slidenum">
              <a:rPr lang="en-US" smtClean="0"/>
              <a:pPr/>
              <a:t>38</a:t>
            </a:fld>
            <a:endParaRPr lang="en-US"/>
          </a:p>
        </p:txBody>
      </p:sp>
      <p:sp>
        <p:nvSpPr>
          <p:cNvPr id="15" name="Footer Placeholder 14"/>
          <p:cNvSpPr>
            <a:spLocks noGrp="1"/>
          </p:cNvSpPr>
          <p:nvPr>
            <p:ph type="ftr" sz="quarter" idx="11"/>
          </p:nvPr>
        </p:nvSpPr>
        <p:spPr/>
        <p:txBody>
          <a:bodyPr/>
          <a:lstStyle/>
          <a:p>
            <a:r>
              <a:rPr lang="en-US" dirty="0" smtClean="0"/>
              <a:t>Scenario as of October 6, 2015</a:t>
            </a:r>
            <a:endParaRPr lang="en-US" dirty="0"/>
          </a:p>
        </p:txBody>
      </p:sp>
      <p:sp>
        <p:nvSpPr>
          <p:cNvPr id="8" name="TextBox 7"/>
          <p:cNvSpPr txBox="1"/>
          <p:nvPr/>
        </p:nvSpPr>
        <p:spPr>
          <a:xfrm>
            <a:off x="743635" y="3630626"/>
            <a:ext cx="641375" cy="24916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dirty="0" smtClean="0">
                <a:latin typeface="AvantGarde Md BT" pitchFamily="34" charset="0"/>
              </a:rPr>
              <a:t>1.96</a:t>
            </a:r>
            <a:r>
              <a:rPr lang="en-US" sz="1000" dirty="0">
                <a:latin typeface="AvantGarde Md BT" pitchFamily="34" charset="0"/>
              </a:rPr>
              <a:t>%</a:t>
            </a:r>
          </a:p>
        </p:txBody>
      </p:sp>
      <p:sp>
        <p:nvSpPr>
          <p:cNvPr id="9" name="TextBox 8"/>
          <p:cNvSpPr txBox="1"/>
          <p:nvPr/>
        </p:nvSpPr>
        <p:spPr>
          <a:xfrm>
            <a:off x="723246" y="3138213"/>
            <a:ext cx="619980" cy="20319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dirty="0" smtClean="0">
                <a:latin typeface="AvantGarde Md BT"/>
              </a:rPr>
              <a:t>2.50%</a:t>
            </a:r>
            <a:endParaRPr lang="en-US" sz="1000" dirty="0">
              <a:latin typeface="AvantGarde Md BT"/>
            </a:endParaRPr>
          </a:p>
        </p:txBody>
      </p:sp>
      <p:sp>
        <p:nvSpPr>
          <p:cNvPr id="10" name="TextBox 9"/>
          <p:cNvSpPr txBox="1"/>
          <p:nvPr/>
        </p:nvSpPr>
        <p:spPr>
          <a:xfrm>
            <a:off x="590279" y="5134981"/>
            <a:ext cx="658386" cy="25106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00" dirty="0" smtClean="0">
                <a:latin typeface="AvantGarde Md BT" pitchFamily="34" charset="0"/>
              </a:rPr>
              <a:t>0.32%</a:t>
            </a:r>
            <a:endParaRPr lang="en-US" sz="1000" dirty="0">
              <a:latin typeface="AvantGarde Md BT"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nSpc>
                <a:spcPct val="85000"/>
              </a:lnSpc>
            </a:pPr>
            <a:r>
              <a:rPr lang="en-US" dirty="0" smtClean="0"/>
              <a:t>The Callable Advance</a:t>
            </a:r>
          </a:p>
        </p:txBody>
      </p:sp>
      <p:sp>
        <p:nvSpPr>
          <p:cNvPr id="76803" name="Slide Number Placeholder 4"/>
          <p:cNvSpPr>
            <a:spLocks noGrp="1"/>
          </p:cNvSpPr>
          <p:nvPr>
            <p:ph type="sldNum" sz="quarter" idx="4"/>
          </p:nvPr>
        </p:nvSpPr>
        <p:spPr bwMode="auto">
          <a:prstGeom prst="rect">
            <a:avLst/>
          </a:prstGeom>
          <a:noFill/>
          <a:ln>
            <a:miter lim="800000"/>
            <a:headEnd/>
            <a:tailEnd/>
          </a:ln>
        </p:spPr>
        <p:txBody>
          <a:bodyPr wrap="square" numCol="1" anchorCtr="0" compatLnSpc="1">
            <a:prstTxWarp prst="textNoShape">
              <a:avLst/>
            </a:prstTxWarp>
          </a:bodyPr>
          <a:lstStyle/>
          <a:p>
            <a:pPr marL="228600" indent="-228600"/>
            <a:fld id="{58EE513C-B133-4C3A-BC1E-2C2EC23B55FE}" type="slidenum">
              <a:rPr lang="en-US">
                <a:solidFill>
                  <a:srgbClr val="FFFFFF"/>
                </a:solidFill>
              </a:rPr>
              <a:pPr marL="228600" indent="-228600"/>
              <a:t>39</a:t>
            </a:fld>
            <a:endParaRPr lang="en-US">
              <a:solidFill>
                <a:srgbClr val="FFFFFF"/>
              </a:solidFill>
            </a:endParaRPr>
          </a:p>
        </p:txBody>
      </p:sp>
      <p:sp>
        <p:nvSpPr>
          <p:cNvPr id="76804" name="AutoShape 48"/>
          <p:cNvSpPr>
            <a:spLocks noChangeArrowheads="1"/>
          </p:cNvSpPr>
          <p:nvPr/>
        </p:nvSpPr>
        <p:spPr bwMode="auto">
          <a:xfrm>
            <a:off x="269824" y="1109272"/>
            <a:ext cx="8581868" cy="860841"/>
          </a:xfrm>
          <a:prstGeom prst="roundRect">
            <a:avLst>
              <a:gd name="adj" fmla="val 9421"/>
            </a:avLst>
          </a:prstGeom>
          <a:noFill/>
          <a:ln w="9525">
            <a:noFill/>
            <a:round/>
            <a:headEnd/>
            <a:tailEnd/>
          </a:ln>
        </p:spPr>
        <p:txBody>
          <a:bodyPr anchor="ctr"/>
          <a:lstStyle/>
          <a:p>
            <a:pPr>
              <a:spcBef>
                <a:spcPct val="40000"/>
              </a:spcBef>
            </a:pPr>
            <a:r>
              <a:rPr lang="en-US" dirty="0">
                <a:solidFill>
                  <a:srgbClr val="000000"/>
                </a:solidFill>
                <a:latin typeface="AvantGarde Bk BT" pitchFamily="34" charset="0"/>
              </a:rPr>
              <a:t>The Callable Advance is a Fixed-Rate Advance that gives members the option of calling (terminating) the advance on predetermined dates, prior to maturity, without incurring a prepayment fee.</a:t>
            </a:r>
          </a:p>
        </p:txBody>
      </p:sp>
      <p:graphicFrame>
        <p:nvGraphicFramePr>
          <p:cNvPr id="16" name="Group 778"/>
          <p:cNvGraphicFramePr>
            <a:graphicFrameLocks noGrp="1"/>
          </p:cNvGraphicFramePr>
          <p:nvPr/>
        </p:nvGraphicFramePr>
        <p:xfrm>
          <a:off x="333375" y="2113510"/>
          <a:ext cx="8477250" cy="3819363"/>
        </p:xfrm>
        <a:graphic>
          <a:graphicData uri="http://schemas.openxmlformats.org/drawingml/2006/table">
            <a:tbl>
              <a:tblPr/>
              <a:tblGrid>
                <a:gridCol w="3749675"/>
                <a:gridCol w="82550"/>
                <a:gridCol w="2563812"/>
                <a:gridCol w="2081213"/>
              </a:tblGrid>
              <a:tr h="3249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rPr>
                        <a:t>Benefits</a:t>
                      </a:r>
                    </a:p>
                  </a:txBody>
                  <a:tcPr marT="27432" marB="2743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smtClean="0">
                        <a:ln>
                          <a:noFill/>
                        </a:ln>
                        <a:solidFill>
                          <a:srgbClr val="2B3864"/>
                        </a:solidFill>
                        <a:effectLst/>
                        <a:latin typeface="+mn-lt"/>
                      </a:endParaRPr>
                    </a:p>
                  </a:txBody>
                  <a:tcPr marL="0" marR="0" marT="27432" marB="2743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rPr>
                        <a:t>Product Features</a:t>
                      </a:r>
                    </a:p>
                  </a:txBody>
                  <a:tcPr marT="27432" marB="2743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a:noFill/>
                    </a:lnTlToBr>
                    <a:lnBlToTr>
                      <a:noFill/>
                    </a:lnBlToTr>
                    <a:solidFill>
                      <a:schemeClr val="accent3"/>
                    </a:solidFill>
                  </a:tcPr>
                </a:tc>
                <a:tc hMerge="1">
                  <a:txBody>
                    <a:bodyPr/>
                    <a:lstStyle/>
                    <a:p>
                      <a:endParaRPr lang="en-US"/>
                    </a:p>
                  </a:txBody>
                  <a:tcPr/>
                </a:tc>
              </a:tr>
              <a:tr h="291757">
                <a:tc>
                  <a:txBody>
                    <a:bodyPr/>
                    <a:lstStyle/>
                    <a:p>
                      <a:pPr marL="109538" marR="0" lvl="0" indent="-109538"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Competitively priced</a:t>
                      </a:r>
                    </a:p>
                  </a:txBody>
                  <a:tcPr marR="9144" marT="27432" marB="2743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109538" marR="0" lvl="0" indent="-109538" algn="l" defTabSz="914400" rtl="0" eaLnBrk="0" fontAlgn="base" latinLnBrk="0" hangingPunct="0">
                        <a:lnSpc>
                          <a:spcPct val="100000"/>
                        </a:lnSpc>
                        <a:spcBef>
                          <a:spcPct val="20000"/>
                        </a:spcBef>
                        <a:spcAft>
                          <a:spcPct val="0"/>
                        </a:spcAft>
                        <a:buClrTx/>
                        <a:buSzTx/>
                        <a:buFontTx/>
                        <a:buChar char="•"/>
                        <a:tabLst/>
                      </a:pPr>
                      <a:endParaRPr kumimoji="0" lang="en-US" sz="800" b="0" i="0" u="none" strike="noStrike" cap="none" normalizeH="0" baseline="0" smtClean="0">
                        <a:ln>
                          <a:noFill/>
                        </a:ln>
                        <a:solidFill>
                          <a:schemeClr val="tx1"/>
                        </a:solidFill>
                        <a:effectLst/>
                        <a:latin typeface="+mn-lt"/>
                      </a:endParaRPr>
                    </a:p>
                  </a:txBody>
                  <a:tcPr marL="0" marR="0" marT="27432" marB="2743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109538" marR="0" lvl="0" indent="-109538"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Minimum Advance Size:</a:t>
                      </a:r>
                    </a:p>
                  </a:txBody>
                  <a:tcPr marT="27432" marB="27432" horzOverflow="overflow">
                    <a:lnL w="635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109538" marR="0" lvl="0" indent="-109538"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mn-lt"/>
                        </a:rPr>
                        <a:t>$5 million</a:t>
                      </a:r>
                    </a:p>
                  </a:txBody>
                  <a:tcPr marT="27432" marB="27432"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r>
              <a:tr h="291757">
                <a:tc>
                  <a:txBody>
                    <a:bodyPr/>
                    <a:lstStyle/>
                    <a:p>
                      <a:pPr marL="109538" marR="0" lvl="0" indent="-109538"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Fixed-Rate for the life of the advance</a:t>
                      </a:r>
                    </a:p>
                  </a:txBody>
                  <a:tcPr marR="9144" marT="27432" marB="2743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85000"/>
                      </a:schemeClr>
                    </a:solidFill>
                  </a:tcPr>
                </a:tc>
                <a:tc>
                  <a:txBody>
                    <a:bodyPr/>
                    <a:lstStyle/>
                    <a:p>
                      <a:pPr marL="109538" marR="0" lvl="0" indent="-109538" algn="l" defTabSz="914400" rtl="0" eaLnBrk="1" fontAlgn="base" latinLnBrk="0" hangingPunct="1">
                        <a:lnSpc>
                          <a:spcPct val="100000"/>
                        </a:lnSpc>
                        <a:spcBef>
                          <a:spcPct val="20000"/>
                        </a:spcBef>
                        <a:spcAft>
                          <a:spcPct val="0"/>
                        </a:spcAft>
                        <a:buClrTx/>
                        <a:buSzTx/>
                        <a:buFontTx/>
                        <a:buChar char="•"/>
                        <a:tabLst/>
                      </a:pPr>
                      <a:endParaRPr kumimoji="0" lang="en-US" sz="800" b="0" i="0" u="none" strike="noStrike" cap="none" normalizeH="0" baseline="0" smtClean="0">
                        <a:ln>
                          <a:noFill/>
                        </a:ln>
                        <a:solidFill>
                          <a:schemeClr val="tx1"/>
                        </a:solidFill>
                        <a:effectLst/>
                        <a:latin typeface="+mn-lt"/>
                      </a:endParaRPr>
                    </a:p>
                  </a:txBody>
                  <a:tcPr marL="0" marR="0" marT="27432" marB="2743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109538" marR="0" lvl="0" indent="-109538"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Maximum Advance Size:</a:t>
                      </a:r>
                    </a:p>
                  </a:txBody>
                  <a:tcPr marT="27432" marB="27432" horzOverflow="overflow">
                    <a:lnL w="635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lumMod val="85000"/>
                      </a:schemeClr>
                    </a:solidFill>
                  </a:tcPr>
                </a:tc>
                <a:tc>
                  <a:txBody>
                    <a:bodyPr/>
                    <a:lstStyle/>
                    <a:p>
                      <a:pPr marL="109538" marR="0" lvl="0" indent="-109538"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$100 million</a:t>
                      </a:r>
                    </a:p>
                  </a:txBody>
                  <a:tcPr marT="27432" marB="27432"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85000"/>
                      </a:schemeClr>
                    </a:solidFill>
                  </a:tcPr>
                </a:tc>
              </a:tr>
              <a:tr h="291757">
                <a:tc row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No prepayment fee when called on specified date</a:t>
                      </a:r>
                    </a:p>
                  </a:txBody>
                  <a:tcPr marR="9144" marT="27432" marB="2743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109538" marR="0" lvl="0" indent="-109538" algn="l" defTabSz="914400" rtl="0" eaLnBrk="0" fontAlgn="base" latinLnBrk="0" hangingPunct="0">
                        <a:lnSpc>
                          <a:spcPct val="100000"/>
                        </a:lnSpc>
                        <a:spcBef>
                          <a:spcPct val="20000"/>
                        </a:spcBef>
                        <a:spcAft>
                          <a:spcPct val="0"/>
                        </a:spcAft>
                        <a:buClrTx/>
                        <a:buSzTx/>
                        <a:buFontTx/>
                        <a:buChar char="•"/>
                        <a:tabLst/>
                      </a:pPr>
                      <a:endParaRPr kumimoji="0" lang="en-US" sz="800" b="0" i="0" u="none" strike="noStrike" cap="none" normalizeH="0" baseline="0" smtClean="0">
                        <a:ln>
                          <a:noFill/>
                        </a:ln>
                        <a:solidFill>
                          <a:schemeClr val="tx1"/>
                        </a:solidFill>
                        <a:effectLst/>
                        <a:latin typeface="+mn-lt"/>
                      </a:endParaRPr>
                    </a:p>
                  </a:txBody>
                  <a:tcPr marL="0" marR="0" marT="27432" marB="2743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109538" marR="0" lvl="0" indent="-109538"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Initial Program Size:</a:t>
                      </a:r>
                    </a:p>
                  </a:txBody>
                  <a:tcPr marT="27432" marB="27432" horzOverflow="overflow">
                    <a:lnL w="635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109538" marR="0" lvl="0" indent="-109538"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mn-lt"/>
                        </a:rPr>
                        <a:t>$3 billion</a:t>
                      </a:r>
                    </a:p>
                  </a:txBody>
                  <a:tcPr marT="27432" marB="27432"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r>
              <a:tr h="291757">
                <a:tc vMerge="1">
                  <a:txBody>
                    <a:bodyPr/>
                    <a:lstStyle/>
                    <a:p>
                      <a:endParaRPr lang="en-US"/>
                    </a:p>
                  </a:txBody>
                  <a:tcPr/>
                </a:tc>
                <a:tc>
                  <a:txBody>
                    <a:bodyPr/>
                    <a:lstStyle/>
                    <a:p>
                      <a:pPr marL="109538" marR="0" lvl="0" indent="-109538" algn="l" defTabSz="914400" rtl="0" eaLnBrk="0" fontAlgn="base" latinLnBrk="0" hangingPunct="0">
                        <a:lnSpc>
                          <a:spcPct val="100000"/>
                        </a:lnSpc>
                        <a:spcBef>
                          <a:spcPct val="20000"/>
                        </a:spcBef>
                        <a:spcAft>
                          <a:spcPct val="0"/>
                        </a:spcAft>
                        <a:buClrTx/>
                        <a:buSzTx/>
                        <a:buFontTx/>
                        <a:buChar char="•"/>
                        <a:tabLst/>
                      </a:pPr>
                      <a:endParaRPr kumimoji="0" lang="en-US" sz="800" b="0" i="0" u="none" strike="noStrike" cap="none" normalizeH="0" baseline="0" smtClean="0">
                        <a:ln>
                          <a:noFill/>
                        </a:ln>
                        <a:solidFill>
                          <a:schemeClr val="tx1"/>
                        </a:solidFill>
                        <a:effectLst/>
                        <a:latin typeface="+mn-lt"/>
                      </a:endParaRPr>
                    </a:p>
                  </a:txBody>
                  <a:tcPr marL="0" marR="0" marT="27432" marB="2743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109538" marR="0" lvl="0" indent="-109538"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Final Maturities Available:</a:t>
                      </a:r>
                    </a:p>
                  </a:txBody>
                  <a:tcPr marT="27432" marB="27432" horzOverflow="overflow">
                    <a:lnL w="635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lumMod val="85000"/>
                      </a:schemeClr>
                    </a:solidFill>
                  </a:tcPr>
                </a:tc>
                <a:tc>
                  <a:txBody>
                    <a:bodyPr/>
                    <a:lstStyle/>
                    <a:p>
                      <a:pPr marL="109538" marR="0" lvl="0" indent="-109538"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3, 5, 7, or 10 years</a:t>
                      </a:r>
                    </a:p>
                  </a:txBody>
                  <a:tcPr marT="27432" marB="27432"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85000"/>
                      </a:schemeClr>
                    </a:solidFill>
                  </a:tcPr>
                </a:tc>
              </a:tr>
              <a:tr h="291757">
                <a:tc row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Better cash flow match for fixed-rate mortgages &amp; commercial loans held in portfolio</a:t>
                      </a:r>
                    </a:p>
                  </a:txBody>
                  <a:tcPr marR="9144" marT="27432" marB="2743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85000"/>
                      </a:schemeClr>
                    </a:solidFill>
                  </a:tcPr>
                </a:tc>
                <a:tc>
                  <a:txBody>
                    <a:bodyPr/>
                    <a:lstStyle/>
                    <a:p>
                      <a:pPr marL="109538" marR="0" lvl="0" indent="-109538" algn="l" defTabSz="914400" rtl="0" eaLnBrk="0" fontAlgn="base" latinLnBrk="0" hangingPunct="0">
                        <a:lnSpc>
                          <a:spcPct val="100000"/>
                        </a:lnSpc>
                        <a:spcBef>
                          <a:spcPct val="20000"/>
                        </a:spcBef>
                        <a:spcAft>
                          <a:spcPct val="0"/>
                        </a:spcAft>
                        <a:buClrTx/>
                        <a:buSzTx/>
                        <a:buFontTx/>
                        <a:buChar char="•"/>
                        <a:tabLst/>
                      </a:pPr>
                      <a:endParaRPr kumimoji="0" lang="en-US" sz="800" b="0" i="0" u="none" strike="noStrike" cap="none" normalizeH="0" baseline="0" smtClean="0">
                        <a:ln>
                          <a:noFill/>
                        </a:ln>
                        <a:solidFill>
                          <a:schemeClr val="tx1"/>
                        </a:solidFill>
                        <a:effectLst/>
                        <a:latin typeface="+mn-lt"/>
                      </a:endParaRPr>
                    </a:p>
                  </a:txBody>
                  <a:tcPr marL="0" marR="0" marT="27432" marB="2743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109538" marR="0" lvl="0" indent="-109538"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Lockout Periods:</a:t>
                      </a:r>
                    </a:p>
                  </a:txBody>
                  <a:tcPr marT="27432" marB="27432" horzOverflow="overflow">
                    <a:lnL w="635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109538" marR="0" lvl="0" indent="-109538"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1, 2, 3, or 5 years</a:t>
                      </a:r>
                    </a:p>
                  </a:txBody>
                  <a:tcPr marT="27432" marB="27432"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r>
              <a:tr h="464159">
                <a:tc vMerge="1">
                  <a:txBody>
                    <a:bodyPr/>
                    <a:lstStyle/>
                    <a:p>
                      <a:endParaRPr lang="en-US"/>
                    </a:p>
                  </a:txBody>
                  <a:tcPr/>
                </a:tc>
                <a:tc>
                  <a:txBody>
                    <a:bodyPr/>
                    <a:lstStyle/>
                    <a:p>
                      <a:pPr marL="109538" marR="0" lvl="0" indent="-109538" algn="l" defTabSz="914400" rtl="0" eaLnBrk="0" fontAlgn="base" latinLnBrk="0" hangingPunct="0">
                        <a:lnSpc>
                          <a:spcPct val="100000"/>
                        </a:lnSpc>
                        <a:spcBef>
                          <a:spcPct val="20000"/>
                        </a:spcBef>
                        <a:spcAft>
                          <a:spcPct val="0"/>
                        </a:spcAft>
                        <a:buClrTx/>
                        <a:buSzTx/>
                        <a:buFontTx/>
                        <a:buChar char="•"/>
                        <a:tabLst/>
                      </a:pPr>
                      <a:endParaRPr kumimoji="0" lang="en-US" sz="800" b="0" i="0" u="none" strike="noStrike" cap="none" normalizeH="0" baseline="0" smtClean="0">
                        <a:ln>
                          <a:noFill/>
                        </a:ln>
                        <a:solidFill>
                          <a:schemeClr val="tx1"/>
                        </a:solidFill>
                        <a:effectLst/>
                        <a:latin typeface="+mn-lt"/>
                      </a:endParaRPr>
                    </a:p>
                  </a:txBody>
                  <a:tcPr marL="0" marR="0" marT="27432" marB="2743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rowSpan="2">
                  <a:txBody>
                    <a:bodyPr/>
                    <a:lstStyle/>
                    <a:p>
                      <a:pPr marL="109538" marR="0" lvl="0" indent="-109538"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Call Options:</a:t>
                      </a:r>
                    </a:p>
                  </a:txBody>
                  <a:tcPr marT="27432" marB="27432" horzOverflow="overflow">
                    <a:lnL w="635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lumMod val="85000"/>
                      </a:schemeClr>
                    </a:solidFill>
                  </a:tcPr>
                </a:tc>
                <a:tc row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Bermudan (quarterly) or European (one-time)</a:t>
                      </a:r>
                    </a:p>
                  </a:txBody>
                  <a:tcPr marT="27432" marB="27432"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85000"/>
                      </a:schemeClr>
                    </a:solidFill>
                  </a:tcPr>
                </a:tc>
              </a:tr>
              <a:tr h="192294">
                <a:tc row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Take advantage of downward movements </a:t>
                      </a:r>
                      <a:br>
                        <a:rPr kumimoji="0" lang="en-US" sz="1400" b="0" i="0" u="none" strike="noStrike" cap="none" normalizeH="0" baseline="0" dirty="0" smtClean="0">
                          <a:ln>
                            <a:noFill/>
                          </a:ln>
                          <a:solidFill>
                            <a:schemeClr val="tx1"/>
                          </a:solidFill>
                          <a:effectLst/>
                          <a:latin typeface="+mn-lt"/>
                        </a:rPr>
                      </a:br>
                      <a:r>
                        <a:rPr kumimoji="0" lang="en-US" sz="1400" b="0" i="0" u="none" strike="noStrike" cap="none" normalizeH="0" baseline="0" dirty="0" smtClean="0">
                          <a:ln>
                            <a:noFill/>
                          </a:ln>
                          <a:solidFill>
                            <a:schemeClr val="tx1"/>
                          </a:solidFill>
                          <a:effectLst/>
                          <a:latin typeface="+mn-lt"/>
                        </a:rPr>
                        <a:t>in interest rates &amp; steep yield curves</a:t>
                      </a:r>
                    </a:p>
                  </a:txBody>
                  <a:tcPr marR="9144" marT="27432" marB="2743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109538" marR="0" lvl="0" indent="-109538" algn="l" defTabSz="914400" rtl="0" eaLnBrk="0" fontAlgn="base" latinLnBrk="0" hangingPunct="0">
                        <a:lnSpc>
                          <a:spcPct val="100000"/>
                        </a:lnSpc>
                        <a:spcBef>
                          <a:spcPct val="20000"/>
                        </a:spcBef>
                        <a:spcAft>
                          <a:spcPct val="0"/>
                        </a:spcAft>
                        <a:buClrTx/>
                        <a:buSzTx/>
                        <a:buFontTx/>
                        <a:buChar char="•"/>
                        <a:tabLst/>
                      </a:pPr>
                      <a:endParaRPr kumimoji="0" lang="en-US" sz="800" b="0" i="0" u="none" strike="noStrike" cap="none" normalizeH="0" baseline="0" dirty="0" smtClean="0">
                        <a:ln>
                          <a:noFill/>
                        </a:ln>
                        <a:solidFill>
                          <a:schemeClr val="tx1"/>
                        </a:solidFill>
                        <a:effectLst/>
                        <a:latin typeface="+mn-lt"/>
                      </a:endParaRPr>
                    </a:p>
                  </a:txBody>
                  <a:tcPr marL="0" marR="0" marT="27432" marB="2743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vMerge="1">
                  <a:txBody>
                    <a:bodyPr/>
                    <a:lstStyle/>
                    <a:p>
                      <a:endParaRPr lang="en-US"/>
                    </a:p>
                  </a:txBody>
                  <a:tcPr/>
                </a:tc>
                <a:tc vMerge="1">
                  <a:txBody>
                    <a:bodyPr/>
                    <a:lstStyle/>
                    <a:p>
                      <a:endParaRPr lang="en-US"/>
                    </a:p>
                  </a:txBody>
                  <a:tcPr/>
                </a:tc>
              </a:tr>
              <a:tr h="331542">
                <a:tc vMerge="1">
                  <a:txBody>
                    <a:bodyPr/>
                    <a:lstStyle/>
                    <a:p>
                      <a:endParaRPr lang="en-US"/>
                    </a:p>
                  </a:txBody>
                  <a:tcPr/>
                </a:tc>
                <a:tc>
                  <a:txBody>
                    <a:bodyPr/>
                    <a:lstStyle/>
                    <a:p>
                      <a:pPr marL="109538" marR="0" lvl="0" indent="-109538" algn="l" defTabSz="914400" rtl="0" eaLnBrk="0" fontAlgn="base" latinLnBrk="0" hangingPunct="0">
                        <a:lnSpc>
                          <a:spcPct val="100000"/>
                        </a:lnSpc>
                        <a:spcBef>
                          <a:spcPct val="20000"/>
                        </a:spcBef>
                        <a:spcAft>
                          <a:spcPct val="0"/>
                        </a:spcAft>
                        <a:buClrTx/>
                        <a:buSzTx/>
                        <a:buFontTx/>
                        <a:buChar char="•"/>
                        <a:tabLst/>
                      </a:pPr>
                      <a:endParaRPr kumimoji="0" lang="en-US" sz="800" b="0" i="0" u="none" strike="noStrike" cap="none" normalizeH="0" baseline="0" smtClean="0">
                        <a:ln>
                          <a:noFill/>
                        </a:ln>
                        <a:solidFill>
                          <a:schemeClr val="tx1"/>
                        </a:solidFill>
                        <a:effectLst/>
                        <a:latin typeface="+mn-lt"/>
                      </a:endParaRPr>
                    </a:p>
                  </a:txBody>
                  <a:tcPr marL="0" marR="0" marT="27432" marB="2743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row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Interest Payment:</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mn-lt"/>
                      </a:endParaRPr>
                    </a:p>
                  </a:txBody>
                  <a:tcPr marT="27432" marB="27432" horzOverflow="overflow">
                    <a:lnL w="635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solidFill>
                  </a:tcPr>
                </a:tc>
                <a:tc row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Quarterly based on Actual/360 day count</a:t>
                      </a:r>
                    </a:p>
                  </a:txBody>
                  <a:tcPr marT="27432" marB="27432"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r>
              <a:tr h="52383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mn-lt"/>
                          <a:ea typeface="+mn-ea"/>
                          <a:cs typeface="+mn-cs"/>
                        </a:rPr>
                        <a:t>Good hedging tool against mortgage prepayment risk</a:t>
                      </a:r>
                    </a:p>
                  </a:txBody>
                  <a:tcPr marR="9144" marT="27432" marB="2743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109538" marR="0" lvl="0" indent="-109538" algn="l" defTabSz="914400" rtl="0" eaLnBrk="0" fontAlgn="base" latinLnBrk="0" hangingPunct="0">
                        <a:lnSpc>
                          <a:spcPct val="100000"/>
                        </a:lnSpc>
                        <a:spcBef>
                          <a:spcPct val="20000"/>
                        </a:spcBef>
                        <a:spcAft>
                          <a:spcPct val="0"/>
                        </a:spcAft>
                        <a:buClrTx/>
                        <a:buSzTx/>
                        <a:buFontTx/>
                        <a:buChar char="•"/>
                        <a:tabLst/>
                      </a:pPr>
                      <a:endParaRPr kumimoji="0" lang="en-US" sz="800" b="0" i="0" u="none" strike="noStrike" cap="none" normalizeH="0" baseline="0" dirty="0" smtClean="0">
                        <a:ln>
                          <a:noFill/>
                        </a:ln>
                        <a:solidFill>
                          <a:schemeClr val="tx1"/>
                        </a:solidFill>
                        <a:effectLst/>
                        <a:latin typeface="+mn-lt"/>
                      </a:endParaRPr>
                    </a:p>
                  </a:txBody>
                  <a:tcPr marL="0" marR="0" marT="27432" marB="2743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vMerge="1">
                  <a:txBody>
                    <a:bodyPr/>
                    <a:lstStyle/>
                    <a:p>
                      <a:endParaRPr lang="en-US"/>
                    </a:p>
                  </a:txBody>
                  <a:tcPr/>
                </a:tc>
                <a:tc vMerge="1">
                  <a:txBody>
                    <a:bodyPr/>
                    <a:lstStyle/>
                    <a:p>
                      <a:endParaRPr lang="en-US"/>
                    </a:p>
                  </a:txBody>
                  <a:tcPr/>
                </a:tc>
              </a:tr>
              <a:tr h="226022">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Whole loan and security collateral is acceptable</a:t>
                      </a:r>
                    </a:p>
                  </a:txBody>
                  <a:tcPr marR="9144" marT="27432" marB="2743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09538" marR="0" lvl="0" indent="-109538" algn="l" defTabSz="914400" rtl="0" eaLnBrk="0" fontAlgn="base" latinLnBrk="0" hangingPunct="0">
                        <a:lnSpc>
                          <a:spcPct val="100000"/>
                        </a:lnSpc>
                        <a:spcBef>
                          <a:spcPct val="20000"/>
                        </a:spcBef>
                        <a:spcAft>
                          <a:spcPct val="0"/>
                        </a:spcAft>
                        <a:buClrTx/>
                        <a:buSzTx/>
                        <a:buFontTx/>
                        <a:buChar char="•"/>
                        <a:tabLst/>
                      </a:pPr>
                      <a:endParaRPr kumimoji="0" lang="en-US" sz="800" b="0" i="0" u="none" strike="noStrike" cap="none" normalizeH="0" baseline="0" dirty="0" smtClean="0">
                        <a:ln>
                          <a:noFill/>
                        </a:ln>
                        <a:solidFill>
                          <a:schemeClr val="tx1"/>
                        </a:solidFill>
                        <a:effectLst/>
                        <a:latin typeface="+mn-lt"/>
                      </a:endParaRPr>
                    </a:p>
                  </a:txBody>
                  <a:tcPr marL="0" marR="0" marT="27432" marB="2743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vMerge="1">
                  <a:txBody>
                    <a:bodyPr/>
                    <a:lstStyle/>
                    <a:p>
                      <a:endParaRPr lang="en-US"/>
                    </a:p>
                  </a:txBody>
                  <a:tcPr/>
                </a:tc>
                <a:tc vMerge="1">
                  <a:txBody>
                    <a:bodyPr/>
                    <a:lstStyle/>
                    <a:p>
                      <a:endParaRPr lang="en-US"/>
                    </a:p>
                  </a:txBody>
                  <a:tcPr/>
                </a:tc>
              </a:tr>
              <a:tr h="297814">
                <a:tc vMerge="1">
                  <a:txBody>
                    <a:bodyPr/>
                    <a:lstStyle/>
                    <a:p>
                      <a:endParaRPr lang="en-US"/>
                    </a:p>
                  </a:txBody>
                  <a:tcPr/>
                </a:tc>
                <a:tc>
                  <a:txBody>
                    <a:bodyPr/>
                    <a:lstStyle/>
                    <a:p>
                      <a:pPr marL="109538" marR="0" lvl="0" indent="-109538" algn="l" defTabSz="914400" rtl="0" eaLnBrk="0" fontAlgn="base" latinLnBrk="0" hangingPunct="0">
                        <a:lnSpc>
                          <a:spcPct val="100000"/>
                        </a:lnSpc>
                        <a:spcBef>
                          <a:spcPct val="20000"/>
                        </a:spcBef>
                        <a:spcAft>
                          <a:spcPct val="0"/>
                        </a:spcAft>
                        <a:buClrTx/>
                        <a:buSzTx/>
                        <a:buFontTx/>
                        <a:buChar char="•"/>
                        <a:tabLst/>
                      </a:pPr>
                      <a:endParaRPr kumimoji="0" lang="en-US" sz="800" b="0" i="0" u="none" strike="noStrike" cap="none" normalizeH="0" baseline="0" smtClean="0">
                        <a:ln>
                          <a:noFill/>
                        </a:ln>
                        <a:solidFill>
                          <a:schemeClr val="tx1"/>
                        </a:solidFill>
                        <a:effectLst/>
                        <a:latin typeface="+mn-lt"/>
                      </a:endParaRPr>
                    </a:p>
                  </a:txBody>
                  <a:tcPr marL="0" marR="0" marT="27432" marB="2743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Required Option Notification:</a:t>
                      </a:r>
                    </a:p>
                  </a:txBody>
                  <a:tcPr marT="27432" marB="27432" horzOverflow="overflow">
                    <a:lnL w="6350" cap="flat" cmpd="sng" algn="ctr">
                      <a:solidFill>
                        <a:schemeClr val="tx1"/>
                      </a:solidFill>
                      <a:prstDash val="solid"/>
                      <a:round/>
                      <a:headEnd type="none" w="med" len="med"/>
                      <a:tailEnd type="none" w="med" len="med"/>
                    </a:lnL>
                    <a:lnR>
                      <a:noFill/>
                    </a:lnR>
                    <a:lnT>
                      <a:noFill/>
                    </a:lnT>
                    <a:lnB w="635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9 business days</a:t>
                      </a:r>
                    </a:p>
                  </a:txBody>
                  <a:tcPr marT="27432" marB="27432" horzOverflow="overflow">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5"/>
          <p:cNvSpPr>
            <a:spLocks noGrp="1" noChangeArrowheads="1"/>
          </p:cNvSpPr>
          <p:nvPr>
            <p:ph type="body" sz="quarter" idx="10"/>
          </p:nvPr>
        </p:nvSpPr>
        <p:spPr>
          <a:xfrm>
            <a:off x="2899516" y="3982719"/>
            <a:ext cx="6210300" cy="2379981"/>
          </a:xfrm>
        </p:spPr>
        <p:txBody>
          <a:bodyPr lIns="0" tIns="0" rIns="0" bIns="0" rtlCol="0">
            <a:noAutofit/>
          </a:bodyPr>
          <a:lstStyle/>
          <a:p>
            <a:pPr marL="177800" indent="-177800" fontAlgn="base">
              <a:spcBef>
                <a:spcPts val="0"/>
              </a:spcBef>
              <a:spcAft>
                <a:spcPts val="800"/>
              </a:spcAft>
              <a:defRPr/>
            </a:pPr>
            <a:r>
              <a:rPr lang="en-US" sz="1200" dirty="0" smtClean="0"/>
              <a:t>Government Sponsored Enterprise (GSE) created by Congress in 1932 as a result of the Great Depression and its effects on the housing market</a:t>
            </a:r>
          </a:p>
          <a:p>
            <a:pPr marL="177800" indent="-177800" fontAlgn="base">
              <a:spcBef>
                <a:spcPts val="0"/>
              </a:spcBef>
              <a:spcAft>
                <a:spcPts val="800"/>
              </a:spcAft>
              <a:defRPr/>
            </a:pPr>
            <a:r>
              <a:rPr lang="en-US" sz="1200" dirty="0" smtClean="0"/>
              <a:t>Primary business is extending credit to banks, thrifts, credit unions and insurance companies </a:t>
            </a:r>
          </a:p>
          <a:p>
            <a:pPr marL="177800" indent="-177800" fontAlgn="base">
              <a:spcBef>
                <a:spcPts val="0"/>
              </a:spcBef>
              <a:spcAft>
                <a:spcPts val="800"/>
              </a:spcAft>
              <a:defRPr/>
            </a:pPr>
            <a:r>
              <a:rPr lang="en-US" sz="1200" dirty="0" smtClean="0"/>
              <a:t>11 Federal Home Loan Banks across the United States all registered with the SEC and regulated by the Federal Housing Finance Agency (FHFA) </a:t>
            </a:r>
          </a:p>
          <a:p>
            <a:pPr marL="177800" indent="-177800" fontAlgn="base">
              <a:spcBef>
                <a:spcPts val="0"/>
              </a:spcBef>
              <a:spcAft>
                <a:spcPts val="800"/>
              </a:spcAft>
              <a:defRPr/>
            </a:pPr>
            <a:r>
              <a:rPr lang="en-US" sz="1200" dirty="0" smtClean="0"/>
              <a:t>Each Federal Home Loan Bank is an independent cooperative, owned by its members, who purchase stock in the Federal Home Loan Bank</a:t>
            </a:r>
          </a:p>
          <a:p>
            <a:pPr marL="177800" indent="-177800" fontAlgn="base">
              <a:spcBef>
                <a:spcPts val="0"/>
              </a:spcBef>
              <a:spcAft>
                <a:spcPts val="800"/>
              </a:spcAft>
              <a:defRPr/>
            </a:pPr>
            <a:r>
              <a:rPr lang="en-US" sz="1200" dirty="0" smtClean="0"/>
              <a:t>The total membership as September 30, 2015 was 7,255 institutions</a:t>
            </a:r>
          </a:p>
          <a:p>
            <a:pPr marL="177800" indent="-177800" fontAlgn="base">
              <a:spcBef>
                <a:spcPts val="0"/>
              </a:spcBef>
              <a:spcAft>
                <a:spcPts val="800"/>
              </a:spcAft>
              <a:defRPr/>
            </a:pPr>
            <a:r>
              <a:rPr lang="en-US" sz="1200" dirty="0" smtClean="0"/>
              <a:t>The total Advances to members systemwide as of September 30, 2015 was $591 billion</a:t>
            </a:r>
          </a:p>
        </p:txBody>
      </p:sp>
      <p:sp>
        <p:nvSpPr>
          <p:cNvPr id="57347" name="Rectangle 4"/>
          <p:cNvSpPr>
            <a:spLocks noGrp="1" noChangeArrowheads="1"/>
          </p:cNvSpPr>
          <p:nvPr>
            <p:ph type="title"/>
          </p:nvPr>
        </p:nvSpPr>
        <p:spPr/>
        <p:txBody>
          <a:bodyPr/>
          <a:lstStyle/>
          <a:p>
            <a:r>
              <a:rPr lang="en-US" dirty="0" smtClean="0"/>
              <a:t>The Federal Home Loan Bank System</a:t>
            </a:r>
            <a:endParaRPr lang="en-US" dirty="0" smtClean="0">
              <a:solidFill>
                <a:srgbClr val="FF0000"/>
              </a:solidFill>
            </a:endParaRPr>
          </a:p>
        </p:txBody>
      </p:sp>
      <p:grpSp>
        <p:nvGrpSpPr>
          <p:cNvPr id="2" name="Group 40"/>
          <p:cNvGrpSpPr/>
          <p:nvPr/>
        </p:nvGrpSpPr>
        <p:grpSpPr>
          <a:xfrm>
            <a:off x="70682" y="1093328"/>
            <a:ext cx="8926436" cy="2792872"/>
            <a:chOff x="86917" y="1167624"/>
            <a:chExt cx="7790259" cy="2437390"/>
          </a:xfrm>
        </p:grpSpPr>
        <p:grpSp>
          <p:nvGrpSpPr>
            <p:cNvPr id="3" name="Group 34"/>
            <p:cNvGrpSpPr/>
            <p:nvPr/>
          </p:nvGrpSpPr>
          <p:grpSpPr>
            <a:xfrm>
              <a:off x="86917" y="1167624"/>
              <a:ext cx="3844452" cy="2437390"/>
              <a:chOff x="488950" y="702541"/>
              <a:chExt cx="3844452" cy="2437390"/>
            </a:xfrm>
          </p:grpSpPr>
          <p:pic>
            <p:nvPicPr>
              <p:cNvPr id="928769" name="Picture 1"/>
              <p:cNvPicPr>
                <a:picLocks noChangeAspect="1" noChangeArrowheads="1"/>
              </p:cNvPicPr>
              <p:nvPr/>
            </p:nvPicPr>
            <p:blipFill>
              <a:blip r:embed="rId3" cstate="print"/>
              <a:srcRect l="1268"/>
              <a:stretch>
                <a:fillRect/>
              </a:stretch>
            </p:blipFill>
            <p:spPr bwMode="auto">
              <a:xfrm>
                <a:off x="488950" y="904843"/>
                <a:ext cx="3844452" cy="2235088"/>
              </a:xfrm>
              <a:prstGeom prst="rect">
                <a:avLst/>
              </a:prstGeom>
              <a:noFill/>
              <a:ln w="9525">
                <a:noFill/>
                <a:miter lim="800000"/>
                <a:headEnd/>
                <a:tailEnd/>
              </a:ln>
              <a:effectLst/>
            </p:spPr>
          </p:pic>
          <p:sp>
            <p:nvSpPr>
              <p:cNvPr id="23" name="Text Placeholder 10"/>
              <p:cNvSpPr txBox="1">
                <a:spLocks/>
              </p:cNvSpPr>
              <p:nvPr/>
            </p:nvSpPr>
            <p:spPr>
              <a:xfrm>
                <a:off x="525226" y="702541"/>
                <a:ext cx="3771901" cy="360464"/>
              </a:xfrm>
              <a:prstGeom prst="rect">
                <a:avLst/>
              </a:prstGeom>
            </p:spPr>
            <p:txBody>
              <a:bodyPr/>
              <a:lstStyle/>
              <a:p>
                <a:pPr marL="0" marR="0" lvl="0" indent="0" algn="ctr" defTabSz="914400" rtl="0" eaLnBrk="1" fontAlgn="auto" latinLnBrk="0" hangingPunct="1">
                  <a:lnSpc>
                    <a:spcPct val="100000"/>
                  </a:lnSpc>
                  <a:spcBef>
                    <a:spcPts val="1000"/>
                  </a:spcBef>
                  <a:spcAft>
                    <a:spcPts val="0"/>
                  </a:spcAft>
                  <a:buClrTx/>
                  <a:buSzTx/>
                  <a:buFontTx/>
                  <a:buNone/>
                  <a:tabLst/>
                  <a:defRPr/>
                </a:pPr>
                <a:r>
                  <a:rPr kumimoji="0" lang="en-US" sz="1400" i="0" u="none" strike="noStrike" kern="1200" cap="none" spc="0" normalizeH="0" baseline="0" noProof="0" dirty="0" smtClean="0">
                    <a:ln>
                      <a:noFill/>
                    </a:ln>
                    <a:solidFill>
                      <a:srgbClr val="000000"/>
                    </a:solidFill>
                    <a:effectLst/>
                    <a:uLnTx/>
                    <a:uFillTx/>
                    <a:latin typeface="AvantGarde Md BT" pitchFamily="34" charset="0"/>
                    <a:ea typeface="+mn-ea"/>
                    <a:cs typeface="+mn-cs"/>
                  </a:rPr>
                  <a:t>BEFORE MAY 31, 2015</a:t>
                </a:r>
              </a:p>
            </p:txBody>
          </p:sp>
        </p:grpSp>
        <p:grpSp>
          <p:nvGrpSpPr>
            <p:cNvPr id="4" name="Group 35"/>
            <p:cNvGrpSpPr/>
            <p:nvPr/>
          </p:nvGrpSpPr>
          <p:grpSpPr>
            <a:xfrm>
              <a:off x="4048125" y="1167624"/>
              <a:ext cx="3829051" cy="2427207"/>
              <a:chOff x="502525" y="3595514"/>
              <a:chExt cx="3829051" cy="2427207"/>
            </a:xfrm>
          </p:grpSpPr>
          <p:pic>
            <p:nvPicPr>
              <p:cNvPr id="928770" name="Picture 2"/>
              <p:cNvPicPr>
                <a:picLocks noChangeAspect="1" noChangeArrowheads="1"/>
              </p:cNvPicPr>
              <p:nvPr/>
            </p:nvPicPr>
            <p:blipFill>
              <a:blip r:embed="rId4" cstate="print"/>
              <a:srcRect l="1695"/>
              <a:stretch>
                <a:fillRect/>
              </a:stretch>
            </p:blipFill>
            <p:spPr bwMode="auto">
              <a:xfrm>
                <a:off x="502525" y="3789934"/>
                <a:ext cx="3829051" cy="2232787"/>
              </a:xfrm>
              <a:prstGeom prst="rect">
                <a:avLst/>
              </a:prstGeom>
              <a:noFill/>
              <a:ln w="9525">
                <a:noFill/>
                <a:miter lim="800000"/>
                <a:headEnd/>
                <a:tailEnd/>
              </a:ln>
              <a:effectLst/>
            </p:spPr>
          </p:pic>
          <p:sp>
            <p:nvSpPr>
              <p:cNvPr id="34" name="Text Placeholder 10"/>
              <p:cNvSpPr txBox="1">
                <a:spLocks/>
              </p:cNvSpPr>
              <p:nvPr/>
            </p:nvSpPr>
            <p:spPr>
              <a:xfrm>
                <a:off x="531100" y="3595514"/>
                <a:ext cx="3771901" cy="360464"/>
              </a:xfrm>
              <a:prstGeom prst="rect">
                <a:avLst/>
              </a:prstGeom>
            </p:spPr>
            <p:txBody>
              <a:bodyPr/>
              <a:lstStyle/>
              <a:p>
                <a:pPr marL="0" marR="0" lvl="0" indent="0" algn="ctr" defTabSz="914400" rtl="0" eaLnBrk="1" fontAlgn="auto" latinLnBrk="0" hangingPunct="1">
                  <a:lnSpc>
                    <a:spcPct val="100000"/>
                  </a:lnSpc>
                  <a:spcBef>
                    <a:spcPts val="1000"/>
                  </a:spcBef>
                  <a:spcAft>
                    <a:spcPts val="0"/>
                  </a:spcAft>
                  <a:buClrTx/>
                  <a:buSzTx/>
                  <a:buFontTx/>
                  <a:buNone/>
                  <a:tabLst/>
                  <a:defRPr/>
                </a:pPr>
                <a:r>
                  <a:rPr lang="en-US" sz="1400" dirty="0" smtClean="0">
                    <a:solidFill>
                      <a:srgbClr val="000000"/>
                    </a:solidFill>
                    <a:latin typeface="AvantGarde Md BT" pitchFamily="34" charset="0"/>
                  </a:rPr>
                  <a:t>AFTER</a:t>
                </a:r>
                <a:r>
                  <a:rPr kumimoji="0" lang="en-US" sz="1400" i="0" u="none" strike="noStrike" kern="1200" cap="none" spc="0" normalizeH="0" baseline="0" noProof="0" dirty="0" smtClean="0">
                    <a:ln>
                      <a:noFill/>
                    </a:ln>
                    <a:solidFill>
                      <a:srgbClr val="000000"/>
                    </a:solidFill>
                    <a:effectLst/>
                    <a:uLnTx/>
                    <a:uFillTx/>
                    <a:latin typeface="AvantGarde Md BT" pitchFamily="34" charset="0"/>
                    <a:ea typeface="+mn-ea"/>
                    <a:cs typeface="+mn-cs"/>
                  </a:rPr>
                  <a:t> MAY 31, 2015</a:t>
                </a:r>
              </a:p>
            </p:txBody>
          </p:sp>
        </p:grpSp>
        <p:cxnSp>
          <p:nvCxnSpPr>
            <p:cNvPr id="39" name="Straight Connector 38"/>
            <p:cNvCxnSpPr/>
            <p:nvPr/>
          </p:nvCxnSpPr>
          <p:spPr>
            <a:xfrm>
              <a:off x="4076700" y="1649757"/>
              <a:ext cx="0" cy="167794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 name="Group 54"/>
          <p:cNvGrpSpPr/>
          <p:nvPr/>
        </p:nvGrpSpPr>
        <p:grpSpPr>
          <a:xfrm>
            <a:off x="180975" y="3923665"/>
            <a:ext cx="2600325" cy="2620010"/>
            <a:chOff x="180975" y="3930015"/>
            <a:chExt cx="2600325" cy="2620010"/>
          </a:xfrm>
        </p:grpSpPr>
        <p:sp>
          <p:nvSpPr>
            <p:cNvPr id="54" name="Rectangle 53"/>
            <p:cNvSpPr/>
            <p:nvPr/>
          </p:nvSpPr>
          <p:spPr>
            <a:xfrm>
              <a:off x="180975" y="3930015"/>
              <a:ext cx="2600325" cy="26200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10"/>
            <p:cNvSpPr txBox="1">
              <a:spLocks/>
            </p:cNvSpPr>
            <p:nvPr/>
          </p:nvSpPr>
          <p:spPr>
            <a:xfrm>
              <a:off x="228600" y="3967674"/>
              <a:ext cx="2499360" cy="323086"/>
            </a:xfrm>
            <a:prstGeom prst="rect">
              <a:avLst/>
            </a:prstGeom>
          </p:spPr>
          <p:txBody>
            <a:bodyPr/>
            <a:lstStyle/>
            <a:p>
              <a:pPr algn="ctr">
                <a:lnSpc>
                  <a:spcPct val="110000"/>
                </a:lnSpc>
              </a:pPr>
              <a:r>
                <a:rPr lang="en-US" sz="1400" dirty="0" smtClean="0">
                  <a:solidFill>
                    <a:srgbClr val="000000"/>
                  </a:solidFill>
                  <a:latin typeface="AvantGarde Md BT" pitchFamily="34" charset="0"/>
                </a:rPr>
                <a:t>FHLBNY SECOND DISTRICT</a:t>
              </a:r>
              <a:endParaRPr lang="en-US" sz="1400" dirty="0">
                <a:solidFill>
                  <a:srgbClr val="000000"/>
                </a:solidFill>
                <a:latin typeface="AvantGarde Md BT" pitchFamily="34" charset="0"/>
              </a:endParaRPr>
            </a:p>
          </p:txBody>
        </p:sp>
        <p:pic>
          <p:nvPicPr>
            <p:cNvPr id="928771" name="Picture 3"/>
            <p:cNvPicPr>
              <a:picLocks noChangeAspect="1" noChangeArrowheads="1"/>
            </p:cNvPicPr>
            <p:nvPr/>
          </p:nvPicPr>
          <p:blipFill>
            <a:blip r:embed="rId5" cstate="print"/>
            <a:srcRect/>
            <a:stretch>
              <a:fillRect/>
            </a:stretch>
          </p:blipFill>
          <p:spPr bwMode="auto">
            <a:xfrm>
              <a:off x="276225" y="4422415"/>
              <a:ext cx="2419350" cy="1669479"/>
            </a:xfrm>
            <a:prstGeom prst="rect">
              <a:avLst/>
            </a:prstGeom>
            <a:noFill/>
            <a:ln w="9525">
              <a:noFill/>
              <a:miter lim="800000"/>
              <a:headEnd/>
              <a:tailEnd/>
            </a:ln>
            <a:effectLst/>
          </p:spPr>
        </p:pic>
      </p:grpSp>
      <p:pic>
        <p:nvPicPr>
          <p:cNvPr id="56" name="Picture 24" descr="Logo.gif"/>
          <p:cNvPicPr>
            <a:picLocks noChangeAspect="1"/>
          </p:cNvPicPr>
          <p:nvPr/>
        </p:nvPicPr>
        <p:blipFill>
          <a:blip r:embed="rId6" cstate="print"/>
          <a:srcRect l="2267" t="1733" r="3600" b="1466"/>
          <a:stretch>
            <a:fillRect/>
          </a:stretch>
        </p:blipFill>
        <p:spPr bwMode="auto">
          <a:xfrm>
            <a:off x="182880" y="6318504"/>
            <a:ext cx="454179" cy="466344"/>
          </a:xfrm>
          <a:prstGeom prst="rect">
            <a:avLst/>
          </a:prstGeom>
          <a:noFill/>
          <a:ln w="9525">
            <a:noFill/>
            <a:miter lim="800000"/>
            <a:headEnd/>
            <a:tailEnd/>
          </a:ln>
        </p:spPr>
      </p:pic>
      <p:cxnSp>
        <p:nvCxnSpPr>
          <p:cNvPr id="43" name="Straight Connector 42"/>
          <p:cNvCxnSpPr/>
          <p:nvPr/>
        </p:nvCxnSpPr>
        <p:spPr>
          <a:xfrm>
            <a:off x="182880" y="3917315"/>
            <a:ext cx="877824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Slide Number Placeholder 19"/>
          <p:cNvSpPr>
            <a:spLocks noGrp="1"/>
          </p:cNvSpPr>
          <p:nvPr>
            <p:ph type="sldNum" sz="quarter" idx="4"/>
          </p:nvPr>
        </p:nvSpPr>
        <p:spPr/>
        <p:txBody>
          <a:bodyPr/>
          <a:lstStyle/>
          <a:p>
            <a:pPr marL="0" indent="0"/>
            <a:fld id="{465B78C3-6752-4576-9CFA-2917C24B55FA}" type="slidenum">
              <a:rPr lang="en-US" smtClean="0"/>
              <a:pPr marL="0" indent="0"/>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2" name="Object 4"/>
          <p:cNvGraphicFramePr>
            <a:graphicFrameLocks noChangeAspect="1"/>
          </p:cNvGraphicFramePr>
          <p:nvPr/>
        </p:nvGraphicFramePr>
        <p:xfrm>
          <a:off x="22225" y="2055813"/>
          <a:ext cx="5984875" cy="4322762"/>
        </p:xfrm>
        <a:graphic>
          <a:graphicData uri="http://schemas.openxmlformats.org/presentationml/2006/ole">
            <p:oleObj spid="_x0000_s1879042" name="Worksheet" r:id="rId3" imgW="16192513" imgH="10382379" progId="Excel.Sheet.8">
              <p:link updateAutomatic="1"/>
            </p:oleObj>
          </a:graphicData>
        </a:graphic>
      </p:graphicFrame>
      <p:sp>
        <p:nvSpPr>
          <p:cNvPr id="2" name="Title 1"/>
          <p:cNvSpPr>
            <a:spLocks noGrp="1"/>
          </p:cNvSpPr>
          <p:nvPr>
            <p:ph type="title"/>
          </p:nvPr>
        </p:nvSpPr>
        <p:spPr/>
        <p:txBody>
          <a:bodyPr/>
          <a:lstStyle/>
          <a:p>
            <a:r>
              <a:rPr lang="en-US" dirty="0" smtClean="0"/>
              <a:t>Community Development Programs</a:t>
            </a:r>
            <a:endParaRPr lang="en-US" dirty="0"/>
          </a:p>
        </p:txBody>
      </p:sp>
      <p:sp>
        <p:nvSpPr>
          <p:cNvPr id="22" name="Slide Number Placeholder 21"/>
          <p:cNvSpPr>
            <a:spLocks noGrp="1"/>
          </p:cNvSpPr>
          <p:nvPr>
            <p:ph type="sldNum" sz="quarter" idx="4"/>
          </p:nvPr>
        </p:nvSpPr>
        <p:spPr/>
        <p:txBody>
          <a:bodyPr/>
          <a:lstStyle/>
          <a:p>
            <a:pPr marL="0" indent="0"/>
            <a:fld id="{465B78C3-6752-4576-9CFA-2917C24B55FA}" type="slidenum">
              <a:rPr lang="en-US" smtClean="0">
                <a:solidFill>
                  <a:srgbClr val="FFFFFF"/>
                </a:solidFill>
              </a:rPr>
              <a:pPr marL="0" indent="0"/>
              <a:t>40</a:t>
            </a:fld>
            <a:endParaRPr lang="en-US" dirty="0">
              <a:solidFill>
                <a:srgbClr val="FFFFFF"/>
              </a:solidFill>
            </a:endParaRPr>
          </a:p>
        </p:txBody>
      </p:sp>
      <p:sp>
        <p:nvSpPr>
          <p:cNvPr id="4" name="Rectangle 3"/>
          <p:cNvSpPr/>
          <p:nvPr/>
        </p:nvSpPr>
        <p:spPr>
          <a:xfrm>
            <a:off x="0" y="1019623"/>
            <a:ext cx="91440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defTabSz="927285">
              <a:spcBef>
                <a:spcPts val="1014"/>
              </a:spcBef>
            </a:pPr>
            <a:r>
              <a:rPr lang="en-US" sz="1500" dirty="0">
                <a:solidFill>
                  <a:schemeClr val="dk1"/>
                </a:solidFill>
                <a:latin typeface="AvantGarde Md BT" pitchFamily="34" charset="0"/>
              </a:rPr>
              <a:t>The popularity of the CI program has been growing, particularly in the </a:t>
            </a:r>
            <a:r>
              <a:rPr lang="en-US" sz="1500" dirty="0" smtClean="0">
                <a:solidFill>
                  <a:schemeClr val="dk1"/>
                </a:solidFill>
                <a:latin typeface="AvantGarde Md BT" pitchFamily="34" charset="0"/>
              </a:rPr>
              <a:t>New </a:t>
            </a:r>
            <a:r>
              <a:rPr lang="en-US" sz="1500" dirty="0" smtClean="0">
                <a:solidFill>
                  <a:schemeClr val="dk1"/>
                </a:solidFill>
                <a:latin typeface="AvantGarde Md BT" pitchFamily="34" charset="0"/>
              </a:rPr>
              <a:t>Jersey </a:t>
            </a:r>
            <a:r>
              <a:rPr lang="en-US" sz="1500" dirty="0" smtClean="0">
                <a:solidFill>
                  <a:schemeClr val="dk1"/>
                </a:solidFill>
                <a:latin typeface="AvantGarde Md BT" pitchFamily="34" charset="0"/>
              </a:rPr>
              <a:t>region </a:t>
            </a:r>
            <a:r>
              <a:rPr lang="en-US" sz="1500" dirty="0">
                <a:solidFill>
                  <a:schemeClr val="dk1"/>
                </a:solidFill>
                <a:latin typeface="AvantGarde Md BT" pitchFamily="34" charset="0"/>
              </a:rPr>
              <a:t>as of late,</a:t>
            </a:r>
            <a:br>
              <a:rPr lang="en-US" sz="1500" dirty="0">
                <a:solidFill>
                  <a:schemeClr val="dk1"/>
                </a:solidFill>
                <a:latin typeface="AvantGarde Md BT" pitchFamily="34" charset="0"/>
              </a:rPr>
            </a:br>
            <a:r>
              <a:rPr lang="en-US" sz="1500" dirty="0">
                <a:solidFill>
                  <a:schemeClr val="dk1"/>
                </a:solidFill>
                <a:latin typeface="AvantGarde Md BT" pitchFamily="34" charset="0"/>
              </a:rPr>
              <a:t>as Members have placed an emphasis on investing in their communities.</a:t>
            </a:r>
          </a:p>
        </p:txBody>
      </p:sp>
      <p:sp>
        <p:nvSpPr>
          <p:cNvPr id="9" name="Rectangle 8"/>
          <p:cNvSpPr/>
          <p:nvPr/>
        </p:nvSpPr>
        <p:spPr>
          <a:xfrm>
            <a:off x="167639" y="1728340"/>
            <a:ext cx="5744963" cy="307777"/>
          </a:xfrm>
          <a:prstGeom prst="rect">
            <a:avLst/>
          </a:prstGeom>
        </p:spPr>
        <p:txBody>
          <a:bodyPr wrap="square" lIns="0" rIns="0">
            <a:spAutoFit/>
          </a:bodyPr>
          <a:lstStyle/>
          <a:p>
            <a:pPr algn="ctr"/>
            <a:r>
              <a:rPr lang="en-US" sz="1400" dirty="0">
                <a:solidFill>
                  <a:schemeClr val="dk1"/>
                </a:solidFill>
                <a:latin typeface="AvantGarde Md BT"/>
              </a:rPr>
              <a:t>TOTAL CI ADVANCES (DAILY AVERAGE</a:t>
            </a:r>
            <a:r>
              <a:rPr lang="en-US" sz="1100" dirty="0">
                <a:solidFill>
                  <a:schemeClr val="dk1"/>
                </a:solidFill>
                <a:latin typeface="AvantGarde Md BT"/>
              </a:rPr>
              <a:t>)</a:t>
            </a:r>
            <a:endParaRPr lang="en-US" sz="1400" dirty="0">
              <a:solidFill>
                <a:schemeClr val="dk1"/>
              </a:solidFill>
              <a:latin typeface="AvantGarde Md BT"/>
            </a:endParaRPr>
          </a:p>
        </p:txBody>
      </p:sp>
      <p:cxnSp>
        <p:nvCxnSpPr>
          <p:cNvPr id="10" name="Straight Connector 9"/>
          <p:cNvCxnSpPr/>
          <p:nvPr/>
        </p:nvCxnSpPr>
        <p:spPr>
          <a:xfrm>
            <a:off x="163830" y="2039952"/>
            <a:ext cx="57332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21092" y="2039952"/>
            <a:ext cx="295907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 name="Group 17"/>
          <p:cNvGrpSpPr/>
          <p:nvPr/>
        </p:nvGrpSpPr>
        <p:grpSpPr>
          <a:xfrm>
            <a:off x="838200" y="3497580"/>
            <a:ext cx="1691639" cy="1784218"/>
            <a:chOff x="746761" y="3664082"/>
            <a:chExt cx="1691639" cy="1784218"/>
          </a:xfrm>
        </p:grpSpPr>
        <p:sp>
          <p:nvSpPr>
            <p:cNvPr id="17" name="Rectangle 16"/>
            <p:cNvSpPr/>
            <p:nvPr/>
          </p:nvSpPr>
          <p:spPr>
            <a:xfrm>
              <a:off x="746761" y="3664082"/>
              <a:ext cx="1691639" cy="954107"/>
            </a:xfrm>
            <a:prstGeom prst="rect">
              <a:avLst/>
            </a:prstGeom>
            <a:solidFill>
              <a:schemeClr val="bg1"/>
            </a:solidFill>
            <a:ln w="19050">
              <a:solidFill>
                <a:srgbClr val="92D050"/>
              </a:solidFill>
            </a:ln>
          </p:spPr>
          <p:txBody>
            <a:bodyPr wrap="square" lIns="45720" rIns="45720">
              <a:spAutoFit/>
            </a:bodyPr>
            <a:lstStyle/>
            <a:p>
              <a:r>
                <a:rPr lang="en-US" sz="800" b="1" dirty="0">
                  <a:solidFill>
                    <a:srgbClr val="000000"/>
                  </a:solidFill>
                </a:rPr>
                <a:t>11/8/12</a:t>
              </a:r>
              <a:r>
                <a:rPr lang="en-US" sz="800" dirty="0">
                  <a:solidFill>
                    <a:srgbClr val="000000"/>
                  </a:solidFill>
                </a:rPr>
                <a:t> – FHLBNY initiates Disaster Relief Funding program (DRF), designed for Members to assist in rebuilding communities affected by </a:t>
              </a:r>
              <a:r>
                <a:rPr lang="en-US" sz="800" dirty="0" err="1">
                  <a:solidFill>
                    <a:srgbClr val="000000"/>
                  </a:solidFill>
                </a:rPr>
                <a:t>Superstorm</a:t>
              </a:r>
              <a:r>
                <a:rPr lang="en-US" sz="800" dirty="0">
                  <a:solidFill>
                    <a:srgbClr val="000000"/>
                  </a:solidFill>
                </a:rPr>
                <a:t> Sandy. FHLBNY allocates $1B in low-cost funding.  Program closed 12/31/13. </a:t>
              </a:r>
            </a:p>
          </p:txBody>
        </p:sp>
        <p:cxnSp>
          <p:nvCxnSpPr>
            <p:cNvPr id="23" name="Straight Connector 22"/>
            <p:cNvCxnSpPr/>
            <p:nvPr/>
          </p:nvCxnSpPr>
          <p:spPr>
            <a:xfrm flipH="1">
              <a:off x="1764032" y="4618189"/>
              <a:ext cx="1" cy="830111"/>
            </a:xfrm>
            <a:prstGeom prst="line">
              <a:avLst/>
            </a:prstGeom>
            <a:ln w="19050">
              <a:solidFill>
                <a:srgbClr val="92D050"/>
              </a:solidFill>
              <a:tailEnd type="oval"/>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6010759" y="1728340"/>
            <a:ext cx="3003701" cy="307777"/>
          </a:xfrm>
          <a:prstGeom prst="rect">
            <a:avLst/>
          </a:prstGeom>
        </p:spPr>
        <p:txBody>
          <a:bodyPr wrap="square">
            <a:spAutoFit/>
          </a:bodyPr>
          <a:lstStyle/>
          <a:p>
            <a:pPr algn="ctr"/>
            <a:r>
              <a:rPr lang="en-US" sz="1400" dirty="0">
                <a:solidFill>
                  <a:schemeClr val="dk1"/>
                </a:solidFill>
                <a:latin typeface="AvantGarde Md BT"/>
              </a:rPr>
              <a:t>COMMUNITY LENDING PROGRAMS</a:t>
            </a:r>
          </a:p>
        </p:txBody>
      </p:sp>
      <p:sp>
        <p:nvSpPr>
          <p:cNvPr id="20" name="Rectangle 19"/>
          <p:cNvSpPr/>
          <p:nvPr/>
        </p:nvSpPr>
        <p:spPr>
          <a:xfrm>
            <a:off x="6019799" y="2047299"/>
            <a:ext cx="2962275" cy="252456"/>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rgbClr val="000000"/>
                </a:solidFill>
                <a:latin typeface="AvantGarde Md BT"/>
              </a:rPr>
              <a:t>Project specific uses of CIP, UDA &amp; RDA Funds</a:t>
            </a:r>
          </a:p>
        </p:txBody>
      </p:sp>
      <p:sp>
        <p:nvSpPr>
          <p:cNvPr id="21" name="Text Placeholder 5"/>
          <p:cNvSpPr txBox="1">
            <a:spLocks/>
          </p:cNvSpPr>
          <p:nvPr/>
        </p:nvSpPr>
        <p:spPr>
          <a:xfrm>
            <a:off x="6071039" y="2798498"/>
            <a:ext cx="1393933" cy="3263342"/>
          </a:xfrm>
          <a:prstGeom prst="rect">
            <a:avLst/>
          </a:prstGeom>
        </p:spPr>
        <p:txBody>
          <a:bodyPr vert="horz" lIns="0" tIns="45720" rIns="0" bIns="45720" numCol="1" spcCol="457200" rtlCol="0">
            <a:noAutofit/>
          </a:bodyPr>
          <a:lstStyle/>
          <a:p>
            <a:pPr marL="117475" lvl="1" indent="-117475">
              <a:spcBef>
                <a:spcPts val="600"/>
              </a:spcBef>
              <a:buSzPct val="100000"/>
              <a:buFont typeface="AvantGarde Bk BT" pitchFamily="34" charset="0"/>
              <a:buChar char="»"/>
              <a:defRPr/>
            </a:pPr>
            <a:r>
              <a:rPr lang="en-US" sz="800" dirty="0">
                <a:solidFill>
                  <a:srgbClr val="000000"/>
                </a:solidFill>
              </a:rPr>
              <a:t>Equipment Purchase for Small Business Expansion</a:t>
            </a:r>
          </a:p>
          <a:p>
            <a:pPr marL="117475" lvl="1" indent="-117475">
              <a:spcBef>
                <a:spcPts val="600"/>
              </a:spcBef>
              <a:buSzPct val="100000"/>
              <a:buFont typeface="AvantGarde Bk BT" pitchFamily="34" charset="0"/>
              <a:buChar char="»"/>
              <a:defRPr/>
            </a:pPr>
            <a:r>
              <a:rPr lang="en-US" sz="800" dirty="0">
                <a:solidFill>
                  <a:srgbClr val="000000"/>
                </a:solidFill>
              </a:rPr>
              <a:t>Debt Refinancing for Small Businesses</a:t>
            </a:r>
          </a:p>
          <a:p>
            <a:pPr marL="117475" lvl="1" indent="-117475">
              <a:spcBef>
                <a:spcPts val="600"/>
              </a:spcBef>
              <a:buSzPct val="100000"/>
              <a:buFont typeface="AvantGarde Bk BT" pitchFamily="34" charset="0"/>
              <a:buChar char="»"/>
              <a:defRPr/>
            </a:pPr>
            <a:r>
              <a:rPr lang="en-US" sz="800" dirty="0">
                <a:solidFill>
                  <a:srgbClr val="000000"/>
                </a:solidFill>
              </a:rPr>
              <a:t>Debt Consolidation for Small Businesses</a:t>
            </a:r>
          </a:p>
          <a:p>
            <a:pPr marL="117475" lvl="1" indent="-117475">
              <a:spcBef>
                <a:spcPts val="600"/>
              </a:spcBef>
              <a:buSzPct val="100000"/>
              <a:buFont typeface="AvantGarde Bk BT" pitchFamily="34" charset="0"/>
              <a:buChar char="»"/>
              <a:defRPr/>
            </a:pPr>
            <a:r>
              <a:rPr lang="en-US" sz="800" dirty="0">
                <a:solidFill>
                  <a:srgbClr val="000000"/>
                </a:solidFill>
              </a:rPr>
              <a:t>Handicapped-Accessible Vans</a:t>
            </a:r>
          </a:p>
          <a:p>
            <a:pPr marL="117475" lvl="1" indent="-117475">
              <a:spcBef>
                <a:spcPts val="600"/>
              </a:spcBef>
              <a:buSzPct val="100000"/>
              <a:buFont typeface="AvantGarde Bk BT" pitchFamily="34" charset="0"/>
              <a:buChar char="»"/>
              <a:defRPr/>
            </a:pPr>
            <a:r>
              <a:rPr lang="en-US" sz="800" dirty="0">
                <a:solidFill>
                  <a:srgbClr val="000000"/>
                </a:solidFill>
              </a:rPr>
              <a:t>Fire Stations and Trucks</a:t>
            </a:r>
          </a:p>
          <a:p>
            <a:pPr marL="117475" lvl="1" indent="-117475">
              <a:spcBef>
                <a:spcPts val="600"/>
              </a:spcBef>
              <a:buSzPct val="100000"/>
              <a:buFont typeface="AvantGarde Bk BT" pitchFamily="34" charset="0"/>
              <a:buChar char="»"/>
              <a:defRPr/>
            </a:pPr>
            <a:r>
              <a:rPr lang="en-US" sz="800" dirty="0">
                <a:solidFill>
                  <a:srgbClr val="000000"/>
                </a:solidFill>
              </a:rPr>
              <a:t>Grocery Stores</a:t>
            </a:r>
          </a:p>
          <a:p>
            <a:pPr marL="117475" lvl="1" indent="-117475">
              <a:spcBef>
                <a:spcPts val="600"/>
              </a:spcBef>
              <a:buSzPct val="100000"/>
              <a:buFont typeface="AvantGarde Bk BT" pitchFamily="34" charset="0"/>
              <a:buChar char="»"/>
              <a:defRPr/>
            </a:pPr>
            <a:r>
              <a:rPr lang="en-US" sz="800" dirty="0">
                <a:solidFill>
                  <a:srgbClr val="000000"/>
                </a:solidFill>
              </a:rPr>
              <a:t>Retail Stores</a:t>
            </a:r>
          </a:p>
          <a:p>
            <a:pPr marL="117475" lvl="1" indent="-117475">
              <a:spcBef>
                <a:spcPts val="600"/>
              </a:spcBef>
              <a:buSzPct val="100000"/>
              <a:buFont typeface="AvantGarde Bk BT" pitchFamily="34" charset="0"/>
              <a:buChar char="»"/>
              <a:defRPr/>
            </a:pPr>
            <a:r>
              <a:rPr lang="en-US" sz="800" dirty="0">
                <a:solidFill>
                  <a:srgbClr val="000000"/>
                </a:solidFill>
              </a:rPr>
              <a:t>Educational Facilities</a:t>
            </a:r>
          </a:p>
          <a:p>
            <a:pPr marL="117475" lvl="1" indent="-117475">
              <a:spcBef>
                <a:spcPts val="600"/>
              </a:spcBef>
              <a:buSzPct val="100000"/>
              <a:buFont typeface="AvantGarde Bk BT" pitchFamily="34" charset="0"/>
              <a:buChar char="»"/>
              <a:defRPr/>
            </a:pPr>
            <a:r>
              <a:rPr lang="en-US" sz="800" dirty="0">
                <a:solidFill>
                  <a:srgbClr val="000000"/>
                </a:solidFill>
              </a:rPr>
              <a:t>Healthcare Facilities</a:t>
            </a:r>
          </a:p>
          <a:p>
            <a:pPr marL="117475" lvl="1" indent="-117475">
              <a:spcBef>
                <a:spcPts val="600"/>
              </a:spcBef>
              <a:buSzPct val="100000"/>
              <a:buFont typeface="AvantGarde Bk BT" pitchFamily="34" charset="0"/>
              <a:buChar char="»"/>
              <a:defRPr/>
            </a:pPr>
            <a:r>
              <a:rPr lang="en-US" sz="800" dirty="0">
                <a:solidFill>
                  <a:srgbClr val="000000"/>
                </a:solidFill>
              </a:rPr>
              <a:t>Office Buildings</a:t>
            </a:r>
          </a:p>
          <a:p>
            <a:pPr marL="117475" lvl="1" indent="-117475">
              <a:spcBef>
                <a:spcPts val="600"/>
              </a:spcBef>
              <a:buSzPct val="100000"/>
              <a:buFont typeface="AvantGarde Bk BT" pitchFamily="34" charset="0"/>
              <a:buChar char="»"/>
              <a:defRPr/>
            </a:pPr>
            <a:r>
              <a:rPr lang="en-US" sz="800" dirty="0">
                <a:solidFill>
                  <a:srgbClr val="000000"/>
                </a:solidFill>
              </a:rPr>
              <a:t>Daycare Centers</a:t>
            </a:r>
          </a:p>
          <a:p>
            <a:pPr marL="117475" lvl="1" indent="-117475">
              <a:spcBef>
                <a:spcPts val="600"/>
              </a:spcBef>
              <a:buSzPct val="100000"/>
              <a:buFont typeface="AvantGarde Bk BT" pitchFamily="34" charset="0"/>
              <a:buChar char="»"/>
              <a:defRPr/>
            </a:pPr>
            <a:r>
              <a:rPr lang="en-US" sz="800" dirty="0">
                <a:solidFill>
                  <a:srgbClr val="000000"/>
                </a:solidFill>
              </a:rPr>
              <a:t>Origination of single-family mortgages</a:t>
            </a:r>
          </a:p>
        </p:txBody>
      </p:sp>
      <p:sp>
        <p:nvSpPr>
          <p:cNvPr id="24" name="Rectangle 23"/>
          <p:cNvSpPr/>
          <p:nvPr/>
        </p:nvSpPr>
        <p:spPr>
          <a:xfrm>
            <a:off x="6031626" y="2295054"/>
            <a:ext cx="1480644" cy="46960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latin typeface="AvantGarde Md BT"/>
              </a:rPr>
              <a:t>Commercial/Economic Development</a:t>
            </a:r>
          </a:p>
        </p:txBody>
      </p:sp>
      <p:sp>
        <p:nvSpPr>
          <p:cNvPr id="29" name="Rectangle 28"/>
          <p:cNvSpPr/>
          <p:nvPr/>
        </p:nvSpPr>
        <p:spPr>
          <a:xfrm>
            <a:off x="7497477" y="2295054"/>
            <a:ext cx="1480644" cy="46960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0000"/>
                </a:solidFill>
                <a:latin typeface="AvantGarde Md BT"/>
              </a:rPr>
              <a:t>Housing</a:t>
            </a:r>
          </a:p>
        </p:txBody>
      </p:sp>
      <p:cxnSp>
        <p:nvCxnSpPr>
          <p:cNvPr id="30" name="Straight Connector 29"/>
          <p:cNvCxnSpPr/>
          <p:nvPr/>
        </p:nvCxnSpPr>
        <p:spPr>
          <a:xfrm>
            <a:off x="6086148" y="2772541"/>
            <a:ext cx="1371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551999" y="2772541"/>
            <a:ext cx="1371600"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 Placeholder 5"/>
          <p:cNvSpPr txBox="1">
            <a:spLocks/>
          </p:cNvSpPr>
          <p:nvPr/>
        </p:nvSpPr>
        <p:spPr>
          <a:xfrm>
            <a:off x="7568763" y="2869442"/>
            <a:ext cx="1389888" cy="2482950"/>
          </a:xfrm>
          <a:prstGeom prst="rect">
            <a:avLst/>
          </a:prstGeom>
        </p:spPr>
        <p:txBody>
          <a:bodyPr vert="horz" lIns="0" tIns="45720" rIns="0" bIns="45720" numCol="1" spcCol="457200" rtlCol="0">
            <a:noAutofit/>
          </a:bodyPr>
          <a:lstStyle/>
          <a:p>
            <a:pPr marL="117475" lvl="1" indent="-117475">
              <a:spcBef>
                <a:spcPts val="300"/>
              </a:spcBef>
              <a:buSzPct val="100000"/>
              <a:buFont typeface="AvantGarde Bk BT" pitchFamily="34" charset="0"/>
              <a:buChar char="»"/>
              <a:defRPr/>
            </a:pPr>
            <a:r>
              <a:rPr lang="en-US" sz="800" dirty="0">
                <a:solidFill>
                  <a:srgbClr val="000000"/>
                </a:solidFill>
              </a:rPr>
              <a:t>Refinancing of single-family mortgages</a:t>
            </a:r>
          </a:p>
          <a:p>
            <a:pPr marL="117475" lvl="1" indent="-117475">
              <a:spcBef>
                <a:spcPts val="300"/>
              </a:spcBef>
              <a:buSzPct val="100000"/>
              <a:buFont typeface="AvantGarde Bk BT" pitchFamily="34" charset="0"/>
              <a:buChar char="»"/>
              <a:defRPr/>
            </a:pPr>
            <a:r>
              <a:rPr lang="en-US" sz="800" dirty="0">
                <a:solidFill>
                  <a:srgbClr val="000000"/>
                </a:solidFill>
              </a:rPr>
              <a:t>Financing of housing projects:</a:t>
            </a:r>
          </a:p>
          <a:p>
            <a:pPr marL="228600" lvl="2" indent="-111125">
              <a:spcBef>
                <a:spcPts val="600"/>
              </a:spcBef>
              <a:buSzPct val="100000"/>
              <a:buFont typeface="AvantGarde Bk BT" pitchFamily="34" charset="0"/>
              <a:buChar char="–"/>
              <a:defRPr/>
            </a:pPr>
            <a:r>
              <a:rPr lang="en-US" sz="800" dirty="0">
                <a:solidFill>
                  <a:srgbClr val="000000"/>
                </a:solidFill>
              </a:rPr>
              <a:t>Property acquisition</a:t>
            </a:r>
          </a:p>
          <a:p>
            <a:pPr marL="228600" lvl="2" indent="-111125">
              <a:spcBef>
                <a:spcPts val="600"/>
              </a:spcBef>
              <a:buSzPct val="100000"/>
              <a:buFont typeface="AvantGarde Bk BT" pitchFamily="34" charset="0"/>
              <a:buChar char="–"/>
              <a:defRPr/>
            </a:pPr>
            <a:r>
              <a:rPr lang="en-US" sz="800" dirty="0">
                <a:solidFill>
                  <a:srgbClr val="000000"/>
                </a:solidFill>
              </a:rPr>
              <a:t>Construction</a:t>
            </a:r>
          </a:p>
          <a:p>
            <a:pPr marL="228600" lvl="2" indent="-111125">
              <a:spcBef>
                <a:spcPts val="600"/>
              </a:spcBef>
              <a:buSzPct val="100000"/>
              <a:buFont typeface="AvantGarde Bk BT" pitchFamily="34" charset="0"/>
              <a:buChar char="–"/>
              <a:defRPr/>
            </a:pPr>
            <a:r>
              <a:rPr lang="en-US" sz="800" dirty="0">
                <a:solidFill>
                  <a:srgbClr val="000000"/>
                </a:solidFill>
              </a:rPr>
              <a:t>Permanent financing</a:t>
            </a:r>
          </a:p>
          <a:p>
            <a:pPr marL="228600" lvl="2" indent="-111125">
              <a:spcBef>
                <a:spcPts val="600"/>
              </a:spcBef>
              <a:buSzPct val="100000"/>
              <a:buFont typeface="AvantGarde Bk BT" pitchFamily="34" charset="0"/>
              <a:buChar char="–"/>
              <a:defRPr/>
            </a:pPr>
            <a:r>
              <a:rPr lang="en-US" sz="800" dirty="0">
                <a:solidFill>
                  <a:srgbClr val="000000"/>
                </a:solidFill>
              </a:rPr>
              <a:t>Re-financing</a:t>
            </a:r>
          </a:p>
          <a:p>
            <a:pPr marL="228600" lvl="2" indent="-111125">
              <a:spcBef>
                <a:spcPts val="600"/>
              </a:spcBef>
              <a:buSzPct val="100000"/>
              <a:buFont typeface="AvantGarde Bk BT" pitchFamily="34" charset="0"/>
              <a:buChar char="–"/>
              <a:defRPr/>
            </a:pPr>
            <a:r>
              <a:rPr lang="en-US" sz="800" dirty="0">
                <a:solidFill>
                  <a:srgbClr val="000000"/>
                </a:solidFill>
              </a:rPr>
              <a:t>Renovation/Rehabilitation</a:t>
            </a:r>
          </a:p>
          <a:p>
            <a:pPr marL="228600" lvl="2" indent="-111125">
              <a:spcBef>
                <a:spcPts val="600"/>
              </a:spcBef>
              <a:buSzPct val="100000"/>
              <a:buFont typeface="AvantGarde Bk BT" pitchFamily="34" charset="0"/>
              <a:buChar char="–"/>
              <a:defRPr/>
            </a:pPr>
            <a:r>
              <a:rPr lang="en-US" sz="800" dirty="0">
                <a:solidFill>
                  <a:srgbClr val="000000"/>
                </a:solidFill>
              </a:rPr>
              <a:t>Home Improvement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txBox="1">
            <a:spLocks noChangeArrowheads="1"/>
          </p:cNvSpPr>
          <p:nvPr/>
        </p:nvSpPr>
        <p:spPr>
          <a:xfrm>
            <a:off x="76200" y="1251585"/>
            <a:ext cx="2971800" cy="4526280"/>
          </a:xfrm>
          <a:prstGeom prst="rect">
            <a:avLst/>
          </a:prstGeom>
          <a:noFill/>
        </p:spPr>
        <p:txBody>
          <a:bodyPr vert="horz" lIns="91440" tIns="45720" rIns="91440" bIns="45720" rtlCol="0">
            <a:noAutofit/>
          </a:bodyPr>
          <a:lstStyle/>
          <a:p>
            <a:pPr lvl="0" algn="ctr">
              <a:spcBef>
                <a:spcPct val="50000"/>
              </a:spcBef>
              <a:defRPr/>
            </a:pPr>
            <a:r>
              <a:rPr lang="en-US" dirty="0" smtClean="0">
                <a:latin typeface="AvantGarde Md BT" pitchFamily="34" charset="0"/>
              </a:rPr>
              <a:t>Community Investment Program (CIP)</a:t>
            </a:r>
          </a:p>
          <a:p>
            <a:pPr marL="228600" lvl="0" indent="-228600">
              <a:spcBef>
                <a:spcPct val="50000"/>
              </a:spcBef>
              <a:buFont typeface="AvantGarde Bk BT" pitchFamily="34" charset="0"/>
              <a:buChar char="»"/>
            </a:pPr>
            <a:r>
              <a:rPr lang="en-US" sz="1600" dirty="0" smtClean="0">
                <a:latin typeface="AvantGarde Bk BT" pitchFamily="34" charset="0"/>
              </a:rPr>
              <a:t>Housing for families/individuals with incomes at 115% or less of the area median income</a:t>
            </a:r>
          </a:p>
          <a:p>
            <a:pPr marL="228600" lvl="0" indent="-228600">
              <a:spcBef>
                <a:spcPct val="50000"/>
              </a:spcBef>
              <a:buFont typeface="AvantGarde Bk BT" pitchFamily="34" charset="0"/>
              <a:buChar char="»"/>
            </a:pPr>
            <a:r>
              <a:rPr lang="en-US" sz="1600" dirty="0" smtClean="0">
                <a:latin typeface="AvantGarde Bk BT" pitchFamily="34" charset="0"/>
              </a:rPr>
              <a:t>Finance facilities that benefit low- and moderate-income households:</a:t>
            </a:r>
          </a:p>
          <a:p>
            <a:pPr marL="571500" lvl="1" indent="-342900">
              <a:spcBef>
                <a:spcPct val="50000"/>
              </a:spcBef>
              <a:buFont typeface="Arial" pitchFamily="34" charset="0"/>
              <a:buChar char="–"/>
            </a:pPr>
            <a:r>
              <a:rPr lang="en-US" sz="1400" dirty="0" smtClean="0">
                <a:latin typeface="AvantGarde Bk BT" pitchFamily="34" charset="0"/>
              </a:rPr>
              <a:t>Provide services or permanent jobs for households with incomes at 80% or less of the area median income</a:t>
            </a:r>
          </a:p>
          <a:p>
            <a:pPr marL="571500" lvl="1" indent="-342900">
              <a:spcBef>
                <a:spcPct val="50000"/>
              </a:spcBef>
              <a:buFont typeface="Arial" pitchFamily="34" charset="0"/>
              <a:buChar char="–"/>
            </a:pPr>
            <a:r>
              <a:rPr lang="en-US" sz="1400" dirty="0" smtClean="0">
                <a:latin typeface="AvantGarde Bk BT" pitchFamily="34" charset="0"/>
              </a:rPr>
              <a:t>Located in neighborhoods where at least 51% of the households have incomes at or below 80% of the area median</a:t>
            </a:r>
          </a:p>
        </p:txBody>
      </p:sp>
      <p:sp>
        <p:nvSpPr>
          <p:cNvPr id="2" name="Slide Number Placeholder 1"/>
          <p:cNvSpPr>
            <a:spLocks noGrp="1"/>
          </p:cNvSpPr>
          <p:nvPr>
            <p:ph type="sldNum" sz="quarter" idx="4"/>
          </p:nvPr>
        </p:nvSpPr>
        <p:spPr>
          <a:prstGeom prst="rect">
            <a:avLst/>
          </a:prstGeom>
        </p:spPr>
        <p:txBody>
          <a:bodyPr/>
          <a:lstStyle/>
          <a:p>
            <a:pPr marL="0" indent="0"/>
            <a:fld id="{465B78C3-6752-4576-9CFA-2917C24B55FA}" type="slidenum">
              <a:rPr lang="en-US" smtClean="0"/>
              <a:pPr marL="0" indent="0"/>
              <a:t>41</a:t>
            </a:fld>
            <a:endParaRPr lang="en-US" dirty="0"/>
          </a:p>
        </p:txBody>
      </p:sp>
      <p:sp>
        <p:nvSpPr>
          <p:cNvPr id="5" name="Rectangle 3"/>
          <p:cNvSpPr>
            <a:spLocks noGrp="1" noChangeArrowheads="1"/>
          </p:cNvSpPr>
          <p:nvPr>
            <p:ph type="body" sz="quarter" idx="10"/>
          </p:nvPr>
        </p:nvSpPr>
        <p:spPr>
          <a:xfrm>
            <a:off x="3079750" y="1251585"/>
            <a:ext cx="2971800" cy="4526280"/>
          </a:xfrm>
          <a:noFill/>
        </p:spPr>
        <p:txBody>
          <a:bodyPr vert="horz" lIns="91440" tIns="45720" rIns="91440" bIns="45720" rtlCol="0">
            <a:noAutofit/>
          </a:bodyPr>
          <a:lstStyle/>
          <a:p>
            <a:pPr marL="0" indent="0" algn="ctr">
              <a:spcBef>
                <a:spcPct val="50000"/>
              </a:spcBef>
              <a:buNone/>
            </a:pPr>
            <a:r>
              <a:rPr lang="en-US" sz="1800" dirty="0" smtClean="0">
                <a:latin typeface="AvantGarde Md BT" pitchFamily="34" charset="0"/>
              </a:rPr>
              <a:t>Rural Development </a:t>
            </a:r>
            <a:br>
              <a:rPr lang="en-US" sz="1800" dirty="0" smtClean="0">
                <a:latin typeface="AvantGarde Md BT" pitchFamily="34" charset="0"/>
              </a:rPr>
            </a:br>
            <a:r>
              <a:rPr lang="en-US" sz="1800" dirty="0" smtClean="0">
                <a:latin typeface="AvantGarde Md BT" pitchFamily="34" charset="0"/>
              </a:rPr>
              <a:t>Advance (RDA)</a:t>
            </a:r>
          </a:p>
          <a:p>
            <a:pPr marL="228600" indent="-228600">
              <a:spcBef>
                <a:spcPct val="50000"/>
              </a:spcBef>
            </a:pPr>
            <a:r>
              <a:rPr lang="en-US" sz="1600" dirty="0" smtClean="0"/>
              <a:t>Finance Economic Development projects that benefit individuals or families at or below 115% of the area median income</a:t>
            </a:r>
          </a:p>
          <a:p>
            <a:pPr marL="571500" lvl="1" indent="-342900">
              <a:spcBef>
                <a:spcPct val="50000"/>
              </a:spcBef>
            </a:pPr>
            <a:r>
              <a:rPr lang="en-US" sz="1400" dirty="0" smtClean="0"/>
              <a:t>Project being financed must reside in a location (unit of general local government) with a population less than 25,000</a:t>
            </a:r>
          </a:p>
        </p:txBody>
      </p:sp>
      <p:sp>
        <p:nvSpPr>
          <p:cNvPr id="4" name="Title 3"/>
          <p:cNvSpPr>
            <a:spLocks noGrp="1"/>
          </p:cNvSpPr>
          <p:nvPr>
            <p:ph type="title"/>
          </p:nvPr>
        </p:nvSpPr>
        <p:spPr/>
        <p:txBody>
          <a:bodyPr/>
          <a:lstStyle/>
          <a:p>
            <a:r>
              <a:rPr lang="en-US" dirty="0" smtClean="0"/>
              <a:t>Eligible Uses of Community Lending Program Funds </a:t>
            </a:r>
            <a:endParaRPr lang="en-US" dirty="0"/>
          </a:p>
        </p:txBody>
      </p:sp>
      <p:sp>
        <p:nvSpPr>
          <p:cNvPr id="7" name="Rectangle 3"/>
          <p:cNvSpPr txBox="1">
            <a:spLocks noChangeArrowheads="1"/>
          </p:cNvSpPr>
          <p:nvPr/>
        </p:nvSpPr>
        <p:spPr>
          <a:xfrm>
            <a:off x="6083300" y="1251585"/>
            <a:ext cx="2971800" cy="4526280"/>
          </a:xfrm>
          <a:prstGeom prst="rect">
            <a:avLst/>
          </a:prstGeom>
          <a:noFill/>
        </p:spPr>
        <p:txBody>
          <a:bodyPr vert="horz" lIns="91440" tIns="45720" rIns="91440" bIns="45720" rtlCol="0">
            <a:noAutofit/>
          </a:bodyPr>
          <a:lstStyle/>
          <a:p>
            <a:pPr marR="0" indent="0" algn="ctr" fontAlgn="auto">
              <a:lnSpc>
                <a:spcPct val="100000"/>
              </a:lnSpc>
              <a:spcBef>
                <a:spcPct val="50000"/>
              </a:spcBef>
              <a:spcAft>
                <a:spcPts val="0"/>
              </a:spcAft>
              <a:buClrTx/>
              <a:buSzTx/>
              <a:buFont typeface="AvantGarde Bk BT" pitchFamily="34" charset="0"/>
              <a:buNone/>
              <a:tabLst/>
            </a:pPr>
            <a:r>
              <a:rPr lang="en-US" dirty="0" smtClean="0">
                <a:latin typeface="AvantGarde Md BT" pitchFamily="34" charset="0"/>
              </a:rPr>
              <a:t>Urban Development</a:t>
            </a:r>
            <a:br>
              <a:rPr lang="en-US" dirty="0" smtClean="0">
                <a:latin typeface="AvantGarde Md BT" pitchFamily="34" charset="0"/>
              </a:rPr>
            </a:br>
            <a:r>
              <a:rPr lang="en-US" dirty="0" smtClean="0">
                <a:latin typeface="AvantGarde Md BT" pitchFamily="34" charset="0"/>
              </a:rPr>
              <a:t>Advance (RDA)</a:t>
            </a:r>
          </a:p>
          <a:p>
            <a:pPr marL="228600" lvl="0" indent="-228600">
              <a:spcBef>
                <a:spcPct val="50000"/>
              </a:spcBef>
              <a:buFont typeface="AvantGarde Bk BT" pitchFamily="34" charset="0"/>
              <a:buChar char="»"/>
            </a:pPr>
            <a:r>
              <a:rPr lang="en-US" sz="1600" dirty="0" smtClean="0">
                <a:latin typeface="AvantGarde Bk BT" pitchFamily="34" charset="0"/>
              </a:rPr>
              <a:t>Financing for Economic Development projects that benefit individuals or families at or below 100% of the area median income</a:t>
            </a:r>
          </a:p>
          <a:p>
            <a:pPr marL="571500" lvl="1" indent="-342900">
              <a:spcBef>
                <a:spcPct val="50000"/>
              </a:spcBef>
              <a:buFont typeface="Arial" pitchFamily="34" charset="0"/>
              <a:buChar char="–"/>
            </a:pPr>
            <a:r>
              <a:rPr lang="en-US" sz="1400" dirty="0" smtClean="0">
                <a:latin typeface="AvantGarde Bk BT" pitchFamily="34" charset="0"/>
              </a:rPr>
              <a:t>Project being financed must reside in a location (unit of general local government) with a population greater than 25,000</a:t>
            </a:r>
          </a:p>
        </p:txBody>
      </p:sp>
      <p:cxnSp>
        <p:nvCxnSpPr>
          <p:cNvPr id="9" name="Straight Connector 8"/>
          <p:cNvCxnSpPr/>
          <p:nvPr/>
        </p:nvCxnSpPr>
        <p:spPr>
          <a:xfrm rot="5400000">
            <a:off x="815979" y="3470910"/>
            <a:ext cx="44386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3851279" y="3470910"/>
            <a:ext cx="443864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0851" name="Rectangle 3"/>
          <p:cNvSpPr>
            <a:spLocks noGrp="1" noChangeArrowheads="1"/>
          </p:cNvSpPr>
          <p:nvPr>
            <p:ph type="title"/>
          </p:nvPr>
        </p:nvSpPr>
        <p:spPr/>
        <p:txBody>
          <a:bodyPr/>
          <a:lstStyle/>
          <a:p>
            <a:r>
              <a:rPr lang="en-US" dirty="0" smtClean="0"/>
              <a:t>Our Dividends </a:t>
            </a:r>
            <a:r>
              <a:rPr lang="en-US" dirty="0"/>
              <a:t>Have </a:t>
            </a:r>
            <a:r>
              <a:rPr lang="en-US" dirty="0" smtClean="0"/>
              <a:t>Been Reliable and </a:t>
            </a:r>
            <a:br>
              <a:rPr lang="en-US" dirty="0" smtClean="0"/>
            </a:br>
            <a:r>
              <a:rPr lang="en-US" dirty="0" smtClean="0"/>
              <a:t>Exceeded </a:t>
            </a:r>
            <a:r>
              <a:rPr lang="en-US" dirty="0"/>
              <a:t>Market </a:t>
            </a:r>
            <a:r>
              <a:rPr lang="en-US" dirty="0" smtClean="0"/>
              <a:t>Reference Rates</a:t>
            </a:r>
            <a:endParaRPr lang="en-US" dirty="0"/>
          </a:p>
        </p:txBody>
      </p:sp>
      <p:sp>
        <p:nvSpPr>
          <p:cNvPr id="9" name="Slide Number Placeholder 8"/>
          <p:cNvSpPr>
            <a:spLocks noGrp="1"/>
          </p:cNvSpPr>
          <p:nvPr>
            <p:ph type="sldNum" sz="quarter" idx="4"/>
          </p:nvPr>
        </p:nvSpPr>
        <p:spPr/>
        <p:txBody>
          <a:bodyPr/>
          <a:lstStyle/>
          <a:p>
            <a:fld id="{307832B9-040D-4ECB-A118-EDA536294B12}" type="slidenum">
              <a:rPr lang="en-US" smtClean="0">
                <a:solidFill>
                  <a:srgbClr val="FFFFFF"/>
                </a:solidFill>
              </a:rPr>
              <a:pPr/>
              <a:t>42</a:t>
            </a:fld>
            <a:endParaRPr lang="en-US">
              <a:solidFill>
                <a:srgbClr val="FFFFFF"/>
              </a:solidFill>
            </a:endParaRPr>
          </a:p>
        </p:txBody>
      </p:sp>
      <p:sp>
        <p:nvSpPr>
          <p:cNvPr id="1870852" name="Line 4"/>
          <p:cNvSpPr>
            <a:spLocks noChangeShapeType="1"/>
          </p:cNvSpPr>
          <p:nvPr/>
        </p:nvSpPr>
        <p:spPr bwMode="auto">
          <a:xfrm>
            <a:off x="4346575" y="142875"/>
            <a:ext cx="0" cy="0"/>
          </a:xfrm>
          <a:prstGeom prst="line">
            <a:avLst/>
          </a:prstGeom>
          <a:noFill/>
          <a:ln w="12700" cap="rnd">
            <a:solidFill>
              <a:srgbClr val="000000"/>
            </a:solidFill>
            <a:round/>
            <a:headEnd/>
            <a:tailEnd/>
          </a:ln>
          <a:effectLst/>
        </p:spPr>
        <p:txBody>
          <a:bodyPr/>
          <a:lstStyle/>
          <a:p>
            <a:endParaRPr lang="en-US"/>
          </a:p>
        </p:txBody>
      </p:sp>
      <p:sp>
        <p:nvSpPr>
          <p:cNvPr id="1870853" name="Line 5"/>
          <p:cNvSpPr>
            <a:spLocks noChangeShapeType="1"/>
          </p:cNvSpPr>
          <p:nvPr/>
        </p:nvSpPr>
        <p:spPr bwMode="auto">
          <a:xfrm>
            <a:off x="4346575" y="142875"/>
            <a:ext cx="0" cy="0"/>
          </a:xfrm>
          <a:prstGeom prst="line">
            <a:avLst/>
          </a:prstGeom>
          <a:noFill/>
          <a:ln w="12700" cap="rnd">
            <a:solidFill>
              <a:srgbClr val="000000"/>
            </a:solidFill>
            <a:round/>
            <a:headEnd/>
            <a:tailEnd/>
          </a:ln>
          <a:effectLst/>
        </p:spPr>
        <p:txBody>
          <a:bodyPr/>
          <a:lstStyle/>
          <a:p>
            <a:endParaRPr lang="en-US"/>
          </a:p>
        </p:txBody>
      </p:sp>
      <p:sp>
        <p:nvSpPr>
          <p:cNvPr id="8" name="Rectangle 4"/>
          <p:cNvSpPr txBox="1">
            <a:spLocks noChangeArrowheads="1"/>
          </p:cNvSpPr>
          <p:nvPr/>
        </p:nvSpPr>
        <p:spPr>
          <a:xfrm>
            <a:off x="457200" y="1090956"/>
            <a:ext cx="8158163" cy="3556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90000"/>
              </a:lnSpc>
              <a:spcBef>
                <a:spcPts val="1000"/>
              </a:spcBef>
              <a:spcAft>
                <a:spcPts val="0"/>
              </a:spcAft>
              <a:buClrTx/>
              <a:buSzTx/>
              <a:buFontTx/>
              <a:buNone/>
              <a:tabLst/>
              <a:defRPr/>
            </a:pPr>
            <a:r>
              <a:rPr kumimoji="0" lang="en-US" i="0" u="none" strike="noStrike" kern="1200" cap="none" spc="0" normalizeH="0" baseline="0" noProof="0" dirty="0" smtClean="0">
                <a:ln>
                  <a:noFill/>
                </a:ln>
                <a:solidFill>
                  <a:schemeClr val="tx1"/>
                </a:solidFill>
                <a:effectLst/>
                <a:uLnTx/>
                <a:uFillTx/>
                <a:latin typeface="AvantGarde Md BT"/>
                <a:ea typeface="+mn-ea"/>
                <a:cs typeface="+mn-cs"/>
              </a:rPr>
              <a:t>FHLBNY Dividend</a:t>
            </a:r>
            <a:r>
              <a:rPr kumimoji="0" lang="en-US" i="0" u="none" strike="noStrike" kern="1200" cap="none" spc="0" normalizeH="0" noProof="0" dirty="0" smtClean="0">
                <a:ln>
                  <a:noFill/>
                </a:ln>
                <a:solidFill>
                  <a:schemeClr val="tx1"/>
                </a:solidFill>
                <a:effectLst/>
                <a:uLnTx/>
                <a:uFillTx/>
                <a:latin typeface="AvantGarde Md BT"/>
                <a:ea typeface="+mn-ea"/>
                <a:cs typeface="+mn-cs"/>
              </a:rPr>
              <a:t> History</a:t>
            </a:r>
            <a:endParaRPr kumimoji="0" lang="en-US" i="0" u="none" strike="noStrike" kern="1200" cap="none" spc="0" normalizeH="0" baseline="0" noProof="0" dirty="0">
              <a:ln>
                <a:noFill/>
              </a:ln>
              <a:solidFill>
                <a:schemeClr val="tx1"/>
              </a:solidFill>
              <a:effectLst/>
              <a:uLnTx/>
              <a:uFillTx/>
              <a:latin typeface="AvantGarde Md BT"/>
              <a:ea typeface="+mn-ea"/>
              <a:cs typeface="+mn-cs"/>
            </a:endParaRPr>
          </a:p>
        </p:txBody>
      </p:sp>
      <p:graphicFrame>
        <p:nvGraphicFramePr>
          <p:cNvPr id="2956289" name="Object 1"/>
          <p:cNvGraphicFramePr>
            <a:graphicFrameLocks noChangeAspect="1"/>
          </p:cNvGraphicFramePr>
          <p:nvPr/>
        </p:nvGraphicFramePr>
        <p:xfrm>
          <a:off x="86251" y="1287136"/>
          <a:ext cx="8829675" cy="5305425"/>
        </p:xfrm>
        <a:graphic>
          <a:graphicData uri="http://schemas.openxmlformats.org/presentationml/2006/ole">
            <p:oleObj spid="_x0000_s2956289" name="Worksheet" r:id="rId4" imgW="11239421" imgH="6743700" progId="Excel.Sheet.8">
              <p:link updateAutomatic="1"/>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nvGraphicFramePr>
        <p:xfrm>
          <a:off x="179462" y="1136591"/>
          <a:ext cx="8802168" cy="5289845"/>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8"/>
          <p:cNvSpPr>
            <a:spLocks noGrp="1"/>
          </p:cNvSpPr>
          <p:nvPr>
            <p:ph type="title"/>
          </p:nvPr>
        </p:nvSpPr>
        <p:spPr/>
        <p:txBody>
          <a:bodyPr>
            <a:normAutofit/>
          </a:bodyPr>
          <a:lstStyle/>
          <a:p>
            <a:r>
              <a:rPr lang="en-US" dirty="0" smtClean="0"/>
              <a:t>FHLBNY Dividend Returns Have Also Consistently </a:t>
            </a:r>
            <a:br>
              <a:rPr lang="en-US" dirty="0" smtClean="0"/>
            </a:br>
            <a:r>
              <a:rPr lang="en-US" dirty="0" smtClean="0"/>
              <a:t>Exceeded Those of Other </a:t>
            </a:r>
            <a:r>
              <a:rPr lang="en-US" dirty="0" err="1" smtClean="0"/>
              <a:t>FHLBanks</a:t>
            </a:r>
            <a:endParaRPr lang="en-US" dirty="0"/>
          </a:p>
        </p:txBody>
      </p:sp>
      <p:sp>
        <p:nvSpPr>
          <p:cNvPr id="4" name="Slide Number Placeholder 3"/>
          <p:cNvSpPr>
            <a:spLocks noGrp="1"/>
          </p:cNvSpPr>
          <p:nvPr>
            <p:ph type="sldNum" sz="quarter" idx="4"/>
          </p:nvPr>
        </p:nvSpPr>
        <p:spPr/>
        <p:txBody>
          <a:bodyPr/>
          <a:lstStyle/>
          <a:p>
            <a:fld id="{307832B9-040D-4ECB-A118-EDA536294B12}" type="slidenum">
              <a:rPr lang="en-US" smtClean="0">
                <a:solidFill>
                  <a:srgbClr val="FFFFFF"/>
                </a:solidFill>
              </a:rPr>
              <a:pPr/>
              <a:t>43</a:t>
            </a:fld>
            <a:endParaRPr lang="en-US">
              <a:solidFill>
                <a:srgbClr val="FFFFFF"/>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Cautions &amp; considerations</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t>In General, Members Prefer to Maintain </a:t>
            </a:r>
            <a:br>
              <a:rPr lang="en-US" dirty="0" smtClean="0"/>
            </a:br>
            <a:r>
              <a:rPr lang="en-US" dirty="0" smtClean="0"/>
              <a:t>Higher Advance Capacity Levels</a:t>
            </a:r>
            <a:endParaRPr lang="en-US" dirty="0"/>
          </a:p>
        </p:txBody>
      </p:sp>
      <p:sp>
        <p:nvSpPr>
          <p:cNvPr id="8" name="Footer Placeholder 7"/>
          <p:cNvSpPr>
            <a:spLocks noGrp="1"/>
          </p:cNvSpPr>
          <p:nvPr>
            <p:ph type="ftr" sz="quarter" idx="3"/>
          </p:nvPr>
        </p:nvSpPr>
        <p:spPr>
          <a:xfrm>
            <a:off x="3124200" y="6291263"/>
            <a:ext cx="5843588" cy="234950"/>
          </a:xfrm>
        </p:spPr>
        <p:txBody>
          <a:bodyPr/>
          <a:lstStyle/>
          <a:p>
            <a:pPr>
              <a:defRPr/>
            </a:pPr>
            <a:r>
              <a:rPr lang="en-US" dirty="0" smtClean="0">
                <a:solidFill>
                  <a:srgbClr val="000000"/>
                </a:solidFill>
              </a:rPr>
              <a:t>*Collateral amounts in billions are after pricing and haircuts.</a:t>
            </a:r>
            <a:endParaRPr lang="en-US" dirty="0">
              <a:solidFill>
                <a:srgbClr val="000000"/>
              </a:solidFill>
            </a:endParaRPr>
          </a:p>
        </p:txBody>
      </p:sp>
      <p:sp>
        <p:nvSpPr>
          <p:cNvPr id="7" name="Slide Number Placeholder 6"/>
          <p:cNvSpPr>
            <a:spLocks noGrp="1"/>
          </p:cNvSpPr>
          <p:nvPr>
            <p:ph type="sldNum" sz="quarter" idx="4"/>
          </p:nvPr>
        </p:nvSpPr>
        <p:spPr/>
        <p:txBody>
          <a:bodyPr/>
          <a:lstStyle/>
          <a:p>
            <a:pPr>
              <a:defRPr/>
            </a:pPr>
            <a:fld id="{2C809042-1648-4948-B473-580C1EC07DD3}" type="slidenum">
              <a:rPr lang="en-US" smtClean="0">
                <a:solidFill>
                  <a:srgbClr val="FFFFFF"/>
                </a:solidFill>
              </a:rPr>
              <a:pPr>
                <a:defRPr/>
              </a:pPr>
              <a:t>45</a:t>
            </a:fld>
            <a:endParaRPr lang="en-US" dirty="0">
              <a:solidFill>
                <a:srgbClr val="FFFFFF"/>
              </a:solidFill>
            </a:endParaRPr>
          </a:p>
        </p:txBody>
      </p:sp>
      <p:sp>
        <p:nvSpPr>
          <p:cNvPr id="6" name="Rectangle 5"/>
          <p:cNvSpPr/>
          <p:nvPr/>
        </p:nvSpPr>
        <p:spPr>
          <a:xfrm>
            <a:off x="1471422" y="1649609"/>
            <a:ext cx="177800" cy="118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000" dirty="0">
              <a:solidFill>
                <a:srgbClr val="FFFFFF"/>
              </a:solidFill>
            </a:endParaRPr>
          </a:p>
        </p:txBody>
      </p:sp>
      <p:graphicFrame>
        <p:nvGraphicFramePr>
          <p:cNvPr id="12" name="Chart 11"/>
          <p:cNvGraphicFramePr/>
          <p:nvPr/>
        </p:nvGraphicFramePr>
        <p:xfrm>
          <a:off x="0" y="1163582"/>
          <a:ext cx="9144000" cy="514255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FHLBNY Eligible Collateral</a:t>
            </a:r>
            <a:endParaRPr lang="en-US" dirty="0"/>
          </a:p>
        </p:txBody>
      </p:sp>
      <p:pic>
        <p:nvPicPr>
          <p:cNvPr id="3" name="Picture 2" descr="collateral.png"/>
          <p:cNvPicPr>
            <a:picLocks noChangeAspect="1"/>
          </p:cNvPicPr>
          <p:nvPr/>
        </p:nvPicPr>
        <p:blipFill>
          <a:blip r:embed="rId2" cstate="print"/>
          <a:stretch>
            <a:fillRect/>
          </a:stretch>
        </p:blipFill>
        <p:spPr>
          <a:xfrm>
            <a:off x="183558" y="1356102"/>
            <a:ext cx="8648781" cy="4717517"/>
          </a:xfrm>
          <a:prstGeom prst="rect">
            <a:avLst/>
          </a:prstGeom>
        </p:spPr>
      </p:pic>
      <p:sp>
        <p:nvSpPr>
          <p:cNvPr id="4" name="Slide Number Placeholder 3"/>
          <p:cNvSpPr>
            <a:spLocks noGrp="1"/>
          </p:cNvSpPr>
          <p:nvPr>
            <p:ph type="sldNum" sz="quarter" idx="4"/>
          </p:nvPr>
        </p:nvSpPr>
        <p:spPr/>
        <p:txBody>
          <a:bodyPr/>
          <a:lstStyle/>
          <a:p>
            <a:pPr marL="0" indent="0"/>
            <a:fld id="{465B78C3-6752-4576-9CFA-2917C24B55FA}" type="slidenum">
              <a:rPr lang="en-US" smtClean="0"/>
              <a:pPr marL="0" indent="0"/>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52995" name="Object 3"/>
          <p:cNvGraphicFramePr>
            <a:graphicFrameLocks noChangeAspect="1"/>
          </p:cNvGraphicFramePr>
          <p:nvPr/>
        </p:nvGraphicFramePr>
        <p:xfrm>
          <a:off x="96851" y="1066800"/>
          <a:ext cx="4589463" cy="5181600"/>
        </p:xfrm>
        <a:graphic>
          <a:graphicData uri="http://schemas.openxmlformats.org/presentationml/2006/ole">
            <p:oleObj spid="_x0000_s1301506" name="Worksheet" r:id="rId4" imgW="5467221" imgH="6172200" progId="Excel.Sheet.8">
              <p:link updateAutomatic="1"/>
            </p:oleObj>
          </a:graphicData>
        </a:graphic>
      </p:graphicFrame>
      <p:sp>
        <p:nvSpPr>
          <p:cNvPr id="59394" name="Rectangle 3"/>
          <p:cNvSpPr>
            <a:spLocks noGrp="1" noChangeArrowheads="1"/>
          </p:cNvSpPr>
          <p:nvPr>
            <p:ph type="title"/>
          </p:nvPr>
        </p:nvSpPr>
        <p:spPr/>
        <p:txBody>
          <a:bodyPr/>
          <a:lstStyle/>
          <a:p>
            <a:pPr eaLnBrk="1" hangingPunct="1"/>
            <a:r>
              <a:rPr lang="en-US" dirty="0" smtClean="0"/>
              <a:t>Reduction in the Number of Members on the </a:t>
            </a:r>
            <a:r>
              <a:rPr lang="en-US" dirty="0" err="1" smtClean="0"/>
              <a:t>Watchlist</a:t>
            </a:r>
            <a:r>
              <a:rPr lang="en-US" dirty="0" smtClean="0"/>
              <a:t> Points to Improving Financial Health</a:t>
            </a:r>
          </a:p>
        </p:txBody>
      </p:sp>
      <p:sp>
        <p:nvSpPr>
          <p:cNvPr id="6" name="Slide Number Placeholder 5"/>
          <p:cNvSpPr>
            <a:spLocks noGrp="1"/>
          </p:cNvSpPr>
          <p:nvPr>
            <p:ph type="sldNum" sz="quarter" idx="4"/>
          </p:nvPr>
        </p:nvSpPr>
        <p:spPr/>
        <p:txBody>
          <a:bodyPr/>
          <a:lstStyle/>
          <a:p>
            <a:pPr>
              <a:defRPr/>
            </a:pPr>
            <a:fld id="{82A6B781-9228-4BBB-A694-D5E5E411F757}" type="slidenum">
              <a:rPr lang="en-US" b="0" smtClean="0">
                <a:solidFill>
                  <a:srgbClr val="FFFFFF"/>
                </a:solidFill>
              </a:rPr>
              <a:pPr>
                <a:defRPr/>
              </a:pPr>
              <a:t>47</a:t>
            </a:fld>
            <a:endParaRPr lang="en-US" b="0" dirty="0">
              <a:solidFill>
                <a:srgbClr val="FFFFFF"/>
              </a:solidFill>
            </a:endParaRPr>
          </a:p>
        </p:txBody>
      </p:sp>
      <p:graphicFrame>
        <p:nvGraphicFramePr>
          <p:cNvPr id="5" name="Table 4"/>
          <p:cNvGraphicFramePr>
            <a:graphicFrameLocks noGrp="1"/>
          </p:cNvGraphicFramePr>
          <p:nvPr/>
        </p:nvGraphicFramePr>
        <p:xfrm>
          <a:off x="4770015" y="1473217"/>
          <a:ext cx="4182545" cy="4312286"/>
        </p:xfrm>
        <a:graphic>
          <a:graphicData uri="http://schemas.openxmlformats.org/drawingml/2006/table">
            <a:tbl>
              <a:tblPr firstRow="1" bandRow="1">
                <a:tableStyleId>{5C22544A-7EE6-4342-B048-85BDC9FD1C3A}</a:tableStyleId>
              </a:tblPr>
              <a:tblGrid>
                <a:gridCol w="4182545"/>
              </a:tblGrid>
              <a:tr h="461400">
                <a:tc>
                  <a:txBody>
                    <a:bodyPr/>
                    <a:lstStyle/>
                    <a:p>
                      <a:pPr algn="ctr"/>
                      <a:r>
                        <a:rPr lang="en-US" sz="1600" dirty="0" smtClean="0"/>
                        <a:t>MEMBERS’ FINANCIAL UPDATE</a:t>
                      </a:r>
                      <a:endParaRPr lang="en-US"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929927">
                <a:tc>
                  <a:txBody>
                    <a:bodyPr/>
                    <a:lstStyle/>
                    <a:p>
                      <a:r>
                        <a:rPr lang="en-US" sz="1400" b="1" dirty="0" smtClean="0">
                          <a:solidFill>
                            <a:srgbClr val="000000"/>
                          </a:solidFill>
                          <a:latin typeface="+mn-lt"/>
                        </a:rPr>
                        <a:t>Earnings</a:t>
                      </a:r>
                      <a:r>
                        <a:rPr lang="en-US" sz="1400" dirty="0" smtClean="0">
                          <a:solidFill>
                            <a:srgbClr val="000000"/>
                          </a:solidFill>
                          <a:latin typeface="+mn-lt"/>
                        </a:rPr>
                        <a:t>: Despite</a:t>
                      </a:r>
                      <a:r>
                        <a:rPr lang="en-US" sz="1400" baseline="0" dirty="0" smtClean="0">
                          <a:solidFill>
                            <a:srgbClr val="000000"/>
                          </a:solidFill>
                          <a:latin typeface="+mn-lt"/>
                        </a:rPr>
                        <a:t> growing loan demand, margin pressure, persists negatively impacting earnings</a:t>
                      </a:r>
                      <a:endParaRPr lang="en-US" sz="1400" dirty="0"/>
                    </a:p>
                  </a:txBody>
                  <a:tcPr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0197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00"/>
                          </a:solidFill>
                          <a:latin typeface="+mn-lt"/>
                        </a:rPr>
                        <a:t>Capital levels: </a:t>
                      </a:r>
                      <a:r>
                        <a:rPr lang="en-US" sz="1400" dirty="0" smtClean="0">
                          <a:solidFill>
                            <a:srgbClr val="000000"/>
                          </a:solidFill>
                          <a:latin typeface="+mn-lt"/>
                        </a:rPr>
                        <a:t>remained strong for the majority of our members </a:t>
                      </a:r>
                      <a:endParaRPr lang="en-US" sz="1400" dirty="0" smtClean="0"/>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864189">
                <a:tc>
                  <a:txBody>
                    <a:bodyPr/>
                    <a:lstStyle/>
                    <a:p>
                      <a:r>
                        <a:rPr lang="en-US" sz="1400" b="1" dirty="0" smtClean="0">
                          <a:solidFill>
                            <a:srgbClr val="000000"/>
                          </a:solidFill>
                          <a:latin typeface="+mn-lt"/>
                        </a:rPr>
                        <a:t>Liquidity: </a:t>
                      </a:r>
                      <a:r>
                        <a:rPr lang="en-US" sz="1400" b="0" dirty="0" smtClean="0">
                          <a:solidFill>
                            <a:srgbClr val="000000"/>
                          </a:solidFill>
                          <a:latin typeface="+mn-lt"/>
                        </a:rPr>
                        <a:t>O</a:t>
                      </a:r>
                      <a:r>
                        <a:rPr lang="en-US" sz="1400" b="0" baseline="0" dirty="0" smtClean="0">
                          <a:solidFill>
                            <a:srgbClr val="000000"/>
                          </a:solidFill>
                          <a:latin typeface="+mn-lt"/>
                        </a:rPr>
                        <a:t>n average, loans growing at a slightly faster pace than deposits, though members remain highly liquid</a:t>
                      </a:r>
                      <a:endParaRPr lang="en-US" sz="1400" b="0" dirty="0" smtClean="0">
                        <a:solidFill>
                          <a:srgbClr val="000000"/>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037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00"/>
                          </a:solidFill>
                          <a:latin typeface="+mn-lt"/>
                        </a:rPr>
                        <a:t>Asset quality: </a:t>
                      </a:r>
                      <a:r>
                        <a:rPr lang="en-US" sz="1400" dirty="0" smtClean="0">
                          <a:solidFill>
                            <a:srgbClr val="000000"/>
                          </a:solidFill>
                          <a:latin typeface="+mn-lt"/>
                        </a:rPr>
                        <a:t>steady improvement across the board ; while</a:t>
                      </a:r>
                      <a:r>
                        <a:rPr lang="en-US" sz="1400" baseline="0" dirty="0" smtClean="0">
                          <a:solidFill>
                            <a:srgbClr val="000000"/>
                          </a:solidFill>
                          <a:latin typeface="+mn-lt"/>
                        </a:rPr>
                        <a:t> </a:t>
                      </a:r>
                      <a:r>
                        <a:rPr lang="en-US" sz="1400" dirty="0" smtClean="0">
                          <a:solidFill>
                            <a:srgbClr val="000000"/>
                          </a:solidFill>
                          <a:latin typeface="+mn-lt"/>
                        </a:rPr>
                        <a:t>credit costs remain elevated actual losses remain low, </a:t>
                      </a:r>
                      <a:endParaRPr lang="en-US"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cxnSp>
        <p:nvCxnSpPr>
          <p:cNvPr id="13" name="Straight Arrow Connector 12"/>
          <p:cNvCxnSpPr/>
          <p:nvPr/>
        </p:nvCxnSpPr>
        <p:spPr>
          <a:xfrm>
            <a:off x="1948070" y="1677725"/>
            <a:ext cx="2556546" cy="20837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8"/>
          <p:cNvSpPr>
            <a:spLocks noGrp="1"/>
          </p:cNvSpPr>
          <p:nvPr>
            <p:ph type="title"/>
          </p:nvPr>
        </p:nvSpPr>
        <p:spPr/>
        <p:txBody>
          <a:bodyPr/>
          <a:lstStyle/>
          <a:p>
            <a:r>
              <a:rPr lang="en-US" dirty="0" smtClean="0"/>
              <a:t>FHLBNY Banks’ Credit Rating Trend (1Q2010 – 3Q2015)</a:t>
            </a:r>
            <a:endParaRPr lang="en-US" dirty="0" smtClean="0">
              <a:solidFill>
                <a:srgbClr val="FF0000"/>
              </a:solidFill>
            </a:endParaRPr>
          </a:p>
        </p:txBody>
      </p:sp>
      <p:sp>
        <p:nvSpPr>
          <p:cNvPr id="8" name="Slide Number Placeholder 7"/>
          <p:cNvSpPr>
            <a:spLocks noGrp="1"/>
          </p:cNvSpPr>
          <p:nvPr>
            <p:ph type="sldNum" sz="quarter" idx="4"/>
          </p:nvPr>
        </p:nvSpPr>
        <p:spPr/>
        <p:txBody>
          <a:bodyPr/>
          <a:lstStyle/>
          <a:p>
            <a:pPr marL="0" indent="0"/>
            <a:fld id="{465B78C3-6752-4576-9CFA-2917C24B55FA}" type="slidenum">
              <a:rPr lang="en-US" smtClean="0">
                <a:solidFill>
                  <a:srgbClr val="FFFFFF"/>
                </a:solidFill>
              </a:rPr>
              <a:pPr marL="0" indent="0"/>
              <a:t>48</a:t>
            </a:fld>
            <a:endParaRPr lang="en-US" dirty="0">
              <a:solidFill>
                <a:srgbClr val="FFFFFF"/>
              </a:solidFill>
            </a:endParaRPr>
          </a:p>
        </p:txBody>
      </p:sp>
      <p:sp>
        <p:nvSpPr>
          <p:cNvPr id="13317" name="AutoShape 27"/>
          <p:cNvSpPr>
            <a:spLocks noChangeArrowheads="1"/>
          </p:cNvSpPr>
          <p:nvPr/>
        </p:nvSpPr>
        <p:spPr bwMode="auto">
          <a:xfrm>
            <a:off x="71370" y="1246188"/>
            <a:ext cx="2106613" cy="4913312"/>
          </a:xfrm>
          <a:prstGeom prst="roundRect">
            <a:avLst>
              <a:gd name="adj" fmla="val 0"/>
            </a:avLst>
          </a:prstGeom>
          <a:solidFill>
            <a:schemeClr val="bg1"/>
          </a:solidFill>
          <a:ln w="19050">
            <a:solidFill>
              <a:schemeClr val="tx2"/>
            </a:solidFill>
            <a:round/>
            <a:headEnd/>
            <a:tailEnd/>
          </a:ln>
        </p:spPr>
        <p:txBody>
          <a:bodyPr wrap="none" anchor="ctr"/>
          <a:lstStyle/>
          <a:p>
            <a:pPr algn="ctr"/>
            <a:endParaRPr lang="en-US" sz="1200" i="1">
              <a:solidFill>
                <a:srgbClr val="000000"/>
              </a:solidFill>
              <a:ea typeface="MS PGothic" pitchFamily="34" charset="-128"/>
            </a:endParaRPr>
          </a:p>
        </p:txBody>
      </p:sp>
      <p:graphicFrame>
        <p:nvGraphicFramePr>
          <p:cNvPr id="14" name="Group 29"/>
          <p:cNvGraphicFramePr>
            <a:graphicFrameLocks noGrp="1"/>
          </p:cNvGraphicFramePr>
          <p:nvPr/>
        </p:nvGraphicFramePr>
        <p:xfrm>
          <a:off x="136458" y="1306513"/>
          <a:ext cx="2257984" cy="3635439"/>
        </p:xfrm>
        <a:graphic>
          <a:graphicData uri="http://schemas.openxmlformats.org/drawingml/2006/table">
            <a:tbl>
              <a:tblPr/>
              <a:tblGrid>
                <a:gridCol w="2257984"/>
              </a:tblGrid>
              <a:tr h="693157">
                <a:tc>
                  <a:txBody>
                    <a:bodyPr/>
                    <a:lstStyle/>
                    <a:p>
                      <a:pPr marL="228600" marR="0" lvl="0" indent="-168275" algn="l"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LIQUIDITY - 10% </a:t>
                      </a:r>
                    </a:p>
                    <a:p>
                      <a:pPr marL="342900" marR="0" lvl="0" indent="-279400" algn="l" defTabSz="914400" rtl="0" eaLnBrk="1" fontAlgn="base" latinLnBrk="0" hangingPunct="1">
                        <a:lnSpc>
                          <a:spcPct val="100000"/>
                        </a:lnSpc>
                        <a:spcBef>
                          <a:spcPts val="0"/>
                        </a:spcBef>
                        <a:spcAft>
                          <a:spcPct val="0"/>
                        </a:spcAft>
                        <a:buClrTx/>
                        <a:buSzTx/>
                        <a:buFont typeface="+mj-lt"/>
                        <a:buAutoNum type="arabicParenR"/>
                        <a:tabLst/>
                      </a:pPr>
                      <a:r>
                        <a:rPr kumimoji="0" lang="en-US" sz="1000" b="0" i="0" u="none" strike="noStrike" cap="none" normalizeH="0" baseline="0" dirty="0" smtClean="0">
                          <a:ln>
                            <a:noFill/>
                          </a:ln>
                          <a:solidFill>
                            <a:schemeClr val="tx1"/>
                          </a:solidFill>
                          <a:effectLst/>
                          <a:latin typeface="+mj-lt"/>
                        </a:rPr>
                        <a:t>Loans to Deposits</a:t>
                      </a:r>
                    </a:p>
                    <a:p>
                      <a:pPr marL="342900" marR="0" lvl="0" indent="-279400" algn="l" defTabSz="914400" rtl="0" eaLnBrk="1" fontAlgn="base" latinLnBrk="0" hangingPunct="1">
                        <a:lnSpc>
                          <a:spcPct val="100000"/>
                        </a:lnSpc>
                        <a:spcBef>
                          <a:spcPts val="0"/>
                        </a:spcBef>
                        <a:spcAft>
                          <a:spcPct val="0"/>
                        </a:spcAft>
                        <a:buClrTx/>
                        <a:buSzTx/>
                        <a:buFont typeface="+mj-lt"/>
                        <a:buAutoNum type="arabicParenR"/>
                        <a:tabLst/>
                      </a:pPr>
                      <a:r>
                        <a:rPr kumimoji="0" lang="en-US" sz="1000" b="0" i="0" u="none" strike="noStrike" cap="none" normalizeH="0" baseline="0" dirty="0" smtClean="0">
                          <a:ln>
                            <a:noFill/>
                          </a:ln>
                          <a:solidFill>
                            <a:schemeClr val="tx1"/>
                          </a:solidFill>
                          <a:effectLst/>
                          <a:latin typeface="+mj-lt"/>
                        </a:rPr>
                        <a:t>Liquid Assets / Liabilities</a:t>
                      </a:r>
                    </a:p>
                  </a:txBody>
                  <a:tcPr marL="45720" marR="45720" anchor="ctr" horzOverflow="overflow">
                    <a:lnL cap="flat">
                      <a:noFill/>
                    </a:lnL>
                    <a:lnR cap="flat">
                      <a:noFill/>
                    </a:lnR>
                    <a:lnT cap="flat">
                      <a:noFill/>
                    </a:lnT>
                    <a:lnB>
                      <a:noFill/>
                    </a:lnB>
                    <a:lnTlToBr>
                      <a:noFill/>
                    </a:lnTlToBr>
                    <a:lnBlToTr>
                      <a:noFill/>
                    </a:lnBlToTr>
                    <a:noFill/>
                  </a:tcPr>
                </a:tc>
              </a:tr>
              <a:tr h="760491">
                <a:tc>
                  <a:txBody>
                    <a:bodyPr/>
                    <a:lstStyle/>
                    <a:p>
                      <a:pPr marL="228600" marR="0" lvl="0" indent="-168275" algn="l" defTabSz="914400" rtl="0" eaLnBrk="1" fontAlgn="base" latinLnBrk="0" hangingPunct="1">
                        <a:lnSpc>
                          <a:spcPct val="100000"/>
                        </a:lnSpc>
                        <a:spcBef>
                          <a:spcPct val="2000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mn-lt"/>
                          <a:ea typeface="+mn-ea"/>
                          <a:cs typeface="+mn-cs"/>
                        </a:rPr>
                        <a:t>ASSET QUALITY - 35%</a:t>
                      </a:r>
                    </a:p>
                    <a:p>
                      <a:pPr marL="342900" marR="0" lvl="0" indent="-279400" algn="l" defTabSz="914400" rtl="0" eaLnBrk="1" fontAlgn="base" latinLnBrk="0" hangingPunct="1">
                        <a:lnSpc>
                          <a:spcPct val="100000"/>
                        </a:lnSpc>
                        <a:spcBef>
                          <a:spcPts val="0"/>
                        </a:spcBef>
                        <a:spcAft>
                          <a:spcPct val="0"/>
                        </a:spcAft>
                        <a:buClrTx/>
                        <a:buSzTx/>
                        <a:buFont typeface="+mj-lt"/>
                        <a:buAutoNum type="arabicParenR" startAt="3"/>
                        <a:tabLst/>
                      </a:pPr>
                      <a:r>
                        <a:rPr kumimoji="0" lang="en-US" sz="1000" b="0" i="0" u="none" strike="noStrike" kern="1200" cap="none" normalizeH="0" baseline="0" dirty="0" smtClean="0">
                          <a:ln>
                            <a:noFill/>
                          </a:ln>
                          <a:solidFill>
                            <a:schemeClr val="tx1"/>
                          </a:solidFill>
                          <a:effectLst/>
                          <a:latin typeface="+mn-lt"/>
                          <a:ea typeface="+mn-ea"/>
                          <a:cs typeface="+mn-cs"/>
                        </a:rPr>
                        <a:t>Charge Offs / Loans</a:t>
                      </a:r>
                    </a:p>
                    <a:p>
                      <a:pPr marL="342900" marR="0" lvl="0" indent="-279400" algn="l" defTabSz="914400" rtl="0" eaLnBrk="1" fontAlgn="base" latinLnBrk="0" hangingPunct="1">
                        <a:lnSpc>
                          <a:spcPct val="100000"/>
                        </a:lnSpc>
                        <a:spcBef>
                          <a:spcPts val="0"/>
                        </a:spcBef>
                        <a:spcAft>
                          <a:spcPct val="0"/>
                        </a:spcAft>
                        <a:buClrTx/>
                        <a:buSzTx/>
                        <a:buFont typeface="+mj-lt"/>
                        <a:buAutoNum type="arabicParenR" startAt="3"/>
                        <a:tabLst/>
                      </a:pPr>
                      <a:r>
                        <a:rPr kumimoji="0" lang="en-US" sz="1000" b="0" i="0" u="none" strike="noStrike" kern="1200" cap="none" normalizeH="0" baseline="0" dirty="0" smtClean="0">
                          <a:ln>
                            <a:noFill/>
                          </a:ln>
                          <a:solidFill>
                            <a:schemeClr val="tx1"/>
                          </a:solidFill>
                          <a:effectLst/>
                          <a:latin typeface="+mn-lt"/>
                          <a:ea typeface="+mn-ea"/>
                          <a:cs typeface="+mn-cs"/>
                        </a:rPr>
                        <a:t>NPLs / Total Loans</a:t>
                      </a:r>
                    </a:p>
                    <a:p>
                      <a:pPr marL="342900" marR="0" lvl="0" indent="-279400" algn="l" defTabSz="914400" rtl="0" eaLnBrk="1" fontAlgn="base" latinLnBrk="0" hangingPunct="1">
                        <a:lnSpc>
                          <a:spcPct val="100000"/>
                        </a:lnSpc>
                        <a:spcBef>
                          <a:spcPts val="0"/>
                        </a:spcBef>
                        <a:spcAft>
                          <a:spcPct val="0"/>
                        </a:spcAft>
                        <a:buClrTx/>
                        <a:buSzTx/>
                        <a:buFont typeface="+mj-lt"/>
                        <a:buAutoNum type="arabicParenR" startAt="3"/>
                        <a:tabLst/>
                      </a:pPr>
                      <a:r>
                        <a:rPr kumimoji="0" lang="en-US" sz="1000" b="0" i="0" u="none" strike="noStrike" kern="1200" cap="none" normalizeH="0" baseline="0" dirty="0" smtClean="0">
                          <a:ln>
                            <a:noFill/>
                          </a:ln>
                          <a:solidFill>
                            <a:schemeClr val="tx1"/>
                          </a:solidFill>
                          <a:effectLst/>
                          <a:latin typeface="+mn-lt"/>
                          <a:ea typeface="+mn-ea"/>
                          <a:cs typeface="+mn-cs"/>
                        </a:rPr>
                        <a:t>30-89 PD / Total Loans</a:t>
                      </a:r>
                    </a:p>
                  </a:txBody>
                  <a:tcPr marL="45720" marR="45720" anchor="ctr" horzOverflow="overflow">
                    <a:lnL cap="flat">
                      <a:noFill/>
                    </a:lnL>
                    <a:lnR cap="flat">
                      <a:noFill/>
                    </a:lnR>
                    <a:lnT>
                      <a:noFill/>
                    </a:lnT>
                    <a:lnB>
                      <a:noFill/>
                    </a:lnB>
                    <a:lnTlToBr>
                      <a:noFill/>
                    </a:lnTlToBr>
                    <a:lnBlToTr>
                      <a:noFill/>
                    </a:lnBlToTr>
                    <a:noFill/>
                  </a:tcPr>
                </a:tc>
              </a:tr>
              <a:tr h="1086416">
                <a:tc>
                  <a:txBody>
                    <a:bodyPr/>
                    <a:lstStyle/>
                    <a:p>
                      <a:pPr marL="228600" marR="0" lvl="0" indent="-168275" algn="l"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CAPITAL ADEQUACY - 35%</a:t>
                      </a:r>
                    </a:p>
                    <a:p>
                      <a:pPr marL="342900" marR="0" lvl="0" indent="-279400" algn="l" defTabSz="914400" rtl="0" eaLnBrk="1" fontAlgn="base" latinLnBrk="0" hangingPunct="1">
                        <a:lnSpc>
                          <a:spcPct val="100000"/>
                        </a:lnSpc>
                        <a:spcBef>
                          <a:spcPts val="0"/>
                        </a:spcBef>
                        <a:spcAft>
                          <a:spcPct val="0"/>
                        </a:spcAft>
                        <a:buClrTx/>
                        <a:buSzTx/>
                        <a:buFont typeface="+mj-lt"/>
                        <a:buAutoNum type="arabicParenR" startAt="6"/>
                        <a:tabLst/>
                      </a:pPr>
                      <a:r>
                        <a:rPr kumimoji="0" lang="en-US" sz="1000" b="0" i="0" u="none" strike="noStrike" kern="1200" cap="none" normalizeH="0" baseline="0" dirty="0" smtClean="0">
                          <a:ln>
                            <a:noFill/>
                          </a:ln>
                          <a:solidFill>
                            <a:schemeClr val="tx1"/>
                          </a:solidFill>
                          <a:effectLst/>
                          <a:latin typeface="+mj-lt"/>
                          <a:ea typeface="+mn-ea"/>
                          <a:cs typeface="+mn-cs"/>
                        </a:rPr>
                        <a:t>Texas Ratio</a:t>
                      </a:r>
                    </a:p>
                    <a:p>
                      <a:pPr marL="342900" marR="0" lvl="0" indent="-279400" algn="l" defTabSz="914400" rtl="0" eaLnBrk="1" fontAlgn="base" latinLnBrk="0" hangingPunct="1">
                        <a:lnSpc>
                          <a:spcPct val="100000"/>
                        </a:lnSpc>
                        <a:spcBef>
                          <a:spcPts val="0"/>
                        </a:spcBef>
                        <a:spcAft>
                          <a:spcPct val="0"/>
                        </a:spcAft>
                        <a:buClrTx/>
                        <a:buSzTx/>
                        <a:buFont typeface="+mj-lt"/>
                        <a:buAutoNum type="arabicParenR" startAt="6"/>
                        <a:tabLst/>
                      </a:pPr>
                      <a:r>
                        <a:rPr kumimoji="0" lang="en-US" sz="1000" b="0" i="0" u="none" strike="noStrike" kern="1200" cap="none" normalizeH="0" baseline="0" dirty="0" smtClean="0">
                          <a:ln>
                            <a:noFill/>
                          </a:ln>
                          <a:solidFill>
                            <a:schemeClr val="tx1"/>
                          </a:solidFill>
                          <a:effectLst/>
                          <a:latin typeface="+mj-lt"/>
                          <a:ea typeface="+mn-ea"/>
                          <a:cs typeface="+mn-cs"/>
                        </a:rPr>
                        <a:t>Leverage Ratio</a:t>
                      </a:r>
                    </a:p>
                    <a:p>
                      <a:pPr marL="342900" marR="0" lvl="0" indent="-279400" algn="l" defTabSz="914400" rtl="0" eaLnBrk="1" fontAlgn="base" latinLnBrk="0" hangingPunct="1">
                        <a:lnSpc>
                          <a:spcPct val="100000"/>
                        </a:lnSpc>
                        <a:spcBef>
                          <a:spcPts val="0"/>
                        </a:spcBef>
                        <a:spcAft>
                          <a:spcPct val="0"/>
                        </a:spcAft>
                        <a:buClrTx/>
                        <a:buSzTx/>
                        <a:buFont typeface="+mj-lt"/>
                        <a:buAutoNum type="arabicParenR" startAt="6"/>
                        <a:tabLst/>
                      </a:pPr>
                      <a:r>
                        <a:rPr kumimoji="0" lang="en-US" sz="1000" b="0" i="0" u="none" strike="noStrike" kern="1200" cap="none" normalizeH="0" baseline="0" dirty="0" smtClean="0">
                          <a:ln>
                            <a:noFill/>
                          </a:ln>
                          <a:solidFill>
                            <a:schemeClr val="tx1"/>
                          </a:solidFill>
                          <a:effectLst/>
                          <a:latin typeface="+mj-lt"/>
                          <a:ea typeface="+mn-ea"/>
                          <a:cs typeface="+mn-cs"/>
                        </a:rPr>
                        <a:t>Tier 1 RBC Ratio</a:t>
                      </a:r>
                    </a:p>
                    <a:p>
                      <a:pPr marL="342900" marR="0" lvl="0" indent="-279400" algn="l" defTabSz="914400" rtl="0" eaLnBrk="1" fontAlgn="base" latinLnBrk="0" hangingPunct="1">
                        <a:lnSpc>
                          <a:spcPct val="100000"/>
                        </a:lnSpc>
                        <a:spcBef>
                          <a:spcPts val="0"/>
                        </a:spcBef>
                        <a:spcAft>
                          <a:spcPct val="0"/>
                        </a:spcAft>
                        <a:buClrTx/>
                        <a:buSzTx/>
                        <a:buFont typeface="+mj-lt"/>
                        <a:buAutoNum type="arabicParenR" startAt="6"/>
                        <a:tabLst/>
                      </a:pPr>
                      <a:r>
                        <a:rPr kumimoji="0" lang="en-US" sz="1000" b="0" i="0" u="none" strike="noStrike" kern="1200" cap="none" normalizeH="0" baseline="0" dirty="0" smtClean="0">
                          <a:ln>
                            <a:noFill/>
                          </a:ln>
                          <a:solidFill>
                            <a:schemeClr val="tx1"/>
                          </a:solidFill>
                          <a:effectLst/>
                          <a:latin typeface="+mj-lt"/>
                          <a:ea typeface="+mn-ea"/>
                          <a:cs typeface="+mn-cs"/>
                        </a:rPr>
                        <a:t>Total RBC Ratio</a:t>
                      </a:r>
                    </a:p>
                  </a:txBody>
                  <a:tcPr marL="45720" marR="45720" anchor="ctr" horzOverflow="overflow">
                    <a:lnL cap="flat">
                      <a:noFill/>
                    </a:lnL>
                    <a:lnR cap="flat">
                      <a:noFill/>
                    </a:lnR>
                    <a:lnT>
                      <a:noFill/>
                    </a:lnT>
                    <a:lnB>
                      <a:noFill/>
                    </a:lnB>
                    <a:lnTlToBr>
                      <a:noFill/>
                    </a:lnTlToBr>
                    <a:lnBlToTr>
                      <a:noFill/>
                    </a:lnBlToTr>
                    <a:noFill/>
                  </a:tcPr>
                </a:tc>
              </a:tr>
              <a:tr h="1095375">
                <a:tc>
                  <a:txBody>
                    <a:bodyPr/>
                    <a:lstStyle/>
                    <a:p>
                      <a:r>
                        <a:rPr kumimoji="0" lang="en-US" sz="1100" b="1" i="0" u="none" strike="noStrike" kern="1200" cap="none" normalizeH="0" baseline="0" dirty="0" smtClean="0">
                          <a:ln>
                            <a:noFill/>
                          </a:ln>
                          <a:solidFill>
                            <a:schemeClr val="tx1"/>
                          </a:solidFill>
                          <a:effectLst/>
                          <a:latin typeface="+mn-lt"/>
                          <a:ea typeface="+mn-ea"/>
                          <a:cs typeface="+mn-cs"/>
                        </a:rPr>
                        <a:t> Earnings - 20%</a:t>
                      </a:r>
                    </a:p>
                    <a:p>
                      <a:pPr marL="342900" marR="0" lvl="0" indent="-279400" algn="l" defTabSz="914400" rtl="0" eaLnBrk="1" fontAlgn="base" latinLnBrk="0" hangingPunct="1">
                        <a:lnSpc>
                          <a:spcPct val="100000"/>
                        </a:lnSpc>
                        <a:spcBef>
                          <a:spcPts val="0"/>
                        </a:spcBef>
                        <a:spcAft>
                          <a:spcPct val="0"/>
                        </a:spcAft>
                        <a:buClrTx/>
                        <a:buSzTx/>
                        <a:buFont typeface="+mj-lt"/>
                        <a:buAutoNum type="arabicParenR" startAt="10"/>
                        <a:tabLst/>
                      </a:pPr>
                      <a:r>
                        <a:rPr kumimoji="0" lang="en-US" sz="1000" b="0" i="0" u="none" strike="noStrike" kern="1200" cap="none" normalizeH="0" baseline="0" dirty="0" smtClean="0">
                          <a:ln>
                            <a:noFill/>
                          </a:ln>
                          <a:solidFill>
                            <a:schemeClr val="tx1"/>
                          </a:solidFill>
                          <a:effectLst/>
                          <a:latin typeface="+mn-lt"/>
                          <a:ea typeface="+mn-ea"/>
                          <a:cs typeface="+mn-cs"/>
                        </a:rPr>
                        <a:t>NIM</a:t>
                      </a:r>
                    </a:p>
                    <a:p>
                      <a:pPr marL="342900" marR="0" lvl="0" indent="-279400" algn="l" defTabSz="914400" rtl="0" eaLnBrk="1" fontAlgn="base" latinLnBrk="0" hangingPunct="1">
                        <a:lnSpc>
                          <a:spcPct val="100000"/>
                        </a:lnSpc>
                        <a:spcBef>
                          <a:spcPts val="0"/>
                        </a:spcBef>
                        <a:spcAft>
                          <a:spcPct val="0"/>
                        </a:spcAft>
                        <a:buClrTx/>
                        <a:buSzTx/>
                        <a:buFont typeface="+mj-lt"/>
                        <a:buAutoNum type="arabicParenR" startAt="10"/>
                        <a:tabLst/>
                      </a:pPr>
                      <a:r>
                        <a:rPr kumimoji="0" lang="en-US" sz="1000" b="0" i="0" u="none" strike="noStrike" kern="1200" cap="none" normalizeH="0" baseline="0" dirty="0" smtClean="0">
                          <a:ln>
                            <a:noFill/>
                          </a:ln>
                          <a:solidFill>
                            <a:schemeClr val="tx1"/>
                          </a:solidFill>
                          <a:effectLst/>
                          <a:latin typeface="+mn-lt"/>
                          <a:ea typeface="+mn-ea"/>
                          <a:cs typeface="+mn-cs"/>
                        </a:rPr>
                        <a:t>ROA</a:t>
                      </a:r>
                    </a:p>
                    <a:p>
                      <a:pPr marL="342900" marR="0" lvl="0" indent="-279400" algn="l" defTabSz="914400" rtl="0" eaLnBrk="1" fontAlgn="base" latinLnBrk="0" hangingPunct="1">
                        <a:lnSpc>
                          <a:spcPct val="100000"/>
                        </a:lnSpc>
                        <a:spcBef>
                          <a:spcPts val="0"/>
                        </a:spcBef>
                        <a:spcAft>
                          <a:spcPct val="0"/>
                        </a:spcAft>
                        <a:buClrTx/>
                        <a:buSzTx/>
                        <a:buFont typeface="+mj-lt"/>
                        <a:buAutoNum type="arabicParenR" startAt="10"/>
                        <a:tabLst/>
                      </a:pPr>
                      <a:r>
                        <a:rPr kumimoji="0" lang="en-US" sz="1000" b="0" i="0" u="none" strike="noStrike" kern="1200" cap="none" normalizeH="0" baseline="0" dirty="0" smtClean="0">
                          <a:ln>
                            <a:noFill/>
                          </a:ln>
                          <a:solidFill>
                            <a:schemeClr val="tx1"/>
                          </a:solidFill>
                          <a:effectLst/>
                          <a:latin typeface="+mn-lt"/>
                          <a:ea typeface="+mn-ea"/>
                          <a:cs typeface="+mn-cs"/>
                        </a:rPr>
                        <a:t>ROE</a:t>
                      </a:r>
                    </a:p>
                    <a:p>
                      <a:pPr marL="342900" marR="0" lvl="0" indent="-279400" algn="l" defTabSz="914400" rtl="0" eaLnBrk="1" fontAlgn="base" latinLnBrk="0" hangingPunct="1">
                        <a:lnSpc>
                          <a:spcPct val="100000"/>
                        </a:lnSpc>
                        <a:spcBef>
                          <a:spcPts val="0"/>
                        </a:spcBef>
                        <a:spcAft>
                          <a:spcPct val="0"/>
                        </a:spcAft>
                        <a:buClrTx/>
                        <a:buSzTx/>
                        <a:buFont typeface="+mj-lt"/>
                        <a:buAutoNum type="arabicParenR" startAt="10"/>
                        <a:tabLst/>
                      </a:pPr>
                      <a:r>
                        <a:rPr kumimoji="0" lang="en-US" sz="1000" b="0" i="0" u="none" strike="noStrike" kern="1200" cap="none" normalizeH="0" baseline="0" dirty="0" smtClean="0">
                          <a:ln>
                            <a:noFill/>
                          </a:ln>
                          <a:solidFill>
                            <a:schemeClr val="tx1"/>
                          </a:solidFill>
                          <a:effectLst/>
                          <a:latin typeface="+mn-lt"/>
                          <a:ea typeface="+mn-ea"/>
                          <a:cs typeface="+mn-cs"/>
                        </a:rPr>
                        <a:t>Efficiency</a:t>
                      </a:r>
                    </a:p>
                  </a:txBody>
                  <a:tcPr marL="45720" marR="45720" anchor="ctr" horzOverflow="overflow">
                    <a:lnL cap="flat">
                      <a:noFill/>
                    </a:lnL>
                    <a:lnR cap="flat">
                      <a:noFill/>
                    </a:lnR>
                    <a:lnT>
                      <a:noFill/>
                    </a:lnT>
                    <a:lnB cap="flat">
                      <a:noFill/>
                    </a:lnB>
                    <a:lnTlToBr>
                      <a:noFill/>
                    </a:lnTlToBr>
                    <a:lnBlToTr>
                      <a:noFill/>
                    </a:lnBlToTr>
                    <a:noFill/>
                  </a:tcPr>
                </a:tc>
              </a:tr>
            </a:tbl>
          </a:graphicData>
        </a:graphic>
      </p:graphicFrame>
      <p:graphicFrame>
        <p:nvGraphicFramePr>
          <p:cNvPr id="17" name="Table 16"/>
          <p:cNvGraphicFramePr>
            <a:graphicFrameLocks noGrp="1"/>
          </p:cNvGraphicFramePr>
          <p:nvPr/>
        </p:nvGraphicFramePr>
        <p:xfrm>
          <a:off x="68195" y="5029200"/>
          <a:ext cx="2109871" cy="1116126"/>
        </p:xfrm>
        <a:graphic>
          <a:graphicData uri="http://schemas.openxmlformats.org/drawingml/2006/table">
            <a:tbl>
              <a:tblPr/>
              <a:tblGrid>
                <a:gridCol w="572045"/>
                <a:gridCol w="1537826"/>
              </a:tblGrid>
              <a:tr h="186021">
                <a:tc gridSpan="2">
                  <a:txBody>
                    <a:bodyPr/>
                    <a:lstStyle/>
                    <a:p>
                      <a:pPr marL="0" marR="0" algn="ctr">
                        <a:spcBef>
                          <a:spcPts val="0"/>
                        </a:spcBef>
                        <a:spcAft>
                          <a:spcPts val="0"/>
                        </a:spcAft>
                      </a:pPr>
                      <a:r>
                        <a:rPr lang="en-US" sz="900" b="1" dirty="0" smtClean="0">
                          <a:latin typeface="+mj-lt"/>
                          <a:ea typeface="Calibri"/>
                        </a:rPr>
                        <a:t>FHLBNY</a:t>
                      </a:r>
                      <a:r>
                        <a:rPr lang="en-US" sz="900" b="1" baseline="0" dirty="0" smtClean="0">
                          <a:latin typeface="+mj-lt"/>
                          <a:ea typeface="Calibri"/>
                        </a:rPr>
                        <a:t> </a:t>
                      </a:r>
                      <a:r>
                        <a:rPr lang="en-US" sz="900" b="1" dirty="0" smtClean="0">
                          <a:latin typeface="+mj-lt"/>
                          <a:ea typeface="Calibri"/>
                        </a:rPr>
                        <a:t>Credit Score Legend</a:t>
                      </a:r>
                      <a:endParaRPr lang="en-US" sz="1200" dirty="0">
                        <a:latin typeface="+mj-lt"/>
                        <a:ea typeface="Calibri"/>
                      </a:endParaRPr>
                    </a:p>
                  </a:txBody>
                  <a:tcPr marL="68580" marR="6858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hMerge="1">
                  <a:txBody>
                    <a:bodyPr/>
                    <a:lstStyle/>
                    <a:p>
                      <a:endParaRPr lang="en-US"/>
                    </a:p>
                  </a:txBody>
                  <a:tcPr/>
                </a:tc>
              </a:tr>
              <a:tr h="186021">
                <a:tc>
                  <a:txBody>
                    <a:bodyPr/>
                    <a:lstStyle/>
                    <a:p>
                      <a:pPr marL="0" marR="0">
                        <a:spcBef>
                          <a:spcPts val="0"/>
                        </a:spcBef>
                        <a:spcAft>
                          <a:spcPts val="0"/>
                        </a:spcAft>
                      </a:pPr>
                      <a:r>
                        <a:rPr lang="en-US" sz="900" smtClean="0">
                          <a:latin typeface="+mj-lt"/>
                          <a:ea typeface="Calibri"/>
                        </a:rPr>
                        <a:t>1 - &lt;2</a:t>
                      </a:r>
                      <a:endParaRPr lang="en-US" sz="1200" dirty="0">
                        <a:latin typeface="+mj-lt"/>
                        <a:ea typeface="Calibri"/>
                      </a:endParaRPr>
                    </a:p>
                  </a:txBody>
                  <a:tcPr marL="68580" marR="6858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marL="0" marR="0">
                        <a:spcBef>
                          <a:spcPts val="0"/>
                        </a:spcBef>
                        <a:spcAft>
                          <a:spcPts val="0"/>
                        </a:spcAft>
                      </a:pPr>
                      <a:r>
                        <a:rPr lang="en-US" sz="900" dirty="0">
                          <a:latin typeface="+mj-lt"/>
                          <a:ea typeface="Calibri"/>
                        </a:rPr>
                        <a:t>Excellent</a:t>
                      </a:r>
                      <a:endParaRPr lang="en-US" sz="1200" dirty="0">
                        <a:latin typeface="+mj-lt"/>
                        <a:ea typeface="Calibri"/>
                      </a:endParaRPr>
                    </a:p>
                  </a:txBody>
                  <a:tcPr marL="68580" marR="6858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r>
              <a:tr h="186021">
                <a:tc>
                  <a:txBody>
                    <a:bodyPr/>
                    <a:lstStyle/>
                    <a:p>
                      <a:pPr marL="0" marR="0">
                        <a:spcBef>
                          <a:spcPts val="0"/>
                        </a:spcBef>
                        <a:spcAft>
                          <a:spcPts val="0"/>
                        </a:spcAft>
                      </a:pPr>
                      <a:r>
                        <a:rPr lang="en-US" sz="900" dirty="0" smtClean="0">
                          <a:latin typeface="+mj-lt"/>
                          <a:ea typeface="Calibri"/>
                        </a:rPr>
                        <a:t>2-3</a:t>
                      </a:r>
                      <a:endParaRPr lang="en-US" sz="1200" dirty="0">
                        <a:latin typeface="+mj-lt"/>
                        <a:ea typeface="Calibri"/>
                      </a:endParaRPr>
                    </a:p>
                  </a:txBody>
                  <a:tcPr marL="68580" marR="6858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marL="0" marR="0">
                        <a:spcBef>
                          <a:spcPts val="0"/>
                        </a:spcBef>
                        <a:spcAft>
                          <a:spcPts val="0"/>
                        </a:spcAft>
                      </a:pPr>
                      <a:r>
                        <a:rPr lang="en-US" sz="900" dirty="0">
                          <a:latin typeface="+mj-lt"/>
                          <a:ea typeface="Calibri"/>
                        </a:rPr>
                        <a:t>Very Good</a:t>
                      </a:r>
                      <a:endParaRPr lang="en-US" sz="1200" dirty="0">
                        <a:latin typeface="+mj-lt"/>
                        <a:ea typeface="Calibri"/>
                      </a:endParaRPr>
                    </a:p>
                  </a:txBody>
                  <a:tcPr marL="68580" marR="6858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r>
              <a:tr h="186021">
                <a:tc>
                  <a:txBody>
                    <a:bodyPr/>
                    <a:lstStyle/>
                    <a:p>
                      <a:pPr marL="0" marR="0">
                        <a:spcBef>
                          <a:spcPts val="0"/>
                        </a:spcBef>
                        <a:spcAft>
                          <a:spcPts val="0"/>
                        </a:spcAft>
                      </a:pPr>
                      <a:r>
                        <a:rPr lang="en-US" sz="900" dirty="0" smtClean="0">
                          <a:latin typeface="+mj-lt"/>
                          <a:ea typeface="Calibri"/>
                        </a:rPr>
                        <a:t>4-5</a:t>
                      </a:r>
                      <a:endParaRPr lang="en-US" sz="1200" dirty="0">
                        <a:latin typeface="+mj-lt"/>
                        <a:ea typeface="Calibri"/>
                      </a:endParaRPr>
                    </a:p>
                  </a:txBody>
                  <a:tcPr marL="68580" marR="6858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marL="0" marR="0">
                        <a:spcBef>
                          <a:spcPts val="0"/>
                        </a:spcBef>
                        <a:spcAft>
                          <a:spcPts val="0"/>
                        </a:spcAft>
                      </a:pPr>
                      <a:r>
                        <a:rPr lang="en-US" sz="900" dirty="0">
                          <a:latin typeface="+mj-lt"/>
                          <a:ea typeface="Calibri"/>
                        </a:rPr>
                        <a:t>Average</a:t>
                      </a:r>
                      <a:endParaRPr lang="en-US" sz="1200" dirty="0">
                        <a:latin typeface="+mj-lt"/>
                        <a:ea typeface="Calibri"/>
                      </a:endParaRPr>
                    </a:p>
                  </a:txBody>
                  <a:tcPr marL="68580" marR="6858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r>
              <a:tr h="186021">
                <a:tc>
                  <a:txBody>
                    <a:bodyPr/>
                    <a:lstStyle/>
                    <a:p>
                      <a:pPr marL="0" marR="0">
                        <a:spcBef>
                          <a:spcPts val="0"/>
                        </a:spcBef>
                        <a:spcAft>
                          <a:spcPts val="0"/>
                        </a:spcAft>
                      </a:pPr>
                      <a:r>
                        <a:rPr lang="en-US" sz="900" dirty="0" smtClean="0">
                          <a:latin typeface="+mj-lt"/>
                          <a:ea typeface="Calibri"/>
                        </a:rPr>
                        <a:t>6</a:t>
                      </a:r>
                      <a:endParaRPr lang="en-US" sz="1200" dirty="0">
                        <a:latin typeface="+mj-lt"/>
                        <a:ea typeface="Calibri"/>
                      </a:endParaRPr>
                    </a:p>
                  </a:txBody>
                  <a:tcPr marL="68580" marR="6858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marL="0" marR="0">
                        <a:spcBef>
                          <a:spcPts val="0"/>
                        </a:spcBef>
                        <a:spcAft>
                          <a:spcPts val="0"/>
                        </a:spcAft>
                      </a:pPr>
                      <a:r>
                        <a:rPr lang="en-US" sz="900" dirty="0">
                          <a:latin typeface="+mj-lt"/>
                          <a:ea typeface="Calibri"/>
                        </a:rPr>
                        <a:t>Special Mention</a:t>
                      </a:r>
                      <a:endParaRPr lang="en-US" sz="1200" dirty="0">
                        <a:latin typeface="+mj-lt"/>
                        <a:ea typeface="Calibri"/>
                      </a:endParaRPr>
                    </a:p>
                  </a:txBody>
                  <a:tcPr marL="68580" marR="6858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r>
              <a:tr h="186021">
                <a:tc>
                  <a:txBody>
                    <a:bodyPr/>
                    <a:lstStyle/>
                    <a:p>
                      <a:pPr marL="0" marR="0">
                        <a:spcBef>
                          <a:spcPts val="0"/>
                        </a:spcBef>
                        <a:spcAft>
                          <a:spcPts val="0"/>
                        </a:spcAft>
                      </a:pPr>
                      <a:r>
                        <a:rPr lang="en-US" sz="900" dirty="0" smtClean="0">
                          <a:latin typeface="+mj-lt"/>
                          <a:ea typeface="Calibri"/>
                        </a:rPr>
                        <a:t>7-10</a:t>
                      </a:r>
                      <a:endParaRPr lang="en-US" sz="1200" dirty="0">
                        <a:latin typeface="+mj-lt"/>
                        <a:ea typeface="Calibri"/>
                      </a:endParaRPr>
                    </a:p>
                  </a:txBody>
                  <a:tcPr marL="68580" marR="6858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marL="0" marR="0">
                        <a:spcBef>
                          <a:spcPts val="0"/>
                        </a:spcBef>
                        <a:spcAft>
                          <a:spcPts val="0"/>
                        </a:spcAft>
                      </a:pPr>
                      <a:r>
                        <a:rPr lang="en-US" sz="900" dirty="0">
                          <a:latin typeface="+mj-lt"/>
                          <a:ea typeface="Calibri"/>
                        </a:rPr>
                        <a:t>Watchlist</a:t>
                      </a:r>
                      <a:endParaRPr lang="en-US" sz="1200" dirty="0">
                        <a:latin typeface="+mj-lt"/>
                        <a:ea typeface="Calibri"/>
                      </a:endParaRPr>
                    </a:p>
                  </a:txBody>
                  <a:tcPr marL="68580" marR="68580" marT="0"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r>
            </a:tbl>
          </a:graphicData>
        </a:graphic>
      </p:graphicFrame>
      <p:graphicFrame>
        <p:nvGraphicFramePr>
          <p:cNvPr id="13314" name="Object 2"/>
          <p:cNvGraphicFramePr>
            <a:graphicFrameLocks noChangeAspect="1"/>
          </p:cNvGraphicFramePr>
          <p:nvPr/>
        </p:nvGraphicFramePr>
        <p:xfrm>
          <a:off x="2179530" y="1038388"/>
          <a:ext cx="7120180" cy="5145386"/>
        </p:xfrm>
        <a:graphic>
          <a:graphicData uri="http://schemas.openxmlformats.org/presentationml/2006/ole">
            <p:oleObj spid="_x0000_s15362" name="Worksheet" r:id="rId4" imgW="11696756" imgH="8172585" progId="Excel.Sheet.8">
              <p:link updateAutomatic="1"/>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eaLnBrk="0" fontAlgn="base" hangingPunct="0">
              <a:spcAft>
                <a:spcPct val="0"/>
              </a:spcAft>
            </a:pPr>
            <a:r>
              <a:rPr lang="en-US" sz="2800" dirty="0" smtClean="0">
                <a:ea typeface="ＭＳ Ｐゴシック" pitchFamily="34" charset="-128"/>
              </a:rPr>
              <a:t>Lending Considerations</a:t>
            </a:r>
            <a:endParaRPr lang="en-US" sz="2800" dirty="0">
              <a:ea typeface="ＭＳ Ｐゴシック" pitchFamily="34" charset="-128"/>
            </a:endParaRPr>
          </a:p>
        </p:txBody>
      </p:sp>
      <p:sp>
        <p:nvSpPr>
          <p:cNvPr id="6" name="Rectangle 2"/>
          <p:cNvSpPr txBox="1">
            <a:spLocks noChangeArrowheads="1"/>
          </p:cNvSpPr>
          <p:nvPr/>
        </p:nvSpPr>
        <p:spPr>
          <a:xfrm>
            <a:off x="209550" y="1196519"/>
            <a:ext cx="4575175" cy="631825"/>
          </a:xfrm>
          <a:prstGeom prst="rect">
            <a:avLst/>
          </a:prstGeom>
        </p:spPr>
        <p:txBody>
          <a:bodyPr vert="horz" lIns="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AvantGarde Md BT"/>
                <a:ea typeface="+mn-ea"/>
                <a:cs typeface="+mn-cs"/>
              </a:rPr>
              <a:t>Borrowing potential (FHLBNY) credit limits</a:t>
            </a:r>
            <a:endParaRPr kumimoji="0" lang="en-US" sz="2000" b="0" i="0" u="none" strike="noStrike" kern="0" cap="none" spc="0" normalizeH="0" baseline="0" noProof="0" dirty="0">
              <a:ln>
                <a:noFill/>
              </a:ln>
              <a:solidFill>
                <a:srgbClr val="000000"/>
              </a:solidFill>
              <a:effectLst/>
              <a:uLnTx/>
              <a:uFillTx/>
              <a:latin typeface="AvantGarde Md BT"/>
              <a:ea typeface="+mn-ea"/>
              <a:cs typeface="+mn-cs"/>
            </a:endParaRPr>
          </a:p>
        </p:txBody>
      </p:sp>
      <p:sp>
        <p:nvSpPr>
          <p:cNvPr id="7" name="Rectangle 2"/>
          <p:cNvSpPr txBox="1">
            <a:spLocks noChangeArrowheads="1"/>
          </p:cNvSpPr>
          <p:nvPr/>
        </p:nvSpPr>
        <p:spPr bwMode="auto">
          <a:xfrm>
            <a:off x="4662488" y="1196519"/>
            <a:ext cx="4575175" cy="631825"/>
          </a:xfrm>
          <a:prstGeom prst="rect">
            <a:avLst/>
          </a:prstGeom>
          <a:noFill/>
          <a:ln w="9525">
            <a:noFill/>
            <a:miter lim="800000"/>
            <a:headEnd/>
            <a:tailEnd/>
          </a:ln>
          <a:effectLst/>
        </p:spPr>
        <p:txBody>
          <a:bodyPr lIns="0" anchor="ctr"/>
          <a:lstStyle/>
          <a:p>
            <a:pPr algn="ctr">
              <a:defRPr/>
            </a:pPr>
            <a:r>
              <a:rPr lang="en-US" sz="2000" kern="0" dirty="0" smtClean="0">
                <a:solidFill>
                  <a:srgbClr val="000000"/>
                </a:solidFill>
                <a:latin typeface="AvantGarde Md BT"/>
                <a:ea typeface="ＭＳ Ｐゴシック" pitchFamily="34" charset="-128"/>
              </a:rPr>
              <a:t>Borrowing limitations</a:t>
            </a:r>
            <a:endParaRPr lang="en-US" sz="2000" kern="0" dirty="0">
              <a:solidFill>
                <a:srgbClr val="000000"/>
              </a:solidFill>
              <a:latin typeface="AvantGarde Md BT"/>
              <a:ea typeface="ＭＳ Ｐゴシック" pitchFamily="34" charset="-128"/>
            </a:endParaRPr>
          </a:p>
        </p:txBody>
      </p:sp>
      <p:sp>
        <p:nvSpPr>
          <p:cNvPr id="8" name="Rectangle 3"/>
          <p:cNvSpPr txBox="1">
            <a:spLocks noChangeArrowheads="1"/>
          </p:cNvSpPr>
          <p:nvPr/>
        </p:nvSpPr>
        <p:spPr>
          <a:xfrm>
            <a:off x="318038" y="1816100"/>
            <a:ext cx="4090988" cy="3425825"/>
          </a:xfrm>
          <a:prstGeom prst="rect">
            <a:avLst/>
          </a:prstGeom>
        </p:spPr>
        <p:txBody>
          <a:bodyPr lIns="0" tIns="0" rIns="0" bIns="0" rtlCol="0">
            <a:noAutofit/>
          </a:bodyPr>
          <a:lstStyle/>
          <a:p>
            <a:pPr marL="233363" marR="0" lvl="0" indent="-233363" algn="l" defTabSz="914400" rtl="0" eaLnBrk="1" fontAlgn="auto" latinLnBrk="0" hangingPunct="1">
              <a:lnSpc>
                <a:spcPct val="100000"/>
              </a:lnSpc>
              <a:spcBef>
                <a:spcPct val="75000"/>
              </a:spcBef>
              <a:spcAft>
                <a:spcPts val="0"/>
              </a:spcAft>
              <a:buClrTx/>
              <a:buSzTx/>
              <a:buFont typeface="AvantGarde Bk BT"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j-lt"/>
                <a:ea typeface="+mn-ea"/>
                <a:cs typeface="+mn-cs"/>
              </a:rPr>
              <a:t>Maximum overall exposure limit is 50% of member total assets</a:t>
            </a:r>
          </a:p>
          <a:p>
            <a:pPr marL="233363" marR="0" lvl="0" indent="-233363" algn="l" defTabSz="914400" rtl="0" eaLnBrk="1" fontAlgn="auto" latinLnBrk="0" hangingPunct="1">
              <a:lnSpc>
                <a:spcPct val="100000"/>
              </a:lnSpc>
              <a:spcBef>
                <a:spcPct val="75000"/>
              </a:spcBef>
              <a:spcAft>
                <a:spcPts val="0"/>
              </a:spcAft>
              <a:buClrTx/>
              <a:buSzTx/>
              <a:buFont typeface="AvantGarde Bk BT"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j-lt"/>
                <a:ea typeface="+mn-ea"/>
                <a:cs typeface="+mn-cs"/>
              </a:rPr>
              <a:t>The ability to borrow non-repo advances above 30% of member assets will be subject to meeting certain eligibility criteria:</a:t>
            </a:r>
          </a:p>
          <a:p>
            <a:pPr marL="515938" marR="0" lvl="1" indent="-282575" algn="l" defTabSz="914400" rtl="0" eaLnBrk="1" fontAlgn="auto" latinLnBrk="0" hangingPunct="1">
              <a:lnSpc>
                <a:spcPct val="100000"/>
              </a:lnSpc>
              <a:spcBef>
                <a:spcPct val="25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j-lt"/>
                <a:ea typeface="+mn-ea"/>
                <a:cs typeface="+mn-cs"/>
              </a:rPr>
              <a:t>Financial condition</a:t>
            </a:r>
          </a:p>
          <a:p>
            <a:pPr marL="515938" marR="0" lvl="1" indent="-282575" algn="l" defTabSz="914400" rtl="0" eaLnBrk="1" fontAlgn="auto" latinLnBrk="0" hangingPunct="1">
              <a:lnSpc>
                <a:spcPct val="100000"/>
              </a:lnSpc>
              <a:spcBef>
                <a:spcPct val="25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j-lt"/>
                <a:ea typeface="+mn-ea"/>
                <a:cs typeface="+mn-cs"/>
              </a:rPr>
              <a:t>Sufficient eligible collateral discounted by market value adjustments (haircuts) and collateral maintenance levels</a:t>
            </a:r>
          </a:p>
          <a:p>
            <a:pPr marL="515938" marR="0" lvl="1" indent="-282575" algn="l" defTabSz="914400" rtl="0" eaLnBrk="1" fontAlgn="auto" latinLnBrk="0" hangingPunct="1">
              <a:lnSpc>
                <a:spcPct val="100000"/>
              </a:lnSpc>
              <a:spcBef>
                <a:spcPct val="25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j-lt"/>
                <a:ea typeface="+mn-ea"/>
                <a:cs typeface="+mn-cs"/>
              </a:rPr>
              <a:t>Compliance with collateral reporting requirements</a:t>
            </a:r>
          </a:p>
        </p:txBody>
      </p:sp>
      <p:sp>
        <p:nvSpPr>
          <p:cNvPr id="9" name="Rectangle 3"/>
          <p:cNvSpPr txBox="1">
            <a:spLocks noChangeArrowheads="1"/>
          </p:cNvSpPr>
          <p:nvPr/>
        </p:nvSpPr>
        <p:spPr bwMode="auto">
          <a:xfrm>
            <a:off x="4724482" y="1839913"/>
            <a:ext cx="4295693" cy="3425825"/>
          </a:xfrm>
          <a:prstGeom prst="rect">
            <a:avLst/>
          </a:prstGeom>
          <a:noFill/>
          <a:ln w="9525">
            <a:noFill/>
            <a:miter lim="800000"/>
            <a:headEnd/>
            <a:tailEnd/>
          </a:ln>
          <a:effectLst/>
        </p:spPr>
        <p:txBody>
          <a:bodyPr lIns="0" tIns="0" rIns="0" bIns="0"/>
          <a:lstStyle/>
          <a:p>
            <a:pPr marL="233363" indent="-233363" eaLnBrk="0" hangingPunct="0">
              <a:spcBef>
                <a:spcPct val="75000"/>
              </a:spcBef>
              <a:buFont typeface="AvantGarde Bk BT" pitchFamily="34" charset="0"/>
              <a:buChar char="»"/>
              <a:defRPr/>
            </a:pPr>
            <a:r>
              <a:rPr lang="en-US" sz="1400" dirty="0">
                <a:solidFill>
                  <a:srgbClr val="000000"/>
                </a:solidFill>
                <a:latin typeface="AvantGarde Bk BT"/>
                <a:ea typeface="ＭＳ Ｐゴシック" pitchFamily="34" charset="-128"/>
              </a:rPr>
              <a:t>Members who fail to comply with reporting or documentation requirements</a:t>
            </a:r>
          </a:p>
          <a:p>
            <a:pPr marL="233363" indent="-233363" eaLnBrk="0" hangingPunct="0">
              <a:spcBef>
                <a:spcPct val="75000"/>
              </a:spcBef>
              <a:buFont typeface="AvantGarde Bk BT" pitchFamily="34" charset="0"/>
              <a:buChar char="»"/>
              <a:defRPr/>
            </a:pPr>
            <a:r>
              <a:rPr lang="en-US" sz="1400" dirty="0">
                <a:solidFill>
                  <a:srgbClr val="000000"/>
                </a:solidFill>
                <a:latin typeface="AvantGarde Bk BT"/>
                <a:ea typeface="ＭＳ Ｐゴシック" pitchFamily="34" charset="-128"/>
              </a:rPr>
              <a:t>Members that exhaust their available eligible collateral</a:t>
            </a:r>
          </a:p>
          <a:p>
            <a:pPr marL="233363" indent="-233363" eaLnBrk="0" hangingPunct="0">
              <a:spcBef>
                <a:spcPct val="75000"/>
              </a:spcBef>
              <a:buFont typeface="AvantGarde Bk BT" pitchFamily="34" charset="0"/>
              <a:buChar char="»"/>
              <a:defRPr/>
            </a:pPr>
            <a:r>
              <a:rPr lang="en-US" sz="1400" dirty="0">
                <a:solidFill>
                  <a:srgbClr val="000000"/>
                </a:solidFill>
                <a:latin typeface="AvantGarde Bk BT"/>
                <a:ea typeface="ＭＳ Ｐゴシック" pitchFamily="34" charset="-128"/>
              </a:rPr>
              <a:t>Members reaching credit policy model limits</a:t>
            </a:r>
          </a:p>
          <a:p>
            <a:pPr marL="233363" indent="-233363" eaLnBrk="0" hangingPunct="0">
              <a:spcBef>
                <a:spcPct val="75000"/>
              </a:spcBef>
              <a:buFont typeface="AvantGarde Bk BT" pitchFamily="34" charset="0"/>
              <a:buChar char="»"/>
              <a:defRPr/>
            </a:pPr>
            <a:r>
              <a:rPr lang="en-US" sz="1400" dirty="0">
                <a:solidFill>
                  <a:srgbClr val="000000"/>
                </a:solidFill>
                <a:latin typeface="AvantGarde Bk BT"/>
                <a:ea typeface="ＭＳ Ｐゴシック" pitchFamily="34" charset="-128"/>
              </a:rPr>
              <a:t>Members that fall below adequately </a:t>
            </a:r>
            <a:r>
              <a:rPr lang="en-US" sz="1400" dirty="0" smtClean="0">
                <a:solidFill>
                  <a:srgbClr val="000000"/>
                </a:solidFill>
                <a:latin typeface="AvantGarde Bk BT"/>
                <a:ea typeface="ＭＳ Ｐゴシック" pitchFamily="34" charset="-128"/>
              </a:rPr>
              <a:t>capitalized:</a:t>
            </a:r>
          </a:p>
          <a:p>
            <a:pPr marL="233363" indent="-233363" eaLnBrk="0" hangingPunct="0">
              <a:spcBef>
                <a:spcPct val="75000"/>
              </a:spcBef>
              <a:buFont typeface="AvantGarde Bk BT" pitchFamily="34" charset="0"/>
              <a:buChar char="»"/>
              <a:defRPr/>
            </a:pPr>
            <a:r>
              <a:rPr lang="en-US" sz="1400" dirty="0" smtClean="0">
                <a:latin typeface="AvantGarde Bk BT"/>
                <a:ea typeface="ＭＳ Ｐゴシック" pitchFamily="34" charset="-128"/>
              </a:rPr>
              <a:t>The Credit Policy &amp; Review department </a:t>
            </a:r>
            <a:r>
              <a:rPr lang="en-US" sz="1400" dirty="0" smtClean="0">
                <a:solidFill>
                  <a:srgbClr val="000000"/>
                </a:solidFill>
                <a:latin typeface="AvantGarde Bk BT"/>
                <a:ea typeface="ＭＳ Ｐゴシック" pitchFamily="34" charset="-128"/>
              </a:rPr>
              <a:t>will take action to limit the risk to the FHLBNY.  Examples include limitations to:</a:t>
            </a:r>
          </a:p>
          <a:p>
            <a:pPr marL="690563" lvl="1" indent="-233363" eaLnBrk="0" hangingPunct="0">
              <a:spcBef>
                <a:spcPct val="75000"/>
              </a:spcBef>
              <a:buFont typeface="AvantGarde Bk BT" pitchFamily="34" charset="0"/>
              <a:buChar char="–"/>
              <a:defRPr/>
            </a:pPr>
            <a:r>
              <a:rPr lang="en-US" sz="1100" dirty="0" smtClean="0">
                <a:solidFill>
                  <a:srgbClr val="000000"/>
                </a:solidFill>
                <a:latin typeface="AvantGarde Bk BT"/>
                <a:ea typeface="ＭＳ Ｐゴシック" pitchFamily="34" charset="-128"/>
              </a:rPr>
              <a:t>Restricted to Short Term Advances Only</a:t>
            </a:r>
          </a:p>
          <a:p>
            <a:pPr marL="690563" lvl="1" indent="-233363" eaLnBrk="0" hangingPunct="0">
              <a:spcBef>
                <a:spcPct val="75000"/>
              </a:spcBef>
              <a:buFont typeface="AvantGarde Bk BT" pitchFamily="34" charset="0"/>
              <a:buChar char="–"/>
              <a:defRPr/>
            </a:pPr>
            <a:r>
              <a:rPr lang="en-US" sz="1100" dirty="0" smtClean="0">
                <a:solidFill>
                  <a:srgbClr val="000000"/>
                </a:solidFill>
                <a:latin typeface="AvantGarde Bk BT"/>
                <a:ea typeface="ＭＳ Ｐゴシック" pitchFamily="34" charset="-128"/>
              </a:rPr>
              <a:t>May be subjected to more stringent collateral requirements</a:t>
            </a:r>
          </a:p>
          <a:p>
            <a:pPr marL="690563" lvl="1" indent="-233363" eaLnBrk="0" hangingPunct="0">
              <a:spcBef>
                <a:spcPct val="75000"/>
              </a:spcBef>
              <a:buFont typeface="AvantGarde Bk BT" pitchFamily="34" charset="0"/>
              <a:buChar char="–"/>
              <a:defRPr/>
            </a:pPr>
            <a:r>
              <a:rPr lang="en-US" sz="1100" dirty="0" smtClean="0">
                <a:solidFill>
                  <a:srgbClr val="000000"/>
                </a:solidFill>
                <a:latin typeface="AvantGarde Bk BT"/>
                <a:ea typeface="ＭＳ Ｐゴシック" pitchFamily="34" charset="-128"/>
              </a:rPr>
              <a:t>May be required to submit a capital plan</a:t>
            </a:r>
          </a:p>
          <a:p>
            <a:pPr marL="690563" lvl="1" indent="-233363" eaLnBrk="0" hangingPunct="0">
              <a:spcBef>
                <a:spcPct val="75000"/>
              </a:spcBef>
              <a:buFont typeface="AvantGarde Bk BT" pitchFamily="34" charset="0"/>
              <a:buChar char="–"/>
              <a:defRPr/>
            </a:pPr>
            <a:r>
              <a:rPr lang="en-US" sz="1100" dirty="0" smtClean="0">
                <a:solidFill>
                  <a:srgbClr val="000000"/>
                </a:solidFill>
                <a:latin typeface="AvantGarde Bk BT"/>
                <a:ea typeface="ＭＳ Ｐゴシック" pitchFamily="34" charset="-128"/>
              </a:rPr>
              <a:t>May be required to receive approval of member’s primary regulator to continue accessing advances</a:t>
            </a:r>
          </a:p>
          <a:p>
            <a:pPr marL="342900" indent="-342900">
              <a:spcBef>
                <a:spcPct val="25000"/>
              </a:spcBef>
              <a:buFontTx/>
              <a:buChar char="•"/>
              <a:defRPr/>
            </a:pPr>
            <a:endParaRPr lang="en-US" sz="1400" kern="0" dirty="0">
              <a:solidFill>
                <a:srgbClr val="000000"/>
              </a:solidFill>
              <a:ea typeface="ＭＳ Ｐゴシック" pitchFamily="34" charset="-128"/>
            </a:endParaRPr>
          </a:p>
        </p:txBody>
      </p:sp>
      <p:sp>
        <p:nvSpPr>
          <p:cNvPr id="10" name="Slide Number Placeholder 9"/>
          <p:cNvSpPr>
            <a:spLocks noGrp="1"/>
          </p:cNvSpPr>
          <p:nvPr>
            <p:ph type="sldNum" sz="quarter" idx="4"/>
          </p:nvPr>
        </p:nvSpPr>
        <p:spPr/>
        <p:txBody>
          <a:bodyPr/>
          <a:lstStyle/>
          <a:p>
            <a:pPr marL="0" indent="0"/>
            <a:fld id="{465B78C3-6752-4576-9CFA-2917C24B55FA}" type="slidenum">
              <a:rPr lang="en-US" smtClean="0"/>
              <a:pPr marL="0" indent="0"/>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16"/>
          <p:cNvGraphicFramePr>
            <a:graphicFrameLocks noChangeAspect="1"/>
          </p:cNvGraphicFramePr>
          <p:nvPr/>
        </p:nvGraphicFramePr>
        <p:xfrm>
          <a:off x="6208713" y="1693819"/>
          <a:ext cx="3171891" cy="2233397"/>
        </p:xfrm>
        <a:graphic>
          <a:graphicData uri="http://schemas.openxmlformats.org/presentationml/2006/ole">
            <p:oleObj spid="_x0000_s1873922" name="Worksheet" r:id="rId5" imgW="4238656" imgH="2981257" progId="Excel.Sheet.8">
              <p:link updateAutomatic="1"/>
            </p:oleObj>
          </a:graphicData>
        </a:graphic>
      </p:graphicFrame>
      <p:sp>
        <p:nvSpPr>
          <p:cNvPr id="2053" name="Rectangle 5"/>
          <p:cNvSpPr>
            <a:spLocks noGrp="1" noChangeArrowheads="1"/>
          </p:cNvSpPr>
          <p:nvPr>
            <p:ph type="title"/>
          </p:nvPr>
        </p:nvSpPr>
        <p:spPr/>
        <p:txBody>
          <a:bodyPr/>
          <a:lstStyle/>
          <a:p>
            <a:r>
              <a:rPr lang="en-US" dirty="0" smtClean="0"/>
              <a:t>FHLBanks Number of Members</a:t>
            </a:r>
          </a:p>
        </p:txBody>
      </p:sp>
      <p:sp>
        <p:nvSpPr>
          <p:cNvPr id="2054" name="Slide Number Placeholder 9"/>
          <p:cNvSpPr>
            <a:spLocks noGrp="1"/>
          </p:cNvSpPr>
          <p:nvPr>
            <p:ph type="sldNum" sz="quarter" idx="4"/>
          </p:nvPr>
        </p:nvSpPr>
        <p:spPr bwMode="auto">
          <a:prstGeom prst="rect">
            <a:avLst/>
          </a:prstGeom>
          <a:noFill/>
          <a:ln>
            <a:miter lim="800000"/>
            <a:headEnd/>
            <a:tailEnd/>
          </a:ln>
        </p:spPr>
        <p:txBody>
          <a:bodyPr wrap="square" tIns="54864" numCol="1" anchorCtr="0" compatLnSpc="1">
            <a:prstTxWarp prst="textNoShape">
              <a:avLst/>
            </a:prstTxWarp>
          </a:bodyPr>
          <a:lstStyle/>
          <a:p>
            <a:fld id="{9C00C7F8-4F7F-4237-917F-1AA61005043D}" type="slidenum">
              <a:rPr lang="en-US">
                <a:solidFill>
                  <a:srgbClr val="FFFFFF"/>
                </a:solidFill>
              </a:rPr>
              <a:pPr/>
              <a:t>5</a:t>
            </a:fld>
            <a:endParaRPr lang="en-US" dirty="0">
              <a:solidFill>
                <a:srgbClr val="FFFFFF"/>
              </a:solidFill>
            </a:endParaRPr>
          </a:p>
        </p:txBody>
      </p:sp>
      <p:sp>
        <p:nvSpPr>
          <p:cNvPr id="2055" name="AutoShape 6"/>
          <p:cNvSpPr>
            <a:spLocks noChangeArrowheads="1"/>
          </p:cNvSpPr>
          <p:nvPr/>
        </p:nvSpPr>
        <p:spPr bwMode="auto">
          <a:xfrm>
            <a:off x="6884988" y="1529128"/>
            <a:ext cx="2009775" cy="292100"/>
          </a:xfrm>
          <a:prstGeom prst="roundRect">
            <a:avLst>
              <a:gd name="adj" fmla="val 33333"/>
            </a:avLst>
          </a:prstGeom>
          <a:noFill/>
          <a:ln w="9525">
            <a:noFill/>
            <a:round/>
            <a:headEnd/>
            <a:tailEnd/>
          </a:ln>
        </p:spPr>
        <p:txBody>
          <a:bodyPr wrap="none" anchor="ctr"/>
          <a:lstStyle/>
          <a:p>
            <a:pPr algn="ctr"/>
            <a:r>
              <a:rPr lang="en-US" sz="1600" dirty="0">
                <a:solidFill>
                  <a:srgbClr val="000000"/>
                </a:solidFill>
                <a:latin typeface="AvantGarde Md BT" pitchFamily="34" charset="0"/>
                <a:cs typeface="Arial" pitchFamily="34" charset="0"/>
              </a:rPr>
              <a:t>1997</a:t>
            </a:r>
          </a:p>
        </p:txBody>
      </p:sp>
      <p:sp>
        <p:nvSpPr>
          <p:cNvPr id="2056" name="AutoShape 7"/>
          <p:cNvSpPr>
            <a:spLocks noChangeArrowheads="1"/>
          </p:cNvSpPr>
          <p:nvPr/>
        </p:nvSpPr>
        <p:spPr bwMode="auto">
          <a:xfrm>
            <a:off x="6918325" y="3928259"/>
            <a:ext cx="2009775" cy="242887"/>
          </a:xfrm>
          <a:prstGeom prst="roundRect">
            <a:avLst>
              <a:gd name="adj" fmla="val 33333"/>
            </a:avLst>
          </a:prstGeom>
          <a:noFill/>
          <a:ln w="9525">
            <a:noFill/>
            <a:round/>
            <a:headEnd/>
            <a:tailEnd/>
          </a:ln>
        </p:spPr>
        <p:txBody>
          <a:bodyPr wrap="none" anchor="ctr"/>
          <a:lstStyle/>
          <a:p>
            <a:pPr algn="ctr"/>
            <a:r>
              <a:rPr lang="en-US" sz="1600" dirty="0" smtClean="0">
                <a:solidFill>
                  <a:srgbClr val="000000"/>
                </a:solidFill>
                <a:latin typeface="AvantGarde Md BT" pitchFamily="34" charset="0"/>
                <a:cs typeface="Arial" pitchFamily="34" charset="0"/>
              </a:rPr>
              <a:t>3Q2015</a:t>
            </a:r>
            <a:endParaRPr lang="en-US" sz="1600" dirty="0">
              <a:solidFill>
                <a:srgbClr val="000000"/>
              </a:solidFill>
              <a:latin typeface="AvantGarde Md BT" pitchFamily="34" charset="0"/>
              <a:cs typeface="Arial" pitchFamily="34" charset="0"/>
            </a:endParaRPr>
          </a:p>
        </p:txBody>
      </p:sp>
      <p:sp>
        <p:nvSpPr>
          <p:cNvPr id="2057" name="AutoShape 11"/>
          <p:cNvSpPr>
            <a:spLocks noChangeArrowheads="1"/>
          </p:cNvSpPr>
          <p:nvPr/>
        </p:nvSpPr>
        <p:spPr bwMode="auto">
          <a:xfrm>
            <a:off x="517525" y="1544368"/>
            <a:ext cx="6183313" cy="288925"/>
          </a:xfrm>
          <a:prstGeom prst="roundRect">
            <a:avLst>
              <a:gd name="adj" fmla="val 0"/>
            </a:avLst>
          </a:prstGeom>
          <a:noFill/>
          <a:ln w="9525">
            <a:noFill/>
            <a:round/>
            <a:headEnd/>
            <a:tailEnd/>
          </a:ln>
        </p:spPr>
        <p:txBody>
          <a:bodyPr wrap="none" anchor="ctr"/>
          <a:lstStyle/>
          <a:p>
            <a:pPr algn="ctr" eaLnBrk="0" hangingPunct="0">
              <a:lnSpc>
                <a:spcPct val="90000"/>
              </a:lnSpc>
              <a:spcBef>
                <a:spcPct val="50000"/>
              </a:spcBef>
              <a:buClr>
                <a:srgbClr val="FF0000"/>
              </a:buClr>
              <a:buFont typeface="Monotype Sorts"/>
              <a:buNone/>
            </a:pPr>
            <a:r>
              <a:rPr lang="en-US" sz="1600" dirty="0">
                <a:solidFill>
                  <a:srgbClr val="000000"/>
                </a:solidFill>
                <a:latin typeface="AvantGarde Md BT" pitchFamily="34" charset="0"/>
                <a:cs typeface="Arial" pitchFamily="34" charset="0"/>
              </a:rPr>
              <a:t>FHLBank System Membership</a:t>
            </a:r>
          </a:p>
        </p:txBody>
      </p:sp>
      <p:graphicFrame>
        <p:nvGraphicFramePr>
          <p:cNvPr id="3" name="Object 6"/>
          <p:cNvGraphicFramePr>
            <a:graphicFrameLocks noChangeAspect="1"/>
          </p:cNvGraphicFramePr>
          <p:nvPr/>
        </p:nvGraphicFramePr>
        <p:xfrm>
          <a:off x="6199106" y="4059291"/>
          <a:ext cx="3380538" cy="2326269"/>
        </p:xfrm>
        <a:graphic>
          <a:graphicData uri="http://schemas.openxmlformats.org/presentationml/2006/ole">
            <p:oleObj spid="_x0000_s1873924" name="Worksheet" r:id="rId6" imgW="4581455" imgH="3152843" progId="Excel.Sheet.8">
              <p:link updateAutomatic="1"/>
            </p:oleObj>
          </a:graphicData>
        </a:graphic>
      </p:graphicFrame>
      <p:sp>
        <p:nvSpPr>
          <p:cNvPr id="11" name="Rectangle 10"/>
          <p:cNvSpPr/>
          <p:nvPr/>
        </p:nvSpPr>
        <p:spPr>
          <a:xfrm>
            <a:off x="0" y="1030638"/>
            <a:ext cx="91440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indent="1588" algn="ctr" defTabSz="927285">
              <a:spcBef>
                <a:spcPts val="1014"/>
              </a:spcBef>
            </a:pPr>
            <a:r>
              <a:rPr lang="en-US" sz="1500" dirty="0" smtClean="0">
                <a:solidFill>
                  <a:schemeClr val="tx1"/>
                </a:solidFill>
                <a:latin typeface="AvantGarde Md BT" pitchFamily="34" charset="0"/>
              </a:rPr>
              <a:t>The number of Members in the System accelerated post FIRREA, </a:t>
            </a:r>
            <a:r>
              <a:rPr lang="en-US" sz="1500" dirty="0" err="1" smtClean="0">
                <a:solidFill>
                  <a:schemeClr val="tx1"/>
                </a:solidFill>
                <a:latin typeface="AvantGarde Md BT" pitchFamily="34" charset="0"/>
              </a:rPr>
              <a:t>plateaued</a:t>
            </a:r>
            <a:r>
              <a:rPr lang="en-US" sz="1500" dirty="0" smtClean="0">
                <a:solidFill>
                  <a:schemeClr val="tx1"/>
                </a:solidFill>
                <a:latin typeface="AvantGarde Md BT" pitchFamily="34" charset="0"/>
              </a:rPr>
              <a:t> and has begun to decline.</a:t>
            </a:r>
          </a:p>
        </p:txBody>
      </p:sp>
      <p:graphicFrame>
        <p:nvGraphicFramePr>
          <p:cNvPr id="1873926" name="Object 6"/>
          <p:cNvGraphicFramePr>
            <a:graphicFrameLocks noChangeAspect="1"/>
          </p:cNvGraphicFramePr>
          <p:nvPr/>
        </p:nvGraphicFramePr>
        <p:xfrm>
          <a:off x="-73025" y="1733550"/>
          <a:ext cx="7116763" cy="4613275"/>
        </p:xfrm>
        <a:graphic>
          <a:graphicData uri="http://schemas.openxmlformats.org/presentationml/2006/ole">
            <p:oleObj spid="_x0000_s1873926" name="Worksheet" r:id="rId7" imgW="8696390" imgH="5638800" progId="Excel.Sheet.8">
              <p:link updateAutomatic="1"/>
            </p:oleObj>
          </a:graphicData>
        </a:graphic>
      </p:graphicFrame>
    </p:spTree>
    <p:custDataLst>
      <p:tags r:id="rId2"/>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15"/>
          <p:cNvSpPr>
            <a:spLocks noGrp="1" noChangeArrowheads="1"/>
          </p:cNvSpPr>
          <p:nvPr>
            <p:ph type="title"/>
          </p:nvPr>
        </p:nvSpPr>
        <p:spPr/>
        <p:txBody>
          <a:bodyPr/>
          <a:lstStyle/>
          <a:p>
            <a:pPr eaLnBrk="1" hangingPunct="1"/>
            <a:r>
              <a:rPr lang="en-US" sz="2800" dirty="0" smtClean="0"/>
              <a:t>Housing and Community Lending</a:t>
            </a:r>
          </a:p>
        </p:txBody>
      </p:sp>
      <p:sp>
        <p:nvSpPr>
          <p:cNvPr id="82947" name="Slide Number Placeholder 313"/>
          <p:cNvSpPr>
            <a:spLocks noGrp="1"/>
          </p:cNvSpPr>
          <p:nvPr>
            <p:ph type="sldNum" sz="quarter" idx="4"/>
          </p:nvPr>
        </p:nvSpPr>
        <p:spPr bwMode="auto">
          <a:prstGeom prst="rect">
            <a:avLst/>
          </a:prstGeom>
          <a:ln>
            <a:miter lim="800000"/>
            <a:headEnd/>
            <a:tailEnd/>
          </a:ln>
        </p:spPr>
        <p:txBody>
          <a:bodyPr wrap="square" numCol="1" anchorCtr="0" compatLnSpc="1">
            <a:prstTxWarp prst="textNoShape">
              <a:avLst/>
            </a:prstTxWarp>
          </a:bodyPr>
          <a:lstStyle/>
          <a:p>
            <a:pPr marL="228600" indent="-228600">
              <a:defRPr/>
            </a:pPr>
            <a:fld id="{622C2A2A-A49C-46FD-8375-723A855A45EC}" type="slidenum">
              <a:rPr lang="en-US" smtClean="0"/>
              <a:pPr marL="228600" indent="-228600">
                <a:defRPr/>
              </a:pPr>
              <a:t>50</a:t>
            </a:fld>
            <a:endParaRPr lang="en-US" smtClean="0"/>
          </a:p>
        </p:txBody>
      </p:sp>
      <p:grpSp>
        <p:nvGrpSpPr>
          <p:cNvPr id="2" name="Group 315"/>
          <p:cNvGrpSpPr>
            <a:grpSpLocks/>
          </p:cNvGrpSpPr>
          <p:nvPr/>
        </p:nvGrpSpPr>
        <p:grpSpPr bwMode="auto">
          <a:xfrm>
            <a:off x="449263" y="1695450"/>
            <a:ext cx="8043862" cy="4370388"/>
            <a:chOff x="449263" y="1647825"/>
            <a:chExt cx="8043862" cy="4370388"/>
          </a:xfrm>
        </p:grpSpPr>
        <p:cxnSp>
          <p:nvCxnSpPr>
            <p:cNvPr id="28680" name="AutoShape 8"/>
            <p:cNvCxnSpPr>
              <a:cxnSpLocks noChangeShapeType="1"/>
            </p:cNvCxnSpPr>
            <p:nvPr/>
          </p:nvCxnSpPr>
          <p:spPr bwMode="auto">
            <a:xfrm>
              <a:off x="982663" y="5402263"/>
              <a:ext cx="628650" cy="1587"/>
            </a:xfrm>
            <a:prstGeom prst="straightConnector1">
              <a:avLst/>
            </a:prstGeom>
            <a:noFill/>
            <a:ln w="9525">
              <a:solidFill>
                <a:schemeClr val="accent6"/>
              </a:solidFill>
              <a:round/>
              <a:headEnd/>
              <a:tailEnd/>
            </a:ln>
          </p:spPr>
        </p:cxnSp>
        <p:cxnSp>
          <p:nvCxnSpPr>
            <p:cNvPr id="28681" name="AutoShape 9"/>
            <p:cNvCxnSpPr>
              <a:cxnSpLocks noChangeShapeType="1"/>
            </p:cNvCxnSpPr>
            <p:nvPr/>
          </p:nvCxnSpPr>
          <p:spPr bwMode="auto">
            <a:xfrm rot="16200000" flipV="1">
              <a:off x="-663575" y="3775075"/>
              <a:ext cx="3289300" cy="0"/>
            </a:xfrm>
            <a:prstGeom prst="straightConnector1">
              <a:avLst/>
            </a:prstGeom>
            <a:noFill/>
            <a:ln w="9525">
              <a:solidFill>
                <a:schemeClr val="accent6"/>
              </a:solidFill>
              <a:round/>
              <a:headEnd/>
              <a:tailEnd/>
            </a:ln>
          </p:spPr>
        </p:cxnSp>
        <p:cxnSp>
          <p:nvCxnSpPr>
            <p:cNvPr id="28682" name="AutoShape 10"/>
            <p:cNvCxnSpPr>
              <a:cxnSpLocks noChangeShapeType="1"/>
            </p:cNvCxnSpPr>
            <p:nvPr/>
          </p:nvCxnSpPr>
          <p:spPr bwMode="auto">
            <a:xfrm flipH="1">
              <a:off x="976313" y="4924425"/>
              <a:ext cx="628650" cy="0"/>
            </a:xfrm>
            <a:prstGeom prst="straightConnector1">
              <a:avLst/>
            </a:prstGeom>
            <a:noFill/>
            <a:ln w="9525">
              <a:solidFill>
                <a:schemeClr val="accent6"/>
              </a:solidFill>
              <a:round/>
              <a:headEnd/>
              <a:tailEnd/>
            </a:ln>
          </p:spPr>
        </p:cxnSp>
        <p:cxnSp>
          <p:nvCxnSpPr>
            <p:cNvPr id="28683" name="AutoShape 11"/>
            <p:cNvCxnSpPr>
              <a:cxnSpLocks noChangeShapeType="1"/>
            </p:cNvCxnSpPr>
            <p:nvPr/>
          </p:nvCxnSpPr>
          <p:spPr bwMode="auto">
            <a:xfrm flipH="1">
              <a:off x="2005013" y="3771900"/>
              <a:ext cx="628650" cy="0"/>
            </a:xfrm>
            <a:prstGeom prst="straightConnector1">
              <a:avLst/>
            </a:prstGeom>
            <a:noFill/>
            <a:ln w="9525">
              <a:solidFill>
                <a:schemeClr val="accent6"/>
              </a:solidFill>
              <a:round/>
              <a:headEnd/>
              <a:tailEnd/>
            </a:ln>
          </p:spPr>
        </p:cxnSp>
        <p:cxnSp>
          <p:nvCxnSpPr>
            <p:cNvPr id="28684" name="AutoShape 12"/>
            <p:cNvCxnSpPr>
              <a:cxnSpLocks noChangeShapeType="1"/>
            </p:cNvCxnSpPr>
            <p:nvPr/>
          </p:nvCxnSpPr>
          <p:spPr bwMode="auto">
            <a:xfrm flipH="1">
              <a:off x="2005013" y="3201988"/>
              <a:ext cx="647700" cy="1587"/>
            </a:xfrm>
            <a:prstGeom prst="straightConnector1">
              <a:avLst/>
            </a:prstGeom>
            <a:noFill/>
            <a:ln w="9525">
              <a:solidFill>
                <a:schemeClr val="accent6"/>
              </a:solidFill>
              <a:round/>
              <a:headEnd/>
              <a:tailEnd/>
            </a:ln>
          </p:spPr>
        </p:cxnSp>
        <p:cxnSp>
          <p:nvCxnSpPr>
            <p:cNvPr id="28685" name="AutoShape 13"/>
            <p:cNvCxnSpPr>
              <a:cxnSpLocks noChangeShapeType="1"/>
            </p:cNvCxnSpPr>
            <p:nvPr/>
          </p:nvCxnSpPr>
          <p:spPr bwMode="auto">
            <a:xfrm flipH="1">
              <a:off x="976313" y="2676525"/>
              <a:ext cx="628650" cy="0"/>
            </a:xfrm>
            <a:prstGeom prst="straightConnector1">
              <a:avLst/>
            </a:prstGeom>
            <a:noFill/>
            <a:ln w="9525">
              <a:solidFill>
                <a:schemeClr val="accent6"/>
              </a:solidFill>
              <a:round/>
              <a:headEnd/>
              <a:tailEnd/>
            </a:ln>
          </p:spPr>
        </p:cxnSp>
        <p:sp>
          <p:nvSpPr>
            <p:cNvPr id="28686" name="Line 14"/>
            <p:cNvSpPr>
              <a:spLocks noChangeShapeType="1"/>
            </p:cNvSpPr>
            <p:nvPr/>
          </p:nvSpPr>
          <p:spPr bwMode="auto">
            <a:xfrm flipV="1">
              <a:off x="1993900" y="2901950"/>
              <a:ext cx="1588" cy="1438275"/>
            </a:xfrm>
            <a:prstGeom prst="line">
              <a:avLst/>
            </a:prstGeom>
            <a:noFill/>
            <a:ln w="9525">
              <a:solidFill>
                <a:schemeClr val="accent6"/>
              </a:solidFill>
              <a:round/>
              <a:headEnd/>
              <a:tailEnd/>
            </a:ln>
          </p:spPr>
          <p:txBody>
            <a:bodyPr/>
            <a:lstStyle/>
            <a:p>
              <a:pPr fontAlgn="auto">
                <a:spcBef>
                  <a:spcPts val="0"/>
                </a:spcBef>
                <a:spcAft>
                  <a:spcPts val="0"/>
                </a:spcAft>
                <a:defRPr/>
              </a:pPr>
              <a:endParaRPr lang="en-US" dirty="0">
                <a:solidFill>
                  <a:srgbClr val="000000"/>
                </a:solidFill>
                <a:latin typeface="AvantGarde Bk BT"/>
                <a:cs typeface="+mn-cs"/>
              </a:endParaRPr>
            </a:p>
          </p:txBody>
        </p:sp>
        <p:sp>
          <p:nvSpPr>
            <p:cNvPr id="28689" name="Text Box 303"/>
            <p:cNvSpPr txBox="1">
              <a:spLocks noChangeArrowheads="1"/>
            </p:cNvSpPr>
            <p:nvPr/>
          </p:nvSpPr>
          <p:spPr bwMode="auto">
            <a:xfrm>
              <a:off x="979488" y="1647825"/>
              <a:ext cx="7513637" cy="646113"/>
            </a:xfrm>
            <a:prstGeom prst="rect">
              <a:avLst/>
            </a:prstGeom>
            <a:solidFill>
              <a:schemeClr val="bg1"/>
            </a:solidFill>
            <a:ln w="12700">
              <a:solidFill>
                <a:schemeClr val="accent6"/>
              </a:solidFill>
              <a:miter lim="800000"/>
              <a:headEnd/>
              <a:tailEnd/>
            </a:ln>
            <a:effectLst>
              <a:outerShdw blurRad="50800" dist="38100" dir="5400000" algn="t" rotWithShape="0">
                <a:prstClr val="black">
                  <a:alpha val="40000"/>
                </a:prstClr>
              </a:outerShdw>
            </a:effectLst>
          </p:spPr>
          <p:txBody>
            <a:bodyPr>
              <a:spAutoFit/>
            </a:bodyPr>
            <a:lstStyle/>
            <a:p>
              <a:pPr fontAlgn="auto">
                <a:spcBef>
                  <a:spcPts val="0"/>
                </a:spcBef>
                <a:spcAft>
                  <a:spcPts val="0"/>
                </a:spcAft>
                <a:defRPr/>
              </a:pPr>
              <a:r>
                <a:rPr lang="en-US" dirty="0">
                  <a:solidFill>
                    <a:srgbClr val="000000"/>
                  </a:solidFill>
                  <a:latin typeface="AvantGarde Md BT" pitchFamily="34" charset="0"/>
                  <a:cs typeface="+mn-cs"/>
                </a:rPr>
                <a:t>Help turn home-ownership and community development dreams into reality</a:t>
              </a:r>
            </a:p>
          </p:txBody>
        </p:sp>
        <p:cxnSp>
          <p:nvCxnSpPr>
            <p:cNvPr id="28690" name="AutoShape 304"/>
            <p:cNvCxnSpPr>
              <a:cxnSpLocks noChangeShapeType="1"/>
            </p:cNvCxnSpPr>
            <p:nvPr/>
          </p:nvCxnSpPr>
          <p:spPr bwMode="auto">
            <a:xfrm rot="10800000" flipV="1">
              <a:off x="1995488" y="4324350"/>
              <a:ext cx="639762" cy="6350"/>
            </a:xfrm>
            <a:prstGeom prst="straightConnector1">
              <a:avLst/>
            </a:prstGeom>
            <a:noFill/>
            <a:ln w="9525">
              <a:solidFill>
                <a:schemeClr val="accent6"/>
              </a:solidFill>
              <a:round/>
              <a:headEnd/>
              <a:tailEnd/>
            </a:ln>
          </p:spPr>
        </p:cxnSp>
        <p:sp>
          <p:nvSpPr>
            <p:cNvPr id="310" name="Text Box 30"/>
            <p:cNvSpPr txBox="1">
              <a:spLocks noChangeArrowheads="1"/>
            </p:cNvSpPr>
            <p:nvPr/>
          </p:nvSpPr>
          <p:spPr bwMode="auto">
            <a:xfrm>
              <a:off x="2668588" y="3003550"/>
              <a:ext cx="5807075" cy="411163"/>
            </a:xfrm>
            <a:prstGeom prst="rect">
              <a:avLst/>
            </a:prstGeom>
            <a:solidFill>
              <a:schemeClr val="bg1"/>
            </a:solidFill>
            <a:ln w="9525">
              <a:solidFill>
                <a:schemeClr val="accent6"/>
              </a:solidFill>
              <a:miter lim="800000"/>
              <a:headEnd/>
              <a:tailEnd/>
            </a:ln>
            <a:effectLst>
              <a:outerShdw blurRad="50800" dist="38100" dir="5400000" algn="t" rotWithShape="0">
                <a:prstClr val="black">
                  <a:alpha val="40000"/>
                </a:prstClr>
              </a:outerShdw>
            </a:effectLst>
          </p:spPr>
          <p:txBody>
            <a:bodyPr tIns="0" bIns="0" anchor="ctr"/>
            <a:lstStyle/>
            <a:p>
              <a:pPr marL="114300" lvl="1" fontAlgn="auto">
                <a:spcBef>
                  <a:spcPct val="75000"/>
                </a:spcBef>
                <a:spcAft>
                  <a:spcPts val="0"/>
                </a:spcAft>
                <a:defRPr/>
              </a:pPr>
              <a:r>
                <a:rPr lang="en-US" sz="1600" dirty="0">
                  <a:solidFill>
                    <a:srgbClr val="000000"/>
                  </a:solidFill>
                  <a:latin typeface="AvantGarde Bk BT"/>
                  <a:cs typeface="+mn-cs"/>
                </a:rPr>
                <a:t>Community Investment Program </a:t>
              </a:r>
              <a:r>
                <a:rPr lang="en-US" sz="1600" dirty="0" smtClean="0">
                  <a:solidFill>
                    <a:srgbClr val="000000"/>
                  </a:solidFill>
                  <a:latin typeface="AvantGarde Bk BT"/>
                  <a:cs typeface="+mn-cs"/>
                </a:rPr>
                <a:t>(CIP)</a:t>
              </a:r>
              <a:endParaRPr lang="en-US" sz="1600" dirty="0">
                <a:solidFill>
                  <a:srgbClr val="000000"/>
                </a:solidFill>
                <a:latin typeface="AvantGarde Bk BT"/>
                <a:cs typeface="+mn-cs"/>
              </a:endParaRPr>
            </a:p>
          </p:txBody>
        </p:sp>
        <p:sp>
          <p:nvSpPr>
            <p:cNvPr id="312" name="Text Box 32"/>
            <p:cNvSpPr txBox="1">
              <a:spLocks noChangeArrowheads="1"/>
            </p:cNvSpPr>
            <p:nvPr/>
          </p:nvSpPr>
          <p:spPr bwMode="auto">
            <a:xfrm>
              <a:off x="1604963" y="4713288"/>
              <a:ext cx="6870700" cy="411162"/>
            </a:xfrm>
            <a:prstGeom prst="rect">
              <a:avLst/>
            </a:prstGeom>
            <a:solidFill>
              <a:schemeClr val="bg1"/>
            </a:solidFill>
            <a:ln w="9525">
              <a:solidFill>
                <a:schemeClr val="accent6"/>
              </a:solidFill>
              <a:miter lim="800000"/>
              <a:headEnd/>
              <a:tailEnd/>
            </a:ln>
            <a:effectLst>
              <a:outerShdw blurRad="50800" dist="38100" dir="5400000" algn="t" rotWithShape="0">
                <a:prstClr val="black">
                  <a:alpha val="40000"/>
                </a:prstClr>
              </a:outerShdw>
            </a:effectLst>
          </p:spPr>
          <p:txBody>
            <a:bodyPr tIns="0" bIns="0" anchor="ctr"/>
            <a:lstStyle/>
            <a:p>
              <a:pPr marL="114300" lvl="1" fontAlgn="auto">
                <a:spcBef>
                  <a:spcPct val="75000"/>
                </a:spcBef>
                <a:spcAft>
                  <a:spcPts val="0"/>
                </a:spcAft>
                <a:defRPr/>
              </a:pPr>
              <a:r>
                <a:rPr lang="en-US" sz="1600" dirty="0">
                  <a:solidFill>
                    <a:srgbClr val="000000"/>
                  </a:solidFill>
                  <a:latin typeface="AvantGarde Bk BT"/>
                  <a:cs typeface="+mn-cs"/>
                </a:rPr>
                <a:t>Affordable Housing Program </a:t>
              </a:r>
              <a:r>
                <a:rPr lang="en-US" sz="1600" dirty="0" smtClean="0">
                  <a:solidFill>
                    <a:srgbClr val="000000"/>
                  </a:solidFill>
                  <a:latin typeface="AvantGarde Bk BT"/>
                  <a:cs typeface="+mn-cs"/>
                </a:rPr>
                <a:t>(AHP)</a:t>
              </a:r>
              <a:endParaRPr lang="en-US" sz="1600" dirty="0">
                <a:solidFill>
                  <a:srgbClr val="000000"/>
                </a:solidFill>
                <a:latin typeface="AvantGarde Bk BT"/>
                <a:cs typeface="+mn-cs"/>
              </a:endParaRPr>
            </a:p>
          </p:txBody>
        </p:sp>
        <p:sp>
          <p:nvSpPr>
            <p:cNvPr id="313" name="Text Box 33"/>
            <p:cNvSpPr txBox="1">
              <a:spLocks noChangeArrowheads="1"/>
            </p:cNvSpPr>
            <p:nvPr/>
          </p:nvSpPr>
          <p:spPr bwMode="auto">
            <a:xfrm>
              <a:off x="1604963" y="5222875"/>
              <a:ext cx="6869112" cy="411163"/>
            </a:xfrm>
            <a:prstGeom prst="rect">
              <a:avLst/>
            </a:prstGeom>
            <a:solidFill>
              <a:schemeClr val="bg1"/>
            </a:solidFill>
            <a:ln w="9525">
              <a:solidFill>
                <a:schemeClr val="accent6"/>
              </a:solidFill>
              <a:miter lim="800000"/>
              <a:headEnd/>
              <a:tailEnd/>
            </a:ln>
            <a:effectLst>
              <a:outerShdw blurRad="50800" dist="38100" dir="5400000" algn="t" rotWithShape="0">
                <a:prstClr val="black">
                  <a:alpha val="40000"/>
                </a:prstClr>
              </a:outerShdw>
            </a:effectLst>
          </p:spPr>
          <p:txBody>
            <a:bodyPr tIns="0" bIns="0" anchor="ctr"/>
            <a:lstStyle/>
            <a:p>
              <a:pPr marL="114300" lvl="1" fontAlgn="auto">
                <a:spcBef>
                  <a:spcPct val="75000"/>
                </a:spcBef>
                <a:spcAft>
                  <a:spcPts val="0"/>
                </a:spcAft>
                <a:defRPr/>
              </a:pPr>
              <a:r>
                <a:rPr lang="en-US" sz="1600" dirty="0">
                  <a:solidFill>
                    <a:srgbClr val="000000"/>
                  </a:solidFill>
                  <a:latin typeface="AvantGarde Bk BT"/>
                  <a:cs typeface="+mn-cs"/>
                </a:rPr>
                <a:t>First Home Club</a:t>
              </a:r>
              <a:r>
                <a:rPr lang="en-US" sz="1400" baseline="50000" dirty="0">
                  <a:solidFill>
                    <a:srgbClr val="000000"/>
                  </a:solidFill>
                  <a:latin typeface="AvantGarde Bk BT"/>
                  <a:cs typeface="+mn-cs"/>
                </a:rPr>
                <a:t>sm</a:t>
              </a:r>
            </a:p>
          </p:txBody>
        </p:sp>
        <p:sp>
          <p:nvSpPr>
            <p:cNvPr id="315" name="Text Box 35"/>
            <p:cNvSpPr txBox="1">
              <a:spLocks noChangeArrowheads="1"/>
            </p:cNvSpPr>
            <p:nvPr/>
          </p:nvSpPr>
          <p:spPr bwMode="auto">
            <a:xfrm>
              <a:off x="1603375" y="2482850"/>
              <a:ext cx="6872288" cy="412750"/>
            </a:xfrm>
            <a:prstGeom prst="rect">
              <a:avLst/>
            </a:prstGeom>
            <a:solidFill>
              <a:schemeClr val="bg1"/>
            </a:solidFill>
            <a:ln w="9525">
              <a:solidFill>
                <a:schemeClr val="accent6"/>
              </a:solidFill>
              <a:miter lim="800000"/>
              <a:headEnd/>
              <a:tailEnd/>
            </a:ln>
            <a:effectLst>
              <a:outerShdw blurRad="50800" dist="38100" dir="5400000" algn="t" rotWithShape="0">
                <a:prstClr val="black">
                  <a:alpha val="40000"/>
                </a:prstClr>
              </a:outerShdw>
            </a:effectLst>
          </p:spPr>
          <p:txBody>
            <a:bodyPr tIns="0" bIns="0" anchor="ctr"/>
            <a:lstStyle/>
            <a:p>
              <a:pPr marL="114300" lvl="1" fontAlgn="auto">
                <a:spcBef>
                  <a:spcPct val="75000"/>
                </a:spcBef>
                <a:spcAft>
                  <a:spcPts val="0"/>
                </a:spcAft>
                <a:defRPr/>
              </a:pPr>
              <a:r>
                <a:rPr lang="en-US" sz="1600" dirty="0">
                  <a:solidFill>
                    <a:srgbClr val="000000"/>
                  </a:solidFill>
                  <a:latin typeface="AvantGarde Bk BT"/>
                  <a:cs typeface="+mn-cs"/>
                </a:rPr>
                <a:t>Community Lending Programs</a:t>
              </a:r>
            </a:p>
          </p:txBody>
        </p:sp>
        <p:sp>
          <p:nvSpPr>
            <p:cNvPr id="320" name="Text Box 31"/>
            <p:cNvSpPr txBox="1">
              <a:spLocks noChangeArrowheads="1"/>
            </p:cNvSpPr>
            <p:nvPr/>
          </p:nvSpPr>
          <p:spPr bwMode="auto">
            <a:xfrm>
              <a:off x="2638425" y="3570288"/>
              <a:ext cx="5845175" cy="411162"/>
            </a:xfrm>
            <a:prstGeom prst="rect">
              <a:avLst/>
            </a:prstGeom>
            <a:solidFill>
              <a:schemeClr val="bg1"/>
            </a:solidFill>
            <a:ln w="9525">
              <a:solidFill>
                <a:schemeClr val="accent6"/>
              </a:solidFill>
              <a:miter lim="800000"/>
              <a:headEnd/>
              <a:tailEnd/>
            </a:ln>
            <a:effectLst>
              <a:outerShdw blurRad="50800" dist="38100" dir="5400000" algn="t" rotWithShape="0">
                <a:prstClr val="black">
                  <a:alpha val="40000"/>
                </a:prstClr>
              </a:outerShdw>
            </a:effectLst>
          </p:spPr>
          <p:txBody>
            <a:bodyPr tIns="0" bIns="0" anchor="ctr"/>
            <a:lstStyle/>
            <a:p>
              <a:pPr marL="114300" lvl="1" fontAlgn="auto">
                <a:spcBef>
                  <a:spcPct val="75000"/>
                </a:spcBef>
                <a:spcAft>
                  <a:spcPts val="0"/>
                </a:spcAft>
                <a:defRPr/>
              </a:pPr>
              <a:r>
                <a:rPr lang="en-US" sz="1600" dirty="0">
                  <a:solidFill>
                    <a:srgbClr val="000000"/>
                  </a:solidFill>
                  <a:latin typeface="AvantGarde Bk BT"/>
                  <a:cs typeface="+mn-cs"/>
                </a:rPr>
                <a:t>Rural Development Advance </a:t>
              </a:r>
              <a:r>
                <a:rPr lang="en-US" sz="1600" dirty="0" smtClean="0">
                  <a:solidFill>
                    <a:srgbClr val="000000"/>
                  </a:solidFill>
                  <a:latin typeface="AvantGarde Bk BT"/>
                  <a:cs typeface="+mn-cs"/>
                </a:rPr>
                <a:t>(RDA)</a:t>
              </a:r>
              <a:endParaRPr lang="en-US" sz="1600" dirty="0">
                <a:solidFill>
                  <a:srgbClr val="000000"/>
                </a:solidFill>
                <a:latin typeface="AvantGarde Bk BT"/>
                <a:cs typeface="+mn-cs"/>
              </a:endParaRPr>
            </a:p>
          </p:txBody>
        </p:sp>
        <p:sp>
          <p:nvSpPr>
            <p:cNvPr id="322" name="Text Box 31"/>
            <p:cNvSpPr txBox="1">
              <a:spLocks noChangeArrowheads="1"/>
            </p:cNvSpPr>
            <p:nvPr/>
          </p:nvSpPr>
          <p:spPr bwMode="auto">
            <a:xfrm>
              <a:off x="2638425" y="4106863"/>
              <a:ext cx="5829300" cy="411162"/>
            </a:xfrm>
            <a:prstGeom prst="rect">
              <a:avLst/>
            </a:prstGeom>
            <a:solidFill>
              <a:schemeClr val="bg1"/>
            </a:solidFill>
            <a:ln w="9525">
              <a:solidFill>
                <a:schemeClr val="accent6"/>
              </a:solidFill>
              <a:miter lim="800000"/>
              <a:headEnd/>
              <a:tailEnd/>
            </a:ln>
            <a:effectLst>
              <a:outerShdw blurRad="50800" dist="38100" dir="5400000" algn="t" rotWithShape="0">
                <a:prstClr val="black">
                  <a:alpha val="40000"/>
                </a:prstClr>
              </a:outerShdw>
            </a:effectLst>
          </p:spPr>
          <p:txBody>
            <a:bodyPr tIns="0" bIns="0" anchor="ctr"/>
            <a:lstStyle/>
            <a:p>
              <a:pPr marL="114300" lvl="1" fontAlgn="auto">
                <a:spcBef>
                  <a:spcPct val="75000"/>
                </a:spcBef>
                <a:spcAft>
                  <a:spcPts val="0"/>
                </a:spcAft>
                <a:defRPr/>
              </a:pPr>
              <a:r>
                <a:rPr lang="en-US" sz="1600" dirty="0">
                  <a:solidFill>
                    <a:srgbClr val="000000"/>
                  </a:solidFill>
                  <a:latin typeface="AvantGarde Bk BT"/>
                  <a:cs typeface="+mn-cs"/>
                </a:rPr>
                <a:t>Urban Development Advance </a:t>
              </a:r>
              <a:r>
                <a:rPr lang="en-US" sz="1600" dirty="0" smtClean="0">
                  <a:solidFill>
                    <a:srgbClr val="000000"/>
                  </a:solidFill>
                  <a:latin typeface="AvantGarde Bk BT"/>
                  <a:cs typeface="+mn-cs"/>
                </a:rPr>
                <a:t>(UDA)</a:t>
              </a:r>
              <a:endParaRPr lang="en-US" sz="1600" dirty="0">
                <a:solidFill>
                  <a:srgbClr val="000000"/>
                </a:solidFill>
                <a:latin typeface="AvantGarde Bk BT"/>
                <a:cs typeface="+mn-cs"/>
              </a:endParaRPr>
            </a:p>
          </p:txBody>
        </p:sp>
        <p:grpSp>
          <p:nvGrpSpPr>
            <p:cNvPr id="3" name="Group 16"/>
            <p:cNvGrpSpPr>
              <a:grpSpLocks/>
            </p:cNvGrpSpPr>
            <p:nvPr/>
          </p:nvGrpSpPr>
          <p:grpSpPr bwMode="auto">
            <a:xfrm>
              <a:off x="449263" y="4613275"/>
              <a:ext cx="1228725" cy="1404938"/>
              <a:chOff x="0" y="2822"/>
              <a:chExt cx="1652" cy="1498"/>
            </a:xfrm>
          </p:grpSpPr>
          <p:sp>
            <p:nvSpPr>
              <p:cNvPr id="421909" name="Freeform 17"/>
              <p:cNvSpPr>
                <a:spLocks/>
              </p:cNvSpPr>
              <p:nvPr/>
            </p:nvSpPr>
            <p:spPr bwMode="auto">
              <a:xfrm>
                <a:off x="0" y="2822"/>
                <a:ext cx="1471" cy="1498"/>
              </a:xfrm>
              <a:custGeom>
                <a:avLst/>
                <a:gdLst>
                  <a:gd name="T0" fmla="*/ 446 w 1471"/>
                  <a:gd name="T1" fmla="*/ 280 h 1498"/>
                  <a:gd name="T2" fmla="*/ 402 w 1471"/>
                  <a:gd name="T3" fmla="*/ 468 h 1498"/>
                  <a:gd name="T4" fmla="*/ 295 w 1471"/>
                  <a:gd name="T5" fmla="*/ 363 h 1498"/>
                  <a:gd name="T6" fmla="*/ 154 w 1471"/>
                  <a:gd name="T7" fmla="*/ 456 h 1498"/>
                  <a:gd name="T8" fmla="*/ 151 w 1471"/>
                  <a:gd name="T9" fmla="*/ 533 h 1498"/>
                  <a:gd name="T10" fmla="*/ 188 w 1471"/>
                  <a:gd name="T11" fmla="*/ 631 h 1498"/>
                  <a:gd name="T12" fmla="*/ 156 w 1471"/>
                  <a:gd name="T13" fmla="*/ 567 h 1498"/>
                  <a:gd name="T14" fmla="*/ 121 w 1471"/>
                  <a:gd name="T15" fmla="*/ 514 h 1498"/>
                  <a:gd name="T16" fmla="*/ 31 w 1471"/>
                  <a:gd name="T17" fmla="*/ 517 h 1498"/>
                  <a:gd name="T18" fmla="*/ 0 w 1471"/>
                  <a:gd name="T19" fmla="*/ 575 h 1498"/>
                  <a:gd name="T20" fmla="*/ 16 w 1471"/>
                  <a:gd name="T21" fmla="*/ 621 h 1498"/>
                  <a:gd name="T22" fmla="*/ 68 w 1471"/>
                  <a:gd name="T23" fmla="*/ 646 h 1498"/>
                  <a:gd name="T24" fmla="*/ 168 w 1471"/>
                  <a:gd name="T25" fmla="*/ 728 h 1498"/>
                  <a:gd name="T26" fmla="*/ 188 w 1471"/>
                  <a:gd name="T27" fmla="*/ 818 h 1498"/>
                  <a:gd name="T28" fmla="*/ 198 w 1471"/>
                  <a:gd name="T29" fmla="*/ 912 h 1498"/>
                  <a:gd name="T30" fmla="*/ 255 w 1471"/>
                  <a:gd name="T31" fmla="*/ 1073 h 1498"/>
                  <a:gd name="T32" fmla="*/ 365 w 1471"/>
                  <a:gd name="T33" fmla="*/ 1298 h 1498"/>
                  <a:gd name="T34" fmla="*/ 455 w 1471"/>
                  <a:gd name="T35" fmla="*/ 1458 h 1498"/>
                  <a:gd name="T36" fmla="*/ 636 w 1471"/>
                  <a:gd name="T37" fmla="*/ 1496 h 1498"/>
                  <a:gd name="T38" fmla="*/ 817 w 1471"/>
                  <a:gd name="T39" fmla="*/ 1497 h 1498"/>
                  <a:gd name="T40" fmla="*/ 991 w 1471"/>
                  <a:gd name="T41" fmla="*/ 1467 h 1498"/>
                  <a:gd name="T42" fmla="*/ 1163 w 1471"/>
                  <a:gd name="T43" fmla="*/ 1090 h 1498"/>
                  <a:gd name="T44" fmla="*/ 1232 w 1471"/>
                  <a:gd name="T45" fmla="*/ 969 h 1498"/>
                  <a:gd name="T46" fmla="*/ 1242 w 1471"/>
                  <a:gd name="T47" fmla="*/ 811 h 1498"/>
                  <a:gd name="T48" fmla="*/ 1186 w 1471"/>
                  <a:gd name="T49" fmla="*/ 770 h 1498"/>
                  <a:gd name="T50" fmla="*/ 1261 w 1471"/>
                  <a:gd name="T51" fmla="*/ 579 h 1498"/>
                  <a:gd name="T52" fmla="*/ 1351 w 1471"/>
                  <a:gd name="T53" fmla="*/ 449 h 1498"/>
                  <a:gd name="T54" fmla="*/ 1446 w 1471"/>
                  <a:gd name="T55" fmla="*/ 432 h 1498"/>
                  <a:gd name="T56" fmla="*/ 1467 w 1471"/>
                  <a:gd name="T57" fmla="*/ 382 h 1498"/>
                  <a:gd name="T58" fmla="*/ 1455 w 1471"/>
                  <a:gd name="T59" fmla="*/ 313 h 1498"/>
                  <a:gd name="T60" fmla="*/ 1391 w 1471"/>
                  <a:gd name="T61" fmla="*/ 288 h 1498"/>
                  <a:gd name="T62" fmla="*/ 1312 w 1471"/>
                  <a:gd name="T63" fmla="*/ 296 h 1498"/>
                  <a:gd name="T64" fmla="*/ 1263 w 1471"/>
                  <a:gd name="T65" fmla="*/ 332 h 1498"/>
                  <a:gd name="T66" fmla="*/ 1261 w 1471"/>
                  <a:gd name="T67" fmla="*/ 384 h 1498"/>
                  <a:gd name="T68" fmla="*/ 1205 w 1471"/>
                  <a:gd name="T69" fmla="*/ 502 h 1498"/>
                  <a:gd name="T70" fmla="*/ 1249 w 1471"/>
                  <a:gd name="T71" fmla="*/ 448 h 1498"/>
                  <a:gd name="T72" fmla="*/ 1253 w 1471"/>
                  <a:gd name="T73" fmla="*/ 388 h 1498"/>
                  <a:gd name="T74" fmla="*/ 1203 w 1471"/>
                  <a:gd name="T75" fmla="*/ 353 h 1498"/>
                  <a:gd name="T76" fmla="*/ 1128 w 1471"/>
                  <a:gd name="T77" fmla="*/ 349 h 1498"/>
                  <a:gd name="T78" fmla="*/ 1096 w 1471"/>
                  <a:gd name="T79" fmla="*/ 393 h 1498"/>
                  <a:gd name="T80" fmla="*/ 1110 w 1471"/>
                  <a:gd name="T81" fmla="*/ 449 h 1498"/>
                  <a:gd name="T82" fmla="*/ 1109 w 1471"/>
                  <a:gd name="T83" fmla="*/ 521 h 1498"/>
                  <a:gd name="T84" fmla="*/ 1091 w 1471"/>
                  <a:gd name="T85" fmla="*/ 505 h 1498"/>
                  <a:gd name="T86" fmla="*/ 1056 w 1471"/>
                  <a:gd name="T87" fmla="*/ 238 h 1498"/>
                  <a:gd name="T88" fmla="*/ 847 w 1471"/>
                  <a:gd name="T89" fmla="*/ 238 h 1498"/>
                  <a:gd name="T90" fmla="*/ 762 w 1471"/>
                  <a:gd name="T91" fmla="*/ 259 h 1498"/>
                  <a:gd name="T92" fmla="*/ 741 w 1471"/>
                  <a:gd name="T93" fmla="*/ 188 h 1498"/>
                  <a:gd name="T94" fmla="*/ 689 w 1471"/>
                  <a:gd name="T95" fmla="*/ 81 h 1498"/>
                  <a:gd name="T96" fmla="*/ 515 w 1471"/>
                  <a:gd name="T97" fmla="*/ 75 h 1498"/>
                  <a:gd name="T98" fmla="*/ 453 w 1471"/>
                  <a:gd name="T99" fmla="*/ 184 h 14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1"/>
                  <a:gd name="T151" fmla="*/ 0 h 1498"/>
                  <a:gd name="T152" fmla="*/ 1471 w 1471"/>
                  <a:gd name="T153" fmla="*/ 1498 h 14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1" h="1498">
                    <a:moveTo>
                      <a:pt x="453" y="184"/>
                    </a:moveTo>
                    <a:lnTo>
                      <a:pt x="446" y="280"/>
                    </a:lnTo>
                    <a:lnTo>
                      <a:pt x="411" y="307"/>
                    </a:lnTo>
                    <a:lnTo>
                      <a:pt x="402" y="468"/>
                    </a:lnTo>
                    <a:lnTo>
                      <a:pt x="328" y="363"/>
                    </a:lnTo>
                    <a:lnTo>
                      <a:pt x="295" y="363"/>
                    </a:lnTo>
                    <a:lnTo>
                      <a:pt x="177" y="269"/>
                    </a:lnTo>
                    <a:lnTo>
                      <a:pt x="154" y="456"/>
                    </a:lnTo>
                    <a:lnTo>
                      <a:pt x="132" y="494"/>
                    </a:lnTo>
                    <a:lnTo>
                      <a:pt x="151" y="533"/>
                    </a:lnTo>
                    <a:lnTo>
                      <a:pt x="168" y="581"/>
                    </a:lnTo>
                    <a:lnTo>
                      <a:pt x="188" y="631"/>
                    </a:lnTo>
                    <a:lnTo>
                      <a:pt x="151" y="605"/>
                    </a:lnTo>
                    <a:lnTo>
                      <a:pt x="156" y="567"/>
                    </a:lnTo>
                    <a:lnTo>
                      <a:pt x="147" y="540"/>
                    </a:lnTo>
                    <a:lnTo>
                      <a:pt x="121" y="514"/>
                    </a:lnTo>
                    <a:lnTo>
                      <a:pt x="75" y="510"/>
                    </a:lnTo>
                    <a:lnTo>
                      <a:pt x="31" y="517"/>
                    </a:lnTo>
                    <a:lnTo>
                      <a:pt x="12" y="537"/>
                    </a:lnTo>
                    <a:lnTo>
                      <a:pt x="0" y="575"/>
                    </a:lnTo>
                    <a:lnTo>
                      <a:pt x="0" y="598"/>
                    </a:lnTo>
                    <a:lnTo>
                      <a:pt x="16" y="621"/>
                    </a:lnTo>
                    <a:lnTo>
                      <a:pt x="37" y="639"/>
                    </a:lnTo>
                    <a:lnTo>
                      <a:pt x="68" y="646"/>
                    </a:lnTo>
                    <a:lnTo>
                      <a:pt x="93" y="646"/>
                    </a:lnTo>
                    <a:lnTo>
                      <a:pt x="168" y="728"/>
                    </a:lnTo>
                    <a:lnTo>
                      <a:pt x="202" y="786"/>
                    </a:lnTo>
                    <a:lnTo>
                      <a:pt x="188" y="818"/>
                    </a:lnTo>
                    <a:lnTo>
                      <a:pt x="186" y="850"/>
                    </a:lnTo>
                    <a:lnTo>
                      <a:pt x="198" y="912"/>
                    </a:lnTo>
                    <a:lnTo>
                      <a:pt x="244" y="1058"/>
                    </a:lnTo>
                    <a:lnTo>
                      <a:pt x="255" y="1073"/>
                    </a:lnTo>
                    <a:lnTo>
                      <a:pt x="279" y="1086"/>
                    </a:lnTo>
                    <a:lnTo>
                      <a:pt x="365" y="1298"/>
                    </a:lnTo>
                    <a:lnTo>
                      <a:pt x="413" y="1435"/>
                    </a:lnTo>
                    <a:lnTo>
                      <a:pt x="455" y="1458"/>
                    </a:lnTo>
                    <a:lnTo>
                      <a:pt x="529" y="1481"/>
                    </a:lnTo>
                    <a:lnTo>
                      <a:pt x="636" y="1496"/>
                    </a:lnTo>
                    <a:lnTo>
                      <a:pt x="725" y="1498"/>
                    </a:lnTo>
                    <a:lnTo>
                      <a:pt x="817" y="1497"/>
                    </a:lnTo>
                    <a:lnTo>
                      <a:pt x="905" y="1485"/>
                    </a:lnTo>
                    <a:lnTo>
                      <a:pt x="991" y="1467"/>
                    </a:lnTo>
                    <a:lnTo>
                      <a:pt x="1058" y="1435"/>
                    </a:lnTo>
                    <a:lnTo>
                      <a:pt x="1163" y="1090"/>
                    </a:lnTo>
                    <a:lnTo>
                      <a:pt x="1181" y="1083"/>
                    </a:lnTo>
                    <a:lnTo>
                      <a:pt x="1232" y="969"/>
                    </a:lnTo>
                    <a:lnTo>
                      <a:pt x="1246" y="857"/>
                    </a:lnTo>
                    <a:lnTo>
                      <a:pt x="1242" y="811"/>
                    </a:lnTo>
                    <a:lnTo>
                      <a:pt x="1221" y="786"/>
                    </a:lnTo>
                    <a:lnTo>
                      <a:pt x="1186" y="770"/>
                    </a:lnTo>
                    <a:lnTo>
                      <a:pt x="1212" y="693"/>
                    </a:lnTo>
                    <a:lnTo>
                      <a:pt x="1261" y="579"/>
                    </a:lnTo>
                    <a:lnTo>
                      <a:pt x="1333" y="470"/>
                    </a:lnTo>
                    <a:lnTo>
                      <a:pt x="1351" y="449"/>
                    </a:lnTo>
                    <a:lnTo>
                      <a:pt x="1411" y="448"/>
                    </a:lnTo>
                    <a:lnTo>
                      <a:pt x="1446" y="432"/>
                    </a:lnTo>
                    <a:lnTo>
                      <a:pt x="1467" y="405"/>
                    </a:lnTo>
                    <a:lnTo>
                      <a:pt x="1467" y="382"/>
                    </a:lnTo>
                    <a:lnTo>
                      <a:pt x="1471" y="336"/>
                    </a:lnTo>
                    <a:lnTo>
                      <a:pt x="1455" y="313"/>
                    </a:lnTo>
                    <a:lnTo>
                      <a:pt x="1432" y="294"/>
                    </a:lnTo>
                    <a:lnTo>
                      <a:pt x="1391" y="288"/>
                    </a:lnTo>
                    <a:lnTo>
                      <a:pt x="1351" y="294"/>
                    </a:lnTo>
                    <a:lnTo>
                      <a:pt x="1312" y="296"/>
                    </a:lnTo>
                    <a:lnTo>
                      <a:pt x="1276" y="311"/>
                    </a:lnTo>
                    <a:lnTo>
                      <a:pt x="1263" y="332"/>
                    </a:lnTo>
                    <a:lnTo>
                      <a:pt x="1258" y="361"/>
                    </a:lnTo>
                    <a:lnTo>
                      <a:pt x="1261" y="384"/>
                    </a:lnTo>
                    <a:lnTo>
                      <a:pt x="1277" y="416"/>
                    </a:lnTo>
                    <a:lnTo>
                      <a:pt x="1205" y="502"/>
                    </a:lnTo>
                    <a:lnTo>
                      <a:pt x="1207" y="474"/>
                    </a:lnTo>
                    <a:lnTo>
                      <a:pt x="1249" y="448"/>
                    </a:lnTo>
                    <a:lnTo>
                      <a:pt x="1261" y="425"/>
                    </a:lnTo>
                    <a:lnTo>
                      <a:pt x="1253" y="388"/>
                    </a:lnTo>
                    <a:lnTo>
                      <a:pt x="1226" y="360"/>
                    </a:lnTo>
                    <a:lnTo>
                      <a:pt x="1203" y="353"/>
                    </a:lnTo>
                    <a:lnTo>
                      <a:pt x="1161" y="345"/>
                    </a:lnTo>
                    <a:lnTo>
                      <a:pt x="1128" y="349"/>
                    </a:lnTo>
                    <a:lnTo>
                      <a:pt x="1096" y="372"/>
                    </a:lnTo>
                    <a:lnTo>
                      <a:pt x="1096" y="393"/>
                    </a:lnTo>
                    <a:lnTo>
                      <a:pt x="1098" y="421"/>
                    </a:lnTo>
                    <a:lnTo>
                      <a:pt x="1110" y="449"/>
                    </a:lnTo>
                    <a:lnTo>
                      <a:pt x="1119" y="464"/>
                    </a:lnTo>
                    <a:lnTo>
                      <a:pt x="1109" y="521"/>
                    </a:lnTo>
                    <a:lnTo>
                      <a:pt x="1096" y="521"/>
                    </a:lnTo>
                    <a:lnTo>
                      <a:pt x="1091" y="505"/>
                    </a:lnTo>
                    <a:lnTo>
                      <a:pt x="1075" y="489"/>
                    </a:lnTo>
                    <a:lnTo>
                      <a:pt x="1056" y="238"/>
                    </a:lnTo>
                    <a:lnTo>
                      <a:pt x="964" y="176"/>
                    </a:lnTo>
                    <a:lnTo>
                      <a:pt x="847" y="238"/>
                    </a:lnTo>
                    <a:lnTo>
                      <a:pt x="791" y="443"/>
                    </a:lnTo>
                    <a:lnTo>
                      <a:pt x="762" y="259"/>
                    </a:lnTo>
                    <a:lnTo>
                      <a:pt x="741" y="238"/>
                    </a:lnTo>
                    <a:lnTo>
                      <a:pt x="741" y="188"/>
                    </a:lnTo>
                    <a:lnTo>
                      <a:pt x="696" y="141"/>
                    </a:lnTo>
                    <a:lnTo>
                      <a:pt x="689" y="81"/>
                    </a:lnTo>
                    <a:lnTo>
                      <a:pt x="610" y="0"/>
                    </a:lnTo>
                    <a:lnTo>
                      <a:pt x="515" y="75"/>
                    </a:lnTo>
                    <a:lnTo>
                      <a:pt x="499" y="144"/>
                    </a:lnTo>
                    <a:lnTo>
                      <a:pt x="453" y="184"/>
                    </a:lnTo>
                    <a:close/>
                  </a:path>
                </a:pathLst>
              </a:custGeom>
              <a:solidFill>
                <a:srgbClr val="D9E0E6"/>
              </a:solidFill>
              <a:ln w="9525">
                <a:noFill/>
                <a:round/>
                <a:headEnd/>
                <a:tailEnd/>
              </a:ln>
            </p:spPr>
            <p:txBody>
              <a:bodyPr/>
              <a:lstStyle/>
              <a:p>
                <a:endParaRPr lang="en-US"/>
              </a:p>
            </p:txBody>
          </p:sp>
          <p:sp>
            <p:nvSpPr>
              <p:cNvPr id="421910" name="Freeform 18"/>
              <p:cNvSpPr>
                <a:spLocks/>
              </p:cNvSpPr>
              <p:nvPr/>
            </p:nvSpPr>
            <p:spPr bwMode="auto">
              <a:xfrm>
                <a:off x="861" y="4208"/>
                <a:ext cx="791" cy="89"/>
              </a:xfrm>
              <a:custGeom>
                <a:avLst/>
                <a:gdLst>
                  <a:gd name="T0" fmla="*/ 0 w 791"/>
                  <a:gd name="T1" fmla="*/ 89 h 89"/>
                  <a:gd name="T2" fmla="*/ 791 w 791"/>
                  <a:gd name="T3" fmla="*/ 53 h 89"/>
                  <a:gd name="T4" fmla="*/ 726 w 791"/>
                  <a:gd name="T5" fmla="*/ 2 h 89"/>
                  <a:gd name="T6" fmla="*/ 99 w 791"/>
                  <a:gd name="T7" fmla="*/ 0 h 89"/>
                  <a:gd name="T8" fmla="*/ 0 w 791"/>
                  <a:gd name="T9" fmla="*/ 89 h 89"/>
                  <a:gd name="T10" fmla="*/ 0 w 791"/>
                  <a:gd name="T11" fmla="*/ 89 h 89"/>
                  <a:gd name="T12" fmla="*/ 0 60000 65536"/>
                  <a:gd name="T13" fmla="*/ 0 60000 65536"/>
                  <a:gd name="T14" fmla="*/ 0 60000 65536"/>
                  <a:gd name="T15" fmla="*/ 0 60000 65536"/>
                  <a:gd name="T16" fmla="*/ 0 60000 65536"/>
                  <a:gd name="T17" fmla="*/ 0 60000 65536"/>
                  <a:gd name="T18" fmla="*/ 0 w 791"/>
                  <a:gd name="T19" fmla="*/ 0 h 89"/>
                  <a:gd name="T20" fmla="*/ 791 w 791"/>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791" h="89">
                    <a:moveTo>
                      <a:pt x="0" y="89"/>
                    </a:moveTo>
                    <a:lnTo>
                      <a:pt x="791" y="53"/>
                    </a:lnTo>
                    <a:lnTo>
                      <a:pt x="726" y="2"/>
                    </a:lnTo>
                    <a:lnTo>
                      <a:pt x="99" y="0"/>
                    </a:lnTo>
                    <a:lnTo>
                      <a:pt x="0" y="89"/>
                    </a:lnTo>
                    <a:close/>
                  </a:path>
                </a:pathLst>
              </a:custGeom>
              <a:solidFill>
                <a:srgbClr val="2C2E3A">
                  <a:alpha val="50195"/>
                </a:srgbClr>
              </a:solidFill>
              <a:ln w="9525">
                <a:noFill/>
                <a:round/>
                <a:headEnd/>
                <a:tailEnd/>
              </a:ln>
            </p:spPr>
            <p:txBody>
              <a:bodyPr/>
              <a:lstStyle/>
              <a:p>
                <a:endParaRPr lang="en-US"/>
              </a:p>
            </p:txBody>
          </p:sp>
          <p:sp>
            <p:nvSpPr>
              <p:cNvPr id="421911" name="Freeform 19"/>
              <p:cNvSpPr>
                <a:spLocks/>
              </p:cNvSpPr>
              <p:nvPr/>
            </p:nvSpPr>
            <p:spPr bwMode="auto">
              <a:xfrm>
                <a:off x="602" y="2875"/>
                <a:ext cx="66" cy="69"/>
              </a:xfrm>
              <a:custGeom>
                <a:avLst/>
                <a:gdLst>
                  <a:gd name="T0" fmla="*/ 13 w 66"/>
                  <a:gd name="T1" fmla="*/ 0 h 69"/>
                  <a:gd name="T2" fmla="*/ 22 w 66"/>
                  <a:gd name="T3" fmla="*/ 4 h 69"/>
                  <a:gd name="T4" fmla="*/ 30 w 66"/>
                  <a:gd name="T5" fmla="*/ 12 h 69"/>
                  <a:gd name="T6" fmla="*/ 39 w 66"/>
                  <a:gd name="T7" fmla="*/ 19 h 69"/>
                  <a:gd name="T8" fmla="*/ 46 w 66"/>
                  <a:gd name="T9" fmla="*/ 27 h 69"/>
                  <a:gd name="T10" fmla="*/ 51 w 66"/>
                  <a:gd name="T11" fmla="*/ 35 h 69"/>
                  <a:gd name="T12" fmla="*/ 57 w 66"/>
                  <a:gd name="T13" fmla="*/ 43 h 69"/>
                  <a:gd name="T14" fmla="*/ 60 w 66"/>
                  <a:gd name="T15" fmla="*/ 53 h 69"/>
                  <a:gd name="T16" fmla="*/ 66 w 66"/>
                  <a:gd name="T17" fmla="*/ 62 h 69"/>
                  <a:gd name="T18" fmla="*/ 55 w 66"/>
                  <a:gd name="T19" fmla="*/ 65 h 69"/>
                  <a:gd name="T20" fmla="*/ 44 w 66"/>
                  <a:gd name="T21" fmla="*/ 69 h 69"/>
                  <a:gd name="T22" fmla="*/ 32 w 66"/>
                  <a:gd name="T23" fmla="*/ 63 h 69"/>
                  <a:gd name="T24" fmla="*/ 22 w 66"/>
                  <a:gd name="T25" fmla="*/ 57 h 69"/>
                  <a:gd name="T26" fmla="*/ 13 w 66"/>
                  <a:gd name="T27" fmla="*/ 47 h 69"/>
                  <a:gd name="T28" fmla="*/ 6 w 66"/>
                  <a:gd name="T29" fmla="*/ 38 h 69"/>
                  <a:gd name="T30" fmla="*/ 2 w 66"/>
                  <a:gd name="T31" fmla="*/ 32 h 69"/>
                  <a:gd name="T32" fmla="*/ 2 w 66"/>
                  <a:gd name="T33" fmla="*/ 27 h 69"/>
                  <a:gd name="T34" fmla="*/ 0 w 66"/>
                  <a:gd name="T35" fmla="*/ 22 h 69"/>
                  <a:gd name="T36" fmla="*/ 2 w 66"/>
                  <a:gd name="T37" fmla="*/ 17 h 69"/>
                  <a:gd name="T38" fmla="*/ 4 w 66"/>
                  <a:gd name="T39" fmla="*/ 7 h 69"/>
                  <a:gd name="T40" fmla="*/ 13 w 66"/>
                  <a:gd name="T41" fmla="*/ 0 h 69"/>
                  <a:gd name="T42" fmla="*/ 13 w 66"/>
                  <a:gd name="T43" fmla="*/ 0 h 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69"/>
                  <a:gd name="T68" fmla="*/ 66 w 66"/>
                  <a:gd name="T69" fmla="*/ 69 h 6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69">
                    <a:moveTo>
                      <a:pt x="13" y="0"/>
                    </a:moveTo>
                    <a:lnTo>
                      <a:pt x="22" y="4"/>
                    </a:lnTo>
                    <a:lnTo>
                      <a:pt x="30" y="12"/>
                    </a:lnTo>
                    <a:lnTo>
                      <a:pt x="39" y="19"/>
                    </a:lnTo>
                    <a:lnTo>
                      <a:pt x="46" y="27"/>
                    </a:lnTo>
                    <a:lnTo>
                      <a:pt x="51" y="35"/>
                    </a:lnTo>
                    <a:lnTo>
                      <a:pt x="57" y="43"/>
                    </a:lnTo>
                    <a:lnTo>
                      <a:pt x="60" y="53"/>
                    </a:lnTo>
                    <a:lnTo>
                      <a:pt x="66" y="62"/>
                    </a:lnTo>
                    <a:lnTo>
                      <a:pt x="55" y="65"/>
                    </a:lnTo>
                    <a:lnTo>
                      <a:pt x="44" y="69"/>
                    </a:lnTo>
                    <a:lnTo>
                      <a:pt x="32" y="63"/>
                    </a:lnTo>
                    <a:lnTo>
                      <a:pt x="22" y="57"/>
                    </a:lnTo>
                    <a:lnTo>
                      <a:pt x="13" y="47"/>
                    </a:lnTo>
                    <a:lnTo>
                      <a:pt x="6" y="38"/>
                    </a:lnTo>
                    <a:lnTo>
                      <a:pt x="2" y="32"/>
                    </a:lnTo>
                    <a:lnTo>
                      <a:pt x="2" y="27"/>
                    </a:lnTo>
                    <a:lnTo>
                      <a:pt x="0" y="22"/>
                    </a:lnTo>
                    <a:lnTo>
                      <a:pt x="2" y="17"/>
                    </a:lnTo>
                    <a:lnTo>
                      <a:pt x="4" y="7"/>
                    </a:lnTo>
                    <a:lnTo>
                      <a:pt x="13" y="0"/>
                    </a:lnTo>
                    <a:close/>
                  </a:path>
                </a:pathLst>
              </a:custGeom>
              <a:solidFill>
                <a:srgbClr val="8A8AA8"/>
              </a:solidFill>
              <a:ln w="9525">
                <a:noFill/>
                <a:round/>
                <a:headEnd/>
                <a:tailEnd/>
              </a:ln>
            </p:spPr>
            <p:txBody>
              <a:bodyPr/>
              <a:lstStyle/>
              <a:p>
                <a:endParaRPr lang="en-US"/>
              </a:p>
            </p:txBody>
          </p:sp>
          <p:sp>
            <p:nvSpPr>
              <p:cNvPr id="421912" name="Freeform 20"/>
              <p:cNvSpPr>
                <a:spLocks/>
              </p:cNvSpPr>
              <p:nvPr/>
            </p:nvSpPr>
            <p:spPr bwMode="auto">
              <a:xfrm>
                <a:off x="525" y="2868"/>
                <a:ext cx="76" cy="76"/>
              </a:xfrm>
              <a:custGeom>
                <a:avLst/>
                <a:gdLst>
                  <a:gd name="T0" fmla="*/ 58 w 76"/>
                  <a:gd name="T1" fmla="*/ 0 h 76"/>
                  <a:gd name="T2" fmla="*/ 65 w 76"/>
                  <a:gd name="T3" fmla="*/ 4 h 76"/>
                  <a:gd name="T4" fmla="*/ 70 w 76"/>
                  <a:gd name="T5" fmla="*/ 7 h 76"/>
                  <a:gd name="T6" fmla="*/ 72 w 76"/>
                  <a:gd name="T7" fmla="*/ 12 h 76"/>
                  <a:gd name="T8" fmla="*/ 76 w 76"/>
                  <a:gd name="T9" fmla="*/ 18 h 76"/>
                  <a:gd name="T10" fmla="*/ 76 w 76"/>
                  <a:gd name="T11" fmla="*/ 23 h 76"/>
                  <a:gd name="T12" fmla="*/ 76 w 76"/>
                  <a:gd name="T13" fmla="*/ 29 h 76"/>
                  <a:gd name="T14" fmla="*/ 72 w 76"/>
                  <a:gd name="T15" fmla="*/ 35 h 76"/>
                  <a:gd name="T16" fmla="*/ 70 w 76"/>
                  <a:gd name="T17" fmla="*/ 41 h 76"/>
                  <a:gd name="T18" fmla="*/ 65 w 76"/>
                  <a:gd name="T19" fmla="*/ 46 h 76"/>
                  <a:gd name="T20" fmla="*/ 62 w 76"/>
                  <a:gd name="T21" fmla="*/ 52 h 76"/>
                  <a:gd name="T22" fmla="*/ 55 w 76"/>
                  <a:gd name="T23" fmla="*/ 57 h 76"/>
                  <a:gd name="T24" fmla="*/ 51 w 76"/>
                  <a:gd name="T25" fmla="*/ 62 h 76"/>
                  <a:gd name="T26" fmla="*/ 39 w 76"/>
                  <a:gd name="T27" fmla="*/ 69 h 76"/>
                  <a:gd name="T28" fmla="*/ 27 w 76"/>
                  <a:gd name="T29" fmla="*/ 76 h 76"/>
                  <a:gd name="T30" fmla="*/ 16 w 76"/>
                  <a:gd name="T31" fmla="*/ 70 h 76"/>
                  <a:gd name="T32" fmla="*/ 5 w 76"/>
                  <a:gd name="T33" fmla="*/ 69 h 76"/>
                  <a:gd name="T34" fmla="*/ 2 w 76"/>
                  <a:gd name="T35" fmla="*/ 61 h 76"/>
                  <a:gd name="T36" fmla="*/ 2 w 76"/>
                  <a:gd name="T37" fmla="*/ 56 h 76"/>
                  <a:gd name="T38" fmla="*/ 0 w 76"/>
                  <a:gd name="T39" fmla="*/ 50 h 76"/>
                  <a:gd name="T40" fmla="*/ 4 w 76"/>
                  <a:gd name="T41" fmla="*/ 47 h 76"/>
                  <a:gd name="T42" fmla="*/ 11 w 76"/>
                  <a:gd name="T43" fmla="*/ 39 h 76"/>
                  <a:gd name="T44" fmla="*/ 21 w 76"/>
                  <a:gd name="T45" fmla="*/ 35 h 76"/>
                  <a:gd name="T46" fmla="*/ 30 w 76"/>
                  <a:gd name="T47" fmla="*/ 29 h 76"/>
                  <a:gd name="T48" fmla="*/ 41 w 76"/>
                  <a:gd name="T49" fmla="*/ 23 h 76"/>
                  <a:gd name="T50" fmla="*/ 48 w 76"/>
                  <a:gd name="T51" fmla="*/ 16 h 76"/>
                  <a:gd name="T52" fmla="*/ 49 w 76"/>
                  <a:gd name="T53" fmla="*/ 8 h 76"/>
                  <a:gd name="T54" fmla="*/ 55 w 76"/>
                  <a:gd name="T55" fmla="*/ 4 h 76"/>
                  <a:gd name="T56" fmla="*/ 58 w 76"/>
                  <a:gd name="T57" fmla="*/ 0 h 76"/>
                  <a:gd name="T58" fmla="*/ 58 w 76"/>
                  <a:gd name="T59" fmla="*/ 0 h 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6"/>
                  <a:gd name="T91" fmla="*/ 0 h 76"/>
                  <a:gd name="T92" fmla="*/ 76 w 76"/>
                  <a:gd name="T93" fmla="*/ 76 h 7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6" h="76">
                    <a:moveTo>
                      <a:pt x="58" y="0"/>
                    </a:moveTo>
                    <a:lnTo>
                      <a:pt x="65" y="4"/>
                    </a:lnTo>
                    <a:lnTo>
                      <a:pt x="70" y="7"/>
                    </a:lnTo>
                    <a:lnTo>
                      <a:pt x="72" y="12"/>
                    </a:lnTo>
                    <a:lnTo>
                      <a:pt x="76" y="18"/>
                    </a:lnTo>
                    <a:lnTo>
                      <a:pt x="76" y="23"/>
                    </a:lnTo>
                    <a:lnTo>
                      <a:pt x="76" y="29"/>
                    </a:lnTo>
                    <a:lnTo>
                      <a:pt x="72" y="35"/>
                    </a:lnTo>
                    <a:lnTo>
                      <a:pt x="70" y="41"/>
                    </a:lnTo>
                    <a:lnTo>
                      <a:pt x="65" y="46"/>
                    </a:lnTo>
                    <a:lnTo>
                      <a:pt x="62" y="52"/>
                    </a:lnTo>
                    <a:lnTo>
                      <a:pt x="55" y="57"/>
                    </a:lnTo>
                    <a:lnTo>
                      <a:pt x="51" y="62"/>
                    </a:lnTo>
                    <a:lnTo>
                      <a:pt x="39" y="69"/>
                    </a:lnTo>
                    <a:lnTo>
                      <a:pt x="27" y="76"/>
                    </a:lnTo>
                    <a:lnTo>
                      <a:pt x="16" y="70"/>
                    </a:lnTo>
                    <a:lnTo>
                      <a:pt x="5" y="69"/>
                    </a:lnTo>
                    <a:lnTo>
                      <a:pt x="2" y="61"/>
                    </a:lnTo>
                    <a:lnTo>
                      <a:pt x="2" y="56"/>
                    </a:lnTo>
                    <a:lnTo>
                      <a:pt x="0" y="50"/>
                    </a:lnTo>
                    <a:lnTo>
                      <a:pt x="4" y="47"/>
                    </a:lnTo>
                    <a:lnTo>
                      <a:pt x="11" y="39"/>
                    </a:lnTo>
                    <a:lnTo>
                      <a:pt x="21" y="35"/>
                    </a:lnTo>
                    <a:lnTo>
                      <a:pt x="30" y="29"/>
                    </a:lnTo>
                    <a:lnTo>
                      <a:pt x="41" y="23"/>
                    </a:lnTo>
                    <a:lnTo>
                      <a:pt x="48" y="16"/>
                    </a:lnTo>
                    <a:lnTo>
                      <a:pt x="49" y="8"/>
                    </a:lnTo>
                    <a:lnTo>
                      <a:pt x="55" y="4"/>
                    </a:lnTo>
                    <a:lnTo>
                      <a:pt x="58" y="0"/>
                    </a:lnTo>
                    <a:close/>
                  </a:path>
                </a:pathLst>
              </a:custGeom>
              <a:solidFill>
                <a:srgbClr val="B0C2B0"/>
              </a:solidFill>
              <a:ln w="9525">
                <a:noFill/>
                <a:round/>
                <a:headEnd/>
                <a:tailEnd/>
              </a:ln>
            </p:spPr>
            <p:txBody>
              <a:bodyPr/>
              <a:lstStyle/>
              <a:p>
                <a:endParaRPr lang="en-US"/>
              </a:p>
            </p:txBody>
          </p:sp>
          <p:sp>
            <p:nvSpPr>
              <p:cNvPr id="421913" name="Freeform 21"/>
              <p:cNvSpPr>
                <a:spLocks/>
              </p:cNvSpPr>
              <p:nvPr/>
            </p:nvSpPr>
            <p:spPr bwMode="auto">
              <a:xfrm>
                <a:off x="198" y="3148"/>
                <a:ext cx="60" cy="62"/>
              </a:xfrm>
              <a:custGeom>
                <a:avLst/>
                <a:gdLst>
                  <a:gd name="T0" fmla="*/ 13 w 60"/>
                  <a:gd name="T1" fmla="*/ 0 h 62"/>
                  <a:gd name="T2" fmla="*/ 18 w 60"/>
                  <a:gd name="T3" fmla="*/ 3 h 62"/>
                  <a:gd name="T4" fmla="*/ 25 w 60"/>
                  <a:gd name="T5" fmla="*/ 8 h 62"/>
                  <a:gd name="T6" fmla="*/ 30 w 60"/>
                  <a:gd name="T7" fmla="*/ 14 h 62"/>
                  <a:gd name="T8" fmla="*/ 35 w 60"/>
                  <a:gd name="T9" fmla="*/ 22 h 62"/>
                  <a:gd name="T10" fmla="*/ 41 w 60"/>
                  <a:gd name="T11" fmla="*/ 27 h 62"/>
                  <a:gd name="T12" fmla="*/ 46 w 60"/>
                  <a:gd name="T13" fmla="*/ 34 h 62"/>
                  <a:gd name="T14" fmla="*/ 51 w 60"/>
                  <a:gd name="T15" fmla="*/ 39 h 62"/>
                  <a:gd name="T16" fmla="*/ 60 w 60"/>
                  <a:gd name="T17" fmla="*/ 46 h 62"/>
                  <a:gd name="T18" fmla="*/ 57 w 60"/>
                  <a:gd name="T19" fmla="*/ 53 h 62"/>
                  <a:gd name="T20" fmla="*/ 55 w 60"/>
                  <a:gd name="T21" fmla="*/ 62 h 62"/>
                  <a:gd name="T22" fmla="*/ 48 w 60"/>
                  <a:gd name="T23" fmla="*/ 61 h 62"/>
                  <a:gd name="T24" fmla="*/ 41 w 60"/>
                  <a:gd name="T25" fmla="*/ 60 h 62"/>
                  <a:gd name="T26" fmla="*/ 34 w 60"/>
                  <a:gd name="T27" fmla="*/ 58 h 62"/>
                  <a:gd name="T28" fmla="*/ 28 w 60"/>
                  <a:gd name="T29" fmla="*/ 56 h 62"/>
                  <a:gd name="T30" fmla="*/ 16 w 60"/>
                  <a:gd name="T31" fmla="*/ 49 h 62"/>
                  <a:gd name="T32" fmla="*/ 9 w 60"/>
                  <a:gd name="T33" fmla="*/ 39 h 62"/>
                  <a:gd name="T34" fmla="*/ 4 w 60"/>
                  <a:gd name="T35" fmla="*/ 34 h 62"/>
                  <a:gd name="T36" fmla="*/ 0 w 60"/>
                  <a:gd name="T37" fmla="*/ 29 h 62"/>
                  <a:gd name="T38" fmla="*/ 0 w 60"/>
                  <a:gd name="T39" fmla="*/ 22 h 62"/>
                  <a:gd name="T40" fmla="*/ 0 w 60"/>
                  <a:gd name="T41" fmla="*/ 18 h 62"/>
                  <a:gd name="T42" fmla="*/ 0 w 60"/>
                  <a:gd name="T43" fmla="*/ 12 h 62"/>
                  <a:gd name="T44" fmla="*/ 2 w 60"/>
                  <a:gd name="T45" fmla="*/ 7 h 62"/>
                  <a:gd name="T46" fmla="*/ 6 w 60"/>
                  <a:gd name="T47" fmla="*/ 3 h 62"/>
                  <a:gd name="T48" fmla="*/ 13 w 60"/>
                  <a:gd name="T49" fmla="*/ 0 h 62"/>
                  <a:gd name="T50" fmla="*/ 13 w 60"/>
                  <a:gd name="T51" fmla="*/ 0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0"/>
                  <a:gd name="T79" fmla="*/ 0 h 62"/>
                  <a:gd name="T80" fmla="*/ 60 w 60"/>
                  <a:gd name="T81" fmla="*/ 62 h 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0" h="62">
                    <a:moveTo>
                      <a:pt x="13" y="0"/>
                    </a:moveTo>
                    <a:lnTo>
                      <a:pt x="18" y="3"/>
                    </a:lnTo>
                    <a:lnTo>
                      <a:pt x="25" y="8"/>
                    </a:lnTo>
                    <a:lnTo>
                      <a:pt x="30" y="14"/>
                    </a:lnTo>
                    <a:lnTo>
                      <a:pt x="35" y="22"/>
                    </a:lnTo>
                    <a:lnTo>
                      <a:pt x="41" y="27"/>
                    </a:lnTo>
                    <a:lnTo>
                      <a:pt x="46" y="34"/>
                    </a:lnTo>
                    <a:lnTo>
                      <a:pt x="51" y="39"/>
                    </a:lnTo>
                    <a:lnTo>
                      <a:pt x="60" y="46"/>
                    </a:lnTo>
                    <a:lnTo>
                      <a:pt x="57" y="53"/>
                    </a:lnTo>
                    <a:lnTo>
                      <a:pt x="55" y="62"/>
                    </a:lnTo>
                    <a:lnTo>
                      <a:pt x="48" y="61"/>
                    </a:lnTo>
                    <a:lnTo>
                      <a:pt x="41" y="60"/>
                    </a:lnTo>
                    <a:lnTo>
                      <a:pt x="34" y="58"/>
                    </a:lnTo>
                    <a:lnTo>
                      <a:pt x="28" y="56"/>
                    </a:lnTo>
                    <a:lnTo>
                      <a:pt x="16" y="49"/>
                    </a:lnTo>
                    <a:lnTo>
                      <a:pt x="9" y="39"/>
                    </a:lnTo>
                    <a:lnTo>
                      <a:pt x="4" y="34"/>
                    </a:lnTo>
                    <a:lnTo>
                      <a:pt x="0" y="29"/>
                    </a:lnTo>
                    <a:lnTo>
                      <a:pt x="0" y="22"/>
                    </a:lnTo>
                    <a:lnTo>
                      <a:pt x="0" y="18"/>
                    </a:lnTo>
                    <a:lnTo>
                      <a:pt x="0" y="12"/>
                    </a:lnTo>
                    <a:lnTo>
                      <a:pt x="2" y="7"/>
                    </a:lnTo>
                    <a:lnTo>
                      <a:pt x="6" y="3"/>
                    </a:lnTo>
                    <a:lnTo>
                      <a:pt x="13" y="0"/>
                    </a:lnTo>
                    <a:close/>
                  </a:path>
                </a:pathLst>
              </a:custGeom>
              <a:solidFill>
                <a:srgbClr val="8A998A"/>
              </a:solidFill>
              <a:ln w="9525">
                <a:noFill/>
                <a:round/>
                <a:headEnd/>
                <a:tailEnd/>
              </a:ln>
            </p:spPr>
            <p:txBody>
              <a:bodyPr/>
              <a:lstStyle/>
              <a:p>
                <a:endParaRPr lang="en-US"/>
              </a:p>
            </p:txBody>
          </p:sp>
          <p:sp>
            <p:nvSpPr>
              <p:cNvPr id="421914" name="Freeform 22"/>
              <p:cNvSpPr>
                <a:spLocks/>
              </p:cNvSpPr>
              <p:nvPr/>
            </p:nvSpPr>
            <p:spPr bwMode="auto">
              <a:xfrm>
                <a:off x="177" y="3158"/>
                <a:ext cx="37" cy="80"/>
              </a:xfrm>
              <a:custGeom>
                <a:avLst/>
                <a:gdLst>
                  <a:gd name="T0" fmla="*/ 14 w 37"/>
                  <a:gd name="T1" fmla="*/ 0 h 80"/>
                  <a:gd name="T2" fmla="*/ 23 w 37"/>
                  <a:gd name="T3" fmla="*/ 5 h 80"/>
                  <a:gd name="T4" fmla="*/ 30 w 37"/>
                  <a:gd name="T5" fmla="*/ 13 h 80"/>
                  <a:gd name="T6" fmla="*/ 34 w 37"/>
                  <a:gd name="T7" fmla="*/ 23 h 80"/>
                  <a:gd name="T8" fmla="*/ 37 w 37"/>
                  <a:gd name="T9" fmla="*/ 34 h 80"/>
                  <a:gd name="T10" fmla="*/ 35 w 37"/>
                  <a:gd name="T11" fmla="*/ 38 h 80"/>
                  <a:gd name="T12" fmla="*/ 35 w 37"/>
                  <a:gd name="T13" fmla="*/ 43 h 80"/>
                  <a:gd name="T14" fmla="*/ 35 w 37"/>
                  <a:gd name="T15" fmla="*/ 50 h 80"/>
                  <a:gd name="T16" fmla="*/ 35 w 37"/>
                  <a:gd name="T17" fmla="*/ 55 h 80"/>
                  <a:gd name="T18" fmla="*/ 35 w 37"/>
                  <a:gd name="T19" fmla="*/ 59 h 80"/>
                  <a:gd name="T20" fmla="*/ 35 w 37"/>
                  <a:gd name="T21" fmla="*/ 65 h 80"/>
                  <a:gd name="T22" fmla="*/ 35 w 37"/>
                  <a:gd name="T23" fmla="*/ 70 h 80"/>
                  <a:gd name="T24" fmla="*/ 35 w 37"/>
                  <a:gd name="T25" fmla="*/ 76 h 80"/>
                  <a:gd name="T26" fmla="*/ 25 w 37"/>
                  <a:gd name="T27" fmla="*/ 77 h 80"/>
                  <a:gd name="T28" fmla="*/ 14 w 37"/>
                  <a:gd name="T29" fmla="*/ 80 h 80"/>
                  <a:gd name="T30" fmla="*/ 11 w 37"/>
                  <a:gd name="T31" fmla="*/ 74 h 80"/>
                  <a:gd name="T32" fmla="*/ 9 w 37"/>
                  <a:gd name="T33" fmla="*/ 70 h 80"/>
                  <a:gd name="T34" fmla="*/ 7 w 37"/>
                  <a:gd name="T35" fmla="*/ 65 h 80"/>
                  <a:gd name="T36" fmla="*/ 6 w 37"/>
                  <a:gd name="T37" fmla="*/ 59 h 80"/>
                  <a:gd name="T38" fmla="*/ 4 w 37"/>
                  <a:gd name="T39" fmla="*/ 54 h 80"/>
                  <a:gd name="T40" fmla="*/ 2 w 37"/>
                  <a:gd name="T41" fmla="*/ 48 h 80"/>
                  <a:gd name="T42" fmla="*/ 0 w 37"/>
                  <a:gd name="T43" fmla="*/ 43 h 80"/>
                  <a:gd name="T44" fmla="*/ 0 w 37"/>
                  <a:gd name="T45" fmla="*/ 38 h 80"/>
                  <a:gd name="T46" fmla="*/ 0 w 37"/>
                  <a:gd name="T47" fmla="*/ 32 h 80"/>
                  <a:gd name="T48" fmla="*/ 0 w 37"/>
                  <a:gd name="T49" fmla="*/ 27 h 80"/>
                  <a:gd name="T50" fmla="*/ 0 w 37"/>
                  <a:gd name="T51" fmla="*/ 21 h 80"/>
                  <a:gd name="T52" fmla="*/ 2 w 37"/>
                  <a:gd name="T53" fmla="*/ 17 h 80"/>
                  <a:gd name="T54" fmla="*/ 6 w 37"/>
                  <a:gd name="T55" fmla="*/ 8 h 80"/>
                  <a:gd name="T56" fmla="*/ 14 w 37"/>
                  <a:gd name="T57" fmla="*/ 0 h 80"/>
                  <a:gd name="T58" fmla="*/ 14 w 37"/>
                  <a:gd name="T59" fmla="*/ 0 h 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
                  <a:gd name="T91" fmla="*/ 0 h 80"/>
                  <a:gd name="T92" fmla="*/ 37 w 37"/>
                  <a:gd name="T93" fmla="*/ 80 h 8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 h="80">
                    <a:moveTo>
                      <a:pt x="14" y="0"/>
                    </a:moveTo>
                    <a:lnTo>
                      <a:pt x="23" y="5"/>
                    </a:lnTo>
                    <a:lnTo>
                      <a:pt x="30" y="13"/>
                    </a:lnTo>
                    <a:lnTo>
                      <a:pt x="34" y="23"/>
                    </a:lnTo>
                    <a:lnTo>
                      <a:pt x="37" y="34"/>
                    </a:lnTo>
                    <a:lnTo>
                      <a:pt x="35" y="38"/>
                    </a:lnTo>
                    <a:lnTo>
                      <a:pt x="35" y="43"/>
                    </a:lnTo>
                    <a:lnTo>
                      <a:pt x="35" y="50"/>
                    </a:lnTo>
                    <a:lnTo>
                      <a:pt x="35" y="55"/>
                    </a:lnTo>
                    <a:lnTo>
                      <a:pt x="35" y="59"/>
                    </a:lnTo>
                    <a:lnTo>
                      <a:pt x="35" y="65"/>
                    </a:lnTo>
                    <a:lnTo>
                      <a:pt x="35" y="70"/>
                    </a:lnTo>
                    <a:lnTo>
                      <a:pt x="35" y="76"/>
                    </a:lnTo>
                    <a:lnTo>
                      <a:pt x="25" y="77"/>
                    </a:lnTo>
                    <a:lnTo>
                      <a:pt x="14" y="80"/>
                    </a:lnTo>
                    <a:lnTo>
                      <a:pt x="11" y="74"/>
                    </a:lnTo>
                    <a:lnTo>
                      <a:pt x="9" y="70"/>
                    </a:lnTo>
                    <a:lnTo>
                      <a:pt x="7" y="65"/>
                    </a:lnTo>
                    <a:lnTo>
                      <a:pt x="6" y="59"/>
                    </a:lnTo>
                    <a:lnTo>
                      <a:pt x="4" y="54"/>
                    </a:lnTo>
                    <a:lnTo>
                      <a:pt x="2" y="48"/>
                    </a:lnTo>
                    <a:lnTo>
                      <a:pt x="0" y="43"/>
                    </a:lnTo>
                    <a:lnTo>
                      <a:pt x="0" y="38"/>
                    </a:lnTo>
                    <a:lnTo>
                      <a:pt x="0" y="32"/>
                    </a:lnTo>
                    <a:lnTo>
                      <a:pt x="0" y="27"/>
                    </a:lnTo>
                    <a:lnTo>
                      <a:pt x="0" y="21"/>
                    </a:lnTo>
                    <a:lnTo>
                      <a:pt x="2" y="17"/>
                    </a:lnTo>
                    <a:lnTo>
                      <a:pt x="6" y="8"/>
                    </a:lnTo>
                    <a:lnTo>
                      <a:pt x="14" y="0"/>
                    </a:lnTo>
                    <a:close/>
                  </a:path>
                </a:pathLst>
              </a:custGeom>
              <a:solidFill>
                <a:srgbClr val="D1BDBD"/>
              </a:solidFill>
              <a:ln w="9525">
                <a:noFill/>
                <a:round/>
                <a:headEnd/>
                <a:tailEnd/>
              </a:ln>
            </p:spPr>
            <p:txBody>
              <a:bodyPr/>
              <a:lstStyle/>
              <a:p>
                <a:endParaRPr lang="en-US"/>
              </a:p>
            </p:txBody>
          </p:sp>
          <p:sp>
            <p:nvSpPr>
              <p:cNvPr id="421915" name="Freeform 23"/>
              <p:cNvSpPr>
                <a:spLocks/>
              </p:cNvSpPr>
              <p:nvPr/>
            </p:nvSpPr>
            <p:spPr bwMode="auto">
              <a:xfrm>
                <a:off x="613" y="2915"/>
                <a:ext cx="109" cy="152"/>
              </a:xfrm>
              <a:custGeom>
                <a:avLst/>
                <a:gdLst>
                  <a:gd name="T0" fmla="*/ 4 w 109"/>
                  <a:gd name="T1" fmla="*/ 0 h 152"/>
                  <a:gd name="T2" fmla="*/ 109 w 109"/>
                  <a:gd name="T3" fmla="*/ 98 h 152"/>
                  <a:gd name="T4" fmla="*/ 105 w 109"/>
                  <a:gd name="T5" fmla="*/ 152 h 152"/>
                  <a:gd name="T6" fmla="*/ 0 w 109"/>
                  <a:gd name="T7" fmla="*/ 90 h 152"/>
                  <a:gd name="T8" fmla="*/ 4 w 109"/>
                  <a:gd name="T9" fmla="*/ 0 h 152"/>
                  <a:gd name="T10" fmla="*/ 4 w 109"/>
                  <a:gd name="T11" fmla="*/ 0 h 152"/>
                  <a:gd name="T12" fmla="*/ 0 60000 65536"/>
                  <a:gd name="T13" fmla="*/ 0 60000 65536"/>
                  <a:gd name="T14" fmla="*/ 0 60000 65536"/>
                  <a:gd name="T15" fmla="*/ 0 60000 65536"/>
                  <a:gd name="T16" fmla="*/ 0 60000 65536"/>
                  <a:gd name="T17" fmla="*/ 0 60000 65536"/>
                  <a:gd name="T18" fmla="*/ 0 w 109"/>
                  <a:gd name="T19" fmla="*/ 0 h 152"/>
                  <a:gd name="T20" fmla="*/ 109 w 109"/>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109" h="152">
                    <a:moveTo>
                      <a:pt x="4" y="0"/>
                    </a:moveTo>
                    <a:lnTo>
                      <a:pt x="109" y="98"/>
                    </a:lnTo>
                    <a:lnTo>
                      <a:pt x="105" y="152"/>
                    </a:lnTo>
                    <a:lnTo>
                      <a:pt x="0" y="90"/>
                    </a:lnTo>
                    <a:lnTo>
                      <a:pt x="4" y="0"/>
                    </a:lnTo>
                    <a:close/>
                  </a:path>
                </a:pathLst>
              </a:custGeom>
              <a:solidFill>
                <a:srgbClr val="756969"/>
              </a:solidFill>
              <a:ln w="9525">
                <a:noFill/>
                <a:round/>
                <a:headEnd/>
                <a:tailEnd/>
              </a:ln>
            </p:spPr>
            <p:txBody>
              <a:bodyPr/>
              <a:lstStyle/>
              <a:p>
                <a:endParaRPr lang="en-US"/>
              </a:p>
            </p:txBody>
          </p:sp>
          <p:sp>
            <p:nvSpPr>
              <p:cNvPr id="421916" name="Freeform 24"/>
              <p:cNvSpPr>
                <a:spLocks/>
              </p:cNvSpPr>
              <p:nvPr/>
            </p:nvSpPr>
            <p:spPr bwMode="auto">
              <a:xfrm>
                <a:off x="617" y="2951"/>
                <a:ext cx="89" cy="85"/>
              </a:xfrm>
              <a:custGeom>
                <a:avLst/>
                <a:gdLst>
                  <a:gd name="T0" fmla="*/ 15 w 89"/>
                  <a:gd name="T1" fmla="*/ 0 h 85"/>
                  <a:gd name="T2" fmla="*/ 22 w 89"/>
                  <a:gd name="T3" fmla="*/ 5 h 85"/>
                  <a:gd name="T4" fmla="*/ 29 w 89"/>
                  <a:gd name="T5" fmla="*/ 12 h 85"/>
                  <a:gd name="T6" fmla="*/ 36 w 89"/>
                  <a:gd name="T7" fmla="*/ 19 h 85"/>
                  <a:gd name="T8" fmla="*/ 43 w 89"/>
                  <a:gd name="T9" fmla="*/ 27 h 85"/>
                  <a:gd name="T10" fmla="*/ 51 w 89"/>
                  <a:gd name="T11" fmla="*/ 33 h 85"/>
                  <a:gd name="T12" fmla="*/ 59 w 89"/>
                  <a:gd name="T13" fmla="*/ 40 h 85"/>
                  <a:gd name="T14" fmla="*/ 68 w 89"/>
                  <a:gd name="T15" fmla="*/ 46 h 85"/>
                  <a:gd name="T16" fmla="*/ 80 w 89"/>
                  <a:gd name="T17" fmla="*/ 51 h 85"/>
                  <a:gd name="T18" fmla="*/ 84 w 89"/>
                  <a:gd name="T19" fmla="*/ 56 h 85"/>
                  <a:gd name="T20" fmla="*/ 86 w 89"/>
                  <a:gd name="T21" fmla="*/ 66 h 85"/>
                  <a:gd name="T22" fmla="*/ 87 w 89"/>
                  <a:gd name="T23" fmla="*/ 71 h 85"/>
                  <a:gd name="T24" fmla="*/ 89 w 89"/>
                  <a:gd name="T25" fmla="*/ 77 h 85"/>
                  <a:gd name="T26" fmla="*/ 89 w 89"/>
                  <a:gd name="T27" fmla="*/ 81 h 85"/>
                  <a:gd name="T28" fmla="*/ 89 w 89"/>
                  <a:gd name="T29" fmla="*/ 85 h 85"/>
                  <a:gd name="T30" fmla="*/ 80 w 89"/>
                  <a:gd name="T31" fmla="*/ 84 h 85"/>
                  <a:gd name="T32" fmla="*/ 75 w 89"/>
                  <a:gd name="T33" fmla="*/ 84 h 85"/>
                  <a:gd name="T34" fmla="*/ 68 w 89"/>
                  <a:gd name="T35" fmla="*/ 82 h 85"/>
                  <a:gd name="T36" fmla="*/ 63 w 89"/>
                  <a:gd name="T37" fmla="*/ 81 h 85"/>
                  <a:gd name="T38" fmla="*/ 56 w 89"/>
                  <a:gd name="T39" fmla="*/ 78 h 85"/>
                  <a:gd name="T40" fmla="*/ 49 w 89"/>
                  <a:gd name="T41" fmla="*/ 77 h 85"/>
                  <a:gd name="T42" fmla="*/ 42 w 89"/>
                  <a:gd name="T43" fmla="*/ 74 h 85"/>
                  <a:gd name="T44" fmla="*/ 36 w 89"/>
                  <a:gd name="T45" fmla="*/ 71 h 85"/>
                  <a:gd name="T46" fmla="*/ 24 w 89"/>
                  <a:gd name="T47" fmla="*/ 65 h 85"/>
                  <a:gd name="T48" fmla="*/ 17 w 89"/>
                  <a:gd name="T49" fmla="*/ 55 h 85"/>
                  <a:gd name="T50" fmla="*/ 12 w 89"/>
                  <a:gd name="T51" fmla="*/ 46 h 85"/>
                  <a:gd name="T52" fmla="*/ 12 w 89"/>
                  <a:gd name="T53" fmla="*/ 36 h 85"/>
                  <a:gd name="T54" fmla="*/ 7 w 89"/>
                  <a:gd name="T55" fmla="*/ 32 h 85"/>
                  <a:gd name="T56" fmla="*/ 3 w 89"/>
                  <a:gd name="T57" fmla="*/ 27 h 85"/>
                  <a:gd name="T58" fmla="*/ 0 w 89"/>
                  <a:gd name="T59" fmla="*/ 21 h 85"/>
                  <a:gd name="T60" fmla="*/ 1 w 89"/>
                  <a:gd name="T61" fmla="*/ 17 h 85"/>
                  <a:gd name="T62" fmla="*/ 1 w 89"/>
                  <a:gd name="T63" fmla="*/ 12 h 85"/>
                  <a:gd name="T64" fmla="*/ 5 w 89"/>
                  <a:gd name="T65" fmla="*/ 6 h 85"/>
                  <a:gd name="T66" fmla="*/ 8 w 89"/>
                  <a:gd name="T67" fmla="*/ 2 h 85"/>
                  <a:gd name="T68" fmla="*/ 15 w 89"/>
                  <a:gd name="T69" fmla="*/ 0 h 85"/>
                  <a:gd name="T70" fmla="*/ 15 w 89"/>
                  <a:gd name="T71" fmla="*/ 0 h 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9"/>
                  <a:gd name="T109" fmla="*/ 0 h 85"/>
                  <a:gd name="T110" fmla="*/ 89 w 89"/>
                  <a:gd name="T111" fmla="*/ 85 h 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9" h="85">
                    <a:moveTo>
                      <a:pt x="15" y="0"/>
                    </a:moveTo>
                    <a:lnTo>
                      <a:pt x="22" y="5"/>
                    </a:lnTo>
                    <a:lnTo>
                      <a:pt x="29" y="12"/>
                    </a:lnTo>
                    <a:lnTo>
                      <a:pt x="36" y="19"/>
                    </a:lnTo>
                    <a:lnTo>
                      <a:pt x="43" y="27"/>
                    </a:lnTo>
                    <a:lnTo>
                      <a:pt x="51" y="33"/>
                    </a:lnTo>
                    <a:lnTo>
                      <a:pt x="59" y="40"/>
                    </a:lnTo>
                    <a:lnTo>
                      <a:pt x="68" y="46"/>
                    </a:lnTo>
                    <a:lnTo>
                      <a:pt x="80" y="51"/>
                    </a:lnTo>
                    <a:lnTo>
                      <a:pt x="84" y="56"/>
                    </a:lnTo>
                    <a:lnTo>
                      <a:pt x="86" y="66"/>
                    </a:lnTo>
                    <a:lnTo>
                      <a:pt x="87" y="71"/>
                    </a:lnTo>
                    <a:lnTo>
                      <a:pt x="89" y="77"/>
                    </a:lnTo>
                    <a:lnTo>
                      <a:pt x="89" y="81"/>
                    </a:lnTo>
                    <a:lnTo>
                      <a:pt x="89" y="85"/>
                    </a:lnTo>
                    <a:lnTo>
                      <a:pt x="80" y="84"/>
                    </a:lnTo>
                    <a:lnTo>
                      <a:pt x="75" y="84"/>
                    </a:lnTo>
                    <a:lnTo>
                      <a:pt x="68" y="82"/>
                    </a:lnTo>
                    <a:lnTo>
                      <a:pt x="63" y="81"/>
                    </a:lnTo>
                    <a:lnTo>
                      <a:pt x="56" y="78"/>
                    </a:lnTo>
                    <a:lnTo>
                      <a:pt x="49" y="77"/>
                    </a:lnTo>
                    <a:lnTo>
                      <a:pt x="42" y="74"/>
                    </a:lnTo>
                    <a:lnTo>
                      <a:pt x="36" y="71"/>
                    </a:lnTo>
                    <a:lnTo>
                      <a:pt x="24" y="65"/>
                    </a:lnTo>
                    <a:lnTo>
                      <a:pt x="17" y="55"/>
                    </a:lnTo>
                    <a:lnTo>
                      <a:pt x="12" y="46"/>
                    </a:lnTo>
                    <a:lnTo>
                      <a:pt x="12" y="36"/>
                    </a:lnTo>
                    <a:lnTo>
                      <a:pt x="7" y="32"/>
                    </a:lnTo>
                    <a:lnTo>
                      <a:pt x="3" y="27"/>
                    </a:lnTo>
                    <a:lnTo>
                      <a:pt x="0" y="21"/>
                    </a:lnTo>
                    <a:lnTo>
                      <a:pt x="1" y="17"/>
                    </a:lnTo>
                    <a:lnTo>
                      <a:pt x="1" y="12"/>
                    </a:lnTo>
                    <a:lnTo>
                      <a:pt x="5" y="6"/>
                    </a:lnTo>
                    <a:lnTo>
                      <a:pt x="8" y="2"/>
                    </a:lnTo>
                    <a:lnTo>
                      <a:pt x="15" y="0"/>
                    </a:lnTo>
                    <a:close/>
                  </a:path>
                </a:pathLst>
              </a:custGeom>
              <a:solidFill>
                <a:srgbClr val="A39494"/>
              </a:solidFill>
              <a:ln w="9525">
                <a:noFill/>
                <a:round/>
                <a:headEnd/>
                <a:tailEnd/>
              </a:ln>
            </p:spPr>
            <p:txBody>
              <a:bodyPr/>
              <a:lstStyle/>
              <a:p>
                <a:endParaRPr lang="en-US"/>
              </a:p>
            </p:txBody>
          </p:sp>
          <p:sp>
            <p:nvSpPr>
              <p:cNvPr id="421917" name="Freeform 25"/>
              <p:cNvSpPr>
                <a:spLocks/>
              </p:cNvSpPr>
              <p:nvPr/>
            </p:nvSpPr>
            <p:spPr bwMode="auto">
              <a:xfrm>
                <a:off x="476" y="2913"/>
                <a:ext cx="137" cy="192"/>
              </a:xfrm>
              <a:custGeom>
                <a:avLst/>
                <a:gdLst>
                  <a:gd name="T0" fmla="*/ 137 w 137"/>
                  <a:gd name="T1" fmla="*/ 0 h 192"/>
                  <a:gd name="T2" fmla="*/ 134 w 137"/>
                  <a:gd name="T3" fmla="*/ 85 h 192"/>
                  <a:gd name="T4" fmla="*/ 0 w 137"/>
                  <a:gd name="T5" fmla="*/ 192 h 192"/>
                  <a:gd name="T6" fmla="*/ 0 w 137"/>
                  <a:gd name="T7" fmla="*/ 93 h 192"/>
                  <a:gd name="T8" fmla="*/ 69 w 137"/>
                  <a:gd name="T9" fmla="*/ 51 h 192"/>
                  <a:gd name="T10" fmla="*/ 137 w 137"/>
                  <a:gd name="T11" fmla="*/ 0 h 192"/>
                  <a:gd name="T12" fmla="*/ 137 w 137"/>
                  <a:gd name="T13" fmla="*/ 0 h 192"/>
                  <a:gd name="T14" fmla="*/ 0 60000 65536"/>
                  <a:gd name="T15" fmla="*/ 0 60000 65536"/>
                  <a:gd name="T16" fmla="*/ 0 60000 65536"/>
                  <a:gd name="T17" fmla="*/ 0 60000 65536"/>
                  <a:gd name="T18" fmla="*/ 0 60000 65536"/>
                  <a:gd name="T19" fmla="*/ 0 60000 65536"/>
                  <a:gd name="T20" fmla="*/ 0 60000 65536"/>
                  <a:gd name="T21" fmla="*/ 0 w 137"/>
                  <a:gd name="T22" fmla="*/ 0 h 192"/>
                  <a:gd name="T23" fmla="*/ 137 w 137"/>
                  <a:gd name="T24" fmla="*/ 192 h 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 h="192">
                    <a:moveTo>
                      <a:pt x="137" y="0"/>
                    </a:moveTo>
                    <a:lnTo>
                      <a:pt x="134" y="85"/>
                    </a:lnTo>
                    <a:lnTo>
                      <a:pt x="0" y="192"/>
                    </a:lnTo>
                    <a:lnTo>
                      <a:pt x="0" y="93"/>
                    </a:lnTo>
                    <a:lnTo>
                      <a:pt x="69" y="51"/>
                    </a:lnTo>
                    <a:lnTo>
                      <a:pt x="137" y="0"/>
                    </a:lnTo>
                    <a:close/>
                  </a:path>
                </a:pathLst>
              </a:custGeom>
              <a:solidFill>
                <a:srgbClr val="B8B8D9"/>
              </a:solidFill>
              <a:ln w="9525">
                <a:noFill/>
                <a:round/>
                <a:headEnd/>
                <a:tailEnd/>
              </a:ln>
            </p:spPr>
            <p:txBody>
              <a:bodyPr/>
              <a:lstStyle/>
              <a:p>
                <a:endParaRPr lang="en-US"/>
              </a:p>
            </p:txBody>
          </p:sp>
          <p:sp>
            <p:nvSpPr>
              <p:cNvPr id="421918" name="Freeform 26"/>
              <p:cNvSpPr>
                <a:spLocks/>
              </p:cNvSpPr>
              <p:nvPr/>
            </p:nvSpPr>
            <p:spPr bwMode="auto">
              <a:xfrm>
                <a:off x="483" y="2956"/>
                <a:ext cx="102" cy="102"/>
              </a:xfrm>
              <a:custGeom>
                <a:avLst/>
                <a:gdLst>
                  <a:gd name="T0" fmla="*/ 81 w 102"/>
                  <a:gd name="T1" fmla="*/ 0 h 102"/>
                  <a:gd name="T2" fmla="*/ 91 w 102"/>
                  <a:gd name="T3" fmla="*/ 4 h 102"/>
                  <a:gd name="T4" fmla="*/ 97 w 102"/>
                  <a:gd name="T5" fmla="*/ 12 h 102"/>
                  <a:gd name="T6" fmla="*/ 98 w 102"/>
                  <a:gd name="T7" fmla="*/ 16 h 102"/>
                  <a:gd name="T8" fmla="*/ 100 w 102"/>
                  <a:gd name="T9" fmla="*/ 20 h 102"/>
                  <a:gd name="T10" fmla="*/ 100 w 102"/>
                  <a:gd name="T11" fmla="*/ 26 h 102"/>
                  <a:gd name="T12" fmla="*/ 102 w 102"/>
                  <a:gd name="T13" fmla="*/ 31 h 102"/>
                  <a:gd name="T14" fmla="*/ 98 w 102"/>
                  <a:gd name="T15" fmla="*/ 41 h 102"/>
                  <a:gd name="T16" fmla="*/ 93 w 102"/>
                  <a:gd name="T17" fmla="*/ 50 h 102"/>
                  <a:gd name="T18" fmla="*/ 84 w 102"/>
                  <a:gd name="T19" fmla="*/ 57 h 102"/>
                  <a:gd name="T20" fmla="*/ 74 w 102"/>
                  <a:gd name="T21" fmla="*/ 60 h 102"/>
                  <a:gd name="T22" fmla="*/ 65 w 102"/>
                  <a:gd name="T23" fmla="*/ 64 h 102"/>
                  <a:gd name="T24" fmla="*/ 60 w 102"/>
                  <a:gd name="T25" fmla="*/ 68 h 102"/>
                  <a:gd name="T26" fmla="*/ 54 w 102"/>
                  <a:gd name="T27" fmla="*/ 73 h 102"/>
                  <a:gd name="T28" fmla="*/ 53 w 102"/>
                  <a:gd name="T29" fmla="*/ 79 h 102"/>
                  <a:gd name="T30" fmla="*/ 47 w 102"/>
                  <a:gd name="T31" fmla="*/ 85 h 102"/>
                  <a:gd name="T32" fmla="*/ 44 w 102"/>
                  <a:gd name="T33" fmla="*/ 91 h 102"/>
                  <a:gd name="T34" fmla="*/ 40 w 102"/>
                  <a:gd name="T35" fmla="*/ 96 h 102"/>
                  <a:gd name="T36" fmla="*/ 35 w 102"/>
                  <a:gd name="T37" fmla="*/ 102 h 102"/>
                  <a:gd name="T38" fmla="*/ 28 w 102"/>
                  <a:gd name="T39" fmla="*/ 99 h 102"/>
                  <a:gd name="T40" fmla="*/ 19 w 102"/>
                  <a:gd name="T41" fmla="*/ 99 h 102"/>
                  <a:gd name="T42" fmla="*/ 14 w 102"/>
                  <a:gd name="T43" fmla="*/ 99 h 102"/>
                  <a:gd name="T44" fmla="*/ 11 w 102"/>
                  <a:gd name="T45" fmla="*/ 99 h 102"/>
                  <a:gd name="T46" fmla="*/ 5 w 102"/>
                  <a:gd name="T47" fmla="*/ 92 h 102"/>
                  <a:gd name="T48" fmla="*/ 2 w 102"/>
                  <a:gd name="T49" fmla="*/ 87 h 102"/>
                  <a:gd name="T50" fmla="*/ 0 w 102"/>
                  <a:gd name="T51" fmla="*/ 81 h 102"/>
                  <a:gd name="T52" fmla="*/ 0 w 102"/>
                  <a:gd name="T53" fmla="*/ 76 h 102"/>
                  <a:gd name="T54" fmla="*/ 0 w 102"/>
                  <a:gd name="T55" fmla="*/ 69 h 102"/>
                  <a:gd name="T56" fmla="*/ 4 w 102"/>
                  <a:gd name="T57" fmla="*/ 64 h 102"/>
                  <a:gd name="T58" fmla="*/ 5 w 102"/>
                  <a:gd name="T59" fmla="*/ 58 h 102"/>
                  <a:gd name="T60" fmla="*/ 11 w 102"/>
                  <a:gd name="T61" fmla="*/ 54 h 102"/>
                  <a:gd name="T62" fmla="*/ 14 w 102"/>
                  <a:gd name="T63" fmla="*/ 47 h 102"/>
                  <a:gd name="T64" fmla="*/ 19 w 102"/>
                  <a:gd name="T65" fmla="*/ 45 h 102"/>
                  <a:gd name="T66" fmla="*/ 26 w 102"/>
                  <a:gd name="T67" fmla="*/ 41 h 102"/>
                  <a:gd name="T68" fmla="*/ 33 w 102"/>
                  <a:gd name="T69" fmla="*/ 38 h 102"/>
                  <a:gd name="T70" fmla="*/ 40 w 102"/>
                  <a:gd name="T71" fmla="*/ 35 h 102"/>
                  <a:gd name="T72" fmla="*/ 47 w 102"/>
                  <a:gd name="T73" fmla="*/ 34 h 102"/>
                  <a:gd name="T74" fmla="*/ 56 w 102"/>
                  <a:gd name="T75" fmla="*/ 33 h 102"/>
                  <a:gd name="T76" fmla="*/ 65 w 102"/>
                  <a:gd name="T77" fmla="*/ 34 h 102"/>
                  <a:gd name="T78" fmla="*/ 69 w 102"/>
                  <a:gd name="T79" fmla="*/ 24 h 102"/>
                  <a:gd name="T80" fmla="*/ 69 w 102"/>
                  <a:gd name="T81" fmla="*/ 15 h 102"/>
                  <a:gd name="T82" fmla="*/ 69 w 102"/>
                  <a:gd name="T83" fmla="*/ 10 h 102"/>
                  <a:gd name="T84" fmla="*/ 72 w 102"/>
                  <a:gd name="T85" fmla="*/ 7 h 102"/>
                  <a:gd name="T86" fmla="*/ 74 w 102"/>
                  <a:gd name="T87" fmla="*/ 3 h 102"/>
                  <a:gd name="T88" fmla="*/ 81 w 102"/>
                  <a:gd name="T89" fmla="*/ 0 h 102"/>
                  <a:gd name="T90" fmla="*/ 81 w 102"/>
                  <a:gd name="T91" fmla="*/ 0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2"/>
                  <a:gd name="T139" fmla="*/ 0 h 102"/>
                  <a:gd name="T140" fmla="*/ 102 w 102"/>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2" h="102">
                    <a:moveTo>
                      <a:pt x="81" y="0"/>
                    </a:moveTo>
                    <a:lnTo>
                      <a:pt x="91" y="4"/>
                    </a:lnTo>
                    <a:lnTo>
                      <a:pt x="97" y="12"/>
                    </a:lnTo>
                    <a:lnTo>
                      <a:pt x="98" y="16"/>
                    </a:lnTo>
                    <a:lnTo>
                      <a:pt x="100" y="20"/>
                    </a:lnTo>
                    <a:lnTo>
                      <a:pt x="100" y="26"/>
                    </a:lnTo>
                    <a:lnTo>
                      <a:pt x="102" y="31"/>
                    </a:lnTo>
                    <a:lnTo>
                      <a:pt x="98" y="41"/>
                    </a:lnTo>
                    <a:lnTo>
                      <a:pt x="93" y="50"/>
                    </a:lnTo>
                    <a:lnTo>
                      <a:pt x="84" y="57"/>
                    </a:lnTo>
                    <a:lnTo>
                      <a:pt x="74" y="60"/>
                    </a:lnTo>
                    <a:lnTo>
                      <a:pt x="65" y="64"/>
                    </a:lnTo>
                    <a:lnTo>
                      <a:pt x="60" y="68"/>
                    </a:lnTo>
                    <a:lnTo>
                      <a:pt x="54" y="73"/>
                    </a:lnTo>
                    <a:lnTo>
                      <a:pt x="53" y="79"/>
                    </a:lnTo>
                    <a:lnTo>
                      <a:pt x="47" y="85"/>
                    </a:lnTo>
                    <a:lnTo>
                      <a:pt x="44" y="91"/>
                    </a:lnTo>
                    <a:lnTo>
                      <a:pt x="40" y="96"/>
                    </a:lnTo>
                    <a:lnTo>
                      <a:pt x="35" y="102"/>
                    </a:lnTo>
                    <a:lnTo>
                      <a:pt x="28" y="99"/>
                    </a:lnTo>
                    <a:lnTo>
                      <a:pt x="19" y="99"/>
                    </a:lnTo>
                    <a:lnTo>
                      <a:pt x="14" y="99"/>
                    </a:lnTo>
                    <a:lnTo>
                      <a:pt x="11" y="99"/>
                    </a:lnTo>
                    <a:lnTo>
                      <a:pt x="5" y="92"/>
                    </a:lnTo>
                    <a:lnTo>
                      <a:pt x="2" y="87"/>
                    </a:lnTo>
                    <a:lnTo>
                      <a:pt x="0" y="81"/>
                    </a:lnTo>
                    <a:lnTo>
                      <a:pt x="0" y="76"/>
                    </a:lnTo>
                    <a:lnTo>
                      <a:pt x="0" y="69"/>
                    </a:lnTo>
                    <a:lnTo>
                      <a:pt x="4" y="64"/>
                    </a:lnTo>
                    <a:lnTo>
                      <a:pt x="5" y="58"/>
                    </a:lnTo>
                    <a:lnTo>
                      <a:pt x="11" y="54"/>
                    </a:lnTo>
                    <a:lnTo>
                      <a:pt x="14" y="47"/>
                    </a:lnTo>
                    <a:lnTo>
                      <a:pt x="19" y="45"/>
                    </a:lnTo>
                    <a:lnTo>
                      <a:pt x="26" y="41"/>
                    </a:lnTo>
                    <a:lnTo>
                      <a:pt x="33" y="38"/>
                    </a:lnTo>
                    <a:lnTo>
                      <a:pt x="40" y="35"/>
                    </a:lnTo>
                    <a:lnTo>
                      <a:pt x="47" y="34"/>
                    </a:lnTo>
                    <a:lnTo>
                      <a:pt x="56" y="33"/>
                    </a:lnTo>
                    <a:lnTo>
                      <a:pt x="65" y="34"/>
                    </a:lnTo>
                    <a:lnTo>
                      <a:pt x="69" y="24"/>
                    </a:lnTo>
                    <a:lnTo>
                      <a:pt x="69" y="15"/>
                    </a:lnTo>
                    <a:lnTo>
                      <a:pt x="69" y="10"/>
                    </a:lnTo>
                    <a:lnTo>
                      <a:pt x="72" y="7"/>
                    </a:lnTo>
                    <a:lnTo>
                      <a:pt x="74" y="3"/>
                    </a:lnTo>
                    <a:lnTo>
                      <a:pt x="81" y="0"/>
                    </a:lnTo>
                    <a:close/>
                  </a:path>
                </a:pathLst>
              </a:custGeom>
              <a:solidFill>
                <a:srgbClr val="E6E6FF"/>
              </a:solidFill>
              <a:ln w="9525">
                <a:noFill/>
                <a:round/>
                <a:headEnd/>
                <a:tailEnd/>
              </a:ln>
            </p:spPr>
            <p:txBody>
              <a:bodyPr/>
              <a:lstStyle/>
              <a:p>
                <a:endParaRPr lang="en-US"/>
              </a:p>
            </p:txBody>
          </p:sp>
          <p:sp>
            <p:nvSpPr>
              <p:cNvPr id="421919" name="Freeform 27"/>
              <p:cNvSpPr>
                <a:spLocks/>
              </p:cNvSpPr>
              <p:nvPr/>
            </p:nvSpPr>
            <p:spPr bwMode="auto">
              <a:xfrm>
                <a:off x="898" y="3522"/>
                <a:ext cx="44" cy="78"/>
              </a:xfrm>
              <a:custGeom>
                <a:avLst/>
                <a:gdLst>
                  <a:gd name="T0" fmla="*/ 24 w 44"/>
                  <a:gd name="T1" fmla="*/ 0 h 78"/>
                  <a:gd name="T2" fmla="*/ 35 w 44"/>
                  <a:gd name="T3" fmla="*/ 5 h 78"/>
                  <a:gd name="T4" fmla="*/ 40 w 44"/>
                  <a:gd name="T5" fmla="*/ 15 h 78"/>
                  <a:gd name="T6" fmla="*/ 42 w 44"/>
                  <a:gd name="T7" fmla="*/ 19 h 78"/>
                  <a:gd name="T8" fmla="*/ 44 w 44"/>
                  <a:gd name="T9" fmla="*/ 24 h 78"/>
                  <a:gd name="T10" fmla="*/ 44 w 44"/>
                  <a:gd name="T11" fmla="*/ 30 h 78"/>
                  <a:gd name="T12" fmla="*/ 44 w 44"/>
                  <a:gd name="T13" fmla="*/ 35 h 78"/>
                  <a:gd name="T14" fmla="*/ 40 w 44"/>
                  <a:gd name="T15" fmla="*/ 40 h 78"/>
                  <a:gd name="T16" fmla="*/ 40 w 44"/>
                  <a:gd name="T17" fmla="*/ 46 h 78"/>
                  <a:gd name="T18" fmla="*/ 37 w 44"/>
                  <a:gd name="T19" fmla="*/ 50 h 78"/>
                  <a:gd name="T20" fmla="*/ 35 w 44"/>
                  <a:gd name="T21" fmla="*/ 55 h 78"/>
                  <a:gd name="T22" fmla="*/ 33 w 44"/>
                  <a:gd name="T23" fmla="*/ 61 h 78"/>
                  <a:gd name="T24" fmla="*/ 31 w 44"/>
                  <a:gd name="T25" fmla="*/ 66 h 78"/>
                  <a:gd name="T26" fmla="*/ 30 w 44"/>
                  <a:gd name="T27" fmla="*/ 72 h 78"/>
                  <a:gd name="T28" fmla="*/ 28 w 44"/>
                  <a:gd name="T29" fmla="*/ 76 h 78"/>
                  <a:gd name="T30" fmla="*/ 16 w 44"/>
                  <a:gd name="T31" fmla="*/ 77 h 78"/>
                  <a:gd name="T32" fmla="*/ 7 w 44"/>
                  <a:gd name="T33" fmla="*/ 78 h 78"/>
                  <a:gd name="T34" fmla="*/ 1 w 44"/>
                  <a:gd name="T35" fmla="*/ 69 h 78"/>
                  <a:gd name="T36" fmla="*/ 0 w 44"/>
                  <a:gd name="T37" fmla="*/ 59 h 78"/>
                  <a:gd name="T38" fmla="*/ 1 w 44"/>
                  <a:gd name="T39" fmla="*/ 50 h 78"/>
                  <a:gd name="T40" fmla="*/ 7 w 44"/>
                  <a:gd name="T41" fmla="*/ 42 h 78"/>
                  <a:gd name="T42" fmla="*/ 10 w 44"/>
                  <a:gd name="T43" fmla="*/ 32 h 78"/>
                  <a:gd name="T44" fmla="*/ 14 w 44"/>
                  <a:gd name="T45" fmla="*/ 24 h 78"/>
                  <a:gd name="T46" fmla="*/ 16 w 44"/>
                  <a:gd name="T47" fmla="*/ 15 h 78"/>
                  <a:gd name="T48" fmla="*/ 17 w 44"/>
                  <a:gd name="T49" fmla="*/ 5 h 78"/>
                  <a:gd name="T50" fmla="*/ 21 w 44"/>
                  <a:gd name="T51" fmla="*/ 2 h 78"/>
                  <a:gd name="T52" fmla="*/ 24 w 44"/>
                  <a:gd name="T53" fmla="*/ 0 h 78"/>
                  <a:gd name="T54" fmla="*/ 24 w 44"/>
                  <a:gd name="T55" fmla="*/ 0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4"/>
                  <a:gd name="T85" fmla="*/ 0 h 78"/>
                  <a:gd name="T86" fmla="*/ 44 w 44"/>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4" h="78">
                    <a:moveTo>
                      <a:pt x="24" y="0"/>
                    </a:moveTo>
                    <a:lnTo>
                      <a:pt x="35" y="5"/>
                    </a:lnTo>
                    <a:lnTo>
                      <a:pt x="40" y="15"/>
                    </a:lnTo>
                    <a:lnTo>
                      <a:pt x="42" y="19"/>
                    </a:lnTo>
                    <a:lnTo>
                      <a:pt x="44" y="24"/>
                    </a:lnTo>
                    <a:lnTo>
                      <a:pt x="44" y="30"/>
                    </a:lnTo>
                    <a:lnTo>
                      <a:pt x="44" y="35"/>
                    </a:lnTo>
                    <a:lnTo>
                      <a:pt x="40" y="40"/>
                    </a:lnTo>
                    <a:lnTo>
                      <a:pt x="40" y="46"/>
                    </a:lnTo>
                    <a:lnTo>
                      <a:pt x="37" y="50"/>
                    </a:lnTo>
                    <a:lnTo>
                      <a:pt x="35" y="55"/>
                    </a:lnTo>
                    <a:lnTo>
                      <a:pt x="33" y="61"/>
                    </a:lnTo>
                    <a:lnTo>
                      <a:pt x="31" y="66"/>
                    </a:lnTo>
                    <a:lnTo>
                      <a:pt x="30" y="72"/>
                    </a:lnTo>
                    <a:lnTo>
                      <a:pt x="28" y="76"/>
                    </a:lnTo>
                    <a:lnTo>
                      <a:pt x="16" y="77"/>
                    </a:lnTo>
                    <a:lnTo>
                      <a:pt x="7" y="78"/>
                    </a:lnTo>
                    <a:lnTo>
                      <a:pt x="1" y="69"/>
                    </a:lnTo>
                    <a:lnTo>
                      <a:pt x="0" y="59"/>
                    </a:lnTo>
                    <a:lnTo>
                      <a:pt x="1" y="50"/>
                    </a:lnTo>
                    <a:lnTo>
                      <a:pt x="7" y="42"/>
                    </a:lnTo>
                    <a:lnTo>
                      <a:pt x="10" y="32"/>
                    </a:lnTo>
                    <a:lnTo>
                      <a:pt x="14" y="24"/>
                    </a:lnTo>
                    <a:lnTo>
                      <a:pt x="16" y="15"/>
                    </a:lnTo>
                    <a:lnTo>
                      <a:pt x="17" y="5"/>
                    </a:lnTo>
                    <a:lnTo>
                      <a:pt x="21" y="2"/>
                    </a:lnTo>
                    <a:lnTo>
                      <a:pt x="24" y="0"/>
                    </a:lnTo>
                    <a:close/>
                  </a:path>
                </a:pathLst>
              </a:custGeom>
              <a:solidFill>
                <a:srgbClr val="FFA64D"/>
              </a:solidFill>
              <a:ln w="9525">
                <a:noFill/>
                <a:round/>
                <a:headEnd/>
                <a:tailEnd/>
              </a:ln>
            </p:spPr>
            <p:txBody>
              <a:bodyPr/>
              <a:lstStyle/>
              <a:p>
                <a:endParaRPr lang="en-US"/>
              </a:p>
            </p:txBody>
          </p:sp>
          <p:sp>
            <p:nvSpPr>
              <p:cNvPr id="421920" name="Freeform 28"/>
              <p:cNvSpPr>
                <a:spLocks/>
              </p:cNvSpPr>
              <p:nvPr/>
            </p:nvSpPr>
            <p:spPr bwMode="auto">
              <a:xfrm>
                <a:off x="219" y="3612"/>
                <a:ext cx="999" cy="178"/>
              </a:xfrm>
              <a:custGeom>
                <a:avLst/>
                <a:gdLst>
                  <a:gd name="T0" fmla="*/ 13 w 999"/>
                  <a:gd name="T1" fmla="*/ 10 h 178"/>
                  <a:gd name="T2" fmla="*/ 0 w 999"/>
                  <a:gd name="T3" fmla="*/ 51 h 178"/>
                  <a:gd name="T4" fmla="*/ 16 w 999"/>
                  <a:gd name="T5" fmla="*/ 86 h 178"/>
                  <a:gd name="T6" fmla="*/ 88 w 999"/>
                  <a:gd name="T7" fmla="*/ 115 h 178"/>
                  <a:gd name="T8" fmla="*/ 190 w 999"/>
                  <a:gd name="T9" fmla="*/ 140 h 178"/>
                  <a:gd name="T10" fmla="*/ 552 w 999"/>
                  <a:gd name="T11" fmla="*/ 178 h 178"/>
                  <a:gd name="T12" fmla="*/ 723 w 999"/>
                  <a:gd name="T13" fmla="*/ 174 h 178"/>
                  <a:gd name="T14" fmla="*/ 861 w 999"/>
                  <a:gd name="T15" fmla="*/ 148 h 178"/>
                  <a:gd name="T16" fmla="*/ 972 w 999"/>
                  <a:gd name="T17" fmla="*/ 107 h 178"/>
                  <a:gd name="T18" fmla="*/ 999 w 999"/>
                  <a:gd name="T19" fmla="*/ 69 h 178"/>
                  <a:gd name="T20" fmla="*/ 995 w 999"/>
                  <a:gd name="T21" fmla="*/ 34 h 178"/>
                  <a:gd name="T22" fmla="*/ 974 w 999"/>
                  <a:gd name="T23" fmla="*/ 7 h 178"/>
                  <a:gd name="T24" fmla="*/ 934 w 999"/>
                  <a:gd name="T25" fmla="*/ 0 h 178"/>
                  <a:gd name="T26" fmla="*/ 928 w 999"/>
                  <a:gd name="T27" fmla="*/ 23 h 178"/>
                  <a:gd name="T28" fmla="*/ 949 w 999"/>
                  <a:gd name="T29" fmla="*/ 45 h 178"/>
                  <a:gd name="T30" fmla="*/ 941 w 999"/>
                  <a:gd name="T31" fmla="*/ 86 h 178"/>
                  <a:gd name="T32" fmla="*/ 825 w 999"/>
                  <a:gd name="T33" fmla="*/ 126 h 178"/>
                  <a:gd name="T34" fmla="*/ 596 w 999"/>
                  <a:gd name="T35" fmla="*/ 148 h 178"/>
                  <a:gd name="T36" fmla="*/ 352 w 999"/>
                  <a:gd name="T37" fmla="*/ 134 h 178"/>
                  <a:gd name="T38" fmla="*/ 113 w 999"/>
                  <a:gd name="T39" fmla="*/ 101 h 178"/>
                  <a:gd name="T40" fmla="*/ 53 w 999"/>
                  <a:gd name="T41" fmla="*/ 76 h 178"/>
                  <a:gd name="T42" fmla="*/ 37 w 999"/>
                  <a:gd name="T43" fmla="*/ 57 h 178"/>
                  <a:gd name="T44" fmla="*/ 39 w 999"/>
                  <a:gd name="T45" fmla="*/ 34 h 178"/>
                  <a:gd name="T46" fmla="*/ 13 w 999"/>
                  <a:gd name="T47" fmla="*/ 10 h 178"/>
                  <a:gd name="T48" fmla="*/ 13 w 999"/>
                  <a:gd name="T49" fmla="*/ 10 h 1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99"/>
                  <a:gd name="T76" fmla="*/ 0 h 178"/>
                  <a:gd name="T77" fmla="*/ 999 w 999"/>
                  <a:gd name="T78" fmla="*/ 178 h 1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99" h="178">
                    <a:moveTo>
                      <a:pt x="13" y="10"/>
                    </a:moveTo>
                    <a:lnTo>
                      <a:pt x="0" y="51"/>
                    </a:lnTo>
                    <a:lnTo>
                      <a:pt x="16" y="86"/>
                    </a:lnTo>
                    <a:lnTo>
                      <a:pt x="88" y="115"/>
                    </a:lnTo>
                    <a:lnTo>
                      <a:pt x="190" y="140"/>
                    </a:lnTo>
                    <a:lnTo>
                      <a:pt x="552" y="178"/>
                    </a:lnTo>
                    <a:lnTo>
                      <a:pt x="723" y="174"/>
                    </a:lnTo>
                    <a:lnTo>
                      <a:pt x="861" y="148"/>
                    </a:lnTo>
                    <a:lnTo>
                      <a:pt x="972" y="107"/>
                    </a:lnTo>
                    <a:lnTo>
                      <a:pt x="999" y="69"/>
                    </a:lnTo>
                    <a:lnTo>
                      <a:pt x="995" y="34"/>
                    </a:lnTo>
                    <a:lnTo>
                      <a:pt x="974" y="7"/>
                    </a:lnTo>
                    <a:lnTo>
                      <a:pt x="934" y="0"/>
                    </a:lnTo>
                    <a:lnTo>
                      <a:pt x="928" y="23"/>
                    </a:lnTo>
                    <a:lnTo>
                      <a:pt x="949" y="45"/>
                    </a:lnTo>
                    <a:lnTo>
                      <a:pt x="941" y="86"/>
                    </a:lnTo>
                    <a:lnTo>
                      <a:pt x="825" y="126"/>
                    </a:lnTo>
                    <a:lnTo>
                      <a:pt x="596" y="148"/>
                    </a:lnTo>
                    <a:lnTo>
                      <a:pt x="352" y="134"/>
                    </a:lnTo>
                    <a:lnTo>
                      <a:pt x="113" y="101"/>
                    </a:lnTo>
                    <a:lnTo>
                      <a:pt x="53" y="76"/>
                    </a:lnTo>
                    <a:lnTo>
                      <a:pt x="37" y="57"/>
                    </a:lnTo>
                    <a:lnTo>
                      <a:pt x="39" y="34"/>
                    </a:lnTo>
                    <a:lnTo>
                      <a:pt x="13" y="10"/>
                    </a:lnTo>
                    <a:close/>
                  </a:path>
                </a:pathLst>
              </a:custGeom>
              <a:solidFill>
                <a:srgbClr val="FFA64D"/>
              </a:solidFill>
              <a:ln w="9525">
                <a:noFill/>
                <a:round/>
                <a:headEnd/>
                <a:tailEnd/>
              </a:ln>
            </p:spPr>
            <p:txBody>
              <a:bodyPr/>
              <a:lstStyle/>
              <a:p>
                <a:endParaRPr lang="en-US"/>
              </a:p>
            </p:txBody>
          </p:sp>
          <p:sp>
            <p:nvSpPr>
              <p:cNvPr id="421921" name="Freeform 29"/>
              <p:cNvSpPr>
                <a:spLocks/>
              </p:cNvSpPr>
              <p:nvPr/>
            </p:nvSpPr>
            <p:spPr bwMode="auto">
              <a:xfrm>
                <a:off x="96" y="3426"/>
                <a:ext cx="141" cy="182"/>
              </a:xfrm>
              <a:custGeom>
                <a:avLst/>
                <a:gdLst>
                  <a:gd name="T0" fmla="*/ 0 w 141"/>
                  <a:gd name="T1" fmla="*/ 11 h 182"/>
                  <a:gd name="T2" fmla="*/ 58 w 141"/>
                  <a:gd name="T3" fmla="*/ 69 h 182"/>
                  <a:gd name="T4" fmla="*/ 141 w 141"/>
                  <a:gd name="T5" fmla="*/ 182 h 182"/>
                  <a:gd name="T6" fmla="*/ 118 w 141"/>
                  <a:gd name="T7" fmla="*/ 80 h 182"/>
                  <a:gd name="T8" fmla="*/ 13 w 141"/>
                  <a:gd name="T9" fmla="*/ 0 h 182"/>
                  <a:gd name="T10" fmla="*/ 0 w 141"/>
                  <a:gd name="T11" fmla="*/ 11 h 182"/>
                  <a:gd name="T12" fmla="*/ 0 w 141"/>
                  <a:gd name="T13" fmla="*/ 11 h 182"/>
                  <a:gd name="T14" fmla="*/ 0 60000 65536"/>
                  <a:gd name="T15" fmla="*/ 0 60000 65536"/>
                  <a:gd name="T16" fmla="*/ 0 60000 65536"/>
                  <a:gd name="T17" fmla="*/ 0 60000 65536"/>
                  <a:gd name="T18" fmla="*/ 0 60000 65536"/>
                  <a:gd name="T19" fmla="*/ 0 60000 65536"/>
                  <a:gd name="T20" fmla="*/ 0 60000 65536"/>
                  <a:gd name="T21" fmla="*/ 0 w 141"/>
                  <a:gd name="T22" fmla="*/ 0 h 182"/>
                  <a:gd name="T23" fmla="*/ 141 w 141"/>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1" h="182">
                    <a:moveTo>
                      <a:pt x="0" y="11"/>
                    </a:moveTo>
                    <a:lnTo>
                      <a:pt x="58" y="69"/>
                    </a:lnTo>
                    <a:lnTo>
                      <a:pt x="141" y="182"/>
                    </a:lnTo>
                    <a:lnTo>
                      <a:pt x="118" y="80"/>
                    </a:lnTo>
                    <a:lnTo>
                      <a:pt x="13" y="0"/>
                    </a:lnTo>
                    <a:lnTo>
                      <a:pt x="0" y="11"/>
                    </a:lnTo>
                    <a:close/>
                  </a:path>
                </a:pathLst>
              </a:custGeom>
              <a:solidFill>
                <a:srgbClr val="FFA64D"/>
              </a:solidFill>
              <a:ln w="9525">
                <a:noFill/>
                <a:round/>
                <a:headEnd/>
                <a:tailEnd/>
              </a:ln>
            </p:spPr>
            <p:txBody>
              <a:bodyPr/>
              <a:lstStyle/>
              <a:p>
                <a:endParaRPr lang="en-US"/>
              </a:p>
            </p:txBody>
          </p:sp>
          <p:sp>
            <p:nvSpPr>
              <p:cNvPr id="421922" name="Freeform 30"/>
              <p:cNvSpPr>
                <a:spLocks/>
              </p:cNvSpPr>
              <p:nvPr/>
            </p:nvSpPr>
            <p:spPr bwMode="auto">
              <a:xfrm>
                <a:off x="1059" y="3232"/>
                <a:ext cx="285" cy="439"/>
              </a:xfrm>
              <a:custGeom>
                <a:avLst/>
                <a:gdLst>
                  <a:gd name="T0" fmla="*/ 92 w 285"/>
                  <a:gd name="T1" fmla="*/ 38 h 439"/>
                  <a:gd name="T2" fmla="*/ 69 w 285"/>
                  <a:gd name="T3" fmla="*/ 133 h 439"/>
                  <a:gd name="T4" fmla="*/ 64 w 285"/>
                  <a:gd name="T5" fmla="*/ 202 h 439"/>
                  <a:gd name="T6" fmla="*/ 64 w 285"/>
                  <a:gd name="T7" fmla="*/ 255 h 439"/>
                  <a:gd name="T8" fmla="*/ 9 w 285"/>
                  <a:gd name="T9" fmla="*/ 363 h 439"/>
                  <a:gd name="T10" fmla="*/ 0 w 285"/>
                  <a:gd name="T11" fmla="*/ 409 h 439"/>
                  <a:gd name="T12" fmla="*/ 6 w 285"/>
                  <a:gd name="T13" fmla="*/ 436 h 439"/>
                  <a:gd name="T14" fmla="*/ 37 w 285"/>
                  <a:gd name="T15" fmla="*/ 439 h 439"/>
                  <a:gd name="T16" fmla="*/ 81 w 285"/>
                  <a:gd name="T17" fmla="*/ 439 h 439"/>
                  <a:gd name="T18" fmla="*/ 94 w 285"/>
                  <a:gd name="T19" fmla="*/ 368 h 439"/>
                  <a:gd name="T20" fmla="*/ 153 w 285"/>
                  <a:gd name="T21" fmla="*/ 205 h 439"/>
                  <a:gd name="T22" fmla="*/ 225 w 285"/>
                  <a:gd name="T23" fmla="*/ 91 h 439"/>
                  <a:gd name="T24" fmla="*/ 285 w 285"/>
                  <a:gd name="T25" fmla="*/ 18 h 439"/>
                  <a:gd name="T26" fmla="*/ 252 w 285"/>
                  <a:gd name="T27" fmla="*/ 0 h 439"/>
                  <a:gd name="T28" fmla="*/ 164 w 285"/>
                  <a:gd name="T29" fmla="*/ 100 h 439"/>
                  <a:gd name="T30" fmla="*/ 109 w 285"/>
                  <a:gd name="T31" fmla="*/ 169 h 439"/>
                  <a:gd name="T32" fmla="*/ 109 w 285"/>
                  <a:gd name="T33" fmla="*/ 123 h 439"/>
                  <a:gd name="T34" fmla="*/ 132 w 285"/>
                  <a:gd name="T35" fmla="*/ 41 h 439"/>
                  <a:gd name="T36" fmla="*/ 115 w 285"/>
                  <a:gd name="T37" fmla="*/ 38 h 439"/>
                  <a:gd name="T38" fmla="*/ 102 w 285"/>
                  <a:gd name="T39" fmla="*/ 38 h 439"/>
                  <a:gd name="T40" fmla="*/ 92 w 285"/>
                  <a:gd name="T41" fmla="*/ 38 h 439"/>
                  <a:gd name="T42" fmla="*/ 92 w 285"/>
                  <a:gd name="T43" fmla="*/ 38 h 4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5"/>
                  <a:gd name="T67" fmla="*/ 0 h 439"/>
                  <a:gd name="T68" fmla="*/ 285 w 285"/>
                  <a:gd name="T69" fmla="*/ 439 h 4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5" h="439">
                    <a:moveTo>
                      <a:pt x="92" y="38"/>
                    </a:moveTo>
                    <a:lnTo>
                      <a:pt x="69" y="133"/>
                    </a:lnTo>
                    <a:lnTo>
                      <a:pt x="64" y="202"/>
                    </a:lnTo>
                    <a:lnTo>
                      <a:pt x="64" y="255"/>
                    </a:lnTo>
                    <a:lnTo>
                      <a:pt x="9" y="363"/>
                    </a:lnTo>
                    <a:lnTo>
                      <a:pt x="0" y="409"/>
                    </a:lnTo>
                    <a:lnTo>
                      <a:pt x="6" y="436"/>
                    </a:lnTo>
                    <a:lnTo>
                      <a:pt x="37" y="439"/>
                    </a:lnTo>
                    <a:lnTo>
                      <a:pt x="81" y="439"/>
                    </a:lnTo>
                    <a:lnTo>
                      <a:pt x="94" y="368"/>
                    </a:lnTo>
                    <a:lnTo>
                      <a:pt x="153" y="205"/>
                    </a:lnTo>
                    <a:lnTo>
                      <a:pt x="225" y="91"/>
                    </a:lnTo>
                    <a:lnTo>
                      <a:pt x="285" y="18"/>
                    </a:lnTo>
                    <a:lnTo>
                      <a:pt x="252" y="0"/>
                    </a:lnTo>
                    <a:lnTo>
                      <a:pt x="164" y="100"/>
                    </a:lnTo>
                    <a:lnTo>
                      <a:pt x="109" y="169"/>
                    </a:lnTo>
                    <a:lnTo>
                      <a:pt x="109" y="123"/>
                    </a:lnTo>
                    <a:lnTo>
                      <a:pt x="132" y="41"/>
                    </a:lnTo>
                    <a:lnTo>
                      <a:pt x="115" y="38"/>
                    </a:lnTo>
                    <a:lnTo>
                      <a:pt x="102" y="38"/>
                    </a:lnTo>
                    <a:lnTo>
                      <a:pt x="92" y="38"/>
                    </a:lnTo>
                    <a:close/>
                  </a:path>
                </a:pathLst>
              </a:custGeom>
              <a:solidFill>
                <a:srgbClr val="FFA64D"/>
              </a:solidFill>
              <a:ln w="9525">
                <a:noFill/>
                <a:round/>
                <a:headEnd/>
                <a:tailEnd/>
              </a:ln>
            </p:spPr>
            <p:txBody>
              <a:bodyPr/>
              <a:lstStyle/>
              <a:p>
                <a:endParaRPr lang="en-US"/>
              </a:p>
            </p:txBody>
          </p:sp>
          <p:sp>
            <p:nvSpPr>
              <p:cNvPr id="421923" name="Freeform 31"/>
              <p:cNvSpPr>
                <a:spLocks/>
              </p:cNvSpPr>
              <p:nvPr/>
            </p:nvSpPr>
            <p:spPr bwMode="auto">
              <a:xfrm>
                <a:off x="778" y="3615"/>
                <a:ext cx="425" cy="176"/>
              </a:xfrm>
              <a:custGeom>
                <a:avLst/>
                <a:gdLst>
                  <a:gd name="T0" fmla="*/ 406 w 425"/>
                  <a:gd name="T1" fmla="*/ 4 h 176"/>
                  <a:gd name="T2" fmla="*/ 415 w 425"/>
                  <a:gd name="T3" fmla="*/ 14 h 176"/>
                  <a:gd name="T4" fmla="*/ 420 w 425"/>
                  <a:gd name="T5" fmla="*/ 26 h 176"/>
                  <a:gd name="T6" fmla="*/ 424 w 425"/>
                  <a:gd name="T7" fmla="*/ 38 h 176"/>
                  <a:gd name="T8" fmla="*/ 424 w 425"/>
                  <a:gd name="T9" fmla="*/ 50 h 176"/>
                  <a:gd name="T10" fmla="*/ 424 w 425"/>
                  <a:gd name="T11" fmla="*/ 64 h 176"/>
                  <a:gd name="T12" fmla="*/ 422 w 425"/>
                  <a:gd name="T13" fmla="*/ 79 h 176"/>
                  <a:gd name="T14" fmla="*/ 422 w 425"/>
                  <a:gd name="T15" fmla="*/ 92 h 176"/>
                  <a:gd name="T16" fmla="*/ 411 w 425"/>
                  <a:gd name="T17" fmla="*/ 104 h 176"/>
                  <a:gd name="T18" fmla="*/ 387 w 425"/>
                  <a:gd name="T19" fmla="*/ 114 h 176"/>
                  <a:gd name="T20" fmla="*/ 362 w 425"/>
                  <a:gd name="T21" fmla="*/ 121 h 176"/>
                  <a:gd name="T22" fmla="*/ 338 w 425"/>
                  <a:gd name="T23" fmla="*/ 126 h 176"/>
                  <a:gd name="T24" fmla="*/ 313 w 425"/>
                  <a:gd name="T25" fmla="*/ 130 h 176"/>
                  <a:gd name="T26" fmla="*/ 287 w 425"/>
                  <a:gd name="T27" fmla="*/ 133 h 176"/>
                  <a:gd name="T28" fmla="*/ 260 w 425"/>
                  <a:gd name="T29" fmla="*/ 136 h 176"/>
                  <a:gd name="T30" fmla="*/ 236 w 425"/>
                  <a:gd name="T31" fmla="*/ 140 h 176"/>
                  <a:gd name="T32" fmla="*/ 211 w 425"/>
                  <a:gd name="T33" fmla="*/ 146 h 176"/>
                  <a:gd name="T34" fmla="*/ 185 w 425"/>
                  <a:gd name="T35" fmla="*/ 152 h 176"/>
                  <a:gd name="T36" fmla="*/ 160 w 425"/>
                  <a:gd name="T37" fmla="*/ 157 h 176"/>
                  <a:gd name="T38" fmla="*/ 134 w 425"/>
                  <a:gd name="T39" fmla="*/ 161 h 176"/>
                  <a:gd name="T40" fmla="*/ 114 w 425"/>
                  <a:gd name="T41" fmla="*/ 164 h 176"/>
                  <a:gd name="T42" fmla="*/ 100 w 425"/>
                  <a:gd name="T43" fmla="*/ 167 h 176"/>
                  <a:gd name="T44" fmla="*/ 86 w 425"/>
                  <a:gd name="T45" fmla="*/ 168 h 176"/>
                  <a:gd name="T46" fmla="*/ 74 w 425"/>
                  <a:gd name="T47" fmla="*/ 171 h 176"/>
                  <a:gd name="T48" fmla="*/ 60 w 425"/>
                  <a:gd name="T49" fmla="*/ 171 h 176"/>
                  <a:gd name="T50" fmla="*/ 46 w 425"/>
                  <a:gd name="T51" fmla="*/ 172 h 176"/>
                  <a:gd name="T52" fmla="*/ 27 w 425"/>
                  <a:gd name="T53" fmla="*/ 173 h 176"/>
                  <a:gd name="T54" fmla="*/ 5 w 425"/>
                  <a:gd name="T55" fmla="*/ 168 h 176"/>
                  <a:gd name="T56" fmla="*/ 5 w 425"/>
                  <a:gd name="T57" fmla="*/ 157 h 176"/>
                  <a:gd name="T58" fmla="*/ 20 w 425"/>
                  <a:gd name="T59" fmla="*/ 152 h 176"/>
                  <a:gd name="T60" fmla="*/ 34 w 425"/>
                  <a:gd name="T61" fmla="*/ 148 h 176"/>
                  <a:gd name="T62" fmla="*/ 49 w 425"/>
                  <a:gd name="T63" fmla="*/ 146 h 176"/>
                  <a:gd name="T64" fmla="*/ 65 w 425"/>
                  <a:gd name="T65" fmla="*/ 145 h 176"/>
                  <a:gd name="T66" fmla="*/ 81 w 425"/>
                  <a:gd name="T67" fmla="*/ 145 h 176"/>
                  <a:gd name="T68" fmla="*/ 97 w 425"/>
                  <a:gd name="T69" fmla="*/ 144 h 176"/>
                  <a:gd name="T70" fmla="*/ 111 w 425"/>
                  <a:gd name="T71" fmla="*/ 141 h 176"/>
                  <a:gd name="T72" fmla="*/ 125 w 425"/>
                  <a:gd name="T73" fmla="*/ 137 h 176"/>
                  <a:gd name="T74" fmla="*/ 139 w 425"/>
                  <a:gd name="T75" fmla="*/ 134 h 176"/>
                  <a:gd name="T76" fmla="*/ 153 w 425"/>
                  <a:gd name="T77" fmla="*/ 131 h 176"/>
                  <a:gd name="T78" fmla="*/ 167 w 425"/>
                  <a:gd name="T79" fmla="*/ 130 h 176"/>
                  <a:gd name="T80" fmla="*/ 181 w 425"/>
                  <a:gd name="T81" fmla="*/ 126 h 176"/>
                  <a:gd name="T82" fmla="*/ 195 w 425"/>
                  <a:gd name="T83" fmla="*/ 123 h 176"/>
                  <a:gd name="T84" fmla="*/ 209 w 425"/>
                  <a:gd name="T85" fmla="*/ 121 h 176"/>
                  <a:gd name="T86" fmla="*/ 225 w 425"/>
                  <a:gd name="T87" fmla="*/ 119 h 176"/>
                  <a:gd name="T88" fmla="*/ 237 w 425"/>
                  <a:gd name="T89" fmla="*/ 117 h 176"/>
                  <a:gd name="T90" fmla="*/ 253 w 425"/>
                  <a:gd name="T91" fmla="*/ 114 h 176"/>
                  <a:gd name="T92" fmla="*/ 267 w 425"/>
                  <a:gd name="T93" fmla="*/ 111 h 176"/>
                  <a:gd name="T94" fmla="*/ 281 w 425"/>
                  <a:gd name="T95" fmla="*/ 107 h 176"/>
                  <a:gd name="T96" fmla="*/ 297 w 425"/>
                  <a:gd name="T97" fmla="*/ 106 h 176"/>
                  <a:gd name="T98" fmla="*/ 311 w 425"/>
                  <a:gd name="T99" fmla="*/ 103 h 176"/>
                  <a:gd name="T100" fmla="*/ 325 w 425"/>
                  <a:gd name="T101" fmla="*/ 102 h 176"/>
                  <a:gd name="T102" fmla="*/ 341 w 425"/>
                  <a:gd name="T103" fmla="*/ 99 h 176"/>
                  <a:gd name="T104" fmla="*/ 355 w 425"/>
                  <a:gd name="T105" fmla="*/ 95 h 176"/>
                  <a:gd name="T106" fmla="*/ 373 w 425"/>
                  <a:gd name="T107" fmla="*/ 92 h 176"/>
                  <a:gd name="T108" fmla="*/ 389 w 425"/>
                  <a:gd name="T109" fmla="*/ 85 h 176"/>
                  <a:gd name="T110" fmla="*/ 396 w 425"/>
                  <a:gd name="T111" fmla="*/ 75 h 176"/>
                  <a:gd name="T112" fmla="*/ 394 w 425"/>
                  <a:gd name="T113" fmla="*/ 57 h 176"/>
                  <a:gd name="T114" fmla="*/ 390 w 425"/>
                  <a:gd name="T115" fmla="*/ 41 h 176"/>
                  <a:gd name="T116" fmla="*/ 387 w 425"/>
                  <a:gd name="T117" fmla="*/ 23 h 176"/>
                  <a:gd name="T118" fmla="*/ 390 w 425"/>
                  <a:gd name="T119" fmla="*/ 7 h 176"/>
                  <a:gd name="T120" fmla="*/ 399 w 425"/>
                  <a:gd name="T121" fmla="*/ 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5"/>
                  <a:gd name="T184" fmla="*/ 0 h 176"/>
                  <a:gd name="T185" fmla="*/ 425 w 425"/>
                  <a:gd name="T186" fmla="*/ 176 h 1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5" h="176">
                    <a:moveTo>
                      <a:pt x="399" y="0"/>
                    </a:moveTo>
                    <a:lnTo>
                      <a:pt x="406" y="4"/>
                    </a:lnTo>
                    <a:lnTo>
                      <a:pt x="411" y="8"/>
                    </a:lnTo>
                    <a:lnTo>
                      <a:pt x="415" y="14"/>
                    </a:lnTo>
                    <a:lnTo>
                      <a:pt x="418" y="19"/>
                    </a:lnTo>
                    <a:lnTo>
                      <a:pt x="420" y="26"/>
                    </a:lnTo>
                    <a:lnTo>
                      <a:pt x="424" y="31"/>
                    </a:lnTo>
                    <a:lnTo>
                      <a:pt x="424" y="38"/>
                    </a:lnTo>
                    <a:lnTo>
                      <a:pt x="425" y="45"/>
                    </a:lnTo>
                    <a:lnTo>
                      <a:pt x="424" y="50"/>
                    </a:lnTo>
                    <a:lnTo>
                      <a:pt x="424" y="58"/>
                    </a:lnTo>
                    <a:lnTo>
                      <a:pt x="424" y="64"/>
                    </a:lnTo>
                    <a:lnTo>
                      <a:pt x="424" y="72"/>
                    </a:lnTo>
                    <a:lnTo>
                      <a:pt x="422" y="79"/>
                    </a:lnTo>
                    <a:lnTo>
                      <a:pt x="422" y="85"/>
                    </a:lnTo>
                    <a:lnTo>
                      <a:pt x="422" y="92"/>
                    </a:lnTo>
                    <a:lnTo>
                      <a:pt x="424" y="99"/>
                    </a:lnTo>
                    <a:lnTo>
                      <a:pt x="411" y="104"/>
                    </a:lnTo>
                    <a:lnTo>
                      <a:pt x="399" y="110"/>
                    </a:lnTo>
                    <a:lnTo>
                      <a:pt x="387" y="114"/>
                    </a:lnTo>
                    <a:lnTo>
                      <a:pt x="376" y="118"/>
                    </a:lnTo>
                    <a:lnTo>
                      <a:pt x="362" y="121"/>
                    </a:lnTo>
                    <a:lnTo>
                      <a:pt x="350" y="123"/>
                    </a:lnTo>
                    <a:lnTo>
                      <a:pt x="338" y="126"/>
                    </a:lnTo>
                    <a:lnTo>
                      <a:pt x="325" y="129"/>
                    </a:lnTo>
                    <a:lnTo>
                      <a:pt x="313" y="130"/>
                    </a:lnTo>
                    <a:lnTo>
                      <a:pt x="301" y="131"/>
                    </a:lnTo>
                    <a:lnTo>
                      <a:pt x="287" y="133"/>
                    </a:lnTo>
                    <a:lnTo>
                      <a:pt x="274" y="134"/>
                    </a:lnTo>
                    <a:lnTo>
                      <a:pt x="260" y="136"/>
                    </a:lnTo>
                    <a:lnTo>
                      <a:pt x="250" y="137"/>
                    </a:lnTo>
                    <a:lnTo>
                      <a:pt x="236" y="140"/>
                    </a:lnTo>
                    <a:lnTo>
                      <a:pt x="225" y="144"/>
                    </a:lnTo>
                    <a:lnTo>
                      <a:pt x="211" y="146"/>
                    </a:lnTo>
                    <a:lnTo>
                      <a:pt x="199" y="149"/>
                    </a:lnTo>
                    <a:lnTo>
                      <a:pt x="185" y="152"/>
                    </a:lnTo>
                    <a:lnTo>
                      <a:pt x="172" y="154"/>
                    </a:lnTo>
                    <a:lnTo>
                      <a:pt x="160" y="157"/>
                    </a:lnTo>
                    <a:lnTo>
                      <a:pt x="148" y="160"/>
                    </a:lnTo>
                    <a:lnTo>
                      <a:pt x="134" y="161"/>
                    </a:lnTo>
                    <a:lnTo>
                      <a:pt x="121" y="164"/>
                    </a:lnTo>
                    <a:lnTo>
                      <a:pt x="114" y="164"/>
                    </a:lnTo>
                    <a:lnTo>
                      <a:pt x="107" y="165"/>
                    </a:lnTo>
                    <a:lnTo>
                      <a:pt x="100" y="167"/>
                    </a:lnTo>
                    <a:lnTo>
                      <a:pt x="95" y="167"/>
                    </a:lnTo>
                    <a:lnTo>
                      <a:pt x="86" y="168"/>
                    </a:lnTo>
                    <a:lnTo>
                      <a:pt x="79" y="169"/>
                    </a:lnTo>
                    <a:lnTo>
                      <a:pt x="74" y="171"/>
                    </a:lnTo>
                    <a:lnTo>
                      <a:pt x="67" y="171"/>
                    </a:lnTo>
                    <a:lnTo>
                      <a:pt x="60" y="171"/>
                    </a:lnTo>
                    <a:lnTo>
                      <a:pt x="55" y="172"/>
                    </a:lnTo>
                    <a:lnTo>
                      <a:pt x="46" y="172"/>
                    </a:lnTo>
                    <a:lnTo>
                      <a:pt x="41" y="173"/>
                    </a:lnTo>
                    <a:lnTo>
                      <a:pt x="27" y="173"/>
                    </a:lnTo>
                    <a:lnTo>
                      <a:pt x="14" y="176"/>
                    </a:lnTo>
                    <a:lnTo>
                      <a:pt x="5" y="168"/>
                    </a:lnTo>
                    <a:lnTo>
                      <a:pt x="0" y="163"/>
                    </a:lnTo>
                    <a:lnTo>
                      <a:pt x="5" y="157"/>
                    </a:lnTo>
                    <a:lnTo>
                      <a:pt x="13" y="154"/>
                    </a:lnTo>
                    <a:lnTo>
                      <a:pt x="20" y="152"/>
                    </a:lnTo>
                    <a:lnTo>
                      <a:pt x="27" y="150"/>
                    </a:lnTo>
                    <a:lnTo>
                      <a:pt x="34" y="148"/>
                    </a:lnTo>
                    <a:lnTo>
                      <a:pt x="42" y="146"/>
                    </a:lnTo>
                    <a:lnTo>
                      <a:pt x="49" y="146"/>
                    </a:lnTo>
                    <a:lnTo>
                      <a:pt x="58" y="146"/>
                    </a:lnTo>
                    <a:lnTo>
                      <a:pt x="65" y="145"/>
                    </a:lnTo>
                    <a:lnTo>
                      <a:pt x="74" y="145"/>
                    </a:lnTo>
                    <a:lnTo>
                      <a:pt x="81" y="145"/>
                    </a:lnTo>
                    <a:lnTo>
                      <a:pt x="90" y="145"/>
                    </a:lnTo>
                    <a:lnTo>
                      <a:pt x="97" y="144"/>
                    </a:lnTo>
                    <a:lnTo>
                      <a:pt x="104" y="142"/>
                    </a:lnTo>
                    <a:lnTo>
                      <a:pt x="111" y="141"/>
                    </a:lnTo>
                    <a:lnTo>
                      <a:pt x="118" y="138"/>
                    </a:lnTo>
                    <a:lnTo>
                      <a:pt x="125" y="137"/>
                    </a:lnTo>
                    <a:lnTo>
                      <a:pt x="132" y="136"/>
                    </a:lnTo>
                    <a:lnTo>
                      <a:pt x="139" y="134"/>
                    </a:lnTo>
                    <a:lnTo>
                      <a:pt x="146" y="133"/>
                    </a:lnTo>
                    <a:lnTo>
                      <a:pt x="153" y="131"/>
                    </a:lnTo>
                    <a:lnTo>
                      <a:pt x="160" y="130"/>
                    </a:lnTo>
                    <a:lnTo>
                      <a:pt x="167" y="130"/>
                    </a:lnTo>
                    <a:lnTo>
                      <a:pt x="176" y="129"/>
                    </a:lnTo>
                    <a:lnTo>
                      <a:pt x="181" y="126"/>
                    </a:lnTo>
                    <a:lnTo>
                      <a:pt x="188" y="126"/>
                    </a:lnTo>
                    <a:lnTo>
                      <a:pt x="195" y="123"/>
                    </a:lnTo>
                    <a:lnTo>
                      <a:pt x="202" y="123"/>
                    </a:lnTo>
                    <a:lnTo>
                      <a:pt x="209" y="121"/>
                    </a:lnTo>
                    <a:lnTo>
                      <a:pt x="216" y="119"/>
                    </a:lnTo>
                    <a:lnTo>
                      <a:pt x="225" y="119"/>
                    </a:lnTo>
                    <a:lnTo>
                      <a:pt x="232" y="118"/>
                    </a:lnTo>
                    <a:lnTo>
                      <a:pt x="237" y="117"/>
                    </a:lnTo>
                    <a:lnTo>
                      <a:pt x="244" y="115"/>
                    </a:lnTo>
                    <a:lnTo>
                      <a:pt x="253" y="114"/>
                    </a:lnTo>
                    <a:lnTo>
                      <a:pt x="260" y="112"/>
                    </a:lnTo>
                    <a:lnTo>
                      <a:pt x="267" y="111"/>
                    </a:lnTo>
                    <a:lnTo>
                      <a:pt x="274" y="110"/>
                    </a:lnTo>
                    <a:lnTo>
                      <a:pt x="281" y="107"/>
                    </a:lnTo>
                    <a:lnTo>
                      <a:pt x="288" y="107"/>
                    </a:lnTo>
                    <a:lnTo>
                      <a:pt x="297" y="106"/>
                    </a:lnTo>
                    <a:lnTo>
                      <a:pt x="304" y="104"/>
                    </a:lnTo>
                    <a:lnTo>
                      <a:pt x="311" y="103"/>
                    </a:lnTo>
                    <a:lnTo>
                      <a:pt x="318" y="102"/>
                    </a:lnTo>
                    <a:lnTo>
                      <a:pt x="325" y="102"/>
                    </a:lnTo>
                    <a:lnTo>
                      <a:pt x="334" y="100"/>
                    </a:lnTo>
                    <a:lnTo>
                      <a:pt x="341" y="99"/>
                    </a:lnTo>
                    <a:lnTo>
                      <a:pt x="350" y="99"/>
                    </a:lnTo>
                    <a:lnTo>
                      <a:pt x="355" y="95"/>
                    </a:lnTo>
                    <a:lnTo>
                      <a:pt x="364" y="94"/>
                    </a:lnTo>
                    <a:lnTo>
                      <a:pt x="373" y="92"/>
                    </a:lnTo>
                    <a:lnTo>
                      <a:pt x="383" y="89"/>
                    </a:lnTo>
                    <a:lnTo>
                      <a:pt x="389" y="85"/>
                    </a:lnTo>
                    <a:lnTo>
                      <a:pt x="394" y="83"/>
                    </a:lnTo>
                    <a:lnTo>
                      <a:pt x="396" y="75"/>
                    </a:lnTo>
                    <a:lnTo>
                      <a:pt x="394" y="66"/>
                    </a:lnTo>
                    <a:lnTo>
                      <a:pt x="394" y="57"/>
                    </a:lnTo>
                    <a:lnTo>
                      <a:pt x="392" y="50"/>
                    </a:lnTo>
                    <a:lnTo>
                      <a:pt x="390" y="41"/>
                    </a:lnTo>
                    <a:lnTo>
                      <a:pt x="389" y="31"/>
                    </a:lnTo>
                    <a:lnTo>
                      <a:pt x="387" y="23"/>
                    </a:lnTo>
                    <a:lnTo>
                      <a:pt x="387" y="14"/>
                    </a:lnTo>
                    <a:lnTo>
                      <a:pt x="390" y="7"/>
                    </a:lnTo>
                    <a:lnTo>
                      <a:pt x="399" y="0"/>
                    </a:lnTo>
                    <a:close/>
                  </a:path>
                </a:pathLst>
              </a:custGeom>
              <a:solidFill>
                <a:srgbClr val="FFCC80"/>
              </a:solidFill>
              <a:ln w="9525">
                <a:noFill/>
                <a:round/>
                <a:headEnd/>
                <a:tailEnd/>
              </a:ln>
            </p:spPr>
            <p:txBody>
              <a:bodyPr/>
              <a:lstStyle/>
              <a:p>
                <a:endParaRPr lang="en-US"/>
              </a:p>
            </p:txBody>
          </p:sp>
          <p:sp>
            <p:nvSpPr>
              <p:cNvPr id="421924" name="Freeform 32"/>
              <p:cNvSpPr>
                <a:spLocks/>
              </p:cNvSpPr>
              <p:nvPr/>
            </p:nvSpPr>
            <p:spPr bwMode="auto">
              <a:xfrm>
                <a:off x="221" y="3630"/>
                <a:ext cx="135" cy="102"/>
              </a:xfrm>
              <a:custGeom>
                <a:avLst/>
                <a:gdLst>
                  <a:gd name="T0" fmla="*/ 14 w 135"/>
                  <a:gd name="T1" fmla="*/ 0 h 102"/>
                  <a:gd name="T2" fmla="*/ 25 w 135"/>
                  <a:gd name="T3" fmla="*/ 4 h 102"/>
                  <a:gd name="T4" fmla="*/ 30 w 135"/>
                  <a:gd name="T5" fmla="*/ 14 h 102"/>
                  <a:gd name="T6" fmla="*/ 32 w 135"/>
                  <a:gd name="T7" fmla="*/ 16 h 102"/>
                  <a:gd name="T8" fmla="*/ 34 w 135"/>
                  <a:gd name="T9" fmla="*/ 23 h 102"/>
                  <a:gd name="T10" fmla="*/ 35 w 135"/>
                  <a:gd name="T11" fmla="*/ 28 h 102"/>
                  <a:gd name="T12" fmla="*/ 37 w 135"/>
                  <a:gd name="T13" fmla="*/ 34 h 102"/>
                  <a:gd name="T14" fmla="*/ 39 w 135"/>
                  <a:gd name="T15" fmla="*/ 43 h 102"/>
                  <a:gd name="T16" fmla="*/ 42 w 135"/>
                  <a:gd name="T17" fmla="*/ 53 h 102"/>
                  <a:gd name="T18" fmla="*/ 46 w 135"/>
                  <a:gd name="T19" fmla="*/ 56 h 102"/>
                  <a:gd name="T20" fmla="*/ 51 w 135"/>
                  <a:gd name="T21" fmla="*/ 60 h 102"/>
                  <a:gd name="T22" fmla="*/ 58 w 135"/>
                  <a:gd name="T23" fmla="*/ 61 h 102"/>
                  <a:gd name="T24" fmla="*/ 67 w 135"/>
                  <a:gd name="T25" fmla="*/ 64 h 102"/>
                  <a:gd name="T26" fmla="*/ 74 w 135"/>
                  <a:gd name="T27" fmla="*/ 68 h 102"/>
                  <a:gd name="T28" fmla="*/ 83 w 135"/>
                  <a:gd name="T29" fmla="*/ 70 h 102"/>
                  <a:gd name="T30" fmla="*/ 92 w 135"/>
                  <a:gd name="T31" fmla="*/ 73 h 102"/>
                  <a:gd name="T32" fmla="*/ 102 w 135"/>
                  <a:gd name="T33" fmla="*/ 74 h 102"/>
                  <a:gd name="T34" fmla="*/ 111 w 135"/>
                  <a:gd name="T35" fmla="*/ 74 h 102"/>
                  <a:gd name="T36" fmla="*/ 120 w 135"/>
                  <a:gd name="T37" fmla="*/ 77 h 102"/>
                  <a:gd name="T38" fmla="*/ 128 w 135"/>
                  <a:gd name="T39" fmla="*/ 81 h 102"/>
                  <a:gd name="T40" fmla="*/ 135 w 135"/>
                  <a:gd name="T41" fmla="*/ 88 h 102"/>
                  <a:gd name="T42" fmla="*/ 132 w 135"/>
                  <a:gd name="T43" fmla="*/ 95 h 102"/>
                  <a:gd name="T44" fmla="*/ 130 w 135"/>
                  <a:gd name="T45" fmla="*/ 102 h 102"/>
                  <a:gd name="T46" fmla="*/ 116 w 135"/>
                  <a:gd name="T47" fmla="*/ 100 h 102"/>
                  <a:gd name="T48" fmla="*/ 104 w 135"/>
                  <a:gd name="T49" fmla="*/ 100 h 102"/>
                  <a:gd name="T50" fmla="*/ 92 w 135"/>
                  <a:gd name="T51" fmla="*/ 99 h 102"/>
                  <a:gd name="T52" fmla="*/ 79 w 135"/>
                  <a:gd name="T53" fmla="*/ 96 h 102"/>
                  <a:gd name="T54" fmla="*/ 67 w 135"/>
                  <a:gd name="T55" fmla="*/ 92 h 102"/>
                  <a:gd name="T56" fmla="*/ 55 w 135"/>
                  <a:gd name="T57" fmla="*/ 88 h 102"/>
                  <a:gd name="T58" fmla="*/ 42 w 135"/>
                  <a:gd name="T59" fmla="*/ 83 h 102"/>
                  <a:gd name="T60" fmla="*/ 34 w 135"/>
                  <a:gd name="T61" fmla="*/ 77 h 102"/>
                  <a:gd name="T62" fmla="*/ 23 w 135"/>
                  <a:gd name="T63" fmla="*/ 70 h 102"/>
                  <a:gd name="T64" fmla="*/ 16 w 135"/>
                  <a:gd name="T65" fmla="*/ 64 h 102"/>
                  <a:gd name="T66" fmla="*/ 9 w 135"/>
                  <a:gd name="T67" fmla="*/ 54 h 102"/>
                  <a:gd name="T68" fmla="*/ 5 w 135"/>
                  <a:gd name="T69" fmla="*/ 47 h 102"/>
                  <a:gd name="T70" fmla="*/ 2 w 135"/>
                  <a:gd name="T71" fmla="*/ 38 h 102"/>
                  <a:gd name="T72" fmla="*/ 0 w 135"/>
                  <a:gd name="T73" fmla="*/ 30 h 102"/>
                  <a:gd name="T74" fmla="*/ 0 w 135"/>
                  <a:gd name="T75" fmla="*/ 19 h 102"/>
                  <a:gd name="T76" fmla="*/ 5 w 135"/>
                  <a:gd name="T77" fmla="*/ 10 h 102"/>
                  <a:gd name="T78" fmla="*/ 9 w 135"/>
                  <a:gd name="T79" fmla="*/ 4 h 102"/>
                  <a:gd name="T80" fmla="*/ 14 w 135"/>
                  <a:gd name="T81" fmla="*/ 0 h 102"/>
                  <a:gd name="T82" fmla="*/ 14 w 135"/>
                  <a:gd name="T83" fmla="*/ 0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5"/>
                  <a:gd name="T127" fmla="*/ 0 h 102"/>
                  <a:gd name="T128" fmla="*/ 135 w 135"/>
                  <a:gd name="T129" fmla="*/ 102 h 1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5" h="102">
                    <a:moveTo>
                      <a:pt x="14" y="0"/>
                    </a:moveTo>
                    <a:lnTo>
                      <a:pt x="25" y="4"/>
                    </a:lnTo>
                    <a:lnTo>
                      <a:pt x="30" y="14"/>
                    </a:lnTo>
                    <a:lnTo>
                      <a:pt x="32" y="16"/>
                    </a:lnTo>
                    <a:lnTo>
                      <a:pt x="34" y="23"/>
                    </a:lnTo>
                    <a:lnTo>
                      <a:pt x="35" y="28"/>
                    </a:lnTo>
                    <a:lnTo>
                      <a:pt x="37" y="34"/>
                    </a:lnTo>
                    <a:lnTo>
                      <a:pt x="39" y="43"/>
                    </a:lnTo>
                    <a:lnTo>
                      <a:pt x="42" y="53"/>
                    </a:lnTo>
                    <a:lnTo>
                      <a:pt x="46" y="56"/>
                    </a:lnTo>
                    <a:lnTo>
                      <a:pt x="51" y="60"/>
                    </a:lnTo>
                    <a:lnTo>
                      <a:pt x="58" y="61"/>
                    </a:lnTo>
                    <a:lnTo>
                      <a:pt x="67" y="64"/>
                    </a:lnTo>
                    <a:lnTo>
                      <a:pt x="74" y="68"/>
                    </a:lnTo>
                    <a:lnTo>
                      <a:pt x="83" y="70"/>
                    </a:lnTo>
                    <a:lnTo>
                      <a:pt x="92" y="73"/>
                    </a:lnTo>
                    <a:lnTo>
                      <a:pt x="102" y="74"/>
                    </a:lnTo>
                    <a:lnTo>
                      <a:pt x="111" y="74"/>
                    </a:lnTo>
                    <a:lnTo>
                      <a:pt x="120" y="77"/>
                    </a:lnTo>
                    <a:lnTo>
                      <a:pt x="128" y="81"/>
                    </a:lnTo>
                    <a:lnTo>
                      <a:pt x="135" y="88"/>
                    </a:lnTo>
                    <a:lnTo>
                      <a:pt x="132" y="95"/>
                    </a:lnTo>
                    <a:lnTo>
                      <a:pt x="130" y="102"/>
                    </a:lnTo>
                    <a:lnTo>
                      <a:pt x="116" y="100"/>
                    </a:lnTo>
                    <a:lnTo>
                      <a:pt x="104" y="100"/>
                    </a:lnTo>
                    <a:lnTo>
                      <a:pt x="92" y="99"/>
                    </a:lnTo>
                    <a:lnTo>
                      <a:pt x="79" y="96"/>
                    </a:lnTo>
                    <a:lnTo>
                      <a:pt x="67" y="92"/>
                    </a:lnTo>
                    <a:lnTo>
                      <a:pt x="55" y="88"/>
                    </a:lnTo>
                    <a:lnTo>
                      <a:pt x="42" y="83"/>
                    </a:lnTo>
                    <a:lnTo>
                      <a:pt x="34" y="77"/>
                    </a:lnTo>
                    <a:lnTo>
                      <a:pt x="23" y="70"/>
                    </a:lnTo>
                    <a:lnTo>
                      <a:pt x="16" y="64"/>
                    </a:lnTo>
                    <a:lnTo>
                      <a:pt x="9" y="54"/>
                    </a:lnTo>
                    <a:lnTo>
                      <a:pt x="5" y="47"/>
                    </a:lnTo>
                    <a:lnTo>
                      <a:pt x="2" y="38"/>
                    </a:lnTo>
                    <a:lnTo>
                      <a:pt x="0" y="30"/>
                    </a:lnTo>
                    <a:lnTo>
                      <a:pt x="0" y="19"/>
                    </a:lnTo>
                    <a:lnTo>
                      <a:pt x="5" y="10"/>
                    </a:lnTo>
                    <a:lnTo>
                      <a:pt x="9" y="4"/>
                    </a:lnTo>
                    <a:lnTo>
                      <a:pt x="14" y="0"/>
                    </a:lnTo>
                    <a:close/>
                  </a:path>
                </a:pathLst>
              </a:custGeom>
              <a:solidFill>
                <a:srgbClr val="FFCC80"/>
              </a:solidFill>
              <a:ln w="9525">
                <a:noFill/>
                <a:round/>
                <a:headEnd/>
                <a:tailEnd/>
              </a:ln>
            </p:spPr>
            <p:txBody>
              <a:bodyPr/>
              <a:lstStyle/>
              <a:p>
                <a:endParaRPr lang="en-US"/>
              </a:p>
            </p:txBody>
          </p:sp>
          <p:sp>
            <p:nvSpPr>
              <p:cNvPr id="421925" name="Freeform 33"/>
              <p:cNvSpPr>
                <a:spLocks/>
              </p:cNvSpPr>
              <p:nvPr/>
            </p:nvSpPr>
            <p:spPr bwMode="auto">
              <a:xfrm>
                <a:off x="102" y="3435"/>
                <a:ext cx="133" cy="119"/>
              </a:xfrm>
              <a:custGeom>
                <a:avLst/>
                <a:gdLst>
                  <a:gd name="T0" fmla="*/ 12 w 133"/>
                  <a:gd name="T1" fmla="*/ 0 h 119"/>
                  <a:gd name="T2" fmla="*/ 23 w 133"/>
                  <a:gd name="T3" fmla="*/ 7 h 119"/>
                  <a:gd name="T4" fmla="*/ 35 w 133"/>
                  <a:gd name="T5" fmla="*/ 16 h 119"/>
                  <a:gd name="T6" fmla="*/ 40 w 133"/>
                  <a:gd name="T7" fmla="*/ 20 h 119"/>
                  <a:gd name="T8" fmla="*/ 45 w 133"/>
                  <a:gd name="T9" fmla="*/ 26 h 119"/>
                  <a:gd name="T10" fmla="*/ 51 w 133"/>
                  <a:gd name="T11" fmla="*/ 31 h 119"/>
                  <a:gd name="T12" fmla="*/ 56 w 133"/>
                  <a:gd name="T13" fmla="*/ 37 h 119"/>
                  <a:gd name="T14" fmla="*/ 59 w 133"/>
                  <a:gd name="T15" fmla="*/ 42 h 119"/>
                  <a:gd name="T16" fmla="*/ 65 w 133"/>
                  <a:gd name="T17" fmla="*/ 48 h 119"/>
                  <a:gd name="T18" fmla="*/ 70 w 133"/>
                  <a:gd name="T19" fmla="*/ 52 h 119"/>
                  <a:gd name="T20" fmla="*/ 77 w 133"/>
                  <a:gd name="T21" fmla="*/ 58 h 119"/>
                  <a:gd name="T22" fmla="*/ 82 w 133"/>
                  <a:gd name="T23" fmla="*/ 62 h 119"/>
                  <a:gd name="T24" fmla="*/ 89 w 133"/>
                  <a:gd name="T25" fmla="*/ 68 h 119"/>
                  <a:gd name="T26" fmla="*/ 96 w 133"/>
                  <a:gd name="T27" fmla="*/ 73 h 119"/>
                  <a:gd name="T28" fmla="*/ 107 w 133"/>
                  <a:gd name="T29" fmla="*/ 77 h 119"/>
                  <a:gd name="T30" fmla="*/ 110 w 133"/>
                  <a:gd name="T31" fmla="*/ 81 h 119"/>
                  <a:gd name="T32" fmla="*/ 119 w 133"/>
                  <a:gd name="T33" fmla="*/ 89 h 119"/>
                  <a:gd name="T34" fmla="*/ 126 w 133"/>
                  <a:gd name="T35" fmla="*/ 99 h 119"/>
                  <a:gd name="T36" fmla="*/ 133 w 133"/>
                  <a:gd name="T37" fmla="*/ 106 h 119"/>
                  <a:gd name="T38" fmla="*/ 128 w 133"/>
                  <a:gd name="T39" fmla="*/ 111 h 119"/>
                  <a:gd name="T40" fmla="*/ 121 w 133"/>
                  <a:gd name="T41" fmla="*/ 119 h 119"/>
                  <a:gd name="T42" fmla="*/ 109 w 133"/>
                  <a:gd name="T43" fmla="*/ 111 h 119"/>
                  <a:gd name="T44" fmla="*/ 96 w 133"/>
                  <a:gd name="T45" fmla="*/ 104 h 119"/>
                  <a:gd name="T46" fmla="*/ 84 w 133"/>
                  <a:gd name="T47" fmla="*/ 95 h 119"/>
                  <a:gd name="T48" fmla="*/ 73 w 133"/>
                  <a:gd name="T49" fmla="*/ 87 h 119"/>
                  <a:gd name="T50" fmla="*/ 63 w 133"/>
                  <a:gd name="T51" fmla="*/ 76 h 119"/>
                  <a:gd name="T52" fmla="*/ 52 w 133"/>
                  <a:gd name="T53" fmla="*/ 66 h 119"/>
                  <a:gd name="T54" fmla="*/ 42 w 133"/>
                  <a:gd name="T55" fmla="*/ 57 h 119"/>
                  <a:gd name="T56" fmla="*/ 31 w 133"/>
                  <a:gd name="T57" fmla="*/ 49 h 119"/>
                  <a:gd name="T58" fmla="*/ 26 w 133"/>
                  <a:gd name="T59" fmla="*/ 42 h 119"/>
                  <a:gd name="T60" fmla="*/ 19 w 133"/>
                  <a:gd name="T61" fmla="*/ 35 h 119"/>
                  <a:gd name="T62" fmla="*/ 12 w 133"/>
                  <a:gd name="T63" fmla="*/ 30 h 119"/>
                  <a:gd name="T64" fmla="*/ 7 w 133"/>
                  <a:gd name="T65" fmla="*/ 23 h 119"/>
                  <a:gd name="T66" fmla="*/ 1 w 133"/>
                  <a:gd name="T67" fmla="*/ 18 h 119"/>
                  <a:gd name="T68" fmla="*/ 0 w 133"/>
                  <a:gd name="T69" fmla="*/ 11 h 119"/>
                  <a:gd name="T70" fmla="*/ 3 w 133"/>
                  <a:gd name="T71" fmla="*/ 6 h 119"/>
                  <a:gd name="T72" fmla="*/ 12 w 133"/>
                  <a:gd name="T73" fmla="*/ 0 h 119"/>
                  <a:gd name="T74" fmla="*/ 12 w 133"/>
                  <a:gd name="T75" fmla="*/ 0 h 1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3"/>
                  <a:gd name="T115" fmla="*/ 0 h 119"/>
                  <a:gd name="T116" fmla="*/ 133 w 133"/>
                  <a:gd name="T117" fmla="*/ 119 h 11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3" h="119">
                    <a:moveTo>
                      <a:pt x="12" y="0"/>
                    </a:moveTo>
                    <a:lnTo>
                      <a:pt x="23" y="7"/>
                    </a:lnTo>
                    <a:lnTo>
                      <a:pt x="35" y="16"/>
                    </a:lnTo>
                    <a:lnTo>
                      <a:pt x="40" y="20"/>
                    </a:lnTo>
                    <a:lnTo>
                      <a:pt x="45" y="26"/>
                    </a:lnTo>
                    <a:lnTo>
                      <a:pt x="51" y="31"/>
                    </a:lnTo>
                    <a:lnTo>
                      <a:pt x="56" y="37"/>
                    </a:lnTo>
                    <a:lnTo>
                      <a:pt x="59" y="42"/>
                    </a:lnTo>
                    <a:lnTo>
                      <a:pt x="65" y="48"/>
                    </a:lnTo>
                    <a:lnTo>
                      <a:pt x="70" y="52"/>
                    </a:lnTo>
                    <a:lnTo>
                      <a:pt x="77" y="58"/>
                    </a:lnTo>
                    <a:lnTo>
                      <a:pt x="82" y="62"/>
                    </a:lnTo>
                    <a:lnTo>
                      <a:pt x="89" y="68"/>
                    </a:lnTo>
                    <a:lnTo>
                      <a:pt x="96" y="73"/>
                    </a:lnTo>
                    <a:lnTo>
                      <a:pt x="107" y="77"/>
                    </a:lnTo>
                    <a:lnTo>
                      <a:pt x="110" y="81"/>
                    </a:lnTo>
                    <a:lnTo>
                      <a:pt x="119" y="89"/>
                    </a:lnTo>
                    <a:lnTo>
                      <a:pt x="126" y="99"/>
                    </a:lnTo>
                    <a:lnTo>
                      <a:pt x="133" y="106"/>
                    </a:lnTo>
                    <a:lnTo>
                      <a:pt x="128" y="111"/>
                    </a:lnTo>
                    <a:lnTo>
                      <a:pt x="121" y="119"/>
                    </a:lnTo>
                    <a:lnTo>
                      <a:pt x="109" y="111"/>
                    </a:lnTo>
                    <a:lnTo>
                      <a:pt x="96" y="104"/>
                    </a:lnTo>
                    <a:lnTo>
                      <a:pt x="84" y="95"/>
                    </a:lnTo>
                    <a:lnTo>
                      <a:pt x="73" y="87"/>
                    </a:lnTo>
                    <a:lnTo>
                      <a:pt x="63" y="76"/>
                    </a:lnTo>
                    <a:lnTo>
                      <a:pt x="52" y="66"/>
                    </a:lnTo>
                    <a:lnTo>
                      <a:pt x="42" y="57"/>
                    </a:lnTo>
                    <a:lnTo>
                      <a:pt x="31" y="49"/>
                    </a:lnTo>
                    <a:lnTo>
                      <a:pt x="26" y="42"/>
                    </a:lnTo>
                    <a:lnTo>
                      <a:pt x="19" y="35"/>
                    </a:lnTo>
                    <a:lnTo>
                      <a:pt x="12" y="30"/>
                    </a:lnTo>
                    <a:lnTo>
                      <a:pt x="7" y="23"/>
                    </a:lnTo>
                    <a:lnTo>
                      <a:pt x="1" y="18"/>
                    </a:lnTo>
                    <a:lnTo>
                      <a:pt x="0" y="11"/>
                    </a:lnTo>
                    <a:lnTo>
                      <a:pt x="3" y="6"/>
                    </a:lnTo>
                    <a:lnTo>
                      <a:pt x="12" y="0"/>
                    </a:lnTo>
                    <a:close/>
                  </a:path>
                </a:pathLst>
              </a:custGeom>
              <a:solidFill>
                <a:srgbClr val="FFCC80"/>
              </a:solidFill>
              <a:ln w="9525">
                <a:noFill/>
                <a:round/>
                <a:headEnd/>
                <a:tailEnd/>
              </a:ln>
            </p:spPr>
            <p:txBody>
              <a:bodyPr/>
              <a:lstStyle/>
              <a:p>
                <a:endParaRPr lang="en-US"/>
              </a:p>
            </p:txBody>
          </p:sp>
          <p:sp>
            <p:nvSpPr>
              <p:cNvPr id="421926" name="Freeform 34"/>
              <p:cNvSpPr>
                <a:spLocks/>
              </p:cNvSpPr>
              <p:nvPr/>
            </p:nvSpPr>
            <p:spPr bwMode="auto">
              <a:xfrm>
                <a:off x="1142" y="3277"/>
                <a:ext cx="42" cy="157"/>
              </a:xfrm>
              <a:custGeom>
                <a:avLst/>
                <a:gdLst>
                  <a:gd name="T0" fmla="*/ 26 w 42"/>
                  <a:gd name="T1" fmla="*/ 0 h 157"/>
                  <a:gd name="T2" fmla="*/ 32 w 42"/>
                  <a:gd name="T3" fmla="*/ 4 h 157"/>
                  <a:gd name="T4" fmla="*/ 37 w 42"/>
                  <a:gd name="T5" fmla="*/ 9 h 157"/>
                  <a:gd name="T6" fmla="*/ 39 w 42"/>
                  <a:gd name="T7" fmla="*/ 16 h 157"/>
                  <a:gd name="T8" fmla="*/ 42 w 42"/>
                  <a:gd name="T9" fmla="*/ 21 h 157"/>
                  <a:gd name="T10" fmla="*/ 42 w 42"/>
                  <a:gd name="T11" fmla="*/ 28 h 157"/>
                  <a:gd name="T12" fmla="*/ 42 w 42"/>
                  <a:gd name="T13" fmla="*/ 35 h 157"/>
                  <a:gd name="T14" fmla="*/ 40 w 42"/>
                  <a:gd name="T15" fmla="*/ 42 h 157"/>
                  <a:gd name="T16" fmla="*/ 39 w 42"/>
                  <a:gd name="T17" fmla="*/ 50 h 157"/>
                  <a:gd name="T18" fmla="*/ 37 w 42"/>
                  <a:gd name="T19" fmla="*/ 57 h 157"/>
                  <a:gd name="T20" fmla="*/ 35 w 42"/>
                  <a:gd name="T21" fmla="*/ 63 h 157"/>
                  <a:gd name="T22" fmla="*/ 32 w 42"/>
                  <a:gd name="T23" fmla="*/ 70 h 157"/>
                  <a:gd name="T24" fmla="*/ 32 w 42"/>
                  <a:gd name="T25" fmla="*/ 78 h 157"/>
                  <a:gd name="T26" fmla="*/ 30 w 42"/>
                  <a:gd name="T27" fmla="*/ 85 h 157"/>
                  <a:gd name="T28" fmla="*/ 30 w 42"/>
                  <a:gd name="T29" fmla="*/ 92 h 157"/>
                  <a:gd name="T30" fmla="*/ 32 w 42"/>
                  <a:gd name="T31" fmla="*/ 100 h 157"/>
                  <a:gd name="T32" fmla="*/ 35 w 42"/>
                  <a:gd name="T33" fmla="*/ 107 h 157"/>
                  <a:gd name="T34" fmla="*/ 35 w 42"/>
                  <a:gd name="T35" fmla="*/ 109 h 157"/>
                  <a:gd name="T36" fmla="*/ 35 w 42"/>
                  <a:gd name="T37" fmla="*/ 113 h 157"/>
                  <a:gd name="T38" fmla="*/ 33 w 42"/>
                  <a:gd name="T39" fmla="*/ 119 h 157"/>
                  <a:gd name="T40" fmla="*/ 33 w 42"/>
                  <a:gd name="T41" fmla="*/ 126 h 157"/>
                  <a:gd name="T42" fmla="*/ 32 w 42"/>
                  <a:gd name="T43" fmla="*/ 131 h 157"/>
                  <a:gd name="T44" fmla="*/ 32 w 42"/>
                  <a:gd name="T45" fmla="*/ 138 h 157"/>
                  <a:gd name="T46" fmla="*/ 32 w 42"/>
                  <a:gd name="T47" fmla="*/ 143 h 157"/>
                  <a:gd name="T48" fmla="*/ 32 w 42"/>
                  <a:gd name="T49" fmla="*/ 147 h 157"/>
                  <a:gd name="T50" fmla="*/ 23 w 42"/>
                  <a:gd name="T51" fmla="*/ 150 h 157"/>
                  <a:gd name="T52" fmla="*/ 18 w 42"/>
                  <a:gd name="T53" fmla="*/ 157 h 157"/>
                  <a:gd name="T54" fmla="*/ 7 w 42"/>
                  <a:gd name="T55" fmla="*/ 146 h 157"/>
                  <a:gd name="T56" fmla="*/ 2 w 42"/>
                  <a:gd name="T57" fmla="*/ 137 h 157"/>
                  <a:gd name="T58" fmla="*/ 0 w 42"/>
                  <a:gd name="T59" fmla="*/ 131 h 157"/>
                  <a:gd name="T60" fmla="*/ 0 w 42"/>
                  <a:gd name="T61" fmla="*/ 126 h 157"/>
                  <a:gd name="T62" fmla="*/ 0 w 42"/>
                  <a:gd name="T63" fmla="*/ 119 h 157"/>
                  <a:gd name="T64" fmla="*/ 2 w 42"/>
                  <a:gd name="T65" fmla="*/ 113 h 157"/>
                  <a:gd name="T66" fmla="*/ 2 w 42"/>
                  <a:gd name="T67" fmla="*/ 108 h 157"/>
                  <a:gd name="T68" fmla="*/ 2 w 42"/>
                  <a:gd name="T69" fmla="*/ 103 h 157"/>
                  <a:gd name="T70" fmla="*/ 3 w 42"/>
                  <a:gd name="T71" fmla="*/ 97 h 157"/>
                  <a:gd name="T72" fmla="*/ 7 w 42"/>
                  <a:gd name="T73" fmla="*/ 90 h 157"/>
                  <a:gd name="T74" fmla="*/ 7 w 42"/>
                  <a:gd name="T75" fmla="*/ 85 h 157"/>
                  <a:gd name="T76" fmla="*/ 7 w 42"/>
                  <a:gd name="T77" fmla="*/ 80 h 157"/>
                  <a:gd name="T78" fmla="*/ 7 w 42"/>
                  <a:gd name="T79" fmla="*/ 74 h 157"/>
                  <a:gd name="T80" fmla="*/ 7 w 42"/>
                  <a:gd name="T81" fmla="*/ 69 h 157"/>
                  <a:gd name="T82" fmla="*/ 9 w 42"/>
                  <a:gd name="T83" fmla="*/ 59 h 157"/>
                  <a:gd name="T84" fmla="*/ 11 w 42"/>
                  <a:gd name="T85" fmla="*/ 50 h 157"/>
                  <a:gd name="T86" fmla="*/ 11 w 42"/>
                  <a:gd name="T87" fmla="*/ 40 h 157"/>
                  <a:gd name="T88" fmla="*/ 11 w 42"/>
                  <a:gd name="T89" fmla="*/ 31 h 157"/>
                  <a:gd name="T90" fmla="*/ 11 w 42"/>
                  <a:gd name="T91" fmla="*/ 21 h 157"/>
                  <a:gd name="T92" fmla="*/ 12 w 42"/>
                  <a:gd name="T93" fmla="*/ 12 h 157"/>
                  <a:gd name="T94" fmla="*/ 18 w 42"/>
                  <a:gd name="T95" fmla="*/ 5 h 157"/>
                  <a:gd name="T96" fmla="*/ 26 w 42"/>
                  <a:gd name="T97" fmla="*/ 0 h 157"/>
                  <a:gd name="T98" fmla="*/ 26 w 42"/>
                  <a:gd name="T99" fmla="*/ 0 h 15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
                  <a:gd name="T151" fmla="*/ 0 h 157"/>
                  <a:gd name="T152" fmla="*/ 42 w 42"/>
                  <a:gd name="T153" fmla="*/ 157 h 15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 h="157">
                    <a:moveTo>
                      <a:pt x="26" y="0"/>
                    </a:moveTo>
                    <a:lnTo>
                      <a:pt x="32" y="4"/>
                    </a:lnTo>
                    <a:lnTo>
                      <a:pt x="37" y="9"/>
                    </a:lnTo>
                    <a:lnTo>
                      <a:pt x="39" y="16"/>
                    </a:lnTo>
                    <a:lnTo>
                      <a:pt x="42" y="21"/>
                    </a:lnTo>
                    <a:lnTo>
                      <a:pt x="42" y="28"/>
                    </a:lnTo>
                    <a:lnTo>
                      <a:pt x="42" y="35"/>
                    </a:lnTo>
                    <a:lnTo>
                      <a:pt x="40" y="42"/>
                    </a:lnTo>
                    <a:lnTo>
                      <a:pt x="39" y="50"/>
                    </a:lnTo>
                    <a:lnTo>
                      <a:pt x="37" y="57"/>
                    </a:lnTo>
                    <a:lnTo>
                      <a:pt x="35" y="63"/>
                    </a:lnTo>
                    <a:lnTo>
                      <a:pt x="32" y="70"/>
                    </a:lnTo>
                    <a:lnTo>
                      <a:pt x="32" y="78"/>
                    </a:lnTo>
                    <a:lnTo>
                      <a:pt x="30" y="85"/>
                    </a:lnTo>
                    <a:lnTo>
                      <a:pt x="30" y="92"/>
                    </a:lnTo>
                    <a:lnTo>
                      <a:pt x="32" y="100"/>
                    </a:lnTo>
                    <a:lnTo>
                      <a:pt x="35" y="107"/>
                    </a:lnTo>
                    <a:lnTo>
                      <a:pt x="35" y="109"/>
                    </a:lnTo>
                    <a:lnTo>
                      <a:pt x="35" y="113"/>
                    </a:lnTo>
                    <a:lnTo>
                      <a:pt x="33" y="119"/>
                    </a:lnTo>
                    <a:lnTo>
                      <a:pt x="33" y="126"/>
                    </a:lnTo>
                    <a:lnTo>
                      <a:pt x="32" y="131"/>
                    </a:lnTo>
                    <a:lnTo>
                      <a:pt x="32" y="138"/>
                    </a:lnTo>
                    <a:lnTo>
                      <a:pt x="32" y="143"/>
                    </a:lnTo>
                    <a:lnTo>
                      <a:pt x="32" y="147"/>
                    </a:lnTo>
                    <a:lnTo>
                      <a:pt x="23" y="150"/>
                    </a:lnTo>
                    <a:lnTo>
                      <a:pt x="18" y="157"/>
                    </a:lnTo>
                    <a:lnTo>
                      <a:pt x="7" y="146"/>
                    </a:lnTo>
                    <a:lnTo>
                      <a:pt x="2" y="137"/>
                    </a:lnTo>
                    <a:lnTo>
                      <a:pt x="0" y="131"/>
                    </a:lnTo>
                    <a:lnTo>
                      <a:pt x="0" y="126"/>
                    </a:lnTo>
                    <a:lnTo>
                      <a:pt x="0" y="119"/>
                    </a:lnTo>
                    <a:lnTo>
                      <a:pt x="2" y="113"/>
                    </a:lnTo>
                    <a:lnTo>
                      <a:pt x="2" y="108"/>
                    </a:lnTo>
                    <a:lnTo>
                      <a:pt x="2" y="103"/>
                    </a:lnTo>
                    <a:lnTo>
                      <a:pt x="3" y="97"/>
                    </a:lnTo>
                    <a:lnTo>
                      <a:pt x="7" y="90"/>
                    </a:lnTo>
                    <a:lnTo>
                      <a:pt x="7" y="85"/>
                    </a:lnTo>
                    <a:lnTo>
                      <a:pt x="7" y="80"/>
                    </a:lnTo>
                    <a:lnTo>
                      <a:pt x="7" y="74"/>
                    </a:lnTo>
                    <a:lnTo>
                      <a:pt x="7" y="69"/>
                    </a:lnTo>
                    <a:lnTo>
                      <a:pt x="9" y="59"/>
                    </a:lnTo>
                    <a:lnTo>
                      <a:pt x="11" y="50"/>
                    </a:lnTo>
                    <a:lnTo>
                      <a:pt x="11" y="40"/>
                    </a:lnTo>
                    <a:lnTo>
                      <a:pt x="11" y="31"/>
                    </a:lnTo>
                    <a:lnTo>
                      <a:pt x="11" y="21"/>
                    </a:lnTo>
                    <a:lnTo>
                      <a:pt x="12" y="12"/>
                    </a:lnTo>
                    <a:lnTo>
                      <a:pt x="18" y="5"/>
                    </a:lnTo>
                    <a:lnTo>
                      <a:pt x="26" y="0"/>
                    </a:lnTo>
                    <a:close/>
                  </a:path>
                </a:pathLst>
              </a:custGeom>
              <a:solidFill>
                <a:srgbClr val="FFCC80"/>
              </a:solidFill>
              <a:ln w="9525">
                <a:noFill/>
                <a:round/>
                <a:headEnd/>
                <a:tailEnd/>
              </a:ln>
            </p:spPr>
            <p:txBody>
              <a:bodyPr/>
              <a:lstStyle/>
              <a:p>
                <a:endParaRPr lang="en-US"/>
              </a:p>
            </p:txBody>
          </p:sp>
          <p:sp>
            <p:nvSpPr>
              <p:cNvPr id="421927" name="Freeform 35"/>
              <p:cNvSpPr>
                <a:spLocks/>
              </p:cNvSpPr>
              <p:nvPr/>
            </p:nvSpPr>
            <p:spPr bwMode="auto">
              <a:xfrm>
                <a:off x="1100" y="3265"/>
                <a:ext cx="212" cy="399"/>
              </a:xfrm>
              <a:custGeom>
                <a:avLst/>
                <a:gdLst>
                  <a:gd name="T0" fmla="*/ 202 w 212"/>
                  <a:gd name="T1" fmla="*/ 0 h 399"/>
                  <a:gd name="T2" fmla="*/ 211 w 212"/>
                  <a:gd name="T3" fmla="*/ 5 h 399"/>
                  <a:gd name="T4" fmla="*/ 212 w 212"/>
                  <a:gd name="T5" fmla="*/ 17 h 399"/>
                  <a:gd name="T6" fmla="*/ 202 w 212"/>
                  <a:gd name="T7" fmla="*/ 33 h 399"/>
                  <a:gd name="T8" fmla="*/ 190 w 212"/>
                  <a:gd name="T9" fmla="*/ 50 h 399"/>
                  <a:gd name="T10" fmla="*/ 177 w 212"/>
                  <a:gd name="T11" fmla="*/ 65 h 399"/>
                  <a:gd name="T12" fmla="*/ 165 w 212"/>
                  <a:gd name="T13" fmla="*/ 81 h 399"/>
                  <a:gd name="T14" fmla="*/ 156 w 212"/>
                  <a:gd name="T15" fmla="*/ 98 h 399"/>
                  <a:gd name="T16" fmla="*/ 149 w 212"/>
                  <a:gd name="T17" fmla="*/ 116 h 399"/>
                  <a:gd name="T18" fmla="*/ 142 w 212"/>
                  <a:gd name="T19" fmla="*/ 132 h 399"/>
                  <a:gd name="T20" fmla="*/ 133 w 212"/>
                  <a:gd name="T21" fmla="*/ 150 h 399"/>
                  <a:gd name="T22" fmla="*/ 125 w 212"/>
                  <a:gd name="T23" fmla="*/ 166 h 399"/>
                  <a:gd name="T24" fmla="*/ 112 w 212"/>
                  <a:gd name="T25" fmla="*/ 181 h 399"/>
                  <a:gd name="T26" fmla="*/ 100 w 212"/>
                  <a:gd name="T27" fmla="*/ 195 h 399"/>
                  <a:gd name="T28" fmla="*/ 93 w 212"/>
                  <a:gd name="T29" fmla="*/ 207 h 399"/>
                  <a:gd name="T30" fmla="*/ 86 w 212"/>
                  <a:gd name="T31" fmla="*/ 218 h 399"/>
                  <a:gd name="T32" fmla="*/ 81 w 212"/>
                  <a:gd name="T33" fmla="*/ 230 h 399"/>
                  <a:gd name="T34" fmla="*/ 75 w 212"/>
                  <a:gd name="T35" fmla="*/ 242 h 399"/>
                  <a:gd name="T36" fmla="*/ 72 w 212"/>
                  <a:gd name="T37" fmla="*/ 254 h 399"/>
                  <a:gd name="T38" fmla="*/ 70 w 212"/>
                  <a:gd name="T39" fmla="*/ 266 h 399"/>
                  <a:gd name="T40" fmla="*/ 68 w 212"/>
                  <a:gd name="T41" fmla="*/ 280 h 399"/>
                  <a:gd name="T42" fmla="*/ 67 w 212"/>
                  <a:gd name="T43" fmla="*/ 292 h 399"/>
                  <a:gd name="T44" fmla="*/ 65 w 212"/>
                  <a:gd name="T45" fmla="*/ 304 h 399"/>
                  <a:gd name="T46" fmla="*/ 63 w 212"/>
                  <a:gd name="T47" fmla="*/ 316 h 399"/>
                  <a:gd name="T48" fmla="*/ 61 w 212"/>
                  <a:gd name="T49" fmla="*/ 330 h 399"/>
                  <a:gd name="T50" fmla="*/ 60 w 212"/>
                  <a:gd name="T51" fmla="*/ 342 h 399"/>
                  <a:gd name="T52" fmla="*/ 56 w 212"/>
                  <a:gd name="T53" fmla="*/ 356 h 399"/>
                  <a:gd name="T54" fmla="*/ 54 w 212"/>
                  <a:gd name="T55" fmla="*/ 368 h 399"/>
                  <a:gd name="T56" fmla="*/ 53 w 212"/>
                  <a:gd name="T57" fmla="*/ 381 h 399"/>
                  <a:gd name="T58" fmla="*/ 40 w 212"/>
                  <a:gd name="T59" fmla="*/ 393 h 399"/>
                  <a:gd name="T60" fmla="*/ 23 w 212"/>
                  <a:gd name="T61" fmla="*/ 398 h 399"/>
                  <a:gd name="T62" fmla="*/ 7 w 212"/>
                  <a:gd name="T63" fmla="*/ 388 h 399"/>
                  <a:gd name="T64" fmla="*/ 0 w 212"/>
                  <a:gd name="T65" fmla="*/ 376 h 399"/>
                  <a:gd name="T66" fmla="*/ 0 w 212"/>
                  <a:gd name="T67" fmla="*/ 361 h 399"/>
                  <a:gd name="T68" fmla="*/ 0 w 212"/>
                  <a:gd name="T69" fmla="*/ 347 h 399"/>
                  <a:gd name="T70" fmla="*/ 2 w 212"/>
                  <a:gd name="T71" fmla="*/ 334 h 399"/>
                  <a:gd name="T72" fmla="*/ 3 w 212"/>
                  <a:gd name="T73" fmla="*/ 319 h 399"/>
                  <a:gd name="T74" fmla="*/ 5 w 212"/>
                  <a:gd name="T75" fmla="*/ 307 h 399"/>
                  <a:gd name="T76" fmla="*/ 9 w 212"/>
                  <a:gd name="T77" fmla="*/ 295 h 399"/>
                  <a:gd name="T78" fmla="*/ 16 w 212"/>
                  <a:gd name="T79" fmla="*/ 285 h 399"/>
                  <a:gd name="T80" fmla="*/ 33 w 212"/>
                  <a:gd name="T81" fmla="*/ 285 h 399"/>
                  <a:gd name="T82" fmla="*/ 38 w 212"/>
                  <a:gd name="T83" fmla="*/ 277 h 399"/>
                  <a:gd name="T84" fmla="*/ 40 w 212"/>
                  <a:gd name="T85" fmla="*/ 259 h 399"/>
                  <a:gd name="T86" fmla="*/ 45 w 212"/>
                  <a:gd name="T87" fmla="*/ 243 h 399"/>
                  <a:gd name="T88" fmla="*/ 53 w 212"/>
                  <a:gd name="T89" fmla="*/ 226 h 399"/>
                  <a:gd name="T90" fmla="*/ 60 w 212"/>
                  <a:gd name="T91" fmla="*/ 209 h 399"/>
                  <a:gd name="T92" fmla="*/ 67 w 212"/>
                  <a:gd name="T93" fmla="*/ 193 h 399"/>
                  <a:gd name="T94" fmla="*/ 77 w 212"/>
                  <a:gd name="T95" fmla="*/ 178 h 399"/>
                  <a:gd name="T96" fmla="*/ 93 w 212"/>
                  <a:gd name="T97" fmla="*/ 163 h 399"/>
                  <a:gd name="T98" fmla="*/ 105 w 212"/>
                  <a:gd name="T99" fmla="*/ 147 h 399"/>
                  <a:gd name="T100" fmla="*/ 114 w 212"/>
                  <a:gd name="T101" fmla="*/ 127 h 399"/>
                  <a:gd name="T102" fmla="*/ 123 w 212"/>
                  <a:gd name="T103" fmla="*/ 109 h 399"/>
                  <a:gd name="T104" fmla="*/ 135 w 212"/>
                  <a:gd name="T105" fmla="*/ 90 h 399"/>
                  <a:gd name="T106" fmla="*/ 147 w 212"/>
                  <a:gd name="T107" fmla="*/ 71 h 399"/>
                  <a:gd name="T108" fmla="*/ 160 w 212"/>
                  <a:gd name="T109" fmla="*/ 52 h 399"/>
                  <a:gd name="T110" fmla="*/ 170 w 212"/>
                  <a:gd name="T111" fmla="*/ 33 h 399"/>
                  <a:gd name="T112" fmla="*/ 183 w 212"/>
                  <a:gd name="T113" fmla="*/ 15 h 399"/>
                  <a:gd name="T114" fmla="*/ 191 w 212"/>
                  <a:gd name="T115" fmla="*/ 2 h 399"/>
                  <a:gd name="T116" fmla="*/ 197 w 212"/>
                  <a:gd name="T117" fmla="*/ 0 h 3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2"/>
                  <a:gd name="T178" fmla="*/ 0 h 399"/>
                  <a:gd name="T179" fmla="*/ 212 w 212"/>
                  <a:gd name="T180" fmla="*/ 399 h 3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2" h="399">
                    <a:moveTo>
                      <a:pt x="197" y="0"/>
                    </a:moveTo>
                    <a:lnTo>
                      <a:pt x="202" y="0"/>
                    </a:lnTo>
                    <a:lnTo>
                      <a:pt x="207" y="2"/>
                    </a:lnTo>
                    <a:lnTo>
                      <a:pt x="211" y="5"/>
                    </a:lnTo>
                    <a:lnTo>
                      <a:pt x="212" y="9"/>
                    </a:lnTo>
                    <a:lnTo>
                      <a:pt x="212" y="17"/>
                    </a:lnTo>
                    <a:lnTo>
                      <a:pt x="211" y="25"/>
                    </a:lnTo>
                    <a:lnTo>
                      <a:pt x="202" y="33"/>
                    </a:lnTo>
                    <a:lnTo>
                      <a:pt x="197" y="43"/>
                    </a:lnTo>
                    <a:lnTo>
                      <a:pt x="190" y="50"/>
                    </a:lnTo>
                    <a:lnTo>
                      <a:pt x="186" y="59"/>
                    </a:lnTo>
                    <a:lnTo>
                      <a:pt x="177" y="65"/>
                    </a:lnTo>
                    <a:lnTo>
                      <a:pt x="170" y="74"/>
                    </a:lnTo>
                    <a:lnTo>
                      <a:pt x="165" y="81"/>
                    </a:lnTo>
                    <a:lnTo>
                      <a:pt x="161" y="90"/>
                    </a:lnTo>
                    <a:lnTo>
                      <a:pt x="156" y="98"/>
                    </a:lnTo>
                    <a:lnTo>
                      <a:pt x="153" y="107"/>
                    </a:lnTo>
                    <a:lnTo>
                      <a:pt x="149" y="116"/>
                    </a:lnTo>
                    <a:lnTo>
                      <a:pt x="146" y="124"/>
                    </a:lnTo>
                    <a:lnTo>
                      <a:pt x="142" y="132"/>
                    </a:lnTo>
                    <a:lnTo>
                      <a:pt x="139" y="140"/>
                    </a:lnTo>
                    <a:lnTo>
                      <a:pt x="133" y="150"/>
                    </a:lnTo>
                    <a:lnTo>
                      <a:pt x="130" y="158"/>
                    </a:lnTo>
                    <a:lnTo>
                      <a:pt x="125" y="166"/>
                    </a:lnTo>
                    <a:lnTo>
                      <a:pt x="119" y="174"/>
                    </a:lnTo>
                    <a:lnTo>
                      <a:pt x="112" y="181"/>
                    </a:lnTo>
                    <a:lnTo>
                      <a:pt x="105" y="189"/>
                    </a:lnTo>
                    <a:lnTo>
                      <a:pt x="100" y="195"/>
                    </a:lnTo>
                    <a:lnTo>
                      <a:pt x="96" y="200"/>
                    </a:lnTo>
                    <a:lnTo>
                      <a:pt x="93" y="207"/>
                    </a:lnTo>
                    <a:lnTo>
                      <a:pt x="89" y="212"/>
                    </a:lnTo>
                    <a:lnTo>
                      <a:pt x="86" y="218"/>
                    </a:lnTo>
                    <a:lnTo>
                      <a:pt x="82" y="223"/>
                    </a:lnTo>
                    <a:lnTo>
                      <a:pt x="81" y="230"/>
                    </a:lnTo>
                    <a:lnTo>
                      <a:pt x="79" y="236"/>
                    </a:lnTo>
                    <a:lnTo>
                      <a:pt x="75" y="242"/>
                    </a:lnTo>
                    <a:lnTo>
                      <a:pt x="74" y="247"/>
                    </a:lnTo>
                    <a:lnTo>
                      <a:pt x="72" y="254"/>
                    </a:lnTo>
                    <a:lnTo>
                      <a:pt x="72" y="261"/>
                    </a:lnTo>
                    <a:lnTo>
                      <a:pt x="70" y="266"/>
                    </a:lnTo>
                    <a:lnTo>
                      <a:pt x="68" y="273"/>
                    </a:lnTo>
                    <a:lnTo>
                      <a:pt x="68" y="280"/>
                    </a:lnTo>
                    <a:lnTo>
                      <a:pt x="68" y="287"/>
                    </a:lnTo>
                    <a:lnTo>
                      <a:pt x="67" y="292"/>
                    </a:lnTo>
                    <a:lnTo>
                      <a:pt x="65" y="299"/>
                    </a:lnTo>
                    <a:lnTo>
                      <a:pt x="65" y="304"/>
                    </a:lnTo>
                    <a:lnTo>
                      <a:pt x="65" y="311"/>
                    </a:lnTo>
                    <a:lnTo>
                      <a:pt x="63" y="316"/>
                    </a:lnTo>
                    <a:lnTo>
                      <a:pt x="61" y="323"/>
                    </a:lnTo>
                    <a:lnTo>
                      <a:pt x="61" y="330"/>
                    </a:lnTo>
                    <a:lnTo>
                      <a:pt x="61" y="337"/>
                    </a:lnTo>
                    <a:lnTo>
                      <a:pt x="60" y="342"/>
                    </a:lnTo>
                    <a:lnTo>
                      <a:pt x="58" y="349"/>
                    </a:lnTo>
                    <a:lnTo>
                      <a:pt x="56" y="356"/>
                    </a:lnTo>
                    <a:lnTo>
                      <a:pt x="56" y="362"/>
                    </a:lnTo>
                    <a:lnTo>
                      <a:pt x="54" y="368"/>
                    </a:lnTo>
                    <a:lnTo>
                      <a:pt x="53" y="375"/>
                    </a:lnTo>
                    <a:lnTo>
                      <a:pt x="53" y="381"/>
                    </a:lnTo>
                    <a:lnTo>
                      <a:pt x="51" y="388"/>
                    </a:lnTo>
                    <a:lnTo>
                      <a:pt x="40" y="393"/>
                    </a:lnTo>
                    <a:lnTo>
                      <a:pt x="33" y="399"/>
                    </a:lnTo>
                    <a:lnTo>
                      <a:pt x="23" y="398"/>
                    </a:lnTo>
                    <a:lnTo>
                      <a:pt x="10" y="395"/>
                    </a:lnTo>
                    <a:lnTo>
                      <a:pt x="7" y="388"/>
                    </a:lnTo>
                    <a:lnTo>
                      <a:pt x="3" y="381"/>
                    </a:lnTo>
                    <a:lnTo>
                      <a:pt x="0" y="376"/>
                    </a:lnTo>
                    <a:lnTo>
                      <a:pt x="0" y="369"/>
                    </a:lnTo>
                    <a:lnTo>
                      <a:pt x="0" y="361"/>
                    </a:lnTo>
                    <a:lnTo>
                      <a:pt x="0" y="354"/>
                    </a:lnTo>
                    <a:lnTo>
                      <a:pt x="0" y="347"/>
                    </a:lnTo>
                    <a:lnTo>
                      <a:pt x="2" y="341"/>
                    </a:lnTo>
                    <a:lnTo>
                      <a:pt x="2" y="334"/>
                    </a:lnTo>
                    <a:lnTo>
                      <a:pt x="2" y="327"/>
                    </a:lnTo>
                    <a:lnTo>
                      <a:pt x="3" y="319"/>
                    </a:lnTo>
                    <a:lnTo>
                      <a:pt x="5" y="314"/>
                    </a:lnTo>
                    <a:lnTo>
                      <a:pt x="5" y="307"/>
                    </a:lnTo>
                    <a:lnTo>
                      <a:pt x="9" y="300"/>
                    </a:lnTo>
                    <a:lnTo>
                      <a:pt x="9" y="295"/>
                    </a:lnTo>
                    <a:lnTo>
                      <a:pt x="10" y="288"/>
                    </a:lnTo>
                    <a:lnTo>
                      <a:pt x="16" y="285"/>
                    </a:lnTo>
                    <a:lnTo>
                      <a:pt x="26" y="285"/>
                    </a:lnTo>
                    <a:lnTo>
                      <a:pt x="33" y="285"/>
                    </a:lnTo>
                    <a:lnTo>
                      <a:pt x="38" y="285"/>
                    </a:lnTo>
                    <a:lnTo>
                      <a:pt x="38" y="277"/>
                    </a:lnTo>
                    <a:lnTo>
                      <a:pt x="40" y="269"/>
                    </a:lnTo>
                    <a:lnTo>
                      <a:pt x="40" y="259"/>
                    </a:lnTo>
                    <a:lnTo>
                      <a:pt x="44" y="251"/>
                    </a:lnTo>
                    <a:lnTo>
                      <a:pt x="45" y="243"/>
                    </a:lnTo>
                    <a:lnTo>
                      <a:pt x="49" y="235"/>
                    </a:lnTo>
                    <a:lnTo>
                      <a:pt x="53" y="226"/>
                    </a:lnTo>
                    <a:lnTo>
                      <a:pt x="56" y="219"/>
                    </a:lnTo>
                    <a:lnTo>
                      <a:pt x="60" y="209"/>
                    </a:lnTo>
                    <a:lnTo>
                      <a:pt x="63" y="201"/>
                    </a:lnTo>
                    <a:lnTo>
                      <a:pt x="67" y="193"/>
                    </a:lnTo>
                    <a:lnTo>
                      <a:pt x="72" y="186"/>
                    </a:lnTo>
                    <a:lnTo>
                      <a:pt x="77" y="178"/>
                    </a:lnTo>
                    <a:lnTo>
                      <a:pt x="86" y="172"/>
                    </a:lnTo>
                    <a:lnTo>
                      <a:pt x="93" y="163"/>
                    </a:lnTo>
                    <a:lnTo>
                      <a:pt x="102" y="157"/>
                    </a:lnTo>
                    <a:lnTo>
                      <a:pt x="105" y="147"/>
                    </a:lnTo>
                    <a:lnTo>
                      <a:pt x="109" y="138"/>
                    </a:lnTo>
                    <a:lnTo>
                      <a:pt x="114" y="127"/>
                    </a:lnTo>
                    <a:lnTo>
                      <a:pt x="118" y="119"/>
                    </a:lnTo>
                    <a:lnTo>
                      <a:pt x="123" y="109"/>
                    </a:lnTo>
                    <a:lnTo>
                      <a:pt x="130" y="100"/>
                    </a:lnTo>
                    <a:lnTo>
                      <a:pt x="135" y="90"/>
                    </a:lnTo>
                    <a:lnTo>
                      <a:pt x="142" y="81"/>
                    </a:lnTo>
                    <a:lnTo>
                      <a:pt x="147" y="71"/>
                    </a:lnTo>
                    <a:lnTo>
                      <a:pt x="154" y="62"/>
                    </a:lnTo>
                    <a:lnTo>
                      <a:pt x="160" y="52"/>
                    </a:lnTo>
                    <a:lnTo>
                      <a:pt x="167" y="43"/>
                    </a:lnTo>
                    <a:lnTo>
                      <a:pt x="170" y="33"/>
                    </a:lnTo>
                    <a:lnTo>
                      <a:pt x="177" y="24"/>
                    </a:lnTo>
                    <a:lnTo>
                      <a:pt x="183" y="15"/>
                    </a:lnTo>
                    <a:lnTo>
                      <a:pt x="188" y="5"/>
                    </a:lnTo>
                    <a:lnTo>
                      <a:pt x="191" y="2"/>
                    </a:lnTo>
                    <a:lnTo>
                      <a:pt x="197" y="0"/>
                    </a:lnTo>
                    <a:close/>
                  </a:path>
                </a:pathLst>
              </a:custGeom>
              <a:solidFill>
                <a:srgbClr val="FFCC80"/>
              </a:solidFill>
              <a:ln w="9525">
                <a:noFill/>
                <a:round/>
                <a:headEnd/>
                <a:tailEnd/>
              </a:ln>
            </p:spPr>
            <p:txBody>
              <a:bodyPr/>
              <a:lstStyle/>
              <a:p>
                <a:endParaRPr lang="en-US"/>
              </a:p>
            </p:txBody>
          </p:sp>
          <p:sp>
            <p:nvSpPr>
              <p:cNvPr id="421928" name="Freeform 36"/>
              <p:cNvSpPr>
                <a:spLocks/>
              </p:cNvSpPr>
              <p:nvPr/>
            </p:nvSpPr>
            <p:spPr bwMode="auto">
              <a:xfrm>
                <a:off x="1133" y="3576"/>
                <a:ext cx="4" cy="3"/>
              </a:xfrm>
              <a:custGeom>
                <a:avLst/>
                <a:gdLst>
                  <a:gd name="T0" fmla="*/ 4 w 4"/>
                  <a:gd name="T1" fmla="*/ 0 h 3"/>
                  <a:gd name="T2" fmla="*/ 4 w 4"/>
                  <a:gd name="T3" fmla="*/ 3 h 3"/>
                  <a:gd name="T4" fmla="*/ 2 w 4"/>
                  <a:gd name="T5" fmla="*/ 3 h 3"/>
                  <a:gd name="T6" fmla="*/ 0 w 4"/>
                  <a:gd name="T7" fmla="*/ 1 h 3"/>
                  <a:gd name="T8" fmla="*/ 4 w 4"/>
                  <a:gd name="T9" fmla="*/ 0 h 3"/>
                  <a:gd name="T10" fmla="*/ 4 w 4"/>
                  <a:gd name="T11" fmla="*/ 0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4" y="0"/>
                    </a:moveTo>
                    <a:lnTo>
                      <a:pt x="4" y="3"/>
                    </a:lnTo>
                    <a:lnTo>
                      <a:pt x="2" y="3"/>
                    </a:lnTo>
                    <a:lnTo>
                      <a:pt x="0" y="1"/>
                    </a:lnTo>
                    <a:lnTo>
                      <a:pt x="4" y="0"/>
                    </a:lnTo>
                    <a:close/>
                  </a:path>
                </a:pathLst>
              </a:custGeom>
              <a:solidFill>
                <a:srgbClr val="FFFFFF"/>
              </a:solidFill>
              <a:ln w="9525">
                <a:noFill/>
                <a:round/>
                <a:headEnd/>
                <a:tailEnd/>
              </a:ln>
            </p:spPr>
            <p:txBody>
              <a:bodyPr/>
              <a:lstStyle/>
              <a:p>
                <a:endParaRPr lang="en-US"/>
              </a:p>
            </p:txBody>
          </p:sp>
          <p:sp>
            <p:nvSpPr>
              <p:cNvPr id="421929" name="Freeform 37"/>
              <p:cNvSpPr>
                <a:spLocks/>
              </p:cNvSpPr>
              <p:nvPr/>
            </p:nvSpPr>
            <p:spPr bwMode="auto">
              <a:xfrm>
                <a:off x="258" y="3649"/>
                <a:ext cx="188" cy="76"/>
              </a:xfrm>
              <a:custGeom>
                <a:avLst/>
                <a:gdLst>
                  <a:gd name="T0" fmla="*/ 7 w 188"/>
                  <a:gd name="T1" fmla="*/ 0 h 76"/>
                  <a:gd name="T2" fmla="*/ 0 w 188"/>
                  <a:gd name="T3" fmla="*/ 24 h 76"/>
                  <a:gd name="T4" fmla="*/ 23 w 188"/>
                  <a:gd name="T5" fmla="*/ 45 h 76"/>
                  <a:gd name="T6" fmla="*/ 83 w 188"/>
                  <a:gd name="T7" fmla="*/ 66 h 76"/>
                  <a:gd name="T8" fmla="*/ 130 w 188"/>
                  <a:gd name="T9" fmla="*/ 76 h 76"/>
                  <a:gd name="T10" fmla="*/ 188 w 188"/>
                  <a:gd name="T11" fmla="*/ 45 h 76"/>
                  <a:gd name="T12" fmla="*/ 139 w 188"/>
                  <a:gd name="T13" fmla="*/ 23 h 76"/>
                  <a:gd name="T14" fmla="*/ 142 w 188"/>
                  <a:gd name="T15" fmla="*/ 7 h 76"/>
                  <a:gd name="T16" fmla="*/ 84 w 188"/>
                  <a:gd name="T17" fmla="*/ 18 h 76"/>
                  <a:gd name="T18" fmla="*/ 28 w 188"/>
                  <a:gd name="T19" fmla="*/ 8 h 76"/>
                  <a:gd name="T20" fmla="*/ 7 w 188"/>
                  <a:gd name="T21" fmla="*/ 0 h 76"/>
                  <a:gd name="T22" fmla="*/ 7 w 188"/>
                  <a:gd name="T23" fmla="*/ 0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8"/>
                  <a:gd name="T37" fmla="*/ 0 h 76"/>
                  <a:gd name="T38" fmla="*/ 188 w 188"/>
                  <a:gd name="T39" fmla="*/ 76 h 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8" h="76">
                    <a:moveTo>
                      <a:pt x="7" y="0"/>
                    </a:moveTo>
                    <a:lnTo>
                      <a:pt x="0" y="24"/>
                    </a:lnTo>
                    <a:lnTo>
                      <a:pt x="23" y="45"/>
                    </a:lnTo>
                    <a:lnTo>
                      <a:pt x="83" y="66"/>
                    </a:lnTo>
                    <a:lnTo>
                      <a:pt x="130" y="76"/>
                    </a:lnTo>
                    <a:lnTo>
                      <a:pt x="188" y="45"/>
                    </a:lnTo>
                    <a:lnTo>
                      <a:pt x="139" y="23"/>
                    </a:lnTo>
                    <a:lnTo>
                      <a:pt x="142" y="7"/>
                    </a:lnTo>
                    <a:lnTo>
                      <a:pt x="84" y="18"/>
                    </a:lnTo>
                    <a:lnTo>
                      <a:pt x="28" y="8"/>
                    </a:lnTo>
                    <a:lnTo>
                      <a:pt x="7" y="0"/>
                    </a:lnTo>
                    <a:close/>
                  </a:path>
                </a:pathLst>
              </a:custGeom>
              <a:solidFill>
                <a:srgbClr val="7D4D1C"/>
              </a:solidFill>
              <a:ln w="9525">
                <a:noFill/>
                <a:round/>
                <a:headEnd/>
                <a:tailEnd/>
              </a:ln>
            </p:spPr>
            <p:txBody>
              <a:bodyPr/>
              <a:lstStyle/>
              <a:p>
                <a:endParaRPr lang="en-US"/>
              </a:p>
            </p:txBody>
          </p:sp>
          <p:sp>
            <p:nvSpPr>
              <p:cNvPr id="421930" name="Freeform 38"/>
              <p:cNvSpPr>
                <a:spLocks/>
              </p:cNvSpPr>
              <p:nvPr/>
            </p:nvSpPr>
            <p:spPr bwMode="auto">
              <a:xfrm>
                <a:off x="766" y="3642"/>
                <a:ext cx="408" cy="121"/>
              </a:xfrm>
              <a:custGeom>
                <a:avLst/>
                <a:gdLst>
                  <a:gd name="T0" fmla="*/ 395 w 408"/>
                  <a:gd name="T1" fmla="*/ 2 h 121"/>
                  <a:gd name="T2" fmla="*/ 408 w 408"/>
                  <a:gd name="T3" fmla="*/ 21 h 121"/>
                  <a:gd name="T4" fmla="*/ 397 w 408"/>
                  <a:gd name="T5" fmla="*/ 53 h 121"/>
                  <a:gd name="T6" fmla="*/ 353 w 408"/>
                  <a:gd name="T7" fmla="*/ 76 h 121"/>
                  <a:gd name="T8" fmla="*/ 278 w 408"/>
                  <a:gd name="T9" fmla="*/ 102 h 121"/>
                  <a:gd name="T10" fmla="*/ 179 w 408"/>
                  <a:gd name="T11" fmla="*/ 109 h 121"/>
                  <a:gd name="T12" fmla="*/ 81 w 408"/>
                  <a:gd name="T13" fmla="*/ 121 h 121"/>
                  <a:gd name="T14" fmla="*/ 0 w 408"/>
                  <a:gd name="T15" fmla="*/ 115 h 121"/>
                  <a:gd name="T16" fmla="*/ 37 w 408"/>
                  <a:gd name="T17" fmla="*/ 98 h 121"/>
                  <a:gd name="T18" fmla="*/ 37 w 408"/>
                  <a:gd name="T19" fmla="*/ 60 h 121"/>
                  <a:gd name="T20" fmla="*/ 209 w 408"/>
                  <a:gd name="T21" fmla="*/ 67 h 121"/>
                  <a:gd name="T22" fmla="*/ 293 w 408"/>
                  <a:gd name="T23" fmla="*/ 21 h 121"/>
                  <a:gd name="T24" fmla="*/ 337 w 408"/>
                  <a:gd name="T25" fmla="*/ 37 h 121"/>
                  <a:gd name="T26" fmla="*/ 371 w 408"/>
                  <a:gd name="T27" fmla="*/ 18 h 121"/>
                  <a:gd name="T28" fmla="*/ 381 w 408"/>
                  <a:gd name="T29" fmla="*/ 0 h 121"/>
                  <a:gd name="T30" fmla="*/ 395 w 408"/>
                  <a:gd name="T31" fmla="*/ 2 h 121"/>
                  <a:gd name="T32" fmla="*/ 395 w 408"/>
                  <a:gd name="T33" fmla="*/ 2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8"/>
                  <a:gd name="T52" fmla="*/ 0 h 121"/>
                  <a:gd name="T53" fmla="*/ 408 w 408"/>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8" h="121">
                    <a:moveTo>
                      <a:pt x="395" y="2"/>
                    </a:moveTo>
                    <a:lnTo>
                      <a:pt x="408" y="21"/>
                    </a:lnTo>
                    <a:lnTo>
                      <a:pt x="397" y="53"/>
                    </a:lnTo>
                    <a:lnTo>
                      <a:pt x="353" y="76"/>
                    </a:lnTo>
                    <a:lnTo>
                      <a:pt x="278" y="102"/>
                    </a:lnTo>
                    <a:lnTo>
                      <a:pt x="179" y="109"/>
                    </a:lnTo>
                    <a:lnTo>
                      <a:pt x="81" y="121"/>
                    </a:lnTo>
                    <a:lnTo>
                      <a:pt x="0" y="115"/>
                    </a:lnTo>
                    <a:lnTo>
                      <a:pt x="37" y="98"/>
                    </a:lnTo>
                    <a:lnTo>
                      <a:pt x="37" y="60"/>
                    </a:lnTo>
                    <a:lnTo>
                      <a:pt x="209" y="67"/>
                    </a:lnTo>
                    <a:lnTo>
                      <a:pt x="293" y="21"/>
                    </a:lnTo>
                    <a:lnTo>
                      <a:pt x="337" y="37"/>
                    </a:lnTo>
                    <a:lnTo>
                      <a:pt x="371" y="18"/>
                    </a:lnTo>
                    <a:lnTo>
                      <a:pt x="381" y="0"/>
                    </a:lnTo>
                    <a:lnTo>
                      <a:pt x="395" y="2"/>
                    </a:lnTo>
                    <a:close/>
                  </a:path>
                </a:pathLst>
              </a:custGeom>
              <a:solidFill>
                <a:srgbClr val="7D4D1C"/>
              </a:solidFill>
              <a:ln w="9525">
                <a:noFill/>
                <a:round/>
                <a:headEnd/>
                <a:tailEnd/>
              </a:ln>
            </p:spPr>
            <p:txBody>
              <a:bodyPr/>
              <a:lstStyle/>
              <a:p>
                <a:endParaRPr lang="en-US"/>
              </a:p>
            </p:txBody>
          </p:sp>
          <p:sp>
            <p:nvSpPr>
              <p:cNvPr id="421931" name="Freeform 39"/>
              <p:cNvSpPr>
                <a:spLocks/>
              </p:cNvSpPr>
              <p:nvPr/>
            </p:nvSpPr>
            <p:spPr bwMode="auto">
              <a:xfrm>
                <a:off x="276" y="3660"/>
                <a:ext cx="133" cy="46"/>
              </a:xfrm>
              <a:custGeom>
                <a:avLst/>
                <a:gdLst>
                  <a:gd name="T0" fmla="*/ 7 w 133"/>
                  <a:gd name="T1" fmla="*/ 0 h 46"/>
                  <a:gd name="T2" fmla="*/ 12 w 133"/>
                  <a:gd name="T3" fmla="*/ 1 h 46"/>
                  <a:gd name="T4" fmla="*/ 19 w 133"/>
                  <a:gd name="T5" fmla="*/ 5 h 46"/>
                  <a:gd name="T6" fmla="*/ 24 w 133"/>
                  <a:gd name="T7" fmla="*/ 11 h 46"/>
                  <a:gd name="T8" fmla="*/ 30 w 133"/>
                  <a:gd name="T9" fmla="*/ 16 h 46"/>
                  <a:gd name="T10" fmla="*/ 37 w 133"/>
                  <a:gd name="T11" fmla="*/ 19 h 46"/>
                  <a:gd name="T12" fmla="*/ 44 w 133"/>
                  <a:gd name="T13" fmla="*/ 21 h 46"/>
                  <a:gd name="T14" fmla="*/ 52 w 133"/>
                  <a:gd name="T15" fmla="*/ 21 h 46"/>
                  <a:gd name="T16" fmla="*/ 63 w 133"/>
                  <a:gd name="T17" fmla="*/ 21 h 46"/>
                  <a:gd name="T18" fmla="*/ 70 w 133"/>
                  <a:gd name="T19" fmla="*/ 26 h 46"/>
                  <a:gd name="T20" fmla="*/ 79 w 133"/>
                  <a:gd name="T21" fmla="*/ 27 h 46"/>
                  <a:gd name="T22" fmla="*/ 84 w 133"/>
                  <a:gd name="T23" fmla="*/ 24 h 46"/>
                  <a:gd name="T24" fmla="*/ 91 w 133"/>
                  <a:gd name="T25" fmla="*/ 20 h 46"/>
                  <a:gd name="T26" fmla="*/ 96 w 133"/>
                  <a:gd name="T27" fmla="*/ 16 h 46"/>
                  <a:gd name="T28" fmla="*/ 102 w 133"/>
                  <a:gd name="T29" fmla="*/ 12 h 46"/>
                  <a:gd name="T30" fmla="*/ 109 w 133"/>
                  <a:gd name="T31" fmla="*/ 12 h 46"/>
                  <a:gd name="T32" fmla="*/ 119 w 133"/>
                  <a:gd name="T33" fmla="*/ 16 h 46"/>
                  <a:gd name="T34" fmla="*/ 126 w 133"/>
                  <a:gd name="T35" fmla="*/ 20 h 46"/>
                  <a:gd name="T36" fmla="*/ 133 w 133"/>
                  <a:gd name="T37" fmla="*/ 24 h 46"/>
                  <a:gd name="T38" fmla="*/ 133 w 133"/>
                  <a:gd name="T39" fmla="*/ 34 h 46"/>
                  <a:gd name="T40" fmla="*/ 133 w 133"/>
                  <a:gd name="T41" fmla="*/ 42 h 46"/>
                  <a:gd name="T42" fmla="*/ 124 w 133"/>
                  <a:gd name="T43" fmla="*/ 43 h 46"/>
                  <a:gd name="T44" fmla="*/ 112 w 133"/>
                  <a:gd name="T45" fmla="*/ 43 h 46"/>
                  <a:gd name="T46" fmla="*/ 100 w 133"/>
                  <a:gd name="T47" fmla="*/ 44 h 46"/>
                  <a:gd name="T48" fmla="*/ 93 w 133"/>
                  <a:gd name="T49" fmla="*/ 46 h 46"/>
                  <a:gd name="T50" fmla="*/ 84 w 133"/>
                  <a:gd name="T51" fmla="*/ 43 h 46"/>
                  <a:gd name="T52" fmla="*/ 79 w 133"/>
                  <a:gd name="T53" fmla="*/ 42 h 46"/>
                  <a:gd name="T54" fmla="*/ 72 w 133"/>
                  <a:gd name="T55" fmla="*/ 40 h 46"/>
                  <a:gd name="T56" fmla="*/ 65 w 133"/>
                  <a:gd name="T57" fmla="*/ 40 h 46"/>
                  <a:gd name="T58" fmla="*/ 52 w 133"/>
                  <a:gd name="T59" fmla="*/ 40 h 46"/>
                  <a:gd name="T60" fmla="*/ 40 w 133"/>
                  <a:gd name="T61" fmla="*/ 40 h 46"/>
                  <a:gd name="T62" fmla="*/ 28 w 133"/>
                  <a:gd name="T63" fmla="*/ 38 h 46"/>
                  <a:gd name="T64" fmla="*/ 15 w 133"/>
                  <a:gd name="T65" fmla="*/ 35 h 46"/>
                  <a:gd name="T66" fmla="*/ 12 w 133"/>
                  <a:gd name="T67" fmla="*/ 31 h 46"/>
                  <a:gd name="T68" fmla="*/ 7 w 133"/>
                  <a:gd name="T69" fmla="*/ 28 h 46"/>
                  <a:gd name="T70" fmla="*/ 3 w 133"/>
                  <a:gd name="T71" fmla="*/ 24 h 46"/>
                  <a:gd name="T72" fmla="*/ 0 w 133"/>
                  <a:gd name="T73" fmla="*/ 20 h 46"/>
                  <a:gd name="T74" fmla="*/ 0 w 133"/>
                  <a:gd name="T75" fmla="*/ 13 h 46"/>
                  <a:gd name="T76" fmla="*/ 1 w 133"/>
                  <a:gd name="T77" fmla="*/ 8 h 46"/>
                  <a:gd name="T78" fmla="*/ 3 w 133"/>
                  <a:gd name="T79" fmla="*/ 1 h 46"/>
                  <a:gd name="T80" fmla="*/ 7 w 133"/>
                  <a:gd name="T81" fmla="*/ 0 h 46"/>
                  <a:gd name="T82" fmla="*/ 7 w 133"/>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3"/>
                  <a:gd name="T127" fmla="*/ 0 h 46"/>
                  <a:gd name="T128" fmla="*/ 133 w 133"/>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3" h="46">
                    <a:moveTo>
                      <a:pt x="7" y="0"/>
                    </a:moveTo>
                    <a:lnTo>
                      <a:pt x="12" y="1"/>
                    </a:lnTo>
                    <a:lnTo>
                      <a:pt x="19" y="5"/>
                    </a:lnTo>
                    <a:lnTo>
                      <a:pt x="24" y="11"/>
                    </a:lnTo>
                    <a:lnTo>
                      <a:pt x="30" y="16"/>
                    </a:lnTo>
                    <a:lnTo>
                      <a:pt x="37" y="19"/>
                    </a:lnTo>
                    <a:lnTo>
                      <a:pt x="44" y="21"/>
                    </a:lnTo>
                    <a:lnTo>
                      <a:pt x="52" y="21"/>
                    </a:lnTo>
                    <a:lnTo>
                      <a:pt x="63" y="21"/>
                    </a:lnTo>
                    <a:lnTo>
                      <a:pt x="70" y="26"/>
                    </a:lnTo>
                    <a:lnTo>
                      <a:pt x="79" y="27"/>
                    </a:lnTo>
                    <a:lnTo>
                      <a:pt x="84" y="24"/>
                    </a:lnTo>
                    <a:lnTo>
                      <a:pt x="91" y="20"/>
                    </a:lnTo>
                    <a:lnTo>
                      <a:pt x="96" y="16"/>
                    </a:lnTo>
                    <a:lnTo>
                      <a:pt x="102" y="12"/>
                    </a:lnTo>
                    <a:lnTo>
                      <a:pt x="109" y="12"/>
                    </a:lnTo>
                    <a:lnTo>
                      <a:pt x="119" y="16"/>
                    </a:lnTo>
                    <a:lnTo>
                      <a:pt x="126" y="20"/>
                    </a:lnTo>
                    <a:lnTo>
                      <a:pt x="133" y="24"/>
                    </a:lnTo>
                    <a:lnTo>
                      <a:pt x="133" y="34"/>
                    </a:lnTo>
                    <a:lnTo>
                      <a:pt x="133" y="42"/>
                    </a:lnTo>
                    <a:lnTo>
                      <a:pt x="124" y="43"/>
                    </a:lnTo>
                    <a:lnTo>
                      <a:pt x="112" y="43"/>
                    </a:lnTo>
                    <a:lnTo>
                      <a:pt x="100" y="44"/>
                    </a:lnTo>
                    <a:lnTo>
                      <a:pt x="93" y="46"/>
                    </a:lnTo>
                    <a:lnTo>
                      <a:pt x="84" y="43"/>
                    </a:lnTo>
                    <a:lnTo>
                      <a:pt x="79" y="42"/>
                    </a:lnTo>
                    <a:lnTo>
                      <a:pt x="72" y="40"/>
                    </a:lnTo>
                    <a:lnTo>
                      <a:pt x="65" y="40"/>
                    </a:lnTo>
                    <a:lnTo>
                      <a:pt x="52" y="40"/>
                    </a:lnTo>
                    <a:lnTo>
                      <a:pt x="40" y="40"/>
                    </a:lnTo>
                    <a:lnTo>
                      <a:pt x="28" y="38"/>
                    </a:lnTo>
                    <a:lnTo>
                      <a:pt x="15" y="35"/>
                    </a:lnTo>
                    <a:lnTo>
                      <a:pt x="12" y="31"/>
                    </a:lnTo>
                    <a:lnTo>
                      <a:pt x="7" y="28"/>
                    </a:lnTo>
                    <a:lnTo>
                      <a:pt x="3" y="24"/>
                    </a:lnTo>
                    <a:lnTo>
                      <a:pt x="0" y="20"/>
                    </a:lnTo>
                    <a:lnTo>
                      <a:pt x="0" y="13"/>
                    </a:lnTo>
                    <a:lnTo>
                      <a:pt x="1" y="8"/>
                    </a:lnTo>
                    <a:lnTo>
                      <a:pt x="3" y="1"/>
                    </a:lnTo>
                    <a:lnTo>
                      <a:pt x="7" y="0"/>
                    </a:lnTo>
                    <a:close/>
                  </a:path>
                </a:pathLst>
              </a:custGeom>
              <a:solidFill>
                <a:srgbClr val="A67A4D"/>
              </a:solidFill>
              <a:ln w="9525">
                <a:noFill/>
                <a:round/>
                <a:headEnd/>
                <a:tailEnd/>
              </a:ln>
            </p:spPr>
            <p:txBody>
              <a:bodyPr/>
              <a:lstStyle/>
              <a:p>
                <a:endParaRPr lang="en-US"/>
              </a:p>
            </p:txBody>
          </p:sp>
          <p:sp>
            <p:nvSpPr>
              <p:cNvPr id="421932" name="Freeform 40"/>
              <p:cNvSpPr>
                <a:spLocks/>
              </p:cNvSpPr>
              <p:nvPr/>
            </p:nvSpPr>
            <p:spPr bwMode="auto">
              <a:xfrm>
                <a:off x="815" y="3676"/>
                <a:ext cx="323" cy="69"/>
              </a:xfrm>
              <a:custGeom>
                <a:avLst/>
                <a:gdLst>
                  <a:gd name="T0" fmla="*/ 313 w 323"/>
                  <a:gd name="T1" fmla="*/ 1 h 69"/>
                  <a:gd name="T2" fmla="*/ 320 w 323"/>
                  <a:gd name="T3" fmla="*/ 10 h 69"/>
                  <a:gd name="T4" fmla="*/ 311 w 323"/>
                  <a:gd name="T5" fmla="*/ 18 h 69"/>
                  <a:gd name="T6" fmla="*/ 288 w 323"/>
                  <a:gd name="T7" fmla="*/ 26 h 69"/>
                  <a:gd name="T8" fmla="*/ 265 w 323"/>
                  <a:gd name="T9" fmla="*/ 35 h 69"/>
                  <a:gd name="T10" fmla="*/ 244 w 323"/>
                  <a:gd name="T11" fmla="*/ 43 h 69"/>
                  <a:gd name="T12" fmla="*/ 220 w 323"/>
                  <a:gd name="T13" fmla="*/ 51 h 69"/>
                  <a:gd name="T14" fmla="*/ 195 w 323"/>
                  <a:gd name="T15" fmla="*/ 58 h 69"/>
                  <a:gd name="T16" fmla="*/ 171 w 323"/>
                  <a:gd name="T17" fmla="*/ 62 h 69"/>
                  <a:gd name="T18" fmla="*/ 146 w 323"/>
                  <a:gd name="T19" fmla="*/ 64 h 69"/>
                  <a:gd name="T20" fmla="*/ 127 w 323"/>
                  <a:gd name="T21" fmla="*/ 64 h 69"/>
                  <a:gd name="T22" fmla="*/ 111 w 323"/>
                  <a:gd name="T23" fmla="*/ 65 h 69"/>
                  <a:gd name="T24" fmla="*/ 93 w 323"/>
                  <a:gd name="T25" fmla="*/ 65 h 69"/>
                  <a:gd name="T26" fmla="*/ 77 w 323"/>
                  <a:gd name="T27" fmla="*/ 66 h 69"/>
                  <a:gd name="T28" fmla="*/ 62 w 323"/>
                  <a:gd name="T29" fmla="*/ 68 h 69"/>
                  <a:gd name="T30" fmla="*/ 46 w 323"/>
                  <a:gd name="T31" fmla="*/ 68 h 69"/>
                  <a:gd name="T32" fmla="*/ 28 w 323"/>
                  <a:gd name="T33" fmla="*/ 69 h 69"/>
                  <a:gd name="T34" fmla="*/ 12 w 323"/>
                  <a:gd name="T35" fmla="*/ 69 h 69"/>
                  <a:gd name="T36" fmla="*/ 2 w 323"/>
                  <a:gd name="T37" fmla="*/ 65 h 69"/>
                  <a:gd name="T38" fmla="*/ 0 w 323"/>
                  <a:gd name="T39" fmla="*/ 56 h 69"/>
                  <a:gd name="T40" fmla="*/ 12 w 323"/>
                  <a:gd name="T41" fmla="*/ 50 h 69"/>
                  <a:gd name="T42" fmla="*/ 34 w 323"/>
                  <a:gd name="T43" fmla="*/ 47 h 69"/>
                  <a:gd name="T44" fmla="*/ 53 w 323"/>
                  <a:gd name="T45" fmla="*/ 46 h 69"/>
                  <a:gd name="T46" fmla="*/ 76 w 323"/>
                  <a:gd name="T47" fmla="*/ 45 h 69"/>
                  <a:gd name="T48" fmla="*/ 97 w 323"/>
                  <a:gd name="T49" fmla="*/ 43 h 69"/>
                  <a:gd name="T50" fmla="*/ 118 w 323"/>
                  <a:gd name="T51" fmla="*/ 42 h 69"/>
                  <a:gd name="T52" fmla="*/ 141 w 323"/>
                  <a:gd name="T53" fmla="*/ 41 h 69"/>
                  <a:gd name="T54" fmla="*/ 164 w 323"/>
                  <a:gd name="T55" fmla="*/ 39 h 69"/>
                  <a:gd name="T56" fmla="*/ 181 w 323"/>
                  <a:gd name="T57" fmla="*/ 34 h 69"/>
                  <a:gd name="T58" fmla="*/ 197 w 323"/>
                  <a:gd name="T59" fmla="*/ 28 h 69"/>
                  <a:gd name="T60" fmla="*/ 214 w 323"/>
                  <a:gd name="T61" fmla="*/ 24 h 69"/>
                  <a:gd name="T62" fmla="*/ 232 w 323"/>
                  <a:gd name="T63" fmla="*/ 20 h 69"/>
                  <a:gd name="T64" fmla="*/ 248 w 323"/>
                  <a:gd name="T65" fmla="*/ 16 h 69"/>
                  <a:gd name="T66" fmla="*/ 265 w 323"/>
                  <a:gd name="T67" fmla="*/ 12 h 69"/>
                  <a:gd name="T68" fmla="*/ 283 w 323"/>
                  <a:gd name="T69" fmla="*/ 8 h 69"/>
                  <a:gd name="T70" fmla="*/ 301 w 323"/>
                  <a:gd name="T71" fmla="*/ 3 h 69"/>
                  <a:gd name="T72" fmla="*/ 309 w 323"/>
                  <a:gd name="T73" fmla="*/ 0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3"/>
                  <a:gd name="T112" fmla="*/ 0 h 69"/>
                  <a:gd name="T113" fmla="*/ 323 w 323"/>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3" h="69">
                    <a:moveTo>
                      <a:pt x="309" y="0"/>
                    </a:moveTo>
                    <a:lnTo>
                      <a:pt x="313" y="1"/>
                    </a:lnTo>
                    <a:lnTo>
                      <a:pt x="316" y="5"/>
                    </a:lnTo>
                    <a:lnTo>
                      <a:pt x="320" y="10"/>
                    </a:lnTo>
                    <a:lnTo>
                      <a:pt x="323" y="15"/>
                    </a:lnTo>
                    <a:lnTo>
                      <a:pt x="311" y="18"/>
                    </a:lnTo>
                    <a:lnTo>
                      <a:pt x="299" y="22"/>
                    </a:lnTo>
                    <a:lnTo>
                      <a:pt x="288" y="26"/>
                    </a:lnTo>
                    <a:lnTo>
                      <a:pt x="276" y="31"/>
                    </a:lnTo>
                    <a:lnTo>
                      <a:pt x="265" y="35"/>
                    </a:lnTo>
                    <a:lnTo>
                      <a:pt x="255" y="41"/>
                    </a:lnTo>
                    <a:lnTo>
                      <a:pt x="244" y="43"/>
                    </a:lnTo>
                    <a:lnTo>
                      <a:pt x="232" y="49"/>
                    </a:lnTo>
                    <a:lnTo>
                      <a:pt x="220" y="51"/>
                    </a:lnTo>
                    <a:lnTo>
                      <a:pt x="207" y="56"/>
                    </a:lnTo>
                    <a:lnTo>
                      <a:pt x="195" y="58"/>
                    </a:lnTo>
                    <a:lnTo>
                      <a:pt x="185" y="61"/>
                    </a:lnTo>
                    <a:lnTo>
                      <a:pt x="171" y="62"/>
                    </a:lnTo>
                    <a:lnTo>
                      <a:pt x="158" y="64"/>
                    </a:lnTo>
                    <a:lnTo>
                      <a:pt x="146" y="64"/>
                    </a:lnTo>
                    <a:lnTo>
                      <a:pt x="135" y="64"/>
                    </a:lnTo>
                    <a:lnTo>
                      <a:pt x="127" y="64"/>
                    </a:lnTo>
                    <a:lnTo>
                      <a:pt x="118" y="64"/>
                    </a:lnTo>
                    <a:lnTo>
                      <a:pt x="111" y="65"/>
                    </a:lnTo>
                    <a:lnTo>
                      <a:pt x="102" y="65"/>
                    </a:lnTo>
                    <a:lnTo>
                      <a:pt x="93" y="65"/>
                    </a:lnTo>
                    <a:lnTo>
                      <a:pt x="86" y="65"/>
                    </a:lnTo>
                    <a:lnTo>
                      <a:pt x="77" y="66"/>
                    </a:lnTo>
                    <a:lnTo>
                      <a:pt x="70" y="68"/>
                    </a:lnTo>
                    <a:lnTo>
                      <a:pt x="62" y="68"/>
                    </a:lnTo>
                    <a:lnTo>
                      <a:pt x="53" y="68"/>
                    </a:lnTo>
                    <a:lnTo>
                      <a:pt x="46" y="68"/>
                    </a:lnTo>
                    <a:lnTo>
                      <a:pt x="37" y="69"/>
                    </a:lnTo>
                    <a:lnTo>
                      <a:pt x="28" y="69"/>
                    </a:lnTo>
                    <a:lnTo>
                      <a:pt x="21" y="69"/>
                    </a:lnTo>
                    <a:lnTo>
                      <a:pt x="12" y="69"/>
                    </a:lnTo>
                    <a:lnTo>
                      <a:pt x="5" y="69"/>
                    </a:lnTo>
                    <a:lnTo>
                      <a:pt x="2" y="65"/>
                    </a:lnTo>
                    <a:lnTo>
                      <a:pt x="0" y="60"/>
                    </a:lnTo>
                    <a:lnTo>
                      <a:pt x="0" y="56"/>
                    </a:lnTo>
                    <a:lnTo>
                      <a:pt x="2" y="51"/>
                    </a:lnTo>
                    <a:lnTo>
                      <a:pt x="12" y="50"/>
                    </a:lnTo>
                    <a:lnTo>
                      <a:pt x="23" y="49"/>
                    </a:lnTo>
                    <a:lnTo>
                      <a:pt x="34" y="47"/>
                    </a:lnTo>
                    <a:lnTo>
                      <a:pt x="44" y="47"/>
                    </a:lnTo>
                    <a:lnTo>
                      <a:pt x="53" y="46"/>
                    </a:lnTo>
                    <a:lnTo>
                      <a:pt x="65" y="46"/>
                    </a:lnTo>
                    <a:lnTo>
                      <a:pt x="76" y="45"/>
                    </a:lnTo>
                    <a:lnTo>
                      <a:pt x="86" y="45"/>
                    </a:lnTo>
                    <a:lnTo>
                      <a:pt x="97" y="43"/>
                    </a:lnTo>
                    <a:lnTo>
                      <a:pt x="107" y="43"/>
                    </a:lnTo>
                    <a:lnTo>
                      <a:pt x="118" y="42"/>
                    </a:lnTo>
                    <a:lnTo>
                      <a:pt x="130" y="42"/>
                    </a:lnTo>
                    <a:lnTo>
                      <a:pt x="141" y="41"/>
                    </a:lnTo>
                    <a:lnTo>
                      <a:pt x="151" y="41"/>
                    </a:lnTo>
                    <a:lnTo>
                      <a:pt x="164" y="39"/>
                    </a:lnTo>
                    <a:lnTo>
                      <a:pt x="174" y="39"/>
                    </a:lnTo>
                    <a:lnTo>
                      <a:pt x="181" y="34"/>
                    </a:lnTo>
                    <a:lnTo>
                      <a:pt x="188" y="31"/>
                    </a:lnTo>
                    <a:lnTo>
                      <a:pt x="197" y="28"/>
                    </a:lnTo>
                    <a:lnTo>
                      <a:pt x="206" y="27"/>
                    </a:lnTo>
                    <a:lnTo>
                      <a:pt x="214" y="24"/>
                    </a:lnTo>
                    <a:lnTo>
                      <a:pt x="223" y="22"/>
                    </a:lnTo>
                    <a:lnTo>
                      <a:pt x="232" y="20"/>
                    </a:lnTo>
                    <a:lnTo>
                      <a:pt x="241" y="19"/>
                    </a:lnTo>
                    <a:lnTo>
                      <a:pt x="248" y="16"/>
                    </a:lnTo>
                    <a:lnTo>
                      <a:pt x="258" y="15"/>
                    </a:lnTo>
                    <a:lnTo>
                      <a:pt x="265" y="12"/>
                    </a:lnTo>
                    <a:lnTo>
                      <a:pt x="276" y="11"/>
                    </a:lnTo>
                    <a:lnTo>
                      <a:pt x="283" y="8"/>
                    </a:lnTo>
                    <a:lnTo>
                      <a:pt x="294" y="5"/>
                    </a:lnTo>
                    <a:lnTo>
                      <a:pt x="301" y="3"/>
                    </a:lnTo>
                    <a:lnTo>
                      <a:pt x="309" y="0"/>
                    </a:lnTo>
                    <a:close/>
                  </a:path>
                </a:pathLst>
              </a:custGeom>
              <a:solidFill>
                <a:srgbClr val="A67A4D"/>
              </a:solidFill>
              <a:ln w="9525">
                <a:noFill/>
                <a:round/>
                <a:headEnd/>
                <a:tailEnd/>
              </a:ln>
            </p:spPr>
            <p:txBody>
              <a:bodyPr/>
              <a:lstStyle/>
              <a:p>
                <a:endParaRPr lang="en-US"/>
              </a:p>
            </p:txBody>
          </p:sp>
          <p:sp>
            <p:nvSpPr>
              <p:cNvPr id="421933" name="Freeform 41"/>
              <p:cNvSpPr>
                <a:spLocks/>
              </p:cNvSpPr>
              <p:nvPr/>
            </p:nvSpPr>
            <p:spPr bwMode="auto">
              <a:xfrm>
                <a:off x="353" y="3746"/>
                <a:ext cx="88" cy="159"/>
              </a:xfrm>
              <a:custGeom>
                <a:avLst/>
                <a:gdLst>
                  <a:gd name="T0" fmla="*/ 0 w 88"/>
                  <a:gd name="T1" fmla="*/ 0 h 159"/>
                  <a:gd name="T2" fmla="*/ 30 w 88"/>
                  <a:gd name="T3" fmla="*/ 157 h 159"/>
                  <a:gd name="T4" fmla="*/ 58 w 88"/>
                  <a:gd name="T5" fmla="*/ 159 h 159"/>
                  <a:gd name="T6" fmla="*/ 88 w 88"/>
                  <a:gd name="T7" fmla="*/ 7 h 159"/>
                  <a:gd name="T8" fmla="*/ 28 w 88"/>
                  <a:gd name="T9" fmla="*/ 0 h 159"/>
                  <a:gd name="T10" fmla="*/ 0 w 88"/>
                  <a:gd name="T11" fmla="*/ 0 h 159"/>
                  <a:gd name="T12" fmla="*/ 0 w 88"/>
                  <a:gd name="T13" fmla="*/ 0 h 159"/>
                  <a:gd name="T14" fmla="*/ 0 60000 65536"/>
                  <a:gd name="T15" fmla="*/ 0 60000 65536"/>
                  <a:gd name="T16" fmla="*/ 0 60000 65536"/>
                  <a:gd name="T17" fmla="*/ 0 60000 65536"/>
                  <a:gd name="T18" fmla="*/ 0 60000 65536"/>
                  <a:gd name="T19" fmla="*/ 0 60000 65536"/>
                  <a:gd name="T20" fmla="*/ 0 60000 65536"/>
                  <a:gd name="T21" fmla="*/ 0 w 88"/>
                  <a:gd name="T22" fmla="*/ 0 h 159"/>
                  <a:gd name="T23" fmla="*/ 88 w 88"/>
                  <a:gd name="T24" fmla="*/ 159 h 1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59">
                    <a:moveTo>
                      <a:pt x="0" y="0"/>
                    </a:moveTo>
                    <a:lnTo>
                      <a:pt x="30" y="157"/>
                    </a:lnTo>
                    <a:lnTo>
                      <a:pt x="58" y="159"/>
                    </a:lnTo>
                    <a:lnTo>
                      <a:pt x="88" y="7"/>
                    </a:lnTo>
                    <a:lnTo>
                      <a:pt x="28" y="0"/>
                    </a:lnTo>
                    <a:lnTo>
                      <a:pt x="0" y="0"/>
                    </a:lnTo>
                    <a:close/>
                  </a:path>
                </a:pathLst>
              </a:custGeom>
              <a:solidFill>
                <a:srgbClr val="FF3300"/>
              </a:solidFill>
              <a:ln w="9525">
                <a:noFill/>
                <a:round/>
                <a:headEnd/>
                <a:tailEnd/>
              </a:ln>
            </p:spPr>
            <p:txBody>
              <a:bodyPr/>
              <a:lstStyle/>
              <a:p>
                <a:endParaRPr lang="en-US"/>
              </a:p>
            </p:txBody>
          </p:sp>
          <p:sp>
            <p:nvSpPr>
              <p:cNvPr id="421934" name="Freeform 42"/>
              <p:cNvSpPr>
                <a:spLocks/>
              </p:cNvSpPr>
              <p:nvPr/>
            </p:nvSpPr>
            <p:spPr bwMode="auto">
              <a:xfrm>
                <a:off x="604" y="3782"/>
                <a:ext cx="95" cy="161"/>
              </a:xfrm>
              <a:custGeom>
                <a:avLst/>
                <a:gdLst>
                  <a:gd name="T0" fmla="*/ 0 w 95"/>
                  <a:gd name="T1" fmla="*/ 0 h 161"/>
                  <a:gd name="T2" fmla="*/ 74 w 95"/>
                  <a:gd name="T3" fmla="*/ 161 h 161"/>
                  <a:gd name="T4" fmla="*/ 93 w 95"/>
                  <a:gd name="T5" fmla="*/ 161 h 161"/>
                  <a:gd name="T6" fmla="*/ 95 w 95"/>
                  <a:gd name="T7" fmla="*/ 4 h 161"/>
                  <a:gd name="T8" fmla="*/ 0 w 95"/>
                  <a:gd name="T9" fmla="*/ 0 h 161"/>
                  <a:gd name="T10" fmla="*/ 0 w 95"/>
                  <a:gd name="T11" fmla="*/ 0 h 161"/>
                  <a:gd name="T12" fmla="*/ 0 60000 65536"/>
                  <a:gd name="T13" fmla="*/ 0 60000 65536"/>
                  <a:gd name="T14" fmla="*/ 0 60000 65536"/>
                  <a:gd name="T15" fmla="*/ 0 60000 65536"/>
                  <a:gd name="T16" fmla="*/ 0 60000 65536"/>
                  <a:gd name="T17" fmla="*/ 0 60000 65536"/>
                  <a:gd name="T18" fmla="*/ 0 w 95"/>
                  <a:gd name="T19" fmla="*/ 0 h 161"/>
                  <a:gd name="T20" fmla="*/ 95 w 95"/>
                  <a:gd name="T21" fmla="*/ 161 h 161"/>
                </a:gdLst>
                <a:ahLst/>
                <a:cxnLst>
                  <a:cxn ang="T12">
                    <a:pos x="T0" y="T1"/>
                  </a:cxn>
                  <a:cxn ang="T13">
                    <a:pos x="T2" y="T3"/>
                  </a:cxn>
                  <a:cxn ang="T14">
                    <a:pos x="T4" y="T5"/>
                  </a:cxn>
                  <a:cxn ang="T15">
                    <a:pos x="T6" y="T7"/>
                  </a:cxn>
                  <a:cxn ang="T16">
                    <a:pos x="T8" y="T9"/>
                  </a:cxn>
                  <a:cxn ang="T17">
                    <a:pos x="T10" y="T11"/>
                  </a:cxn>
                </a:cxnLst>
                <a:rect l="T18" t="T19" r="T20" b="T21"/>
                <a:pathLst>
                  <a:path w="95" h="161">
                    <a:moveTo>
                      <a:pt x="0" y="0"/>
                    </a:moveTo>
                    <a:lnTo>
                      <a:pt x="74" y="161"/>
                    </a:lnTo>
                    <a:lnTo>
                      <a:pt x="93" y="161"/>
                    </a:lnTo>
                    <a:lnTo>
                      <a:pt x="95" y="4"/>
                    </a:lnTo>
                    <a:lnTo>
                      <a:pt x="0" y="0"/>
                    </a:lnTo>
                    <a:close/>
                  </a:path>
                </a:pathLst>
              </a:custGeom>
              <a:solidFill>
                <a:srgbClr val="FF3300"/>
              </a:solidFill>
              <a:ln w="9525">
                <a:noFill/>
                <a:round/>
                <a:headEnd/>
                <a:tailEnd/>
              </a:ln>
            </p:spPr>
            <p:txBody>
              <a:bodyPr/>
              <a:lstStyle/>
              <a:p>
                <a:endParaRPr lang="en-US"/>
              </a:p>
            </p:txBody>
          </p:sp>
          <p:sp>
            <p:nvSpPr>
              <p:cNvPr id="421935" name="Freeform 43"/>
              <p:cNvSpPr>
                <a:spLocks/>
              </p:cNvSpPr>
              <p:nvPr/>
            </p:nvSpPr>
            <p:spPr bwMode="auto">
              <a:xfrm>
                <a:off x="328" y="3492"/>
                <a:ext cx="166" cy="168"/>
              </a:xfrm>
              <a:custGeom>
                <a:avLst/>
                <a:gdLst>
                  <a:gd name="T0" fmla="*/ 90 w 166"/>
                  <a:gd name="T1" fmla="*/ 0 h 168"/>
                  <a:gd name="T2" fmla="*/ 0 w 166"/>
                  <a:gd name="T3" fmla="*/ 160 h 168"/>
                  <a:gd name="T4" fmla="*/ 20 w 166"/>
                  <a:gd name="T5" fmla="*/ 168 h 168"/>
                  <a:gd name="T6" fmla="*/ 166 w 166"/>
                  <a:gd name="T7" fmla="*/ 80 h 168"/>
                  <a:gd name="T8" fmla="*/ 144 w 166"/>
                  <a:gd name="T9" fmla="*/ 54 h 168"/>
                  <a:gd name="T10" fmla="*/ 118 w 166"/>
                  <a:gd name="T11" fmla="*/ 20 h 168"/>
                  <a:gd name="T12" fmla="*/ 90 w 166"/>
                  <a:gd name="T13" fmla="*/ 0 h 168"/>
                  <a:gd name="T14" fmla="*/ 90 w 166"/>
                  <a:gd name="T15" fmla="*/ 0 h 168"/>
                  <a:gd name="T16" fmla="*/ 0 60000 65536"/>
                  <a:gd name="T17" fmla="*/ 0 60000 65536"/>
                  <a:gd name="T18" fmla="*/ 0 60000 65536"/>
                  <a:gd name="T19" fmla="*/ 0 60000 65536"/>
                  <a:gd name="T20" fmla="*/ 0 60000 65536"/>
                  <a:gd name="T21" fmla="*/ 0 60000 65536"/>
                  <a:gd name="T22" fmla="*/ 0 60000 65536"/>
                  <a:gd name="T23" fmla="*/ 0 60000 65536"/>
                  <a:gd name="T24" fmla="*/ 0 w 166"/>
                  <a:gd name="T25" fmla="*/ 0 h 168"/>
                  <a:gd name="T26" fmla="*/ 166 w 166"/>
                  <a:gd name="T27" fmla="*/ 168 h 1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6" h="168">
                    <a:moveTo>
                      <a:pt x="90" y="0"/>
                    </a:moveTo>
                    <a:lnTo>
                      <a:pt x="0" y="160"/>
                    </a:lnTo>
                    <a:lnTo>
                      <a:pt x="20" y="168"/>
                    </a:lnTo>
                    <a:lnTo>
                      <a:pt x="166" y="80"/>
                    </a:lnTo>
                    <a:lnTo>
                      <a:pt x="144" y="54"/>
                    </a:lnTo>
                    <a:lnTo>
                      <a:pt x="118" y="20"/>
                    </a:lnTo>
                    <a:lnTo>
                      <a:pt x="90" y="0"/>
                    </a:lnTo>
                    <a:close/>
                  </a:path>
                </a:pathLst>
              </a:custGeom>
              <a:solidFill>
                <a:srgbClr val="FF3300"/>
              </a:solidFill>
              <a:ln w="9525">
                <a:noFill/>
                <a:round/>
                <a:headEnd/>
                <a:tailEnd/>
              </a:ln>
            </p:spPr>
            <p:txBody>
              <a:bodyPr/>
              <a:lstStyle/>
              <a:p>
                <a:endParaRPr lang="en-US"/>
              </a:p>
            </p:txBody>
          </p:sp>
          <p:sp>
            <p:nvSpPr>
              <p:cNvPr id="421936" name="Freeform 44"/>
              <p:cNvSpPr>
                <a:spLocks/>
              </p:cNvSpPr>
              <p:nvPr/>
            </p:nvSpPr>
            <p:spPr bwMode="auto">
              <a:xfrm>
                <a:off x="710" y="3447"/>
                <a:ext cx="198" cy="71"/>
              </a:xfrm>
              <a:custGeom>
                <a:avLst/>
                <a:gdLst>
                  <a:gd name="T0" fmla="*/ 0 w 198"/>
                  <a:gd name="T1" fmla="*/ 0 h 71"/>
                  <a:gd name="T2" fmla="*/ 198 w 198"/>
                  <a:gd name="T3" fmla="*/ 41 h 71"/>
                  <a:gd name="T4" fmla="*/ 195 w 198"/>
                  <a:gd name="T5" fmla="*/ 64 h 71"/>
                  <a:gd name="T6" fmla="*/ 33 w 198"/>
                  <a:gd name="T7" fmla="*/ 71 h 71"/>
                  <a:gd name="T8" fmla="*/ 8 w 198"/>
                  <a:gd name="T9" fmla="*/ 30 h 71"/>
                  <a:gd name="T10" fmla="*/ 0 w 198"/>
                  <a:gd name="T11" fmla="*/ 0 h 71"/>
                  <a:gd name="T12" fmla="*/ 0 w 198"/>
                  <a:gd name="T13" fmla="*/ 0 h 71"/>
                  <a:gd name="T14" fmla="*/ 0 60000 65536"/>
                  <a:gd name="T15" fmla="*/ 0 60000 65536"/>
                  <a:gd name="T16" fmla="*/ 0 60000 65536"/>
                  <a:gd name="T17" fmla="*/ 0 60000 65536"/>
                  <a:gd name="T18" fmla="*/ 0 60000 65536"/>
                  <a:gd name="T19" fmla="*/ 0 60000 65536"/>
                  <a:gd name="T20" fmla="*/ 0 60000 65536"/>
                  <a:gd name="T21" fmla="*/ 0 w 198"/>
                  <a:gd name="T22" fmla="*/ 0 h 71"/>
                  <a:gd name="T23" fmla="*/ 198 w 198"/>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8" h="71">
                    <a:moveTo>
                      <a:pt x="0" y="0"/>
                    </a:moveTo>
                    <a:lnTo>
                      <a:pt x="198" y="41"/>
                    </a:lnTo>
                    <a:lnTo>
                      <a:pt x="195" y="64"/>
                    </a:lnTo>
                    <a:lnTo>
                      <a:pt x="33" y="71"/>
                    </a:lnTo>
                    <a:lnTo>
                      <a:pt x="8" y="30"/>
                    </a:lnTo>
                    <a:lnTo>
                      <a:pt x="0" y="0"/>
                    </a:lnTo>
                    <a:close/>
                  </a:path>
                </a:pathLst>
              </a:custGeom>
              <a:solidFill>
                <a:srgbClr val="FF3300"/>
              </a:solidFill>
              <a:ln w="9525">
                <a:noFill/>
                <a:round/>
                <a:headEnd/>
                <a:tailEnd/>
              </a:ln>
            </p:spPr>
            <p:txBody>
              <a:bodyPr/>
              <a:lstStyle/>
              <a:p>
                <a:endParaRPr lang="en-US"/>
              </a:p>
            </p:txBody>
          </p:sp>
          <p:sp>
            <p:nvSpPr>
              <p:cNvPr id="421937" name="Freeform 45"/>
              <p:cNvSpPr>
                <a:spLocks/>
              </p:cNvSpPr>
              <p:nvPr/>
            </p:nvSpPr>
            <p:spPr bwMode="auto">
              <a:xfrm>
                <a:off x="908" y="3323"/>
                <a:ext cx="201" cy="157"/>
              </a:xfrm>
              <a:custGeom>
                <a:avLst/>
                <a:gdLst>
                  <a:gd name="T0" fmla="*/ 65 w 201"/>
                  <a:gd name="T1" fmla="*/ 1 h 157"/>
                  <a:gd name="T2" fmla="*/ 46 w 201"/>
                  <a:gd name="T3" fmla="*/ 9 h 157"/>
                  <a:gd name="T4" fmla="*/ 37 w 201"/>
                  <a:gd name="T5" fmla="*/ 27 h 157"/>
                  <a:gd name="T6" fmla="*/ 42 w 201"/>
                  <a:gd name="T7" fmla="*/ 36 h 157"/>
                  <a:gd name="T8" fmla="*/ 20 w 201"/>
                  <a:gd name="T9" fmla="*/ 38 h 157"/>
                  <a:gd name="T10" fmla="*/ 6 w 201"/>
                  <a:gd name="T11" fmla="*/ 47 h 157"/>
                  <a:gd name="T12" fmla="*/ 0 w 201"/>
                  <a:gd name="T13" fmla="*/ 65 h 157"/>
                  <a:gd name="T14" fmla="*/ 14 w 201"/>
                  <a:gd name="T15" fmla="*/ 78 h 157"/>
                  <a:gd name="T16" fmla="*/ 30 w 201"/>
                  <a:gd name="T17" fmla="*/ 82 h 157"/>
                  <a:gd name="T18" fmla="*/ 11 w 201"/>
                  <a:gd name="T19" fmla="*/ 93 h 157"/>
                  <a:gd name="T20" fmla="*/ 6 w 201"/>
                  <a:gd name="T21" fmla="*/ 116 h 157"/>
                  <a:gd name="T22" fmla="*/ 18 w 201"/>
                  <a:gd name="T23" fmla="*/ 127 h 157"/>
                  <a:gd name="T24" fmla="*/ 37 w 201"/>
                  <a:gd name="T25" fmla="*/ 130 h 157"/>
                  <a:gd name="T26" fmla="*/ 55 w 201"/>
                  <a:gd name="T27" fmla="*/ 123 h 157"/>
                  <a:gd name="T28" fmla="*/ 81 w 201"/>
                  <a:gd name="T29" fmla="*/ 149 h 157"/>
                  <a:gd name="T30" fmla="*/ 111 w 201"/>
                  <a:gd name="T31" fmla="*/ 157 h 157"/>
                  <a:gd name="T32" fmla="*/ 132 w 201"/>
                  <a:gd name="T33" fmla="*/ 149 h 157"/>
                  <a:gd name="T34" fmla="*/ 139 w 201"/>
                  <a:gd name="T35" fmla="*/ 138 h 157"/>
                  <a:gd name="T36" fmla="*/ 167 w 201"/>
                  <a:gd name="T37" fmla="*/ 137 h 157"/>
                  <a:gd name="T38" fmla="*/ 188 w 201"/>
                  <a:gd name="T39" fmla="*/ 124 h 157"/>
                  <a:gd name="T40" fmla="*/ 179 w 201"/>
                  <a:gd name="T41" fmla="*/ 109 h 157"/>
                  <a:gd name="T42" fmla="*/ 148 w 201"/>
                  <a:gd name="T43" fmla="*/ 86 h 157"/>
                  <a:gd name="T44" fmla="*/ 179 w 201"/>
                  <a:gd name="T45" fmla="*/ 85 h 157"/>
                  <a:gd name="T46" fmla="*/ 201 w 201"/>
                  <a:gd name="T47" fmla="*/ 72 h 157"/>
                  <a:gd name="T48" fmla="*/ 201 w 201"/>
                  <a:gd name="T49" fmla="*/ 55 h 157"/>
                  <a:gd name="T50" fmla="*/ 192 w 201"/>
                  <a:gd name="T51" fmla="*/ 44 h 157"/>
                  <a:gd name="T52" fmla="*/ 157 w 201"/>
                  <a:gd name="T53" fmla="*/ 44 h 157"/>
                  <a:gd name="T54" fmla="*/ 164 w 201"/>
                  <a:gd name="T55" fmla="*/ 21 h 157"/>
                  <a:gd name="T56" fmla="*/ 153 w 201"/>
                  <a:gd name="T57" fmla="*/ 7 h 157"/>
                  <a:gd name="T58" fmla="*/ 130 w 201"/>
                  <a:gd name="T59" fmla="*/ 0 h 157"/>
                  <a:gd name="T60" fmla="*/ 118 w 201"/>
                  <a:gd name="T61" fmla="*/ 7 h 157"/>
                  <a:gd name="T62" fmla="*/ 106 w 201"/>
                  <a:gd name="T63" fmla="*/ 31 h 157"/>
                  <a:gd name="T64" fmla="*/ 95 w 201"/>
                  <a:gd name="T65" fmla="*/ 13 h 157"/>
                  <a:gd name="T66" fmla="*/ 83 w 201"/>
                  <a:gd name="T67" fmla="*/ 5 h 157"/>
                  <a:gd name="T68" fmla="*/ 65 w 201"/>
                  <a:gd name="T69" fmla="*/ 1 h 157"/>
                  <a:gd name="T70" fmla="*/ 65 w 201"/>
                  <a:gd name="T71" fmla="*/ 1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1"/>
                  <a:gd name="T109" fmla="*/ 0 h 157"/>
                  <a:gd name="T110" fmla="*/ 201 w 201"/>
                  <a:gd name="T111" fmla="*/ 157 h 1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1" h="157">
                    <a:moveTo>
                      <a:pt x="65" y="1"/>
                    </a:moveTo>
                    <a:lnTo>
                      <a:pt x="46" y="9"/>
                    </a:lnTo>
                    <a:lnTo>
                      <a:pt x="37" y="27"/>
                    </a:lnTo>
                    <a:lnTo>
                      <a:pt x="42" y="36"/>
                    </a:lnTo>
                    <a:lnTo>
                      <a:pt x="20" y="38"/>
                    </a:lnTo>
                    <a:lnTo>
                      <a:pt x="6" y="47"/>
                    </a:lnTo>
                    <a:lnTo>
                      <a:pt x="0" y="65"/>
                    </a:lnTo>
                    <a:lnTo>
                      <a:pt x="14" y="78"/>
                    </a:lnTo>
                    <a:lnTo>
                      <a:pt x="30" y="82"/>
                    </a:lnTo>
                    <a:lnTo>
                      <a:pt x="11" y="93"/>
                    </a:lnTo>
                    <a:lnTo>
                      <a:pt x="6" y="116"/>
                    </a:lnTo>
                    <a:lnTo>
                      <a:pt x="18" y="127"/>
                    </a:lnTo>
                    <a:lnTo>
                      <a:pt x="37" y="130"/>
                    </a:lnTo>
                    <a:lnTo>
                      <a:pt x="55" y="123"/>
                    </a:lnTo>
                    <a:lnTo>
                      <a:pt x="81" y="149"/>
                    </a:lnTo>
                    <a:lnTo>
                      <a:pt x="111" y="157"/>
                    </a:lnTo>
                    <a:lnTo>
                      <a:pt x="132" y="149"/>
                    </a:lnTo>
                    <a:lnTo>
                      <a:pt x="139" y="138"/>
                    </a:lnTo>
                    <a:lnTo>
                      <a:pt x="167" y="137"/>
                    </a:lnTo>
                    <a:lnTo>
                      <a:pt x="188" y="124"/>
                    </a:lnTo>
                    <a:lnTo>
                      <a:pt x="179" y="109"/>
                    </a:lnTo>
                    <a:lnTo>
                      <a:pt x="148" y="86"/>
                    </a:lnTo>
                    <a:lnTo>
                      <a:pt x="179" y="85"/>
                    </a:lnTo>
                    <a:lnTo>
                      <a:pt x="201" y="72"/>
                    </a:lnTo>
                    <a:lnTo>
                      <a:pt x="201" y="55"/>
                    </a:lnTo>
                    <a:lnTo>
                      <a:pt x="192" y="44"/>
                    </a:lnTo>
                    <a:lnTo>
                      <a:pt x="157" y="44"/>
                    </a:lnTo>
                    <a:lnTo>
                      <a:pt x="164" y="21"/>
                    </a:lnTo>
                    <a:lnTo>
                      <a:pt x="153" y="7"/>
                    </a:lnTo>
                    <a:lnTo>
                      <a:pt x="130" y="0"/>
                    </a:lnTo>
                    <a:lnTo>
                      <a:pt x="118" y="7"/>
                    </a:lnTo>
                    <a:lnTo>
                      <a:pt x="106" y="31"/>
                    </a:lnTo>
                    <a:lnTo>
                      <a:pt x="95" y="13"/>
                    </a:lnTo>
                    <a:lnTo>
                      <a:pt x="83" y="5"/>
                    </a:lnTo>
                    <a:lnTo>
                      <a:pt x="65" y="1"/>
                    </a:lnTo>
                    <a:close/>
                  </a:path>
                </a:pathLst>
              </a:custGeom>
              <a:solidFill>
                <a:srgbClr val="FFB300"/>
              </a:solidFill>
              <a:ln w="9525">
                <a:noFill/>
                <a:round/>
                <a:headEnd/>
                <a:tailEnd/>
              </a:ln>
            </p:spPr>
            <p:txBody>
              <a:bodyPr/>
              <a:lstStyle/>
              <a:p>
                <a:endParaRPr lang="en-US"/>
              </a:p>
            </p:txBody>
          </p:sp>
          <p:sp>
            <p:nvSpPr>
              <p:cNvPr id="421938" name="Freeform 46"/>
              <p:cNvSpPr>
                <a:spLocks/>
              </p:cNvSpPr>
              <p:nvPr/>
            </p:nvSpPr>
            <p:spPr bwMode="auto">
              <a:xfrm>
                <a:off x="922" y="3366"/>
                <a:ext cx="44" cy="33"/>
              </a:xfrm>
              <a:custGeom>
                <a:avLst/>
                <a:gdLst>
                  <a:gd name="T0" fmla="*/ 11 w 44"/>
                  <a:gd name="T1" fmla="*/ 0 h 33"/>
                  <a:gd name="T2" fmla="*/ 16 w 44"/>
                  <a:gd name="T3" fmla="*/ 0 h 33"/>
                  <a:gd name="T4" fmla="*/ 23 w 44"/>
                  <a:gd name="T5" fmla="*/ 3 h 33"/>
                  <a:gd name="T6" fmla="*/ 32 w 44"/>
                  <a:gd name="T7" fmla="*/ 6 h 33"/>
                  <a:gd name="T8" fmla="*/ 39 w 44"/>
                  <a:gd name="T9" fmla="*/ 11 h 33"/>
                  <a:gd name="T10" fmla="*/ 42 w 44"/>
                  <a:gd name="T11" fmla="*/ 15 h 33"/>
                  <a:gd name="T12" fmla="*/ 44 w 44"/>
                  <a:gd name="T13" fmla="*/ 20 h 33"/>
                  <a:gd name="T14" fmla="*/ 42 w 44"/>
                  <a:gd name="T15" fmla="*/ 27 h 33"/>
                  <a:gd name="T16" fmla="*/ 37 w 44"/>
                  <a:gd name="T17" fmla="*/ 33 h 33"/>
                  <a:gd name="T18" fmla="*/ 30 w 44"/>
                  <a:gd name="T19" fmla="*/ 31 h 33"/>
                  <a:gd name="T20" fmla="*/ 23 w 44"/>
                  <a:gd name="T21" fmla="*/ 29 h 33"/>
                  <a:gd name="T22" fmla="*/ 14 w 44"/>
                  <a:gd name="T23" fmla="*/ 24 h 33"/>
                  <a:gd name="T24" fmla="*/ 7 w 44"/>
                  <a:gd name="T25" fmla="*/ 20 h 33"/>
                  <a:gd name="T26" fmla="*/ 2 w 44"/>
                  <a:gd name="T27" fmla="*/ 15 h 33"/>
                  <a:gd name="T28" fmla="*/ 0 w 44"/>
                  <a:gd name="T29" fmla="*/ 11 h 33"/>
                  <a:gd name="T30" fmla="*/ 2 w 44"/>
                  <a:gd name="T31" fmla="*/ 4 h 33"/>
                  <a:gd name="T32" fmla="*/ 11 w 44"/>
                  <a:gd name="T33" fmla="*/ 0 h 33"/>
                  <a:gd name="T34" fmla="*/ 11 w 44"/>
                  <a:gd name="T35" fmla="*/ 0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33"/>
                  <a:gd name="T56" fmla="*/ 44 w 44"/>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33">
                    <a:moveTo>
                      <a:pt x="11" y="0"/>
                    </a:moveTo>
                    <a:lnTo>
                      <a:pt x="16" y="0"/>
                    </a:lnTo>
                    <a:lnTo>
                      <a:pt x="23" y="3"/>
                    </a:lnTo>
                    <a:lnTo>
                      <a:pt x="32" y="6"/>
                    </a:lnTo>
                    <a:lnTo>
                      <a:pt x="39" y="11"/>
                    </a:lnTo>
                    <a:lnTo>
                      <a:pt x="42" y="15"/>
                    </a:lnTo>
                    <a:lnTo>
                      <a:pt x="44" y="20"/>
                    </a:lnTo>
                    <a:lnTo>
                      <a:pt x="42" y="27"/>
                    </a:lnTo>
                    <a:lnTo>
                      <a:pt x="37" y="33"/>
                    </a:lnTo>
                    <a:lnTo>
                      <a:pt x="30" y="31"/>
                    </a:lnTo>
                    <a:lnTo>
                      <a:pt x="23" y="29"/>
                    </a:lnTo>
                    <a:lnTo>
                      <a:pt x="14" y="24"/>
                    </a:lnTo>
                    <a:lnTo>
                      <a:pt x="7" y="20"/>
                    </a:lnTo>
                    <a:lnTo>
                      <a:pt x="2" y="15"/>
                    </a:lnTo>
                    <a:lnTo>
                      <a:pt x="0" y="11"/>
                    </a:lnTo>
                    <a:lnTo>
                      <a:pt x="2" y="4"/>
                    </a:lnTo>
                    <a:lnTo>
                      <a:pt x="11" y="0"/>
                    </a:lnTo>
                    <a:close/>
                  </a:path>
                </a:pathLst>
              </a:custGeom>
              <a:solidFill>
                <a:srgbClr val="FFFF00"/>
              </a:solidFill>
              <a:ln w="9525">
                <a:noFill/>
                <a:round/>
                <a:headEnd/>
                <a:tailEnd/>
              </a:ln>
            </p:spPr>
            <p:txBody>
              <a:bodyPr/>
              <a:lstStyle/>
              <a:p>
                <a:endParaRPr lang="en-US"/>
              </a:p>
            </p:txBody>
          </p:sp>
          <p:sp>
            <p:nvSpPr>
              <p:cNvPr id="421939" name="Freeform 47"/>
              <p:cNvSpPr>
                <a:spLocks/>
              </p:cNvSpPr>
              <p:nvPr/>
            </p:nvSpPr>
            <p:spPr bwMode="auto">
              <a:xfrm>
                <a:off x="926" y="3415"/>
                <a:ext cx="37" cy="23"/>
              </a:xfrm>
              <a:custGeom>
                <a:avLst/>
                <a:gdLst>
                  <a:gd name="T0" fmla="*/ 16 w 37"/>
                  <a:gd name="T1" fmla="*/ 0 h 23"/>
                  <a:gd name="T2" fmla="*/ 24 w 37"/>
                  <a:gd name="T3" fmla="*/ 0 h 23"/>
                  <a:gd name="T4" fmla="*/ 35 w 37"/>
                  <a:gd name="T5" fmla="*/ 5 h 23"/>
                  <a:gd name="T6" fmla="*/ 37 w 37"/>
                  <a:gd name="T7" fmla="*/ 8 h 23"/>
                  <a:gd name="T8" fmla="*/ 37 w 37"/>
                  <a:gd name="T9" fmla="*/ 12 h 23"/>
                  <a:gd name="T10" fmla="*/ 33 w 37"/>
                  <a:gd name="T11" fmla="*/ 16 h 23"/>
                  <a:gd name="T12" fmla="*/ 28 w 37"/>
                  <a:gd name="T13" fmla="*/ 20 h 23"/>
                  <a:gd name="T14" fmla="*/ 17 w 37"/>
                  <a:gd name="T15" fmla="*/ 23 h 23"/>
                  <a:gd name="T16" fmla="*/ 12 w 37"/>
                  <a:gd name="T17" fmla="*/ 23 h 23"/>
                  <a:gd name="T18" fmla="*/ 3 w 37"/>
                  <a:gd name="T19" fmla="*/ 20 h 23"/>
                  <a:gd name="T20" fmla="*/ 2 w 37"/>
                  <a:gd name="T21" fmla="*/ 16 h 23"/>
                  <a:gd name="T22" fmla="*/ 0 w 37"/>
                  <a:gd name="T23" fmla="*/ 9 h 23"/>
                  <a:gd name="T24" fmla="*/ 2 w 37"/>
                  <a:gd name="T25" fmla="*/ 5 h 23"/>
                  <a:gd name="T26" fmla="*/ 7 w 37"/>
                  <a:gd name="T27" fmla="*/ 0 h 23"/>
                  <a:gd name="T28" fmla="*/ 16 w 37"/>
                  <a:gd name="T29" fmla="*/ 0 h 23"/>
                  <a:gd name="T30" fmla="*/ 16 w 37"/>
                  <a:gd name="T31" fmla="*/ 0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
                  <a:gd name="T49" fmla="*/ 0 h 23"/>
                  <a:gd name="T50" fmla="*/ 37 w 37"/>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 h="23">
                    <a:moveTo>
                      <a:pt x="16" y="0"/>
                    </a:moveTo>
                    <a:lnTo>
                      <a:pt x="24" y="0"/>
                    </a:lnTo>
                    <a:lnTo>
                      <a:pt x="35" y="5"/>
                    </a:lnTo>
                    <a:lnTo>
                      <a:pt x="37" y="8"/>
                    </a:lnTo>
                    <a:lnTo>
                      <a:pt x="37" y="12"/>
                    </a:lnTo>
                    <a:lnTo>
                      <a:pt x="33" y="16"/>
                    </a:lnTo>
                    <a:lnTo>
                      <a:pt x="28" y="20"/>
                    </a:lnTo>
                    <a:lnTo>
                      <a:pt x="17" y="23"/>
                    </a:lnTo>
                    <a:lnTo>
                      <a:pt x="12" y="23"/>
                    </a:lnTo>
                    <a:lnTo>
                      <a:pt x="3" y="20"/>
                    </a:lnTo>
                    <a:lnTo>
                      <a:pt x="2" y="16"/>
                    </a:lnTo>
                    <a:lnTo>
                      <a:pt x="0" y="9"/>
                    </a:lnTo>
                    <a:lnTo>
                      <a:pt x="2" y="5"/>
                    </a:lnTo>
                    <a:lnTo>
                      <a:pt x="7" y="0"/>
                    </a:lnTo>
                    <a:lnTo>
                      <a:pt x="16" y="0"/>
                    </a:lnTo>
                    <a:close/>
                  </a:path>
                </a:pathLst>
              </a:custGeom>
              <a:solidFill>
                <a:srgbClr val="FFFF00"/>
              </a:solidFill>
              <a:ln w="9525">
                <a:noFill/>
                <a:round/>
                <a:headEnd/>
                <a:tailEnd/>
              </a:ln>
            </p:spPr>
            <p:txBody>
              <a:bodyPr/>
              <a:lstStyle/>
              <a:p>
                <a:endParaRPr lang="en-US"/>
              </a:p>
            </p:txBody>
          </p:sp>
          <p:sp>
            <p:nvSpPr>
              <p:cNvPr id="421940" name="Freeform 48"/>
              <p:cNvSpPr>
                <a:spLocks/>
              </p:cNvSpPr>
              <p:nvPr/>
            </p:nvSpPr>
            <p:spPr bwMode="auto">
              <a:xfrm>
                <a:off x="1001" y="3427"/>
                <a:ext cx="27" cy="39"/>
              </a:xfrm>
              <a:custGeom>
                <a:avLst/>
                <a:gdLst>
                  <a:gd name="T0" fmla="*/ 13 w 27"/>
                  <a:gd name="T1" fmla="*/ 0 h 39"/>
                  <a:gd name="T2" fmla="*/ 21 w 27"/>
                  <a:gd name="T3" fmla="*/ 3 h 39"/>
                  <a:gd name="T4" fmla="*/ 27 w 27"/>
                  <a:gd name="T5" fmla="*/ 10 h 39"/>
                  <a:gd name="T6" fmla="*/ 27 w 27"/>
                  <a:gd name="T7" fmla="*/ 12 h 39"/>
                  <a:gd name="T8" fmla="*/ 27 w 27"/>
                  <a:gd name="T9" fmla="*/ 19 h 39"/>
                  <a:gd name="T10" fmla="*/ 27 w 27"/>
                  <a:gd name="T11" fmla="*/ 23 h 39"/>
                  <a:gd name="T12" fmla="*/ 27 w 27"/>
                  <a:gd name="T13" fmla="*/ 28 h 39"/>
                  <a:gd name="T14" fmla="*/ 21 w 27"/>
                  <a:gd name="T15" fmla="*/ 35 h 39"/>
                  <a:gd name="T16" fmla="*/ 16 w 27"/>
                  <a:gd name="T17" fmla="*/ 39 h 39"/>
                  <a:gd name="T18" fmla="*/ 13 w 27"/>
                  <a:gd name="T19" fmla="*/ 38 h 39"/>
                  <a:gd name="T20" fmla="*/ 9 w 27"/>
                  <a:gd name="T21" fmla="*/ 38 h 39"/>
                  <a:gd name="T22" fmla="*/ 6 w 27"/>
                  <a:gd name="T23" fmla="*/ 35 h 39"/>
                  <a:gd name="T24" fmla="*/ 2 w 27"/>
                  <a:gd name="T25" fmla="*/ 30 h 39"/>
                  <a:gd name="T26" fmla="*/ 0 w 27"/>
                  <a:gd name="T27" fmla="*/ 22 h 39"/>
                  <a:gd name="T28" fmla="*/ 2 w 27"/>
                  <a:gd name="T29" fmla="*/ 12 h 39"/>
                  <a:gd name="T30" fmla="*/ 4 w 27"/>
                  <a:gd name="T31" fmla="*/ 4 h 39"/>
                  <a:gd name="T32" fmla="*/ 13 w 27"/>
                  <a:gd name="T33" fmla="*/ 0 h 39"/>
                  <a:gd name="T34" fmla="*/ 13 w 27"/>
                  <a:gd name="T35" fmla="*/ 0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9"/>
                  <a:gd name="T56" fmla="*/ 27 w 27"/>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9">
                    <a:moveTo>
                      <a:pt x="13" y="0"/>
                    </a:moveTo>
                    <a:lnTo>
                      <a:pt x="21" y="3"/>
                    </a:lnTo>
                    <a:lnTo>
                      <a:pt x="27" y="10"/>
                    </a:lnTo>
                    <a:lnTo>
                      <a:pt x="27" y="12"/>
                    </a:lnTo>
                    <a:lnTo>
                      <a:pt x="27" y="19"/>
                    </a:lnTo>
                    <a:lnTo>
                      <a:pt x="27" y="23"/>
                    </a:lnTo>
                    <a:lnTo>
                      <a:pt x="27" y="28"/>
                    </a:lnTo>
                    <a:lnTo>
                      <a:pt x="21" y="35"/>
                    </a:lnTo>
                    <a:lnTo>
                      <a:pt x="16" y="39"/>
                    </a:lnTo>
                    <a:lnTo>
                      <a:pt x="13" y="38"/>
                    </a:lnTo>
                    <a:lnTo>
                      <a:pt x="9" y="38"/>
                    </a:lnTo>
                    <a:lnTo>
                      <a:pt x="6" y="35"/>
                    </a:lnTo>
                    <a:lnTo>
                      <a:pt x="2" y="30"/>
                    </a:lnTo>
                    <a:lnTo>
                      <a:pt x="0" y="22"/>
                    </a:lnTo>
                    <a:lnTo>
                      <a:pt x="2" y="12"/>
                    </a:lnTo>
                    <a:lnTo>
                      <a:pt x="4" y="4"/>
                    </a:lnTo>
                    <a:lnTo>
                      <a:pt x="13" y="0"/>
                    </a:lnTo>
                    <a:close/>
                  </a:path>
                </a:pathLst>
              </a:custGeom>
              <a:solidFill>
                <a:srgbClr val="FFFF00"/>
              </a:solidFill>
              <a:ln w="9525">
                <a:noFill/>
                <a:round/>
                <a:headEnd/>
                <a:tailEnd/>
              </a:ln>
            </p:spPr>
            <p:txBody>
              <a:bodyPr/>
              <a:lstStyle/>
              <a:p>
                <a:endParaRPr lang="en-US"/>
              </a:p>
            </p:txBody>
          </p:sp>
          <p:sp>
            <p:nvSpPr>
              <p:cNvPr id="421941" name="Freeform 49"/>
              <p:cNvSpPr>
                <a:spLocks/>
              </p:cNvSpPr>
              <p:nvPr/>
            </p:nvSpPr>
            <p:spPr bwMode="auto">
              <a:xfrm>
                <a:off x="1044" y="3415"/>
                <a:ext cx="33" cy="35"/>
              </a:xfrm>
              <a:custGeom>
                <a:avLst/>
                <a:gdLst>
                  <a:gd name="T0" fmla="*/ 10 w 33"/>
                  <a:gd name="T1" fmla="*/ 0 h 35"/>
                  <a:gd name="T2" fmla="*/ 15 w 33"/>
                  <a:gd name="T3" fmla="*/ 1 h 35"/>
                  <a:gd name="T4" fmla="*/ 22 w 33"/>
                  <a:gd name="T5" fmla="*/ 7 h 35"/>
                  <a:gd name="T6" fmla="*/ 28 w 33"/>
                  <a:gd name="T7" fmla="*/ 12 h 35"/>
                  <a:gd name="T8" fmla="*/ 33 w 33"/>
                  <a:gd name="T9" fmla="*/ 19 h 35"/>
                  <a:gd name="T10" fmla="*/ 33 w 33"/>
                  <a:gd name="T11" fmla="*/ 23 h 35"/>
                  <a:gd name="T12" fmla="*/ 31 w 33"/>
                  <a:gd name="T13" fmla="*/ 28 h 35"/>
                  <a:gd name="T14" fmla="*/ 26 w 33"/>
                  <a:gd name="T15" fmla="*/ 32 h 35"/>
                  <a:gd name="T16" fmla="*/ 17 w 33"/>
                  <a:gd name="T17" fmla="*/ 35 h 35"/>
                  <a:gd name="T18" fmla="*/ 7 w 33"/>
                  <a:gd name="T19" fmla="*/ 27 h 35"/>
                  <a:gd name="T20" fmla="*/ 1 w 33"/>
                  <a:gd name="T21" fmla="*/ 17 h 35"/>
                  <a:gd name="T22" fmla="*/ 0 w 33"/>
                  <a:gd name="T23" fmla="*/ 12 h 35"/>
                  <a:gd name="T24" fmla="*/ 0 w 33"/>
                  <a:gd name="T25" fmla="*/ 8 h 35"/>
                  <a:gd name="T26" fmla="*/ 3 w 33"/>
                  <a:gd name="T27" fmla="*/ 3 h 35"/>
                  <a:gd name="T28" fmla="*/ 10 w 33"/>
                  <a:gd name="T29" fmla="*/ 0 h 35"/>
                  <a:gd name="T30" fmla="*/ 10 w 33"/>
                  <a:gd name="T31" fmla="*/ 0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35"/>
                  <a:gd name="T50" fmla="*/ 33 w 33"/>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35">
                    <a:moveTo>
                      <a:pt x="10" y="0"/>
                    </a:moveTo>
                    <a:lnTo>
                      <a:pt x="15" y="1"/>
                    </a:lnTo>
                    <a:lnTo>
                      <a:pt x="22" y="7"/>
                    </a:lnTo>
                    <a:lnTo>
                      <a:pt x="28" y="12"/>
                    </a:lnTo>
                    <a:lnTo>
                      <a:pt x="33" y="19"/>
                    </a:lnTo>
                    <a:lnTo>
                      <a:pt x="33" y="23"/>
                    </a:lnTo>
                    <a:lnTo>
                      <a:pt x="31" y="28"/>
                    </a:lnTo>
                    <a:lnTo>
                      <a:pt x="26" y="32"/>
                    </a:lnTo>
                    <a:lnTo>
                      <a:pt x="17" y="35"/>
                    </a:lnTo>
                    <a:lnTo>
                      <a:pt x="7" y="27"/>
                    </a:lnTo>
                    <a:lnTo>
                      <a:pt x="1" y="17"/>
                    </a:lnTo>
                    <a:lnTo>
                      <a:pt x="0" y="12"/>
                    </a:lnTo>
                    <a:lnTo>
                      <a:pt x="0" y="8"/>
                    </a:lnTo>
                    <a:lnTo>
                      <a:pt x="3" y="3"/>
                    </a:lnTo>
                    <a:lnTo>
                      <a:pt x="10" y="0"/>
                    </a:lnTo>
                    <a:close/>
                  </a:path>
                </a:pathLst>
              </a:custGeom>
              <a:solidFill>
                <a:srgbClr val="FFFF00"/>
              </a:solidFill>
              <a:ln w="9525">
                <a:noFill/>
                <a:round/>
                <a:headEnd/>
                <a:tailEnd/>
              </a:ln>
            </p:spPr>
            <p:txBody>
              <a:bodyPr/>
              <a:lstStyle/>
              <a:p>
                <a:endParaRPr lang="en-US"/>
              </a:p>
            </p:txBody>
          </p:sp>
          <p:sp>
            <p:nvSpPr>
              <p:cNvPr id="421942" name="Freeform 50"/>
              <p:cNvSpPr>
                <a:spLocks/>
              </p:cNvSpPr>
              <p:nvPr/>
            </p:nvSpPr>
            <p:spPr bwMode="auto">
              <a:xfrm>
                <a:off x="1054" y="3374"/>
                <a:ext cx="39" cy="27"/>
              </a:xfrm>
              <a:custGeom>
                <a:avLst/>
                <a:gdLst>
                  <a:gd name="T0" fmla="*/ 26 w 39"/>
                  <a:gd name="T1" fmla="*/ 0 h 27"/>
                  <a:gd name="T2" fmla="*/ 32 w 39"/>
                  <a:gd name="T3" fmla="*/ 0 h 27"/>
                  <a:gd name="T4" fmla="*/ 37 w 39"/>
                  <a:gd name="T5" fmla="*/ 3 h 27"/>
                  <a:gd name="T6" fmla="*/ 37 w 39"/>
                  <a:gd name="T7" fmla="*/ 7 h 27"/>
                  <a:gd name="T8" fmla="*/ 39 w 39"/>
                  <a:gd name="T9" fmla="*/ 10 h 27"/>
                  <a:gd name="T10" fmla="*/ 35 w 39"/>
                  <a:gd name="T11" fmla="*/ 15 h 27"/>
                  <a:gd name="T12" fmla="*/ 30 w 39"/>
                  <a:gd name="T13" fmla="*/ 22 h 27"/>
                  <a:gd name="T14" fmla="*/ 19 w 39"/>
                  <a:gd name="T15" fmla="*/ 25 h 27"/>
                  <a:gd name="T16" fmla="*/ 9 w 39"/>
                  <a:gd name="T17" fmla="*/ 27 h 27"/>
                  <a:gd name="T18" fmla="*/ 5 w 39"/>
                  <a:gd name="T19" fmla="*/ 25 h 27"/>
                  <a:gd name="T20" fmla="*/ 2 w 39"/>
                  <a:gd name="T21" fmla="*/ 23 h 27"/>
                  <a:gd name="T22" fmla="*/ 0 w 39"/>
                  <a:gd name="T23" fmla="*/ 19 h 27"/>
                  <a:gd name="T24" fmla="*/ 0 w 39"/>
                  <a:gd name="T25" fmla="*/ 15 h 27"/>
                  <a:gd name="T26" fmla="*/ 5 w 39"/>
                  <a:gd name="T27" fmla="*/ 11 h 27"/>
                  <a:gd name="T28" fmla="*/ 12 w 39"/>
                  <a:gd name="T29" fmla="*/ 7 h 27"/>
                  <a:gd name="T30" fmla="*/ 19 w 39"/>
                  <a:gd name="T31" fmla="*/ 3 h 27"/>
                  <a:gd name="T32" fmla="*/ 26 w 39"/>
                  <a:gd name="T33" fmla="*/ 0 h 27"/>
                  <a:gd name="T34" fmla="*/ 26 w 39"/>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27"/>
                  <a:gd name="T56" fmla="*/ 39 w 39"/>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27">
                    <a:moveTo>
                      <a:pt x="26" y="0"/>
                    </a:moveTo>
                    <a:lnTo>
                      <a:pt x="32" y="0"/>
                    </a:lnTo>
                    <a:lnTo>
                      <a:pt x="37" y="3"/>
                    </a:lnTo>
                    <a:lnTo>
                      <a:pt x="37" y="7"/>
                    </a:lnTo>
                    <a:lnTo>
                      <a:pt x="39" y="10"/>
                    </a:lnTo>
                    <a:lnTo>
                      <a:pt x="35" y="15"/>
                    </a:lnTo>
                    <a:lnTo>
                      <a:pt x="30" y="22"/>
                    </a:lnTo>
                    <a:lnTo>
                      <a:pt x="19" y="25"/>
                    </a:lnTo>
                    <a:lnTo>
                      <a:pt x="9" y="27"/>
                    </a:lnTo>
                    <a:lnTo>
                      <a:pt x="5" y="25"/>
                    </a:lnTo>
                    <a:lnTo>
                      <a:pt x="2" y="23"/>
                    </a:lnTo>
                    <a:lnTo>
                      <a:pt x="0" y="19"/>
                    </a:lnTo>
                    <a:lnTo>
                      <a:pt x="0" y="15"/>
                    </a:lnTo>
                    <a:lnTo>
                      <a:pt x="5" y="11"/>
                    </a:lnTo>
                    <a:lnTo>
                      <a:pt x="12" y="7"/>
                    </a:lnTo>
                    <a:lnTo>
                      <a:pt x="19" y="3"/>
                    </a:lnTo>
                    <a:lnTo>
                      <a:pt x="26" y="0"/>
                    </a:lnTo>
                    <a:close/>
                  </a:path>
                </a:pathLst>
              </a:custGeom>
              <a:solidFill>
                <a:srgbClr val="FFFF00"/>
              </a:solidFill>
              <a:ln w="9525">
                <a:noFill/>
                <a:round/>
                <a:headEnd/>
                <a:tailEnd/>
              </a:ln>
            </p:spPr>
            <p:txBody>
              <a:bodyPr/>
              <a:lstStyle/>
              <a:p>
                <a:endParaRPr lang="en-US"/>
              </a:p>
            </p:txBody>
          </p:sp>
          <p:sp>
            <p:nvSpPr>
              <p:cNvPr id="421943" name="Freeform 51"/>
              <p:cNvSpPr>
                <a:spLocks/>
              </p:cNvSpPr>
              <p:nvPr/>
            </p:nvSpPr>
            <p:spPr bwMode="auto">
              <a:xfrm>
                <a:off x="1021" y="3330"/>
                <a:ext cx="35" cy="35"/>
              </a:xfrm>
              <a:custGeom>
                <a:avLst/>
                <a:gdLst>
                  <a:gd name="T0" fmla="*/ 23 w 35"/>
                  <a:gd name="T1" fmla="*/ 0 h 35"/>
                  <a:gd name="T2" fmla="*/ 30 w 35"/>
                  <a:gd name="T3" fmla="*/ 4 h 35"/>
                  <a:gd name="T4" fmla="*/ 35 w 35"/>
                  <a:gd name="T5" fmla="*/ 9 h 35"/>
                  <a:gd name="T6" fmla="*/ 35 w 35"/>
                  <a:gd name="T7" fmla="*/ 17 h 35"/>
                  <a:gd name="T8" fmla="*/ 30 w 35"/>
                  <a:gd name="T9" fmla="*/ 25 h 35"/>
                  <a:gd name="T10" fmla="*/ 23 w 35"/>
                  <a:gd name="T11" fmla="*/ 32 h 35"/>
                  <a:gd name="T12" fmla="*/ 16 w 35"/>
                  <a:gd name="T13" fmla="*/ 35 h 35"/>
                  <a:gd name="T14" fmla="*/ 7 w 35"/>
                  <a:gd name="T15" fmla="*/ 35 h 35"/>
                  <a:gd name="T16" fmla="*/ 0 w 35"/>
                  <a:gd name="T17" fmla="*/ 29 h 35"/>
                  <a:gd name="T18" fmla="*/ 1 w 35"/>
                  <a:gd name="T19" fmla="*/ 21 h 35"/>
                  <a:gd name="T20" fmla="*/ 7 w 35"/>
                  <a:gd name="T21" fmla="*/ 13 h 35"/>
                  <a:gd name="T22" fmla="*/ 12 w 35"/>
                  <a:gd name="T23" fmla="*/ 5 h 35"/>
                  <a:gd name="T24" fmla="*/ 23 w 35"/>
                  <a:gd name="T25" fmla="*/ 0 h 35"/>
                  <a:gd name="T26" fmla="*/ 23 w 35"/>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35"/>
                  <a:gd name="T44" fmla="*/ 35 w 35"/>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35">
                    <a:moveTo>
                      <a:pt x="23" y="0"/>
                    </a:moveTo>
                    <a:lnTo>
                      <a:pt x="30" y="4"/>
                    </a:lnTo>
                    <a:lnTo>
                      <a:pt x="35" y="9"/>
                    </a:lnTo>
                    <a:lnTo>
                      <a:pt x="35" y="17"/>
                    </a:lnTo>
                    <a:lnTo>
                      <a:pt x="30" y="25"/>
                    </a:lnTo>
                    <a:lnTo>
                      <a:pt x="23" y="32"/>
                    </a:lnTo>
                    <a:lnTo>
                      <a:pt x="16" y="35"/>
                    </a:lnTo>
                    <a:lnTo>
                      <a:pt x="7" y="35"/>
                    </a:lnTo>
                    <a:lnTo>
                      <a:pt x="0" y="29"/>
                    </a:lnTo>
                    <a:lnTo>
                      <a:pt x="1" y="21"/>
                    </a:lnTo>
                    <a:lnTo>
                      <a:pt x="7" y="13"/>
                    </a:lnTo>
                    <a:lnTo>
                      <a:pt x="12" y="5"/>
                    </a:lnTo>
                    <a:lnTo>
                      <a:pt x="23" y="0"/>
                    </a:lnTo>
                    <a:close/>
                  </a:path>
                </a:pathLst>
              </a:custGeom>
              <a:solidFill>
                <a:srgbClr val="FFFF00"/>
              </a:solidFill>
              <a:ln w="9525">
                <a:noFill/>
                <a:round/>
                <a:headEnd/>
                <a:tailEnd/>
              </a:ln>
            </p:spPr>
            <p:txBody>
              <a:bodyPr/>
              <a:lstStyle/>
              <a:p>
                <a:endParaRPr lang="en-US"/>
              </a:p>
            </p:txBody>
          </p:sp>
          <p:sp>
            <p:nvSpPr>
              <p:cNvPr id="421944" name="Freeform 52"/>
              <p:cNvSpPr>
                <a:spLocks/>
              </p:cNvSpPr>
              <p:nvPr/>
            </p:nvSpPr>
            <p:spPr bwMode="auto">
              <a:xfrm>
                <a:off x="959" y="3327"/>
                <a:ext cx="44" cy="43"/>
              </a:xfrm>
              <a:custGeom>
                <a:avLst/>
                <a:gdLst>
                  <a:gd name="T0" fmla="*/ 13 w 44"/>
                  <a:gd name="T1" fmla="*/ 0 h 43"/>
                  <a:gd name="T2" fmla="*/ 23 w 44"/>
                  <a:gd name="T3" fmla="*/ 7 h 43"/>
                  <a:gd name="T4" fmla="*/ 32 w 44"/>
                  <a:gd name="T5" fmla="*/ 16 h 43"/>
                  <a:gd name="T6" fmla="*/ 35 w 44"/>
                  <a:gd name="T7" fmla="*/ 22 h 43"/>
                  <a:gd name="T8" fmla="*/ 39 w 44"/>
                  <a:gd name="T9" fmla="*/ 28 h 43"/>
                  <a:gd name="T10" fmla="*/ 42 w 44"/>
                  <a:gd name="T11" fmla="*/ 34 h 43"/>
                  <a:gd name="T12" fmla="*/ 44 w 44"/>
                  <a:gd name="T13" fmla="*/ 40 h 43"/>
                  <a:gd name="T14" fmla="*/ 32 w 44"/>
                  <a:gd name="T15" fmla="*/ 40 h 43"/>
                  <a:gd name="T16" fmla="*/ 23 w 44"/>
                  <a:gd name="T17" fmla="*/ 43 h 43"/>
                  <a:gd name="T18" fmla="*/ 14 w 44"/>
                  <a:gd name="T19" fmla="*/ 38 h 43"/>
                  <a:gd name="T20" fmla="*/ 9 w 44"/>
                  <a:gd name="T21" fmla="*/ 32 h 43"/>
                  <a:gd name="T22" fmla="*/ 4 w 44"/>
                  <a:gd name="T23" fmla="*/ 27 h 43"/>
                  <a:gd name="T24" fmla="*/ 2 w 44"/>
                  <a:gd name="T25" fmla="*/ 22 h 43"/>
                  <a:gd name="T26" fmla="*/ 0 w 44"/>
                  <a:gd name="T27" fmla="*/ 15 h 43"/>
                  <a:gd name="T28" fmla="*/ 2 w 44"/>
                  <a:gd name="T29" fmla="*/ 9 h 43"/>
                  <a:gd name="T30" fmla="*/ 5 w 44"/>
                  <a:gd name="T31" fmla="*/ 3 h 43"/>
                  <a:gd name="T32" fmla="*/ 13 w 44"/>
                  <a:gd name="T33" fmla="*/ 0 h 43"/>
                  <a:gd name="T34" fmla="*/ 13 w 44"/>
                  <a:gd name="T35" fmla="*/ 0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43"/>
                  <a:gd name="T56" fmla="*/ 44 w 44"/>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43">
                    <a:moveTo>
                      <a:pt x="13" y="0"/>
                    </a:moveTo>
                    <a:lnTo>
                      <a:pt x="23" y="7"/>
                    </a:lnTo>
                    <a:lnTo>
                      <a:pt x="32" y="16"/>
                    </a:lnTo>
                    <a:lnTo>
                      <a:pt x="35" y="22"/>
                    </a:lnTo>
                    <a:lnTo>
                      <a:pt x="39" y="28"/>
                    </a:lnTo>
                    <a:lnTo>
                      <a:pt x="42" y="34"/>
                    </a:lnTo>
                    <a:lnTo>
                      <a:pt x="44" y="40"/>
                    </a:lnTo>
                    <a:lnTo>
                      <a:pt x="32" y="40"/>
                    </a:lnTo>
                    <a:lnTo>
                      <a:pt x="23" y="43"/>
                    </a:lnTo>
                    <a:lnTo>
                      <a:pt x="14" y="38"/>
                    </a:lnTo>
                    <a:lnTo>
                      <a:pt x="9" y="32"/>
                    </a:lnTo>
                    <a:lnTo>
                      <a:pt x="4" y="27"/>
                    </a:lnTo>
                    <a:lnTo>
                      <a:pt x="2" y="22"/>
                    </a:lnTo>
                    <a:lnTo>
                      <a:pt x="0" y="15"/>
                    </a:lnTo>
                    <a:lnTo>
                      <a:pt x="2" y="9"/>
                    </a:lnTo>
                    <a:lnTo>
                      <a:pt x="5" y="3"/>
                    </a:lnTo>
                    <a:lnTo>
                      <a:pt x="13" y="0"/>
                    </a:lnTo>
                    <a:close/>
                  </a:path>
                </a:pathLst>
              </a:custGeom>
              <a:solidFill>
                <a:srgbClr val="FFFF00"/>
              </a:solidFill>
              <a:ln w="9525">
                <a:noFill/>
                <a:round/>
                <a:headEnd/>
                <a:tailEnd/>
              </a:ln>
            </p:spPr>
            <p:txBody>
              <a:bodyPr/>
              <a:lstStyle/>
              <a:p>
                <a:endParaRPr lang="en-US"/>
              </a:p>
            </p:txBody>
          </p:sp>
          <p:sp>
            <p:nvSpPr>
              <p:cNvPr id="421945" name="Freeform 53"/>
              <p:cNvSpPr>
                <a:spLocks/>
              </p:cNvSpPr>
              <p:nvPr/>
            </p:nvSpPr>
            <p:spPr bwMode="auto">
              <a:xfrm>
                <a:off x="975" y="3370"/>
                <a:ext cx="60" cy="46"/>
              </a:xfrm>
              <a:custGeom>
                <a:avLst/>
                <a:gdLst>
                  <a:gd name="T0" fmla="*/ 28 w 60"/>
                  <a:gd name="T1" fmla="*/ 46 h 46"/>
                  <a:gd name="T2" fmla="*/ 39 w 60"/>
                  <a:gd name="T3" fmla="*/ 44 h 46"/>
                  <a:gd name="T4" fmla="*/ 49 w 60"/>
                  <a:gd name="T5" fmla="*/ 38 h 46"/>
                  <a:gd name="T6" fmla="*/ 56 w 60"/>
                  <a:gd name="T7" fmla="*/ 31 h 46"/>
                  <a:gd name="T8" fmla="*/ 60 w 60"/>
                  <a:gd name="T9" fmla="*/ 23 h 46"/>
                  <a:gd name="T10" fmla="*/ 56 w 60"/>
                  <a:gd name="T11" fmla="*/ 14 h 46"/>
                  <a:gd name="T12" fmla="*/ 49 w 60"/>
                  <a:gd name="T13" fmla="*/ 7 h 46"/>
                  <a:gd name="T14" fmla="*/ 39 w 60"/>
                  <a:gd name="T15" fmla="*/ 0 h 46"/>
                  <a:gd name="T16" fmla="*/ 28 w 60"/>
                  <a:gd name="T17" fmla="*/ 0 h 46"/>
                  <a:gd name="T18" fmla="*/ 16 w 60"/>
                  <a:gd name="T19" fmla="*/ 0 h 46"/>
                  <a:gd name="T20" fmla="*/ 7 w 60"/>
                  <a:gd name="T21" fmla="*/ 7 h 46"/>
                  <a:gd name="T22" fmla="*/ 2 w 60"/>
                  <a:gd name="T23" fmla="*/ 14 h 46"/>
                  <a:gd name="T24" fmla="*/ 0 w 60"/>
                  <a:gd name="T25" fmla="*/ 23 h 46"/>
                  <a:gd name="T26" fmla="*/ 2 w 60"/>
                  <a:gd name="T27" fmla="*/ 31 h 46"/>
                  <a:gd name="T28" fmla="*/ 7 w 60"/>
                  <a:gd name="T29" fmla="*/ 38 h 46"/>
                  <a:gd name="T30" fmla="*/ 16 w 60"/>
                  <a:gd name="T31" fmla="*/ 44 h 46"/>
                  <a:gd name="T32" fmla="*/ 28 w 60"/>
                  <a:gd name="T33" fmla="*/ 46 h 46"/>
                  <a:gd name="T34" fmla="*/ 28 w 60"/>
                  <a:gd name="T35" fmla="*/ 46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46"/>
                  <a:gd name="T56" fmla="*/ 60 w 60"/>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46">
                    <a:moveTo>
                      <a:pt x="28" y="46"/>
                    </a:moveTo>
                    <a:lnTo>
                      <a:pt x="39" y="44"/>
                    </a:lnTo>
                    <a:lnTo>
                      <a:pt x="49" y="38"/>
                    </a:lnTo>
                    <a:lnTo>
                      <a:pt x="56" y="31"/>
                    </a:lnTo>
                    <a:lnTo>
                      <a:pt x="60" y="23"/>
                    </a:lnTo>
                    <a:lnTo>
                      <a:pt x="56" y="14"/>
                    </a:lnTo>
                    <a:lnTo>
                      <a:pt x="49" y="7"/>
                    </a:lnTo>
                    <a:lnTo>
                      <a:pt x="39" y="0"/>
                    </a:lnTo>
                    <a:lnTo>
                      <a:pt x="28" y="0"/>
                    </a:lnTo>
                    <a:lnTo>
                      <a:pt x="16" y="0"/>
                    </a:lnTo>
                    <a:lnTo>
                      <a:pt x="7" y="7"/>
                    </a:lnTo>
                    <a:lnTo>
                      <a:pt x="2" y="14"/>
                    </a:lnTo>
                    <a:lnTo>
                      <a:pt x="0" y="23"/>
                    </a:lnTo>
                    <a:lnTo>
                      <a:pt x="2" y="31"/>
                    </a:lnTo>
                    <a:lnTo>
                      <a:pt x="7" y="38"/>
                    </a:lnTo>
                    <a:lnTo>
                      <a:pt x="16" y="44"/>
                    </a:lnTo>
                    <a:lnTo>
                      <a:pt x="28" y="46"/>
                    </a:lnTo>
                    <a:close/>
                  </a:path>
                </a:pathLst>
              </a:custGeom>
              <a:solidFill>
                <a:srgbClr val="FF00B3"/>
              </a:solidFill>
              <a:ln w="9525">
                <a:noFill/>
                <a:round/>
                <a:headEnd/>
                <a:tailEnd/>
              </a:ln>
            </p:spPr>
            <p:txBody>
              <a:bodyPr/>
              <a:lstStyle/>
              <a:p>
                <a:endParaRPr lang="en-US"/>
              </a:p>
            </p:txBody>
          </p:sp>
          <p:sp>
            <p:nvSpPr>
              <p:cNvPr id="421946" name="Freeform 54"/>
              <p:cNvSpPr>
                <a:spLocks/>
              </p:cNvSpPr>
              <p:nvPr/>
            </p:nvSpPr>
            <p:spPr bwMode="auto">
              <a:xfrm>
                <a:off x="984" y="3374"/>
                <a:ext cx="40" cy="38"/>
              </a:xfrm>
              <a:custGeom>
                <a:avLst/>
                <a:gdLst>
                  <a:gd name="T0" fmla="*/ 14 w 40"/>
                  <a:gd name="T1" fmla="*/ 0 h 38"/>
                  <a:gd name="T2" fmla="*/ 21 w 40"/>
                  <a:gd name="T3" fmla="*/ 2 h 38"/>
                  <a:gd name="T4" fmla="*/ 28 w 40"/>
                  <a:gd name="T5" fmla="*/ 6 h 38"/>
                  <a:gd name="T6" fmla="*/ 33 w 40"/>
                  <a:gd name="T7" fmla="*/ 10 h 38"/>
                  <a:gd name="T8" fmla="*/ 38 w 40"/>
                  <a:gd name="T9" fmla="*/ 15 h 38"/>
                  <a:gd name="T10" fmla="*/ 40 w 40"/>
                  <a:gd name="T11" fmla="*/ 22 h 38"/>
                  <a:gd name="T12" fmla="*/ 40 w 40"/>
                  <a:gd name="T13" fmla="*/ 29 h 38"/>
                  <a:gd name="T14" fmla="*/ 35 w 40"/>
                  <a:gd name="T15" fmla="*/ 33 h 38"/>
                  <a:gd name="T16" fmla="*/ 28 w 40"/>
                  <a:gd name="T17" fmla="*/ 38 h 38"/>
                  <a:gd name="T18" fmla="*/ 16 w 40"/>
                  <a:gd name="T19" fmla="*/ 38 h 38"/>
                  <a:gd name="T20" fmla="*/ 9 w 40"/>
                  <a:gd name="T21" fmla="*/ 34 h 38"/>
                  <a:gd name="T22" fmla="*/ 3 w 40"/>
                  <a:gd name="T23" fmla="*/ 29 h 38"/>
                  <a:gd name="T24" fmla="*/ 2 w 40"/>
                  <a:gd name="T25" fmla="*/ 25 h 38"/>
                  <a:gd name="T26" fmla="*/ 0 w 40"/>
                  <a:gd name="T27" fmla="*/ 16 h 38"/>
                  <a:gd name="T28" fmla="*/ 2 w 40"/>
                  <a:gd name="T29" fmla="*/ 10 h 38"/>
                  <a:gd name="T30" fmla="*/ 7 w 40"/>
                  <a:gd name="T31" fmla="*/ 3 h 38"/>
                  <a:gd name="T32" fmla="*/ 14 w 40"/>
                  <a:gd name="T33" fmla="*/ 0 h 38"/>
                  <a:gd name="T34" fmla="*/ 14 w 40"/>
                  <a:gd name="T35" fmla="*/ 0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8"/>
                  <a:gd name="T56" fmla="*/ 40 w 40"/>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8">
                    <a:moveTo>
                      <a:pt x="14" y="0"/>
                    </a:moveTo>
                    <a:lnTo>
                      <a:pt x="21" y="2"/>
                    </a:lnTo>
                    <a:lnTo>
                      <a:pt x="28" y="6"/>
                    </a:lnTo>
                    <a:lnTo>
                      <a:pt x="33" y="10"/>
                    </a:lnTo>
                    <a:lnTo>
                      <a:pt x="38" y="15"/>
                    </a:lnTo>
                    <a:lnTo>
                      <a:pt x="40" y="22"/>
                    </a:lnTo>
                    <a:lnTo>
                      <a:pt x="40" y="29"/>
                    </a:lnTo>
                    <a:lnTo>
                      <a:pt x="35" y="33"/>
                    </a:lnTo>
                    <a:lnTo>
                      <a:pt x="28" y="38"/>
                    </a:lnTo>
                    <a:lnTo>
                      <a:pt x="16" y="38"/>
                    </a:lnTo>
                    <a:lnTo>
                      <a:pt x="9" y="34"/>
                    </a:lnTo>
                    <a:lnTo>
                      <a:pt x="3" y="29"/>
                    </a:lnTo>
                    <a:lnTo>
                      <a:pt x="2" y="25"/>
                    </a:lnTo>
                    <a:lnTo>
                      <a:pt x="0" y="16"/>
                    </a:lnTo>
                    <a:lnTo>
                      <a:pt x="2" y="10"/>
                    </a:lnTo>
                    <a:lnTo>
                      <a:pt x="7" y="3"/>
                    </a:lnTo>
                    <a:lnTo>
                      <a:pt x="14" y="0"/>
                    </a:lnTo>
                    <a:close/>
                  </a:path>
                </a:pathLst>
              </a:custGeom>
              <a:solidFill>
                <a:srgbClr val="FF3300"/>
              </a:solidFill>
              <a:ln w="9525">
                <a:noFill/>
                <a:round/>
                <a:headEnd/>
                <a:tailEnd/>
              </a:ln>
            </p:spPr>
            <p:txBody>
              <a:bodyPr/>
              <a:lstStyle/>
              <a:p>
                <a:endParaRPr lang="en-US"/>
              </a:p>
            </p:txBody>
          </p:sp>
          <p:sp>
            <p:nvSpPr>
              <p:cNvPr id="421947" name="Freeform 55"/>
              <p:cNvSpPr>
                <a:spLocks/>
              </p:cNvSpPr>
              <p:nvPr/>
            </p:nvSpPr>
            <p:spPr bwMode="auto">
              <a:xfrm>
                <a:off x="513" y="3450"/>
                <a:ext cx="123" cy="45"/>
              </a:xfrm>
              <a:custGeom>
                <a:avLst/>
                <a:gdLst>
                  <a:gd name="T0" fmla="*/ 111 w 123"/>
                  <a:gd name="T1" fmla="*/ 0 h 45"/>
                  <a:gd name="T2" fmla="*/ 119 w 123"/>
                  <a:gd name="T3" fmla="*/ 5 h 45"/>
                  <a:gd name="T4" fmla="*/ 123 w 123"/>
                  <a:gd name="T5" fmla="*/ 12 h 45"/>
                  <a:gd name="T6" fmla="*/ 119 w 123"/>
                  <a:gd name="T7" fmla="*/ 18 h 45"/>
                  <a:gd name="T8" fmla="*/ 112 w 123"/>
                  <a:gd name="T9" fmla="*/ 24 h 45"/>
                  <a:gd name="T10" fmla="*/ 104 w 123"/>
                  <a:gd name="T11" fmla="*/ 28 h 45"/>
                  <a:gd name="T12" fmla="*/ 95 w 123"/>
                  <a:gd name="T13" fmla="*/ 34 h 45"/>
                  <a:gd name="T14" fmla="*/ 84 w 123"/>
                  <a:gd name="T15" fmla="*/ 39 h 45"/>
                  <a:gd name="T16" fmla="*/ 79 w 123"/>
                  <a:gd name="T17" fmla="*/ 43 h 45"/>
                  <a:gd name="T18" fmla="*/ 75 w 123"/>
                  <a:gd name="T19" fmla="*/ 43 h 45"/>
                  <a:gd name="T20" fmla="*/ 70 w 123"/>
                  <a:gd name="T21" fmla="*/ 43 h 45"/>
                  <a:gd name="T22" fmla="*/ 63 w 123"/>
                  <a:gd name="T23" fmla="*/ 43 h 45"/>
                  <a:gd name="T24" fmla="*/ 56 w 123"/>
                  <a:gd name="T25" fmla="*/ 43 h 45"/>
                  <a:gd name="T26" fmla="*/ 44 w 123"/>
                  <a:gd name="T27" fmla="*/ 43 h 45"/>
                  <a:gd name="T28" fmla="*/ 39 w 123"/>
                  <a:gd name="T29" fmla="*/ 45 h 45"/>
                  <a:gd name="T30" fmla="*/ 30 w 123"/>
                  <a:gd name="T31" fmla="*/ 43 h 45"/>
                  <a:gd name="T32" fmla="*/ 17 w 123"/>
                  <a:gd name="T33" fmla="*/ 42 h 45"/>
                  <a:gd name="T34" fmla="*/ 7 w 123"/>
                  <a:gd name="T35" fmla="*/ 39 h 45"/>
                  <a:gd name="T36" fmla="*/ 0 w 123"/>
                  <a:gd name="T37" fmla="*/ 37 h 45"/>
                  <a:gd name="T38" fmla="*/ 3 w 123"/>
                  <a:gd name="T39" fmla="*/ 31 h 45"/>
                  <a:gd name="T40" fmla="*/ 9 w 123"/>
                  <a:gd name="T41" fmla="*/ 24 h 45"/>
                  <a:gd name="T42" fmla="*/ 19 w 123"/>
                  <a:gd name="T43" fmla="*/ 18 h 45"/>
                  <a:gd name="T44" fmla="*/ 32 w 123"/>
                  <a:gd name="T45" fmla="*/ 16 h 45"/>
                  <a:gd name="T46" fmla="*/ 39 w 123"/>
                  <a:gd name="T47" fmla="*/ 15 h 45"/>
                  <a:gd name="T48" fmla="*/ 46 w 123"/>
                  <a:gd name="T49" fmla="*/ 15 h 45"/>
                  <a:gd name="T50" fmla="*/ 53 w 123"/>
                  <a:gd name="T51" fmla="*/ 15 h 45"/>
                  <a:gd name="T52" fmla="*/ 60 w 123"/>
                  <a:gd name="T53" fmla="*/ 15 h 45"/>
                  <a:gd name="T54" fmla="*/ 67 w 123"/>
                  <a:gd name="T55" fmla="*/ 14 h 45"/>
                  <a:gd name="T56" fmla="*/ 74 w 123"/>
                  <a:gd name="T57" fmla="*/ 12 h 45"/>
                  <a:gd name="T58" fmla="*/ 79 w 123"/>
                  <a:gd name="T59" fmla="*/ 12 h 45"/>
                  <a:gd name="T60" fmla="*/ 88 w 123"/>
                  <a:gd name="T61" fmla="*/ 11 h 45"/>
                  <a:gd name="T62" fmla="*/ 98 w 123"/>
                  <a:gd name="T63" fmla="*/ 7 h 45"/>
                  <a:gd name="T64" fmla="*/ 111 w 123"/>
                  <a:gd name="T65" fmla="*/ 0 h 45"/>
                  <a:gd name="T66" fmla="*/ 111 w 123"/>
                  <a:gd name="T67" fmla="*/ 0 h 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
                  <a:gd name="T103" fmla="*/ 0 h 45"/>
                  <a:gd name="T104" fmla="*/ 123 w 123"/>
                  <a:gd name="T105" fmla="*/ 45 h 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 h="45">
                    <a:moveTo>
                      <a:pt x="111" y="0"/>
                    </a:moveTo>
                    <a:lnTo>
                      <a:pt x="119" y="5"/>
                    </a:lnTo>
                    <a:lnTo>
                      <a:pt x="123" y="12"/>
                    </a:lnTo>
                    <a:lnTo>
                      <a:pt x="119" y="18"/>
                    </a:lnTo>
                    <a:lnTo>
                      <a:pt x="112" y="24"/>
                    </a:lnTo>
                    <a:lnTo>
                      <a:pt x="104" y="28"/>
                    </a:lnTo>
                    <a:lnTo>
                      <a:pt x="95" y="34"/>
                    </a:lnTo>
                    <a:lnTo>
                      <a:pt x="84" y="39"/>
                    </a:lnTo>
                    <a:lnTo>
                      <a:pt x="79" y="43"/>
                    </a:lnTo>
                    <a:lnTo>
                      <a:pt x="75" y="43"/>
                    </a:lnTo>
                    <a:lnTo>
                      <a:pt x="70" y="43"/>
                    </a:lnTo>
                    <a:lnTo>
                      <a:pt x="63" y="43"/>
                    </a:lnTo>
                    <a:lnTo>
                      <a:pt x="56" y="43"/>
                    </a:lnTo>
                    <a:lnTo>
                      <a:pt x="44" y="43"/>
                    </a:lnTo>
                    <a:lnTo>
                      <a:pt x="39" y="45"/>
                    </a:lnTo>
                    <a:lnTo>
                      <a:pt x="30" y="43"/>
                    </a:lnTo>
                    <a:lnTo>
                      <a:pt x="17" y="42"/>
                    </a:lnTo>
                    <a:lnTo>
                      <a:pt x="7" y="39"/>
                    </a:lnTo>
                    <a:lnTo>
                      <a:pt x="0" y="37"/>
                    </a:lnTo>
                    <a:lnTo>
                      <a:pt x="3" y="31"/>
                    </a:lnTo>
                    <a:lnTo>
                      <a:pt x="9" y="24"/>
                    </a:lnTo>
                    <a:lnTo>
                      <a:pt x="19" y="18"/>
                    </a:lnTo>
                    <a:lnTo>
                      <a:pt x="32" y="16"/>
                    </a:lnTo>
                    <a:lnTo>
                      <a:pt x="39" y="15"/>
                    </a:lnTo>
                    <a:lnTo>
                      <a:pt x="46" y="15"/>
                    </a:lnTo>
                    <a:lnTo>
                      <a:pt x="53" y="15"/>
                    </a:lnTo>
                    <a:lnTo>
                      <a:pt x="60" y="15"/>
                    </a:lnTo>
                    <a:lnTo>
                      <a:pt x="67" y="14"/>
                    </a:lnTo>
                    <a:lnTo>
                      <a:pt x="74" y="12"/>
                    </a:lnTo>
                    <a:lnTo>
                      <a:pt x="79" y="12"/>
                    </a:lnTo>
                    <a:lnTo>
                      <a:pt x="88" y="11"/>
                    </a:lnTo>
                    <a:lnTo>
                      <a:pt x="98" y="7"/>
                    </a:lnTo>
                    <a:lnTo>
                      <a:pt x="111" y="0"/>
                    </a:lnTo>
                    <a:close/>
                  </a:path>
                </a:pathLst>
              </a:custGeom>
              <a:solidFill>
                <a:srgbClr val="4A9E4A"/>
              </a:solidFill>
              <a:ln w="9525">
                <a:noFill/>
                <a:round/>
                <a:headEnd/>
                <a:tailEnd/>
              </a:ln>
            </p:spPr>
            <p:txBody>
              <a:bodyPr/>
              <a:lstStyle/>
              <a:p>
                <a:endParaRPr lang="en-US"/>
              </a:p>
            </p:txBody>
          </p:sp>
          <p:sp>
            <p:nvSpPr>
              <p:cNvPr id="421948" name="Freeform 56"/>
              <p:cNvSpPr>
                <a:spLocks/>
              </p:cNvSpPr>
              <p:nvPr/>
            </p:nvSpPr>
            <p:spPr bwMode="auto">
              <a:xfrm>
                <a:off x="367" y="3759"/>
                <a:ext cx="47" cy="117"/>
              </a:xfrm>
              <a:custGeom>
                <a:avLst/>
                <a:gdLst>
                  <a:gd name="T0" fmla="*/ 33 w 47"/>
                  <a:gd name="T1" fmla="*/ 0 h 117"/>
                  <a:gd name="T2" fmla="*/ 40 w 47"/>
                  <a:gd name="T3" fmla="*/ 4 h 117"/>
                  <a:gd name="T4" fmla="*/ 46 w 47"/>
                  <a:gd name="T5" fmla="*/ 10 h 117"/>
                  <a:gd name="T6" fmla="*/ 46 w 47"/>
                  <a:gd name="T7" fmla="*/ 17 h 117"/>
                  <a:gd name="T8" fmla="*/ 47 w 47"/>
                  <a:gd name="T9" fmla="*/ 25 h 117"/>
                  <a:gd name="T10" fmla="*/ 46 w 47"/>
                  <a:gd name="T11" fmla="*/ 33 h 117"/>
                  <a:gd name="T12" fmla="*/ 44 w 47"/>
                  <a:gd name="T13" fmla="*/ 42 h 117"/>
                  <a:gd name="T14" fmla="*/ 44 w 47"/>
                  <a:gd name="T15" fmla="*/ 50 h 117"/>
                  <a:gd name="T16" fmla="*/ 47 w 47"/>
                  <a:gd name="T17" fmla="*/ 58 h 117"/>
                  <a:gd name="T18" fmla="*/ 46 w 47"/>
                  <a:gd name="T19" fmla="*/ 63 h 117"/>
                  <a:gd name="T20" fmla="*/ 46 w 47"/>
                  <a:gd name="T21" fmla="*/ 73 h 117"/>
                  <a:gd name="T22" fmla="*/ 46 w 47"/>
                  <a:gd name="T23" fmla="*/ 81 h 117"/>
                  <a:gd name="T24" fmla="*/ 46 w 47"/>
                  <a:gd name="T25" fmla="*/ 89 h 117"/>
                  <a:gd name="T26" fmla="*/ 44 w 47"/>
                  <a:gd name="T27" fmla="*/ 97 h 117"/>
                  <a:gd name="T28" fmla="*/ 42 w 47"/>
                  <a:gd name="T29" fmla="*/ 105 h 117"/>
                  <a:gd name="T30" fmla="*/ 35 w 47"/>
                  <a:gd name="T31" fmla="*/ 111 h 117"/>
                  <a:gd name="T32" fmla="*/ 28 w 47"/>
                  <a:gd name="T33" fmla="*/ 117 h 117"/>
                  <a:gd name="T34" fmla="*/ 21 w 47"/>
                  <a:gd name="T35" fmla="*/ 112 h 117"/>
                  <a:gd name="T36" fmla="*/ 16 w 47"/>
                  <a:gd name="T37" fmla="*/ 108 h 117"/>
                  <a:gd name="T38" fmla="*/ 12 w 47"/>
                  <a:gd name="T39" fmla="*/ 104 h 117"/>
                  <a:gd name="T40" fmla="*/ 11 w 47"/>
                  <a:gd name="T41" fmla="*/ 100 h 117"/>
                  <a:gd name="T42" fmla="*/ 9 w 47"/>
                  <a:gd name="T43" fmla="*/ 89 h 117"/>
                  <a:gd name="T44" fmla="*/ 9 w 47"/>
                  <a:gd name="T45" fmla="*/ 79 h 117"/>
                  <a:gd name="T46" fmla="*/ 9 w 47"/>
                  <a:gd name="T47" fmla="*/ 74 h 117"/>
                  <a:gd name="T48" fmla="*/ 9 w 47"/>
                  <a:gd name="T49" fmla="*/ 69 h 117"/>
                  <a:gd name="T50" fmla="*/ 9 w 47"/>
                  <a:gd name="T51" fmla="*/ 63 h 117"/>
                  <a:gd name="T52" fmla="*/ 11 w 47"/>
                  <a:gd name="T53" fmla="*/ 59 h 117"/>
                  <a:gd name="T54" fmla="*/ 9 w 47"/>
                  <a:gd name="T55" fmla="*/ 48 h 117"/>
                  <a:gd name="T56" fmla="*/ 5 w 47"/>
                  <a:gd name="T57" fmla="*/ 42 h 117"/>
                  <a:gd name="T58" fmla="*/ 2 w 47"/>
                  <a:gd name="T59" fmla="*/ 32 h 117"/>
                  <a:gd name="T60" fmla="*/ 0 w 47"/>
                  <a:gd name="T61" fmla="*/ 27 h 117"/>
                  <a:gd name="T62" fmla="*/ 2 w 47"/>
                  <a:gd name="T63" fmla="*/ 20 h 117"/>
                  <a:gd name="T64" fmla="*/ 5 w 47"/>
                  <a:gd name="T65" fmla="*/ 15 h 117"/>
                  <a:gd name="T66" fmla="*/ 11 w 47"/>
                  <a:gd name="T67" fmla="*/ 9 h 117"/>
                  <a:gd name="T68" fmla="*/ 18 w 47"/>
                  <a:gd name="T69" fmla="*/ 5 h 117"/>
                  <a:gd name="T70" fmla="*/ 25 w 47"/>
                  <a:gd name="T71" fmla="*/ 1 h 117"/>
                  <a:gd name="T72" fmla="*/ 33 w 47"/>
                  <a:gd name="T73" fmla="*/ 0 h 117"/>
                  <a:gd name="T74" fmla="*/ 33 w 47"/>
                  <a:gd name="T75" fmla="*/ 0 h 1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
                  <a:gd name="T115" fmla="*/ 0 h 117"/>
                  <a:gd name="T116" fmla="*/ 47 w 47"/>
                  <a:gd name="T117" fmla="*/ 117 h 1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 h="117">
                    <a:moveTo>
                      <a:pt x="33" y="0"/>
                    </a:moveTo>
                    <a:lnTo>
                      <a:pt x="40" y="4"/>
                    </a:lnTo>
                    <a:lnTo>
                      <a:pt x="46" y="10"/>
                    </a:lnTo>
                    <a:lnTo>
                      <a:pt x="46" y="17"/>
                    </a:lnTo>
                    <a:lnTo>
                      <a:pt x="47" y="25"/>
                    </a:lnTo>
                    <a:lnTo>
                      <a:pt x="46" y="33"/>
                    </a:lnTo>
                    <a:lnTo>
                      <a:pt x="44" y="42"/>
                    </a:lnTo>
                    <a:lnTo>
                      <a:pt x="44" y="50"/>
                    </a:lnTo>
                    <a:lnTo>
                      <a:pt x="47" y="58"/>
                    </a:lnTo>
                    <a:lnTo>
                      <a:pt x="46" y="63"/>
                    </a:lnTo>
                    <a:lnTo>
                      <a:pt x="46" y="73"/>
                    </a:lnTo>
                    <a:lnTo>
                      <a:pt x="46" y="81"/>
                    </a:lnTo>
                    <a:lnTo>
                      <a:pt x="46" y="89"/>
                    </a:lnTo>
                    <a:lnTo>
                      <a:pt x="44" y="97"/>
                    </a:lnTo>
                    <a:lnTo>
                      <a:pt x="42" y="105"/>
                    </a:lnTo>
                    <a:lnTo>
                      <a:pt x="35" y="111"/>
                    </a:lnTo>
                    <a:lnTo>
                      <a:pt x="28" y="117"/>
                    </a:lnTo>
                    <a:lnTo>
                      <a:pt x="21" y="112"/>
                    </a:lnTo>
                    <a:lnTo>
                      <a:pt x="16" y="108"/>
                    </a:lnTo>
                    <a:lnTo>
                      <a:pt x="12" y="104"/>
                    </a:lnTo>
                    <a:lnTo>
                      <a:pt x="11" y="100"/>
                    </a:lnTo>
                    <a:lnTo>
                      <a:pt x="9" y="89"/>
                    </a:lnTo>
                    <a:lnTo>
                      <a:pt x="9" y="79"/>
                    </a:lnTo>
                    <a:lnTo>
                      <a:pt x="9" y="74"/>
                    </a:lnTo>
                    <a:lnTo>
                      <a:pt x="9" y="69"/>
                    </a:lnTo>
                    <a:lnTo>
                      <a:pt x="9" y="63"/>
                    </a:lnTo>
                    <a:lnTo>
                      <a:pt x="11" y="59"/>
                    </a:lnTo>
                    <a:lnTo>
                      <a:pt x="9" y="48"/>
                    </a:lnTo>
                    <a:lnTo>
                      <a:pt x="5" y="42"/>
                    </a:lnTo>
                    <a:lnTo>
                      <a:pt x="2" y="32"/>
                    </a:lnTo>
                    <a:lnTo>
                      <a:pt x="0" y="27"/>
                    </a:lnTo>
                    <a:lnTo>
                      <a:pt x="2" y="20"/>
                    </a:lnTo>
                    <a:lnTo>
                      <a:pt x="5" y="15"/>
                    </a:lnTo>
                    <a:lnTo>
                      <a:pt x="11" y="9"/>
                    </a:lnTo>
                    <a:lnTo>
                      <a:pt x="18" y="5"/>
                    </a:lnTo>
                    <a:lnTo>
                      <a:pt x="25" y="1"/>
                    </a:lnTo>
                    <a:lnTo>
                      <a:pt x="33" y="0"/>
                    </a:lnTo>
                    <a:close/>
                  </a:path>
                </a:pathLst>
              </a:custGeom>
              <a:solidFill>
                <a:srgbClr val="FF66D1"/>
              </a:solidFill>
              <a:ln w="9525">
                <a:noFill/>
                <a:round/>
                <a:headEnd/>
                <a:tailEnd/>
              </a:ln>
            </p:spPr>
            <p:txBody>
              <a:bodyPr/>
              <a:lstStyle/>
              <a:p>
                <a:endParaRPr lang="en-US"/>
              </a:p>
            </p:txBody>
          </p:sp>
          <p:sp>
            <p:nvSpPr>
              <p:cNvPr id="421949" name="Freeform 57"/>
              <p:cNvSpPr>
                <a:spLocks/>
              </p:cNvSpPr>
              <p:nvPr/>
            </p:nvSpPr>
            <p:spPr bwMode="auto">
              <a:xfrm>
                <a:off x="641" y="3791"/>
                <a:ext cx="48" cy="134"/>
              </a:xfrm>
              <a:custGeom>
                <a:avLst/>
                <a:gdLst>
                  <a:gd name="T0" fmla="*/ 12 w 48"/>
                  <a:gd name="T1" fmla="*/ 0 h 134"/>
                  <a:gd name="T2" fmla="*/ 21 w 48"/>
                  <a:gd name="T3" fmla="*/ 4 h 134"/>
                  <a:gd name="T4" fmla="*/ 28 w 48"/>
                  <a:gd name="T5" fmla="*/ 8 h 134"/>
                  <a:gd name="T6" fmla="*/ 35 w 48"/>
                  <a:gd name="T7" fmla="*/ 14 h 134"/>
                  <a:gd name="T8" fmla="*/ 41 w 48"/>
                  <a:gd name="T9" fmla="*/ 20 h 134"/>
                  <a:gd name="T10" fmla="*/ 42 w 48"/>
                  <a:gd name="T11" fmla="*/ 26 h 134"/>
                  <a:gd name="T12" fmla="*/ 44 w 48"/>
                  <a:gd name="T13" fmla="*/ 34 h 134"/>
                  <a:gd name="T14" fmla="*/ 46 w 48"/>
                  <a:gd name="T15" fmla="*/ 41 h 134"/>
                  <a:gd name="T16" fmla="*/ 48 w 48"/>
                  <a:gd name="T17" fmla="*/ 49 h 134"/>
                  <a:gd name="T18" fmla="*/ 46 w 48"/>
                  <a:gd name="T19" fmla="*/ 56 h 134"/>
                  <a:gd name="T20" fmla="*/ 46 w 48"/>
                  <a:gd name="T21" fmla="*/ 64 h 134"/>
                  <a:gd name="T22" fmla="*/ 44 w 48"/>
                  <a:gd name="T23" fmla="*/ 70 h 134"/>
                  <a:gd name="T24" fmla="*/ 44 w 48"/>
                  <a:gd name="T25" fmla="*/ 79 h 134"/>
                  <a:gd name="T26" fmla="*/ 44 w 48"/>
                  <a:gd name="T27" fmla="*/ 87 h 134"/>
                  <a:gd name="T28" fmla="*/ 44 w 48"/>
                  <a:gd name="T29" fmla="*/ 95 h 134"/>
                  <a:gd name="T30" fmla="*/ 44 w 48"/>
                  <a:gd name="T31" fmla="*/ 102 h 134"/>
                  <a:gd name="T32" fmla="*/ 46 w 48"/>
                  <a:gd name="T33" fmla="*/ 110 h 134"/>
                  <a:gd name="T34" fmla="*/ 46 w 48"/>
                  <a:gd name="T35" fmla="*/ 117 h 134"/>
                  <a:gd name="T36" fmla="*/ 48 w 48"/>
                  <a:gd name="T37" fmla="*/ 126 h 134"/>
                  <a:gd name="T38" fmla="*/ 41 w 48"/>
                  <a:gd name="T39" fmla="*/ 130 h 134"/>
                  <a:gd name="T40" fmla="*/ 32 w 48"/>
                  <a:gd name="T41" fmla="*/ 134 h 134"/>
                  <a:gd name="T42" fmla="*/ 23 w 48"/>
                  <a:gd name="T43" fmla="*/ 126 h 134"/>
                  <a:gd name="T44" fmla="*/ 18 w 48"/>
                  <a:gd name="T45" fmla="*/ 121 h 134"/>
                  <a:gd name="T46" fmla="*/ 14 w 48"/>
                  <a:gd name="T47" fmla="*/ 112 h 134"/>
                  <a:gd name="T48" fmla="*/ 12 w 48"/>
                  <a:gd name="T49" fmla="*/ 104 h 134"/>
                  <a:gd name="T50" fmla="*/ 12 w 48"/>
                  <a:gd name="T51" fmla="*/ 96 h 134"/>
                  <a:gd name="T52" fmla="*/ 11 w 48"/>
                  <a:gd name="T53" fmla="*/ 88 h 134"/>
                  <a:gd name="T54" fmla="*/ 9 w 48"/>
                  <a:gd name="T55" fmla="*/ 81 h 134"/>
                  <a:gd name="T56" fmla="*/ 9 w 48"/>
                  <a:gd name="T57" fmla="*/ 75 h 134"/>
                  <a:gd name="T58" fmla="*/ 12 w 48"/>
                  <a:gd name="T59" fmla="*/ 69 h 134"/>
                  <a:gd name="T60" fmla="*/ 14 w 48"/>
                  <a:gd name="T61" fmla="*/ 64 h 134"/>
                  <a:gd name="T62" fmla="*/ 12 w 48"/>
                  <a:gd name="T63" fmla="*/ 60 h 134"/>
                  <a:gd name="T64" fmla="*/ 11 w 48"/>
                  <a:gd name="T65" fmla="*/ 57 h 134"/>
                  <a:gd name="T66" fmla="*/ 7 w 48"/>
                  <a:gd name="T67" fmla="*/ 52 h 134"/>
                  <a:gd name="T68" fmla="*/ 4 w 48"/>
                  <a:gd name="T69" fmla="*/ 47 h 134"/>
                  <a:gd name="T70" fmla="*/ 4 w 48"/>
                  <a:gd name="T71" fmla="*/ 43 h 134"/>
                  <a:gd name="T72" fmla="*/ 5 w 48"/>
                  <a:gd name="T73" fmla="*/ 38 h 134"/>
                  <a:gd name="T74" fmla="*/ 4 w 48"/>
                  <a:gd name="T75" fmla="*/ 33 h 134"/>
                  <a:gd name="T76" fmla="*/ 2 w 48"/>
                  <a:gd name="T77" fmla="*/ 29 h 134"/>
                  <a:gd name="T78" fmla="*/ 0 w 48"/>
                  <a:gd name="T79" fmla="*/ 23 h 134"/>
                  <a:gd name="T80" fmla="*/ 0 w 48"/>
                  <a:gd name="T81" fmla="*/ 18 h 134"/>
                  <a:gd name="T82" fmla="*/ 0 w 48"/>
                  <a:gd name="T83" fmla="*/ 12 h 134"/>
                  <a:gd name="T84" fmla="*/ 4 w 48"/>
                  <a:gd name="T85" fmla="*/ 7 h 134"/>
                  <a:gd name="T86" fmla="*/ 5 w 48"/>
                  <a:gd name="T87" fmla="*/ 3 h 134"/>
                  <a:gd name="T88" fmla="*/ 12 w 48"/>
                  <a:gd name="T89" fmla="*/ 0 h 134"/>
                  <a:gd name="T90" fmla="*/ 12 w 48"/>
                  <a:gd name="T91" fmla="*/ 0 h 1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
                  <a:gd name="T139" fmla="*/ 0 h 134"/>
                  <a:gd name="T140" fmla="*/ 48 w 48"/>
                  <a:gd name="T141" fmla="*/ 134 h 1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 h="134">
                    <a:moveTo>
                      <a:pt x="12" y="0"/>
                    </a:moveTo>
                    <a:lnTo>
                      <a:pt x="21" y="4"/>
                    </a:lnTo>
                    <a:lnTo>
                      <a:pt x="28" y="8"/>
                    </a:lnTo>
                    <a:lnTo>
                      <a:pt x="35" y="14"/>
                    </a:lnTo>
                    <a:lnTo>
                      <a:pt x="41" y="20"/>
                    </a:lnTo>
                    <a:lnTo>
                      <a:pt x="42" y="26"/>
                    </a:lnTo>
                    <a:lnTo>
                      <a:pt x="44" y="34"/>
                    </a:lnTo>
                    <a:lnTo>
                      <a:pt x="46" y="41"/>
                    </a:lnTo>
                    <a:lnTo>
                      <a:pt x="48" y="49"/>
                    </a:lnTo>
                    <a:lnTo>
                      <a:pt x="46" y="56"/>
                    </a:lnTo>
                    <a:lnTo>
                      <a:pt x="46" y="64"/>
                    </a:lnTo>
                    <a:lnTo>
                      <a:pt x="44" y="70"/>
                    </a:lnTo>
                    <a:lnTo>
                      <a:pt x="44" y="79"/>
                    </a:lnTo>
                    <a:lnTo>
                      <a:pt x="44" y="87"/>
                    </a:lnTo>
                    <a:lnTo>
                      <a:pt x="44" y="95"/>
                    </a:lnTo>
                    <a:lnTo>
                      <a:pt x="44" y="102"/>
                    </a:lnTo>
                    <a:lnTo>
                      <a:pt x="46" y="110"/>
                    </a:lnTo>
                    <a:lnTo>
                      <a:pt x="46" y="117"/>
                    </a:lnTo>
                    <a:lnTo>
                      <a:pt x="48" y="126"/>
                    </a:lnTo>
                    <a:lnTo>
                      <a:pt x="41" y="130"/>
                    </a:lnTo>
                    <a:lnTo>
                      <a:pt x="32" y="134"/>
                    </a:lnTo>
                    <a:lnTo>
                      <a:pt x="23" y="126"/>
                    </a:lnTo>
                    <a:lnTo>
                      <a:pt x="18" y="121"/>
                    </a:lnTo>
                    <a:lnTo>
                      <a:pt x="14" y="112"/>
                    </a:lnTo>
                    <a:lnTo>
                      <a:pt x="12" y="104"/>
                    </a:lnTo>
                    <a:lnTo>
                      <a:pt x="12" y="96"/>
                    </a:lnTo>
                    <a:lnTo>
                      <a:pt x="11" y="88"/>
                    </a:lnTo>
                    <a:lnTo>
                      <a:pt x="9" y="81"/>
                    </a:lnTo>
                    <a:lnTo>
                      <a:pt x="9" y="75"/>
                    </a:lnTo>
                    <a:lnTo>
                      <a:pt x="12" y="69"/>
                    </a:lnTo>
                    <a:lnTo>
                      <a:pt x="14" y="64"/>
                    </a:lnTo>
                    <a:lnTo>
                      <a:pt x="12" y="60"/>
                    </a:lnTo>
                    <a:lnTo>
                      <a:pt x="11" y="57"/>
                    </a:lnTo>
                    <a:lnTo>
                      <a:pt x="7" y="52"/>
                    </a:lnTo>
                    <a:lnTo>
                      <a:pt x="4" y="47"/>
                    </a:lnTo>
                    <a:lnTo>
                      <a:pt x="4" y="43"/>
                    </a:lnTo>
                    <a:lnTo>
                      <a:pt x="5" y="38"/>
                    </a:lnTo>
                    <a:lnTo>
                      <a:pt x="4" y="33"/>
                    </a:lnTo>
                    <a:lnTo>
                      <a:pt x="2" y="29"/>
                    </a:lnTo>
                    <a:lnTo>
                      <a:pt x="0" y="23"/>
                    </a:lnTo>
                    <a:lnTo>
                      <a:pt x="0" y="18"/>
                    </a:lnTo>
                    <a:lnTo>
                      <a:pt x="0" y="12"/>
                    </a:lnTo>
                    <a:lnTo>
                      <a:pt x="4" y="7"/>
                    </a:lnTo>
                    <a:lnTo>
                      <a:pt x="5" y="3"/>
                    </a:lnTo>
                    <a:lnTo>
                      <a:pt x="12" y="0"/>
                    </a:lnTo>
                    <a:close/>
                  </a:path>
                </a:pathLst>
              </a:custGeom>
              <a:solidFill>
                <a:srgbClr val="FF66D1"/>
              </a:solidFill>
              <a:ln w="9525">
                <a:noFill/>
                <a:round/>
                <a:headEnd/>
                <a:tailEnd/>
              </a:ln>
            </p:spPr>
            <p:txBody>
              <a:bodyPr/>
              <a:lstStyle/>
              <a:p>
                <a:endParaRPr lang="en-US"/>
              </a:p>
            </p:txBody>
          </p:sp>
          <p:sp>
            <p:nvSpPr>
              <p:cNvPr id="421950" name="Freeform 58"/>
              <p:cNvSpPr>
                <a:spLocks/>
              </p:cNvSpPr>
              <p:nvPr/>
            </p:nvSpPr>
            <p:spPr bwMode="auto">
              <a:xfrm>
                <a:off x="727" y="3465"/>
                <a:ext cx="28" cy="22"/>
              </a:xfrm>
              <a:custGeom>
                <a:avLst/>
                <a:gdLst>
                  <a:gd name="T0" fmla="*/ 11 w 28"/>
                  <a:gd name="T1" fmla="*/ 0 h 22"/>
                  <a:gd name="T2" fmla="*/ 21 w 28"/>
                  <a:gd name="T3" fmla="*/ 1 h 22"/>
                  <a:gd name="T4" fmla="*/ 28 w 28"/>
                  <a:gd name="T5" fmla="*/ 9 h 22"/>
                  <a:gd name="T6" fmla="*/ 28 w 28"/>
                  <a:gd name="T7" fmla="*/ 12 h 22"/>
                  <a:gd name="T8" fmla="*/ 28 w 28"/>
                  <a:gd name="T9" fmla="*/ 16 h 22"/>
                  <a:gd name="T10" fmla="*/ 25 w 28"/>
                  <a:gd name="T11" fmla="*/ 19 h 22"/>
                  <a:gd name="T12" fmla="*/ 18 w 28"/>
                  <a:gd name="T13" fmla="*/ 22 h 22"/>
                  <a:gd name="T14" fmla="*/ 9 w 28"/>
                  <a:gd name="T15" fmla="*/ 20 h 22"/>
                  <a:gd name="T16" fmla="*/ 4 w 28"/>
                  <a:gd name="T17" fmla="*/ 19 h 22"/>
                  <a:gd name="T18" fmla="*/ 0 w 28"/>
                  <a:gd name="T19" fmla="*/ 15 h 22"/>
                  <a:gd name="T20" fmla="*/ 0 w 28"/>
                  <a:gd name="T21" fmla="*/ 12 h 22"/>
                  <a:gd name="T22" fmla="*/ 4 w 28"/>
                  <a:gd name="T23" fmla="*/ 4 h 22"/>
                  <a:gd name="T24" fmla="*/ 11 w 28"/>
                  <a:gd name="T25" fmla="*/ 0 h 22"/>
                  <a:gd name="T26" fmla="*/ 11 w 28"/>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22"/>
                  <a:gd name="T44" fmla="*/ 28 w 28"/>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22">
                    <a:moveTo>
                      <a:pt x="11" y="0"/>
                    </a:moveTo>
                    <a:lnTo>
                      <a:pt x="21" y="1"/>
                    </a:lnTo>
                    <a:lnTo>
                      <a:pt x="28" y="9"/>
                    </a:lnTo>
                    <a:lnTo>
                      <a:pt x="28" y="12"/>
                    </a:lnTo>
                    <a:lnTo>
                      <a:pt x="28" y="16"/>
                    </a:lnTo>
                    <a:lnTo>
                      <a:pt x="25" y="19"/>
                    </a:lnTo>
                    <a:lnTo>
                      <a:pt x="18" y="22"/>
                    </a:lnTo>
                    <a:lnTo>
                      <a:pt x="9" y="20"/>
                    </a:lnTo>
                    <a:lnTo>
                      <a:pt x="4" y="19"/>
                    </a:lnTo>
                    <a:lnTo>
                      <a:pt x="0" y="15"/>
                    </a:lnTo>
                    <a:lnTo>
                      <a:pt x="0" y="12"/>
                    </a:lnTo>
                    <a:lnTo>
                      <a:pt x="4" y="4"/>
                    </a:lnTo>
                    <a:lnTo>
                      <a:pt x="11" y="0"/>
                    </a:lnTo>
                    <a:close/>
                  </a:path>
                </a:pathLst>
              </a:custGeom>
              <a:solidFill>
                <a:srgbClr val="FF66D1"/>
              </a:solidFill>
              <a:ln w="9525">
                <a:noFill/>
                <a:round/>
                <a:headEnd/>
                <a:tailEnd/>
              </a:ln>
            </p:spPr>
            <p:txBody>
              <a:bodyPr/>
              <a:lstStyle/>
              <a:p>
                <a:endParaRPr lang="en-US"/>
              </a:p>
            </p:txBody>
          </p:sp>
          <p:sp>
            <p:nvSpPr>
              <p:cNvPr id="421951" name="Freeform 59"/>
              <p:cNvSpPr>
                <a:spLocks/>
              </p:cNvSpPr>
              <p:nvPr/>
            </p:nvSpPr>
            <p:spPr bwMode="auto">
              <a:xfrm>
                <a:off x="750" y="3474"/>
                <a:ext cx="134" cy="34"/>
              </a:xfrm>
              <a:custGeom>
                <a:avLst/>
                <a:gdLst>
                  <a:gd name="T0" fmla="*/ 21 w 134"/>
                  <a:gd name="T1" fmla="*/ 0 h 34"/>
                  <a:gd name="T2" fmla="*/ 26 w 134"/>
                  <a:gd name="T3" fmla="*/ 2 h 34"/>
                  <a:gd name="T4" fmla="*/ 32 w 134"/>
                  <a:gd name="T5" fmla="*/ 7 h 34"/>
                  <a:gd name="T6" fmla="*/ 37 w 134"/>
                  <a:gd name="T7" fmla="*/ 10 h 34"/>
                  <a:gd name="T8" fmla="*/ 44 w 134"/>
                  <a:gd name="T9" fmla="*/ 13 h 34"/>
                  <a:gd name="T10" fmla="*/ 46 w 134"/>
                  <a:gd name="T11" fmla="*/ 7 h 34"/>
                  <a:gd name="T12" fmla="*/ 49 w 134"/>
                  <a:gd name="T13" fmla="*/ 4 h 34"/>
                  <a:gd name="T14" fmla="*/ 53 w 134"/>
                  <a:gd name="T15" fmla="*/ 3 h 34"/>
                  <a:gd name="T16" fmla="*/ 58 w 134"/>
                  <a:gd name="T17" fmla="*/ 3 h 34"/>
                  <a:gd name="T18" fmla="*/ 67 w 134"/>
                  <a:gd name="T19" fmla="*/ 7 h 34"/>
                  <a:gd name="T20" fmla="*/ 74 w 134"/>
                  <a:gd name="T21" fmla="*/ 14 h 34"/>
                  <a:gd name="T22" fmla="*/ 77 w 134"/>
                  <a:gd name="T23" fmla="*/ 7 h 34"/>
                  <a:gd name="T24" fmla="*/ 83 w 134"/>
                  <a:gd name="T25" fmla="*/ 3 h 34"/>
                  <a:gd name="T26" fmla="*/ 90 w 134"/>
                  <a:gd name="T27" fmla="*/ 0 h 34"/>
                  <a:gd name="T28" fmla="*/ 100 w 134"/>
                  <a:gd name="T29" fmla="*/ 2 h 34"/>
                  <a:gd name="T30" fmla="*/ 109 w 134"/>
                  <a:gd name="T31" fmla="*/ 3 h 34"/>
                  <a:gd name="T32" fmla="*/ 118 w 134"/>
                  <a:gd name="T33" fmla="*/ 7 h 34"/>
                  <a:gd name="T34" fmla="*/ 127 w 134"/>
                  <a:gd name="T35" fmla="*/ 10 h 34"/>
                  <a:gd name="T36" fmla="*/ 134 w 134"/>
                  <a:gd name="T37" fmla="*/ 17 h 34"/>
                  <a:gd name="T38" fmla="*/ 134 w 134"/>
                  <a:gd name="T39" fmla="*/ 22 h 34"/>
                  <a:gd name="T40" fmla="*/ 134 w 134"/>
                  <a:gd name="T41" fmla="*/ 30 h 34"/>
                  <a:gd name="T42" fmla="*/ 127 w 134"/>
                  <a:gd name="T43" fmla="*/ 32 h 34"/>
                  <a:gd name="T44" fmla="*/ 118 w 134"/>
                  <a:gd name="T45" fmla="*/ 32 h 34"/>
                  <a:gd name="T46" fmla="*/ 111 w 134"/>
                  <a:gd name="T47" fmla="*/ 32 h 34"/>
                  <a:gd name="T48" fmla="*/ 104 w 134"/>
                  <a:gd name="T49" fmla="*/ 33 h 34"/>
                  <a:gd name="T50" fmla="*/ 97 w 134"/>
                  <a:gd name="T51" fmla="*/ 33 h 34"/>
                  <a:gd name="T52" fmla="*/ 90 w 134"/>
                  <a:gd name="T53" fmla="*/ 33 h 34"/>
                  <a:gd name="T54" fmla="*/ 83 w 134"/>
                  <a:gd name="T55" fmla="*/ 33 h 34"/>
                  <a:gd name="T56" fmla="*/ 76 w 134"/>
                  <a:gd name="T57" fmla="*/ 33 h 34"/>
                  <a:gd name="T58" fmla="*/ 67 w 134"/>
                  <a:gd name="T59" fmla="*/ 32 h 34"/>
                  <a:gd name="T60" fmla="*/ 60 w 134"/>
                  <a:gd name="T61" fmla="*/ 32 h 34"/>
                  <a:gd name="T62" fmla="*/ 53 w 134"/>
                  <a:gd name="T63" fmla="*/ 32 h 34"/>
                  <a:gd name="T64" fmla="*/ 46 w 134"/>
                  <a:gd name="T65" fmla="*/ 32 h 34"/>
                  <a:gd name="T66" fmla="*/ 37 w 134"/>
                  <a:gd name="T67" fmla="*/ 32 h 34"/>
                  <a:gd name="T68" fmla="*/ 30 w 134"/>
                  <a:gd name="T69" fmla="*/ 32 h 34"/>
                  <a:gd name="T70" fmla="*/ 23 w 134"/>
                  <a:gd name="T71" fmla="*/ 33 h 34"/>
                  <a:gd name="T72" fmla="*/ 16 w 134"/>
                  <a:gd name="T73" fmla="*/ 34 h 34"/>
                  <a:gd name="T74" fmla="*/ 5 w 134"/>
                  <a:gd name="T75" fmla="*/ 32 h 34"/>
                  <a:gd name="T76" fmla="*/ 0 w 134"/>
                  <a:gd name="T77" fmla="*/ 29 h 34"/>
                  <a:gd name="T78" fmla="*/ 0 w 134"/>
                  <a:gd name="T79" fmla="*/ 23 h 34"/>
                  <a:gd name="T80" fmla="*/ 2 w 134"/>
                  <a:gd name="T81" fmla="*/ 19 h 34"/>
                  <a:gd name="T82" fmla="*/ 5 w 134"/>
                  <a:gd name="T83" fmla="*/ 13 h 34"/>
                  <a:gd name="T84" fmla="*/ 11 w 134"/>
                  <a:gd name="T85" fmla="*/ 7 h 34"/>
                  <a:gd name="T86" fmla="*/ 16 w 134"/>
                  <a:gd name="T87" fmla="*/ 2 h 34"/>
                  <a:gd name="T88" fmla="*/ 21 w 134"/>
                  <a:gd name="T89" fmla="*/ 0 h 34"/>
                  <a:gd name="T90" fmla="*/ 21 w 134"/>
                  <a:gd name="T91" fmla="*/ 0 h 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4"/>
                  <a:gd name="T139" fmla="*/ 0 h 34"/>
                  <a:gd name="T140" fmla="*/ 134 w 134"/>
                  <a:gd name="T141" fmla="*/ 34 h 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4" h="34">
                    <a:moveTo>
                      <a:pt x="21" y="0"/>
                    </a:moveTo>
                    <a:lnTo>
                      <a:pt x="26" y="2"/>
                    </a:lnTo>
                    <a:lnTo>
                      <a:pt x="32" y="7"/>
                    </a:lnTo>
                    <a:lnTo>
                      <a:pt x="37" y="10"/>
                    </a:lnTo>
                    <a:lnTo>
                      <a:pt x="44" y="13"/>
                    </a:lnTo>
                    <a:lnTo>
                      <a:pt x="46" y="7"/>
                    </a:lnTo>
                    <a:lnTo>
                      <a:pt x="49" y="4"/>
                    </a:lnTo>
                    <a:lnTo>
                      <a:pt x="53" y="3"/>
                    </a:lnTo>
                    <a:lnTo>
                      <a:pt x="58" y="3"/>
                    </a:lnTo>
                    <a:lnTo>
                      <a:pt x="67" y="7"/>
                    </a:lnTo>
                    <a:lnTo>
                      <a:pt x="74" y="14"/>
                    </a:lnTo>
                    <a:lnTo>
                      <a:pt x="77" y="7"/>
                    </a:lnTo>
                    <a:lnTo>
                      <a:pt x="83" y="3"/>
                    </a:lnTo>
                    <a:lnTo>
                      <a:pt x="90" y="0"/>
                    </a:lnTo>
                    <a:lnTo>
                      <a:pt x="100" y="2"/>
                    </a:lnTo>
                    <a:lnTo>
                      <a:pt x="109" y="3"/>
                    </a:lnTo>
                    <a:lnTo>
                      <a:pt x="118" y="7"/>
                    </a:lnTo>
                    <a:lnTo>
                      <a:pt x="127" y="10"/>
                    </a:lnTo>
                    <a:lnTo>
                      <a:pt x="134" y="17"/>
                    </a:lnTo>
                    <a:lnTo>
                      <a:pt x="134" y="22"/>
                    </a:lnTo>
                    <a:lnTo>
                      <a:pt x="134" y="30"/>
                    </a:lnTo>
                    <a:lnTo>
                      <a:pt x="127" y="32"/>
                    </a:lnTo>
                    <a:lnTo>
                      <a:pt x="118" y="32"/>
                    </a:lnTo>
                    <a:lnTo>
                      <a:pt x="111" y="32"/>
                    </a:lnTo>
                    <a:lnTo>
                      <a:pt x="104" y="33"/>
                    </a:lnTo>
                    <a:lnTo>
                      <a:pt x="97" y="33"/>
                    </a:lnTo>
                    <a:lnTo>
                      <a:pt x="90" y="33"/>
                    </a:lnTo>
                    <a:lnTo>
                      <a:pt x="83" y="33"/>
                    </a:lnTo>
                    <a:lnTo>
                      <a:pt x="76" y="33"/>
                    </a:lnTo>
                    <a:lnTo>
                      <a:pt x="67" y="32"/>
                    </a:lnTo>
                    <a:lnTo>
                      <a:pt x="60" y="32"/>
                    </a:lnTo>
                    <a:lnTo>
                      <a:pt x="53" y="32"/>
                    </a:lnTo>
                    <a:lnTo>
                      <a:pt x="46" y="32"/>
                    </a:lnTo>
                    <a:lnTo>
                      <a:pt x="37" y="32"/>
                    </a:lnTo>
                    <a:lnTo>
                      <a:pt x="30" y="32"/>
                    </a:lnTo>
                    <a:lnTo>
                      <a:pt x="23" y="33"/>
                    </a:lnTo>
                    <a:lnTo>
                      <a:pt x="16" y="34"/>
                    </a:lnTo>
                    <a:lnTo>
                      <a:pt x="5" y="32"/>
                    </a:lnTo>
                    <a:lnTo>
                      <a:pt x="0" y="29"/>
                    </a:lnTo>
                    <a:lnTo>
                      <a:pt x="0" y="23"/>
                    </a:lnTo>
                    <a:lnTo>
                      <a:pt x="2" y="19"/>
                    </a:lnTo>
                    <a:lnTo>
                      <a:pt x="5" y="13"/>
                    </a:lnTo>
                    <a:lnTo>
                      <a:pt x="11" y="7"/>
                    </a:lnTo>
                    <a:lnTo>
                      <a:pt x="16" y="2"/>
                    </a:lnTo>
                    <a:lnTo>
                      <a:pt x="21" y="0"/>
                    </a:lnTo>
                    <a:close/>
                  </a:path>
                </a:pathLst>
              </a:custGeom>
              <a:solidFill>
                <a:srgbClr val="FF66D1"/>
              </a:solidFill>
              <a:ln w="9525">
                <a:noFill/>
                <a:round/>
                <a:headEnd/>
                <a:tailEnd/>
              </a:ln>
            </p:spPr>
            <p:txBody>
              <a:bodyPr/>
              <a:lstStyle/>
              <a:p>
                <a:endParaRPr lang="en-US"/>
              </a:p>
            </p:txBody>
          </p:sp>
          <p:sp>
            <p:nvSpPr>
              <p:cNvPr id="421952" name="Freeform 60"/>
              <p:cNvSpPr>
                <a:spLocks/>
              </p:cNvSpPr>
              <p:nvPr/>
            </p:nvSpPr>
            <p:spPr bwMode="auto">
              <a:xfrm>
                <a:off x="355" y="3524"/>
                <a:ext cx="107" cy="122"/>
              </a:xfrm>
              <a:custGeom>
                <a:avLst/>
                <a:gdLst>
                  <a:gd name="T0" fmla="*/ 75 w 107"/>
                  <a:gd name="T1" fmla="*/ 3 h 122"/>
                  <a:gd name="T2" fmla="*/ 79 w 107"/>
                  <a:gd name="T3" fmla="*/ 19 h 122"/>
                  <a:gd name="T4" fmla="*/ 75 w 107"/>
                  <a:gd name="T5" fmla="*/ 30 h 122"/>
                  <a:gd name="T6" fmla="*/ 79 w 107"/>
                  <a:gd name="T7" fmla="*/ 32 h 122"/>
                  <a:gd name="T8" fmla="*/ 95 w 107"/>
                  <a:gd name="T9" fmla="*/ 25 h 122"/>
                  <a:gd name="T10" fmla="*/ 103 w 107"/>
                  <a:gd name="T11" fmla="*/ 30 h 122"/>
                  <a:gd name="T12" fmla="*/ 100 w 107"/>
                  <a:gd name="T13" fmla="*/ 41 h 122"/>
                  <a:gd name="T14" fmla="*/ 86 w 107"/>
                  <a:gd name="T15" fmla="*/ 51 h 122"/>
                  <a:gd name="T16" fmla="*/ 70 w 107"/>
                  <a:gd name="T17" fmla="*/ 57 h 122"/>
                  <a:gd name="T18" fmla="*/ 58 w 107"/>
                  <a:gd name="T19" fmla="*/ 68 h 122"/>
                  <a:gd name="T20" fmla="*/ 47 w 107"/>
                  <a:gd name="T21" fmla="*/ 76 h 122"/>
                  <a:gd name="T22" fmla="*/ 42 w 107"/>
                  <a:gd name="T23" fmla="*/ 86 h 122"/>
                  <a:gd name="T24" fmla="*/ 40 w 107"/>
                  <a:gd name="T25" fmla="*/ 95 h 122"/>
                  <a:gd name="T26" fmla="*/ 37 w 107"/>
                  <a:gd name="T27" fmla="*/ 106 h 122"/>
                  <a:gd name="T28" fmla="*/ 26 w 107"/>
                  <a:gd name="T29" fmla="*/ 117 h 122"/>
                  <a:gd name="T30" fmla="*/ 12 w 107"/>
                  <a:gd name="T31" fmla="*/ 122 h 122"/>
                  <a:gd name="T32" fmla="*/ 0 w 107"/>
                  <a:gd name="T33" fmla="*/ 114 h 122"/>
                  <a:gd name="T34" fmla="*/ 3 w 107"/>
                  <a:gd name="T35" fmla="*/ 101 h 122"/>
                  <a:gd name="T36" fmla="*/ 12 w 107"/>
                  <a:gd name="T37" fmla="*/ 88 h 122"/>
                  <a:gd name="T38" fmla="*/ 26 w 107"/>
                  <a:gd name="T39" fmla="*/ 79 h 122"/>
                  <a:gd name="T40" fmla="*/ 26 w 107"/>
                  <a:gd name="T41" fmla="*/ 76 h 122"/>
                  <a:gd name="T42" fmla="*/ 17 w 107"/>
                  <a:gd name="T43" fmla="*/ 71 h 122"/>
                  <a:gd name="T44" fmla="*/ 17 w 107"/>
                  <a:gd name="T45" fmla="*/ 60 h 122"/>
                  <a:gd name="T46" fmla="*/ 30 w 107"/>
                  <a:gd name="T47" fmla="*/ 44 h 122"/>
                  <a:gd name="T48" fmla="*/ 44 w 107"/>
                  <a:gd name="T49" fmla="*/ 38 h 122"/>
                  <a:gd name="T50" fmla="*/ 51 w 107"/>
                  <a:gd name="T51" fmla="*/ 44 h 122"/>
                  <a:gd name="T52" fmla="*/ 59 w 107"/>
                  <a:gd name="T53" fmla="*/ 44 h 122"/>
                  <a:gd name="T54" fmla="*/ 54 w 107"/>
                  <a:gd name="T55" fmla="*/ 38 h 122"/>
                  <a:gd name="T56" fmla="*/ 44 w 107"/>
                  <a:gd name="T57" fmla="*/ 32 h 122"/>
                  <a:gd name="T58" fmla="*/ 44 w 107"/>
                  <a:gd name="T59" fmla="*/ 23 h 122"/>
                  <a:gd name="T60" fmla="*/ 54 w 107"/>
                  <a:gd name="T61" fmla="*/ 14 h 122"/>
                  <a:gd name="T62" fmla="*/ 63 w 107"/>
                  <a:gd name="T63" fmla="*/ 3 h 122"/>
                  <a:gd name="T64" fmla="*/ 66 w 107"/>
                  <a:gd name="T65" fmla="*/ 0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7"/>
                  <a:gd name="T100" fmla="*/ 0 h 122"/>
                  <a:gd name="T101" fmla="*/ 107 w 107"/>
                  <a:gd name="T102" fmla="*/ 122 h 1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7" h="122">
                    <a:moveTo>
                      <a:pt x="66" y="0"/>
                    </a:moveTo>
                    <a:lnTo>
                      <a:pt x="75" y="3"/>
                    </a:lnTo>
                    <a:lnTo>
                      <a:pt x="79" y="11"/>
                    </a:lnTo>
                    <a:lnTo>
                      <a:pt x="79" y="19"/>
                    </a:lnTo>
                    <a:lnTo>
                      <a:pt x="72" y="29"/>
                    </a:lnTo>
                    <a:lnTo>
                      <a:pt x="75" y="30"/>
                    </a:lnTo>
                    <a:lnTo>
                      <a:pt x="77" y="36"/>
                    </a:lnTo>
                    <a:lnTo>
                      <a:pt x="79" y="32"/>
                    </a:lnTo>
                    <a:lnTo>
                      <a:pt x="88" y="29"/>
                    </a:lnTo>
                    <a:lnTo>
                      <a:pt x="95" y="25"/>
                    </a:lnTo>
                    <a:lnTo>
                      <a:pt x="103" y="22"/>
                    </a:lnTo>
                    <a:lnTo>
                      <a:pt x="103" y="30"/>
                    </a:lnTo>
                    <a:lnTo>
                      <a:pt x="107" y="37"/>
                    </a:lnTo>
                    <a:lnTo>
                      <a:pt x="100" y="41"/>
                    </a:lnTo>
                    <a:lnTo>
                      <a:pt x="93" y="47"/>
                    </a:lnTo>
                    <a:lnTo>
                      <a:pt x="86" y="51"/>
                    </a:lnTo>
                    <a:lnTo>
                      <a:pt x="79" y="53"/>
                    </a:lnTo>
                    <a:lnTo>
                      <a:pt x="70" y="57"/>
                    </a:lnTo>
                    <a:lnTo>
                      <a:pt x="65" y="63"/>
                    </a:lnTo>
                    <a:lnTo>
                      <a:pt x="58" y="68"/>
                    </a:lnTo>
                    <a:lnTo>
                      <a:pt x="56" y="75"/>
                    </a:lnTo>
                    <a:lnTo>
                      <a:pt x="47" y="76"/>
                    </a:lnTo>
                    <a:lnTo>
                      <a:pt x="42" y="80"/>
                    </a:lnTo>
                    <a:lnTo>
                      <a:pt x="42" y="86"/>
                    </a:lnTo>
                    <a:lnTo>
                      <a:pt x="42" y="91"/>
                    </a:lnTo>
                    <a:lnTo>
                      <a:pt x="40" y="95"/>
                    </a:lnTo>
                    <a:lnTo>
                      <a:pt x="40" y="101"/>
                    </a:lnTo>
                    <a:lnTo>
                      <a:pt x="37" y="106"/>
                    </a:lnTo>
                    <a:lnTo>
                      <a:pt x="31" y="110"/>
                    </a:lnTo>
                    <a:lnTo>
                      <a:pt x="26" y="117"/>
                    </a:lnTo>
                    <a:lnTo>
                      <a:pt x="23" y="122"/>
                    </a:lnTo>
                    <a:lnTo>
                      <a:pt x="12" y="122"/>
                    </a:lnTo>
                    <a:lnTo>
                      <a:pt x="1" y="122"/>
                    </a:lnTo>
                    <a:lnTo>
                      <a:pt x="0" y="114"/>
                    </a:lnTo>
                    <a:lnTo>
                      <a:pt x="1" y="107"/>
                    </a:lnTo>
                    <a:lnTo>
                      <a:pt x="3" y="101"/>
                    </a:lnTo>
                    <a:lnTo>
                      <a:pt x="9" y="95"/>
                    </a:lnTo>
                    <a:lnTo>
                      <a:pt x="12" y="88"/>
                    </a:lnTo>
                    <a:lnTo>
                      <a:pt x="17" y="84"/>
                    </a:lnTo>
                    <a:lnTo>
                      <a:pt x="26" y="79"/>
                    </a:lnTo>
                    <a:lnTo>
                      <a:pt x="33" y="76"/>
                    </a:lnTo>
                    <a:lnTo>
                      <a:pt x="26" y="76"/>
                    </a:lnTo>
                    <a:lnTo>
                      <a:pt x="23" y="74"/>
                    </a:lnTo>
                    <a:lnTo>
                      <a:pt x="17" y="71"/>
                    </a:lnTo>
                    <a:lnTo>
                      <a:pt x="17" y="68"/>
                    </a:lnTo>
                    <a:lnTo>
                      <a:pt x="17" y="60"/>
                    </a:lnTo>
                    <a:lnTo>
                      <a:pt x="24" y="51"/>
                    </a:lnTo>
                    <a:lnTo>
                      <a:pt x="30" y="44"/>
                    </a:lnTo>
                    <a:lnTo>
                      <a:pt x="40" y="40"/>
                    </a:lnTo>
                    <a:lnTo>
                      <a:pt x="44" y="38"/>
                    </a:lnTo>
                    <a:lnTo>
                      <a:pt x="47" y="41"/>
                    </a:lnTo>
                    <a:lnTo>
                      <a:pt x="51" y="44"/>
                    </a:lnTo>
                    <a:lnTo>
                      <a:pt x="56" y="49"/>
                    </a:lnTo>
                    <a:lnTo>
                      <a:pt x="59" y="44"/>
                    </a:lnTo>
                    <a:lnTo>
                      <a:pt x="58" y="41"/>
                    </a:lnTo>
                    <a:lnTo>
                      <a:pt x="54" y="38"/>
                    </a:lnTo>
                    <a:lnTo>
                      <a:pt x="51" y="36"/>
                    </a:lnTo>
                    <a:lnTo>
                      <a:pt x="44" y="32"/>
                    </a:lnTo>
                    <a:lnTo>
                      <a:pt x="42" y="29"/>
                    </a:lnTo>
                    <a:lnTo>
                      <a:pt x="44" y="23"/>
                    </a:lnTo>
                    <a:lnTo>
                      <a:pt x="54" y="19"/>
                    </a:lnTo>
                    <a:lnTo>
                      <a:pt x="54" y="14"/>
                    </a:lnTo>
                    <a:lnTo>
                      <a:pt x="59" y="9"/>
                    </a:lnTo>
                    <a:lnTo>
                      <a:pt x="63" y="3"/>
                    </a:lnTo>
                    <a:lnTo>
                      <a:pt x="66" y="0"/>
                    </a:lnTo>
                    <a:close/>
                  </a:path>
                </a:pathLst>
              </a:custGeom>
              <a:solidFill>
                <a:srgbClr val="FF66D1"/>
              </a:solidFill>
              <a:ln w="9525">
                <a:noFill/>
                <a:round/>
                <a:headEnd/>
                <a:tailEnd/>
              </a:ln>
            </p:spPr>
            <p:txBody>
              <a:bodyPr/>
              <a:lstStyle/>
              <a:p>
                <a:endParaRPr lang="en-US"/>
              </a:p>
            </p:txBody>
          </p:sp>
          <p:sp>
            <p:nvSpPr>
              <p:cNvPr id="421953" name="Freeform 61"/>
              <p:cNvSpPr>
                <a:spLocks/>
              </p:cNvSpPr>
              <p:nvPr/>
            </p:nvSpPr>
            <p:spPr bwMode="auto">
              <a:xfrm>
                <a:off x="364" y="3443"/>
                <a:ext cx="439" cy="352"/>
              </a:xfrm>
              <a:custGeom>
                <a:avLst/>
                <a:gdLst>
                  <a:gd name="T0" fmla="*/ 59 w 439"/>
                  <a:gd name="T1" fmla="*/ 54 h 352"/>
                  <a:gd name="T2" fmla="*/ 138 w 439"/>
                  <a:gd name="T3" fmla="*/ 41 h 352"/>
                  <a:gd name="T4" fmla="*/ 189 w 439"/>
                  <a:gd name="T5" fmla="*/ 56 h 352"/>
                  <a:gd name="T6" fmla="*/ 242 w 439"/>
                  <a:gd name="T7" fmla="*/ 49 h 352"/>
                  <a:gd name="T8" fmla="*/ 282 w 439"/>
                  <a:gd name="T9" fmla="*/ 19 h 352"/>
                  <a:gd name="T10" fmla="*/ 288 w 439"/>
                  <a:gd name="T11" fmla="*/ 0 h 352"/>
                  <a:gd name="T12" fmla="*/ 340 w 439"/>
                  <a:gd name="T13" fmla="*/ 3 h 352"/>
                  <a:gd name="T14" fmla="*/ 383 w 439"/>
                  <a:gd name="T15" fmla="*/ 72 h 352"/>
                  <a:gd name="T16" fmla="*/ 419 w 439"/>
                  <a:gd name="T17" fmla="*/ 186 h 352"/>
                  <a:gd name="T18" fmla="*/ 439 w 439"/>
                  <a:gd name="T19" fmla="*/ 291 h 352"/>
                  <a:gd name="T20" fmla="*/ 340 w 439"/>
                  <a:gd name="T21" fmla="*/ 352 h 352"/>
                  <a:gd name="T22" fmla="*/ 0 w 439"/>
                  <a:gd name="T23" fmla="*/ 298 h 352"/>
                  <a:gd name="T24" fmla="*/ 45 w 439"/>
                  <a:gd name="T25" fmla="*/ 259 h 352"/>
                  <a:gd name="T26" fmla="*/ 154 w 439"/>
                  <a:gd name="T27" fmla="*/ 206 h 352"/>
                  <a:gd name="T28" fmla="*/ 121 w 439"/>
                  <a:gd name="T29" fmla="*/ 117 h 352"/>
                  <a:gd name="T30" fmla="*/ 59 w 439"/>
                  <a:gd name="T31" fmla="*/ 54 h 352"/>
                  <a:gd name="T32" fmla="*/ 59 w 439"/>
                  <a:gd name="T33" fmla="*/ 54 h 3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9"/>
                  <a:gd name="T52" fmla="*/ 0 h 352"/>
                  <a:gd name="T53" fmla="*/ 439 w 439"/>
                  <a:gd name="T54" fmla="*/ 352 h 3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9" h="352">
                    <a:moveTo>
                      <a:pt x="59" y="54"/>
                    </a:moveTo>
                    <a:lnTo>
                      <a:pt x="138" y="41"/>
                    </a:lnTo>
                    <a:lnTo>
                      <a:pt x="189" y="56"/>
                    </a:lnTo>
                    <a:lnTo>
                      <a:pt x="242" y="49"/>
                    </a:lnTo>
                    <a:lnTo>
                      <a:pt x="282" y="19"/>
                    </a:lnTo>
                    <a:lnTo>
                      <a:pt x="288" y="0"/>
                    </a:lnTo>
                    <a:lnTo>
                      <a:pt x="340" y="3"/>
                    </a:lnTo>
                    <a:lnTo>
                      <a:pt x="383" y="72"/>
                    </a:lnTo>
                    <a:lnTo>
                      <a:pt x="419" y="186"/>
                    </a:lnTo>
                    <a:lnTo>
                      <a:pt x="439" y="291"/>
                    </a:lnTo>
                    <a:lnTo>
                      <a:pt x="340" y="352"/>
                    </a:lnTo>
                    <a:lnTo>
                      <a:pt x="0" y="298"/>
                    </a:lnTo>
                    <a:lnTo>
                      <a:pt x="45" y="259"/>
                    </a:lnTo>
                    <a:lnTo>
                      <a:pt x="154" y="206"/>
                    </a:lnTo>
                    <a:lnTo>
                      <a:pt x="121" y="117"/>
                    </a:lnTo>
                    <a:lnTo>
                      <a:pt x="59" y="54"/>
                    </a:lnTo>
                    <a:close/>
                  </a:path>
                </a:pathLst>
              </a:custGeom>
              <a:solidFill>
                <a:srgbClr val="FFB300"/>
              </a:solidFill>
              <a:ln w="9525">
                <a:noFill/>
                <a:round/>
                <a:headEnd/>
                <a:tailEnd/>
              </a:ln>
            </p:spPr>
            <p:txBody>
              <a:bodyPr/>
              <a:lstStyle/>
              <a:p>
                <a:endParaRPr lang="en-US"/>
              </a:p>
            </p:txBody>
          </p:sp>
          <p:sp>
            <p:nvSpPr>
              <p:cNvPr id="421954" name="Freeform 62"/>
              <p:cNvSpPr>
                <a:spLocks/>
              </p:cNvSpPr>
              <p:nvPr/>
            </p:nvSpPr>
            <p:spPr bwMode="auto">
              <a:xfrm>
                <a:off x="471" y="3465"/>
                <a:ext cx="304" cy="311"/>
              </a:xfrm>
              <a:custGeom>
                <a:avLst/>
                <a:gdLst>
                  <a:gd name="T0" fmla="*/ 246 w 304"/>
                  <a:gd name="T1" fmla="*/ 20 h 311"/>
                  <a:gd name="T2" fmla="*/ 247 w 304"/>
                  <a:gd name="T3" fmla="*/ 55 h 311"/>
                  <a:gd name="T4" fmla="*/ 246 w 304"/>
                  <a:gd name="T5" fmla="*/ 77 h 311"/>
                  <a:gd name="T6" fmla="*/ 267 w 304"/>
                  <a:gd name="T7" fmla="*/ 88 h 311"/>
                  <a:gd name="T8" fmla="*/ 281 w 304"/>
                  <a:gd name="T9" fmla="*/ 119 h 311"/>
                  <a:gd name="T10" fmla="*/ 288 w 304"/>
                  <a:gd name="T11" fmla="*/ 150 h 311"/>
                  <a:gd name="T12" fmla="*/ 298 w 304"/>
                  <a:gd name="T13" fmla="*/ 183 h 311"/>
                  <a:gd name="T14" fmla="*/ 304 w 304"/>
                  <a:gd name="T15" fmla="*/ 215 h 311"/>
                  <a:gd name="T16" fmla="*/ 302 w 304"/>
                  <a:gd name="T17" fmla="*/ 248 h 311"/>
                  <a:gd name="T18" fmla="*/ 279 w 304"/>
                  <a:gd name="T19" fmla="*/ 269 h 311"/>
                  <a:gd name="T20" fmla="*/ 260 w 304"/>
                  <a:gd name="T21" fmla="*/ 290 h 311"/>
                  <a:gd name="T22" fmla="*/ 233 w 304"/>
                  <a:gd name="T23" fmla="*/ 303 h 311"/>
                  <a:gd name="T24" fmla="*/ 207 w 304"/>
                  <a:gd name="T25" fmla="*/ 290 h 311"/>
                  <a:gd name="T26" fmla="*/ 221 w 304"/>
                  <a:gd name="T27" fmla="*/ 269 h 311"/>
                  <a:gd name="T28" fmla="*/ 191 w 304"/>
                  <a:gd name="T29" fmla="*/ 279 h 311"/>
                  <a:gd name="T30" fmla="*/ 193 w 304"/>
                  <a:gd name="T31" fmla="*/ 291 h 311"/>
                  <a:gd name="T32" fmla="*/ 188 w 304"/>
                  <a:gd name="T33" fmla="*/ 304 h 311"/>
                  <a:gd name="T34" fmla="*/ 158 w 304"/>
                  <a:gd name="T35" fmla="*/ 290 h 311"/>
                  <a:gd name="T36" fmla="*/ 149 w 304"/>
                  <a:gd name="T37" fmla="*/ 299 h 311"/>
                  <a:gd name="T38" fmla="*/ 123 w 304"/>
                  <a:gd name="T39" fmla="*/ 307 h 311"/>
                  <a:gd name="T40" fmla="*/ 103 w 304"/>
                  <a:gd name="T41" fmla="*/ 306 h 311"/>
                  <a:gd name="T42" fmla="*/ 93 w 304"/>
                  <a:gd name="T43" fmla="*/ 281 h 311"/>
                  <a:gd name="T44" fmla="*/ 89 w 304"/>
                  <a:gd name="T45" fmla="*/ 254 h 311"/>
                  <a:gd name="T46" fmla="*/ 110 w 304"/>
                  <a:gd name="T47" fmla="*/ 264 h 311"/>
                  <a:gd name="T48" fmla="*/ 121 w 304"/>
                  <a:gd name="T49" fmla="*/ 286 h 311"/>
                  <a:gd name="T50" fmla="*/ 139 w 304"/>
                  <a:gd name="T51" fmla="*/ 283 h 311"/>
                  <a:gd name="T52" fmla="*/ 158 w 304"/>
                  <a:gd name="T53" fmla="*/ 280 h 311"/>
                  <a:gd name="T54" fmla="*/ 172 w 304"/>
                  <a:gd name="T55" fmla="*/ 261 h 311"/>
                  <a:gd name="T56" fmla="*/ 186 w 304"/>
                  <a:gd name="T57" fmla="*/ 248 h 311"/>
                  <a:gd name="T58" fmla="*/ 212 w 304"/>
                  <a:gd name="T59" fmla="*/ 245 h 311"/>
                  <a:gd name="T60" fmla="*/ 179 w 304"/>
                  <a:gd name="T61" fmla="*/ 238 h 311"/>
                  <a:gd name="T62" fmla="*/ 131 w 304"/>
                  <a:gd name="T63" fmla="*/ 248 h 311"/>
                  <a:gd name="T64" fmla="*/ 105 w 304"/>
                  <a:gd name="T65" fmla="*/ 245 h 311"/>
                  <a:gd name="T66" fmla="*/ 81 w 304"/>
                  <a:gd name="T67" fmla="*/ 249 h 311"/>
                  <a:gd name="T68" fmla="*/ 84 w 304"/>
                  <a:gd name="T69" fmla="*/ 276 h 311"/>
                  <a:gd name="T70" fmla="*/ 65 w 304"/>
                  <a:gd name="T71" fmla="*/ 283 h 311"/>
                  <a:gd name="T72" fmla="*/ 49 w 304"/>
                  <a:gd name="T73" fmla="*/ 257 h 311"/>
                  <a:gd name="T74" fmla="*/ 28 w 304"/>
                  <a:gd name="T75" fmla="*/ 242 h 311"/>
                  <a:gd name="T76" fmla="*/ 49 w 304"/>
                  <a:gd name="T77" fmla="*/ 235 h 311"/>
                  <a:gd name="T78" fmla="*/ 51 w 304"/>
                  <a:gd name="T79" fmla="*/ 227 h 311"/>
                  <a:gd name="T80" fmla="*/ 23 w 304"/>
                  <a:gd name="T81" fmla="*/ 214 h 311"/>
                  <a:gd name="T82" fmla="*/ 31 w 304"/>
                  <a:gd name="T83" fmla="*/ 176 h 311"/>
                  <a:gd name="T84" fmla="*/ 40 w 304"/>
                  <a:gd name="T85" fmla="*/ 141 h 311"/>
                  <a:gd name="T86" fmla="*/ 33 w 304"/>
                  <a:gd name="T87" fmla="*/ 119 h 311"/>
                  <a:gd name="T88" fmla="*/ 24 w 304"/>
                  <a:gd name="T89" fmla="*/ 96 h 311"/>
                  <a:gd name="T90" fmla="*/ 16 w 304"/>
                  <a:gd name="T91" fmla="*/ 74 h 311"/>
                  <a:gd name="T92" fmla="*/ 1 w 304"/>
                  <a:gd name="T93" fmla="*/ 53 h 311"/>
                  <a:gd name="T94" fmla="*/ 12 w 304"/>
                  <a:gd name="T95" fmla="*/ 26 h 311"/>
                  <a:gd name="T96" fmla="*/ 49 w 304"/>
                  <a:gd name="T97" fmla="*/ 34 h 311"/>
                  <a:gd name="T98" fmla="*/ 31 w 304"/>
                  <a:gd name="T99" fmla="*/ 41 h 311"/>
                  <a:gd name="T100" fmla="*/ 44 w 304"/>
                  <a:gd name="T101" fmla="*/ 53 h 311"/>
                  <a:gd name="T102" fmla="*/ 70 w 304"/>
                  <a:gd name="T103" fmla="*/ 58 h 311"/>
                  <a:gd name="T104" fmla="*/ 91 w 304"/>
                  <a:gd name="T105" fmla="*/ 46 h 311"/>
                  <a:gd name="T106" fmla="*/ 74 w 304"/>
                  <a:gd name="T107" fmla="*/ 43 h 311"/>
                  <a:gd name="T108" fmla="*/ 82 w 304"/>
                  <a:gd name="T109" fmla="*/ 31 h 311"/>
                  <a:gd name="T110" fmla="*/ 126 w 304"/>
                  <a:gd name="T111" fmla="*/ 31 h 311"/>
                  <a:gd name="T112" fmla="*/ 165 w 304"/>
                  <a:gd name="T113" fmla="*/ 27 h 311"/>
                  <a:gd name="T114" fmla="*/ 154 w 304"/>
                  <a:gd name="T115" fmla="*/ 41 h 311"/>
                  <a:gd name="T116" fmla="*/ 154 w 304"/>
                  <a:gd name="T117" fmla="*/ 50 h 311"/>
                  <a:gd name="T118" fmla="*/ 179 w 304"/>
                  <a:gd name="T119" fmla="*/ 43 h 311"/>
                  <a:gd name="T120" fmla="*/ 189 w 304"/>
                  <a:gd name="T121" fmla="*/ 12 h 311"/>
                  <a:gd name="T122" fmla="*/ 214 w 304"/>
                  <a:gd name="T123" fmla="*/ 4 h 311"/>
                  <a:gd name="T124" fmla="*/ 232 w 304"/>
                  <a:gd name="T125" fmla="*/ 0 h 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4"/>
                  <a:gd name="T190" fmla="*/ 0 h 311"/>
                  <a:gd name="T191" fmla="*/ 304 w 304"/>
                  <a:gd name="T192" fmla="*/ 311 h 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4" h="311">
                    <a:moveTo>
                      <a:pt x="232" y="0"/>
                    </a:moveTo>
                    <a:lnTo>
                      <a:pt x="240" y="4"/>
                    </a:lnTo>
                    <a:lnTo>
                      <a:pt x="246" y="12"/>
                    </a:lnTo>
                    <a:lnTo>
                      <a:pt x="246" y="20"/>
                    </a:lnTo>
                    <a:lnTo>
                      <a:pt x="247" y="30"/>
                    </a:lnTo>
                    <a:lnTo>
                      <a:pt x="244" y="38"/>
                    </a:lnTo>
                    <a:lnTo>
                      <a:pt x="246" y="47"/>
                    </a:lnTo>
                    <a:lnTo>
                      <a:pt x="247" y="55"/>
                    </a:lnTo>
                    <a:lnTo>
                      <a:pt x="254" y="64"/>
                    </a:lnTo>
                    <a:lnTo>
                      <a:pt x="251" y="66"/>
                    </a:lnTo>
                    <a:lnTo>
                      <a:pt x="249" y="72"/>
                    </a:lnTo>
                    <a:lnTo>
                      <a:pt x="246" y="77"/>
                    </a:lnTo>
                    <a:lnTo>
                      <a:pt x="246" y="81"/>
                    </a:lnTo>
                    <a:lnTo>
                      <a:pt x="254" y="81"/>
                    </a:lnTo>
                    <a:lnTo>
                      <a:pt x="262" y="84"/>
                    </a:lnTo>
                    <a:lnTo>
                      <a:pt x="267" y="88"/>
                    </a:lnTo>
                    <a:lnTo>
                      <a:pt x="274" y="97"/>
                    </a:lnTo>
                    <a:lnTo>
                      <a:pt x="276" y="104"/>
                    </a:lnTo>
                    <a:lnTo>
                      <a:pt x="279" y="112"/>
                    </a:lnTo>
                    <a:lnTo>
                      <a:pt x="281" y="119"/>
                    </a:lnTo>
                    <a:lnTo>
                      <a:pt x="284" y="127"/>
                    </a:lnTo>
                    <a:lnTo>
                      <a:pt x="284" y="135"/>
                    </a:lnTo>
                    <a:lnTo>
                      <a:pt x="286" y="142"/>
                    </a:lnTo>
                    <a:lnTo>
                      <a:pt x="288" y="150"/>
                    </a:lnTo>
                    <a:lnTo>
                      <a:pt x="291" y="158"/>
                    </a:lnTo>
                    <a:lnTo>
                      <a:pt x="293" y="166"/>
                    </a:lnTo>
                    <a:lnTo>
                      <a:pt x="295" y="175"/>
                    </a:lnTo>
                    <a:lnTo>
                      <a:pt x="298" y="183"/>
                    </a:lnTo>
                    <a:lnTo>
                      <a:pt x="300" y="192"/>
                    </a:lnTo>
                    <a:lnTo>
                      <a:pt x="302" y="199"/>
                    </a:lnTo>
                    <a:lnTo>
                      <a:pt x="304" y="207"/>
                    </a:lnTo>
                    <a:lnTo>
                      <a:pt x="304" y="215"/>
                    </a:lnTo>
                    <a:lnTo>
                      <a:pt x="304" y="223"/>
                    </a:lnTo>
                    <a:lnTo>
                      <a:pt x="304" y="231"/>
                    </a:lnTo>
                    <a:lnTo>
                      <a:pt x="304" y="239"/>
                    </a:lnTo>
                    <a:lnTo>
                      <a:pt x="302" y="248"/>
                    </a:lnTo>
                    <a:lnTo>
                      <a:pt x="300" y="257"/>
                    </a:lnTo>
                    <a:lnTo>
                      <a:pt x="293" y="261"/>
                    </a:lnTo>
                    <a:lnTo>
                      <a:pt x="286" y="265"/>
                    </a:lnTo>
                    <a:lnTo>
                      <a:pt x="279" y="269"/>
                    </a:lnTo>
                    <a:lnTo>
                      <a:pt x="272" y="275"/>
                    </a:lnTo>
                    <a:lnTo>
                      <a:pt x="267" y="279"/>
                    </a:lnTo>
                    <a:lnTo>
                      <a:pt x="263" y="284"/>
                    </a:lnTo>
                    <a:lnTo>
                      <a:pt x="260" y="290"/>
                    </a:lnTo>
                    <a:lnTo>
                      <a:pt x="260" y="298"/>
                    </a:lnTo>
                    <a:lnTo>
                      <a:pt x="253" y="300"/>
                    </a:lnTo>
                    <a:lnTo>
                      <a:pt x="242" y="303"/>
                    </a:lnTo>
                    <a:lnTo>
                      <a:pt x="233" y="303"/>
                    </a:lnTo>
                    <a:lnTo>
                      <a:pt x="223" y="303"/>
                    </a:lnTo>
                    <a:lnTo>
                      <a:pt x="214" y="300"/>
                    </a:lnTo>
                    <a:lnTo>
                      <a:pt x="209" y="296"/>
                    </a:lnTo>
                    <a:lnTo>
                      <a:pt x="207" y="290"/>
                    </a:lnTo>
                    <a:lnTo>
                      <a:pt x="212" y="281"/>
                    </a:lnTo>
                    <a:lnTo>
                      <a:pt x="214" y="277"/>
                    </a:lnTo>
                    <a:lnTo>
                      <a:pt x="218" y="273"/>
                    </a:lnTo>
                    <a:lnTo>
                      <a:pt x="221" y="269"/>
                    </a:lnTo>
                    <a:lnTo>
                      <a:pt x="225" y="268"/>
                    </a:lnTo>
                    <a:lnTo>
                      <a:pt x="212" y="268"/>
                    </a:lnTo>
                    <a:lnTo>
                      <a:pt x="202" y="273"/>
                    </a:lnTo>
                    <a:lnTo>
                      <a:pt x="191" y="279"/>
                    </a:lnTo>
                    <a:lnTo>
                      <a:pt x="181" y="280"/>
                    </a:lnTo>
                    <a:lnTo>
                      <a:pt x="184" y="283"/>
                    </a:lnTo>
                    <a:lnTo>
                      <a:pt x="189" y="286"/>
                    </a:lnTo>
                    <a:lnTo>
                      <a:pt x="193" y="291"/>
                    </a:lnTo>
                    <a:lnTo>
                      <a:pt x="197" y="295"/>
                    </a:lnTo>
                    <a:lnTo>
                      <a:pt x="195" y="299"/>
                    </a:lnTo>
                    <a:lnTo>
                      <a:pt x="193" y="303"/>
                    </a:lnTo>
                    <a:lnTo>
                      <a:pt x="188" y="304"/>
                    </a:lnTo>
                    <a:lnTo>
                      <a:pt x="179" y="304"/>
                    </a:lnTo>
                    <a:lnTo>
                      <a:pt x="174" y="299"/>
                    </a:lnTo>
                    <a:lnTo>
                      <a:pt x="165" y="295"/>
                    </a:lnTo>
                    <a:lnTo>
                      <a:pt x="158" y="290"/>
                    </a:lnTo>
                    <a:lnTo>
                      <a:pt x="156" y="288"/>
                    </a:lnTo>
                    <a:lnTo>
                      <a:pt x="156" y="294"/>
                    </a:lnTo>
                    <a:lnTo>
                      <a:pt x="154" y="298"/>
                    </a:lnTo>
                    <a:lnTo>
                      <a:pt x="149" y="299"/>
                    </a:lnTo>
                    <a:lnTo>
                      <a:pt x="144" y="302"/>
                    </a:lnTo>
                    <a:lnTo>
                      <a:pt x="137" y="303"/>
                    </a:lnTo>
                    <a:lnTo>
                      <a:pt x="130" y="304"/>
                    </a:lnTo>
                    <a:lnTo>
                      <a:pt x="123" y="307"/>
                    </a:lnTo>
                    <a:lnTo>
                      <a:pt x="121" y="311"/>
                    </a:lnTo>
                    <a:lnTo>
                      <a:pt x="112" y="310"/>
                    </a:lnTo>
                    <a:lnTo>
                      <a:pt x="109" y="309"/>
                    </a:lnTo>
                    <a:lnTo>
                      <a:pt x="103" y="306"/>
                    </a:lnTo>
                    <a:lnTo>
                      <a:pt x="102" y="303"/>
                    </a:lnTo>
                    <a:lnTo>
                      <a:pt x="96" y="296"/>
                    </a:lnTo>
                    <a:lnTo>
                      <a:pt x="95" y="290"/>
                    </a:lnTo>
                    <a:lnTo>
                      <a:pt x="93" y="281"/>
                    </a:lnTo>
                    <a:lnTo>
                      <a:pt x="91" y="273"/>
                    </a:lnTo>
                    <a:lnTo>
                      <a:pt x="88" y="265"/>
                    </a:lnTo>
                    <a:lnTo>
                      <a:pt x="82" y="261"/>
                    </a:lnTo>
                    <a:lnTo>
                      <a:pt x="89" y="254"/>
                    </a:lnTo>
                    <a:lnTo>
                      <a:pt x="95" y="250"/>
                    </a:lnTo>
                    <a:lnTo>
                      <a:pt x="102" y="253"/>
                    </a:lnTo>
                    <a:lnTo>
                      <a:pt x="107" y="257"/>
                    </a:lnTo>
                    <a:lnTo>
                      <a:pt x="110" y="264"/>
                    </a:lnTo>
                    <a:lnTo>
                      <a:pt x="116" y="269"/>
                    </a:lnTo>
                    <a:lnTo>
                      <a:pt x="117" y="273"/>
                    </a:lnTo>
                    <a:lnTo>
                      <a:pt x="119" y="280"/>
                    </a:lnTo>
                    <a:lnTo>
                      <a:pt x="121" y="286"/>
                    </a:lnTo>
                    <a:lnTo>
                      <a:pt x="126" y="291"/>
                    </a:lnTo>
                    <a:lnTo>
                      <a:pt x="128" y="286"/>
                    </a:lnTo>
                    <a:lnTo>
                      <a:pt x="133" y="283"/>
                    </a:lnTo>
                    <a:lnTo>
                      <a:pt x="139" y="283"/>
                    </a:lnTo>
                    <a:lnTo>
                      <a:pt x="146" y="284"/>
                    </a:lnTo>
                    <a:lnTo>
                      <a:pt x="149" y="283"/>
                    </a:lnTo>
                    <a:lnTo>
                      <a:pt x="156" y="283"/>
                    </a:lnTo>
                    <a:lnTo>
                      <a:pt x="158" y="280"/>
                    </a:lnTo>
                    <a:lnTo>
                      <a:pt x="161" y="273"/>
                    </a:lnTo>
                    <a:lnTo>
                      <a:pt x="167" y="271"/>
                    </a:lnTo>
                    <a:lnTo>
                      <a:pt x="170" y="267"/>
                    </a:lnTo>
                    <a:lnTo>
                      <a:pt x="172" y="261"/>
                    </a:lnTo>
                    <a:lnTo>
                      <a:pt x="174" y="257"/>
                    </a:lnTo>
                    <a:lnTo>
                      <a:pt x="175" y="252"/>
                    </a:lnTo>
                    <a:lnTo>
                      <a:pt x="179" y="249"/>
                    </a:lnTo>
                    <a:lnTo>
                      <a:pt x="186" y="248"/>
                    </a:lnTo>
                    <a:lnTo>
                      <a:pt x="197" y="252"/>
                    </a:lnTo>
                    <a:lnTo>
                      <a:pt x="200" y="249"/>
                    </a:lnTo>
                    <a:lnTo>
                      <a:pt x="207" y="248"/>
                    </a:lnTo>
                    <a:lnTo>
                      <a:pt x="212" y="245"/>
                    </a:lnTo>
                    <a:lnTo>
                      <a:pt x="216" y="244"/>
                    </a:lnTo>
                    <a:lnTo>
                      <a:pt x="202" y="242"/>
                    </a:lnTo>
                    <a:lnTo>
                      <a:pt x="189" y="239"/>
                    </a:lnTo>
                    <a:lnTo>
                      <a:pt x="179" y="238"/>
                    </a:lnTo>
                    <a:lnTo>
                      <a:pt x="165" y="239"/>
                    </a:lnTo>
                    <a:lnTo>
                      <a:pt x="154" y="241"/>
                    </a:lnTo>
                    <a:lnTo>
                      <a:pt x="142" y="244"/>
                    </a:lnTo>
                    <a:lnTo>
                      <a:pt x="131" y="248"/>
                    </a:lnTo>
                    <a:lnTo>
                      <a:pt x="123" y="256"/>
                    </a:lnTo>
                    <a:lnTo>
                      <a:pt x="117" y="250"/>
                    </a:lnTo>
                    <a:lnTo>
                      <a:pt x="112" y="248"/>
                    </a:lnTo>
                    <a:lnTo>
                      <a:pt x="105" y="245"/>
                    </a:lnTo>
                    <a:lnTo>
                      <a:pt x="100" y="245"/>
                    </a:lnTo>
                    <a:lnTo>
                      <a:pt x="93" y="245"/>
                    </a:lnTo>
                    <a:lnTo>
                      <a:pt x="86" y="248"/>
                    </a:lnTo>
                    <a:lnTo>
                      <a:pt x="81" y="249"/>
                    </a:lnTo>
                    <a:lnTo>
                      <a:pt x="77" y="254"/>
                    </a:lnTo>
                    <a:lnTo>
                      <a:pt x="77" y="260"/>
                    </a:lnTo>
                    <a:lnTo>
                      <a:pt x="81" y="268"/>
                    </a:lnTo>
                    <a:lnTo>
                      <a:pt x="84" y="276"/>
                    </a:lnTo>
                    <a:lnTo>
                      <a:pt x="88" y="281"/>
                    </a:lnTo>
                    <a:lnTo>
                      <a:pt x="81" y="286"/>
                    </a:lnTo>
                    <a:lnTo>
                      <a:pt x="74" y="288"/>
                    </a:lnTo>
                    <a:lnTo>
                      <a:pt x="65" y="283"/>
                    </a:lnTo>
                    <a:lnTo>
                      <a:pt x="59" y="276"/>
                    </a:lnTo>
                    <a:lnTo>
                      <a:pt x="56" y="269"/>
                    </a:lnTo>
                    <a:lnTo>
                      <a:pt x="54" y="264"/>
                    </a:lnTo>
                    <a:lnTo>
                      <a:pt x="49" y="257"/>
                    </a:lnTo>
                    <a:lnTo>
                      <a:pt x="44" y="252"/>
                    </a:lnTo>
                    <a:lnTo>
                      <a:pt x="37" y="249"/>
                    </a:lnTo>
                    <a:lnTo>
                      <a:pt x="28" y="250"/>
                    </a:lnTo>
                    <a:lnTo>
                      <a:pt x="28" y="242"/>
                    </a:lnTo>
                    <a:lnTo>
                      <a:pt x="28" y="235"/>
                    </a:lnTo>
                    <a:lnTo>
                      <a:pt x="31" y="235"/>
                    </a:lnTo>
                    <a:lnTo>
                      <a:pt x="42" y="235"/>
                    </a:lnTo>
                    <a:lnTo>
                      <a:pt x="49" y="235"/>
                    </a:lnTo>
                    <a:lnTo>
                      <a:pt x="56" y="238"/>
                    </a:lnTo>
                    <a:lnTo>
                      <a:pt x="58" y="235"/>
                    </a:lnTo>
                    <a:lnTo>
                      <a:pt x="59" y="233"/>
                    </a:lnTo>
                    <a:lnTo>
                      <a:pt x="51" y="227"/>
                    </a:lnTo>
                    <a:lnTo>
                      <a:pt x="42" y="225"/>
                    </a:lnTo>
                    <a:lnTo>
                      <a:pt x="31" y="223"/>
                    </a:lnTo>
                    <a:lnTo>
                      <a:pt x="19" y="223"/>
                    </a:lnTo>
                    <a:lnTo>
                      <a:pt x="23" y="214"/>
                    </a:lnTo>
                    <a:lnTo>
                      <a:pt x="24" y="204"/>
                    </a:lnTo>
                    <a:lnTo>
                      <a:pt x="28" y="195"/>
                    </a:lnTo>
                    <a:lnTo>
                      <a:pt x="30" y="185"/>
                    </a:lnTo>
                    <a:lnTo>
                      <a:pt x="31" y="176"/>
                    </a:lnTo>
                    <a:lnTo>
                      <a:pt x="37" y="166"/>
                    </a:lnTo>
                    <a:lnTo>
                      <a:pt x="40" y="157"/>
                    </a:lnTo>
                    <a:lnTo>
                      <a:pt x="44" y="147"/>
                    </a:lnTo>
                    <a:lnTo>
                      <a:pt x="40" y="141"/>
                    </a:lnTo>
                    <a:lnTo>
                      <a:pt x="40" y="135"/>
                    </a:lnTo>
                    <a:lnTo>
                      <a:pt x="37" y="130"/>
                    </a:lnTo>
                    <a:lnTo>
                      <a:pt x="37" y="124"/>
                    </a:lnTo>
                    <a:lnTo>
                      <a:pt x="33" y="119"/>
                    </a:lnTo>
                    <a:lnTo>
                      <a:pt x="31" y="112"/>
                    </a:lnTo>
                    <a:lnTo>
                      <a:pt x="30" y="107"/>
                    </a:lnTo>
                    <a:lnTo>
                      <a:pt x="28" y="101"/>
                    </a:lnTo>
                    <a:lnTo>
                      <a:pt x="24" y="96"/>
                    </a:lnTo>
                    <a:lnTo>
                      <a:pt x="24" y="91"/>
                    </a:lnTo>
                    <a:lnTo>
                      <a:pt x="19" y="85"/>
                    </a:lnTo>
                    <a:lnTo>
                      <a:pt x="19" y="80"/>
                    </a:lnTo>
                    <a:lnTo>
                      <a:pt x="16" y="74"/>
                    </a:lnTo>
                    <a:lnTo>
                      <a:pt x="12" y="69"/>
                    </a:lnTo>
                    <a:lnTo>
                      <a:pt x="7" y="62"/>
                    </a:lnTo>
                    <a:lnTo>
                      <a:pt x="5" y="58"/>
                    </a:lnTo>
                    <a:lnTo>
                      <a:pt x="1" y="53"/>
                    </a:lnTo>
                    <a:lnTo>
                      <a:pt x="0" y="43"/>
                    </a:lnTo>
                    <a:lnTo>
                      <a:pt x="0" y="35"/>
                    </a:lnTo>
                    <a:lnTo>
                      <a:pt x="0" y="31"/>
                    </a:lnTo>
                    <a:lnTo>
                      <a:pt x="12" y="26"/>
                    </a:lnTo>
                    <a:lnTo>
                      <a:pt x="23" y="28"/>
                    </a:lnTo>
                    <a:lnTo>
                      <a:pt x="35" y="30"/>
                    </a:lnTo>
                    <a:lnTo>
                      <a:pt x="47" y="27"/>
                    </a:lnTo>
                    <a:lnTo>
                      <a:pt x="49" y="34"/>
                    </a:lnTo>
                    <a:lnTo>
                      <a:pt x="52" y="41"/>
                    </a:lnTo>
                    <a:lnTo>
                      <a:pt x="44" y="41"/>
                    </a:lnTo>
                    <a:lnTo>
                      <a:pt x="38" y="41"/>
                    </a:lnTo>
                    <a:lnTo>
                      <a:pt x="31" y="41"/>
                    </a:lnTo>
                    <a:lnTo>
                      <a:pt x="28" y="41"/>
                    </a:lnTo>
                    <a:lnTo>
                      <a:pt x="31" y="43"/>
                    </a:lnTo>
                    <a:lnTo>
                      <a:pt x="37" y="49"/>
                    </a:lnTo>
                    <a:lnTo>
                      <a:pt x="44" y="53"/>
                    </a:lnTo>
                    <a:lnTo>
                      <a:pt x="51" y="57"/>
                    </a:lnTo>
                    <a:lnTo>
                      <a:pt x="56" y="59"/>
                    </a:lnTo>
                    <a:lnTo>
                      <a:pt x="65" y="59"/>
                    </a:lnTo>
                    <a:lnTo>
                      <a:pt x="70" y="58"/>
                    </a:lnTo>
                    <a:lnTo>
                      <a:pt x="77" y="54"/>
                    </a:lnTo>
                    <a:lnTo>
                      <a:pt x="81" y="51"/>
                    </a:lnTo>
                    <a:lnTo>
                      <a:pt x="86" y="49"/>
                    </a:lnTo>
                    <a:lnTo>
                      <a:pt x="91" y="46"/>
                    </a:lnTo>
                    <a:lnTo>
                      <a:pt x="93" y="43"/>
                    </a:lnTo>
                    <a:lnTo>
                      <a:pt x="88" y="43"/>
                    </a:lnTo>
                    <a:lnTo>
                      <a:pt x="81" y="43"/>
                    </a:lnTo>
                    <a:lnTo>
                      <a:pt x="74" y="43"/>
                    </a:lnTo>
                    <a:lnTo>
                      <a:pt x="68" y="43"/>
                    </a:lnTo>
                    <a:lnTo>
                      <a:pt x="70" y="35"/>
                    </a:lnTo>
                    <a:lnTo>
                      <a:pt x="74" y="30"/>
                    </a:lnTo>
                    <a:lnTo>
                      <a:pt x="82" y="31"/>
                    </a:lnTo>
                    <a:lnTo>
                      <a:pt x="93" y="32"/>
                    </a:lnTo>
                    <a:lnTo>
                      <a:pt x="105" y="32"/>
                    </a:lnTo>
                    <a:lnTo>
                      <a:pt x="116" y="32"/>
                    </a:lnTo>
                    <a:lnTo>
                      <a:pt x="126" y="31"/>
                    </a:lnTo>
                    <a:lnTo>
                      <a:pt x="137" y="30"/>
                    </a:lnTo>
                    <a:lnTo>
                      <a:pt x="146" y="27"/>
                    </a:lnTo>
                    <a:lnTo>
                      <a:pt x="158" y="26"/>
                    </a:lnTo>
                    <a:lnTo>
                      <a:pt x="165" y="27"/>
                    </a:lnTo>
                    <a:lnTo>
                      <a:pt x="172" y="30"/>
                    </a:lnTo>
                    <a:lnTo>
                      <a:pt x="168" y="32"/>
                    </a:lnTo>
                    <a:lnTo>
                      <a:pt x="161" y="38"/>
                    </a:lnTo>
                    <a:lnTo>
                      <a:pt x="154" y="41"/>
                    </a:lnTo>
                    <a:lnTo>
                      <a:pt x="149" y="43"/>
                    </a:lnTo>
                    <a:lnTo>
                      <a:pt x="149" y="47"/>
                    </a:lnTo>
                    <a:lnTo>
                      <a:pt x="149" y="50"/>
                    </a:lnTo>
                    <a:lnTo>
                      <a:pt x="154" y="50"/>
                    </a:lnTo>
                    <a:lnTo>
                      <a:pt x="163" y="50"/>
                    </a:lnTo>
                    <a:lnTo>
                      <a:pt x="170" y="50"/>
                    </a:lnTo>
                    <a:lnTo>
                      <a:pt x="179" y="53"/>
                    </a:lnTo>
                    <a:lnTo>
                      <a:pt x="179" y="43"/>
                    </a:lnTo>
                    <a:lnTo>
                      <a:pt x="181" y="35"/>
                    </a:lnTo>
                    <a:lnTo>
                      <a:pt x="182" y="27"/>
                    </a:lnTo>
                    <a:lnTo>
                      <a:pt x="186" y="19"/>
                    </a:lnTo>
                    <a:lnTo>
                      <a:pt x="189" y="12"/>
                    </a:lnTo>
                    <a:lnTo>
                      <a:pt x="198" y="7"/>
                    </a:lnTo>
                    <a:lnTo>
                      <a:pt x="202" y="4"/>
                    </a:lnTo>
                    <a:lnTo>
                      <a:pt x="209" y="4"/>
                    </a:lnTo>
                    <a:lnTo>
                      <a:pt x="214" y="4"/>
                    </a:lnTo>
                    <a:lnTo>
                      <a:pt x="223" y="7"/>
                    </a:lnTo>
                    <a:lnTo>
                      <a:pt x="226" y="3"/>
                    </a:lnTo>
                    <a:lnTo>
                      <a:pt x="232" y="0"/>
                    </a:lnTo>
                    <a:close/>
                  </a:path>
                </a:pathLst>
              </a:custGeom>
              <a:solidFill>
                <a:srgbClr val="FFFF00"/>
              </a:solidFill>
              <a:ln w="9525">
                <a:noFill/>
                <a:round/>
                <a:headEnd/>
                <a:tailEnd/>
              </a:ln>
            </p:spPr>
            <p:txBody>
              <a:bodyPr/>
              <a:lstStyle/>
              <a:p>
                <a:endParaRPr lang="en-US"/>
              </a:p>
            </p:txBody>
          </p:sp>
          <p:sp>
            <p:nvSpPr>
              <p:cNvPr id="421955" name="Freeform 63"/>
              <p:cNvSpPr>
                <a:spLocks/>
              </p:cNvSpPr>
              <p:nvPr/>
            </p:nvSpPr>
            <p:spPr bwMode="auto">
              <a:xfrm>
                <a:off x="673" y="3491"/>
                <a:ext cx="19" cy="52"/>
              </a:xfrm>
              <a:custGeom>
                <a:avLst/>
                <a:gdLst>
                  <a:gd name="T0" fmla="*/ 19 w 19"/>
                  <a:gd name="T1" fmla="*/ 0 h 52"/>
                  <a:gd name="T2" fmla="*/ 16 w 19"/>
                  <a:gd name="T3" fmla="*/ 5 h 52"/>
                  <a:gd name="T4" fmla="*/ 14 w 19"/>
                  <a:gd name="T5" fmla="*/ 12 h 52"/>
                  <a:gd name="T6" fmla="*/ 14 w 19"/>
                  <a:gd name="T7" fmla="*/ 19 h 52"/>
                  <a:gd name="T8" fmla="*/ 16 w 19"/>
                  <a:gd name="T9" fmla="*/ 25 h 52"/>
                  <a:gd name="T10" fmla="*/ 16 w 19"/>
                  <a:gd name="T11" fmla="*/ 31 h 52"/>
                  <a:gd name="T12" fmla="*/ 16 w 19"/>
                  <a:gd name="T13" fmla="*/ 38 h 52"/>
                  <a:gd name="T14" fmla="*/ 16 w 19"/>
                  <a:gd name="T15" fmla="*/ 44 h 52"/>
                  <a:gd name="T16" fmla="*/ 14 w 19"/>
                  <a:gd name="T17" fmla="*/ 52 h 52"/>
                  <a:gd name="T18" fmla="*/ 5 w 19"/>
                  <a:gd name="T19" fmla="*/ 46 h 52"/>
                  <a:gd name="T20" fmla="*/ 2 w 19"/>
                  <a:gd name="T21" fmla="*/ 40 h 52"/>
                  <a:gd name="T22" fmla="*/ 0 w 19"/>
                  <a:gd name="T23" fmla="*/ 32 h 52"/>
                  <a:gd name="T24" fmla="*/ 2 w 19"/>
                  <a:gd name="T25" fmla="*/ 25 h 52"/>
                  <a:gd name="T26" fmla="*/ 5 w 19"/>
                  <a:gd name="T27" fmla="*/ 17 h 52"/>
                  <a:gd name="T28" fmla="*/ 9 w 19"/>
                  <a:gd name="T29" fmla="*/ 12 h 52"/>
                  <a:gd name="T30" fmla="*/ 12 w 19"/>
                  <a:gd name="T31" fmla="*/ 5 h 52"/>
                  <a:gd name="T32" fmla="*/ 19 w 19"/>
                  <a:gd name="T33" fmla="*/ 0 h 52"/>
                  <a:gd name="T34" fmla="*/ 19 w 19"/>
                  <a:gd name="T35" fmla="*/ 0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52"/>
                  <a:gd name="T56" fmla="*/ 19 w 19"/>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52">
                    <a:moveTo>
                      <a:pt x="19" y="0"/>
                    </a:moveTo>
                    <a:lnTo>
                      <a:pt x="16" y="5"/>
                    </a:lnTo>
                    <a:lnTo>
                      <a:pt x="14" y="12"/>
                    </a:lnTo>
                    <a:lnTo>
                      <a:pt x="14" y="19"/>
                    </a:lnTo>
                    <a:lnTo>
                      <a:pt x="16" y="25"/>
                    </a:lnTo>
                    <a:lnTo>
                      <a:pt x="16" y="31"/>
                    </a:lnTo>
                    <a:lnTo>
                      <a:pt x="16" y="38"/>
                    </a:lnTo>
                    <a:lnTo>
                      <a:pt x="16" y="44"/>
                    </a:lnTo>
                    <a:lnTo>
                      <a:pt x="14" y="52"/>
                    </a:lnTo>
                    <a:lnTo>
                      <a:pt x="5" y="46"/>
                    </a:lnTo>
                    <a:lnTo>
                      <a:pt x="2" y="40"/>
                    </a:lnTo>
                    <a:lnTo>
                      <a:pt x="0" y="32"/>
                    </a:lnTo>
                    <a:lnTo>
                      <a:pt x="2" y="25"/>
                    </a:lnTo>
                    <a:lnTo>
                      <a:pt x="5" y="17"/>
                    </a:lnTo>
                    <a:lnTo>
                      <a:pt x="9" y="12"/>
                    </a:lnTo>
                    <a:lnTo>
                      <a:pt x="12" y="5"/>
                    </a:lnTo>
                    <a:lnTo>
                      <a:pt x="19" y="0"/>
                    </a:lnTo>
                    <a:close/>
                  </a:path>
                </a:pathLst>
              </a:custGeom>
              <a:solidFill>
                <a:srgbClr val="FFFFFF"/>
              </a:solidFill>
              <a:ln w="9525">
                <a:noFill/>
                <a:round/>
                <a:headEnd/>
                <a:tailEnd/>
              </a:ln>
            </p:spPr>
            <p:txBody>
              <a:bodyPr/>
              <a:lstStyle/>
              <a:p>
                <a:endParaRPr lang="en-US"/>
              </a:p>
            </p:txBody>
          </p:sp>
          <p:sp>
            <p:nvSpPr>
              <p:cNvPr id="421956" name="Freeform 64"/>
              <p:cNvSpPr>
                <a:spLocks/>
              </p:cNvSpPr>
              <p:nvPr/>
            </p:nvSpPr>
            <p:spPr bwMode="auto">
              <a:xfrm>
                <a:off x="597" y="3515"/>
                <a:ext cx="7" cy="8"/>
              </a:xfrm>
              <a:custGeom>
                <a:avLst/>
                <a:gdLst>
                  <a:gd name="T0" fmla="*/ 7 w 7"/>
                  <a:gd name="T1" fmla="*/ 0 h 8"/>
                  <a:gd name="T2" fmla="*/ 4 w 7"/>
                  <a:gd name="T3" fmla="*/ 5 h 8"/>
                  <a:gd name="T4" fmla="*/ 0 w 7"/>
                  <a:gd name="T5" fmla="*/ 8 h 8"/>
                  <a:gd name="T6" fmla="*/ 0 w 7"/>
                  <a:gd name="T7" fmla="*/ 5 h 8"/>
                  <a:gd name="T8" fmla="*/ 7 w 7"/>
                  <a:gd name="T9" fmla="*/ 0 h 8"/>
                  <a:gd name="T10" fmla="*/ 7 w 7"/>
                  <a:gd name="T11" fmla="*/ 0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7" y="0"/>
                    </a:moveTo>
                    <a:lnTo>
                      <a:pt x="4" y="5"/>
                    </a:lnTo>
                    <a:lnTo>
                      <a:pt x="0" y="8"/>
                    </a:lnTo>
                    <a:lnTo>
                      <a:pt x="0" y="5"/>
                    </a:lnTo>
                    <a:lnTo>
                      <a:pt x="7" y="0"/>
                    </a:lnTo>
                    <a:close/>
                  </a:path>
                </a:pathLst>
              </a:custGeom>
              <a:solidFill>
                <a:srgbClr val="FFFFFF"/>
              </a:solidFill>
              <a:ln w="9525">
                <a:noFill/>
                <a:round/>
                <a:headEnd/>
                <a:tailEnd/>
              </a:ln>
            </p:spPr>
            <p:txBody>
              <a:bodyPr/>
              <a:lstStyle/>
              <a:p>
                <a:endParaRPr lang="en-US"/>
              </a:p>
            </p:txBody>
          </p:sp>
          <p:sp>
            <p:nvSpPr>
              <p:cNvPr id="421957" name="Freeform 65"/>
              <p:cNvSpPr>
                <a:spLocks/>
              </p:cNvSpPr>
              <p:nvPr/>
            </p:nvSpPr>
            <p:spPr bwMode="auto">
              <a:xfrm>
                <a:off x="583" y="3546"/>
                <a:ext cx="34" cy="31"/>
              </a:xfrm>
              <a:custGeom>
                <a:avLst/>
                <a:gdLst>
                  <a:gd name="T0" fmla="*/ 19 w 34"/>
                  <a:gd name="T1" fmla="*/ 0 h 31"/>
                  <a:gd name="T2" fmla="*/ 28 w 34"/>
                  <a:gd name="T3" fmla="*/ 4 h 31"/>
                  <a:gd name="T4" fmla="*/ 34 w 34"/>
                  <a:gd name="T5" fmla="*/ 10 h 31"/>
                  <a:gd name="T6" fmla="*/ 34 w 34"/>
                  <a:gd name="T7" fmla="*/ 15 h 31"/>
                  <a:gd name="T8" fmla="*/ 34 w 34"/>
                  <a:gd name="T9" fmla="*/ 23 h 31"/>
                  <a:gd name="T10" fmla="*/ 27 w 34"/>
                  <a:gd name="T11" fmla="*/ 27 h 31"/>
                  <a:gd name="T12" fmla="*/ 21 w 34"/>
                  <a:gd name="T13" fmla="*/ 31 h 31"/>
                  <a:gd name="T14" fmla="*/ 14 w 34"/>
                  <a:gd name="T15" fmla="*/ 31 h 31"/>
                  <a:gd name="T16" fmla="*/ 5 w 34"/>
                  <a:gd name="T17" fmla="*/ 30 h 31"/>
                  <a:gd name="T18" fmla="*/ 2 w 34"/>
                  <a:gd name="T19" fmla="*/ 26 h 31"/>
                  <a:gd name="T20" fmla="*/ 0 w 34"/>
                  <a:gd name="T21" fmla="*/ 25 h 31"/>
                  <a:gd name="T22" fmla="*/ 5 w 34"/>
                  <a:gd name="T23" fmla="*/ 25 h 31"/>
                  <a:gd name="T24" fmla="*/ 12 w 34"/>
                  <a:gd name="T25" fmla="*/ 25 h 31"/>
                  <a:gd name="T26" fmla="*/ 18 w 34"/>
                  <a:gd name="T27" fmla="*/ 22 h 31"/>
                  <a:gd name="T28" fmla="*/ 25 w 34"/>
                  <a:gd name="T29" fmla="*/ 19 h 31"/>
                  <a:gd name="T30" fmla="*/ 27 w 34"/>
                  <a:gd name="T31" fmla="*/ 14 h 31"/>
                  <a:gd name="T32" fmla="*/ 27 w 34"/>
                  <a:gd name="T33" fmla="*/ 10 h 31"/>
                  <a:gd name="T34" fmla="*/ 25 w 34"/>
                  <a:gd name="T35" fmla="*/ 4 h 31"/>
                  <a:gd name="T36" fmla="*/ 19 w 34"/>
                  <a:gd name="T37" fmla="*/ 0 h 31"/>
                  <a:gd name="T38" fmla="*/ 19 w 34"/>
                  <a:gd name="T39" fmla="*/ 0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31"/>
                  <a:gd name="T62" fmla="*/ 34 w 34"/>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31">
                    <a:moveTo>
                      <a:pt x="19" y="0"/>
                    </a:moveTo>
                    <a:lnTo>
                      <a:pt x="28" y="4"/>
                    </a:lnTo>
                    <a:lnTo>
                      <a:pt x="34" y="10"/>
                    </a:lnTo>
                    <a:lnTo>
                      <a:pt x="34" y="15"/>
                    </a:lnTo>
                    <a:lnTo>
                      <a:pt x="34" y="23"/>
                    </a:lnTo>
                    <a:lnTo>
                      <a:pt x="27" y="27"/>
                    </a:lnTo>
                    <a:lnTo>
                      <a:pt x="21" y="31"/>
                    </a:lnTo>
                    <a:lnTo>
                      <a:pt x="14" y="31"/>
                    </a:lnTo>
                    <a:lnTo>
                      <a:pt x="5" y="30"/>
                    </a:lnTo>
                    <a:lnTo>
                      <a:pt x="2" y="26"/>
                    </a:lnTo>
                    <a:lnTo>
                      <a:pt x="0" y="25"/>
                    </a:lnTo>
                    <a:lnTo>
                      <a:pt x="5" y="25"/>
                    </a:lnTo>
                    <a:lnTo>
                      <a:pt x="12" y="25"/>
                    </a:lnTo>
                    <a:lnTo>
                      <a:pt x="18" y="22"/>
                    </a:lnTo>
                    <a:lnTo>
                      <a:pt x="25" y="19"/>
                    </a:lnTo>
                    <a:lnTo>
                      <a:pt x="27" y="14"/>
                    </a:lnTo>
                    <a:lnTo>
                      <a:pt x="27" y="10"/>
                    </a:lnTo>
                    <a:lnTo>
                      <a:pt x="25" y="4"/>
                    </a:lnTo>
                    <a:lnTo>
                      <a:pt x="19" y="0"/>
                    </a:lnTo>
                    <a:close/>
                  </a:path>
                </a:pathLst>
              </a:custGeom>
              <a:solidFill>
                <a:srgbClr val="FFFFFF"/>
              </a:solidFill>
              <a:ln w="9525">
                <a:noFill/>
                <a:round/>
                <a:headEnd/>
                <a:tailEnd/>
              </a:ln>
            </p:spPr>
            <p:txBody>
              <a:bodyPr/>
              <a:lstStyle/>
              <a:p>
                <a:endParaRPr lang="en-US"/>
              </a:p>
            </p:txBody>
          </p:sp>
          <p:sp>
            <p:nvSpPr>
              <p:cNvPr id="421958" name="Freeform 66"/>
              <p:cNvSpPr>
                <a:spLocks/>
              </p:cNvSpPr>
              <p:nvPr/>
            </p:nvSpPr>
            <p:spPr bwMode="auto">
              <a:xfrm>
                <a:off x="520" y="3550"/>
                <a:ext cx="53" cy="46"/>
              </a:xfrm>
              <a:custGeom>
                <a:avLst/>
                <a:gdLst>
                  <a:gd name="T0" fmla="*/ 19 w 53"/>
                  <a:gd name="T1" fmla="*/ 0 h 46"/>
                  <a:gd name="T2" fmla="*/ 26 w 53"/>
                  <a:gd name="T3" fmla="*/ 2 h 46"/>
                  <a:gd name="T4" fmla="*/ 35 w 53"/>
                  <a:gd name="T5" fmla="*/ 3 h 46"/>
                  <a:gd name="T6" fmla="*/ 44 w 53"/>
                  <a:gd name="T7" fmla="*/ 3 h 46"/>
                  <a:gd name="T8" fmla="*/ 53 w 53"/>
                  <a:gd name="T9" fmla="*/ 6 h 46"/>
                  <a:gd name="T10" fmla="*/ 44 w 53"/>
                  <a:gd name="T11" fmla="*/ 7 h 46"/>
                  <a:gd name="T12" fmla="*/ 35 w 53"/>
                  <a:gd name="T13" fmla="*/ 10 h 46"/>
                  <a:gd name="T14" fmla="*/ 28 w 53"/>
                  <a:gd name="T15" fmla="*/ 15 h 46"/>
                  <a:gd name="T16" fmla="*/ 21 w 53"/>
                  <a:gd name="T17" fmla="*/ 21 h 46"/>
                  <a:gd name="T18" fmla="*/ 16 w 53"/>
                  <a:gd name="T19" fmla="*/ 26 h 46"/>
                  <a:gd name="T20" fmla="*/ 14 w 53"/>
                  <a:gd name="T21" fmla="*/ 31 h 46"/>
                  <a:gd name="T22" fmla="*/ 16 w 53"/>
                  <a:gd name="T23" fmla="*/ 38 h 46"/>
                  <a:gd name="T24" fmla="*/ 23 w 53"/>
                  <a:gd name="T25" fmla="*/ 44 h 46"/>
                  <a:gd name="T26" fmla="*/ 19 w 53"/>
                  <a:gd name="T27" fmla="*/ 45 h 46"/>
                  <a:gd name="T28" fmla="*/ 16 w 53"/>
                  <a:gd name="T29" fmla="*/ 46 h 46"/>
                  <a:gd name="T30" fmla="*/ 7 w 53"/>
                  <a:gd name="T31" fmla="*/ 41 h 46"/>
                  <a:gd name="T32" fmla="*/ 3 w 53"/>
                  <a:gd name="T33" fmla="*/ 34 h 46"/>
                  <a:gd name="T34" fmla="*/ 0 w 53"/>
                  <a:gd name="T35" fmla="*/ 27 h 46"/>
                  <a:gd name="T36" fmla="*/ 0 w 53"/>
                  <a:gd name="T37" fmla="*/ 21 h 46"/>
                  <a:gd name="T38" fmla="*/ 2 w 53"/>
                  <a:gd name="T39" fmla="*/ 14 h 46"/>
                  <a:gd name="T40" fmla="*/ 5 w 53"/>
                  <a:gd name="T41" fmla="*/ 8 h 46"/>
                  <a:gd name="T42" fmla="*/ 10 w 53"/>
                  <a:gd name="T43" fmla="*/ 3 h 46"/>
                  <a:gd name="T44" fmla="*/ 19 w 53"/>
                  <a:gd name="T45" fmla="*/ 0 h 46"/>
                  <a:gd name="T46" fmla="*/ 19 w 53"/>
                  <a:gd name="T47" fmla="*/ 0 h 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3"/>
                  <a:gd name="T73" fmla="*/ 0 h 46"/>
                  <a:gd name="T74" fmla="*/ 53 w 53"/>
                  <a:gd name="T75" fmla="*/ 46 h 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3" h="46">
                    <a:moveTo>
                      <a:pt x="19" y="0"/>
                    </a:moveTo>
                    <a:lnTo>
                      <a:pt x="26" y="2"/>
                    </a:lnTo>
                    <a:lnTo>
                      <a:pt x="35" y="3"/>
                    </a:lnTo>
                    <a:lnTo>
                      <a:pt x="44" y="3"/>
                    </a:lnTo>
                    <a:lnTo>
                      <a:pt x="53" y="6"/>
                    </a:lnTo>
                    <a:lnTo>
                      <a:pt x="44" y="7"/>
                    </a:lnTo>
                    <a:lnTo>
                      <a:pt x="35" y="10"/>
                    </a:lnTo>
                    <a:lnTo>
                      <a:pt x="28" y="15"/>
                    </a:lnTo>
                    <a:lnTo>
                      <a:pt x="21" y="21"/>
                    </a:lnTo>
                    <a:lnTo>
                      <a:pt x="16" y="26"/>
                    </a:lnTo>
                    <a:lnTo>
                      <a:pt x="14" y="31"/>
                    </a:lnTo>
                    <a:lnTo>
                      <a:pt x="16" y="38"/>
                    </a:lnTo>
                    <a:lnTo>
                      <a:pt x="23" y="44"/>
                    </a:lnTo>
                    <a:lnTo>
                      <a:pt x="19" y="45"/>
                    </a:lnTo>
                    <a:lnTo>
                      <a:pt x="16" y="46"/>
                    </a:lnTo>
                    <a:lnTo>
                      <a:pt x="7" y="41"/>
                    </a:lnTo>
                    <a:lnTo>
                      <a:pt x="3" y="34"/>
                    </a:lnTo>
                    <a:lnTo>
                      <a:pt x="0" y="27"/>
                    </a:lnTo>
                    <a:lnTo>
                      <a:pt x="0" y="21"/>
                    </a:lnTo>
                    <a:lnTo>
                      <a:pt x="2" y="14"/>
                    </a:lnTo>
                    <a:lnTo>
                      <a:pt x="5" y="8"/>
                    </a:lnTo>
                    <a:lnTo>
                      <a:pt x="10" y="3"/>
                    </a:lnTo>
                    <a:lnTo>
                      <a:pt x="19" y="0"/>
                    </a:lnTo>
                    <a:close/>
                  </a:path>
                </a:pathLst>
              </a:custGeom>
              <a:solidFill>
                <a:srgbClr val="FFFFFF"/>
              </a:solidFill>
              <a:ln w="9525">
                <a:noFill/>
                <a:round/>
                <a:headEnd/>
                <a:tailEnd/>
              </a:ln>
            </p:spPr>
            <p:txBody>
              <a:bodyPr/>
              <a:lstStyle/>
              <a:p>
                <a:endParaRPr lang="en-US"/>
              </a:p>
            </p:txBody>
          </p:sp>
          <p:sp>
            <p:nvSpPr>
              <p:cNvPr id="421959" name="Freeform 67"/>
              <p:cNvSpPr>
                <a:spLocks/>
              </p:cNvSpPr>
              <p:nvPr/>
            </p:nvSpPr>
            <p:spPr bwMode="auto">
              <a:xfrm>
                <a:off x="696" y="3561"/>
                <a:ext cx="37" cy="84"/>
              </a:xfrm>
              <a:custGeom>
                <a:avLst/>
                <a:gdLst>
                  <a:gd name="T0" fmla="*/ 17 w 37"/>
                  <a:gd name="T1" fmla="*/ 0 h 84"/>
                  <a:gd name="T2" fmla="*/ 21 w 37"/>
                  <a:gd name="T3" fmla="*/ 1 h 84"/>
                  <a:gd name="T4" fmla="*/ 26 w 37"/>
                  <a:gd name="T5" fmla="*/ 3 h 84"/>
                  <a:gd name="T6" fmla="*/ 31 w 37"/>
                  <a:gd name="T7" fmla="*/ 4 h 84"/>
                  <a:gd name="T8" fmla="*/ 37 w 37"/>
                  <a:gd name="T9" fmla="*/ 4 h 84"/>
                  <a:gd name="T10" fmla="*/ 33 w 37"/>
                  <a:gd name="T11" fmla="*/ 11 h 84"/>
                  <a:gd name="T12" fmla="*/ 33 w 37"/>
                  <a:gd name="T13" fmla="*/ 19 h 84"/>
                  <a:gd name="T14" fmla="*/ 35 w 37"/>
                  <a:gd name="T15" fmla="*/ 27 h 84"/>
                  <a:gd name="T16" fmla="*/ 37 w 37"/>
                  <a:gd name="T17" fmla="*/ 35 h 84"/>
                  <a:gd name="T18" fmla="*/ 37 w 37"/>
                  <a:gd name="T19" fmla="*/ 42 h 84"/>
                  <a:gd name="T20" fmla="*/ 37 w 37"/>
                  <a:gd name="T21" fmla="*/ 50 h 84"/>
                  <a:gd name="T22" fmla="*/ 33 w 37"/>
                  <a:gd name="T23" fmla="*/ 57 h 84"/>
                  <a:gd name="T24" fmla="*/ 26 w 37"/>
                  <a:gd name="T25" fmla="*/ 64 h 84"/>
                  <a:gd name="T26" fmla="*/ 21 w 37"/>
                  <a:gd name="T27" fmla="*/ 68 h 84"/>
                  <a:gd name="T28" fmla="*/ 17 w 37"/>
                  <a:gd name="T29" fmla="*/ 73 h 84"/>
                  <a:gd name="T30" fmla="*/ 12 w 37"/>
                  <a:gd name="T31" fmla="*/ 79 h 84"/>
                  <a:gd name="T32" fmla="*/ 12 w 37"/>
                  <a:gd name="T33" fmla="*/ 84 h 84"/>
                  <a:gd name="T34" fmla="*/ 7 w 37"/>
                  <a:gd name="T35" fmla="*/ 84 h 84"/>
                  <a:gd name="T36" fmla="*/ 1 w 37"/>
                  <a:gd name="T37" fmla="*/ 84 h 84"/>
                  <a:gd name="T38" fmla="*/ 1 w 37"/>
                  <a:gd name="T39" fmla="*/ 79 h 84"/>
                  <a:gd name="T40" fmla="*/ 1 w 37"/>
                  <a:gd name="T41" fmla="*/ 73 h 84"/>
                  <a:gd name="T42" fmla="*/ 0 w 37"/>
                  <a:gd name="T43" fmla="*/ 68 h 84"/>
                  <a:gd name="T44" fmla="*/ 0 w 37"/>
                  <a:gd name="T45" fmla="*/ 64 h 84"/>
                  <a:gd name="T46" fmla="*/ 0 w 37"/>
                  <a:gd name="T47" fmla="*/ 58 h 84"/>
                  <a:gd name="T48" fmla="*/ 5 w 37"/>
                  <a:gd name="T49" fmla="*/ 56 h 84"/>
                  <a:gd name="T50" fmla="*/ 10 w 37"/>
                  <a:gd name="T51" fmla="*/ 54 h 84"/>
                  <a:gd name="T52" fmla="*/ 21 w 37"/>
                  <a:gd name="T53" fmla="*/ 54 h 84"/>
                  <a:gd name="T54" fmla="*/ 24 w 37"/>
                  <a:gd name="T55" fmla="*/ 49 h 84"/>
                  <a:gd name="T56" fmla="*/ 28 w 37"/>
                  <a:gd name="T57" fmla="*/ 43 h 84"/>
                  <a:gd name="T58" fmla="*/ 28 w 37"/>
                  <a:gd name="T59" fmla="*/ 37 h 84"/>
                  <a:gd name="T60" fmla="*/ 29 w 37"/>
                  <a:gd name="T61" fmla="*/ 31 h 84"/>
                  <a:gd name="T62" fmla="*/ 26 w 37"/>
                  <a:gd name="T63" fmla="*/ 23 h 84"/>
                  <a:gd name="T64" fmla="*/ 26 w 37"/>
                  <a:gd name="T65" fmla="*/ 16 h 84"/>
                  <a:gd name="T66" fmla="*/ 22 w 37"/>
                  <a:gd name="T67" fmla="*/ 11 h 84"/>
                  <a:gd name="T68" fmla="*/ 22 w 37"/>
                  <a:gd name="T69" fmla="*/ 5 h 84"/>
                  <a:gd name="T70" fmla="*/ 19 w 37"/>
                  <a:gd name="T71" fmla="*/ 3 h 84"/>
                  <a:gd name="T72" fmla="*/ 17 w 37"/>
                  <a:gd name="T73" fmla="*/ 0 h 84"/>
                  <a:gd name="T74" fmla="*/ 17 w 37"/>
                  <a:gd name="T75" fmla="*/ 0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
                  <a:gd name="T115" fmla="*/ 0 h 84"/>
                  <a:gd name="T116" fmla="*/ 37 w 37"/>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 h="84">
                    <a:moveTo>
                      <a:pt x="17" y="0"/>
                    </a:moveTo>
                    <a:lnTo>
                      <a:pt x="21" y="1"/>
                    </a:lnTo>
                    <a:lnTo>
                      <a:pt x="26" y="3"/>
                    </a:lnTo>
                    <a:lnTo>
                      <a:pt x="31" y="4"/>
                    </a:lnTo>
                    <a:lnTo>
                      <a:pt x="37" y="4"/>
                    </a:lnTo>
                    <a:lnTo>
                      <a:pt x="33" y="11"/>
                    </a:lnTo>
                    <a:lnTo>
                      <a:pt x="33" y="19"/>
                    </a:lnTo>
                    <a:lnTo>
                      <a:pt x="35" y="27"/>
                    </a:lnTo>
                    <a:lnTo>
                      <a:pt x="37" y="35"/>
                    </a:lnTo>
                    <a:lnTo>
                      <a:pt x="37" y="42"/>
                    </a:lnTo>
                    <a:lnTo>
                      <a:pt x="37" y="50"/>
                    </a:lnTo>
                    <a:lnTo>
                      <a:pt x="33" y="57"/>
                    </a:lnTo>
                    <a:lnTo>
                      <a:pt x="26" y="64"/>
                    </a:lnTo>
                    <a:lnTo>
                      <a:pt x="21" y="68"/>
                    </a:lnTo>
                    <a:lnTo>
                      <a:pt x="17" y="73"/>
                    </a:lnTo>
                    <a:lnTo>
                      <a:pt x="12" y="79"/>
                    </a:lnTo>
                    <a:lnTo>
                      <a:pt x="12" y="84"/>
                    </a:lnTo>
                    <a:lnTo>
                      <a:pt x="7" y="84"/>
                    </a:lnTo>
                    <a:lnTo>
                      <a:pt x="1" y="84"/>
                    </a:lnTo>
                    <a:lnTo>
                      <a:pt x="1" y="79"/>
                    </a:lnTo>
                    <a:lnTo>
                      <a:pt x="1" y="73"/>
                    </a:lnTo>
                    <a:lnTo>
                      <a:pt x="0" y="68"/>
                    </a:lnTo>
                    <a:lnTo>
                      <a:pt x="0" y="64"/>
                    </a:lnTo>
                    <a:lnTo>
                      <a:pt x="0" y="58"/>
                    </a:lnTo>
                    <a:lnTo>
                      <a:pt x="5" y="56"/>
                    </a:lnTo>
                    <a:lnTo>
                      <a:pt x="10" y="54"/>
                    </a:lnTo>
                    <a:lnTo>
                      <a:pt x="21" y="54"/>
                    </a:lnTo>
                    <a:lnTo>
                      <a:pt x="24" y="49"/>
                    </a:lnTo>
                    <a:lnTo>
                      <a:pt x="28" y="43"/>
                    </a:lnTo>
                    <a:lnTo>
                      <a:pt x="28" y="37"/>
                    </a:lnTo>
                    <a:lnTo>
                      <a:pt x="29" y="31"/>
                    </a:lnTo>
                    <a:lnTo>
                      <a:pt x="26" y="23"/>
                    </a:lnTo>
                    <a:lnTo>
                      <a:pt x="26" y="16"/>
                    </a:lnTo>
                    <a:lnTo>
                      <a:pt x="22" y="11"/>
                    </a:lnTo>
                    <a:lnTo>
                      <a:pt x="22" y="5"/>
                    </a:lnTo>
                    <a:lnTo>
                      <a:pt x="19" y="3"/>
                    </a:lnTo>
                    <a:lnTo>
                      <a:pt x="17" y="0"/>
                    </a:lnTo>
                    <a:close/>
                  </a:path>
                </a:pathLst>
              </a:custGeom>
              <a:solidFill>
                <a:srgbClr val="FFFFFF"/>
              </a:solidFill>
              <a:ln w="9525">
                <a:noFill/>
                <a:round/>
                <a:headEnd/>
                <a:tailEnd/>
              </a:ln>
            </p:spPr>
            <p:txBody>
              <a:bodyPr/>
              <a:lstStyle/>
              <a:p>
                <a:endParaRPr lang="en-US"/>
              </a:p>
            </p:txBody>
          </p:sp>
          <p:sp>
            <p:nvSpPr>
              <p:cNvPr id="421960" name="Freeform 68"/>
              <p:cNvSpPr>
                <a:spLocks/>
              </p:cNvSpPr>
              <p:nvPr/>
            </p:nvSpPr>
            <p:spPr bwMode="auto">
              <a:xfrm>
                <a:off x="676" y="3577"/>
                <a:ext cx="9" cy="7"/>
              </a:xfrm>
              <a:custGeom>
                <a:avLst/>
                <a:gdLst>
                  <a:gd name="T0" fmla="*/ 6 w 9"/>
                  <a:gd name="T1" fmla="*/ 0 h 7"/>
                  <a:gd name="T2" fmla="*/ 9 w 9"/>
                  <a:gd name="T3" fmla="*/ 4 h 7"/>
                  <a:gd name="T4" fmla="*/ 4 w 9"/>
                  <a:gd name="T5" fmla="*/ 7 h 7"/>
                  <a:gd name="T6" fmla="*/ 0 w 9"/>
                  <a:gd name="T7" fmla="*/ 7 h 7"/>
                  <a:gd name="T8" fmla="*/ 6 w 9"/>
                  <a:gd name="T9" fmla="*/ 0 h 7"/>
                  <a:gd name="T10" fmla="*/ 6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6" y="0"/>
                    </a:moveTo>
                    <a:lnTo>
                      <a:pt x="9" y="4"/>
                    </a:lnTo>
                    <a:lnTo>
                      <a:pt x="4" y="7"/>
                    </a:lnTo>
                    <a:lnTo>
                      <a:pt x="0" y="7"/>
                    </a:lnTo>
                    <a:lnTo>
                      <a:pt x="6" y="0"/>
                    </a:lnTo>
                    <a:close/>
                  </a:path>
                </a:pathLst>
              </a:custGeom>
              <a:solidFill>
                <a:srgbClr val="FFFFFF"/>
              </a:solidFill>
              <a:ln w="9525">
                <a:noFill/>
                <a:round/>
                <a:headEnd/>
                <a:tailEnd/>
              </a:ln>
            </p:spPr>
            <p:txBody>
              <a:bodyPr/>
              <a:lstStyle/>
              <a:p>
                <a:endParaRPr lang="en-US"/>
              </a:p>
            </p:txBody>
          </p:sp>
          <p:sp>
            <p:nvSpPr>
              <p:cNvPr id="421961" name="Freeform 69"/>
              <p:cNvSpPr>
                <a:spLocks/>
              </p:cNvSpPr>
              <p:nvPr/>
            </p:nvSpPr>
            <p:spPr bwMode="auto">
              <a:xfrm>
                <a:off x="539" y="3606"/>
                <a:ext cx="25" cy="15"/>
              </a:xfrm>
              <a:custGeom>
                <a:avLst/>
                <a:gdLst>
                  <a:gd name="T0" fmla="*/ 23 w 25"/>
                  <a:gd name="T1" fmla="*/ 0 h 15"/>
                  <a:gd name="T2" fmla="*/ 25 w 25"/>
                  <a:gd name="T3" fmla="*/ 5 h 15"/>
                  <a:gd name="T4" fmla="*/ 25 w 25"/>
                  <a:gd name="T5" fmla="*/ 9 h 15"/>
                  <a:gd name="T6" fmla="*/ 23 w 25"/>
                  <a:gd name="T7" fmla="*/ 13 h 15"/>
                  <a:gd name="T8" fmla="*/ 21 w 25"/>
                  <a:gd name="T9" fmla="*/ 15 h 15"/>
                  <a:gd name="T10" fmla="*/ 11 w 25"/>
                  <a:gd name="T11" fmla="*/ 13 h 15"/>
                  <a:gd name="T12" fmla="*/ 0 w 25"/>
                  <a:gd name="T13" fmla="*/ 9 h 15"/>
                  <a:gd name="T14" fmla="*/ 9 w 25"/>
                  <a:gd name="T15" fmla="*/ 9 h 15"/>
                  <a:gd name="T16" fmla="*/ 13 w 25"/>
                  <a:gd name="T17" fmla="*/ 6 h 15"/>
                  <a:gd name="T18" fmla="*/ 16 w 25"/>
                  <a:gd name="T19" fmla="*/ 1 h 15"/>
                  <a:gd name="T20" fmla="*/ 23 w 25"/>
                  <a:gd name="T21" fmla="*/ 0 h 15"/>
                  <a:gd name="T22" fmla="*/ 23 w 25"/>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15"/>
                  <a:gd name="T38" fmla="*/ 25 w 25"/>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15">
                    <a:moveTo>
                      <a:pt x="23" y="0"/>
                    </a:moveTo>
                    <a:lnTo>
                      <a:pt x="25" y="5"/>
                    </a:lnTo>
                    <a:lnTo>
                      <a:pt x="25" y="9"/>
                    </a:lnTo>
                    <a:lnTo>
                      <a:pt x="23" y="13"/>
                    </a:lnTo>
                    <a:lnTo>
                      <a:pt x="21" y="15"/>
                    </a:lnTo>
                    <a:lnTo>
                      <a:pt x="11" y="13"/>
                    </a:lnTo>
                    <a:lnTo>
                      <a:pt x="0" y="9"/>
                    </a:lnTo>
                    <a:lnTo>
                      <a:pt x="9" y="9"/>
                    </a:lnTo>
                    <a:lnTo>
                      <a:pt x="13" y="6"/>
                    </a:lnTo>
                    <a:lnTo>
                      <a:pt x="16" y="1"/>
                    </a:lnTo>
                    <a:lnTo>
                      <a:pt x="23" y="0"/>
                    </a:lnTo>
                    <a:close/>
                  </a:path>
                </a:pathLst>
              </a:custGeom>
              <a:solidFill>
                <a:srgbClr val="FFFFFF"/>
              </a:solidFill>
              <a:ln w="9525">
                <a:noFill/>
                <a:round/>
                <a:headEnd/>
                <a:tailEnd/>
              </a:ln>
            </p:spPr>
            <p:txBody>
              <a:bodyPr/>
              <a:lstStyle/>
              <a:p>
                <a:endParaRPr lang="en-US"/>
              </a:p>
            </p:txBody>
          </p:sp>
          <p:sp>
            <p:nvSpPr>
              <p:cNvPr id="421962" name="Freeform 70"/>
              <p:cNvSpPr>
                <a:spLocks/>
              </p:cNvSpPr>
              <p:nvPr/>
            </p:nvSpPr>
            <p:spPr bwMode="auto">
              <a:xfrm>
                <a:off x="650" y="3610"/>
                <a:ext cx="9" cy="5"/>
              </a:xfrm>
              <a:custGeom>
                <a:avLst/>
                <a:gdLst>
                  <a:gd name="T0" fmla="*/ 9 w 9"/>
                  <a:gd name="T1" fmla="*/ 0 h 5"/>
                  <a:gd name="T2" fmla="*/ 3 w 9"/>
                  <a:gd name="T3" fmla="*/ 2 h 5"/>
                  <a:gd name="T4" fmla="*/ 0 w 9"/>
                  <a:gd name="T5" fmla="*/ 5 h 5"/>
                  <a:gd name="T6" fmla="*/ 0 w 9"/>
                  <a:gd name="T7" fmla="*/ 4 h 5"/>
                  <a:gd name="T8" fmla="*/ 0 w 9"/>
                  <a:gd name="T9" fmla="*/ 2 h 5"/>
                  <a:gd name="T10" fmla="*/ 3 w 9"/>
                  <a:gd name="T11" fmla="*/ 1 h 5"/>
                  <a:gd name="T12" fmla="*/ 9 w 9"/>
                  <a:gd name="T13" fmla="*/ 0 h 5"/>
                  <a:gd name="T14" fmla="*/ 9 w 9"/>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5"/>
                  <a:gd name="T26" fmla="*/ 9 w 9"/>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5">
                    <a:moveTo>
                      <a:pt x="9" y="0"/>
                    </a:moveTo>
                    <a:lnTo>
                      <a:pt x="3" y="2"/>
                    </a:lnTo>
                    <a:lnTo>
                      <a:pt x="0" y="5"/>
                    </a:lnTo>
                    <a:lnTo>
                      <a:pt x="0" y="4"/>
                    </a:lnTo>
                    <a:lnTo>
                      <a:pt x="0" y="2"/>
                    </a:lnTo>
                    <a:lnTo>
                      <a:pt x="3" y="1"/>
                    </a:lnTo>
                    <a:lnTo>
                      <a:pt x="9" y="0"/>
                    </a:lnTo>
                    <a:close/>
                  </a:path>
                </a:pathLst>
              </a:custGeom>
              <a:solidFill>
                <a:srgbClr val="FFFFFF"/>
              </a:solidFill>
              <a:ln w="9525">
                <a:noFill/>
                <a:round/>
                <a:headEnd/>
                <a:tailEnd/>
              </a:ln>
            </p:spPr>
            <p:txBody>
              <a:bodyPr/>
              <a:lstStyle/>
              <a:p>
                <a:endParaRPr lang="en-US"/>
              </a:p>
            </p:txBody>
          </p:sp>
          <p:sp>
            <p:nvSpPr>
              <p:cNvPr id="421963" name="Freeform 71"/>
              <p:cNvSpPr>
                <a:spLocks/>
              </p:cNvSpPr>
              <p:nvPr/>
            </p:nvSpPr>
            <p:spPr bwMode="auto">
              <a:xfrm>
                <a:off x="660" y="3635"/>
                <a:ext cx="9" cy="6"/>
              </a:xfrm>
              <a:custGeom>
                <a:avLst/>
                <a:gdLst>
                  <a:gd name="T0" fmla="*/ 8 w 9"/>
                  <a:gd name="T1" fmla="*/ 0 h 6"/>
                  <a:gd name="T2" fmla="*/ 9 w 9"/>
                  <a:gd name="T3" fmla="*/ 3 h 6"/>
                  <a:gd name="T4" fmla="*/ 4 w 9"/>
                  <a:gd name="T5" fmla="*/ 6 h 6"/>
                  <a:gd name="T6" fmla="*/ 0 w 9"/>
                  <a:gd name="T7" fmla="*/ 3 h 6"/>
                  <a:gd name="T8" fmla="*/ 8 w 9"/>
                  <a:gd name="T9" fmla="*/ 0 h 6"/>
                  <a:gd name="T10" fmla="*/ 8 w 9"/>
                  <a:gd name="T11" fmla="*/ 0 h 6"/>
                  <a:gd name="T12" fmla="*/ 0 60000 65536"/>
                  <a:gd name="T13" fmla="*/ 0 60000 65536"/>
                  <a:gd name="T14" fmla="*/ 0 60000 65536"/>
                  <a:gd name="T15" fmla="*/ 0 60000 65536"/>
                  <a:gd name="T16" fmla="*/ 0 60000 65536"/>
                  <a:gd name="T17" fmla="*/ 0 60000 65536"/>
                  <a:gd name="T18" fmla="*/ 0 w 9"/>
                  <a:gd name="T19" fmla="*/ 0 h 6"/>
                  <a:gd name="T20" fmla="*/ 9 w 9"/>
                  <a:gd name="T21" fmla="*/ 6 h 6"/>
                </a:gdLst>
                <a:ahLst/>
                <a:cxnLst>
                  <a:cxn ang="T12">
                    <a:pos x="T0" y="T1"/>
                  </a:cxn>
                  <a:cxn ang="T13">
                    <a:pos x="T2" y="T3"/>
                  </a:cxn>
                  <a:cxn ang="T14">
                    <a:pos x="T4" y="T5"/>
                  </a:cxn>
                  <a:cxn ang="T15">
                    <a:pos x="T6" y="T7"/>
                  </a:cxn>
                  <a:cxn ang="T16">
                    <a:pos x="T8" y="T9"/>
                  </a:cxn>
                  <a:cxn ang="T17">
                    <a:pos x="T10" y="T11"/>
                  </a:cxn>
                </a:cxnLst>
                <a:rect l="T18" t="T19" r="T20" b="T21"/>
                <a:pathLst>
                  <a:path w="9" h="6">
                    <a:moveTo>
                      <a:pt x="8" y="0"/>
                    </a:moveTo>
                    <a:lnTo>
                      <a:pt x="9" y="3"/>
                    </a:lnTo>
                    <a:lnTo>
                      <a:pt x="4" y="6"/>
                    </a:lnTo>
                    <a:lnTo>
                      <a:pt x="0" y="3"/>
                    </a:lnTo>
                    <a:lnTo>
                      <a:pt x="8" y="0"/>
                    </a:lnTo>
                    <a:close/>
                  </a:path>
                </a:pathLst>
              </a:custGeom>
              <a:solidFill>
                <a:srgbClr val="FFFFFF"/>
              </a:solidFill>
              <a:ln w="9525">
                <a:noFill/>
                <a:round/>
                <a:headEnd/>
                <a:tailEnd/>
              </a:ln>
            </p:spPr>
            <p:txBody>
              <a:bodyPr/>
              <a:lstStyle/>
              <a:p>
                <a:endParaRPr lang="en-US"/>
              </a:p>
            </p:txBody>
          </p:sp>
          <p:sp>
            <p:nvSpPr>
              <p:cNvPr id="421964" name="Freeform 72"/>
              <p:cNvSpPr>
                <a:spLocks/>
              </p:cNvSpPr>
              <p:nvPr/>
            </p:nvSpPr>
            <p:spPr bwMode="auto">
              <a:xfrm>
                <a:off x="678" y="3635"/>
                <a:ext cx="69" cy="59"/>
              </a:xfrm>
              <a:custGeom>
                <a:avLst/>
                <a:gdLst>
                  <a:gd name="T0" fmla="*/ 55 w 69"/>
                  <a:gd name="T1" fmla="*/ 0 h 59"/>
                  <a:gd name="T2" fmla="*/ 58 w 69"/>
                  <a:gd name="T3" fmla="*/ 6 h 59"/>
                  <a:gd name="T4" fmla="*/ 63 w 69"/>
                  <a:gd name="T5" fmla="*/ 13 h 59"/>
                  <a:gd name="T6" fmla="*/ 65 w 69"/>
                  <a:gd name="T7" fmla="*/ 21 h 59"/>
                  <a:gd name="T8" fmla="*/ 69 w 69"/>
                  <a:gd name="T9" fmla="*/ 29 h 59"/>
                  <a:gd name="T10" fmla="*/ 69 w 69"/>
                  <a:gd name="T11" fmla="*/ 37 h 59"/>
                  <a:gd name="T12" fmla="*/ 69 w 69"/>
                  <a:gd name="T13" fmla="*/ 44 h 59"/>
                  <a:gd name="T14" fmla="*/ 69 w 69"/>
                  <a:gd name="T15" fmla="*/ 51 h 59"/>
                  <a:gd name="T16" fmla="*/ 67 w 69"/>
                  <a:gd name="T17" fmla="*/ 59 h 59"/>
                  <a:gd name="T18" fmla="*/ 58 w 69"/>
                  <a:gd name="T19" fmla="*/ 53 h 59"/>
                  <a:gd name="T20" fmla="*/ 49 w 69"/>
                  <a:gd name="T21" fmla="*/ 51 h 59"/>
                  <a:gd name="T22" fmla="*/ 40 w 69"/>
                  <a:gd name="T23" fmla="*/ 49 h 59"/>
                  <a:gd name="T24" fmla="*/ 33 w 69"/>
                  <a:gd name="T25" fmla="*/ 49 h 59"/>
                  <a:gd name="T26" fmla="*/ 25 w 69"/>
                  <a:gd name="T27" fmla="*/ 48 h 59"/>
                  <a:gd name="T28" fmla="*/ 16 w 69"/>
                  <a:gd name="T29" fmla="*/ 48 h 59"/>
                  <a:gd name="T30" fmla="*/ 7 w 69"/>
                  <a:gd name="T31" fmla="*/ 46 h 59"/>
                  <a:gd name="T32" fmla="*/ 0 w 69"/>
                  <a:gd name="T33" fmla="*/ 46 h 59"/>
                  <a:gd name="T34" fmla="*/ 7 w 69"/>
                  <a:gd name="T35" fmla="*/ 45 h 59"/>
                  <a:gd name="T36" fmla="*/ 16 w 69"/>
                  <a:gd name="T37" fmla="*/ 41 h 59"/>
                  <a:gd name="T38" fmla="*/ 19 w 69"/>
                  <a:gd name="T39" fmla="*/ 34 h 59"/>
                  <a:gd name="T40" fmla="*/ 19 w 69"/>
                  <a:gd name="T41" fmla="*/ 28 h 59"/>
                  <a:gd name="T42" fmla="*/ 25 w 69"/>
                  <a:gd name="T43" fmla="*/ 28 h 59"/>
                  <a:gd name="T44" fmla="*/ 32 w 69"/>
                  <a:gd name="T45" fmla="*/ 29 h 59"/>
                  <a:gd name="T46" fmla="*/ 30 w 69"/>
                  <a:gd name="T47" fmla="*/ 37 h 59"/>
                  <a:gd name="T48" fmla="*/ 40 w 69"/>
                  <a:gd name="T49" fmla="*/ 44 h 59"/>
                  <a:gd name="T50" fmla="*/ 44 w 69"/>
                  <a:gd name="T51" fmla="*/ 44 h 59"/>
                  <a:gd name="T52" fmla="*/ 49 w 69"/>
                  <a:gd name="T53" fmla="*/ 44 h 59"/>
                  <a:gd name="T54" fmla="*/ 53 w 69"/>
                  <a:gd name="T55" fmla="*/ 41 h 59"/>
                  <a:gd name="T56" fmla="*/ 55 w 69"/>
                  <a:gd name="T57" fmla="*/ 34 h 59"/>
                  <a:gd name="T58" fmla="*/ 55 w 69"/>
                  <a:gd name="T59" fmla="*/ 25 h 59"/>
                  <a:gd name="T60" fmla="*/ 53 w 69"/>
                  <a:gd name="T61" fmla="*/ 17 h 59"/>
                  <a:gd name="T62" fmla="*/ 49 w 69"/>
                  <a:gd name="T63" fmla="*/ 9 h 59"/>
                  <a:gd name="T64" fmla="*/ 55 w 69"/>
                  <a:gd name="T65" fmla="*/ 0 h 59"/>
                  <a:gd name="T66" fmla="*/ 55 w 69"/>
                  <a:gd name="T67" fmla="*/ 0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9"/>
                  <a:gd name="T103" fmla="*/ 0 h 59"/>
                  <a:gd name="T104" fmla="*/ 69 w 69"/>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9" h="59">
                    <a:moveTo>
                      <a:pt x="55" y="0"/>
                    </a:moveTo>
                    <a:lnTo>
                      <a:pt x="58" y="6"/>
                    </a:lnTo>
                    <a:lnTo>
                      <a:pt x="63" y="13"/>
                    </a:lnTo>
                    <a:lnTo>
                      <a:pt x="65" y="21"/>
                    </a:lnTo>
                    <a:lnTo>
                      <a:pt x="69" y="29"/>
                    </a:lnTo>
                    <a:lnTo>
                      <a:pt x="69" y="37"/>
                    </a:lnTo>
                    <a:lnTo>
                      <a:pt x="69" y="44"/>
                    </a:lnTo>
                    <a:lnTo>
                      <a:pt x="69" y="51"/>
                    </a:lnTo>
                    <a:lnTo>
                      <a:pt x="67" y="59"/>
                    </a:lnTo>
                    <a:lnTo>
                      <a:pt x="58" y="53"/>
                    </a:lnTo>
                    <a:lnTo>
                      <a:pt x="49" y="51"/>
                    </a:lnTo>
                    <a:lnTo>
                      <a:pt x="40" y="49"/>
                    </a:lnTo>
                    <a:lnTo>
                      <a:pt x="33" y="49"/>
                    </a:lnTo>
                    <a:lnTo>
                      <a:pt x="25" y="48"/>
                    </a:lnTo>
                    <a:lnTo>
                      <a:pt x="16" y="48"/>
                    </a:lnTo>
                    <a:lnTo>
                      <a:pt x="7" y="46"/>
                    </a:lnTo>
                    <a:lnTo>
                      <a:pt x="0" y="46"/>
                    </a:lnTo>
                    <a:lnTo>
                      <a:pt x="7" y="45"/>
                    </a:lnTo>
                    <a:lnTo>
                      <a:pt x="16" y="41"/>
                    </a:lnTo>
                    <a:lnTo>
                      <a:pt x="19" y="34"/>
                    </a:lnTo>
                    <a:lnTo>
                      <a:pt x="19" y="28"/>
                    </a:lnTo>
                    <a:lnTo>
                      <a:pt x="25" y="28"/>
                    </a:lnTo>
                    <a:lnTo>
                      <a:pt x="32" y="29"/>
                    </a:lnTo>
                    <a:lnTo>
                      <a:pt x="30" y="37"/>
                    </a:lnTo>
                    <a:lnTo>
                      <a:pt x="40" y="44"/>
                    </a:lnTo>
                    <a:lnTo>
                      <a:pt x="44" y="44"/>
                    </a:lnTo>
                    <a:lnTo>
                      <a:pt x="49" y="44"/>
                    </a:lnTo>
                    <a:lnTo>
                      <a:pt x="53" y="41"/>
                    </a:lnTo>
                    <a:lnTo>
                      <a:pt x="55" y="34"/>
                    </a:lnTo>
                    <a:lnTo>
                      <a:pt x="55" y="25"/>
                    </a:lnTo>
                    <a:lnTo>
                      <a:pt x="53" y="17"/>
                    </a:lnTo>
                    <a:lnTo>
                      <a:pt x="49" y="9"/>
                    </a:lnTo>
                    <a:lnTo>
                      <a:pt x="55" y="0"/>
                    </a:lnTo>
                    <a:close/>
                  </a:path>
                </a:pathLst>
              </a:custGeom>
              <a:solidFill>
                <a:srgbClr val="FFFFFF"/>
              </a:solidFill>
              <a:ln w="9525">
                <a:noFill/>
                <a:round/>
                <a:headEnd/>
                <a:tailEnd/>
              </a:ln>
            </p:spPr>
            <p:txBody>
              <a:bodyPr/>
              <a:lstStyle/>
              <a:p>
                <a:endParaRPr lang="en-US"/>
              </a:p>
            </p:txBody>
          </p:sp>
          <p:sp>
            <p:nvSpPr>
              <p:cNvPr id="421965" name="Freeform 73"/>
              <p:cNvSpPr>
                <a:spLocks/>
              </p:cNvSpPr>
              <p:nvPr/>
            </p:nvSpPr>
            <p:spPr bwMode="auto">
              <a:xfrm>
                <a:off x="545" y="3637"/>
                <a:ext cx="47" cy="51"/>
              </a:xfrm>
              <a:custGeom>
                <a:avLst/>
                <a:gdLst>
                  <a:gd name="T0" fmla="*/ 14 w 47"/>
                  <a:gd name="T1" fmla="*/ 0 h 51"/>
                  <a:gd name="T2" fmla="*/ 21 w 47"/>
                  <a:gd name="T3" fmla="*/ 3 h 51"/>
                  <a:gd name="T4" fmla="*/ 29 w 47"/>
                  <a:gd name="T5" fmla="*/ 8 h 51"/>
                  <a:gd name="T6" fmla="*/ 36 w 47"/>
                  <a:gd name="T7" fmla="*/ 13 h 51"/>
                  <a:gd name="T8" fmla="*/ 47 w 47"/>
                  <a:gd name="T9" fmla="*/ 16 h 51"/>
                  <a:gd name="T10" fmla="*/ 35 w 47"/>
                  <a:gd name="T11" fmla="*/ 21 h 51"/>
                  <a:gd name="T12" fmla="*/ 24 w 47"/>
                  <a:gd name="T13" fmla="*/ 31 h 51"/>
                  <a:gd name="T14" fmla="*/ 21 w 47"/>
                  <a:gd name="T15" fmla="*/ 35 h 51"/>
                  <a:gd name="T16" fmla="*/ 17 w 47"/>
                  <a:gd name="T17" fmla="*/ 40 h 51"/>
                  <a:gd name="T18" fmla="*/ 14 w 47"/>
                  <a:gd name="T19" fmla="*/ 44 h 51"/>
                  <a:gd name="T20" fmla="*/ 10 w 47"/>
                  <a:gd name="T21" fmla="*/ 51 h 51"/>
                  <a:gd name="T22" fmla="*/ 7 w 47"/>
                  <a:gd name="T23" fmla="*/ 44 h 51"/>
                  <a:gd name="T24" fmla="*/ 3 w 47"/>
                  <a:gd name="T25" fmla="*/ 38 h 51"/>
                  <a:gd name="T26" fmla="*/ 1 w 47"/>
                  <a:gd name="T27" fmla="*/ 30 h 51"/>
                  <a:gd name="T28" fmla="*/ 0 w 47"/>
                  <a:gd name="T29" fmla="*/ 23 h 51"/>
                  <a:gd name="T30" fmla="*/ 0 w 47"/>
                  <a:gd name="T31" fmla="*/ 16 h 51"/>
                  <a:gd name="T32" fmla="*/ 1 w 47"/>
                  <a:gd name="T33" fmla="*/ 9 h 51"/>
                  <a:gd name="T34" fmla="*/ 5 w 47"/>
                  <a:gd name="T35" fmla="*/ 4 h 51"/>
                  <a:gd name="T36" fmla="*/ 14 w 47"/>
                  <a:gd name="T37" fmla="*/ 0 h 51"/>
                  <a:gd name="T38" fmla="*/ 14 w 47"/>
                  <a:gd name="T39" fmla="*/ 0 h 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
                  <a:gd name="T61" fmla="*/ 0 h 51"/>
                  <a:gd name="T62" fmla="*/ 47 w 47"/>
                  <a:gd name="T63" fmla="*/ 51 h 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 h="51">
                    <a:moveTo>
                      <a:pt x="14" y="0"/>
                    </a:moveTo>
                    <a:lnTo>
                      <a:pt x="21" y="3"/>
                    </a:lnTo>
                    <a:lnTo>
                      <a:pt x="29" y="8"/>
                    </a:lnTo>
                    <a:lnTo>
                      <a:pt x="36" y="13"/>
                    </a:lnTo>
                    <a:lnTo>
                      <a:pt x="47" y="16"/>
                    </a:lnTo>
                    <a:lnTo>
                      <a:pt x="35" y="21"/>
                    </a:lnTo>
                    <a:lnTo>
                      <a:pt x="24" y="31"/>
                    </a:lnTo>
                    <a:lnTo>
                      <a:pt x="21" y="35"/>
                    </a:lnTo>
                    <a:lnTo>
                      <a:pt x="17" y="40"/>
                    </a:lnTo>
                    <a:lnTo>
                      <a:pt x="14" y="44"/>
                    </a:lnTo>
                    <a:lnTo>
                      <a:pt x="10" y="51"/>
                    </a:lnTo>
                    <a:lnTo>
                      <a:pt x="7" y="44"/>
                    </a:lnTo>
                    <a:lnTo>
                      <a:pt x="3" y="38"/>
                    </a:lnTo>
                    <a:lnTo>
                      <a:pt x="1" y="30"/>
                    </a:lnTo>
                    <a:lnTo>
                      <a:pt x="0" y="23"/>
                    </a:lnTo>
                    <a:lnTo>
                      <a:pt x="0" y="16"/>
                    </a:lnTo>
                    <a:lnTo>
                      <a:pt x="1" y="9"/>
                    </a:lnTo>
                    <a:lnTo>
                      <a:pt x="5" y="4"/>
                    </a:lnTo>
                    <a:lnTo>
                      <a:pt x="14" y="0"/>
                    </a:lnTo>
                    <a:close/>
                  </a:path>
                </a:pathLst>
              </a:custGeom>
              <a:solidFill>
                <a:srgbClr val="FFFFFF"/>
              </a:solidFill>
              <a:ln w="9525">
                <a:noFill/>
                <a:round/>
                <a:headEnd/>
                <a:tailEnd/>
              </a:ln>
            </p:spPr>
            <p:txBody>
              <a:bodyPr/>
              <a:lstStyle/>
              <a:p>
                <a:endParaRPr lang="en-US"/>
              </a:p>
            </p:txBody>
          </p:sp>
          <p:sp>
            <p:nvSpPr>
              <p:cNvPr id="421966" name="Freeform 74"/>
              <p:cNvSpPr>
                <a:spLocks/>
              </p:cNvSpPr>
              <p:nvPr/>
            </p:nvSpPr>
            <p:spPr bwMode="auto">
              <a:xfrm>
                <a:off x="606" y="3637"/>
                <a:ext cx="9" cy="5"/>
              </a:xfrm>
              <a:custGeom>
                <a:avLst/>
                <a:gdLst>
                  <a:gd name="T0" fmla="*/ 0 w 9"/>
                  <a:gd name="T1" fmla="*/ 0 h 5"/>
                  <a:gd name="T2" fmla="*/ 7 w 9"/>
                  <a:gd name="T3" fmla="*/ 1 h 5"/>
                  <a:gd name="T4" fmla="*/ 9 w 9"/>
                  <a:gd name="T5" fmla="*/ 5 h 5"/>
                  <a:gd name="T6" fmla="*/ 7 w 9"/>
                  <a:gd name="T7" fmla="*/ 5 h 5"/>
                  <a:gd name="T8" fmla="*/ 5 w 9"/>
                  <a:gd name="T9" fmla="*/ 5 h 5"/>
                  <a:gd name="T10" fmla="*/ 2 w 9"/>
                  <a:gd name="T11" fmla="*/ 4 h 5"/>
                  <a:gd name="T12" fmla="*/ 0 w 9"/>
                  <a:gd name="T13" fmla="*/ 0 h 5"/>
                  <a:gd name="T14" fmla="*/ 0 w 9"/>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5"/>
                  <a:gd name="T26" fmla="*/ 9 w 9"/>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5">
                    <a:moveTo>
                      <a:pt x="0" y="0"/>
                    </a:moveTo>
                    <a:lnTo>
                      <a:pt x="7" y="1"/>
                    </a:lnTo>
                    <a:lnTo>
                      <a:pt x="9" y="5"/>
                    </a:lnTo>
                    <a:lnTo>
                      <a:pt x="7" y="5"/>
                    </a:lnTo>
                    <a:lnTo>
                      <a:pt x="5" y="5"/>
                    </a:lnTo>
                    <a:lnTo>
                      <a:pt x="2" y="4"/>
                    </a:lnTo>
                    <a:lnTo>
                      <a:pt x="0" y="0"/>
                    </a:lnTo>
                    <a:close/>
                  </a:path>
                </a:pathLst>
              </a:custGeom>
              <a:solidFill>
                <a:srgbClr val="FFFFFF"/>
              </a:solidFill>
              <a:ln w="9525">
                <a:noFill/>
                <a:round/>
                <a:headEnd/>
                <a:tailEnd/>
              </a:ln>
            </p:spPr>
            <p:txBody>
              <a:bodyPr/>
              <a:lstStyle/>
              <a:p>
                <a:endParaRPr lang="en-US"/>
              </a:p>
            </p:txBody>
          </p:sp>
          <p:sp>
            <p:nvSpPr>
              <p:cNvPr id="421967" name="Freeform 75"/>
              <p:cNvSpPr>
                <a:spLocks/>
              </p:cNvSpPr>
              <p:nvPr/>
            </p:nvSpPr>
            <p:spPr bwMode="auto">
              <a:xfrm>
                <a:off x="653" y="3652"/>
                <a:ext cx="37" cy="17"/>
              </a:xfrm>
              <a:custGeom>
                <a:avLst/>
                <a:gdLst>
                  <a:gd name="T0" fmla="*/ 25 w 37"/>
                  <a:gd name="T1" fmla="*/ 0 h 17"/>
                  <a:gd name="T2" fmla="*/ 29 w 37"/>
                  <a:gd name="T3" fmla="*/ 0 h 17"/>
                  <a:gd name="T4" fmla="*/ 36 w 37"/>
                  <a:gd name="T5" fmla="*/ 0 h 17"/>
                  <a:gd name="T6" fmla="*/ 36 w 37"/>
                  <a:gd name="T7" fmla="*/ 4 h 17"/>
                  <a:gd name="T8" fmla="*/ 37 w 37"/>
                  <a:gd name="T9" fmla="*/ 8 h 17"/>
                  <a:gd name="T10" fmla="*/ 27 w 37"/>
                  <a:gd name="T11" fmla="*/ 9 h 17"/>
                  <a:gd name="T12" fmla="*/ 18 w 37"/>
                  <a:gd name="T13" fmla="*/ 15 h 17"/>
                  <a:gd name="T14" fmla="*/ 9 w 37"/>
                  <a:gd name="T15" fmla="*/ 17 h 17"/>
                  <a:gd name="T16" fmla="*/ 0 w 37"/>
                  <a:gd name="T17" fmla="*/ 13 h 17"/>
                  <a:gd name="T18" fmla="*/ 7 w 37"/>
                  <a:gd name="T19" fmla="*/ 13 h 17"/>
                  <a:gd name="T20" fmla="*/ 15 w 37"/>
                  <a:gd name="T21" fmla="*/ 9 h 17"/>
                  <a:gd name="T22" fmla="*/ 20 w 37"/>
                  <a:gd name="T23" fmla="*/ 5 h 17"/>
                  <a:gd name="T24" fmla="*/ 25 w 37"/>
                  <a:gd name="T25" fmla="*/ 0 h 17"/>
                  <a:gd name="T26" fmla="*/ 25 w 37"/>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17"/>
                  <a:gd name="T44" fmla="*/ 37 w 3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17">
                    <a:moveTo>
                      <a:pt x="25" y="0"/>
                    </a:moveTo>
                    <a:lnTo>
                      <a:pt x="29" y="0"/>
                    </a:lnTo>
                    <a:lnTo>
                      <a:pt x="36" y="0"/>
                    </a:lnTo>
                    <a:lnTo>
                      <a:pt x="36" y="4"/>
                    </a:lnTo>
                    <a:lnTo>
                      <a:pt x="37" y="8"/>
                    </a:lnTo>
                    <a:lnTo>
                      <a:pt x="27" y="9"/>
                    </a:lnTo>
                    <a:lnTo>
                      <a:pt x="18" y="15"/>
                    </a:lnTo>
                    <a:lnTo>
                      <a:pt x="9" y="17"/>
                    </a:lnTo>
                    <a:lnTo>
                      <a:pt x="0" y="13"/>
                    </a:lnTo>
                    <a:lnTo>
                      <a:pt x="7" y="13"/>
                    </a:lnTo>
                    <a:lnTo>
                      <a:pt x="15" y="9"/>
                    </a:lnTo>
                    <a:lnTo>
                      <a:pt x="20" y="5"/>
                    </a:lnTo>
                    <a:lnTo>
                      <a:pt x="25" y="0"/>
                    </a:lnTo>
                    <a:close/>
                  </a:path>
                </a:pathLst>
              </a:custGeom>
              <a:solidFill>
                <a:srgbClr val="FFFFFF"/>
              </a:solidFill>
              <a:ln w="9525">
                <a:noFill/>
                <a:round/>
                <a:headEnd/>
                <a:tailEnd/>
              </a:ln>
            </p:spPr>
            <p:txBody>
              <a:bodyPr/>
              <a:lstStyle/>
              <a:p>
                <a:endParaRPr lang="en-US"/>
              </a:p>
            </p:txBody>
          </p:sp>
          <p:sp>
            <p:nvSpPr>
              <p:cNvPr id="421968" name="Freeform 76"/>
              <p:cNvSpPr>
                <a:spLocks/>
              </p:cNvSpPr>
              <p:nvPr/>
            </p:nvSpPr>
            <p:spPr bwMode="auto">
              <a:xfrm>
                <a:off x="515" y="3672"/>
                <a:ext cx="8" cy="7"/>
              </a:xfrm>
              <a:custGeom>
                <a:avLst/>
                <a:gdLst>
                  <a:gd name="T0" fmla="*/ 8 w 8"/>
                  <a:gd name="T1" fmla="*/ 0 h 7"/>
                  <a:gd name="T2" fmla="*/ 7 w 8"/>
                  <a:gd name="T3" fmla="*/ 5 h 7"/>
                  <a:gd name="T4" fmla="*/ 3 w 8"/>
                  <a:gd name="T5" fmla="*/ 7 h 7"/>
                  <a:gd name="T6" fmla="*/ 0 w 8"/>
                  <a:gd name="T7" fmla="*/ 4 h 7"/>
                  <a:gd name="T8" fmla="*/ 8 w 8"/>
                  <a:gd name="T9" fmla="*/ 0 h 7"/>
                  <a:gd name="T10" fmla="*/ 8 w 8"/>
                  <a:gd name="T11" fmla="*/ 0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8" y="0"/>
                    </a:moveTo>
                    <a:lnTo>
                      <a:pt x="7" y="5"/>
                    </a:lnTo>
                    <a:lnTo>
                      <a:pt x="3" y="7"/>
                    </a:lnTo>
                    <a:lnTo>
                      <a:pt x="0" y="4"/>
                    </a:lnTo>
                    <a:lnTo>
                      <a:pt x="8" y="0"/>
                    </a:lnTo>
                    <a:close/>
                  </a:path>
                </a:pathLst>
              </a:custGeom>
              <a:solidFill>
                <a:srgbClr val="FFFFFF"/>
              </a:solidFill>
              <a:ln w="9525">
                <a:noFill/>
                <a:round/>
                <a:headEnd/>
                <a:tailEnd/>
              </a:ln>
            </p:spPr>
            <p:txBody>
              <a:bodyPr/>
              <a:lstStyle/>
              <a:p>
                <a:endParaRPr lang="en-US"/>
              </a:p>
            </p:txBody>
          </p:sp>
          <p:sp>
            <p:nvSpPr>
              <p:cNvPr id="421969" name="Freeform 77"/>
              <p:cNvSpPr>
                <a:spLocks/>
              </p:cNvSpPr>
              <p:nvPr/>
            </p:nvSpPr>
            <p:spPr bwMode="auto">
              <a:xfrm>
                <a:off x="423" y="3687"/>
                <a:ext cx="104" cy="65"/>
              </a:xfrm>
              <a:custGeom>
                <a:avLst/>
                <a:gdLst>
                  <a:gd name="T0" fmla="*/ 53 w 104"/>
                  <a:gd name="T1" fmla="*/ 0 h 65"/>
                  <a:gd name="T2" fmla="*/ 60 w 104"/>
                  <a:gd name="T3" fmla="*/ 1 h 65"/>
                  <a:gd name="T4" fmla="*/ 65 w 104"/>
                  <a:gd name="T5" fmla="*/ 7 h 65"/>
                  <a:gd name="T6" fmla="*/ 67 w 104"/>
                  <a:gd name="T7" fmla="*/ 13 h 65"/>
                  <a:gd name="T8" fmla="*/ 67 w 104"/>
                  <a:gd name="T9" fmla="*/ 20 h 65"/>
                  <a:gd name="T10" fmla="*/ 64 w 104"/>
                  <a:gd name="T11" fmla="*/ 26 h 65"/>
                  <a:gd name="T12" fmla="*/ 60 w 104"/>
                  <a:gd name="T13" fmla="*/ 32 h 65"/>
                  <a:gd name="T14" fmla="*/ 51 w 104"/>
                  <a:gd name="T15" fmla="*/ 36 h 65"/>
                  <a:gd name="T16" fmla="*/ 46 w 104"/>
                  <a:gd name="T17" fmla="*/ 42 h 65"/>
                  <a:gd name="T18" fmla="*/ 56 w 104"/>
                  <a:gd name="T19" fmla="*/ 43 h 65"/>
                  <a:gd name="T20" fmla="*/ 69 w 104"/>
                  <a:gd name="T21" fmla="*/ 45 h 65"/>
                  <a:gd name="T22" fmla="*/ 79 w 104"/>
                  <a:gd name="T23" fmla="*/ 46 h 65"/>
                  <a:gd name="T24" fmla="*/ 93 w 104"/>
                  <a:gd name="T25" fmla="*/ 45 h 65"/>
                  <a:gd name="T26" fmla="*/ 99 w 104"/>
                  <a:gd name="T27" fmla="*/ 50 h 65"/>
                  <a:gd name="T28" fmla="*/ 104 w 104"/>
                  <a:gd name="T29" fmla="*/ 55 h 65"/>
                  <a:gd name="T30" fmla="*/ 97 w 104"/>
                  <a:gd name="T31" fmla="*/ 59 h 65"/>
                  <a:gd name="T32" fmla="*/ 92 w 104"/>
                  <a:gd name="T33" fmla="*/ 65 h 65"/>
                  <a:gd name="T34" fmla="*/ 83 w 104"/>
                  <a:gd name="T35" fmla="*/ 64 h 65"/>
                  <a:gd name="T36" fmla="*/ 72 w 104"/>
                  <a:gd name="T37" fmla="*/ 62 h 65"/>
                  <a:gd name="T38" fmla="*/ 64 w 104"/>
                  <a:gd name="T39" fmla="*/ 61 h 65"/>
                  <a:gd name="T40" fmla="*/ 53 w 104"/>
                  <a:gd name="T41" fmla="*/ 61 h 65"/>
                  <a:gd name="T42" fmla="*/ 42 w 104"/>
                  <a:gd name="T43" fmla="*/ 61 h 65"/>
                  <a:gd name="T44" fmla="*/ 32 w 104"/>
                  <a:gd name="T45" fmla="*/ 61 h 65"/>
                  <a:gd name="T46" fmla="*/ 23 w 104"/>
                  <a:gd name="T47" fmla="*/ 61 h 65"/>
                  <a:gd name="T48" fmla="*/ 14 w 104"/>
                  <a:gd name="T49" fmla="*/ 61 h 65"/>
                  <a:gd name="T50" fmla="*/ 6 w 104"/>
                  <a:gd name="T51" fmla="*/ 55 h 65"/>
                  <a:gd name="T52" fmla="*/ 2 w 104"/>
                  <a:gd name="T53" fmla="*/ 50 h 65"/>
                  <a:gd name="T54" fmla="*/ 0 w 104"/>
                  <a:gd name="T55" fmla="*/ 45 h 65"/>
                  <a:gd name="T56" fmla="*/ 4 w 104"/>
                  <a:gd name="T57" fmla="*/ 40 h 65"/>
                  <a:gd name="T58" fmla="*/ 7 w 104"/>
                  <a:gd name="T59" fmla="*/ 36 h 65"/>
                  <a:gd name="T60" fmla="*/ 14 w 104"/>
                  <a:gd name="T61" fmla="*/ 35 h 65"/>
                  <a:gd name="T62" fmla="*/ 23 w 104"/>
                  <a:gd name="T63" fmla="*/ 35 h 65"/>
                  <a:gd name="T64" fmla="*/ 32 w 104"/>
                  <a:gd name="T65" fmla="*/ 39 h 65"/>
                  <a:gd name="T66" fmla="*/ 28 w 104"/>
                  <a:gd name="T67" fmla="*/ 32 h 65"/>
                  <a:gd name="T68" fmla="*/ 28 w 104"/>
                  <a:gd name="T69" fmla="*/ 27 h 65"/>
                  <a:gd name="T70" fmla="*/ 30 w 104"/>
                  <a:gd name="T71" fmla="*/ 23 h 65"/>
                  <a:gd name="T72" fmla="*/ 34 w 104"/>
                  <a:gd name="T73" fmla="*/ 17 h 65"/>
                  <a:gd name="T74" fmla="*/ 42 w 104"/>
                  <a:gd name="T75" fmla="*/ 7 h 65"/>
                  <a:gd name="T76" fmla="*/ 53 w 104"/>
                  <a:gd name="T77" fmla="*/ 0 h 65"/>
                  <a:gd name="T78" fmla="*/ 53 w 104"/>
                  <a:gd name="T79" fmla="*/ 0 h 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4"/>
                  <a:gd name="T121" fmla="*/ 0 h 65"/>
                  <a:gd name="T122" fmla="*/ 104 w 104"/>
                  <a:gd name="T123" fmla="*/ 65 h 6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4" h="65">
                    <a:moveTo>
                      <a:pt x="53" y="0"/>
                    </a:moveTo>
                    <a:lnTo>
                      <a:pt x="60" y="1"/>
                    </a:lnTo>
                    <a:lnTo>
                      <a:pt x="65" y="7"/>
                    </a:lnTo>
                    <a:lnTo>
                      <a:pt x="67" y="13"/>
                    </a:lnTo>
                    <a:lnTo>
                      <a:pt x="67" y="20"/>
                    </a:lnTo>
                    <a:lnTo>
                      <a:pt x="64" y="26"/>
                    </a:lnTo>
                    <a:lnTo>
                      <a:pt x="60" y="32"/>
                    </a:lnTo>
                    <a:lnTo>
                      <a:pt x="51" y="36"/>
                    </a:lnTo>
                    <a:lnTo>
                      <a:pt x="46" y="42"/>
                    </a:lnTo>
                    <a:lnTo>
                      <a:pt x="56" y="43"/>
                    </a:lnTo>
                    <a:lnTo>
                      <a:pt x="69" y="45"/>
                    </a:lnTo>
                    <a:lnTo>
                      <a:pt x="79" y="46"/>
                    </a:lnTo>
                    <a:lnTo>
                      <a:pt x="93" y="45"/>
                    </a:lnTo>
                    <a:lnTo>
                      <a:pt x="99" y="50"/>
                    </a:lnTo>
                    <a:lnTo>
                      <a:pt x="104" y="55"/>
                    </a:lnTo>
                    <a:lnTo>
                      <a:pt x="97" y="59"/>
                    </a:lnTo>
                    <a:lnTo>
                      <a:pt x="92" y="65"/>
                    </a:lnTo>
                    <a:lnTo>
                      <a:pt x="83" y="64"/>
                    </a:lnTo>
                    <a:lnTo>
                      <a:pt x="72" y="62"/>
                    </a:lnTo>
                    <a:lnTo>
                      <a:pt x="64" y="61"/>
                    </a:lnTo>
                    <a:lnTo>
                      <a:pt x="53" y="61"/>
                    </a:lnTo>
                    <a:lnTo>
                      <a:pt x="42" y="61"/>
                    </a:lnTo>
                    <a:lnTo>
                      <a:pt x="32" y="61"/>
                    </a:lnTo>
                    <a:lnTo>
                      <a:pt x="23" y="61"/>
                    </a:lnTo>
                    <a:lnTo>
                      <a:pt x="14" y="61"/>
                    </a:lnTo>
                    <a:lnTo>
                      <a:pt x="6" y="55"/>
                    </a:lnTo>
                    <a:lnTo>
                      <a:pt x="2" y="50"/>
                    </a:lnTo>
                    <a:lnTo>
                      <a:pt x="0" y="45"/>
                    </a:lnTo>
                    <a:lnTo>
                      <a:pt x="4" y="40"/>
                    </a:lnTo>
                    <a:lnTo>
                      <a:pt x="7" y="36"/>
                    </a:lnTo>
                    <a:lnTo>
                      <a:pt x="14" y="35"/>
                    </a:lnTo>
                    <a:lnTo>
                      <a:pt x="23" y="35"/>
                    </a:lnTo>
                    <a:lnTo>
                      <a:pt x="32" y="39"/>
                    </a:lnTo>
                    <a:lnTo>
                      <a:pt x="28" y="32"/>
                    </a:lnTo>
                    <a:lnTo>
                      <a:pt x="28" y="27"/>
                    </a:lnTo>
                    <a:lnTo>
                      <a:pt x="30" y="23"/>
                    </a:lnTo>
                    <a:lnTo>
                      <a:pt x="34" y="17"/>
                    </a:lnTo>
                    <a:lnTo>
                      <a:pt x="42" y="7"/>
                    </a:lnTo>
                    <a:lnTo>
                      <a:pt x="53" y="0"/>
                    </a:lnTo>
                    <a:close/>
                  </a:path>
                </a:pathLst>
              </a:custGeom>
              <a:solidFill>
                <a:srgbClr val="FFFF00"/>
              </a:solidFill>
              <a:ln w="9525">
                <a:noFill/>
                <a:round/>
                <a:headEnd/>
                <a:tailEnd/>
              </a:ln>
            </p:spPr>
            <p:txBody>
              <a:bodyPr/>
              <a:lstStyle/>
              <a:p>
                <a:endParaRPr lang="en-US"/>
              </a:p>
            </p:txBody>
          </p:sp>
          <p:sp>
            <p:nvSpPr>
              <p:cNvPr id="421970" name="Freeform 78"/>
              <p:cNvSpPr>
                <a:spLocks/>
              </p:cNvSpPr>
              <p:nvPr/>
            </p:nvSpPr>
            <p:spPr bwMode="auto">
              <a:xfrm>
                <a:off x="611" y="3714"/>
                <a:ext cx="23" cy="20"/>
              </a:xfrm>
              <a:custGeom>
                <a:avLst/>
                <a:gdLst>
                  <a:gd name="T0" fmla="*/ 9 w 23"/>
                  <a:gd name="T1" fmla="*/ 0 h 20"/>
                  <a:gd name="T2" fmla="*/ 18 w 23"/>
                  <a:gd name="T3" fmla="*/ 0 h 20"/>
                  <a:gd name="T4" fmla="*/ 23 w 23"/>
                  <a:gd name="T5" fmla="*/ 4 h 20"/>
                  <a:gd name="T6" fmla="*/ 23 w 23"/>
                  <a:gd name="T7" fmla="*/ 9 h 20"/>
                  <a:gd name="T8" fmla="*/ 21 w 23"/>
                  <a:gd name="T9" fmla="*/ 15 h 20"/>
                  <a:gd name="T10" fmla="*/ 16 w 23"/>
                  <a:gd name="T11" fmla="*/ 19 h 20"/>
                  <a:gd name="T12" fmla="*/ 11 w 23"/>
                  <a:gd name="T13" fmla="*/ 20 h 20"/>
                  <a:gd name="T14" fmla="*/ 6 w 23"/>
                  <a:gd name="T15" fmla="*/ 18 h 20"/>
                  <a:gd name="T16" fmla="*/ 0 w 23"/>
                  <a:gd name="T17" fmla="*/ 12 h 20"/>
                  <a:gd name="T18" fmla="*/ 2 w 23"/>
                  <a:gd name="T19" fmla="*/ 8 h 20"/>
                  <a:gd name="T20" fmla="*/ 6 w 23"/>
                  <a:gd name="T21" fmla="*/ 4 h 20"/>
                  <a:gd name="T22" fmla="*/ 7 w 23"/>
                  <a:gd name="T23" fmla="*/ 1 h 20"/>
                  <a:gd name="T24" fmla="*/ 9 w 23"/>
                  <a:gd name="T25" fmla="*/ 0 h 20"/>
                  <a:gd name="T26" fmla="*/ 9 w 23"/>
                  <a:gd name="T27" fmla="*/ 0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
                  <a:gd name="T43" fmla="*/ 0 h 20"/>
                  <a:gd name="T44" fmla="*/ 23 w 23"/>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 h="20">
                    <a:moveTo>
                      <a:pt x="9" y="0"/>
                    </a:moveTo>
                    <a:lnTo>
                      <a:pt x="18" y="0"/>
                    </a:lnTo>
                    <a:lnTo>
                      <a:pt x="23" y="4"/>
                    </a:lnTo>
                    <a:lnTo>
                      <a:pt x="23" y="9"/>
                    </a:lnTo>
                    <a:lnTo>
                      <a:pt x="21" y="15"/>
                    </a:lnTo>
                    <a:lnTo>
                      <a:pt x="16" y="19"/>
                    </a:lnTo>
                    <a:lnTo>
                      <a:pt x="11" y="20"/>
                    </a:lnTo>
                    <a:lnTo>
                      <a:pt x="6" y="18"/>
                    </a:lnTo>
                    <a:lnTo>
                      <a:pt x="0" y="12"/>
                    </a:lnTo>
                    <a:lnTo>
                      <a:pt x="2" y="8"/>
                    </a:lnTo>
                    <a:lnTo>
                      <a:pt x="6" y="4"/>
                    </a:lnTo>
                    <a:lnTo>
                      <a:pt x="7" y="1"/>
                    </a:lnTo>
                    <a:lnTo>
                      <a:pt x="9" y="0"/>
                    </a:lnTo>
                    <a:close/>
                  </a:path>
                </a:pathLst>
              </a:custGeom>
              <a:solidFill>
                <a:srgbClr val="FFFF00"/>
              </a:solidFill>
              <a:ln w="9525">
                <a:noFill/>
                <a:round/>
                <a:headEnd/>
                <a:tailEnd/>
              </a:ln>
            </p:spPr>
            <p:txBody>
              <a:bodyPr/>
              <a:lstStyle/>
              <a:p>
                <a:endParaRPr lang="en-US"/>
              </a:p>
            </p:txBody>
          </p:sp>
          <p:sp>
            <p:nvSpPr>
              <p:cNvPr id="421971" name="Freeform 79"/>
              <p:cNvSpPr>
                <a:spLocks/>
              </p:cNvSpPr>
              <p:nvPr/>
            </p:nvSpPr>
            <p:spPr bwMode="auto">
              <a:xfrm>
                <a:off x="703" y="3732"/>
                <a:ext cx="7" cy="4"/>
              </a:xfrm>
              <a:custGeom>
                <a:avLst/>
                <a:gdLst>
                  <a:gd name="T0" fmla="*/ 5 w 7"/>
                  <a:gd name="T1" fmla="*/ 0 h 4"/>
                  <a:gd name="T2" fmla="*/ 7 w 7"/>
                  <a:gd name="T3" fmla="*/ 4 h 4"/>
                  <a:gd name="T4" fmla="*/ 3 w 7"/>
                  <a:gd name="T5" fmla="*/ 4 h 4"/>
                  <a:gd name="T6" fmla="*/ 0 w 7"/>
                  <a:gd name="T7" fmla="*/ 2 h 4"/>
                  <a:gd name="T8" fmla="*/ 5 w 7"/>
                  <a:gd name="T9" fmla="*/ 0 h 4"/>
                  <a:gd name="T10" fmla="*/ 5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5" y="0"/>
                    </a:moveTo>
                    <a:lnTo>
                      <a:pt x="7" y="4"/>
                    </a:lnTo>
                    <a:lnTo>
                      <a:pt x="3" y="4"/>
                    </a:lnTo>
                    <a:lnTo>
                      <a:pt x="0" y="2"/>
                    </a:lnTo>
                    <a:lnTo>
                      <a:pt x="5" y="0"/>
                    </a:lnTo>
                    <a:close/>
                  </a:path>
                </a:pathLst>
              </a:custGeom>
              <a:solidFill>
                <a:srgbClr val="FFFFFF"/>
              </a:solidFill>
              <a:ln w="9525">
                <a:noFill/>
                <a:round/>
                <a:headEnd/>
                <a:tailEnd/>
              </a:ln>
            </p:spPr>
            <p:txBody>
              <a:bodyPr/>
              <a:lstStyle/>
              <a:p>
                <a:endParaRPr lang="en-US"/>
              </a:p>
            </p:txBody>
          </p:sp>
          <p:sp>
            <p:nvSpPr>
              <p:cNvPr id="421972" name="Freeform 80"/>
              <p:cNvSpPr>
                <a:spLocks/>
              </p:cNvSpPr>
              <p:nvPr/>
            </p:nvSpPr>
            <p:spPr bwMode="auto">
              <a:xfrm>
                <a:off x="404" y="3572"/>
                <a:ext cx="116" cy="122"/>
              </a:xfrm>
              <a:custGeom>
                <a:avLst/>
                <a:gdLst>
                  <a:gd name="T0" fmla="*/ 91 w 116"/>
                  <a:gd name="T1" fmla="*/ 8 h 122"/>
                  <a:gd name="T2" fmla="*/ 112 w 116"/>
                  <a:gd name="T3" fmla="*/ 57 h 122"/>
                  <a:gd name="T4" fmla="*/ 116 w 116"/>
                  <a:gd name="T5" fmla="*/ 80 h 122"/>
                  <a:gd name="T6" fmla="*/ 37 w 116"/>
                  <a:gd name="T7" fmla="*/ 122 h 122"/>
                  <a:gd name="T8" fmla="*/ 2 w 116"/>
                  <a:gd name="T9" fmla="*/ 107 h 122"/>
                  <a:gd name="T10" fmla="*/ 0 w 116"/>
                  <a:gd name="T11" fmla="*/ 50 h 122"/>
                  <a:gd name="T12" fmla="*/ 79 w 116"/>
                  <a:gd name="T13" fmla="*/ 0 h 122"/>
                  <a:gd name="T14" fmla="*/ 91 w 116"/>
                  <a:gd name="T15" fmla="*/ 8 h 122"/>
                  <a:gd name="T16" fmla="*/ 91 w 116"/>
                  <a:gd name="T17" fmla="*/ 8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
                  <a:gd name="T28" fmla="*/ 0 h 122"/>
                  <a:gd name="T29" fmla="*/ 116 w 116"/>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 h="122">
                    <a:moveTo>
                      <a:pt x="91" y="8"/>
                    </a:moveTo>
                    <a:lnTo>
                      <a:pt x="112" y="57"/>
                    </a:lnTo>
                    <a:lnTo>
                      <a:pt x="116" y="80"/>
                    </a:lnTo>
                    <a:lnTo>
                      <a:pt x="37" y="122"/>
                    </a:lnTo>
                    <a:lnTo>
                      <a:pt x="2" y="107"/>
                    </a:lnTo>
                    <a:lnTo>
                      <a:pt x="0" y="50"/>
                    </a:lnTo>
                    <a:lnTo>
                      <a:pt x="79" y="0"/>
                    </a:lnTo>
                    <a:lnTo>
                      <a:pt x="91" y="8"/>
                    </a:lnTo>
                    <a:close/>
                  </a:path>
                </a:pathLst>
              </a:custGeom>
              <a:solidFill>
                <a:srgbClr val="A39494"/>
              </a:solidFill>
              <a:ln w="9525">
                <a:noFill/>
                <a:round/>
                <a:headEnd/>
                <a:tailEnd/>
              </a:ln>
            </p:spPr>
            <p:txBody>
              <a:bodyPr/>
              <a:lstStyle/>
              <a:p>
                <a:endParaRPr lang="en-US"/>
              </a:p>
            </p:txBody>
          </p:sp>
          <p:sp>
            <p:nvSpPr>
              <p:cNvPr id="421973" name="Freeform 81"/>
              <p:cNvSpPr>
                <a:spLocks/>
              </p:cNvSpPr>
              <p:nvPr/>
            </p:nvSpPr>
            <p:spPr bwMode="auto">
              <a:xfrm>
                <a:off x="409" y="3598"/>
                <a:ext cx="100" cy="78"/>
              </a:xfrm>
              <a:custGeom>
                <a:avLst/>
                <a:gdLst>
                  <a:gd name="T0" fmla="*/ 65 w 100"/>
                  <a:gd name="T1" fmla="*/ 0 h 78"/>
                  <a:gd name="T2" fmla="*/ 74 w 100"/>
                  <a:gd name="T3" fmla="*/ 2 h 78"/>
                  <a:gd name="T4" fmla="*/ 78 w 100"/>
                  <a:gd name="T5" fmla="*/ 10 h 78"/>
                  <a:gd name="T6" fmla="*/ 78 w 100"/>
                  <a:gd name="T7" fmla="*/ 13 h 78"/>
                  <a:gd name="T8" fmla="*/ 81 w 100"/>
                  <a:gd name="T9" fmla="*/ 17 h 78"/>
                  <a:gd name="T10" fmla="*/ 86 w 100"/>
                  <a:gd name="T11" fmla="*/ 19 h 78"/>
                  <a:gd name="T12" fmla="*/ 93 w 100"/>
                  <a:gd name="T13" fmla="*/ 20 h 78"/>
                  <a:gd name="T14" fmla="*/ 99 w 100"/>
                  <a:gd name="T15" fmla="*/ 28 h 78"/>
                  <a:gd name="T16" fmla="*/ 100 w 100"/>
                  <a:gd name="T17" fmla="*/ 39 h 78"/>
                  <a:gd name="T18" fmla="*/ 99 w 100"/>
                  <a:gd name="T19" fmla="*/ 43 h 78"/>
                  <a:gd name="T20" fmla="*/ 95 w 100"/>
                  <a:gd name="T21" fmla="*/ 48 h 78"/>
                  <a:gd name="T22" fmla="*/ 92 w 100"/>
                  <a:gd name="T23" fmla="*/ 54 h 78"/>
                  <a:gd name="T24" fmla="*/ 88 w 100"/>
                  <a:gd name="T25" fmla="*/ 59 h 78"/>
                  <a:gd name="T26" fmla="*/ 76 w 100"/>
                  <a:gd name="T27" fmla="*/ 65 h 78"/>
                  <a:gd name="T28" fmla="*/ 65 w 100"/>
                  <a:gd name="T29" fmla="*/ 69 h 78"/>
                  <a:gd name="T30" fmla="*/ 51 w 100"/>
                  <a:gd name="T31" fmla="*/ 67 h 78"/>
                  <a:gd name="T32" fmla="*/ 41 w 100"/>
                  <a:gd name="T33" fmla="*/ 62 h 78"/>
                  <a:gd name="T34" fmla="*/ 35 w 100"/>
                  <a:gd name="T35" fmla="*/ 65 h 78"/>
                  <a:gd name="T36" fmla="*/ 28 w 100"/>
                  <a:gd name="T37" fmla="*/ 69 h 78"/>
                  <a:gd name="T38" fmla="*/ 23 w 100"/>
                  <a:gd name="T39" fmla="*/ 74 h 78"/>
                  <a:gd name="T40" fmla="*/ 18 w 100"/>
                  <a:gd name="T41" fmla="*/ 78 h 78"/>
                  <a:gd name="T42" fmla="*/ 9 w 100"/>
                  <a:gd name="T43" fmla="*/ 74 h 78"/>
                  <a:gd name="T44" fmla="*/ 2 w 100"/>
                  <a:gd name="T45" fmla="*/ 70 h 78"/>
                  <a:gd name="T46" fmla="*/ 0 w 100"/>
                  <a:gd name="T47" fmla="*/ 65 h 78"/>
                  <a:gd name="T48" fmla="*/ 0 w 100"/>
                  <a:gd name="T49" fmla="*/ 59 h 78"/>
                  <a:gd name="T50" fmla="*/ 0 w 100"/>
                  <a:gd name="T51" fmla="*/ 54 h 78"/>
                  <a:gd name="T52" fmla="*/ 0 w 100"/>
                  <a:gd name="T53" fmla="*/ 48 h 78"/>
                  <a:gd name="T54" fmla="*/ 4 w 100"/>
                  <a:gd name="T55" fmla="*/ 40 h 78"/>
                  <a:gd name="T56" fmla="*/ 9 w 100"/>
                  <a:gd name="T57" fmla="*/ 32 h 78"/>
                  <a:gd name="T58" fmla="*/ 16 w 100"/>
                  <a:gd name="T59" fmla="*/ 24 h 78"/>
                  <a:gd name="T60" fmla="*/ 25 w 100"/>
                  <a:gd name="T61" fmla="*/ 20 h 78"/>
                  <a:gd name="T62" fmla="*/ 28 w 100"/>
                  <a:gd name="T63" fmla="*/ 17 h 78"/>
                  <a:gd name="T64" fmla="*/ 35 w 100"/>
                  <a:gd name="T65" fmla="*/ 17 h 78"/>
                  <a:gd name="T66" fmla="*/ 42 w 100"/>
                  <a:gd name="T67" fmla="*/ 16 h 78"/>
                  <a:gd name="T68" fmla="*/ 51 w 100"/>
                  <a:gd name="T69" fmla="*/ 17 h 78"/>
                  <a:gd name="T70" fmla="*/ 53 w 100"/>
                  <a:gd name="T71" fmla="*/ 12 h 78"/>
                  <a:gd name="T72" fmla="*/ 58 w 100"/>
                  <a:gd name="T73" fmla="*/ 6 h 78"/>
                  <a:gd name="T74" fmla="*/ 62 w 100"/>
                  <a:gd name="T75" fmla="*/ 2 h 78"/>
                  <a:gd name="T76" fmla="*/ 65 w 100"/>
                  <a:gd name="T77" fmla="*/ 0 h 78"/>
                  <a:gd name="T78" fmla="*/ 65 w 100"/>
                  <a:gd name="T79" fmla="*/ 0 h 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0"/>
                  <a:gd name="T121" fmla="*/ 0 h 78"/>
                  <a:gd name="T122" fmla="*/ 100 w 100"/>
                  <a:gd name="T123" fmla="*/ 78 h 7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0" h="78">
                    <a:moveTo>
                      <a:pt x="65" y="0"/>
                    </a:moveTo>
                    <a:lnTo>
                      <a:pt x="74" y="2"/>
                    </a:lnTo>
                    <a:lnTo>
                      <a:pt x="78" y="10"/>
                    </a:lnTo>
                    <a:lnTo>
                      <a:pt x="78" y="13"/>
                    </a:lnTo>
                    <a:lnTo>
                      <a:pt x="81" y="17"/>
                    </a:lnTo>
                    <a:lnTo>
                      <a:pt x="86" y="19"/>
                    </a:lnTo>
                    <a:lnTo>
                      <a:pt x="93" y="20"/>
                    </a:lnTo>
                    <a:lnTo>
                      <a:pt x="99" y="28"/>
                    </a:lnTo>
                    <a:lnTo>
                      <a:pt x="100" y="39"/>
                    </a:lnTo>
                    <a:lnTo>
                      <a:pt x="99" y="43"/>
                    </a:lnTo>
                    <a:lnTo>
                      <a:pt x="95" y="48"/>
                    </a:lnTo>
                    <a:lnTo>
                      <a:pt x="92" y="54"/>
                    </a:lnTo>
                    <a:lnTo>
                      <a:pt x="88" y="59"/>
                    </a:lnTo>
                    <a:lnTo>
                      <a:pt x="76" y="65"/>
                    </a:lnTo>
                    <a:lnTo>
                      <a:pt x="65" y="69"/>
                    </a:lnTo>
                    <a:lnTo>
                      <a:pt x="51" y="67"/>
                    </a:lnTo>
                    <a:lnTo>
                      <a:pt x="41" y="62"/>
                    </a:lnTo>
                    <a:lnTo>
                      <a:pt x="35" y="65"/>
                    </a:lnTo>
                    <a:lnTo>
                      <a:pt x="28" y="69"/>
                    </a:lnTo>
                    <a:lnTo>
                      <a:pt x="23" y="74"/>
                    </a:lnTo>
                    <a:lnTo>
                      <a:pt x="18" y="78"/>
                    </a:lnTo>
                    <a:lnTo>
                      <a:pt x="9" y="74"/>
                    </a:lnTo>
                    <a:lnTo>
                      <a:pt x="2" y="70"/>
                    </a:lnTo>
                    <a:lnTo>
                      <a:pt x="0" y="65"/>
                    </a:lnTo>
                    <a:lnTo>
                      <a:pt x="0" y="59"/>
                    </a:lnTo>
                    <a:lnTo>
                      <a:pt x="0" y="54"/>
                    </a:lnTo>
                    <a:lnTo>
                      <a:pt x="0" y="48"/>
                    </a:lnTo>
                    <a:lnTo>
                      <a:pt x="4" y="40"/>
                    </a:lnTo>
                    <a:lnTo>
                      <a:pt x="9" y="32"/>
                    </a:lnTo>
                    <a:lnTo>
                      <a:pt x="16" y="24"/>
                    </a:lnTo>
                    <a:lnTo>
                      <a:pt x="25" y="20"/>
                    </a:lnTo>
                    <a:lnTo>
                      <a:pt x="28" y="17"/>
                    </a:lnTo>
                    <a:lnTo>
                      <a:pt x="35" y="17"/>
                    </a:lnTo>
                    <a:lnTo>
                      <a:pt x="42" y="16"/>
                    </a:lnTo>
                    <a:lnTo>
                      <a:pt x="51" y="17"/>
                    </a:lnTo>
                    <a:lnTo>
                      <a:pt x="53" y="12"/>
                    </a:lnTo>
                    <a:lnTo>
                      <a:pt x="58" y="6"/>
                    </a:lnTo>
                    <a:lnTo>
                      <a:pt x="62" y="2"/>
                    </a:lnTo>
                    <a:lnTo>
                      <a:pt x="65" y="0"/>
                    </a:lnTo>
                    <a:close/>
                  </a:path>
                </a:pathLst>
              </a:custGeom>
              <a:solidFill>
                <a:srgbClr val="E8D9D9"/>
              </a:solidFill>
              <a:ln w="9525">
                <a:noFill/>
                <a:round/>
                <a:headEnd/>
                <a:tailEnd/>
              </a:ln>
            </p:spPr>
            <p:txBody>
              <a:bodyPr/>
              <a:lstStyle/>
              <a:p>
                <a:endParaRPr lang="en-US"/>
              </a:p>
            </p:txBody>
          </p:sp>
          <p:sp>
            <p:nvSpPr>
              <p:cNvPr id="421974" name="Freeform 82"/>
              <p:cNvSpPr>
                <a:spLocks/>
              </p:cNvSpPr>
              <p:nvPr/>
            </p:nvSpPr>
            <p:spPr bwMode="auto">
              <a:xfrm>
                <a:off x="973" y="3460"/>
                <a:ext cx="93" cy="242"/>
              </a:xfrm>
              <a:custGeom>
                <a:avLst/>
                <a:gdLst>
                  <a:gd name="T0" fmla="*/ 0 w 93"/>
                  <a:gd name="T1" fmla="*/ 0 h 242"/>
                  <a:gd name="T2" fmla="*/ 18 w 93"/>
                  <a:gd name="T3" fmla="*/ 242 h 242"/>
                  <a:gd name="T4" fmla="*/ 93 w 93"/>
                  <a:gd name="T5" fmla="*/ 200 h 242"/>
                  <a:gd name="T6" fmla="*/ 81 w 93"/>
                  <a:gd name="T7" fmla="*/ 1 h 242"/>
                  <a:gd name="T8" fmla="*/ 55 w 93"/>
                  <a:gd name="T9" fmla="*/ 14 h 242"/>
                  <a:gd name="T10" fmla="*/ 27 w 93"/>
                  <a:gd name="T11" fmla="*/ 12 h 242"/>
                  <a:gd name="T12" fmla="*/ 0 w 93"/>
                  <a:gd name="T13" fmla="*/ 0 h 242"/>
                  <a:gd name="T14" fmla="*/ 0 w 93"/>
                  <a:gd name="T15" fmla="*/ 0 h 242"/>
                  <a:gd name="T16" fmla="*/ 0 60000 65536"/>
                  <a:gd name="T17" fmla="*/ 0 60000 65536"/>
                  <a:gd name="T18" fmla="*/ 0 60000 65536"/>
                  <a:gd name="T19" fmla="*/ 0 60000 65536"/>
                  <a:gd name="T20" fmla="*/ 0 60000 65536"/>
                  <a:gd name="T21" fmla="*/ 0 60000 65536"/>
                  <a:gd name="T22" fmla="*/ 0 60000 65536"/>
                  <a:gd name="T23" fmla="*/ 0 60000 65536"/>
                  <a:gd name="T24" fmla="*/ 0 w 93"/>
                  <a:gd name="T25" fmla="*/ 0 h 242"/>
                  <a:gd name="T26" fmla="*/ 93 w 93"/>
                  <a:gd name="T27" fmla="*/ 242 h 2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 h="242">
                    <a:moveTo>
                      <a:pt x="0" y="0"/>
                    </a:moveTo>
                    <a:lnTo>
                      <a:pt x="18" y="242"/>
                    </a:lnTo>
                    <a:lnTo>
                      <a:pt x="93" y="200"/>
                    </a:lnTo>
                    <a:lnTo>
                      <a:pt x="81" y="1"/>
                    </a:lnTo>
                    <a:lnTo>
                      <a:pt x="55" y="14"/>
                    </a:lnTo>
                    <a:lnTo>
                      <a:pt x="27" y="12"/>
                    </a:lnTo>
                    <a:lnTo>
                      <a:pt x="0" y="0"/>
                    </a:lnTo>
                    <a:close/>
                  </a:path>
                </a:pathLst>
              </a:custGeom>
              <a:solidFill>
                <a:srgbClr val="756969"/>
              </a:solidFill>
              <a:ln w="9525">
                <a:noFill/>
                <a:round/>
                <a:headEnd/>
                <a:tailEnd/>
              </a:ln>
            </p:spPr>
            <p:txBody>
              <a:bodyPr/>
              <a:lstStyle/>
              <a:p>
                <a:endParaRPr lang="en-US"/>
              </a:p>
            </p:txBody>
          </p:sp>
          <p:sp>
            <p:nvSpPr>
              <p:cNvPr id="421975" name="Freeform 83"/>
              <p:cNvSpPr>
                <a:spLocks/>
              </p:cNvSpPr>
              <p:nvPr/>
            </p:nvSpPr>
            <p:spPr bwMode="auto">
              <a:xfrm>
                <a:off x="950" y="3025"/>
                <a:ext cx="97" cy="332"/>
              </a:xfrm>
              <a:custGeom>
                <a:avLst/>
                <a:gdLst>
                  <a:gd name="T0" fmla="*/ 11 w 97"/>
                  <a:gd name="T1" fmla="*/ 0 h 332"/>
                  <a:gd name="T2" fmla="*/ 0 w 97"/>
                  <a:gd name="T3" fmla="*/ 135 h 332"/>
                  <a:gd name="T4" fmla="*/ 0 w 97"/>
                  <a:gd name="T5" fmla="*/ 259 h 332"/>
                  <a:gd name="T6" fmla="*/ 4 w 97"/>
                  <a:gd name="T7" fmla="*/ 301 h 332"/>
                  <a:gd name="T8" fmla="*/ 25 w 97"/>
                  <a:gd name="T9" fmla="*/ 296 h 332"/>
                  <a:gd name="T10" fmla="*/ 53 w 97"/>
                  <a:gd name="T11" fmla="*/ 305 h 332"/>
                  <a:gd name="T12" fmla="*/ 57 w 97"/>
                  <a:gd name="T13" fmla="*/ 332 h 332"/>
                  <a:gd name="T14" fmla="*/ 78 w 97"/>
                  <a:gd name="T15" fmla="*/ 309 h 332"/>
                  <a:gd name="T16" fmla="*/ 97 w 97"/>
                  <a:gd name="T17" fmla="*/ 299 h 332"/>
                  <a:gd name="T18" fmla="*/ 76 w 97"/>
                  <a:gd name="T19" fmla="*/ 45 h 332"/>
                  <a:gd name="T20" fmla="*/ 11 w 97"/>
                  <a:gd name="T21" fmla="*/ 0 h 332"/>
                  <a:gd name="T22" fmla="*/ 11 w 97"/>
                  <a:gd name="T23" fmla="*/ 0 h 3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7"/>
                  <a:gd name="T37" fmla="*/ 0 h 332"/>
                  <a:gd name="T38" fmla="*/ 97 w 97"/>
                  <a:gd name="T39" fmla="*/ 332 h 3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7" h="332">
                    <a:moveTo>
                      <a:pt x="11" y="0"/>
                    </a:moveTo>
                    <a:lnTo>
                      <a:pt x="0" y="135"/>
                    </a:lnTo>
                    <a:lnTo>
                      <a:pt x="0" y="259"/>
                    </a:lnTo>
                    <a:lnTo>
                      <a:pt x="4" y="301"/>
                    </a:lnTo>
                    <a:lnTo>
                      <a:pt x="25" y="296"/>
                    </a:lnTo>
                    <a:lnTo>
                      <a:pt x="53" y="305"/>
                    </a:lnTo>
                    <a:lnTo>
                      <a:pt x="57" y="332"/>
                    </a:lnTo>
                    <a:lnTo>
                      <a:pt x="78" y="309"/>
                    </a:lnTo>
                    <a:lnTo>
                      <a:pt x="97" y="299"/>
                    </a:lnTo>
                    <a:lnTo>
                      <a:pt x="76" y="45"/>
                    </a:lnTo>
                    <a:lnTo>
                      <a:pt x="11" y="0"/>
                    </a:lnTo>
                    <a:close/>
                  </a:path>
                </a:pathLst>
              </a:custGeom>
              <a:solidFill>
                <a:srgbClr val="756969"/>
              </a:solidFill>
              <a:ln w="9525">
                <a:noFill/>
                <a:round/>
                <a:headEnd/>
                <a:tailEnd/>
              </a:ln>
            </p:spPr>
            <p:txBody>
              <a:bodyPr/>
              <a:lstStyle/>
              <a:p>
                <a:endParaRPr lang="en-US"/>
              </a:p>
            </p:txBody>
          </p:sp>
          <p:sp>
            <p:nvSpPr>
              <p:cNvPr id="421976" name="Freeform 84"/>
              <p:cNvSpPr>
                <a:spLocks/>
              </p:cNvSpPr>
              <p:nvPr/>
            </p:nvSpPr>
            <p:spPr bwMode="auto">
              <a:xfrm>
                <a:off x="986" y="3485"/>
                <a:ext cx="72" cy="187"/>
              </a:xfrm>
              <a:custGeom>
                <a:avLst/>
                <a:gdLst>
                  <a:gd name="T0" fmla="*/ 19 w 72"/>
                  <a:gd name="T1" fmla="*/ 2 h 187"/>
                  <a:gd name="T2" fmla="*/ 24 w 72"/>
                  <a:gd name="T3" fmla="*/ 11 h 187"/>
                  <a:gd name="T4" fmla="*/ 24 w 72"/>
                  <a:gd name="T5" fmla="*/ 23 h 187"/>
                  <a:gd name="T6" fmla="*/ 24 w 72"/>
                  <a:gd name="T7" fmla="*/ 35 h 187"/>
                  <a:gd name="T8" fmla="*/ 29 w 72"/>
                  <a:gd name="T9" fmla="*/ 35 h 187"/>
                  <a:gd name="T10" fmla="*/ 35 w 72"/>
                  <a:gd name="T11" fmla="*/ 18 h 187"/>
                  <a:gd name="T12" fmla="*/ 45 w 72"/>
                  <a:gd name="T13" fmla="*/ 12 h 187"/>
                  <a:gd name="T14" fmla="*/ 56 w 72"/>
                  <a:gd name="T15" fmla="*/ 19 h 187"/>
                  <a:gd name="T16" fmla="*/ 58 w 72"/>
                  <a:gd name="T17" fmla="*/ 34 h 187"/>
                  <a:gd name="T18" fmla="*/ 59 w 72"/>
                  <a:gd name="T19" fmla="*/ 48 h 187"/>
                  <a:gd name="T20" fmla="*/ 61 w 72"/>
                  <a:gd name="T21" fmla="*/ 62 h 187"/>
                  <a:gd name="T22" fmla="*/ 63 w 72"/>
                  <a:gd name="T23" fmla="*/ 77 h 187"/>
                  <a:gd name="T24" fmla="*/ 65 w 72"/>
                  <a:gd name="T25" fmla="*/ 92 h 187"/>
                  <a:gd name="T26" fmla="*/ 65 w 72"/>
                  <a:gd name="T27" fmla="*/ 107 h 187"/>
                  <a:gd name="T28" fmla="*/ 70 w 72"/>
                  <a:gd name="T29" fmla="*/ 122 h 187"/>
                  <a:gd name="T30" fmla="*/ 72 w 72"/>
                  <a:gd name="T31" fmla="*/ 138 h 187"/>
                  <a:gd name="T32" fmla="*/ 70 w 72"/>
                  <a:gd name="T33" fmla="*/ 153 h 187"/>
                  <a:gd name="T34" fmla="*/ 65 w 72"/>
                  <a:gd name="T35" fmla="*/ 165 h 187"/>
                  <a:gd name="T36" fmla="*/ 52 w 72"/>
                  <a:gd name="T37" fmla="*/ 178 h 187"/>
                  <a:gd name="T38" fmla="*/ 36 w 72"/>
                  <a:gd name="T39" fmla="*/ 186 h 187"/>
                  <a:gd name="T40" fmla="*/ 24 w 72"/>
                  <a:gd name="T41" fmla="*/ 187 h 187"/>
                  <a:gd name="T42" fmla="*/ 12 w 72"/>
                  <a:gd name="T43" fmla="*/ 183 h 187"/>
                  <a:gd name="T44" fmla="*/ 5 w 72"/>
                  <a:gd name="T45" fmla="*/ 169 h 187"/>
                  <a:gd name="T46" fmla="*/ 1 w 72"/>
                  <a:gd name="T47" fmla="*/ 159 h 187"/>
                  <a:gd name="T48" fmla="*/ 1 w 72"/>
                  <a:gd name="T49" fmla="*/ 148 h 187"/>
                  <a:gd name="T50" fmla="*/ 1 w 72"/>
                  <a:gd name="T51" fmla="*/ 137 h 187"/>
                  <a:gd name="T52" fmla="*/ 1 w 72"/>
                  <a:gd name="T53" fmla="*/ 126 h 187"/>
                  <a:gd name="T54" fmla="*/ 0 w 72"/>
                  <a:gd name="T55" fmla="*/ 111 h 187"/>
                  <a:gd name="T56" fmla="*/ 0 w 72"/>
                  <a:gd name="T57" fmla="*/ 96 h 187"/>
                  <a:gd name="T58" fmla="*/ 0 w 72"/>
                  <a:gd name="T59" fmla="*/ 83 h 187"/>
                  <a:gd name="T60" fmla="*/ 1 w 72"/>
                  <a:gd name="T61" fmla="*/ 68 h 187"/>
                  <a:gd name="T62" fmla="*/ 3 w 72"/>
                  <a:gd name="T63" fmla="*/ 53 h 187"/>
                  <a:gd name="T64" fmla="*/ 3 w 72"/>
                  <a:gd name="T65" fmla="*/ 38 h 187"/>
                  <a:gd name="T66" fmla="*/ 3 w 72"/>
                  <a:gd name="T67" fmla="*/ 23 h 187"/>
                  <a:gd name="T68" fmla="*/ 3 w 72"/>
                  <a:gd name="T69" fmla="*/ 12 h 187"/>
                  <a:gd name="T70" fmla="*/ 8 w 72"/>
                  <a:gd name="T71" fmla="*/ 2 h 187"/>
                  <a:gd name="T72" fmla="*/ 12 w 72"/>
                  <a:gd name="T73" fmla="*/ 0 h 1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
                  <a:gd name="T112" fmla="*/ 0 h 187"/>
                  <a:gd name="T113" fmla="*/ 72 w 72"/>
                  <a:gd name="T114" fmla="*/ 187 h 1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 h="187">
                    <a:moveTo>
                      <a:pt x="12" y="0"/>
                    </a:moveTo>
                    <a:lnTo>
                      <a:pt x="19" y="2"/>
                    </a:lnTo>
                    <a:lnTo>
                      <a:pt x="22" y="7"/>
                    </a:lnTo>
                    <a:lnTo>
                      <a:pt x="24" y="11"/>
                    </a:lnTo>
                    <a:lnTo>
                      <a:pt x="24" y="18"/>
                    </a:lnTo>
                    <a:lnTo>
                      <a:pt x="24" y="23"/>
                    </a:lnTo>
                    <a:lnTo>
                      <a:pt x="24" y="30"/>
                    </a:lnTo>
                    <a:lnTo>
                      <a:pt x="24" y="35"/>
                    </a:lnTo>
                    <a:lnTo>
                      <a:pt x="29" y="41"/>
                    </a:lnTo>
                    <a:lnTo>
                      <a:pt x="29" y="35"/>
                    </a:lnTo>
                    <a:lnTo>
                      <a:pt x="33" y="27"/>
                    </a:lnTo>
                    <a:lnTo>
                      <a:pt x="35" y="18"/>
                    </a:lnTo>
                    <a:lnTo>
                      <a:pt x="38" y="14"/>
                    </a:lnTo>
                    <a:lnTo>
                      <a:pt x="45" y="12"/>
                    </a:lnTo>
                    <a:lnTo>
                      <a:pt x="54" y="12"/>
                    </a:lnTo>
                    <a:lnTo>
                      <a:pt x="56" y="19"/>
                    </a:lnTo>
                    <a:lnTo>
                      <a:pt x="58" y="27"/>
                    </a:lnTo>
                    <a:lnTo>
                      <a:pt x="58" y="34"/>
                    </a:lnTo>
                    <a:lnTo>
                      <a:pt x="59" y="41"/>
                    </a:lnTo>
                    <a:lnTo>
                      <a:pt x="59" y="48"/>
                    </a:lnTo>
                    <a:lnTo>
                      <a:pt x="61" y="56"/>
                    </a:lnTo>
                    <a:lnTo>
                      <a:pt x="61" y="62"/>
                    </a:lnTo>
                    <a:lnTo>
                      <a:pt x="63" y="71"/>
                    </a:lnTo>
                    <a:lnTo>
                      <a:pt x="63" y="77"/>
                    </a:lnTo>
                    <a:lnTo>
                      <a:pt x="65" y="86"/>
                    </a:lnTo>
                    <a:lnTo>
                      <a:pt x="65" y="92"/>
                    </a:lnTo>
                    <a:lnTo>
                      <a:pt x="65" y="100"/>
                    </a:lnTo>
                    <a:lnTo>
                      <a:pt x="65" y="107"/>
                    </a:lnTo>
                    <a:lnTo>
                      <a:pt x="68" y="115"/>
                    </a:lnTo>
                    <a:lnTo>
                      <a:pt x="70" y="122"/>
                    </a:lnTo>
                    <a:lnTo>
                      <a:pt x="72" y="130"/>
                    </a:lnTo>
                    <a:lnTo>
                      <a:pt x="72" y="138"/>
                    </a:lnTo>
                    <a:lnTo>
                      <a:pt x="72" y="146"/>
                    </a:lnTo>
                    <a:lnTo>
                      <a:pt x="70" y="153"/>
                    </a:lnTo>
                    <a:lnTo>
                      <a:pt x="70" y="160"/>
                    </a:lnTo>
                    <a:lnTo>
                      <a:pt x="65" y="165"/>
                    </a:lnTo>
                    <a:lnTo>
                      <a:pt x="59" y="172"/>
                    </a:lnTo>
                    <a:lnTo>
                      <a:pt x="52" y="178"/>
                    </a:lnTo>
                    <a:lnTo>
                      <a:pt x="45" y="183"/>
                    </a:lnTo>
                    <a:lnTo>
                      <a:pt x="36" y="186"/>
                    </a:lnTo>
                    <a:lnTo>
                      <a:pt x="31" y="187"/>
                    </a:lnTo>
                    <a:lnTo>
                      <a:pt x="24" y="187"/>
                    </a:lnTo>
                    <a:lnTo>
                      <a:pt x="21" y="187"/>
                    </a:lnTo>
                    <a:lnTo>
                      <a:pt x="12" y="183"/>
                    </a:lnTo>
                    <a:lnTo>
                      <a:pt x="8" y="175"/>
                    </a:lnTo>
                    <a:lnTo>
                      <a:pt x="5" y="169"/>
                    </a:lnTo>
                    <a:lnTo>
                      <a:pt x="3" y="164"/>
                    </a:lnTo>
                    <a:lnTo>
                      <a:pt x="1" y="159"/>
                    </a:lnTo>
                    <a:lnTo>
                      <a:pt x="1" y="153"/>
                    </a:lnTo>
                    <a:lnTo>
                      <a:pt x="1" y="148"/>
                    </a:lnTo>
                    <a:lnTo>
                      <a:pt x="1" y="144"/>
                    </a:lnTo>
                    <a:lnTo>
                      <a:pt x="1" y="137"/>
                    </a:lnTo>
                    <a:lnTo>
                      <a:pt x="5" y="134"/>
                    </a:lnTo>
                    <a:lnTo>
                      <a:pt x="1" y="126"/>
                    </a:lnTo>
                    <a:lnTo>
                      <a:pt x="0" y="119"/>
                    </a:lnTo>
                    <a:lnTo>
                      <a:pt x="0" y="111"/>
                    </a:lnTo>
                    <a:lnTo>
                      <a:pt x="0" y="104"/>
                    </a:lnTo>
                    <a:lnTo>
                      <a:pt x="0" y="96"/>
                    </a:lnTo>
                    <a:lnTo>
                      <a:pt x="0" y="90"/>
                    </a:lnTo>
                    <a:lnTo>
                      <a:pt x="0" y="83"/>
                    </a:lnTo>
                    <a:lnTo>
                      <a:pt x="1" y="76"/>
                    </a:lnTo>
                    <a:lnTo>
                      <a:pt x="1" y="68"/>
                    </a:lnTo>
                    <a:lnTo>
                      <a:pt x="3" y="61"/>
                    </a:lnTo>
                    <a:lnTo>
                      <a:pt x="3" y="53"/>
                    </a:lnTo>
                    <a:lnTo>
                      <a:pt x="5" y="46"/>
                    </a:lnTo>
                    <a:lnTo>
                      <a:pt x="3" y="38"/>
                    </a:lnTo>
                    <a:lnTo>
                      <a:pt x="3" y="31"/>
                    </a:lnTo>
                    <a:lnTo>
                      <a:pt x="3" y="23"/>
                    </a:lnTo>
                    <a:lnTo>
                      <a:pt x="3" y="18"/>
                    </a:lnTo>
                    <a:lnTo>
                      <a:pt x="3" y="12"/>
                    </a:lnTo>
                    <a:lnTo>
                      <a:pt x="5" y="8"/>
                    </a:lnTo>
                    <a:lnTo>
                      <a:pt x="8" y="2"/>
                    </a:lnTo>
                    <a:lnTo>
                      <a:pt x="12" y="0"/>
                    </a:lnTo>
                    <a:close/>
                  </a:path>
                </a:pathLst>
              </a:custGeom>
              <a:solidFill>
                <a:srgbClr val="D1BDBD"/>
              </a:solidFill>
              <a:ln w="9525">
                <a:noFill/>
                <a:round/>
                <a:headEnd/>
                <a:tailEnd/>
              </a:ln>
            </p:spPr>
            <p:txBody>
              <a:bodyPr/>
              <a:lstStyle/>
              <a:p>
                <a:endParaRPr lang="en-US"/>
              </a:p>
            </p:txBody>
          </p:sp>
          <p:sp>
            <p:nvSpPr>
              <p:cNvPr id="421977" name="Freeform 85"/>
              <p:cNvSpPr>
                <a:spLocks/>
              </p:cNvSpPr>
              <p:nvPr/>
            </p:nvSpPr>
            <p:spPr bwMode="auto">
              <a:xfrm>
                <a:off x="1007" y="3529"/>
                <a:ext cx="7" cy="9"/>
              </a:xfrm>
              <a:custGeom>
                <a:avLst/>
                <a:gdLst>
                  <a:gd name="T0" fmla="*/ 7 w 7"/>
                  <a:gd name="T1" fmla="*/ 0 h 9"/>
                  <a:gd name="T2" fmla="*/ 0 w 7"/>
                  <a:gd name="T3" fmla="*/ 5 h 9"/>
                  <a:gd name="T4" fmla="*/ 3 w 7"/>
                  <a:gd name="T5" fmla="*/ 9 h 9"/>
                  <a:gd name="T6" fmla="*/ 3 w 7"/>
                  <a:gd name="T7" fmla="*/ 8 h 9"/>
                  <a:gd name="T8" fmla="*/ 7 w 7"/>
                  <a:gd name="T9" fmla="*/ 8 h 9"/>
                  <a:gd name="T10" fmla="*/ 7 w 7"/>
                  <a:gd name="T11" fmla="*/ 5 h 9"/>
                  <a:gd name="T12" fmla="*/ 7 w 7"/>
                  <a:gd name="T13" fmla="*/ 0 h 9"/>
                  <a:gd name="T14" fmla="*/ 7 w 7"/>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9"/>
                  <a:gd name="T26" fmla="*/ 7 w 7"/>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9">
                    <a:moveTo>
                      <a:pt x="7" y="0"/>
                    </a:moveTo>
                    <a:lnTo>
                      <a:pt x="0" y="5"/>
                    </a:lnTo>
                    <a:lnTo>
                      <a:pt x="3" y="9"/>
                    </a:lnTo>
                    <a:lnTo>
                      <a:pt x="3" y="8"/>
                    </a:lnTo>
                    <a:lnTo>
                      <a:pt x="7" y="8"/>
                    </a:lnTo>
                    <a:lnTo>
                      <a:pt x="7" y="5"/>
                    </a:lnTo>
                    <a:lnTo>
                      <a:pt x="7" y="0"/>
                    </a:lnTo>
                    <a:close/>
                  </a:path>
                </a:pathLst>
              </a:custGeom>
              <a:solidFill>
                <a:srgbClr val="D1BDBD"/>
              </a:solidFill>
              <a:ln w="9525">
                <a:noFill/>
                <a:round/>
                <a:headEnd/>
                <a:tailEnd/>
              </a:ln>
            </p:spPr>
            <p:txBody>
              <a:bodyPr/>
              <a:lstStyle/>
              <a:p>
                <a:endParaRPr lang="en-US"/>
              </a:p>
            </p:txBody>
          </p:sp>
          <p:sp>
            <p:nvSpPr>
              <p:cNvPr id="421978" name="Freeform 86"/>
              <p:cNvSpPr>
                <a:spLocks/>
              </p:cNvSpPr>
              <p:nvPr/>
            </p:nvSpPr>
            <p:spPr bwMode="auto">
              <a:xfrm>
                <a:off x="963" y="3047"/>
                <a:ext cx="70" cy="283"/>
              </a:xfrm>
              <a:custGeom>
                <a:avLst/>
                <a:gdLst>
                  <a:gd name="T0" fmla="*/ 44 w 70"/>
                  <a:gd name="T1" fmla="*/ 11 h 283"/>
                  <a:gd name="T2" fmla="*/ 56 w 70"/>
                  <a:gd name="T3" fmla="*/ 34 h 283"/>
                  <a:gd name="T4" fmla="*/ 68 w 70"/>
                  <a:gd name="T5" fmla="*/ 59 h 283"/>
                  <a:gd name="T6" fmla="*/ 68 w 70"/>
                  <a:gd name="T7" fmla="*/ 78 h 283"/>
                  <a:gd name="T8" fmla="*/ 68 w 70"/>
                  <a:gd name="T9" fmla="*/ 97 h 283"/>
                  <a:gd name="T10" fmla="*/ 66 w 70"/>
                  <a:gd name="T11" fmla="*/ 116 h 283"/>
                  <a:gd name="T12" fmla="*/ 66 w 70"/>
                  <a:gd name="T13" fmla="*/ 136 h 283"/>
                  <a:gd name="T14" fmla="*/ 65 w 70"/>
                  <a:gd name="T15" fmla="*/ 155 h 283"/>
                  <a:gd name="T16" fmla="*/ 65 w 70"/>
                  <a:gd name="T17" fmla="*/ 176 h 283"/>
                  <a:gd name="T18" fmla="*/ 65 w 70"/>
                  <a:gd name="T19" fmla="*/ 195 h 283"/>
                  <a:gd name="T20" fmla="*/ 65 w 70"/>
                  <a:gd name="T21" fmla="*/ 214 h 283"/>
                  <a:gd name="T22" fmla="*/ 65 w 70"/>
                  <a:gd name="T23" fmla="*/ 233 h 283"/>
                  <a:gd name="T24" fmla="*/ 66 w 70"/>
                  <a:gd name="T25" fmla="*/ 251 h 283"/>
                  <a:gd name="T26" fmla="*/ 68 w 70"/>
                  <a:gd name="T27" fmla="*/ 270 h 283"/>
                  <a:gd name="T28" fmla="*/ 56 w 70"/>
                  <a:gd name="T29" fmla="*/ 280 h 283"/>
                  <a:gd name="T30" fmla="*/ 37 w 70"/>
                  <a:gd name="T31" fmla="*/ 281 h 283"/>
                  <a:gd name="T32" fmla="*/ 16 w 70"/>
                  <a:gd name="T33" fmla="*/ 277 h 283"/>
                  <a:gd name="T34" fmla="*/ 0 w 70"/>
                  <a:gd name="T35" fmla="*/ 261 h 283"/>
                  <a:gd name="T36" fmla="*/ 0 w 70"/>
                  <a:gd name="T37" fmla="*/ 241 h 283"/>
                  <a:gd name="T38" fmla="*/ 0 w 70"/>
                  <a:gd name="T39" fmla="*/ 224 h 283"/>
                  <a:gd name="T40" fmla="*/ 0 w 70"/>
                  <a:gd name="T41" fmla="*/ 210 h 283"/>
                  <a:gd name="T42" fmla="*/ 0 w 70"/>
                  <a:gd name="T43" fmla="*/ 193 h 283"/>
                  <a:gd name="T44" fmla="*/ 3 w 70"/>
                  <a:gd name="T45" fmla="*/ 169 h 283"/>
                  <a:gd name="T46" fmla="*/ 3 w 70"/>
                  <a:gd name="T47" fmla="*/ 153 h 283"/>
                  <a:gd name="T48" fmla="*/ 5 w 70"/>
                  <a:gd name="T49" fmla="*/ 136 h 283"/>
                  <a:gd name="T50" fmla="*/ 7 w 70"/>
                  <a:gd name="T51" fmla="*/ 122 h 283"/>
                  <a:gd name="T52" fmla="*/ 7 w 70"/>
                  <a:gd name="T53" fmla="*/ 107 h 283"/>
                  <a:gd name="T54" fmla="*/ 19 w 70"/>
                  <a:gd name="T55" fmla="*/ 85 h 283"/>
                  <a:gd name="T56" fmla="*/ 35 w 70"/>
                  <a:gd name="T57" fmla="*/ 94 h 283"/>
                  <a:gd name="T58" fmla="*/ 28 w 70"/>
                  <a:gd name="T59" fmla="*/ 109 h 283"/>
                  <a:gd name="T60" fmla="*/ 35 w 70"/>
                  <a:gd name="T61" fmla="*/ 126 h 283"/>
                  <a:gd name="T62" fmla="*/ 33 w 70"/>
                  <a:gd name="T63" fmla="*/ 142 h 283"/>
                  <a:gd name="T64" fmla="*/ 35 w 70"/>
                  <a:gd name="T65" fmla="*/ 161 h 283"/>
                  <a:gd name="T66" fmla="*/ 40 w 70"/>
                  <a:gd name="T67" fmla="*/ 172 h 283"/>
                  <a:gd name="T68" fmla="*/ 40 w 70"/>
                  <a:gd name="T69" fmla="*/ 157 h 283"/>
                  <a:gd name="T70" fmla="*/ 40 w 70"/>
                  <a:gd name="T71" fmla="*/ 134 h 283"/>
                  <a:gd name="T72" fmla="*/ 40 w 70"/>
                  <a:gd name="T73" fmla="*/ 112 h 283"/>
                  <a:gd name="T74" fmla="*/ 40 w 70"/>
                  <a:gd name="T75" fmla="*/ 88 h 283"/>
                  <a:gd name="T76" fmla="*/ 40 w 70"/>
                  <a:gd name="T77" fmla="*/ 66 h 283"/>
                  <a:gd name="T78" fmla="*/ 28 w 70"/>
                  <a:gd name="T79" fmla="*/ 54 h 283"/>
                  <a:gd name="T80" fmla="*/ 16 w 70"/>
                  <a:gd name="T81" fmla="*/ 51 h 283"/>
                  <a:gd name="T82" fmla="*/ 10 w 70"/>
                  <a:gd name="T83" fmla="*/ 25 h 283"/>
                  <a:gd name="T84" fmla="*/ 23 w 70"/>
                  <a:gd name="T85" fmla="*/ 4 h 283"/>
                  <a:gd name="T86" fmla="*/ 28 w 70"/>
                  <a:gd name="T87" fmla="*/ 0 h 2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
                  <a:gd name="T133" fmla="*/ 0 h 283"/>
                  <a:gd name="T134" fmla="*/ 70 w 70"/>
                  <a:gd name="T135" fmla="*/ 283 h 28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 h="283">
                    <a:moveTo>
                      <a:pt x="28" y="0"/>
                    </a:moveTo>
                    <a:lnTo>
                      <a:pt x="35" y="4"/>
                    </a:lnTo>
                    <a:lnTo>
                      <a:pt x="44" y="11"/>
                    </a:lnTo>
                    <a:lnTo>
                      <a:pt x="47" y="17"/>
                    </a:lnTo>
                    <a:lnTo>
                      <a:pt x="52" y="25"/>
                    </a:lnTo>
                    <a:lnTo>
                      <a:pt x="56" y="34"/>
                    </a:lnTo>
                    <a:lnTo>
                      <a:pt x="59" y="42"/>
                    </a:lnTo>
                    <a:lnTo>
                      <a:pt x="65" y="51"/>
                    </a:lnTo>
                    <a:lnTo>
                      <a:pt x="68" y="59"/>
                    </a:lnTo>
                    <a:lnTo>
                      <a:pt x="68" y="65"/>
                    </a:lnTo>
                    <a:lnTo>
                      <a:pt x="68" y="71"/>
                    </a:lnTo>
                    <a:lnTo>
                      <a:pt x="68" y="78"/>
                    </a:lnTo>
                    <a:lnTo>
                      <a:pt x="68" y="85"/>
                    </a:lnTo>
                    <a:lnTo>
                      <a:pt x="68" y="90"/>
                    </a:lnTo>
                    <a:lnTo>
                      <a:pt x="68" y="97"/>
                    </a:lnTo>
                    <a:lnTo>
                      <a:pt x="68" y="104"/>
                    </a:lnTo>
                    <a:lnTo>
                      <a:pt x="68" y="111"/>
                    </a:lnTo>
                    <a:lnTo>
                      <a:pt x="66" y="116"/>
                    </a:lnTo>
                    <a:lnTo>
                      <a:pt x="66" y="123"/>
                    </a:lnTo>
                    <a:lnTo>
                      <a:pt x="66" y="130"/>
                    </a:lnTo>
                    <a:lnTo>
                      <a:pt x="66" y="136"/>
                    </a:lnTo>
                    <a:lnTo>
                      <a:pt x="65" y="142"/>
                    </a:lnTo>
                    <a:lnTo>
                      <a:pt x="65" y="150"/>
                    </a:lnTo>
                    <a:lnTo>
                      <a:pt x="65" y="155"/>
                    </a:lnTo>
                    <a:lnTo>
                      <a:pt x="65" y="163"/>
                    </a:lnTo>
                    <a:lnTo>
                      <a:pt x="65" y="169"/>
                    </a:lnTo>
                    <a:lnTo>
                      <a:pt x="65" y="176"/>
                    </a:lnTo>
                    <a:lnTo>
                      <a:pt x="65" y="182"/>
                    </a:lnTo>
                    <a:lnTo>
                      <a:pt x="65" y="189"/>
                    </a:lnTo>
                    <a:lnTo>
                      <a:pt x="65" y="195"/>
                    </a:lnTo>
                    <a:lnTo>
                      <a:pt x="65" y="201"/>
                    </a:lnTo>
                    <a:lnTo>
                      <a:pt x="65" y="207"/>
                    </a:lnTo>
                    <a:lnTo>
                      <a:pt x="65" y="214"/>
                    </a:lnTo>
                    <a:lnTo>
                      <a:pt x="65" y="220"/>
                    </a:lnTo>
                    <a:lnTo>
                      <a:pt x="65" y="226"/>
                    </a:lnTo>
                    <a:lnTo>
                      <a:pt x="65" y="233"/>
                    </a:lnTo>
                    <a:lnTo>
                      <a:pt x="65" y="239"/>
                    </a:lnTo>
                    <a:lnTo>
                      <a:pt x="65" y="246"/>
                    </a:lnTo>
                    <a:lnTo>
                      <a:pt x="66" y="251"/>
                    </a:lnTo>
                    <a:lnTo>
                      <a:pt x="68" y="258"/>
                    </a:lnTo>
                    <a:lnTo>
                      <a:pt x="70" y="265"/>
                    </a:lnTo>
                    <a:lnTo>
                      <a:pt x="68" y="270"/>
                    </a:lnTo>
                    <a:lnTo>
                      <a:pt x="65" y="273"/>
                    </a:lnTo>
                    <a:lnTo>
                      <a:pt x="59" y="277"/>
                    </a:lnTo>
                    <a:lnTo>
                      <a:pt x="56" y="280"/>
                    </a:lnTo>
                    <a:lnTo>
                      <a:pt x="49" y="281"/>
                    </a:lnTo>
                    <a:lnTo>
                      <a:pt x="44" y="283"/>
                    </a:lnTo>
                    <a:lnTo>
                      <a:pt x="37" y="281"/>
                    </a:lnTo>
                    <a:lnTo>
                      <a:pt x="31" y="281"/>
                    </a:lnTo>
                    <a:lnTo>
                      <a:pt x="23" y="279"/>
                    </a:lnTo>
                    <a:lnTo>
                      <a:pt x="16" y="277"/>
                    </a:lnTo>
                    <a:lnTo>
                      <a:pt x="10" y="273"/>
                    </a:lnTo>
                    <a:lnTo>
                      <a:pt x="7" y="270"/>
                    </a:lnTo>
                    <a:lnTo>
                      <a:pt x="0" y="261"/>
                    </a:lnTo>
                    <a:lnTo>
                      <a:pt x="0" y="251"/>
                    </a:lnTo>
                    <a:lnTo>
                      <a:pt x="0" y="246"/>
                    </a:lnTo>
                    <a:lnTo>
                      <a:pt x="0" y="241"/>
                    </a:lnTo>
                    <a:lnTo>
                      <a:pt x="0" y="235"/>
                    </a:lnTo>
                    <a:lnTo>
                      <a:pt x="0" y="230"/>
                    </a:lnTo>
                    <a:lnTo>
                      <a:pt x="0" y="224"/>
                    </a:lnTo>
                    <a:lnTo>
                      <a:pt x="0" y="220"/>
                    </a:lnTo>
                    <a:lnTo>
                      <a:pt x="0" y="214"/>
                    </a:lnTo>
                    <a:lnTo>
                      <a:pt x="0" y="210"/>
                    </a:lnTo>
                    <a:lnTo>
                      <a:pt x="0" y="204"/>
                    </a:lnTo>
                    <a:lnTo>
                      <a:pt x="0" y="199"/>
                    </a:lnTo>
                    <a:lnTo>
                      <a:pt x="0" y="193"/>
                    </a:lnTo>
                    <a:lnTo>
                      <a:pt x="1" y="189"/>
                    </a:lnTo>
                    <a:lnTo>
                      <a:pt x="3" y="178"/>
                    </a:lnTo>
                    <a:lnTo>
                      <a:pt x="3" y="169"/>
                    </a:lnTo>
                    <a:lnTo>
                      <a:pt x="3" y="163"/>
                    </a:lnTo>
                    <a:lnTo>
                      <a:pt x="3" y="157"/>
                    </a:lnTo>
                    <a:lnTo>
                      <a:pt x="3" y="153"/>
                    </a:lnTo>
                    <a:lnTo>
                      <a:pt x="5" y="149"/>
                    </a:lnTo>
                    <a:lnTo>
                      <a:pt x="5" y="142"/>
                    </a:lnTo>
                    <a:lnTo>
                      <a:pt x="5" y="136"/>
                    </a:lnTo>
                    <a:lnTo>
                      <a:pt x="5" y="132"/>
                    </a:lnTo>
                    <a:lnTo>
                      <a:pt x="7" y="127"/>
                    </a:lnTo>
                    <a:lnTo>
                      <a:pt x="7" y="122"/>
                    </a:lnTo>
                    <a:lnTo>
                      <a:pt x="7" y="116"/>
                    </a:lnTo>
                    <a:lnTo>
                      <a:pt x="7" y="111"/>
                    </a:lnTo>
                    <a:lnTo>
                      <a:pt x="7" y="107"/>
                    </a:lnTo>
                    <a:lnTo>
                      <a:pt x="9" y="96"/>
                    </a:lnTo>
                    <a:lnTo>
                      <a:pt x="10" y="86"/>
                    </a:lnTo>
                    <a:lnTo>
                      <a:pt x="19" y="85"/>
                    </a:lnTo>
                    <a:lnTo>
                      <a:pt x="28" y="85"/>
                    </a:lnTo>
                    <a:lnTo>
                      <a:pt x="33" y="89"/>
                    </a:lnTo>
                    <a:lnTo>
                      <a:pt x="35" y="94"/>
                    </a:lnTo>
                    <a:lnTo>
                      <a:pt x="33" y="99"/>
                    </a:lnTo>
                    <a:lnTo>
                      <a:pt x="31" y="104"/>
                    </a:lnTo>
                    <a:lnTo>
                      <a:pt x="28" y="109"/>
                    </a:lnTo>
                    <a:lnTo>
                      <a:pt x="28" y="113"/>
                    </a:lnTo>
                    <a:lnTo>
                      <a:pt x="28" y="120"/>
                    </a:lnTo>
                    <a:lnTo>
                      <a:pt x="35" y="126"/>
                    </a:lnTo>
                    <a:lnTo>
                      <a:pt x="35" y="131"/>
                    </a:lnTo>
                    <a:lnTo>
                      <a:pt x="33" y="136"/>
                    </a:lnTo>
                    <a:lnTo>
                      <a:pt x="33" y="142"/>
                    </a:lnTo>
                    <a:lnTo>
                      <a:pt x="33" y="149"/>
                    </a:lnTo>
                    <a:lnTo>
                      <a:pt x="33" y="154"/>
                    </a:lnTo>
                    <a:lnTo>
                      <a:pt x="35" y="161"/>
                    </a:lnTo>
                    <a:lnTo>
                      <a:pt x="35" y="166"/>
                    </a:lnTo>
                    <a:lnTo>
                      <a:pt x="40" y="173"/>
                    </a:lnTo>
                    <a:lnTo>
                      <a:pt x="40" y="172"/>
                    </a:lnTo>
                    <a:lnTo>
                      <a:pt x="44" y="172"/>
                    </a:lnTo>
                    <a:lnTo>
                      <a:pt x="42" y="163"/>
                    </a:lnTo>
                    <a:lnTo>
                      <a:pt x="40" y="157"/>
                    </a:lnTo>
                    <a:lnTo>
                      <a:pt x="40" y="149"/>
                    </a:lnTo>
                    <a:lnTo>
                      <a:pt x="40" y="142"/>
                    </a:lnTo>
                    <a:lnTo>
                      <a:pt x="40" y="134"/>
                    </a:lnTo>
                    <a:lnTo>
                      <a:pt x="40" y="126"/>
                    </a:lnTo>
                    <a:lnTo>
                      <a:pt x="40" y="119"/>
                    </a:lnTo>
                    <a:lnTo>
                      <a:pt x="40" y="112"/>
                    </a:lnTo>
                    <a:lnTo>
                      <a:pt x="40" y="104"/>
                    </a:lnTo>
                    <a:lnTo>
                      <a:pt x="40" y="96"/>
                    </a:lnTo>
                    <a:lnTo>
                      <a:pt x="40" y="88"/>
                    </a:lnTo>
                    <a:lnTo>
                      <a:pt x="40" y="81"/>
                    </a:lnTo>
                    <a:lnTo>
                      <a:pt x="40" y="73"/>
                    </a:lnTo>
                    <a:lnTo>
                      <a:pt x="40" y="66"/>
                    </a:lnTo>
                    <a:lnTo>
                      <a:pt x="38" y="59"/>
                    </a:lnTo>
                    <a:lnTo>
                      <a:pt x="37" y="53"/>
                    </a:lnTo>
                    <a:lnTo>
                      <a:pt x="28" y="54"/>
                    </a:lnTo>
                    <a:lnTo>
                      <a:pt x="23" y="54"/>
                    </a:lnTo>
                    <a:lnTo>
                      <a:pt x="19" y="53"/>
                    </a:lnTo>
                    <a:lnTo>
                      <a:pt x="16" y="51"/>
                    </a:lnTo>
                    <a:lnTo>
                      <a:pt x="10" y="44"/>
                    </a:lnTo>
                    <a:lnTo>
                      <a:pt x="10" y="36"/>
                    </a:lnTo>
                    <a:lnTo>
                      <a:pt x="10" y="25"/>
                    </a:lnTo>
                    <a:lnTo>
                      <a:pt x="14" y="16"/>
                    </a:lnTo>
                    <a:lnTo>
                      <a:pt x="17" y="8"/>
                    </a:lnTo>
                    <a:lnTo>
                      <a:pt x="23" y="4"/>
                    </a:lnTo>
                    <a:lnTo>
                      <a:pt x="26" y="0"/>
                    </a:lnTo>
                    <a:lnTo>
                      <a:pt x="28" y="0"/>
                    </a:lnTo>
                    <a:close/>
                  </a:path>
                </a:pathLst>
              </a:custGeom>
              <a:solidFill>
                <a:srgbClr val="D1BDBD"/>
              </a:solidFill>
              <a:ln w="9525">
                <a:noFill/>
                <a:round/>
                <a:headEnd/>
                <a:tailEnd/>
              </a:ln>
            </p:spPr>
            <p:txBody>
              <a:bodyPr/>
              <a:lstStyle/>
              <a:p>
                <a:endParaRPr lang="en-US"/>
              </a:p>
            </p:txBody>
          </p:sp>
          <p:sp>
            <p:nvSpPr>
              <p:cNvPr id="421979" name="Freeform 87"/>
              <p:cNvSpPr>
                <a:spLocks/>
              </p:cNvSpPr>
              <p:nvPr/>
            </p:nvSpPr>
            <p:spPr bwMode="auto">
              <a:xfrm>
                <a:off x="970" y="3105"/>
                <a:ext cx="24" cy="22"/>
              </a:xfrm>
              <a:custGeom>
                <a:avLst/>
                <a:gdLst>
                  <a:gd name="T0" fmla="*/ 10 w 24"/>
                  <a:gd name="T1" fmla="*/ 0 h 22"/>
                  <a:gd name="T2" fmla="*/ 19 w 24"/>
                  <a:gd name="T3" fmla="*/ 1 h 22"/>
                  <a:gd name="T4" fmla="*/ 24 w 24"/>
                  <a:gd name="T5" fmla="*/ 5 h 22"/>
                  <a:gd name="T6" fmla="*/ 24 w 24"/>
                  <a:gd name="T7" fmla="*/ 11 h 22"/>
                  <a:gd name="T8" fmla="*/ 24 w 24"/>
                  <a:gd name="T9" fmla="*/ 16 h 22"/>
                  <a:gd name="T10" fmla="*/ 19 w 24"/>
                  <a:gd name="T11" fmla="*/ 20 h 22"/>
                  <a:gd name="T12" fmla="*/ 14 w 24"/>
                  <a:gd name="T13" fmla="*/ 22 h 22"/>
                  <a:gd name="T14" fmla="*/ 7 w 24"/>
                  <a:gd name="T15" fmla="*/ 19 h 22"/>
                  <a:gd name="T16" fmla="*/ 0 w 24"/>
                  <a:gd name="T17" fmla="*/ 13 h 22"/>
                  <a:gd name="T18" fmla="*/ 2 w 24"/>
                  <a:gd name="T19" fmla="*/ 8 h 22"/>
                  <a:gd name="T20" fmla="*/ 3 w 24"/>
                  <a:gd name="T21" fmla="*/ 5 h 22"/>
                  <a:gd name="T22" fmla="*/ 7 w 24"/>
                  <a:gd name="T23" fmla="*/ 1 h 22"/>
                  <a:gd name="T24" fmla="*/ 10 w 24"/>
                  <a:gd name="T25" fmla="*/ 0 h 22"/>
                  <a:gd name="T26" fmla="*/ 10 w 24"/>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22"/>
                  <a:gd name="T44" fmla="*/ 24 w 24"/>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22">
                    <a:moveTo>
                      <a:pt x="10" y="0"/>
                    </a:moveTo>
                    <a:lnTo>
                      <a:pt x="19" y="1"/>
                    </a:lnTo>
                    <a:lnTo>
                      <a:pt x="24" y="5"/>
                    </a:lnTo>
                    <a:lnTo>
                      <a:pt x="24" y="11"/>
                    </a:lnTo>
                    <a:lnTo>
                      <a:pt x="24" y="16"/>
                    </a:lnTo>
                    <a:lnTo>
                      <a:pt x="19" y="20"/>
                    </a:lnTo>
                    <a:lnTo>
                      <a:pt x="14" y="22"/>
                    </a:lnTo>
                    <a:lnTo>
                      <a:pt x="7" y="19"/>
                    </a:lnTo>
                    <a:lnTo>
                      <a:pt x="0" y="13"/>
                    </a:lnTo>
                    <a:lnTo>
                      <a:pt x="2" y="8"/>
                    </a:lnTo>
                    <a:lnTo>
                      <a:pt x="3" y="5"/>
                    </a:lnTo>
                    <a:lnTo>
                      <a:pt x="7" y="1"/>
                    </a:lnTo>
                    <a:lnTo>
                      <a:pt x="10" y="0"/>
                    </a:lnTo>
                    <a:close/>
                  </a:path>
                </a:pathLst>
              </a:custGeom>
              <a:solidFill>
                <a:srgbClr val="D1BDBD"/>
              </a:solidFill>
              <a:ln w="9525">
                <a:noFill/>
                <a:round/>
                <a:headEnd/>
                <a:tailEnd/>
              </a:ln>
            </p:spPr>
            <p:txBody>
              <a:bodyPr/>
              <a:lstStyle/>
              <a:p>
                <a:endParaRPr lang="en-US"/>
              </a:p>
            </p:txBody>
          </p:sp>
          <p:sp>
            <p:nvSpPr>
              <p:cNvPr id="421980" name="Freeform 88"/>
              <p:cNvSpPr>
                <a:spLocks/>
              </p:cNvSpPr>
              <p:nvPr/>
            </p:nvSpPr>
            <p:spPr bwMode="auto">
              <a:xfrm>
                <a:off x="1003" y="3232"/>
                <a:ext cx="4" cy="10"/>
              </a:xfrm>
              <a:custGeom>
                <a:avLst/>
                <a:gdLst>
                  <a:gd name="T0" fmla="*/ 4 w 4"/>
                  <a:gd name="T1" fmla="*/ 0 h 10"/>
                  <a:gd name="T2" fmla="*/ 2 w 4"/>
                  <a:gd name="T3" fmla="*/ 7 h 10"/>
                  <a:gd name="T4" fmla="*/ 0 w 4"/>
                  <a:gd name="T5" fmla="*/ 10 h 10"/>
                  <a:gd name="T6" fmla="*/ 0 w 4"/>
                  <a:gd name="T7" fmla="*/ 7 h 10"/>
                  <a:gd name="T8" fmla="*/ 4 w 4"/>
                  <a:gd name="T9" fmla="*/ 0 h 10"/>
                  <a:gd name="T10" fmla="*/ 4 w 4"/>
                  <a:gd name="T11" fmla="*/ 0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4" y="0"/>
                    </a:moveTo>
                    <a:lnTo>
                      <a:pt x="2" y="7"/>
                    </a:lnTo>
                    <a:lnTo>
                      <a:pt x="0" y="10"/>
                    </a:lnTo>
                    <a:lnTo>
                      <a:pt x="0" y="7"/>
                    </a:lnTo>
                    <a:lnTo>
                      <a:pt x="4" y="0"/>
                    </a:lnTo>
                    <a:close/>
                  </a:path>
                </a:pathLst>
              </a:custGeom>
              <a:solidFill>
                <a:srgbClr val="FFFFFF"/>
              </a:solidFill>
              <a:ln w="9525">
                <a:noFill/>
                <a:round/>
                <a:headEnd/>
                <a:tailEnd/>
              </a:ln>
            </p:spPr>
            <p:txBody>
              <a:bodyPr/>
              <a:lstStyle/>
              <a:p>
                <a:endParaRPr lang="en-US"/>
              </a:p>
            </p:txBody>
          </p:sp>
          <p:sp>
            <p:nvSpPr>
              <p:cNvPr id="421981" name="Freeform 89"/>
              <p:cNvSpPr>
                <a:spLocks/>
              </p:cNvSpPr>
              <p:nvPr/>
            </p:nvSpPr>
            <p:spPr bwMode="auto">
              <a:xfrm>
                <a:off x="989" y="3275"/>
                <a:ext cx="16" cy="30"/>
              </a:xfrm>
              <a:custGeom>
                <a:avLst/>
                <a:gdLst>
                  <a:gd name="T0" fmla="*/ 5 w 16"/>
                  <a:gd name="T1" fmla="*/ 0 h 30"/>
                  <a:gd name="T2" fmla="*/ 5 w 16"/>
                  <a:gd name="T3" fmla="*/ 7 h 30"/>
                  <a:gd name="T4" fmla="*/ 11 w 16"/>
                  <a:gd name="T5" fmla="*/ 15 h 30"/>
                  <a:gd name="T6" fmla="*/ 14 w 16"/>
                  <a:gd name="T7" fmla="*/ 22 h 30"/>
                  <a:gd name="T8" fmla="*/ 16 w 16"/>
                  <a:gd name="T9" fmla="*/ 30 h 30"/>
                  <a:gd name="T10" fmla="*/ 11 w 16"/>
                  <a:gd name="T11" fmla="*/ 30 h 30"/>
                  <a:gd name="T12" fmla="*/ 5 w 16"/>
                  <a:gd name="T13" fmla="*/ 30 h 30"/>
                  <a:gd name="T14" fmla="*/ 2 w 16"/>
                  <a:gd name="T15" fmla="*/ 23 h 30"/>
                  <a:gd name="T16" fmla="*/ 0 w 16"/>
                  <a:gd name="T17" fmla="*/ 15 h 30"/>
                  <a:gd name="T18" fmla="*/ 0 w 16"/>
                  <a:gd name="T19" fmla="*/ 7 h 30"/>
                  <a:gd name="T20" fmla="*/ 5 w 16"/>
                  <a:gd name="T21" fmla="*/ 0 h 30"/>
                  <a:gd name="T22" fmla="*/ 5 w 16"/>
                  <a:gd name="T23" fmla="*/ 0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30"/>
                  <a:gd name="T38" fmla="*/ 16 w 16"/>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30">
                    <a:moveTo>
                      <a:pt x="5" y="0"/>
                    </a:moveTo>
                    <a:lnTo>
                      <a:pt x="5" y="7"/>
                    </a:lnTo>
                    <a:lnTo>
                      <a:pt x="11" y="15"/>
                    </a:lnTo>
                    <a:lnTo>
                      <a:pt x="14" y="22"/>
                    </a:lnTo>
                    <a:lnTo>
                      <a:pt x="16" y="30"/>
                    </a:lnTo>
                    <a:lnTo>
                      <a:pt x="11" y="30"/>
                    </a:lnTo>
                    <a:lnTo>
                      <a:pt x="5" y="30"/>
                    </a:lnTo>
                    <a:lnTo>
                      <a:pt x="2" y="23"/>
                    </a:lnTo>
                    <a:lnTo>
                      <a:pt x="0" y="15"/>
                    </a:lnTo>
                    <a:lnTo>
                      <a:pt x="0" y="7"/>
                    </a:lnTo>
                    <a:lnTo>
                      <a:pt x="5" y="0"/>
                    </a:lnTo>
                    <a:close/>
                  </a:path>
                </a:pathLst>
              </a:custGeom>
              <a:solidFill>
                <a:srgbClr val="FFFFFF"/>
              </a:solidFill>
              <a:ln w="9525">
                <a:noFill/>
                <a:round/>
                <a:headEnd/>
                <a:tailEnd/>
              </a:ln>
            </p:spPr>
            <p:txBody>
              <a:bodyPr/>
              <a:lstStyle/>
              <a:p>
                <a:endParaRPr lang="en-US"/>
              </a:p>
            </p:txBody>
          </p:sp>
          <p:sp>
            <p:nvSpPr>
              <p:cNvPr id="421982" name="Freeform 90"/>
              <p:cNvSpPr>
                <a:spLocks/>
              </p:cNvSpPr>
              <p:nvPr/>
            </p:nvSpPr>
            <p:spPr bwMode="auto">
              <a:xfrm>
                <a:off x="601" y="2999"/>
                <a:ext cx="188" cy="459"/>
              </a:xfrm>
              <a:custGeom>
                <a:avLst/>
                <a:gdLst>
                  <a:gd name="T0" fmla="*/ 0 w 188"/>
                  <a:gd name="T1" fmla="*/ 0 h 459"/>
                  <a:gd name="T2" fmla="*/ 0 w 188"/>
                  <a:gd name="T3" fmla="*/ 99 h 459"/>
                  <a:gd name="T4" fmla="*/ 0 w 188"/>
                  <a:gd name="T5" fmla="*/ 233 h 459"/>
                  <a:gd name="T6" fmla="*/ 10 w 188"/>
                  <a:gd name="T7" fmla="*/ 351 h 459"/>
                  <a:gd name="T8" fmla="*/ 28 w 188"/>
                  <a:gd name="T9" fmla="*/ 448 h 459"/>
                  <a:gd name="T10" fmla="*/ 102 w 188"/>
                  <a:gd name="T11" fmla="*/ 448 h 459"/>
                  <a:gd name="T12" fmla="*/ 161 w 188"/>
                  <a:gd name="T13" fmla="*/ 459 h 459"/>
                  <a:gd name="T14" fmla="*/ 188 w 188"/>
                  <a:gd name="T15" fmla="*/ 373 h 459"/>
                  <a:gd name="T16" fmla="*/ 137 w 188"/>
                  <a:gd name="T17" fmla="*/ 86 h 459"/>
                  <a:gd name="T18" fmla="*/ 0 w 188"/>
                  <a:gd name="T19" fmla="*/ 0 h 459"/>
                  <a:gd name="T20" fmla="*/ 0 w 188"/>
                  <a:gd name="T21" fmla="*/ 0 h 4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459"/>
                  <a:gd name="T35" fmla="*/ 188 w 188"/>
                  <a:gd name="T36" fmla="*/ 459 h 4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459">
                    <a:moveTo>
                      <a:pt x="0" y="0"/>
                    </a:moveTo>
                    <a:lnTo>
                      <a:pt x="0" y="99"/>
                    </a:lnTo>
                    <a:lnTo>
                      <a:pt x="0" y="233"/>
                    </a:lnTo>
                    <a:lnTo>
                      <a:pt x="10" y="351"/>
                    </a:lnTo>
                    <a:lnTo>
                      <a:pt x="28" y="448"/>
                    </a:lnTo>
                    <a:lnTo>
                      <a:pt x="102" y="448"/>
                    </a:lnTo>
                    <a:lnTo>
                      <a:pt x="161" y="459"/>
                    </a:lnTo>
                    <a:lnTo>
                      <a:pt x="188" y="373"/>
                    </a:lnTo>
                    <a:lnTo>
                      <a:pt x="137" y="86"/>
                    </a:lnTo>
                    <a:lnTo>
                      <a:pt x="0" y="0"/>
                    </a:lnTo>
                    <a:close/>
                  </a:path>
                </a:pathLst>
              </a:custGeom>
              <a:solidFill>
                <a:srgbClr val="788578"/>
              </a:solidFill>
              <a:ln w="9525">
                <a:noFill/>
                <a:round/>
                <a:headEnd/>
                <a:tailEnd/>
              </a:ln>
            </p:spPr>
            <p:txBody>
              <a:bodyPr/>
              <a:lstStyle/>
              <a:p>
                <a:endParaRPr lang="en-US"/>
              </a:p>
            </p:txBody>
          </p:sp>
          <p:sp>
            <p:nvSpPr>
              <p:cNvPr id="421983" name="Freeform 91"/>
              <p:cNvSpPr>
                <a:spLocks/>
              </p:cNvSpPr>
              <p:nvPr/>
            </p:nvSpPr>
            <p:spPr bwMode="auto">
              <a:xfrm>
                <a:off x="610" y="3032"/>
                <a:ext cx="163" cy="411"/>
              </a:xfrm>
              <a:custGeom>
                <a:avLst/>
                <a:gdLst>
                  <a:gd name="T0" fmla="*/ 35 w 163"/>
                  <a:gd name="T1" fmla="*/ 9 h 411"/>
                  <a:gd name="T2" fmla="*/ 68 w 163"/>
                  <a:gd name="T3" fmla="*/ 31 h 411"/>
                  <a:gd name="T4" fmla="*/ 103 w 163"/>
                  <a:gd name="T5" fmla="*/ 53 h 411"/>
                  <a:gd name="T6" fmla="*/ 93 w 163"/>
                  <a:gd name="T7" fmla="*/ 62 h 411"/>
                  <a:gd name="T8" fmla="*/ 91 w 163"/>
                  <a:gd name="T9" fmla="*/ 76 h 411"/>
                  <a:gd name="T10" fmla="*/ 87 w 163"/>
                  <a:gd name="T11" fmla="*/ 85 h 411"/>
                  <a:gd name="T12" fmla="*/ 100 w 163"/>
                  <a:gd name="T13" fmla="*/ 97 h 411"/>
                  <a:gd name="T14" fmla="*/ 100 w 163"/>
                  <a:gd name="T15" fmla="*/ 112 h 411"/>
                  <a:gd name="T16" fmla="*/ 107 w 163"/>
                  <a:gd name="T17" fmla="*/ 103 h 411"/>
                  <a:gd name="T18" fmla="*/ 100 w 163"/>
                  <a:gd name="T19" fmla="*/ 77 h 411"/>
                  <a:gd name="T20" fmla="*/ 115 w 163"/>
                  <a:gd name="T21" fmla="*/ 57 h 411"/>
                  <a:gd name="T22" fmla="*/ 130 w 163"/>
                  <a:gd name="T23" fmla="*/ 72 h 411"/>
                  <a:gd name="T24" fmla="*/ 133 w 163"/>
                  <a:gd name="T25" fmla="*/ 95 h 411"/>
                  <a:gd name="T26" fmla="*/ 133 w 163"/>
                  <a:gd name="T27" fmla="*/ 119 h 411"/>
                  <a:gd name="T28" fmla="*/ 133 w 163"/>
                  <a:gd name="T29" fmla="*/ 143 h 411"/>
                  <a:gd name="T30" fmla="*/ 137 w 163"/>
                  <a:gd name="T31" fmla="*/ 166 h 411"/>
                  <a:gd name="T32" fmla="*/ 151 w 163"/>
                  <a:gd name="T33" fmla="*/ 188 h 411"/>
                  <a:gd name="T34" fmla="*/ 151 w 163"/>
                  <a:gd name="T35" fmla="*/ 211 h 411"/>
                  <a:gd name="T36" fmla="*/ 151 w 163"/>
                  <a:gd name="T37" fmla="*/ 235 h 411"/>
                  <a:gd name="T38" fmla="*/ 151 w 163"/>
                  <a:gd name="T39" fmla="*/ 258 h 411"/>
                  <a:gd name="T40" fmla="*/ 151 w 163"/>
                  <a:gd name="T41" fmla="*/ 283 h 411"/>
                  <a:gd name="T42" fmla="*/ 152 w 163"/>
                  <a:gd name="T43" fmla="*/ 306 h 411"/>
                  <a:gd name="T44" fmla="*/ 145 w 163"/>
                  <a:gd name="T45" fmla="*/ 322 h 411"/>
                  <a:gd name="T46" fmla="*/ 145 w 163"/>
                  <a:gd name="T47" fmla="*/ 327 h 411"/>
                  <a:gd name="T48" fmla="*/ 161 w 163"/>
                  <a:gd name="T49" fmla="*/ 338 h 411"/>
                  <a:gd name="T50" fmla="*/ 161 w 163"/>
                  <a:gd name="T51" fmla="*/ 352 h 411"/>
                  <a:gd name="T52" fmla="*/ 156 w 163"/>
                  <a:gd name="T53" fmla="*/ 367 h 411"/>
                  <a:gd name="T54" fmla="*/ 140 w 163"/>
                  <a:gd name="T55" fmla="*/ 380 h 411"/>
                  <a:gd name="T56" fmla="*/ 121 w 163"/>
                  <a:gd name="T57" fmla="*/ 386 h 411"/>
                  <a:gd name="T58" fmla="*/ 115 w 163"/>
                  <a:gd name="T59" fmla="*/ 390 h 411"/>
                  <a:gd name="T60" fmla="*/ 135 w 163"/>
                  <a:gd name="T61" fmla="*/ 392 h 411"/>
                  <a:gd name="T62" fmla="*/ 145 w 163"/>
                  <a:gd name="T63" fmla="*/ 402 h 411"/>
                  <a:gd name="T64" fmla="*/ 121 w 163"/>
                  <a:gd name="T65" fmla="*/ 411 h 411"/>
                  <a:gd name="T66" fmla="*/ 82 w 163"/>
                  <a:gd name="T67" fmla="*/ 407 h 411"/>
                  <a:gd name="T68" fmla="*/ 43 w 163"/>
                  <a:gd name="T69" fmla="*/ 407 h 411"/>
                  <a:gd name="T70" fmla="*/ 26 w 163"/>
                  <a:gd name="T71" fmla="*/ 391 h 411"/>
                  <a:gd name="T72" fmla="*/ 28 w 163"/>
                  <a:gd name="T73" fmla="*/ 369 h 411"/>
                  <a:gd name="T74" fmla="*/ 28 w 163"/>
                  <a:gd name="T75" fmla="*/ 349 h 411"/>
                  <a:gd name="T76" fmla="*/ 22 w 163"/>
                  <a:gd name="T77" fmla="*/ 327 h 411"/>
                  <a:gd name="T78" fmla="*/ 22 w 163"/>
                  <a:gd name="T79" fmla="*/ 304 h 411"/>
                  <a:gd name="T80" fmla="*/ 17 w 163"/>
                  <a:gd name="T81" fmla="*/ 277 h 411"/>
                  <a:gd name="T82" fmla="*/ 15 w 163"/>
                  <a:gd name="T83" fmla="*/ 248 h 411"/>
                  <a:gd name="T84" fmla="*/ 15 w 163"/>
                  <a:gd name="T85" fmla="*/ 220 h 411"/>
                  <a:gd name="T86" fmla="*/ 15 w 163"/>
                  <a:gd name="T87" fmla="*/ 191 h 411"/>
                  <a:gd name="T88" fmla="*/ 17 w 163"/>
                  <a:gd name="T89" fmla="*/ 164 h 411"/>
                  <a:gd name="T90" fmla="*/ 17 w 163"/>
                  <a:gd name="T91" fmla="*/ 141 h 411"/>
                  <a:gd name="T92" fmla="*/ 14 w 163"/>
                  <a:gd name="T93" fmla="*/ 126 h 411"/>
                  <a:gd name="T94" fmla="*/ 7 w 163"/>
                  <a:gd name="T95" fmla="*/ 100 h 411"/>
                  <a:gd name="T96" fmla="*/ 10 w 163"/>
                  <a:gd name="T97" fmla="*/ 84 h 411"/>
                  <a:gd name="T98" fmla="*/ 19 w 163"/>
                  <a:gd name="T99" fmla="*/ 59 h 411"/>
                  <a:gd name="T100" fmla="*/ 3 w 163"/>
                  <a:gd name="T101" fmla="*/ 34 h 411"/>
                  <a:gd name="T102" fmla="*/ 3 w 163"/>
                  <a:gd name="T103" fmla="*/ 7 h 4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3"/>
                  <a:gd name="T157" fmla="*/ 0 h 411"/>
                  <a:gd name="T158" fmla="*/ 163 w 163"/>
                  <a:gd name="T159" fmla="*/ 411 h 41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3" h="411">
                    <a:moveTo>
                      <a:pt x="10" y="0"/>
                    </a:moveTo>
                    <a:lnTo>
                      <a:pt x="22" y="4"/>
                    </a:lnTo>
                    <a:lnTo>
                      <a:pt x="35" y="9"/>
                    </a:lnTo>
                    <a:lnTo>
                      <a:pt x="45" y="16"/>
                    </a:lnTo>
                    <a:lnTo>
                      <a:pt x="58" y="26"/>
                    </a:lnTo>
                    <a:lnTo>
                      <a:pt x="68" y="31"/>
                    </a:lnTo>
                    <a:lnTo>
                      <a:pt x="80" y="39"/>
                    </a:lnTo>
                    <a:lnTo>
                      <a:pt x="93" y="46"/>
                    </a:lnTo>
                    <a:lnTo>
                      <a:pt x="103" y="53"/>
                    </a:lnTo>
                    <a:lnTo>
                      <a:pt x="98" y="55"/>
                    </a:lnTo>
                    <a:lnTo>
                      <a:pt x="94" y="59"/>
                    </a:lnTo>
                    <a:lnTo>
                      <a:pt x="93" y="62"/>
                    </a:lnTo>
                    <a:lnTo>
                      <a:pt x="93" y="68"/>
                    </a:lnTo>
                    <a:lnTo>
                      <a:pt x="93" y="72"/>
                    </a:lnTo>
                    <a:lnTo>
                      <a:pt x="91" y="76"/>
                    </a:lnTo>
                    <a:lnTo>
                      <a:pt x="87" y="80"/>
                    </a:lnTo>
                    <a:lnTo>
                      <a:pt x="82" y="84"/>
                    </a:lnTo>
                    <a:lnTo>
                      <a:pt x="87" y="85"/>
                    </a:lnTo>
                    <a:lnTo>
                      <a:pt x="93" y="89"/>
                    </a:lnTo>
                    <a:lnTo>
                      <a:pt x="96" y="93"/>
                    </a:lnTo>
                    <a:lnTo>
                      <a:pt x="100" y="97"/>
                    </a:lnTo>
                    <a:lnTo>
                      <a:pt x="100" y="103"/>
                    </a:lnTo>
                    <a:lnTo>
                      <a:pt x="100" y="107"/>
                    </a:lnTo>
                    <a:lnTo>
                      <a:pt x="100" y="112"/>
                    </a:lnTo>
                    <a:lnTo>
                      <a:pt x="101" y="119"/>
                    </a:lnTo>
                    <a:lnTo>
                      <a:pt x="105" y="109"/>
                    </a:lnTo>
                    <a:lnTo>
                      <a:pt x="107" y="103"/>
                    </a:lnTo>
                    <a:lnTo>
                      <a:pt x="103" y="95"/>
                    </a:lnTo>
                    <a:lnTo>
                      <a:pt x="103" y="85"/>
                    </a:lnTo>
                    <a:lnTo>
                      <a:pt x="100" y="77"/>
                    </a:lnTo>
                    <a:lnTo>
                      <a:pt x="101" y="69"/>
                    </a:lnTo>
                    <a:lnTo>
                      <a:pt x="105" y="62"/>
                    </a:lnTo>
                    <a:lnTo>
                      <a:pt x="115" y="57"/>
                    </a:lnTo>
                    <a:lnTo>
                      <a:pt x="123" y="59"/>
                    </a:lnTo>
                    <a:lnTo>
                      <a:pt x="130" y="65"/>
                    </a:lnTo>
                    <a:lnTo>
                      <a:pt x="130" y="72"/>
                    </a:lnTo>
                    <a:lnTo>
                      <a:pt x="131" y="78"/>
                    </a:lnTo>
                    <a:lnTo>
                      <a:pt x="131" y="86"/>
                    </a:lnTo>
                    <a:lnTo>
                      <a:pt x="133" y="95"/>
                    </a:lnTo>
                    <a:lnTo>
                      <a:pt x="133" y="103"/>
                    </a:lnTo>
                    <a:lnTo>
                      <a:pt x="133" y="111"/>
                    </a:lnTo>
                    <a:lnTo>
                      <a:pt x="133" y="119"/>
                    </a:lnTo>
                    <a:lnTo>
                      <a:pt x="133" y="128"/>
                    </a:lnTo>
                    <a:lnTo>
                      <a:pt x="133" y="135"/>
                    </a:lnTo>
                    <a:lnTo>
                      <a:pt x="133" y="143"/>
                    </a:lnTo>
                    <a:lnTo>
                      <a:pt x="133" y="150"/>
                    </a:lnTo>
                    <a:lnTo>
                      <a:pt x="137" y="160"/>
                    </a:lnTo>
                    <a:lnTo>
                      <a:pt x="137" y="166"/>
                    </a:lnTo>
                    <a:lnTo>
                      <a:pt x="140" y="173"/>
                    </a:lnTo>
                    <a:lnTo>
                      <a:pt x="145" y="181"/>
                    </a:lnTo>
                    <a:lnTo>
                      <a:pt x="151" y="188"/>
                    </a:lnTo>
                    <a:lnTo>
                      <a:pt x="151" y="196"/>
                    </a:lnTo>
                    <a:lnTo>
                      <a:pt x="151" y="204"/>
                    </a:lnTo>
                    <a:lnTo>
                      <a:pt x="151" y="211"/>
                    </a:lnTo>
                    <a:lnTo>
                      <a:pt x="151" y="219"/>
                    </a:lnTo>
                    <a:lnTo>
                      <a:pt x="151" y="227"/>
                    </a:lnTo>
                    <a:lnTo>
                      <a:pt x="151" y="235"/>
                    </a:lnTo>
                    <a:lnTo>
                      <a:pt x="151" y="242"/>
                    </a:lnTo>
                    <a:lnTo>
                      <a:pt x="151" y="250"/>
                    </a:lnTo>
                    <a:lnTo>
                      <a:pt x="151" y="258"/>
                    </a:lnTo>
                    <a:lnTo>
                      <a:pt x="151" y="266"/>
                    </a:lnTo>
                    <a:lnTo>
                      <a:pt x="151" y="273"/>
                    </a:lnTo>
                    <a:lnTo>
                      <a:pt x="151" y="283"/>
                    </a:lnTo>
                    <a:lnTo>
                      <a:pt x="151" y="289"/>
                    </a:lnTo>
                    <a:lnTo>
                      <a:pt x="152" y="298"/>
                    </a:lnTo>
                    <a:lnTo>
                      <a:pt x="152" y="306"/>
                    </a:lnTo>
                    <a:lnTo>
                      <a:pt x="156" y="314"/>
                    </a:lnTo>
                    <a:lnTo>
                      <a:pt x="151" y="317"/>
                    </a:lnTo>
                    <a:lnTo>
                      <a:pt x="145" y="322"/>
                    </a:lnTo>
                    <a:lnTo>
                      <a:pt x="140" y="326"/>
                    </a:lnTo>
                    <a:lnTo>
                      <a:pt x="137" y="327"/>
                    </a:lnTo>
                    <a:lnTo>
                      <a:pt x="145" y="327"/>
                    </a:lnTo>
                    <a:lnTo>
                      <a:pt x="152" y="330"/>
                    </a:lnTo>
                    <a:lnTo>
                      <a:pt x="156" y="333"/>
                    </a:lnTo>
                    <a:lnTo>
                      <a:pt x="161" y="338"/>
                    </a:lnTo>
                    <a:lnTo>
                      <a:pt x="161" y="342"/>
                    </a:lnTo>
                    <a:lnTo>
                      <a:pt x="163" y="346"/>
                    </a:lnTo>
                    <a:lnTo>
                      <a:pt x="161" y="352"/>
                    </a:lnTo>
                    <a:lnTo>
                      <a:pt x="161" y="357"/>
                    </a:lnTo>
                    <a:lnTo>
                      <a:pt x="158" y="363"/>
                    </a:lnTo>
                    <a:lnTo>
                      <a:pt x="156" y="367"/>
                    </a:lnTo>
                    <a:lnTo>
                      <a:pt x="151" y="372"/>
                    </a:lnTo>
                    <a:lnTo>
                      <a:pt x="147" y="376"/>
                    </a:lnTo>
                    <a:lnTo>
                      <a:pt x="140" y="380"/>
                    </a:lnTo>
                    <a:lnTo>
                      <a:pt x="135" y="383"/>
                    </a:lnTo>
                    <a:lnTo>
                      <a:pt x="128" y="386"/>
                    </a:lnTo>
                    <a:lnTo>
                      <a:pt x="121" y="386"/>
                    </a:lnTo>
                    <a:lnTo>
                      <a:pt x="115" y="387"/>
                    </a:lnTo>
                    <a:lnTo>
                      <a:pt x="112" y="388"/>
                    </a:lnTo>
                    <a:lnTo>
                      <a:pt x="115" y="390"/>
                    </a:lnTo>
                    <a:lnTo>
                      <a:pt x="123" y="390"/>
                    </a:lnTo>
                    <a:lnTo>
                      <a:pt x="128" y="391"/>
                    </a:lnTo>
                    <a:lnTo>
                      <a:pt x="135" y="392"/>
                    </a:lnTo>
                    <a:lnTo>
                      <a:pt x="140" y="394"/>
                    </a:lnTo>
                    <a:lnTo>
                      <a:pt x="144" y="398"/>
                    </a:lnTo>
                    <a:lnTo>
                      <a:pt x="145" y="402"/>
                    </a:lnTo>
                    <a:lnTo>
                      <a:pt x="145" y="410"/>
                    </a:lnTo>
                    <a:lnTo>
                      <a:pt x="131" y="411"/>
                    </a:lnTo>
                    <a:lnTo>
                      <a:pt x="121" y="411"/>
                    </a:lnTo>
                    <a:lnTo>
                      <a:pt x="107" y="411"/>
                    </a:lnTo>
                    <a:lnTo>
                      <a:pt x="96" y="410"/>
                    </a:lnTo>
                    <a:lnTo>
                      <a:pt x="82" y="407"/>
                    </a:lnTo>
                    <a:lnTo>
                      <a:pt x="70" y="407"/>
                    </a:lnTo>
                    <a:lnTo>
                      <a:pt x="56" y="407"/>
                    </a:lnTo>
                    <a:lnTo>
                      <a:pt x="43" y="407"/>
                    </a:lnTo>
                    <a:lnTo>
                      <a:pt x="35" y="402"/>
                    </a:lnTo>
                    <a:lnTo>
                      <a:pt x="31" y="398"/>
                    </a:lnTo>
                    <a:lnTo>
                      <a:pt x="26" y="391"/>
                    </a:lnTo>
                    <a:lnTo>
                      <a:pt x="26" y="384"/>
                    </a:lnTo>
                    <a:lnTo>
                      <a:pt x="26" y="376"/>
                    </a:lnTo>
                    <a:lnTo>
                      <a:pt x="28" y="369"/>
                    </a:lnTo>
                    <a:lnTo>
                      <a:pt x="29" y="363"/>
                    </a:lnTo>
                    <a:lnTo>
                      <a:pt x="33" y="357"/>
                    </a:lnTo>
                    <a:lnTo>
                      <a:pt x="28" y="349"/>
                    </a:lnTo>
                    <a:lnTo>
                      <a:pt x="26" y="342"/>
                    </a:lnTo>
                    <a:lnTo>
                      <a:pt x="22" y="335"/>
                    </a:lnTo>
                    <a:lnTo>
                      <a:pt x="22" y="327"/>
                    </a:lnTo>
                    <a:lnTo>
                      <a:pt x="22" y="319"/>
                    </a:lnTo>
                    <a:lnTo>
                      <a:pt x="22" y="311"/>
                    </a:lnTo>
                    <a:lnTo>
                      <a:pt x="22" y="304"/>
                    </a:lnTo>
                    <a:lnTo>
                      <a:pt x="22" y="298"/>
                    </a:lnTo>
                    <a:lnTo>
                      <a:pt x="19" y="287"/>
                    </a:lnTo>
                    <a:lnTo>
                      <a:pt x="17" y="277"/>
                    </a:lnTo>
                    <a:lnTo>
                      <a:pt x="15" y="268"/>
                    </a:lnTo>
                    <a:lnTo>
                      <a:pt x="15" y="258"/>
                    </a:lnTo>
                    <a:lnTo>
                      <a:pt x="15" y="248"/>
                    </a:lnTo>
                    <a:lnTo>
                      <a:pt x="15" y="239"/>
                    </a:lnTo>
                    <a:lnTo>
                      <a:pt x="15" y="229"/>
                    </a:lnTo>
                    <a:lnTo>
                      <a:pt x="15" y="220"/>
                    </a:lnTo>
                    <a:lnTo>
                      <a:pt x="15" y="210"/>
                    </a:lnTo>
                    <a:lnTo>
                      <a:pt x="15" y="200"/>
                    </a:lnTo>
                    <a:lnTo>
                      <a:pt x="15" y="191"/>
                    </a:lnTo>
                    <a:lnTo>
                      <a:pt x="17" y="181"/>
                    </a:lnTo>
                    <a:lnTo>
                      <a:pt x="17" y="172"/>
                    </a:lnTo>
                    <a:lnTo>
                      <a:pt x="17" y="164"/>
                    </a:lnTo>
                    <a:lnTo>
                      <a:pt x="19" y="154"/>
                    </a:lnTo>
                    <a:lnTo>
                      <a:pt x="19" y="146"/>
                    </a:lnTo>
                    <a:lnTo>
                      <a:pt x="17" y="141"/>
                    </a:lnTo>
                    <a:lnTo>
                      <a:pt x="15" y="135"/>
                    </a:lnTo>
                    <a:lnTo>
                      <a:pt x="15" y="130"/>
                    </a:lnTo>
                    <a:lnTo>
                      <a:pt x="14" y="126"/>
                    </a:lnTo>
                    <a:lnTo>
                      <a:pt x="10" y="115"/>
                    </a:lnTo>
                    <a:lnTo>
                      <a:pt x="8" y="105"/>
                    </a:lnTo>
                    <a:lnTo>
                      <a:pt x="7" y="100"/>
                    </a:lnTo>
                    <a:lnTo>
                      <a:pt x="7" y="95"/>
                    </a:lnTo>
                    <a:lnTo>
                      <a:pt x="7" y="89"/>
                    </a:lnTo>
                    <a:lnTo>
                      <a:pt x="10" y="84"/>
                    </a:lnTo>
                    <a:lnTo>
                      <a:pt x="15" y="76"/>
                    </a:lnTo>
                    <a:lnTo>
                      <a:pt x="22" y="68"/>
                    </a:lnTo>
                    <a:lnTo>
                      <a:pt x="19" y="59"/>
                    </a:lnTo>
                    <a:lnTo>
                      <a:pt x="14" y="51"/>
                    </a:lnTo>
                    <a:lnTo>
                      <a:pt x="7" y="42"/>
                    </a:lnTo>
                    <a:lnTo>
                      <a:pt x="3" y="34"/>
                    </a:lnTo>
                    <a:lnTo>
                      <a:pt x="0" y="24"/>
                    </a:lnTo>
                    <a:lnTo>
                      <a:pt x="1" y="15"/>
                    </a:lnTo>
                    <a:lnTo>
                      <a:pt x="3" y="7"/>
                    </a:lnTo>
                    <a:lnTo>
                      <a:pt x="10" y="0"/>
                    </a:lnTo>
                    <a:close/>
                  </a:path>
                </a:pathLst>
              </a:custGeom>
              <a:solidFill>
                <a:srgbClr val="B0C2B0"/>
              </a:solidFill>
              <a:ln w="9525">
                <a:noFill/>
                <a:round/>
                <a:headEnd/>
                <a:tailEnd/>
              </a:ln>
            </p:spPr>
            <p:txBody>
              <a:bodyPr/>
              <a:lstStyle/>
              <a:p>
                <a:endParaRPr lang="en-US"/>
              </a:p>
            </p:txBody>
          </p:sp>
          <p:sp>
            <p:nvSpPr>
              <p:cNvPr id="421984" name="Freeform 92"/>
              <p:cNvSpPr>
                <a:spLocks/>
              </p:cNvSpPr>
              <p:nvPr/>
            </p:nvSpPr>
            <p:spPr bwMode="auto">
              <a:xfrm>
                <a:off x="648" y="3070"/>
                <a:ext cx="42" cy="21"/>
              </a:xfrm>
              <a:custGeom>
                <a:avLst/>
                <a:gdLst>
                  <a:gd name="T0" fmla="*/ 2 w 42"/>
                  <a:gd name="T1" fmla="*/ 0 h 21"/>
                  <a:gd name="T2" fmla="*/ 5 w 42"/>
                  <a:gd name="T3" fmla="*/ 4 h 21"/>
                  <a:gd name="T4" fmla="*/ 9 w 42"/>
                  <a:gd name="T5" fmla="*/ 7 h 21"/>
                  <a:gd name="T6" fmla="*/ 16 w 42"/>
                  <a:gd name="T7" fmla="*/ 9 h 21"/>
                  <a:gd name="T8" fmla="*/ 23 w 42"/>
                  <a:gd name="T9" fmla="*/ 11 h 21"/>
                  <a:gd name="T10" fmla="*/ 28 w 42"/>
                  <a:gd name="T11" fmla="*/ 11 h 21"/>
                  <a:gd name="T12" fmla="*/ 34 w 42"/>
                  <a:gd name="T13" fmla="*/ 12 h 21"/>
                  <a:gd name="T14" fmla="*/ 39 w 42"/>
                  <a:gd name="T15" fmla="*/ 15 h 21"/>
                  <a:gd name="T16" fmla="*/ 42 w 42"/>
                  <a:gd name="T17" fmla="*/ 21 h 21"/>
                  <a:gd name="T18" fmla="*/ 34 w 42"/>
                  <a:gd name="T19" fmla="*/ 21 h 21"/>
                  <a:gd name="T20" fmla="*/ 25 w 42"/>
                  <a:gd name="T21" fmla="*/ 21 h 21"/>
                  <a:gd name="T22" fmla="*/ 18 w 42"/>
                  <a:gd name="T23" fmla="*/ 21 h 21"/>
                  <a:gd name="T24" fmla="*/ 12 w 42"/>
                  <a:gd name="T25" fmla="*/ 19 h 21"/>
                  <a:gd name="T26" fmla="*/ 5 w 42"/>
                  <a:gd name="T27" fmla="*/ 15 h 21"/>
                  <a:gd name="T28" fmla="*/ 2 w 42"/>
                  <a:gd name="T29" fmla="*/ 11 h 21"/>
                  <a:gd name="T30" fmla="*/ 0 w 42"/>
                  <a:gd name="T31" fmla="*/ 5 h 21"/>
                  <a:gd name="T32" fmla="*/ 2 w 42"/>
                  <a:gd name="T33" fmla="*/ 0 h 21"/>
                  <a:gd name="T34" fmla="*/ 2 w 42"/>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21"/>
                  <a:gd name="T56" fmla="*/ 42 w 42"/>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21">
                    <a:moveTo>
                      <a:pt x="2" y="0"/>
                    </a:moveTo>
                    <a:lnTo>
                      <a:pt x="5" y="4"/>
                    </a:lnTo>
                    <a:lnTo>
                      <a:pt x="9" y="7"/>
                    </a:lnTo>
                    <a:lnTo>
                      <a:pt x="16" y="9"/>
                    </a:lnTo>
                    <a:lnTo>
                      <a:pt x="23" y="11"/>
                    </a:lnTo>
                    <a:lnTo>
                      <a:pt x="28" y="11"/>
                    </a:lnTo>
                    <a:lnTo>
                      <a:pt x="34" y="12"/>
                    </a:lnTo>
                    <a:lnTo>
                      <a:pt x="39" y="15"/>
                    </a:lnTo>
                    <a:lnTo>
                      <a:pt x="42" y="21"/>
                    </a:lnTo>
                    <a:lnTo>
                      <a:pt x="34" y="21"/>
                    </a:lnTo>
                    <a:lnTo>
                      <a:pt x="25" y="21"/>
                    </a:lnTo>
                    <a:lnTo>
                      <a:pt x="18" y="21"/>
                    </a:lnTo>
                    <a:lnTo>
                      <a:pt x="12" y="19"/>
                    </a:lnTo>
                    <a:lnTo>
                      <a:pt x="5" y="15"/>
                    </a:lnTo>
                    <a:lnTo>
                      <a:pt x="2" y="11"/>
                    </a:lnTo>
                    <a:lnTo>
                      <a:pt x="0" y="5"/>
                    </a:lnTo>
                    <a:lnTo>
                      <a:pt x="2" y="0"/>
                    </a:lnTo>
                    <a:close/>
                  </a:path>
                </a:pathLst>
              </a:custGeom>
              <a:solidFill>
                <a:srgbClr val="FFFFFF"/>
              </a:solidFill>
              <a:ln w="9525">
                <a:noFill/>
                <a:round/>
                <a:headEnd/>
                <a:tailEnd/>
              </a:ln>
            </p:spPr>
            <p:txBody>
              <a:bodyPr/>
              <a:lstStyle/>
              <a:p>
                <a:endParaRPr lang="en-US"/>
              </a:p>
            </p:txBody>
          </p:sp>
          <p:sp>
            <p:nvSpPr>
              <p:cNvPr id="421985" name="Freeform 93"/>
              <p:cNvSpPr>
                <a:spLocks/>
              </p:cNvSpPr>
              <p:nvPr/>
            </p:nvSpPr>
            <p:spPr bwMode="auto">
              <a:xfrm>
                <a:off x="653" y="3124"/>
                <a:ext cx="27" cy="32"/>
              </a:xfrm>
              <a:custGeom>
                <a:avLst/>
                <a:gdLst>
                  <a:gd name="T0" fmla="*/ 7 w 27"/>
                  <a:gd name="T1" fmla="*/ 0 h 32"/>
                  <a:gd name="T2" fmla="*/ 11 w 27"/>
                  <a:gd name="T3" fmla="*/ 8 h 32"/>
                  <a:gd name="T4" fmla="*/ 20 w 27"/>
                  <a:gd name="T5" fmla="*/ 16 h 32"/>
                  <a:gd name="T6" fmla="*/ 27 w 27"/>
                  <a:gd name="T7" fmla="*/ 24 h 32"/>
                  <a:gd name="T8" fmla="*/ 23 w 27"/>
                  <a:gd name="T9" fmla="*/ 32 h 32"/>
                  <a:gd name="T10" fmla="*/ 23 w 27"/>
                  <a:gd name="T11" fmla="*/ 23 h 32"/>
                  <a:gd name="T12" fmla="*/ 18 w 27"/>
                  <a:gd name="T13" fmla="*/ 16 h 32"/>
                  <a:gd name="T14" fmla="*/ 9 w 27"/>
                  <a:gd name="T15" fmla="*/ 12 h 32"/>
                  <a:gd name="T16" fmla="*/ 0 w 27"/>
                  <a:gd name="T17" fmla="*/ 12 h 32"/>
                  <a:gd name="T18" fmla="*/ 0 w 27"/>
                  <a:gd name="T19" fmla="*/ 8 h 32"/>
                  <a:gd name="T20" fmla="*/ 4 w 27"/>
                  <a:gd name="T21" fmla="*/ 5 h 32"/>
                  <a:gd name="T22" fmla="*/ 4 w 27"/>
                  <a:gd name="T23" fmla="*/ 3 h 32"/>
                  <a:gd name="T24" fmla="*/ 7 w 27"/>
                  <a:gd name="T25" fmla="*/ 0 h 32"/>
                  <a:gd name="T26" fmla="*/ 7 w 27"/>
                  <a:gd name="T27" fmla="*/ 0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32"/>
                  <a:gd name="T44" fmla="*/ 27 w 27"/>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32">
                    <a:moveTo>
                      <a:pt x="7" y="0"/>
                    </a:moveTo>
                    <a:lnTo>
                      <a:pt x="11" y="8"/>
                    </a:lnTo>
                    <a:lnTo>
                      <a:pt x="20" y="16"/>
                    </a:lnTo>
                    <a:lnTo>
                      <a:pt x="27" y="24"/>
                    </a:lnTo>
                    <a:lnTo>
                      <a:pt x="23" y="32"/>
                    </a:lnTo>
                    <a:lnTo>
                      <a:pt x="23" y="23"/>
                    </a:lnTo>
                    <a:lnTo>
                      <a:pt x="18" y="16"/>
                    </a:lnTo>
                    <a:lnTo>
                      <a:pt x="9" y="12"/>
                    </a:lnTo>
                    <a:lnTo>
                      <a:pt x="0" y="12"/>
                    </a:lnTo>
                    <a:lnTo>
                      <a:pt x="0" y="8"/>
                    </a:lnTo>
                    <a:lnTo>
                      <a:pt x="4" y="5"/>
                    </a:lnTo>
                    <a:lnTo>
                      <a:pt x="4" y="3"/>
                    </a:lnTo>
                    <a:lnTo>
                      <a:pt x="7" y="0"/>
                    </a:lnTo>
                    <a:close/>
                  </a:path>
                </a:pathLst>
              </a:custGeom>
              <a:solidFill>
                <a:srgbClr val="FFFFFF"/>
              </a:solidFill>
              <a:ln w="9525">
                <a:noFill/>
                <a:round/>
                <a:headEnd/>
                <a:tailEnd/>
              </a:ln>
            </p:spPr>
            <p:txBody>
              <a:bodyPr/>
              <a:lstStyle/>
              <a:p>
                <a:endParaRPr lang="en-US"/>
              </a:p>
            </p:txBody>
          </p:sp>
          <p:sp>
            <p:nvSpPr>
              <p:cNvPr id="421986" name="Freeform 94"/>
              <p:cNvSpPr>
                <a:spLocks/>
              </p:cNvSpPr>
              <p:nvPr/>
            </p:nvSpPr>
            <p:spPr bwMode="auto">
              <a:xfrm>
                <a:off x="666" y="3160"/>
                <a:ext cx="21" cy="22"/>
              </a:xfrm>
              <a:custGeom>
                <a:avLst/>
                <a:gdLst>
                  <a:gd name="T0" fmla="*/ 12 w 21"/>
                  <a:gd name="T1" fmla="*/ 0 h 22"/>
                  <a:gd name="T2" fmla="*/ 16 w 21"/>
                  <a:gd name="T3" fmla="*/ 3 h 22"/>
                  <a:gd name="T4" fmla="*/ 21 w 21"/>
                  <a:gd name="T5" fmla="*/ 7 h 22"/>
                  <a:gd name="T6" fmla="*/ 16 w 21"/>
                  <a:gd name="T7" fmla="*/ 9 h 22"/>
                  <a:gd name="T8" fmla="*/ 10 w 21"/>
                  <a:gd name="T9" fmla="*/ 13 h 22"/>
                  <a:gd name="T10" fmla="*/ 3 w 21"/>
                  <a:gd name="T11" fmla="*/ 18 h 22"/>
                  <a:gd name="T12" fmla="*/ 0 w 21"/>
                  <a:gd name="T13" fmla="*/ 22 h 22"/>
                  <a:gd name="T14" fmla="*/ 0 w 21"/>
                  <a:gd name="T15" fmla="*/ 17 h 22"/>
                  <a:gd name="T16" fmla="*/ 3 w 21"/>
                  <a:gd name="T17" fmla="*/ 10 h 22"/>
                  <a:gd name="T18" fmla="*/ 7 w 21"/>
                  <a:gd name="T19" fmla="*/ 6 h 22"/>
                  <a:gd name="T20" fmla="*/ 12 w 21"/>
                  <a:gd name="T21" fmla="*/ 0 h 22"/>
                  <a:gd name="T22" fmla="*/ 12 w 21"/>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2"/>
                  <a:gd name="T38" fmla="*/ 21 w 21"/>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2">
                    <a:moveTo>
                      <a:pt x="12" y="0"/>
                    </a:moveTo>
                    <a:lnTo>
                      <a:pt x="16" y="3"/>
                    </a:lnTo>
                    <a:lnTo>
                      <a:pt x="21" y="7"/>
                    </a:lnTo>
                    <a:lnTo>
                      <a:pt x="16" y="9"/>
                    </a:lnTo>
                    <a:lnTo>
                      <a:pt x="10" y="13"/>
                    </a:lnTo>
                    <a:lnTo>
                      <a:pt x="3" y="18"/>
                    </a:lnTo>
                    <a:lnTo>
                      <a:pt x="0" y="22"/>
                    </a:lnTo>
                    <a:lnTo>
                      <a:pt x="0" y="17"/>
                    </a:lnTo>
                    <a:lnTo>
                      <a:pt x="3" y="10"/>
                    </a:lnTo>
                    <a:lnTo>
                      <a:pt x="7" y="6"/>
                    </a:lnTo>
                    <a:lnTo>
                      <a:pt x="12" y="0"/>
                    </a:lnTo>
                    <a:close/>
                  </a:path>
                </a:pathLst>
              </a:custGeom>
              <a:solidFill>
                <a:srgbClr val="FFFFFF"/>
              </a:solidFill>
              <a:ln w="9525">
                <a:noFill/>
                <a:round/>
                <a:headEnd/>
                <a:tailEnd/>
              </a:ln>
            </p:spPr>
            <p:txBody>
              <a:bodyPr/>
              <a:lstStyle/>
              <a:p>
                <a:endParaRPr lang="en-US"/>
              </a:p>
            </p:txBody>
          </p:sp>
          <p:sp>
            <p:nvSpPr>
              <p:cNvPr id="421987" name="Freeform 95"/>
              <p:cNvSpPr>
                <a:spLocks/>
              </p:cNvSpPr>
              <p:nvPr/>
            </p:nvSpPr>
            <p:spPr bwMode="auto">
              <a:xfrm>
                <a:off x="690" y="3185"/>
                <a:ext cx="7" cy="5"/>
              </a:xfrm>
              <a:custGeom>
                <a:avLst/>
                <a:gdLst>
                  <a:gd name="T0" fmla="*/ 7 w 7"/>
                  <a:gd name="T1" fmla="*/ 0 h 5"/>
                  <a:gd name="T2" fmla="*/ 7 w 7"/>
                  <a:gd name="T3" fmla="*/ 4 h 5"/>
                  <a:gd name="T4" fmla="*/ 4 w 7"/>
                  <a:gd name="T5" fmla="*/ 5 h 5"/>
                  <a:gd name="T6" fmla="*/ 0 w 7"/>
                  <a:gd name="T7" fmla="*/ 4 h 5"/>
                  <a:gd name="T8" fmla="*/ 7 w 7"/>
                  <a:gd name="T9" fmla="*/ 0 h 5"/>
                  <a:gd name="T10" fmla="*/ 7 w 7"/>
                  <a:gd name="T11" fmla="*/ 0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7" y="0"/>
                    </a:moveTo>
                    <a:lnTo>
                      <a:pt x="7" y="4"/>
                    </a:lnTo>
                    <a:lnTo>
                      <a:pt x="4" y="5"/>
                    </a:lnTo>
                    <a:lnTo>
                      <a:pt x="0" y="4"/>
                    </a:lnTo>
                    <a:lnTo>
                      <a:pt x="7" y="0"/>
                    </a:lnTo>
                    <a:close/>
                  </a:path>
                </a:pathLst>
              </a:custGeom>
              <a:solidFill>
                <a:srgbClr val="FFFFFF"/>
              </a:solidFill>
              <a:ln w="9525">
                <a:noFill/>
                <a:round/>
                <a:headEnd/>
                <a:tailEnd/>
              </a:ln>
            </p:spPr>
            <p:txBody>
              <a:bodyPr/>
              <a:lstStyle/>
              <a:p>
                <a:endParaRPr lang="en-US"/>
              </a:p>
            </p:txBody>
          </p:sp>
          <p:sp>
            <p:nvSpPr>
              <p:cNvPr id="421988" name="Freeform 96"/>
              <p:cNvSpPr>
                <a:spLocks/>
              </p:cNvSpPr>
              <p:nvPr/>
            </p:nvSpPr>
            <p:spPr bwMode="auto">
              <a:xfrm>
                <a:off x="660" y="3196"/>
                <a:ext cx="9" cy="5"/>
              </a:xfrm>
              <a:custGeom>
                <a:avLst/>
                <a:gdLst>
                  <a:gd name="T0" fmla="*/ 9 w 9"/>
                  <a:gd name="T1" fmla="*/ 0 h 5"/>
                  <a:gd name="T2" fmla="*/ 9 w 9"/>
                  <a:gd name="T3" fmla="*/ 2 h 5"/>
                  <a:gd name="T4" fmla="*/ 6 w 9"/>
                  <a:gd name="T5" fmla="*/ 5 h 5"/>
                  <a:gd name="T6" fmla="*/ 0 w 9"/>
                  <a:gd name="T7" fmla="*/ 4 h 5"/>
                  <a:gd name="T8" fmla="*/ 2 w 9"/>
                  <a:gd name="T9" fmla="*/ 2 h 5"/>
                  <a:gd name="T10" fmla="*/ 9 w 9"/>
                  <a:gd name="T11" fmla="*/ 0 h 5"/>
                  <a:gd name="T12" fmla="*/ 9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9" y="0"/>
                    </a:moveTo>
                    <a:lnTo>
                      <a:pt x="9" y="2"/>
                    </a:lnTo>
                    <a:lnTo>
                      <a:pt x="6" y="5"/>
                    </a:lnTo>
                    <a:lnTo>
                      <a:pt x="0" y="4"/>
                    </a:lnTo>
                    <a:lnTo>
                      <a:pt x="2" y="2"/>
                    </a:lnTo>
                    <a:lnTo>
                      <a:pt x="9" y="0"/>
                    </a:lnTo>
                    <a:close/>
                  </a:path>
                </a:pathLst>
              </a:custGeom>
              <a:solidFill>
                <a:srgbClr val="FFFFFF"/>
              </a:solidFill>
              <a:ln w="9525">
                <a:noFill/>
                <a:round/>
                <a:headEnd/>
                <a:tailEnd/>
              </a:ln>
            </p:spPr>
            <p:txBody>
              <a:bodyPr/>
              <a:lstStyle/>
              <a:p>
                <a:endParaRPr lang="en-US"/>
              </a:p>
            </p:txBody>
          </p:sp>
          <p:sp>
            <p:nvSpPr>
              <p:cNvPr id="421989" name="Freeform 97"/>
              <p:cNvSpPr>
                <a:spLocks/>
              </p:cNvSpPr>
              <p:nvPr/>
            </p:nvSpPr>
            <p:spPr bwMode="auto">
              <a:xfrm>
                <a:off x="662" y="3215"/>
                <a:ext cx="27" cy="55"/>
              </a:xfrm>
              <a:custGeom>
                <a:avLst/>
                <a:gdLst>
                  <a:gd name="T0" fmla="*/ 6 w 27"/>
                  <a:gd name="T1" fmla="*/ 0 h 55"/>
                  <a:gd name="T2" fmla="*/ 9 w 27"/>
                  <a:gd name="T3" fmla="*/ 4 h 55"/>
                  <a:gd name="T4" fmla="*/ 14 w 27"/>
                  <a:gd name="T5" fmla="*/ 8 h 55"/>
                  <a:gd name="T6" fmla="*/ 18 w 27"/>
                  <a:gd name="T7" fmla="*/ 14 h 55"/>
                  <a:gd name="T8" fmla="*/ 23 w 27"/>
                  <a:gd name="T9" fmla="*/ 20 h 55"/>
                  <a:gd name="T10" fmla="*/ 25 w 27"/>
                  <a:gd name="T11" fmla="*/ 25 h 55"/>
                  <a:gd name="T12" fmla="*/ 27 w 27"/>
                  <a:gd name="T13" fmla="*/ 31 h 55"/>
                  <a:gd name="T14" fmla="*/ 23 w 27"/>
                  <a:gd name="T15" fmla="*/ 36 h 55"/>
                  <a:gd name="T16" fmla="*/ 20 w 27"/>
                  <a:gd name="T17" fmla="*/ 43 h 55"/>
                  <a:gd name="T18" fmla="*/ 18 w 27"/>
                  <a:gd name="T19" fmla="*/ 46 h 55"/>
                  <a:gd name="T20" fmla="*/ 16 w 27"/>
                  <a:gd name="T21" fmla="*/ 50 h 55"/>
                  <a:gd name="T22" fmla="*/ 14 w 27"/>
                  <a:gd name="T23" fmla="*/ 54 h 55"/>
                  <a:gd name="T24" fmla="*/ 14 w 27"/>
                  <a:gd name="T25" fmla="*/ 55 h 55"/>
                  <a:gd name="T26" fmla="*/ 9 w 27"/>
                  <a:gd name="T27" fmla="*/ 48 h 55"/>
                  <a:gd name="T28" fmla="*/ 6 w 27"/>
                  <a:gd name="T29" fmla="*/ 42 h 55"/>
                  <a:gd name="T30" fmla="*/ 4 w 27"/>
                  <a:gd name="T31" fmla="*/ 35 h 55"/>
                  <a:gd name="T32" fmla="*/ 2 w 27"/>
                  <a:gd name="T33" fmla="*/ 28 h 55"/>
                  <a:gd name="T34" fmla="*/ 0 w 27"/>
                  <a:gd name="T35" fmla="*/ 21 h 55"/>
                  <a:gd name="T36" fmla="*/ 2 w 27"/>
                  <a:gd name="T37" fmla="*/ 13 h 55"/>
                  <a:gd name="T38" fmla="*/ 2 w 27"/>
                  <a:gd name="T39" fmla="*/ 5 h 55"/>
                  <a:gd name="T40" fmla="*/ 6 w 27"/>
                  <a:gd name="T41" fmla="*/ 0 h 55"/>
                  <a:gd name="T42" fmla="*/ 6 w 27"/>
                  <a:gd name="T43" fmla="*/ 0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
                  <a:gd name="T67" fmla="*/ 0 h 55"/>
                  <a:gd name="T68" fmla="*/ 27 w 27"/>
                  <a:gd name="T69" fmla="*/ 55 h 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 h="55">
                    <a:moveTo>
                      <a:pt x="6" y="0"/>
                    </a:moveTo>
                    <a:lnTo>
                      <a:pt x="9" y="4"/>
                    </a:lnTo>
                    <a:lnTo>
                      <a:pt x="14" y="8"/>
                    </a:lnTo>
                    <a:lnTo>
                      <a:pt x="18" y="14"/>
                    </a:lnTo>
                    <a:lnTo>
                      <a:pt x="23" y="20"/>
                    </a:lnTo>
                    <a:lnTo>
                      <a:pt x="25" y="25"/>
                    </a:lnTo>
                    <a:lnTo>
                      <a:pt x="27" y="31"/>
                    </a:lnTo>
                    <a:lnTo>
                      <a:pt x="23" y="36"/>
                    </a:lnTo>
                    <a:lnTo>
                      <a:pt x="20" y="43"/>
                    </a:lnTo>
                    <a:lnTo>
                      <a:pt x="18" y="46"/>
                    </a:lnTo>
                    <a:lnTo>
                      <a:pt x="16" y="50"/>
                    </a:lnTo>
                    <a:lnTo>
                      <a:pt x="14" y="54"/>
                    </a:lnTo>
                    <a:lnTo>
                      <a:pt x="14" y="55"/>
                    </a:lnTo>
                    <a:lnTo>
                      <a:pt x="9" y="48"/>
                    </a:lnTo>
                    <a:lnTo>
                      <a:pt x="6" y="42"/>
                    </a:lnTo>
                    <a:lnTo>
                      <a:pt x="4" y="35"/>
                    </a:lnTo>
                    <a:lnTo>
                      <a:pt x="2" y="28"/>
                    </a:lnTo>
                    <a:lnTo>
                      <a:pt x="0" y="21"/>
                    </a:lnTo>
                    <a:lnTo>
                      <a:pt x="2" y="13"/>
                    </a:lnTo>
                    <a:lnTo>
                      <a:pt x="2" y="5"/>
                    </a:lnTo>
                    <a:lnTo>
                      <a:pt x="6" y="0"/>
                    </a:lnTo>
                    <a:close/>
                  </a:path>
                </a:pathLst>
              </a:custGeom>
              <a:solidFill>
                <a:srgbClr val="FFFFFF"/>
              </a:solidFill>
              <a:ln w="9525">
                <a:noFill/>
                <a:round/>
                <a:headEnd/>
                <a:tailEnd/>
              </a:ln>
            </p:spPr>
            <p:txBody>
              <a:bodyPr/>
              <a:lstStyle/>
              <a:p>
                <a:endParaRPr lang="en-US"/>
              </a:p>
            </p:txBody>
          </p:sp>
          <p:sp>
            <p:nvSpPr>
              <p:cNvPr id="421990" name="Freeform 98"/>
              <p:cNvSpPr>
                <a:spLocks/>
              </p:cNvSpPr>
              <p:nvPr/>
            </p:nvSpPr>
            <p:spPr bwMode="auto">
              <a:xfrm>
                <a:off x="713" y="3215"/>
                <a:ext cx="21" cy="59"/>
              </a:xfrm>
              <a:custGeom>
                <a:avLst/>
                <a:gdLst>
                  <a:gd name="T0" fmla="*/ 5 w 21"/>
                  <a:gd name="T1" fmla="*/ 0 h 59"/>
                  <a:gd name="T2" fmla="*/ 9 w 21"/>
                  <a:gd name="T3" fmla="*/ 5 h 59"/>
                  <a:gd name="T4" fmla="*/ 12 w 21"/>
                  <a:gd name="T5" fmla="*/ 13 h 59"/>
                  <a:gd name="T6" fmla="*/ 16 w 21"/>
                  <a:gd name="T7" fmla="*/ 20 h 59"/>
                  <a:gd name="T8" fmla="*/ 20 w 21"/>
                  <a:gd name="T9" fmla="*/ 28 h 59"/>
                  <a:gd name="T10" fmla="*/ 21 w 21"/>
                  <a:gd name="T11" fmla="*/ 36 h 59"/>
                  <a:gd name="T12" fmla="*/ 21 w 21"/>
                  <a:gd name="T13" fmla="*/ 43 h 59"/>
                  <a:gd name="T14" fmla="*/ 21 w 21"/>
                  <a:gd name="T15" fmla="*/ 51 h 59"/>
                  <a:gd name="T16" fmla="*/ 20 w 21"/>
                  <a:gd name="T17" fmla="*/ 59 h 59"/>
                  <a:gd name="T18" fmla="*/ 12 w 21"/>
                  <a:gd name="T19" fmla="*/ 52 h 59"/>
                  <a:gd name="T20" fmla="*/ 7 w 21"/>
                  <a:gd name="T21" fmla="*/ 46 h 59"/>
                  <a:gd name="T22" fmla="*/ 4 w 21"/>
                  <a:gd name="T23" fmla="*/ 37 h 59"/>
                  <a:gd name="T24" fmla="*/ 2 w 21"/>
                  <a:gd name="T25" fmla="*/ 31 h 59"/>
                  <a:gd name="T26" fmla="*/ 0 w 21"/>
                  <a:gd name="T27" fmla="*/ 23 h 59"/>
                  <a:gd name="T28" fmla="*/ 0 w 21"/>
                  <a:gd name="T29" fmla="*/ 14 h 59"/>
                  <a:gd name="T30" fmla="*/ 2 w 21"/>
                  <a:gd name="T31" fmla="*/ 8 h 59"/>
                  <a:gd name="T32" fmla="*/ 5 w 21"/>
                  <a:gd name="T33" fmla="*/ 0 h 59"/>
                  <a:gd name="T34" fmla="*/ 5 w 21"/>
                  <a:gd name="T35" fmla="*/ 0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59"/>
                  <a:gd name="T56" fmla="*/ 21 w 21"/>
                  <a:gd name="T57" fmla="*/ 59 h 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59">
                    <a:moveTo>
                      <a:pt x="5" y="0"/>
                    </a:moveTo>
                    <a:lnTo>
                      <a:pt x="9" y="5"/>
                    </a:lnTo>
                    <a:lnTo>
                      <a:pt x="12" y="13"/>
                    </a:lnTo>
                    <a:lnTo>
                      <a:pt x="16" y="20"/>
                    </a:lnTo>
                    <a:lnTo>
                      <a:pt x="20" y="28"/>
                    </a:lnTo>
                    <a:lnTo>
                      <a:pt x="21" y="36"/>
                    </a:lnTo>
                    <a:lnTo>
                      <a:pt x="21" y="43"/>
                    </a:lnTo>
                    <a:lnTo>
                      <a:pt x="21" y="51"/>
                    </a:lnTo>
                    <a:lnTo>
                      <a:pt x="20" y="59"/>
                    </a:lnTo>
                    <a:lnTo>
                      <a:pt x="12" y="52"/>
                    </a:lnTo>
                    <a:lnTo>
                      <a:pt x="7" y="46"/>
                    </a:lnTo>
                    <a:lnTo>
                      <a:pt x="4" y="37"/>
                    </a:lnTo>
                    <a:lnTo>
                      <a:pt x="2" y="31"/>
                    </a:lnTo>
                    <a:lnTo>
                      <a:pt x="0" y="23"/>
                    </a:lnTo>
                    <a:lnTo>
                      <a:pt x="0" y="14"/>
                    </a:lnTo>
                    <a:lnTo>
                      <a:pt x="2" y="8"/>
                    </a:lnTo>
                    <a:lnTo>
                      <a:pt x="5" y="0"/>
                    </a:lnTo>
                    <a:close/>
                  </a:path>
                </a:pathLst>
              </a:custGeom>
              <a:solidFill>
                <a:srgbClr val="FFFFFF"/>
              </a:solidFill>
              <a:ln w="9525">
                <a:noFill/>
                <a:round/>
                <a:headEnd/>
                <a:tailEnd/>
              </a:ln>
            </p:spPr>
            <p:txBody>
              <a:bodyPr/>
              <a:lstStyle/>
              <a:p>
                <a:endParaRPr lang="en-US"/>
              </a:p>
            </p:txBody>
          </p:sp>
          <p:sp>
            <p:nvSpPr>
              <p:cNvPr id="421991" name="Freeform 99"/>
              <p:cNvSpPr>
                <a:spLocks/>
              </p:cNvSpPr>
              <p:nvPr/>
            </p:nvSpPr>
            <p:spPr bwMode="auto">
              <a:xfrm>
                <a:off x="692" y="3282"/>
                <a:ext cx="18" cy="42"/>
              </a:xfrm>
              <a:custGeom>
                <a:avLst/>
                <a:gdLst>
                  <a:gd name="T0" fmla="*/ 14 w 18"/>
                  <a:gd name="T1" fmla="*/ 0 h 42"/>
                  <a:gd name="T2" fmla="*/ 14 w 18"/>
                  <a:gd name="T3" fmla="*/ 4 h 42"/>
                  <a:gd name="T4" fmla="*/ 14 w 18"/>
                  <a:gd name="T5" fmla="*/ 11 h 42"/>
                  <a:gd name="T6" fmla="*/ 14 w 18"/>
                  <a:gd name="T7" fmla="*/ 16 h 42"/>
                  <a:gd name="T8" fmla="*/ 14 w 18"/>
                  <a:gd name="T9" fmla="*/ 22 h 42"/>
                  <a:gd name="T10" fmla="*/ 12 w 18"/>
                  <a:gd name="T11" fmla="*/ 26 h 42"/>
                  <a:gd name="T12" fmla="*/ 12 w 18"/>
                  <a:gd name="T13" fmla="*/ 31 h 42"/>
                  <a:gd name="T14" fmla="*/ 14 w 18"/>
                  <a:gd name="T15" fmla="*/ 35 h 42"/>
                  <a:gd name="T16" fmla="*/ 18 w 18"/>
                  <a:gd name="T17" fmla="*/ 42 h 42"/>
                  <a:gd name="T18" fmla="*/ 14 w 18"/>
                  <a:gd name="T19" fmla="*/ 41 h 42"/>
                  <a:gd name="T20" fmla="*/ 9 w 18"/>
                  <a:gd name="T21" fmla="*/ 39 h 42"/>
                  <a:gd name="T22" fmla="*/ 2 w 18"/>
                  <a:gd name="T23" fmla="*/ 38 h 42"/>
                  <a:gd name="T24" fmla="*/ 0 w 18"/>
                  <a:gd name="T25" fmla="*/ 38 h 42"/>
                  <a:gd name="T26" fmla="*/ 2 w 18"/>
                  <a:gd name="T27" fmla="*/ 33 h 42"/>
                  <a:gd name="T28" fmla="*/ 4 w 18"/>
                  <a:gd name="T29" fmla="*/ 27 h 42"/>
                  <a:gd name="T30" fmla="*/ 2 w 18"/>
                  <a:gd name="T31" fmla="*/ 22 h 42"/>
                  <a:gd name="T32" fmla="*/ 2 w 18"/>
                  <a:gd name="T33" fmla="*/ 16 h 42"/>
                  <a:gd name="T34" fmla="*/ 2 w 18"/>
                  <a:gd name="T35" fmla="*/ 11 h 42"/>
                  <a:gd name="T36" fmla="*/ 4 w 18"/>
                  <a:gd name="T37" fmla="*/ 7 h 42"/>
                  <a:gd name="T38" fmla="*/ 5 w 18"/>
                  <a:gd name="T39" fmla="*/ 2 h 42"/>
                  <a:gd name="T40" fmla="*/ 14 w 18"/>
                  <a:gd name="T41" fmla="*/ 0 h 42"/>
                  <a:gd name="T42" fmla="*/ 14 w 18"/>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42"/>
                  <a:gd name="T68" fmla="*/ 18 w 18"/>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42">
                    <a:moveTo>
                      <a:pt x="14" y="0"/>
                    </a:moveTo>
                    <a:lnTo>
                      <a:pt x="14" y="4"/>
                    </a:lnTo>
                    <a:lnTo>
                      <a:pt x="14" y="11"/>
                    </a:lnTo>
                    <a:lnTo>
                      <a:pt x="14" y="16"/>
                    </a:lnTo>
                    <a:lnTo>
                      <a:pt x="14" y="22"/>
                    </a:lnTo>
                    <a:lnTo>
                      <a:pt x="12" y="26"/>
                    </a:lnTo>
                    <a:lnTo>
                      <a:pt x="12" y="31"/>
                    </a:lnTo>
                    <a:lnTo>
                      <a:pt x="14" y="35"/>
                    </a:lnTo>
                    <a:lnTo>
                      <a:pt x="18" y="42"/>
                    </a:lnTo>
                    <a:lnTo>
                      <a:pt x="14" y="41"/>
                    </a:lnTo>
                    <a:lnTo>
                      <a:pt x="9" y="39"/>
                    </a:lnTo>
                    <a:lnTo>
                      <a:pt x="2" y="38"/>
                    </a:lnTo>
                    <a:lnTo>
                      <a:pt x="0" y="38"/>
                    </a:lnTo>
                    <a:lnTo>
                      <a:pt x="2" y="33"/>
                    </a:lnTo>
                    <a:lnTo>
                      <a:pt x="4" y="27"/>
                    </a:lnTo>
                    <a:lnTo>
                      <a:pt x="2" y="22"/>
                    </a:lnTo>
                    <a:lnTo>
                      <a:pt x="2" y="16"/>
                    </a:lnTo>
                    <a:lnTo>
                      <a:pt x="2" y="11"/>
                    </a:lnTo>
                    <a:lnTo>
                      <a:pt x="4" y="7"/>
                    </a:lnTo>
                    <a:lnTo>
                      <a:pt x="5" y="2"/>
                    </a:lnTo>
                    <a:lnTo>
                      <a:pt x="14" y="0"/>
                    </a:lnTo>
                    <a:close/>
                  </a:path>
                </a:pathLst>
              </a:custGeom>
              <a:solidFill>
                <a:srgbClr val="FFFFFF"/>
              </a:solidFill>
              <a:ln w="9525">
                <a:noFill/>
                <a:round/>
                <a:headEnd/>
                <a:tailEnd/>
              </a:ln>
            </p:spPr>
            <p:txBody>
              <a:bodyPr/>
              <a:lstStyle/>
              <a:p>
                <a:endParaRPr lang="en-US"/>
              </a:p>
            </p:txBody>
          </p:sp>
          <p:sp>
            <p:nvSpPr>
              <p:cNvPr id="421992" name="Freeform 100"/>
              <p:cNvSpPr>
                <a:spLocks/>
              </p:cNvSpPr>
              <p:nvPr/>
            </p:nvSpPr>
            <p:spPr bwMode="auto">
              <a:xfrm>
                <a:off x="650" y="3313"/>
                <a:ext cx="7" cy="4"/>
              </a:xfrm>
              <a:custGeom>
                <a:avLst/>
                <a:gdLst>
                  <a:gd name="T0" fmla="*/ 3 w 7"/>
                  <a:gd name="T1" fmla="*/ 0 h 4"/>
                  <a:gd name="T2" fmla="*/ 7 w 7"/>
                  <a:gd name="T3" fmla="*/ 3 h 4"/>
                  <a:gd name="T4" fmla="*/ 3 w 7"/>
                  <a:gd name="T5" fmla="*/ 4 h 4"/>
                  <a:gd name="T6" fmla="*/ 0 w 7"/>
                  <a:gd name="T7" fmla="*/ 3 h 4"/>
                  <a:gd name="T8" fmla="*/ 3 w 7"/>
                  <a:gd name="T9" fmla="*/ 0 h 4"/>
                  <a:gd name="T10" fmla="*/ 3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3" y="0"/>
                    </a:moveTo>
                    <a:lnTo>
                      <a:pt x="7" y="3"/>
                    </a:lnTo>
                    <a:lnTo>
                      <a:pt x="3" y="4"/>
                    </a:lnTo>
                    <a:lnTo>
                      <a:pt x="0" y="3"/>
                    </a:lnTo>
                    <a:lnTo>
                      <a:pt x="3" y="0"/>
                    </a:lnTo>
                    <a:close/>
                  </a:path>
                </a:pathLst>
              </a:custGeom>
              <a:solidFill>
                <a:srgbClr val="FFFFFF"/>
              </a:solidFill>
              <a:ln w="9525">
                <a:noFill/>
                <a:round/>
                <a:headEnd/>
                <a:tailEnd/>
              </a:ln>
            </p:spPr>
            <p:txBody>
              <a:bodyPr/>
              <a:lstStyle/>
              <a:p>
                <a:endParaRPr lang="en-US"/>
              </a:p>
            </p:txBody>
          </p:sp>
          <p:sp>
            <p:nvSpPr>
              <p:cNvPr id="421993" name="Freeform 101"/>
              <p:cNvSpPr>
                <a:spLocks/>
              </p:cNvSpPr>
              <p:nvPr/>
            </p:nvSpPr>
            <p:spPr bwMode="auto">
              <a:xfrm>
                <a:off x="722" y="3334"/>
                <a:ext cx="9" cy="9"/>
              </a:xfrm>
              <a:custGeom>
                <a:avLst/>
                <a:gdLst>
                  <a:gd name="T0" fmla="*/ 9 w 9"/>
                  <a:gd name="T1" fmla="*/ 0 h 9"/>
                  <a:gd name="T2" fmla="*/ 5 w 9"/>
                  <a:gd name="T3" fmla="*/ 5 h 9"/>
                  <a:gd name="T4" fmla="*/ 2 w 9"/>
                  <a:gd name="T5" fmla="*/ 8 h 9"/>
                  <a:gd name="T6" fmla="*/ 0 w 9"/>
                  <a:gd name="T7" fmla="*/ 9 h 9"/>
                  <a:gd name="T8" fmla="*/ 0 w 9"/>
                  <a:gd name="T9" fmla="*/ 5 h 9"/>
                  <a:gd name="T10" fmla="*/ 9 w 9"/>
                  <a:gd name="T11" fmla="*/ 0 h 9"/>
                  <a:gd name="T12" fmla="*/ 9 w 9"/>
                  <a:gd name="T13" fmla="*/ 0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9" y="0"/>
                    </a:moveTo>
                    <a:lnTo>
                      <a:pt x="5" y="5"/>
                    </a:lnTo>
                    <a:lnTo>
                      <a:pt x="2" y="8"/>
                    </a:lnTo>
                    <a:lnTo>
                      <a:pt x="0" y="9"/>
                    </a:lnTo>
                    <a:lnTo>
                      <a:pt x="0" y="5"/>
                    </a:lnTo>
                    <a:lnTo>
                      <a:pt x="9" y="0"/>
                    </a:lnTo>
                    <a:close/>
                  </a:path>
                </a:pathLst>
              </a:custGeom>
              <a:solidFill>
                <a:srgbClr val="FFFFFF"/>
              </a:solidFill>
              <a:ln w="9525">
                <a:noFill/>
                <a:round/>
                <a:headEnd/>
                <a:tailEnd/>
              </a:ln>
            </p:spPr>
            <p:txBody>
              <a:bodyPr/>
              <a:lstStyle/>
              <a:p>
                <a:endParaRPr lang="en-US"/>
              </a:p>
            </p:txBody>
          </p:sp>
          <p:sp>
            <p:nvSpPr>
              <p:cNvPr id="421994" name="Freeform 102"/>
              <p:cNvSpPr>
                <a:spLocks/>
              </p:cNvSpPr>
              <p:nvPr/>
            </p:nvSpPr>
            <p:spPr bwMode="auto">
              <a:xfrm>
                <a:off x="669" y="3340"/>
                <a:ext cx="48" cy="49"/>
              </a:xfrm>
              <a:custGeom>
                <a:avLst/>
                <a:gdLst>
                  <a:gd name="T0" fmla="*/ 23 w 48"/>
                  <a:gd name="T1" fmla="*/ 0 h 49"/>
                  <a:gd name="T2" fmla="*/ 25 w 48"/>
                  <a:gd name="T3" fmla="*/ 4 h 49"/>
                  <a:gd name="T4" fmla="*/ 25 w 48"/>
                  <a:gd name="T5" fmla="*/ 10 h 49"/>
                  <a:gd name="T6" fmla="*/ 27 w 48"/>
                  <a:gd name="T7" fmla="*/ 15 h 49"/>
                  <a:gd name="T8" fmla="*/ 28 w 48"/>
                  <a:gd name="T9" fmla="*/ 21 h 49"/>
                  <a:gd name="T10" fmla="*/ 32 w 48"/>
                  <a:gd name="T11" fmla="*/ 25 h 49"/>
                  <a:gd name="T12" fmla="*/ 35 w 48"/>
                  <a:gd name="T13" fmla="*/ 27 h 49"/>
                  <a:gd name="T14" fmla="*/ 39 w 48"/>
                  <a:gd name="T15" fmla="*/ 30 h 49"/>
                  <a:gd name="T16" fmla="*/ 48 w 48"/>
                  <a:gd name="T17" fmla="*/ 34 h 49"/>
                  <a:gd name="T18" fmla="*/ 37 w 48"/>
                  <a:gd name="T19" fmla="*/ 41 h 49"/>
                  <a:gd name="T20" fmla="*/ 27 w 48"/>
                  <a:gd name="T21" fmla="*/ 44 h 49"/>
                  <a:gd name="T22" fmla="*/ 20 w 48"/>
                  <a:gd name="T23" fmla="*/ 45 h 49"/>
                  <a:gd name="T24" fmla="*/ 13 w 48"/>
                  <a:gd name="T25" fmla="*/ 46 h 49"/>
                  <a:gd name="T26" fmla="*/ 6 w 48"/>
                  <a:gd name="T27" fmla="*/ 46 h 49"/>
                  <a:gd name="T28" fmla="*/ 0 w 48"/>
                  <a:gd name="T29" fmla="*/ 49 h 49"/>
                  <a:gd name="T30" fmla="*/ 4 w 48"/>
                  <a:gd name="T31" fmla="*/ 42 h 49"/>
                  <a:gd name="T32" fmla="*/ 7 w 48"/>
                  <a:gd name="T33" fmla="*/ 37 h 49"/>
                  <a:gd name="T34" fmla="*/ 9 w 48"/>
                  <a:gd name="T35" fmla="*/ 30 h 49"/>
                  <a:gd name="T36" fmla="*/ 13 w 48"/>
                  <a:gd name="T37" fmla="*/ 25 h 49"/>
                  <a:gd name="T38" fmla="*/ 13 w 48"/>
                  <a:gd name="T39" fmla="*/ 18 h 49"/>
                  <a:gd name="T40" fmla="*/ 16 w 48"/>
                  <a:gd name="T41" fmla="*/ 11 h 49"/>
                  <a:gd name="T42" fmla="*/ 18 w 48"/>
                  <a:gd name="T43" fmla="*/ 6 h 49"/>
                  <a:gd name="T44" fmla="*/ 23 w 48"/>
                  <a:gd name="T45" fmla="*/ 0 h 49"/>
                  <a:gd name="T46" fmla="*/ 23 w 48"/>
                  <a:gd name="T47" fmla="*/ 0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
                  <a:gd name="T73" fmla="*/ 0 h 49"/>
                  <a:gd name="T74" fmla="*/ 48 w 48"/>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 h="49">
                    <a:moveTo>
                      <a:pt x="23" y="0"/>
                    </a:moveTo>
                    <a:lnTo>
                      <a:pt x="25" y="4"/>
                    </a:lnTo>
                    <a:lnTo>
                      <a:pt x="25" y="10"/>
                    </a:lnTo>
                    <a:lnTo>
                      <a:pt x="27" y="15"/>
                    </a:lnTo>
                    <a:lnTo>
                      <a:pt x="28" y="21"/>
                    </a:lnTo>
                    <a:lnTo>
                      <a:pt x="32" y="25"/>
                    </a:lnTo>
                    <a:lnTo>
                      <a:pt x="35" y="27"/>
                    </a:lnTo>
                    <a:lnTo>
                      <a:pt x="39" y="30"/>
                    </a:lnTo>
                    <a:lnTo>
                      <a:pt x="48" y="34"/>
                    </a:lnTo>
                    <a:lnTo>
                      <a:pt x="37" y="41"/>
                    </a:lnTo>
                    <a:lnTo>
                      <a:pt x="27" y="44"/>
                    </a:lnTo>
                    <a:lnTo>
                      <a:pt x="20" y="45"/>
                    </a:lnTo>
                    <a:lnTo>
                      <a:pt x="13" y="46"/>
                    </a:lnTo>
                    <a:lnTo>
                      <a:pt x="6" y="46"/>
                    </a:lnTo>
                    <a:lnTo>
                      <a:pt x="0" y="49"/>
                    </a:lnTo>
                    <a:lnTo>
                      <a:pt x="4" y="42"/>
                    </a:lnTo>
                    <a:lnTo>
                      <a:pt x="7" y="37"/>
                    </a:lnTo>
                    <a:lnTo>
                      <a:pt x="9" y="30"/>
                    </a:lnTo>
                    <a:lnTo>
                      <a:pt x="13" y="25"/>
                    </a:lnTo>
                    <a:lnTo>
                      <a:pt x="13" y="18"/>
                    </a:lnTo>
                    <a:lnTo>
                      <a:pt x="16" y="11"/>
                    </a:lnTo>
                    <a:lnTo>
                      <a:pt x="18" y="6"/>
                    </a:lnTo>
                    <a:lnTo>
                      <a:pt x="23" y="0"/>
                    </a:lnTo>
                    <a:close/>
                  </a:path>
                </a:pathLst>
              </a:custGeom>
              <a:solidFill>
                <a:srgbClr val="FFFFFF"/>
              </a:solidFill>
              <a:ln w="9525">
                <a:noFill/>
                <a:round/>
                <a:headEnd/>
                <a:tailEnd/>
              </a:ln>
            </p:spPr>
            <p:txBody>
              <a:bodyPr/>
              <a:lstStyle/>
              <a:p>
                <a:endParaRPr lang="en-US"/>
              </a:p>
            </p:txBody>
          </p:sp>
          <p:sp>
            <p:nvSpPr>
              <p:cNvPr id="421995" name="Freeform 103"/>
              <p:cNvSpPr>
                <a:spLocks/>
              </p:cNvSpPr>
              <p:nvPr/>
            </p:nvSpPr>
            <p:spPr bwMode="auto">
              <a:xfrm>
                <a:off x="673" y="3384"/>
                <a:ext cx="72" cy="32"/>
              </a:xfrm>
              <a:custGeom>
                <a:avLst/>
                <a:gdLst>
                  <a:gd name="T0" fmla="*/ 72 w 72"/>
                  <a:gd name="T1" fmla="*/ 0 h 32"/>
                  <a:gd name="T2" fmla="*/ 65 w 72"/>
                  <a:gd name="T3" fmla="*/ 5 h 32"/>
                  <a:gd name="T4" fmla="*/ 60 w 72"/>
                  <a:gd name="T5" fmla="*/ 12 h 32"/>
                  <a:gd name="T6" fmla="*/ 52 w 72"/>
                  <a:gd name="T7" fmla="*/ 15 h 32"/>
                  <a:gd name="T8" fmla="*/ 45 w 72"/>
                  <a:gd name="T9" fmla="*/ 17 h 32"/>
                  <a:gd name="T10" fmla="*/ 35 w 72"/>
                  <a:gd name="T11" fmla="*/ 19 h 32"/>
                  <a:gd name="T12" fmla="*/ 28 w 72"/>
                  <a:gd name="T13" fmla="*/ 21 h 32"/>
                  <a:gd name="T14" fmla="*/ 19 w 72"/>
                  <a:gd name="T15" fmla="*/ 24 h 32"/>
                  <a:gd name="T16" fmla="*/ 12 w 72"/>
                  <a:gd name="T17" fmla="*/ 31 h 32"/>
                  <a:gd name="T18" fmla="*/ 5 w 72"/>
                  <a:gd name="T19" fmla="*/ 31 h 32"/>
                  <a:gd name="T20" fmla="*/ 0 w 72"/>
                  <a:gd name="T21" fmla="*/ 32 h 32"/>
                  <a:gd name="T22" fmla="*/ 7 w 72"/>
                  <a:gd name="T23" fmla="*/ 25 h 32"/>
                  <a:gd name="T24" fmla="*/ 16 w 72"/>
                  <a:gd name="T25" fmla="*/ 21 h 32"/>
                  <a:gd name="T26" fmla="*/ 24 w 72"/>
                  <a:gd name="T27" fmla="*/ 17 h 32"/>
                  <a:gd name="T28" fmla="*/ 35 w 72"/>
                  <a:gd name="T29" fmla="*/ 15 h 32"/>
                  <a:gd name="T30" fmla="*/ 44 w 72"/>
                  <a:gd name="T31" fmla="*/ 11 h 32"/>
                  <a:gd name="T32" fmla="*/ 52 w 72"/>
                  <a:gd name="T33" fmla="*/ 8 h 32"/>
                  <a:gd name="T34" fmla="*/ 61 w 72"/>
                  <a:gd name="T35" fmla="*/ 4 h 32"/>
                  <a:gd name="T36" fmla="*/ 72 w 72"/>
                  <a:gd name="T37" fmla="*/ 0 h 32"/>
                  <a:gd name="T38" fmla="*/ 72 w 72"/>
                  <a:gd name="T39" fmla="*/ 0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2"/>
                  <a:gd name="T61" fmla="*/ 0 h 32"/>
                  <a:gd name="T62" fmla="*/ 72 w 72"/>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2" h="32">
                    <a:moveTo>
                      <a:pt x="72" y="0"/>
                    </a:moveTo>
                    <a:lnTo>
                      <a:pt x="65" y="5"/>
                    </a:lnTo>
                    <a:lnTo>
                      <a:pt x="60" y="12"/>
                    </a:lnTo>
                    <a:lnTo>
                      <a:pt x="52" y="15"/>
                    </a:lnTo>
                    <a:lnTo>
                      <a:pt x="45" y="17"/>
                    </a:lnTo>
                    <a:lnTo>
                      <a:pt x="35" y="19"/>
                    </a:lnTo>
                    <a:lnTo>
                      <a:pt x="28" y="21"/>
                    </a:lnTo>
                    <a:lnTo>
                      <a:pt x="19" y="24"/>
                    </a:lnTo>
                    <a:lnTo>
                      <a:pt x="12" y="31"/>
                    </a:lnTo>
                    <a:lnTo>
                      <a:pt x="5" y="31"/>
                    </a:lnTo>
                    <a:lnTo>
                      <a:pt x="0" y="32"/>
                    </a:lnTo>
                    <a:lnTo>
                      <a:pt x="7" y="25"/>
                    </a:lnTo>
                    <a:lnTo>
                      <a:pt x="16" y="21"/>
                    </a:lnTo>
                    <a:lnTo>
                      <a:pt x="24" y="17"/>
                    </a:lnTo>
                    <a:lnTo>
                      <a:pt x="35" y="15"/>
                    </a:lnTo>
                    <a:lnTo>
                      <a:pt x="44" y="11"/>
                    </a:lnTo>
                    <a:lnTo>
                      <a:pt x="52" y="8"/>
                    </a:lnTo>
                    <a:lnTo>
                      <a:pt x="61" y="4"/>
                    </a:lnTo>
                    <a:lnTo>
                      <a:pt x="72" y="0"/>
                    </a:lnTo>
                    <a:close/>
                  </a:path>
                </a:pathLst>
              </a:custGeom>
              <a:solidFill>
                <a:srgbClr val="FFFFFF"/>
              </a:solidFill>
              <a:ln w="9525">
                <a:noFill/>
                <a:round/>
                <a:headEnd/>
                <a:tailEnd/>
              </a:ln>
            </p:spPr>
            <p:txBody>
              <a:bodyPr/>
              <a:lstStyle/>
              <a:p>
                <a:endParaRPr lang="en-US"/>
              </a:p>
            </p:txBody>
          </p:sp>
          <p:sp>
            <p:nvSpPr>
              <p:cNvPr id="421996" name="Freeform 104"/>
              <p:cNvSpPr>
                <a:spLocks/>
              </p:cNvSpPr>
              <p:nvPr/>
            </p:nvSpPr>
            <p:spPr bwMode="auto">
              <a:xfrm>
                <a:off x="218" y="3204"/>
                <a:ext cx="205" cy="459"/>
              </a:xfrm>
              <a:custGeom>
                <a:avLst/>
                <a:gdLst>
                  <a:gd name="T0" fmla="*/ 88 w 205"/>
                  <a:gd name="T1" fmla="*/ 0 h 459"/>
                  <a:gd name="T2" fmla="*/ 0 w 205"/>
                  <a:gd name="T3" fmla="*/ 4 h 459"/>
                  <a:gd name="T4" fmla="*/ 31 w 205"/>
                  <a:gd name="T5" fmla="*/ 155 h 459"/>
                  <a:gd name="T6" fmla="*/ 65 w 205"/>
                  <a:gd name="T7" fmla="*/ 346 h 459"/>
                  <a:gd name="T8" fmla="*/ 80 w 205"/>
                  <a:gd name="T9" fmla="*/ 459 h 459"/>
                  <a:gd name="T10" fmla="*/ 102 w 205"/>
                  <a:gd name="T11" fmla="*/ 459 h 459"/>
                  <a:gd name="T12" fmla="*/ 156 w 205"/>
                  <a:gd name="T13" fmla="*/ 367 h 459"/>
                  <a:gd name="T14" fmla="*/ 205 w 205"/>
                  <a:gd name="T15" fmla="*/ 295 h 459"/>
                  <a:gd name="T16" fmla="*/ 200 w 205"/>
                  <a:gd name="T17" fmla="*/ 145 h 459"/>
                  <a:gd name="T18" fmla="*/ 88 w 205"/>
                  <a:gd name="T19" fmla="*/ 0 h 459"/>
                  <a:gd name="T20" fmla="*/ 88 w 205"/>
                  <a:gd name="T21" fmla="*/ 0 h 4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459"/>
                  <a:gd name="T35" fmla="*/ 205 w 205"/>
                  <a:gd name="T36" fmla="*/ 459 h 4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459">
                    <a:moveTo>
                      <a:pt x="88" y="0"/>
                    </a:moveTo>
                    <a:lnTo>
                      <a:pt x="0" y="4"/>
                    </a:lnTo>
                    <a:lnTo>
                      <a:pt x="31" y="155"/>
                    </a:lnTo>
                    <a:lnTo>
                      <a:pt x="65" y="346"/>
                    </a:lnTo>
                    <a:lnTo>
                      <a:pt x="80" y="459"/>
                    </a:lnTo>
                    <a:lnTo>
                      <a:pt x="102" y="459"/>
                    </a:lnTo>
                    <a:lnTo>
                      <a:pt x="156" y="367"/>
                    </a:lnTo>
                    <a:lnTo>
                      <a:pt x="205" y="295"/>
                    </a:lnTo>
                    <a:lnTo>
                      <a:pt x="200" y="145"/>
                    </a:lnTo>
                    <a:lnTo>
                      <a:pt x="88" y="0"/>
                    </a:lnTo>
                    <a:close/>
                  </a:path>
                </a:pathLst>
              </a:custGeom>
              <a:solidFill>
                <a:srgbClr val="8A8AA8"/>
              </a:solidFill>
              <a:ln w="9525">
                <a:noFill/>
                <a:round/>
                <a:headEnd/>
                <a:tailEnd/>
              </a:ln>
            </p:spPr>
            <p:txBody>
              <a:bodyPr/>
              <a:lstStyle/>
              <a:p>
                <a:endParaRPr lang="en-US"/>
              </a:p>
            </p:txBody>
          </p:sp>
          <p:sp>
            <p:nvSpPr>
              <p:cNvPr id="421997" name="Freeform 105"/>
              <p:cNvSpPr>
                <a:spLocks/>
              </p:cNvSpPr>
              <p:nvPr/>
            </p:nvSpPr>
            <p:spPr bwMode="auto">
              <a:xfrm>
                <a:off x="230" y="3216"/>
                <a:ext cx="176" cy="418"/>
              </a:xfrm>
              <a:custGeom>
                <a:avLst/>
                <a:gdLst>
                  <a:gd name="T0" fmla="*/ 30 w 176"/>
                  <a:gd name="T1" fmla="*/ 0 h 418"/>
                  <a:gd name="T2" fmla="*/ 54 w 176"/>
                  <a:gd name="T3" fmla="*/ 0 h 418"/>
                  <a:gd name="T4" fmla="*/ 70 w 176"/>
                  <a:gd name="T5" fmla="*/ 16 h 418"/>
                  <a:gd name="T6" fmla="*/ 84 w 176"/>
                  <a:gd name="T7" fmla="*/ 20 h 418"/>
                  <a:gd name="T8" fmla="*/ 104 w 176"/>
                  <a:gd name="T9" fmla="*/ 20 h 418"/>
                  <a:gd name="T10" fmla="*/ 116 w 176"/>
                  <a:gd name="T11" fmla="*/ 38 h 418"/>
                  <a:gd name="T12" fmla="*/ 119 w 176"/>
                  <a:gd name="T13" fmla="*/ 62 h 418"/>
                  <a:gd name="T14" fmla="*/ 126 w 176"/>
                  <a:gd name="T15" fmla="*/ 82 h 418"/>
                  <a:gd name="T16" fmla="*/ 141 w 176"/>
                  <a:gd name="T17" fmla="*/ 101 h 418"/>
                  <a:gd name="T18" fmla="*/ 155 w 176"/>
                  <a:gd name="T19" fmla="*/ 118 h 418"/>
                  <a:gd name="T20" fmla="*/ 167 w 176"/>
                  <a:gd name="T21" fmla="*/ 138 h 418"/>
                  <a:gd name="T22" fmla="*/ 174 w 176"/>
                  <a:gd name="T23" fmla="*/ 157 h 418"/>
                  <a:gd name="T24" fmla="*/ 176 w 176"/>
                  <a:gd name="T25" fmla="*/ 177 h 418"/>
                  <a:gd name="T26" fmla="*/ 174 w 176"/>
                  <a:gd name="T27" fmla="*/ 196 h 418"/>
                  <a:gd name="T28" fmla="*/ 167 w 176"/>
                  <a:gd name="T29" fmla="*/ 212 h 418"/>
                  <a:gd name="T30" fmla="*/ 153 w 176"/>
                  <a:gd name="T31" fmla="*/ 204 h 418"/>
                  <a:gd name="T32" fmla="*/ 148 w 176"/>
                  <a:gd name="T33" fmla="*/ 223 h 418"/>
                  <a:gd name="T34" fmla="*/ 148 w 176"/>
                  <a:gd name="T35" fmla="*/ 239 h 418"/>
                  <a:gd name="T36" fmla="*/ 160 w 176"/>
                  <a:gd name="T37" fmla="*/ 242 h 418"/>
                  <a:gd name="T38" fmla="*/ 174 w 176"/>
                  <a:gd name="T39" fmla="*/ 250 h 418"/>
                  <a:gd name="T40" fmla="*/ 176 w 176"/>
                  <a:gd name="T41" fmla="*/ 275 h 418"/>
                  <a:gd name="T42" fmla="*/ 167 w 176"/>
                  <a:gd name="T43" fmla="*/ 296 h 418"/>
                  <a:gd name="T44" fmla="*/ 160 w 176"/>
                  <a:gd name="T45" fmla="*/ 315 h 418"/>
                  <a:gd name="T46" fmla="*/ 155 w 176"/>
                  <a:gd name="T47" fmla="*/ 334 h 418"/>
                  <a:gd name="T48" fmla="*/ 148 w 176"/>
                  <a:gd name="T49" fmla="*/ 353 h 418"/>
                  <a:gd name="T50" fmla="*/ 134 w 176"/>
                  <a:gd name="T51" fmla="*/ 371 h 418"/>
                  <a:gd name="T52" fmla="*/ 116 w 176"/>
                  <a:gd name="T53" fmla="*/ 387 h 418"/>
                  <a:gd name="T54" fmla="*/ 98 w 176"/>
                  <a:gd name="T55" fmla="*/ 402 h 418"/>
                  <a:gd name="T56" fmla="*/ 81 w 176"/>
                  <a:gd name="T57" fmla="*/ 418 h 418"/>
                  <a:gd name="T58" fmla="*/ 67 w 176"/>
                  <a:gd name="T59" fmla="*/ 401 h 418"/>
                  <a:gd name="T60" fmla="*/ 60 w 176"/>
                  <a:gd name="T61" fmla="*/ 383 h 418"/>
                  <a:gd name="T62" fmla="*/ 54 w 176"/>
                  <a:gd name="T63" fmla="*/ 365 h 418"/>
                  <a:gd name="T64" fmla="*/ 51 w 176"/>
                  <a:gd name="T65" fmla="*/ 346 h 418"/>
                  <a:gd name="T66" fmla="*/ 49 w 176"/>
                  <a:gd name="T67" fmla="*/ 329 h 418"/>
                  <a:gd name="T68" fmla="*/ 46 w 176"/>
                  <a:gd name="T69" fmla="*/ 308 h 418"/>
                  <a:gd name="T70" fmla="*/ 42 w 176"/>
                  <a:gd name="T71" fmla="*/ 290 h 418"/>
                  <a:gd name="T72" fmla="*/ 40 w 176"/>
                  <a:gd name="T73" fmla="*/ 271 h 418"/>
                  <a:gd name="T74" fmla="*/ 35 w 176"/>
                  <a:gd name="T75" fmla="*/ 250 h 418"/>
                  <a:gd name="T76" fmla="*/ 32 w 176"/>
                  <a:gd name="T77" fmla="*/ 231 h 418"/>
                  <a:gd name="T78" fmla="*/ 26 w 176"/>
                  <a:gd name="T79" fmla="*/ 212 h 418"/>
                  <a:gd name="T80" fmla="*/ 23 w 176"/>
                  <a:gd name="T81" fmla="*/ 193 h 418"/>
                  <a:gd name="T82" fmla="*/ 18 w 176"/>
                  <a:gd name="T83" fmla="*/ 174 h 418"/>
                  <a:gd name="T84" fmla="*/ 14 w 176"/>
                  <a:gd name="T85" fmla="*/ 156 h 418"/>
                  <a:gd name="T86" fmla="*/ 11 w 176"/>
                  <a:gd name="T87" fmla="*/ 137 h 418"/>
                  <a:gd name="T88" fmla="*/ 9 w 176"/>
                  <a:gd name="T89" fmla="*/ 118 h 418"/>
                  <a:gd name="T90" fmla="*/ 9 w 176"/>
                  <a:gd name="T91" fmla="*/ 107 h 418"/>
                  <a:gd name="T92" fmla="*/ 7 w 176"/>
                  <a:gd name="T93" fmla="*/ 96 h 418"/>
                  <a:gd name="T94" fmla="*/ 9 w 176"/>
                  <a:gd name="T95" fmla="*/ 82 h 418"/>
                  <a:gd name="T96" fmla="*/ 11 w 176"/>
                  <a:gd name="T97" fmla="*/ 69 h 418"/>
                  <a:gd name="T98" fmla="*/ 33 w 176"/>
                  <a:gd name="T99" fmla="*/ 64 h 418"/>
                  <a:gd name="T100" fmla="*/ 49 w 176"/>
                  <a:gd name="T101" fmla="*/ 51 h 418"/>
                  <a:gd name="T102" fmla="*/ 33 w 176"/>
                  <a:gd name="T103" fmla="*/ 51 h 418"/>
                  <a:gd name="T104" fmla="*/ 14 w 176"/>
                  <a:gd name="T105" fmla="*/ 61 h 418"/>
                  <a:gd name="T106" fmla="*/ 5 w 176"/>
                  <a:gd name="T107" fmla="*/ 50 h 418"/>
                  <a:gd name="T108" fmla="*/ 18 w 176"/>
                  <a:gd name="T109" fmla="*/ 42 h 418"/>
                  <a:gd name="T110" fmla="*/ 0 w 176"/>
                  <a:gd name="T111" fmla="*/ 28 h 418"/>
                  <a:gd name="T112" fmla="*/ 3 w 176"/>
                  <a:gd name="T113" fmla="*/ 9 h 418"/>
                  <a:gd name="T114" fmla="*/ 14 w 176"/>
                  <a:gd name="T115" fmla="*/ 0 h 4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6"/>
                  <a:gd name="T175" fmla="*/ 0 h 418"/>
                  <a:gd name="T176" fmla="*/ 176 w 176"/>
                  <a:gd name="T177" fmla="*/ 418 h 41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6" h="418">
                    <a:moveTo>
                      <a:pt x="14" y="0"/>
                    </a:moveTo>
                    <a:lnTo>
                      <a:pt x="21" y="0"/>
                    </a:lnTo>
                    <a:lnTo>
                      <a:pt x="30" y="0"/>
                    </a:lnTo>
                    <a:lnTo>
                      <a:pt x="37" y="0"/>
                    </a:lnTo>
                    <a:lnTo>
                      <a:pt x="47" y="0"/>
                    </a:lnTo>
                    <a:lnTo>
                      <a:pt x="54" y="0"/>
                    </a:lnTo>
                    <a:lnTo>
                      <a:pt x="61" y="3"/>
                    </a:lnTo>
                    <a:lnTo>
                      <a:pt x="67" y="8"/>
                    </a:lnTo>
                    <a:lnTo>
                      <a:pt x="70" y="16"/>
                    </a:lnTo>
                    <a:lnTo>
                      <a:pt x="74" y="20"/>
                    </a:lnTo>
                    <a:lnTo>
                      <a:pt x="77" y="22"/>
                    </a:lnTo>
                    <a:lnTo>
                      <a:pt x="84" y="20"/>
                    </a:lnTo>
                    <a:lnTo>
                      <a:pt x="91" y="20"/>
                    </a:lnTo>
                    <a:lnTo>
                      <a:pt x="98" y="20"/>
                    </a:lnTo>
                    <a:lnTo>
                      <a:pt x="104" y="20"/>
                    </a:lnTo>
                    <a:lnTo>
                      <a:pt x="109" y="24"/>
                    </a:lnTo>
                    <a:lnTo>
                      <a:pt x="114" y="32"/>
                    </a:lnTo>
                    <a:lnTo>
                      <a:pt x="116" y="38"/>
                    </a:lnTo>
                    <a:lnTo>
                      <a:pt x="119" y="45"/>
                    </a:lnTo>
                    <a:lnTo>
                      <a:pt x="119" y="54"/>
                    </a:lnTo>
                    <a:lnTo>
                      <a:pt x="119" y="62"/>
                    </a:lnTo>
                    <a:lnTo>
                      <a:pt x="119" y="70"/>
                    </a:lnTo>
                    <a:lnTo>
                      <a:pt x="123" y="77"/>
                    </a:lnTo>
                    <a:lnTo>
                      <a:pt x="126" y="82"/>
                    </a:lnTo>
                    <a:lnTo>
                      <a:pt x="134" y="89"/>
                    </a:lnTo>
                    <a:lnTo>
                      <a:pt x="137" y="95"/>
                    </a:lnTo>
                    <a:lnTo>
                      <a:pt x="141" y="101"/>
                    </a:lnTo>
                    <a:lnTo>
                      <a:pt x="146" y="107"/>
                    </a:lnTo>
                    <a:lnTo>
                      <a:pt x="151" y="112"/>
                    </a:lnTo>
                    <a:lnTo>
                      <a:pt x="155" y="118"/>
                    </a:lnTo>
                    <a:lnTo>
                      <a:pt x="160" y="124"/>
                    </a:lnTo>
                    <a:lnTo>
                      <a:pt x="163" y="131"/>
                    </a:lnTo>
                    <a:lnTo>
                      <a:pt x="167" y="138"/>
                    </a:lnTo>
                    <a:lnTo>
                      <a:pt x="170" y="143"/>
                    </a:lnTo>
                    <a:lnTo>
                      <a:pt x="172" y="150"/>
                    </a:lnTo>
                    <a:lnTo>
                      <a:pt x="174" y="157"/>
                    </a:lnTo>
                    <a:lnTo>
                      <a:pt x="176" y="164"/>
                    </a:lnTo>
                    <a:lnTo>
                      <a:pt x="176" y="170"/>
                    </a:lnTo>
                    <a:lnTo>
                      <a:pt x="176" y="177"/>
                    </a:lnTo>
                    <a:lnTo>
                      <a:pt x="176" y="184"/>
                    </a:lnTo>
                    <a:lnTo>
                      <a:pt x="176" y="192"/>
                    </a:lnTo>
                    <a:lnTo>
                      <a:pt x="174" y="196"/>
                    </a:lnTo>
                    <a:lnTo>
                      <a:pt x="172" y="202"/>
                    </a:lnTo>
                    <a:lnTo>
                      <a:pt x="169" y="208"/>
                    </a:lnTo>
                    <a:lnTo>
                      <a:pt x="167" y="212"/>
                    </a:lnTo>
                    <a:lnTo>
                      <a:pt x="162" y="210"/>
                    </a:lnTo>
                    <a:lnTo>
                      <a:pt x="158" y="207"/>
                    </a:lnTo>
                    <a:lnTo>
                      <a:pt x="153" y="204"/>
                    </a:lnTo>
                    <a:lnTo>
                      <a:pt x="151" y="204"/>
                    </a:lnTo>
                    <a:lnTo>
                      <a:pt x="148" y="214"/>
                    </a:lnTo>
                    <a:lnTo>
                      <a:pt x="148" y="223"/>
                    </a:lnTo>
                    <a:lnTo>
                      <a:pt x="148" y="229"/>
                    </a:lnTo>
                    <a:lnTo>
                      <a:pt x="148" y="234"/>
                    </a:lnTo>
                    <a:lnTo>
                      <a:pt x="148" y="239"/>
                    </a:lnTo>
                    <a:lnTo>
                      <a:pt x="148" y="245"/>
                    </a:lnTo>
                    <a:lnTo>
                      <a:pt x="151" y="242"/>
                    </a:lnTo>
                    <a:lnTo>
                      <a:pt x="160" y="242"/>
                    </a:lnTo>
                    <a:lnTo>
                      <a:pt x="167" y="242"/>
                    </a:lnTo>
                    <a:lnTo>
                      <a:pt x="174" y="244"/>
                    </a:lnTo>
                    <a:lnTo>
                      <a:pt x="174" y="250"/>
                    </a:lnTo>
                    <a:lnTo>
                      <a:pt x="176" y="258"/>
                    </a:lnTo>
                    <a:lnTo>
                      <a:pt x="176" y="267"/>
                    </a:lnTo>
                    <a:lnTo>
                      <a:pt x="176" y="275"/>
                    </a:lnTo>
                    <a:lnTo>
                      <a:pt x="174" y="281"/>
                    </a:lnTo>
                    <a:lnTo>
                      <a:pt x="172" y="290"/>
                    </a:lnTo>
                    <a:lnTo>
                      <a:pt x="167" y="296"/>
                    </a:lnTo>
                    <a:lnTo>
                      <a:pt x="162" y="303"/>
                    </a:lnTo>
                    <a:lnTo>
                      <a:pt x="160" y="308"/>
                    </a:lnTo>
                    <a:lnTo>
                      <a:pt x="160" y="315"/>
                    </a:lnTo>
                    <a:lnTo>
                      <a:pt x="160" y="321"/>
                    </a:lnTo>
                    <a:lnTo>
                      <a:pt x="158" y="327"/>
                    </a:lnTo>
                    <a:lnTo>
                      <a:pt x="155" y="334"/>
                    </a:lnTo>
                    <a:lnTo>
                      <a:pt x="153" y="340"/>
                    </a:lnTo>
                    <a:lnTo>
                      <a:pt x="149" y="346"/>
                    </a:lnTo>
                    <a:lnTo>
                      <a:pt x="148" y="353"/>
                    </a:lnTo>
                    <a:lnTo>
                      <a:pt x="142" y="359"/>
                    </a:lnTo>
                    <a:lnTo>
                      <a:pt x="139" y="365"/>
                    </a:lnTo>
                    <a:lnTo>
                      <a:pt x="134" y="371"/>
                    </a:lnTo>
                    <a:lnTo>
                      <a:pt x="128" y="376"/>
                    </a:lnTo>
                    <a:lnTo>
                      <a:pt x="123" y="380"/>
                    </a:lnTo>
                    <a:lnTo>
                      <a:pt x="116" y="387"/>
                    </a:lnTo>
                    <a:lnTo>
                      <a:pt x="111" y="392"/>
                    </a:lnTo>
                    <a:lnTo>
                      <a:pt x="104" y="398"/>
                    </a:lnTo>
                    <a:lnTo>
                      <a:pt x="98" y="402"/>
                    </a:lnTo>
                    <a:lnTo>
                      <a:pt x="91" y="409"/>
                    </a:lnTo>
                    <a:lnTo>
                      <a:pt x="86" y="415"/>
                    </a:lnTo>
                    <a:lnTo>
                      <a:pt x="81" y="418"/>
                    </a:lnTo>
                    <a:lnTo>
                      <a:pt x="74" y="413"/>
                    </a:lnTo>
                    <a:lnTo>
                      <a:pt x="70" y="406"/>
                    </a:lnTo>
                    <a:lnTo>
                      <a:pt x="67" y="401"/>
                    </a:lnTo>
                    <a:lnTo>
                      <a:pt x="65" y="395"/>
                    </a:lnTo>
                    <a:lnTo>
                      <a:pt x="61" y="388"/>
                    </a:lnTo>
                    <a:lnTo>
                      <a:pt x="60" y="383"/>
                    </a:lnTo>
                    <a:lnTo>
                      <a:pt x="58" y="378"/>
                    </a:lnTo>
                    <a:lnTo>
                      <a:pt x="58" y="372"/>
                    </a:lnTo>
                    <a:lnTo>
                      <a:pt x="54" y="365"/>
                    </a:lnTo>
                    <a:lnTo>
                      <a:pt x="53" y="359"/>
                    </a:lnTo>
                    <a:lnTo>
                      <a:pt x="51" y="353"/>
                    </a:lnTo>
                    <a:lnTo>
                      <a:pt x="51" y="346"/>
                    </a:lnTo>
                    <a:lnTo>
                      <a:pt x="49" y="340"/>
                    </a:lnTo>
                    <a:lnTo>
                      <a:pt x="49" y="334"/>
                    </a:lnTo>
                    <a:lnTo>
                      <a:pt x="49" y="329"/>
                    </a:lnTo>
                    <a:lnTo>
                      <a:pt x="49" y="323"/>
                    </a:lnTo>
                    <a:lnTo>
                      <a:pt x="47" y="315"/>
                    </a:lnTo>
                    <a:lnTo>
                      <a:pt x="46" y="308"/>
                    </a:lnTo>
                    <a:lnTo>
                      <a:pt x="46" y="303"/>
                    </a:lnTo>
                    <a:lnTo>
                      <a:pt x="44" y="296"/>
                    </a:lnTo>
                    <a:lnTo>
                      <a:pt x="42" y="290"/>
                    </a:lnTo>
                    <a:lnTo>
                      <a:pt x="42" y="283"/>
                    </a:lnTo>
                    <a:lnTo>
                      <a:pt x="40" y="276"/>
                    </a:lnTo>
                    <a:lnTo>
                      <a:pt x="40" y="271"/>
                    </a:lnTo>
                    <a:lnTo>
                      <a:pt x="37" y="264"/>
                    </a:lnTo>
                    <a:lnTo>
                      <a:pt x="37" y="257"/>
                    </a:lnTo>
                    <a:lnTo>
                      <a:pt x="35" y="250"/>
                    </a:lnTo>
                    <a:lnTo>
                      <a:pt x="33" y="245"/>
                    </a:lnTo>
                    <a:lnTo>
                      <a:pt x="32" y="238"/>
                    </a:lnTo>
                    <a:lnTo>
                      <a:pt x="32" y="231"/>
                    </a:lnTo>
                    <a:lnTo>
                      <a:pt x="30" y="225"/>
                    </a:lnTo>
                    <a:lnTo>
                      <a:pt x="30" y="219"/>
                    </a:lnTo>
                    <a:lnTo>
                      <a:pt x="26" y="212"/>
                    </a:lnTo>
                    <a:lnTo>
                      <a:pt x="25" y="206"/>
                    </a:lnTo>
                    <a:lnTo>
                      <a:pt x="23" y="199"/>
                    </a:lnTo>
                    <a:lnTo>
                      <a:pt x="23" y="193"/>
                    </a:lnTo>
                    <a:lnTo>
                      <a:pt x="21" y="187"/>
                    </a:lnTo>
                    <a:lnTo>
                      <a:pt x="19" y="181"/>
                    </a:lnTo>
                    <a:lnTo>
                      <a:pt x="18" y="174"/>
                    </a:lnTo>
                    <a:lnTo>
                      <a:pt x="18" y="169"/>
                    </a:lnTo>
                    <a:lnTo>
                      <a:pt x="14" y="162"/>
                    </a:lnTo>
                    <a:lnTo>
                      <a:pt x="14" y="156"/>
                    </a:lnTo>
                    <a:lnTo>
                      <a:pt x="12" y="149"/>
                    </a:lnTo>
                    <a:lnTo>
                      <a:pt x="12" y="143"/>
                    </a:lnTo>
                    <a:lnTo>
                      <a:pt x="11" y="137"/>
                    </a:lnTo>
                    <a:lnTo>
                      <a:pt x="9" y="130"/>
                    </a:lnTo>
                    <a:lnTo>
                      <a:pt x="9" y="123"/>
                    </a:lnTo>
                    <a:lnTo>
                      <a:pt x="9" y="118"/>
                    </a:lnTo>
                    <a:lnTo>
                      <a:pt x="14" y="114"/>
                    </a:lnTo>
                    <a:lnTo>
                      <a:pt x="19" y="110"/>
                    </a:lnTo>
                    <a:lnTo>
                      <a:pt x="9" y="107"/>
                    </a:lnTo>
                    <a:lnTo>
                      <a:pt x="5" y="104"/>
                    </a:lnTo>
                    <a:lnTo>
                      <a:pt x="5" y="100"/>
                    </a:lnTo>
                    <a:lnTo>
                      <a:pt x="7" y="96"/>
                    </a:lnTo>
                    <a:lnTo>
                      <a:pt x="9" y="91"/>
                    </a:lnTo>
                    <a:lnTo>
                      <a:pt x="9" y="85"/>
                    </a:lnTo>
                    <a:lnTo>
                      <a:pt x="9" y="82"/>
                    </a:lnTo>
                    <a:lnTo>
                      <a:pt x="5" y="80"/>
                    </a:lnTo>
                    <a:lnTo>
                      <a:pt x="5" y="73"/>
                    </a:lnTo>
                    <a:lnTo>
                      <a:pt x="11" y="69"/>
                    </a:lnTo>
                    <a:lnTo>
                      <a:pt x="18" y="66"/>
                    </a:lnTo>
                    <a:lnTo>
                      <a:pt x="25" y="65"/>
                    </a:lnTo>
                    <a:lnTo>
                      <a:pt x="33" y="64"/>
                    </a:lnTo>
                    <a:lnTo>
                      <a:pt x="40" y="61"/>
                    </a:lnTo>
                    <a:lnTo>
                      <a:pt x="46" y="57"/>
                    </a:lnTo>
                    <a:lnTo>
                      <a:pt x="49" y="51"/>
                    </a:lnTo>
                    <a:lnTo>
                      <a:pt x="47" y="49"/>
                    </a:lnTo>
                    <a:lnTo>
                      <a:pt x="46" y="47"/>
                    </a:lnTo>
                    <a:lnTo>
                      <a:pt x="33" y="51"/>
                    </a:lnTo>
                    <a:lnTo>
                      <a:pt x="25" y="59"/>
                    </a:lnTo>
                    <a:lnTo>
                      <a:pt x="18" y="61"/>
                    </a:lnTo>
                    <a:lnTo>
                      <a:pt x="14" y="61"/>
                    </a:lnTo>
                    <a:lnTo>
                      <a:pt x="7" y="59"/>
                    </a:lnTo>
                    <a:lnTo>
                      <a:pt x="2" y="54"/>
                    </a:lnTo>
                    <a:lnTo>
                      <a:pt x="5" y="50"/>
                    </a:lnTo>
                    <a:lnTo>
                      <a:pt x="9" y="46"/>
                    </a:lnTo>
                    <a:lnTo>
                      <a:pt x="14" y="42"/>
                    </a:lnTo>
                    <a:lnTo>
                      <a:pt x="18" y="42"/>
                    </a:lnTo>
                    <a:lnTo>
                      <a:pt x="9" y="38"/>
                    </a:lnTo>
                    <a:lnTo>
                      <a:pt x="5" y="34"/>
                    </a:lnTo>
                    <a:lnTo>
                      <a:pt x="0" y="28"/>
                    </a:lnTo>
                    <a:lnTo>
                      <a:pt x="0" y="23"/>
                    </a:lnTo>
                    <a:lnTo>
                      <a:pt x="0" y="15"/>
                    </a:lnTo>
                    <a:lnTo>
                      <a:pt x="3" y="9"/>
                    </a:lnTo>
                    <a:lnTo>
                      <a:pt x="5" y="4"/>
                    </a:lnTo>
                    <a:lnTo>
                      <a:pt x="14" y="0"/>
                    </a:lnTo>
                    <a:close/>
                  </a:path>
                </a:pathLst>
              </a:custGeom>
              <a:solidFill>
                <a:srgbClr val="B8B8D9"/>
              </a:solidFill>
              <a:ln w="9525">
                <a:noFill/>
                <a:round/>
                <a:headEnd/>
                <a:tailEnd/>
              </a:ln>
            </p:spPr>
            <p:txBody>
              <a:bodyPr/>
              <a:lstStyle/>
              <a:p>
                <a:endParaRPr lang="en-US"/>
              </a:p>
            </p:txBody>
          </p:sp>
          <p:sp>
            <p:nvSpPr>
              <p:cNvPr id="421998" name="Freeform 106"/>
              <p:cNvSpPr>
                <a:spLocks/>
              </p:cNvSpPr>
              <p:nvPr/>
            </p:nvSpPr>
            <p:spPr bwMode="auto">
              <a:xfrm>
                <a:off x="260" y="3236"/>
                <a:ext cx="12" cy="7"/>
              </a:xfrm>
              <a:custGeom>
                <a:avLst/>
                <a:gdLst>
                  <a:gd name="T0" fmla="*/ 12 w 12"/>
                  <a:gd name="T1" fmla="*/ 0 h 7"/>
                  <a:gd name="T2" fmla="*/ 12 w 12"/>
                  <a:gd name="T3" fmla="*/ 4 h 7"/>
                  <a:gd name="T4" fmla="*/ 12 w 12"/>
                  <a:gd name="T5" fmla="*/ 7 h 7"/>
                  <a:gd name="T6" fmla="*/ 7 w 12"/>
                  <a:gd name="T7" fmla="*/ 7 h 7"/>
                  <a:gd name="T8" fmla="*/ 3 w 12"/>
                  <a:gd name="T9" fmla="*/ 6 h 7"/>
                  <a:gd name="T10" fmla="*/ 0 w 12"/>
                  <a:gd name="T11" fmla="*/ 3 h 7"/>
                  <a:gd name="T12" fmla="*/ 0 w 12"/>
                  <a:gd name="T13" fmla="*/ 2 h 7"/>
                  <a:gd name="T14" fmla="*/ 3 w 12"/>
                  <a:gd name="T15" fmla="*/ 0 h 7"/>
                  <a:gd name="T16" fmla="*/ 12 w 12"/>
                  <a:gd name="T17" fmla="*/ 0 h 7"/>
                  <a:gd name="T18" fmla="*/ 12 w 12"/>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7"/>
                  <a:gd name="T32" fmla="*/ 12 w 12"/>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7">
                    <a:moveTo>
                      <a:pt x="12" y="0"/>
                    </a:moveTo>
                    <a:lnTo>
                      <a:pt x="12" y="4"/>
                    </a:lnTo>
                    <a:lnTo>
                      <a:pt x="12" y="7"/>
                    </a:lnTo>
                    <a:lnTo>
                      <a:pt x="7" y="7"/>
                    </a:lnTo>
                    <a:lnTo>
                      <a:pt x="3" y="6"/>
                    </a:lnTo>
                    <a:lnTo>
                      <a:pt x="0" y="3"/>
                    </a:lnTo>
                    <a:lnTo>
                      <a:pt x="0" y="2"/>
                    </a:lnTo>
                    <a:lnTo>
                      <a:pt x="3" y="0"/>
                    </a:lnTo>
                    <a:lnTo>
                      <a:pt x="12" y="0"/>
                    </a:lnTo>
                    <a:close/>
                  </a:path>
                </a:pathLst>
              </a:custGeom>
              <a:solidFill>
                <a:srgbClr val="FFFFFF"/>
              </a:solidFill>
              <a:ln w="9525">
                <a:noFill/>
                <a:round/>
                <a:headEnd/>
                <a:tailEnd/>
              </a:ln>
            </p:spPr>
            <p:txBody>
              <a:bodyPr/>
              <a:lstStyle/>
              <a:p>
                <a:endParaRPr lang="en-US"/>
              </a:p>
            </p:txBody>
          </p:sp>
          <p:sp>
            <p:nvSpPr>
              <p:cNvPr id="421999" name="Freeform 107"/>
              <p:cNvSpPr>
                <a:spLocks/>
              </p:cNvSpPr>
              <p:nvPr/>
            </p:nvSpPr>
            <p:spPr bwMode="auto">
              <a:xfrm>
                <a:off x="321" y="3288"/>
                <a:ext cx="4" cy="2"/>
              </a:xfrm>
              <a:custGeom>
                <a:avLst/>
                <a:gdLst>
                  <a:gd name="T0" fmla="*/ 4 w 4"/>
                  <a:gd name="T1" fmla="*/ 0 h 2"/>
                  <a:gd name="T2" fmla="*/ 4 w 4"/>
                  <a:gd name="T3" fmla="*/ 2 h 2"/>
                  <a:gd name="T4" fmla="*/ 2 w 4"/>
                  <a:gd name="T5" fmla="*/ 2 h 2"/>
                  <a:gd name="T6" fmla="*/ 0 w 4"/>
                  <a:gd name="T7" fmla="*/ 1 h 2"/>
                  <a:gd name="T8" fmla="*/ 4 w 4"/>
                  <a:gd name="T9" fmla="*/ 0 h 2"/>
                  <a:gd name="T10" fmla="*/ 4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4" y="0"/>
                    </a:moveTo>
                    <a:lnTo>
                      <a:pt x="4" y="2"/>
                    </a:lnTo>
                    <a:lnTo>
                      <a:pt x="2" y="2"/>
                    </a:lnTo>
                    <a:lnTo>
                      <a:pt x="0" y="1"/>
                    </a:lnTo>
                    <a:lnTo>
                      <a:pt x="4" y="0"/>
                    </a:lnTo>
                    <a:close/>
                  </a:path>
                </a:pathLst>
              </a:custGeom>
              <a:solidFill>
                <a:srgbClr val="FFFFFF"/>
              </a:solidFill>
              <a:ln w="9525">
                <a:noFill/>
                <a:round/>
                <a:headEnd/>
                <a:tailEnd/>
              </a:ln>
            </p:spPr>
            <p:txBody>
              <a:bodyPr/>
              <a:lstStyle/>
              <a:p>
                <a:endParaRPr lang="en-US"/>
              </a:p>
            </p:txBody>
          </p:sp>
          <p:sp>
            <p:nvSpPr>
              <p:cNvPr id="422000" name="Freeform 108"/>
              <p:cNvSpPr>
                <a:spLocks/>
              </p:cNvSpPr>
              <p:nvPr/>
            </p:nvSpPr>
            <p:spPr bwMode="auto">
              <a:xfrm>
                <a:off x="256" y="3290"/>
                <a:ext cx="23" cy="59"/>
              </a:xfrm>
              <a:custGeom>
                <a:avLst/>
                <a:gdLst>
                  <a:gd name="T0" fmla="*/ 7 w 23"/>
                  <a:gd name="T1" fmla="*/ 0 h 59"/>
                  <a:gd name="T2" fmla="*/ 11 w 23"/>
                  <a:gd name="T3" fmla="*/ 2 h 59"/>
                  <a:gd name="T4" fmla="*/ 16 w 23"/>
                  <a:gd name="T5" fmla="*/ 4 h 59"/>
                  <a:gd name="T6" fmla="*/ 9 w 23"/>
                  <a:gd name="T7" fmla="*/ 8 h 59"/>
                  <a:gd name="T8" fmla="*/ 7 w 23"/>
                  <a:gd name="T9" fmla="*/ 11 h 59"/>
                  <a:gd name="T10" fmla="*/ 9 w 23"/>
                  <a:gd name="T11" fmla="*/ 15 h 59"/>
                  <a:gd name="T12" fmla="*/ 13 w 23"/>
                  <a:gd name="T13" fmla="*/ 21 h 59"/>
                  <a:gd name="T14" fmla="*/ 16 w 23"/>
                  <a:gd name="T15" fmla="*/ 25 h 59"/>
                  <a:gd name="T16" fmla="*/ 18 w 23"/>
                  <a:gd name="T17" fmla="*/ 29 h 59"/>
                  <a:gd name="T18" fmla="*/ 18 w 23"/>
                  <a:gd name="T19" fmla="*/ 34 h 59"/>
                  <a:gd name="T20" fmla="*/ 16 w 23"/>
                  <a:gd name="T21" fmla="*/ 40 h 59"/>
                  <a:gd name="T22" fmla="*/ 18 w 23"/>
                  <a:gd name="T23" fmla="*/ 44 h 59"/>
                  <a:gd name="T24" fmla="*/ 20 w 23"/>
                  <a:gd name="T25" fmla="*/ 49 h 59"/>
                  <a:gd name="T26" fmla="*/ 21 w 23"/>
                  <a:gd name="T27" fmla="*/ 53 h 59"/>
                  <a:gd name="T28" fmla="*/ 23 w 23"/>
                  <a:gd name="T29" fmla="*/ 59 h 59"/>
                  <a:gd name="T30" fmla="*/ 13 w 23"/>
                  <a:gd name="T31" fmla="*/ 59 h 59"/>
                  <a:gd name="T32" fmla="*/ 9 w 23"/>
                  <a:gd name="T33" fmla="*/ 57 h 59"/>
                  <a:gd name="T34" fmla="*/ 7 w 23"/>
                  <a:gd name="T35" fmla="*/ 53 h 59"/>
                  <a:gd name="T36" fmla="*/ 7 w 23"/>
                  <a:gd name="T37" fmla="*/ 49 h 59"/>
                  <a:gd name="T38" fmla="*/ 7 w 23"/>
                  <a:gd name="T39" fmla="*/ 44 h 59"/>
                  <a:gd name="T40" fmla="*/ 9 w 23"/>
                  <a:gd name="T41" fmla="*/ 40 h 59"/>
                  <a:gd name="T42" fmla="*/ 7 w 23"/>
                  <a:gd name="T43" fmla="*/ 34 h 59"/>
                  <a:gd name="T44" fmla="*/ 4 w 23"/>
                  <a:gd name="T45" fmla="*/ 33 h 59"/>
                  <a:gd name="T46" fmla="*/ 6 w 23"/>
                  <a:gd name="T47" fmla="*/ 23 h 59"/>
                  <a:gd name="T48" fmla="*/ 4 w 23"/>
                  <a:gd name="T49" fmla="*/ 15 h 59"/>
                  <a:gd name="T50" fmla="*/ 0 w 23"/>
                  <a:gd name="T51" fmla="*/ 7 h 59"/>
                  <a:gd name="T52" fmla="*/ 7 w 23"/>
                  <a:gd name="T53" fmla="*/ 0 h 59"/>
                  <a:gd name="T54" fmla="*/ 7 w 23"/>
                  <a:gd name="T55" fmla="*/ 0 h 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
                  <a:gd name="T85" fmla="*/ 0 h 59"/>
                  <a:gd name="T86" fmla="*/ 23 w 23"/>
                  <a:gd name="T87" fmla="*/ 59 h 5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 h="59">
                    <a:moveTo>
                      <a:pt x="7" y="0"/>
                    </a:moveTo>
                    <a:lnTo>
                      <a:pt x="11" y="2"/>
                    </a:lnTo>
                    <a:lnTo>
                      <a:pt x="16" y="4"/>
                    </a:lnTo>
                    <a:lnTo>
                      <a:pt x="9" y="8"/>
                    </a:lnTo>
                    <a:lnTo>
                      <a:pt x="7" y="11"/>
                    </a:lnTo>
                    <a:lnTo>
                      <a:pt x="9" y="15"/>
                    </a:lnTo>
                    <a:lnTo>
                      <a:pt x="13" y="21"/>
                    </a:lnTo>
                    <a:lnTo>
                      <a:pt x="16" y="25"/>
                    </a:lnTo>
                    <a:lnTo>
                      <a:pt x="18" y="29"/>
                    </a:lnTo>
                    <a:lnTo>
                      <a:pt x="18" y="34"/>
                    </a:lnTo>
                    <a:lnTo>
                      <a:pt x="16" y="40"/>
                    </a:lnTo>
                    <a:lnTo>
                      <a:pt x="18" y="44"/>
                    </a:lnTo>
                    <a:lnTo>
                      <a:pt x="20" y="49"/>
                    </a:lnTo>
                    <a:lnTo>
                      <a:pt x="21" y="53"/>
                    </a:lnTo>
                    <a:lnTo>
                      <a:pt x="23" y="59"/>
                    </a:lnTo>
                    <a:lnTo>
                      <a:pt x="13" y="59"/>
                    </a:lnTo>
                    <a:lnTo>
                      <a:pt x="9" y="57"/>
                    </a:lnTo>
                    <a:lnTo>
                      <a:pt x="7" y="53"/>
                    </a:lnTo>
                    <a:lnTo>
                      <a:pt x="7" y="49"/>
                    </a:lnTo>
                    <a:lnTo>
                      <a:pt x="7" y="44"/>
                    </a:lnTo>
                    <a:lnTo>
                      <a:pt x="9" y="40"/>
                    </a:lnTo>
                    <a:lnTo>
                      <a:pt x="7" y="34"/>
                    </a:lnTo>
                    <a:lnTo>
                      <a:pt x="4" y="33"/>
                    </a:lnTo>
                    <a:lnTo>
                      <a:pt x="6" y="23"/>
                    </a:lnTo>
                    <a:lnTo>
                      <a:pt x="4" y="15"/>
                    </a:lnTo>
                    <a:lnTo>
                      <a:pt x="0" y="7"/>
                    </a:lnTo>
                    <a:lnTo>
                      <a:pt x="7" y="0"/>
                    </a:lnTo>
                    <a:close/>
                  </a:path>
                </a:pathLst>
              </a:custGeom>
              <a:solidFill>
                <a:srgbClr val="FFFFFF"/>
              </a:solidFill>
              <a:ln w="9525">
                <a:noFill/>
                <a:round/>
                <a:headEnd/>
                <a:tailEnd/>
              </a:ln>
            </p:spPr>
            <p:txBody>
              <a:bodyPr/>
              <a:lstStyle/>
              <a:p>
                <a:endParaRPr lang="en-US"/>
              </a:p>
            </p:txBody>
          </p:sp>
          <p:sp>
            <p:nvSpPr>
              <p:cNvPr id="422001" name="Freeform 109"/>
              <p:cNvSpPr>
                <a:spLocks/>
              </p:cNvSpPr>
              <p:nvPr/>
            </p:nvSpPr>
            <p:spPr bwMode="auto">
              <a:xfrm>
                <a:off x="321" y="3301"/>
                <a:ext cx="4" cy="14"/>
              </a:xfrm>
              <a:custGeom>
                <a:avLst/>
                <a:gdLst>
                  <a:gd name="T0" fmla="*/ 4 w 4"/>
                  <a:gd name="T1" fmla="*/ 0 h 14"/>
                  <a:gd name="T2" fmla="*/ 4 w 4"/>
                  <a:gd name="T3" fmla="*/ 4 h 14"/>
                  <a:gd name="T4" fmla="*/ 2 w 4"/>
                  <a:gd name="T5" fmla="*/ 11 h 14"/>
                  <a:gd name="T6" fmla="*/ 0 w 4"/>
                  <a:gd name="T7" fmla="*/ 14 h 14"/>
                  <a:gd name="T8" fmla="*/ 0 w 4"/>
                  <a:gd name="T9" fmla="*/ 10 h 14"/>
                  <a:gd name="T10" fmla="*/ 0 w 4"/>
                  <a:gd name="T11" fmla="*/ 4 h 14"/>
                  <a:gd name="T12" fmla="*/ 2 w 4"/>
                  <a:gd name="T13" fmla="*/ 2 h 14"/>
                  <a:gd name="T14" fmla="*/ 4 w 4"/>
                  <a:gd name="T15" fmla="*/ 0 h 14"/>
                  <a:gd name="T16" fmla="*/ 4 w 4"/>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4"/>
                  <a:gd name="T29" fmla="*/ 4 w 4"/>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4">
                    <a:moveTo>
                      <a:pt x="4" y="0"/>
                    </a:moveTo>
                    <a:lnTo>
                      <a:pt x="4" y="4"/>
                    </a:lnTo>
                    <a:lnTo>
                      <a:pt x="2" y="11"/>
                    </a:lnTo>
                    <a:lnTo>
                      <a:pt x="0" y="14"/>
                    </a:lnTo>
                    <a:lnTo>
                      <a:pt x="0" y="10"/>
                    </a:lnTo>
                    <a:lnTo>
                      <a:pt x="0" y="4"/>
                    </a:lnTo>
                    <a:lnTo>
                      <a:pt x="2" y="2"/>
                    </a:lnTo>
                    <a:lnTo>
                      <a:pt x="4" y="0"/>
                    </a:lnTo>
                    <a:close/>
                  </a:path>
                </a:pathLst>
              </a:custGeom>
              <a:solidFill>
                <a:srgbClr val="FFFFFF"/>
              </a:solidFill>
              <a:ln w="9525">
                <a:noFill/>
                <a:round/>
                <a:headEnd/>
                <a:tailEnd/>
              </a:ln>
            </p:spPr>
            <p:txBody>
              <a:bodyPr/>
              <a:lstStyle/>
              <a:p>
                <a:endParaRPr lang="en-US"/>
              </a:p>
            </p:txBody>
          </p:sp>
          <p:sp>
            <p:nvSpPr>
              <p:cNvPr id="422002" name="Freeform 110"/>
              <p:cNvSpPr>
                <a:spLocks/>
              </p:cNvSpPr>
              <p:nvPr/>
            </p:nvSpPr>
            <p:spPr bwMode="auto">
              <a:xfrm>
                <a:off x="332" y="3326"/>
                <a:ext cx="51" cy="60"/>
              </a:xfrm>
              <a:custGeom>
                <a:avLst/>
                <a:gdLst>
                  <a:gd name="T0" fmla="*/ 19 w 51"/>
                  <a:gd name="T1" fmla="*/ 0 h 60"/>
                  <a:gd name="T2" fmla="*/ 21 w 51"/>
                  <a:gd name="T3" fmla="*/ 6 h 60"/>
                  <a:gd name="T4" fmla="*/ 24 w 51"/>
                  <a:gd name="T5" fmla="*/ 14 h 60"/>
                  <a:gd name="T6" fmla="*/ 28 w 51"/>
                  <a:gd name="T7" fmla="*/ 21 h 60"/>
                  <a:gd name="T8" fmla="*/ 33 w 51"/>
                  <a:gd name="T9" fmla="*/ 29 h 60"/>
                  <a:gd name="T10" fmla="*/ 37 w 51"/>
                  <a:gd name="T11" fmla="*/ 37 h 60"/>
                  <a:gd name="T12" fmla="*/ 42 w 51"/>
                  <a:gd name="T13" fmla="*/ 44 h 60"/>
                  <a:gd name="T14" fmla="*/ 46 w 51"/>
                  <a:gd name="T15" fmla="*/ 52 h 60"/>
                  <a:gd name="T16" fmla="*/ 51 w 51"/>
                  <a:gd name="T17" fmla="*/ 60 h 60"/>
                  <a:gd name="T18" fmla="*/ 40 w 51"/>
                  <a:gd name="T19" fmla="*/ 55 h 60"/>
                  <a:gd name="T20" fmla="*/ 30 w 51"/>
                  <a:gd name="T21" fmla="*/ 48 h 60"/>
                  <a:gd name="T22" fmla="*/ 19 w 51"/>
                  <a:gd name="T23" fmla="*/ 41 h 60"/>
                  <a:gd name="T24" fmla="*/ 10 w 51"/>
                  <a:gd name="T25" fmla="*/ 36 h 60"/>
                  <a:gd name="T26" fmla="*/ 3 w 51"/>
                  <a:gd name="T27" fmla="*/ 27 h 60"/>
                  <a:gd name="T28" fmla="*/ 0 w 51"/>
                  <a:gd name="T29" fmla="*/ 20 h 60"/>
                  <a:gd name="T30" fmla="*/ 0 w 51"/>
                  <a:gd name="T31" fmla="*/ 14 h 60"/>
                  <a:gd name="T32" fmla="*/ 5 w 51"/>
                  <a:gd name="T33" fmla="*/ 12 h 60"/>
                  <a:gd name="T34" fmla="*/ 9 w 51"/>
                  <a:gd name="T35" fmla="*/ 8 h 60"/>
                  <a:gd name="T36" fmla="*/ 16 w 51"/>
                  <a:gd name="T37" fmla="*/ 4 h 60"/>
                  <a:gd name="T38" fmla="*/ 17 w 51"/>
                  <a:gd name="T39" fmla="*/ 1 h 60"/>
                  <a:gd name="T40" fmla="*/ 19 w 51"/>
                  <a:gd name="T41" fmla="*/ 0 h 60"/>
                  <a:gd name="T42" fmla="*/ 19 w 51"/>
                  <a:gd name="T43" fmla="*/ 0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1"/>
                  <a:gd name="T67" fmla="*/ 0 h 60"/>
                  <a:gd name="T68" fmla="*/ 51 w 51"/>
                  <a:gd name="T69" fmla="*/ 60 h 6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1" h="60">
                    <a:moveTo>
                      <a:pt x="19" y="0"/>
                    </a:moveTo>
                    <a:lnTo>
                      <a:pt x="21" y="6"/>
                    </a:lnTo>
                    <a:lnTo>
                      <a:pt x="24" y="14"/>
                    </a:lnTo>
                    <a:lnTo>
                      <a:pt x="28" y="21"/>
                    </a:lnTo>
                    <a:lnTo>
                      <a:pt x="33" y="29"/>
                    </a:lnTo>
                    <a:lnTo>
                      <a:pt x="37" y="37"/>
                    </a:lnTo>
                    <a:lnTo>
                      <a:pt x="42" y="44"/>
                    </a:lnTo>
                    <a:lnTo>
                      <a:pt x="46" y="52"/>
                    </a:lnTo>
                    <a:lnTo>
                      <a:pt x="51" y="60"/>
                    </a:lnTo>
                    <a:lnTo>
                      <a:pt x="40" y="55"/>
                    </a:lnTo>
                    <a:lnTo>
                      <a:pt x="30" y="48"/>
                    </a:lnTo>
                    <a:lnTo>
                      <a:pt x="19" y="41"/>
                    </a:lnTo>
                    <a:lnTo>
                      <a:pt x="10" y="36"/>
                    </a:lnTo>
                    <a:lnTo>
                      <a:pt x="3" y="27"/>
                    </a:lnTo>
                    <a:lnTo>
                      <a:pt x="0" y="20"/>
                    </a:lnTo>
                    <a:lnTo>
                      <a:pt x="0" y="14"/>
                    </a:lnTo>
                    <a:lnTo>
                      <a:pt x="5" y="12"/>
                    </a:lnTo>
                    <a:lnTo>
                      <a:pt x="9" y="8"/>
                    </a:lnTo>
                    <a:lnTo>
                      <a:pt x="16" y="4"/>
                    </a:lnTo>
                    <a:lnTo>
                      <a:pt x="17" y="1"/>
                    </a:lnTo>
                    <a:lnTo>
                      <a:pt x="19" y="0"/>
                    </a:lnTo>
                    <a:close/>
                  </a:path>
                </a:pathLst>
              </a:custGeom>
              <a:solidFill>
                <a:srgbClr val="FFFFFF"/>
              </a:solidFill>
              <a:ln w="9525">
                <a:noFill/>
                <a:round/>
                <a:headEnd/>
                <a:tailEnd/>
              </a:ln>
            </p:spPr>
            <p:txBody>
              <a:bodyPr/>
              <a:lstStyle/>
              <a:p>
                <a:endParaRPr lang="en-US"/>
              </a:p>
            </p:txBody>
          </p:sp>
          <p:sp>
            <p:nvSpPr>
              <p:cNvPr id="422003" name="Freeform 111"/>
              <p:cNvSpPr>
                <a:spLocks/>
              </p:cNvSpPr>
              <p:nvPr/>
            </p:nvSpPr>
            <p:spPr bwMode="auto">
              <a:xfrm>
                <a:off x="281" y="3370"/>
                <a:ext cx="23" cy="35"/>
              </a:xfrm>
              <a:custGeom>
                <a:avLst/>
                <a:gdLst>
                  <a:gd name="T0" fmla="*/ 2 w 23"/>
                  <a:gd name="T1" fmla="*/ 0 h 35"/>
                  <a:gd name="T2" fmla="*/ 3 w 23"/>
                  <a:gd name="T3" fmla="*/ 0 h 35"/>
                  <a:gd name="T4" fmla="*/ 10 w 23"/>
                  <a:gd name="T5" fmla="*/ 2 h 35"/>
                  <a:gd name="T6" fmla="*/ 16 w 23"/>
                  <a:gd name="T7" fmla="*/ 3 h 35"/>
                  <a:gd name="T8" fmla="*/ 23 w 23"/>
                  <a:gd name="T9" fmla="*/ 4 h 35"/>
                  <a:gd name="T10" fmla="*/ 17 w 23"/>
                  <a:gd name="T11" fmla="*/ 7 h 35"/>
                  <a:gd name="T12" fmla="*/ 17 w 23"/>
                  <a:gd name="T13" fmla="*/ 12 h 35"/>
                  <a:gd name="T14" fmla="*/ 17 w 23"/>
                  <a:gd name="T15" fmla="*/ 16 h 35"/>
                  <a:gd name="T16" fmla="*/ 19 w 23"/>
                  <a:gd name="T17" fmla="*/ 23 h 35"/>
                  <a:gd name="T18" fmla="*/ 19 w 23"/>
                  <a:gd name="T19" fmla="*/ 27 h 35"/>
                  <a:gd name="T20" fmla="*/ 19 w 23"/>
                  <a:gd name="T21" fmla="*/ 33 h 35"/>
                  <a:gd name="T22" fmla="*/ 14 w 23"/>
                  <a:gd name="T23" fmla="*/ 34 h 35"/>
                  <a:gd name="T24" fmla="*/ 7 w 23"/>
                  <a:gd name="T25" fmla="*/ 35 h 35"/>
                  <a:gd name="T26" fmla="*/ 3 w 23"/>
                  <a:gd name="T27" fmla="*/ 26 h 35"/>
                  <a:gd name="T28" fmla="*/ 2 w 23"/>
                  <a:gd name="T29" fmla="*/ 16 h 35"/>
                  <a:gd name="T30" fmla="*/ 0 w 23"/>
                  <a:gd name="T31" fmla="*/ 8 h 35"/>
                  <a:gd name="T32" fmla="*/ 2 w 23"/>
                  <a:gd name="T33" fmla="*/ 0 h 35"/>
                  <a:gd name="T34" fmla="*/ 2 w 23"/>
                  <a:gd name="T35" fmla="*/ 0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35"/>
                  <a:gd name="T56" fmla="*/ 23 w 23"/>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35">
                    <a:moveTo>
                      <a:pt x="2" y="0"/>
                    </a:moveTo>
                    <a:lnTo>
                      <a:pt x="3" y="0"/>
                    </a:lnTo>
                    <a:lnTo>
                      <a:pt x="10" y="2"/>
                    </a:lnTo>
                    <a:lnTo>
                      <a:pt x="16" y="3"/>
                    </a:lnTo>
                    <a:lnTo>
                      <a:pt x="23" y="4"/>
                    </a:lnTo>
                    <a:lnTo>
                      <a:pt x="17" y="7"/>
                    </a:lnTo>
                    <a:lnTo>
                      <a:pt x="17" y="12"/>
                    </a:lnTo>
                    <a:lnTo>
                      <a:pt x="17" y="16"/>
                    </a:lnTo>
                    <a:lnTo>
                      <a:pt x="19" y="23"/>
                    </a:lnTo>
                    <a:lnTo>
                      <a:pt x="19" y="27"/>
                    </a:lnTo>
                    <a:lnTo>
                      <a:pt x="19" y="33"/>
                    </a:lnTo>
                    <a:lnTo>
                      <a:pt x="14" y="34"/>
                    </a:lnTo>
                    <a:lnTo>
                      <a:pt x="7" y="35"/>
                    </a:lnTo>
                    <a:lnTo>
                      <a:pt x="3" y="26"/>
                    </a:lnTo>
                    <a:lnTo>
                      <a:pt x="2" y="16"/>
                    </a:lnTo>
                    <a:lnTo>
                      <a:pt x="0" y="8"/>
                    </a:lnTo>
                    <a:lnTo>
                      <a:pt x="2" y="0"/>
                    </a:lnTo>
                    <a:close/>
                  </a:path>
                </a:pathLst>
              </a:custGeom>
              <a:solidFill>
                <a:srgbClr val="FFFFFF"/>
              </a:solidFill>
              <a:ln w="9525">
                <a:noFill/>
                <a:round/>
                <a:headEnd/>
                <a:tailEnd/>
              </a:ln>
            </p:spPr>
            <p:txBody>
              <a:bodyPr/>
              <a:lstStyle/>
              <a:p>
                <a:endParaRPr lang="en-US"/>
              </a:p>
            </p:txBody>
          </p:sp>
          <p:sp>
            <p:nvSpPr>
              <p:cNvPr id="422004" name="Freeform 112"/>
              <p:cNvSpPr>
                <a:spLocks/>
              </p:cNvSpPr>
              <p:nvPr/>
            </p:nvSpPr>
            <p:spPr bwMode="auto">
              <a:xfrm>
                <a:off x="321" y="3372"/>
                <a:ext cx="21" cy="27"/>
              </a:xfrm>
              <a:custGeom>
                <a:avLst/>
                <a:gdLst>
                  <a:gd name="T0" fmla="*/ 0 w 21"/>
                  <a:gd name="T1" fmla="*/ 0 h 27"/>
                  <a:gd name="T2" fmla="*/ 7 w 21"/>
                  <a:gd name="T3" fmla="*/ 5 h 27"/>
                  <a:gd name="T4" fmla="*/ 16 w 21"/>
                  <a:gd name="T5" fmla="*/ 10 h 27"/>
                  <a:gd name="T6" fmla="*/ 20 w 21"/>
                  <a:gd name="T7" fmla="*/ 13 h 27"/>
                  <a:gd name="T8" fmla="*/ 21 w 21"/>
                  <a:gd name="T9" fmla="*/ 16 h 27"/>
                  <a:gd name="T10" fmla="*/ 21 w 21"/>
                  <a:gd name="T11" fmla="*/ 20 h 27"/>
                  <a:gd name="T12" fmla="*/ 21 w 21"/>
                  <a:gd name="T13" fmla="*/ 27 h 27"/>
                  <a:gd name="T14" fmla="*/ 11 w 21"/>
                  <a:gd name="T15" fmla="*/ 24 h 27"/>
                  <a:gd name="T16" fmla="*/ 4 w 21"/>
                  <a:gd name="T17" fmla="*/ 17 h 27"/>
                  <a:gd name="T18" fmla="*/ 0 w 21"/>
                  <a:gd name="T19" fmla="*/ 8 h 27"/>
                  <a:gd name="T20" fmla="*/ 0 w 21"/>
                  <a:gd name="T21" fmla="*/ 0 h 27"/>
                  <a:gd name="T22" fmla="*/ 0 w 21"/>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7"/>
                  <a:gd name="T38" fmla="*/ 21 w 21"/>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7">
                    <a:moveTo>
                      <a:pt x="0" y="0"/>
                    </a:moveTo>
                    <a:lnTo>
                      <a:pt x="7" y="5"/>
                    </a:lnTo>
                    <a:lnTo>
                      <a:pt x="16" y="10"/>
                    </a:lnTo>
                    <a:lnTo>
                      <a:pt x="20" y="13"/>
                    </a:lnTo>
                    <a:lnTo>
                      <a:pt x="21" y="16"/>
                    </a:lnTo>
                    <a:lnTo>
                      <a:pt x="21" y="20"/>
                    </a:lnTo>
                    <a:lnTo>
                      <a:pt x="21" y="27"/>
                    </a:lnTo>
                    <a:lnTo>
                      <a:pt x="11" y="24"/>
                    </a:lnTo>
                    <a:lnTo>
                      <a:pt x="4" y="17"/>
                    </a:lnTo>
                    <a:lnTo>
                      <a:pt x="0" y="8"/>
                    </a:lnTo>
                    <a:lnTo>
                      <a:pt x="0" y="0"/>
                    </a:lnTo>
                    <a:close/>
                  </a:path>
                </a:pathLst>
              </a:custGeom>
              <a:solidFill>
                <a:srgbClr val="FFFFFF"/>
              </a:solidFill>
              <a:ln w="9525">
                <a:noFill/>
                <a:round/>
                <a:headEnd/>
                <a:tailEnd/>
              </a:ln>
            </p:spPr>
            <p:txBody>
              <a:bodyPr/>
              <a:lstStyle/>
              <a:p>
                <a:endParaRPr lang="en-US"/>
              </a:p>
            </p:txBody>
          </p:sp>
          <p:sp>
            <p:nvSpPr>
              <p:cNvPr id="422005" name="Freeform 113"/>
              <p:cNvSpPr>
                <a:spLocks/>
              </p:cNvSpPr>
              <p:nvPr/>
            </p:nvSpPr>
            <p:spPr bwMode="auto">
              <a:xfrm>
                <a:off x="330" y="3418"/>
                <a:ext cx="14" cy="25"/>
              </a:xfrm>
              <a:custGeom>
                <a:avLst/>
                <a:gdLst>
                  <a:gd name="T0" fmla="*/ 5 w 14"/>
                  <a:gd name="T1" fmla="*/ 0 h 25"/>
                  <a:gd name="T2" fmla="*/ 9 w 14"/>
                  <a:gd name="T3" fmla="*/ 6 h 25"/>
                  <a:gd name="T4" fmla="*/ 14 w 14"/>
                  <a:gd name="T5" fmla="*/ 16 h 25"/>
                  <a:gd name="T6" fmla="*/ 14 w 14"/>
                  <a:gd name="T7" fmla="*/ 19 h 25"/>
                  <a:gd name="T8" fmla="*/ 12 w 14"/>
                  <a:gd name="T9" fmla="*/ 23 h 25"/>
                  <a:gd name="T10" fmla="*/ 7 w 14"/>
                  <a:gd name="T11" fmla="*/ 25 h 25"/>
                  <a:gd name="T12" fmla="*/ 0 w 14"/>
                  <a:gd name="T13" fmla="*/ 25 h 25"/>
                  <a:gd name="T14" fmla="*/ 5 w 14"/>
                  <a:gd name="T15" fmla="*/ 19 h 25"/>
                  <a:gd name="T16" fmla="*/ 4 w 14"/>
                  <a:gd name="T17" fmla="*/ 13 h 25"/>
                  <a:gd name="T18" fmla="*/ 2 w 14"/>
                  <a:gd name="T19" fmla="*/ 6 h 25"/>
                  <a:gd name="T20" fmla="*/ 5 w 14"/>
                  <a:gd name="T21" fmla="*/ 0 h 25"/>
                  <a:gd name="T22" fmla="*/ 5 w 14"/>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25"/>
                  <a:gd name="T38" fmla="*/ 14 w 14"/>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25">
                    <a:moveTo>
                      <a:pt x="5" y="0"/>
                    </a:moveTo>
                    <a:lnTo>
                      <a:pt x="9" y="6"/>
                    </a:lnTo>
                    <a:lnTo>
                      <a:pt x="14" y="16"/>
                    </a:lnTo>
                    <a:lnTo>
                      <a:pt x="14" y="19"/>
                    </a:lnTo>
                    <a:lnTo>
                      <a:pt x="12" y="23"/>
                    </a:lnTo>
                    <a:lnTo>
                      <a:pt x="7" y="25"/>
                    </a:lnTo>
                    <a:lnTo>
                      <a:pt x="0" y="25"/>
                    </a:lnTo>
                    <a:lnTo>
                      <a:pt x="5" y="19"/>
                    </a:lnTo>
                    <a:lnTo>
                      <a:pt x="4" y="13"/>
                    </a:lnTo>
                    <a:lnTo>
                      <a:pt x="2" y="6"/>
                    </a:lnTo>
                    <a:lnTo>
                      <a:pt x="5" y="0"/>
                    </a:lnTo>
                    <a:close/>
                  </a:path>
                </a:pathLst>
              </a:custGeom>
              <a:solidFill>
                <a:srgbClr val="FFFFFF"/>
              </a:solidFill>
              <a:ln w="9525">
                <a:noFill/>
                <a:round/>
                <a:headEnd/>
                <a:tailEnd/>
              </a:ln>
            </p:spPr>
            <p:txBody>
              <a:bodyPr/>
              <a:lstStyle/>
              <a:p>
                <a:endParaRPr lang="en-US"/>
              </a:p>
            </p:txBody>
          </p:sp>
          <p:sp>
            <p:nvSpPr>
              <p:cNvPr id="422006" name="Freeform 114"/>
              <p:cNvSpPr>
                <a:spLocks/>
              </p:cNvSpPr>
              <p:nvPr/>
            </p:nvSpPr>
            <p:spPr bwMode="auto">
              <a:xfrm>
                <a:off x="286" y="3426"/>
                <a:ext cx="42" cy="89"/>
              </a:xfrm>
              <a:custGeom>
                <a:avLst/>
                <a:gdLst>
                  <a:gd name="T0" fmla="*/ 0 w 42"/>
                  <a:gd name="T1" fmla="*/ 0 h 89"/>
                  <a:gd name="T2" fmla="*/ 11 w 42"/>
                  <a:gd name="T3" fmla="*/ 0 h 89"/>
                  <a:gd name="T4" fmla="*/ 20 w 42"/>
                  <a:gd name="T5" fmla="*/ 5 h 89"/>
                  <a:gd name="T6" fmla="*/ 21 w 42"/>
                  <a:gd name="T7" fmla="*/ 13 h 89"/>
                  <a:gd name="T8" fmla="*/ 16 w 42"/>
                  <a:gd name="T9" fmla="*/ 20 h 89"/>
                  <a:gd name="T10" fmla="*/ 20 w 42"/>
                  <a:gd name="T11" fmla="*/ 27 h 89"/>
                  <a:gd name="T12" fmla="*/ 27 w 42"/>
                  <a:gd name="T13" fmla="*/ 32 h 89"/>
                  <a:gd name="T14" fmla="*/ 34 w 42"/>
                  <a:gd name="T15" fmla="*/ 36 h 89"/>
                  <a:gd name="T16" fmla="*/ 42 w 42"/>
                  <a:gd name="T17" fmla="*/ 40 h 89"/>
                  <a:gd name="T18" fmla="*/ 34 w 42"/>
                  <a:gd name="T19" fmla="*/ 39 h 89"/>
                  <a:gd name="T20" fmla="*/ 28 w 42"/>
                  <a:gd name="T21" fmla="*/ 42 h 89"/>
                  <a:gd name="T22" fmla="*/ 21 w 42"/>
                  <a:gd name="T23" fmla="*/ 44 h 89"/>
                  <a:gd name="T24" fmla="*/ 18 w 42"/>
                  <a:gd name="T25" fmla="*/ 48 h 89"/>
                  <a:gd name="T26" fmla="*/ 14 w 42"/>
                  <a:gd name="T27" fmla="*/ 52 h 89"/>
                  <a:gd name="T28" fmla="*/ 14 w 42"/>
                  <a:gd name="T29" fmla="*/ 58 h 89"/>
                  <a:gd name="T30" fmla="*/ 18 w 42"/>
                  <a:gd name="T31" fmla="*/ 61 h 89"/>
                  <a:gd name="T32" fmla="*/ 28 w 42"/>
                  <a:gd name="T33" fmla="*/ 65 h 89"/>
                  <a:gd name="T34" fmla="*/ 18 w 42"/>
                  <a:gd name="T35" fmla="*/ 67 h 89"/>
                  <a:gd name="T36" fmla="*/ 16 w 42"/>
                  <a:gd name="T37" fmla="*/ 74 h 89"/>
                  <a:gd name="T38" fmla="*/ 14 w 42"/>
                  <a:gd name="T39" fmla="*/ 81 h 89"/>
                  <a:gd name="T40" fmla="*/ 14 w 42"/>
                  <a:gd name="T41" fmla="*/ 89 h 89"/>
                  <a:gd name="T42" fmla="*/ 11 w 42"/>
                  <a:gd name="T43" fmla="*/ 82 h 89"/>
                  <a:gd name="T44" fmla="*/ 11 w 42"/>
                  <a:gd name="T45" fmla="*/ 77 h 89"/>
                  <a:gd name="T46" fmla="*/ 9 w 42"/>
                  <a:gd name="T47" fmla="*/ 71 h 89"/>
                  <a:gd name="T48" fmla="*/ 9 w 42"/>
                  <a:gd name="T49" fmla="*/ 66 h 89"/>
                  <a:gd name="T50" fmla="*/ 7 w 42"/>
                  <a:gd name="T51" fmla="*/ 61 h 89"/>
                  <a:gd name="T52" fmla="*/ 7 w 42"/>
                  <a:gd name="T53" fmla="*/ 55 h 89"/>
                  <a:gd name="T54" fmla="*/ 5 w 42"/>
                  <a:gd name="T55" fmla="*/ 48 h 89"/>
                  <a:gd name="T56" fmla="*/ 5 w 42"/>
                  <a:gd name="T57" fmla="*/ 43 h 89"/>
                  <a:gd name="T58" fmla="*/ 5 w 42"/>
                  <a:gd name="T59" fmla="*/ 38 h 89"/>
                  <a:gd name="T60" fmla="*/ 4 w 42"/>
                  <a:gd name="T61" fmla="*/ 32 h 89"/>
                  <a:gd name="T62" fmla="*/ 2 w 42"/>
                  <a:gd name="T63" fmla="*/ 27 h 89"/>
                  <a:gd name="T64" fmla="*/ 2 w 42"/>
                  <a:gd name="T65" fmla="*/ 20 h 89"/>
                  <a:gd name="T66" fmla="*/ 2 w 42"/>
                  <a:gd name="T67" fmla="*/ 15 h 89"/>
                  <a:gd name="T68" fmla="*/ 2 w 42"/>
                  <a:gd name="T69" fmla="*/ 11 h 89"/>
                  <a:gd name="T70" fmla="*/ 0 w 42"/>
                  <a:gd name="T71" fmla="*/ 5 h 89"/>
                  <a:gd name="T72" fmla="*/ 0 w 42"/>
                  <a:gd name="T73" fmla="*/ 0 h 89"/>
                  <a:gd name="T74" fmla="*/ 0 w 42"/>
                  <a:gd name="T75" fmla="*/ 0 h 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
                  <a:gd name="T115" fmla="*/ 0 h 89"/>
                  <a:gd name="T116" fmla="*/ 42 w 42"/>
                  <a:gd name="T117" fmla="*/ 89 h 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 h="89">
                    <a:moveTo>
                      <a:pt x="0" y="0"/>
                    </a:moveTo>
                    <a:lnTo>
                      <a:pt x="11" y="0"/>
                    </a:lnTo>
                    <a:lnTo>
                      <a:pt x="20" y="5"/>
                    </a:lnTo>
                    <a:lnTo>
                      <a:pt x="21" y="13"/>
                    </a:lnTo>
                    <a:lnTo>
                      <a:pt x="16" y="20"/>
                    </a:lnTo>
                    <a:lnTo>
                      <a:pt x="20" y="27"/>
                    </a:lnTo>
                    <a:lnTo>
                      <a:pt x="27" y="32"/>
                    </a:lnTo>
                    <a:lnTo>
                      <a:pt x="34" y="36"/>
                    </a:lnTo>
                    <a:lnTo>
                      <a:pt x="42" y="40"/>
                    </a:lnTo>
                    <a:lnTo>
                      <a:pt x="34" y="39"/>
                    </a:lnTo>
                    <a:lnTo>
                      <a:pt x="28" y="42"/>
                    </a:lnTo>
                    <a:lnTo>
                      <a:pt x="21" y="44"/>
                    </a:lnTo>
                    <a:lnTo>
                      <a:pt x="18" y="48"/>
                    </a:lnTo>
                    <a:lnTo>
                      <a:pt x="14" y="52"/>
                    </a:lnTo>
                    <a:lnTo>
                      <a:pt x="14" y="58"/>
                    </a:lnTo>
                    <a:lnTo>
                      <a:pt x="18" y="61"/>
                    </a:lnTo>
                    <a:lnTo>
                      <a:pt x="28" y="65"/>
                    </a:lnTo>
                    <a:lnTo>
                      <a:pt x="18" y="67"/>
                    </a:lnTo>
                    <a:lnTo>
                      <a:pt x="16" y="74"/>
                    </a:lnTo>
                    <a:lnTo>
                      <a:pt x="14" y="81"/>
                    </a:lnTo>
                    <a:lnTo>
                      <a:pt x="14" y="89"/>
                    </a:lnTo>
                    <a:lnTo>
                      <a:pt x="11" y="82"/>
                    </a:lnTo>
                    <a:lnTo>
                      <a:pt x="11" y="77"/>
                    </a:lnTo>
                    <a:lnTo>
                      <a:pt x="9" y="71"/>
                    </a:lnTo>
                    <a:lnTo>
                      <a:pt x="9" y="66"/>
                    </a:lnTo>
                    <a:lnTo>
                      <a:pt x="7" y="61"/>
                    </a:lnTo>
                    <a:lnTo>
                      <a:pt x="7" y="55"/>
                    </a:lnTo>
                    <a:lnTo>
                      <a:pt x="5" y="48"/>
                    </a:lnTo>
                    <a:lnTo>
                      <a:pt x="5" y="43"/>
                    </a:lnTo>
                    <a:lnTo>
                      <a:pt x="5" y="38"/>
                    </a:lnTo>
                    <a:lnTo>
                      <a:pt x="4" y="32"/>
                    </a:lnTo>
                    <a:lnTo>
                      <a:pt x="2" y="27"/>
                    </a:lnTo>
                    <a:lnTo>
                      <a:pt x="2" y="20"/>
                    </a:lnTo>
                    <a:lnTo>
                      <a:pt x="2" y="15"/>
                    </a:lnTo>
                    <a:lnTo>
                      <a:pt x="2" y="11"/>
                    </a:lnTo>
                    <a:lnTo>
                      <a:pt x="0" y="5"/>
                    </a:lnTo>
                    <a:lnTo>
                      <a:pt x="0" y="0"/>
                    </a:lnTo>
                    <a:close/>
                  </a:path>
                </a:pathLst>
              </a:custGeom>
              <a:solidFill>
                <a:srgbClr val="FFFFFF"/>
              </a:solidFill>
              <a:ln w="9525">
                <a:noFill/>
                <a:round/>
                <a:headEnd/>
                <a:tailEnd/>
              </a:ln>
            </p:spPr>
            <p:txBody>
              <a:bodyPr/>
              <a:lstStyle/>
              <a:p>
                <a:endParaRPr lang="en-US"/>
              </a:p>
            </p:txBody>
          </p:sp>
          <p:sp>
            <p:nvSpPr>
              <p:cNvPr id="422007" name="Freeform 115"/>
              <p:cNvSpPr>
                <a:spLocks/>
              </p:cNvSpPr>
              <p:nvPr/>
            </p:nvSpPr>
            <p:spPr bwMode="auto">
              <a:xfrm>
                <a:off x="392" y="3431"/>
                <a:ext cx="15" cy="19"/>
              </a:xfrm>
              <a:custGeom>
                <a:avLst/>
                <a:gdLst>
                  <a:gd name="T0" fmla="*/ 3 w 15"/>
                  <a:gd name="T1" fmla="*/ 0 h 19"/>
                  <a:gd name="T2" fmla="*/ 10 w 15"/>
                  <a:gd name="T3" fmla="*/ 3 h 19"/>
                  <a:gd name="T4" fmla="*/ 15 w 15"/>
                  <a:gd name="T5" fmla="*/ 11 h 19"/>
                  <a:gd name="T6" fmla="*/ 14 w 15"/>
                  <a:gd name="T7" fmla="*/ 14 h 19"/>
                  <a:gd name="T8" fmla="*/ 14 w 15"/>
                  <a:gd name="T9" fmla="*/ 18 h 19"/>
                  <a:gd name="T10" fmla="*/ 8 w 15"/>
                  <a:gd name="T11" fmla="*/ 19 h 19"/>
                  <a:gd name="T12" fmla="*/ 1 w 15"/>
                  <a:gd name="T13" fmla="*/ 19 h 19"/>
                  <a:gd name="T14" fmla="*/ 0 w 15"/>
                  <a:gd name="T15" fmla="*/ 15 h 19"/>
                  <a:gd name="T16" fmla="*/ 0 w 15"/>
                  <a:gd name="T17" fmla="*/ 8 h 19"/>
                  <a:gd name="T18" fmla="*/ 0 w 15"/>
                  <a:gd name="T19" fmla="*/ 3 h 19"/>
                  <a:gd name="T20" fmla="*/ 3 w 15"/>
                  <a:gd name="T21" fmla="*/ 0 h 19"/>
                  <a:gd name="T22" fmla="*/ 3 w 15"/>
                  <a:gd name="T23" fmla="*/ 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9"/>
                  <a:gd name="T38" fmla="*/ 15 w 15"/>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9">
                    <a:moveTo>
                      <a:pt x="3" y="0"/>
                    </a:moveTo>
                    <a:lnTo>
                      <a:pt x="10" y="3"/>
                    </a:lnTo>
                    <a:lnTo>
                      <a:pt x="15" y="11"/>
                    </a:lnTo>
                    <a:lnTo>
                      <a:pt x="14" y="14"/>
                    </a:lnTo>
                    <a:lnTo>
                      <a:pt x="14" y="18"/>
                    </a:lnTo>
                    <a:lnTo>
                      <a:pt x="8" y="19"/>
                    </a:lnTo>
                    <a:lnTo>
                      <a:pt x="1" y="19"/>
                    </a:lnTo>
                    <a:lnTo>
                      <a:pt x="0" y="15"/>
                    </a:lnTo>
                    <a:lnTo>
                      <a:pt x="0" y="8"/>
                    </a:lnTo>
                    <a:lnTo>
                      <a:pt x="0" y="3"/>
                    </a:lnTo>
                    <a:lnTo>
                      <a:pt x="3" y="0"/>
                    </a:lnTo>
                    <a:close/>
                  </a:path>
                </a:pathLst>
              </a:custGeom>
              <a:solidFill>
                <a:srgbClr val="B8B8D9"/>
              </a:solidFill>
              <a:ln w="9525">
                <a:noFill/>
                <a:round/>
                <a:headEnd/>
                <a:tailEnd/>
              </a:ln>
            </p:spPr>
            <p:txBody>
              <a:bodyPr/>
              <a:lstStyle/>
              <a:p>
                <a:endParaRPr lang="en-US"/>
              </a:p>
            </p:txBody>
          </p:sp>
          <p:sp>
            <p:nvSpPr>
              <p:cNvPr id="422008" name="Freeform 116"/>
              <p:cNvSpPr>
                <a:spLocks/>
              </p:cNvSpPr>
              <p:nvPr/>
            </p:nvSpPr>
            <p:spPr bwMode="auto">
              <a:xfrm>
                <a:off x="335" y="3460"/>
                <a:ext cx="30" cy="69"/>
              </a:xfrm>
              <a:custGeom>
                <a:avLst/>
                <a:gdLst>
                  <a:gd name="T0" fmla="*/ 6 w 30"/>
                  <a:gd name="T1" fmla="*/ 0 h 69"/>
                  <a:gd name="T2" fmla="*/ 9 w 30"/>
                  <a:gd name="T3" fmla="*/ 0 h 69"/>
                  <a:gd name="T4" fmla="*/ 18 w 30"/>
                  <a:gd name="T5" fmla="*/ 0 h 69"/>
                  <a:gd name="T6" fmla="*/ 18 w 30"/>
                  <a:gd name="T7" fmla="*/ 8 h 69"/>
                  <a:gd name="T8" fmla="*/ 18 w 30"/>
                  <a:gd name="T9" fmla="*/ 17 h 69"/>
                  <a:gd name="T10" fmla="*/ 20 w 30"/>
                  <a:gd name="T11" fmla="*/ 25 h 69"/>
                  <a:gd name="T12" fmla="*/ 21 w 30"/>
                  <a:gd name="T13" fmla="*/ 33 h 69"/>
                  <a:gd name="T14" fmla="*/ 21 w 30"/>
                  <a:gd name="T15" fmla="*/ 43 h 69"/>
                  <a:gd name="T16" fmla="*/ 23 w 30"/>
                  <a:gd name="T17" fmla="*/ 51 h 69"/>
                  <a:gd name="T18" fmla="*/ 25 w 30"/>
                  <a:gd name="T19" fmla="*/ 59 h 69"/>
                  <a:gd name="T20" fmla="*/ 30 w 30"/>
                  <a:gd name="T21" fmla="*/ 69 h 69"/>
                  <a:gd name="T22" fmla="*/ 27 w 30"/>
                  <a:gd name="T23" fmla="*/ 69 h 69"/>
                  <a:gd name="T24" fmla="*/ 25 w 30"/>
                  <a:gd name="T25" fmla="*/ 69 h 69"/>
                  <a:gd name="T26" fmla="*/ 18 w 30"/>
                  <a:gd name="T27" fmla="*/ 64 h 69"/>
                  <a:gd name="T28" fmla="*/ 13 w 30"/>
                  <a:gd name="T29" fmla="*/ 62 h 69"/>
                  <a:gd name="T30" fmla="*/ 6 w 30"/>
                  <a:gd name="T31" fmla="*/ 59 h 69"/>
                  <a:gd name="T32" fmla="*/ 0 w 30"/>
                  <a:gd name="T33" fmla="*/ 58 h 69"/>
                  <a:gd name="T34" fmla="*/ 6 w 30"/>
                  <a:gd name="T35" fmla="*/ 52 h 69"/>
                  <a:gd name="T36" fmla="*/ 7 w 30"/>
                  <a:gd name="T37" fmla="*/ 48 h 69"/>
                  <a:gd name="T38" fmla="*/ 6 w 30"/>
                  <a:gd name="T39" fmla="*/ 44 h 69"/>
                  <a:gd name="T40" fmla="*/ 6 w 30"/>
                  <a:gd name="T41" fmla="*/ 40 h 69"/>
                  <a:gd name="T42" fmla="*/ 2 w 30"/>
                  <a:gd name="T43" fmla="*/ 33 h 69"/>
                  <a:gd name="T44" fmla="*/ 2 w 30"/>
                  <a:gd name="T45" fmla="*/ 29 h 69"/>
                  <a:gd name="T46" fmla="*/ 4 w 30"/>
                  <a:gd name="T47" fmla="*/ 24 h 69"/>
                  <a:gd name="T48" fmla="*/ 13 w 30"/>
                  <a:gd name="T49" fmla="*/ 21 h 69"/>
                  <a:gd name="T50" fmla="*/ 14 w 30"/>
                  <a:gd name="T51" fmla="*/ 8 h 69"/>
                  <a:gd name="T52" fmla="*/ 4 w 30"/>
                  <a:gd name="T53" fmla="*/ 4 h 69"/>
                  <a:gd name="T54" fmla="*/ 6 w 30"/>
                  <a:gd name="T55" fmla="*/ 0 h 69"/>
                  <a:gd name="T56" fmla="*/ 6 w 30"/>
                  <a:gd name="T57" fmla="*/ 0 h 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69"/>
                  <a:gd name="T89" fmla="*/ 30 w 30"/>
                  <a:gd name="T90" fmla="*/ 69 h 6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69">
                    <a:moveTo>
                      <a:pt x="6" y="0"/>
                    </a:moveTo>
                    <a:lnTo>
                      <a:pt x="9" y="0"/>
                    </a:lnTo>
                    <a:lnTo>
                      <a:pt x="18" y="0"/>
                    </a:lnTo>
                    <a:lnTo>
                      <a:pt x="18" y="8"/>
                    </a:lnTo>
                    <a:lnTo>
                      <a:pt x="18" y="17"/>
                    </a:lnTo>
                    <a:lnTo>
                      <a:pt x="20" y="25"/>
                    </a:lnTo>
                    <a:lnTo>
                      <a:pt x="21" y="33"/>
                    </a:lnTo>
                    <a:lnTo>
                      <a:pt x="21" y="43"/>
                    </a:lnTo>
                    <a:lnTo>
                      <a:pt x="23" y="51"/>
                    </a:lnTo>
                    <a:lnTo>
                      <a:pt x="25" y="59"/>
                    </a:lnTo>
                    <a:lnTo>
                      <a:pt x="30" y="69"/>
                    </a:lnTo>
                    <a:lnTo>
                      <a:pt x="27" y="69"/>
                    </a:lnTo>
                    <a:lnTo>
                      <a:pt x="25" y="69"/>
                    </a:lnTo>
                    <a:lnTo>
                      <a:pt x="18" y="64"/>
                    </a:lnTo>
                    <a:lnTo>
                      <a:pt x="13" y="62"/>
                    </a:lnTo>
                    <a:lnTo>
                      <a:pt x="6" y="59"/>
                    </a:lnTo>
                    <a:lnTo>
                      <a:pt x="0" y="58"/>
                    </a:lnTo>
                    <a:lnTo>
                      <a:pt x="6" y="52"/>
                    </a:lnTo>
                    <a:lnTo>
                      <a:pt x="7" y="48"/>
                    </a:lnTo>
                    <a:lnTo>
                      <a:pt x="6" y="44"/>
                    </a:lnTo>
                    <a:lnTo>
                      <a:pt x="6" y="40"/>
                    </a:lnTo>
                    <a:lnTo>
                      <a:pt x="2" y="33"/>
                    </a:lnTo>
                    <a:lnTo>
                      <a:pt x="2" y="29"/>
                    </a:lnTo>
                    <a:lnTo>
                      <a:pt x="4" y="24"/>
                    </a:lnTo>
                    <a:lnTo>
                      <a:pt x="13" y="21"/>
                    </a:lnTo>
                    <a:lnTo>
                      <a:pt x="14" y="8"/>
                    </a:lnTo>
                    <a:lnTo>
                      <a:pt x="4" y="4"/>
                    </a:lnTo>
                    <a:lnTo>
                      <a:pt x="6" y="0"/>
                    </a:lnTo>
                    <a:close/>
                  </a:path>
                </a:pathLst>
              </a:custGeom>
              <a:solidFill>
                <a:srgbClr val="FFFFFF"/>
              </a:solidFill>
              <a:ln w="9525">
                <a:noFill/>
                <a:round/>
                <a:headEnd/>
                <a:tailEnd/>
              </a:ln>
            </p:spPr>
            <p:txBody>
              <a:bodyPr/>
              <a:lstStyle/>
              <a:p>
                <a:endParaRPr lang="en-US"/>
              </a:p>
            </p:txBody>
          </p:sp>
          <p:sp>
            <p:nvSpPr>
              <p:cNvPr id="422009" name="Freeform 117"/>
              <p:cNvSpPr>
                <a:spLocks/>
              </p:cNvSpPr>
              <p:nvPr/>
            </p:nvSpPr>
            <p:spPr bwMode="auto">
              <a:xfrm>
                <a:off x="302" y="3531"/>
                <a:ext cx="23" cy="33"/>
              </a:xfrm>
              <a:custGeom>
                <a:avLst/>
                <a:gdLst>
                  <a:gd name="T0" fmla="*/ 2 w 23"/>
                  <a:gd name="T1" fmla="*/ 0 h 33"/>
                  <a:gd name="T2" fmla="*/ 4 w 23"/>
                  <a:gd name="T3" fmla="*/ 0 h 33"/>
                  <a:gd name="T4" fmla="*/ 11 w 23"/>
                  <a:gd name="T5" fmla="*/ 3 h 33"/>
                  <a:gd name="T6" fmla="*/ 16 w 23"/>
                  <a:gd name="T7" fmla="*/ 3 h 33"/>
                  <a:gd name="T8" fmla="*/ 23 w 23"/>
                  <a:gd name="T9" fmla="*/ 4 h 33"/>
                  <a:gd name="T10" fmla="*/ 16 w 23"/>
                  <a:gd name="T11" fmla="*/ 10 h 33"/>
                  <a:gd name="T12" fmla="*/ 12 w 23"/>
                  <a:gd name="T13" fmla="*/ 18 h 33"/>
                  <a:gd name="T14" fmla="*/ 9 w 23"/>
                  <a:gd name="T15" fmla="*/ 25 h 33"/>
                  <a:gd name="T16" fmla="*/ 5 w 23"/>
                  <a:gd name="T17" fmla="*/ 33 h 33"/>
                  <a:gd name="T18" fmla="*/ 4 w 23"/>
                  <a:gd name="T19" fmla="*/ 25 h 33"/>
                  <a:gd name="T20" fmla="*/ 2 w 23"/>
                  <a:gd name="T21" fmla="*/ 16 h 33"/>
                  <a:gd name="T22" fmla="*/ 0 w 23"/>
                  <a:gd name="T23" fmla="*/ 8 h 33"/>
                  <a:gd name="T24" fmla="*/ 2 w 23"/>
                  <a:gd name="T25" fmla="*/ 0 h 33"/>
                  <a:gd name="T26" fmla="*/ 2 w 23"/>
                  <a:gd name="T27" fmla="*/ 0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
                  <a:gd name="T43" fmla="*/ 0 h 33"/>
                  <a:gd name="T44" fmla="*/ 23 w 23"/>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 h="33">
                    <a:moveTo>
                      <a:pt x="2" y="0"/>
                    </a:moveTo>
                    <a:lnTo>
                      <a:pt x="4" y="0"/>
                    </a:lnTo>
                    <a:lnTo>
                      <a:pt x="11" y="3"/>
                    </a:lnTo>
                    <a:lnTo>
                      <a:pt x="16" y="3"/>
                    </a:lnTo>
                    <a:lnTo>
                      <a:pt x="23" y="4"/>
                    </a:lnTo>
                    <a:lnTo>
                      <a:pt x="16" y="10"/>
                    </a:lnTo>
                    <a:lnTo>
                      <a:pt x="12" y="18"/>
                    </a:lnTo>
                    <a:lnTo>
                      <a:pt x="9" y="25"/>
                    </a:lnTo>
                    <a:lnTo>
                      <a:pt x="5" y="33"/>
                    </a:lnTo>
                    <a:lnTo>
                      <a:pt x="4" y="25"/>
                    </a:lnTo>
                    <a:lnTo>
                      <a:pt x="2" y="16"/>
                    </a:lnTo>
                    <a:lnTo>
                      <a:pt x="0" y="8"/>
                    </a:lnTo>
                    <a:lnTo>
                      <a:pt x="2" y="0"/>
                    </a:lnTo>
                    <a:close/>
                  </a:path>
                </a:pathLst>
              </a:custGeom>
              <a:solidFill>
                <a:srgbClr val="FFFFFF"/>
              </a:solidFill>
              <a:ln w="9525">
                <a:noFill/>
                <a:round/>
                <a:headEnd/>
                <a:tailEnd/>
              </a:ln>
            </p:spPr>
            <p:txBody>
              <a:bodyPr/>
              <a:lstStyle/>
              <a:p>
                <a:endParaRPr lang="en-US"/>
              </a:p>
            </p:txBody>
          </p:sp>
          <p:sp>
            <p:nvSpPr>
              <p:cNvPr id="422010" name="Freeform 118"/>
              <p:cNvSpPr>
                <a:spLocks/>
              </p:cNvSpPr>
              <p:nvPr/>
            </p:nvSpPr>
            <p:spPr bwMode="auto">
              <a:xfrm>
                <a:off x="307" y="3543"/>
                <a:ext cx="49" cy="55"/>
              </a:xfrm>
              <a:custGeom>
                <a:avLst/>
                <a:gdLst>
                  <a:gd name="T0" fmla="*/ 49 w 49"/>
                  <a:gd name="T1" fmla="*/ 0 h 55"/>
                  <a:gd name="T2" fmla="*/ 48 w 49"/>
                  <a:gd name="T3" fmla="*/ 7 h 55"/>
                  <a:gd name="T4" fmla="*/ 46 w 49"/>
                  <a:gd name="T5" fmla="*/ 17 h 55"/>
                  <a:gd name="T6" fmla="*/ 42 w 49"/>
                  <a:gd name="T7" fmla="*/ 23 h 55"/>
                  <a:gd name="T8" fmla="*/ 41 w 49"/>
                  <a:gd name="T9" fmla="*/ 32 h 55"/>
                  <a:gd name="T10" fmla="*/ 34 w 49"/>
                  <a:gd name="T11" fmla="*/ 38 h 55"/>
                  <a:gd name="T12" fmla="*/ 27 w 49"/>
                  <a:gd name="T13" fmla="*/ 45 h 55"/>
                  <a:gd name="T14" fmla="*/ 20 w 49"/>
                  <a:gd name="T15" fmla="*/ 49 h 55"/>
                  <a:gd name="T16" fmla="*/ 13 w 49"/>
                  <a:gd name="T17" fmla="*/ 55 h 55"/>
                  <a:gd name="T18" fmla="*/ 6 w 49"/>
                  <a:gd name="T19" fmla="*/ 46 h 55"/>
                  <a:gd name="T20" fmla="*/ 6 w 49"/>
                  <a:gd name="T21" fmla="*/ 38 h 55"/>
                  <a:gd name="T22" fmla="*/ 4 w 49"/>
                  <a:gd name="T23" fmla="*/ 30 h 55"/>
                  <a:gd name="T24" fmla="*/ 0 w 49"/>
                  <a:gd name="T25" fmla="*/ 23 h 55"/>
                  <a:gd name="T26" fmla="*/ 9 w 49"/>
                  <a:gd name="T27" fmla="*/ 28 h 55"/>
                  <a:gd name="T28" fmla="*/ 18 w 49"/>
                  <a:gd name="T29" fmla="*/ 29 h 55"/>
                  <a:gd name="T30" fmla="*/ 21 w 49"/>
                  <a:gd name="T31" fmla="*/ 26 h 55"/>
                  <a:gd name="T32" fmla="*/ 28 w 49"/>
                  <a:gd name="T33" fmla="*/ 21 h 55"/>
                  <a:gd name="T34" fmla="*/ 32 w 49"/>
                  <a:gd name="T35" fmla="*/ 13 h 55"/>
                  <a:gd name="T36" fmla="*/ 35 w 49"/>
                  <a:gd name="T37" fmla="*/ 7 h 55"/>
                  <a:gd name="T38" fmla="*/ 41 w 49"/>
                  <a:gd name="T39" fmla="*/ 2 h 55"/>
                  <a:gd name="T40" fmla="*/ 49 w 49"/>
                  <a:gd name="T41" fmla="*/ 0 h 55"/>
                  <a:gd name="T42" fmla="*/ 49 w 49"/>
                  <a:gd name="T43" fmla="*/ 0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
                  <a:gd name="T67" fmla="*/ 0 h 55"/>
                  <a:gd name="T68" fmla="*/ 49 w 49"/>
                  <a:gd name="T69" fmla="*/ 55 h 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 h="55">
                    <a:moveTo>
                      <a:pt x="49" y="0"/>
                    </a:moveTo>
                    <a:lnTo>
                      <a:pt x="48" y="7"/>
                    </a:lnTo>
                    <a:lnTo>
                      <a:pt x="46" y="17"/>
                    </a:lnTo>
                    <a:lnTo>
                      <a:pt x="42" y="23"/>
                    </a:lnTo>
                    <a:lnTo>
                      <a:pt x="41" y="32"/>
                    </a:lnTo>
                    <a:lnTo>
                      <a:pt x="34" y="38"/>
                    </a:lnTo>
                    <a:lnTo>
                      <a:pt x="27" y="45"/>
                    </a:lnTo>
                    <a:lnTo>
                      <a:pt x="20" y="49"/>
                    </a:lnTo>
                    <a:lnTo>
                      <a:pt x="13" y="55"/>
                    </a:lnTo>
                    <a:lnTo>
                      <a:pt x="6" y="46"/>
                    </a:lnTo>
                    <a:lnTo>
                      <a:pt x="6" y="38"/>
                    </a:lnTo>
                    <a:lnTo>
                      <a:pt x="4" y="30"/>
                    </a:lnTo>
                    <a:lnTo>
                      <a:pt x="0" y="23"/>
                    </a:lnTo>
                    <a:lnTo>
                      <a:pt x="9" y="28"/>
                    </a:lnTo>
                    <a:lnTo>
                      <a:pt x="18" y="29"/>
                    </a:lnTo>
                    <a:lnTo>
                      <a:pt x="21" y="26"/>
                    </a:lnTo>
                    <a:lnTo>
                      <a:pt x="28" y="21"/>
                    </a:lnTo>
                    <a:lnTo>
                      <a:pt x="32" y="13"/>
                    </a:lnTo>
                    <a:lnTo>
                      <a:pt x="35" y="7"/>
                    </a:lnTo>
                    <a:lnTo>
                      <a:pt x="41" y="2"/>
                    </a:lnTo>
                    <a:lnTo>
                      <a:pt x="49" y="0"/>
                    </a:lnTo>
                    <a:close/>
                  </a:path>
                </a:pathLst>
              </a:custGeom>
              <a:solidFill>
                <a:srgbClr val="FFFFFF"/>
              </a:solidFill>
              <a:ln w="9525">
                <a:noFill/>
                <a:round/>
                <a:headEnd/>
                <a:tailEnd/>
              </a:ln>
            </p:spPr>
            <p:txBody>
              <a:bodyPr/>
              <a:lstStyle/>
              <a:p>
                <a:endParaRPr lang="en-US"/>
              </a:p>
            </p:txBody>
          </p:sp>
          <p:sp>
            <p:nvSpPr>
              <p:cNvPr id="422011" name="Freeform 119"/>
              <p:cNvSpPr>
                <a:spLocks/>
              </p:cNvSpPr>
              <p:nvPr/>
            </p:nvSpPr>
            <p:spPr bwMode="auto">
              <a:xfrm>
                <a:off x="161" y="3217"/>
                <a:ext cx="134" cy="443"/>
              </a:xfrm>
              <a:custGeom>
                <a:avLst/>
                <a:gdLst>
                  <a:gd name="T0" fmla="*/ 65 w 134"/>
                  <a:gd name="T1" fmla="*/ 0 h 443"/>
                  <a:gd name="T2" fmla="*/ 0 w 134"/>
                  <a:gd name="T3" fmla="*/ 109 h 443"/>
                  <a:gd name="T4" fmla="*/ 37 w 134"/>
                  <a:gd name="T5" fmla="*/ 199 h 443"/>
                  <a:gd name="T6" fmla="*/ 62 w 134"/>
                  <a:gd name="T7" fmla="*/ 287 h 443"/>
                  <a:gd name="T8" fmla="*/ 83 w 134"/>
                  <a:gd name="T9" fmla="*/ 425 h 443"/>
                  <a:gd name="T10" fmla="*/ 134 w 134"/>
                  <a:gd name="T11" fmla="*/ 443 h 443"/>
                  <a:gd name="T12" fmla="*/ 130 w 134"/>
                  <a:gd name="T13" fmla="*/ 336 h 443"/>
                  <a:gd name="T14" fmla="*/ 88 w 134"/>
                  <a:gd name="T15" fmla="*/ 100 h 443"/>
                  <a:gd name="T16" fmla="*/ 65 w 134"/>
                  <a:gd name="T17" fmla="*/ 0 h 443"/>
                  <a:gd name="T18" fmla="*/ 65 w 134"/>
                  <a:gd name="T19" fmla="*/ 0 h 4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443"/>
                  <a:gd name="T32" fmla="*/ 134 w 134"/>
                  <a:gd name="T33" fmla="*/ 443 h 4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443">
                    <a:moveTo>
                      <a:pt x="65" y="0"/>
                    </a:moveTo>
                    <a:lnTo>
                      <a:pt x="0" y="109"/>
                    </a:lnTo>
                    <a:lnTo>
                      <a:pt x="37" y="199"/>
                    </a:lnTo>
                    <a:lnTo>
                      <a:pt x="62" y="287"/>
                    </a:lnTo>
                    <a:lnTo>
                      <a:pt x="83" y="425"/>
                    </a:lnTo>
                    <a:lnTo>
                      <a:pt x="134" y="443"/>
                    </a:lnTo>
                    <a:lnTo>
                      <a:pt x="130" y="336"/>
                    </a:lnTo>
                    <a:lnTo>
                      <a:pt x="88" y="100"/>
                    </a:lnTo>
                    <a:lnTo>
                      <a:pt x="65" y="0"/>
                    </a:lnTo>
                    <a:close/>
                  </a:path>
                </a:pathLst>
              </a:custGeom>
              <a:solidFill>
                <a:srgbClr val="8A998A"/>
              </a:solidFill>
              <a:ln w="9525">
                <a:noFill/>
                <a:round/>
                <a:headEnd/>
                <a:tailEnd/>
              </a:ln>
            </p:spPr>
            <p:txBody>
              <a:bodyPr/>
              <a:lstStyle/>
              <a:p>
                <a:endParaRPr lang="en-US"/>
              </a:p>
            </p:txBody>
          </p:sp>
          <p:sp>
            <p:nvSpPr>
              <p:cNvPr id="422012" name="Freeform 120"/>
              <p:cNvSpPr>
                <a:spLocks/>
              </p:cNvSpPr>
              <p:nvPr/>
            </p:nvSpPr>
            <p:spPr bwMode="auto">
              <a:xfrm>
                <a:off x="179" y="3263"/>
                <a:ext cx="104" cy="378"/>
              </a:xfrm>
              <a:custGeom>
                <a:avLst/>
                <a:gdLst>
                  <a:gd name="T0" fmla="*/ 33 w 104"/>
                  <a:gd name="T1" fmla="*/ 8 h 378"/>
                  <a:gd name="T2" fmla="*/ 42 w 104"/>
                  <a:gd name="T3" fmla="*/ 22 h 378"/>
                  <a:gd name="T4" fmla="*/ 51 w 104"/>
                  <a:gd name="T5" fmla="*/ 38 h 378"/>
                  <a:gd name="T6" fmla="*/ 49 w 104"/>
                  <a:gd name="T7" fmla="*/ 61 h 378"/>
                  <a:gd name="T8" fmla="*/ 46 w 104"/>
                  <a:gd name="T9" fmla="*/ 73 h 378"/>
                  <a:gd name="T10" fmla="*/ 44 w 104"/>
                  <a:gd name="T11" fmla="*/ 80 h 378"/>
                  <a:gd name="T12" fmla="*/ 53 w 104"/>
                  <a:gd name="T13" fmla="*/ 91 h 378"/>
                  <a:gd name="T14" fmla="*/ 58 w 104"/>
                  <a:gd name="T15" fmla="*/ 104 h 378"/>
                  <a:gd name="T16" fmla="*/ 69 w 104"/>
                  <a:gd name="T17" fmla="*/ 118 h 378"/>
                  <a:gd name="T18" fmla="*/ 72 w 104"/>
                  <a:gd name="T19" fmla="*/ 136 h 378"/>
                  <a:gd name="T20" fmla="*/ 74 w 104"/>
                  <a:gd name="T21" fmla="*/ 152 h 378"/>
                  <a:gd name="T22" fmla="*/ 76 w 104"/>
                  <a:gd name="T23" fmla="*/ 168 h 378"/>
                  <a:gd name="T24" fmla="*/ 84 w 104"/>
                  <a:gd name="T25" fmla="*/ 183 h 378"/>
                  <a:gd name="T26" fmla="*/ 91 w 104"/>
                  <a:gd name="T27" fmla="*/ 202 h 378"/>
                  <a:gd name="T28" fmla="*/ 93 w 104"/>
                  <a:gd name="T29" fmla="*/ 230 h 378"/>
                  <a:gd name="T30" fmla="*/ 97 w 104"/>
                  <a:gd name="T31" fmla="*/ 259 h 378"/>
                  <a:gd name="T32" fmla="*/ 102 w 104"/>
                  <a:gd name="T33" fmla="*/ 287 h 378"/>
                  <a:gd name="T34" fmla="*/ 104 w 104"/>
                  <a:gd name="T35" fmla="*/ 314 h 378"/>
                  <a:gd name="T36" fmla="*/ 104 w 104"/>
                  <a:gd name="T37" fmla="*/ 344 h 378"/>
                  <a:gd name="T38" fmla="*/ 102 w 104"/>
                  <a:gd name="T39" fmla="*/ 363 h 378"/>
                  <a:gd name="T40" fmla="*/ 102 w 104"/>
                  <a:gd name="T41" fmla="*/ 375 h 378"/>
                  <a:gd name="T42" fmla="*/ 72 w 104"/>
                  <a:gd name="T43" fmla="*/ 370 h 378"/>
                  <a:gd name="T44" fmla="*/ 56 w 104"/>
                  <a:gd name="T45" fmla="*/ 345 h 378"/>
                  <a:gd name="T46" fmla="*/ 53 w 104"/>
                  <a:gd name="T47" fmla="*/ 317 h 378"/>
                  <a:gd name="T48" fmla="*/ 51 w 104"/>
                  <a:gd name="T49" fmla="*/ 298 h 378"/>
                  <a:gd name="T50" fmla="*/ 54 w 104"/>
                  <a:gd name="T51" fmla="*/ 283 h 378"/>
                  <a:gd name="T52" fmla="*/ 51 w 104"/>
                  <a:gd name="T53" fmla="*/ 268 h 378"/>
                  <a:gd name="T54" fmla="*/ 60 w 104"/>
                  <a:gd name="T55" fmla="*/ 249 h 378"/>
                  <a:gd name="T56" fmla="*/ 54 w 104"/>
                  <a:gd name="T57" fmla="*/ 240 h 378"/>
                  <a:gd name="T58" fmla="*/ 47 w 104"/>
                  <a:gd name="T59" fmla="*/ 225 h 378"/>
                  <a:gd name="T60" fmla="*/ 51 w 104"/>
                  <a:gd name="T61" fmla="*/ 210 h 378"/>
                  <a:gd name="T62" fmla="*/ 51 w 104"/>
                  <a:gd name="T63" fmla="*/ 192 h 378"/>
                  <a:gd name="T64" fmla="*/ 42 w 104"/>
                  <a:gd name="T65" fmla="*/ 172 h 378"/>
                  <a:gd name="T66" fmla="*/ 47 w 104"/>
                  <a:gd name="T67" fmla="*/ 155 h 378"/>
                  <a:gd name="T68" fmla="*/ 32 w 104"/>
                  <a:gd name="T69" fmla="*/ 146 h 378"/>
                  <a:gd name="T70" fmla="*/ 16 w 104"/>
                  <a:gd name="T71" fmla="*/ 125 h 378"/>
                  <a:gd name="T72" fmla="*/ 16 w 104"/>
                  <a:gd name="T73" fmla="*/ 103 h 378"/>
                  <a:gd name="T74" fmla="*/ 16 w 104"/>
                  <a:gd name="T75" fmla="*/ 96 h 378"/>
                  <a:gd name="T76" fmla="*/ 4 w 104"/>
                  <a:gd name="T77" fmla="*/ 92 h 378"/>
                  <a:gd name="T78" fmla="*/ 7 w 104"/>
                  <a:gd name="T79" fmla="*/ 68 h 378"/>
                  <a:gd name="T80" fmla="*/ 19 w 104"/>
                  <a:gd name="T81" fmla="*/ 44 h 378"/>
                  <a:gd name="T82" fmla="*/ 11 w 104"/>
                  <a:gd name="T83" fmla="*/ 27 h 378"/>
                  <a:gd name="T84" fmla="*/ 12 w 104"/>
                  <a:gd name="T85" fmla="*/ 10 h 378"/>
                  <a:gd name="T86" fmla="*/ 21 w 104"/>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378"/>
                  <a:gd name="T134" fmla="*/ 104 w 104"/>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378">
                    <a:moveTo>
                      <a:pt x="21" y="0"/>
                    </a:moveTo>
                    <a:lnTo>
                      <a:pt x="28" y="2"/>
                    </a:lnTo>
                    <a:lnTo>
                      <a:pt x="33" y="8"/>
                    </a:lnTo>
                    <a:lnTo>
                      <a:pt x="35" y="15"/>
                    </a:lnTo>
                    <a:lnTo>
                      <a:pt x="33" y="23"/>
                    </a:lnTo>
                    <a:lnTo>
                      <a:pt x="42" y="22"/>
                    </a:lnTo>
                    <a:lnTo>
                      <a:pt x="47" y="26"/>
                    </a:lnTo>
                    <a:lnTo>
                      <a:pt x="51" y="30"/>
                    </a:lnTo>
                    <a:lnTo>
                      <a:pt x="51" y="38"/>
                    </a:lnTo>
                    <a:lnTo>
                      <a:pt x="51" y="45"/>
                    </a:lnTo>
                    <a:lnTo>
                      <a:pt x="51" y="53"/>
                    </a:lnTo>
                    <a:lnTo>
                      <a:pt x="49" y="61"/>
                    </a:lnTo>
                    <a:lnTo>
                      <a:pt x="53" y="67"/>
                    </a:lnTo>
                    <a:lnTo>
                      <a:pt x="49" y="68"/>
                    </a:lnTo>
                    <a:lnTo>
                      <a:pt x="46" y="73"/>
                    </a:lnTo>
                    <a:lnTo>
                      <a:pt x="40" y="76"/>
                    </a:lnTo>
                    <a:lnTo>
                      <a:pt x="39" y="80"/>
                    </a:lnTo>
                    <a:lnTo>
                      <a:pt x="44" y="80"/>
                    </a:lnTo>
                    <a:lnTo>
                      <a:pt x="49" y="83"/>
                    </a:lnTo>
                    <a:lnTo>
                      <a:pt x="51" y="86"/>
                    </a:lnTo>
                    <a:lnTo>
                      <a:pt x="53" y="91"/>
                    </a:lnTo>
                    <a:lnTo>
                      <a:pt x="53" y="95"/>
                    </a:lnTo>
                    <a:lnTo>
                      <a:pt x="54" y="100"/>
                    </a:lnTo>
                    <a:lnTo>
                      <a:pt x="58" y="104"/>
                    </a:lnTo>
                    <a:lnTo>
                      <a:pt x="65" y="107"/>
                    </a:lnTo>
                    <a:lnTo>
                      <a:pt x="67" y="113"/>
                    </a:lnTo>
                    <a:lnTo>
                      <a:pt x="69" y="118"/>
                    </a:lnTo>
                    <a:lnTo>
                      <a:pt x="70" y="123"/>
                    </a:lnTo>
                    <a:lnTo>
                      <a:pt x="72" y="130"/>
                    </a:lnTo>
                    <a:lnTo>
                      <a:pt x="72" y="136"/>
                    </a:lnTo>
                    <a:lnTo>
                      <a:pt x="72" y="141"/>
                    </a:lnTo>
                    <a:lnTo>
                      <a:pt x="72" y="146"/>
                    </a:lnTo>
                    <a:lnTo>
                      <a:pt x="74" y="152"/>
                    </a:lnTo>
                    <a:lnTo>
                      <a:pt x="74" y="157"/>
                    </a:lnTo>
                    <a:lnTo>
                      <a:pt x="76" y="163"/>
                    </a:lnTo>
                    <a:lnTo>
                      <a:pt x="76" y="168"/>
                    </a:lnTo>
                    <a:lnTo>
                      <a:pt x="79" y="174"/>
                    </a:lnTo>
                    <a:lnTo>
                      <a:pt x="81" y="178"/>
                    </a:lnTo>
                    <a:lnTo>
                      <a:pt x="84" y="183"/>
                    </a:lnTo>
                    <a:lnTo>
                      <a:pt x="86" y="188"/>
                    </a:lnTo>
                    <a:lnTo>
                      <a:pt x="93" y="194"/>
                    </a:lnTo>
                    <a:lnTo>
                      <a:pt x="91" y="202"/>
                    </a:lnTo>
                    <a:lnTo>
                      <a:pt x="91" y="211"/>
                    </a:lnTo>
                    <a:lnTo>
                      <a:pt x="91" y="221"/>
                    </a:lnTo>
                    <a:lnTo>
                      <a:pt x="93" y="230"/>
                    </a:lnTo>
                    <a:lnTo>
                      <a:pt x="93" y="240"/>
                    </a:lnTo>
                    <a:lnTo>
                      <a:pt x="97" y="249"/>
                    </a:lnTo>
                    <a:lnTo>
                      <a:pt x="97" y="259"/>
                    </a:lnTo>
                    <a:lnTo>
                      <a:pt x="100" y="268"/>
                    </a:lnTo>
                    <a:lnTo>
                      <a:pt x="100" y="278"/>
                    </a:lnTo>
                    <a:lnTo>
                      <a:pt x="102" y="287"/>
                    </a:lnTo>
                    <a:lnTo>
                      <a:pt x="104" y="297"/>
                    </a:lnTo>
                    <a:lnTo>
                      <a:pt x="104" y="306"/>
                    </a:lnTo>
                    <a:lnTo>
                      <a:pt x="104" y="314"/>
                    </a:lnTo>
                    <a:lnTo>
                      <a:pt x="104" y="325"/>
                    </a:lnTo>
                    <a:lnTo>
                      <a:pt x="104" y="333"/>
                    </a:lnTo>
                    <a:lnTo>
                      <a:pt x="104" y="344"/>
                    </a:lnTo>
                    <a:lnTo>
                      <a:pt x="102" y="349"/>
                    </a:lnTo>
                    <a:lnTo>
                      <a:pt x="102" y="359"/>
                    </a:lnTo>
                    <a:lnTo>
                      <a:pt x="102" y="363"/>
                    </a:lnTo>
                    <a:lnTo>
                      <a:pt x="102" y="368"/>
                    </a:lnTo>
                    <a:lnTo>
                      <a:pt x="102" y="371"/>
                    </a:lnTo>
                    <a:lnTo>
                      <a:pt x="102" y="375"/>
                    </a:lnTo>
                    <a:lnTo>
                      <a:pt x="93" y="375"/>
                    </a:lnTo>
                    <a:lnTo>
                      <a:pt x="84" y="378"/>
                    </a:lnTo>
                    <a:lnTo>
                      <a:pt x="72" y="370"/>
                    </a:lnTo>
                    <a:lnTo>
                      <a:pt x="65" y="362"/>
                    </a:lnTo>
                    <a:lnTo>
                      <a:pt x="60" y="354"/>
                    </a:lnTo>
                    <a:lnTo>
                      <a:pt x="56" y="345"/>
                    </a:lnTo>
                    <a:lnTo>
                      <a:pt x="51" y="335"/>
                    </a:lnTo>
                    <a:lnTo>
                      <a:pt x="53" y="326"/>
                    </a:lnTo>
                    <a:lnTo>
                      <a:pt x="53" y="317"/>
                    </a:lnTo>
                    <a:lnTo>
                      <a:pt x="58" y="309"/>
                    </a:lnTo>
                    <a:lnTo>
                      <a:pt x="51" y="302"/>
                    </a:lnTo>
                    <a:lnTo>
                      <a:pt x="51" y="298"/>
                    </a:lnTo>
                    <a:lnTo>
                      <a:pt x="51" y="293"/>
                    </a:lnTo>
                    <a:lnTo>
                      <a:pt x="53" y="289"/>
                    </a:lnTo>
                    <a:lnTo>
                      <a:pt x="54" y="283"/>
                    </a:lnTo>
                    <a:lnTo>
                      <a:pt x="56" y="278"/>
                    </a:lnTo>
                    <a:lnTo>
                      <a:pt x="54" y="272"/>
                    </a:lnTo>
                    <a:lnTo>
                      <a:pt x="51" y="268"/>
                    </a:lnTo>
                    <a:lnTo>
                      <a:pt x="53" y="261"/>
                    </a:lnTo>
                    <a:lnTo>
                      <a:pt x="56" y="256"/>
                    </a:lnTo>
                    <a:lnTo>
                      <a:pt x="60" y="249"/>
                    </a:lnTo>
                    <a:lnTo>
                      <a:pt x="65" y="245"/>
                    </a:lnTo>
                    <a:lnTo>
                      <a:pt x="58" y="243"/>
                    </a:lnTo>
                    <a:lnTo>
                      <a:pt x="54" y="240"/>
                    </a:lnTo>
                    <a:lnTo>
                      <a:pt x="51" y="234"/>
                    </a:lnTo>
                    <a:lnTo>
                      <a:pt x="49" y="230"/>
                    </a:lnTo>
                    <a:lnTo>
                      <a:pt x="47" y="225"/>
                    </a:lnTo>
                    <a:lnTo>
                      <a:pt x="47" y="221"/>
                    </a:lnTo>
                    <a:lnTo>
                      <a:pt x="49" y="214"/>
                    </a:lnTo>
                    <a:lnTo>
                      <a:pt x="51" y="210"/>
                    </a:lnTo>
                    <a:lnTo>
                      <a:pt x="51" y="205"/>
                    </a:lnTo>
                    <a:lnTo>
                      <a:pt x="51" y="199"/>
                    </a:lnTo>
                    <a:lnTo>
                      <a:pt x="51" y="192"/>
                    </a:lnTo>
                    <a:lnTo>
                      <a:pt x="51" y="188"/>
                    </a:lnTo>
                    <a:lnTo>
                      <a:pt x="49" y="179"/>
                    </a:lnTo>
                    <a:lnTo>
                      <a:pt x="42" y="172"/>
                    </a:lnTo>
                    <a:lnTo>
                      <a:pt x="42" y="167"/>
                    </a:lnTo>
                    <a:lnTo>
                      <a:pt x="46" y="160"/>
                    </a:lnTo>
                    <a:lnTo>
                      <a:pt x="47" y="155"/>
                    </a:lnTo>
                    <a:lnTo>
                      <a:pt x="51" y="152"/>
                    </a:lnTo>
                    <a:lnTo>
                      <a:pt x="40" y="151"/>
                    </a:lnTo>
                    <a:lnTo>
                      <a:pt x="32" y="146"/>
                    </a:lnTo>
                    <a:lnTo>
                      <a:pt x="25" y="141"/>
                    </a:lnTo>
                    <a:lnTo>
                      <a:pt x="21" y="133"/>
                    </a:lnTo>
                    <a:lnTo>
                      <a:pt x="16" y="125"/>
                    </a:lnTo>
                    <a:lnTo>
                      <a:pt x="16" y="117"/>
                    </a:lnTo>
                    <a:lnTo>
                      <a:pt x="14" y="107"/>
                    </a:lnTo>
                    <a:lnTo>
                      <a:pt x="16" y="103"/>
                    </a:lnTo>
                    <a:lnTo>
                      <a:pt x="19" y="99"/>
                    </a:lnTo>
                    <a:lnTo>
                      <a:pt x="23" y="98"/>
                    </a:lnTo>
                    <a:lnTo>
                      <a:pt x="16" y="96"/>
                    </a:lnTo>
                    <a:lnTo>
                      <a:pt x="11" y="95"/>
                    </a:lnTo>
                    <a:lnTo>
                      <a:pt x="5" y="94"/>
                    </a:lnTo>
                    <a:lnTo>
                      <a:pt x="4" y="92"/>
                    </a:lnTo>
                    <a:lnTo>
                      <a:pt x="0" y="86"/>
                    </a:lnTo>
                    <a:lnTo>
                      <a:pt x="4" y="77"/>
                    </a:lnTo>
                    <a:lnTo>
                      <a:pt x="7" y="68"/>
                    </a:lnTo>
                    <a:lnTo>
                      <a:pt x="12" y="58"/>
                    </a:lnTo>
                    <a:lnTo>
                      <a:pt x="16" y="50"/>
                    </a:lnTo>
                    <a:lnTo>
                      <a:pt x="19" y="44"/>
                    </a:lnTo>
                    <a:lnTo>
                      <a:pt x="16" y="38"/>
                    </a:lnTo>
                    <a:lnTo>
                      <a:pt x="12" y="33"/>
                    </a:lnTo>
                    <a:lnTo>
                      <a:pt x="11" y="27"/>
                    </a:lnTo>
                    <a:lnTo>
                      <a:pt x="11" y="22"/>
                    </a:lnTo>
                    <a:lnTo>
                      <a:pt x="11" y="15"/>
                    </a:lnTo>
                    <a:lnTo>
                      <a:pt x="12" y="10"/>
                    </a:lnTo>
                    <a:lnTo>
                      <a:pt x="16" y="4"/>
                    </a:lnTo>
                    <a:lnTo>
                      <a:pt x="21" y="0"/>
                    </a:lnTo>
                    <a:close/>
                  </a:path>
                </a:pathLst>
              </a:custGeom>
              <a:solidFill>
                <a:srgbClr val="D4EBD4"/>
              </a:solidFill>
              <a:ln w="9525">
                <a:noFill/>
                <a:round/>
                <a:headEnd/>
                <a:tailEnd/>
              </a:ln>
            </p:spPr>
            <p:txBody>
              <a:bodyPr/>
              <a:lstStyle/>
              <a:p>
                <a:endParaRPr lang="en-US"/>
              </a:p>
            </p:txBody>
          </p:sp>
          <p:sp>
            <p:nvSpPr>
              <p:cNvPr id="422013" name="Freeform 121"/>
              <p:cNvSpPr>
                <a:spLocks/>
              </p:cNvSpPr>
              <p:nvPr/>
            </p:nvSpPr>
            <p:spPr bwMode="auto">
              <a:xfrm>
                <a:off x="216" y="3377"/>
                <a:ext cx="5" cy="1"/>
              </a:xfrm>
              <a:custGeom>
                <a:avLst/>
                <a:gdLst>
                  <a:gd name="T0" fmla="*/ 2 w 5"/>
                  <a:gd name="T1" fmla="*/ 0 h 1"/>
                  <a:gd name="T2" fmla="*/ 5 w 5"/>
                  <a:gd name="T3" fmla="*/ 1 h 1"/>
                  <a:gd name="T4" fmla="*/ 3 w 5"/>
                  <a:gd name="T5" fmla="*/ 1 h 1"/>
                  <a:gd name="T6" fmla="*/ 0 w 5"/>
                  <a:gd name="T7" fmla="*/ 0 h 1"/>
                  <a:gd name="T8" fmla="*/ 2 w 5"/>
                  <a:gd name="T9" fmla="*/ 0 h 1"/>
                  <a:gd name="T10" fmla="*/ 2 w 5"/>
                  <a:gd name="T11" fmla="*/ 0 h 1"/>
                  <a:gd name="T12" fmla="*/ 0 60000 65536"/>
                  <a:gd name="T13" fmla="*/ 0 60000 65536"/>
                  <a:gd name="T14" fmla="*/ 0 60000 65536"/>
                  <a:gd name="T15" fmla="*/ 0 60000 65536"/>
                  <a:gd name="T16" fmla="*/ 0 60000 65536"/>
                  <a:gd name="T17" fmla="*/ 0 60000 65536"/>
                  <a:gd name="T18" fmla="*/ 0 w 5"/>
                  <a:gd name="T19" fmla="*/ 0 h 1"/>
                  <a:gd name="T20" fmla="*/ 5 w 5"/>
                  <a:gd name="T21" fmla="*/ 1 h 1"/>
                </a:gdLst>
                <a:ahLst/>
                <a:cxnLst>
                  <a:cxn ang="T12">
                    <a:pos x="T0" y="T1"/>
                  </a:cxn>
                  <a:cxn ang="T13">
                    <a:pos x="T2" y="T3"/>
                  </a:cxn>
                  <a:cxn ang="T14">
                    <a:pos x="T4" y="T5"/>
                  </a:cxn>
                  <a:cxn ang="T15">
                    <a:pos x="T6" y="T7"/>
                  </a:cxn>
                  <a:cxn ang="T16">
                    <a:pos x="T8" y="T9"/>
                  </a:cxn>
                  <a:cxn ang="T17">
                    <a:pos x="T10" y="T11"/>
                  </a:cxn>
                </a:cxnLst>
                <a:rect l="T18" t="T19" r="T20" b="T21"/>
                <a:pathLst>
                  <a:path w="5" h="1">
                    <a:moveTo>
                      <a:pt x="2" y="0"/>
                    </a:moveTo>
                    <a:lnTo>
                      <a:pt x="5" y="1"/>
                    </a:lnTo>
                    <a:lnTo>
                      <a:pt x="3" y="1"/>
                    </a:lnTo>
                    <a:lnTo>
                      <a:pt x="0" y="0"/>
                    </a:lnTo>
                    <a:lnTo>
                      <a:pt x="2" y="0"/>
                    </a:lnTo>
                    <a:close/>
                  </a:path>
                </a:pathLst>
              </a:custGeom>
              <a:solidFill>
                <a:srgbClr val="FFFFFF"/>
              </a:solidFill>
              <a:ln w="9525">
                <a:noFill/>
                <a:round/>
                <a:headEnd/>
                <a:tailEnd/>
              </a:ln>
            </p:spPr>
            <p:txBody>
              <a:bodyPr/>
              <a:lstStyle/>
              <a:p>
                <a:endParaRPr lang="en-US"/>
              </a:p>
            </p:txBody>
          </p:sp>
          <p:sp>
            <p:nvSpPr>
              <p:cNvPr id="422014" name="Freeform 122"/>
              <p:cNvSpPr>
                <a:spLocks/>
              </p:cNvSpPr>
              <p:nvPr/>
            </p:nvSpPr>
            <p:spPr bwMode="auto">
              <a:xfrm>
                <a:off x="248" y="3564"/>
                <a:ext cx="10" cy="5"/>
              </a:xfrm>
              <a:custGeom>
                <a:avLst/>
                <a:gdLst>
                  <a:gd name="T0" fmla="*/ 10 w 10"/>
                  <a:gd name="T1" fmla="*/ 0 h 5"/>
                  <a:gd name="T2" fmla="*/ 10 w 10"/>
                  <a:gd name="T3" fmla="*/ 5 h 5"/>
                  <a:gd name="T4" fmla="*/ 3 w 10"/>
                  <a:gd name="T5" fmla="*/ 5 h 5"/>
                  <a:gd name="T6" fmla="*/ 0 w 10"/>
                  <a:gd name="T7" fmla="*/ 5 h 5"/>
                  <a:gd name="T8" fmla="*/ 1 w 10"/>
                  <a:gd name="T9" fmla="*/ 4 h 5"/>
                  <a:gd name="T10" fmla="*/ 3 w 10"/>
                  <a:gd name="T11" fmla="*/ 1 h 5"/>
                  <a:gd name="T12" fmla="*/ 10 w 10"/>
                  <a:gd name="T13" fmla="*/ 0 h 5"/>
                  <a:gd name="T14" fmla="*/ 10 w 10"/>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5"/>
                  <a:gd name="T26" fmla="*/ 10 w 10"/>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5">
                    <a:moveTo>
                      <a:pt x="10" y="0"/>
                    </a:moveTo>
                    <a:lnTo>
                      <a:pt x="10" y="5"/>
                    </a:lnTo>
                    <a:lnTo>
                      <a:pt x="3" y="5"/>
                    </a:lnTo>
                    <a:lnTo>
                      <a:pt x="0" y="5"/>
                    </a:lnTo>
                    <a:lnTo>
                      <a:pt x="1" y="4"/>
                    </a:lnTo>
                    <a:lnTo>
                      <a:pt x="3" y="1"/>
                    </a:lnTo>
                    <a:lnTo>
                      <a:pt x="10" y="0"/>
                    </a:lnTo>
                    <a:close/>
                  </a:path>
                </a:pathLst>
              </a:custGeom>
              <a:solidFill>
                <a:srgbClr val="FFFFFF"/>
              </a:solidFill>
              <a:ln w="9525">
                <a:noFill/>
                <a:round/>
                <a:headEnd/>
                <a:tailEnd/>
              </a:ln>
            </p:spPr>
            <p:txBody>
              <a:bodyPr/>
              <a:lstStyle/>
              <a:p>
                <a:endParaRPr lang="en-US"/>
              </a:p>
            </p:txBody>
          </p:sp>
          <p:sp>
            <p:nvSpPr>
              <p:cNvPr id="422015" name="Freeform 123"/>
              <p:cNvSpPr>
                <a:spLocks/>
              </p:cNvSpPr>
              <p:nvPr/>
            </p:nvSpPr>
            <p:spPr bwMode="auto">
              <a:xfrm>
                <a:off x="418" y="3010"/>
                <a:ext cx="214" cy="490"/>
              </a:xfrm>
              <a:custGeom>
                <a:avLst/>
                <a:gdLst>
                  <a:gd name="T0" fmla="*/ 183 w 214"/>
                  <a:gd name="T1" fmla="*/ 0 h 490"/>
                  <a:gd name="T2" fmla="*/ 188 w 214"/>
                  <a:gd name="T3" fmla="*/ 137 h 490"/>
                  <a:gd name="T4" fmla="*/ 195 w 214"/>
                  <a:gd name="T5" fmla="*/ 305 h 490"/>
                  <a:gd name="T6" fmla="*/ 214 w 214"/>
                  <a:gd name="T7" fmla="*/ 437 h 490"/>
                  <a:gd name="T8" fmla="*/ 0 w 214"/>
                  <a:gd name="T9" fmla="*/ 490 h 490"/>
                  <a:gd name="T10" fmla="*/ 18 w 214"/>
                  <a:gd name="T11" fmla="*/ 136 h 490"/>
                  <a:gd name="T12" fmla="*/ 104 w 214"/>
                  <a:gd name="T13" fmla="*/ 53 h 490"/>
                  <a:gd name="T14" fmla="*/ 183 w 214"/>
                  <a:gd name="T15" fmla="*/ 0 h 490"/>
                  <a:gd name="T16" fmla="*/ 183 w 214"/>
                  <a:gd name="T17" fmla="*/ 0 h 4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4"/>
                  <a:gd name="T28" fmla="*/ 0 h 490"/>
                  <a:gd name="T29" fmla="*/ 214 w 214"/>
                  <a:gd name="T30" fmla="*/ 490 h 4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4" h="490">
                    <a:moveTo>
                      <a:pt x="183" y="0"/>
                    </a:moveTo>
                    <a:lnTo>
                      <a:pt x="188" y="137"/>
                    </a:lnTo>
                    <a:lnTo>
                      <a:pt x="195" y="305"/>
                    </a:lnTo>
                    <a:lnTo>
                      <a:pt x="214" y="437"/>
                    </a:lnTo>
                    <a:lnTo>
                      <a:pt x="0" y="490"/>
                    </a:lnTo>
                    <a:lnTo>
                      <a:pt x="18" y="136"/>
                    </a:lnTo>
                    <a:lnTo>
                      <a:pt x="104" y="53"/>
                    </a:lnTo>
                    <a:lnTo>
                      <a:pt x="183" y="0"/>
                    </a:lnTo>
                    <a:close/>
                  </a:path>
                </a:pathLst>
              </a:custGeom>
              <a:solidFill>
                <a:srgbClr val="A39494"/>
              </a:solidFill>
              <a:ln w="9525">
                <a:noFill/>
                <a:round/>
                <a:headEnd/>
                <a:tailEnd/>
              </a:ln>
            </p:spPr>
            <p:txBody>
              <a:bodyPr/>
              <a:lstStyle/>
              <a:p>
                <a:endParaRPr lang="en-US"/>
              </a:p>
            </p:txBody>
          </p:sp>
          <p:sp>
            <p:nvSpPr>
              <p:cNvPr id="422016" name="Freeform 124"/>
              <p:cNvSpPr>
                <a:spLocks/>
              </p:cNvSpPr>
              <p:nvPr/>
            </p:nvSpPr>
            <p:spPr bwMode="auto">
              <a:xfrm>
                <a:off x="530" y="3399"/>
                <a:ext cx="53" cy="69"/>
              </a:xfrm>
              <a:custGeom>
                <a:avLst/>
                <a:gdLst>
                  <a:gd name="T0" fmla="*/ 13 w 53"/>
                  <a:gd name="T1" fmla="*/ 0 h 69"/>
                  <a:gd name="T2" fmla="*/ 22 w 53"/>
                  <a:gd name="T3" fmla="*/ 5 h 69"/>
                  <a:gd name="T4" fmla="*/ 30 w 53"/>
                  <a:gd name="T5" fmla="*/ 10 h 69"/>
                  <a:gd name="T6" fmla="*/ 36 w 53"/>
                  <a:gd name="T7" fmla="*/ 17 h 69"/>
                  <a:gd name="T8" fmla="*/ 43 w 53"/>
                  <a:gd name="T9" fmla="*/ 25 h 69"/>
                  <a:gd name="T10" fmla="*/ 46 w 53"/>
                  <a:gd name="T11" fmla="*/ 32 h 69"/>
                  <a:gd name="T12" fmla="*/ 50 w 53"/>
                  <a:gd name="T13" fmla="*/ 40 h 69"/>
                  <a:gd name="T14" fmla="*/ 51 w 53"/>
                  <a:gd name="T15" fmla="*/ 50 h 69"/>
                  <a:gd name="T16" fmla="*/ 53 w 53"/>
                  <a:gd name="T17" fmla="*/ 59 h 69"/>
                  <a:gd name="T18" fmla="*/ 46 w 53"/>
                  <a:gd name="T19" fmla="*/ 63 h 69"/>
                  <a:gd name="T20" fmla="*/ 41 w 53"/>
                  <a:gd name="T21" fmla="*/ 69 h 69"/>
                  <a:gd name="T22" fmla="*/ 34 w 53"/>
                  <a:gd name="T23" fmla="*/ 67 h 69"/>
                  <a:gd name="T24" fmla="*/ 29 w 53"/>
                  <a:gd name="T25" fmla="*/ 66 h 69"/>
                  <a:gd name="T26" fmla="*/ 23 w 53"/>
                  <a:gd name="T27" fmla="*/ 63 h 69"/>
                  <a:gd name="T28" fmla="*/ 20 w 53"/>
                  <a:gd name="T29" fmla="*/ 61 h 69"/>
                  <a:gd name="T30" fmla="*/ 15 w 53"/>
                  <a:gd name="T31" fmla="*/ 54 h 69"/>
                  <a:gd name="T32" fmla="*/ 11 w 53"/>
                  <a:gd name="T33" fmla="*/ 47 h 69"/>
                  <a:gd name="T34" fmla="*/ 7 w 53"/>
                  <a:gd name="T35" fmla="*/ 39 h 69"/>
                  <a:gd name="T36" fmla="*/ 6 w 53"/>
                  <a:gd name="T37" fmla="*/ 31 h 69"/>
                  <a:gd name="T38" fmla="*/ 4 w 53"/>
                  <a:gd name="T39" fmla="*/ 23 h 69"/>
                  <a:gd name="T40" fmla="*/ 0 w 53"/>
                  <a:gd name="T41" fmla="*/ 16 h 69"/>
                  <a:gd name="T42" fmla="*/ 0 w 53"/>
                  <a:gd name="T43" fmla="*/ 12 h 69"/>
                  <a:gd name="T44" fmla="*/ 6 w 53"/>
                  <a:gd name="T45" fmla="*/ 6 h 69"/>
                  <a:gd name="T46" fmla="*/ 9 w 53"/>
                  <a:gd name="T47" fmla="*/ 2 h 69"/>
                  <a:gd name="T48" fmla="*/ 13 w 53"/>
                  <a:gd name="T49" fmla="*/ 0 h 69"/>
                  <a:gd name="T50" fmla="*/ 13 w 53"/>
                  <a:gd name="T51" fmla="*/ 0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
                  <a:gd name="T79" fmla="*/ 0 h 69"/>
                  <a:gd name="T80" fmla="*/ 53 w 53"/>
                  <a:gd name="T81" fmla="*/ 69 h 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 h="69">
                    <a:moveTo>
                      <a:pt x="13" y="0"/>
                    </a:moveTo>
                    <a:lnTo>
                      <a:pt x="22" y="5"/>
                    </a:lnTo>
                    <a:lnTo>
                      <a:pt x="30" y="10"/>
                    </a:lnTo>
                    <a:lnTo>
                      <a:pt x="36" y="17"/>
                    </a:lnTo>
                    <a:lnTo>
                      <a:pt x="43" y="25"/>
                    </a:lnTo>
                    <a:lnTo>
                      <a:pt x="46" y="32"/>
                    </a:lnTo>
                    <a:lnTo>
                      <a:pt x="50" y="40"/>
                    </a:lnTo>
                    <a:lnTo>
                      <a:pt x="51" y="50"/>
                    </a:lnTo>
                    <a:lnTo>
                      <a:pt x="53" y="59"/>
                    </a:lnTo>
                    <a:lnTo>
                      <a:pt x="46" y="63"/>
                    </a:lnTo>
                    <a:lnTo>
                      <a:pt x="41" y="69"/>
                    </a:lnTo>
                    <a:lnTo>
                      <a:pt x="34" y="67"/>
                    </a:lnTo>
                    <a:lnTo>
                      <a:pt x="29" y="66"/>
                    </a:lnTo>
                    <a:lnTo>
                      <a:pt x="23" y="63"/>
                    </a:lnTo>
                    <a:lnTo>
                      <a:pt x="20" y="61"/>
                    </a:lnTo>
                    <a:lnTo>
                      <a:pt x="15" y="54"/>
                    </a:lnTo>
                    <a:lnTo>
                      <a:pt x="11" y="47"/>
                    </a:lnTo>
                    <a:lnTo>
                      <a:pt x="7" y="39"/>
                    </a:lnTo>
                    <a:lnTo>
                      <a:pt x="6" y="31"/>
                    </a:lnTo>
                    <a:lnTo>
                      <a:pt x="4" y="23"/>
                    </a:lnTo>
                    <a:lnTo>
                      <a:pt x="0" y="16"/>
                    </a:lnTo>
                    <a:lnTo>
                      <a:pt x="0" y="12"/>
                    </a:lnTo>
                    <a:lnTo>
                      <a:pt x="6" y="6"/>
                    </a:lnTo>
                    <a:lnTo>
                      <a:pt x="9" y="2"/>
                    </a:lnTo>
                    <a:lnTo>
                      <a:pt x="13" y="0"/>
                    </a:lnTo>
                    <a:close/>
                  </a:path>
                </a:pathLst>
              </a:custGeom>
              <a:solidFill>
                <a:srgbClr val="FF3300"/>
              </a:solidFill>
              <a:ln w="9525">
                <a:noFill/>
                <a:round/>
                <a:headEnd/>
                <a:tailEnd/>
              </a:ln>
            </p:spPr>
            <p:txBody>
              <a:bodyPr/>
              <a:lstStyle/>
              <a:p>
                <a:endParaRPr lang="en-US"/>
              </a:p>
            </p:txBody>
          </p:sp>
          <p:sp>
            <p:nvSpPr>
              <p:cNvPr id="422017" name="Freeform 125"/>
              <p:cNvSpPr>
                <a:spLocks/>
              </p:cNvSpPr>
              <p:nvPr/>
            </p:nvSpPr>
            <p:spPr bwMode="auto">
              <a:xfrm>
                <a:off x="905" y="3491"/>
                <a:ext cx="40" cy="24"/>
              </a:xfrm>
              <a:custGeom>
                <a:avLst/>
                <a:gdLst>
                  <a:gd name="T0" fmla="*/ 9 w 40"/>
                  <a:gd name="T1" fmla="*/ 2 h 24"/>
                  <a:gd name="T2" fmla="*/ 17 w 40"/>
                  <a:gd name="T3" fmla="*/ 0 h 24"/>
                  <a:gd name="T4" fmla="*/ 28 w 40"/>
                  <a:gd name="T5" fmla="*/ 2 h 24"/>
                  <a:gd name="T6" fmla="*/ 35 w 40"/>
                  <a:gd name="T7" fmla="*/ 5 h 24"/>
                  <a:gd name="T8" fmla="*/ 40 w 40"/>
                  <a:gd name="T9" fmla="*/ 10 h 24"/>
                  <a:gd name="T10" fmla="*/ 40 w 40"/>
                  <a:gd name="T11" fmla="*/ 15 h 24"/>
                  <a:gd name="T12" fmla="*/ 38 w 40"/>
                  <a:gd name="T13" fmla="*/ 20 h 24"/>
                  <a:gd name="T14" fmla="*/ 33 w 40"/>
                  <a:gd name="T15" fmla="*/ 21 h 24"/>
                  <a:gd name="T16" fmla="*/ 30 w 40"/>
                  <a:gd name="T17" fmla="*/ 23 h 24"/>
                  <a:gd name="T18" fmla="*/ 24 w 40"/>
                  <a:gd name="T19" fmla="*/ 23 h 24"/>
                  <a:gd name="T20" fmla="*/ 19 w 40"/>
                  <a:gd name="T21" fmla="*/ 24 h 24"/>
                  <a:gd name="T22" fmla="*/ 10 w 40"/>
                  <a:gd name="T23" fmla="*/ 24 h 24"/>
                  <a:gd name="T24" fmla="*/ 3 w 40"/>
                  <a:gd name="T25" fmla="*/ 23 h 24"/>
                  <a:gd name="T26" fmla="*/ 0 w 40"/>
                  <a:gd name="T27" fmla="*/ 20 h 24"/>
                  <a:gd name="T28" fmla="*/ 0 w 40"/>
                  <a:gd name="T29" fmla="*/ 17 h 24"/>
                  <a:gd name="T30" fmla="*/ 0 w 40"/>
                  <a:gd name="T31" fmla="*/ 9 h 24"/>
                  <a:gd name="T32" fmla="*/ 9 w 40"/>
                  <a:gd name="T33" fmla="*/ 2 h 24"/>
                  <a:gd name="T34" fmla="*/ 9 w 40"/>
                  <a:gd name="T35" fmla="*/ 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24"/>
                  <a:gd name="T56" fmla="*/ 40 w 4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24">
                    <a:moveTo>
                      <a:pt x="9" y="2"/>
                    </a:moveTo>
                    <a:lnTo>
                      <a:pt x="17" y="0"/>
                    </a:lnTo>
                    <a:lnTo>
                      <a:pt x="28" y="2"/>
                    </a:lnTo>
                    <a:lnTo>
                      <a:pt x="35" y="5"/>
                    </a:lnTo>
                    <a:lnTo>
                      <a:pt x="40" y="10"/>
                    </a:lnTo>
                    <a:lnTo>
                      <a:pt x="40" y="15"/>
                    </a:lnTo>
                    <a:lnTo>
                      <a:pt x="38" y="20"/>
                    </a:lnTo>
                    <a:lnTo>
                      <a:pt x="33" y="21"/>
                    </a:lnTo>
                    <a:lnTo>
                      <a:pt x="30" y="23"/>
                    </a:lnTo>
                    <a:lnTo>
                      <a:pt x="24" y="23"/>
                    </a:lnTo>
                    <a:lnTo>
                      <a:pt x="19" y="24"/>
                    </a:lnTo>
                    <a:lnTo>
                      <a:pt x="10" y="24"/>
                    </a:lnTo>
                    <a:lnTo>
                      <a:pt x="3" y="23"/>
                    </a:lnTo>
                    <a:lnTo>
                      <a:pt x="0" y="20"/>
                    </a:lnTo>
                    <a:lnTo>
                      <a:pt x="0" y="17"/>
                    </a:lnTo>
                    <a:lnTo>
                      <a:pt x="0" y="9"/>
                    </a:lnTo>
                    <a:lnTo>
                      <a:pt x="9" y="2"/>
                    </a:lnTo>
                    <a:close/>
                  </a:path>
                </a:pathLst>
              </a:custGeom>
              <a:solidFill>
                <a:srgbClr val="FAC7C7"/>
              </a:solidFill>
              <a:ln w="9525">
                <a:noFill/>
                <a:round/>
                <a:headEnd/>
                <a:tailEnd/>
              </a:ln>
            </p:spPr>
            <p:txBody>
              <a:bodyPr/>
              <a:lstStyle/>
              <a:p>
                <a:endParaRPr lang="en-US"/>
              </a:p>
            </p:txBody>
          </p:sp>
          <p:sp>
            <p:nvSpPr>
              <p:cNvPr id="422018" name="Freeform 126"/>
              <p:cNvSpPr>
                <a:spLocks/>
              </p:cNvSpPr>
              <p:nvPr/>
            </p:nvSpPr>
            <p:spPr bwMode="auto">
              <a:xfrm>
                <a:off x="304" y="3649"/>
                <a:ext cx="40" cy="31"/>
              </a:xfrm>
              <a:custGeom>
                <a:avLst/>
                <a:gdLst>
                  <a:gd name="T0" fmla="*/ 26 w 40"/>
                  <a:gd name="T1" fmla="*/ 0 h 31"/>
                  <a:gd name="T2" fmla="*/ 31 w 40"/>
                  <a:gd name="T3" fmla="*/ 0 h 31"/>
                  <a:gd name="T4" fmla="*/ 37 w 40"/>
                  <a:gd name="T5" fmla="*/ 3 h 31"/>
                  <a:gd name="T6" fmla="*/ 38 w 40"/>
                  <a:gd name="T7" fmla="*/ 4 h 31"/>
                  <a:gd name="T8" fmla="*/ 40 w 40"/>
                  <a:gd name="T9" fmla="*/ 8 h 31"/>
                  <a:gd name="T10" fmla="*/ 38 w 40"/>
                  <a:gd name="T11" fmla="*/ 15 h 31"/>
                  <a:gd name="T12" fmla="*/ 35 w 40"/>
                  <a:gd name="T13" fmla="*/ 23 h 31"/>
                  <a:gd name="T14" fmla="*/ 24 w 40"/>
                  <a:gd name="T15" fmla="*/ 27 h 31"/>
                  <a:gd name="T16" fmla="*/ 16 w 40"/>
                  <a:gd name="T17" fmla="*/ 31 h 31"/>
                  <a:gd name="T18" fmla="*/ 5 w 40"/>
                  <a:gd name="T19" fmla="*/ 30 h 31"/>
                  <a:gd name="T20" fmla="*/ 0 w 40"/>
                  <a:gd name="T21" fmla="*/ 26 h 31"/>
                  <a:gd name="T22" fmla="*/ 2 w 40"/>
                  <a:gd name="T23" fmla="*/ 16 h 31"/>
                  <a:gd name="T24" fmla="*/ 9 w 40"/>
                  <a:gd name="T25" fmla="*/ 11 h 31"/>
                  <a:gd name="T26" fmla="*/ 16 w 40"/>
                  <a:gd name="T27" fmla="*/ 4 h 31"/>
                  <a:gd name="T28" fmla="*/ 26 w 40"/>
                  <a:gd name="T29" fmla="*/ 0 h 31"/>
                  <a:gd name="T30" fmla="*/ 26 w 40"/>
                  <a:gd name="T31" fmla="*/ 0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31"/>
                  <a:gd name="T50" fmla="*/ 40 w 40"/>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31">
                    <a:moveTo>
                      <a:pt x="26" y="0"/>
                    </a:moveTo>
                    <a:lnTo>
                      <a:pt x="31" y="0"/>
                    </a:lnTo>
                    <a:lnTo>
                      <a:pt x="37" y="3"/>
                    </a:lnTo>
                    <a:lnTo>
                      <a:pt x="38" y="4"/>
                    </a:lnTo>
                    <a:lnTo>
                      <a:pt x="40" y="8"/>
                    </a:lnTo>
                    <a:lnTo>
                      <a:pt x="38" y="15"/>
                    </a:lnTo>
                    <a:lnTo>
                      <a:pt x="35" y="23"/>
                    </a:lnTo>
                    <a:lnTo>
                      <a:pt x="24" y="27"/>
                    </a:lnTo>
                    <a:lnTo>
                      <a:pt x="16" y="31"/>
                    </a:lnTo>
                    <a:lnTo>
                      <a:pt x="5" y="30"/>
                    </a:lnTo>
                    <a:lnTo>
                      <a:pt x="0" y="26"/>
                    </a:lnTo>
                    <a:lnTo>
                      <a:pt x="2" y="16"/>
                    </a:lnTo>
                    <a:lnTo>
                      <a:pt x="9" y="11"/>
                    </a:lnTo>
                    <a:lnTo>
                      <a:pt x="16" y="4"/>
                    </a:lnTo>
                    <a:lnTo>
                      <a:pt x="26" y="0"/>
                    </a:lnTo>
                    <a:close/>
                  </a:path>
                </a:pathLst>
              </a:custGeom>
              <a:solidFill>
                <a:srgbClr val="FAC7C7"/>
              </a:solidFill>
              <a:ln w="9525">
                <a:noFill/>
                <a:round/>
                <a:headEnd/>
                <a:tailEnd/>
              </a:ln>
            </p:spPr>
            <p:txBody>
              <a:bodyPr/>
              <a:lstStyle/>
              <a:p>
                <a:endParaRPr lang="en-US"/>
              </a:p>
            </p:txBody>
          </p:sp>
          <p:sp>
            <p:nvSpPr>
              <p:cNvPr id="422019" name="Freeform 127"/>
              <p:cNvSpPr>
                <a:spLocks/>
              </p:cNvSpPr>
              <p:nvPr/>
            </p:nvSpPr>
            <p:spPr bwMode="auto">
              <a:xfrm>
                <a:off x="515" y="3347"/>
                <a:ext cx="31" cy="35"/>
              </a:xfrm>
              <a:custGeom>
                <a:avLst/>
                <a:gdLst>
                  <a:gd name="T0" fmla="*/ 12 w 31"/>
                  <a:gd name="T1" fmla="*/ 0 h 35"/>
                  <a:gd name="T2" fmla="*/ 15 w 31"/>
                  <a:gd name="T3" fmla="*/ 2 h 35"/>
                  <a:gd name="T4" fmla="*/ 22 w 31"/>
                  <a:gd name="T5" fmla="*/ 7 h 35"/>
                  <a:gd name="T6" fmla="*/ 26 w 31"/>
                  <a:gd name="T7" fmla="*/ 12 h 35"/>
                  <a:gd name="T8" fmla="*/ 31 w 31"/>
                  <a:gd name="T9" fmla="*/ 19 h 35"/>
                  <a:gd name="T10" fmla="*/ 31 w 31"/>
                  <a:gd name="T11" fmla="*/ 25 h 35"/>
                  <a:gd name="T12" fmla="*/ 30 w 31"/>
                  <a:gd name="T13" fmla="*/ 30 h 35"/>
                  <a:gd name="T14" fmla="*/ 24 w 31"/>
                  <a:gd name="T15" fmla="*/ 34 h 35"/>
                  <a:gd name="T16" fmla="*/ 15 w 31"/>
                  <a:gd name="T17" fmla="*/ 35 h 35"/>
                  <a:gd name="T18" fmla="*/ 10 w 31"/>
                  <a:gd name="T19" fmla="*/ 31 h 35"/>
                  <a:gd name="T20" fmla="*/ 7 w 31"/>
                  <a:gd name="T21" fmla="*/ 27 h 35"/>
                  <a:gd name="T22" fmla="*/ 1 w 31"/>
                  <a:gd name="T23" fmla="*/ 22 h 35"/>
                  <a:gd name="T24" fmla="*/ 0 w 31"/>
                  <a:gd name="T25" fmla="*/ 18 h 35"/>
                  <a:gd name="T26" fmla="*/ 0 w 31"/>
                  <a:gd name="T27" fmla="*/ 11 h 35"/>
                  <a:gd name="T28" fmla="*/ 1 w 31"/>
                  <a:gd name="T29" fmla="*/ 7 h 35"/>
                  <a:gd name="T30" fmla="*/ 5 w 31"/>
                  <a:gd name="T31" fmla="*/ 3 h 35"/>
                  <a:gd name="T32" fmla="*/ 12 w 31"/>
                  <a:gd name="T33" fmla="*/ 0 h 35"/>
                  <a:gd name="T34" fmla="*/ 12 w 31"/>
                  <a:gd name="T35" fmla="*/ 0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5"/>
                  <a:gd name="T56" fmla="*/ 31 w 31"/>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5">
                    <a:moveTo>
                      <a:pt x="12" y="0"/>
                    </a:moveTo>
                    <a:lnTo>
                      <a:pt x="15" y="2"/>
                    </a:lnTo>
                    <a:lnTo>
                      <a:pt x="22" y="7"/>
                    </a:lnTo>
                    <a:lnTo>
                      <a:pt x="26" y="12"/>
                    </a:lnTo>
                    <a:lnTo>
                      <a:pt x="31" y="19"/>
                    </a:lnTo>
                    <a:lnTo>
                      <a:pt x="31" y="25"/>
                    </a:lnTo>
                    <a:lnTo>
                      <a:pt x="30" y="30"/>
                    </a:lnTo>
                    <a:lnTo>
                      <a:pt x="24" y="34"/>
                    </a:lnTo>
                    <a:lnTo>
                      <a:pt x="15" y="35"/>
                    </a:lnTo>
                    <a:lnTo>
                      <a:pt x="10" y="31"/>
                    </a:lnTo>
                    <a:lnTo>
                      <a:pt x="7" y="27"/>
                    </a:lnTo>
                    <a:lnTo>
                      <a:pt x="1" y="22"/>
                    </a:lnTo>
                    <a:lnTo>
                      <a:pt x="0" y="18"/>
                    </a:lnTo>
                    <a:lnTo>
                      <a:pt x="0" y="11"/>
                    </a:lnTo>
                    <a:lnTo>
                      <a:pt x="1" y="7"/>
                    </a:lnTo>
                    <a:lnTo>
                      <a:pt x="5" y="3"/>
                    </a:lnTo>
                    <a:lnTo>
                      <a:pt x="12" y="0"/>
                    </a:lnTo>
                    <a:close/>
                  </a:path>
                </a:pathLst>
              </a:custGeom>
              <a:solidFill>
                <a:srgbClr val="FAC7C7"/>
              </a:solidFill>
              <a:ln w="9525">
                <a:noFill/>
                <a:round/>
                <a:headEnd/>
                <a:tailEnd/>
              </a:ln>
            </p:spPr>
            <p:txBody>
              <a:bodyPr/>
              <a:lstStyle/>
              <a:p>
                <a:endParaRPr lang="en-US"/>
              </a:p>
            </p:txBody>
          </p:sp>
          <p:sp>
            <p:nvSpPr>
              <p:cNvPr id="422020" name="Freeform 128"/>
              <p:cNvSpPr>
                <a:spLocks/>
              </p:cNvSpPr>
              <p:nvPr/>
            </p:nvSpPr>
            <p:spPr bwMode="auto">
              <a:xfrm>
                <a:off x="537" y="3313"/>
                <a:ext cx="57" cy="41"/>
              </a:xfrm>
              <a:custGeom>
                <a:avLst/>
                <a:gdLst>
                  <a:gd name="T0" fmla="*/ 37 w 57"/>
                  <a:gd name="T1" fmla="*/ 0 h 41"/>
                  <a:gd name="T2" fmla="*/ 44 w 57"/>
                  <a:gd name="T3" fmla="*/ 2 h 41"/>
                  <a:gd name="T4" fmla="*/ 51 w 57"/>
                  <a:gd name="T5" fmla="*/ 4 h 41"/>
                  <a:gd name="T6" fmla="*/ 55 w 57"/>
                  <a:gd name="T7" fmla="*/ 10 h 41"/>
                  <a:gd name="T8" fmla="*/ 57 w 57"/>
                  <a:gd name="T9" fmla="*/ 17 h 41"/>
                  <a:gd name="T10" fmla="*/ 55 w 57"/>
                  <a:gd name="T11" fmla="*/ 22 h 41"/>
                  <a:gd name="T12" fmla="*/ 51 w 57"/>
                  <a:gd name="T13" fmla="*/ 27 h 41"/>
                  <a:gd name="T14" fmla="*/ 46 w 57"/>
                  <a:gd name="T15" fmla="*/ 31 h 41"/>
                  <a:gd name="T16" fmla="*/ 39 w 57"/>
                  <a:gd name="T17" fmla="*/ 36 h 41"/>
                  <a:gd name="T18" fmla="*/ 27 w 57"/>
                  <a:gd name="T19" fmla="*/ 37 h 41"/>
                  <a:gd name="T20" fmla="*/ 18 w 57"/>
                  <a:gd name="T21" fmla="*/ 41 h 41"/>
                  <a:gd name="T22" fmla="*/ 9 w 57"/>
                  <a:gd name="T23" fmla="*/ 36 h 41"/>
                  <a:gd name="T24" fmla="*/ 2 w 57"/>
                  <a:gd name="T25" fmla="*/ 31 h 41"/>
                  <a:gd name="T26" fmla="*/ 0 w 57"/>
                  <a:gd name="T27" fmla="*/ 26 h 41"/>
                  <a:gd name="T28" fmla="*/ 2 w 57"/>
                  <a:gd name="T29" fmla="*/ 21 h 41"/>
                  <a:gd name="T30" fmla="*/ 6 w 57"/>
                  <a:gd name="T31" fmla="*/ 17 h 41"/>
                  <a:gd name="T32" fmla="*/ 11 w 57"/>
                  <a:gd name="T33" fmla="*/ 14 h 41"/>
                  <a:gd name="T34" fmla="*/ 16 w 57"/>
                  <a:gd name="T35" fmla="*/ 10 h 41"/>
                  <a:gd name="T36" fmla="*/ 23 w 57"/>
                  <a:gd name="T37" fmla="*/ 7 h 41"/>
                  <a:gd name="T38" fmla="*/ 30 w 57"/>
                  <a:gd name="T39" fmla="*/ 3 h 41"/>
                  <a:gd name="T40" fmla="*/ 37 w 57"/>
                  <a:gd name="T41" fmla="*/ 0 h 41"/>
                  <a:gd name="T42" fmla="*/ 37 w 57"/>
                  <a:gd name="T43" fmla="*/ 0 h 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7"/>
                  <a:gd name="T67" fmla="*/ 0 h 41"/>
                  <a:gd name="T68" fmla="*/ 57 w 57"/>
                  <a:gd name="T69" fmla="*/ 41 h 4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7" h="41">
                    <a:moveTo>
                      <a:pt x="37" y="0"/>
                    </a:moveTo>
                    <a:lnTo>
                      <a:pt x="44" y="2"/>
                    </a:lnTo>
                    <a:lnTo>
                      <a:pt x="51" y="4"/>
                    </a:lnTo>
                    <a:lnTo>
                      <a:pt x="55" y="10"/>
                    </a:lnTo>
                    <a:lnTo>
                      <a:pt x="57" y="17"/>
                    </a:lnTo>
                    <a:lnTo>
                      <a:pt x="55" y="22"/>
                    </a:lnTo>
                    <a:lnTo>
                      <a:pt x="51" y="27"/>
                    </a:lnTo>
                    <a:lnTo>
                      <a:pt x="46" y="31"/>
                    </a:lnTo>
                    <a:lnTo>
                      <a:pt x="39" y="36"/>
                    </a:lnTo>
                    <a:lnTo>
                      <a:pt x="27" y="37"/>
                    </a:lnTo>
                    <a:lnTo>
                      <a:pt x="18" y="41"/>
                    </a:lnTo>
                    <a:lnTo>
                      <a:pt x="9" y="36"/>
                    </a:lnTo>
                    <a:lnTo>
                      <a:pt x="2" y="31"/>
                    </a:lnTo>
                    <a:lnTo>
                      <a:pt x="0" y="26"/>
                    </a:lnTo>
                    <a:lnTo>
                      <a:pt x="2" y="21"/>
                    </a:lnTo>
                    <a:lnTo>
                      <a:pt x="6" y="17"/>
                    </a:lnTo>
                    <a:lnTo>
                      <a:pt x="11" y="14"/>
                    </a:lnTo>
                    <a:lnTo>
                      <a:pt x="16" y="10"/>
                    </a:lnTo>
                    <a:lnTo>
                      <a:pt x="23" y="7"/>
                    </a:lnTo>
                    <a:lnTo>
                      <a:pt x="30" y="3"/>
                    </a:lnTo>
                    <a:lnTo>
                      <a:pt x="37" y="0"/>
                    </a:lnTo>
                    <a:close/>
                  </a:path>
                </a:pathLst>
              </a:custGeom>
              <a:solidFill>
                <a:srgbClr val="0017EB"/>
              </a:solidFill>
              <a:ln w="9525">
                <a:noFill/>
                <a:round/>
                <a:headEnd/>
                <a:tailEnd/>
              </a:ln>
            </p:spPr>
            <p:txBody>
              <a:bodyPr/>
              <a:lstStyle/>
              <a:p>
                <a:endParaRPr lang="en-US"/>
              </a:p>
            </p:txBody>
          </p:sp>
          <p:sp>
            <p:nvSpPr>
              <p:cNvPr id="422021" name="Freeform 129"/>
              <p:cNvSpPr>
                <a:spLocks/>
              </p:cNvSpPr>
              <p:nvPr/>
            </p:nvSpPr>
            <p:spPr bwMode="auto">
              <a:xfrm>
                <a:off x="562" y="3336"/>
                <a:ext cx="55" cy="101"/>
              </a:xfrm>
              <a:custGeom>
                <a:avLst/>
                <a:gdLst>
                  <a:gd name="T0" fmla="*/ 35 w 55"/>
                  <a:gd name="T1" fmla="*/ 0 h 101"/>
                  <a:gd name="T2" fmla="*/ 42 w 55"/>
                  <a:gd name="T3" fmla="*/ 3 h 101"/>
                  <a:gd name="T4" fmla="*/ 46 w 55"/>
                  <a:gd name="T5" fmla="*/ 7 h 101"/>
                  <a:gd name="T6" fmla="*/ 48 w 55"/>
                  <a:gd name="T7" fmla="*/ 11 h 101"/>
                  <a:gd name="T8" fmla="*/ 48 w 55"/>
                  <a:gd name="T9" fmla="*/ 17 h 101"/>
                  <a:gd name="T10" fmla="*/ 42 w 55"/>
                  <a:gd name="T11" fmla="*/ 26 h 101"/>
                  <a:gd name="T12" fmla="*/ 35 w 55"/>
                  <a:gd name="T13" fmla="*/ 36 h 101"/>
                  <a:gd name="T14" fmla="*/ 44 w 55"/>
                  <a:gd name="T15" fmla="*/ 38 h 101"/>
                  <a:gd name="T16" fmla="*/ 51 w 55"/>
                  <a:gd name="T17" fmla="*/ 44 h 101"/>
                  <a:gd name="T18" fmla="*/ 53 w 55"/>
                  <a:gd name="T19" fmla="*/ 50 h 101"/>
                  <a:gd name="T20" fmla="*/ 55 w 55"/>
                  <a:gd name="T21" fmla="*/ 59 h 101"/>
                  <a:gd name="T22" fmla="*/ 53 w 55"/>
                  <a:gd name="T23" fmla="*/ 67 h 101"/>
                  <a:gd name="T24" fmla="*/ 53 w 55"/>
                  <a:gd name="T25" fmla="*/ 75 h 101"/>
                  <a:gd name="T26" fmla="*/ 53 w 55"/>
                  <a:gd name="T27" fmla="*/ 82 h 101"/>
                  <a:gd name="T28" fmla="*/ 55 w 55"/>
                  <a:gd name="T29" fmla="*/ 91 h 101"/>
                  <a:gd name="T30" fmla="*/ 48 w 55"/>
                  <a:gd name="T31" fmla="*/ 95 h 101"/>
                  <a:gd name="T32" fmla="*/ 42 w 55"/>
                  <a:gd name="T33" fmla="*/ 101 h 101"/>
                  <a:gd name="T34" fmla="*/ 35 w 55"/>
                  <a:gd name="T35" fmla="*/ 99 h 101"/>
                  <a:gd name="T36" fmla="*/ 30 w 55"/>
                  <a:gd name="T37" fmla="*/ 98 h 101"/>
                  <a:gd name="T38" fmla="*/ 25 w 55"/>
                  <a:gd name="T39" fmla="*/ 96 h 101"/>
                  <a:gd name="T40" fmla="*/ 21 w 55"/>
                  <a:gd name="T41" fmla="*/ 95 h 101"/>
                  <a:gd name="T42" fmla="*/ 16 w 55"/>
                  <a:gd name="T43" fmla="*/ 88 h 101"/>
                  <a:gd name="T44" fmla="*/ 14 w 55"/>
                  <a:gd name="T45" fmla="*/ 80 h 101"/>
                  <a:gd name="T46" fmla="*/ 11 w 55"/>
                  <a:gd name="T47" fmla="*/ 72 h 101"/>
                  <a:gd name="T48" fmla="*/ 11 w 55"/>
                  <a:gd name="T49" fmla="*/ 63 h 101"/>
                  <a:gd name="T50" fmla="*/ 5 w 55"/>
                  <a:gd name="T51" fmla="*/ 54 h 101"/>
                  <a:gd name="T52" fmla="*/ 0 w 55"/>
                  <a:gd name="T53" fmla="*/ 49 h 101"/>
                  <a:gd name="T54" fmla="*/ 2 w 55"/>
                  <a:gd name="T55" fmla="*/ 41 h 101"/>
                  <a:gd name="T56" fmla="*/ 4 w 55"/>
                  <a:gd name="T57" fmla="*/ 34 h 101"/>
                  <a:gd name="T58" fmla="*/ 5 w 55"/>
                  <a:gd name="T59" fmla="*/ 29 h 101"/>
                  <a:gd name="T60" fmla="*/ 11 w 55"/>
                  <a:gd name="T61" fmla="*/ 22 h 101"/>
                  <a:gd name="T62" fmla="*/ 14 w 55"/>
                  <a:gd name="T63" fmla="*/ 15 h 101"/>
                  <a:gd name="T64" fmla="*/ 19 w 55"/>
                  <a:gd name="T65" fmla="*/ 10 h 101"/>
                  <a:gd name="T66" fmla="*/ 26 w 55"/>
                  <a:gd name="T67" fmla="*/ 3 h 101"/>
                  <a:gd name="T68" fmla="*/ 35 w 55"/>
                  <a:gd name="T69" fmla="*/ 0 h 101"/>
                  <a:gd name="T70" fmla="*/ 35 w 55"/>
                  <a:gd name="T71" fmla="*/ 0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
                  <a:gd name="T109" fmla="*/ 0 h 101"/>
                  <a:gd name="T110" fmla="*/ 55 w 55"/>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 h="101">
                    <a:moveTo>
                      <a:pt x="35" y="0"/>
                    </a:moveTo>
                    <a:lnTo>
                      <a:pt x="42" y="3"/>
                    </a:lnTo>
                    <a:lnTo>
                      <a:pt x="46" y="7"/>
                    </a:lnTo>
                    <a:lnTo>
                      <a:pt x="48" y="11"/>
                    </a:lnTo>
                    <a:lnTo>
                      <a:pt x="48" y="17"/>
                    </a:lnTo>
                    <a:lnTo>
                      <a:pt x="42" y="26"/>
                    </a:lnTo>
                    <a:lnTo>
                      <a:pt x="35" y="36"/>
                    </a:lnTo>
                    <a:lnTo>
                      <a:pt x="44" y="38"/>
                    </a:lnTo>
                    <a:lnTo>
                      <a:pt x="51" y="44"/>
                    </a:lnTo>
                    <a:lnTo>
                      <a:pt x="53" y="50"/>
                    </a:lnTo>
                    <a:lnTo>
                      <a:pt x="55" y="59"/>
                    </a:lnTo>
                    <a:lnTo>
                      <a:pt x="53" y="67"/>
                    </a:lnTo>
                    <a:lnTo>
                      <a:pt x="53" y="75"/>
                    </a:lnTo>
                    <a:lnTo>
                      <a:pt x="53" y="82"/>
                    </a:lnTo>
                    <a:lnTo>
                      <a:pt x="55" y="91"/>
                    </a:lnTo>
                    <a:lnTo>
                      <a:pt x="48" y="95"/>
                    </a:lnTo>
                    <a:lnTo>
                      <a:pt x="42" y="101"/>
                    </a:lnTo>
                    <a:lnTo>
                      <a:pt x="35" y="99"/>
                    </a:lnTo>
                    <a:lnTo>
                      <a:pt x="30" y="98"/>
                    </a:lnTo>
                    <a:lnTo>
                      <a:pt x="25" y="96"/>
                    </a:lnTo>
                    <a:lnTo>
                      <a:pt x="21" y="95"/>
                    </a:lnTo>
                    <a:lnTo>
                      <a:pt x="16" y="88"/>
                    </a:lnTo>
                    <a:lnTo>
                      <a:pt x="14" y="80"/>
                    </a:lnTo>
                    <a:lnTo>
                      <a:pt x="11" y="72"/>
                    </a:lnTo>
                    <a:lnTo>
                      <a:pt x="11" y="63"/>
                    </a:lnTo>
                    <a:lnTo>
                      <a:pt x="5" y="54"/>
                    </a:lnTo>
                    <a:lnTo>
                      <a:pt x="0" y="49"/>
                    </a:lnTo>
                    <a:lnTo>
                      <a:pt x="2" y="41"/>
                    </a:lnTo>
                    <a:lnTo>
                      <a:pt x="4" y="34"/>
                    </a:lnTo>
                    <a:lnTo>
                      <a:pt x="5" y="29"/>
                    </a:lnTo>
                    <a:lnTo>
                      <a:pt x="11" y="22"/>
                    </a:lnTo>
                    <a:lnTo>
                      <a:pt x="14" y="15"/>
                    </a:lnTo>
                    <a:lnTo>
                      <a:pt x="19" y="10"/>
                    </a:lnTo>
                    <a:lnTo>
                      <a:pt x="26" y="3"/>
                    </a:lnTo>
                    <a:lnTo>
                      <a:pt x="35" y="0"/>
                    </a:lnTo>
                    <a:close/>
                  </a:path>
                </a:pathLst>
              </a:custGeom>
              <a:solidFill>
                <a:srgbClr val="E8D9D9"/>
              </a:solidFill>
              <a:ln w="9525">
                <a:noFill/>
                <a:round/>
                <a:headEnd/>
                <a:tailEnd/>
              </a:ln>
            </p:spPr>
            <p:txBody>
              <a:bodyPr/>
              <a:lstStyle/>
              <a:p>
                <a:endParaRPr lang="en-US"/>
              </a:p>
            </p:txBody>
          </p:sp>
          <p:sp>
            <p:nvSpPr>
              <p:cNvPr id="422022" name="Freeform 130"/>
              <p:cNvSpPr>
                <a:spLocks/>
              </p:cNvSpPr>
              <p:nvPr/>
            </p:nvSpPr>
            <p:spPr bwMode="auto">
              <a:xfrm>
                <a:off x="437" y="3017"/>
                <a:ext cx="160" cy="457"/>
              </a:xfrm>
              <a:custGeom>
                <a:avLst/>
                <a:gdLst>
                  <a:gd name="T0" fmla="*/ 160 w 160"/>
                  <a:gd name="T1" fmla="*/ 20 h 457"/>
                  <a:gd name="T2" fmla="*/ 157 w 160"/>
                  <a:gd name="T3" fmla="*/ 43 h 457"/>
                  <a:gd name="T4" fmla="*/ 151 w 160"/>
                  <a:gd name="T5" fmla="*/ 65 h 457"/>
                  <a:gd name="T6" fmla="*/ 151 w 160"/>
                  <a:gd name="T7" fmla="*/ 91 h 457"/>
                  <a:gd name="T8" fmla="*/ 146 w 160"/>
                  <a:gd name="T9" fmla="*/ 127 h 457"/>
                  <a:gd name="T10" fmla="*/ 146 w 160"/>
                  <a:gd name="T11" fmla="*/ 161 h 457"/>
                  <a:gd name="T12" fmla="*/ 146 w 160"/>
                  <a:gd name="T13" fmla="*/ 184 h 457"/>
                  <a:gd name="T14" fmla="*/ 144 w 160"/>
                  <a:gd name="T15" fmla="*/ 208 h 457"/>
                  <a:gd name="T16" fmla="*/ 139 w 160"/>
                  <a:gd name="T17" fmla="*/ 234 h 457"/>
                  <a:gd name="T18" fmla="*/ 146 w 160"/>
                  <a:gd name="T19" fmla="*/ 263 h 457"/>
                  <a:gd name="T20" fmla="*/ 136 w 160"/>
                  <a:gd name="T21" fmla="*/ 291 h 457"/>
                  <a:gd name="T22" fmla="*/ 100 w 160"/>
                  <a:gd name="T23" fmla="*/ 281 h 457"/>
                  <a:gd name="T24" fmla="*/ 88 w 160"/>
                  <a:gd name="T25" fmla="*/ 288 h 457"/>
                  <a:gd name="T26" fmla="*/ 71 w 160"/>
                  <a:gd name="T27" fmla="*/ 310 h 457"/>
                  <a:gd name="T28" fmla="*/ 60 w 160"/>
                  <a:gd name="T29" fmla="*/ 333 h 457"/>
                  <a:gd name="T30" fmla="*/ 72 w 160"/>
                  <a:gd name="T31" fmla="*/ 317 h 457"/>
                  <a:gd name="T32" fmla="*/ 106 w 160"/>
                  <a:gd name="T33" fmla="*/ 291 h 457"/>
                  <a:gd name="T34" fmla="*/ 115 w 160"/>
                  <a:gd name="T35" fmla="*/ 309 h 457"/>
                  <a:gd name="T36" fmla="*/ 90 w 160"/>
                  <a:gd name="T37" fmla="*/ 329 h 457"/>
                  <a:gd name="T38" fmla="*/ 78 w 160"/>
                  <a:gd name="T39" fmla="*/ 353 h 457"/>
                  <a:gd name="T40" fmla="*/ 69 w 160"/>
                  <a:gd name="T41" fmla="*/ 380 h 457"/>
                  <a:gd name="T42" fmla="*/ 74 w 160"/>
                  <a:gd name="T43" fmla="*/ 406 h 457"/>
                  <a:gd name="T44" fmla="*/ 79 w 160"/>
                  <a:gd name="T45" fmla="*/ 437 h 457"/>
                  <a:gd name="T46" fmla="*/ 50 w 160"/>
                  <a:gd name="T47" fmla="*/ 448 h 457"/>
                  <a:gd name="T48" fmla="*/ 18 w 160"/>
                  <a:gd name="T49" fmla="*/ 457 h 457"/>
                  <a:gd name="T50" fmla="*/ 4 w 160"/>
                  <a:gd name="T51" fmla="*/ 438 h 457"/>
                  <a:gd name="T52" fmla="*/ 11 w 160"/>
                  <a:gd name="T53" fmla="*/ 417 h 457"/>
                  <a:gd name="T54" fmla="*/ 25 w 160"/>
                  <a:gd name="T55" fmla="*/ 403 h 457"/>
                  <a:gd name="T56" fmla="*/ 25 w 160"/>
                  <a:gd name="T57" fmla="*/ 418 h 457"/>
                  <a:gd name="T58" fmla="*/ 39 w 160"/>
                  <a:gd name="T59" fmla="*/ 426 h 457"/>
                  <a:gd name="T60" fmla="*/ 37 w 160"/>
                  <a:gd name="T61" fmla="*/ 406 h 457"/>
                  <a:gd name="T62" fmla="*/ 35 w 160"/>
                  <a:gd name="T63" fmla="*/ 386 h 457"/>
                  <a:gd name="T64" fmla="*/ 13 w 160"/>
                  <a:gd name="T65" fmla="*/ 390 h 457"/>
                  <a:gd name="T66" fmla="*/ 7 w 160"/>
                  <a:gd name="T67" fmla="*/ 375 h 457"/>
                  <a:gd name="T68" fmla="*/ 4 w 160"/>
                  <a:gd name="T69" fmla="*/ 353 h 457"/>
                  <a:gd name="T70" fmla="*/ 0 w 160"/>
                  <a:gd name="T71" fmla="*/ 332 h 457"/>
                  <a:gd name="T72" fmla="*/ 18 w 160"/>
                  <a:gd name="T73" fmla="*/ 298 h 457"/>
                  <a:gd name="T74" fmla="*/ 4 w 160"/>
                  <a:gd name="T75" fmla="*/ 260 h 457"/>
                  <a:gd name="T76" fmla="*/ 20 w 160"/>
                  <a:gd name="T77" fmla="*/ 227 h 457"/>
                  <a:gd name="T78" fmla="*/ 14 w 160"/>
                  <a:gd name="T79" fmla="*/ 203 h 457"/>
                  <a:gd name="T80" fmla="*/ 7 w 160"/>
                  <a:gd name="T81" fmla="*/ 180 h 457"/>
                  <a:gd name="T82" fmla="*/ 6 w 160"/>
                  <a:gd name="T83" fmla="*/ 158 h 457"/>
                  <a:gd name="T84" fmla="*/ 7 w 160"/>
                  <a:gd name="T85" fmla="*/ 131 h 457"/>
                  <a:gd name="T86" fmla="*/ 28 w 160"/>
                  <a:gd name="T87" fmla="*/ 112 h 457"/>
                  <a:gd name="T88" fmla="*/ 57 w 160"/>
                  <a:gd name="T89" fmla="*/ 93 h 457"/>
                  <a:gd name="T90" fmla="*/ 65 w 160"/>
                  <a:gd name="T91" fmla="*/ 74 h 457"/>
                  <a:gd name="T92" fmla="*/ 93 w 160"/>
                  <a:gd name="T93" fmla="*/ 50 h 457"/>
                  <a:gd name="T94" fmla="*/ 116 w 160"/>
                  <a:gd name="T95" fmla="*/ 58 h 457"/>
                  <a:gd name="T96" fmla="*/ 95 w 160"/>
                  <a:gd name="T97" fmla="*/ 78 h 457"/>
                  <a:gd name="T98" fmla="*/ 108 w 160"/>
                  <a:gd name="T99" fmla="*/ 88 h 457"/>
                  <a:gd name="T100" fmla="*/ 129 w 160"/>
                  <a:gd name="T101" fmla="*/ 58 h 457"/>
                  <a:gd name="T102" fmla="*/ 118 w 160"/>
                  <a:gd name="T103" fmla="*/ 31 h 457"/>
                  <a:gd name="T104" fmla="*/ 137 w 160"/>
                  <a:gd name="T105" fmla="*/ 8 h 4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0"/>
                  <a:gd name="T160" fmla="*/ 0 h 457"/>
                  <a:gd name="T161" fmla="*/ 160 w 160"/>
                  <a:gd name="T162" fmla="*/ 457 h 4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0" h="457">
                    <a:moveTo>
                      <a:pt x="146" y="0"/>
                    </a:moveTo>
                    <a:lnTo>
                      <a:pt x="155" y="7"/>
                    </a:lnTo>
                    <a:lnTo>
                      <a:pt x="160" y="15"/>
                    </a:lnTo>
                    <a:lnTo>
                      <a:pt x="160" y="20"/>
                    </a:lnTo>
                    <a:lnTo>
                      <a:pt x="160" y="26"/>
                    </a:lnTo>
                    <a:lnTo>
                      <a:pt x="160" y="31"/>
                    </a:lnTo>
                    <a:lnTo>
                      <a:pt x="160" y="37"/>
                    </a:lnTo>
                    <a:lnTo>
                      <a:pt x="157" y="43"/>
                    </a:lnTo>
                    <a:lnTo>
                      <a:pt x="155" y="49"/>
                    </a:lnTo>
                    <a:lnTo>
                      <a:pt x="153" y="54"/>
                    </a:lnTo>
                    <a:lnTo>
                      <a:pt x="153" y="60"/>
                    </a:lnTo>
                    <a:lnTo>
                      <a:pt x="151" y="65"/>
                    </a:lnTo>
                    <a:lnTo>
                      <a:pt x="151" y="70"/>
                    </a:lnTo>
                    <a:lnTo>
                      <a:pt x="151" y="76"/>
                    </a:lnTo>
                    <a:lnTo>
                      <a:pt x="155" y="81"/>
                    </a:lnTo>
                    <a:lnTo>
                      <a:pt x="151" y="91"/>
                    </a:lnTo>
                    <a:lnTo>
                      <a:pt x="151" y="99"/>
                    </a:lnTo>
                    <a:lnTo>
                      <a:pt x="148" y="108"/>
                    </a:lnTo>
                    <a:lnTo>
                      <a:pt x="148" y="118"/>
                    </a:lnTo>
                    <a:lnTo>
                      <a:pt x="146" y="127"/>
                    </a:lnTo>
                    <a:lnTo>
                      <a:pt x="146" y="137"/>
                    </a:lnTo>
                    <a:lnTo>
                      <a:pt x="146" y="146"/>
                    </a:lnTo>
                    <a:lnTo>
                      <a:pt x="150" y="156"/>
                    </a:lnTo>
                    <a:lnTo>
                      <a:pt x="146" y="161"/>
                    </a:lnTo>
                    <a:lnTo>
                      <a:pt x="146" y="166"/>
                    </a:lnTo>
                    <a:lnTo>
                      <a:pt x="146" y="172"/>
                    </a:lnTo>
                    <a:lnTo>
                      <a:pt x="148" y="179"/>
                    </a:lnTo>
                    <a:lnTo>
                      <a:pt x="146" y="184"/>
                    </a:lnTo>
                    <a:lnTo>
                      <a:pt x="146" y="191"/>
                    </a:lnTo>
                    <a:lnTo>
                      <a:pt x="144" y="196"/>
                    </a:lnTo>
                    <a:lnTo>
                      <a:pt x="141" y="203"/>
                    </a:lnTo>
                    <a:lnTo>
                      <a:pt x="144" y="208"/>
                    </a:lnTo>
                    <a:lnTo>
                      <a:pt x="146" y="217"/>
                    </a:lnTo>
                    <a:lnTo>
                      <a:pt x="143" y="225"/>
                    </a:lnTo>
                    <a:lnTo>
                      <a:pt x="134" y="229"/>
                    </a:lnTo>
                    <a:lnTo>
                      <a:pt x="139" y="234"/>
                    </a:lnTo>
                    <a:lnTo>
                      <a:pt x="143" y="241"/>
                    </a:lnTo>
                    <a:lnTo>
                      <a:pt x="144" y="248"/>
                    </a:lnTo>
                    <a:lnTo>
                      <a:pt x="146" y="256"/>
                    </a:lnTo>
                    <a:lnTo>
                      <a:pt x="146" y="263"/>
                    </a:lnTo>
                    <a:lnTo>
                      <a:pt x="146" y="271"/>
                    </a:lnTo>
                    <a:lnTo>
                      <a:pt x="144" y="279"/>
                    </a:lnTo>
                    <a:lnTo>
                      <a:pt x="143" y="286"/>
                    </a:lnTo>
                    <a:lnTo>
                      <a:pt x="136" y="291"/>
                    </a:lnTo>
                    <a:lnTo>
                      <a:pt x="127" y="291"/>
                    </a:lnTo>
                    <a:lnTo>
                      <a:pt x="116" y="288"/>
                    </a:lnTo>
                    <a:lnTo>
                      <a:pt x="109" y="284"/>
                    </a:lnTo>
                    <a:lnTo>
                      <a:pt x="100" y="281"/>
                    </a:lnTo>
                    <a:lnTo>
                      <a:pt x="93" y="280"/>
                    </a:lnTo>
                    <a:lnTo>
                      <a:pt x="90" y="281"/>
                    </a:lnTo>
                    <a:lnTo>
                      <a:pt x="90" y="284"/>
                    </a:lnTo>
                    <a:lnTo>
                      <a:pt x="88" y="288"/>
                    </a:lnTo>
                    <a:lnTo>
                      <a:pt x="88" y="295"/>
                    </a:lnTo>
                    <a:lnTo>
                      <a:pt x="81" y="300"/>
                    </a:lnTo>
                    <a:lnTo>
                      <a:pt x="74" y="304"/>
                    </a:lnTo>
                    <a:lnTo>
                      <a:pt x="71" y="310"/>
                    </a:lnTo>
                    <a:lnTo>
                      <a:pt x="65" y="317"/>
                    </a:lnTo>
                    <a:lnTo>
                      <a:pt x="62" y="322"/>
                    </a:lnTo>
                    <a:lnTo>
                      <a:pt x="60" y="327"/>
                    </a:lnTo>
                    <a:lnTo>
                      <a:pt x="60" y="333"/>
                    </a:lnTo>
                    <a:lnTo>
                      <a:pt x="62" y="341"/>
                    </a:lnTo>
                    <a:lnTo>
                      <a:pt x="62" y="333"/>
                    </a:lnTo>
                    <a:lnTo>
                      <a:pt x="67" y="326"/>
                    </a:lnTo>
                    <a:lnTo>
                      <a:pt x="72" y="317"/>
                    </a:lnTo>
                    <a:lnTo>
                      <a:pt x="79" y="310"/>
                    </a:lnTo>
                    <a:lnTo>
                      <a:pt x="86" y="303"/>
                    </a:lnTo>
                    <a:lnTo>
                      <a:pt x="95" y="298"/>
                    </a:lnTo>
                    <a:lnTo>
                      <a:pt x="106" y="291"/>
                    </a:lnTo>
                    <a:lnTo>
                      <a:pt x="116" y="290"/>
                    </a:lnTo>
                    <a:lnTo>
                      <a:pt x="118" y="298"/>
                    </a:lnTo>
                    <a:lnTo>
                      <a:pt x="122" y="304"/>
                    </a:lnTo>
                    <a:lnTo>
                      <a:pt x="115" y="309"/>
                    </a:lnTo>
                    <a:lnTo>
                      <a:pt x="108" y="313"/>
                    </a:lnTo>
                    <a:lnTo>
                      <a:pt x="100" y="319"/>
                    </a:lnTo>
                    <a:lnTo>
                      <a:pt x="97" y="325"/>
                    </a:lnTo>
                    <a:lnTo>
                      <a:pt x="90" y="329"/>
                    </a:lnTo>
                    <a:lnTo>
                      <a:pt x="86" y="334"/>
                    </a:lnTo>
                    <a:lnTo>
                      <a:pt x="83" y="341"/>
                    </a:lnTo>
                    <a:lnTo>
                      <a:pt x="81" y="348"/>
                    </a:lnTo>
                    <a:lnTo>
                      <a:pt x="78" y="353"/>
                    </a:lnTo>
                    <a:lnTo>
                      <a:pt x="74" y="360"/>
                    </a:lnTo>
                    <a:lnTo>
                      <a:pt x="72" y="367"/>
                    </a:lnTo>
                    <a:lnTo>
                      <a:pt x="71" y="373"/>
                    </a:lnTo>
                    <a:lnTo>
                      <a:pt x="69" y="380"/>
                    </a:lnTo>
                    <a:lnTo>
                      <a:pt x="67" y="388"/>
                    </a:lnTo>
                    <a:lnTo>
                      <a:pt x="67" y="395"/>
                    </a:lnTo>
                    <a:lnTo>
                      <a:pt x="67" y="402"/>
                    </a:lnTo>
                    <a:lnTo>
                      <a:pt x="74" y="406"/>
                    </a:lnTo>
                    <a:lnTo>
                      <a:pt x="78" y="414"/>
                    </a:lnTo>
                    <a:lnTo>
                      <a:pt x="81" y="421"/>
                    </a:lnTo>
                    <a:lnTo>
                      <a:pt x="83" y="429"/>
                    </a:lnTo>
                    <a:lnTo>
                      <a:pt x="79" y="437"/>
                    </a:lnTo>
                    <a:lnTo>
                      <a:pt x="76" y="444"/>
                    </a:lnTo>
                    <a:lnTo>
                      <a:pt x="69" y="448"/>
                    </a:lnTo>
                    <a:lnTo>
                      <a:pt x="58" y="449"/>
                    </a:lnTo>
                    <a:lnTo>
                      <a:pt x="50" y="448"/>
                    </a:lnTo>
                    <a:lnTo>
                      <a:pt x="42" y="451"/>
                    </a:lnTo>
                    <a:lnTo>
                      <a:pt x="34" y="453"/>
                    </a:lnTo>
                    <a:lnTo>
                      <a:pt x="27" y="456"/>
                    </a:lnTo>
                    <a:lnTo>
                      <a:pt x="18" y="457"/>
                    </a:lnTo>
                    <a:lnTo>
                      <a:pt x="13" y="457"/>
                    </a:lnTo>
                    <a:lnTo>
                      <a:pt x="7" y="453"/>
                    </a:lnTo>
                    <a:lnTo>
                      <a:pt x="7" y="445"/>
                    </a:lnTo>
                    <a:lnTo>
                      <a:pt x="4" y="438"/>
                    </a:lnTo>
                    <a:lnTo>
                      <a:pt x="6" y="433"/>
                    </a:lnTo>
                    <a:lnTo>
                      <a:pt x="6" y="429"/>
                    </a:lnTo>
                    <a:lnTo>
                      <a:pt x="9" y="425"/>
                    </a:lnTo>
                    <a:lnTo>
                      <a:pt x="11" y="417"/>
                    </a:lnTo>
                    <a:lnTo>
                      <a:pt x="6" y="409"/>
                    </a:lnTo>
                    <a:lnTo>
                      <a:pt x="11" y="405"/>
                    </a:lnTo>
                    <a:lnTo>
                      <a:pt x="18" y="401"/>
                    </a:lnTo>
                    <a:lnTo>
                      <a:pt x="25" y="403"/>
                    </a:lnTo>
                    <a:lnTo>
                      <a:pt x="30" y="407"/>
                    </a:lnTo>
                    <a:lnTo>
                      <a:pt x="30" y="410"/>
                    </a:lnTo>
                    <a:lnTo>
                      <a:pt x="28" y="414"/>
                    </a:lnTo>
                    <a:lnTo>
                      <a:pt x="25" y="418"/>
                    </a:lnTo>
                    <a:lnTo>
                      <a:pt x="25" y="422"/>
                    </a:lnTo>
                    <a:lnTo>
                      <a:pt x="27" y="426"/>
                    </a:lnTo>
                    <a:lnTo>
                      <a:pt x="34" y="430"/>
                    </a:lnTo>
                    <a:lnTo>
                      <a:pt x="39" y="426"/>
                    </a:lnTo>
                    <a:lnTo>
                      <a:pt x="41" y="422"/>
                    </a:lnTo>
                    <a:lnTo>
                      <a:pt x="41" y="417"/>
                    </a:lnTo>
                    <a:lnTo>
                      <a:pt x="39" y="411"/>
                    </a:lnTo>
                    <a:lnTo>
                      <a:pt x="37" y="406"/>
                    </a:lnTo>
                    <a:lnTo>
                      <a:pt x="37" y="401"/>
                    </a:lnTo>
                    <a:lnTo>
                      <a:pt x="37" y="395"/>
                    </a:lnTo>
                    <a:lnTo>
                      <a:pt x="42" y="391"/>
                    </a:lnTo>
                    <a:lnTo>
                      <a:pt x="35" y="386"/>
                    </a:lnTo>
                    <a:lnTo>
                      <a:pt x="30" y="382"/>
                    </a:lnTo>
                    <a:lnTo>
                      <a:pt x="25" y="386"/>
                    </a:lnTo>
                    <a:lnTo>
                      <a:pt x="20" y="388"/>
                    </a:lnTo>
                    <a:lnTo>
                      <a:pt x="13" y="390"/>
                    </a:lnTo>
                    <a:lnTo>
                      <a:pt x="9" y="391"/>
                    </a:lnTo>
                    <a:lnTo>
                      <a:pt x="9" y="386"/>
                    </a:lnTo>
                    <a:lnTo>
                      <a:pt x="9" y="380"/>
                    </a:lnTo>
                    <a:lnTo>
                      <a:pt x="7" y="375"/>
                    </a:lnTo>
                    <a:lnTo>
                      <a:pt x="7" y="369"/>
                    </a:lnTo>
                    <a:lnTo>
                      <a:pt x="6" y="364"/>
                    </a:lnTo>
                    <a:lnTo>
                      <a:pt x="6" y="359"/>
                    </a:lnTo>
                    <a:lnTo>
                      <a:pt x="4" y="353"/>
                    </a:lnTo>
                    <a:lnTo>
                      <a:pt x="4" y="348"/>
                    </a:lnTo>
                    <a:lnTo>
                      <a:pt x="2" y="342"/>
                    </a:lnTo>
                    <a:lnTo>
                      <a:pt x="0" y="337"/>
                    </a:lnTo>
                    <a:lnTo>
                      <a:pt x="0" y="332"/>
                    </a:lnTo>
                    <a:lnTo>
                      <a:pt x="2" y="326"/>
                    </a:lnTo>
                    <a:lnTo>
                      <a:pt x="6" y="317"/>
                    </a:lnTo>
                    <a:lnTo>
                      <a:pt x="13" y="309"/>
                    </a:lnTo>
                    <a:lnTo>
                      <a:pt x="18" y="298"/>
                    </a:lnTo>
                    <a:lnTo>
                      <a:pt x="18" y="288"/>
                    </a:lnTo>
                    <a:lnTo>
                      <a:pt x="14" y="279"/>
                    </a:lnTo>
                    <a:lnTo>
                      <a:pt x="9" y="269"/>
                    </a:lnTo>
                    <a:lnTo>
                      <a:pt x="4" y="260"/>
                    </a:lnTo>
                    <a:lnTo>
                      <a:pt x="0" y="250"/>
                    </a:lnTo>
                    <a:lnTo>
                      <a:pt x="2" y="242"/>
                    </a:lnTo>
                    <a:lnTo>
                      <a:pt x="13" y="234"/>
                    </a:lnTo>
                    <a:lnTo>
                      <a:pt x="20" y="227"/>
                    </a:lnTo>
                    <a:lnTo>
                      <a:pt x="23" y="222"/>
                    </a:lnTo>
                    <a:lnTo>
                      <a:pt x="23" y="215"/>
                    </a:lnTo>
                    <a:lnTo>
                      <a:pt x="21" y="210"/>
                    </a:lnTo>
                    <a:lnTo>
                      <a:pt x="14" y="203"/>
                    </a:lnTo>
                    <a:lnTo>
                      <a:pt x="9" y="198"/>
                    </a:lnTo>
                    <a:lnTo>
                      <a:pt x="6" y="191"/>
                    </a:lnTo>
                    <a:lnTo>
                      <a:pt x="7" y="185"/>
                    </a:lnTo>
                    <a:lnTo>
                      <a:pt x="7" y="180"/>
                    </a:lnTo>
                    <a:lnTo>
                      <a:pt x="7" y="175"/>
                    </a:lnTo>
                    <a:lnTo>
                      <a:pt x="7" y="168"/>
                    </a:lnTo>
                    <a:lnTo>
                      <a:pt x="7" y="164"/>
                    </a:lnTo>
                    <a:lnTo>
                      <a:pt x="6" y="158"/>
                    </a:lnTo>
                    <a:lnTo>
                      <a:pt x="6" y="153"/>
                    </a:lnTo>
                    <a:lnTo>
                      <a:pt x="6" y="146"/>
                    </a:lnTo>
                    <a:lnTo>
                      <a:pt x="6" y="142"/>
                    </a:lnTo>
                    <a:lnTo>
                      <a:pt x="7" y="131"/>
                    </a:lnTo>
                    <a:lnTo>
                      <a:pt x="13" y="123"/>
                    </a:lnTo>
                    <a:lnTo>
                      <a:pt x="16" y="118"/>
                    </a:lnTo>
                    <a:lnTo>
                      <a:pt x="21" y="115"/>
                    </a:lnTo>
                    <a:lnTo>
                      <a:pt x="28" y="112"/>
                    </a:lnTo>
                    <a:lnTo>
                      <a:pt x="37" y="110"/>
                    </a:lnTo>
                    <a:lnTo>
                      <a:pt x="39" y="100"/>
                    </a:lnTo>
                    <a:lnTo>
                      <a:pt x="46" y="95"/>
                    </a:lnTo>
                    <a:lnTo>
                      <a:pt x="57" y="93"/>
                    </a:lnTo>
                    <a:lnTo>
                      <a:pt x="65" y="96"/>
                    </a:lnTo>
                    <a:lnTo>
                      <a:pt x="62" y="88"/>
                    </a:lnTo>
                    <a:lnTo>
                      <a:pt x="62" y="81"/>
                    </a:lnTo>
                    <a:lnTo>
                      <a:pt x="65" y="74"/>
                    </a:lnTo>
                    <a:lnTo>
                      <a:pt x="71" y="69"/>
                    </a:lnTo>
                    <a:lnTo>
                      <a:pt x="78" y="62"/>
                    </a:lnTo>
                    <a:lnTo>
                      <a:pt x="86" y="57"/>
                    </a:lnTo>
                    <a:lnTo>
                      <a:pt x="93" y="50"/>
                    </a:lnTo>
                    <a:lnTo>
                      <a:pt x="102" y="45"/>
                    </a:lnTo>
                    <a:lnTo>
                      <a:pt x="111" y="49"/>
                    </a:lnTo>
                    <a:lnTo>
                      <a:pt x="118" y="54"/>
                    </a:lnTo>
                    <a:lnTo>
                      <a:pt x="116" y="58"/>
                    </a:lnTo>
                    <a:lnTo>
                      <a:pt x="113" y="64"/>
                    </a:lnTo>
                    <a:lnTo>
                      <a:pt x="108" y="68"/>
                    </a:lnTo>
                    <a:lnTo>
                      <a:pt x="102" y="74"/>
                    </a:lnTo>
                    <a:lnTo>
                      <a:pt x="95" y="78"/>
                    </a:lnTo>
                    <a:lnTo>
                      <a:pt x="93" y="84"/>
                    </a:lnTo>
                    <a:lnTo>
                      <a:pt x="93" y="89"/>
                    </a:lnTo>
                    <a:lnTo>
                      <a:pt x="102" y="96"/>
                    </a:lnTo>
                    <a:lnTo>
                      <a:pt x="108" y="88"/>
                    </a:lnTo>
                    <a:lnTo>
                      <a:pt x="115" y="81"/>
                    </a:lnTo>
                    <a:lnTo>
                      <a:pt x="120" y="74"/>
                    </a:lnTo>
                    <a:lnTo>
                      <a:pt x="127" y="66"/>
                    </a:lnTo>
                    <a:lnTo>
                      <a:pt x="129" y="58"/>
                    </a:lnTo>
                    <a:lnTo>
                      <a:pt x="129" y="50"/>
                    </a:lnTo>
                    <a:lnTo>
                      <a:pt x="123" y="43"/>
                    </a:lnTo>
                    <a:lnTo>
                      <a:pt x="115" y="37"/>
                    </a:lnTo>
                    <a:lnTo>
                      <a:pt x="118" y="31"/>
                    </a:lnTo>
                    <a:lnTo>
                      <a:pt x="122" y="27"/>
                    </a:lnTo>
                    <a:lnTo>
                      <a:pt x="125" y="22"/>
                    </a:lnTo>
                    <a:lnTo>
                      <a:pt x="129" y="18"/>
                    </a:lnTo>
                    <a:lnTo>
                      <a:pt x="137" y="8"/>
                    </a:lnTo>
                    <a:lnTo>
                      <a:pt x="146" y="0"/>
                    </a:lnTo>
                    <a:close/>
                  </a:path>
                </a:pathLst>
              </a:custGeom>
              <a:solidFill>
                <a:srgbClr val="E8D9D9"/>
              </a:solidFill>
              <a:ln w="9525">
                <a:noFill/>
                <a:round/>
                <a:headEnd/>
                <a:tailEnd/>
              </a:ln>
            </p:spPr>
            <p:txBody>
              <a:bodyPr/>
              <a:lstStyle/>
              <a:p>
                <a:endParaRPr lang="en-US"/>
              </a:p>
            </p:txBody>
          </p:sp>
          <p:sp>
            <p:nvSpPr>
              <p:cNvPr id="422023" name="Freeform 131"/>
              <p:cNvSpPr>
                <a:spLocks/>
              </p:cNvSpPr>
              <p:nvPr/>
            </p:nvSpPr>
            <p:spPr bwMode="auto">
              <a:xfrm>
                <a:off x="485" y="3123"/>
                <a:ext cx="26" cy="12"/>
              </a:xfrm>
              <a:custGeom>
                <a:avLst/>
                <a:gdLst>
                  <a:gd name="T0" fmla="*/ 17 w 26"/>
                  <a:gd name="T1" fmla="*/ 0 h 12"/>
                  <a:gd name="T2" fmla="*/ 21 w 26"/>
                  <a:gd name="T3" fmla="*/ 2 h 12"/>
                  <a:gd name="T4" fmla="*/ 26 w 26"/>
                  <a:gd name="T5" fmla="*/ 6 h 12"/>
                  <a:gd name="T6" fmla="*/ 21 w 26"/>
                  <a:gd name="T7" fmla="*/ 6 h 12"/>
                  <a:gd name="T8" fmla="*/ 14 w 26"/>
                  <a:gd name="T9" fmla="*/ 9 h 12"/>
                  <a:gd name="T10" fmla="*/ 7 w 26"/>
                  <a:gd name="T11" fmla="*/ 9 h 12"/>
                  <a:gd name="T12" fmla="*/ 3 w 26"/>
                  <a:gd name="T13" fmla="*/ 12 h 12"/>
                  <a:gd name="T14" fmla="*/ 2 w 26"/>
                  <a:gd name="T15" fmla="*/ 9 h 12"/>
                  <a:gd name="T16" fmla="*/ 0 w 26"/>
                  <a:gd name="T17" fmla="*/ 6 h 12"/>
                  <a:gd name="T18" fmla="*/ 5 w 26"/>
                  <a:gd name="T19" fmla="*/ 9 h 12"/>
                  <a:gd name="T20" fmla="*/ 10 w 26"/>
                  <a:gd name="T21" fmla="*/ 9 h 12"/>
                  <a:gd name="T22" fmla="*/ 10 w 26"/>
                  <a:gd name="T23" fmla="*/ 8 h 12"/>
                  <a:gd name="T24" fmla="*/ 12 w 26"/>
                  <a:gd name="T25" fmla="*/ 6 h 12"/>
                  <a:gd name="T26" fmla="*/ 14 w 26"/>
                  <a:gd name="T27" fmla="*/ 1 h 12"/>
                  <a:gd name="T28" fmla="*/ 17 w 26"/>
                  <a:gd name="T29" fmla="*/ 0 h 12"/>
                  <a:gd name="T30" fmla="*/ 17 w 26"/>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12"/>
                  <a:gd name="T50" fmla="*/ 26 w 26"/>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12">
                    <a:moveTo>
                      <a:pt x="17" y="0"/>
                    </a:moveTo>
                    <a:lnTo>
                      <a:pt x="21" y="2"/>
                    </a:lnTo>
                    <a:lnTo>
                      <a:pt x="26" y="6"/>
                    </a:lnTo>
                    <a:lnTo>
                      <a:pt x="21" y="6"/>
                    </a:lnTo>
                    <a:lnTo>
                      <a:pt x="14" y="9"/>
                    </a:lnTo>
                    <a:lnTo>
                      <a:pt x="7" y="9"/>
                    </a:lnTo>
                    <a:lnTo>
                      <a:pt x="3" y="12"/>
                    </a:lnTo>
                    <a:lnTo>
                      <a:pt x="2" y="9"/>
                    </a:lnTo>
                    <a:lnTo>
                      <a:pt x="0" y="6"/>
                    </a:lnTo>
                    <a:lnTo>
                      <a:pt x="5" y="9"/>
                    </a:lnTo>
                    <a:lnTo>
                      <a:pt x="10" y="9"/>
                    </a:lnTo>
                    <a:lnTo>
                      <a:pt x="10" y="8"/>
                    </a:lnTo>
                    <a:lnTo>
                      <a:pt x="12" y="6"/>
                    </a:lnTo>
                    <a:lnTo>
                      <a:pt x="14" y="1"/>
                    </a:lnTo>
                    <a:lnTo>
                      <a:pt x="17" y="0"/>
                    </a:lnTo>
                    <a:close/>
                  </a:path>
                </a:pathLst>
              </a:custGeom>
              <a:solidFill>
                <a:srgbClr val="FFFFFF"/>
              </a:solidFill>
              <a:ln w="9525">
                <a:noFill/>
                <a:round/>
                <a:headEnd/>
                <a:tailEnd/>
              </a:ln>
            </p:spPr>
            <p:txBody>
              <a:bodyPr/>
              <a:lstStyle/>
              <a:p>
                <a:endParaRPr lang="en-US"/>
              </a:p>
            </p:txBody>
          </p:sp>
          <p:sp>
            <p:nvSpPr>
              <p:cNvPr id="422024" name="Freeform 132"/>
              <p:cNvSpPr>
                <a:spLocks/>
              </p:cNvSpPr>
              <p:nvPr/>
            </p:nvSpPr>
            <p:spPr bwMode="auto">
              <a:xfrm>
                <a:off x="471" y="3141"/>
                <a:ext cx="54" cy="33"/>
              </a:xfrm>
              <a:custGeom>
                <a:avLst/>
                <a:gdLst>
                  <a:gd name="T0" fmla="*/ 14 w 54"/>
                  <a:gd name="T1" fmla="*/ 0 h 33"/>
                  <a:gd name="T2" fmla="*/ 19 w 54"/>
                  <a:gd name="T3" fmla="*/ 7 h 33"/>
                  <a:gd name="T4" fmla="*/ 31 w 54"/>
                  <a:gd name="T5" fmla="*/ 13 h 33"/>
                  <a:gd name="T6" fmla="*/ 42 w 54"/>
                  <a:gd name="T7" fmla="*/ 17 h 33"/>
                  <a:gd name="T8" fmla="*/ 54 w 54"/>
                  <a:gd name="T9" fmla="*/ 21 h 33"/>
                  <a:gd name="T10" fmla="*/ 52 w 54"/>
                  <a:gd name="T11" fmla="*/ 22 h 33"/>
                  <a:gd name="T12" fmla="*/ 51 w 54"/>
                  <a:gd name="T13" fmla="*/ 26 h 33"/>
                  <a:gd name="T14" fmla="*/ 49 w 54"/>
                  <a:gd name="T15" fmla="*/ 30 h 33"/>
                  <a:gd name="T16" fmla="*/ 49 w 54"/>
                  <a:gd name="T17" fmla="*/ 33 h 33"/>
                  <a:gd name="T18" fmla="*/ 38 w 54"/>
                  <a:gd name="T19" fmla="*/ 29 h 33"/>
                  <a:gd name="T20" fmla="*/ 28 w 54"/>
                  <a:gd name="T21" fmla="*/ 28 h 33"/>
                  <a:gd name="T22" fmla="*/ 17 w 54"/>
                  <a:gd name="T23" fmla="*/ 25 h 33"/>
                  <a:gd name="T24" fmla="*/ 10 w 54"/>
                  <a:gd name="T25" fmla="*/ 19 h 33"/>
                  <a:gd name="T26" fmla="*/ 5 w 54"/>
                  <a:gd name="T27" fmla="*/ 19 h 33"/>
                  <a:gd name="T28" fmla="*/ 1 w 54"/>
                  <a:gd name="T29" fmla="*/ 22 h 33"/>
                  <a:gd name="T30" fmla="*/ 0 w 54"/>
                  <a:gd name="T31" fmla="*/ 17 h 33"/>
                  <a:gd name="T32" fmla="*/ 3 w 54"/>
                  <a:gd name="T33" fmla="*/ 10 h 33"/>
                  <a:gd name="T34" fmla="*/ 7 w 54"/>
                  <a:gd name="T35" fmla="*/ 5 h 33"/>
                  <a:gd name="T36" fmla="*/ 14 w 54"/>
                  <a:gd name="T37" fmla="*/ 0 h 33"/>
                  <a:gd name="T38" fmla="*/ 14 w 54"/>
                  <a:gd name="T39" fmla="*/ 0 h 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
                  <a:gd name="T61" fmla="*/ 0 h 33"/>
                  <a:gd name="T62" fmla="*/ 54 w 54"/>
                  <a:gd name="T63" fmla="*/ 33 h 3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 h="33">
                    <a:moveTo>
                      <a:pt x="14" y="0"/>
                    </a:moveTo>
                    <a:lnTo>
                      <a:pt x="19" y="7"/>
                    </a:lnTo>
                    <a:lnTo>
                      <a:pt x="31" y="13"/>
                    </a:lnTo>
                    <a:lnTo>
                      <a:pt x="42" y="17"/>
                    </a:lnTo>
                    <a:lnTo>
                      <a:pt x="54" y="21"/>
                    </a:lnTo>
                    <a:lnTo>
                      <a:pt x="52" y="22"/>
                    </a:lnTo>
                    <a:lnTo>
                      <a:pt x="51" y="26"/>
                    </a:lnTo>
                    <a:lnTo>
                      <a:pt x="49" y="30"/>
                    </a:lnTo>
                    <a:lnTo>
                      <a:pt x="49" y="33"/>
                    </a:lnTo>
                    <a:lnTo>
                      <a:pt x="38" y="29"/>
                    </a:lnTo>
                    <a:lnTo>
                      <a:pt x="28" y="28"/>
                    </a:lnTo>
                    <a:lnTo>
                      <a:pt x="17" y="25"/>
                    </a:lnTo>
                    <a:lnTo>
                      <a:pt x="10" y="19"/>
                    </a:lnTo>
                    <a:lnTo>
                      <a:pt x="5" y="19"/>
                    </a:lnTo>
                    <a:lnTo>
                      <a:pt x="1" y="22"/>
                    </a:lnTo>
                    <a:lnTo>
                      <a:pt x="0" y="17"/>
                    </a:lnTo>
                    <a:lnTo>
                      <a:pt x="3" y="10"/>
                    </a:lnTo>
                    <a:lnTo>
                      <a:pt x="7" y="5"/>
                    </a:lnTo>
                    <a:lnTo>
                      <a:pt x="14" y="0"/>
                    </a:lnTo>
                    <a:close/>
                  </a:path>
                </a:pathLst>
              </a:custGeom>
              <a:solidFill>
                <a:srgbClr val="FFFFFF"/>
              </a:solidFill>
              <a:ln w="9525">
                <a:noFill/>
                <a:round/>
                <a:headEnd/>
                <a:tailEnd/>
              </a:ln>
            </p:spPr>
            <p:txBody>
              <a:bodyPr/>
              <a:lstStyle/>
              <a:p>
                <a:endParaRPr lang="en-US"/>
              </a:p>
            </p:txBody>
          </p:sp>
          <p:sp>
            <p:nvSpPr>
              <p:cNvPr id="422025" name="Freeform 133"/>
              <p:cNvSpPr>
                <a:spLocks/>
              </p:cNvSpPr>
              <p:nvPr/>
            </p:nvSpPr>
            <p:spPr bwMode="auto">
              <a:xfrm>
                <a:off x="553" y="3156"/>
                <a:ext cx="9" cy="3"/>
              </a:xfrm>
              <a:custGeom>
                <a:avLst/>
                <a:gdLst>
                  <a:gd name="T0" fmla="*/ 2 w 9"/>
                  <a:gd name="T1" fmla="*/ 0 h 3"/>
                  <a:gd name="T2" fmla="*/ 7 w 9"/>
                  <a:gd name="T3" fmla="*/ 0 h 3"/>
                  <a:gd name="T4" fmla="*/ 9 w 9"/>
                  <a:gd name="T5" fmla="*/ 2 h 3"/>
                  <a:gd name="T6" fmla="*/ 7 w 9"/>
                  <a:gd name="T7" fmla="*/ 2 h 3"/>
                  <a:gd name="T8" fmla="*/ 6 w 9"/>
                  <a:gd name="T9" fmla="*/ 3 h 3"/>
                  <a:gd name="T10" fmla="*/ 0 w 9"/>
                  <a:gd name="T11" fmla="*/ 3 h 3"/>
                  <a:gd name="T12" fmla="*/ 2 w 9"/>
                  <a:gd name="T13" fmla="*/ 0 h 3"/>
                  <a:gd name="T14" fmla="*/ 2 w 9"/>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3"/>
                  <a:gd name="T26" fmla="*/ 9 w 9"/>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3">
                    <a:moveTo>
                      <a:pt x="2" y="0"/>
                    </a:moveTo>
                    <a:lnTo>
                      <a:pt x="7" y="0"/>
                    </a:lnTo>
                    <a:lnTo>
                      <a:pt x="9" y="2"/>
                    </a:lnTo>
                    <a:lnTo>
                      <a:pt x="7" y="2"/>
                    </a:lnTo>
                    <a:lnTo>
                      <a:pt x="6" y="3"/>
                    </a:lnTo>
                    <a:lnTo>
                      <a:pt x="0" y="3"/>
                    </a:lnTo>
                    <a:lnTo>
                      <a:pt x="2" y="0"/>
                    </a:lnTo>
                    <a:close/>
                  </a:path>
                </a:pathLst>
              </a:custGeom>
              <a:solidFill>
                <a:srgbClr val="FFFFFF"/>
              </a:solidFill>
              <a:ln w="9525">
                <a:noFill/>
                <a:round/>
                <a:headEnd/>
                <a:tailEnd/>
              </a:ln>
            </p:spPr>
            <p:txBody>
              <a:bodyPr/>
              <a:lstStyle/>
              <a:p>
                <a:endParaRPr lang="en-US"/>
              </a:p>
            </p:txBody>
          </p:sp>
          <p:sp>
            <p:nvSpPr>
              <p:cNvPr id="422026" name="Freeform 134"/>
              <p:cNvSpPr>
                <a:spLocks/>
              </p:cNvSpPr>
              <p:nvPr/>
            </p:nvSpPr>
            <p:spPr bwMode="auto">
              <a:xfrm>
                <a:off x="545" y="3170"/>
                <a:ext cx="7" cy="43"/>
              </a:xfrm>
              <a:custGeom>
                <a:avLst/>
                <a:gdLst>
                  <a:gd name="T0" fmla="*/ 3 w 7"/>
                  <a:gd name="T1" fmla="*/ 0 h 43"/>
                  <a:gd name="T2" fmla="*/ 3 w 7"/>
                  <a:gd name="T3" fmla="*/ 5 h 43"/>
                  <a:gd name="T4" fmla="*/ 3 w 7"/>
                  <a:gd name="T5" fmla="*/ 9 h 43"/>
                  <a:gd name="T6" fmla="*/ 5 w 7"/>
                  <a:gd name="T7" fmla="*/ 15 h 43"/>
                  <a:gd name="T8" fmla="*/ 7 w 7"/>
                  <a:gd name="T9" fmla="*/ 22 h 43"/>
                  <a:gd name="T10" fmla="*/ 7 w 7"/>
                  <a:gd name="T11" fmla="*/ 26 h 43"/>
                  <a:gd name="T12" fmla="*/ 7 w 7"/>
                  <a:gd name="T13" fmla="*/ 31 h 43"/>
                  <a:gd name="T14" fmla="*/ 7 w 7"/>
                  <a:gd name="T15" fmla="*/ 38 h 43"/>
                  <a:gd name="T16" fmla="*/ 7 w 7"/>
                  <a:gd name="T17" fmla="*/ 43 h 43"/>
                  <a:gd name="T18" fmla="*/ 3 w 7"/>
                  <a:gd name="T19" fmla="*/ 38 h 43"/>
                  <a:gd name="T20" fmla="*/ 0 w 7"/>
                  <a:gd name="T21" fmla="*/ 32 h 43"/>
                  <a:gd name="T22" fmla="*/ 0 w 7"/>
                  <a:gd name="T23" fmla="*/ 27 h 43"/>
                  <a:gd name="T24" fmla="*/ 0 w 7"/>
                  <a:gd name="T25" fmla="*/ 22 h 43"/>
                  <a:gd name="T26" fmla="*/ 0 w 7"/>
                  <a:gd name="T27" fmla="*/ 16 h 43"/>
                  <a:gd name="T28" fmla="*/ 0 w 7"/>
                  <a:gd name="T29" fmla="*/ 11 h 43"/>
                  <a:gd name="T30" fmla="*/ 0 w 7"/>
                  <a:gd name="T31" fmla="*/ 5 h 43"/>
                  <a:gd name="T32" fmla="*/ 3 w 7"/>
                  <a:gd name="T33" fmla="*/ 0 h 43"/>
                  <a:gd name="T34" fmla="*/ 3 w 7"/>
                  <a:gd name="T35" fmla="*/ 0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43"/>
                  <a:gd name="T56" fmla="*/ 7 w 7"/>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43">
                    <a:moveTo>
                      <a:pt x="3" y="0"/>
                    </a:moveTo>
                    <a:lnTo>
                      <a:pt x="3" y="5"/>
                    </a:lnTo>
                    <a:lnTo>
                      <a:pt x="3" y="9"/>
                    </a:lnTo>
                    <a:lnTo>
                      <a:pt x="5" y="15"/>
                    </a:lnTo>
                    <a:lnTo>
                      <a:pt x="7" y="22"/>
                    </a:lnTo>
                    <a:lnTo>
                      <a:pt x="7" y="26"/>
                    </a:lnTo>
                    <a:lnTo>
                      <a:pt x="7" y="31"/>
                    </a:lnTo>
                    <a:lnTo>
                      <a:pt x="7" y="38"/>
                    </a:lnTo>
                    <a:lnTo>
                      <a:pt x="7" y="43"/>
                    </a:lnTo>
                    <a:lnTo>
                      <a:pt x="3" y="38"/>
                    </a:lnTo>
                    <a:lnTo>
                      <a:pt x="0" y="32"/>
                    </a:lnTo>
                    <a:lnTo>
                      <a:pt x="0" y="27"/>
                    </a:lnTo>
                    <a:lnTo>
                      <a:pt x="0" y="22"/>
                    </a:lnTo>
                    <a:lnTo>
                      <a:pt x="0" y="16"/>
                    </a:lnTo>
                    <a:lnTo>
                      <a:pt x="0" y="11"/>
                    </a:lnTo>
                    <a:lnTo>
                      <a:pt x="0" y="5"/>
                    </a:lnTo>
                    <a:lnTo>
                      <a:pt x="3" y="0"/>
                    </a:lnTo>
                    <a:close/>
                  </a:path>
                </a:pathLst>
              </a:custGeom>
              <a:solidFill>
                <a:srgbClr val="FFFFFF"/>
              </a:solidFill>
              <a:ln w="9525">
                <a:noFill/>
                <a:round/>
                <a:headEnd/>
                <a:tailEnd/>
              </a:ln>
            </p:spPr>
            <p:txBody>
              <a:bodyPr/>
              <a:lstStyle/>
              <a:p>
                <a:endParaRPr lang="en-US"/>
              </a:p>
            </p:txBody>
          </p:sp>
          <p:sp>
            <p:nvSpPr>
              <p:cNvPr id="422027" name="Freeform 135"/>
              <p:cNvSpPr>
                <a:spLocks/>
              </p:cNvSpPr>
              <p:nvPr/>
            </p:nvSpPr>
            <p:spPr bwMode="auto">
              <a:xfrm>
                <a:off x="467" y="3173"/>
                <a:ext cx="35" cy="25"/>
              </a:xfrm>
              <a:custGeom>
                <a:avLst/>
                <a:gdLst>
                  <a:gd name="T0" fmla="*/ 0 w 35"/>
                  <a:gd name="T1" fmla="*/ 0 h 25"/>
                  <a:gd name="T2" fmla="*/ 7 w 35"/>
                  <a:gd name="T3" fmla="*/ 5 h 25"/>
                  <a:gd name="T4" fmla="*/ 20 w 35"/>
                  <a:gd name="T5" fmla="*/ 8 h 25"/>
                  <a:gd name="T6" fmla="*/ 23 w 35"/>
                  <a:gd name="T7" fmla="*/ 9 h 25"/>
                  <a:gd name="T8" fmla="*/ 28 w 35"/>
                  <a:gd name="T9" fmla="*/ 12 h 25"/>
                  <a:gd name="T10" fmla="*/ 32 w 35"/>
                  <a:gd name="T11" fmla="*/ 14 h 25"/>
                  <a:gd name="T12" fmla="*/ 35 w 35"/>
                  <a:gd name="T13" fmla="*/ 21 h 25"/>
                  <a:gd name="T14" fmla="*/ 30 w 35"/>
                  <a:gd name="T15" fmla="*/ 21 h 25"/>
                  <a:gd name="T16" fmla="*/ 23 w 35"/>
                  <a:gd name="T17" fmla="*/ 23 h 25"/>
                  <a:gd name="T18" fmla="*/ 14 w 35"/>
                  <a:gd name="T19" fmla="*/ 24 h 25"/>
                  <a:gd name="T20" fmla="*/ 11 w 35"/>
                  <a:gd name="T21" fmla="*/ 25 h 25"/>
                  <a:gd name="T22" fmla="*/ 5 w 35"/>
                  <a:gd name="T23" fmla="*/ 19 h 25"/>
                  <a:gd name="T24" fmla="*/ 2 w 35"/>
                  <a:gd name="T25" fmla="*/ 13 h 25"/>
                  <a:gd name="T26" fmla="*/ 0 w 35"/>
                  <a:gd name="T27" fmla="*/ 6 h 25"/>
                  <a:gd name="T28" fmla="*/ 0 w 35"/>
                  <a:gd name="T29" fmla="*/ 0 h 25"/>
                  <a:gd name="T30" fmla="*/ 0 w 35"/>
                  <a:gd name="T31" fmla="*/ 0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
                  <a:gd name="T49" fmla="*/ 0 h 25"/>
                  <a:gd name="T50" fmla="*/ 35 w 35"/>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 h="25">
                    <a:moveTo>
                      <a:pt x="0" y="0"/>
                    </a:moveTo>
                    <a:lnTo>
                      <a:pt x="7" y="5"/>
                    </a:lnTo>
                    <a:lnTo>
                      <a:pt x="20" y="8"/>
                    </a:lnTo>
                    <a:lnTo>
                      <a:pt x="23" y="9"/>
                    </a:lnTo>
                    <a:lnTo>
                      <a:pt x="28" y="12"/>
                    </a:lnTo>
                    <a:lnTo>
                      <a:pt x="32" y="14"/>
                    </a:lnTo>
                    <a:lnTo>
                      <a:pt x="35" y="21"/>
                    </a:lnTo>
                    <a:lnTo>
                      <a:pt x="30" y="21"/>
                    </a:lnTo>
                    <a:lnTo>
                      <a:pt x="23" y="23"/>
                    </a:lnTo>
                    <a:lnTo>
                      <a:pt x="14" y="24"/>
                    </a:lnTo>
                    <a:lnTo>
                      <a:pt x="11" y="25"/>
                    </a:lnTo>
                    <a:lnTo>
                      <a:pt x="5" y="19"/>
                    </a:lnTo>
                    <a:lnTo>
                      <a:pt x="2" y="13"/>
                    </a:lnTo>
                    <a:lnTo>
                      <a:pt x="0" y="6"/>
                    </a:lnTo>
                    <a:lnTo>
                      <a:pt x="0" y="0"/>
                    </a:lnTo>
                    <a:close/>
                  </a:path>
                </a:pathLst>
              </a:custGeom>
              <a:solidFill>
                <a:srgbClr val="FFFFFF"/>
              </a:solidFill>
              <a:ln w="9525">
                <a:noFill/>
                <a:round/>
                <a:headEnd/>
                <a:tailEnd/>
              </a:ln>
            </p:spPr>
            <p:txBody>
              <a:bodyPr/>
              <a:lstStyle/>
              <a:p>
                <a:endParaRPr lang="en-US"/>
              </a:p>
            </p:txBody>
          </p:sp>
          <p:sp>
            <p:nvSpPr>
              <p:cNvPr id="422028" name="Freeform 136"/>
              <p:cNvSpPr>
                <a:spLocks/>
              </p:cNvSpPr>
              <p:nvPr/>
            </p:nvSpPr>
            <p:spPr bwMode="auto">
              <a:xfrm>
                <a:off x="515" y="3192"/>
                <a:ext cx="8" cy="6"/>
              </a:xfrm>
              <a:custGeom>
                <a:avLst/>
                <a:gdLst>
                  <a:gd name="T0" fmla="*/ 5 w 8"/>
                  <a:gd name="T1" fmla="*/ 0 h 6"/>
                  <a:gd name="T2" fmla="*/ 8 w 8"/>
                  <a:gd name="T3" fmla="*/ 2 h 6"/>
                  <a:gd name="T4" fmla="*/ 5 w 8"/>
                  <a:gd name="T5" fmla="*/ 6 h 6"/>
                  <a:gd name="T6" fmla="*/ 0 w 8"/>
                  <a:gd name="T7" fmla="*/ 5 h 6"/>
                  <a:gd name="T8" fmla="*/ 5 w 8"/>
                  <a:gd name="T9" fmla="*/ 0 h 6"/>
                  <a:gd name="T10" fmla="*/ 5 w 8"/>
                  <a:gd name="T11" fmla="*/ 0 h 6"/>
                  <a:gd name="T12" fmla="*/ 0 60000 65536"/>
                  <a:gd name="T13" fmla="*/ 0 60000 65536"/>
                  <a:gd name="T14" fmla="*/ 0 60000 65536"/>
                  <a:gd name="T15" fmla="*/ 0 60000 65536"/>
                  <a:gd name="T16" fmla="*/ 0 60000 65536"/>
                  <a:gd name="T17" fmla="*/ 0 60000 65536"/>
                  <a:gd name="T18" fmla="*/ 0 w 8"/>
                  <a:gd name="T19" fmla="*/ 0 h 6"/>
                  <a:gd name="T20" fmla="*/ 8 w 8"/>
                  <a:gd name="T21" fmla="*/ 6 h 6"/>
                </a:gdLst>
                <a:ahLst/>
                <a:cxnLst>
                  <a:cxn ang="T12">
                    <a:pos x="T0" y="T1"/>
                  </a:cxn>
                  <a:cxn ang="T13">
                    <a:pos x="T2" y="T3"/>
                  </a:cxn>
                  <a:cxn ang="T14">
                    <a:pos x="T4" y="T5"/>
                  </a:cxn>
                  <a:cxn ang="T15">
                    <a:pos x="T6" y="T7"/>
                  </a:cxn>
                  <a:cxn ang="T16">
                    <a:pos x="T8" y="T9"/>
                  </a:cxn>
                  <a:cxn ang="T17">
                    <a:pos x="T10" y="T11"/>
                  </a:cxn>
                </a:cxnLst>
                <a:rect l="T18" t="T19" r="T20" b="T21"/>
                <a:pathLst>
                  <a:path w="8" h="6">
                    <a:moveTo>
                      <a:pt x="5" y="0"/>
                    </a:moveTo>
                    <a:lnTo>
                      <a:pt x="8" y="2"/>
                    </a:lnTo>
                    <a:lnTo>
                      <a:pt x="5" y="6"/>
                    </a:lnTo>
                    <a:lnTo>
                      <a:pt x="0" y="5"/>
                    </a:lnTo>
                    <a:lnTo>
                      <a:pt x="5" y="0"/>
                    </a:lnTo>
                    <a:close/>
                  </a:path>
                </a:pathLst>
              </a:custGeom>
              <a:solidFill>
                <a:srgbClr val="FFFFFF"/>
              </a:solidFill>
              <a:ln w="9525">
                <a:noFill/>
                <a:round/>
                <a:headEnd/>
                <a:tailEnd/>
              </a:ln>
            </p:spPr>
            <p:txBody>
              <a:bodyPr/>
              <a:lstStyle/>
              <a:p>
                <a:endParaRPr lang="en-US"/>
              </a:p>
            </p:txBody>
          </p:sp>
          <p:sp>
            <p:nvSpPr>
              <p:cNvPr id="422029" name="Freeform 137"/>
              <p:cNvSpPr>
                <a:spLocks/>
              </p:cNvSpPr>
              <p:nvPr/>
            </p:nvSpPr>
            <p:spPr bwMode="auto">
              <a:xfrm>
                <a:off x="545" y="3213"/>
                <a:ext cx="5" cy="6"/>
              </a:xfrm>
              <a:custGeom>
                <a:avLst/>
                <a:gdLst>
                  <a:gd name="T0" fmla="*/ 3 w 5"/>
                  <a:gd name="T1" fmla="*/ 0 h 6"/>
                  <a:gd name="T2" fmla="*/ 5 w 5"/>
                  <a:gd name="T3" fmla="*/ 6 h 6"/>
                  <a:gd name="T4" fmla="*/ 3 w 5"/>
                  <a:gd name="T5" fmla="*/ 6 h 6"/>
                  <a:gd name="T6" fmla="*/ 0 w 5"/>
                  <a:gd name="T7" fmla="*/ 2 h 6"/>
                  <a:gd name="T8" fmla="*/ 3 w 5"/>
                  <a:gd name="T9" fmla="*/ 0 h 6"/>
                  <a:gd name="T10" fmla="*/ 3 w 5"/>
                  <a:gd name="T11" fmla="*/ 0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3" y="0"/>
                    </a:moveTo>
                    <a:lnTo>
                      <a:pt x="5" y="6"/>
                    </a:lnTo>
                    <a:lnTo>
                      <a:pt x="3" y="6"/>
                    </a:lnTo>
                    <a:lnTo>
                      <a:pt x="0" y="2"/>
                    </a:lnTo>
                    <a:lnTo>
                      <a:pt x="3" y="0"/>
                    </a:lnTo>
                    <a:close/>
                  </a:path>
                </a:pathLst>
              </a:custGeom>
              <a:solidFill>
                <a:srgbClr val="FFFFFF"/>
              </a:solidFill>
              <a:ln w="9525">
                <a:noFill/>
                <a:round/>
                <a:headEnd/>
                <a:tailEnd/>
              </a:ln>
            </p:spPr>
            <p:txBody>
              <a:bodyPr/>
              <a:lstStyle/>
              <a:p>
                <a:endParaRPr lang="en-US"/>
              </a:p>
            </p:txBody>
          </p:sp>
          <p:sp>
            <p:nvSpPr>
              <p:cNvPr id="422030" name="Freeform 138"/>
              <p:cNvSpPr>
                <a:spLocks/>
              </p:cNvSpPr>
              <p:nvPr/>
            </p:nvSpPr>
            <p:spPr bwMode="auto">
              <a:xfrm>
                <a:off x="490" y="3225"/>
                <a:ext cx="42" cy="57"/>
              </a:xfrm>
              <a:custGeom>
                <a:avLst/>
                <a:gdLst>
                  <a:gd name="T0" fmla="*/ 32 w 42"/>
                  <a:gd name="T1" fmla="*/ 0 h 57"/>
                  <a:gd name="T2" fmla="*/ 33 w 42"/>
                  <a:gd name="T3" fmla="*/ 4 h 57"/>
                  <a:gd name="T4" fmla="*/ 40 w 42"/>
                  <a:gd name="T5" fmla="*/ 11 h 57"/>
                  <a:gd name="T6" fmla="*/ 42 w 42"/>
                  <a:gd name="T7" fmla="*/ 17 h 57"/>
                  <a:gd name="T8" fmla="*/ 39 w 42"/>
                  <a:gd name="T9" fmla="*/ 22 h 57"/>
                  <a:gd name="T10" fmla="*/ 35 w 42"/>
                  <a:gd name="T11" fmla="*/ 15 h 57"/>
                  <a:gd name="T12" fmla="*/ 30 w 42"/>
                  <a:gd name="T13" fmla="*/ 11 h 57"/>
                  <a:gd name="T14" fmla="*/ 25 w 42"/>
                  <a:gd name="T15" fmla="*/ 11 h 57"/>
                  <a:gd name="T16" fmla="*/ 18 w 42"/>
                  <a:gd name="T17" fmla="*/ 13 h 57"/>
                  <a:gd name="T18" fmla="*/ 12 w 42"/>
                  <a:gd name="T19" fmla="*/ 14 h 57"/>
                  <a:gd name="T20" fmla="*/ 11 w 42"/>
                  <a:gd name="T21" fmla="*/ 19 h 57"/>
                  <a:gd name="T22" fmla="*/ 11 w 42"/>
                  <a:gd name="T23" fmla="*/ 23 h 57"/>
                  <a:gd name="T24" fmla="*/ 18 w 42"/>
                  <a:gd name="T25" fmla="*/ 29 h 57"/>
                  <a:gd name="T26" fmla="*/ 16 w 42"/>
                  <a:gd name="T27" fmla="*/ 36 h 57"/>
                  <a:gd name="T28" fmla="*/ 14 w 42"/>
                  <a:gd name="T29" fmla="*/ 44 h 57"/>
                  <a:gd name="T30" fmla="*/ 14 w 42"/>
                  <a:gd name="T31" fmla="*/ 46 h 57"/>
                  <a:gd name="T32" fmla="*/ 18 w 42"/>
                  <a:gd name="T33" fmla="*/ 50 h 57"/>
                  <a:gd name="T34" fmla="*/ 19 w 42"/>
                  <a:gd name="T35" fmla="*/ 52 h 57"/>
                  <a:gd name="T36" fmla="*/ 26 w 42"/>
                  <a:gd name="T37" fmla="*/ 52 h 57"/>
                  <a:gd name="T38" fmla="*/ 21 w 42"/>
                  <a:gd name="T39" fmla="*/ 55 h 57"/>
                  <a:gd name="T40" fmla="*/ 18 w 42"/>
                  <a:gd name="T41" fmla="*/ 57 h 57"/>
                  <a:gd name="T42" fmla="*/ 11 w 42"/>
                  <a:gd name="T43" fmla="*/ 57 h 57"/>
                  <a:gd name="T44" fmla="*/ 7 w 42"/>
                  <a:gd name="T45" fmla="*/ 57 h 57"/>
                  <a:gd name="T46" fmla="*/ 0 w 42"/>
                  <a:gd name="T47" fmla="*/ 50 h 57"/>
                  <a:gd name="T48" fmla="*/ 5 w 42"/>
                  <a:gd name="T49" fmla="*/ 42 h 57"/>
                  <a:gd name="T50" fmla="*/ 2 w 42"/>
                  <a:gd name="T51" fmla="*/ 36 h 57"/>
                  <a:gd name="T52" fmla="*/ 2 w 42"/>
                  <a:gd name="T53" fmla="*/ 29 h 57"/>
                  <a:gd name="T54" fmla="*/ 5 w 42"/>
                  <a:gd name="T55" fmla="*/ 23 h 57"/>
                  <a:gd name="T56" fmla="*/ 9 w 42"/>
                  <a:gd name="T57" fmla="*/ 17 h 57"/>
                  <a:gd name="T58" fmla="*/ 12 w 42"/>
                  <a:gd name="T59" fmla="*/ 11 h 57"/>
                  <a:gd name="T60" fmla="*/ 18 w 42"/>
                  <a:gd name="T61" fmla="*/ 7 h 57"/>
                  <a:gd name="T62" fmla="*/ 25 w 42"/>
                  <a:gd name="T63" fmla="*/ 3 h 57"/>
                  <a:gd name="T64" fmla="*/ 32 w 42"/>
                  <a:gd name="T65" fmla="*/ 0 h 57"/>
                  <a:gd name="T66" fmla="*/ 32 w 42"/>
                  <a:gd name="T67" fmla="*/ 0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57"/>
                  <a:gd name="T104" fmla="*/ 42 w 42"/>
                  <a:gd name="T105" fmla="*/ 57 h 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57">
                    <a:moveTo>
                      <a:pt x="32" y="0"/>
                    </a:moveTo>
                    <a:lnTo>
                      <a:pt x="33" y="4"/>
                    </a:lnTo>
                    <a:lnTo>
                      <a:pt x="40" y="11"/>
                    </a:lnTo>
                    <a:lnTo>
                      <a:pt x="42" y="17"/>
                    </a:lnTo>
                    <a:lnTo>
                      <a:pt x="39" y="22"/>
                    </a:lnTo>
                    <a:lnTo>
                      <a:pt x="35" y="15"/>
                    </a:lnTo>
                    <a:lnTo>
                      <a:pt x="30" y="11"/>
                    </a:lnTo>
                    <a:lnTo>
                      <a:pt x="25" y="11"/>
                    </a:lnTo>
                    <a:lnTo>
                      <a:pt x="18" y="13"/>
                    </a:lnTo>
                    <a:lnTo>
                      <a:pt x="12" y="14"/>
                    </a:lnTo>
                    <a:lnTo>
                      <a:pt x="11" y="19"/>
                    </a:lnTo>
                    <a:lnTo>
                      <a:pt x="11" y="23"/>
                    </a:lnTo>
                    <a:lnTo>
                      <a:pt x="18" y="29"/>
                    </a:lnTo>
                    <a:lnTo>
                      <a:pt x="16" y="36"/>
                    </a:lnTo>
                    <a:lnTo>
                      <a:pt x="14" y="44"/>
                    </a:lnTo>
                    <a:lnTo>
                      <a:pt x="14" y="46"/>
                    </a:lnTo>
                    <a:lnTo>
                      <a:pt x="18" y="50"/>
                    </a:lnTo>
                    <a:lnTo>
                      <a:pt x="19" y="52"/>
                    </a:lnTo>
                    <a:lnTo>
                      <a:pt x="26" y="52"/>
                    </a:lnTo>
                    <a:lnTo>
                      <a:pt x="21" y="55"/>
                    </a:lnTo>
                    <a:lnTo>
                      <a:pt x="18" y="57"/>
                    </a:lnTo>
                    <a:lnTo>
                      <a:pt x="11" y="57"/>
                    </a:lnTo>
                    <a:lnTo>
                      <a:pt x="7" y="57"/>
                    </a:lnTo>
                    <a:lnTo>
                      <a:pt x="0" y="50"/>
                    </a:lnTo>
                    <a:lnTo>
                      <a:pt x="5" y="42"/>
                    </a:lnTo>
                    <a:lnTo>
                      <a:pt x="2" y="36"/>
                    </a:lnTo>
                    <a:lnTo>
                      <a:pt x="2" y="29"/>
                    </a:lnTo>
                    <a:lnTo>
                      <a:pt x="5" y="23"/>
                    </a:lnTo>
                    <a:lnTo>
                      <a:pt x="9" y="17"/>
                    </a:lnTo>
                    <a:lnTo>
                      <a:pt x="12" y="11"/>
                    </a:lnTo>
                    <a:lnTo>
                      <a:pt x="18" y="7"/>
                    </a:lnTo>
                    <a:lnTo>
                      <a:pt x="25" y="3"/>
                    </a:lnTo>
                    <a:lnTo>
                      <a:pt x="32" y="0"/>
                    </a:lnTo>
                    <a:close/>
                  </a:path>
                </a:pathLst>
              </a:custGeom>
              <a:solidFill>
                <a:srgbClr val="FFFFFF"/>
              </a:solidFill>
              <a:ln w="9525">
                <a:noFill/>
                <a:round/>
                <a:headEnd/>
                <a:tailEnd/>
              </a:ln>
            </p:spPr>
            <p:txBody>
              <a:bodyPr/>
              <a:lstStyle/>
              <a:p>
                <a:endParaRPr lang="en-US"/>
              </a:p>
            </p:txBody>
          </p:sp>
          <p:sp>
            <p:nvSpPr>
              <p:cNvPr id="422031" name="Freeform 139"/>
              <p:cNvSpPr>
                <a:spLocks/>
              </p:cNvSpPr>
              <p:nvPr/>
            </p:nvSpPr>
            <p:spPr bwMode="auto">
              <a:xfrm>
                <a:off x="548" y="3258"/>
                <a:ext cx="7" cy="19"/>
              </a:xfrm>
              <a:custGeom>
                <a:avLst/>
                <a:gdLst>
                  <a:gd name="T0" fmla="*/ 4 w 7"/>
                  <a:gd name="T1" fmla="*/ 0 h 19"/>
                  <a:gd name="T2" fmla="*/ 4 w 7"/>
                  <a:gd name="T3" fmla="*/ 1 h 19"/>
                  <a:gd name="T4" fmla="*/ 5 w 7"/>
                  <a:gd name="T5" fmla="*/ 7 h 19"/>
                  <a:gd name="T6" fmla="*/ 5 w 7"/>
                  <a:gd name="T7" fmla="*/ 11 h 19"/>
                  <a:gd name="T8" fmla="*/ 7 w 7"/>
                  <a:gd name="T9" fmla="*/ 15 h 19"/>
                  <a:gd name="T10" fmla="*/ 5 w 7"/>
                  <a:gd name="T11" fmla="*/ 17 h 19"/>
                  <a:gd name="T12" fmla="*/ 4 w 7"/>
                  <a:gd name="T13" fmla="*/ 19 h 19"/>
                  <a:gd name="T14" fmla="*/ 2 w 7"/>
                  <a:gd name="T15" fmla="*/ 16 h 19"/>
                  <a:gd name="T16" fmla="*/ 0 w 7"/>
                  <a:gd name="T17" fmla="*/ 12 h 19"/>
                  <a:gd name="T18" fmla="*/ 0 w 7"/>
                  <a:gd name="T19" fmla="*/ 7 h 19"/>
                  <a:gd name="T20" fmla="*/ 2 w 7"/>
                  <a:gd name="T21" fmla="*/ 3 h 19"/>
                  <a:gd name="T22" fmla="*/ 2 w 7"/>
                  <a:gd name="T23" fmla="*/ 0 h 19"/>
                  <a:gd name="T24" fmla="*/ 4 w 7"/>
                  <a:gd name="T25" fmla="*/ 0 h 19"/>
                  <a:gd name="T26" fmla="*/ 4 w 7"/>
                  <a:gd name="T27" fmla="*/ 0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
                  <a:gd name="T43" fmla="*/ 0 h 19"/>
                  <a:gd name="T44" fmla="*/ 7 w 7"/>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 h="19">
                    <a:moveTo>
                      <a:pt x="4" y="0"/>
                    </a:moveTo>
                    <a:lnTo>
                      <a:pt x="4" y="1"/>
                    </a:lnTo>
                    <a:lnTo>
                      <a:pt x="5" y="7"/>
                    </a:lnTo>
                    <a:lnTo>
                      <a:pt x="5" y="11"/>
                    </a:lnTo>
                    <a:lnTo>
                      <a:pt x="7" y="15"/>
                    </a:lnTo>
                    <a:lnTo>
                      <a:pt x="5" y="17"/>
                    </a:lnTo>
                    <a:lnTo>
                      <a:pt x="4" y="19"/>
                    </a:lnTo>
                    <a:lnTo>
                      <a:pt x="2" y="16"/>
                    </a:lnTo>
                    <a:lnTo>
                      <a:pt x="0" y="12"/>
                    </a:lnTo>
                    <a:lnTo>
                      <a:pt x="0" y="7"/>
                    </a:lnTo>
                    <a:lnTo>
                      <a:pt x="2" y="3"/>
                    </a:lnTo>
                    <a:lnTo>
                      <a:pt x="2" y="0"/>
                    </a:lnTo>
                    <a:lnTo>
                      <a:pt x="4" y="0"/>
                    </a:lnTo>
                    <a:close/>
                  </a:path>
                </a:pathLst>
              </a:custGeom>
              <a:solidFill>
                <a:srgbClr val="FFFFFF"/>
              </a:solidFill>
              <a:ln w="9525">
                <a:noFill/>
                <a:round/>
                <a:headEnd/>
                <a:tailEnd/>
              </a:ln>
            </p:spPr>
            <p:txBody>
              <a:bodyPr/>
              <a:lstStyle/>
              <a:p>
                <a:endParaRPr lang="en-US"/>
              </a:p>
            </p:txBody>
          </p:sp>
          <p:sp>
            <p:nvSpPr>
              <p:cNvPr id="422032" name="Freeform 140"/>
              <p:cNvSpPr>
                <a:spLocks/>
              </p:cNvSpPr>
              <p:nvPr/>
            </p:nvSpPr>
            <p:spPr bwMode="auto">
              <a:xfrm>
                <a:off x="750" y="3458"/>
                <a:ext cx="232" cy="252"/>
              </a:xfrm>
              <a:custGeom>
                <a:avLst/>
                <a:gdLst>
                  <a:gd name="T0" fmla="*/ 227 w 232"/>
                  <a:gd name="T1" fmla="*/ 0 h 252"/>
                  <a:gd name="T2" fmla="*/ 232 w 232"/>
                  <a:gd name="T3" fmla="*/ 251 h 252"/>
                  <a:gd name="T4" fmla="*/ 58 w 232"/>
                  <a:gd name="T5" fmla="*/ 252 h 252"/>
                  <a:gd name="T6" fmla="*/ 18 w 232"/>
                  <a:gd name="T7" fmla="*/ 145 h 252"/>
                  <a:gd name="T8" fmla="*/ 0 w 232"/>
                  <a:gd name="T9" fmla="*/ 61 h 252"/>
                  <a:gd name="T10" fmla="*/ 155 w 232"/>
                  <a:gd name="T11" fmla="*/ 54 h 252"/>
                  <a:gd name="T12" fmla="*/ 172 w 232"/>
                  <a:gd name="T13" fmla="*/ 61 h 252"/>
                  <a:gd name="T14" fmla="*/ 142 w 232"/>
                  <a:gd name="T15" fmla="*/ 144 h 252"/>
                  <a:gd name="T16" fmla="*/ 178 w 232"/>
                  <a:gd name="T17" fmla="*/ 150 h 252"/>
                  <a:gd name="T18" fmla="*/ 188 w 232"/>
                  <a:gd name="T19" fmla="*/ 88 h 252"/>
                  <a:gd name="T20" fmla="*/ 204 w 232"/>
                  <a:gd name="T21" fmla="*/ 50 h 252"/>
                  <a:gd name="T22" fmla="*/ 192 w 232"/>
                  <a:gd name="T23" fmla="*/ 34 h 252"/>
                  <a:gd name="T24" fmla="*/ 209 w 232"/>
                  <a:gd name="T25" fmla="*/ 7 h 252"/>
                  <a:gd name="T26" fmla="*/ 227 w 232"/>
                  <a:gd name="T27" fmla="*/ 0 h 252"/>
                  <a:gd name="T28" fmla="*/ 227 w 232"/>
                  <a:gd name="T29" fmla="*/ 0 h 2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2"/>
                  <a:gd name="T46" fmla="*/ 0 h 252"/>
                  <a:gd name="T47" fmla="*/ 232 w 232"/>
                  <a:gd name="T48" fmla="*/ 252 h 2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2" h="252">
                    <a:moveTo>
                      <a:pt x="227" y="0"/>
                    </a:moveTo>
                    <a:lnTo>
                      <a:pt x="232" y="251"/>
                    </a:lnTo>
                    <a:lnTo>
                      <a:pt x="58" y="252"/>
                    </a:lnTo>
                    <a:lnTo>
                      <a:pt x="18" y="145"/>
                    </a:lnTo>
                    <a:lnTo>
                      <a:pt x="0" y="61"/>
                    </a:lnTo>
                    <a:lnTo>
                      <a:pt x="155" y="54"/>
                    </a:lnTo>
                    <a:lnTo>
                      <a:pt x="172" y="61"/>
                    </a:lnTo>
                    <a:lnTo>
                      <a:pt x="142" y="144"/>
                    </a:lnTo>
                    <a:lnTo>
                      <a:pt x="178" y="150"/>
                    </a:lnTo>
                    <a:lnTo>
                      <a:pt x="188" y="88"/>
                    </a:lnTo>
                    <a:lnTo>
                      <a:pt x="204" y="50"/>
                    </a:lnTo>
                    <a:lnTo>
                      <a:pt x="192" y="34"/>
                    </a:lnTo>
                    <a:lnTo>
                      <a:pt x="209" y="7"/>
                    </a:lnTo>
                    <a:lnTo>
                      <a:pt x="227" y="0"/>
                    </a:lnTo>
                    <a:close/>
                  </a:path>
                </a:pathLst>
              </a:custGeom>
              <a:solidFill>
                <a:srgbClr val="B8B8D9"/>
              </a:solidFill>
              <a:ln w="9525">
                <a:noFill/>
                <a:round/>
                <a:headEnd/>
                <a:tailEnd/>
              </a:ln>
            </p:spPr>
            <p:txBody>
              <a:bodyPr/>
              <a:lstStyle/>
              <a:p>
                <a:endParaRPr lang="en-US"/>
              </a:p>
            </p:txBody>
          </p:sp>
          <p:sp>
            <p:nvSpPr>
              <p:cNvPr id="422033" name="Freeform 141"/>
              <p:cNvSpPr>
                <a:spLocks/>
              </p:cNvSpPr>
              <p:nvPr/>
            </p:nvSpPr>
            <p:spPr bwMode="auto">
              <a:xfrm>
                <a:off x="762" y="3030"/>
                <a:ext cx="199" cy="461"/>
              </a:xfrm>
              <a:custGeom>
                <a:avLst/>
                <a:gdLst>
                  <a:gd name="T0" fmla="*/ 194 w 199"/>
                  <a:gd name="T1" fmla="*/ 0 h 461"/>
                  <a:gd name="T2" fmla="*/ 108 w 199"/>
                  <a:gd name="T3" fmla="*/ 44 h 461"/>
                  <a:gd name="T4" fmla="*/ 0 w 199"/>
                  <a:gd name="T5" fmla="*/ 425 h 461"/>
                  <a:gd name="T6" fmla="*/ 146 w 199"/>
                  <a:gd name="T7" fmla="*/ 461 h 461"/>
                  <a:gd name="T8" fmla="*/ 183 w 199"/>
                  <a:gd name="T9" fmla="*/ 461 h 461"/>
                  <a:gd name="T10" fmla="*/ 199 w 199"/>
                  <a:gd name="T11" fmla="*/ 423 h 461"/>
                  <a:gd name="T12" fmla="*/ 178 w 199"/>
                  <a:gd name="T13" fmla="*/ 423 h 461"/>
                  <a:gd name="T14" fmla="*/ 160 w 199"/>
                  <a:gd name="T15" fmla="*/ 416 h 461"/>
                  <a:gd name="T16" fmla="*/ 157 w 199"/>
                  <a:gd name="T17" fmla="*/ 396 h 461"/>
                  <a:gd name="T18" fmla="*/ 174 w 199"/>
                  <a:gd name="T19" fmla="*/ 375 h 461"/>
                  <a:gd name="T20" fmla="*/ 155 w 199"/>
                  <a:gd name="T21" fmla="*/ 365 h 461"/>
                  <a:gd name="T22" fmla="*/ 143 w 199"/>
                  <a:gd name="T23" fmla="*/ 348 h 461"/>
                  <a:gd name="T24" fmla="*/ 155 w 199"/>
                  <a:gd name="T25" fmla="*/ 332 h 461"/>
                  <a:gd name="T26" fmla="*/ 188 w 199"/>
                  <a:gd name="T27" fmla="*/ 331 h 461"/>
                  <a:gd name="T28" fmla="*/ 188 w 199"/>
                  <a:gd name="T29" fmla="*/ 283 h 461"/>
                  <a:gd name="T30" fmla="*/ 194 w 199"/>
                  <a:gd name="T31" fmla="*/ 0 h 461"/>
                  <a:gd name="T32" fmla="*/ 194 w 199"/>
                  <a:gd name="T33" fmla="*/ 0 h 4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461"/>
                  <a:gd name="T53" fmla="*/ 199 w 199"/>
                  <a:gd name="T54" fmla="*/ 461 h 4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461">
                    <a:moveTo>
                      <a:pt x="194" y="0"/>
                    </a:moveTo>
                    <a:lnTo>
                      <a:pt x="108" y="44"/>
                    </a:lnTo>
                    <a:lnTo>
                      <a:pt x="0" y="425"/>
                    </a:lnTo>
                    <a:lnTo>
                      <a:pt x="146" y="461"/>
                    </a:lnTo>
                    <a:lnTo>
                      <a:pt x="183" y="461"/>
                    </a:lnTo>
                    <a:lnTo>
                      <a:pt x="199" y="423"/>
                    </a:lnTo>
                    <a:lnTo>
                      <a:pt x="178" y="423"/>
                    </a:lnTo>
                    <a:lnTo>
                      <a:pt x="160" y="416"/>
                    </a:lnTo>
                    <a:lnTo>
                      <a:pt x="157" y="396"/>
                    </a:lnTo>
                    <a:lnTo>
                      <a:pt x="174" y="375"/>
                    </a:lnTo>
                    <a:lnTo>
                      <a:pt x="155" y="365"/>
                    </a:lnTo>
                    <a:lnTo>
                      <a:pt x="143" y="348"/>
                    </a:lnTo>
                    <a:lnTo>
                      <a:pt x="155" y="332"/>
                    </a:lnTo>
                    <a:lnTo>
                      <a:pt x="188" y="331"/>
                    </a:lnTo>
                    <a:lnTo>
                      <a:pt x="188" y="283"/>
                    </a:lnTo>
                    <a:lnTo>
                      <a:pt x="194" y="0"/>
                    </a:lnTo>
                    <a:close/>
                  </a:path>
                </a:pathLst>
              </a:custGeom>
              <a:solidFill>
                <a:srgbClr val="B8B8D9"/>
              </a:solidFill>
              <a:ln w="9525">
                <a:noFill/>
                <a:round/>
                <a:headEnd/>
                <a:tailEnd/>
              </a:ln>
            </p:spPr>
            <p:txBody>
              <a:bodyPr/>
              <a:lstStyle/>
              <a:p>
                <a:endParaRPr lang="en-US"/>
              </a:p>
            </p:txBody>
          </p:sp>
          <p:sp>
            <p:nvSpPr>
              <p:cNvPr id="422034" name="Freeform 142"/>
              <p:cNvSpPr>
                <a:spLocks/>
              </p:cNvSpPr>
              <p:nvPr/>
            </p:nvSpPr>
            <p:spPr bwMode="auto">
              <a:xfrm>
                <a:off x="776" y="3518"/>
                <a:ext cx="204" cy="192"/>
              </a:xfrm>
              <a:custGeom>
                <a:avLst/>
                <a:gdLst>
                  <a:gd name="T0" fmla="*/ 125 w 204"/>
                  <a:gd name="T1" fmla="*/ 6 h 192"/>
                  <a:gd name="T2" fmla="*/ 122 w 204"/>
                  <a:gd name="T3" fmla="*/ 28 h 192"/>
                  <a:gd name="T4" fmla="*/ 99 w 204"/>
                  <a:gd name="T5" fmla="*/ 32 h 192"/>
                  <a:gd name="T6" fmla="*/ 87 w 204"/>
                  <a:gd name="T7" fmla="*/ 48 h 192"/>
                  <a:gd name="T8" fmla="*/ 73 w 204"/>
                  <a:gd name="T9" fmla="*/ 66 h 192"/>
                  <a:gd name="T10" fmla="*/ 65 w 204"/>
                  <a:gd name="T11" fmla="*/ 81 h 192"/>
                  <a:gd name="T12" fmla="*/ 85 w 204"/>
                  <a:gd name="T13" fmla="*/ 90 h 192"/>
                  <a:gd name="T14" fmla="*/ 92 w 204"/>
                  <a:gd name="T15" fmla="*/ 100 h 192"/>
                  <a:gd name="T16" fmla="*/ 101 w 204"/>
                  <a:gd name="T17" fmla="*/ 97 h 192"/>
                  <a:gd name="T18" fmla="*/ 116 w 204"/>
                  <a:gd name="T19" fmla="*/ 96 h 192"/>
                  <a:gd name="T20" fmla="*/ 129 w 204"/>
                  <a:gd name="T21" fmla="*/ 119 h 192"/>
                  <a:gd name="T22" fmla="*/ 145 w 204"/>
                  <a:gd name="T23" fmla="*/ 111 h 192"/>
                  <a:gd name="T24" fmla="*/ 145 w 204"/>
                  <a:gd name="T25" fmla="*/ 93 h 192"/>
                  <a:gd name="T26" fmla="*/ 145 w 204"/>
                  <a:gd name="T27" fmla="*/ 76 h 192"/>
                  <a:gd name="T28" fmla="*/ 146 w 204"/>
                  <a:gd name="T29" fmla="*/ 57 h 192"/>
                  <a:gd name="T30" fmla="*/ 148 w 204"/>
                  <a:gd name="T31" fmla="*/ 38 h 192"/>
                  <a:gd name="T32" fmla="*/ 152 w 204"/>
                  <a:gd name="T33" fmla="*/ 21 h 192"/>
                  <a:gd name="T34" fmla="*/ 171 w 204"/>
                  <a:gd name="T35" fmla="*/ 13 h 192"/>
                  <a:gd name="T36" fmla="*/ 181 w 204"/>
                  <a:gd name="T37" fmla="*/ 25 h 192"/>
                  <a:gd name="T38" fmla="*/ 178 w 204"/>
                  <a:gd name="T39" fmla="*/ 42 h 192"/>
                  <a:gd name="T40" fmla="*/ 185 w 204"/>
                  <a:gd name="T41" fmla="*/ 57 h 192"/>
                  <a:gd name="T42" fmla="*/ 174 w 204"/>
                  <a:gd name="T43" fmla="*/ 66 h 192"/>
                  <a:gd name="T44" fmla="*/ 190 w 204"/>
                  <a:gd name="T45" fmla="*/ 70 h 192"/>
                  <a:gd name="T46" fmla="*/ 188 w 204"/>
                  <a:gd name="T47" fmla="*/ 84 h 192"/>
                  <a:gd name="T48" fmla="*/ 169 w 204"/>
                  <a:gd name="T49" fmla="*/ 85 h 192"/>
                  <a:gd name="T50" fmla="*/ 171 w 204"/>
                  <a:gd name="T51" fmla="*/ 96 h 192"/>
                  <a:gd name="T52" fmla="*/ 187 w 204"/>
                  <a:gd name="T53" fmla="*/ 92 h 192"/>
                  <a:gd name="T54" fmla="*/ 197 w 204"/>
                  <a:gd name="T55" fmla="*/ 111 h 192"/>
                  <a:gd name="T56" fmla="*/ 204 w 204"/>
                  <a:gd name="T57" fmla="*/ 131 h 192"/>
                  <a:gd name="T58" fmla="*/ 204 w 204"/>
                  <a:gd name="T59" fmla="*/ 154 h 192"/>
                  <a:gd name="T60" fmla="*/ 196 w 204"/>
                  <a:gd name="T61" fmla="*/ 174 h 192"/>
                  <a:gd name="T62" fmla="*/ 180 w 204"/>
                  <a:gd name="T63" fmla="*/ 174 h 192"/>
                  <a:gd name="T64" fmla="*/ 157 w 204"/>
                  <a:gd name="T65" fmla="*/ 173 h 192"/>
                  <a:gd name="T66" fmla="*/ 136 w 204"/>
                  <a:gd name="T67" fmla="*/ 172 h 192"/>
                  <a:gd name="T68" fmla="*/ 123 w 204"/>
                  <a:gd name="T69" fmla="*/ 178 h 192"/>
                  <a:gd name="T70" fmla="*/ 111 w 204"/>
                  <a:gd name="T71" fmla="*/ 192 h 192"/>
                  <a:gd name="T72" fmla="*/ 97 w 204"/>
                  <a:gd name="T73" fmla="*/ 185 h 192"/>
                  <a:gd name="T74" fmla="*/ 83 w 204"/>
                  <a:gd name="T75" fmla="*/ 176 h 192"/>
                  <a:gd name="T76" fmla="*/ 58 w 204"/>
                  <a:gd name="T77" fmla="*/ 178 h 192"/>
                  <a:gd name="T78" fmla="*/ 34 w 204"/>
                  <a:gd name="T79" fmla="*/ 180 h 192"/>
                  <a:gd name="T80" fmla="*/ 27 w 204"/>
                  <a:gd name="T81" fmla="*/ 166 h 192"/>
                  <a:gd name="T82" fmla="*/ 15 w 204"/>
                  <a:gd name="T83" fmla="*/ 145 h 192"/>
                  <a:gd name="T84" fmla="*/ 9 w 204"/>
                  <a:gd name="T85" fmla="*/ 124 h 192"/>
                  <a:gd name="T86" fmla="*/ 7 w 204"/>
                  <a:gd name="T87" fmla="*/ 104 h 192"/>
                  <a:gd name="T88" fmla="*/ 4 w 204"/>
                  <a:gd name="T89" fmla="*/ 82 h 192"/>
                  <a:gd name="T90" fmla="*/ 0 w 204"/>
                  <a:gd name="T91" fmla="*/ 61 h 192"/>
                  <a:gd name="T92" fmla="*/ 11 w 204"/>
                  <a:gd name="T93" fmla="*/ 51 h 192"/>
                  <a:gd name="T94" fmla="*/ 13 w 204"/>
                  <a:gd name="T95" fmla="*/ 43 h 192"/>
                  <a:gd name="T96" fmla="*/ 2 w 204"/>
                  <a:gd name="T97" fmla="*/ 23 h 192"/>
                  <a:gd name="T98" fmla="*/ 9 w 204"/>
                  <a:gd name="T99" fmla="*/ 9 h 192"/>
                  <a:gd name="T100" fmla="*/ 27 w 204"/>
                  <a:gd name="T101" fmla="*/ 12 h 192"/>
                  <a:gd name="T102" fmla="*/ 57 w 204"/>
                  <a:gd name="T103" fmla="*/ 4 h 192"/>
                  <a:gd name="T104" fmla="*/ 88 w 204"/>
                  <a:gd name="T105" fmla="*/ 2 h 192"/>
                  <a:gd name="T106" fmla="*/ 111 w 204"/>
                  <a:gd name="T107" fmla="*/ 0 h 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4"/>
                  <a:gd name="T163" fmla="*/ 0 h 192"/>
                  <a:gd name="T164" fmla="*/ 204 w 204"/>
                  <a:gd name="T165" fmla="*/ 192 h 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4" h="192">
                    <a:moveTo>
                      <a:pt x="111" y="0"/>
                    </a:moveTo>
                    <a:lnTo>
                      <a:pt x="118" y="1"/>
                    </a:lnTo>
                    <a:lnTo>
                      <a:pt x="125" y="6"/>
                    </a:lnTo>
                    <a:lnTo>
                      <a:pt x="127" y="13"/>
                    </a:lnTo>
                    <a:lnTo>
                      <a:pt x="127" y="21"/>
                    </a:lnTo>
                    <a:lnTo>
                      <a:pt x="122" y="28"/>
                    </a:lnTo>
                    <a:lnTo>
                      <a:pt x="116" y="34"/>
                    </a:lnTo>
                    <a:lnTo>
                      <a:pt x="109" y="35"/>
                    </a:lnTo>
                    <a:lnTo>
                      <a:pt x="99" y="32"/>
                    </a:lnTo>
                    <a:lnTo>
                      <a:pt x="94" y="38"/>
                    </a:lnTo>
                    <a:lnTo>
                      <a:pt x="90" y="43"/>
                    </a:lnTo>
                    <a:lnTo>
                      <a:pt x="87" y="48"/>
                    </a:lnTo>
                    <a:lnTo>
                      <a:pt x="83" y="55"/>
                    </a:lnTo>
                    <a:lnTo>
                      <a:pt x="78" y="59"/>
                    </a:lnTo>
                    <a:lnTo>
                      <a:pt x="73" y="66"/>
                    </a:lnTo>
                    <a:lnTo>
                      <a:pt x="67" y="71"/>
                    </a:lnTo>
                    <a:lnTo>
                      <a:pt x="64" y="77"/>
                    </a:lnTo>
                    <a:lnTo>
                      <a:pt x="65" y="81"/>
                    </a:lnTo>
                    <a:lnTo>
                      <a:pt x="73" y="85"/>
                    </a:lnTo>
                    <a:lnTo>
                      <a:pt x="78" y="88"/>
                    </a:lnTo>
                    <a:lnTo>
                      <a:pt x="85" y="90"/>
                    </a:lnTo>
                    <a:lnTo>
                      <a:pt x="87" y="92"/>
                    </a:lnTo>
                    <a:lnTo>
                      <a:pt x="90" y="96"/>
                    </a:lnTo>
                    <a:lnTo>
                      <a:pt x="92" y="100"/>
                    </a:lnTo>
                    <a:lnTo>
                      <a:pt x="90" y="107"/>
                    </a:lnTo>
                    <a:lnTo>
                      <a:pt x="94" y="103"/>
                    </a:lnTo>
                    <a:lnTo>
                      <a:pt x="101" y="97"/>
                    </a:lnTo>
                    <a:lnTo>
                      <a:pt x="109" y="93"/>
                    </a:lnTo>
                    <a:lnTo>
                      <a:pt x="116" y="92"/>
                    </a:lnTo>
                    <a:lnTo>
                      <a:pt x="116" y="96"/>
                    </a:lnTo>
                    <a:lnTo>
                      <a:pt x="122" y="104"/>
                    </a:lnTo>
                    <a:lnTo>
                      <a:pt x="125" y="113"/>
                    </a:lnTo>
                    <a:lnTo>
                      <a:pt x="129" y="119"/>
                    </a:lnTo>
                    <a:lnTo>
                      <a:pt x="138" y="117"/>
                    </a:lnTo>
                    <a:lnTo>
                      <a:pt x="145" y="117"/>
                    </a:lnTo>
                    <a:lnTo>
                      <a:pt x="145" y="111"/>
                    </a:lnTo>
                    <a:lnTo>
                      <a:pt x="145" y="105"/>
                    </a:lnTo>
                    <a:lnTo>
                      <a:pt x="145" y="99"/>
                    </a:lnTo>
                    <a:lnTo>
                      <a:pt x="145" y="93"/>
                    </a:lnTo>
                    <a:lnTo>
                      <a:pt x="145" y="86"/>
                    </a:lnTo>
                    <a:lnTo>
                      <a:pt x="145" y="81"/>
                    </a:lnTo>
                    <a:lnTo>
                      <a:pt x="145" y="76"/>
                    </a:lnTo>
                    <a:lnTo>
                      <a:pt x="146" y="70"/>
                    </a:lnTo>
                    <a:lnTo>
                      <a:pt x="146" y="63"/>
                    </a:lnTo>
                    <a:lnTo>
                      <a:pt x="146" y="57"/>
                    </a:lnTo>
                    <a:lnTo>
                      <a:pt x="146" y="51"/>
                    </a:lnTo>
                    <a:lnTo>
                      <a:pt x="148" y="44"/>
                    </a:lnTo>
                    <a:lnTo>
                      <a:pt x="148" y="38"/>
                    </a:lnTo>
                    <a:lnTo>
                      <a:pt x="150" y="32"/>
                    </a:lnTo>
                    <a:lnTo>
                      <a:pt x="150" y="27"/>
                    </a:lnTo>
                    <a:lnTo>
                      <a:pt x="152" y="21"/>
                    </a:lnTo>
                    <a:lnTo>
                      <a:pt x="157" y="16"/>
                    </a:lnTo>
                    <a:lnTo>
                      <a:pt x="164" y="9"/>
                    </a:lnTo>
                    <a:lnTo>
                      <a:pt x="171" y="13"/>
                    </a:lnTo>
                    <a:lnTo>
                      <a:pt x="178" y="16"/>
                    </a:lnTo>
                    <a:lnTo>
                      <a:pt x="181" y="20"/>
                    </a:lnTo>
                    <a:lnTo>
                      <a:pt x="181" y="25"/>
                    </a:lnTo>
                    <a:lnTo>
                      <a:pt x="181" y="32"/>
                    </a:lnTo>
                    <a:lnTo>
                      <a:pt x="180" y="38"/>
                    </a:lnTo>
                    <a:lnTo>
                      <a:pt x="178" y="42"/>
                    </a:lnTo>
                    <a:lnTo>
                      <a:pt x="178" y="47"/>
                    </a:lnTo>
                    <a:lnTo>
                      <a:pt x="180" y="51"/>
                    </a:lnTo>
                    <a:lnTo>
                      <a:pt x="185" y="57"/>
                    </a:lnTo>
                    <a:lnTo>
                      <a:pt x="181" y="58"/>
                    </a:lnTo>
                    <a:lnTo>
                      <a:pt x="178" y="63"/>
                    </a:lnTo>
                    <a:lnTo>
                      <a:pt x="174" y="66"/>
                    </a:lnTo>
                    <a:lnTo>
                      <a:pt x="174" y="70"/>
                    </a:lnTo>
                    <a:lnTo>
                      <a:pt x="183" y="69"/>
                    </a:lnTo>
                    <a:lnTo>
                      <a:pt x="190" y="70"/>
                    </a:lnTo>
                    <a:lnTo>
                      <a:pt x="192" y="74"/>
                    </a:lnTo>
                    <a:lnTo>
                      <a:pt x="192" y="80"/>
                    </a:lnTo>
                    <a:lnTo>
                      <a:pt x="188" y="84"/>
                    </a:lnTo>
                    <a:lnTo>
                      <a:pt x="183" y="88"/>
                    </a:lnTo>
                    <a:lnTo>
                      <a:pt x="176" y="88"/>
                    </a:lnTo>
                    <a:lnTo>
                      <a:pt x="169" y="85"/>
                    </a:lnTo>
                    <a:lnTo>
                      <a:pt x="169" y="88"/>
                    </a:lnTo>
                    <a:lnTo>
                      <a:pt x="171" y="92"/>
                    </a:lnTo>
                    <a:lnTo>
                      <a:pt x="171" y="96"/>
                    </a:lnTo>
                    <a:lnTo>
                      <a:pt x="173" y="100"/>
                    </a:lnTo>
                    <a:lnTo>
                      <a:pt x="180" y="93"/>
                    </a:lnTo>
                    <a:lnTo>
                      <a:pt x="187" y="92"/>
                    </a:lnTo>
                    <a:lnTo>
                      <a:pt x="192" y="96"/>
                    </a:lnTo>
                    <a:lnTo>
                      <a:pt x="197" y="103"/>
                    </a:lnTo>
                    <a:lnTo>
                      <a:pt x="197" y="111"/>
                    </a:lnTo>
                    <a:lnTo>
                      <a:pt x="201" y="117"/>
                    </a:lnTo>
                    <a:lnTo>
                      <a:pt x="203" y="126"/>
                    </a:lnTo>
                    <a:lnTo>
                      <a:pt x="204" y="131"/>
                    </a:lnTo>
                    <a:lnTo>
                      <a:pt x="204" y="136"/>
                    </a:lnTo>
                    <a:lnTo>
                      <a:pt x="204" y="145"/>
                    </a:lnTo>
                    <a:lnTo>
                      <a:pt x="204" y="154"/>
                    </a:lnTo>
                    <a:lnTo>
                      <a:pt x="204" y="163"/>
                    </a:lnTo>
                    <a:lnTo>
                      <a:pt x="201" y="170"/>
                    </a:lnTo>
                    <a:lnTo>
                      <a:pt x="196" y="174"/>
                    </a:lnTo>
                    <a:lnTo>
                      <a:pt x="190" y="176"/>
                    </a:lnTo>
                    <a:lnTo>
                      <a:pt x="185" y="176"/>
                    </a:lnTo>
                    <a:lnTo>
                      <a:pt x="180" y="174"/>
                    </a:lnTo>
                    <a:lnTo>
                      <a:pt x="174" y="173"/>
                    </a:lnTo>
                    <a:lnTo>
                      <a:pt x="166" y="173"/>
                    </a:lnTo>
                    <a:lnTo>
                      <a:pt x="157" y="173"/>
                    </a:lnTo>
                    <a:lnTo>
                      <a:pt x="150" y="172"/>
                    </a:lnTo>
                    <a:lnTo>
                      <a:pt x="143" y="172"/>
                    </a:lnTo>
                    <a:lnTo>
                      <a:pt x="136" y="172"/>
                    </a:lnTo>
                    <a:lnTo>
                      <a:pt x="129" y="173"/>
                    </a:lnTo>
                    <a:lnTo>
                      <a:pt x="125" y="176"/>
                    </a:lnTo>
                    <a:lnTo>
                      <a:pt x="123" y="178"/>
                    </a:lnTo>
                    <a:lnTo>
                      <a:pt x="120" y="182"/>
                    </a:lnTo>
                    <a:lnTo>
                      <a:pt x="120" y="188"/>
                    </a:lnTo>
                    <a:lnTo>
                      <a:pt x="111" y="192"/>
                    </a:lnTo>
                    <a:lnTo>
                      <a:pt x="104" y="192"/>
                    </a:lnTo>
                    <a:lnTo>
                      <a:pt x="101" y="189"/>
                    </a:lnTo>
                    <a:lnTo>
                      <a:pt x="97" y="185"/>
                    </a:lnTo>
                    <a:lnTo>
                      <a:pt x="92" y="180"/>
                    </a:lnTo>
                    <a:lnTo>
                      <a:pt x="88" y="177"/>
                    </a:lnTo>
                    <a:lnTo>
                      <a:pt x="83" y="176"/>
                    </a:lnTo>
                    <a:lnTo>
                      <a:pt x="76" y="180"/>
                    </a:lnTo>
                    <a:lnTo>
                      <a:pt x="67" y="178"/>
                    </a:lnTo>
                    <a:lnTo>
                      <a:pt x="58" y="178"/>
                    </a:lnTo>
                    <a:lnTo>
                      <a:pt x="48" y="180"/>
                    </a:lnTo>
                    <a:lnTo>
                      <a:pt x="41" y="180"/>
                    </a:lnTo>
                    <a:lnTo>
                      <a:pt x="34" y="180"/>
                    </a:lnTo>
                    <a:lnTo>
                      <a:pt x="27" y="177"/>
                    </a:lnTo>
                    <a:lnTo>
                      <a:pt x="25" y="173"/>
                    </a:lnTo>
                    <a:lnTo>
                      <a:pt x="27" y="166"/>
                    </a:lnTo>
                    <a:lnTo>
                      <a:pt x="22" y="158"/>
                    </a:lnTo>
                    <a:lnTo>
                      <a:pt x="18" y="151"/>
                    </a:lnTo>
                    <a:lnTo>
                      <a:pt x="15" y="145"/>
                    </a:lnTo>
                    <a:lnTo>
                      <a:pt x="13" y="139"/>
                    </a:lnTo>
                    <a:lnTo>
                      <a:pt x="11" y="131"/>
                    </a:lnTo>
                    <a:lnTo>
                      <a:pt x="9" y="124"/>
                    </a:lnTo>
                    <a:lnTo>
                      <a:pt x="7" y="117"/>
                    </a:lnTo>
                    <a:lnTo>
                      <a:pt x="7" y="111"/>
                    </a:lnTo>
                    <a:lnTo>
                      <a:pt x="7" y="104"/>
                    </a:lnTo>
                    <a:lnTo>
                      <a:pt x="6" y="97"/>
                    </a:lnTo>
                    <a:lnTo>
                      <a:pt x="4" y="89"/>
                    </a:lnTo>
                    <a:lnTo>
                      <a:pt x="4" y="82"/>
                    </a:lnTo>
                    <a:lnTo>
                      <a:pt x="2" y="76"/>
                    </a:lnTo>
                    <a:lnTo>
                      <a:pt x="2" y="69"/>
                    </a:lnTo>
                    <a:lnTo>
                      <a:pt x="0" y="61"/>
                    </a:lnTo>
                    <a:lnTo>
                      <a:pt x="0" y="55"/>
                    </a:lnTo>
                    <a:lnTo>
                      <a:pt x="6" y="53"/>
                    </a:lnTo>
                    <a:lnTo>
                      <a:pt x="11" y="51"/>
                    </a:lnTo>
                    <a:lnTo>
                      <a:pt x="16" y="48"/>
                    </a:lnTo>
                    <a:lnTo>
                      <a:pt x="20" y="48"/>
                    </a:lnTo>
                    <a:lnTo>
                      <a:pt x="13" y="43"/>
                    </a:lnTo>
                    <a:lnTo>
                      <a:pt x="7" y="36"/>
                    </a:lnTo>
                    <a:lnTo>
                      <a:pt x="4" y="28"/>
                    </a:lnTo>
                    <a:lnTo>
                      <a:pt x="2" y="23"/>
                    </a:lnTo>
                    <a:lnTo>
                      <a:pt x="2" y="15"/>
                    </a:lnTo>
                    <a:lnTo>
                      <a:pt x="7" y="11"/>
                    </a:lnTo>
                    <a:lnTo>
                      <a:pt x="9" y="9"/>
                    </a:lnTo>
                    <a:lnTo>
                      <a:pt x="15" y="9"/>
                    </a:lnTo>
                    <a:lnTo>
                      <a:pt x="20" y="9"/>
                    </a:lnTo>
                    <a:lnTo>
                      <a:pt x="27" y="12"/>
                    </a:lnTo>
                    <a:lnTo>
                      <a:pt x="36" y="8"/>
                    </a:lnTo>
                    <a:lnTo>
                      <a:pt x="46" y="6"/>
                    </a:lnTo>
                    <a:lnTo>
                      <a:pt x="57" y="4"/>
                    </a:lnTo>
                    <a:lnTo>
                      <a:pt x="67" y="4"/>
                    </a:lnTo>
                    <a:lnTo>
                      <a:pt x="78" y="4"/>
                    </a:lnTo>
                    <a:lnTo>
                      <a:pt x="88" y="2"/>
                    </a:lnTo>
                    <a:lnTo>
                      <a:pt x="101" y="1"/>
                    </a:lnTo>
                    <a:lnTo>
                      <a:pt x="111" y="0"/>
                    </a:lnTo>
                    <a:close/>
                  </a:path>
                </a:pathLst>
              </a:custGeom>
              <a:solidFill>
                <a:srgbClr val="E6E6FF"/>
              </a:solidFill>
              <a:ln w="9525">
                <a:noFill/>
                <a:round/>
                <a:headEnd/>
                <a:tailEnd/>
              </a:ln>
            </p:spPr>
            <p:txBody>
              <a:bodyPr/>
              <a:lstStyle/>
              <a:p>
                <a:endParaRPr lang="en-US"/>
              </a:p>
            </p:txBody>
          </p:sp>
          <p:sp>
            <p:nvSpPr>
              <p:cNvPr id="422035" name="Freeform 143"/>
              <p:cNvSpPr>
                <a:spLocks/>
              </p:cNvSpPr>
              <p:nvPr/>
            </p:nvSpPr>
            <p:spPr bwMode="auto">
              <a:xfrm>
                <a:off x="815" y="3546"/>
                <a:ext cx="25" cy="19"/>
              </a:xfrm>
              <a:custGeom>
                <a:avLst/>
                <a:gdLst>
                  <a:gd name="T0" fmla="*/ 25 w 25"/>
                  <a:gd name="T1" fmla="*/ 0 h 19"/>
                  <a:gd name="T2" fmla="*/ 25 w 25"/>
                  <a:gd name="T3" fmla="*/ 7 h 19"/>
                  <a:gd name="T4" fmla="*/ 25 w 25"/>
                  <a:gd name="T5" fmla="*/ 14 h 19"/>
                  <a:gd name="T6" fmla="*/ 21 w 25"/>
                  <a:gd name="T7" fmla="*/ 16 h 19"/>
                  <a:gd name="T8" fmla="*/ 18 w 25"/>
                  <a:gd name="T9" fmla="*/ 19 h 19"/>
                  <a:gd name="T10" fmla="*/ 11 w 25"/>
                  <a:gd name="T11" fmla="*/ 16 h 19"/>
                  <a:gd name="T12" fmla="*/ 5 w 25"/>
                  <a:gd name="T13" fmla="*/ 15 h 19"/>
                  <a:gd name="T14" fmla="*/ 0 w 25"/>
                  <a:gd name="T15" fmla="*/ 10 h 19"/>
                  <a:gd name="T16" fmla="*/ 0 w 25"/>
                  <a:gd name="T17" fmla="*/ 4 h 19"/>
                  <a:gd name="T18" fmla="*/ 5 w 25"/>
                  <a:gd name="T19" fmla="*/ 3 h 19"/>
                  <a:gd name="T20" fmla="*/ 12 w 25"/>
                  <a:gd name="T21" fmla="*/ 3 h 19"/>
                  <a:gd name="T22" fmla="*/ 19 w 25"/>
                  <a:gd name="T23" fmla="*/ 1 h 19"/>
                  <a:gd name="T24" fmla="*/ 25 w 25"/>
                  <a:gd name="T25" fmla="*/ 0 h 19"/>
                  <a:gd name="T26" fmla="*/ 25 w 25"/>
                  <a:gd name="T27" fmla="*/ 0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19"/>
                  <a:gd name="T44" fmla="*/ 25 w 25"/>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19">
                    <a:moveTo>
                      <a:pt x="25" y="0"/>
                    </a:moveTo>
                    <a:lnTo>
                      <a:pt x="25" y="7"/>
                    </a:lnTo>
                    <a:lnTo>
                      <a:pt x="25" y="14"/>
                    </a:lnTo>
                    <a:lnTo>
                      <a:pt x="21" y="16"/>
                    </a:lnTo>
                    <a:lnTo>
                      <a:pt x="18" y="19"/>
                    </a:lnTo>
                    <a:lnTo>
                      <a:pt x="11" y="16"/>
                    </a:lnTo>
                    <a:lnTo>
                      <a:pt x="5" y="15"/>
                    </a:lnTo>
                    <a:lnTo>
                      <a:pt x="0" y="10"/>
                    </a:lnTo>
                    <a:lnTo>
                      <a:pt x="0" y="4"/>
                    </a:lnTo>
                    <a:lnTo>
                      <a:pt x="5" y="3"/>
                    </a:lnTo>
                    <a:lnTo>
                      <a:pt x="12" y="3"/>
                    </a:lnTo>
                    <a:lnTo>
                      <a:pt x="19" y="1"/>
                    </a:lnTo>
                    <a:lnTo>
                      <a:pt x="25" y="0"/>
                    </a:lnTo>
                    <a:close/>
                  </a:path>
                </a:pathLst>
              </a:custGeom>
              <a:solidFill>
                <a:srgbClr val="FFFFFF"/>
              </a:solidFill>
              <a:ln w="9525">
                <a:noFill/>
                <a:round/>
                <a:headEnd/>
                <a:tailEnd/>
              </a:ln>
            </p:spPr>
            <p:txBody>
              <a:bodyPr/>
              <a:lstStyle/>
              <a:p>
                <a:endParaRPr lang="en-US"/>
              </a:p>
            </p:txBody>
          </p:sp>
          <p:sp>
            <p:nvSpPr>
              <p:cNvPr id="422036" name="Freeform 144"/>
              <p:cNvSpPr>
                <a:spLocks/>
              </p:cNvSpPr>
              <p:nvPr/>
            </p:nvSpPr>
            <p:spPr bwMode="auto">
              <a:xfrm>
                <a:off x="880" y="3557"/>
                <a:ext cx="18" cy="20"/>
              </a:xfrm>
              <a:custGeom>
                <a:avLst/>
                <a:gdLst>
                  <a:gd name="T0" fmla="*/ 5 w 18"/>
                  <a:gd name="T1" fmla="*/ 0 h 20"/>
                  <a:gd name="T2" fmla="*/ 12 w 18"/>
                  <a:gd name="T3" fmla="*/ 4 h 20"/>
                  <a:gd name="T4" fmla="*/ 18 w 18"/>
                  <a:gd name="T5" fmla="*/ 12 h 20"/>
                  <a:gd name="T6" fmla="*/ 16 w 18"/>
                  <a:gd name="T7" fmla="*/ 15 h 20"/>
                  <a:gd name="T8" fmla="*/ 16 w 18"/>
                  <a:gd name="T9" fmla="*/ 18 h 20"/>
                  <a:gd name="T10" fmla="*/ 11 w 18"/>
                  <a:gd name="T11" fmla="*/ 20 h 20"/>
                  <a:gd name="T12" fmla="*/ 4 w 18"/>
                  <a:gd name="T13" fmla="*/ 20 h 20"/>
                  <a:gd name="T14" fmla="*/ 0 w 18"/>
                  <a:gd name="T15" fmla="*/ 15 h 20"/>
                  <a:gd name="T16" fmla="*/ 0 w 18"/>
                  <a:gd name="T17" fmla="*/ 9 h 20"/>
                  <a:gd name="T18" fmla="*/ 0 w 18"/>
                  <a:gd name="T19" fmla="*/ 3 h 20"/>
                  <a:gd name="T20" fmla="*/ 5 w 18"/>
                  <a:gd name="T21" fmla="*/ 0 h 20"/>
                  <a:gd name="T22" fmla="*/ 5 w 18"/>
                  <a:gd name="T23" fmla="*/ 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0"/>
                  <a:gd name="T38" fmla="*/ 18 w 18"/>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0">
                    <a:moveTo>
                      <a:pt x="5" y="0"/>
                    </a:moveTo>
                    <a:lnTo>
                      <a:pt x="12" y="4"/>
                    </a:lnTo>
                    <a:lnTo>
                      <a:pt x="18" y="12"/>
                    </a:lnTo>
                    <a:lnTo>
                      <a:pt x="16" y="15"/>
                    </a:lnTo>
                    <a:lnTo>
                      <a:pt x="16" y="18"/>
                    </a:lnTo>
                    <a:lnTo>
                      <a:pt x="11" y="20"/>
                    </a:lnTo>
                    <a:lnTo>
                      <a:pt x="4" y="20"/>
                    </a:lnTo>
                    <a:lnTo>
                      <a:pt x="0" y="15"/>
                    </a:lnTo>
                    <a:lnTo>
                      <a:pt x="0" y="9"/>
                    </a:lnTo>
                    <a:lnTo>
                      <a:pt x="0" y="3"/>
                    </a:lnTo>
                    <a:lnTo>
                      <a:pt x="5" y="0"/>
                    </a:lnTo>
                    <a:close/>
                  </a:path>
                </a:pathLst>
              </a:custGeom>
              <a:solidFill>
                <a:srgbClr val="E6E6FF"/>
              </a:solidFill>
              <a:ln w="9525">
                <a:noFill/>
                <a:round/>
                <a:headEnd/>
                <a:tailEnd/>
              </a:ln>
            </p:spPr>
            <p:txBody>
              <a:bodyPr/>
              <a:lstStyle/>
              <a:p>
                <a:endParaRPr lang="en-US"/>
              </a:p>
            </p:txBody>
          </p:sp>
          <p:sp>
            <p:nvSpPr>
              <p:cNvPr id="422037" name="Freeform 145"/>
              <p:cNvSpPr>
                <a:spLocks/>
              </p:cNvSpPr>
              <p:nvPr/>
            </p:nvSpPr>
            <p:spPr bwMode="auto">
              <a:xfrm>
                <a:off x="878" y="3584"/>
                <a:ext cx="18" cy="19"/>
              </a:xfrm>
              <a:custGeom>
                <a:avLst/>
                <a:gdLst>
                  <a:gd name="T0" fmla="*/ 6 w 18"/>
                  <a:gd name="T1" fmla="*/ 0 h 19"/>
                  <a:gd name="T2" fmla="*/ 13 w 18"/>
                  <a:gd name="T3" fmla="*/ 3 h 19"/>
                  <a:gd name="T4" fmla="*/ 18 w 18"/>
                  <a:gd name="T5" fmla="*/ 11 h 19"/>
                  <a:gd name="T6" fmla="*/ 16 w 18"/>
                  <a:gd name="T7" fmla="*/ 14 h 19"/>
                  <a:gd name="T8" fmla="*/ 14 w 18"/>
                  <a:gd name="T9" fmla="*/ 18 h 19"/>
                  <a:gd name="T10" fmla="*/ 9 w 18"/>
                  <a:gd name="T11" fmla="*/ 19 h 19"/>
                  <a:gd name="T12" fmla="*/ 2 w 18"/>
                  <a:gd name="T13" fmla="*/ 19 h 19"/>
                  <a:gd name="T14" fmla="*/ 0 w 18"/>
                  <a:gd name="T15" fmla="*/ 14 h 19"/>
                  <a:gd name="T16" fmla="*/ 0 w 18"/>
                  <a:gd name="T17" fmla="*/ 8 h 19"/>
                  <a:gd name="T18" fmla="*/ 2 w 18"/>
                  <a:gd name="T19" fmla="*/ 3 h 19"/>
                  <a:gd name="T20" fmla="*/ 6 w 18"/>
                  <a:gd name="T21" fmla="*/ 0 h 19"/>
                  <a:gd name="T22" fmla="*/ 6 w 18"/>
                  <a:gd name="T23" fmla="*/ 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9"/>
                  <a:gd name="T38" fmla="*/ 18 w 18"/>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9">
                    <a:moveTo>
                      <a:pt x="6" y="0"/>
                    </a:moveTo>
                    <a:lnTo>
                      <a:pt x="13" y="3"/>
                    </a:lnTo>
                    <a:lnTo>
                      <a:pt x="18" y="11"/>
                    </a:lnTo>
                    <a:lnTo>
                      <a:pt x="16" y="14"/>
                    </a:lnTo>
                    <a:lnTo>
                      <a:pt x="14" y="18"/>
                    </a:lnTo>
                    <a:lnTo>
                      <a:pt x="9" y="19"/>
                    </a:lnTo>
                    <a:lnTo>
                      <a:pt x="2" y="19"/>
                    </a:lnTo>
                    <a:lnTo>
                      <a:pt x="0" y="14"/>
                    </a:lnTo>
                    <a:lnTo>
                      <a:pt x="0" y="8"/>
                    </a:lnTo>
                    <a:lnTo>
                      <a:pt x="2" y="3"/>
                    </a:lnTo>
                    <a:lnTo>
                      <a:pt x="6" y="0"/>
                    </a:lnTo>
                    <a:close/>
                  </a:path>
                </a:pathLst>
              </a:custGeom>
              <a:solidFill>
                <a:srgbClr val="E6E6FF"/>
              </a:solidFill>
              <a:ln w="9525">
                <a:noFill/>
                <a:round/>
                <a:headEnd/>
                <a:tailEnd/>
              </a:ln>
            </p:spPr>
            <p:txBody>
              <a:bodyPr/>
              <a:lstStyle/>
              <a:p>
                <a:endParaRPr lang="en-US"/>
              </a:p>
            </p:txBody>
          </p:sp>
          <p:sp>
            <p:nvSpPr>
              <p:cNvPr id="422038" name="Freeform 146"/>
              <p:cNvSpPr>
                <a:spLocks/>
              </p:cNvSpPr>
              <p:nvPr/>
            </p:nvSpPr>
            <p:spPr bwMode="auto">
              <a:xfrm>
                <a:off x="803" y="3584"/>
                <a:ext cx="23" cy="53"/>
              </a:xfrm>
              <a:custGeom>
                <a:avLst/>
                <a:gdLst>
                  <a:gd name="T0" fmla="*/ 17 w 23"/>
                  <a:gd name="T1" fmla="*/ 0 h 53"/>
                  <a:gd name="T2" fmla="*/ 14 w 23"/>
                  <a:gd name="T3" fmla="*/ 8 h 53"/>
                  <a:gd name="T4" fmla="*/ 12 w 23"/>
                  <a:gd name="T5" fmla="*/ 16 h 53"/>
                  <a:gd name="T6" fmla="*/ 14 w 23"/>
                  <a:gd name="T7" fmla="*/ 23 h 53"/>
                  <a:gd name="T8" fmla="*/ 23 w 23"/>
                  <a:gd name="T9" fmla="*/ 31 h 53"/>
                  <a:gd name="T10" fmla="*/ 21 w 23"/>
                  <a:gd name="T11" fmla="*/ 35 h 53"/>
                  <a:gd name="T12" fmla="*/ 17 w 23"/>
                  <a:gd name="T13" fmla="*/ 41 h 53"/>
                  <a:gd name="T14" fmla="*/ 14 w 23"/>
                  <a:gd name="T15" fmla="*/ 47 h 53"/>
                  <a:gd name="T16" fmla="*/ 12 w 23"/>
                  <a:gd name="T17" fmla="*/ 53 h 53"/>
                  <a:gd name="T18" fmla="*/ 9 w 23"/>
                  <a:gd name="T19" fmla="*/ 51 h 53"/>
                  <a:gd name="T20" fmla="*/ 5 w 23"/>
                  <a:gd name="T21" fmla="*/ 51 h 53"/>
                  <a:gd name="T22" fmla="*/ 5 w 23"/>
                  <a:gd name="T23" fmla="*/ 45 h 53"/>
                  <a:gd name="T24" fmla="*/ 5 w 23"/>
                  <a:gd name="T25" fmla="*/ 38 h 53"/>
                  <a:gd name="T26" fmla="*/ 3 w 23"/>
                  <a:gd name="T27" fmla="*/ 31 h 53"/>
                  <a:gd name="T28" fmla="*/ 2 w 23"/>
                  <a:gd name="T29" fmla="*/ 26 h 53"/>
                  <a:gd name="T30" fmla="*/ 0 w 23"/>
                  <a:gd name="T31" fmla="*/ 19 h 53"/>
                  <a:gd name="T32" fmla="*/ 0 w 23"/>
                  <a:gd name="T33" fmla="*/ 15 h 53"/>
                  <a:gd name="T34" fmla="*/ 5 w 23"/>
                  <a:gd name="T35" fmla="*/ 10 h 53"/>
                  <a:gd name="T36" fmla="*/ 12 w 23"/>
                  <a:gd name="T37" fmla="*/ 7 h 53"/>
                  <a:gd name="T38" fmla="*/ 14 w 23"/>
                  <a:gd name="T39" fmla="*/ 4 h 53"/>
                  <a:gd name="T40" fmla="*/ 17 w 23"/>
                  <a:gd name="T41" fmla="*/ 0 h 53"/>
                  <a:gd name="T42" fmla="*/ 17 w 23"/>
                  <a:gd name="T43" fmla="*/ 0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
                  <a:gd name="T67" fmla="*/ 0 h 53"/>
                  <a:gd name="T68" fmla="*/ 23 w 2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 h="53">
                    <a:moveTo>
                      <a:pt x="17" y="0"/>
                    </a:moveTo>
                    <a:lnTo>
                      <a:pt x="14" y="8"/>
                    </a:lnTo>
                    <a:lnTo>
                      <a:pt x="12" y="16"/>
                    </a:lnTo>
                    <a:lnTo>
                      <a:pt x="14" y="23"/>
                    </a:lnTo>
                    <a:lnTo>
                      <a:pt x="23" y="31"/>
                    </a:lnTo>
                    <a:lnTo>
                      <a:pt x="21" y="35"/>
                    </a:lnTo>
                    <a:lnTo>
                      <a:pt x="17" y="41"/>
                    </a:lnTo>
                    <a:lnTo>
                      <a:pt x="14" y="47"/>
                    </a:lnTo>
                    <a:lnTo>
                      <a:pt x="12" y="53"/>
                    </a:lnTo>
                    <a:lnTo>
                      <a:pt x="9" y="51"/>
                    </a:lnTo>
                    <a:lnTo>
                      <a:pt x="5" y="51"/>
                    </a:lnTo>
                    <a:lnTo>
                      <a:pt x="5" y="45"/>
                    </a:lnTo>
                    <a:lnTo>
                      <a:pt x="5" y="38"/>
                    </a:lnTo>
                    <a:lnTo>
                      <a:pt x="3" y="31"/>
                    </a:lnTo>
                    <a:lnTo>
                      <a:pt x="2" y="26"/>
                    </a:lnTo>
                    <a:lnTo>
                      <a:pt x="0" y="19"/>
                    </a:lnTo>
                    <a:lnTo>
                      <a:pt x="0" y="15"/>
                    </a:lnTo>
                    <a:lnTo>
                      <a:pt x="5" y="10"/>
                    </a:lnTo>
                    <a:lnTo>
                      <a:pt x="12" y="7"/>
                    </a:lnTo>
                    <a:lnTo>
                      <a:pt x="14" y="4"/>
                    </a:lnTo>
                    <a:lnTo>
                      <a:pt x="17" y="0"/>
                    </a:lnTo>
                    <a:close/>
                  </a:path>
                </a:pathLst>
              </a:custGeom>
              <a:solidFill>
                <a:srgbClr val="FFFFFF"/>
              </a:solidFill>
              <a:ln w="9525">
                <a:noFill/>
                <a:round/>
                <a:headEnd/>
                <a:tailEnd/>
              </a:ln>
            </p:spPr>
            <p:txBody>
              <a:bodyPr/>
              <a:lstStyle/>
              <a:p>
                <a:endParaRPr lang="en-US"/>
              </a:p>
            </p:txBody>
          </p:sp>
          <p:sp>
            <p:nvSpPr>
              <p:cNvPr id="422039" name="Freeform 147"/>
              <p:cNvSpPr>
                <a:spLocks/>
              </p:cNvSpPr>
              <p:nvPr/>
            </p:nvSpPr>
            <p:spPr bwMode="auto">
              <a:xfrm>
                <a:off x="838" y="3622"/>
                <a:ext cx="7" cy="15"/>
              </a:xfrm>
              <a:custGeom>
                <a:avLst/>
                <a:gdLst>
                  <a:gd name="T0" fmla="*/ 0 w 7"/>
                  <a:gd name="T1" fmla="*/ 0 h 15"/>
                  <a:gd name="T2" fmla="*/ 2 w 7"/>
                  <a:gd name="T3" fmla="*/ 0 h 15"/>
                  <a:gd name="T4" fmla="*/ 5 w 7"/>
                  <a:gd name="T5" fmla="*/ 3 h 15"/>
                  <a:gd name="T6" fmla="*/ 5 w 7"/>
                  <a:gd name="T7" fmla="*/ 7 h 15"/>
                  <a:gd name="T8" fmla="*/ 7 w 7"/>
                  <a:gd name="T9" fmla="*/ 12 h 15"/>
                  <a:gd name="T10" fmla="*/ 5 w 7"/>
                  <a:gd name="T11" fmla="*/ 13 h 15"/>
                  <a:gd name="T12" fmla="*/ 5 w 7"/>
                  <a:gd name="T13" fmla="*/ 15 h 15"/>
                  <a:gd name="T14" fmla="*/ 2 w 7"/>
                  <a:gd name="T15" fmla="*/ 12 h 15"/>
                  <a:gd name="T16" fmla="*/ 2 w 7"/>
                  <a:gd name="T17" fmla="*/ 7 h 15"/>
                  <a:gd name="T18" fmla="*/ 0 w 7"/>
                  <a:gd name="T19" fmla="*/ 3 h 15"/>
                  <a:gd name="T20" fmla="*/ 0 w 7"/>
                  <a:gd name="T21" fmla="*/ 0 h 15"/>
                  <a:gd name="T22" fmla="*/ 0 w 7"/>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
                  <a:gd name="T37" fmla="*/ 0 h 15"/>
                  <a:gd name="T38" fmla="*/ 7 w 7"/>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 h="15">
                    <a:moveTo>
                      <a:pt x="0" y="0"/>
                    </a:moveTo>
                    <a:lnTo>
                      <a:pt x="2" y="0"/>
                    </a:lnTo>
                    <a:lnTo>
                      <a:pt x="5" y="3"/>
                    </a:lnTo>
                    <a:lnTo>
                      <a:pt x="5" y="7"/>
                    </a:lnTo>
                    <a:lnTo>
                      <a:pt x="7" y="12"/>
                    </a:lnTo>
                    <a:lnTo>
                      <a:pt x="5" y="13"/>
                    </a:lnTo>
                    <a:lnTo>
                      <a:pt x="5" y="15"/>
                    </a:lnTo>
                    <a:lnTo>
                      <a:pt x="2" y="12"/>
                    </a:lnTo>
                    <a:lnTo>
                      <a:pt x="2" y="7"/>
                    </a:lnTo>
                    <a:lnTo>
                      <a:pt x="0" y="3"/>
                    </a:lnTo>
                    <a:lnTo>
                      <a:pt x="0" y="0"/>
                    </a:lnTo>
                    <a:close/>
                  </a:path>
                </a:pathLst>
              </a:custGeom>
              <a:solidFill>
                <a:srgbClr val="FFFFFF"/>
              </a:solidFill>
              <a:ln w="9525">
                <a:noFill/>
                <a:round/>
                <a:headEnd/>
                <a:tailEnd/>
              </a:ln>
            </p:spPr>
            <p:txBody>
              <a:bodyPr/>
              <a:lstStyle/>
              <a:p>
                <a:endParaRPr lang="en-US"/>
              </a:p>
            </p:txBody>
          </p:sp>
          <p:sp>
            <p:nvSpPr>
              <p:cNvPr id="422040" name="Freeform 148"/>
              <p:cNvSpPr>
                <a:spLocks/>
              </p:cNvSpPr>
              <p:nvPr/>
            </p:nvSpPr>
            <p:spPr bwMode="auto">
              <a:xfrm>
                <a:off x="917" y="3622"/>
                <a:ext cx="37" cy="59"/>
              </a:xfrm>
              <a:custGeom>
                <a:avLst/>
                <a:gdLst>
                  <a:gd name="T0" fmla="*/ 33 w 37"/>
                  <a:gd name="T1" fmla="*/ 0 h 59"/>
                  <a:gd name="T2" fmla="*/ 32 w 37"/>
                  <a:gd name="T3" fmla="*/ 7 h 59"/>
                  <a:gd name="T4" fmla="*/ 33 w 37"/>
                  <a:gd name="T5" fmla="*/ 16 h 59"/>
                  <a:gd name="T6" fmla="*/ 33 w 37"/>
                  <a:gd name="T7" fmla="*/ 23 h 59"/>
                  <a:gd name="T8" fmla="*/ 37 w 37"/>
                  <a:gd name="T9" fmla="*/ 31 h 59"/>
                  <a:gd name="T10" fmla="*/ 35 w 37"/>
                  <a:gd name="T11" fmla="*/ 38 h 59"/>
                  <a:gd name="T12" fmla="*/ 35 w 37"/>
                  <a:gd name="T13" fmla="*/ 46 h 59"/>
                  <a:gd name="T14" fmla="*/ 33 w 37"/>
                  <a:gd name="T15" fmla="*/ 53 h 59"/>
                  <a:gd name="T16" fmla="*/ 28 w 37"/>
                  <a:gd name="T17" fmla="*/ 59 h 59"/>
                  <a:gd name="T18" fmla="*/ 21 w 37"/>
                  <a:gd name="T19" fmla="*/ 54 h 59"/>
                  <a:gd name="T20" fmla="*/ 16 w 37"/>
                  <a:gd name="T21" fmla="*/ 53 h 59"/>
                  <a:gd name="T22" fmla="*/ 7 w 37"/>
                  <a:gd name="T23" fmla="*/ 54 h 59"/>
                  <a:gd name="T24" fmla="*/ 0 w 37"/>
                  <a:gd name="T25" fmla="*/ 58 h 59"/>
                  <a:gd name="T26" fmla="*/ 0 w 37"/>
                  <a:gd name="T27" fmla="*/ 51 h 59"/>
                  <a:gd name="T28" fmla="*/ 4 w 37"/>
                  <a:gd name="T29" fmla="*/ 47 h 59"/>
                  <a:gd name="T30" fmla="*/ 9 w 37"/>
                  <a:gd name="T31" fmla="*/ 46 h 59"/>
                  <a:gd name="T32" fmla="*/ 16 w 37"/>
                  <a:gd name="T33" fmla="*/ 45 h 59"/>
                  <a:gd name="T34" fmla="*/ 21 w 37"/>
                  <a:gd name="T35" fmla="*/ 43 h 59"/>
                  <a:gd name="T36" fmla="*/ 25 w 37"/>
                  <a:gd name="T37" fmla="*/ 41 h 59"/>
                  <a:gd name="T38" fmla="*/ 28 w 37"/>
                  <a:gd name="T39" fmla="*/ 36 h 59"/>
                  <a:gd name="T40" fmla="*/ 28 w 37"/>
                  <a:gd name="T41" fmla="*/ 30 h 59"/>
                  <a:gd name="T42" fmla="*/ 28 w 37"/>
                  <a:gd name="T43" fmla="*/ 23 h 59"/>
                  <a:gd name="T44" fmla="*/ 30 w 37"/>
                  <a:gd name="T45" fmla="*/ 13 h 59"/>
                  <a:gd name="T46" fmla="*/ 32 w 37"/>
                  <a:gd name="T47" fmla="*/ 5 h 59"/>
                  <a:gd name="T48" fmla="*/ 33 w 37"/>
                  <a:gd name="T49" fmla="*/ 0 h 59"/>
                  <a:gd name="T50" fmla="*/ 33 w 37"/>
                  <a:gd name="T51" fmla="*/ 0 h 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
                  <a:gd name="T79" fmla="*/ 0 h 59"/>
                  <a:gd name="T80" fmla="*/ 37 w 37"/>
                  <a:gd name="T81" fmla="*/ 59 h 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 h="59">
                    <a:moveTo>
                      <a:pt x="33" y="0"/>
                    </a:moveTo>
                    <a:lnTo>
                      <a:pt x="32" y="7"/>
                    </a:lnTo>
                    <a:lnTo>
                      <a:pt x="33" y="16"/>
                    </a:lnTo>
                    <a:lnTo>
                      <a:pt x="33" y="23"/>
                    </a:lnTo>
                    <a:lnTo>
                      <a:pt x="37" y="31"/>
                    </a:lnTo>
                    <a:lnTo>
                      <a:pt x="35" y="38"/>
                    </a:lnTo>
                    <a:lnTo>
                      <a:pt x="35" y="46"/>
                    </a:lnTo>
                    <a:lnTo>
                      <a:pt x="33" y="53"/>
                    </a:lnTo>
                    <a:lnTo>
                      <a:pt x="28" y="59"/>
                    </a:lnTo>
                    <a:lnTo>
                      <a:pt x="21" y="54"/>
                    </a:lnTo>
                    <a:lnTo>
                      <a:pt x="16" y="53"/>
                    </a:lnTo>
                    <a:lnTo>
                      <a:pt x="7" y="54"/>
                    </a:lnTo>
                    <a:lnTo>
                      <a:pt x="0" y="58"/>
                    </a:lnTo>
                    <a:lnTo>
                      <a:pt x="0" y="51"/>
                    </a:lnTo>
                    <a:lnTo>
                      <a:pt x="4" y="47"/>
                    </a:lnTo>
                    <a:lnTo>
                      <a:pt x="9" y="46"/>
                    </a:lnTo>
                    <a:lnTo>
                      <a:pt x="16" y="45"/>
                    </a:lnTo>
                    <a:lnTo>
                      <a:pt x="21" y="43"/>
                    </a:lnTo>
                    <a:lnTo>
                      <a:pt x="25" y="41"/>
                    </a:lnTo>
                    <a:lnTo>
                      <a:pt x="28" y="36"/>
                    </a:lnTo>
                    <a:lnTo>
                      <a:pt x="28" y="30"/>
                    </a:lnTo>
                    <a:lnTo>
                      <a:pt x="28" y="23"/>
                    </a:lnTo>
                    <a:lnTo>
                      <a:pt x="30" y="13"/>
                    </a:lnTo>
                    <a:lnTo>
                      <a:pt x="32" y="5"/>
                    </a:lnTo>
                    <a:lnTo>
                      <a:pt x="33" y="0"/>
                    </a:lnTo>
                    <a:close/>
                  </a:path>
                </a:pathLst>
              </a:custGeom>
              <a:solidFill>
                <a:srgbClr val="FFFFFF"/>
              </a:solidFill>
              <a:ln w="9525">
                <a:noFill/>
                <a:round/>
                <a:headEnd/>
                <a:tailEnd/>
              </a:ln>
            </p:spPr>
            <p:txBody>
              <a:bodyPr/>
              <a:lstStyle/>
              <a:p>
                <a:endParaRPr lang="en-US"/>
              </a:p>
            </p:txBody>
          </p:sp>
          <p:sp>
            <p:nvSpPr>
              <p:cNvPr id="422041" name="Freeform 149"/>
              <p:cNvSpPr>
                <a:spLocks/>
              </p:cNvSpPr>
              <p:nvPr/>
            </p:nvSpPr>
            <p:spPr bwMode="auto">
              <a:xfrm>
                <a:off x="827" y="3640"/>
                <a:ext cx="71" cy="39"/>
              </a:xfrm>
              <a:custGeom>
                <a:avLst/>
                <a:gdLst>
                  <a:gd name="T0" fmla="*/ 43 w 71"/>
                  <a:gd name="T1" fmla="*/ 0 h 39"/>
                  <a:gd name="T2" fmla="*/ 44 w 71"/>
                  <a:gd name="T3" fmla="*/ 0 h 39"/>
                  <a:gd name="T4" fmla="*/ 48 w 71"/>
                  <a:gd name="T5" fmla="*/ 0 h 39"/>
                  <a:gd name="T6" fmla="*/ 53 w 71"/>
                  <a:gd name="T7" fmla="*/ 0 h 39"/>
                  <a:gd name="T8" fmla="*/ 58 w 71"/>
                  <a:gd name="T9" fmla="*/ 1 h 39"/>
                  <a:gd name="T10" fmla="*/ 53 w 71"/>
                  <a:gd name="T11" fmla="*/ 5 h 39"/>
                  <a:gd name="T12" fmla="*/ 53 w 71"/>
                  <a:gd name="T13" fmla="*/ 10 h 39"/>
                  <a:gd name="T14" fmla="*/ 57 w 71"/>
                  <a:gd name="T15" fmla="*/ 13 h 39"/>
                  <a:gd name="T16" fmla="*/ 62 w 71"/>
                  <a:gd name="T17" fmla="*/ 17 h 39"/>
                  <a:gd name="T18" fmla="*/ 67 w 71"/>
                  <a:gd name="T19" fmla="*/ 20 h 39"/>
                  <a:gd name="T20" fmla="*/ 71 w 71"/>
                  <a:gd name="T21" fmla="*/ 24 h 39"/>
                  <a:gd name="T22" fmla="*/ 71 w 71"/>
                  <a:gd name="T23" fmla="*/ 29 h 39"/>
                  <a:gd name="T24" fmla="*/ 65 w 71"/>
                  <a:gd name="T25" fmla="*/ 36 h 39"/>
                  <a:gd name="T26" fmla="*/ 58 w 71"/>
                  <a:gd name="T27" fmla="*/ 36 h 39"/>
                  <a:gd name="T28" fmla="*/ 50 w 71"/>
                  <a:gd name="T29" fmla="*/ 37 h 39"/>
                  <a:gd name="T30" fmla="*/ 41 w 71"/>
                  <a:gd name="T31" fmla="*/ 37 h 39"/>
                  <a:gd name="T32" fmla="*/ 34 w 71"/>
                  <a:gd name="T33" fmla="*/ 39 h 39"/>
                  <a:gd name="T34" fmla="*/ 25 w 71"/>
                  <a:gd name="T35" fmla="*/ 37 h 39"/>
                  <a:gd name="T36" fmla="*/ 18 w 71"/>
                  <a:gd name="T37" fmla="*/ 37 h 39"/>
                  <a:gd name="T38" fmla="*/ 11 w 71"/>
                  <a:gd name="T39" fmla="*/ 36 h 39"/>
                  <a:gd name="T40" fmla="*/ 4 w 71"/>
                  <a:gd name="T41" fmla="*/ 36 h 39"/>
                  <a:gd name="T42" fmla="*/ 2 w 71"/>
                  <a:gd name="T43" fmla="*/ 29 h 39"/>
                  <a:gd name="T44" fmla="*/ 0 w 71"/>
                  <a:gd name="T45" fmla="*/ 24 h 39"/>
                  <a:gd name="T46" fmla="*/ 4 w 71"/>
                  <a:gd name="T47" fmla="*/ 21 h 39"/>
                  <a:gd name="T48" fmla="*/ 9 w 71"/>
                  <a:gd name="T49" fmla="*/ 17 h 39"/>
                  <a:gd name="T50" fmla="*/ 13 w 71"/>
                  <a:gd name="T51" fmla="*/ 13 h 39"/>
                  <a:gd name="T52" fmla="*/ 16 w 71"/>
                  <a:gd name="T53" fmla="*/ 13 h 39"/>
                  <a:gd name="T54" fmla="*/ 23 w 71"/>
                  <a:gd name="T55" fmla="*/ 20 h 39"/>
                  <a:gd name="T56" fmla="*/ 34 w 71"/>
                  <a:gd name="T57" fmla="*/ 25 h 39"/>
                  <a:gd name="T58" fmla="*/ 39 w 71"/>
                  <a:gd name="T59" fmla="*/ 25 h 39"/>
                  <a:gd name="T60" fmla="*/ 44 w 71"/>
                  <a:gd name="T61" fmla="*/ 25 h 39"/>
                  <a:gd name="T62" fmla="*/ 46 w 71"/>
                  <a:gd name="T63" fmla="*/ 21 h 39"/>
                  <a:gd name="T64" fmla="*/ 48 w 71"/>
                  <a:gd name="T65" fmla="*/ 16 h 39"/>
                  <a:gd name="T66" fmla="*/ 46 w 71"/>
                  <a:gd name="T67" fmla="*/ 10 h 39"/>
                  <a:gd name="T68" fmla="*/ 44 w 71"/>
                  <a:gd name="T69" fmla="*/ 6 h 39"/>
                  <a:gd name="T70" fmla="*/ 43 w 71"/>
                  <a:gd name="T71" fmla="*/ 1 h 39"/>
                  <a:gd name="T72" fmla="*/ 43 w 71"/>
                  <a:gd name="T73" fmla="*/ 0 h 39"/>
                  <a:gd name="T74" fmla="*/ 43 w 71"/>
                  <a:gd name="T75" fmla="*/ 0 h 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1"/>
                  <a:gd name="T115" fmla="*/ 0 h 39"/>
                  <a:gd name="T116" fmla="*/ 71 w 71"/>
                  <a:gd name="T117" fmla="*/ 39 h 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1" h="39">
                    <a:moveTo>
                      <a:pt x="43" y="0"/>
                    </a:moveTo>
                    <a:lnTo>
                      <a:pt x="44" y="0"/>
                    </a:lnTo>
                    <a:lnTo>
                      <a:pt x="48" y="0"/>
                    </a:lnTo>
                    <a:lnTo>
                      <a:pt x="53" y="0"/>
                    </a:lnTo>
                    <a:lnTo>
                      <a:pt x="58" y="1"/>
                    </a:lnTo>
                    <a:lnTo>
                      <a:pt x="53" y="5"/>
                    </a:lnTo>
                    <a:lnTo>
                      <a:pt x="53" y="10"/>
                    </a:lnTo>
                    <a:lnTo>
                      <a:pt x="57" y="13"/>
                    </a:lnTo>
                    <a:lnTo>
                      <a:pt x="62" y="17"/>
                    </a:lnTo>
                    <a:lnTo>
                      <a:pt x="67" y="20"/>
                    </a:lnTo>
                    <a:lnTo>
                      <a:pt x="71" y="24"/>
                    </a:lnTo>
                    <a:lnTo>
                      <a:pt x="71" y="29"/>
                    </a:lnTo>
                    <a:lnTo>
                      <a:pt x="65" y="36"/>
                    </a:lnTo>
                    <a:lnTo>
                      <a:pt x="58" y="36"/>
                    </a:lnTo>
                    <a:lnTo>
                      <a:pt x="50" y="37"/>
                    </a:lnTo>
                    <a:lnTo>
                      <a:pt x="41" y="37"/>
                    </a:lnTo>
                    <a:lnTo>
                      <a:pt x="34" y="39"/>
                    </a:lnTo>
                    <a:lnTo>
                      <a:pt x="25" y="37"/>
                    </a:lnTo>
                    <a:lnTo>
                      <a:pt x="18" y="37"/>
                    </a:lnTo>
                    <a:lnTo>
                      <a:pt x="11" y="36"/>
                    </a:lnTo>
                    <a:lnTo>
                      <a:pt x="4" y="36"/>
                    </a:lnTo>
                    <a:lnTo>
                      <a:pt x="2" y="29"/>
                    </a:lnTo>
                    <a:lnTo>
                      <a:pt x="0" y="24"/>
                    </a:lnTo>
                    <a:lnTo>
                      <a:pt x="4" y="21"/>
                    </a:lnTo>
                    <a:lnTo>
                      <a:pt x="9" y="17"/>
                    </a:lnTo>
                    <a:lnTo>
                      <a:pt x="13" y="13"/>
                    </a:lnTo>
                    <a:lnTo>
                      <a:pt x="16" y="13"/>
                    </a:lnTo>
                    <a:lnTo>
                      <a:pt x="23" y="20"/>
                    </a:lnTo>
                    <a:lnTo>
                      <a:pt x="34" y="25"/>
                    </a:lnTo>
                    <a:lnTo>
                      <a:pt x="39" y="25"/>
                    </a:lnTo>
                    <a:lnTo>
                      <a:pt x="44" y="25"/>
                    </a:lnTo>
                    <a:lnTo>
                      <a:pt x="46" y="21"/>
                    </a:lnTo>
                    <a:lnTo>
                      <a:pt x="48" y="16"/>
                    </a:lnTo>
                    <a:lnTo>
                      <a:pt x="46" y="10"/>
                    </a:lnTo>
                    <a:lnTo>
                      <a:pt x="44" y="6"/>
                    </a:lnTo>
                    <a:lnTo>
                      <a:pt x="43" y="1"/>
                    </a:lnTo>
                    <a:lnTo>
                      <a:pt x="43" y="0"/>
                    </a:lnTo>
                    <a:close/>
                  </a:path>
                </a:pathLst>
              </a:custGeom>
              <a:solidFill>
                <a:srgbClr val="FFFFFF"/>
              </a:solidFill>
              <a:ln w="9525">
                <a:noFill/>
                <a:round/>
                <a:headEnd/>
                <a:tailEnd/>
              </a:ln>
            </p:spPr>
            <p:txBody>
              <a:bodyPr/>
              <a:lstStyle/>
              <a:p>
                <a:endParaRPr lang="en-US"/>
              </a:p>
            </p:txBody>
          </p:sp>
          <p:sp>
            <p:nvSpPr>
              <p:cNvPr id="422042" name="Freeform 150"/>
              <p:cNvSpPr>
                <a:spLocks/>
              </p:cNvSpPr>
              <p:nvPr/>
            </p:nvSpPr>
            <p:spPr bwMode="auto">
              <a:xfrm>
                <a:off x="787" y="3051"/>
                <a:ext cx="155" cy="433"/>
              </a:xfrm>
              <a:custGeom>
                <a:avLst/>
                <a:gdLst>
                  <a:gd name="T0" fmla="*/ 155 w 155"/>
                  <a:gd name="T1" fmla="*/ 12 h 433"/>
                  <a:gd name="T2" fmla="*/ 151 w 155"/>
                  <a:gd name="T3" fmla="*/ 38 h 433"/>
                  <a:gd name="T4" fmla="*/ 151 w 155"/>
                  <a:gd name="T5" fmla="*/ 65 h 433"/>
                  <a:gd name="T6" fmla="*/ 146 w 155"/>
                  <a:gd name="T7" fmla="*/ 85 h 433"/>
                  <a:gd name="T8" fmla="*/ 142 w 155"/>
                  <a:gd name="T9" fmla="*/ 107 h 433"/>
                  <a:gd name="T10" fmla="*/ 137 w 155"/>
                  <a:gd name="T11" fmla="*/ 119 h 433"/>
                  <a:gd name="T12" fmla="*/ 139 w 155"/>
                  <a:gd name="T13" fmla="*/ 138 h 433"/>
                  <a:gd name="T14" fmla="*/ 135 w 155"/>
                  <a:gd name="T15" fmla="*/ 157 h 433"/>
                  <a:gd name="T16" fmla="*/ 127 w 155"/>
                  <a:gd name="T17" fmla="*/ 169 h 433"/>
                  <a:gd name="T18" fmla="*/ 105 w 155"/>
                  <a:gd name="T19" fmla="*/ 159 h 433"/>
                  <a:gd name="T20" fmla="*/ 109 w 155"/>
                  <a:gd name="T21" fmla="*/ 145 h 433"/>
                  <a:gd name="T22" fmla="*/ 102 w 155"/>
                  <a:gd name="T23" fmla="*/ 128 h 433"/>
                  <a:gd name="T24" fmla="*/ 98 w 155"/>
                  <a:gd name="T25" fmla="*/ 150 h 433"/>
                  <a:gd name="T26" fmla="*/ 102 w 155"/>
                  <a:gd name="T27" fmla="*/ 173 h 433"/>
                  <a:gd name="T28" fmla="*/ 121 w 155"/>
                  <a:gd name="T29" fmla="*/ 177 h 433"/>
                  <a:gd name="T30" fmla="*/ 141 w 155"/>
                  <a:gd name="T31" fmla="*/ 185 h 433"/>
                  <a:gd name="T32" fmla="*/ 149 w 155"/>
                  <a:gd name="T33" fmla="*/ 207 h 433"/>
                  <a:gd name="T34" fmla="*/ 148 w 155"/>
                  <a:gd name="T35" fmla="*/ 223 h 433"/>
                  <a:gd name="T36" fmla="*/ 151 w 155"/>
                  <a:gd name="T37" fmla="*/ 243 h 433"/>
                  <a:gd name="T38" fmla="*/ 153 w 155"/>
                  <a:gd name="T39" fmla="*/ 262 h 433"/>
                  <a:gd name="T40" fmla="*/ 151 w 155"/>
                  <a:gd name="T41" fmla="*/ 279 h 433"/>
                  <a:gd name="T42" fmla="*/ 137 w 155"/>
                  <a:gd name="T43" fmla="*/ 289 h 433"/>
                  <a:gd name="T44" fmla="*/ 112 w 155"/>
                  <a:gd name="T45" fmla="*/ 300 h 433"/>
                  <a:gd name="T46" fmla="*/ 104 w 155"/>
                  <a:gd name="T47" fmla="*/ 319 h 433"/>
                  <a:gd name="T48" fmla="*/ 105 w 155"/>
                  <a:gd name="T49" fmla="*/ 342 h 433"/>
                  <a:gd name="T50" fmla="*/ 79 w 155"/>
                  <a:gd name="T51" fmla="*/ 346 h 433"/>
                  <a:gd name="T52" fmla="*/ 77 w 155"/>
                  <a:gd name="T53" fmla="*/ 357 h 433"/>
                  <a:gd name="T54" fmla="*/ 107 w 155"/>
                  <a:gd name="T55" fmla="*/ 353 h 433"/>
                  <a:gd name="T56" fmla="*/ 123 w 155"/>
                  <a:gd name="T57" fmla="*/ 345 h 433"/>
                  <a:gd name="T58" fmla="*/ 134 w 155"/>
                  <a:gd name="T59" fmla="*/ 363 h 433"/>
                  <a:gd name="T60" fmla="*/ 130 w 155"/>
                  <a:gd name="T61" fmla="*/ 387 h 433"/>
                  <a:gd name="T62" fmla="*/ 137 w 155"/>
                  <a:gd name="T63" fmla="*/ 402 h 433"/>
                  <a:gd name="T64" fmla="*/ 153 w 155"/>
                  <a:gd name="T65" fmla="*/ 409 h 433"/>
                  <a:gd name="T66" fmla="*/ 141 w 155"/>
                  <a:gd name="T67" fmla="*/ 430 h 433"/>
                  <a:gd name="T68" fmla="*/ 114 w 155"/>
                  <a:gd name="T69" fmla="*/ 432 h 433"/>
                  <a:gd name="T70" fmla="*/ 93 w 155"/>
                  <a:gd name="T71" fmla="*/ 429 h 433"/>
                  <a:gd name="T72" fmla="*/ 74 w 155"/>
                  <a:gd name="T73" fmla="*/ 423 h 433"/>
                  <a:gd name="T74" fmla="*/ 37 w 155"/>
                  <a:gd name="T75" fmla="*/ 415 h 433"/>
                  <a:gd name="T76" fmla="*/ 9 w 155"/>
                  <a:gd name="T77" fmla="*/ 396 h 433"/>
                  <a:gd name="T78" fmla="*/ 2 w 155"/>
                  <a:gd name="T79" fmla="*/ 376 h 433"/>
                  <a:gd name="T80" fmla="*/ 19 w 155"/>
                  <a:gd name="T81" fmla="*/ 365 h 433"/>
                  <a:gd name="T82" fmla="*/ 25 w 155"/>
                  <a:gd name="T83" fmla="*/ 346 h 433"/>
                  <a:gd name="T84" fmla="*/ 37 w 155"/>
                  <a:gd name="T85" fmla="*/ 331 h 433"/>
                  <a:gd name="T86" fmla="*/ 53 w 155"/>
                  <a:gd name="T87" fmla="*/ 331 h 433"/>
                  <a:gd name="T88" fmla="*/ 33 w 155"/>
                  <a:gd name="T89" fmla="*/ 319 h 433"/>
                  <a:gd name="T90" fmla="*/ 33 w 155"/>
                  <a:gd name="T91" fmla="*/ 308 h 433"/>
                  <a:gd name="T92" fmla="*/ 39 w 155"/>
                  <a:gd name="T93" fmla="*/ 295 h 433"/>
                  <a:gd name="T94" fmla="*/ 21 w 155"/>
                  <a:gd name="T95" fmla="*/ 291 h 433"/>
                  <a:gd name="T96" fmla="*/ 12 w 155"/>
                  <a:gd name="T97" fmla="*/ 279 h 433"/>
                  <a:gd name="T98" fmla="*/ 26 w 155"/>
                  <a:gd name="T99" fmla="*/ 254 h 433"/>
                  <a:gd name="T100" fmla="*/ 37 w 155"/>
                  <a:gd name="T101" fmla="*/ 229 h 433"/>
                  <a:gd name="T102" fmla="*/ 40 w 155"/>
                  <a:gd name="T103" fmla="*/ 203 h 433"/>
                  <a:gd name="T104" fmla="*/ 40 w 155"/>
                  <a:gd name="T105" fmla="*/ 176 h 433"/>
                  <a:gd name="T106" fmla="*/ 42 w 155"/>
                  <a:gd name="T107" fmla="*/ 150 h 433"/>
                  <a:gd name="T108" fmla="*/ 53 w 155"/>
                  <a:gd name="T109" fmla="*/ 126 h 433"/>
                  <a:gd name="T110" fmla="*/ 77 w 155"/>
                  <a:gd name="T111" fmla="*/ 108 h 433"/>
                  <a:gd name="T112" fmla="*/ 109 w 155"/>
                  <a:gd name="T113" fmla="*/ 100 h 433"/>
                  <a:gd name="T114" fmla="*/ 118 w 155"/>
                  <a:gd name="T115" fmla="*/ 77 h 433"/>
                  <a:gd name="T116" fmla="*/ 100 w 155"/>
                  <a:gd name="T117" fmla="*/ 67 h 433"/>
                  <a:gd name="T118" fmla="*/ 86 w 155"/>
                  <a:gd name="T119" fmla="*/ 57 h 433"/>
                  <a:gd name="T120" fmla="*/ 98 w 155"/>
                  <a:gd name="T121" fmla="*/ 36 h 433"/>
                  <a:gd name="T122" fmla="*/ 118 w 155"/>
                  <a:gd name="T123" fmla="*/ 16 h 433"/>
                  <a:gd name="T124" fmla="*/ 142 w 155"/>
                  <a:gd name="T125" fmla="*/ 0 h 4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5"/>
                  <a:gd name="T190" fmla="*/ 0 h 433"/>
                  <a:gd name="T191" fmla="*/ 155 w 155"/>
                  <a:gd name="T192" fmla="*/ 433 h 4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5" h="433">
                    <a:moveTo>
                      <a:pt x="142" y="0"/>
                    </a:moveTo>
                    <a:lnTo>
                      <a:pt x="151" y="5"/>
                    </a:lnTo>
                    <a:lnTo>
                      <a:pt x="155" y="12"/>
                    </a:lnTo>
                    <a:lnTo>
                      <a:pt x="155" y="20"/>
                    </a:lnTo>
                    <a:lnTo>
                      <a:pt x="155" y="30"/>
                    </a:lnTo>
                    <a:lnTo>
                      <a:pt x="151" y="38"/>
                    </a:lnTo>
                    <a:lnTo>
                      <a:pt x="149" y="47"/>
                    </a:lnTo>
                    <a:lnTo>
                      <a:pt x="148" y="57"/>
                    </a:lnTo>
                    <a:lnTo>
                      <a:pt x="151" y="65"/>
                    </a:lnTo>
                    <a:lnTo>
                      <a:pt x="146" y="70"/>
                    </a:lnTo>
                    <a:lnTo>
                      <a:pt x="146" y="78"/>
                    </a:lnTo>
                    <a:lnTo>
                      <a:pt x="146" y="85"/>
                    </a:lnTo>
                    <a:lnTo>
                      <a:pt x="146" y="93"/>
                    </a:lnTo>
                    <a:lnTo>
                      <a:pt x="144" y="100"/>
                    </a:lnTo>
                    <a:lnTo>
                      <a:pt x="142" y="107"/>
                    </a:lnTo>
                    <a:lnTo>
                      <a:pt x="139" y="111"/>
                    </a:lnTo>
                    <a:lnTo>
                      <a:pt x="130" y="116"/>
                    </a:lnTo>
                    <a:lnTo>
                      <a:pt x="137" y="119"/>
                    </a:lnTo>
                    <a:lnTo>
                      <a:pt x="141" y="126"/>
                    </a:lnTo>
                    <a:lnTo>
                      <a:pt x="141" y="131"/>
                    </a:lnTo>
                    <a:lnTo>
                      <a:pt x="139" y="138"/>
                    </a:lnTo>
                    <a:lnTo>
                      <a:pt x="135" y="145"/>
                    </a:lnTo>
                    <a:lnTo>
                      <a:pt x="134" y="150"/>
                    </a:lnTo>
                    <a:lnTo>
                      <a:pt x="135" y="157"/>
                    </a:lnTo>
                    <a:lnTo>
                      <a:pt x="142" y="164"/>
                    </a:lnTo>
                    <a:lnTo>
                      <a:pt x="134" y="166"/>
                    </a:lnTo>
                    <a:lnTo>
                      <a:pt x="127" y="169"/>
                    </a:lnTo>
                    <a:lnTo>
                      <a:pt x="116" y="168"/>
                    </a:lnTo>
                    <a:lnTo>
                      <a:pt x="105" y="166"/>
                    </a:lnTo>
                    <a:lnTo>
                      <a:pt x="105" y="159"/>
                    </a:lnTo>
                    <a:lnTo>
                      <a:pt x="105" y="154"/>
                    </a:lnTo>
                    <a:lnTo>
                      <a:pt x="107" y="149"/>
                    </a:lnTo>
                    <a:lnTo>
                      <a:pt x="109" y="145"/>
                    </a:lnTo>
                    <a:lnTo>
                      <a:pt x="111" y="134"/>
                    </a:lnTo>
                    <a:lnTo>
                      <a:pt x="109" y="124"/>
                    </a:lnTo>
                    <a:lnTo>
                      <a:pt x="102" y="128"/>
                    </a:lnTo>
                    <a:lnTo>
                      <a:pt x="98" y="135"/>
                    </a:lnTo>
                    <a:lnTo>
                      <a:pt x="97" y="142"/>
                    </a:lnTo>
                    <a:lnTo>
                      <a:pt x="98" y="150"/>
                    </a:lnTo>
                    <a:lnTo>
                      <a:pt x="98" y="158"/>
                    </a:lnTo>
                    <a:lnTo>
                      <a:pt x="100" y="166"/>
                    </a:lnTo>
                    <a:lnTo>
                      <a:pt x="102" y="173"/>
                    </a:lnTo>
                    <a:lnTo>
                      <a:pt x="104" y="181"/>
                    </a:lnTo>
                    <a:lnTo>
                      <a:pt x="112" y="178"/>
                    </a:lnTo>
                    <a:lnTo>
                      <a:pt x="121" y="177"/>
                    </a:lnTo>
                    <a:lnTo>
                      <a:pt x="130" y="177"/>
                    </a:lnTo>
                    <a:lnTo>
                      <a:pt x="137" y="181"/>
                    </a:lnTo>
                    <a:lnTo>
                      <a:pt x="141" y="185"/>
                    </a:lnTo>
                    <a:lnTo>
                      <a:pt x="146" y="191"/>
                    </a:lnTo>
                    <a:lnTo>
                      <a:pt x="148" y="199"/>
                    </a:lnTo>
                    <a:lnTo>
                      <a:pt x="149" y="207"/>
                    </a:lnTo>
                    <a:lnTo>
                      <a:pt x="146" y="212"/>
                    </a:lnTo>
                    <a:lnTo>
                      <a:pt x="146" y="218"/>
                    </a:lnTo>
                    <a:lnTo>
                      <a:pt x="148" y="223"/>
                    </a:lnTo>
                    <a:lnTo>
                      <a:pt x="149" y="230"/>
                    </a:lnTo>
                    <a:lnTo>
                      <a:pt x="149" y="235"/>
                    </a:lnTo>
                    <a:lnTo>
                      <a:pt x="151" y="243"/>
                    </a:lnTo>
                    <a:lnTo>
                      <a:pt x="151" y="249"/>
                    </a:lnTo>
                    <a:lnTo>
                      <a:pt x="155" y="257"/>
                    </a:lnTo>
                    <a:lnTo>
                      <a:pt x="153" y="262"/>
                    </a:lnTo>
                    <a:lnTo>
                      <a:pt x="153" y="268"/>
                    </a:lnTo>
                    <a:lnTo>
                      <a:pt x="151" y="273"/>
                    </a:lnTo>
                    <a:lnTo>
                      <a:pt x="151" y="279"/>
                    </a:lnTo>
                    <a:lnTo>
                      <a:pt x="146" y="283"/>
                    </a:lnTo>
                    <a:lnTo>
                      <a:pt x="142" y="287"/>
                    </a:lnTo>
                    <a:lnTo>
                      <a:pt x="137" y="289"/>
                    </a:lnTo>
                    <a:lnTo>
                      <a:pt x="130" y="293"/>
                    </a:lnTo>
                    <a:lnTo>
                      <a:pt x="119" y="295"/>
                    </a:lnTo>
                    <a:lnTo>
                      <a:pt x="112" y="300"/>
                    </a:lnTo>
                    <a:lnTo>
                      <a:pt x="107" y="304"/>
                    </a:lnTo>
                    <a:lnTo>
                      <a:pt x="105" y="312"/>
                    </a:lnTo>
                    <a:lnTo>
                      <a:pt x="104" y="319"/>
                    </a:lnTo>
                    <a:lnTo>
                      <a:pt x="104" y="326"/>
                    </a:lnTo>
                    <a:lnTo>
                      <a:pt x="104" y="334"/>
                    </a:lnTo>
                    <a:lnTo>
                      <a:pt x="105" y="342"/>
                    </a:lnTo>
                    <a:lnTo>
                      <a:pt x="98" y="344"/>
                    </a:lnTo>
                    <a:lnTo>
                      <a:pt x="90" y="345"/>
                    </a:lnTo>
                    <a:lnTo>
                      <a:pt x="79" y="346"/>
                    </a:lnTo>
                    <a:lnTo>
                      <a:pt x="74" y="348"/>
                    </a:lnTo>
                    <a:lnTo>
                      <a:pt x="74" y="352"/>
                    </a:lnTo>
                    <a:lnTo>
                      <a:pt x="77" y="357"/>
                    </a:lnTo>
                    <a:lnTo>
                      <a:pt x="88" y="354"/>
                    </a:lnTo>
                    <a:lnTo>
                      <a:pt x="102" y="354"/>
                    </a:lnTo>
                    <a:lnTo>
                      <a:pt x="107" y="353"/>
                    </a:lnTo>
                    <a:lnTo>
                      <a:pt x="114" y="352"/>
                    </a:lnTo>
                    <a:lnTo>
                      <a:pt x="118" y="348"/>
                    </a:lnTo>
                    <a:lnTo>
                      <a:pt x="123" y="345"/>
                    </a:lnTo>
                    <a:lnTo>
                      <a:pt x="128" y="350"/>
                    </a:lnTo>
                    <a:lnTo>
                      <a:pt x="135" y="357"/>
                    </a:lnTo>
                    <a:lnTo>
                      <a:pt x="134" y="363"/>
                    </a:lnTo>
                    <a:lnTo>
                      <a:pt x="134" y="371"/>
                    </a:lnTo>
                    <a:lnTo>
                      <a:pt x="130" y="379"/>
                    </a:lnTo>
                    <a:lnTo>
                      <a:pt x="130" y="387"/>
                    </a:lnTo>
                    <a:lnTo>
                      <a:pt x="130" y="394"/>
                    </a:lnTo>
                    <a:lnTo>
                      <a:pt x="134" y="400"/>
                    </a:lnTo>
                    <a:lnTo>
                      <a:pt x="137" y="402"/>
                    </a:lnTo>
                    <a:lnTo>
                      <a:pt x="141" y="404"/>
                    </a:lnTo>
                    <a:lnTo>
                      <a:pt x="146" y="407"/>
                    </a:lnTo>
                    <a:lnTo>
                      <a:pt x="153" y="409"/>
                    </a:lnTo>
                    <a:lnTo>
                      <a:pt x="153" y="417"/>
                    </a:lnTo>
                    <a:lnTo>
                      <a:pt x="155" y="426"/>
                    </a:lnTo>
                    <a:lnTo>
                      <a:pt x="141" y="430"/>
                    </a:lnTo>
                    <a:lnTo>
                      <a:pt x="128" y="433"/>
                    </a:lnTo>
                    <a:lnTo>
                      <a:pt x="121" y="432"/>
                    </a:lnTo>
                    <a:lnTo>
                      <a:pt x="114" y="432"/>
                    </a:lnTo>
                    <a:lnTo>
                      <a:pt x="107" y="430"/>
                    </a:lnTo>
                    <a:lnTo>
                      <a:pt x="102" y="430"/>
                    </a:lnTo>
                    <a:lnTo>
                      <a:pt x="93" y="429"/>
                    </a:lnTo>
                    <a:lnTo>
                      <a:pt x="86" y="426"/>
                    </a:lnTo>
                    <a:lnTo>
                      <a:pt x="81" y="425"/>
                    </a:lnTo>
                    <a:lnTo>
                      <a:pt x="74" y="423"/>
                    </a:lnTo>
                    <a:lnTo>
                      <a:pt x="62" y="421"/>
                    </a:lnTo>
                    <a:lnTo>
                      <a:pt x="49" y="421"/>
                    </a:lnTo>
                    <a:lnTo>
                      <a:pt x="37" y="415"/>
                    </a:lnTo>
                    <a:lnTo>
                      <a:pt x="26" y="411"/>
                    </a:lnTo>
                    <a:lnTo>
                      <a:pt x="16" y="403"/>
                    </a:lnTo>
                    <a:lnTo>
                      <a:pt x="9" y="396"/>
                    </a:lnTo>
                    <a:lnTo>
                      <a:pt x="2" y="388"/>
                    </a:lnTo>
                    <a:lnTo>
                      <a:pt x="0" y="380"/>
                    </a:lnTo>
                    <a:lnTo>
                      <a:pt x="2" y="376"/>
                    </a:lnTo>
                    <a:lnTo>
                      <a:pt x="5" y="372"/>
                    </a:lnTo>
                    <a:lnTo>
                      <a:pt x="11" y="368"/>
                    </a:lnTo>
                    <a:lnTo>
                      <a:pt x="19" y="365"/>
                    </a:lnTo>
                    <a:lnTo>
                      <a:pt x="21" y="360"/>
                    </a:lnTo>
                    <a:lnTo>
                      <a:pt x="25" y="354"/>
                    </a:lnTo>
                    <a:lnTo>
                      <a:pt x="25" y="346"/>
                    </a:lnTo>
                    <a:lnTo>
                      <a:pt x="28" y="341"/>
                    </a:lnTo>
                    <a:lnTo>
                      <a:pt x="32" y="334"/>
                    </a:lnTo>
                    <a:lnTo>
                      <a:pt x="37" y="331"/>
                    </a:lnTo>
                    <a:lnTo>
                      <a:pt x="42" y="331"/>
                    </a:lnTo>
                    <a:lnTo>
                      <a:pt x="53" y="335"/>
                    </a:lnTo>
                    <a:lnTo>
                      <a:pt x="53" y="331"/>
                    </a:lnTo>
                    <a:lnTo>
                      <a:pt x="53" y="327"/>
                    </a:lnTo>
                    <a:lnTo>
                      <a:pt x="40" y="326"/>
                    </a:lnTo>
                    <a:lnTo>
                      <a:pt x="33" y="319"/>
                    </a:lnTo>
                    <a:lnTo>
                      <a:pt x="28" y="315"/>
                    </a:lnTo>
                    <a:lnTo>
                      <a:pt x="30" y="312"/>
                    </a:lnTo>
                    <a:lnTo>
                      <a:pt x="33" y="308"/>
                    </a:lnTo>
                    <a:lnTo>
                      <a:pt x="39" y="307"/>
                    </a:lnTo>
                    <a:lnTo>
                      <a:pt x="40" y="298"/>
                    </a:lnTo>
                    <a:lnTo>
                      <a:pt x="39" y="295"/>
                    </a:lnTo>
                    <a:lnTo>
                      <a:pt x="33" y="292"/>
                    </a:lnTo>
                    <a:lnTo>
                      <a:pt x="28" y="292"/>
                    </a:lnTo>
                    <a:lnTo>
                      <a:pt x="21" y="291"/>
                    </a:lnTo>
                    <a:lnTo>
                      <a:pt x="16" y="289"/>
                    </a:lnTo>
                    <a:lnTo>
                      <a:pt x="12" y="285"/>
                    </a:lnTo>
                    <a:lnTo>
                      <a:pt x="12" y="279"/>
                    </a:lnTo>
                    <a:lnTo>
                      <a:pt x="16" y="270"/>
                    </a:lnTo>
                    <a:lnTo>
                      <a:pt x="23" y="262"/>
                    </a:lnTo>
                    <a:lnTo>
                      <a:pt x="26" y="254"/>
                    </a:lnTo>
                    <a:lnTo>
                      <a:pt x="32" y="246"/>
                    </a:lnTo>
                    <a:lnTo>
                      <a:pt x="33" y="238"/>
                    </a:lnTo>
                    <a:lnTo>
                      <a:pt x="37" y="229"/>
                    </a:lnTo>
                    <a:lnTo>
                      <a:pt x="37" y="220"/>
                    </a:lnTo>
                    <a:lnTo>
                      <a:pt x="40" y="212"/>
                    </a:lnTo>
                    <a:lnTo>
                      <a:pt x="40" y="203"/>
                    </a:lnTo>
                    <a:lnTo>
                      <a:pt x="40" y="195"/>
                    </a:lnTo>
                    <a:lnTo>
                      <a:pt x="40" y="185"/>
                    </a:lnTo>
                    <a:lnTo>
                      <a:pt x="40" y="176"/>
                    </a:lnTo>
                    <a:lnTo>
                      <a:pt x="40" y="166"/>
                    </a:lnTo>
                    <a:lnTo>
                      <a:pt x="40" y="158"/>
                    </a:lnTo>
                    <a:lnTo>
                      <a:pt x="42" y="150"/>
                    </a:lnTo>
                    <a:lnTo>
                      <a:pt x="44" y="141"/>
                    </a:lnTo>
                    <a:lnTo>
                      <a:pt x="46" y="132"/>
                    </a:lnTo>
                    <a:lnTo>
                      <a:pt x="53" y="126"/>
                    </a:lnTo>
                    <a:lnTo>
                      <a:pt x="58" y="119"/>
                    </a:lnTo>
                    <a:lnTo>
                      <a:pt x="69" y="113"/>
                    </a:lnTo>
                    <a:lnTo>
                      <a:pt x="77" y="108"/>
                    </a:lnTo>
                    <a:lnTo>
                      <a:pt x="88" y="104"/>
                    </a:lnTo>
                    <a:lnTo>
                      <a:pt x="98" y="100"/>
                    </a:lnTo>
                    <a:lnTo>
                      <a:pt x="109" y="100"/>
                    </a:lnTo>
                    <a:lnTo>
                      <a:pt x="111" y="90"/>
                    </a:lnTo>
                    <a:lnTo>
                      <a:pt x="118" y="85"/>
                    </a:lnTo>
                    <a:lnTo>
                      <a:pt x="118" y="77"/>
                    </a:lnTo>
                    <a:lnTo>
                      <a:pt x="114" y="72"/>
                    </a:lnTo>
                    <a:lnTo>
                      <a:pt x="105" y="69"/>
                    </a:lnTo>
                    <a:lnTo>
                      <a:pt x="100" y="67"/>
                    </a:lnTo>
                    <a:lnTo>
                      <a:pt x="93" y="65"/>
                    </a:lnTo>
                    <a:lnTo>
                      <a:pt x="88" y="62"/>
                    </a:lnTo>
                    <a:lnTo>
                      <a:pt x="86" y="57"/>
                    </a:lnTo>
                    <a:lnTo>
                      <a:pt x="90" y="50"/>
                    </a:lnTo>
                    <a:lnTo>
                      <a:pt x="93" y="43"/>
                    </a:lnTo>
                    <a:lnTo>
                      <a:pt x="98" y="36"/>
                    </a:lnTo>
                    <a:lnTo>
                      <a:pt x="104" y="28"/>
                    </a:lnTo>
                    <a:lnTo>
                      <a:pt x="111" y="23"/>
                    </a:lnTo>
                    <a:lnTo>
                      <a:pt x="118" y="16"/>
                    </a:lnTo>
                    <a:lnTo>
                      <a:pt x="127" y="11"/>
                    </a:lnTo>
                    <a:lnTo>
                      <a:pt x="134" y="5"/>
                    </a:lnTo>
                    <a:lnTo>
                      <a:pt x="142" y="0"/>
                    </a:lnTo>
                    <a:close/>
                  </a:path>
                </a:pathLst>
              </a:custGeom>
              <a:solidFill>
                <a:srgbClr val="E6E6FF"/>
              </a:solidFill>
              <a:ln w="9525">
                <a:noFill/>
                <a:round/>
                <a:headEnd/>
                <a:tailEnd/>
              </a:ln>
            </p:spPr>
            <p:txBody>
              <a:bodyPr/>
              <a:lstStyle/>
              <a:p>
                <a:endParaRPr lang="en-US"/>
              </a:p>
            </p:txBody>
          </p:sp>
          <p:sp>
            <p:nvSpPr>
              <p:cNvPr id="422043" name="Freeform 151"/>
              <p:cNvSpPr>
                <a:spLocks/>
              </p:cNvSpPr>
              <p:nvPr/>
            </p:nvSpPr>
            <p:spPr bwMode="auto">
              <a:xfrm>
                <a:off x="905" y="3093"/>
                <a:ext cx="9" cy="5"/>
              </a:xfrm>
              <a:custGeom>
                <a:avLst/>
                <a:gdLst>
                  <a:gd name="T0" fmla="*/ 9 w 9"/>
                  <a:gd name="T1" fmla="*/ 0 h 5"/>
                  <a:gd name="T2" fmla="*/ 7 w 9"/>
                  <a:gd name="T3" fmla="*/ 2 h 5"/>
                  <a:gd name="T4" fmla="*/ 3 w 9"/>
                  <a:gd name="T5" fmla="*/ 5 h 5"/>
                  <a:gd name="T6" fmla="*/ 0 w 9"/>
                  <a:gd name="T7" fmla="*/ 4 h 5"/>
                  <a:gd name="T8" fmla="*/ 9 w 9"/>
                  <a:gd name="T9" fmla="*/ 0 h 5"/>
                  <a:gd name="T10" fmla="*/ 9 w 9"/>
                  <a:gd name="T11" fmla="*/ 0 h 5"/>
                  <a:gd name="T12" fmla="*/ 0 60000 65536"/>
                  <a:gd name="T13" fmla="*/ 0 60000 65536"/>
                  <a:gd name="T14" fmla="*/ 0 60000 65536"/>
                  <a:gd name="T15" fmla="*/ 0 60000 65536"/>
                  <a:gd name="T16" fmla="*/ 0 60000 65536"/>
                  <a:gd name="T17" fmla="*/ 0 60000 65536"/>
                  <a:gd name="T18" fmla="*/ 0 w 9"/>
                  <a:gd name="T19" fmla="*/ 0 h 5"/>
                  <a:gd name="T20" fmla="*/ 9 w 9"/>
                  <a:gd name="T21" fmla="*/ 5 h 5"/>
                </a:gdLst>
                <a:ahLst/>
                <a:cxnLst>
                  <a:cxn ang="T12">
                    <a:pos x="T0" y="T1"/>
                  </a:cxn>
                  <a:cxn ang="T13">
                    <a:pos x="T2" y="T3"/>
                  </a:cxn>
                  <a:cxn ang="T14">
                    <a:pos x="T4" y="T5"/>
                  </a:cxn>
                  <a:cxn ang="T15">
                    <a:pos x="T6" y="T7"/>
                  </a:cxn>
                  <a:cxn ang="T16">
                    <a:pos x="T8" y="T9"/>
                  </a:cxn>
                  <a:cxn ang="T17">
                    <a:pos x="T10" y="T11"/>
                  </a:cxn>
                </a:cxnLst>
                <a:rect l="T18" t="T19" r="T20" b="T21"/>
                <a:pathLst>
                  <a:path w="9" h="5">
                    <a:moveTo>
                      <a:pt x="9" y="0"/>
                    </a:moveTo>
                    <a:lnTo>
                      <a:pt x="7" y="2"/>
                    </a:lnTo>
                    <a:lnTo>
                      <a:pt x="3" y="5"/>
                    </a:lnTo>
                    <a:lnTo>
                      <a:pt x="0" y="4"/>
                    </a:lnTo>
                    <a:lnTo>
                      <a:pt x="9" y="0"/>
                    </a:lnTo>
                    <a:close/>
                  </a:path>
                </a:pathLst>
              </a:custGeom>
              <a:solidFill>
                <a:srgbClr val="FFFFFF"/>
              </a:solidFill>
              <a:ln w="9525">
                <a:noFill/>
                <a:round/>
                <a:headEnd/>
                <a:tailEnd/>
              </a:ln>
            </p:spPr>
            <p:txBody>
              <a:bodyPr/>
              <a:lstStyle/>
              <a:p>
                <a:endParaRPr lang="en-US"/>
              </a:p>
            </p:txBody>
          </p:sp>
          <p:sp>
            <p:nvSpPr>
              <p:cNvPr id="422044" name="Freeform 152"/>
              <p:cNvSpPr>
                <a:spLocks/>
              </p:cNvSpPr>
              <p:nvPr/>
            </p:nvSpPr>
            <p:spPr bwMode="auto">
              <a:xfrm>
                <a:off x="873" y="3123"/>
                <a:ext cx="16" cy="20"/>
              </a:xfrm>
              <a:custGeom>
                <a:avLst/>
                <a:gdLst>
                  <a:gd name="T0" fmla="*/ 2 w 16"/>
                  <a:gd name="T1" fmla="*/ 0 h 20"/>
                  <a:gd name="T2" fmla="*/ 11 w 16"/>
                  <a:gd name="T3" fmla="*/ 4 h 20"/>
                  <a:gd name="T4" fmla="*/ 16 w 16"/>
                  <a:gd name="T5" fmla="*/ 12 h 20"/>
                  <a:gd name="T6" fmla="*/ 16 w 16"/>
                  <a:gd name="T7" fmla="*/ 14 h 20"/>
                  <a:gd name="T8" fmla="*/ 12 w 16"/>
                  <a:gd name="T9" fmla="*/ 18 h 20"/>
                  <a:gd name="T10" fmla="*/ 7 w 16"/>
                  <a:gd name="T11" fmla="*/ 20 h 20"/>
                  <a:gd name="T12" fmla="*/ 0 w 16"/>
                  <a:gd name="T13" fmla="*/ 20 h 20"/>
                  <a:gd name="T14" fmla="*/ 0 w 16"/>
                  <a:gd name="T15" fmla="*/ 16 h 20"/>
                  <a:gd name="T16" fmla="*/ 0 w 16"/>
                  <a:gd name="T17" fmla="*/ 9 h 20"/>
                  <a:gd name="T18" fmla="*/ 0 w 16"/>
                  <a:gd name="T19" fmla="*/ 4 h 20"/>
                  <a:gd name="T20" fmla="*/ 2 w 16"/>
                  <a:gd name="T21" fmla="*/ 0 h 20"/>
                  <a:gd name="T22" fmla="*/ 2 w 16"/>
                  <a:gd name="T23" fmla="*/ 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20"/>
                  <a:gd name="T38" fmla="*/ 16 w 16"/>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20">
                    <a:moveTo>
                      <a:pt x="2" y="0"/>
                    </a:moveTo>
                    <a:lnTo>
                      <a:pt x="11" y="4"/>
                    </a:lnTo>
                    <a:lnTo>
                      <a:pt x="16" y="12"/>
                    </a:lnTo>
                    <a:lnTo>
                      <a:pt x="16" y="14"/>
                    </a:lnTo>
                    <a:lnTo>
                      <a:pt x="12" y="18"/>
                    </a:lnTo>
                    <a:lnTo>
                      <a:pt x="7" y="20"/>
                    </a:lnTo>
                    <a:lnTo>
                      <a:pt x="0" y="20"/>
                    </a:lnTo>
                    <a:lnTo>
                      <a:pt x="0" y="16"/>
                    </a:lnTo>
                    <a:lnTo>
                      <a:pt x="0" y="9"/>
                    </a:lnTo>
                    <a:lnTo>
                      <a:pt x="0" y="4"/>
                    </a:lnTo>
                    <a:lnTo>
                      <a:pt x="2" y="0"/>
                    </a:lnTo>
                    <a:close/>
                  </a:path>
                </a:pathLst>
              </a:custGeom>
              <a:solidFill>
                <a:srgbClr val="E6E6FF"/>
              </a:solidFill>
              <a:ln w="9525">
                <a:noFill/>
                <a:round/>
                <a:headEnd/>
                <a:tailEnd/>
              </a:ln>
            </p:spPr>
            <p:txBody>
              <a:bodyPr/>
              <a:lstStyle/>
              <a:p>
                <a:endParaRPr lang="en-US"/>
              </a:p>
            </p:txBody>
          </p:sp>
          <p:sp>
            <p:nvSpPr>
              <p:cNvPr id="422045" name="Freeform 153"/>
              <p:cNvSpPr>
                <a:spLocks/>
              </p:cNvSpPr>
              <p:nvPr/>
            </p:nvSpPr>
            <p:spPr bwMode="auto">
              <a:xfrm>
                <a:off x="905" y="3164"/>
                <a:ext cx="3" cy="3"/>
              </a:xfrm>
              <a:custGeom>
                <a:avLst/>
                <a:gdLst>
                  <a:gd name="T0" fmla="*/ 3 w 3"/>
                  <a:gd name="T1" fmla="*/ 0 h 3"/>
                  <a:gd name="T2" fmla="*/ 3 w 3"/>
                  <a:gd name="T3" fmla="*/ 2 h 3"/>
                  <a:gd name="T4" fmla="*/ 1 w 3"/>
                  <a:gd name="T5" fmla="*/ 3 h 3"/>
                  <a:gd name="T6" fmla="*/ 0 w 3"/>
                  <a:gd name="T7" fmla="*/ 2 h 3"/>
                  <a:gd name="T8" fmla="*/ 3 w 3"/>
                  <a:gd name="T9" fmla="*/ 0 h 3"/>
                  <a:gd name="T10" fmla="*/ 3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0"/>
                    </a:moveTo>
                    <a:lnTo>
                      <a:pt x="3" y="2"/>
                    </a:lnTo>
                    <a:lnTo>
                      <a:pt x="1" y="3"/>
                    </a:lnTo>
                    <a:lnTo>
                      <a:pt x="0" y="2"/>
                    </a:lnTo>
                    <a:lnTo>
                      <a:pt x="3" y="0"/>
                    </a:lnTo>
                    <a:close/>
                  </a:path>
                </a:pathLst>
              </a:custGeom>
              <a:solidFill>
                <a:srgbClr val="FFFFFF"/>
              </a:solidFill>
              <a:ln w="9525">
                <a:noFill/>
                <a:round/>
                <a:headEnd/>
                <a:tailEnd/>
              </a:ln>
            </p:spPr>
            <p:txBody>
              <a:bodyPr/>
              <a:lstStyle/>
              <a:p>
                <a:endParaRPr lang="en-US"/>
              </a:p>
            </p:txBody>
          </p:sp>
          <p:sp>
            <p:nvSpPr>
              <p:cNvPr id="422046" name="Freeform 154"/>
              <p:cNvSpPr>
                <a:spLocks/>
              </p:cNvSpPr>
              <p:nvPr/>
            </p:nvSpPr>
            <p:spPr bwMode="auto">
              <a:xfrm>
                <a:off x="849" y="3185"/>
                <a:ext cx="15" cy="40"/>
              </a:xfrm>
              <a:custGeom>
                <a:avLst/>
                <a:gdLst>
                  <a:gd name="T0" fmla="*/ 15 w 15"/>
                  <a:gd name="T1" fmla="*/ 0 h 40"/>
                  <a:gd name="T2" fmla="*/ 15 w 15"/>
                  <a:gd name="T3" fmla="*/ 8 h 40"/>
                  <a:gd name="T4" fmla="*/ 14 w 15"/>
                  <a:gd name="T5" fmla="*/ 19 h 40"/>
                  <a:gd name="T6" fmla="*/ 12 w 15"/>
                  <a:gd name="T7" fmla="*/ 23 h 40"/>
                  <a:gd name="T8" fmla="*/ 12 w 15"/>
                  <a:gd name="T9" fmla="*/ 28 h 40"/>
                  <a:gd name="T10" fmla="*/ 12 w 15"/>
                  <a:gd name="T11" fmla="*/ 35 h 40"/>
                  <a:gd name="T12" fmla="*/ 15 w 15"/>
                  <a:gd name="T13" fmla="*/ 40 h 40"/>
                  <a:gd name="T14" fmla="*/ 12 w 15"/>
                  <a:gd name="T15" fmla="*/ 40 h 40"/>
                  <a:gd name="T16" fmla="*/ 10 w 15"/>
                  <a:gd name="T17" fmla="*/ 40 h 40"/>
                  <a:gd name="T18" fmla="*/ 3 w 15"/>
                  <a:gd name="T19" fmla="*/ 35 h 40"/>
                  <a:gd name="T20" fmla="*/ 1 w 15"/>
                  <a:gd name="T21" fmla="*/ 30 h 40"/>
                  <a:gd name="T22" fmla="*/ 0 w 15"/>
                  <a:gd name="T23" fmla="*/ 24 h 40"/>
                  <a:gd name="T24" fmla="*/ 3 w 15"/>
                  <a:gd name="T25" fmla="*/ 19 h 40"/>
                  <a:gd name="T26" fmla="*/ 3 w 15"/>
                  <a:gd name="T27" fmla="*/ 13 h 40"/>
                  <a:gd name="T28" fmla="*/ 7 w 15"/>
                  <a:gd name="T29" fmla="*/ 8 h 40"/>
                  <a:gd name="T30" fmla="*/ 12 w 15"/>
                  <a:gd name="T31" fmla="*/ 4 h 40"/>
                  <a:gd name="T32" fmla="*/ 15 w 15"/>
                  <a:gd name="T33" fmla="*/ 0 h 40"/>
                  <a:gd name="T34" fmla="*/ 15 w 15"/>
                  <a:gd name="T35" fmla="*/ 0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40"/>
                  <a:gd name="T56" fmla="*/ 15 w 15"/>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40">
                    <a:moveTo>
                      <a:pt x="15" y="0"/>
                    </a:moveTo>
                    <a:lnTo>
                      <a:pt x="15" y="8"/>
                    </a:lnTo>
                    <a:lnTo>
                      <a:pt x="14" y="19"/>
                    </a:lnTo>
                    <a:lnTo>
                      <a:pt x="12" y="23"/>
                    </a:lnTo>
                    <a:lnTo>
                      <a:pt x="12" y="28"/>
                    </a:lnTo>
                    <a:lnTo>
                      <a:pt x="12" y="35"/>
                    </a:lnTo>
                    <a:lnTo>
                      <a:pt x="15" y="40"/>
                    </a:lnTo>
                    <a:lnTo>
                      <a:pt x="12" y="40"/>
                    </a:lnTo>
                    <a:lnTo>
                      <a:pt x="10" y="40"/>
                    </a:lnTo>
                    <a:lnTo>
                      <a:pt x="3" y="35"/>
                    </a:lnTo>
                    <a:lnTo>
                      <a:pt x="1" y="30"/>
                    </a:lnTo>
                    <a:lnTo>
                      <a:pt x="0" y="24"/>
                    </a:lnTo>
                    <a:lnTo>
                      <a:pt x="3" y="19"/>
                    </a:lnTo>
                    <a:lnTo>
                      <a:pt x="3" y="13"/>
                    </a:lnTo>
                    <a:lnTo>
                      <a:pt x="7" y="8"/>
                    </a:lnTo>
                    <a:lnTo>
                      <a:pt x="12" y="4"/>
                    </a:lnTo>
                    <a:lnTo>
                      <a:pt x="15" y="0"/>
                    </a:lnTo>
                    <a:close/>
                  </a:path>
                </a:pathLst>
              </a:custGeom>
              <a:solidFill>
                <a:srgbClr val="FFFFFF"/>
              </a:solidFill>
              <a:ln w="9525">
                <a:noFill/>
                <a:round/>
                <a:headEnd/>
                <a:tailEnd/>
              </a:ln>
            </p:spPr>
            <p:txBody>
              <a:bodyPr/>
              <a:lstStyle/>
              <a:p>
                <a:endParaRPr lang="en-US"/>
              </a:p>
            </p:txBody>
          </p:sp>
          <p:sp>
            <p:nvSpPr>
              <p:cNvPr id="422047" name="Freeform 155"/>
              <p:cNvSpPr>
                <a:spLocks/>
              </p:cNvSpPr>
              <p:nvPr/>
            </p:nvSpPr>
            <p:spPr bwMode="auto">
              <a:xfrm>
                <a:off x="873" y="3242"/>
                <a:ext cx="32" cy="16"/>
              </a:xfrm>
              <a:custGeom>
                <a:avLst/>
                <a:gdLst>
                  <a:gd name="T0" fmla="*/ 14 w 32"/>
                  <a:gd name="T1" fmla="*/ 0 h 16"/>
                  <a:gd name="T2" fmla="*/ 16 w 32"/>
                  <a:gd name="T3" fmla="*/ 1 h 16"/>
                  <a:gd name="T4" fmla="*/ 19 w 32"/>
                  <a:gd name="T5" fmla="*/ 4 h 16"/>
                  <a:gd name="T6" fmla="*/ 25 w 32"/>
                  <a:gd name="T7" fmla="*/ 6 h 16"/>
                  <a:gd name="T8" fmla="*/ 32 w 32"/>
                  <a:gd name="T9" fmla="*/ 9 h 16"/>
                  <a:gd name="T10" fmla="*/ 32 w 32"/>
                  <a:gd name="T11" fmla="*/ 12 h 16"/>
                  <a:gd name="T12" fmla="*/ 32 w 32"/>
                  <a:gd name="T13" fmla="*/ 16 h 16"/>
                  <a:gd name="T14" fmla="*/ 23 w 32"/>
                  <a:gd name="T15" fmla="*/ 15 h 16"/>
                  <a:gd name="T16" fmla="*/ 18 w 32"/>
                  <a:gd name="T17" fmla="*/ 15 h 16"/>
                  <a:gd name="T18" fmla="*/ 12 w 32"/>
                  <a:gd name="T19" fmla="*/ 12 h 16"/>
                  <a:gd name="T20" fmla="*/ 5 w 32"/>
                  <a:gd name="T21" fmla="*/ 12 h 16"/>
                  <a:gd name="T22" fmla="*/ 0 w 32"/>
                  <a:gd name="T23" fmla="*/ 9 h 16"/>
                  <a:gd name="T24" fmla="*/ 0 w 32"/>
                  <a:gd name="T25" fmla="*/ 6 h 16"/>
                  <a:gd name="T26" fmla="*/ 4 w 32"/>
                  <a:gd name="T27" fmla="*/ 4 h 16"/>
                  <a:gd name="T28" fmla="*/ 14 w 32"/>
                  <a:gd name="T29" fmla="*/ 0 h 16"/>
                  <a:gd name="T30" fmla="*/ 14 w 32"/>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16"/>
                  <a:gd name="T50" fmla="*/ 32 w 32"/>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16">
                    <a:moveTo>
                      <a:pt x="14" y="0"/>
                    </a:moveTo>
                    <a:lnTo>
                      <a:pt x="16" y="1"/>
                    </a:lnTo>
                    <a:lnTo>
                      <a:pt x="19" y="4"/>
                    </a:lnTo>
                    <a:lnTo>
                      <a:pt x="25" y="6"/>
                    </a:lnTo>
                    <a:lnTo>
                      <a:pt x="32" y="9"/>
                    </a:lnTo>
                    <a:lnTo>
                      <a:pt x="32" y="12"/>
                    </a:lnTo>
                    <a:lnTo>
                      <a:pt x="32" y="16"/>
                    </a:lnTo>
                    <a:lnTo>
                      <a:pt x="23" y="15"/>
                    </a:lnTo>
                    <a:lnTo>
                      <a:pt x="18" y="15"/>
                    </a:lnTo>
                    <a:lnTo>
                      <a:pt x="12" y="12"/>
                    </a:lnTo>
                    <a:lnTo>
                      <a:pt x="5" y="12"/>
                    </a:lnTo>
                    <a:lnTo>
                      <a:pt x="0" y="9"/>
                    </a:lnTo>
                    <a:lnTo>
                      <a:pt x="0" y="6"/>
                    </a:lnTo>
                    <a:lnTo>
                      <a:pt x="4" y="4"/>
                    </a:lnTo>
                    <a:lnTo>
                      <a:pt x="14" y="0"/>
                    </a:lnTo>
                    <a:close/>
                  </a:path>
                </a:pathLst>
              </a:custGeom>
              <a:solidFill>
                <a:srgbClr val="FFFFFF"/>
              </a:solidFill>
              <a:ln w="9525">
                <a:noFill/>
                <a:round/>
                <a:headEnd/>
                <a:tailEnd/>
              </a:ln>
            </p:spPr>
            <p:txBody>
              <a:bodyPr/>
              <a:lstStyle/>
              <a:p>
                <a:endParaRPr lang="en-US"/>
              </a:p>
            </p:txBody>
          </p:sp>
          <p:sp>
            <p:nvSpPr>
              <p:cNvPr id="422048" name="Freeform 156"/>
              <p:cNvSpPr>
                <a:spLocks/>
              </p:cNvSpPr>
              <p:nvPr/>
            </p:nvSpPr>
            <p:spPr bwMode="auto">
              <a:xfrm>
                <a:off x="866" y="3270"/>
                <a:ext cx="46" cy="35"/>
              </a:xfrm>
              <a:custGeom>
                <a:avLst/>
                <a:gdLst>
                  <a:gd name="T0" fmla="*/ 44 w 46"/>
                  <a:gd name="T1" fmla="*/ 0 h 35"/>
                  <a:gd name="T2" fmla="*/ 44 w 46"/>
                  <a:gd name="T3" fmla="*/ 5 h 35"/>
                  <a:gd name="T4" fmla="*/ 46 w 46"/>
                  <a:gd name="T5" fmla="*/ 12 h 35"/>
                  <a:gd name="T6" fmla="*/ 44 w 46"/>
                  <a:gd name="T7" fmla="*/ 19 h 35"/>
                  <a:gd name="T8" fmla="*/ 42 w 46"/>
                  <a:gd name="T9" fmla="*/ 26 h 35"/>
                  <a:gd name="T10" fmla="*/ 39 w 46"/>
                  <a:gd name="T11" fmla="*/ 30 h 35"/>
                  <a:gd name="T12" fmla="*/ 33 w 46"/>
                  <a:gd name="T13" fmla="*/ 33 h 35"/>
                  <a:gd name="T14" fmla="*/ 26 w 46"/>
                  <a:gd name="T15" fmla="*/ 33 h 35"/>
                  <a:gd name="T16" fmla="*/ 18 w 46"/>
                  <a:gd name="T17" fmla="*/ 31 h 35"/>
                  <a:gd name="T18" fmla="*/ 9 w 46"/>
                  <a:gd name="T19" fmla="*/ 33 h 35"/>
                  <a:gd name="T20" fmla="*/ 0 w 46"/>
                  <a:gd name="T21" fmla="*/ 35 h 35"/>
                  <a:gd name="T22" fmla="*/ 0 w 46"/>
                  <a:gd name="T23" fmla="*/ 31 h 35"/>
                  <a:gd name="T24" fmla="*/ 0 w 46"/>
                  <a:gd name="T25" fmla="*/ 26 h 35"/>
                  <a:gd name="T26" fmla="*/ 0 w 46"/>
                  <a:gd name="T27" fmla="*/ 20 h 35"/>
                  <a:gd name="T28" fmla="*/ 0 w 46"/>
                  <a:gd name="T29" fmla="*/ 16 h 35"/>
                  <a:gd name="T30" fmla="*/ 0 w 46"/>
                  <a:gd name="T31" fmla="*/ 10 h 35"/>
                  <a:gd name="T32" fmla="*/ 2 w 46"/>
                  <a:gd name="T33" fmla="*/ 7 h 35"/>
                  <a:gd name="T34" fmla="*/ 4 w 46"/>
                  <a:gd name="T35" fmla="*/ 4 h 35"/>
                  <a:gd name="T36" fmla="*/ 11 w 46"/>
                  <a:gd name="T37" fmla="*/ 4 h 35"/>
                  <a:gd name="T38" fmla="*/ 7 w 46"/>
                  <a:gd name="T39" fmla="*/ 7 h 35"/>
                  <a:gd name="T40" fmla="*/ 7 w 46"/>
                  <a:gd name="T41" fmla="*/ 12 h 35"/>
                  <a:gd name="T42" fmla="*/ 9 w 46"/>
                  <a:gd name="T43" fmla="*/ 16 h 35"/>
                  <a:gd name="T44" fmla="*/ 14 w 46"/>
                  <a:gd name="T45" fmla="*/ 20 h 35"/>
                  <a:gd name="T46" fmla="*/ 21 w 46"/>
                  <a:gd name="T47" fmla="*/ 22 h 35"/>
                  <a:gd name="T48" fmla="*/ 26 w 46"/>
                  <a:gd name="T49" fmla="*/ 22 h 35"/>
                  <a:gd name="T50" fmla="*/ 30 w 46"/>
                  <a:gd name="T51" fmla="*/ 18 h 35"/>
                  <a:gd name="T52" fmla="*/ 35 w 46"/>
                  <a:gd name="T53" fmla="*/ 12 h 35"/>
                  <a:gd name="T54" fmla="*/ 39 w 46"/>
                  <a:gd name="T55" fmla="*/ 4 h 35"/>
                  <a:gd name="T56" fmla="*/ 44 w 46"/>
                  <a:gd name="T57" fmla="*/ 0 h 35"/>
                  <a:gd name="T58" fmla="*/ 44 w 46"/>
                  <a:gd name="T59" fmla="*/ 0 h 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
                  <a:gd name="T91" fmla="*/ 0 h 35"/>
                  <a:gd name="T92" fmla="*/ 46 w 46"/>
                  <a:gd name="T93" fmla="*/ 35 h 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 h="35">
                    <a:moveTo>
                      <a:pt x="44" y="0"/>
                    </a:moveTo>
                    <a:lnTo>
                      <a:pt x="44" y="5"/>
                    </a:lnTo>
                    <a:lnTo>
                      <a:pt x="46" y="12"/>
                    </a:lnTo>
                    <a:lnTo>
                      <a:pt x="44" y="19"/>
                    </a:lnTo>
                    <a:lnTo>
                      <a:pt x="42" y="26"/>
                    </a:lnTo>
                    <a:lnTo>
                      <a:pt x="39" y="30"/>
                    </a:lnTo>
                    <a:lnTo>
                      <a:pt x="33" y="33"/>
                    </a:lnTo>
                    <a:lnTo>
                      <a:pt x="26" y="33"/>
                    </a:lnTo>
                    <a:lnTo>
                      <a:pt x="18" y="31"/>
                    </a:lnTo>
                    <a:lnTo>
                      <a:pt x="9" y="33"/>
                    </a:lnTo>
                    <a:lnTo>
                      <a:pt x="0" y="35"/>
                    </a:lnTo>
                    <a:lnTo>
                      <a:pt x="0" y="31"/>
                    </a:lnTo>
                    <a:lnTo>
                      <a:pt x="0" y="26"/>
                    </a:lnTo>
                    <a:lnTo>
                      <a:pt x="0" y="20"/>
                    </a:lnTo>
                    <a:lnTo>
                      <a:pt x="0" y="16"/>
                    </a:lnTo>
                    <a:lnTo>
                      <a:pt x="0" y="10"/>
                    </a:lnTo>
                    <a:lnTo>
                      <a:pt x="2" y="7"/>
                    </a:lnTo>
                    <a:lnTo>
                      <a:pt x="4" y="4"/>
                    </a:lnTo>
                    <a:lnTo>
                      <a:pt x="11" y="4"/>
                    </a:lnTo>
                    <a:lnTo>
                      <a:pt x="7" y="7"/>
                    </a:lnTo>
                    <a:lnTo>
                      <a:pt x="7" y="12"/>
                    </a:lnTo>
                    <a:lnTo>
                      <a:pt x="9" y="16"/>
                    </a:lnTo>
                    <a:lnTo>
                      <a:pt x="14" y="20"/>
                    </a:lnTo>
                    <a:lnTo>
                      <a:pt x="21" y="22"/>
                    </a:lnTo>
                    <a:lnTo>
                      <a:pt x="26" y="22"/>
                    </a:lnTo>
                    <a:lnTo>
                      <a:pt x="30" y="18"/>
                    </a:lnTo>
                    <a:lnTo>
                      <a:pt x="35" y="12"/>
                    </a:lnTo>
                    <a:lnTo>
                      <a:pt x="39" y="4"/>
                    </a:lnTo>
                    <a:lnTo>
                      <a:pt x="44" y="0"/>
                    </a:lnTo>
                    <a:close/>
                  </a:path>
                </a:pathLst>
              </a:custGeom>
              <a:solidFill>
                <a:srgbClr val="FFFFFF"/>
              </a:solidFill>
              <a:ln w="9525">
                <a:noFill/>
                <a:round/>
                <a:headEnd/>
                <a:tailEnd/>
              </a:ln>
            </p:spPr>
            <p:txBody>
              <a:bodyPr/>
              <a:lstStyle/>
              <a:p>
                <a:endParaRPr lang="en-US"/>
              </a:p>
            </p:txBody>
          </p:sp>
          <p:sp>
            <p:nvSpPr>
              <p:cNvPr id="422049" name="Freeform 157"/>
              <p:cNvSpPr>
                <a:spLocks/>
              </p:cNvSpPr>
              <p:nvPr/>
            </p:nvSpPr>
            <p:spPr bwMode="auto">
              <a:xfrm>
                <a:off x="861" y="3320"/>
                <a:ext cx="47" cy="30"/>
              </a:xfrm>
              <a:custGeom>
                <a:avLst/>
                <a:gdLst>
                  <a:gd name="T0" fmla="*/ 31 w 47"/>
                  <a:gd name="T1" fmla="*/ 0 h 30"/>
                  <a:gd name="T2" fmla="*/ 33 w 47"/>
                  <a:gd name="T3" fmla="*/ 0 h 30"/>
                  <a:gd name="T4" fmla="*/ 37 w 47"/>
                  <a:gd name="T5" fmla="*/ 0 h 30"/>
                  <a:gd name="T6" fmla="*/ 42 w 47"/>
                  <a:gd name="T7" fmla="*/ 0 h 30"/>
                  <a:gd name="T8" fmla="*/ 47 w 47"/>
                  <a:gd name="T9" fmla="*/ 1 h 30"/>
                  <a:gd name="T10" fmla="*/ 35 w 47"/>
                  <a:gd name="T11" fmla="*/ 10 h 30"/>
                  <a:gd name="T12" fmla="*/ 24 w 47"/>
                  <a:gd name="T13" fmla="*/ 16 h 30"/>
                  <a:gd name="T14" fmla="*/ 12 w 47"/>
                  <a:gd name="T15" fmla="*/ 23 h 30"/>
                  <a:gd name="T16" fmla="*/ 0 w 47"/>
                  <a:gd name="T17" fmla="*/ 30 h 30"/>
                  <a:gd name="T18" fmla="*/ 3 w 47"/>
                  <a:gd name="T19" fmla="*/ 26 h 30"/>
                  <a:gd name="T20" fmla="*/ 3 w 47"/>
                  <a:gd name="T21" fmla="*/ 20 h 30"/>
                  <a:gd name="T22" fmla="*/ 3 w 47"/>
                  <a:gd name="T23" fmla="*/ 16 h 30"/>
                  <a:gd name="T24" fmla="*/ 3 w 47"/>
                  <a:gd name="T25" fmla="*/ 12 h 30"/>
                  <a:gd name="T26" fmla="*/ 3 w 47"/>
                  <a:gd name="T27" fmla="*/ 8 h 30"/>
                  <a:gd name="T28" fmla="*/ 5 w 47"/>
                  <a:gd name="T29" fmla="*/ 6 h 30"/>
                  <a:gd name="T30" fmla="*/ 12 w 47"/>
                  <a:gd name="T31" fmla="*/ 3 h 30"/>
                  <a:gd name="T32" fmla="*/ 23 w 47"/>
                  <a:gd name="T33" fmla="*/ 4 h 30"/>
                  <a:gd name="T34" fmla="*/ 28 w 47"/>
                  <a:gd name="T35" fmla="*/ 1 h 30"/>
                  <a:gd name="T36" fmla="*/ 31 w 47"/>
                  <a:gd name="T37" fmla="*/ 0 h 30"/>
                  <a:gd name="T38" fmla="*/ 31 w 47"/>
                  <a:gd name="T39" fmla="*/ 0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
                  <a:gd name="T61" fmla="*/ 0 h 30"/>
                  <a:gd name="T62" fmla="*/ 47 w 47"/>
                  <a:gd name="T63" fmla="*/ 30 h 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 h="30">
                    <a:moveTo>
                      <a:pt x="31" y="0"/>
                    </a:moveTo>
                    <a:lnTo>
                      <a:pt x="33" y="0"/>
                    </a:lnTo>
                    <a:lnTo>
                      <a:pt x="37" y="0"/>
                    </a:lnTo>
                    <a:lnTo>
                      <a:pt x="42" y="0"/>
                    </a:lnTo>
                    <a:lnTo>
                      <a:pt x="47" y="1"/>
                    </a:lnTo>
                    <a:lnTo>
                      <a:pt x="35" y="10"/>
                    </a:lnTo>
                    <a:lnTo>
                      <a:pt x="24" y="16"/>
                    </a:lnTo>
                    <a:lnTo>
                      <a:pt x="12" y="23"/>
                    </a:lnTo>
                    <a:lnTo>
                      <a:pt x="0" y="30"/>
                    </a:lnTo>
                    <a:lnTo>
                      <a:pt x="3" y="26"/>
                    </a:lnTo>
                    <a:lnTo>
                      <a:pt x="3" y="20"/>
                    </a:lnTo>
                    <a:lnTo>
                      <a:pt x="3" y="16"/>
                    </a:lnTo>
                    <a:lnTo>
                      <a:pt x="3" y="12"/>
                    </a:lnTo>
                    <a:lnTo>
                      <a:pt x="3" y="8"/>
                    </a:lnTo>
                    <a:lnTo>
                      <a:pt x="5" y="6"/>
                    </a:lnTo>
                    <a:lnTo>
                      <a:pt x="12" y="3"/>
                    </a:lnTo>
                    <a:lnTo>
                      <a:pt x="23" y="4"/>
                    </a:lnTo>
                    <a:lnTo>
                      <a:pt x="28" y="1"/>
                    </a:lnTo>
                    <a:lnTo>
                      <a:pt x="31" y="0"/>
                    </a:lnTo>
                    <a:close/>
                  </a:path>
                </a:pathLst>
              </a:custGeom>
              <a:solidFill>
                <a:srgbClr val="FFFFFF"/>
              </a:solidFill>
              <a:ln w="9525">
                <a:noFill/>
                <a:round/>
                <a:headEnd/>
                <a:tailEnd/>
              </a:ln>
            </p:spPr>
            <p:txBody>
              <a:bodyPr/>
              <a:lstStyle/>
              <a:p>
                <a:endParaRPr lang="en-US"/>
              </a:p>
            </p:txBody>
          </p:sp>
          <p:sp>
            <p:nvSpPr>
              <p:cNvPr id="422050" name="Freeform 158"/>
              <p:cNvSpPr>
                <a:spLocks/>
              </p:cNvSpPr>
              <p:nvPr/>
            </p:nvSpPr>
            <p:spPr bwMode="auto">
              <a:xfrm>
                <a:off x="820" y="3428"/>
                <a:ext cx="23" cy="14"/>
              </a:xfrm>
              <a:custGeom>
                <a:avLst/>
                <a:gdLst>
                  <a:gd name="T0" fmla="*/ 16 w 23"/>
                  <a:gd name="T1" fmla="*/ 0 h 14"/>
                  <a:gd name="T2" fmla="*/ 16 w 23"/>
                  <a:gd name="T3" fmla="*/ 2 h 14"/>
                  <a:gd name="T4" fmla="*/ 20 w 23"/>
                  <a:gd name="T5" fmla="*/ 6 h 14"/>
                  <a:gd name="T6" fmla="*/ 21 w 23"/>
                  <a:gd name="T7" fmla="*/ 10 h 14"/>
                  <a:gd name="T8" fmla="*/ 23 w 23"/>
                  <a:gd name="T9" fmla="*/ 14 h 14"/>
                  <a:gd name="T10" fmla="*/ 18 w 23"/>
                  <a:gd name="T11" fmla="*/ 13 h 14"/>
                  <a:gd name="T12" fmla="*/ 11 w 23"/>
                  <a:gd name="T13" fmla="*/ 13 h 14"/>
                  <a:gd name="T14" fmla="*/ 4 w 23"/>
                  <a:gd name="T15" fmla="*/ 11 h 14"/>
                  <a:gd name="T16" fmla="*/ 0 w 23"/>
                  <a:gd name="T17" fmla="*/ 9 h 14"/>
                  <a:gd name="T18" fmla="*/ 2 w 23"/>
                  <a:gd name="T19" fmla="*/ 6 h 14"/>
                  <a:gd name="T20" fmla="*/ 7 w 23"/>
                  <a:gd name="T21" fmla="*/ 4 h 14"/>
                  <a:gd name="T22" fmla="*/ 13 w 23"/>
                  <a:gd name="T23" fmla="*/ 2 h 14"/>
                  <a:gd name="T24" fmla="*/ 16 w 23"/>
                  <a:gd name="T25" fmla="*/ 0 h 14"/>
                  <a:gd name="T26" fmla="*/ 16 w 23"/>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
                  <a:gd name="T43" fmla="*/ 0 h 14"/>
                  <a:gd name="T44" fmla="*/ 23 w 23"/>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 h="14">
                    <a:moveTo>
                      <a:pt x="16" y="0"/>
                    </a:moveTo>
                    <a:lnTo>
                      <a:pt x="16" y="2"/>
                    </a:lnTo>
                    <a:lnTo>
                      <a:pt x="20" y="6"/>
                    </a:lnTo>
                    <a:lnTo>
                      <a:pt x="21" y="10"/>
                    </a:lnTo>
                    <a:lnTo>
                      <a:pt x="23" y="14"/>
                    </a:lnTo>
                    <a:lnTo>
                      <a:pt x="18" y="13"/>
                    </a:lnTo>
                    <a:lnTo>
                      <a:pt x="11" y="13"/>
                    </a:lnTo>
                    <a:lnTo>
                      <a:pt x="4" y="11"/>
                    </a:lnTo>
                    <a:lnTo>
                      <a:pt x="0" y="9"/>
                    </a:lnTo>
                    <a:lnTo>
                      <a:pt x="2" y="6"/>
                    </a:lnTo>
                    <a:lnTo>
                      <a:pt x="7" y="4"/>
                    </a:lnTo>
                    <a:lnTo>
                      <a:pt x="13" y="2"/>
                    </a:lnTo>
                    <a:lnTo>
                      <a:pt x="16" y="0"/>
                    </a:lnTo>
                    <a:close/>
                  </a:path>
                </a:pathLst>
              </a:custGeom>
              <a:solidFill>
                <a:srgbClr val="FFFFFF"/>
              </a:solidFill>
              <a:ln w="9525">
                <a:noFill/>
                <a:round/>
                <a:headEnd/>
                <a:tailEnd/>
              </a:ln>
            </p:spPr>
            <p:txBody>
              <a:bodyPr/>
              <a:lstStyle/>
              <a:p>
                <a:endParaRPr lang="en-US"/>
              </a:p>
            </p:txBody>
          </p:sp>
          <p:sp>
            <p:nvSpPr>
              <p:cNvPr id="422051" name="Freeform 159"/>
              <p:cNvSpPr>
                <a:spLocks/>
              </p:cNvSpPr>
              <p:nvPr/>
            </p:nvSpPr>
            <p:spPr bwMode="auto">
              <a:xfrm>
                <a:off x="866" y="3443"/>
                <a:ext cx="21" cy="15"/>
              </a:xfrm>
              <a:custGeom>
                <a:avLst/>
                <a:gdLst>
                  <a:gd name="T0" fmla="*/ 4 w 21"/>
                  <a:gd name="T1" fmla="*/ 0 h 15"/>
                  <a:gd name="T2" fmla="*/ 5 w 21"/>
                  <a:gd name="T3" fmla="*/ 4 h 15"/>
                  <a:gd name="T4" fmla="*/ 12 w 21"/>
                  <a:gd name="T5" fmla="*/ 7 h 15"/>
                  <a:gd name="T6" fmla="*/ 19 w 21"/>
                  <a:gd name="T7" fmla="*/ 10 h 15"/>
                  <a:gd name="T8" fmla="*/ 21 w 21"/>
                  <a:gd name="T9" fmla="*/ 15 h 15"/>
                  <a:gd name="T10" fmla="*/ 12 w 21"/>
                  <a:gd name="T11" fmla="*/ 15 h 15"/>
                  <a:gd name="T12" fmla="*/ 5 w 21"/>
                  <a:gd name="T13" fmla="*/ 12 h 15"/>
                  <a:gd name="T14" fmla="*/ 0 w 21"/>
                  <a:gd name="T15" fmla="*/ 6 h 15"/>
                  <a:gd name="T16" fmla="*/ 4 w 21"/>
                  <a:gd name="T17" fmla="*/ 0 h 15"/>
                  <a:gd name="T18" fmla="*/ 4 w 21"/>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15"/>
                  <a:gd name="T32" fmla="*/ 21 w 21"/>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15">
                    <a:moveTo>
                      <a:pt x="4" y="0"/>
                    </a:moveTo>
                    <a:lnTo>
                      <a:pt x="5" y="4"/>
                    </a:lnTo>
                    <a:lnTo>
                      <a:pt x="12" y="7"/>
                    </a:lnTo>
                    <a:lnTo>
                      <a:pt x="19" y="10"/>
                    </a:lnTo>
                    <a:lnTo>
                      <a:pt x="21" y="15"/>
                    </a:lnTo>
                    <a:lnTo>
                      <a:pt x="12" y="15"/>
                    </a:lnTo>
                    <a:lnTo>
                      <a:pt x="5" y="12"/>
                    </a:lnTo>
                    <a:lnTo>
                      <a:pt x="0" y="6"/>
                    </a:lnTo>
                    <a:lnTo>
                      <a:pt x="4" y="0"/>
                    </a:lnTo>
                    <a:close/>
                  </a:path>
                </a:pathLst>
              </a:custGeom>
              <a:solidFill>
                <a:srgbClr val="FFFFFF"/>
              </a:solidFill>
              <a:ln w="9525">
                <a:noFill/>
                <a:round/>
                <a:headEnd/>
                <a:tailEnd/>
              </a:ln>
            </p:spPr>
            <p:txBody>
              <a:bodyPr/>
              <a:lstStyle/>
              <a:p>
                <a:endParaRPr lang="en-US"/>
              </a:p>
            </p:txBody>
          </p:sp>
          <p:sp>
            <p:nvSpPr>
              <p:cNvPr id="422052" name="Freeform 160"/>
              <p:cNvSpPr>
                <a:spLocks/>
              </p:cNvSpPr>
              <p:nvPr/>
            </p:nvSpPr>
            <p:spPr bwMode="auto">
              <a:xfrm>
                <a:off x="1116" y="2913"/>
                <a:ext cx="98" cy="73"/>
              </a:xfrm>
              <a:custGeom>
                <a:avLst/>
                <a:gdLst>
                  <a:gd name="T0" fmla="*/ 49 w 98"/>
                  <a:gd name="T1" fmla="*/ 73 h 73"/>
                  <a:gd name="T2" fmla="*/ 58 w 98"/>
                  <a:gd name="T3" fmla="*/ 71 h 73"/>
                  <a:gd name="T4" fmla="*/ 66 w 98"/>
                  <a:gd name="T5" fmla="*/ 69 h 73"/>
                  <a:gd name="T6" fmla="*/ 73 w 98"/>
                  <a:gd name="T7" fmla="*/ 65 h 73"/>
                  <a:gd name="T8" fmla="*/ 82 w 98"/>
                  <a:gd name="T9" fmla="*/ 62 h 73"/>
                  <a:gd name="T10" fmla="*/ 87 w 98"/>
                  <a:gd name="T11" fmla="*/ 57 h 73"/>
                  <a:gd name="T12" fmla="*/ 93 w 98"/>
                  <a:gd name="T13" fmla="*/ 50 h 73"/>
                  <a:gd name="T14" fmla="*/ 94 w 98"/>
                  <a:gd name="T15" fmla="*/ 43 h 73"/>
                  <a:gd name="T16" fmla="*/ 98 w 98"/>
                  <a:gd name="T17" fmla="*/ 38 h 73"/>
                  <a:gd name="T18" fmla="*/ 94 w 98"/>
                  <a:gd name="T19" fmla="*/ 28 h 73"/>
                  <a:gd name="T20" fmla="*/ 93 w 98"/>
                  <a:gd name="T21" fmla="*/ 21 h 73"/>
                  <a:gd name="T22" fmla="*/ 87 w 98"/>
                  <a:gd name="T23" fmla="*/ 15 h 73"/>
                  <a:gd name="T24" fmla="*/ 82 w 98"/>
                  <a:gd name="T25" fmla="*/ 9 h 73"/>
                  <a:gd name="T26" fmla="*/ 73 w 98"/>
                  <a:gd name="T27" fmla="*/ 4 h 73"/>
                  <a:gd name="T28" fmla="*/ 66 w 98"/>
                  <a:gd name="T29" fmla="*/ 1 h 73"/>
                  <a:gd name="T30" fmla="*/ 58 w 98"/>
                  <a:gd name="T31" fmla="*/ 0 h 73"/>
                  <a:gd name="T32" fmla="*/ 49 w 98"/>
                  <a:gd name="T33" fmla="*/ 0 h 73"/>
                  <a:gd name="T34" fmla="*/ 38 w 98"/>
                  <a:gd name="T35" fmla="*/ 0 h 73"/>
                  <a:gd name="T36" fmla="*/ 29 w 98"/>
                  <a:gd name="T37" fmla="*/ 1 h 73"/>
                  <a:gd name="T38" fmla="*/ 21 w 98"/>
                  <a:gd name="T39" fmla="*/ 4 h 73"/>
                  <a:gd name="T40" fmla="*/ 14 w 98"/>
                  <a:gd name="T41" fmla="*/ 9 h 73"/>
                  <a:gd name="T42" fmla="*/ 7 w 98"/>
                  <a:gd name="T43" fmla="*/ 15 h 73"/>
                  <a:gd name="T44" fmla="*/ 3 w 98"/>
                  <a:gd name="T45" fmla="*/ 21 h 73"/>
                  <a:gd name="T46" fmla="*/ 0 w 98"/>
                  <a:gd name="T47" fmla="*/ 28 h 73"/>
                  <a:gd name="T48" fmla="*/ 0 w 98"/>
                  <a:gd name="T49" fmla="*/ 38 h 73"/>
                  <a:gd name="T50" fmla="*/ 0 w 98"/>
                  <a:gd name="T51" fmla="*/ 43 h 73"/>
                  <a:gd name="T52" fmla="*/ 3 w 98"/>
                  <a:gd name="T53" fmla="*/ 50 h 73"/>
                  <a:gd name="T54" fmla="*/ 7 w 98"/>
                  <a:gd name="T55" fmla="*/ 57 h 73"/>
                  <a:gd name="T56" fmla="*/ 14 w 98"/>
                  <a:gd name="T57" fmla="*/ 62 h 73"/>
                  <a:gd name="T58" fmla="*/ 21 w 98"/>
                  <a:gd name="T59" fmla="*/ 65 h 73"/>
                  <a:gd name="T60" fmla="*/ 29 w 98"/>
                  <a:gd name="T61" fmla="*/ 69 h 73"/>
                  <a:gd name="T62" fmla="*/ 38 w 98"/>
                  <a:gd name="T63" fmla="*/ 71 h 73"/>
                  <a:gd name="T64" fmla="*/ 49 w 98"/>
                  <a:gd name="T65" fmla="*/ 73 h 73"/>
                  <a:gd name="T66" fmla="*/ 49 w 98"/>
                  <a:gd name="T67" fmla="*/ 73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73"/>
                  <a:gd name="T104" fmla="*/ 98 w 98"/>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73">
                    <a:moveTo>
                      <a:pt x="49" y="73"/>
                    </a:moveTo>
                    <a:lnTo>
                      <a:pt x="58" y="71"/>
                    </a:lnTo>
                    <a:lnTo>
                      <a:pt x="66" y="69"/>
                    </a:lnTo>
                    <a:lnTo>
                      <a:pt x="73" y="65"/>
                    </a:lnTo>
                    <a:lnTo>
                      <a:pt x="82" y="62"/>
                    </a:lnTo>
                    <a:lnTo>
                      <a:pt x="87" y="57"/>
                    </a:lnTo>
                    <a:lnTo>
                      <a:pt x="93" y="50"/>
                    </a:lnTo>
                    <a:lnTo>
                      <a:pt x="94" y="43"/>
                    </a:lnTo>
                    <a:lnTo>
                      <a:pt x="98" y="38"/>
                    </a:lnTo>
                    <a:lnTo>
                      <a:pt x="94" y="28"/>
                    </a:lnTo>
                    <a:lnTo>
                      <a:pt x="93" y="21"/>
                    </a:lnTo>
                    <a:lnTo>
                      <a:pt x="87" y="15"/>
                    </a:lnTo>
                    <a:lnTo>
                      <a:pt x="82" y="9"/>
                    </a:lnTo>
                    <a:lnTo>
                      <a:pt x="73" y="4"/>
                    </a:lnTo>
                    <a:lnTo>
                      <a:pt x="66" y="1"/>
                    </a:lnTo>
                    <a:lnTo>
                      <a:pt x="58" y="0"/>
                    </a:lnTo>
                    <a:lnTo>
                      <a:pt x="49" y="0"/>
                    </a:lnTo>
                    <a:lnTo>
                      <a:pt x="38" y="0"/>
                    </a:lnTo>
                    <a:lnTo>
                      <a:pt x="29" y="1"/>
                    </a:lnTo>
                    <a:lnTo>
                      <a:pt x="21" y="4"/>
                    </a:lnTo>
                    <a:lnTo>
                      <a:pt x="14" y="9"/>
                    </a:lnTo>
                    <a:lnTo>
                      <a:pt x="7" y="15"/>
                    </a:lnTo>
                    <a:lnTo>
                      <a:pt x="3" y="21"/>
                    </a:lnTo>
                    <a:lnTo>
                      <a:pt x="0" y="28"/>
                    </a:lnTo>
                    <a:lnTo>
                      <a:pt x="0" y="38"/>
                    </a:lnTo>
                    <a:lnTo>
                      <a:pt x="0" y="43"/>
                    </a:lnTo>
                    <a:lnTo>
                      <a:pt x="3" y="50"/>
                    </a:lnTo>
                    <a:lnTo>
                      <a:pt x="7" y="57"/>
                    </a:lnTo>
                    <a:lnTo>
                      <a:pt x="14" y="62"/>
                    </a:lnTo>
                    <a:lnTo>
                      <a:pt x="21" y="65"/>
                    </a:lnTo>
                    <a:lnTo>
                      <a:pt x="29" y="69"/>
                    </a:lnTo>
                    <a:lnTo>
                      <a:pt x="38" y="71"/>
                    </a:lnTo>
                    <a:lnTo>
                      <a:pt x="49" y="73"/>
                    </a:lnTo>
                    <a:close/>
                  </a:path>
                </a:pathLst>
              </a:custGeom>
              <a:solidFill>
                <a:srgbClr val="FFCC00"/>
              </a:solidFill>
              <a:ln w="9525">
                <a:noFill/>
                <a:round/>
                <a:headEnd/>
                <a:tailEnd/>
              </a:ln>
            </p:spPr>
            <p:txBody>
              <a:bodyPr/>
              <a:lstStyle/>
              <a:p>
                <a:endParaRPr lang="en-US"/>
              </a:p>
            </p:txBody>
          </p:sp>
          <p:sp>
            <p:nvSpPr>
              <p:cNvPr id="422053" name="Freeform 161"/>
              <p:cNvSpPr>
                <a:spLocks/>
              </p:cNvSpPr>
              <p:nvPr/>
            </p:nvSpPr>
            <p:spPr bwMode="auto">
              <a:xfrm>
                <a:off x="1140" y="2924"/>
                <a:ext cx="72" cy="52"/>
              </a:xfrm>
              <a:custGeom>
                <a:avLst/>
                <a:gdLst>
                  <a:gd name="T0" fmla="*/ 13 w 72"/>
                  <a:gd name="T1" fmla="*/ 0 h 52"/>
                  <a:gd name="T2" fmla="*/ 18 w 72"/>
                  <a:gd name="T3" fmla="*/ 2 h 52"/>
                  <a:gd name="T4" fmla="*/ 25 w 72"/>
                  <a:gd name="T5" fmla="*/ 5 h 52"/>
                  <a:gd name="T6" fmla="*/ 32 w 72"/>
                  <a:gd name="T7" fmla="*/ 6 h 52"/>
                  <a:gd name="T8" fmla="*/ 41 w 72"/>
                  <a:gd name="T9" fmla="*/ 8 h 52"/>
                  <a:gd name="T10" fmla="*/ 49 w 72"/>
                  <a:gd name="T11" fmla="*/ 8 h 52"/>
                  <a:gd name="T12" fmla="*/ 56 w 72"/>
                  <a:gd name="T13" fmla="*/ 10 h 52"/>
                  <a:gd name="T14" fmla="*/ 65 w 72"/>
                  <a:gd name="T15" fmla="*/ 13 h 52"/>
                  <a:gd name="T16" fmla="*/ 72 w 72"/>
                  <a:gd name="T17" fmla="*/ 20 h 52"/>
                  <a:gd name="T18" fmla="*/ 70 w 72"/>
                  <a:gd name="T19" fmla="*/ 29 h 52"/>
                  <a:gd name="T20" fmla="*/ 65 w 72"/>
                  <a:gd name="T21" fmla="*/ 37 h 52"/>
                  <a:gd name="T22" fmla="*/ 53 w 72"/>
                  <a:gd name="T23" fmla="*/ 46 h 52"/>
                  <a:gd name="T24" fmla="*/ 42 w 72"/>
                  <a:gd name="T25" fmla="*/ 51 h 52"/>
                  <a:gd name="T26" fmla="*/ 35 w 72"/>
                  <a:gd name="T27" fmla="*/ 51 h 52"/>
                  <a:gd name="T28" fmla="*/ 28 w 72"/>
                  <a:gd name="T29" fmla="*/ 52 h 52"/>
                  <a:gd name="T30" fmla="*/ 21 w 72"/>
                  <a:gd name="T31" fmla="*/ 51 h 52"/>
                  <a:gd name="T32" fmla="*/ 18 w 72"/>
                  <a:gd name="T33" fmla="*/ 51 h 52"/>
                  <a:gd name="T34" fmla="*/ 13 w 72"/>
                  <a:gd name="T35" fmla="*/ 48 h 52"/>
                  <a:gd name="T36" fmla="*/ 9 w 72"/>
                  <a:gd name="T37" fmla="*/ 46 h 52"/>
                  <a:gd name="T38" fmla="*/ 7 w 72"/>
                  <a:gd name="T39" fmla="*/ 42 h 52"/>
                  <a:gd name="T40" fmla="*/ 7 w 72"/>
                  <a:gd name="T41" fmla="*/ 36 h 52"/>
                  <a:gd name="T42" fmla="*/ 5 w 72"/>
                  <a:gd name="T43" fmla="*/ 31 h 52"/>
                  <a:gd name="T44" fmla="*/ 5 w 72"/>
                  <a:gd name="T45" fmla="*/ 27 h 52"/>
                  <a:gd name="T46" fmla="*/ 4 w 72"/>
                  <a:gd name="T47" fmla="*/ 21 h 52"/>
                  <a:gd name="T48" fmla="*/ 2 w 72"/>
                  <a:gd name="T49" fmla="*/ 17 h 52"/>
                  <a:gd name="T50" fmla="*/ 0 w 72"/>
                  <a:gd name="T51" fmla="*/ 10 h 52"/>
                  <a:gd name="T52" fmla="*/ 2 w 72"/>
                  <a:gd name="T53" fmla="*/ 6 h 52"/>
                  <a:gd name="T54" fmla="*/ 4 w 72"/>
                  <a:gd name="T55" fmla="*/ 1 h 52"/>
                  <a:gd name="T56" fmla="*/ 13 w 72"/>
                  <a:gd name="T57" fmla="*/ 0 h 52"/>
                  <a:gd name="T58" fmla="*/ 13 w 72"/>
                  <a:gd name="T59" fmla="*/ 0 h 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2"/>
                  <a:gd name="T92" fmla="*/ 72 w 72"/>
                  <a:gd name="T93" fmla="*/ 52 h 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2">
                    <a:moveTo>
                      <a:pt x="13" y="0"/>
                    </a:moveTo>
                    <a:lnTo>
                      <a:pt x="18" y="2"/>
                    </a:lnTo>
                    <a:lnTo>
                      <a:pt x="25" y="5"/>
                    </a:lnTo>
                    <a:lnTo>
                      <a:pt x="32" y="6"/>
                    </a:lnTo>
                    <a:lnTo>
                      <a:pt x="41" y="8"/>
                    </a:lnTo>
                    <a:lnTo>
                      <a:pt x="49" y="8"/>
                    </a:lnTo>
                    <a:lnTo>
                      <a:pt x="56" y="10"/>
                    </a:lnTo>
                    <a:lnTo>
                      <a:pt x="65" y="13"/>
                    </a:lnTo>
                    <a:lnTo>
                      <a:pt x="72" y="20"/>
                    </a:lnTo>
                    <a:lnTo>
                      <a:pt x="70" y="29"/>
                    </a:lnTo>
                    <a:lnTo>
                      <a:pt x="65" y="37"/>
                    </a:lnTo>
                    <a:lnTo>
                      <a:pt x="53" y="46"/>
                    </a:lnTo>
                    <a:lnTo>
                      <a:pt x="42" y="51"/>
                    </a:lnTo>
                    <a:lnTo>
                      <a:pt x="35" y="51"/>
                    </a:lnTo>
                    <a:lnTo>
                      <a:pt x="28" y="52"/>
                    </a:lnTo>
                    <a:lnTo>
                      <a:pt x="21" y="51"/>
                    </a:lnTo>
                    <a:lnTo>
                      <a:pt x="18" y="51"/>
                    </a:lnTo>
                    <a:lnTo>
                      <a:pt x="13" y="48"/>
                    </a:lnTo>
                    <a:lnTo>
                      <a:pt x="9" y="46"/>
                    </a:lnTo>
                    <a:lnTo>
                      <a:pt x="7" y="42"/>
                    </a:lnTo>
                    <a:lnTo>
                      <a:pt x="7" y="36"/>
                    </a:lnTo>
                    <a:lnTo>
                      <a:pt x="5" y="31"/>
                    </a:lnTo>
                    <a:lnTo>
                      <a:pt x="5" y="27"/>
                    </a:lnTo>
                    <a:lnTo>
                      <a:pt x="4" y="21"/>
                    </a:lnTo>
                    <a:lnTo>
                      <a:pt x="2" y="17"/>
                    </a:lnTo>
                    <a:lnTo>
                      <a:pt x="0" y="10"/>
                    </a:lnTo>
                    <a:lnTo>
                      <a:pt x="2" y="6"/>
                    </a:lnTo>
                    <a:lnTo>
                      <a:pt x="4" y="1"/>
                    </a:lnTo>
                    <a:lnTo>
                      <a:pt x="13" y="0"/>
                    </a:lnTo>
                    <a:close/>
                  </a:path>
                </a:pathLst>
              </a:custGeom>
              <a:solidFill>
                <a:srgbClr val="FFFF80"/>
              </a:solidFill>
              <a:ln w="9525">
                <a:noFill/>
                <a:round/>
                <a:headEnd/>
                <a:tailEnd/>
              </a:ln>
            </p:spPr>
            <p:txBody>
              <a:bodyPr/>
              <a:lstStyle/>
              <a:p>
                <a:endParaRPr lang="en-US"/>
              </a:p>
            </p:txBody>
          </p:sp>
          <p:sp>
            <p:nvSpPr>
              <p:cNvPr id="422054" name="Freeform 162"/>
              <p:cNvSpPr>
                <a:spLocks/>
              </p:cNvSpPr>
              <p:nvPr/>
            </p:nvSpPr>
            <p:spPr bwMode="auto">
              <a:xfrm>
                <a:off x="1124" y="3185"/>
                <a:ext cx="57" cy="24"/>
              </a:xfrm>
              <a:custGeom>
                <a:avLst/>
                <a:gdLst>
                  <a:gd name="T0" fmla="*/ 57 w 57"/>
                  <a:gd name="T1" fmla="*/ 0 h 24"/>
                  <a:gd name="T2" fmla="*/ 21 w 57"/>
                  <a:gd name="T3" fmla="*/ 0 h 24"/>
                  <a:gd name="T4" fmla="*/ 0 w 57"/>
                  <a:gd name="T5" fmla="*/ 9 h 24"/>
                  <a:gd name="T6" fmla="*/ 7 w 57"/>
                  <a:gd name="T7" fmla="*/ 24 h 24"/>
                  <a:gd name="T8" fmla="*/ 57 w 57"/>
                  <a:gd name="T9" fmla="*/ 0 h 24"/>
                  <a:gd name="T10" fmla="*/ 57 w 57"/>
                  <a:gd name="T11" fmla="*/ 0 h 24"/>
                  <a:gd name="T12" fmla="*/ 0 60000 65536"/>
                  <a:gd name="T13" fmla="*/ 0 60000 65536"/>
                  <a:gd name="T14" fmla="*/ 0 60000 65536"/>
                  <a:gd name="T15" fmla="*/ 0 60000 65536"/>
                  <a:gd name="T16" fmla="*/ 0 60000 65536"/>
                  <a:gd name="T17" fmla="*/ 0 60000 65536"/>
                  <a:gd name="T18" fmla="*/ 0 w 57"/>
                  <a:gd name="T19" fmla="*/ 0 h 24"/>
                  <a:gd name="T20" fmla="*/ 57 w 57"/>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57" h="24">
                    <a:moveTo>
                      <a:pt x="57" y="0"/>
                    </a:moveTo>
                    <a:lnTo>
                      <a:pt x="21" y="0"/>
                    </a:lnTo>
                    <a:lnTo>
                      <a:pt x="0" y="9"/>
                    </a:lnTo>
                    <a:lnTo>
                      <a:pt x="7" y="24"/>
                    </a:lnTo>
                    <a:lnTo>
                      <a:pt x="57" y="0"/>
                    </a:lnTo>
                    <a:close/>
                  </a:path>
                </a:pathLst>
              </a:custGeom>
              <a:solidFill>
                <a:srgbClr val="03E3A3"/>
              </a:solidFill>
              <a:ln w="9525">
                <a:noFill/>
                <a:round/>
                <a:headEnd/>
                <a:tailEnd/>
              </a:ln>
            </p:spPr>
            <p:txBody>
              <a:bodyPr/>
              <a:lstStyle/>
              <a:p>
                <a:endParaRPr lang="en-US"/>
              </a:p>
            </p:txBody>
          </p:sp>
          <p:sp>
            <p:nvSpPr>
              <p:cNvPr id="422055" name="Freeform 163"/>
              <p:cNvSpPr>
                <a:spLocks/>
              </p:cNvSpPr>
              <p:nvPr/>
            </p:nvSpPr>
            <p:spPr bwMode="auto">
              <a:xfrm>
                <a:off x="1379" y="3136"/>
                <a:ext cx="76" cy="58"/>
              </a:xfrm>
              <a:custGeom>
                <a:avLst/>
                <a:gdLst>
                  <a:gd name="T0" fmla="*/ 0 w 76"/>
                  <a:gd name="T1" fmla="*/ 0 h 58"/>
                  <a:gd name="T2" fmla="*/ 30 w 76"/>
                  <a:gd name="T3" fmla="*/ 0 h 58"/>
                  <a:gd name="T4" fmla="*/ 58 w 76"/>
                  <a:gd name="T5" fmla="*/ 14 h 58"/>
                  <a:gd name="T6" fmla="*/ 76 w 76"/>
                  <a:gd name="T7" fmla="*/ 31 h 58"/>
                  <a:gd name="T8" fmla="*/ 76 w 76"/>
                  <a:gd name="T9" fmla="*/ 58 h 58"/>
                  <a:gd name="T10" fmla="*/ 48 w 76"/>
                  <a:gd name="T11" fmla="*/ 45 h 58"/>
                  <a:gd name="T12" fmla="*/ 0 w 76"/>
                  <a:gd name="T13" fmla="*/ 0 h 58"/>
                  <a:gd name="T14" fmla="*/ 0 w 76"/>
                  <a:gd name="T15" fmla="*/ 0 h 58"/>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58"/>
                  <a:gd name="T26" fmla="*/ 76 w 76"/>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58">
                    <a:moveTo>
                      <a:pt x="0" y="0"/>
                    </a:moveTo>
                    <a:lnTo>
                      <a:pt x="30" y="0"/>
                    </a:lnTo>
                    <a:lnTo>
                      <a:pt x="58" y="14"/>
                    </a:lnTo>
                    <a:lnTo>
                      <a:pt x="76" y="31"/>
                    </a:lnTo>
                    <a:lnTo>
                      <a:pt x="76" y="58"/>
                    </a:lnTo>
                    <a:lnTo>
                      <a:pt x="48" y="45"/>
                    </a:lnTo>
                    <a:lnTo>
                      <a:pt x="0" y="0"/>
                    </a:lnTo>
                    <a:close/>
                  </a:path>
                </a:pathLst>
              </a:custGeom>
              <a:solidFill>
                <a:srgbClr val="03E3A3"/>
              </a:solidFill>
              <a:ln w="9525">
                <a:noFill/>
                <a:round/>
                <a:headEnd/>
                <a:tailEnd/>
              </a:ln>
            </p:spPr>
            <p:txBody>
              <a:bodyPr/>
              <a:lstStyle/>
              <a:p>
                <a:endParaRPr lang="en-US"/>
              </a:p>
            </p:txBody>
          </p:sp>
          <p:sp>
            <p:nvSpPr>
              <p:cNvPr id="422056" name="Freeform 164"/>
              <p:cNvSpPr>
                <a:spLocks/>
              </p:cNvSpPr>
              <p:nvPr/>
            </p:nvSpPr>
            <p:spPr bwMode="auto">
              <a:xfrm>
                <a:off x="1284" y="3132"/>
                <a:ext cx="162" cy="119"/>
              </a:xfrm>
              <a:custGeom>
                <a:avLst/>
                <a:gdLst>
                  <a:gd name="T0" fmla="*/ 104 w 162"/>
                  <a:gd name="T1" fmla="*/ 12 h 119"/>
                  <a:gd name="T2" fmla="*/ 141 w 162"/>
                  <a:gd name="T3" fmla="*/ 37 h 119"/>
                  <a:gd name="T4" fmla="*/ 160 w 162"/>
                  <a:gd name="T5" fmla="*/ 57 h 119"/>
                  <a:gd name="T6" fmla="*/ 162 w 162"/>
                  <a:gd name="T7" fmla="*/ 80 h 119"/>
                  <a:gd name="T8" fmla="*/ 160 w 162"/>
                  <a:gd name="T9" fmla="*/ 104 h 119"/>
                  <a:gd name="T10" fmla="*/ 137 w 162"/>
                  <a:gd name="T11" fmla="*/ 116 h 119"/>
                  <a:gd name="T12" fmla="*/ 76 w 162"/>
                  <a:gd name="T13" fmla="*/ 119 h 119"/>
                  <a:gd name="T14" fmla="*/ 41 w 162"/>
                  <a:gd name="T15" fmla="*/ 102 h 119"/>
                  <a:gd name="T16" fmla="*/ 2 w 162"/>
                  <a:gd name="T17" fmla="*/ 73 h 119"/>
                  <a:gd name="T18" fmla="*/ 0 w 162"/>
                  <a:gd name="T19" fmla="*/ 30 h 119"/>
                  <a:gd name="T20" fmla="*/ 23 w 162"/>
                  <a:gd name="T21" fmla="*/ 11 h 119"/>
                  <a:gd name="T22" fmla="*/ 64 w 162"/>
                  <a:gd name="T23" fmla="*/ 0 h 119"/>
                  <a:gd name="T24" fmla="*/ 104 w 162"/>
                  <a:gd name="T25" fmla="*/ 12 h 119"/>
                  <a:gd name="T26" fmla="*/ 104 w 162"/>
                  <a:gd name="T27" fmla="*/ 12 h 1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2"/>
                  <a:gd name="T43" fmla="*/ 0 h 119"/>
                  <a:gd name="T44" fmla="*/ 162 w 162"/>
                  <a:gd name="T45" fmla="*/ 119 h 1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2" h="119">
                    <a:moveTo>
                      <a:pt x="104" y="12"/>
                    </a:moveTo>
                    <a:lnTo>
                      <a:pt x="141" y="37"/>
                    </a:lnTo>
                    <a:lnTo>
                      <a:pt x="160" y="57"/>
                    </a:lnTo>
                    <a:lnTo>
                      <a:pt x="162" y="80"/>
                    </a:lnTo>
                    <a:lnTo>
                      <a:pt x="160" y="104"/>
                    </a:lnTo>
                    <a:lnTo>
                      <a:pt x="137" y="116"/>
                    </a:lnTo>
                    <a:lnTo>
                      <a:pt x="76" y="119"/>
                    </a:lnTo>
                    <a:lnTo>
                      <a:pt x="41" y="102"/>
                    </a:lnTo>
                    <a:lnTo>
                      <a:pt x="2" y="73"/>
                    </a:lnTo>
                    <a:lnTo>
                      <a:pt x="0" y="30"/>
                    </a:lnTo>
                    <a:lnTo>
                      <a:pt x="23" y="11"/>
                    </a:lnTo>
                    <a:lnTo>
                      <a:pt x="64" y="0"/>
                    </a:lnTo>
                    <a:lnTo>
                      <a:pt x="104" y="12"/>
                    </a:lnTo>
                    <a:close/>
                  </a:path>
                </a:pathLst>
              </a:custGeom>
              <a:solidFill>
                <a:srgbClr val="00D900"/>
              </a:solidFill>
              <a:ln w="9525">
                <a:noFill/>
                <a:round/>
                <a:headEnd/>
                <a:tailEnd/>
              </a:ln>
            </p:spPr>
            <p:txBody>
              <a:bodyPr/>
              <a:lstStyle/>
              <a:p>
                <a:endParaRPr lang="en-US"/>
              </a:p>
            </p:txBody>
          </p:sp>
          <p:sp>
            <p:nvSpPr>
              <p:cNvPr id="422057" name="Freeform 165"/>
              <p:cNvSpPr>
                <a:spLocks/>
              </p:cNvSpPr>
              <p:nvPr/>
            </p:nvSpPr>
            <p:spPr bwMode="auto">
              <a:xfrm>
                <a:off x="1119" y="3189"/>
                <a:ext cx="118" cy="88"/>
              </a:xfrm>
              <a:custGeom>
                <a:avLst/>
                <a:gdLst>
                  <a:gd name="T0" fmla="*/ 62 w 118"/>
                  <a:gd name="T1" fmla="*/ 0 h 88"/>
                  <a:gd name="T2" fmla="*/ 21 w 118"/>
                  <a:gd name="T3" fmla="*/ 15 h 88"/>
                  <a:gd name="T4" fmla="*/ 5 w 118"/>
                  <a:gd name="T5" fmla="*/ 24 h 88"/>
                  <a:gd name="T6" fmla="*/ 0 w 118"/>
                  <a:gd name="T7" fmla="*/ 50 h 88"/>
                  <a:gd name="T8" fmla="*/ 9 w 118"/>
                  <a:gd name="T9" fmla="*/ 72 h 88"/>
                  <a:gd name="T10" fmla="*/ 26 w 118"/>
                  <a:gd name="T11" fmla="*/ 81 h 88"/>
                  <a:gd name="T12" fmla="*/ 55 w 118"/>
                  <a:gd name="T13" fmla="*/ 84 h 88"/>
                  <a:gd name="T14" fmla="*/ 74 w 118"/>
                  <a:gd name="T15" fmla="*/ 88 h 88"/>
                  <a:gd name="T16" fmla="*/ 116 w 118"/>
                  <a:gd name="T17" fmla="*/ 81 h 88"/>
                  <a:gd name="T18" fmla="*/ 118 w 118"/>
                  <a:gd name="T19" fmla="*/ 38 h 88"/>
                  <a:gd name="T20" fmla="*/ 102 w 118"/>
                  <a:gd name="T21" fmla="*/ 16 h 88"/>
                  <a:gd name="T22" fmla="*/ 86 w 118"/>
                  <a:gd name="T23" fmla="*/ 5 h 88"/>
                  <a:gd name="T24" fmla="*/ 62 w 118"/>
                  <a:gd name="T25" fmla="*/ 0 h 88"/>
                  <a:gd name="T26" fmla="*/ 62 w 118"/>
                  <a:gd name="T27" fmla="*/ 0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
                  <a:gd name="T43" fmla="*/ 0 h 88"/>
                  <a:gd name="T44" fmla="*/ 118 w 118"/>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 h="88">
                    <a:moveTo>
                      <a:pt x="62" y="0"/>
                    </a:moveTo>
                    <a:lnTo>
                      <a:pt x="21" y="15"/>
                    </a:lnTo>
                    <a:lnTo>
                      <a:pt x="5" y="24"/>
                    </a:lnTo>
                    <a:lnTo>
                      <a:pt x="0" y="50"/>
                    </a:lnTo>
                    <a:lnTo>
                      <a:pt x="9" y="72"/>
                    </a:lnTo>
                    <a:lnTo>
                      <a:pt x="26" y="81"/>
                    </a:lnTo>
                    <a:lnTo>
                      <a:pt x="55" y="84"/>
                    </a:lnTo>
                    <a:lnTo>
                      <a:pt x="74" y="88"/>
                    </a:lnTo>
                    <a:lnTo>
                      <a:pt x="116" y="81"/>
                    </a:lnTo>
                    <a:lnTo>
                      <a:pt x="118" y="38"/>
                    </a:lnTo>
                    <a:lnTo>
                      <a:pt x="102" y="16"/>
                    </a:lnTo>
                    <a:lnTo>
                      <a:pt x="86" y="5"/>
                    </a:lnTo>
                    <a:lnTo>
                      <a:pt x="62" y="0"/>
                    </a:lnTo>
                    <a:close/>
                  </a:path>
                </a:pathLst>
              </a:custGeom>
              <a:solidFill>
                <a:srgbClr val="00D900"/>
              </a:solidFill>
              <a:ln w="9525">
                <a:noFill/>
                <a:round/>
                <a:headEnd/>
                <a:tailEnd/>
              </a:ln>
            </p:spPr>
            <p:txBody>
              <a:bodyPr/>
              <a:lstStyle/>
              <a:p>
                <a:endParaRPr lang="en-US"/>
              </a:p>
            </p:txBody>
          </p:sp>
          <p:sp>
            <p:nvSpPr>
              <p:cNvPr id="422058" name="Freeform 166"/>
              <p:cNvSpPr>
                <a:spLocks/>
              </p:cNvSpPr>
              <p:nvPr/>
            </p:nvSpPr>
            <p:spPr bwMode="auto">
              <a:xfrm>
                <a:off x="26" y="3354"/>
                <a:ext cx="106" cy="89"/>
              </a:xfrm>
              <a:custGeom>
                <a:avLst/>
                <a:gdLst>
                  <a:gd name="T0" fmla="*/ 32 w 106"/>
                  <a:gd name="T1" fmla="*/ 0 h 89"/>
                  <a:gd name="T2" fmla="*/ 2 w 106"/>
                  <a:gd name="T3" fmla="*/ 27 h 89"/>
                  <a:gd name="T4" fmla="*/ 0 w 106"/>
                  <a:gd name="T5" fmla="*/ 58 h 89"/>
                  <a:gd name="T6" fmla="*/ 11 w 106"/>
                  <a:gd name="T7" fmla="*/ 80 h 89"/>
                  <a:gd name="T8" fmla="*/ 41 w 106"/>
                  <a:gd name="T9" fmla="*/ 89 h 89"/>
                  <a:gd name="T10" fmla="*/ 76 w 106"/>
                  <a:gd name="T11" fmla="*/ 89 h 89"/>
                  <a:gd name="T12" fmla="*/ 104 w 106"/>
                  <a:gd name="T13" fmla="*/ 64 h 89"/>
                  <a:gd name="T14" fmla="*/ 106 w 106"/>
                  <a:gd name="T15" fmla="*/ 27 h 89"/>
                  <a:gd name="T16" fmla="*/ 83 w 106"/>
                  <a:gd name="T17" fmla="*/ 7 h 89"/>
                  <a:gd name="T18" fmla="*/ 58 w 106"/>
                  <a:gd name="T19" fmla="*/ 0 h 89"/>
                  <a:gd name="T20" fmla="*/ 32 w 106"/>
                  <a:gd name="T21" fmla="*/ 0 h 89"/>
                  <a:gd name="T22" fmla="*/ 32 w 106"/>
                  <a:gd name="T23" fmla="*/ 0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
                  <a:gd name="T37" fmla="*/ 0 h 89"/>
                  <a:gd name="T38" fmla="*/ 106 w 106"/>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 h="89">
                    <a:moveTo>
                      <a:pt x="32" y="0"/>
                    </a:moveTo>
                    <a:lnTo>
                      <a:pt x="2" y="27"/>
                    </a:lnTo>
                    <a:lnTo>
                      <a:pt x="0" y="58"/>
                    </a:lnTo>
                    <a:lnTo>
                      <a:pt x="11" y="80"/>
                    </a:lnTo>
                    <a:lnTo>
                      <a:pt x="41" y="89"/>
                    </a:lnTo>
                    <a:lnTo>
                      <a:pt x="76" y="89"/>
                    </a:lnTo>
                    <a:lnTo>
                      <a:pt x="104" y="64"/>
                    </a:lnTo>
                    <a:lnTo>
                      <a:pt x="106" y="27"/>
                    </a:lnTo>
                    <a:lnTo>
                      <a:pt x="83" y="7"/>
                    </a:lnTo>
                    <a:lnTo>
                      <a:pt x="58" y="0"/>
                    </a:lnTo>
                    <a:lnTo>
                      <a:pt x="32" y="0"/>
                    </a:lnTo>
                    <a:close/>
                  </a:path>
                </a:pathLst>
              </a:custGeom>
              <a:solidFill>
                <a:srgbClr val="00D900"/>
              </a:solidFill>
              <a:ln w="9525">
                <a:noFill/>
                <a:round/>
                <a:headEnd/>
                <a:tailEnd/>
              </a:ln>
            </p:spPr>
            <p:txBody>
              <a:bodyPr/>
              <a:lstStyle/>
              <a:p>
                <a:endParaRPr lang="en-US"/>
              </a:p>
            </p:txBody>
          </p:sp>
          <p:sp>
            <p:nvSpPr>
              <p:cNvPr id="422059" name="Freeform 167"/>
              <p:cNvSpPr>
                <a:spLocks/>
              </p:cNvSpPr>
              <p:nvPr/>
            </p:nvSpPr>
            <p:spPr bwMode="auto">
              <a:xfrm>
                <a:off x="1128" y="3198"/>
                <a:ext cx="93" cy="69"/>
              </a:xfrm>
              <a:custGeom>
                <a:avLst/>
                <a:gdLst>
                  <a:gd name="T0" fmla="*/ 49 w 93"/>
                  <a:gd name="T1" fmla="*/ 0 h 69"/>
                  <a:gd name="T2" fmla="*/ 61 w 93"/>
                  <a:gd name="T3" fmla="*/ 0 h 69"/>
                  <a:gd name="T4" fmla="*/ 74 w 93"/>
                  <a:gd name="T5" fmla="*/ 6 h 69"/>
                  <a:gd name="T6" fmla="*/ 77 w 93"/>
                  <a:gd name="T7" fmla="*/ 10 h 69"/>
                  <a:gd name="T8" fmla="*/ 82 w 93"/>
                  <a:gd name="T9" fmla="*/ 15 h 69"/>
                  <a:gd name="T10" fmla="*/ 86 w 93"/>
                  <a:gd name="T11" fmla="*/ 21 h 69"/>
                  <a:gd name="T12" fmla="*/ 90 w 93"/>
                  <a:gd name="T13" fmla="*/ 26 h 69"/>
                  <a:gd name="T14" fmla="*/ 91 w 93"/>
                  <a:gd name="T15" fmla="*/ 31 h 69"/>
                  <a:gd name="T16" fmla="*/ 93 w 93"/>
                  <a:gd name="T17" fmla="*/ 37 h 69"/>
                  <a:gd name="T18" fmla="*/ 91 w 93"/>
                  <a:gd name="T19" fmla="*/ 41 h 69"/>
                  <a:gd name="T20" fmla="*/ 91 w 93"/>
                  <a:gd name="T21" fmla="*/ 48 h 69"/>
                  <a:gd name="T22" fmla="*/ 88 w 93"/>
                  <a:gd name="T23" fmla="*/ 50 h 69"/>
                  <a:gd name="T24" fmla="*/ 84 w 93"/>
                  <a:gd name="T25" fmla="*/ 54 h 69"/>
                  <a:gd name="T26" fmla="*/ 79 w 93"/>
                  <a:gd name="T27" fmla="*/ 56 h 69"/>
                  <a:gd name="T28" fmla="*/ 74 w 93"/>
                  <a:gd name="T29" fmla="*/ 59 h 69"/>
                  <a:gd name="T30" fmla="*/ 65 w 93"/>
                  <a:gd name="T31" fmla="*/ 60 h 69"/>
                  <a:gd name="T32" fmla="*/ 53 w 93"/>
                  <a:gd name="T33" fmla="*/ 63 h 69"/>
                  <a:gd name="T34" fmla="*/ 42 w 93"/>
                  <a:gd name="T35" fmla="*/ 67 h 69"/>
                  <a:gd name="T36" fmla="*/ 35 w 93"/>
                  <a:gd name="T37" fmla="*/ 69 h 69"/>
                  <a:gd name="T38" fmla="*/ 28 w 93"/>
                  <a:gd name="T39" fmla="*/ 63 h 69"/>
                  <a:gd name="T40" fmla="*/ 25 w 93"/>
                  <a:gd name="T41" fmla="*/ 56 h 69"/>
                  <a:gd name="T42" fmla="*/ 28 w 93"/>
                  <a:gd name="T43" fmla="*/ 53 h 69"/>
                  <a:gd name="T44" fmla="*/ 35 w 93"/>
                  <a:gd name="T45" fmla="*/ 50 h 69"/>
                  <a:gd name="T46" fmla="*/ 40 w 93"/>
                  <a:gd name="T47" fmla="*/ 48 h 69"/>
                  <a:gd name="T48" fmla="*/ 46 w 93"/>
                  <a:gd name="T49" fmla="*/ 48 h 69"/>
                  <a:gd name="T50" fmla="*/ 37 w 93"/>
                  <a:gd name="T51" fmla="*/ 45 h 69"/>
                  <a:gd name="T52" fmla="*/ 28 w 93"/>
                  <a:gd name="T53" fmla="*/ 44 h 69"/>
                  <a:gd name="T54" fmla="*/ 19 w 93"/>
                  <a:gd name="T55" fmla="*/ 41 h 69"/>
                  <a:gd name="T56" fmla="*/ 12 w 93"/>
                  <a:gd name="T57" fmla="*/ 38 h 69"/>
                  <a:gd name="T58" fmla="*/ 5 w 93"/>
                  <a:gd name="T59" fmla="*/ 33 h 69"/>
                  <a:gd name="T60" fmla="*/ 0 w 93"/>
                  <a:gd name="T61" fmla="*/ 29 h 69"/>
                  <a:gd name="T62" fmla="*/ 0 w 93"/>
                  <a:gd name="T63" fmla="*/ 22 h 69"/>
                  <a:gd name="T64" fmla="*/ 9 w 93"/>
                  <a:gd name="T65" fmla="*/ 14 h 69"/>
                  <a:gd name="T66" fmla="*/ 17 w 93"/>
                  <a:gd name="T67" fmla="*/ 8 h 69"/>
                  <a:gd name="T68" fmla="*/ 28 w 93"/>
                  <a:gd name="T69" fmla="*/ 6 h 69"/>
                  <a:gd name="T70" fmla="*/ 39 w 93"/>
                  <a:gd name="T71" fmla="*/ 3 h 69"/>
                  <a:gd name="T72" fmla="*/ 49 w 93"/>
                  <a:gd name="T73" fmla="*/ 0 h 69"/>
                  <a:gd name="T74" fmla="*/ 49 w 93"/>
                  <a:gd name="T75" fmla="*/ 0 h 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3"/>
                  <a:gd name="T115" fmla="*/ 0 h 69"/>
                  <a:gd name="T116" fmla="*/ 93 w 93"/>
                  <a:gd name="T117" fmla="*/ 69 h 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3" h="69">
                    <a:moveTo>
                      <a:pt x="49" y="0"/>
                    </a:moveTo>
                    <a:lnTo>
                      <a:pt x="61" y="0"/>
                    </a:lnTo>
                    <a:lnTo>
                      <a:pt x="74" y="6"/>
                    </a:lnTo>
                    <a:lnTo>
                      <a:pt x="77" y="10"/>
                    </a:lnTo>
                    <a:lnTo>
                      <a:pt x="82" y="15"/>
                    </a:lnTo>
                    <a:lnTo>
                      <a:pt x="86" y="21"/>
                    </a:lnTo>
                    <a:lnTo>
                      <a:pt x="90" y="26"/>
                    </a:lnTo>
                    <a:lnTo>
                      <a:pt x="91" y="31"/>
                    </a:lnTo>
                    <a:lnTo>
                      <a:pt x="93" y="37"/>
                    </a:lnTo>
                    <a:lnTo>
                      <a:pt x="91" y="41"/>
                    </a:lnTo>
                    <a:lnTo>
                      <a:pt x="91" y="48"/>
                    </a:lnTo>
                    <a:lnTo>
                      <a:pt x="88" y="50"/>
                    </a:lnTo>
                    <a:lnTo>
                      <a:pt x="84" y="54"/>
                    </a:lnTo>
                    <a:lnTo>
                      <a:pt x="79" y="56"/>
                    </a:lnTo>
                    <a:lnTo>
                      <a:pt x="74" y="59"/>
                    </a:lnTo>
                    <a:lnTo>
                      <a:pt x="65" y="60"/>
                    </a:lnTo>
                    <a:lnTo>
                      <a:pt x="53" y="63"/>
                    </a:lnTo>
                    <a:lnTo>
                      <a:pt x="42" y="67"/>
                    </a:lnTo>
                    <a:lnTo>
                      <a:pt x="35" y="69"/>
                    </a:lnTo>
                    <a:lnTo>
                      <a:pt x="28" y="63"/>
                    </a:lnTo>
                    <a:lnTo>
                      <a:pt x="25" y="56"/>
                    </a:lnTo>
                    <a:lnTo>
                      <a:pt x="28" y="53"/>
                    </a:lnTo>
                    <a:lnTo>
                      <a:pt x="35" y="50"/>
                    </a:lnTo>
                    <a:lnTo>
                      <a:pt x="40" y="48"/>
                    </a:lnTo>
                    <a:lnTo>
                      <a:pt x="46" y="48"/>
                    </a:lnTo>
                    <a:lnTo>
                      <a:pt x="37" y="45"/>
                    </a:lnTo>
                    <a:lnTo>
                      <a:pt x="28" y="44"/>
                    </a:lnTo>
                    <a:lnTo>
                      <a:pt x="19" y="41"/>
                    </a:lnTo>
                    <a:lnTo>
                      <a:pt x="12" y="38"/>
                    </a:lnTo>
                    <a:lnTo>
                      <a:pt x="5" y="33"/>
                    </a:lnTo>
                    <a:lnTo>
                      <a:pt x="0" y="29"/>
                    </a:lnTo>
                    <a:lnTo>
                      <a:pt x="0" y="22"/>
                    </a:lnTo>
                    <a:lnTo>
                      <a:pt x="9" y="14"/>
                    </a:lnTo>
                    <a:lnTo>
                      <a:pt x="17" y="8"/>
                    </a:lnTo>
                    <a:lnTo>
                      <a:pt x="28" y="6"/>
                    </a:lnTo>
                    <a:lnTo>
                      <a:pt x="39" y="3"/>
                    </a:lnTo>
                    <a:lnTo>
                      <a:pt x="49" y="0"/>
                    </a:lnTo>
                    <a:close/>
                  </a:path>
                </a:pathLst>
              </a:custGeom>
              <a:solidFill>
                <a:srgbClr val="CCFFCC"/>
              </a:solidFill>
              <a:ln w="9525">
                <a:noFill/>
                <a:round/>
                <a:headEnd/>
                <a:tailEnd/>
              </a:ln>
            </p:spPr>
            <p:txBody>
              <a:bodyPr/>
              <a:lstStyle/>
              <a:p>
                <a:endParaRPr lang="en-US"/>
              </a:p>
            </p:txBody>
          </p:sp>
          <p:sp>
            <p:nvSpPr>
              <p:cNvPr id="422060" name="Freeform 168"/>
              <p:cNvSpPr>
                <a:spLocks/>
              </p:cNvSpPr>
              <p:nvPr/>
            </p:nvSpPr>
            <p:spPr bwMode="auto">
              <a:xfrm>
                <a:off x="1177" y="3219"/>
                <a:ext cx="9" cy="4"/>
              </a:xfrm>
              <a:custGeom>
                <a:avLst/>
                <a:gdLst>
                  <a:gd name="T0" fmla="*/ 4 w 9"/>
                  <a:gd name="T1" fmla="*/ 0 h 4"/>
                  <a:gd name="T2" fmla="*/ 9 w 9"/>
                  <a:gd name="T3" fmla="*/ 0 h 4"/>
                  <a:gd name="T4" fmla="*/ 7 w 9"/>
                  <a:gd name="T5" fmla="*/ 2 h 4"/>
                  <a:gd name="T6" fmla="*/ 0 w 9"/>
                  <a:gd name="T7" fmla="*/ 4 h 4"/>
                  <a:gd name="T8" fmla="*/ 4 w 9"/>
                  <a:gd name="T9" fmla="*/ 0 h 4"/>
                  <a:gd name="T10" fmla="*/ 4 w 9"/>
                  <a:gd name="T11" fmla="*/ 0 h 4"/>
                  <a:gd name="T12" fmla="*/ 0 60000 65536"/>
                  <a:gd name="T13" fmla="*/ 0 60000 65536"/>
                  <a:gd name="T14" fmla="*/ 0 60000 65536"/>
                  <a:gd name="T15" fmla="*/ 0 60000 65536"/>
                  <a:gd name="T16" fmla="*/ 0 60000 65536"/>
                  <a:gd name="T17" fmla="*/ 0 60000 65536"/>
                  <a:gd name="T18" fmla="*/ 0 w 9"/>
                  <a:gd name="T19" fmla="*/ 0 h 4"/>
                  <a:gd name="T20" fmla="*/ 9 w 9"/>
                  <a:gd name="T21" fmla="*/ 4 h 4"/>
                </a:gdLst>
                <a:ahLst/>
                <a:cxnLst>
                  <a:cxn ang="T12">
                    <a:pos x="T0" y="T1"/>
                  </a:cxn>
                  <a:cxn ang="T13">
                    <a:pos x="T2" y="T3"/>
                  </a:cxn>
                  <a:cxn ang="T14">
                    <a:pos x="T4" y="T5"/>
                  </a:cxn>
                  <a:cxn ang="T15">
                    <a:pos x="T6" y="T7"/>
                  </a:cxn>
                  <a:cxn ang="T16">
                    <a:pos x="T8" y="T9"/>
                  </a:cxn>
                  <a:cxn ang="T17">
                    <a:pos x="T10" y="T11"/>
                  </a:cxn>
                </a:cxnLst>
                <a:rect l="T18" t="T19" r="T20" b="T21"/>
                <a:pathLst>
                  <a:path w="9" h="4">
                    <a:moveTo>
                      <a:pt x="4" y="0"/>
                    </a:moveTo>
                    <a:lnTo>
                      <a:pt x="9" y="0"/>
                    </a:lnTo>
                    <a:lnTo>
                      <a:pt x="7" y="2"/>
                    </a:lnTo>
                    <a:lnTo>
                      <a:pt x="0" y="4"/>
                    </a:lnTo>
                    <a:lnTo>
                      <a:pt x="4" y="0"/>
                    </a:lnTo>
                    <a:close/>
                  </a:path>
                </a:pathLst>
              </a:custGeom>
              <a:solidFill>
                <a:srgbClr val="FFFFFF"/>
              </a:solidFill>
              <a:ln w="9525">
                <a:noFill/>
                <a:round/>
                <a:headEnd/>
                <a:tailEnd/>
              </a:ln>
            </p:spPr>
            <p:txBody>
              <a:bodyPr/>
              <a:lstStyle/>
              <a:p>
                <a:endParaRPr lang="en-US"/>
              </a:p>
            </p:txBody>
          </p:sp>
          <p:sp>
            <p:nvSpPr>
              <p:cNvPr id="422061" name="Freeform 169"/>
              <p:cNvSpPr>
                <a:spLocks/>
              </p:cNvSpPr>
              <p:nvPr/>
            </p:nvSpPr>
            <p:spPr bwMode="auto">
              <a:xfrm>
                <a:off x="1304" y="3146"/>
                <a:ext cx="140" cy="90"/>
              </a:xfrm>
              <a:custGeom>
                <a:avLst/>
                <a:gdLst>
                  <a:gd name="T0" fmla="*/ 33 w 140"/>
                  <a:gd name="T1" fmla="*/ 0 h 90"/>
                  <a:gd name="T2" fmla="*/ 40 w 140"/>
                  <a:gd name="T3" fmla="*/ 4 h 90"/>
                  <a:gd name="T4" fmla="*/ 47 w 140"/>
                  <a:gd name="T5" fmla="*/ 8 h 90"/>
                  <a:gd name="T6" fmla="*/ 56 w 140"/>
                  <a:gd name="T7" fmla="*/ 12 h 90"/>
                  <a:gd name="T8" fmla="*/ 63 w 140"/>
                  <a:gd name="T9" fmla="*/ 17 h 90"/>
                  <a:gd name="T10" fmla="*/ 72 w 140"/>
                  <a:gd name="T11" fmla="*/ 20 h 90"/>
                  <a:gd name="T12" fmla="*/ 80 w 140"/>
                  <a:gd name="T13" fmla="*/ 24 h 90"/>
                  <a:gd name="T14" fmla="*/ 87 w 140"/>
                  <a:gd name="T15" fmla="*/ 25 h 90"/>
                  <a:gd name="T16" fmla="*/ 100 w 140"/>
                  <a:gd name="T17" fmla="*/ 28 h 90"/>
                  <a:gd name="T18" fmla="*/ 102 w 140"/>
                  <a:gd name="T19" fmla="*/ 23 h 90"/>
                  <a:gd name="T20" fmla="*/ 109 w 140"/>
                  <a:gd name="T21" fmla="*/ 16 h 90"/>
                  <a:gd name="T22" fmla="*/ 114 w 140"/>
                  <a:gd name="T23" fmla="*/ 8 h 90"/>
                  <a:gd name="T24" fmla="*/ 119 w 140"/>
                  <a:gd name="T25" fmla="*/ 4 h 90"/>
                  <a:gd name="T26" fmla="*/ 126 w 140"/>
                  <a:gd name="T27" fmla="*/ 5 h 90"/>
                  <a:gd name="T28" fmla="*/ 133 w 140"/>
                  <a:gd name="T29" fmla="*/ 8 h 90"/>
                  <a:gd name="T30" fmla="*/ 140 w 140"/>
                  <a:gd name="T31" fmla="*/ 13 h 90"/>
                  <a:gd name="T32" fmla="*/ 140 w 140"/>
                  <a:gd name="T33" fmla="*/ 18 h 90"/>
                  <a:gd name="T34" fmla="*/ 137 w 140"/>
                  <a:gd name="T35" fmla="*/ 24 h 90"/>
                  <a:gd name="T36" fmla="*/ 131 w 140"/>
                  <a:gd name="T37" fmla="*/ 31 h 90"/>
                  <a:gd name="T38" fmla="*/ 123 w 140"/>
                  <a:gd name="T39" fmla="*/ 36 h 90"/>
                  <a:gd name="T40" fmla="*/ 116 w 140"/>
                  <a:gd name="T41" fmla="*/ 41 h 90"/>
                  <a:gd name="T42" fmla="*/ 114 w 140"/>
                  <a:gd name="T43" fmla="*/ 47 h 90"/>
                  <a:gd name="T44" fmla="*/ 117 w 140"/>
                  <a:gd name="T45" fmla="*/ 55 h 90"/>
                  <a:gd name="T46" fmla="*/ 119 w 140"/>
                  <a:gd name="T47" fmla="*/ 62 h 90"/>
                  <a:gd name="T48" fmla="*/ 121 w 140"/>
                  <a:gd name="T49" fmla="*/ 67 h 90"/>
                  <a:gd name="T50" fmla="*/ 119 w 140"/>
                  <a:gd name="T51" fmla="*/ 71 h 90"/>
                  <a:gd name="T52" fmla="*/ 119 w 140"/>
                  <a:gd name="T53" fmla="*/ 77 h 90"/>
                  <a:gd name="T54" fmla="*/ 112 w 140"/>
                  <a:gd name="T55" fmla="*/ 83 h 90"/>
                  <a:gd name="T56" fmla="*/ 102 w 140"/>
                  <a:gd name="T57" fmla="*/ 90 h 90"/>
                  <a:gd name="T58" fmla="*/ 95 w 140"/>
                  <a:gd name="T59" fmla="*/ 90 h 90"/>
                  <a:gd name="T60" fmla="*/ 87 w 140"/>
                  <a:gd name="T61" fmla="*/ 90 h 90"/>
                  <a:gd name="T62" fmla="*/ 80 w 140"/>
                  <a:gd name="T63" fmla="*/ 90 h 90"/>
                  <a:gd name="T64" fmla="*/ 75 w 140"/>
                  <a:gd name="T65" fmla="*/ 89 h 90"/>
                  <a:gd name="T66" fmla="*/ 63 w 140"/>
                  <a:gd name="T67" fmla="*/ 83 h 90"/>
                  <a:gd name="T68" fmla="*/ 52 w 140"/>
                  <a:gd name="T69" fmla="*/ 77 h 90"/>
                  <a:gd name="T70" fmla="*/ 44 w 140"/>
                  <a:gd name="T71" fmla="*/ 74 h 90"/>
                  <a:gd name="T72" fmla="*/ 40 w 140"/>
                  <a:gd name="T73" fmla="*/ 70 h 90"/>
                  <a:gd name="T74" fmla="*/ 35 w 140"/>
                  <a:gd name="T75" fmla="*/ 64 h 90"/>
                  <a:gd name="T76" fmla="*/ 31 w 140"/>
                  <a:gd name="T77" fmla="*/ 59 h 90"/>
                  <a:gd name="T78" fmla="*/ 28 w 140"/>
                  <a:gd name="T79" fmla="*/ 54 h 90"/>
                  <a:gd name="T80" fmla="*/ 22 w 140"/>
                  <a:gd name="T81" fmla="*/ 51 h 90"/>
                  <a:gd name="T82" fmla="*/ 17 w 140"/>
                  <a:gd name="T83" fmla="*/ 50 h 90"/>
                  <a:gd name="T84" fmla="*/ 8 w 140"/>
                  <a:gd name="T85" fmla="*/ 52 h 90"/>
                  <a:gd name="T86" fmla="*/ 1 w 140"/>
                  <a:gd name="T87" fmla="*/ 46 h 90"/>
                  <a:gd name="T88" fmla="*/ 0 w 140"/>
                  <a:gd name="T89" fmla="*/ 39 h 90"/>
                  <a:gd name="T90" fmla="*/ 3 w 140"/>
                  <a:gd name="T91" fmla="*/ 35 h 90"/>
                  <a:gd name="T92" fmla="*/ 8 w 140"/>
                  <a:gd name="T93" fmla="*/ 31 h 90"/>
                  <a:gd name="T94" fmla="*/ 14 w 140"/>
                  <a:gd name="T95" fmla="*/ 27 h 90"/>
                  <a:gd name="T96" fmla="*/ 19 w 140"/>
                  <a:gd name="T97" fmla="*/ 23 h 90"/>
                  <a:gd name="T98" fmla="*/ 22 w 140"/>
                  <a:gd name="T99" fmla="*/ 17 h 90"/>
                  <a:gd name="T100" fmla="*/ 22 w 140"/>
                  <a:gd name="T101" fmla="*/ 12 h 90"/>
                  <a:gd name="T102" fmla="*/ 22 w 140"/>
                  <a:gd name="T103" fmla="*/ 9 h 90"/>
                  <a:gd name="T104" fmla="*/ 28 w 140"/>
                  <a:gd name="T105" fmla="*/ 5 h 90"/>
                  <a:gd name="T106" fmla="*/ 29 w 140"/>
                  <a:gd name="T107" fmla="*/ 1 h 90"/>
                  <a:gd name="T108" fmla="*/ 33 w 140"/>
                  <a:gd name="T109" fmla="*/ 0 h 90"/>
                  <a:gd name="T110" fmla="*/ 33 w 140"/>
                  <a:gd name="T111" fmla="*/ 0 h 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0"/>
                  <a:gd name="T169" fmla="*/ 0 h 90"/>
                  <a:gd name="T170" fmla="*/ 140 w 140"/>
                  <a:gd name="T171" fmla="*/ 90 h 9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0" h="90">
                    <a:moveTo>
                      <a:pt x="33" y="0"/>
                    </a:moveTo>
                    <a:lnTo>
                      <a:pt x="40" y="4"/>
                    </a:lnTo>
                    <a:lnTo>
                      <a:pt x="47" y="8"/>
                    </a:lnTo>
                    <a:lnTo>
                      <a:pt x="56" y="12"/>
                    </a:lnTo>
                    <a:lnTo>
                      <a:pt x="63" y="17"/>
                    </a:lnTo>
                    <a:lnTo>
                      <a:pt x="72" y="20"/>
                    </a:lnTo>
                    <a:lnTo>
                      <a:pt x="80" y="24"/>
                    </a:lnTo>
                    <a:lnTo>
                      <a:pt x="87" y="25"/>
                    </a:lnTo>
                    <a:lnTo>
                      <a:pt x="100" y="28"/>
                    </a:lnTo>
                    <a:lnTo>
                      <a:pt x="102" y="23"/>
                    </a:lnTo>
                    <a:lnTo>
                      <a:pt x="109" y="16"/>
                    </a:lnTo>
                    <a:lnTo>
                      <a:pt x="114" y="8"/>
                    </a:lnTo>
                    <a:lnTo>
                      <a:pt x="119" y="4"/>
                    </a:lnTo>
                    <a:lnTo>
                      <a:pt x="126" y="5"/>
                    </a:lnTo>
                    <a:lnTo>
                      <a:pt x="133" y="8"/>
                    </a:lnTo>
                    <a:lnTo>
                      <a:pt x="140" y="13"/>
                    </a:lnTo>
                    <a:lnTo>
                      <a:pt x="140" y="18"/>
                    </a:lnTo>
                    <a:lnTo>
                      <a:pt x="137" y="24"/>
                    </a:lnTo>
                    <a:lnTo>
                      <a:pt x="131" y="31"/>
                    </a:lnTo>
                    <a:lnTo>
                      <a:pt x="123" y="36"/>
                    </a:lnTo>
                    <a:lnTo>
                      <a:pt x="116" y="41"/>
                    </a:lnTo>
                    <a:lnTo>
                      <a:pt x="114" y="47"/>
                    </a:lnTo>
                    <a:lnTo>
                      <a:pt x="117" y="55"/>
                    </a:lnTo>
                    <a:lnTo>
                      <a:pt x="119" y="62"/>
                    </a:lnTo>
                    <a:lnTo>
                      <a:pt x="121" y="67"/>
                    </a:lnTo>
                    <a:lnTo>
                      <a:pt x="119" y="71"/>
                    </a:lnTo>
                    <a:lnTo>
                      <a:pt x="119" y="77"/>
                    </a:lnTo>
                    <a:lnTo>
                      <a:pt x="112" y="83"/>
                    </a:lnTo>
                    <a:lnTo>
                      <a:pt x="102" y="90"/>
                    </a:lnTo>
                    <a:lnTo>
                      <a:pt x="95" y="90"/>
                    </a:lnTo>
                    <a:lnTo>
                      <a:pt x="87" y="90"/>
                    </a:lnTo>
                    <a:lnTo>
                      <a:pt x="80" y="90"/>
                    </a:lnTo>
                    <a:lnTo>
                      <a:pt x="75" y="89"/>
                    </a:lnTo>
                    <a:lnTo>
                      <a:pt x="63" y="83"/>
                    </a:lnTo>
                    <a:lnTo>
                      <a:pt x="52" y="77"/>
                    </a:lnTo>
                    <a:lnTo>
                      <a:pt x="44" y="74"/>
                    </a:lnTo>
                    <a:lnTo>
                      <a:pt x="40" y="70"/>
                    </a:lnTo>
                    <a:lnTo>
                      <a:pt x="35" y="64"/>
                    </a:lnTo>
                    <a:lnTo>
                      <a:pt x="31" y="59"/>
                    </a:lnTo>
                    <a:lnTo>
                      <a:pt x="28" y="54"/>
                    </a:lnTo>
                    <a:lnTo>
                      <a:pt x="22" y="51"/>
                    </a:lnTo>
                    <a:lnTo>
                      <a:pt x="17" y="50"/>
                    </a:lnTo>
                    <a:lnTo>
                      <a:pt x="8" y="52"/>
                    </a:lnTo>
                    <a:lnTo>
                      <a:pt x="1" y="46"/>
                    </a:lnTo>
                    <a:lnTo>
                      <a:pt x="0" y="39"/>
                    </a:lnTo>
                    <a:lnTo>
                      <a:pt x="3" y="35"/>
                    </a:lnTo>
                    <a:lnTo>
                      <a:pt x="8" y="31"/>
                    </a:lnTo>
                    <a:lnTo>
                      <a:pt x="14" y="27"/>
                    </a:lnTo>
                    <a:lnTo>
                      <a:pt x="19" y="23"/>
                    </a:lnTo>
                    <a:lnTo>
                      <a:pt x="22" y="17"/>
                    </a:lnTo>
                    <a:lnTo>
                      <a:pt x="22" y="12"/>
                    </a:lnTo>
                    <a:lnTo>
                      <a:pt x="22" y="9"/>
                    </a:lnTo>
                    <a:lnTo>
                      <a:pt x="28" y="5"/>
                    </a:lnTo>
                    <a:lnTo>
                      <a:pt x="29" y="1"/>
                    </a:lnTo>
                    <a:lnTo>
                      <a:pt x="33" y="0"/>
                    </a:lnTo>
                    <a:close/>
                  </a:path>
                </a:pathLst>
              </a:custGeom>
              <a:solidFill>
                <a:srgbClr val="CCFFCC"/>
              </a:solidFill>
              <a:ln w="9525">
                <a:noFill/>
                <a:round/>
                <a:headEnd/>
                <a:tailEnd/>
              </a:ln>
            </p:spPr>
            <p:txBody>
              <a:bodyPr/>
              <a:lstStyle/>
              <a:p>
                <a:endParaRPr lang="en-US"/>
              </a:p>
            </p:txBody>
          </p:sp>
          <p:sp>
            <p:nvSpPr>
              <p:cNvPr id="422062" name="Freeform 170"/>
              <p:cNvSpPr>
                <a:spLocks/>
              </p:cNvSpPr>
              <p:nvPr/>
            </p:nvSpPr>
            <p:spPr bwMode="auto">
              <a:xfrm>
                <a:off x="1363" y="3200"/>
                <a:ext cx="34" cy="17"/>
              </a:xfrm>
              <a:custGeom>
                <a:avLst/>
                <a:gdLst>
                  <a:gd name="T0" fmla="*/ 0 w 34"/>
                  <a:gd name="T1" fmla="*/ 0 h 17"/>
                  <a:gd name="T2" fmla="*/ 4 w 34"/>
                  <a:gd name="T3" fmla="*/ 0 h 17"/>
                  <a:gd name="T4" fmla="*/ 13 w 34"/>
                  <a:gd name="T5" fmla="*/ 1 h 17"/>
                  <a:gd name="T6" fmla="*/ 16 w 34"/>
                  <a:gd name="T7" fmla="*/ 1 h 17"/>
                  <a:gd name="T8" fmla="*/ 23 w 34"/>
                  <a:gd name="T9" fmla="*/ 2 h 17"/>
                  <a:gd name="T10" fmla="*/ 27 w 34"/>
                  <a:gd name="T11" fmla="*/ 4 h 17"/>
                  <a:gd name="T12" fmla="*/ 32 w 34"/>
                  <a:gd name="T13" fmla="*/ 6 h 17"/>
                  <a:gd name="T14" fmla="*/ 34 w 34"/>
                  <a:gd name="T15" fmla="*/ 10 h 17"/>
                  <a:gd name="T16" fmla="*/ 34 w 34"/>
                  <a:gd name="T17" fmla="*/ 17 h 17"/>
                  <a:gd name="T18" fmla="*/ 23 w 34"/>
                  <a:gd name="T19" fmla="*/ 13 h 17"/>
                  <a:gd name="T20" fmla="*/ 16 w 34"/>
                  <a:gd name="T21" fmla="*/ 10 h 17"/>
                  <a:gd name="T22" fmla="*/ 9 w 34"/>
                  <a:gd name="T23" fmla="*/ 4 h 17"/>
                  <a:gd name="T24" fmla="*/ 0 w 34"/>
                  <a:gd name="T25" fmla="*/ 0 h 17"/>
                  <a:gd name="T26" fmla="*/ 0 w 34"/>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17"/>
                  <a:gd name="T44" fmla="*/ 34 w 34"/>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17">
                    <a:moveTo>
                      <a:pt x="0" y="0"/>
                    </a:moveTo>
                    <a:lnTo>
                      <a:pt x="4" y="0"/>
                    </a:lnTo>
                    <a:lnTo>
                      <a:pt x="13" y="1"/>
                    </a:lnTo>
                    <a:lnTo>
                      <a:pt x="16" y="1"/>
                    </a:lnTo>
                    <a:lnTo>
                      <a:pt x="23" y="2"/>
                    </a:lnTo>
                    <a:lnTo>
                      <a:pt x="27" y="4"/>
                    </a:lnTo>
                    <a:lnTo>
                      <a:pt x="32" y="6"/>
                    </a:lnTo>
                    <a:lnTo>
                      <a:pt x="34" y="10"/>
                    </a:lnTo>
                    <a:lnTo>
                      <a:pt x="34" y="17"/>
                    </a:lnTo>
                    <a:lnTo>
                      <a:pt x="23" y="13"/>
                    </a:lnTo>
                    <a:lnTo>
                      <a:pt x="16" y="10"/>
                    </a:lnTo>
                    <a:lnTo>
                      <a:pt x="9" y="4"/>
                    </a:lnTo>
                    <a:lnTo>
                      <a:pt x="0" y="0"/>
                    </a:lnTo>
                    <a:close/>
                  </a:path>
                </a:pathLst>
              </a:custGeom>
              <a:solidFill>
                <a:srgbClr val="FFFFFF"/>
              </a:solidFill>
              <a:ln w="9525">
                <a:noFill/>
                <a:round/>
                <a:headEnd/>
                <a:tailEnd/>
              </a:ln>
            </p:spPr>
            <p:txBody>
              <a:bodyPr/>
              <a:lstStyle/>
              <a:p>
                <a:endParaRPr lang="en-US"/>
              </a:p>
            </p:txBody>
          </p:sp>
          <p:sp>
            <p:nvSpPr>
              <p:cNvPr id="422063" name="Freeform 171"/>
              <p:cNvSpPr>
                <a:spLocks/>
              </p:cNvSpPr>
              <p:nvPr/>
            </p:nvSpPr>
            <p:spPr bwMode="auto">
              <a:xfrm>
                <a:off x="35" y="3351"/>
                <a:ext cx="79" cy="79"/>
              </a:xfrm>
              <a:custGeom>
                <a:avLst/>
                <a:gdLst>
                  <a:gd name="T0" fmla="*/ 37 w 79"/>
                  <a:gd name="T1" fmla="*/ 0 h 79"/>
                  <a:gd name="T2" fmla="*/ 42 w 79"/>
                  <a:gd name="T3" fmla="*/ 2 h 79"/>
                  <a:gd name="T4" fmla="*/ 46 w 79"/>
                  <a:gd name="T5" fmla="*/ 7 h 79"/>
                  <a:gd name="T6" fmla="*/ 49 w 79"/>
                  <a:gd name="T7" fmla="*/ 12 h 79"/>
                  <a:gd name="T8" fmla="*/ 53 w 79"/>
                  <a:gd name="T9" fmla="*/ 18 h 79"/>
                  <a:gd name="T10" fmla="*/ 54 w 79"/>
                  <a:gd name="T11" fmla="*/ 23 h 79"/>
                  <a:gd name="T12" fmla="*/ 58 w 79"/>
                  <a:gd name="T13" fmla="*/ 29 h 79"/>
                  <a:gd name="T14" fmla="*/ 61 w 79"/>
                  <a:gd name="T15" fmla="*/ 33 h 79"/>
                  <a:gd name="T16" fmla="*/ 70 w 79"/>
                  <a:gd name="T17" fmla="*/ 37 h 79"/>
                  <a:gd name="T18" fmla="*/ 74 w 79"/>
                  <a:gd name="T19" fmla="*/ 42 h 79"/>
                  <a:gd name="T20" fmla="*/ 77 w 79"/>
                  <a:gd name="T21" fmla="*/ 48 h 79"/>
                  <a:gd name="T22" fmla="*/ 77 w 79"/>
                  <a:gd name="T23" fmla="*/ 52 h 79"/>
                  <a:gd name="T24" fmla="*/ 79 w 79"/>
                  <a:gd name="T25" fmla="*/ 57 h 79"/>
                  <a:gd name="T26" fmla="*/ 72 w 79"/>
                  <a:gd name="T27" fmla="*/ 64 h 79"/>
                  <a:gd name="T28" fmla="*/ 63 w 79"/>
                  <a:gd name="T29" fmla="*/ 72 h 79"/>
                  <a:gd name="T30" fmla="*/ 56 w 79"/>
                  <a:gd name="T31" fmla="*/ 73 h 79"/>
                  <a:gd name="T32" fmla="*/ 49 w 79"/>
                  <a:gd name="T33" fmla="*/ 76 h 79"/>
                  <a:gd name="T34" fmla="*/ 42 w 79"/>
                  <a:gd name="T35" fmla="*/ 76 h 79"/>
                  <a:gd name="T36" fmla="*/ 37 w 79"/>
                  <a:gd name="T37" fmla="*/ 79 h 79"/>
                  <a:gd name="T38" fmla="*/ 30 w 79"/>
                  <a:gd name="T39" fmla="*/ 79 h 79"/>
                  <a:gd name="T40" fmla="*/ 21 w 79"/>
                  <a:gd name="T41" fmla="*/ 79 h 79"/>
                  <a:gd name="T42" fmla="*/ 14 w 79"/>
                  <a:gd name="T43" fmla="*/ 79 h 79"/>
                  <a:gd name="T44" fmla="*/ 9 w 79"/>
                  <a:gd name="T45" fmla="*/ 79 h 79"/>
                  <a:gd name="T46" fmla="*/ 5 w 79"/>
                  <a:gd name="T47" fmla="*/ 73 h 79"/>
                  <a:gd name="T48" fmla="*/ 0 w 79"/>
                  <a:gd name="T49" fmla="*/ 67 h 79"/>
                  <a:gd name="T50" fmla="*/ 3 w 79"/>
                  <a:gd name="T51" fmla="*/ 60 h 79"/>
                  <a:gd name="T52" fmla="*/ 9 w 79"/>
                  <a:gd name="T53" fmla="*/ 53 h 79"/>
                  <a:gd name="T54" fmla="*/ 12 w 79"/>
                  <a:gd name="T55" fmla="*/ 45 h 79"/>
                  <a:gd name="T56" fmla="*/ 17 w 79"/>
                  <a:gd name="T57" fmla="*/ 38 h 79"/>
                  <a:gd name="T58" fmla="*/ 19 w 79"/>
                  <a:gd name="T59" fmla="*/ 31 h 79"/>
                  <a:gd name="T60" fmla="*/ 23 w 79"/>
                  <a:gd name="T61" fmla="*/ 25 h 79"/>
                  <a:gd name="T62" fmla="*/ 26 w 79"/>
                  <a:gd name="T63" fmla="*/ 16 h 79"/>
                  <a:gd name="T64" fmla="*/ 26 w 79"/>
                  <a:gd name="T65" fmla="*/ 11 h 79"/>
                  <a:gd name="T66" fmla="*/ 33 w 79"/>
                  <a:gd name="T67" fmla="*/ 4 h 79"/>
                  <a:gd name="T68" fmla="*/ 37 w 79"/>
                  <a:gd name="T69" fmla="*/ 0 h 79"/>
                  <a:gd name="T70" fmla="*/ 37 w 79"/>
                  <a:gd name="T71" fmla="*/ 0 h 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9"/>
                  <a:gd name="T109" fmla="*/ 0 h 79"/>
                  <a:gd name="T110" fmla="*/ 79 w 79"/>
                  <a:gd name="T111" fmla="*/ 79 h 7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9" h="79">
                    <a:moveTo>
                      <a:pt x="37" y="0"/>
                    </a:moveTo>
                    <a:lnTo>
                      <a:pt x="42" y="2"/>
                    </a:lnTo>
                    <a:lnTo>
                      <a:pt x="46" y="7"/>
                    </a:lnTo>
                    <a:lnTo>
                      <a:pt x="49" y="12"/>
                    </a:lnTo>
                    <a:lnTo>
                      <a:pt x="53" y="18"/>
                    </a:lnTo>
                    <a:lnTo>
                      <a:pt x="54" y="23"/>
                    </a:lnTo>
                    <a:lnTo>
                      <a:pt x="58" y="29"/>
                    </a:lnTo>
                    <a:lnTo>
                      <a:pt x="61" y="33"/>
                    </a:lnTo>
                    <a:lnTo>
                      <a:pt x="70" y="37"/>
                    </a:lnTo>
                    <a:lnTo>
                      <a:pt x="74" y="42"/>
                    </a:lnTo>
                    <a:lnTo>
                      <a:pt x="77" y="48"/>
                    </a:lnTo>
                    <a:lnTo>
                      <a:pt x="77" y="52"/>
                    </a:lnTo>
                    <a:lnTo>
                      <a:pt x="79" y="57"/>
                    </a:lnTo>
                    <a:lnTo>
                      <a:pt x="72" y="64"/>
                    </a:lnTo>
                    <a:lnTo>
                      <a:pt x="63" y="72"/>
                    </a:lnTo>
                    <a:lnTo>
                      <a:pt x="56" y="73"/>
                    </a:lnTo>
                    <a:lnTo>
                      <a:pt x="49" y="76"/>
                    </a:lnTo>
                    <a:lnTo>
                      <a:pt x="42" y="76"/>
                    </a:lnTo>
                    <a:lnTo>
                      <a:pt x="37" y="79"/>
                    </a:lnTo>
                    <a:lnTo>
                      <a:pt x="30" y="79"/>
                    </a:lnTo>
                    <a:lnTo>
                      <a:pt x="21" y="79"/>
                    </a:lnTo>
                    <a:lnTo>
                      <a:pt x="14" y="79"/>
                    </a:lnTo>
                    <a:lnTo>
                      <a:pt x="9" y="79"/>
                    </a:lnTo>
                    <a:lnTo>
                      <a:pt x="5" y="73"/>
                    </a:lnTo>
                    <a:lnTo>
                      <a:pt x="0" y="67"/>
                    </a:lnTo>
                    <a:lnTo>
                      <a:pt x="3" y="60"/>
                    </a:lnTo>
                    <a:lnTo>
                      <a:pt x="9" y="53"/>
                    </a:lnTo>
                    <a:lnTo>
                      <a:pt x="12" y="45"/>
                    </a:lnTo>
                    <a:lnTo>
                      <a:pt x="17" y="38"/>
                    </a:lnTo>
                    <a:lnTo>
                      <a:pt x="19" y="31"/>
                    </a:lnTo>
                    <a:lnTo>
                      <a:pt x="23" y="25"/>
                    </a:lnTo>
                    <a:lnTo>
                      <a:pt x="26" y="16"/>
                    </a:lnTo>
                    <a:lnTo>
                      <a:pt x="26" y="11"/>
                    </a:lnTo>
                    <a:lnTo>
                      <a:pt x="33" y="4"/>
                    </a:lnTo>
                    <a:lnTo>
                      <a:pt x="37" y="0"/>
                    </a:lnTo>
                    <a:close/>
                  </a:path>
                </a:pathLst>
              </a:custGeom>
              <a:solidFill>
                <a:srgbClr val="CCFFCC"/>
              </a:solidFill>
              <a:ln w="9525">
                <a:noFill/>
                <a:round/>
                <a:headEnd/>
                <a:tailEnd/>
              </a:ln>
            </p:spPr>
            <p:txBody>
              <a:bodyPr/>
              <a:lstStyle/>
              <a:p>
                <a:endParaRPr lang="en-US"/>
              </a:p>
            </p:txBody>
          </p:sp>
          <p:sp>
            <p:nvSpPr>
              <p:cNvPr id="422064" name="Freeform 172"/>
              <p:cNvSpPr>
                <a:spLocks/>
              </p:cNvSpPr>
              <p:nvPr/>
            </p:nvSpPr>
            <p:spPr bwMode="auto">
              <a:xfrm>
                <a:off x="75" y="3399"/>
                <a:ext cx="6" cy="6"/>
              </a:xfrm>
              <a:custGeom>
                <a:avLst/>
                <a:gdLst>
                  <a:gd name="T0" fmla="*/ 6 w 6"/>
                  <a:gd name="T1" fmla="*/ 0 h 6"/>
                  <a:gd name="T2" fmla="*/ 6 w 6"/>
                  <a:gd name="T3" fmla="*/ 4 h 6"/>
                  <a:gd name="T4" fmla="*/ 4 w 6"/>
                  <a:gd name="T5" fmla="*/ 6 h 6"/>
                  <a:gd name="T6" fmla="*/ 2 w 6"/>
                  <a:gd name="T7" fmla="*/ 6 h 6"/>
                  <a:gd name="T8" fmla="*/ 0 w 6"/>
                  <a:gd name="T9" fmla="*/ 6 h 6"/>
                  <a:gd name="T10" fmla="*/ 0 w 6"/>
                  <a:gd name="T11" fmla="*/ 4 h 6"/>
                  <a:gd name="T12" fmla="*/ 6 w 6"/>
                  <a:gd name="T13" fmla="*/ 0 h 6"/>
                  <a:gd name="T14" fmla="*/ 6 w 6"/>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0"/>
                    </a:moveTo>
                    <a:lnTo>
                      <a:pt x="6" y="4"/>
                    </a:lnTo>
                    <a:lnTo>
                      <a:pt x="4" y="6"/>
                    </a:lnTo>
                    <a:lnTo>
                      <a:pt x="2" y="6"/>
                    </a:lnTo>
                    <a:lnTo>
                      <a:pt x="0" y="6"/>
                    </a:lnTo>
                    <a:lnTo>
                      <a:pt x="0" y="4"/>
                    </a:lnTo>
                    <a:lnTo>
                      <a:pt x="6" y="0"/>
                    </a:lnTo>
                    <a:close/>
                  </a:path>
                </a:pathLst>
              </a:custGeom>
              <a:solidFill>
                <a:srgbClr val="FFFFFF"/>
              </a:solidFill>
              <a:ln w="9525">
                <a:noFill/>
                <a:round/>
                <a:headEnd/>
                <a:tailEnd/>
              </a:ln>
            </p:spPr>
            <p:txBody>
              <a:bodyPr/>
              <a:lstStyle/>
              <a:p>
                <a:endParaRPr lang="en-US"/>
              </a:p>
            </p:txBody>
          </p:sp>
          <p:sp>
            <p:nvSpPr>
              <p:cNvPr id="422065" name="Freeform 173"/>
              <p:cNvSpPr>
                <a:spLocks/>
              </p:cNvSpPr>
              <p:nvPr/>
            </p:nvSpPr>
            <p:spPr bwMode="auto">
              <a:xfrm>
                <a:off x="209" y="3669"/>
                <a:ext cx="1009" cy="628"/>
              </a:xfrm>
              <a:custGeom>
                <a:avLst/>
                <a:gdLst>
                  <a:gd name="T0" fmla="*/ 0 w 1009"/>
                  <a:gd name="T1" fmla="*/ 0 h 628"/>
                  <a:gd name="T2" fmla="*/ 17 w 1009"/>
                  <a:gd name="T3" fmla="*/ 34 h 628"/>
                  <a:gd name="T4" fmla="*/ 61 w 1009"/>
                  <a:gd name="T5" fmla="*/ 50 h 628"/>
                  <a:gd name="T6" fmla="*/ 147 w 1009"/>
                  <a:gd name="T7" fmla="*/ 79 h 628"/>
                  <a:gd name="T8" fmla="*/ 181 w 1009"/>
                  <a:gd name="T9" fmla="*/ 239 h 628"/>
                  <a:gd name="T10" fmla="*/ 205 w 1009"/>
                  <a:gd name="T11" fmla="*/ 243 h 628"/>
                  <a:gd name="T12" fmla="*/ 234 w 1009"/>
                  <a:gd name="T13" fmla="*/ 84 h 628"/>
                  <a:gd name="T14" fmla="*/ 399 w 1009"/>
                  <a:gd name="T15" fmla="*/ 110 h 628"/>
                  <a:gd name="T16" fmla="*/ 469 w 1009"/>
                  <a:gd name="T17" fmla="*/ 276 h 628"/>
                  <a:gd name="T18" fmla="*/ 494 w 1009"/>
                  <a:gd name="T19" fmla="*/ 279 h 628"/>
                  <a:gd name="T20" fmla="*/ 495 w 1009"/>
                  <a:gd name="T21" fmla="*/ 122 h 628"/>
                  <a:gd name="T22" fmla="*/ 509 w 1009"/>
                  <a:gd name="T23" fmla="*/ 115 h 628"/>
                  <a:gd name="T24" fmla="*/ 652 w 1009"/>
                  <a:gd name="T25" fmla="*/ 119 h 628"/>
                  <a:gd name="T26" fmla="*/ 842 w 1009"/>
                  <a:gd name="T27" fmla="*/ 103 h 628"/>
                  <a:gd name="T28" fmla="*/ 1009 w 1009"/>
                  <a:gd name="T29" fmla="*/ 31 h 628"/>
                  <a:gd name="T30" fmla="*/ 968 w 1009"/>
                  <a:gd name="T31" fmla="*/ 174 h 628"/>
                  <a:gd name="T32" fmla="*/ 936 w 1009"/>
                  <a:gd name="T33" fmla="*/ 220 h 628"/>
                  <a:gd name="T34" fmla="*/ 919 w 1009"/>
                  <a:gd name="T35" fmla="*/ 232 h 628"/>
                  <a:gd name="T36" fmla="*/ 829 w 1009"/>
                  <a:gd name="T37" fmla="*/ 569 h 628"/>
                  <a:gd name="T38" fmla="*/ 708 w 1009"/>
                  <a:gd name="T39" fmla="*/ 611 h 628"/>
                  <a:gd name="T40" fmla="*/ 538 w 1009"/>
                  <a:gd name="T41" fmla="*/ 628 h 628"/>
                  <a:gd name="T42" fmla="*/ 379 w 1009"/>
                  <a:gd name="T43" fmla="*/ 619 h 628"/>
                  <a:gd name="T44" fmla="*/ 263 w 1009"/>
                  <a:gd name="T45" fmla="*/ 590 h 628"/>
                  <a:gd name="T46" fmla="*/ 227 w 1009"/>
                  <a:gd name="T47" fmla="*/ 555 h 628"/>
                  <a:gd name="T48" fmla="*/ 104 w 1009"/>
                  <a:gd name="T49" fmla="*/ 218 h 628"/>
                  <a:gd name="T50" fmla="*/ 61 w 1009"/>
                  <a:gd name="T51" fmla="*/ 205 h 628"/>
                  <a:gd name="T52" fmla="*/ 21 w 1009"/>
                  <a:gd name="T53" fmla="*/ 103 h 628"/>
                  <a:gd name="T54" fmla="*/ 0 w 1009"/>
                  <a:gd name="T55" fmla="*/ 0 h 628"/>
                  <a:gd name="T56" fmla="*/ 0 w 1009"/>
                  <a:gd name="T57" fmla="*/ 0 h 6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09"/>
                  <a:gd name="T88" fmla="*/ 0 h 628"/>
                  <a:gd name="T89" fmla="*/ 1009 w 1009"/>
                  <a:gd name="T90" fmla="*/ 628 h 6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09" h="628">
                    <a:moveTo>
                      <a:pt x="0" y="0"/>
                    </a:moveTo>
                    <a:lnTo>
                      <a:pt x="17" y="34"/>
                    </a:lnTo>
                    <a:lnTo>
                      <a:pt x="61" y="50"/>
                    </a:lnTo>
                    <a:lnTo>
                      <a:pt x="147" y="79"/>
                    </a:lnTo>
                    <a:lnTo>
                      <a:pt x="181" y="239"/>
                    </a:lnTo>
                    <a:lnTo>
                      <a:pt x="205" y="243"/>
                    </a:lnTo>
                    <a:lnTo>
                      <a:pt x="234" y="84"/>
                    </a:lnTo>
                    <a:lnTo>
                      <a:pt x="399" y="110"/>
                    </a:lnTo>
                    <a:lnTo>
                      <a:pt x="469" y="276"/>
                    </a:lnTo>
                    <a:lnTo>
                      <a:pt x="494" y="279"/>
                    </a:lnTo>
                    <a:lnTo>
                      <a:pt x="495" y="122"/>
                    </a:lnTo>
                    <a:lnTo>
                      <a:pt x="509" y="115"/>
                    </a:lnTo>
                    <a:lnTo>
                      <a:pt x="652" y="119"/>
                    </a:lnTo>
                    <a:lnTo>
                      <a:pt x="842" y="103"/>
                    </a:lnTo>
                    <a:lnTo>
                      <a:pt x="1009" y="31"/>
                    </a:lnTo>
                    <a:lnTo>
                      <a:pt x="968" y="174"/>
                    </a:lnTo>
                    <a:lnTo>
                      <a:pt x="936" y="220"/>
                    </a:lnTo>
                    <a:lnTo>
                      <a:pt x="919" y="232"/>
                    </a:lnTo>
                    <a:lnTo>
                      <a:pt x="829" y="569"/>
                    </a:lnTo>
                    <a:lnTo>
                      <a:pt x="708" y="611"/>
                    </a:lnTo>
                    <a:lnTo>
                      <a:pt x="538" y="628"/>
                    </a:lnTo>
                    <a:lnTo>
                      <a:pt x="379" y="619"/>
                    </a:lnTo>
                    <a:lnTo>
                      <a:pt x="263" y="590"/>
                    </a:lnTo>
                    <a:lnTo>
                      <a:pt x="227" y="555"/>
                    </a:lnTo>
                    <a:lnTo>
                      <a:pt x="104" y="218"/>
                    </a:lnTo>
                    <a:lnTo>
                      <a:pt x="61" y="205"/>
                    </a:lnTo>
                    <a:lnTo>
                      <a:pt x="21" y="103"/>
                    </a:lnTo>
                    <a:lnTo>
                      <a:pt x="0" y="0"/>
                    </a:lnTo>
                    <a:close/>
                  </a:path>
                </a:pathLst>
              </a:custGeom>
              <a:solidFill>
                <a:srgbClr val="C475FF"/>
              </a:solidFill>
              <a:ln w="9525">
                <a:noFill/>
                <a:round/>
                <a:headEnd/>
                <a:tailEnd/>
              </a:ln>
            </p:spPr>
            <p:txBody>
              <a:bodyPr/>
              <a:lstStyle/>
              <a:p>
                <a:endParaRPr lang="en-US"/>
              </a:p>
            </p:txBody>
          </p:sp>
          <p:sp>
            <p:nvSpPr>
              <p:cNvPr id="422066" name="Freeform 174"/>
              <p:cNvSpPr>
                <a:spLocks/>
              </p:cNvSpPr>
              <p:nvPr/>
            </p:nvSpPr>
            <p:spPr bwMode="auto">
              <a:xfrm>
                <a:off x="337" y="3908"/>
                <a:ext cx="740" cy="389"/>
              </a:xfrm>
              <a:custGeom>
                <a:avLst/>
                <a:gdLst>
                  <a:gd name="T0" fmla="*/ 48 w 740"/>
                  <a:gd name="T1" fmla="*/ 14 h 389"/>
                  <a:gd name="T2" fmla="*/ 84 w 740"/>
                  <a:gd name="T3" fmla="*/ 32 h 389"/>
                  <a:gd name="T4" fmla="*/ 106 w 740"/>
                  <a:gd name="T5" fmla="*/ 39 h 389"/>
                  <a:gd name="T6" fmla="*/ 153 w 740"/>
                  <a:gd name="T7" fmla="*/ 43 h 389"/>
                  <a:gd name="T8" fmla="*/ 193 w 740"/>
                  <a:gd name="T9" fmla="*/ 41 h 389"/>
                  <a:gd name="T10" fmla="*/ 232 w 740"/>
                  <a:gd name="T11" fmla="*/ 44 h 389"/>
                  <a:gd name="T12" fmla="*/ 269 w 740"/>
                  <a:gd name="T13" fmla="*/ 54 h 389"/>
                  <a:gd name="T14" fmla="*/ 285 w 740"/>
                  <a:gd name="T15" fmla="*/ 75 h 389"/>
                  <a:gd name="T16" fmla="*/ 322 w 740"/>
                  <a:gd name="T17" fmla="*/ 92 h 389"/>
                  <a:gd name="T18" fmla="*/ 366 w 740"/>
                  <a:gd name="T19" fmla="*/ 73 h 389"/>
                  <a:gd name="T20" fmla="*/ 401 w 740"/>
                  <a:gd name="T21" fmla="*/ 63 h 389"/>
                  <a:gd name="T22" fmla="*/ 454 w 740"/>
                  <a:gd name="T23" fmla="*/ 62 h 389"/>
                  <a:gd name="T24" fmla="*/ 506 w 740"/>
                  <a:gd name="T25" fmla="*/ 62 h 389"/>
                  <a:gd name="T26" fmla="*/ 543 w 740"/>
                  <a:gd name="T27" fmla="*/ 66 h 389"/>
                  <a:gd name="T28" fmla="*/ 577 w 740"/>
                  <a:gd name="T29" fmla="*/ 52 h 389"/>
                  <a:gd name="T30" fmla="*/ 620 w 740"/>
                  <a:gd name="T31" fmla="*/ 47 h 389"/>
                  <a:gd name="T32" fmla="*/ 661 w 740"/>
                  <a:gd name="T33" fmla="*/ 40 h 389"/>
                  <a:gd name="T34" fmla="*/ 703 w 740"/>
                  <a:gd name="T35" fmla="*/ 27 h 389"/>
                  <a:gd name="T36" fmla="*/ 740 w 740"/>
                  <a:gd name="T37" fmla="*/ 31 h 389"/>
                  <a:gd name="T38" fmla="*/ 733 w 740"/>
                  <a:gd name="T39" fmla="*/ 66 h 389"/>
                  <a:gd name="T40" fmla="*/ 731 w 740"/>
                  <a:gd name="T41" fmla="*/ 104 h 389"/>
                  <a:gd name="T42" fmla="*/ 729 w 740"/>
                  <a:gd name="T43" fmla="*/ 140 h 389"/>
                  <a:gd name="T44" fmla="*/ 724 w 740"/>
                  <a:gd name="T45" fmla="*/ 177 h 389"/>
                  <a:gd name="T46" fmla="*/ 707 w 740"/>
                  <a:gd name="T47" fmla="*/ 198 h 389"/>
                  <a:gd name="T48" fmla="*/ 724 w 740"/>
                  <a:gd name="T49" fmla="*/ 239 h 389"/>
                  <a:gd name="T50" fmla="*/ 714 w 740"/>
                  <a:gd name="T51" fmla="*/ 282 h 389"/>
                  <a:gd name="T52" fmla="*/ 677 w 740"/>
                  <a:gd name="T53" fmla="*/ 312 h 389"/>
                  <a:gd name="T54" fmla="*/ 654 w 740"/>
                  <a:gd name="T55" fmla="*/ 330 h 389"/>
                  <a:gd name="T56" fmla="*/ 638 w 740"/>
                  <a:gd name="T57" fmla="*/ 353 h 389"/>
                  <a:gd name="T58" fmla="*/ 594 w 740"/>
                  <a:gd name="T59" fmla="*/ 368 h 389"/>
                  <a:gd name="T60" fmla="*/ 585 w 740"/>
                  <a:gd name="T61" fmla="*/ 350 h 389"/>
                  <a:gd name="T62" fmla="*/ 573 w 740"/>
                  <a:gd name="T63" fmla="*/ 376 h 389"/>
                  <a:gd name="T64" fmla="*/ 536 w 740"/>
                  <a:gd name="T65" fmla="*/ 383 h 389"/>
                  <a:gd name="T66" fmla="*/ 494 w 740"/>
                  <a:gd name="T67" fmla="*/ 387 h 389"/>
                  <a:gd name="T68" fmla="*/ 455 w 740"/>
                  <a:gd name="T69" fmla="*/ 389 h 389"/>
                  <a:gd name="T70" fmla="*/ 418 w 740"/>
                  <a:gd name="T71" fmla="*/ 389 h 389"/>
                  <a:gd name="T72" fmla="*/ 388 w 740"/>
                  <a:gd name="T73" fmla="*/ 373 h 389"/>
                  <a:gd name="T74" fmla="*/ 380 w 740"/>
                  <a:gd name="T75" fmla="*/ 377 h 389"/>
                  <a:gd name="T76" fmla="*/ 331 w 740"/>
                  <a:gd name="T77" fmla="*/ 376 h 389"/>
                  <a:gd name="T78" fmla="*/ 299 w 740"/>
                  <a:gd name="T79" fmla="*/ 368 h 389"/>
                  <a:gd name="T80" fmla="*/ 258 w 740"/>
                  <a:gd name="T81" fmla="*/ 370 h 389"/>
                  <a:gd name="T82" fmla="*/ 220 w 740"/>
                  <a:gd name="T83" fmla="*/ 350 h 389"/>
                  <a:gd name="T84" fmla="*/ 185 w 740"/>
                  <a:gd name="T85" fmla="*/ 346 h 389"/>
                  <a:gd name="T86" fmla="*/ 148 w 740"/>
                  <a:gd name="T87" fmla="*/ 341 h 389"/>
                  <a:gd name="T88" fmla="*/ 111 w 740"/>
                  <a:gd name="T89" fmla="*/ 315 h 389"/>
                  <a:gd name="T90" fmla="*/ 84 w 740"/>
                  <a:gd name="T91" fmla="*/ 273 h 389"/>
                  <a:gd name="T92" fmla="*/ 77 w 740"/>
                  <a:gd name="T93" fmla="*/ 228 h 389"/>
                  <a:gd name="T94" fmla="*/ 72 w 740"/>
                  <a:gd name="T95" fmla="*/ 185 h 389"/>
                  <a:gd name="T96" fmla="*/ 72 w 740"/>
                  <a:gd name="T97" fmla="*/ 147 h 389"/>
                  <a:gd name="T98" fmla="*/ 106 w 740"/>
                  <a:gd name="T99" fmla="*/ 138 h 389"/>
                  <a:gd name="T100" fmla="*/ 123 w 740"/>
                  <a:gd name="T101" fmla="*/ 154 h 389"/>
                  <a:gd name="T102" fmla="*/ 123 w 740"/>
                  <a:gd name="T103" fmla="*/ 138 h 389"/>
                  <a:gd name="T104" fmla="*/ 92 w 740"/>
                  <a:gd name="T105" fmla="*/ 104 h 389"/>
                  <a:gd name="T106" fmla="*/ 88 w 740"/>
                  <a:gd name="T107" fmla="*/ 129 h 389"/>
                  <a:gd name="T108" fmla="*/ 67 w 740"/>
                  <a:gd name="T109" fmla="*/ 116 h 389"/>
                  <a:gd name="T110" fmla="*/ 62 w 740"/>
                  <a:gd name="T111" fmla="*/ 106 h 389"/>
                  <a:gd name="T112" fmla="*/ 32 w 740"/>
                  <a:gd name="T113" fmla="*/ 97 h 389"/>
                  <a:gd name="T114" fmla="*/ 49 w 740"/>
                  <a:gd name="T115" fmla="*/ 77 h 389"/>
                  <a:gd name="T116" fmla="*/ 58 w 740"/>
                  <a:gd name="T117" fmla="*/ 70 h 389"/>
                  <a:gd name="T118" fmla="*/ 18 w 740"/>
                  <a:gd name="T119" fmla="*/ 62 h 389"/>
                  <a:gd name="T120" fmla="*/ 0 w 740"/>
                  <a:gd name="T121" fmla="*/ 25 h 389"/>
                  <a:gd name="T122" fmla="*/ 16 w 740"/>
                  <a:gd name="T123" fmla="*/ 0 h 3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0"/>
                  <a:gd name="T187" fmla="*/ 0 h 389"/>
                  <a:gd name="T188" fmla="*/ 740 w 740"/>
                  <a:gd name="T189" fmla="*/ 389 h 38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0" h="389">
                    <a:moveTo>
                      <a:pt x="16" y="0"/>
                    </a:moveTo>
                    <a:lnTo>
                      <a:pt x="23" y="0"/>
                    </a:lnTo>
                    <a:lnTo>
                      <a:pt x="34" y="4"/>
                    </a:lnTo>
                    <a:lnTo>
                      <a:pt x="41" y="9"/>
                    </a:lnTo>
                    <a:lnTo>
                      <a:pt x="48" y="14"/>
                    </a:lnTo>
                    <a:lnTo>
                      <a:pt x="56" y="18"/>
                    </a:lnTo>
                    <a:lnTo>
                      <a:pt x="63" y="24"/>
                    </a:lnTo>
                    <a:lnTo>
                      <a:pt x="72" y="27"/>
                    </a:lnTo>
                    <a:lnTo>
                      <a:pt x="83" y="28"/>
                    </a:lnTo>
                    <a:lnTo>
                      <a:pt x="84" y="32"/>
                    </a:lnTo>
                    <a:lnTo>
                      <a:pt x="86" y="39"/>
                    </a:lnTo>
                    <a:lnTo>
                      <a:pt x="88" y="44"/>
                    </a:lnTo>
                    <a:lnTo>
                      <a:pt x="90" y="50"/>
                    </a:lnTo>
                    <a:lnTo>
                      <a:pt x="97" y="41"/>
                    </a:lnTo>
                    <a:lnTo>
                      <a:pt x="106" y="39"/>
                    </a:lnTo>
                    <a:lnTo>
                      <a:pt x="113" y="37"/>
                    </a:lnTo>
                    <a:lnTo>
                      <a:pt x="125" y="40"/>
                    </a:lnTo>
                    <a:lnTo>
                      <a:pt x="134" y="41"/>
                    </a:lnTo>
                    <a:lnTo>
                      <a:pt x="142" y="44"/>
                    </a:lnTo>
                    <a:lnTo>
                      <a:pt x="153" y="43"/>
                    </a:lnTo>
                    <a:lnTo>
                      <a:pt x="162" y="40"/>
                    </a:lnTo>
                    <a:lnTo>
                      <a:pt x="171" y="40"/>
                    </a:lnTo>
                    <a:lnTo>
                      <a:pt x="178" y="40"/>
                    </a:lnTo>
                    <a:lnTo>
                      <a:pt x="185" y="40"/>
                    </a:lnTo>
                    <a:lnTo>
                      <a:pt x="193" y="41"/>
                    </a:lnTo>
                    <a:lnTo>
                      <a:pt x="200" y="41"/>
                    </a:lnTo>
                    <a:lnTo>
                      <a:pt x="209" y="43"/>
                    </a:lnTo>
                    <a:lnTo>
                      <a:pt x="216" y="44"/>
                    </a:lnTo>
                    <a:lnTo>
                      <a:pt x="225" y="44"/>
                    </a:lnTo>
                    <a:lnTo>
                      <a:pt x="232" y="44"/>
                    </a:lnTo>
                    <a:lnTo>
                      <a:pt x="239" y="47"/>
                    </a:lnTo>
                    <a:lnTo>
                      <a:pt x="246" y="47"/>
                    </a:lnTo>
                    <a:lnTo>
                      <a:pt x="255" y="50"/>
                    </a:lnTo>
                    <a:lnTo>
                      <a:pt x="262" y="51"/>
                    </a:lnTo>
                    <a:lnTo>
                      <a:pt x="269" y="54"/>
                    </a:lnTo>
                    <a:lnTo>
                      <a:pt x="276" y="56"/>
                    </a:lnTo>
                    <a:lnTo>
                      <a:pt x="283" y="59"/>
                    </a:lnTo>
                    <a:lnTo>
                      <a:pt x="283" y="64"/>
                    </a:lnTo>
                    <a:lnTo>
                      <a:pt x="283" y="70"/>
                    </a:lnTo>
                    <a:lnTo>
                      <a:pt x="285" y="75"/>
                    </a:lnTo>
                    <a:lnTo>
                      <a:pt x="288" y="81"/>
                    </a:lnTo>
                    <a:lnTo>
                      <a:pt x="297" y="86"/>
                    </a:lnTo>
                    <a:lnTo>
                      <a:pt x="309" y="92"/>
                    </a:lnTo>
                    <a:lnTo>
                      <a:pt x="316" y="92"/>
                    </a:lnTo>
                    <a:lnTo>
                      <a:pt x="322" y="92"/>
                    </a:lnTo>
                    <a:lnTo>
                      <a:pt x="329" y="90"/>
                    </a:lnTo>
                    <a:lnTo>
                      <a:pt x="336" y="90"/>
                    </a:lnTo>
                    <a:lnTo>
                      <a:pt x="348" y="85"/>
                    </a:lnTo>
                    <a:lnTo>
                      <a:pt x="360" y="78"/>
                    </a:lnTo>
                    <a:lnTo>
                      <a:pt x="366" y="73"/>
                    </a:lnTo>
                    <a:lnTo>
                      <a:pt x="369" y="69"/>
                    </a:lnTo>
                    <a:lnTo>
                      <a:pt x="373" y="64"/>
                    </a:lnTo>
                    <a:lnTo>
                      <a:pt x="378" y="63"/>
                    </a:lnTo>
                    <a:lnTo>
                      <a:pt x="388" y="62"/>
                    </a:lnTo>
                    <a:lnTo>
                      <a:pt x="401" y="63"/>
                    </a:lnTo>
                    <a:lnTo>
                      <a:pt x="411" y="63"/>
                    </a:lnTo>
                    <a:lnTo>
                      <a:pt x="424" y="66"/>
                    </a:lnTo>
                    <a:lnTo>
                      <a:pt x="434" y="64"/>
                    </a:lnTo>
                    <a:lnTo>
                      <a:pt x="445" y="62"/>
                    </a:lnTo>
                    <a:lnTo>
                      <a:pt x="454" y="62"/>
                    </a:lnTo>
                    <a:lnTo>
                      <a:pt x="466" y="62"/>
                    </a:lnTo>
                    <a:lnTo>
                      <a:pt x="476" y="62"/>
                    </a:lnTo>
                    <a:lnTo>
                      <a:pt x="487" y="62"/>
                    </a:lnTo>
                    <a:lnTo>
                      <a:pt x="497" y="62"/>
                    </a:lnTo>
                    <a:lnTo>
                      <a:pt x="506" y="62"/>
                    </a:lnTo>
                    <a:lnTo>
                      <a:pt x="517" y="59"/>
                    </a:lnTo>
                    <a:lnTo>
                      <a:pt x="527" y="59"/>
                    </a:lnTo>
                    <a:lnTo>
                      <a:pt x="534" y="64"/>
                    </a:lnTo>
                    <a:lnTo>
                      <a:pt x="540" y="71"/>
                    </a:lnTo>
                    <a:lnTo>
                      <a:pt x="543" y="66"/>
                    </a:lnTo>
                    <a:lnTo>
                      <a:pt x="550" y="62"/>
                    </a:lnTo>
                    <a:lnTo>
                      <a:pt x="555" y="58"/>
                    </a:lnTo>
                    <a:lnTo>
                      <a:pt x="564" y="56"/>
                    </a:lnTo>
                    <a:lnTo>
                      <a:pt x="569" y="54"/>
                    </a:lnTo>
                    <a:lnTo>
                      <a:pt x="577" y="52"/>
                    </a:lnTo>
                    <a:lnTo>
                      <a:pt x="585" y="50"/>
                    </a:lnTo>
                    <a:lnTo>
                      <a:pt x="596" y="50"/>
                    </a:lnTo>
                    <a:lnTo>
                      <a:pt x="603" y="50"/>
                    </a:lnTo>
                    <a:lnTo>
                      <a:pt x="612" y="48"/>
                    </a:lnTo>
                    <a:lnTo>
                      <a:pt x="620" y="47"/>
                    </a:lnTo>
                    <a:lnTo>
                      <a:pt x="629" y="47"/>
                    </a:lnTo>
                    <a:lnTo>
                      <a:pt x="636" y="44"/>
                    </a:lnTo>
                    <a:lnTo>
                      <a:pt x="645" y="44"/>
                    </a:lnTo>
                    <a:lnTo>
                      <a:pt x="654" y="41"/>
                    </a:lnTo>
                    <a:lnTo>
                      <a:pt x="661" y="40"/>
                    </a:lnTo>
                    <a:lnTo>
                      <a:pt x="671" y="41"/>
                    </a:lnTo>
                    <a:lnTo>
                      <a:pt x="680" y="40"/>
                    </a:lnTo>
                    <a:lnTo>
                      <a:pt x="687" y="37"/>
                    </a:lnTo>
                    <a:lnTo>
                      <a:pt x="696" y="32"/>
                    </a:lnTo>
                    <a:lnTo>
                      <a:pt x="703" y="27"/>
                    </a:lnTo>
                    <a:lnTo>
                      <a:pt x="712" y="21"/>
                    </a:lnTo>
                    <a:lnTo>
                      <a:pt x="721" y="18"/>
                    </a:lnTo>
                    <a:lnTo>
                      <a:pt x="731" y="18"/>
                    </a:lnTo>
                    <a:lnTo>
                      <a:pt x="738" y="24"/>
                    </a:lnTo>
                    <a:lnTo>
                      <a:pt x="740" y="31"/>
                    </a:lnTo>
                    <a:lnTo>
                      <a:pt x="738" y="37"/>
                    </a:lnTo>
                    <a:lnTo>
                      <a:pt x="738" y="44"/>
                    </a:lnTo>
                    <a:lnTo>
                      <a:pt x="735" y="51"/>
                    </a:lnTo>
                    <a:lnTo>
                      <a:pt x="733" y="59"/>
                    </a:lnTo>
                    <a:lnTo>
                      <a:pt x="733" y="66"/>
                    </a:lnTo>
                    <a:lnTo>
                      <a:pt x="738" y="75"/>
                    </a:lnTo>
                    <a:lnTo>
                      <a:pt x="735" y="81"/>
                    </a:lnTo>
                    <a:lnTo>
                      <a:pt x="733" y="89"/>
                    </a:lnTo>
                    <a:lnTo>
                      <a:pt x="731" y="96"/>
                    </a:lnTo>
                    <a:lnTo>
                      <a:pt x="731" y="104"/>
                    </a:lnTo>
                    <a:lnTo>
                      <a:pt x="729" y="109"/>
                    </a:lnTo>
                    <a:lnTo>
                      <a:pt x="729" y="119"/>
                    </a:lnTo>
                    <a:lnTo>
                      <a:pt x="729" y="125"/>
                    </a:lnTo>
                    <a:lnTo>
                      <a:pt x="729" y="133"/>
                    </a:lnTo>
                    <a:lnTo>
                      <a:pt x="729" y="140"/>
                    </a:lnTo>
                    <a:lnTo>
                      <a:pt x="729" y="147"/>
                    </a:lnTo>
                    <a:lnTo>
                      <a:pt x="728" y="155"/>
                    </a:lnTo>
                    <a:lnTo>
                      <a:pt x="728" y="163"/>
                    </a:lnTo>
                    <a:lnTo>
                      <a:pt x="726" y="169"/>
                    </a:lnTo>
                    <a:lnTo>
                      <a:pt x="724" y="177"/>
                    </a:lnTo>
                    <a:lnTo>
                      <a:pt x="722" y="185"/>
                    </a:lnTo>
                    <a:lnTo>
                      <a:pt x="721" y="192"/>
                    </a:lnTo>
                    <a:lnTo>
                      <a:pt x="710" y="192"/>
                    </a:lnTo>
                    <a:lnTo>
                      <a:pt x="701" y="193"/>
                    </a:lnTo>
                    <a:lnTo>
                      <a:pt x="707" y="198"/>
                    </a:lnTo>
                    <a:lnTo>
                      <a:pt x="712" y="207"/>
                    </a:lnTo>
                    <a:lnTo>
                      <a:pt x="715" y="213"/>
                    </a:lnTo>
                    <a:lnTo>
                      <a:pt x="721" y="223"/>
                    </a:lnTo>
                    <a:lnTo>
                      <a:pt x="722" y="231"/>
                    </a:lnTo>
                    <a:lnTo>
                      <a:pt x="724" y="239"/>
                    </a:lnTo>
                    <a:lnTo>
                      <a:pt x="724" y="249"/>
                    </a:lnTo>
                    <a:lnTo>
                      <a:pt x="726" y="258"/>
                    </a:lnTo>
                    <a:lnTo>
                      <a:pt x="722" y="266"/>
                    </a:lnTo>
                    <a:lnTo>
                      <a:pt x="719" y="274"/>
                    </a:lnTo>
                    <a:lnTo>
                      <a:pt x="714" y="282"/>
                    </a:lnTo>
                    <a:lnTo>
                      <a:pt x="710" y="290"/>
                    </a:lnTo>
                    <a:lnTo>
                      <a:pt x="701" y="296"/>
                    </a:lnTo>
                    <a:lnTo>
                      <a:pt x="694" y="303"/>
                    </a:lnTo>
                    <a:lnTo>
                      <a:pt x="685" y="307"/>
                    </a:lnTo>
                    <a:lnTo>
                      <a:pt x="677" y="312"/>
                    </a:lnTo>
                    <a:lnTo>
                      <a:pt x="673" y="319"/>
                    </a:lnTo>
                    <a:lnTo>
                      <a:pt x="671" y="323"/>
                    </a:lnTo>
                    <a:lnTo>
                      <a:pt x="666" y="326"/>
                    </a:lnTo>
                    <a:lnTo>
                      <a:pt x="661" y="330"/>
                    </a:lnTo>
                    <a:lnTo>
                      <a:pt x="654" y="330"/>
                    </a:lnTo>
                    <a:lnTo>
                      <a:pt x="647" y="331"/>
                    </a:lnTo>
                    <a:lnTo>
                      <a:pt x="640" y="332"/>
                    </a:lnTo>
                    <a:lnTo>
                      <a:pt x="635" y="336"/>
                    </a:lnTo>
                    <a:lnTo>
                      <a:pt x="640" y="345"/>
                    </a:lnTo>
                    <a:lnTo>
                      <a:pt x="638" y="353"/>
                    </a:lnTo>
                    <a:lnTo>
                      <a:pt x="631" y="361"/>
                    </a:lnTo>
                    <a:lnTo>
                      <a:pt x="620" y="368"/>
                    </a:lnTo>
                    <a:lnTo>
                      <a:pt x="608" y="370"/>
                    </a:lnTo>
                    <a:lnTo>
                      <a:pt x="599" y="370"/>
                    </a:lnTo>
                    <a:lnTo>
                      <a:pt x="594" y="368"/>
                    </a:lnTo>
                    <a:lnTo>
                      <a:pt x="592" y="364"/>
                    </a:lnTo>
                    <a:lnTo>
                      <a:pt x="591" y="360"/>
                    </a:lnTo>
                    <a:lnTo>
                      <a:pt x="592" y="354"/>
                    </a:lnTo>
                    <a:lnTo>
                      <a:pt x="589" y="351"/>
                    </a:lnTo>
                    <a:lnTo>
                      <a:pt x="585" y="350"/>
                    </a:lnTo>
                    <a:lnTo>
                      <a:pt x="585" y="357"/>
                    </a:lnTo>
                    <a:lnTo>
                      <a:pt x="585" y="365"/>
                    </a:lnTo>
                    <a:lnTo>
                      <a:pt x="582" y="370"/>
                    </a:lnTo>
                    <a:lnTo>
                      <a:pt x="580" y="374"/>
                    </a:lnTo>
                    <a:lnTo>
                      <a:pt x="573" y="376"/>
                    </a:lnTo>
                    <a:lnTo>
                      <a:pt x="568" y="380"/>
                    </a:lnTo>
                    <a:lnTo>
                      <a:pt x="561" y="380"/>
                    </a:lnTo>
                    <a:lnTo>
                      <a:pt x="554" y="383"/>
                    </a:lnTo>
                    <a:lnTo>
                      <a:pt x="543" y="383"/>
                    </a:lnTo>
                    <a:lnTo>
                      <a:pt x="536" y="383"/>
                    </a:lnTo>
                    <a:lnTo>
                      <a:pt x="527" y="383"/>
                    </a:lnTo>
                    <a:lnTo>
                      <a:pt x="519" y="384"/>
                    </a:lnTo>
                    <a:lnTo>
                      <a:pt x="510" y="384"/>
                    </a:lnTo>
                    <a:lnTo>
                      <a:pt x="501" y="385"/>
                    </a:lnTo>
                    <a:lnTo>
                      <a:pt x="494" y="387"/>
                    </a:lnTo>
                    <a:lnTo>
                      <a:pt x="487" y="389"/>
                    </a:lnTo>
                    <a:lnTo>
                      <a:pt x="480" y="389"/>
                    </a:lnTo>
                    <a:lnTo>
                      <a:pt x="473" y="389"/>
                    </a:lnTo>
                    <a:lnTo>
                      <a:pt x="464" y="389"/>
                    </a:lnTo>
                    <a:lnTo>
                      <a:pt x="455" y="389"/>
                    </a:lnTo>
                    <a:lnTo>
                      <a:pt x="446" y="389"/>
                    </a:lnTo>
                    <a:lnTo>
                      <a:pt x="438" y="389"/>
                    </a:lnTo>
                    <a:lnTo>
                      <a:pt x="429" y="389"/>
                    </a:lnTo>
                    <a:lnTo>
                      <a:pt x="425" y="389"/>
                    </a:lnTo>
                    <a:lnTo>
                      <a:pt x="418" y="389"/>
                    </a:lnTo>
                    <a:lnTo>
                      <a:pt x="413" y="387"/>
                    </a:lnTo>
                    <a:lnTo>
                      <a:pt x="406" y="384"/>
                    </a:lnTo>
                    <a:lnTo>
                      <a:pt x="399" y="383"/>
                    </a:lnTo>
                    <a:lnTo>
                      <a:pt x="392" y="377"/>
                    </a:lnTo>
                    <a:lnTo>
                      <a:pt x="388" y="373"/>
                    </a:lnTo>
                    <a:lnTo>
                      <a:pt x="385" y="369"/>
                    </a:lnTo>
                    <a:lnTo>
                      <a:pt x="385" y="364"/>
                    </a:lnTo>
                    <a:lnTo>
                      <a:pt x="383" y="370"/>
                    </a:lnTo>
                    <a:lnTo>
                      <a:pt x="381" y="374"/>
                    </a:lnTo>
                    <a:lnTo>
                      <a:pt x="380" y="377"/>
                    </a:lnTo>
                    <a:lnTo>
                      <a:pt x="376" y="380"/>
                    </a:lnTo>
                    <a:lnTo>
                      <a:pt x="367" y="381"/>
                    </a:lnTo>
                    <a:lnTo>
                      <a:pt x="357" y="381"/>
                    </a:lnTo>
                    <a:lnTo>
                      <a:pt x="343" y="378"/>
                    </a:lnTo>
                    <a:lnTo>
                      <a:pt x="331" y="376"/>
                    </a:lnTo>
                    <a:lnTo>
                      <a:pt x="318" y="376"/>
                    </a:lnTo>
                    <a:lnTo>
                      <a:pt x="309" y="380"/>
                    </a:lnTo>
                    <a:lnTo>
                      <a:pt x="306" y="373"/>
                    </a:lnTo>
                    <a:lnTo>
                      <a:pt x="302" y="370"/>
                    </a:lnTo>
                    <a:lnTo>
                      <a:pt x="299" y="368"/>
                    </a:lnTo>
                    <a:lnTo>
                      <a:pt x="295" y="368"/>
                    </a:lnTo>
                    <a:lnTo>
                      <a:pt x="287" y="366"/>
                    </a:lnTo>
                    <a:lnTo>
                      <a:pt x="278" y="369"/>
                    </a:lnTo>
                    <a:lnTo>
                      <a:pt x="267" y="370"/>
                    </a:lnTo>
                    <a:lnTo>
                      <a:pt x="258" y="370"/>
                    </a:lnTo>
                    <a:lnTo>
                      <a:pt x="248" y="369"/>
                    </a:lnTo>
                    <a:lnTo>
                      <a:pt x="241" y="364"/>
                    </a:lnTo>
                    <a:lnTo>
                      <a:pt x="234" y="357"/>
                    </a:lnTo>
                    <a:lnTo>
                      <a:pt x="227" y="354"/>
                    </a:lnTo>
                    <a:lnTo>
                      <a:pt x="220" y="350"/>
                    </a:lnTo>
                    <a:lnTo>
                      <a:pt x="215" y="349"/>
                    </a:lnTo>
                    <a:lnTo>
                      <a:pt x="208" y="346"/>
                    </a:lnTo>
                    <a:lnTo>
                      <a:pt x="199" y="346"/>
                    </a:lnTo>
                    <a:lnTo>
                      <a:pt x="192" y="346"/>
                    </a:lnTo>
                    <a:lnTo>
                      <a:pt x="185" y="346"/>
                    </a:lnTo>
                    <a:lnTo>
                      <a:pt x="176" y="345"/>
                    </a:lnTo>
                    <a:lnTo>
                      <a:pt x="169" y="345"/>
                    </a:lnTo>
                    <a:lnTo>
                      <a:pt x="162" y="343"/>
                    </a:lnTo>
                    <a:lnTo>
                      <a:pt x="155" y="343"/>
                    </a:lnTo>
                    <a:lnTo>
                      <a:pt x="148" y="341"/>
                    </a:lnTo>
                    <a:lnTo>
                      <a:pt x="141" y="339"/>
                    </a:lnTo>
                    <a:lnTo>
                      <a:pt x="134" y="335"/>
                    </a:lnTo>
                    <a:lnTo>
                      <a:pt x="130" y="330"/>
                    </a:lnTo>
                    <a:lnTo>
                      <a:pt x="120" y="323"/>
                    </a:lnTo>
                    <a:lnTo>
                      <a:pt x="111" y="315"/>
                    </a:lnTo>
                    <a:lnTo>
                      <a:pt x="102" y="307"/>
                    </a:lnTo>
                    <a:lnTo>
                      <a:pt x="97" y="299"/>
                    </a:lnTo>
                    <a:lnTo>
                      <a:pt x="93" y="289"/>
                    </a:lnTo>
                    <a:lnTo>
                      <a:pt x="88" y="281"/>
                    </a:lnTo>
                    <a:lnTo>
                      <a:pt x="84" y="273"/>
                    </a:lnTo>
                    <a:lnTo>
                      <a:pt x="84" y="263"/>
                    </a:lnTo>
                    <a:lnTo>
                      <a:pt x="81" y="254"/>
                    </a:lnTo>
                    <a:lnTo>
                      <a:pt x="81" y="244"/>
                    </a:lnTo>
                    <a:lnTo>
                      <a:pt x="79" y="236"/>
                    </a:lnTo>
                    <a:lnTo>
                      <a:pt x="77" y="228"/>
                    </a:lnTo>
                    <a:lnTo>
                      <a:pt x="76" y="219"/>
                    </a:lnTo>
                    <a:lnTo>
                      <a:pt x="76" y="211"/>
                    </a:lnTo>
                    <a:lnTo>
                      <a:pt x="72" y="201"/>
                    </a:lnTo>
                    <a:lnTo>
                      <a:pt x="72" y="193"/>
                    </a:lnTo>
                    <a:lnTo>
                      <a:pt x="72" y="185"/>
                    </a:lnTo>
                    <a:lnTo>
                      <a:pt x="72" y="178"/>
                    </a:lnTo>
                    <a:lnTo>
                      <a:pt x="70" y="169"/>
                    </a:lnTo>
                    <a:lnTo>
                      <a:pt x="70" y="162"/>
                    </a:lnTo>
                    <a:lnTo>
                      <a:pt x="69" y="154"/>
                    </a:lnTo>
                    <a:lnTo>
                      <a:pt x="72" y="147"/>
                    </a:lnTo>
                    <a:lnTo>
                      <a:pt x="76" y="144"/>
                    </a:lnTo>
                    <a:lnTo>
                      <a:pt x="81" y="143"/>
                    </a:lnTo>
                    <a:lnTo>
                      <a:pt x="86" y="142"/>
                    </a:lnTo>
                    <a:lnTo>
                      <a:pt x="95" y="142"/>
                    </a:lnTo>
                    <a:lnTo>
                      <a:pt x="106" y="138"/>
                    </a:lnTo>
                    <a:lnTo>
                      <a:pt x="113" y="138"/>
                    </a:lnTo>
                    <a:lnTo>
                      <a:pt x="114" y="139"/>
                    </a:lnTo>
                    <a:lnTo>
                      <a:pt x="118" y="144"/>
                    </a:lnTo>
                    <a:lnTo>
                      <a:pt x="120" y="150"/>
                    </a:lnTo>
                    <a:lnTo>
                      <a:pt x="123" y="154"/>
                    </a:lnTo>
                    <a:lnTo>
                      <a:pt x="127" y="159"/>
                    </a:lnTo>
                    <a:lnTo>
                      <a:pt x="134" y="162"/>
                    </a:lnTo>
                    <a:lnTo>
                      <a:pt x="132" y="152"/>
                    </a:lnTo>
                    <a:lnTo>
                      <a:pt x="130" y="144"/>
                    </a:lnTo>
                    <a:lnTo>
                      <a:pt x="123" y="138"/>
                    </a:lnTo>
                    <a:lnTo>
                      <a:pt x="118" y="131"/>
                    </a:lnTo>
                    <a:lnTo>
                      <a:pt x="111" y="123"/>
                    </a:lnTo>
                    <a:lnTo>
                      <a:pt x="106" y="116"/>
                    </a:lnTo>
                    <a:lnTo>
                      <a:pt x="97" y="109"/>
                    </a:lnTo>
                    <a:lnTo>
                      <a:pt x="92" y="104"/>
                    </a:lnTo>
                    <a:lnTo>
                      <a:pt x="88" y="108"/>
                    </a:lnTo>
                    <a:lnTo>
                      <a:pt x="88" y="113"/>
                    </a:lnTo>
                    <a:lnTo>
                      <a:pt x="88" y="119"/>
                    </a:lnTo>
                    <a:lnTo>
                      <a:pt x="90" y="125"/>
                    </a:lnTo>
                    <a:lnTo>
                      <a:pt x="88" y="129"/>
                    </a:lnTo>
                    <a:lnTo>
                      <a:pt x="84" y="132"/>
                    </a:lnTo>
                    <a:lnTo>
                      <a:pt x="76" y="131"/>
                    </a:lnTo>
                    <a:lnTo>
                      <a:pt x="67" y="128"/>
                    </a:lnTo>
                    <a:lnTo>
                      <a:pt x="65" y="123"/>
                    </a:lnTo>
                    <a:lnTo>
                      <a:pt x="67" y="116"/>
                    </a:lnTo>
                    <a:lnTo>
                      <a:pt x="69" y="109"/>
                    </a:lnTo>
                    <a:lnTo>
                      <a:pt x="72" y="106"/>
                    </a:lnTo>
                    <a:lnTo>
                      <a:pt x="70" y="104"/>
                    </a:lnTo>
                    <a:lnTo>
                      <a:pt x="69" y="102"/>
                    </a:lnTo>
                    <a:lnTo>
                      <a:pt x="62" y="106"/>
                    </a:lnTo>
                    <a:lnTo>
                      <a:pt x="56" y="109"/>
                    </a:lnTo>
                    <a:lnTo>
                      <a:pt x="51" y="109"/>
                    </a:lnTo>
                    <a:lnTo>
                      <a:pt x="46" y="109"/>
                    </a:lnTo>
                    <a:lnTo>
                      <a:pt x="35" y="104"/>
                    </a:lnTo>
                    <a:lnTo>
                      <a:pt x="32" y="97"/>
                    </a:lnTo>
                    <a:lnTo>
                      <a:pt x="28" y="87"/>
                    </a:lnTo>
                    <a:lnTo>
                      <a:pt x="32" y="81"/>
                    </a:lnTo>
                    <a:lnTo>
                      <a:pt x="35" y="78"/>
                    </a:lnTo>
                    <a:lnTo>
                      <a:pt x="42" y="77"/>
                    </a:lnTo>
                    <a:lnTo>
                      <a:pt x="49" y="77"/>
                    </a:lnTo>
                    <a:lnTo>
                      <a:pt x="60" y="79"/>
                    </a:lnTo>
                    <a:lnTo>
                      <a:pt x="65" y="78"/>
                    </a:lnTo>
                    <a:lnTo>
                      <a:pt x="72" y="78"/>
                    </a:lnTo>
                    <a:lnTo>
                      <a:pt x="65" y="73"/>
                    </a:lnTo>
                    <a:lnTo>
                      <a:pt x="58" y="70"/>
                    </a:lnTo>
                    <a:lnTo>
                      <a:pt x="48" y="69"/>
                    </a:lnTo>
                    <a:lnTo>
                      <a:pt x="41" y="70"/>
                    </a:lnTo>
                    <a:lnTo>
                      <a:pt x="30" y="69"/>
                    </a:lnTo>
                    <a:lnTo>
                      <a:pt x="23" y="66"/>
                    </a:lnTo>
                    <a:lnTo>
                      <a:pt x="18" y="62"/>
                    </a:lnTo>
                    <a:lnTo>
                      <a:pt x="16" y="54"/>
                    </a:lnTo>
                    <a:lnTo>
                      <a:pt x="11" y="47"/>
                    </a:lnTo>
                    <a:lnTo>
                      <a:pt x="7" y="40"/>
                    </a:lnTo>
                    <a:lnTo>
                      <a:pt x="4" y="32"/>
                    </a:lnTo>
                    <a:lnTo>
                      <a:pt x="0" y="25"/>
                    </a:lnTo>
                    <a:lnTo>
                      <a:pt x="0" y="16"/>
                    </a:lnTo>
                    <a:lnTo>
                      <a:pt x="2" y="9"/>
                    </a:lnTo>
                    <a:lnTo>
                      <a:pt x="7" y="4"/>
                    </a:lnTo>
                    <a:lnTo>
                      <a:pt x="16" y="0"/>
                    </a:lnTo>
                    <a:close/>
                  </a:path>
                </a:pathLst>
              </a:custGeom>
              <a:solidFill>
                <a:srgbClr val="DEB891"/>
              </a:solidFill>
              <a:ln w="9525">
                <a:noFill/>
                <a:round/>
                <a:headEnd/>
                <a:tailEnd/>
              </a:ln>
            </p:spPr>
            <p:txBody>
              <a:bodyPr/>
              <a:lstStyle/>
              <a:p>
                <a:endParaRPr lang="en-US"/>
              </a:p>
            </p:txBody>
          </p:sp>
          <p:sp>
            <p:nvSpPr>
              <p:cNvPr id="422067" name="Freeform 175"/>
              <p:cNvSpPr>
                <a:spLocks/>
              </p:cNvSpPr>
              <p:nvPr/>
            </p:nvSpPr>
            <p:spPr bwMode="auto">
              <a:xfrm>
                <a:off x="994" y="4086"/>
                <a:ext cx="32" cy="73"/>
              </a:xfrm>
              <a:custGeom>
                <a:avLst/>
                <a:gdLst>
                  <a:gd name="T0" fmla="*/ 30 w 32"/>
                  <a:gd name="T1" fmla="*/ 11 h 73"/>
                  <a:gd name="T2" fmla="*/ 25 w 32"/>
                  <a:gd name="T3" fmla="*/ 10 h 73"/>
                  <a:gd name="T4" fmla="*/ 16 w 32"/>
                  <a:gd name="T5" fmla="*/ 7 h 73"/>
                  <a:gd name="T6" fmla="*/ 9 w 32"/>
                  <a:gd name="T7" fmla="*/ 4 h 73"/>
                  <a:gd name="T8" fmla="*/ 4 w 32"/>
                  <a:gd name="T9" fmla="*/ 0 h 73"/>
                  <a:gd name="T10" fmla="*/ 4 w 32"/>
                  <a:gd name="T11" fmla="*/ 10 h 73"/>
                  <a:gd name="T12" fmla="*/ 2 w 32"/>
                  <a:gd name="T13" fmla="*/ 19 h 73"/>
                  <a:gd name="T14" fmla="*/ 0 w 32"/>
                  <a:gd name="T15" fmla="*/ 27 h 73"/>
                  <a:gd name="T16" fmla="*/ 0 w 32"/>
                  <a:gd name="T17" fmla="*/ 38 h 73"/>
                  <a:gd name="T18" fmla="*/ 0 w 32"/>
                  <a:gd name="T19" fmla="*/ 46 h 73"/>
                  <a:gd name="T20" fmla="*/ 4 w 32"/>
                  <a:gd name="T21" fmla="*/ 56 h 73"/>
                  <a:gd name="T22" fmla="*/ 9 w 32"/>
                  <a:gd name="T23" fmla="*/ 64 h 73"/>
                  <a:gd name="T24" fmla="*/ 18 w 32"/>
                  <a:gd name="T25" fmla="*/ 73 h 73"/>
                  <a:gd name="T26" fmla="*/ 20 w 32"/>
                  <a:gd name="T27" fmla="*/ 65 h 73"/>
                  <a:gd name="T28" fmla="*/ 25 w 32"/>
                  <a:gd name="T29" fmla="*/ 60 h 73"/>
                  <a:gd name="T30" fmla="*/ 25 w 32"/>
                  <a:gd name="T31" fmla="*/ 53 h 73"/>
                  <a:gd name="T32" fmla="*/ 23 w 32"/>
                  <a:gd name="T33" fmla="*/ 48 h 73"/>
                  <a:gd name="T34" fmla="*/ 20 w 32"/>
                  <a:gd name="T35" fmla="*/ 41 h 73"/>
                  <a:gd name="T36" fmla="*/ 18 w 32"/>
                  <a:gd name="T37" fmla="*/ 35 h 73"/>
                  <a:gd name="T38" fmla="*/ 16 w 32"/>
                  <a:gd name="T39" fmla="*/ 29 h 73"/>
                  <a:gd name="T40" fmla="*/ 16 w 32"/>
                  <a:gd name="T41" fmla="*/ 23 h 73"/>
                  <a:gd name="T42" fmla="*/ 21 w 32"/>
                  <a:gd name="T43" fmla="*/ 16 h 73"/>
                  <a:gd name="T44" fmla="*/ 32 w 32"/>
                  <a:gd name="T45" fmla="*/ 14 h 73"/>
                  <a:gd name="T46" fmla="*/ 30 w 32"/>
                  <a:gd name="T47" fmla="*/ 11 h 73"/>
                  <a:gd name="T48" fmla="*/ 30 w 32"/>
                  <a:gd name="T49" fmla="*/ 11 h 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
                  <a:gd name="T76" fmla="*/ 0 h 73"/>
                  <a:gd name="T77" fmla="*/ 32 w 32"/>
                  <a:gd name="T78" fmla="*/ 73 h 7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 h="73">
                    <a:moveTo>
                      <a:pt x="30" y="11"/>
                    </a:moveTo>
                    <a:lnTo>
                      <a:pt x="25" y="10"/>
                    </a:lnTo>
                    <a:lnTo>
                      <a:pt x="16" y="7"/>
                    </a:lnTo>
                    <a:lnTo>
                      <a:pt x="9" y="4"/>
                    </a:lnTo>
                    <a:lnTo>
                      <a:pt x="4" y="0"/>
                    </a:lnTo>
                    <a:lnTo>
                      <a:pt x="4" y="10"/>
                    </a:lnTo>
                    <a:lnTo>
                      <a:pt x="2" y="19"/>
                    </a:lnTo>
                    <a:lnTo>
                      <a:pt x="0" y="27"/>
                    </a:lnTo>
                    <a:lnTo>
                      <a:pt x="0" y="38"/>
                    </a:lnTo>
                    <a:lnTo>
                      <a:pt x="0" y="46"/>
                    </a:lnTo>
                    <a:lnTo>
                      <a:pt x="4" y="56"/>
                    </a:lnTo>
                    <a:lnTo>
                      <a:pt x="9" y="64"/>
                    </a:lnTo>
                    <a:lnTo>
                      <a:pt x="18" y="73"/>
                    </a:lnTo>
                    <a:lnTo>
                      <a:pt x="20" y="65"/>
                    </a:lnTo>
                    <a:lnTo>
                      <a:pt x="25" y="60"/>
                    </a:lnTo>
                    <a:lnTo>
                      <a:pt x="25" y="53"/>
                    </a:lnTo>
                    <a:lnTo>
                      <a:pt x="23" y="48"/>
                    </a:lnTo>
                    <a:lnTo>
                      <a:pt x="20" y="41"/>
                    </a:lnTo>
                    <a:lnTo>
                      <a:pt x="18" y="35"/>
                    </a:lnTo>
                    <a:lnTo>
                      <a:pt x="16" y="29"/>
                    </a:lnTo>
                    <a:lnTo>
                      <a:pt x="16" y="23"/>
                    </a:lnTo>
                    <a:lnTo>
                      <a:pt x="21" y="16"/>
                    </a:lnTo>
                    <a:lnTo>
                      <a:pt x="32" y="14"/>
                    </a:lnTo>
                    <a:lnTo>
                      <a:pt x="30" y="11"/>
                    </a:lnTo>
                    <a:close/>
                  </a:path>
                </a:pathLst>
              </a:custGeom>
              <a:solidFill>
                <a:srgbClr val="FFFFFF"/>
              </a:solidFill>
              <a:ln w="9525">
                <a:noFill/>
                <a:round/>
                <a:headEnd/>
                <a:tailEnd/>
              </a:ln>
            </p:spPr>
            <p:txBody>
              <a:bodyPr/>
              <a:lstStyle/>
              <a:p>
                <a:endParaRPr lang="en-US"/>
              </a:p>
            </p:txBody>
          </p:sp>
          <p:sp>
            <p:nvSpPr>
              <p:cNvPr id="422068" name="Freeform 176"/>
              <p:cNvSpPr>
                <a:spLocks/>
              </p:cNvSpPr>
              <p:nvPr/>
            </p:nvSpPr>
            <p:spPr bwMode="auto">
              <a:xfrm>
                <a:off x="446" y="3962"/>
                <a:ext cx="32" cy="17"/>
              </a:xfrm>
              <a:custGeom>
                <a:avLst/>
                <a:gdLst>
                  <a:gd name="T0" fmla="*/ 25 w 32"/>
                  <a:gd name="T1" fmla="*/ 0 h 17"/>
                  <a:gd name="T2" fmla="*/ 26 w 32"/>
                  <a:gd name="T3" fmla="*/ 4 h 17"/>
                  <a:gd name="T4" fmla="*/ 32 w 32"/>
                  <a:gd name="T5" fmla="*/ 10 h 17"/>
                  <a:gd name="T6" fmla="*/ 23 w 32"/>
                  <a:gd name="T7" fmla="*/ 16 h 17"/>
                  <a:gd name="T8" fmla="*/ 14 w 32"/>
                  <a:gd name="T9" fmla="*/ 17 h 17"/>
                  <a:gd name="T10" fmla="*/ 5 w 32"/>
                  <a:gd name="T11" fmla="*/ 13 h 17"/>
                  <a:gd name="T12" fmla="*/ 0 w 32"/>
                  <a:gd name="T13" fmla="*/ 8 h 17"/>
                  <a:gd name="T14" fmla="*/ 7 w 32"/>
                  <a:gd name="T15" fmla="*/ 5 h 17"/>
                  <a:gd name="T16" fmla="*/ 14 w 32"/>
                  <a:gd name="T17" fmla="*/ 4 h 17"/>
                  <a:gd name="T18" fmla="*/ 21 w 32"/>
                  <a:gd name="T19" fmla="*/ 1 h 17"/>
                  <a:gd name="T20" fmla="*/ 25 w 32"/>
                  <a:gd name="T21" fmla="*/ 0 h 17"/>
                  <a:gd name="T22" fmla="*/ 25 w 32"/>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17"/>
                  <a:gd name="T38" fmla="*/ 32 w 32"/>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17">
                    <a:moveTo>
                      <a:pt x="25" y="0"/>
                    </a:moveTo>
                    <a:lnTo>
                      <a:pt x="26" y="4"/>
                    </a:lnTo>
                    <a:lnTo>
                      <a:pt x="32" y="10"/>
                    </a:lnTo>
                    <a:lnTo>
                      <a:pt x="23" y="16"/>
                    </a:lnTo>
                    <a:lnTo>
                      <a:pt x="14" y="17"/>
                    </a:lnTo>
                    <a:lnTo>
                      <a:pt x="5" y="13"/>
                    </a:lnTo>
                    <a:lnTo>
                      <a:pt x="0" y="8"/>
                    </a:lnTo>
                    <a:lnTo>
                      <a:pt x="7" y="5"/>
                    </a:lnTo>
                    <a:lnTo>
                      <a:pt x="14" y="4"/>
                    </a:lnTo>
                    <a:lnTo>
                      <a:pt x="21" y="1"/>
                    </a:lnTo>
                    <a:lnTo>
                      <a:pt x="25" y="0"/>
                    </a:lnTo>
                    <a:close/>
                  </a:path>
                </a:pathLst>
              </a:custGeom>
              <a:solidFill>
                <a:srgbClr val="FFFFFF"/>
              </a:solidFill>
              <a:ln w="9525">
                <a:noFill/>
                <a:round/>
                <a:headEnd/>
                <a:tailEnd/>
              </a:ln>
            </p:spPr>
            <p:txBody>
              <a:bodyPr/>
              <a:lstStyle/>
              <a:p>
                <a:endParaRPr lang="en-US"/>
              </a:p>
            </p:txBody>
          </p:sp>
          <p:sp>
            <p:nvSpPr>
              <p:cNvPr id="422069" name="Freeform 177"/>
              <p:cNvSpPr>
                <a:spLocks/>
              </p:cNvSpPr>
              <p:nvPr/>
            </p:nvSpPr>
            <p:spPr bwMode="auto">
              <a:xfrm>
                <a:off x="996" y="3972"/>
                <a:ext cx="26" cy="9"/>
              </a:xfrm>
              <a:custGeom>
                <a:avLst/>
                <a:gdLst>
                  <a:gd name="T0" fmla="*/ 25 w 26"/>
                  <a:gd name="T1" fmla="*/ 0 h 9"/>
                  <a:gd name="T2" fmla="*/ 26 w 26"/>
                  <a:gd name="T3" fmla="*/ 2 h 9"/>
                  <a:gd name="T4" fmla="*/ 25 w 26"/>
                  <a:gd name="T5" fmla="*/ 5 h 9"/>
                  <a:gd name="T6" fmla="*/ 18 w 26"/>
                  <a:gd name="T7" fmla="*/ 6 h 9"/>
                  <a:gd name="T8" fmla="*/ 11 w 26"/>
                  <a:gd name="T9" fmla="*/ 9 h 9"/>
                  <a:gd name="T10" fmla="*/ 2 w 26"/>
                  <a:gd name="T11" fmla="*/ 7 h 9"/>
                  <a:gd name="T12" fmla="*/ 0 w 26"/>
                  <a:gd name="T13" fmla="*/ 7 h 9"/>
                  <a:gd name="T14" fmla="*/ 0 w 26"/>
                  <a:gd name="T15" fmla="*/ 5 h 9"/>
                  <a:gd name="T16" fmla="*/ 4 w 26"/>
                  <a:gd name="T17" fmla="*/ 5 h 9"/>
                  <a:gd name="T18" fmla="*/ 9 w 26"/>
                  <a:gd name="T19" fmla="*/ 2 h 9"/>
                  <a:gd name="T20" fmla="*/ 18 w 26"/>
                  <a:gd name="T21" fmla="*/ 2 h 9"/>
                  <a:gd name="T22" fmla="*/ 21 w 26"/>
                  <a:gd name="T23" fmla="*/ 0 h 9"/>
                  <a:gd name="T24" fmla="*/ 25 w 26"/>
                  <a:gd name="T25" fmla="*/ 0 h 9"/>
                  <a:gd name="T26" fmla="*/ 25 w 26"/>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9"/>
                  <a:gd name="T44" fmla="*/ 26 w 26"/>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9">
                    <a:moveTo>
                      <a:pt x="25" y="0"/>
                    </a:moveTo>
                    <a:lnTo>
                      <a:pt x="26" y="2"/>
                    </a:lnTo>
                    <a:lnTo>
                      <a:pt x="25" y="5"/>
                    </a:lnTo>
                    <a:lnTo>
                      <a:pt x="18" y="6"/>
                    </a:lnTo>
                    <a:lnTo>
                      <a:pt x="11" y="9"/>
                    </a:lnTo>
                    <a:lnTo>
                      <a:pt x="2" y="7"/>
                    </a:lnTo>
                    <a:lnTo>
                      <a:pt x="0" y="7"/>
                    </a:lnTo>
                    <a:lnTo>
                      <a:pt x="0" y="5"/>
                    </a:lnTo>
                    <a:lnTo>
                      <a:pt x="4" y="5"/>
                    </a:lnTo>
                    <a:lnTo>
                      <a:pt x="9" y="2"/>
                    </a:lnTo>
                    <a:lnTo>
                      <a:pt x="18" y="2"/>
                    </a:lnTo>
                    <a:lnTo>
                      <a:pt x="21" y="0"/>
                    </a:lnTo>
                    <a:lnTo>
                      <a:pt x="25" y="0"/>
                    </a:lnTo>
                    <a:close/>
                  </a:path>
                </a:pathLst>
              </a:custGeom>
              <a:solidFill>
                <a:srgbClr val="FFFFFF"/>
              </a:solidFill>
              <a:ln w="9525">
                <a:noFill/>
                <a:round/>
                <a:headEnd/>
                <a:tailEnd/>
              </a:ln>
            </p:spPr>
            <p:txBody>
              <a:bodyPr/>
              <a:lstStyle/>
              <a:p>
                <a:endParaRPr lang="en-US"/>
              </a:p>
            </p:txBody>
          </p:sp>
          <p:sp>
            <p:nvSpPr>
              <p:cNvPr id="422070" name="Freeform 178"/>
              <p:cNvSpPr>
                <a:spLocks/>
              </p:cNvSpPr>
              <p:nvPr/>
            </p:nvSpPr>
            <p:spPr bwMode="auto">
              <a:xfrm>
                <a:off x="495" y="3974"/>
                <a:ext cx="72" cy="38"/>
              </a:xfrm>
              <a:custGeom>
                <a:avLst/>
                <a:gdLst>
                  <a:gd name="T0" fmla="*/ 0 w 72"/>
                  <a:gd name="T1" fmla="*/ 0 h 38"/>
                  <a:gd name="T2" fmla="*/ 13 w 72"/>
                  <a:gd name="T3" fmla="*/ 1 h 38"/>
                  <a:gd name="T4" fmla="*/ 25 w 72"/>
                  <a:gd name="T5" fmla="*/ 8 h 38"/>
                  <a:gd name="T6" fmla="*/ 30 w 72"/>
                  <a:gd name="T7" fmla="*/ 9 h 38"/>
                  <a:gd name="T8" fmla="*/ 37 w 72"/>
                  <a:gd name="T9" fmla="*/ 9 h 38"/>
                  <a:gd name="T10" fmla="*/ 42 w 72"/>
                  <a:gd name="T11" fmla="*/ 8 h 38"/>
                  <a:gd name="T12" fmla="*/ 50 w 72"/>
                  <a:gd name="T13" fmla="*/ 3 h 38"/>
                  <a:gd name="T14" fmla="*/ 57 w 72"/>
                  <a:gd name="T15" fmla="*/ 5 h 38"/>
                  <a:gd name="T16" fmla="*/ 65 w 72"/>
                  <a:gd name="T17" fmla="*/ 7 h 38"/>
                  <a:gd name="T18" fmla="*/ 60 w 72"/>
                  <a:gd name="T19" fmla="*/ 12 h 38"/>
                  <a:gd name="T20" fmla="*/ 60 w 72"/>
                  <a:gd name="T21" fmla="*/ 15 h 38"/>
                  <a:gd name="T22" fmla="*/ 60 w 72"/>
                  <a:gd name="T23" fmla="*/ 19 h 38"/>
                  <a:gd name="T24" fmla="*/ 64 w 72"/>
                  <a:gd name="T25" fmla="*/ 21 h 38"/>
                  <a:gd name="T26" fmla="*/ 65 w 72"/>
                  <a:gd name="T27" fmla="*/ 26 h 38"/>
                  <a:gd name="T28" fmla="*/ 69 w 72"/>
                  <a:gd name="T29" fmla="*/ 28 h 38"/>
                  <a:gd name="T30" fmla="*/ 71 w 72"/>
                  <a:gd name="T31" fmla="*/ 32 h 38"/>
                  <a:gd name="T32" fmla="*/ 72 w 72"/>
                  <a:gd name="T33" fmla="*/ 38 h 38"/>
                  <a:gd name="T34" fmla="*/ 65 w 72"/>
                  <a:gd name="T35" fmla="*/ 38 h 38"/>
                  <a:gd name="T36" fmla="*/ 58 w 72"/>
                  <a:gd name="T37" fmla="*/ 36 h 38"/>
                  <a:gd name="T38" fmla="*/ 53 w 72"/>
                  <a:gd name="T39" fmla="*/ 35 h 38"/>
                  <a:gd name="T40" fmla="*/ 48 w 72"/>
                  <a:gd name="T41" fmla="*/ 34 h 38"/>
                  <a:gd name="T42" fmla="*/ 35 w 72"/>
                  <a:gd name="T43" fmla="*/ 31 h 38"/>
                  <a:gd name="T44" fmla="*/ 28 w 72"/>
                  <a:gd name="T45" fmla="*/ 27 h 38"/>
                  <a:gd name="T46" fmla="*/ 20 w 72"/>
                  <a:gd name="T47" fmla="*/ 20 h 38"/>
                  <a:gd name="T48" fmla="*/ 13 w 72"/>
                  <a:gd name="T49" fmla="*/ 15 h 38"/>
                  <a:gd name="T50" fmla="*/ 7 w 72"/>
                  <a:gd name="T51" fmla="*/ 7 h 38"/>
                  <a:gd name="T52" fmla="*/ 0 w 72"/>
                  <a:gd name="T53" fmla="*/ 0 h 38"/>
                  <a:gd name="T54" fmla="*/ 0 w 72"/>
                  <a:gd name="T55" fmla="*/ 0 h 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2"/>
                  <a:gd name="T85" fmla="*/ 0 h 38"/>
                  <a:gd name="T86" fmla="*/ 72 w 72"/>
                  <a:gd name="T87" fmla="*/ 38 h 3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2" h="38">
                    <a:moveTo>
                      <a:pt x="0" y="0"/>
                    </a:moveTo>
                    <a:lnTo>
                      <a:pt x="13" y="1"/>
                    </a:lnTo>
                    <a:lnTo>
                      <a:pt x="25" y="8"/>
                    </a:lnTo>
                    <a:lnTo>
                      <a:pt x="30" y="9"/>
                    </a:lnTo>
                    <a:lnTo>
                      <a:pt x="37" y="9"/>
                    </a:lnTo>
                    <a:lnTo>
                      <a:pt x="42" y="8"/>
                    </a:lnTo>
                    <a:lnTo>
                      <a:pt x="50" y="3"/>
                    </a:lnTo>
                    <a:lnTo>
                      <a:pt x="57" y="5"/>
                    </a:lnTo>
                    <a:lnTo>
                      <a:pt x="65" y="7"/>
                    </a:lnTo>
                    <a:lnTo>
                      <a:pt x="60" y="12"/>
                    </a:lnTo>
                    <a:lnTo>
                      <a:pt x="60" y="15"/>
                    </a:lnTo>
                    <a:lnTo>
                      <a:pt x="60" y="19"/>
                    </a:lnTo>
                    <a:lnTo>
                      <a:pt x="64" y="21"/>
                    </a:lnTo>
                    <a:lnTo>
                      <a:pt x="65" y="26"/>
                    </a:lnTo>
                    <a:lnTo>
                      <a:pt x="69" y="28"/>
                    </a:lnTo>
                    <a:lnTo>
                      <a:pt x="71" y="32"/>
                    </a:lnTo>
                    <a:lnTo>
                      <a:pt x="72" y="38"/>
                    </a:lnTo>
                    <a:lnTo>
                      <a:pt x="65" y="38"/>
                    </a:lnTo>
                    <a:lnTo>
                      <a:pt x="58" y="36"/>
                    </a:lnTo>
                    <a:lnTo>
                      <a:pt x="53" y="35"/>
                    </a:lnTo>
                    <a:lnTo>
                      <a:pt x="48" y="34"/>
                    </a:lnTo>
                    <a:lnTo>
                      <a:pt x="35" y="31"/>
                    </a:lnTo>
                    <a:lnTo>
                      <a:pt x="28" y="27"/>
                    </a:lnTo>
                    <a:lnTo>
                      <a:pt x="20" y="20"/>
                    </a:lnTo>
                    <a:lnTo>
                      <a:pt x="13" y="15"/>
                    </a:lnTo>
                    <a:lnTo>
                      <a:pt x="7" y="7"/>
                    </a:lnTo>
                    <a:lnTo>
                      <a:pt x="0" y="0"/>
                    </a:lnTo>
                    <a:close/>
                  </a:path>
                </a:pathLst>
              </a:custGeom>
              <a:solidFill>
                <a:srgbClr val="FFFFFF"/>
              </a:solidFill>
              <a:ln w="9525">
                <a:noFill/>
                <a:round/>
                <a:headEnd/>
                <a:tailEnd/>
              </a:ln>
            </p:spPr>
            <p:txBody>
              <a:bodyPr/>
              <a:lstStyle/>
              <a:p>
                <a:endParaRPr lang="en-US"/>
              </a:p>
            </p:txBody>
          </p:sp>
          <p:sp>
            <p:nvSpPr>
              <p:cNvPr id="422071" name="Freeform 179"/>
              <p:cNvSpPr>
                <a:spLocks/>
              </p:cNvSpPr>
              <p:nvPr/>
            </p:nvSpPr>
            <p:spPr bwMode="auto">
              <a:xfrm>
                <a:off x="467" y="3995"/>
                <a:ext cx="9" cy="7"/>
              </a:xfrm>
              <a:custGeom>
                <a:avLst/>
                <a:gdLst>
                  <a:gd name="T0" fmla="*/ 4 w 9"/>
                  <a:gd name="T1" fmla="*/ 0 h 7"/>
                  <a:gd name="T2" fmla="*/ 7 w 9"/>
                  <a:gd name="T3" fmla="*/ 0 h 7"/>
                  <a:gd name="T4" fmla="*/ 9 w 9"/>
                  <a:gd name="T5" fmla="*/ 3 h 7"/>
                  <a:gd name="T6" fmla="*/ 7 w 9"/>
                  <a:gd name="T7" fmla="*/ 5 h 7"/>
                  <a:gd name="T8" fmla="*/ 4 w 9"/>
                  <a:gd name="T9" fmla="*/ 7 h 7"/>
                  <a:gd name="T10" fmla="*/ 0 w 9"/>
                  <a:gd name="T11" fmla="*/ 7 h 7"/>
                  <a:gd name="T12" fmla="*/ 0 w 9"/>
                  <a:gd name="T13" fmla="*/ 7 h 7"/>
                  <a:gd name="T14" fmla="*/ 0 w 9"/>
                  <a:gd name="T15" fmla="*/ 5 h 7"/>
                  <a:gd name="T16" fmla="*/ 4 w 9"/>
                  <a:gd name="T17" fmla="*/ 0 h 7"/>
                  <a:gd name="T18" fmla="*/ 4 w 9"/>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7"/>
                  <a:gd name="T32" fmla="*/ 9 w 9"/>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7">
                    <a:moveTo>
                      <a:pt x="4" y="0"/>
                    </a:moveTo>
                    <a:lnTo>
                      <a:pt x="7" y="0"/>
                    </a:lnTo>
                    <a:lnTo>
                      <a:pt x="9" y="3"/>
                    </a:lnTo>
                    <a:lnTo>
                      <a:pt x="7" y="5"/>
                    </a:lnTo>
                    <a:lnTo>
                      <a:pt x="4" y="7"/>
                    </a:lnTo>
                    <a:lnTo>
                      <a:pt x="0" y="7"/>
                    </a:lnTo>
                    <a:lnTo>
                      <a:pt x="0" y="5"/>
                    </a:lnTo>
                    <a:lnTo>
                      <a:pt x="4" y="0"/>
                    </a:lnTo>
                    <a:close/>
                  </a:path>
                </a:pathLst>
              </a:custGeom>
              <a:solidFill>
                <a:srgbClr val="FFFFFF"/>
              </a:solidFill>
              <a:ln w="9525">
                <a:noFill/>
                <a:round/>
                <a:headEnd/>
                <a:tailEnd/>
              </a:ln>
            </p:spPr>
            <p:txBody>
              <a:bodyPr/>
              <a:lstStyle/>
              <a:p>
                <a:endParaRPr lang="en-US"/>
              </a:p>
            </p:txBody>
          </p:sp>
          <p:sp>
            <p:nvSpPr>
              <p:cNvPr id="422072" name="Freeform 180"/>
              <p:cNvSpPr>
                <a:spLocks/>
              </p:cNvSpPr>
              <p:nvPr/>
            </p:nvSpPr>
            <p:spPr bwMode="auto">
              <a:xfrm>
                <a:off x="899" y="3998"/>
                <a:ext cx="36" cy="50"/>
              </a:xfrm>
              <a:custGeom>
                <a:avLst/>
                <a:gdLst>
                  <a:gd name="T0" fmla="*/ 23 w 36"/>
                  <a:gd name="T1" fmla="*/ 0 h 50"/>
                  <a:gd name="T2" fmla="*/ 30 w 36"/>
                  <a:gd name="T3" fmla="*/ 4 h 50"/>
                  <a:gd name="T4" fmla="*/ 34 w 36"/>
                  <a:gd name="T5" fmla="*/ 10 h 50"/>
                  <a:gd name="T6" fmla="*/ 36 w 36"/>
                  <a:gd name="T7" fmla="*/ 16 h 50"/>
                  <a:gd name="T8" fmla="*/ 34 w 36"/>
                  <a:gd name="T9" fmla="*/ 23 h 50"/>
                  <a:gd name="T10" fmla="*/ 30 w 36"/>
                  <a:gd name="T11" fmla="*/ 30 h 50"/>
                  <a:gd name="T12" fmla="*/ 27 w 36"/>
                  <a:gd name="T13" fmla="*/ 38 h 50"/>
                  <a:gd name="T14" fmla="*/ 22 w 36"/>
                  <a:gd name="T15" fmla="*/ 43 h 50"/>
                  <a:gd name="T16" fmla="*/ 18 w 36"/>
                  <a:gd name="T17" fmla="*/ 50 h 50"/>
                  <a:gd name="T18" fmla="*/ 15 w 36"/>
                  <a:gd name="T19" fmla="*/ 46 h 50"/>
                  <a:gd name="T20" fmla="*/ 9 w 36"/>
                  <a:gd name="T21" fmla="*/ 43 h 50"/>
                  <a:gd name="T22" fmla="*/ 15 w 36"/>
                  <a:gd name="T23" fmla="*/ 39 h 50"/>
                  <a:gd name="T24" fmla="*/ 16 w 36"/>
                  <a:gd name="T25" fmla="*/ 35 h 50"/>
                  <a:gd name="T26" fmla="*/ 16 w 36"/>
                  <a:gd name="T27" fmla="*/ 30 h 50"/>
                  <a:gd name="T28" fmla="*/ 18 w 36"/>
                  <a:gd name="T29" fmla="*/ 26 h 50"/>
                  <a:gd name="T30" fmla="*/ 9 w 36"/>
                  <a:gd name="T31" fmla="*/ 16 h 50"/>
                  <a:gd name="T32" fmla="*/ 0 w 36"/>
                  <a:gd name="T33" fmla="*/ 14 h 50"/>
                  <a:gd name="T34" fmla="*/ 6 w 36"/>
                  <a:gd name="T35" fmla="*/ 10 h 50"/>
                  <a:gd name="T36" fmla="*/ 13 w 36"/>
                  <a:gd name="T37" fmla="*/ 7 h 50"/>
                  <a:gd name="T38" fmla="*/ 18 w 36"/>
                  <a:gd name="T39" fmla="*/ 2 h 50"/>
                  <a:gd name="T40" fmla="*/ 23 w 36"/>
                  <a:gd name="T41" fmla="*/ 0 h 50"/>
                  <a:gd name="T42" fmla="*/ 23 w 36"/>
                  <a:gd name="T43" fmla="*/ 0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
                  <a:gd name="T67" fmla="*/ 0 h 50"/>
                  <a:gd name="T68" fmla="*/ 36 w 36"/>
                  <a:gd name="T69" fmla="*/ 50 h 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 h="50">
                    <a:moveTo>
                      <a:pt x="23" y="0"/>
                    </a:moveTo>
                    <a:lnTo>
                      <a:pt x="30" y="4"/>
                    </a:lnTo>
                    <a:lnTo>
                      <a:pt x="34" y="10"/>
                    </a:lnTo>
                    <a:lnTo>
                      <a:pt x="36" y="16"/>
                    </a:lnTo>
                    <a:lnTo>
                      <a:pt x="34" y="23"/>
                    </a:lnTo>
                    <a:lnTo>
                      <a:pt x="30" y="30"/>
                    </a:lnTo>
                    <a:lnTo>
                      <a:pt x="27" y="38"/>
                    </a:lnTo>
                    <a:lnTo>
                      <a:pt x="22" y="43"/>
                    </a:lnTo>
                    <a:lnTo>
                      <a:pt x="18" y="50"/>
                    </a:lnTo>
                    <a:lnTo>
                      <a:pt x="15" y="46"/>
                    </a:lnTo>
                    <a:lnTo>
                      <a:pt x="9" y="43"/>
                    </a:lnTo>
                    <a:lnTo>
                      <a:pt x="15" y="39"/>
                    </a:lnTo>
                    <a:lnTo>
                      <a:pt x="16" y="35"/>
                    </a:lnTo>
                    <a:lnTo>
                      <a:pt x="16" y="30"/>
                    </a:lnTo>
                    <a:lnTo>
                      <a:pt x="18" y="26"/>
                    </a:lnTo>
                    <a:lnTo>
                      <a:pt x="9" y="16"/>
                    </a:lnTo>
                    <a:lnTo>
                      <a:pt x="0" y="14"/>
                    </a:lnTo>
                    <a:lnTo>
                      <a:pt x="6" y="10"/>
                    </a:lnTo>
                    <a:lnTo>
                      <a:pt x="13" y="7"/>
                    </a:lnTo>
                    <a:lnTo>
                      <a:pt x="18" y="2"/>
                    </a:lnTo>
                    <a:lnTo>
                      <a:pt x="23" y="0"/>
                    </a:lnTo>
                    <a:close/>
                  </a:path>
                </a:pathLst>
              </a:custGeom>
              <a:solidFill>
                <a:srgbClr val="FFFFFF"/>
              </a:solidFill>
              <a:ln w="9525">
                <a:noFill/>
                <a:round/>
                <a:headEnd/>
                <a:tailEnd/>
              </a:ln>
            </p:spPr>
            <p:txBody>
              <a:bodyPr/>
              <a:lstStyle/>
              <a:p>
                <a:endParaRPr lang="en-US"/>
              </a:p>
            </p:txBody>
          </p:sp>
          <p:sp>
            <p:nvSpPr>
              <p:cNvPr id="422073" name="Freeform 181"/>
              <p:cNvSpPr>
                <a:spLocks/>
              </p:cNvSpPr>
              <p:nvPr/>
            </p:nvSpPr>
            <p:spPr bwMode="auto">
              <a:xfrm>
                <a:off x="998" y="4002"/>
                <a:ext cx="44" cy="29"/>
              </a:xfrm>
              <a:custGeom>
                <a:avLst/>
                <a:gdLst>
                  <a:gd name="T0" fmla="*/ 26 w 44"/>
                  <a:gd name="T1" fmla="*/ 0 h 29"/>
                  <a:gd name="T2" fmla="*/ 30 w 44"/>
                  <a:gd name="T3" fmla="*/ 6 h 29"/>
                  <a:gd name="T4" fmla="*/ 39 w 44"/>
                  <a:gd name="T5" fmla="*/ 11 h 29"/>
                  <a:gd name="T6" fmla="*/ 44 w 44"/>
                  <a:gd name="T7" fmla="*/ 16 h 29"/>
                  <a:gd name="T8" fmla="*/ 40 w 44"/>
                  <a:gd name="T9" fmla="*/ 25 h 29"/>
                  <a:gd name="T10" fmla="*/ 35 w 44"/>
                  <a:gd name="T11" fmla="*/ 25 h 29"/>
                  <a:gd name="T12" fmla="*/ 24 w 44"/>
                  <a:gd name="T13" fmla="*/ 25 h 29"/>
                  <a:gd name="T14" fmla="*/ 16 w 44"/>
                  <a:gd name="T15" fmla="*/ 26 h 29"/>
                  <a:gd name="T16" fmla="*/ 9 w 44"/>
                  <a:gd name="T17" fmla="*/ 29 h 29"/>
                  <a:gd name="T18" fmla="*/ 5 w 44"/>
                  <a:gd name="T19" fmla="*/ 23 h 29"/>
                  <a:gd name="T20" fmla="*/ 3 w 44"/>
                  <a:gd name="T21" fmla="*/ 16 h 29"/>
                  <a:gd name="T22" fmla="*/ 0 w 44"/>
                  <a:gd name="T23" fmla="*/ 10 h 29"/>
                  <a:gd name="T24" fmla="*/ 0 w 44"/>
                  <a:gd name="T25" fmla="*/ 4 h 29"/>
                  <a:gd name="T26" fmla="*/ 5 w 44"/>
                  <a:gd name="T27" fmla="*/ 3 h 29"/>
                  <a:gd name="T28" fmla="*/ 12 w 44"/>
                  <a:gd name="T29" fmla="*/ 3 h 29"/>
                  <a:gd name="T30" fmla="*/ 21 w 44"/>
                  <a:gd name="T31" fmla="*/ 0 h 29"/>
                  <a:gd name="T32" fmla="*/ 26 w 44"/>
                  <a:gd name="T33" fmla="*/ 0 h 29"/>
                  <a:gd name="T34" fmla="*/ 26 w 44"/>
                  <a:gd name="T35" fmla="*/ 0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29"/>
                  <a:gd name="T56" fmla="*/ 44 w 44"/>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29">
                    <a:moveTo>
                      <a:pt x="26" y="0"/>
                    </a:moveTo>
                    <a:lnTo>
                      <a:pt x="30" y="6"/>
                    </a:lnTo>
                    <a:lnTo>
                      <a:pt x="39" y="11"/>
                    </a:lnTo>
                    <a:lnTo>
                      <a:pt x="44" y="16"/>
                    </a:lnTo>
                    <a:lnTo>
                      <a:pt x="40" y="25"/>
                    </a:lnTo>
                    <a:lnTo>
                      <a:pt x="35" y="25"/>
                    </a:lnTo>
                    <a:lnTo>
                      <a:pt x="24" y="25"/>
                    </a:lnTo>
                    <a:lnTo>
                      <a:pt x="16" y="26"/>
                    </a:lnTo>
                    <a:lnTo>
                      <a:pt x="9" y="29"/>
                    </a:lnTo>
                    <a:lnTo>
                      <a:pt x="5" y="23"/>
                    </a:lnTo>
                    <a:lnTo>
                      <a:pt x="3" y="16"/>
                    </a:lnTo>
                    <a:lnTo>
                      <a:pt x="0" y="10"/>
                    </a:lnTo>
                    <a:lnTo>
                      <a:pt x="0" y="4"/>
                    </a:lnTo>
                    <a:lnTo>
                      <a:pt x="5" y="3"/>
                    </a:lnTo>
                    <a:lnTo>
                      <a:pt x="12" y="3"/>
                    </a:lnTo>
                    <a:lnTo>
                      <a:pt x="21" y="0"/>
                    </a:lnTo>
                    <a:lnTo>
                      <a:pt x="26" y="0"/>
                    </a:lnTo>
                    <a:close/>
                  </a:path>
                </a:pathLst>
              </a:custGeom>
              <a:solidFill>
                <a:srgbClr val="FFFFFF"/>
              </a:solidFill>
              <a:ln w="9525">
                <a:noFill/>
                <a:round/>
                <a:headEnd/>
                <a:tailEnd/>
              </a:ln>
            </p:spPr>
            <p:txBody>
              <a:bodyPr/>
              <a:lstStyle/>
              <a:p>
                <a:endParaRPr lang="en-US"/>
              </a:p>
            </p:txBody>
          </p:sp>
          <p:sp>
            <p:nvSpPr>
              <p:cNvPr id="422074" name="Freeform 182"/>
              <p:cNvSpPr>
                <a:spLocks/>
              </p:cNvSpPr>
              <p:nvPr/>
            </p:nvSpPr>
            <p:spPr bwMode="auto">
              <a:xfrm>
                <a:off x="780" y="4008"/>
                <a:ext cx="104" cy="38"/>
              </a:xfrm>
              <a:custGeom>
                <a:avLst/>
                <a:gdLst>
                  <a:gd name="T0" fmla="*/ 60 w 104"/>
                  <a:gd name="T1" fmla="*/ 0 h 38"/>
                  <a:gd name="T2" fmla="*/ 65 w 104"/>
                  <a:gd name="T3" fmla="*/ 0 h 38"/>
                  <a:gd name="T4" fmla="*/ 74 w 104"/>
                  <a:gd name="T5" fmla="*/ 4 h 38"/>
                  <a:gd name="T6" fmla="*/ 81 w 104"/>
                  <a:gd name="T7" fmla="*/ 6 h 38"/>
                  <a:gd name="T8" fmla="*/ 88 w 104"/>
                  <a:gd name="T9" fmla="*/ 10 h 38"/>
                  <a:gd name="T10" fmla="*/ 95 w 104"/>
                  <a:gd name="T11" fmla="*/ 15 h 38"/>
                  <a:gd name="T12" fmla="*/ 100 w 104"/>
                  <a:gd name="T13" fmla="*/ 19 h 38"/>
                  <a:gd name="T14" fmla="*/ 104 w 104"/>
                  <a:gd name="T15" fmla="*/ 25 h 38"/>
                  <a:gd name="T16" fmla="*/ 104 w 104"/>
                  <a:gd name="T17" fmla="*/ 32 h 38"/>
                  <a:gd name="T18" fmla="*/ 97 w 104"/>
                  <a:gd name="T19" fmla="*/ 25 h 38"/>
                  <a:gd name="T20" fmla="*/ 91 w 104"/>
                  <a:gd name="T21" fmla="*/ 23 h 38"/>
                  <a:gd name="T22" fmla="*/ 84 w 104"/>
                  <a:gd name="T23" fmla="*/ 19 h 38"/>
                  <a:gd name="T24" fmla="*/ 77 w 104"/>
                  <a:gd name="T25" fmla="*/ 16 h 38"/>
                  <a:gd name="T26" fmla="*/ 70 w 104"/>
                  <a:gd name="T27" fmla="*/ 16 h 38"/>
                  <a:gd name="T28" fmla="*/ 63 w 104"/>
                  <a:gd name="T29" fmla="*/ 17 h 38"/>
                  <a:gd name="T30" fmla="*/ 56 w 104"/>
                  <a:gd name="T31" fmla="*/ 21 h 38"/>
                  <a:gd name="T32" fmla="*/ 53 w 104"/>
                  <a:gd name="T33" fmla="*/ 28 h 38"/>
                  <a:gd name="T34" fmla="*/ 44 w 104"/>
                  <a:gd name="T35" fmla="*/ 24 h 38"/>
                  <a:gd name="T36" fmla="*/ 37 w 104"/>
                  <a:gd name="T37" fmla="*/ 24 h 38"/>
                  <a:gd name="T38" fmla="*/ 32 w 104"/>
                  <a:gd name="T39" fmla="*/ 25 h 38"/>
                  <a:gd name="T40" fmla="*/ 26 w 104"/>
                  <a:gd name="T41" fmla="*/ 28 h 38"/>
                  <a:gd name="T42" fmla="*/ 19 w 104"/>
                  <a:gd name="T43" fmla="*/ 32 h 38"/>
                  <a:gd name="T44" fmla="*/ 12 w 104"/>
                  <a:gd name="T45" fmla="*/ 35 h 38"/>
                  <a:gd name="T46" fmla="*/ 7 w 104"/>
                  <a:gd name="T47" fmla="*/ 35 h 38"/>
                  <a:gd name="T48" fmla="*/ 0 w 104"/>
                  <a:gd name="T49" fmla="*/ 38 h 38"/>
                  <a:gd name="T50" fmla="*/ 3 w 104"/>
                  <a:gd name="T51" fmla="*/ 32 h 38"/>
                  <a:gd name="T52" fmla="*/ 7 w 104"/>
                  <a:gd name="T53" fmla="*/ 25 h 38"/>
                  <a:gd name="T54" fmla="*/ 11 w 104"/>
                  <a:gd name="T55" fmla="*/ 19 h 38"/>
                  <a:gd name="T56" fmla="*/ 16 w 104"/>
                  <a:gd name="T57" fmla="*/ 13 h 38"/>
                  <a:gd name="T58" fmla="*/ 19 w 104"/>
                  <a:gd name="T59" fmla="*/ 8 h 38"/>
                  <a:gd name="T60" fmla="*/ 26 w 104"/>
                  <a:gd name="T61" fmla="*/ 5 h 38"/>
                  <a:gd name="T62" fmla="*/ 33 w 104"/>
                  <a:gd name="T63" fmla="*/ 5 h 38"/>
                  <a:gd name="T64" fmla="*/ 44 w 104"/>
                  <a:gd name="T65" fmla="*/ 9 h 38"/>
                  <a:gd name="T66" fmla="*/ 51 w 104"/>
                  <a:gd name="T67" fmla="*/ 4 h 38"/>
                  <a:gd name="T68" fmla="*/ 60 w 104"/>
                  <a:gd name="T69" fmla="*/ 0 h 38"/>
                  <a:gd name="T70" fmla="*/ 60 w 104"/>
                  <a:gd name="T71" fmla="*/ 0 h 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4"/>
                  <a:gd name="T109" fmla="*/ 0 h 38"/>
                  <a:gd name="T110" fmla="*/ 104 w 104"/>
                  <a:gd name="T111" fmla="*/ 38 h 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4" h="38">
                    <a:moveTo>
                      <a:pt x="60" y="0"/>
                    </a:moveTo>
                    <a:lnTo>
                      <a:pt x="65" y="0"/>
                    </a:lnTo>
                    <a:lnTo>
                      <a:pt x="74" y="4"/>
                    </a:lnTo>
                    <a:lnTo>
                      <a:pt x="81" y="6"/>
                    </a:lnTo>
                    <a:lnTo>
                      <a:pt x="88" y="10"/>
                    </a:lnTo>
                    <a:lnTo>
                      <a:pt x="95" y="15"/>
                    </a:lnTo>
                    <a:lnTo>
                      <a:pt x="100" y="19"/>
                    </a:lnTo>
                    <a:lnTo>
                      <a:pt x="104" y="25"/>
                    </a:lnTo>
                    <a:lnTo>
                      <a:pt x="104" y="32"/>
                    </a:lnTo>
                    <a:lnTo>
                      <a:pt x="97" y="25"/>
                    </a:lnTo>
                    <a:lnTo>
                      <a:pt x="91" y="23"/>
                    </a:lnTo>
                    <a:lnTo>
                      <a:pt x="84" y="19"/>
                    </a:lnTo>
                    <a:lnTo>
                      <a:pt x="77" y="16"/>
                    </a:lnTo>
                    <a:lnTo>
                      <a:pt x="70" y="16"/>
                    </a:lnTo>
                    <a:lnTo>
                      <a:pt x="63" y="17"/>
                    </a:lnTo>
                    <a:lnTo>
                      <a:pt x="56" y="21"/>
                    </a:lnTo>
                    <a:lnTo>
                      <a:pt x="53" y="28"/>
                    </a:lnTo>
                    <a:lnTo>
                      <a:pt x="44" y="24"/>
                    </a:lnTo>
                    <a:lnTo>
                      <a:pt x="37" y="24"/>
                    </a:lnTo>
                    <a:lnTo>
                      <a:pt x="32" y="25"/>
                    </a:lnTo>
                    <a:lnTo>
                      <a:pt x="26" y="28"/>
                    </a:lnTo>
                    <a:lnTo>
                      <a:pt x="19" y="32"/>
                    </a:lnTo>
                    <a:lnTo>
                      <a:pt x="12" y="35"/>
                    </a:lnTo>
                    <a:lnTo>
                      <a:pt x="7" y="35"/>
                    </a:lnTo>
                    <a:lnTo>
                      <a:pt x="0" y="38"/>
                    </a:lnTo>
                    <a:lnTo>
                      <a:pt x="3" y="32"/>
                    </a:lnTo>
                    <a:lnTo>
                      <a:pt x="7" y="25"/>
                    </a:lnTo>
                    <a:lnTo>
                      <a:pt x="11" y="19"/>
                    </a:lnTo>
                    <a:lnTo>
                      <a:pt x="16" y="13"/>
                    </a:lnTo>
                    <a:lnTo>
                      <a:pt x="19" y="8"/>
                    </a:lnTo>
                    <a:lnTo>
                      <a:pt x="26" y="5"/>
                    </a:lnTo>
                    <a:lnTo>
                      <a:pt x="33" y="5"/>
                    </a:lnTo>
                    <a:lnTo>
                      <a:pt x="44" y="9"/>
                    </a:lnTo>
                    <a:lnTo>
                      <a:pt x="51" y="4"/>
                    </a:lnTo>
                    <a:lnTo>
                      <a:pt x="60" y="0"/>
                    </a:lnTo>
                    <a:close/>
                  </a:path>
                </a:pathLst>
              </a:custGeom>
              <a:solidFill>
                <a:srgbClr val="FFFFFF"/>
              </a:solidFill>
              <a:ln w="9525">
                <a:noFill/>
                <a:round/>
                <a:headEnd/>
                <a:tailEnd/>
              </a:ln>
            </p:spPr>
            <p:txBody>
              <a:bodyPr/>
              <a:lstStyle/>
              <a:p>
                <a:endParaRPr lang="en-US"/>
              </a:p>
            </p:txBody>
          </p:sp>
          <p:sp>
            <p:nvSpPr>
              <p:cNvPr id="422075" name="Freeform 183"/>
              <p:cNvSpPr>
                <a:spLocks/>
              </p:cNvSpPr>
              <p:nvPr/>
            </p:nvSpPr>
            <p:spPr bwMode="auto">
              <a:xfrm>
                <a:off x="588" y="4014"/>
                <a:ext cx="50" cy="26"/>
              </a:xfrm>
              <a:custGeom>
                <a:avLst/>
                <a:gdLst>
                  <a:gd name="T0" fmla="*/ 27 w 50"/>
                  <a:gd name="T1" fmla="*/ 0 h 26"/>
                  <a:gd name="T2" fmla="*/ 29 w 50"/>
                  <a:gd name="T3" fmla="*/ 7 h 26"/>
                  <a:gd name="T4" fmla="*/ 36 w 50"/>
                  <a:gd name="T5" fmla="*/ 13 h 26"/>
                  <a:gd name="T6" fmla="*/ 44 w 50"/>
                  <a:gd name="T7" fmla="*/ 19 h 26"/>
                  <a:gd name="T8" fmla="*/ 50 w 50"/>
                  <a:gd name="T9" fmla="*/ 26 h 26"/>
                  <a:gd name="T10" fmla="*/ 43 w 50"/>
                  <a:gd name="T11" fmla="*/ 23 h 26"/>
                  <a:gd name="T12" fmla="*/ 36 w 50"/>
                  <a:gd name="T13" fmla="*/ 23 h 26"/>
                  <a:gd name="T14" fmla="*/ 29 w 50"/>
                  <a:gd name="T15" fmla="*/ 22 h 26"/>
                  <a:gd name="T16" fmla="*/ 22 w 50"/>
                  <a:gd name="T17" fmla="*/ 22 h 26"/>
                  <a:gd name="T18" fmla="*/ 14 w 50"/>
                  <a:gd name="T19" fmla="*/ 19 h 26"/>
                  <a:gd name="T20" fmla="*/ 9 w 50"/>
                  <a:gd name="T21" fmla="*/ 17 h 26"/>
                  <a:gd name="T22" fmla="*/ 4 w 50"/>
                  <a:gd name="T23" fmla="*/ 13 h 26"/>
                  <a:gd name="T24" fmla="*/ 0 w 50"/>
                  <a:gd name="T25" fmla="*/ 10 h 26"/>
                  <a:gd name="T26" fmla="*/ 4 w 50"/>
                  <a:gd name="T27" fmla="*/ 7 h 26"/>
                  <a:gd name="T28" fmla="*/ 14 w 50"/>
                  <a:gd name="T29" fmla="*/ 4 h 26"/>
                  <a:gd name="T30" fmla="*/ 22 w 50"/>
                  <a:gd name="T31" fmla="*/ 2 h 26"/>
                  <a:gd name="T32" fmla="*/ 27 w 50"/>
                  <a:gd name="T33" fmla="*/ 0 h 26"/>
                  <a:gd name="T34" fmla="*/ 27 w 50"/>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26"/>
                  <a:gd name="T56" fmla="*/ 50 w 50"/>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26">
                    <a:moveTo>
                      <a:pt x="27" y="0"/>
                    </a:moveTo>
                    <a:lnTo>
                      <a:pt x="29" y="7"/>
                    </a:lnTo>
                    <a:lnTo>
                      <a:pt x="36" y="13"/>
                    </a:lnTo>
                    <a:lnTo>
                      <a:pt x="44" y="19"/>
                    </a:lnTo>
                    <a:lnTo>
                      <a:pt x="50" y="26"/>
                    </a:lnTo>
                    <a:lnTo>
                      <a:pt x="43" y="23"/>
                    </a:lnTo>
                    <a:lnTo>
                      <a:pt x="36" y="23"/>
                    </a:lnTo>
                    <a:lnTo>
                      <a:pt x="29" y="22"/>
                    </a:lnTo>
                    <a:lnTo>
                      <a:pt x="22" y="22"/>
                    </a:lnTo>
                    <a:lnTo>
                      <a:pt x="14" y="19"/>
                    </a:lnTo>
                    <a:lnTo>
                      <a:pt x="9" y="17"/>
                    </a:lnTo>
                    <a:lnTo>
                      <a:pt x="4" y="13"/>
                    </a:lnTo>
                    <a:lnTo>
                      <a:pt x="0" y="10"/>
                    </a:lnTo>
                    <a:lnTo>
                      <a:pt x="4" y="7"/>
                    </a:lnTo>
                    <a:lnTo>
                      <a:pt x="14" y="4"/>
                    </a:lnTo>
                    <a:lnTo>
                      <a:pt x="22" y="2"/>
                    </a:lnTo>
                    <a:lnTo>
                      <a:pt x="27" y="0"/>
                    </a:lnTo>
                    <a:close/>
                  </a:path>
                </a:pathLst>
              </a:custGeom>
              <a:solidFill>
                <a:srgbClr val="FFFFFF"/>
              </a:solidFill>
              <a:ln w="9525">
                <a:noFill/>
                <a:round/>
                <a:headEnd/>
                <a:tailEnd/>
              </a:ln>
            </p:spPr>
            <p:txBody>
              <a:bodyPr/>
              <a:lstStyle/>
              <a:p>
                <a:endParaRPr lang="en-US"/>
              </a:p>
            </p:txBody>
          </p:sp>
          <p:sp>
            <p:nvSpPr>
              <p:cNvPr id="422076" name="Freeform 184"/>
              <p:cNvSpPr>
                <a:spLocks/>
              </p:cNvSpPr>
              <p:nvPr/>
            </p:nvSpPr>
            <p:spPr bwMode="auto">
              <a:xfrm>
                <a:off x="703" y="4014"/>
                <a:ext cx="28" cy="23"/>
              </a:xfrm>
              <a:custGeom>
                <a:avLst/>
                <a:gdLst>
                  <a:gd name="T0" fmla="*/ 15 w 28"/>
                  <a:gd name="T1" fmla="*/ 0 h 23"/>
                  <a:gd name="T2" fmla="*/ 22 w 28"/>
                  <a:gd name="T3" fmla="*/ 3 h 23"/>
                  <a:gd name="T4" fmla="*/ 28 w 28"/>
                  <a:gd name="T5" fmla="*/ 6 h 23"/>
                  <a:gd name="T6" fmla="*/ 28 w 28"/>
                  <a:gd name="T7" fmla="*/ 9 h 23"/>
                  <a:gd name="T8" fmla="*/ 24 w 28"/>
                  <a:gd name="T9" fmla="*/ 13 h 23"/>
                  <a:gd name="T10" fmla="*/ 19 w 28"/>
                  <a:gd name="T11" fmla="*/ 15 h 23"/>
                  <a:gd name="T12" fmla="*/ 12 w 28"/>
                  <a:gd name="T13" fmla="*/ 18 h 23"/>
                  <a:gd name="T14" fmla="*/ 5 w 28"/>
                  <a:gd name="T15" fmla="*/ 21 h 23"/>
                  <a:gd name="T16" fmla="*/ 0 w 28"/>
                  <a:gd name="T17" fmla="*/ 23 h 23"/>
                  <a:gd name="T18" fmla="*/ 1 w 28"/>
                  <a:gd name="T19" fmla="*/ 19 h 23"/>
                  <a:gd name="T20" fmla="*/ 7 w 28"/>
                  <a:gd name="T21" fmla="*/ 13 h 23"/>
                  <a:gd name="T22" fmla="*/ 10 w 28"/>
                  <a:gd name="T23" fmla="*/ 6 h 23"/>
                  <a:gd name="T24" fmla="*/ 15 w 28"/>
                  <a:gd name="T25" fmla="*/ 0 h 23"/>
                  <a:gd name="T26" fmla="*/ 15 w 28"/>
                  <a:gd name="T27" fmla="*/ 0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23"/>
                  <a:gd name="T44" fmla="*/ 28 w 28"/>
                  <a:gd name="T45" fmla="*/ 23 h 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23">
                    <a:moveTo>
                      <a:pt x="15" y="0"/>
                    </a:moveTo>
                    <a:lnTo>
                      <a:pt x="22" y="3"/>
                    </a:lnTo>
                    <a:lnTo>
                      <a:pt x="28" y="6"/>
                    </a:lnTo>
                    <a:lnTo>
                      <a:pt x="28" y="9"/>
                    </a:lnTo>
                    <a:lnTo>
                      <a:pt x="24" y="13"/>
                    </a:lnTo>
                    <a:lnTo>
                      <a:pt x="19" y="15"/>
                    </a:lnTo>
                    <a:lnTo>
                      <a:pt x="12" y="18"/>
                    </a:lnTo>
                    <a:lnTo>
                      <a:pt x="5" y="21"/>
                    </a:lnTo>
                    <a:lnTo>
                      <a:pt x="0" y="23"/>
                    </a:lnTo>
                    <a:lnTo>
                      <a:pt x="1" y="19"/>
                    </a:lnTo>
                    <a:lnTo>
                      <a:pt x="7" y="13"/>
                    </a:lnTo>
                    <a:lnTo>
                      <a:pt x="10" y="6"/>
                    </a:lnTo>
                    <a:lnTo>
                      <a:pt x="15" y="0"/>
                    </a:lnTo>
                    <a:close/>
                  </a:path>
                </a:pathLst>
              </a:custGeom>
              <a:solidFill>
                <a:srgbClr val="FFFFFF"/>
              </a:solidFill>
              <a:ln w="9525">
                <a:noFill/>
                <a:round/>
                <a:headEnd/>
                <a:tailEnd/>
              </a:ln>
            </p:spPr>
            <p:txBody>
              <a:bodyPr/>
              <a:lstStyle/>
              <a:p>
                <a:endParaRPr lang="en-US"/>
              </a:p>
            </p:txBody>
          </p:sp>
          <p:sp>
            <p:nvSpPr>
              <p:cNvPr id="422077" name="Freeform 185"/>
              <p:cNvSpPr>
                <a:spLocks/>
              </p:cNvSpPr>
              <p:nvPr/>
            </p:nvSpPr>
            <p:spPr bwMode="auto">
              <a:xfrm>
                <a:off x="956" y="4031"/>
                <a:ext cx="10" cy="20"/>
              </a:xfrm>
              <a:custGeom>
                <a:avLst/>
                <a:gdLst>
                  <a:gd name="T0" fmla="*/ 0 w 10"/>
                  <a:gd name="T1" fmla="*/ 0 h 20"/>
                  <a:gd name="T2" fmla="*/ 1 w 10"/>
                  <a:gd name="T3" fmla="*/ 2 h 20"/>
                  <a:gd name="T4" fmla="*/ 5 w 10"/>
                  <a:gd name="T5" fmla="*/ 6 h 20"/>
                  <a:gd name="T6" fmla="*/ 8 w 10"/>
                  <a:gd name="T7" fmla="*/ 12 h 20"/>
                  <a:gd name="T8" fmla="*/ 10 w 10"/>
                  <a:gd name="T9" fmla="*/ 17 h 20"/>
                  <a:gd name="T10" fmla="*/ 8 w 10"/>
                  <a:gd name="T11" fmla="*/ 20 h 20"/>
                  <a:gd name="T12" fmla="*/ 7 w 10"/>
                  <a:gd name="T13" fmla="*/ 20 h 20"/>
                  <a:gd name="T14" fmla="*/ 5 w 10"/>
                  <a:gd name="T15" fmla="*/ 19 h 20"/>
                  <a:gd name="T16" fmla="*/ 3 w 10"/>
                  <a:gd name="T17" fmla="*/ 16 h 20"/>
                  <a:gd name="T18" fmla="*/ 1 w 10"/>
                  <a:gd name="T19" fmla="*/ 12 h 20"/>
                  <a:gd name="T20" fmla="*/ 0 w 10"/>
                  <a:gd name="T21" fmla="*/ 9 h 20"/>
                  <a:gd name="T22" fmla="*/ 0 w 10"/>
                  <a:gd name="T23" fmla="*/ 4 h 20"/>
                  <a:gd name="T24" fmla="*/ 0 w 10"/>
                  <a:gd name="T25" fmla="*/ 0 h 20"/>
                  <a:gd name="T26" fmla="*/ 0 w 10"/>
                  <a:gd name="T27" fmla="*/ 0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20"/>
                  <a:gd name="T44" fmla="*/ 10 w 10"/>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20">
                    <a:moveTo>
                      <a:pt x="0" y="0"/>
                    </a:moveTo>
                    <a:lnTo>
                      <a:pt x="1" y="2"/>
                    </a:lnTo>
                    <a:lnTo>
                      <a:pt x="5" y="6"/>
                    </a:lnTo>
                    <a:lnTo>
                      <a:pt x="8" y="12"/>
                    </a:lnTo>
                    <a:lnTo>
                      <a:pt x="10" y="17"/>
                    </a:lnTo>
                    <a:lnTo>
                      <a:pt x="8" y="20"/>
                    </a:lnTo>
                    <a:lnTo>
                      <a:pt x="7" y="20"/>
                    </a:lnTo>
                    <a:lnTo>
                      <a:pt x="5" y="19"/>
                    </a:lnTo>
                    <a:lnTo>
                      <a:pt x="3" y="16"/>
                    </a:lnTo>
                    <a:lnTo>
                      <a:pt x="1" y="12"/>
                    </a:lnTo>
                    <a:lnTo>
                      <a:pt x="0" y="9"/>
                    </a:lnTo>
                    <a:lnTo>
                      <a:pt x="0" y="4"/>
                    </a:lnTo>
                    <a:lnTo>
                      <a:pt x="0" y="0"/>
                    </a:lnTo>
                    <a:close/>
                  </a:path>
                </a:pathLst>
              </a:custGeom>
              <a:solidFill>
                <a:srgbClr val="FFFFFF"/>
              </a:solidFill>
              <a:ln w="9525">
                <a:noFill/>
                <a:round/>
                <a:headEnd/>
                <a:tailEnd/>
              </a:ln>
            </p:spPr>
            <p:txBody>
              <a:bodyPr/>
              <a:lstStyle/>
              <a:p>
                <a:endParaRPr lang="en-US"/>
              </a:p>
            </p:txBody>
          </p:sp>
          <p:sp>
            <p:nvSpPr>
              <p:cNvPr id="422078" name="Freeform 186"/>
              <p:cNvSpPr>
                <a:spLocks/>
              </p:cNvSpPr>
              <p:nvPr/>
            </p:nvSpPr>
            <p:spPr bwMode="auto">
              <a:xfrm>
                <a:off x="741" y="4043"/>
                <a:ext cx="16" cy="20"/>
              </a:xfrm>
              <a:custGeom>
                <a:avLst/>
                <a:gdLst>
                  <a:gd name="T0" fmla="*/ 16 w 16"/>
                  <a:gd name="T1" fmla="*/ 0 h 20"/>
                  <a:gd name="T2" fmla="*/ 13 w 16"/>
                  <a:gd name="T3" fmla="*/ 3 h 20"/>
                  <a:gd name="T4" fmla="*/ 11 w 16"/>
                  <a:gd name="T5" fmla="*/ 8 h 20"/>
                  <a:gd name="T6" fmla="*/ 9 w 16"/>
                  <a:gd name="T7" fmla="*/ 12 h 20"/>
                  <a:gd name="T8" fmla="*/ 7 w 16"/>
                  <a:gd name="T9" fmla="*/ 17 h 20"/>
                  <a:gd name="T10" fmla="*/ 6 w 16"/>
                  <a:gd name="T11" fmla="*/ 19 h 20"/>
                  <a:gd name="T12" fmla="*/ 4 w 16"/>
                  <a:gd name="T13" fmla="*/ 20 h 20"/>
                  <a:gd name="T14" fmla="*/ 2 w 16"/>
                  <a:gd name="T15" fmla="*/ 16 h 20"/>
                  <a:gd name="T16" fmla="*/ 0 w 16"/>
                  <a:gd name="T17" fmla="*/ 9 h 20"/>
                  <a:gd name="T18" fmla="*/ 4 w 16"/>
                  <a:gd name="T19" fmla="*/ 7 h 20"/>
                  <a:gd name="T20" fmla="*/ 9 w 16"/>
                  <a:gd name="T21" fmla="*/ 3 h 20"/>
                  <a:gd name="T22" fmla="*/ 14 w 16"/>
                  <a:gd name="T23" fmla="*/ 0 h 20"/>
                  <a:gd name="T24" fmla="*/ 16 w 16"/>
                  <a:gd name="T25" fmla="*/ 0 h 20"/>
                  <a:gd name="T26" fmla="*/ 16 w 16"/>
                  <a:gd name="T27" fmla="*/ 0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20"/>
                  <a:gd name="T44" fmla="*/ 16 w 16"/>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20">
                    <a:moveTo>
                      <a:pt x="16" y="0"/>
                    </a:moveTo>
                    <a:lnTo>
                      <a:pt x="13" y="3"/>
                    </a:lnTo>
                    <a:lnTo>
                      <a:pt x="11" y="8"/>
                    </a:lnTo>
                    <a:lnTo>
                      <a:pt x="9" y="12"/>
                    </a:lnTo>
                    <a:lnTo>
                      <a:pt x="7" y="17"/>
                    </a:lnTo>
                    <a:lnTo>
                      <a:pt x="6" y="19"/>
                    </a:lnTo>
                    <a:lnTo>
                      <a:pt x="4" y="20"/>
                    </a:lnTo>
                    <a:lnTo>
                      <a:pt x="2" y="16"/>
                    </a:lnTo>
                    <a:lnTo>
                      <a:pt x="0" y="9"/>
                    </a:lnTo>
                    <a:lnTo>
                      <a:pt x="4" y="7"/>
                    </a:lnTo>
                    <a:lnTo>
                      <a:pt x="9" y="3"/>
                    </a:lnTo>
                    <a:lnTo>
                      <a:pt x="14" y="0"/>
                    </a:lnTo>
                    <a:lnTo>
                      <a:pt x="16" y="0"/>
                    </a:lnTo>
                    <a:close/>
                  </a:path>
                </a:pathLst>
              </a:custGeom>
              <a:solidFill>
                <a:srgbClr val="FFFFFF"/>
              </a:solidFill>
              <a:ln w="9525">
                <a:noFill/>
                <a:round/>
                <a:headEnd/>
                <a:tailEnd/>
              </a:ln>
            </p:spPr>
            <p:txBody>
              <a:bodyPr/>
              <a:lstStyle/>
              <a:p>
                <a:endParaRPr lang="en-US"/>
              </a:p>
            </p:txBody>
          </p:sp>
          <p:sp>
            <p:nvSpPr>
              <p:cNvPr id="422079" name="Freeform 187"/>
              <p:cNvSpPr>
                <a:spLocks/>
              </p:cNvSpPr>
              <p:nvPr/>
            </p:nvSpPr>
            <p:spPr bwMode="auto">
              <a:xfrm>
                <a:off x="1019" y="4043"/>
                <a:ext cx="28" cy="38"/>
              </a:xfrm>
              <a:custGeom>
                <a:avLst/>
                <a:gdLst>
                  <a:gd name="T0" fmla="*/ 19 w 28"/>
                  <a:gd name="T1" fmla="*/ 0 h 38"/>
                  <a:gd name="T2" fmla="*/ 23 w 28"/>
                  <a:gd name="T3" fmla="*/ 7 h 38"/>
                  <a:gd name="T4" fmla="*/ 18 w 28"/>
                  <a:gd name="T5" fmla="*/ 15 h 38"/>
                  <a:gd name="T6" fmla="*/ 16 w 28"/>
                  <a:gd name="T7" fmla="*/ 19 h 38"/>
                  <a:gd name="T8" fmla="*/ 16 w 28"/>
                  <a:gd name="T9" fmla="*/ 23 h 38"/>
                  <a:gd name="T10" fmla="*/ 19 w 28"/>
                  <a:gd name="T11" fmla="*/ 26 h 38"/>
                  <a:gd name="T12" fmla="*/ 28 w 28"/>
                  <a:gd name="T13" fmla="*/ 30 h 38"/>
                  <a:gd name="T14" fmla="*/ 21 w 28"/>
                  <a:gd name="T15" fmla="*/ 34 h 38"/>
                  <a:gd name="T16" fmla="*/ 16 w 28"/>
                  <a:gd name="T17" fmla="*/ 38 h 38"/>
                  <a:gd name="T18" fmla="*/ 9 w 28"/>
                  <a:gd name="T19" fmla="*/ 32 h 38"/>
                  <a:gd name="T20" fmla="*/ 3 w 28"/>
                  <a:gd name="T21" fmla="*/ 28 h 38"/>
                  <a:gd name="T22" fmla="*/ 0 w 28"/>
                  <a:gd name="T23" fmla="*/ 21 h 38"/>
                  <a:gd name="T24" fmla="*/ 2 w 28"/>
                  <a:gd name="T25" fmla="*/ 17 h 38"/>
                  <a:gd name="T26" fmla="*/ 3 w 28"/>
                  <a:gd name="T27" fmla="*/ 12 h 38"/>
                  <a:gd name="T28" fmla="*/ 7 w 28"/>
                  <a:gd name="T29" fmla="*/ 7 h 38"/>
                  <a:gd name="T30" fmla="*/ 12 w 28"/>
                  <a:gd name="T31" fmla="*/ 3 h 38"/>
                  <a:gd name="T32" fmla="*/ 19 w 28"/>
                  <a:gd name="T33" fmla="*/ 0 h 38"/>
                  <a:gd name="T34" fmla="*/ 19 w 28"/>
                  <a:gd name="T35" fmla="*/ 0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38"/>
                  <a:gd name="T56" fmla="*/ 28 w 28"/>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38">
                    <a:moveTo>
                      <a:pt x="19" y="0"/>
                    </a:moveTo>
                    <a:lnTo>
                      <a:pt x="23" y="7"/>
                    </a:lnTo>
                    <a:lnTo>
                      <a:pt x="18" y="15"/>
                    </a:lnTo>
                    <a:lnTo>
                      <a:pt x="16" y="19"/>
                    </a:lnTo>
                    <a:lnTo>
                      <a:pt x="16" y="23"/>
                    </a:lnTo>
                    <a:lnTo>
                      <a:pt x="19" y="26"/>
                    </a:lnTo>
                    <a:lnTo>
                      <a:pt x="28" y="30"/>
                    </a:lnTo>
                    <a:lnTo>
                      <a:pt x="21" y="34"/>
                    </a:lnTo>
                    <a:lnTo>
                      <a:pt x="16" y="38"/>
                    </a:lnTo>
                    <a:lnTo>
                      <a:pt x="9" y="32"/>
                    </a:lnTo>
                    <a:lnTo>
                      <a:pt x="3" y="28"/>
                    </a:lnTo>
                    <a:lnTo>
                      <a:pt x="0" y="21"/>
                    </a:lnTo>
                    <a:lnTo>
                      <a:pt x="2" y="17"/>
                    </a:lnTo>
                    <a:lnTo>
                      <a:pt x="3" y="12"/>
                    </a:lnTo>
                    <a:lnTo>
                      <a:pt x="7" y="7"/>
                    </a:lnTo>
                    <a:lnTo>
                      <a:pt x="12" y="3"/>
                    </a:lnTo>
                    <a:lnTo>
                      <a:pt x="19" y="0"/>
                    </a:lnTo>
                    <a:close/>
                  </a:path>
                </a:pathLst>
              </a:custGeom>
              <a:solidFill>
                <a:srgbClr val="FFFFFF"/>
              </a:solidFill>
              <a:ln w="9525">
                <a:noFill/>
                <a:round/>
                <a:headEnd/>
                <a:tailEnd/>
              </a:ln>
            </p:spPr>
            <p:txBody>
              <a:bodyPr/>
              <a:lstStyle/>
              <a:p>
                <a:endParaRPr lang="en-US"/>
              </a:p>
            </p:txBody>
          </p:sp>
          <p:sp>
            <p:nvSpPr>
              <p:cNvPr id="422080" name="Freeform 188"/>
              <p:cNvSpPr>
                <a:spLocks/>
              </p:cNvSpPr>
              <p:nvPr/>
            </p:nvSpPr>
            <p:spPr bwMode="auto">
              <a:xfrm>
                <a:off x="868" y="4056"/>
                <a:ext cx="17" cy="7"/>
              </a:xfrm>
              <a:custGeom>
                <a:avLst/>
                <a:gdLst>
                  <a:gd name="T0" fmla="*/ 10 w 17"/>
                  <a:gd name="T1" fmla="*/ 0 h 7"/>
                  <a:gd name="T2" fmla="*/ 16 w 17"/>
                  <a:gd name="T3" fmla="*/ 2 h 7"/>
                  <a:gd name="T4" fmla="*/ 17 w 17"/>
                  <a:gd name="T5" fmla="*/ 6 h 7"/>
                  <a:gd name="T6" fmla="*/ 12 w 17"/>
                  <a:gd name="T7" fmla="*/ 6 h 7"/>
                  <a:gd name="T8" fmla="*/ 9 w 17"/>
                  <a:gd name="T9" fmla="*/ 7 h 7"/>
                  <a:gd name="T10" fmla="*/ 2 w 17"/>
                  <a:gd name="T11" fmla="*/ 6 h 7"/>
                  <a:gd name="T12" fmla="*/ 0 w 17"/>
                  <a:gd name="T13" fmla="*/ 6 h 7"/>
                  <a:gd name="T14" fmla="*/ 0 w 17"/>
                  <a:gd name="T15" fmla="*/ 2 h 7"/>
                  <a:gd name="T16" fmla="*/ 10 w 17"/>
                  <a:gd name="T17" fmla="*/ 0 h 7"/>
                  <a:gd name="T18" fmla="*/ 10 w 1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7"/>
                  <a:gd name="T32" fmla="*/ 17 w 17"/>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7">
                    <a:moveTo>
                      <a:pt x="10" y="0"/>
                    </a:moveTo>
                    <a:lnTo>
                      <a:pt x="16" y="2"/>
                    </a:lnTo>
                    <a:lnTo>
                      <a:pt x="17" y="6"/>
                    </a:lnTo>
                    <a:lnTo>
                      <a:pt x="12" y="6"/>
                    </a:lnTo>
                    <a:lnTo>
                      <a:pt x="9" y="7"/>
                    </a:lnTo>
                    <a:lnTo>
                      <a:pt x="2" y="6"/>
                    </a:lnTo>
                    <a:lnTo>
                      <a:pt x="0" y="6"/>
                    </a:lnTo>
                    <a:lnTo>
                      <a:pt x="0" y="2"/>
                    </a:lnTo>
                    <a:lnTo>
                      <a:pt x="10" y="0"/>
                    </a:lnTo>
                    <a:close/>
                  </a:path>
                </a:pathLst>
              </a:custGeom>
              <a:solidFill>
                <a:srgbClr val="FFFFFF"/>
              </a:solidFill>
              <a:ln w="9525">
                <a:noFill/>
                <a:round/>
                <a:headEnd/>
                <a:tailEnd/>
              </a:ln>
            </p:spPr>
            <p:txBody>
              <a:bodyPr/>
              <a:lstStyle/>
              <a:p>
                <a:endParaRPr lang="en-US"/>
              </a:p>
            </p:txBody>
          </p:sp>
          <p:sp>
            <p:nvSpPr>
              <p:cNvPr id="422081" name="Freeform 189"/>
              <p:cNvSpPr>
                <a:spLocks/>
              </p:cNvSpPr>
              <p:nvPr/>
            </p:nvSpPr>
            <p:spPr bwMode="auto">
              <a:xfrm>
                <a:off x="812" y="4064"/>
                <a:ext cx="19" cy="26"/>
              </a:xfrm>
              <a:custGeom>
                <a:avLst/>
                <a:gdLst>
                  <a:gd name="T0" fmla="*/ 15 w 19"/>
                  <a:gd name="T1" fmla="*/ 0 h 26"/>
                  <a:gd name="T2" fmla="*/ 19 w 19"/>
                  <a:gd name="T3" fmla="*/ 7 h 26"/>
                  <a:gd name="T4" fmla="*/ 19 w 19"/>
                  <a:gd name="T5" fmla="*/ 15 h 26"/>
                  <a:gd name="T6" fmla="*/ 15 w 19"/>
                  <a:gd name="T7" fmla="*/ 22 h 26"/>
                  <a:gd name="T8" fmla="*/ 8 w 19"/>
                  <a:gd name="T9" fmla="*/ 26 h 26"/>
                  <a:gd name="T10" fmla="*/ 3 w 19"/>
                  <a:gd name="T11" fmla="*/ 22 h 26"/>
                  <a:gd name="T12" fmla="*/ 0 w 19"/>
                  <a:gd name="T13" fmla="*/ 19 h 26"/>
                  <a:gd name="T14" fmla="*/ 5 w 19"/>
                  <a:gd name="T15" fmla="*/ 19 h 26"/>
                  <a:gd name="T16" fmla="*/ 8 w 19"/>
                  <a:gd name="T17" fmla="*/ 17 h 26"/>
                  <a:gd name="T18" fmla="*/ 8 w 19"/>
                  <a:gd name="T19" fmla="*/ 13 h 26"/>
                  <a:gd name="T20" fmla="*/ 10 w 19"/>
                  <a:gd name="T21" fmla="*/ 10 h 26"/>
                  <a:gd name="T22" fmla="*/ 10 w 19"/>
                  <a:gd name="T23" fmla="*/ 2 h 26"/>
                  <a:gd name="T24" fmla="*/ 15 w 19"/>
                  <a:gd name="T25" fmla="*/ 0 h 26"/>
                  <a:gd name="T26" fmla="*/ 15 w 19"/>
                  <a:gd name="T27" fmla="*/ 0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26"/>
                  <a:gd name="T44" fmla="*/ 19 w 19"/>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26">
                    <a:moveTo>
                      <a:pt x="15" y="0"/>
                    </a:moveTo>
                    <a:lnTo>
                      <a:pt x="19" y="7"/>
                    </a:lnTo>
                    <a:lnTo>
                      <a:pt x="19" y="15"/>
                    </a:lnTo>
                    <a:lnTo>
                      <a:pt x="15" y="22"/>
                    </a:lnTo>
                    <a:lnTo>
                      <a:pt x="8" y="26"/>
                    </a:lnTo>
                    <a:lnTo>
                      <a:pt x="3" y="22"/>
                    </a:lnTo>
                    <a:lnTo>
                      <a:pt x="0" y="19"/>
                    </a:lnTo>
                    <a:lnTo>
                      <a:pt x="5" y="19"/>
                    </a:lnTo>
                    <a:lnTo>
                      <a:pt x="8" y="17"/>
                    </a:lnTo>
                    <a:lnTo>
                      <a:pt x="8" y="13"/>
                    </a:lnTo>
                    <a:lnTo>
                      <a:pt x="10" y="10"/>
                    </a:lnTo>
                    <a:lnTo>
                      <a:pt x="10" y="2"/>
                    </a:lnTo>
                    <a:lnTo>
                      <a:pt x="15" y="0"/>
                    </a:lnTo>
                    <a:close/>
                  </a:path>
                </a:pathLst>
              </a:custGeom>
              <a:solidFill>
                <a:srgbClr val="FFFFFF"/>
              </a:solidFill>
              <a:ln w="9525">
                <a:noFill/>
                <a:round/>
                <a:headEnd/>
                <a:tailEnd/>
              </a:ln>
            </p:spPr>
            <p:txBody>
              <a:bodyPr/>
              <a:lstStyle/>
              <a:p>
                <a:endParaRPr lang="en-US"/>
              </a:p>
            </p:txBody>
          </p:sp>
          <p:sp>
            <p:nvSpPr>
              <p:cNvPr id="422082" name="Freeform 190"/>
              <p:cNvSpPr>
                <a:spLocks/>
              </p:cNvSpPr>
              <p:nvPr/>
            </p:nvSpPr>
            <p:spPr bwMode="auto">
              <a:xfrm>
                <a:off x="545" y="4073"/>
                <a:ext cx="107" cy="42"/>
              </a:xfrm>
              <a:custGeom>
                <a:avLst/>
                <a:gdLst>
                  <a:gd name="T0" fmla="*/ 101 w 107"/>
                  <a:gd name="T1" fmla="*/ 0 h 42"/>
                  <a:gd name="T2" fmla="*/ 100 w 107"/>
                  <a:gd name="T3" fmla="*/ 8 h 42"/>
                  <a:gd name="T4" fmla="*/ 105 w 107"/>
                  <a:gd name="T5" fmla="*/ 15 h 42"/>
                  <a:gd name="T6" fmla="*/ 107 w 107"/>
                  <a:gd name="T7" fmla="*/ 21 h 42"/>
                  <a:gd name="T8" fmla="*/ 105 w 107"/>
                  <a:gd name="T9" fmla="*/ 28 h 42"/>
                  <a:gd name="T10" fmla="*/ 96 w 107"/>
                  <a:gd name="T11" fmla="*/ 25 h 42"/>
                  <a:gd name="T12" fmla="*/ 89 w 107"/>
                  <a:gd name="T13" fmla="*/ 24 h 42"/>
                  <a:gd name="T14" fmla="*/ 84 w 107"/>
                  <a:gd name="T15" fmla="*/ 23 h 42"/>
                  <a:gd name="T16" fmla="*/ 77 w 107"/>
                  <a:gd name="T17" fmla="*/ 25 h 42"/>
                  <a:gd name="T18" fmla="*/ 65 w 107"/>
                  <a:gd name="T19" fmla="*/ 29 h 42"/>
                  <a:gd name="T20" fmla="*/ 52 w 107"/>
                  <a:gd name="T21" fmla="*/ 35 h 42"/>
                  <a:gd name="T22" fmla="*/ 45 w 107"/>
                  <a:gd name="T23" fmla="*/ 36 h 42"/>
                  <a:gd name="T24" fmla="*/ 38 w 107"/>
                  <a:gd name="T25" fmla="*/ 39 h 42"/>
                  <a:gd name="T26" fmla="*/ 31 w 107"/>
                  <a:gd name="T27" fmla="*/ 40 h 42"/>
                  <a:gd name="T28" fmla="*/ 26 w 107"/>
                  <a:gd name="T29" fmla="*/ 42 h 42"/>
                  <a:gd name="T30" fmla="*/ 12 w 107"/>
                  <a:gd name="T31" fmla="*/ 42 h 42"/>
                  <a:gd name="T32" fmla="*/ 0 w 107"/>
                  <a:gd name="T33" fmla="*/ 39 h 42"/>
                  <a:gd name="T34" fmla="*/ 10 w 107"/>
                  <a:gd name="T35" fmla="*/ 31 h 42"/>
                  <a:gd name="T36" fmla="*/ 22 w 107"/>
                  <a:gd name="T37" fmla="*/ 27 h 42"/>
                  <a:gd name="T38" fmla="*/ 35 w 107"/>
                  <a:gd name="T39" fmla="*/ 20 h 42"/>
                  <a:gd name="T40" fmla="*/ 49 w 107"/>
                  <a:gd name="T41" fmla="*/ 17 h 42"/>
                  <a:gd name="T42" fmla="*/ 61 w 107"/>
                  <a:gd name="T43" fmla="*/ 12 h 42"/>
                  <a:gd name="T44" fmla="*/ 75 w 107"/>
                  <a:gd name="T45" fmla="*/ 8 h 42"/>
                  <a:gd name="T46" fmla="*/ 80 w 107"/>
                  <a:gd name="T47" fmla="*/ 5 h 42"/>
                  <a:gd name="T48" fmla="*/ 87 w 107"/>
                  <a:gd name="T49" fmla="*/ 4 h 42"/>
                  <a:gd name="T50" fmla="*/ 94 w 107"/>
                  <a:gd name="T51" fmla="*/ 1 h 42"/>
                  <a:gd name="T52" fmla="*/ 101 w 107"/>
                  <a:gd name="T53" fmla="*/ 0 h 42"/>
                  <a:gd name="T54" fmla="*/ 101 w 107"/>
                  <a:gd name="T55" fmla="*/ 0 h 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7"/>
                  <a:gd name="T85" fmla="*/ 0 h 42"/>
                  <a:gd name="T86" fmla="*/ 107 w 107"/>
                  <a:gd name="T87" fmla="*/ 42 h 4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7" h="42">
                    <a:moveTo>
                      <a:pt x="101" y="0"/>
                    </a:moveTo>
                    <a:lnTo>
                      <a:pt x="100" y="8"/>
                    </a:lnTo>
                    <a:lnTo>
                      <a:pt x="105" y="15"/>
                    </a:lnTo>
                    <a:lnTo>
                      <a:pt x="107" y="21"/>
                    </a:lnTo>
                    <a:lnTo>
                      <a:pt x="105" y="28"/>
                    </a:lnTo>
                    <a:lnTo>
                      <a:pt x="96" y="25"/>
                    </a:lnTo>
                    <a:lnTo>
                      <a:pt x="89" y="24"/>
                    </a:lnTo>
                    <a:lnTo>
                      <a:pt x="84" y="23"/>
                    </a:lnTo>
                    <a:lnTo>
                      <a:pt x="77" y="25"/>
                    </a:lnTo>
                    <a:lnTo>
                      <a:pt x="65" y="29"/>
                    </a:lnTo>
                    <a:lnTo>
                      <a:pt x="52" y="35"/>
                    </a:lnTo>
                    <a:lnTo>
                      <a:pt x="45" y="36"/>
                    </a:lnTo>
                    <a:lnTo>
                      <a:pt x="38" y="39"/>
                    </a:lnTo>
                    <a:lnTo>
                      <a:pt x="31" y="40"/>
                    </a:lnTo>
                    <a:lnTo>
                      <a:pt x="26" y="42"/>
                    </a:lnTo>
                    <a:lnTo>
                      <a:pt x="12" y="42"/>
                    </a:lnTo>
                    <a:lnTo>
                      <a:pt x="0" y="39"/>
                    </a:lnTo>
                    <a:lnTo>
                      <a:pt x="10" y="31"/>
                    </a:lnTo>
                    <a:lnTo>
                      <a:pt x="22" y="27"/>
                    </a:lnTo>
                    <a:lnTo>
                      <a:pt x="35" y="20"/>
                    </a:lnTo>
                    <a:lnTo>
                      <a:pt x="49" y="17"/>
                    </a:lnTo>
                    <a:lnTo>
                      <a:pt x="61" y="12"/>
                    </a:lnTo>
                    <a:lnTo>
                      <a:pt x="75" y="8"/>
                    </a:lnTo>
                    <a:lnTo>
                      <a:pt x="80" y="5"/>
                    </a:lnTo>
                    <a:lnTo>
                      <a:pt x="87" y="4"/>
                    </a:lnTo>
                    <a:lnTo>
                      <a:pt x="94" y="1"/>
                    </a:lnTo>
                    <a:lnTo>
                      <a:pt x="101" y="0"/>
                    </a:lnTo>
                    <a:close/>
                  </a:path>
                </a:pathLst>
              </a:custGeom>
              <a:solidFill>
                <a:srgbClr val="FFFFFF"/>
              </a:solidFill>
              <a:ln w="9525">
                <a:noFill/>
                <a:round/>
                <a:headEnd/>
                <a:tailEnd/>
              </a:ln>
            </p:spPr>
            <p:txBody>
              <a:bodyPr/>
              <a:lstStyle/>
              <a:p>
                <a:endParaRPr lang="en-US"/>
              </a:p>
            </p:txBody>
          </p:sp>
          <p:sp>
            <p:nvSpPr>
              <p:cNvPr id="422083" name="Freeform 191"/>
              <p:cNvSpPr>
                <a:spLocks/>
              </p:cNvSpPr>
              <p:nvPr/>
            </p:nvSpPr>
            <p:spPr bwMode="auto">
              <a:xfrm>
                <a:off x="745" y="4077"/>
                <a:ext cx="35" cy="21"/>
              </a:xfrm>
              <a:custGeom>
                <a:avLst/>
                <a:gdLst>
                  <a:gd name="T0" fmla="*/ 3 w 35"/>
                  <a:gd name="T1" fmla="*/ 0 h 21"/>
                  <a:gd name="T2" fmla="*/ 5 w 35"/>
                  <a:gd name="T3" fmla="*/ 4 h 21"/>
                  <a:gd name="T4" fmla="*/ 10 w 35"/>
                  <a:gd name="T5" fmla="*/ 5 h 21"/>
                  <a:gd name="T6" fmla="*/ 17 w 35"/>
                  <a:gd name="T7" fmla="*/ 5 h 21"/>
                  <a:gd name="T8" fmla="*/ 24 w 35"/>
                  <a:gd name="T9" fmla="*/ 6 h 21"/>
                  <a:gd name="T10" fmla="*/ 30 w 35"/>
                  <a:gd name="T11" fmla="*/ 6 h 21"/>
                  <a:gd name="T12" fmla="*/ 33 w 35"/>
                  <a:gd name="T13" fmla="*/ 8 h 21"/>
                  <a:gd name="T14" fmla="*/ 35 w 35"/>
                  <a:gd name="T15" fmla="*/ 12 h 21"/>
                  <a:gd name="T16" fmla="*/ 33 w 35"/>
                  <a:gd name="T17" fmla="*/ 20 h 21"/>
                  <a:gd name="T18" fmla="*/ 26 w 35"/>
                  <a:gd name="T19" fmla="*/ 21 h 21"/>
                  <a:gd name="T20" fmla="*/ 19 w 35"/>
                  <a:gd name="T21" fmla="*/ 21 h 21"/>
                  <a:gd name="T22" fmla="*/ 12 w 35"/>
                  <a:gd name="T23" fmla="*/ 19 h 21"/>
                  <a:gd name="T24" fmla="*/ 7 w 35"/>
                  <a:gd name="T25" fmla="*/ 16 h 21"/>
                  <a:gd name="T26" fmla="*/ 2 w 35"/>
                  <a:gd name="T27" fmla="*/ 12 h 21"/>
                  <a:gd name="T28" fmla="*/ 0 w 35"/>
                  <a:gd name="T29" fmla="*/ 8 h 21"/>
                  <a:gd name="T30" fmla="*/ 0 w 35"/>
                  <a:gd name="T31" fmla="*/ 2 h 21"/>
                  <a:gd name="T32" fmla="*/ 3 w 35"/>
                  <a:gd name="T33" fmla="*/ 0 h 21"/>
                  <a:gd name="T34" fmla="*/ 3 w 35"/>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21"/>
                  <a:gd name="T56" fmla="*/ 35 w 35"/>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21">
                    <a:moveTo>
                      <a:pt x="3" y="0"/>
                    </a:moveTo>
                    <a:lnTo>
                      <a:pt x="5" y="4"/>
                    </a:lnTo>
                    <a:lnTo>
                      <a:pt x="10" y="5"/>
                    </a:lnTo>
                    <a:lnTo>
                      <a:pt x="17" y="5"/>
                    </a:lnTo>
                    <a:lnTo>
                      <a:pt x="24" y="6"/>
                    </a:lnTo>
                    <a:lnTo>
                      <a:pt x="30" y="6"/>
                    </a:lnTo>
                    <a:lnTo>
                      <a:pt x="33" y="8"/>
                    </a:lnTo>
                    <a:lnTo>
                      <a:pt x="35" y="12"/>
                    </a:lnTo>
                    <a:lnTo>
                      <a:pt x="33" y="20"/>
                    </a:lnTo>
                    <a:lnTo>
                      <a:pt x="26" y="21"/>
                    </a:lnTo>
                    <a:lnTo>
                      <a:pt x="19" y="21"/>
                    </a:lnTo>
                    <a:lnTo>
                      <a:pt x="12" y="19"/>
                    </a:lnTo>
                    <a:lnTo>
                      <a:pt x="7" y="16"/>
                    </a:lnTo>
                    <a:lnTo>
                      <a:pt x="2" y="12"/>
                    </a:lnTo>
                    <a:lnTo>
                      <a:pt x="0" y="8"/>
                    </a:lnTo>
                    <a:lnTo>
                      <a:pt x="0" y="2"/>
                    </a:lnTo>
                    <a:lnTo>
                      <a:pt x="3" y="0"/>
                    </a:lnTo>
                    <a:close/>
                  </a:path>
                </a:pathLst>
              </a:custGeom>
              <a:solidFill>
                <a:srgbClr val="FFFFFF"/>
              </a:solidFill>
              <a:ln w="9525">
                <a:noFill/>
                <a:round/>
                <a:headEnd/>
                <a:tailEnd/>
              </a:ln>
            </p:spPr>
            <p:txBody>
              <a:bodyPr/>
              <a:lstStyle/>
              <a:p>
                <a:endParaRPr lang="en-US"/>
              </a:p>
            </p:txBody>
          </p:sp>
          <p:sp>
            <p:nvSpPr>
              <p:cNvPr id="422084" name="Freeform 192"/>
              <p:cNvSpPr>
                <a:spLocks/>
              </p:cNvSpPr>
              <p:nvPr/>
            </p:nvSpPr>
            <p:spPr bwMode="auto">
              <a:xfrm>
                <a:off x="806" y="4090"/>
                <a:ext cx="69" cy="65"/>
              </a:xfrm>
              <a:custGeom>
                <a:avLst/>
                <a:gdLst>
                  <a:gd name="T0" fmla="*/ 58 w 69"/>
                  <a:gd name="T1" fmla="*/ 0 h 65"/>
                  <a:gd name="T2" fmla="*/ 65 w 69"/>
                  <a:gd name="T3" fmla="*/ 6 h 65"/>
                  <a:gd name="T4" fmla="*/ 69 w 69"/>
                  <a:gd name="T5" fmla="*/ 11 h 65"/>
                  <a:gd name="T6" fmla="*/ 69 w 69"/>
                  <a:gd name="T7" fmla="*/ 16 h 65"/>
                  <a:gd name="T8" fmla="*/ 69 w 69"/>
                  <a:gd name="T9" fmla="*/ 23 h 65"/>
                  <a:gd name="T10" fmla="*/ 64 w 69"/>
                  <a:gd name="T11" fmla="*/ 29 h 65"/>
                  <a:gd name="T12" fmla="*/ 58 w 69"/>
                  <a:gd name="T13" fmla="*/ 34 h 65"/>
                  <a:gd name="T14" fmla="*/ 50 w 69"/>
                  <a:gd name="T15" fmla="*/ 37 h 65"/>
                  <a:gd name="T16" fmla="*/ 41 w 69"/>
                  <a:gd name="T17" fmla="*/ 41 h 65"/>
                  <a:gd name="T18" fmla="*/ 41 w 69"/>
                  <a:gd name="T19" fmla="*/ 45 h 65"/>
                  <a:gd name="T20" fmla="*/ 44 w 69"/>
                  <a:gd name="T21" fmla="*/ 52 h 65"/>
                  <a:gd name="T22" fmla="*/ 48 w 69"/>
                  <a:gd name="T23" fmla="*/ 57 h 65"/>
                  <a:gd name="T24" fmla="*/ 53 w 69"/>
                  <a:gd name="T25" fmla="*/ 61 h 65"/>
                  <a:gd name="T26" fmla="*/ 50 w 69"/>
                  <a:gd name="T27" fmla="*/ 62 h 65"/>
                  <a:gd name="T28" fmla="*/ 46 w 69"/>
                  <a:gd name="T29" fmla="*/ 65 h 65"/>
                  <a:gd name="T30" fmla="*/ 37 w 69"/>
                  <a:gd name="T31" fmla="*/ 56 h 65"/>
                  <a:gd name="T32" fmla="*/ 28 w 69"/>
                  <a:gd name="T33" fmla="*/ 52 h 65"/>
                  <a:gd name="T34" fmla="*/ 16 w 69"/>
                  <a:gd name="T35" fmla="*/ 50 h 65"/>
                  <a:gd name="T36" fmla="*/ 6 w 69"/>
                  <a:gd name="T37" fmla="*/ 56 h 65"/>
                  <a:gd name="T38" fmla="*/ 2 w 69"/>
                  <a:gd name="T39" fmla="*/ 50 h 65"/>
                  <a:gd name="T40" fmla="*/ 0 w 69"/>
                  <a:gd name="T41" fmla="*/ 46 h 65"/>
                  <a:gd name="T42" fmla="*/ 9 w 69"/>
                  <a:gd name="T43" fmla="*/ 45 h 65"/>
                  <a:gd name="T44" fmla="*/ 16 w 69"/>
                  <a:gd name="T45" fmla="*/ 41 h 65"/>
                  <a:gd name="T46" fmla="*/ 20 w 69"/>
                  <a:gd name="T47" fmla="*/ 35 h 65"/>
                  <a:gd name="T48" fmla="*/ 21 w 69"/>
                  <a:gd name="T49" fmla="*/ 29 h 65"/>
                  <a:gd name="T50" fmla="*/ 25 w 69"/>
                  <a:gd name="T51" fmla="*/ 22 h 65"/>
                  <a:gd name="T52" fmla="*/ 30 w 69"/>
                  <a:gd name="T53" fmla="*/ 19 h 65"/>
                  <a:gd name="T54" fmla="*/ 34 w 69"/>
                  <a:gd name="T55" fmla="*/ 16 h 65"/>
                  <a:gd name="T56" fmla="*/ 37 w 69"/>
                  <a:gd name="T57" fmla="*/ 16 h 65"/>
                  <a:gd name="T58" fmla="*/ 44 w 69"/>
                  <a:gd name="T59" fmla="*/ 18 h 65"/>
                  <a:gd name="T60" fmla="*/ 53 w 69"/>
                  <a:gd name="T61" fmla="*/ 21 h 65"/>
                  <a:gd name="T62" fmla="*/ 53 w 69"/>
                  <a:gd name="T63" fmla="*/ 14 h 65"/>
                  <a:gd name="T64" fmla="*/ 55 w 69"/>
                  <a:gd name="T65" fmla="*/ 7 h 65"/>
                  <a:gd name="T66" fmla="*/ 58 w 69"/>
                  <a:gd name="T67" fmla="*/ 2 h 65"/>
                  <a:gd name="T68" fmla="*/ 58 w 69"/>
                  <a:gd name="T69" fmla="*/ 0 h 65"/>
                  <a:gd name="T70" fmla="*/ 58 w 69"/>
                  <a:gd name="T71" fmla="*/ 0 h 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9"/>
                  <a:gd name="T109" fmla="*/ 0 h 65"/>
                  <a:gd name="T110" fmla="*/ 69 w 69"/>
                  <a:gd name="T111" fmla="*/ 65 h 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9" h="65">
                    <a:moveTo>
                      <a:pt x="58" y="0"/>
                    </a:moveTo>
                    <a:lnTo>
                      <a:pt x="65" y="6"/>
                    </a:lnTo>
                    <a:lnTo>
                      <a:pt x="69" y="11"/>
                    </a:lnTo>
                    <a:lnTo>
                      <a:pt x="69" y="16"/>
                    </a:lnTo>
                    <a:lnTo>
                      <a:pt x="69" y="23"/>
                    </a:lnTo>
                    <a:lnTo>
                      <a:pt x="64" y="29"/>
                    </a:lnTo>
                    <a:lnTo>
                      <a:pt x="58" y="34"/>
                    </a:lnTo>
                    <a:lnTo>
                      <a:pt x="50" y="37"/>
                    </a:lnTo>
                    <a:lnTo>
                      <a:pt x="41" y="41"/>
                    </a:lnTo>
                    <a:lnTo>
                      <a:pt x="41" y="45"/>
                    </a:lnTo>
                    <a:lnTo>
                      <a:pt x="44" y="52"/>
                    </a:lnTo>
                    <a:lnTo>
                      <a:pt x="48" y="57"/>
                    </a:lnTo>
                    <a:lnTo>
                      <a:pt x="53" y="61"/>
                    </a:lnTo>
                    <a:lnTo>
                      <a:pt x="50" y="62"/>
                    </a:lnTo>
                    <a:lnTo>
                      <a:pt x="46" y="65"/>
                    </a:lnTo>
                    <a:lnTo>
                      <a:pt x="37" y="56"/>
                    </a:lnTo>
                    <a:lnTo>
                      <a:pt x="28" y="52"/>
                    </a:lnTo>
                    <a:lnTo>
                      <a:pt x="16" y="50"/>
                    </a:lnTo>
                    <a:lnTo>
                      <a:pt x="6" y="56"/>
                    </a:lnTo>
                    <a:lnTo>
                      <a:pt x="2" y="50"/>
                    </a:lnTo>
                    <a:lnTo>
                      <a:pt x="0" y="46"/>
                    </a:lnTo>
                    <a:lnTo>
                      <a:pt x="9" y="45"/>
                    </a:lnTo>
                    <a:lnTo>
                      <a:pt x="16" y="41"/>
                    </a:lnTo>
                    <a:lnTo>
                      <a:pt x="20" y="35"/>
                    </a:lnTo>
                    <a:lnTo>
                      <a:pt x="21" y="29"/>
                    </a:lnTo>
                    <a:lnTo>
                      <a:pt x="25" y="22"/>
                    </a:lnTo>
                    <a:lnTo>
                      <a:pt x="30" y="19"/>
                    </a:lnTo>
                    <a:lnTo>
                      <a:pt x="34" y="16"/>
                    </a:lnTo>
                    <a:lnTo>
                      <a:pt x="37" y="16"/>
                    </a:lnTo>
                    <a:lnTo>
                      <a:pt x="44" y="18"/>
                    </a:lnTo>
                    <a:lnTo>
                      <a:pt x="53" y="21"/>
                    </a:lnTo>
                    <a:lnTo>
                      <a:pt x="53" y="14"/>
                    </a:lnTo>
                    <a:lnTo>
                      <a:pt x="55" y="7"/>
                    </a:lnTo>
                    <a:lnTo>
                      <a:pt x="58" y="2"/>
                    </a:lnTo>
                    <a:lnTo>
                      <a:pt x="58" y="0"/>
                    </a:lnTo>
                    <a:close/>
                  </a:path>
                </a:pathLst>
              </a:custGeom>
              <a:solidFill>
                <a:srgbClr val="FFFFFF"/>
              </a:solidFill>
              <a:ln w="9525">
                <a:noFill/>
                <a:round/>
                <a:headEnd/>
                <a:tailEnd/>
              </a:ln>
            </p:spPr>
            <p:txBody>
              <a:bodyPr/>
              <a:lstStyle/>
              <a:p>
                <a:endParaRPr lang="en-US"/>
              </a:p>
            </p:txBody>
          </p:sp>
          <p:sp>
            <p:nvSpPr>
              <p:cNvPr id="422085" name="Freeform 193"/>
              <p:cNvSpPr>
                <a:spLocks/>
              </p:cNvSpPr>
              <p:nvPr/>
            </p:nvSpPr>
            <p:spPr bwMode="auto">
              <a:xfrm>
                <a:off x="954" y="4100"/>
                <a:ext cx="7" cy="9"/>
              </a:xfrm>
              <a:custGeom>
                <a:avLst/>
                <a:gdLst>
                  <a:gd name="T0" fmla="*/ 7 w 7"/>
                  <a:gd name="T1" fmla="*/ 0 h 9"/>
                  <a:gd name="T2" fmla="*/ 7 w 7"/>
                  <a:gd name="T3" fmla="*/ 5 h 9"/>
                  <a:gd name="T4" fmla="*/ 3 w 7"/>
                  <a:gd name="T5" fmla="*/ 9 h 9"/>
                  <a:gd name="T6" fmla="*/ 0 w 7"/>
                  <a:gd name="T7" fmla="*/ 9 h 9"/>
                  <a:gd name="T8" fmla="*/ 0 w 7"/>
                  <a:gd name="T9" fmla="*/ 9 h 9"/>
                  <a:gd name="T10" fmla="*/ 2 w 7"/>
                  <a:gd name="T11" fmla="*/ 5 h 9"/>
                  <a:gd name="T12" fmla="*/ 7 w 7"/>
                  <a:gd name="T13" fmla="*/ 0 h 9"/>
                  <a:gd name="T14" fmla="*/ 7 w 7"/>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9"/>
                  <a:gd name="T26" fmla="*/ 7 w 7"/>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9">
                    <a:moveTo>
                      <a:pt x="7" y="0"/>
                    </a:moveTo>
                    <a:lnTo>
                      <a:pt x="7" y="5"/>
                    </a:lnTo>
                    <a:lnTo>
                      <a:pt x="3" y="9"/>
                    </a:lnTo>
                    <a:lnTo>
                      <a:pt x="0" y="9"/>
                    </a:lnTo>
                    <a:lnTo>
                      <a:pt x="2" y="5"/>
                    </a:lnTo>
                    <a:lnTo>
                      <a:pt x="7" y="0"/>
                    </a:lnTo>
                    <a:close/>
                  </a:path>
                </a:pathLst>
              </a:custGeom>
              <a:solidFill>
                <a:srgbClr val="FFFFFF"/>
              </a:solidFill>
              <a:ln w="9525">
                <a:noFill/>
                <a:round/>
                <a:headEnd/>
                <a:tailEnd/>
              </a:ln>
            </p:spPr>
            <p:txBody>
              <a:bodyPr/>
              <a:lstStyle/>
              <a:p>
                <a:endParaRPr lang="en-US"/>
              </a:p>
            </p:txBody>
          </p:sp>
          <p:sp>
            <p:nvSpPr>
              <p:cNvPr id="422086" name="Freeform 194"/>
              <p:cNvSpPr>
                <a:spLocks/>
              </p:cNvSpPr>
              <p:nvPr/>
            </p:nvSpPr>
            <p:spPr bwMode="auto">
              <a:xfrm>
                <a:off x="450" y="4111"/>
                <a:ext cx="52" cy="82"/>
              </a:xfrm>
              <a:custGeom>
                <a:avLst/>
                <a:gdLst>
                  <a:gd name="T0" fmla="*/ 0 w 52"/>
                  <a:gd name="T1" fmla="*/ 0 h 82"/>
                  <a:gd name="T2" fmla="*/ 3 w 52"/>
                  <a:gd name="T3" fmla="*/ 0 h 82"/>
                  <a:gd name="T4" fmla="*/ 10 w 52"/>
                  <a:gd name="T5" fmla="*/ 2 h 82"/>
                  <a:gd name="T6" fmla="*/ 17 w 52"/>
                  <a:gd name="T7" fmla="*/ 4 h 82"/>
                  <a:gd name="T8" fmla="*/ 24 w 52"/>
                  <a:gd name="T9" fmla="*/ 6 h 82"/>
                  <a:gd name="T10" fmla="*/ 14 w 52"/>
                  <a:gd name="T11" fmla="*/ 13 h 82"/>
                  <a:gd name="T12" fmla="*/ 8 w 52"/>
                  <a:gd name="T13" fmla="*/ 24 h 82"/>
                  <a:gd name="T14" fmla="*/ 7 w 52"/>
                  <a:gd name="T15" fmla="*/ 29 h 82"/>
                  <a:gd name="T16" fmla="*/ 8 w 52"/>
                  <a:gd name="T17" fmla="*/ 35 h 82"/>
                  <a:gd name="T18" fmla="*/ 8 w 52"/>
                  <a:gd name="T19" fmla="*/ 40 h 82"/>
                  <a:gd name="T20" fmla="*/ 12 w 52"/>
                  <a:gd name="T21" fmla="*/ 46 h 82"/>
                  <a:gd name="T22" fmla="*/ 17 w 52"/>
                  <a:gd name="T23" fmla="*/ 54 h 82"/>
                  <a:gd name="T24" fmla="*/ 26 w 52"/>
                  <a:gd name="T25" fmla="*/ 63 h 82"/>
                  <a:gd name="T26" fmla="*/ 31 w 52"/>
                  <a:gd name="T27" fmla="*/ 67 h 82"/>
                  <a:gd name="T28" fmla="*/ 38 w 52"/>
                  <a:gd name="T29" fmla="*/ 70 h 82"/>
                  <a:gd name="T30" fmla="*/ 45 w 52"/>
                  <a:gd name="T31" fmla="*/ 71 h 82"/>
                  <a:gd name="T32" fmla="*/ 52 w 52"/>
                  <a:gd name="T33" fmla="*/ 74 h 82"/>
                  <a:gd name="T34" fmla="*/ 45 w 52"/>
                  <a:gd name="T35" fmla="*/ 78 h 82"/>
                  <a:gd name="T36" fmla="*/ 37 w 52"/>
                  <a:gd name="T37" fmla="*/ 81 h 82"/>
                  <a:gd name="T38" fmla="*/ 29 w 52"/>
                  <a:gd name="T39" fmla="*/ 82 h 82"/>
                  <a:gd name="T40" fmla="*/ 26 w 52"/>
                  <a:gd name="T41" fmla="*/ 82 h 82"/>
                  <a:gd name="T42" fmla="*/ 17 w 52"/>
                  <a:gd name="T43" fmla="*/ 77 h 82"/>
                  <a:gd name="T44" fmla="*/ 12 w 52"/>
                  <a:gd name="T45" fmla="*/ 69 h 82"/>
                  <a:gd name="T46" fmla="*/ 8 w 52"/>
                  <a:gd name="T47" fmla="*/ 62 h 82"/>
                  <a:gd name="T48" fmla="*/ 7 w 52"/>
                  <a:gd name="T49" fmla="*/ 56 h 82"/>
                  <a:gd name="T50" fmla="*/ 5 w 52"/>
                  <a:gd name="T51" fmla="*/ 50 h 82"/>
                  <a:gd name="T52" fmla="*/ 5 w 52"/>
                  <a:gd name="T53" fmla="*/ 44 h 82"/>
                  <a:gd name="T54" fmla="*/ 3 w 52"/>
                  <a:gd name="T55" fmla="*/ 39 h 82"/>
                  <a:gd name="T56" fmla="*/ 3 w 52"/>
                  <a:gd name="T57" fmla="*/ 32 h 82"/>
                  <a:gd name="T58" fmla="*/ 3 w 52"/>
                  <a:gd name="T59" fmla="*/ 27 h 82"/>
                  <a:gd name="T60" fmla="*/ 3 w 52"/>
                  <a:gd name="T61" fmla="*/ 24 h 82"/>
                  <a:gd name="T62" fmla="*/ 0 w 52"/>
                  <a:gd name="T63" fmla="*/ 16 h 82"/>
                  <a:gd name="T64" fmla="*/ 0 w 52"/>
                  <a:gd name="T65" fmla="*/ 9 h 82"/>
                  <a:gd name="T66" fmla="*/ 0 w 52"/>
                  <a:gd name="T67" fmla="*/ 2 h 82"/>
                  <a:gd name="T68" fmla="*/ 0 w 52"/>
                  <a:gd name="T69" fmla="*/ 0 h 82"/>
                  <a:gd name="T70" fmla="*/ 0 w 52"/>
                  <a:gd name="T71" fmla="*/ 0 h 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82"/>
                  <a:gd name="T110" fmla="*/ 52 w 52"/>
                  <a:gd name="T111" fmla="*/ 82 h 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82">
                    <a:moveTo>
                      <a:pt x="0" y="0"/>
                    </a:moveTo>
                    <a:lnTo>
                      <a:pt x="3" y="0"/>
                    </a:lnTo>
                    <a:lnTo>
                      <a:pt x="10" y="2"/>
                    </a:lnTo>
                    <a:lnTo>
                      <a:pt x="17" y="4"/>
                    </a:lnTo>
                    <a:lnTo>
                      <a:pt x="24" y="6"/>
                    </a:lnTo>
                    <a:lnTo>
                      <a:pt x="14" y="13"/>
                    </a:lnTo>
                    <a:lnTo>
                      <a:pt x="8" y="24"/>
                    </a:lnTo>
                    <a:lnTo>
                      <a:pt x="7" y="29"/>
                    </a:lnTo>
                    <a:lnTo>
                      <a:pt x="8" y="35"/>
                    </a:lnTo>
                    <a:lnTo>
                      <a:pt x="8" y="40"/>
                    </a:lnTo>
                    <a:lnTo>
                      <a:pt x="12" y="46"/>
                    </a:lnTo>
                    <a:lnTo>
                      <a:pt x="17" y="54"/>
                    </a:lnTo>
                    <a:lnTo>
                      <a:pt x="26" y="63"/>
                    </a:lnTo>
                    <a:lnTo>
                      <a:pt x="31" y="67"/>
                    </a:lnTo>
                    <a:lnTo>
                      <a:pt x="38" y="70"/>
                    </a:lnTo>
                    <a:lnTo>
                      <a:pt x="45" y="71"/>
                    </a:lnTo>
                    <a:lnTo>
                      <a:pt x="52" y="74"/>
                    </a:lnTo>
                    <a:lnTo>
                      <a:pt x="45" y="78"/>
                    </a:lnTo>
                    <a:lnTo>
                      <a:pt x="37" y="81"/>
                    </a:lnTo>
                    <a:lnTo>
                      <a:pt x="29" y="82"/>
                    </a:lnTo>
                    <a:lnTo>
                      <a:pt x="26" y="82"/>
                    </a:lnTo>
                    <a:lnTo>
                      <a:pt x="17" y="77"/>
                    </a:lnTo>
                    <a:lnTo>
                      <a:pt x="12" y="69"/>
                    </a:lnTo>
                    <a:lnTo>
                      <a:pt x="8" y="62"/>
                    </a:lnTo>
                    <a:lnTo>
                      <a:pt x="7" y="56"/>
                    </a:lnTo>
                    <a:lnTo>
                      <a:pt x="5" y="50"/>
                    </a:lnTo>
                    <a:lnTo>
                      <a:pt x="5" y="44"/>
                    </a:lnTo>
                    <a:lnTo>
                      <a:pt x="3" y="39"/>
                    </a:lnTo>
                    <a:lnTo>
                      <a:pt x="3" y="32"/>
                    </a:lnTo>
                    <a:lnTo>
                      <a:pt x="3" y="27"/>
                    </a:lnTo>
                    <a:lnTo>
                      <a:pt x="3" y="24"/>
                    </a:lnTo>
                    <a:lnTo>
                      <a:pt x="0" y="16"/>
                    </a:lnTo>
                    <a:lnTo>
                      <a:pt x="0" y="9"/>
                    </a:lnTo>
                    <a:lnTo>
                      <a:pt x="0" y="2"/>
                    </a:lnTo>
                    <a:lnTo>
                      <a:pt x="0" y="0"/>
                    </a:lnTo>
                    <a:close/>
                  </a:path>
                </a:pathLst>
              </a:custGeom>
              <a:solidFill>
                <a:srgbClr val="FFFFFF"/>
              </a:solidFill>
              <a:ln w="9525">
                <a:noFill/>
                <a:round/>
                <a:headEnd/>
                <a:tailEnd/>
              </a:ln>
            </p:spPr>
            <p:txBody>
              <a:bodyPr/>
              <a:lstStyle/>
              <a:p>
                <a:endParaRPr lang="en-US"/>
              </a:p>
            </p:txBody>
          </p:sp>
          <p:sp>
            <p:nvSpPr>
              <p:cNvPr id="422087" name="Freeform 195"/>
              <p:cNvSpPr>
                <a:spLocks/>
              </p:cNvSpPr>
              <p:nvPr/>
            </p:nvSpPr>
            <p:spPr bwMode="auto">
              <a:xfrm>
                <a:off x="543" y="4134"/>
                <a:ext cx="31" cy="17"/>
              </a:xfrm>
              <a:custGeom>
                <a:avLst/>
                <a:gdLst>
                  <a:gd name="T0" fmla="*/ 21 w 31"/>
                  <a:gd name="T1" fmla="*/ 0 h 17"/>
                  <a:gd name="T2" fmla="*/ 24 w 31"/>
                  <a:gd name="T3" fmla="*/ 2 h 17"/>
                  <a:gd name="T4" fmla="*/ 31 w 31"/>
                  <a:gd name="T5" fmla="*/ 6 h 17"/>
                  <a:gd name="T6" fmla="*/ 24 w 31"/>
                  <a:gd name="T7" fmla="*/ 8 h 17"/>
                  <a:gd name="T8" fmla="*/ 17 w 31"/>
                  <a:gd name="T9" fmla="*/ 12 h 17"/>
                  <a:gd name="T10" fmla="*/ 10 w 31"/>
                  <a:gd name="T11" fmla="*/ 14 h 17"/>
                  <a:gd name="T12" fmla="*/ 9 w 31"/>
                  <a:gd name="T13" fmla="*/ 17 h 17"/>
                  <a:gd name="T14" fmla="*/ 3 w 31"/>
                  <a:gd name="T15" fmla="*/ 14 h 17"/>
                  <a:gd name="T16" fmla="*/ 0 w 31"/>
                  <a:gd name="T17" fmla="*/ 12 h 17"/>
                  <a:gd name="T18" fmla="*/ 7 w 31"/>
                  <a:gd name="T19" fmla="*/ 14 h 17"/>
                  <a:gd name="T20" fmla="*/ 12 w 31"/>
                  <a:gd name="T21" fmla="*/ 12 h 17"/>
                  <a:gd name="T22" fmla="*/ 14 w 31"/>
                  <a:gd name="T23" fmla="*/ 9 h 17"/>
                  <a:gd name="T24" fmla="*/ 14 w 31"/>
                  <a:gd name="T25" fmla="*/ 1 h 17"/>
                  <a:gd name="T26" fmla="*/ 21 w 31"/>
                  <a:gd name="T27" fmla="*/ 0 h 17"/>
                  <a:gd name="T28" fmla="*/ 21 w 31"/>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
                  <a:gd name="T46" fmla="*/ 0 h 17"/>
                  <a:gd name="T47" fmla="*/ 31 w 31"/>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 h="17">
                    <a:moveTo>
                      <a:pt x="21" y="0"/>
                    </a:moveTo>
                    <a:lnTo>
                      <a:pt x="24" y="2"/>
                    </a:lnTo>
                    <a:lnTo>
                      <a:pt x="31" y="6"/>
                    </a:lnTo>
                    <a:lnTo>
                      <a:pt x="24" y="8"/>
                    </a:lnTo>
                    <a:lnTo>
                      <a:pt x="17" y="12"/>
                    </a:lnTo>
                    <a:lnTo>
                      <a:pt x="10" y="14"/>
                    </a:lnTo>
                    <a:lnTo>
                      <a:pt x="9" y="17"/>
                    </a:lnTo>
                    <a:lnTo>
                      <a:pt x="3" y="14"/>
                    </a:lnTo>
                    <a:lnTo>
                      <a:pt x="0" y="12"/>
                    </a:lnTo>
                    <a:lnTo>
                      <a:pt x="7" y="14"/>
                    </a:lnTo>
                    <a:lnTo>
                      <a:pt x="12" y="12"/>
                    </a:lnTo>
                    <a:lnTo>
                      <a:pt x="14" y="9"/>
                    </a:lnTo>
                    <a:lnTo>
                      <a:pt x="14" y="1"/>
                    </a:lnTo>
                    <a:lnTo>
                      <a:pt x="21" y="0"/>
                    </a:lnTo>
                    <a:close/>
                  </a:path>
                </a:pathLst>
              </a:custGeom>
              <a:solidFill>
                <a:srgbClr val="FFFFFF"/>
              </a:solidFill>
              <a:ln w="9525">
                <a:noFill/>
                <a:round/>
                <a:headEnd/>
                <a:tailEnd/>
              </a:ln>
            </p:spPr>
            <p:txBody>
              <a:bodyPr/>
              <a:lstStyle/>
              <a:p>
                <a:endParaRPr lang="en-US"/>
              </a:p>
            </p:txBody>
          </p:sp>
          <p:sp>
            <p:nvSpPr>
              <p:cNvPr id="422088" name="Freeform 196"/>
              <p:cNvSpPr>
                <a:spLocks/>
              </p:cNvSpPr>
              <p:nvPr/>
            </p:nvSpPr>
            <p:spPr bwMode="auto">
              <a:xfrm>
                <a:off x="938" y="4136"/>
                <a:ext cx="32" cy="7"/>
              </a:xfrm>
              <a:custGeom>
                <a:avLst/>
                <a:gdLst>
                  <a:gd name="T0" fmla="*/ 26 w 32"/>
                  <a:gd name="T1" fmla="*/ 0 h 7"/>
                  <a:gd name="T2" fmla="*/ 32 w 32"/>
                  <a:gd name="T3" fmla="*/ 4 h 7"/>
                  <a:gd name="T4" fmla="*/ 28 w 32"/>
                  <a:gd name="T5" fmla="*/ 7 h 7"/>
                  <a:gd name="T6" fmla="*/ 19 w 32"/>
                  <a:gd name="T7" fmla="*/ 7 h 7"/>
                  <a:gd name="T8" fmla="*/ 12 w 32"/>
                  <a:gd name="T9" fmla="*/ 7 h 7"/>
                  <a:gd name="T10" fmla="*/ 4 w 32"/>
                  <a:gd name="T11" fmla="*/ 6 h 7"/>
                  <a:gd name="T12" fmla="*/ 0 w 32"/>
                  <a:gd name="T13" fmla="*/ 4 h 7"/>
                  <a:gd name="T14" fmla="*/ 2 w 32"/>
                  <a:gd name="T15" fmla="*/ 4 h 7"/>
                  <a:gd name="T16" fmla="*/ 7 w 32"/>
                  <a:gd name="T17" fmla="*/ 3 h 7"/>
                  <a:gd name="T18" fmla="*/ 12 w 32"/>
                  <a:gd name="T19" fmla="*/ 3 h 7"/>
                  <a:gd name="T20" fmla="*/ 23 w 32"/>
                  <a:gd name="T21" fmla="*/ 3 h 7"/>
                  <a:gd name="T22" fmla="*/ 26 w 32"/>
                  <a:gd name="T23" fmla="*/ 0 h 7"/>
                  <a:gd name="T24" fmla="*/ 26 w 32"/>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7"/>
                  <a:gd name="T41" fmla="*/ 32 w 32"/>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7">
                    <a:moveTo>
                      <a:pt x="26" y="0"/>
                    </a:moveTo>
                    <a:lnTo>
                      <a:pt x="32" y="4"/>
                    </a:lnTo>
                    <a:lnTo>
                      <a:pt x="28" y="7"/>
                    </a:lnTo>
                    <a:lnTo>
                      <a:pt x="19" y="7"/>
                    </a:lnTo>
                    <a:lnTo>
                      <a:pt x="12" y="7"/>
                    </a:lnTo>
                    <a:lnTo>
                      <a:pt x="4" y="6"/>
                    </a:lnTo>
                    <a:lnTo>
                      <a:pt x="0" y="4"/>
                    </a:lnTo>
                    <a:lnTo>
                      <a:pt x="2" y="4"/>
                    </a:lnTo>
                    <a:lnTo>
                      <a:pt x="7" y="3"/>
                    </a:lnTo>
                    <a:lnTo>
                      <a:pt x="12" y="3"/>
                    </a:lnTo>
                    <a:lnTo>
                      <a:pt x="23" y="3"/>
                    </a:lnTo>
                    <a:lnTo>
                      <a:pt x="26" y="0"/>
                    </a:lnTo>
                    <a:close/>
                  </a:path>
                </a:pathLst>
              </a:custGeom>
              <a:solidFill>
                <a:srgbClr val="FFFFFF"/>
              </a:solidFill>
              <a:ln w="9525">
                <a:noFill/>
                <a:round/>
                <a:headEnd/>
                <a:tailEnd/>
              </a:ln>
            </p:spPr>
            <p:txBody>
              <a:bodyPr/>
              <a:lstStyle/>
              <a:p>
                <a:endParaRPr lang="en-US"/>
              </a:p>
            </p:txBody>
          </p:sp>
          <p:sp>
            <p:nvSpPr>
              <p:cNvPr id="422089" name="Freeform 197"/>
              <p:cNvSpPr>
                <a:spLocks/>
              </p:cNvSpPr>
              <p:nvPr/>
            </p:nvSpPr>
            <p:spPr bwMode="auto">
              <a:xfrm>
                <a:off x="494" y="4207"/>
                <a:ext cx="61" cy="27"/>
              </a:xfrm>
              <a:custGeom>
                <a:avLst/>
                <a:gdLst>
                  <a:gd name="T0" fmla="*/ 24 w 61"/>
                  <a:gd name="T1" fmla="*/ 0 h 27"/>
                  <a:gd name="T2" fmla="*/ 26 w 61"/>
                  <a:gd name="T3" fmla="*/ 0 h 27"/>
                  <a:gd name="T4" fmla="*/ 29 w 61"/>
                  <a:gd name="T5" fmla="*/ 0 h 27"/>
                  <a:gd name="T6" fmla="*/ 35 w 61"/>
                  <a:gd name="T7" fmla="*/ 0 h 27"/>
                  <a:gd name="T8" fmla="*/ 42 w 61"/>
                  <a:gd name="T9" fmla="*/ 0 h 27"/>
                  <a:gd name="T10" fmla="*/ 36 w 61"/>
                  <a:gd name="T11" fmla="*/ 5 h 27"/>
                  <a:gd name="T12" fmla="*/ 35 w 61"/>
                  <a:gd name="T13" fmla="*/ 8 h 27"/>
                  <a:gd name="T14" fmla="*/ 36 w 61"/>
                  <a:gd name="T15" fmla="*/ 12 h 27"/>
                  <a:gd name="T16" fmla="*/ 42 w 61"/>
                  <a:gd name="T17" fmla="*/ 14 h 27"/>
                  <a:gd name="T18" fmla="*/ 45 w 61"/>
                  <a:gd name="T19" fmla="*/ 16 h 27"/>
                  <a:gd name="T20" fmla="*/ 51 w 61"/>
                  <a:gd name="T21" fmla="*/ 19 h 27"/>
                  <a:gd name="T22" fmla="*/ 56 w 61"/>
                  <a:gd name="T23" fmla="*/ 21 h 27"/>
                  <a:gd name="T24" fmla="*/ 61 w 61"/>
                  <a:gd name="T25" fmla="*/ 27 h 27"/>
                  <a:gd name="T26" fmla="*/ 52 w 61"/>
                  <a:gd name="T27" fmla="*/ 27 h 27"/>
                  <a:gd name="T28" fmla="*/ 43 w 61"/>
                  <a:gd name="T29" fmla="*/ 27 h 27"/>
                  <a:gd name="T30" fmla="*/ 33 w 61"/>
                  <a:gd name="T31" fmla="*/ 25 h 27"/>
                  <a:gd name="T32" fmla="*/ 26 w 61"/>
                  <a:gd name="T33" fmla="*/ 25 h 27"/>
                  <a:gd name="T34" fmla="*/ 19 w 61"/>
                  <a:gd name="T35" fmla="*/ 23 h 27"/>
                  <a:gd name="T36" fmla="*/ 12 w 61"/>
                  <a:gd name="T37" fmla="*/ 21 h 27"/>
                  <a:gd name="T38" fmla="*/ 5 w 61"/>
                  <a:gd name="T39" fmla="*/ 17 h 27"/>
                  <a:gd name="T40" fmla="*/ 0 w 61"/>
                  <a:gd name="T41" fmla="*/ 13 h 27"/>
                  <a:gd name="T42" fmla="*/ 8 w 61"/>
                  <a:gd name="T43" fmla="*/ 16 h 27"/>
                  <a:gd name="T44" fmla="*/ 15 w 61"/>
                  <a:gd name="T45" fmla="*/ 16 h 27"/>
                  <a:gd name="T46" fmla="*/ 17 w 61"/>
                  <a:gd name="T47" fmla="*/ 13 h 27"/>
                  <a:gd name="T48" fmla="*/ 19 w 61"/>
                  <a:gd name="T49" fmla="*/ 10 h 27"/>
                  <a:gd name="T50" fmla="*/ 17 w 61"/>
                  <a:gd name="T51" fmla="*/ 2 h 27"/>
                  <a:gd name="T52" fmla="*/ 24 w 61"/>
                  <a:gd name="T53" fmla="*/ 0 h 27"/>
                  <a:gd name="T54" fmla="*/ 24 w 61"/>
                  <a:gd name="T55" fmla="*/ 0 h 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
                  <a:gd name="T85" fmla="*/ 0 h 27"/>
                  <a:gd name="T86" fmla="*/ 61 w 61"/>
                  <a:gd name="T87" fmla="*/ 27 h 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 h="27">
                    <a:moveTo>
                      <a:pt x="24" y="0"/>
                    </a:moveTo>
                    <a:lnTo>
                      <a:pt x="26" y="0"/>
                    </a:lnTo>
                    <a:lnTo>
                      <a:pt x="29" y="0"/>
                    </a:lnTo>
                    <a:lnTo>
                      <a:pt x="35" y="0"/>
                    </a:lnTo>
                    <a:lnTo>
                      <a:pt x="42" y="0"/>
                    </a:lnTo>
                    <a:lnTo>
                      <a:pt x="36" y="5"/>
                    </a:lnTo>
                    <a:lnTo>
                      <a:pt x="35" y="8"/>
                    </a:lnTo>
                    <a:lnTo>
                      <a:pt x="36" y="12"/>
                    </a:lnTo>
                    <a:lnTo>
                      <a:pt x="42" y="14"/>
                    </a:lnTo>
                    <a:lnTo>
                      <a:pt x="45" y="16"/>
                    </a:lnTo>
                    <a:lnTo>
                      <a:pt x="51" y="19"/>
                    </a:lnTo>
                    <a:lnTo>
                      <a:pt x="56" y="21"/>
                    </a:lnTo>
                    <a:lnTo>
                      <a:pt x="61" y="27"/>
                    </a:lnTo>
                    <a:lnTo>
                      <a:pt x="52" y="27"/>
                    </a:lnTo>
                    <a:lnTo>
                      <a:pt x="43" y="27"/>
                    </a:lnTo>
                    <a:lnTo>
                      <a:pt x="33" y="25"/>
                    </a:lnTo>
                    <a:lnTo>
                      <a:pt x="26" y="25"/>
                    </a:lnTo>
                    <a:lnTo>
                      <a:pt x="19" y="23"/>
                    </a:lnTo>
                    <a:lnTo>
                      <a:pt x="12" y="21"/>
                    </a:lnTo>
                    <a:lnTo>
                      <a:pt x="5" y="17"/>
                    </a:lnTo>
                    <a:lnTo>
                      <a:pt x="0" y="13"/>
                    </a:lnTo>
                    <a:lnTo>
                      <a:pt x="8" y="16"/>
                    </a:lnTo>
                    <a:lnTo>
                      <a:pt x="15" y="16"/>
                    </a:lnTo>
                    <a:lnTo>
                      <a:pt x="17" y="13"/>
                    </a:lnTo>
                    <a:lnTo>
                      <a:pt x="19" y="10"/>
                    </a:lnTo>
                    <a:lnTo>
                      <a:pt x="17" y="2"/>
                    </a:lnTo>
                    <a:lnTo>
                      <a:pt x="24" y="0"/>
                    </a:lnTo>
                    <a:close/>
                  </a:path>
                </a:pathLst>
              </a:custGeom>
              <a:solidFill>
                <a:srgbClr val="FFFFFF"/>
              </a:solidFill>
              <a:ln w="9525">
                <a:noFill/>
                <a:round/>
                <a:headEnd/>
                <a:tailEnd/>
              </a:ln>
            </p:spPr>
            <p:txBody>
              <a:bodyPr/>
              <a:lstStyle/>
              <a:p>
                <a:endParaRPr lang="en-US"/>
              </a:p>
            </p:txBody>
          </p:sp>
          <p:sp>
            <p:nvSpPr>
              <p:cNvPr id="422090" name="Freeform 198"/>
              <p:cNvSpPr>
                <a:spLocks/>
              </p:cNvSpPr>
              <p:nvPr/>
            </p:nvSpPr>
            <p:spPr bwMode="auto">
              <a:xfrm>
                <a:off x="775" y="4262"/>
                <a:ext cx="28" cy="10"/>
              </a:xfrm>
              <a:custGeom>
                <a:avLst/>
                <a:gdLst>
                  <a:gd name="T0" fmla="*/ 19 w 28"/>
                  <a:gd name="T1" fmla="*/ 0 h 10"/>
                  <a:gd name="T2" fmla="*/ 26 w 28"/>
                  <a:gd name="T3" fmla="*/ 3 h 10"/>
                  <a:gd name="T4" fmla="*/ 28 w 28"/>
                  <a:gd name="T5" fmla="*/ 7 h 10"/>
                  <a:gd name="T6" fmla="*/ 23 w 28"/>
                  <a:gd name="T7" fmla="*/ 8 h 10"/>
                  <a:gd name="T8" fmla="*/ 16 w 28"/>
                  <a:gd name="T9" fmla="*/ 10 h 10"/>
                  <a:gd name="T10" fmla="*/ 7 w 28"/>
                  <a:gd name="T11" fmla="*/ 10 h 10"/>
                  <a:gd name="T12" fmla="*/ 1 w 28"/>
                  <a:gd name="T13" fmla="*/ 8 h 10"/>
                  <a:gd name="T14" fmla="*/ 0 w 28"/>
                  <a:gd name="T15" fmla="*/ 7 h 10"/>
                  <a:gd name="T16" fmla="*/ 3 w 28"/>
                  <a:gd name="T17" fmla="*/ 6 h 10"/>
                  <a:gd name="T18" fmla="*/ 5 w 28"/>
                  <a:gd name="T19" fmla="*/ 3 h 10"/>
                  <a:gd name="T20" fmla="*/ 12 w 28"/>
                  <a:gd name="T21" fmla="*/ 3 h 10"/>
                  <a:gd name="T22" fmla="*/ 16 w 28"/>
                  <a:gd name="T23" fmla="*/ 1 h 10"/>
                  <a:gd name="T24" fmla="*/ 19 w 28"/>
                  <a:gd name="T25" fmla="*/ 0 h 10"/>
                  <a:gd name="T26" fmla="*/ 19 w 28"/>
                  <a:gd name="T27" fmla="*/ 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
                  <a:gd name="T43" fmla="*/ 0 h 10"/>
                  <a:gd name="T44" fmla="*/ 28 w 2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 h="10">
                    <a:moveTo>
                      <a:pt x="19" y="0"/>
                    </a:moveTo>
                    <a:lnTo>
                      <a:pt x="26" y="3"/>
                    </a:lnTo>
                    <a:lnTo>
                      <a:pt x="28" y="7"/>
                    </a:lnTo>
                    <a:lnTo>
                      <a:pt x="23" y="8"/>
                    </a:lnTo>
                    <a:lnTo>
                      <a:pt x="16" y="10"/>
                    </a:lnTo>
                    <a:lnTo>
                      <a:pt x="7" y="10"/>
                    </a:lnTo>
                    <a:lnTo>
                      <a:pt x="1" y="8"/>
                    </a:lnTo>
                    <a:lnTo>
                      <a:pt x="0" y="7"/>
                    </a:lnTo>
                    <a:lnTo>
                      <a:pt x="3" y="6"/>
                    </a:lnTo>
                    <a:lnTo>
                      <a:pt x="5" y="3"/>
                    </a:lnTo>
                    <a:lnTo>
                      <a:pt x="12" y="3"/>
                    </a:lnTo>
                    <a:lnTo>
                      <a:pt x="16" y="1"/>
                    </a:lnTo>
                    <a:lnTo>
                      <a:pt x="19" y="0"/>
                    </a:lnTo>
                    <a:close/>
                  </a:path>
                </a:pathLst>
              </a:custGeom>
              <a:solidFill>
                <a:srgbClr val="FFFFFF"/>
              </a:solidFill>
              <a:ln w="9525">
                <a:noFill/>
                <a:round/>
                <a:headEnd/>
                <a:tailEnd/>
              </a:ln>
            </p:spPr>
            <p:txBody>
              <a:bodyPr/>
              <a:lstStyle/>
              <a:p>
                <a:endParaRPr lang="en-US"/>
              </a:p>
            </p:txBody>
          </p:sp>
          <p:sp>
            <p:nvSpPr>
              <p:cNvPr id="422091" name="Freeform 199"/>
              <p:cNvSpPr>
                <a:spLocks/>
              </p:cNvSpPr>
              <p:nvPr/>
            </p:nvSpPr>
            <p:spPr bwMode="auto">
              <a:xfrm>
                <a:off x="248" y="3729"/>
                <a:ext cx="98" cy="149"/>
              </a:xfrm>
              <a:custGeom>
                <a:avLst/>
                <a:gdLst>
                  <a:gd name="T0" fmla="*/ 14 w 98"/>
                  <a:gd name="T1" fmla="*/ 0 h 149"/>
                  <a:gd name="T2" fmla="*/ 22 w 98"/>
                  <a:gd name="T3" fmla="*/ 3 h 149"/>
                  <a:gd name="T4" fmla="*/ 31 w 98"/>
                  <a:gd name="T5" fmla="*/ 9 h 149"/>
                  <a:gd name="T6" fmla="*/ 35 w 98"/>
                  <a:gd name="T7" fmla="*/ 19 h 149"/>
                  <a:gd name="T8" fmla="*/ 36 w 98"/>
                  <a:gd name="T9" fmla="*/ 27 h 149"/>
                  <a:gd name="T10" fmla="*/ 40 w 98"/>
                  <a:gd name="T11" fmla="*/ 20 h 149"/>
                  <a:gd name="T12" fmla="*/ 49 w 98"/>
                  <a:gd name="T13" fmla="*/ 13 h 149"/>
                  <a:gd name="T14" fmla="*/ 58 w 98"/>
                  <a:gd name="T15" fmla="*/ 5 h 149"/>
                  <a:gd name="T16" fmla="*/ 66 w 98"/>
                  <a:gd name="T17" fmla="*/ 3 h 149"/>
                  <a:gd name="T18" fmla="*/ 73 w 98"/>
                  <a:gd name="T19" fmla="*/ 8 h 149"/>
                  <a:gd name="T20" fmla="*/ 80 w 98"/>
                  <a:gd name="T21" fmla="*/ 16 h 149"/>
                  <a:gd name="T22" fmla="*/ 86 w 98"/>
                  <a:gd name="T23" fmla="*/ 24 h 149"/>
                  <a:gd name="T24" fmla="*/ 91 w 98"/>
                  <a:gd name="T25" fmla="*/ 32 h 149"/>
                  <a:gd name="T26" fmla="*/ 93 w 98"/>
                  <a:gd name="T27" fmla="*/ 40 h 149"/>
                  <a:gd name="T28" fmla="*/ 96 w 98"/>
                  <a:gd name="T29" fmla="*/ 49 h 149"/>
                  <a:gd name="T30" fmla="*/ 96 w 98"/>
                  <a:gd name="T31" fmla="*/ 58 h 149"/>
                  <a:gd name="T32" fmla="*/ 98 w 98"/>
                  <a:gd name="T33" fmla="*/ 69 h 149"/>
                  <a:gd name="T34" fmla="*/ 96 w 98"/>
                  <a:gd name="T35" fmla="*/ 77 h 149"/>
                  <a:gd name="T36" fmla="*/ 96 w 98"/>
                  <a:gd name="T37" fmla="*/ 86 h 149"/>
                  <a:gd name="T38" fmla="*/ 94 w 98"/>
                  <a:gd name="T39" fmla="*/ 96 h 149"/>
                  <a:gd name="T40" fmla="*/ 94 w 98"/>
                  <a:gd name="T41" fmla="*/ 107 h 149"/>
                  <a:gd name="T42" fmla="*/ 93 w 98"/>
                  <a:gd name="T43" fmla="*/ 115 h 149"/>
                  <a:gd name="T44" fmla="*/ 93 w 98"/>
                  <a:gd name="T45" fmla="*/ 126 h 149"/>
                  <a:gd name="T46" fmla="*/ 93 w 98"/>
                  <a:gd name="T47" fmla="*/ 134 h 149"/>
                  <a:gd name="T48" fmla="*/ 94 w 98"/>
                  <a:gd name="T49" fmla="*/ 145 h 149"/>
                  <a:gd name="T50" fmla="*/ 80 w 98"/>
                  <a:gd name="T51" fmla="*/ 146 h 149"/>
                  <a:gd name="T52" fmla="*/ 72 w 98"/>
                  <a:gd name="T53" fmla="*/ 149 h 149"/>
                  <a:gd name="T54" fmla="*/ 70 w 98"/>
                  <a:gd name="T55" fmla="*/ 143 h 149"/>
                  <a:gd name="T56" fmla="*/ 68 w 98"/>
                  <a:gd name="T57" fmla="*/ 138 h 149"/>
                  <a:gd name="T58" fmla="*/ 63 w 98"/>
                  <a:gd name="T59" fmla="*/ 134 h 149"/>
                  <a:gd name="T60" fmla="*/ 59 w 98"/>
                  <a:gd name="T61" fmla="*/ 131 h 149"/>
                  <a:gd name="T62" fmla="*/ 49 w 98"/>
                  <a:gd name="T63" fmla="*/ 124 h 149"/>
                  <a:gd name="T64" fmla="*/ 36 w 98"/>
                  <a:gd name="T65" fmla="*/ 119 h 149"/>
                  <a:gd name="T66" fmla="*/ 26 w 98"/>
                  <a:gd name="T67" fmla="*/ 114 h 149"/>
                  <a:gd name="T68" fmla="*/ 19 w 98"/>
                  <a:gd name="T69" fmla="*/ 107 h 149"/>
                  <a:gd name="T70" fmla="*/ 15 w 98"/>
                  <a:gd name="T71" fmla="*/ 103 h 149"/>
                  <a:gd name="T72" fmla="*/ 17 w 98"/>
                  <a:gd name="T73" fmla="*/ 99 h 149"/>
                  <a:gd name="T74" fmla="*/ 19 w 98"/>
                  <a:gd name="T75" fmla="*/ 93 h 149"/>
                  <a:gd name="T76" fmla="*/ 24 w 98"/>
                  <a:gd name="T77" fmla="*/ 89 h 149"/>
                  <a:gd name="T78" fmla="*/ 24 w 98"/>
                  <a:gd name="T79" fmla="*/ 82 h 149"/>
                  <a:gd name="T80" fmla="*/ 24 w 98"/>
                  <a:gd name="T81" fmla="*/ 76 h 149"/>
                  <a:gd name="T82" fmla="*/ 24 w 98"/>
                  <a:gd name="T83" fmla="*/ 69 h 149"/>
                  <a:gd name="T84" fmla="*/ 24 w 98"/>
                  <a:gd name="T85" fmla="*/ 63 h 149"/>
                  <a:gd name="T86" fmla="*/ 24 w 98"/>
                  <a:gd name="T87" fmla="*/ 57 h 149"/>
                  <a:gd name="T88" fmla="*/ 28 w 98"/>
                  <a:gd name="T89" fmla="*/ 51 h 149"/>
                  <a:gd name="T90" fmla="*/ 31 w 98"/>
                  <a:gd name="T91" fmla="*/ 46 h 149"/>
                  <a:gd name="T92" fmla="*/ 36 w 98"/>
                  <a:gd name="T93" fmla="*/ 40 h 149"/>
                  <a:gd name="T94" fmla="*/ 26 w 98"/>
                  <a:gd name="T95" fmla="*/ 42 h 149"/>
                  <a:gd name="T96" fmla="*/ 15 w 98"/>
                  <a:gd name="T97" fmla="*/ 40 h 149"/>
                  <a:gd name="T98" fmla="*/ 7 w 98"/>
                  <a:gd name="T99" fmla="*/ 34 h 149"/>
                  <a:gd name="T100" fmla="*/ 3 w 98"/>
                  <a:gd name="T101" fmla="*/ 28 h 149"/>
                  <a:gd name="T102" fmla="*/ 0 w 98"/>
                  <a:gd name="T103" fmla="*/ 19 h 149"/>
                  <a:gd name="T104" fmla="*/ 0 w 98"/>
                  <a:gd name="T105" fmla="*/ 12 h 149"/>
                  <a:gd name="T106" fmla="*/ 3 w 98"/>
                  <a:gd name="T107" fmla="*/ 4 h 149"/>
                  <a:gd name="T108" fmla="*/ 14 w 98"/>
                  <a:gd name="T109" fmla="*/ 0 h 149"/>
                  <a:gd name="T110" fmla="*/ 14 w 98"/>
                  <a:gd name="T111" fmla="*/ 0 h 1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8"/>
                  <a:gd name="T169" fmla="*/ 0 h 149"/>
                  <a:gd name="T170" fmla="*/ 98 w 98"/>
                  <a:gd name="T171" fmla="*/ 149 h 14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8" h="149">
                    <a:moveTo>
                      <a:pt x="14" y="0"/>
                    </a:moveTo>
                    <a:lnTo>
                      <a:pt x="22" y="3"/>
                    </a:lnTo>
                    <a:lnTo>
                      <a:pt x="31" y="9"/>
                    </a:lnTo>
                    <a:lnTo>
                      <a:pt x="35" y="19"/>
                    </a:lnTo>
                    <a:lnTo>
                      <a:pt x="36" y="27"/>
                    </a:lnTo>
                    <a:lnTo>
                      <a:pt x="40" y="20"/>
                    </a:lnTo>
                    <a:lnTo>
                      <a:pt x="49" y="13"/>
                    </a:lnTo>
                    <a:lnTo>
                      <a:pt x="58" y="5"/>
                    </a:lnTo>
                    <a:lnTo>
                      <a:pt x="66" y="3"/>
                    </a:lnTo>
                    <a:lnTo>
                      <a:pt x="73" y="8"/>
                    </a:lnTo>
                    <a:lnTo>
                      <a:pt x="80" y="16"/>
                    </a:lnTo>
                    <a:lnTo>
                      <a:pt x="86" y="24"/>
                    </a:lnTo>
                    <a:lnTo>
                      <a:pt x="91" y="32"/>
                    </a:lnTo>
                    <a:lnTo>
                      <a:pt x="93" y="40"/>
                    </a:lnTo>
                    <a:lnTo>
                      <a:pt x="96" y="49"/>
                    </a:lnTo>
                    <a:lnTo>
                      <a:pt x="96" y="58"/>
                    </a:lnTo>
                    <a:lnTo>
                      <a:pt x="98" y="69"/>
                    </a:lnTo>
                    <a:lnTo>
                      <a:pt x="96" y="77"/>
                    </a:lnTo>
                    <a:lnTo>
                      <a:pt x="96" y="86"/>
                    </a:lnTo>
                    <a:lnTo>
                      <a:pt x="94" y="96"/>
                    </a:lnTo>
                    <a:lnTo>
                      <a:pt x="94" y="107"/>
                    </a:lnTo>
                    <a:lnTo>
                      <a:pt x="93" y="115"/>
                    </a:lnTo>
                    <a:lnTo>
                      <a:pt x="93" y="126"/>
                    </a:lnTo>
                    <a:lnTo>
                      <a:pt x="93" y="134"/>
                    </a:lnTo>
                    <a:lnTo>
                      <a:pt x="94" y="145"/>
                    </a:lnTo>
                    <a:lnTo>
                      <a:pt x="80" y="146"/>
                    </a:lnTo>
                    <a:lnTo>
                      <a:pt x="72" y="149"/>
                    </a:lnTo>
                    <a:lnTo>
                      <a:pt x="70" y="143"/>
                    </a:lnTo>
                    <a:lnTo>
                      <a:pt x="68" y="138"/>
                    </a:lnTo>
                    <a:lnTo>
                      <a:pt x="63" y="134"/>
                    </a:lnTo>
                    <a:lnTo>
                      <a:pt x="59" y="131"/>
                    </a:lnTo>
                    <a:lnTo>
                      <a:pt x="49" y="124"/>
                    </a:lnTo>
                    <a:lnTo>
                      <a:pt x="36" y="119"/>
                    </a:lnTo>
                    <a:lnTo>
                      <a:pt x="26" y="114"/>
                    </a:lnTo>
                    <a:lnTo>
                      <a:pt x="19" y="107"/>
                    </a:lnTo>
                    <a:lnTo>
                      <a:pt x="15" y="103"/>
                    </a:lnTo>
                    <a:lnTo>
                      <a:pt x="17" y="99"/>
                    </a:lnTo>
                    <a:lnTo>
                      <a:pt x="19" y="93"/>
                    </a:lnTo>
                    <a:lnTo>
                      <a:pt x="24" y="89"/>
                    </a:lnTo>
                    <a:lnTo>
                      <a:pt x="24" y="82"/>
                    </a:lnTo>
                    <a:lnTo>
                      <a:pt x="24" y="76"/>
                    </a:lnTo>
                    <a:lnTo>
                      <a:pt x="24" y="69"/>
                    </a:lnTo>
                    <a:lnTo>
                      <a:pt x="24" y="63"/>
                    </a:lnTo>
                    <a:lnTo>
                      <a:pt x="24" y="57"/>
                    </a:lnTo>
                    <a:lnTo>
                      <a:pt x="28" y="51"/>
                    </a:lnTo>
                    <a:lnTo>
                      <a:pt x="31" y="46"/>
                    </a:lnTo>
                    <a:lnTo>
                      <a:pt x="36" y="40"/>
                    </a:lnTo>
                    <a:lnTo>
                      <a:pt x="26" y="42"/>
                    </a:lnTo>
                    <a:lnTo>
                      <a:pt x="15" y="40"/>
                    </a:lnTo>
                    <a:lnTo>
                      <a:pt x="7" y="34"/>
                    </a:lnTo>
                    <a:lnTo>
                      <a:pt x="3" y="28"/>
                    </a:lnTo>
                    <a:lnTo>
                      <a:pt x="0" y="19"/>
                    </a:lnTo>
                    <a:lnTo>
                      <a:pt x="0" y="12"/>
                    </a:lnTo>
                    <a:lnTo>
                      <a:pt x="3" y="4"/>
                    </a:lnTo>
                    <a:lnTo>
                      <a:pt x="14" y="0"/>
                    </a:lnTo>
                    <a:close/>
                  </a:path>
                </a:pathLst>
              </a:custGeom>
              <a:solidFill>
                <a:srgbClr val="DEB891"/>
              </a:solidFill>
              <a:ln w="9525">
                <a:noFill/>
                <a:round/>
                <a:headEnd/>
                <a:tailEnd/>
              </a:ln>
            </p:spPr>
            <p:txBody>
              <a:bodyPr/>
              <a:lstStyle/>
              <a:p>
                <a:endParaRPr lang="en-US"/>
              </a:p>
            </p:txBody>
          </p:sp>
          <p:sp>
            <p:nvSpPr>
              <p:cNvPr id="422092" name="Freeform 200"/>
              <p:cNvSpPr>
                <a:spLocks/>
              </p:cNvSpPr>
              <p:nvPr/>
            </p:nvSpPr>
            <p:spPr bwMode="auto">
              <a:xfrm>
                <a:off x="443" y="3763"/>
                <a:ext cx="202" cy="182"/>
              </a:xfrm>
              <a:custGeom>
                <a:avLst/>
                <a:gdLst>
                  <a:gd name="T0" fmla="*/ 54 w 202"/>
                  <a:gd name="T1" fmla="*/ 6 h 182"/>
                  <a:gd name="T2" fmla="*/ 77 w 202"/>
                  <a:gd name="T3" fmla="*/ 19 h 182"/>
                  <a:gd name="T4" fmla="*/ 100 w 202"/>
                  <a:gd name="T5" fmla="*/ 29 h 182"/>
                  <a:gd name="T6" fmla="*/ 117 w 202"/>
                  <a:gd name="T7" fmla="*/ 32 h 182"/>
                  <a:gd name="T8" fmla="*/ 133 w 202"/>
                  <a:gd name="T9" fmla="*/ 32 h 182"/>
                  <a:gd name="T10" fmla="*/ 147 w 202"/>
                  <a:gd name="T11" fmla="*/ 34 h 182"/>
                  <a:gd name="T12" fmla="*/ 154 w 202"/>
                  <a:gd name="T13" fmla="*/ 38 h 182"/>
                  <a:gd name="T14" fmla="*/ 156 w 202"/>
                  <a:gd name="T15" fmla="*/ 44 h 182"/>
                  <a:gd name="T16" fmla="*/ 147 w 202"/>
                  <a:gd name="T17" fmla="*/ 51 h 182"/>
                  <a:gd name="T18" fmla="*/ 140 w 202"/>
                  <a:gd name="T19" fmla="*/ 59 h 182"/>
                  <a:gd name="T20" fmla="*/ 147 w 202"/>
                  <a:gd name="T21" fmla="*/ 65 h 182"/>
                  <a:gd name="T22" fmla="*/ 159 w 202"/>
                  <a:gd name="T23" fmla="*/ 67 h 182"/>
                  <a:gd name="T24" fmla="*/ 172 w 202"/>
                  <a:gd name="T25" fmla="*/ 77 h 182"/>
                  <a:gd name="T26" fmla="*/ 182 w 202"/>
                  <a:gd name="T27" fmla="*/ 96 h 182"/>
                  <a:gd name="T28" fmla="*/ 193 w 202"/>
                  <a:gd name="T29" fmla="*/ 116 h 182"/>
                  <a:gd name="T30" fmla="*/ 196 w 202"/>
                  <a:gd name="T31" fmla="*/ 130 h 182"/>
                  <a:gd name="T32" fmla="*/ 182 w 202"/>
                  <a:gd name="T33" fmla="*/ 142 h 182"/>
                  <a:gd name="T34" fmla="*/ 177 w 202"/>
                  <a:gd name="T35" fmla="*/ 147 h 182"/>
                  <a:gd name="T36" fmla="*/ 177 w 202"/>
                  <a:gd name="T37" fmla="*/ 157 h 182"/>
                  <a:gd name="T38" fmla="*/ 177 w 202"/>
                  <a:gd name="T39" fmla="*/ 166 h 182"/>
                  <a:gd name="T40" fmla="*/ 177 w 202"/>
                  <a:gd name="T41" fmla="*/ 176 h 182"/>
                  <a:gd name="T42" fmla="*/ 167 w 202"/>
                  <a:gd name="T43" fmla="*/ 182 h 182"/>
                  <a:gd name="T44" fmla="*/ 149 w 202"/>
                  <a:gd name="T45" fmla="*/ 180 h 182"/>
                  <a:gd name="T46" fmla="*/ 133 w 202"/>
                  <a:gd name="T47" fmla="*/ 170 h 182"/>
                  <a:gd name="T48" fmla="*/ 121 w 202"/>
                  <a:gd name="T49" fmla="*/ 170 h 182"/>
                  <a:gd name="T50" fmla="*/ 112 w 202"/>
                  <a:gd name="T51" fmla="*/ 174 h 182"/>
                  <a:gd name="T52" fmla="*/ 96 w 202"/>
                  <a:gd name="T53" fmla="*/ 182 h 182"/>
                  <a:gd name="T54" fmla="*/ 82 w 202"/>
                  <a:gd name="T55" fmla="*/ 176 h 182"/>
                  <a:gd name="T56" fmla="*/ 72 w 202"/>
                  <a:gd name="T57" fmla="*/ 163 h 182"/>
                  <a:gd name="T58" fmla="*/ 56 w 202"/>
                  <a:gd name="T59" fmla="*/ 157 h 182"/>
                  <a:gd name="T60" fmla="*/ 31 w 202"/>
                  <a:gd name="T61" fmla="*/ 162 h 182"/>
                  <a:gd name="T62" fmla="*/ 12 w 202"/>
                  <a:gd name="T63" fmla="*/ 155 h 182"/>
                  <a:gd name="T64" fmla="*/ 3 w 202"/>
                  <a:gd name="T65" fmla="*/ 142 h 182"/>
                  <a:gd name="T66" fmla="*/ 7 w 202"/>
                  <a:gd name="T67" fmla="*/ 124 h 182"/>
                  <a:gd name="T68" fmla="*/ 8 w 202"/>
                  <a:gd name="T69" fmla="*/ 115 h 182"/>
                  <a:gd name="T70" fmla="*/ 0 w 202"/>
                  <a:gd name="T71" fmla="*/ 107 h 182"/>
                  <a:gd name="T72" fmla="*/ 0 w 202"/>
                  <a:gd name="T73" fmla="*/ 96 h 182"/>
                  <a:gd name="T74" fmla="*/ 3 w 202"/>
                  <a:gd name="T75" fmla="*/ 85 h 182"/>
                  <a:gd name="T76" fmla="*/ 8 w 202"/>
                  <a:gd name="T77" fmla="*/ 73 h 182"/>
                  <a:gd name="T78" fmla="*/ 15 w 202"/>
                  <a:gd name="T79" fmla="*/ 59 h 182"/>
                  <a:gd name="T80" fmla="*/ 19 w 202"/>
                  <a:gd name="T81" fmla="*/ 47 h 182"/>
                  <a:gd name="T82" fmla="*/ 21 w 202"/>
                  <a:gd name="T83" fmla="*/ 36 h 182"/>
                  <a:gd name="T84" fmla="*/ 24 w 202"/>
                  <a:gd name="T85" fmla="*/ 24 h 182"/>
                  <a:gd name="T86" fmla="*/ 36 w 202"/>
                  <a:gd name="T87" fmla="*/ 5 h 182"/>
                  <a:gd name="T88" fmla="*/ 44 w 202"/>
                  <a:gd name="T89" fmla="*/ 0 h 1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2"/>
                  <a:gd name="T136" fmla="*/ 0 h 182"/>
                  <a:gd name="T137" fmla="*/ 202 w 202"/>
                  <a:gd name="T138" fmla="*/ 182 h 1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2" h="182">
                    <a:moveTo>
                      <a:pt x="44" y="0"/>
                    </a:moveTo>
                    <a:lnTo>
                      <a:pt x="54" y="6"/>
                    </a:lnTo>
                    <a:lnTo>
                      <a:pt x="65" y="13"/>
                    </a:lnTo>
                    <a:lnTo>
                      <a:pt x="77" y="19"/>
                    </a:lnTo>
                    <a:lnTo>
                      <a:pt x="87" y="25"/>
                    </a:lnTo>
                    <a:lnTo>
                      <a:pt x="100" y="29"/>
                    </a:lnTo>
                    <a:lnTo>
                      <a:pt x="112" y="32"/>
                    </a:lnTo>
                    <a:lnTo>
                      <a:pt x="117" y="32"/>
                    </a:lnTo>
                    <a:lnTo>
                      <a:pt x="124" y="32"/>
                    </a:lnTo>
                    <a:lnTo>
                      <a:pt x="133" y="32"/>
                    </a:lnTo>
                    <a:lnTo>
                      <a:pt x="140" y="32"/>
                    </a:lnTo>
                    <a:lnTo>
                      <a:pt x="147" y="34"/>
                    </a:lnTo>
                    <a:lnTo>
                      <a:pt x="152" y="35"/>
                    </a:lnTo>
                    <a:lnTo>
                      <a:pt x="154" y="38"/>
                    </a:lnTo>
                    <a:lnTo>
                      <a:pt x="158" y="40"/>
                    </a:lnTo>
                    <a:lnTo>
                      <a:pt x="156" y="44"/>
                    </a:lnTo>
                    <a:lnTo>
                      <a:pt x="154" y="47"/>
                    </a:lnTo>
                    <a:lnTo>
                      <a:pt x="147" y="51"/>
                    </a:lnTo>
                    <a:lnTo>
                      <a:pt x="142" y="55"/>
                    </a:lnTo>
                    <a:lnTo>
                      <a:pt x="140" y="59"/>
                    </a:lnTo>
                    <a:lnTo>
                      <a:pt x="140" y="66"/>
                    </a:lnTo>
                    <a:lnTo>
                      <a:pt x="147" y="65"/>
                    </a:lnTo>
                    <a:lnTo>
                      <a:pt x="154" y="66"/>
                    </a:lnTo>
                    <a:lnTo>
                      <a:pt x="159" y="67"/>
                    </a:lnTo>
                    <a:lnTo>
                      <a:pt x="165" y="70"/>
                    </a:lnTo>
                    <a:lnTo>
                      <a:pt x="172" y="77"/>
                    </a:lnTo>
                    <a:lnTo>
                      <a:pt x="179" y="86"/>
                    </a:lnTo>
                    <a:lnTo>
                      <a:pt x="182" y="96"/>
                    </a:lnTo>
                    <a:lnTo>
                      <a:pt x="188" y="107"/>
                    </a:lnTo>
                    <a:lnTo>
                      <a:pt x="193" y="116"/>
                    </a:lnTo>
                    <a:lnTo>
                      <a:pt x="202" y="124"/>
                    </a:lnTo>
                    <a:lnTo>
                      <a:pt x="196" y="130"/>
                    </a:lnTo>
                    <a:lnTo>
                      <a:pt x="189" y="135"/>
                    </a:lnTo>
                    <a:lnTo>
                      <a:pt x="182" y="142"/>
                    </a:lnTo>
                    <a:lnTo>
                      <a:pt x="177" y="145"/>
                    </a:lnTo>
                    <a:lnTo>
                      <a:pt x="177" y="147"/>
                    </a:lnTo>
                    <a:lnTo>
                      <a:pt x="177" y="151"/>
                    </a:lnTo>
                    <a:lnTo>
                      <a:pt x="177" y="157"/>
                    </a:lnTo>
                    <a:lnTo>
                      <a:pt x="177" y="162"/>
                    </a:lnTo>
                    <a:lnTo>
                      <a:pt x="177" y="166"/>
                    </a:lnTo>
                    <a:lnTo>
                      <a:pt x="177" y="173"/>
                    </a:lnTo>
                    <a:lnTo>
                      <a:pt x="177" y="176"/>
                    </a:lnTo>
                    <a:lnTo>
                      <a:pt x="177" y="180"/>
                    </a:lnTo>
                    <a:lnTo>
                      <a:pt x="167" y="182"/>
                    </a:lnTo>
                    <a:lnTo>
                      <a:pt x="158" y="182"/>
                    </a:lnTo>
                    <a:lnTo>
                      <a:pt x="149" y="180"/>
                    </a:lnTo>
                    <a:lnTo>
                      <a:pt x="140" y="176"/>
                    </a:lnTo>
                    <a:lnTo>
                      <a:pt x="133" y="170"/>
                    </a:lnTo>
                    <a:lnTo>
                      <a:pt x="124" y="170"/>
                    </a:lnTo>
                    <a:lnTo>
                      <a:pt x="121" y="170"/>
                    </a:lnTo>
                    <a:lnTo>
                      <a:pt x="117" y="172"/>
                    </a:lnTo>
                    <a:lnTo>
                      <a:pt x="112" y="174"/>
                    </a:lnTo>
                    <a:lnTo>
                      <a:pt x="109" y="180"/>
                    </a:lnTo>
                    <a:lnTo>
                      <a:pt x="96" y="182"/>
                    </a:lnTo>
                    <a:lnTo>
                      <a:pt x="89" y="180"/>
                    </a:lnTo>
                    <a:lnTo>
                      <a:pt x="82" y="176"/>
                    </a:lnTo>
                    <a:lnTo>
                      <a:pt x="77" y="170"/>
                    </a:lnTo>
                    <a:lnTo>
                      <a:pt x="72" y="163"/>
                    </a:lnTo>
                    <a:lnTo>
                      <a:pt x="65" y="161"/>
                    </a:lnTo>
                    <a:lnTo>
                      <a:pt x="56" y="157"/>
                    </a:lnTo>
                    <a:lnTo>
                      <a:pt x="45" y="161"/>
                    </a:lnTo>
                    <a:lnTo>
                      <a:pt x="31" y="162"/>
                    </a:lnTo>
                    <a:lnTo>
                      <a:pt x="21" y="161"/>
                    </a:lnTo>
                    <a:lnTo>
                      <a:pt x="12" y="155"/>
                    </a:lnTo>
                    <a:lnTo>
                      <a:pt x="7" y="150"/>
                    </a:lnTo>
                    <a:lnTo>
                      <a:pt x="3" y="142"/>
                    </a:lnTo>
                    <a:lnTo>
                      <a:pt x="3" y="132"/>
                    </a:lnTo>
                    <a:lnTo>
                      <a:pt x="7" y="124"/>
                    </a:lnTo>
                    <a:lnTo>
                      <a:pt x="17" y="120"/>
                    </a:lnTo>
                    <a:lnTo>
                      <a:pt x="8" y="115"/>
                    </a:lnTo>
                    <a:lnTo>
                      <a:pt x="3" y="111"/>
                    </a:lnTo>
                    <a:lnTo>
                      <a:pt x="0" y="107"/>
                    </a:lnTo>
                    <a:lnTo>
                      <a:pt x="0" y="101"/>
                    </a:lnTo>
                    <a:lnTo>
                      <a:pt x="0" y="96"/>
                    </a:lnTo>
                    <a:lnTo>
                      <a:pt x="1" y="90"/>
                    </a:lnTo>
                    <a:lnTo>
                      <a:pt x="3" y="85"/>
                    </a:lnTo>
                    <a:lnTo>
                      <a:pt x="7" y="80"/>
                    </a:lnTo>
                    <a:lnTo>
                      <a:pt x="8" y="73"/>
                    </a:lnTo>
                    <a:lnTo>
                      <a:pt x="12" y="66"/>
                    </a:lnTo>
                    <a:lnTo>
                      <a:pt x="15" y="59"/>
                    </a:lnTo>
                    <a:lnTo>
                      <a:pt x="19" y="54"/>
                    </a:lnTo>
                    <a:lnTo>
                      <a:pt x="19" y="47"/>
                    </a:lnTo>
                    <a:lnTo>
                      <a:pt x="21" y="42"/>
                    </a:lnTo>
                    <a:lnTo>
                      <a:pt x="21" y="36"/>
                    </a:lnTo>
                    <a:lnTo>
                      <a:pt x="21" y="32"/>
                    </a:lnTo>
                    <a:lnTo>
                      <a:pt x="24" y="24"/>
                    </a:lnTo>
                    <a:lnTo>
                      <a:pt x="31" y="15"/>
                    </a:lnTo>
                    <a:lnTo>
                      <a:pt x="36" y="5"/>
                    </a:lnTo>
                    <a:lnTo>
                      <a:pt x="44" y="0"/>
                    </a:lnTo>
                    <a:close/>
                  </a:path>
                </a:pathLst>
              </a:custGeom>
              <a:solidFill>
                <a:srgbClr val="DEB891"/>
              </a:solidFill>
              <a:ln w="9525">
                <a:noFill/>
                <a:round/>
                <a:headEnd/>
                <a:tailEnd/>
              </a:ln>
            </p:spPr>
            <p:txBody>
              <a:bodyPr/>
              <a:lstStyle/>
              <a:p>
                <a:endParaRPr lang="en-US"/>
              </a:p>
            </p:txBody>
          </p:sp>
          <p:sp>
            <p:nvSpPr>
              <p:cNvPr id="422093" name="Freeform 201"/>
              <p:cNvSpPr>
                <a:spLocks/>
              </p:cNvSpPr>
              <p:nvPr/>
            </p:nvSpPr>
            <p:spPr bwMode="auto">
              <a:xfrm>
                <a:off x="523" y="3861"/>
                <a:ext cx="13" cy="14"/>
              </a:xfrm>
              <a:custGeom>
                <a:avLst/>
                <a:gdLst>
                  <a:gd name="T0" fmla="*/ 13 w 13"/>
                  <a:gd name="T1" fmla="*/ 0 h 14"/>
                  <a:gd name="T2" fmla="*/ 13 w 13"/>
                  <a:gd name="T3" fmla="*/ 6 h 14"/>
                  <a:gd name="T4" fmla="*/ 7 w 13"/>
                  <a:gd name="T5" fmla="*/ 13 h 14"/>
                  <a:gd name="T6" fmla="*/ 4 w 13"/>
                  <a:gd name="T7" fmla="*/ 14 h 14"/>
                  <a:gd name="T8" fmla="*/ 0 w 13"/>
                  <a:gd name="T9" fmla="*/ 14 h 14"/>
                  <a:gd name="T10" fmla="*/ 0 w 13"/>
                  <a:gd name="T11" fmla="*/ 11 h 14"/>
                  <a:gd name="T12" fmla="*/ 2 w 13"/>
                  <a:gd name="T13" fmla="*/ 6 h 14"/>
                  <a:gd name="T14" fmla="*/ 7 w 13"/>
                  <a:gd name="T15" fmla="*/ 3 h 14"/>
                  <a:gd name="T16" fmla="*/ 13 w 13"/>
                  <a:gd name="T17" fmla="*/ 0 h 14"/>
                  <a:gd name="T18" fmla="*/ 13 w 13"/>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4"/>
                  <a:gd name="T32" fmla="*/ 13 w 13"/>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4">
                    <a:moveTo>
                      <a:pt x="13" y="0"/>
                    </a:moveTo>
                    <a:lnTo>
                      <a:pt x="13" y="6"/>
                    </a:lnTo>
                    <a:lnTo>
                      <a:pt x="7" y="13"/>
                    </a:lnTo>
                    <a:lnTo>
                      <a:pt x="4" y="14"/>
                    </a:lnTo>
                    <a:lnTo>
                      <a:pt x="0" y="14"/>
                    </a:lnTo>
                    <a:lnTo>
                      <a:pt x="0" y="11"/>
                    </a:lnTo>
                    <a:lnTo>
                      <a:pt x="2" y="6"/>
                    </a:lnTo>
                    <a:lnTo>
                      <a:pt x="7" y="3"/>
                    </a:lnTo>
                    <a:lnTo>
                      <a:pt x="13" y="0"/>
                    </a:lnTo>
                    <a:close/>
                  </a:path>
                </a:pathLst>
              </a:custGeom>
              <a:solidFill>
                <a:srgbClr val="FFFFFF"/>
              </a:solidFill>
              <a:ln w="9525">
                <a:noFill/>
                <a:round/>
                <a:headEnd/>
                <a:tailEnd/>
              </a:ln>
            </p:spPr>
            <p:txBody>
              <a:bodyPr/>
              <a:lstStyle/>
              <a:p>
                <a:endParaRPr lang="en-US"/>
              </a:p>
            </p:txBody>
          </p:sp>
          <p:sp>
            <p:nvSpPr>
              <p:cNvPr id="422094" name="Freeform 202"/>
              <p:cNvSpPr>
                <a:spLocks/>
              </p:cNvSpPr>
              <p:nvPr/>
            </p:nvSpPr>
            <p:spPr bwMode="auto">
              <a:xfrm>
                <a:off x="562" y="3872"/>
                <a:ext cx="26" cy="36"/>
              </a:xfrm>
              <a:custGeom>
                <a:avLst/>
                <a:gdLst>
                  <a:gd name="T0" fmla="*/ 9 w 26"/>
                  <a:gd name="T1" fmla="*/ 0 h 36"/>
                  <a:gd name="T2" fmla="*/ 12 w 26"/>
                  <a:gd name="T3" fmla="*/ 0 h 36"/>
                  <a:gd name="T4" fmla="*/ 18 w 26"/>
                  <a:gd name="T5" fmla="*/ 2 h 36"/>
                  <a:gd name="T6" fmla="*/ 23 w 26"/>
                  <a:gd name="T7" fmla="*/ 4 h 36"/>
                  <a:gd name="T8" fmla="*/ 26 w 26"/>
                  <a:gd name="T9" fmla="*/ 4 h 36"/>
                  <a:gd name="T10" fmla="*/ 25 w 26"/>
                  <a:gd name="T11" fmla="*/ 11 h 36"/>
                  <a:gd name="T12" fmla="*/ 21 w 26"/>
                  <a:gd name="T13" fmla="*/ 21 h 36"/>
                  <a:gd name="T14" fmla="*/ 18 w 26"/>
                  <a:gd name="T15" fmla="*/ 29 h 36"/>
                  <a:gd name="T16" fmla="*/ 18 w 26"/>
                  <a:gd name="T17" fmla="*/ 36 h 36"/>
                  <a:gd name="T18" fmla="*/ 11 w 26"/>
                  <a:gd name="T19" fmla="*/ 36 h 36"/>
                  <a:gd name="T20" fmla="*/ 5 w 26"/>
                  <a:gd name="T21" fmla="*/ 36 h 36"/>
                  <a:gd name="T22" fmla="*/ 0 w 26"/>
                  <a:gd name="T23" fmla="*/ 26 h 36"/>
                  <a:gd name="T24" fmla="*/ 2 w 26"/>
                  <a:gd name="T25" fmla="*/ 17 h 36"/>
                  <a:gd name="T26" fmla="*/ 5 w 26"/>
                  <a:gd name="T27" fmla="*/ 7 h 36"/>
                  <a:gd name="T28" fmla="*/ 9 w 26"/>
                  <a:gd name="T29" fmla="*/ 0 h 36"/>
                  <a:gd name="T30" fmla="*/ 9 w 26"/>
                  <a:gd name="T31" fmla="*/ 0 h 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36"/>
                  <a:gd name="T50" fmla="*/ 26 w 26"/>
                  <a:gd name="T51" fmla="*/ 36 h 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36">
                    <a:moveTo>
                      <a:pt x="9" y="0"/>
                    </a:moveTo>
                    <a:lnTo>
                      <a:pt x="12" y="0"/>
                    </a:lnTo>
                    <a:lnTo>
                      <a:pt x="18" y="2"/>
                    </a:lnTo>
                    <a:lnTo>
                      <a:pt x="23" y="4"/>
                    </a:lnTo>
                    <a:lnTo>
                      <a:pt x="26" y="4"/>
                    </a:lnTo>
                    <a:lnTo>
                      <a:pt x="25" y="11"/>
                    </a:lnTo>
                    <a:lnTo>
                      <a:pt x="21" y="21"/>
                    </a:lnTo>
                    <a:lnTo>
                      <a:pt x="18" y="29"/>
                    </a:lnTo>
                    <a:lnTo>
                      <a:pt x="18" y="36"/>
                    </a:lnTo>
                    <a:lnTo>
                      <a:pt x="11" y="36"/>
                    </a:lnTo>
                    <a:lnTo>
                      <a:pt x="5" y="36"/>
                    </a:lnTo>
                    <a:lnTo>
                      <a:pt x="0" y="26"/>
                    </a:lnTo>
                    <a:lnTo>
                      <a:pt x="2" y="17"/>
                    </a:lnTo>
                    <a:lnTo>
                      <a:pt x="5" y="7"/>
                    </a:lnTo>
                    <a:lnTo>
                      <a:pt x="9" y="0"/>
                    </a:lnTo>
                    <a:close/>
                  </a:path>
                </a:pathLst>
              </a:custGeom>
              <a:solidFill>
                <a:srgbClr val="FFFFFF"/>
              </a:solidFill>
              <a:ln w="9525">
                <a:noFill/>
                <a:round/>
                <a:headEnd/>
                <a:tailEnd/>
              </a:ln>
            </p:spPr>
            <p:txBody>
              <a:bodyPr/>
              <a:lstStyle/>
              <a:p>
                <a:endParaRPr lang="en-US"/>
              </a:p>
            </p:txBody>
          </p:sp>
          <p:sp>
            <p:nvSpPr>
              <p:cNvPr id="422095" name="Freeform 203"/>
              <p:cNvSpPr>
                <a:spLocks/>
              </p:cNvSpPr>
              <p:nvPr/>
            </p:nvSpPr>
            <p:spPr bwMode="auto">
              <a:xfrm>
                <a:off x="495" y="3879"/>
                <a:ext cx="13" cy="19"/>
              </a:xfrm>
              <a:custGeom>
                <a:avLst/>
                <a:gdLst>
                  <a:gd name="T0" fmla="*/ 13 w 13"/>
                  <a:gd name="T1" fmla="*/ 0 h 19"/>
                  <a:gd name="T2" fmla="*/ 13 w 13"/>
                  <a:gd name="T3" fmla="*/ 4 h 19"/>
                  <a:gd name="T4" fmla="*/ 13 w 13"/>
                  <a:gd name="T5" fmla="*/ 10 h 19"/>
                  <a:gd name="T6" fmla="*/ 11 w 13"/>
                  <a:gd name="T7" fmla="*/ 14 h 19"/>
                  <a:gd name="T8" fmla="*/ 9 w 13"/>
                  <a:gd name="T9" fmla="*/ 18 h 19"/>
                  <a:gd name="T10" fmla="*/ 7 w 13"/>
                  <a:gd name="T11" fmla="*/ 19 h 19"/>
                  <a:gd name="T12" fmla="*/ 4 w 13"/>
                  <a:gd name="T13" fmla="*/ 19 h 19"/>
                  <a:gd name="T14" fmla="*/ 2 w 13"/>
                  <a:gd name="T15" fmla="*/ 16 h 19"/>
                  <a:gd name="T16" fmla="*/ 0 w 13"/>
                  <a:gd name="T17" fmla="*/ 10 h 19"/>
                  <a:gd name="T18" fmla="*/ 6 w 13"/>
                  <a:gd name="T19" fmla="*/ 5 h 19"/>
                  <a:gd name="T20" fmla="*/ 13 w 13"/>
                  <a:gd name="T21" fmla="*/ 0 h 19"/>
                  <a:gd name="T22" fmla="*/ 13 w 13"/>
                  <a:gd name="T23" fmla="*/ 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19"/>
                  <a:gd name="T38" fmla="*/ 13 w 13"/>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19">
                    <a:moveTo>
                      <a:pt x="13" y="0"/>
                    </a:moveTo>
                    <a:lnTo>
                      <a:pt x="13" y="4"/>
                    </a:lnTo>
                    <a:lnTo>
                      <a:pt x="13" y="10"/>
                    </a:lnTo>
                    <a:lnTo>
                      <a:pt x="11" y="14"/>
                    </a:lnTo>
                    <a:lnTo>
                      <a:pt x="9" y="18"/>
                    </a:lnTo>
                    <a:lnTo>
                      <a:pt x="7" y="19"/>
                    </a:lnTo>
                    <a:lnTo>
                      <a:pt x="4" y="19"/>
                    </a:lnTo>
                    <a:lnTo>
                      <a:pt x="2" y="16"/>
                    </a:lnTo>
                    <a:lnTo>
                      <a:pt x="0" y="10"/>
                    </a:lnTo>
                    <a:lnTo>
                      <a:pt x="6" y="5"/>
                    </a:lnTo>
                    <a:lnTo>
                      <a:pt x="13" y="0"/>
                    </a:lnTo>
                    <a:close/>
                  </a:path>
                </a:pathLst>
              </a:custGeom>
              <a:solidFill>
                <a:srgbClr val="FFFFFF"/>
              </a:solidFill>
              <a:ln w="9525">
                <a:noFill/>
                <a:round/>
                <a:headEnd/>
                <a:tailEnd/>
              </a:ln>
            </p:spPr>
            <p:txBody>
              <a:bodyPr/>
              <a:lstStyle/>
              <a:p>
                <a:endParaRPr lang="en-US"/>
              </a:p>
            </p:txBody>
          </p:sp>
          <p:sp>
            <p:nvSpPr>
              <p:cNvPr id="422096" name="Freeform 204"/>
              <p:cNvSpPr>
                <a:spLocks/>
              </p:cNvSpPr>
              <p:nvPr/>
            </p:nvSpPr>
            <p:spPr bwMode="auto">
              <a:xfrm>
                <a:off x="718" y="3745"/>
                <a:ext cx="463" cy="202"/>
              </a:xfrm>
              <a:custGeom>
                <a:avLst/>
                <a:gdLst>
                  <a:gd name="T0" fmla="*/ 459 w 463"/>
                  <a:gd name="T1" fmla="*/ 18 h 202"/>
                  <a:gd name="T2" fmla="*/ 459 w 463"/>
                  <a:gd name="T3" fmla="*/ 42 h 202"/>
                  <a:gd name="T4" fmla="*/ 445 w 463"/>
                  <a:gd name="T5" fmla="*/ 56 h 202"/>
                  <a:gd name="T6" fmla="*/ 419 w 463"/>
                  <a:gd name="T7" fmla="*/ 53 h 202"/>
                  <a:gd name="T8" fmla="*/ 394 w 463"/>
                  <a:gd name="T9" fmla="*/ 62 h 202"/>
                  <a:gd name="T10" fmla="*/ 396 w 463"/>
                  <a:gd name="T11" fmla="*/ 93 h 202"/>
                  <a:gd name="T12" fmla="*/ 399 w 463"/>
                  <a:gd name="T13" fmla="*/ 112 h 202"/>
                  <a:gd name="T14" fmla="*/ 422 w 463"/>
                  <a:gd name="T15" fmla="*/ 92 h 202"/>
                  <a:gd name="T16" fmla="*/ 433 w 463"/>
                  <a:gd name="T17" fmla="*/ 69 h 202"/>
                  <a:gd name="T18" fmla="*/ 456 w 463"/>
                  <a:gd name="T19" fmla="*/ 87 h 202"/>
                  <a:gd name="T20" fmla="*/ 438 w 463"/>
                  <a:gd name="T21" fmla="*/ 119 h 202"/>
                  <a:gd name="T22" fmla="*/ 399 w 463"/>
                  <a:gd name="T23" fmla="*/ 148 h 202"/>
                  <a:gd name="T24" fmla="*/ 355 w 463"/>
                  <a:gd name="T25" fmla="*/ 167 h 202"/>
                  <a:gd name="T26" fmla="*/ 317 w 463"/>
                  <a:gd name="T27" fmla="*/ 165 h 202"/>
                  <a:gd name="T28" fmla="*/ 320 w 463"/>
                  <a:gd name="T29" fmla="*/ 148 h 202"/>
                  <a:gd name="T30" fmla="*/ 338 w 463"/>
                  <a:gd name="T31" fmla="*/ 131 h 202"/>
                  <a:gd name="T32" fmla="*/ 310 w 463"/>
                  <a:gd name="T33" fmla="*/ 144 h 202"/>
                  <a:gd name="T34" fmla="*/ 292 w 463"/>
                  <a:gd name="T35" fmla="*/ 153 h 202"/>
                  <a:gd name="T36" fmla="*/ 303 w 463"/>
                  <a:gd name="T37" fmla="*/ 175 h 202"/>
                  <a:gd name="T38" fmla="*/ 280 w 463"/>
                  <a:gd name="T39" fmla="*/ 175 h 202"/>
                  <a:gd name="T40" fmla="*/ 271 w 463"/>
                  <a:gd name="T41" fmla="*/ 156 h 202"/>
                  <a:gd name="T42" fmla="*/ 254 w 463"/>
                  <a:gd name="T43" fmla="*/ 169 h 202"/>
                  <a:gd name="T44" fmla="*/ 239 w 463"/>
                  <a:gd name="T45" fmla="*/ 194 h 202"/>
                  <a:gd name="T46" fmla="*/ 220 w 463"/>
                  <a:gd name="T47" fmla="*/ 181 h 202"/>
                  <a:gd name="T48" fmla="*/ 203 w 463"/>
                  <a:gd name="T49" fmla="*/ 179 h 202"/>
                  <a:gd name="T50" fmla="*/ 178 w 463"/>
                  <a:gd name="T51" fmla="*/ 194 h 202"/>
                  <a:gd name="T52" fmla="*/ 167 w 463"/>
                  <a:gd name="T53" fmla="*/ 175 h 202"/>
                  <a:gd name="T54" fmla="*/ 152 w 463"/>
                  <a:gd name="T55" fmla="*/ 154 h 202"/>
                  <a:gd name="T56" fmla="*/ 146 w 463"/>
                  <a:gd name="T57" fmla="*/ 139 h 202"/>
                  <a:gd name="T58" fmla="*/ 134 w 463"/>
                  <a:gd name="T59" fmla="*/ 150 h 202"/>
                  <a:gd name="T60" fmla="*/ 146 w 463"/>
                  <a:gd name="T61" fmla="*/ 175 h 202"/>
                  <a:gd name="T62" fmla="*/ 150 w 463"/>
                  <a:gd name="T63" fmla="*/ 194 h 202"/>
                  <a:gd name="T64" fmla="*/ 131 w 463"/>
                  <a:gd name="T65" fmla="*/ 198 h 202"/>
                  <a:gd name="T66" fmla="*/ 102 w 463"/>
                  <a:gd name="T67" fmla="*/ 186 h 202"/>
                  <a:gd name="T68" fmla="*/ 78 w 463"/>
                  <a:gd name="T69" fmla="*/ 194 h 202"/>
                  <a:gd name="T70" fmla="*/ 48 w 463"/>
                  <a:gd name="T71" fmla="*/ 198 h 202"/>
                  <a:gd name="T72" fmla="*/ 16 w 463"/>
                  <a:gd name="T73" fmla="*/ 175 h 202"/>
                  <a:gd name="T74" fmla="*/ 2 w 463"/>
                  <a:gd name="T75" fmla="*/ 145 h 202"/>
                  <a:gd name="T76" fmla="*/ 2 w 463"/>
                  <a:gd name="T77" fmla="*/ 112 h 202"/>
                  <a:gd name="T78" fmla="*/ 11 w 463"/>
                  <a:gd name="T79" fmla="*/ 81 h 202"/>
                  <a:gd name="T80" fmla="*/ 37 w 463"/>
                  <a:gd name="T81" fmla="*/ 61 h 202"/>
                  <a:gd name="T82" fmla="*/ 65 w 463"/>
                  <a:gd name="T83" fmla="*/ 62 h 202"/>
                  <a:gd name="T84" fmla="*/ 57 w 463"/>
                  <a:gd name="T85" fmla="*/ 81 h 202"/>
                  <a:gd name="T86" fmla="*/ 81 w 463"/>
                  <a:gd name="T87" fmla="*/ 87 h 202"/>
                  <a:gd name="T88" fmla="*/ 85 w 463"/>
                  <a:gd name="T89" fmla="*/ 64 h 202"/>
                  <a:gd name="T90" fmla="*/ 113 w 463"/>
                  <a:gd name="T91" fmla="*/ 62 h 202"/>
                  <a:gd name="T92" fmla="*/ 131 w 463"/>
                  <a:gd name="T93" fmla="*/ 77 h 202"/>
                  <a:gd name="T94" fmla="*/ 138 w 463"/>
                  <a:gd name="T95" fmla="*/ 75 h 202"/>
                  <a:gd name="T96" fmla="*/ 148 w 463"/>
                  <a:gd name="T97" fmla="*/ 54 h 202"/>
                  <a:gd name="T98" fmla="*/ 178 w 463"/>
                  <a:gd name="T99" fmla="*/ 52 h 202"/>
                  <a:gd name="T100" fmla="*/ 208 w 463"/>
                  <a:gd name="T101" fmla="*/ 57 h 202"/>
                  <a:gd name="T102" fmla="*/ 239 w 463"/>
                  <a:gd name="T103" fmla="*/ 49 h 202"/>
                  <a:gd name="T104" fmla="*/ 275 w 463"/>
                  <a:gd name="T105" fmla="*/ 47 h 202"/>
                  <a:gd name="T106" fmla="*/ 310 w 463"/>
                  <a:gd name="T107" fmla="*/ 45 h 202"/>
                  <a:gd name="T108" fmla="*/ 345 w 463"/>
                  <a:gd name="T109" fmla="*/ 38 h 202"/>
                  <a:gd name="T110" fmla="*/ 380 w 463"/>
                  <a:gd name="T111" fmla="*/ 31 h 202"/>
                  <a:gd name="T112" fmla="*/ 417 w 463"/>
                  <a:gd name="T113" fmla="*/ 18 h 202"/>
                  <a:gd name="T114" fmla="*/ 443 w 463"/>
                  <a:gd name="T115" fmla="*/ 0 h 2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63"/>
                  <a:gd name="T175" fmla="*/ 0 h 202"/>
                  <a:gd name="T176" fmla="*/ 463 w 463"/>
                  <a:gd name="T177" fmla="*/ 202 h 2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63" h="202">
                    <a:moveTo>
                      <a:pt x="443" y="0"/>
                    </a:moveTo>
                    <a:lnTo>
                      <a:pt x="452" y="4"/>
                    </a:lnTo>
                    <a:lnTo>
                      <a:pt x="459" y="12"/>
                    </a:lnTo>
                    <a:lnTo>
                      <a:pt x="459" y="18"/>
                    </a:lnTo>
                    <a:lnTo>
                      <a:pt x="463" y="24"/>
                    </a:lnTo>
                    <a:lnTo>
                      <a:pt x="463" y="31"/>
                    </a:lnTo>
                    <a:lnTo>
                      <a:pt x="463" y="37"/>
                    </a:lnTo>
                    <a:lnTo>
                      <a:pt x="459" y="42"/>
                    </a:lnTo>
                    <a:lnTo>
                      <a:pt x="459" y="46"/>
                    </a:lnTo>
                    <a:lnTo>
                      <a:pt x="454" y="50"/>
                    </a:lnTo>
                    <a:lnTo>
                      <a:pt x="450" y="54"/>
                    </a:lnTo>
                    <a:lnTo>
                      <a:pt x="445" y="56"/>
                    </a:lnTo>
                    <a:lnTo>
                      <a:pt x="440" y="56"/>
                    </a:lnTo>
                    <a:lnTo>
                      <a:pt x="435" y="56"/>
                    </a:lnTo>
                    <a:lnTo>
                      <a:pt x="427" y="53"/>
                    </a:lnTo>
                    <a:lnTo>
                      <a:pt x="419" y="53"/>
                    </a:lnTo>
                    <a:lnTo>
                      <a:pt x="408" y="53"/>
                    </a:lnTo>
                    <a:lnTo>
                      <a:pt x="398" y="54"/>
                    </a:lnTo>
                    <a:lnTo>
                      <a:pt x="392" y="56"/>
                    </a:lnTo>
                    <a:lnTo>
                      <a:pt x="394" y="62"/>
                    </a:lnTo>
                    <a:lnTo>
                      <a:pt x="396" y="69"/>
                    </a:lnTo>
                    <a:lnTo>
                      <a:pt x="396" y="77"/>
                    </a:lnTo>
                    <a:lnTo>
                      <a:pt x="398" y="85"/>
                    </a:lnTo>
                    <a:lnTo>
                      <a:pt x="396" y="93"/>
                    </a:lnTo>
                    <a:lnTo>
                      <a:pt x="396" y="102"/>
                    </a:lnTo>
                    <a:lnTo>
                      <a:pt x="396" y="110"/>
                    </a:lnTo>
                    <a:lnTo>
                      <a:pt x="396" y="118"/>
                    </a:lnTo>
                    <a:lnTo>
                      <a:pt x="399" y="112"/>
                    </a:lnTo>
                    <a:lnTo>
                      <a:pt x="406" y="107"/>
                    </a:lnTo>
                    <a:lnTo>
                      <a:pt x="413" y="102"/>
                    </a:lnTo>
                    <a:lnTo>
                      <a:pt x="419" y="98"/>
                    </a:lnTo>
                    <a:lnTo>
                      <a:pt x="422" y="92"/>
                    </a:lnTo>
                    <a:lnTo>
                      <a:pt x="426" y="87"/>
                    </a:lnTo>
                    <a:lnTo>
                      <a:pt x="426" y="80"/>
                    </a:lnTo>
                    <a:lnTo>
                      <a:pt x="424" y="75"/>
                    </a:lnTo>
                    <a:lnTo>
                      <a:pt x="433" y="69"/>
                    </a:lnTo>
                    <a:lnTo>
                      <a:pt x="443" y="64"/>
                    </a:lnTo>
                    <a:lnTo>
                      <a:pt x="450" y="70"/>
                    </a:lnTo>
                    <a:lnTo>
                      <a:pt x="459" y="79"/>
                    </a:lnTo>
                    <a:lnTo>
                      <a:pt x="456" y="87"/>
                    </a:lnTo>
                    <a:lnTo>
                      <a:pt x="454" y="95"/>
                    </a:lnTo>
                    <a:lnTo>
                      <a:pt x="450" y="103"/>
                    </a:lnTo>
                    <a:lnTo>
                      <a:pt x="447" y="112"/>
                    </a:lnTo>
                    <a:lnTo>
                      <a:pt x="438" y="119"/>
                    </a:lnTo>
                    <a:lnTo>
                      <a:pt x="431" y="127"/>
                    </a:lnTo>
                    <a:lnTo>
                      <a:pt x="422" y="134"/>
                    </a:lnTo>
                    <a:lnTo>
                      <a:pt x="410" y="141"/>
                    </a:lnTo>
                    <a:lnTo>
                      <a:pt x="399" y="148"/>
                    </a:lnTo>
                    <a:lnTo>
                      <a:pt x="389" y="154"/>
                    </a:lnTo>
                    <a:lnTo>
                      <a:pt x="378" y="160"/>
                    </a:lnTo>
                    <a:lnTo>
                      <a:pt x="368" y="164"/>
                    </a:lnTo>
                    <a:lnTo>
                      <a:pt x="355" y="167"/>
                    </a:lnTo>
                    <a:lnTo>
                      <a:pt x="343" y="169"/>
                    </a:lnTo>
                    <a:lnTo>
                      <a:pt x="331" y="169"/>
                    </a:lnTo>
                    <a:lnTo>
                      <a:pt x="320" y="171"/>
                    </a:lnTo>
                    <a:lnTo>
                      <a:pt x="317" y="165"/>
                    </a:lnTo>
                    <a:lnTo>
                      <a:pt x="317" y="160"/>
                    </a:lnTo>
                    <a:lnTo>
                      <a:pt x="313" y="156"/>
                    </a:lnTo>
                    <a:lnTo>
                      <a:pt x="313" y="153"/>
                    </a:lnTo>
                    <a:lnTo>
                      <a:pt x="320" y="148"/>
                    </a:lnTo>
                    <a:lnTo>
                      <a:pt x="331" y="141"/>
                    </a:lnTo>
                    <a:lnTo>
                      <a:pt x="340" y="134"/>
                    </a:lnTo>
                    <a:lnTo>
                      <a:pt x="345" y="131"/>
                    </a:lnTo>
                    <a:lnTo>
                      <a:pt x="338" y="131"/>
                    </a:lnTo>
                    <a:lnTo>
                      <a:pt x="329" y="134"/>
                    </a:lnTo>
                    <a:lnTo>
                      <a:pt x="324" y="137"/>
                    </a:lnTo>
                    <a:lnTo>
                      <a:pt x="317" y="141"/>
                    </a:lnTo>
                    <a:lnTo>
                      <a:pt x="310" y="144"/>
                    </a:lnTo>
                    <a:lnTo>
                      <a:pt x="304" y="146"/>
                    </a:lnTo>
                    <a:lnTo>
                      <a:pt x="296" y="148"/>
                    </a:lnTo>
                    <a:lnTo>
                      <a:pt x="289" y="149"/>
                    </a:lnTo>
                    <a:lnTo>
                      <a:pt x="292" y="153"/>
                    </a:lnTo>
                    <a:lnTo>
                      <a:pt x="297" y="158"/>
                    </a:lnTo>
                    <a:lnTo>
                      <a:pt x="301" y="164"/>
                    </a:lnTo>
                    <a:lnTo>
                      <a:pt x="304" y="171"/>
                    </a:lnTo>
                    <a:lnTo>
                      <a:pt x="303" y="175"/>
                    </a:lnTo>
                    <a:lnTo>
                      <a:pt x="301" y="179"/>
                    </a:lnTo>
                    <a:lnTo>
                      <a:pt x="292" y="181"/>
                    </a:lnTo>
                    <a:lnTo>
                      <a:pt x="282" y="181"/>
                    </a:lnTo>
                    <a:lnTo>
                      <a:pt x="280" y="175"/>
                    </a:lnTo>
                    <a:lnTo>
                      <a:pt x="278" y="169"/>
                    </a:lnTo>
                    <a:lnTo>
                      <a:pt x="276" y="163"/>
                    </a:lnTo>
                    <a:lnTo>
                      <a:pt x="280" y="158"/>
                    </a:lnTo>
                    <a:lnTo>
                      <a:pt x="271" y="156"/>
                    </a:lnTo>
                    <a:lnTo>
                      <a:pt x="266" y="156"/>
                    </a:lnTo>
                    <a:lnTo>
                      <a:pt x="261" y="157"/>
                    </a:lnTo>
                    <a:lnTo>
                      <a:pt x="259" y="161"/>
                    </a:lnTo>
                    <a:lnTo>
                      <a:pt x="254" y="169"/>
                    </a:lnTo>
                    <a:lnTo>
                      <a:pt x="252" y="179"/>
                    </a:lnTo>
                    <a:lnTo>
                      <a:pt x="250" y="187"/>
                    </a:lnTo>
                    <a:lnTo>
                      <a:pt x="245" y="192"/>
                    </a:lnTo>
                    <a:lnTo>
                      <a:pt x="239" y="194"/>
                    </a:lnTo>
                    <a:lnTo>
                      <a:pt x="236" y="194"/>
                    </a:lnTo>
                    <a:lnTo>
                      <a:pt x="231" y="191"/>
                    </a:lnTo>
                    <a:lnTo>
                      <a:pt x="224" y="187"/>
                    </a:lnTo>
                    <a:lnTo>
                      <a:pt x="220" y="181"/>
                    </a:lnTo>
                    <a:lnTo>
                      <a:pt x="213" y="179"/>
                    </a:lnTo>
                    <a:lnTo>
                      <a:pt x="208" y="175"/>
                    </a:lnTo>
                    <a:lnTo>
                      <a:pt x="203" y="173"/>
                    </a:lnTo>
                    <a:lnTo>
                      <a:pt x="203" y="179"/>
                    </a:lnTo>
                    <a:lnTo>
                      <a:pt x="199" y="186"/>
                    </a:lnTo>
                    <a:lnTo>
                      <a:pt x="194" y="191"/>
                    </a:lnTo>
                    <a:lnTo>
                      <a:pt x="187" y="194"/>
                    </a:lnTo>
                    <a:lnTo>
                      <a:pt x="178" y="194"/>
                    </a:lnTo>
                    <a:lnTo>
                      <a:pt x="173" y="194"/>
                    </a:lnTo>
                    <a:lnTo>
                      <a:pt x="167" y="188"/>
                    </a:lnTo>
                    <a:lnTo>
                      <a:pt x="166" y="181"/>
                    </a:lnTo>
                    <a:lnTo>
                      <a:pt x="167" y="175"/>
                    </a:lnTo>
                    <a:lnTo>
                      <a:pt x="166" y="169"/>
                    </a:lnTo>
                    <a:lnTo>
                      <a:pt x="162" y="165"/>
                    </a:lnTo>
                    <a:lnTo>
                      <a:pt x="157" y="160"/>
                    </a:lnTo>
                    <a:lnTo>
                      <a:pt x="152" y="154"/>
                    </a:lnTo>
                    <a:lnTo>
                      <a:pt x="150" y="150"/>
                    </a:lnTo>
                    <a:lnTo>
                      <a:pt x="150" y="145"/>
                    </a:lnTo>
                    <a:lnTo>
                      <a:pt x="157" y="141"/>
                    </a:lnTo>
                    <a:lnTo>
                      <a:pt x="146" y="139"/>
                    </a:lnTo>
                    <a:lnTo>
                      <a:pt x="138" y="141"/>
                    </a:lnTo>
                    <a:lnTo>
                      <a:pt x="134" y="142"/>
                    </a:lnTo>
                    <a:lnTo>
                      <a:pt x="134" y="148"/>
                    </a:lnTo>
                    <a:lnTo>
                      <a:pt x="134" y="150"/>
                    </a:lnTo>
                    <a:lnTo>
                      <a:pt x="138" y="156"/>
                    </a:lnTo>
                    <a:lnTo>
                      <a:pt x="139" y="163"/>
                    </a:lnTo>
                    <a:lnTo>
                      <a:pt x="145" y="169"/>
                    </a:lnTo>
                    <a:lnTo>
                      <a:pt x="146" y="175"/>
                    </a:lnTo>
                    <a:lnTo>
                      <a:pt x="150" y="180"/>
                    </a:lnTo>
                    <a:lnTo>
                      <a:pt x="152" y="184"/>
                    </a:lnTo>
                    <a:lnTo>
                      <a:pt x="153" y="191"/>
                    </a:lnTo>
                    <a:lnTo>
                      <a:pt x="150" y="194"/>
                    </a:lnTo>
                    <a:lnTo>
                      <a:pt x="146" y="196"/>
                    </a:lnTo>
                    <a:lnTo>
                      <a:pt x="141" y="196"/>
                    </a:lnTo>
                    <a:lnTo>
                      <a:pt x="138" y="198"/>
                    </a:lnTo>
                    <a:lnTo>
                      <a:pt x="131" y="198"/>
                    </a:lnTo>
                    <a:lnTo>
                      <a:pt x="125" y="198"/>
                    </a:lnTo>
                    <a:lnTo>
                      <a:pt x="116" y="194"/>
                    </a:lnTo>
                    <a:lnTo>
                      <a:pt x="109" y="191"/>
                    </a:lnTo>
                    <a:lnTo>
                      <a:pt x="102" y="186"/>
                    </a:lnTo>
                    <a:lnTo>
                      <a:pt x="99" y="183"/>
                    </a:lnTo>
                    <a:lnTo>
                      <a:pt x="92" y="186"/>
                    </a:lnTo>
                    <a:lnTo>
                      <a:pt x="85" y="191"/>
                    </a:lnTo>
                    <a:lnTo>
                      <a:pt x="78" y="194"/>
                    </a:lnTo>
                    <a:lnTo>
                      <a:pt x="71" y="199"/>
                    </a:lnTo>
                    <a:lnTo>
                      <a:pt x="64" y="200"/>
                    </a:lnTo>
                    <a:lnTo>
                      <a:pt x="57" y="202"/>
                    </a:lnTo>
                    <a:lnTo>
                      <a:pt x="48" y="198"/>
                    </a:lnTo>
                    <a:lnTo>
                      <a:pt x="43" y="192"/>
                    </a:lnTo>
                    <a:lnTo>
                      <a:pt x="32" y="187"/>
                    </a:lnTo>
                    <a:lnTo>
                      <a:pt x="23" y="181"/>
                    </a:lnTo>
                    <a:lnTo>
                      <a:pt x="16" y="175"/>
                    </a:lnTo>
                    <a:lnTo>
                      <a:pt x="13" y="168"/>
                    </a:lnTo>
                    <a:lnTo>
                      <a:pt x="7" y="160"/>
                    </a:lnTo>
                    <a:lnTo>
                      <a:pt x="4" y="153"/>
                    </a:lnTo>
                    <a:lnTo>
                      <a:pt x="2" y="145"/>
                    </a:lnTo>
                    <a:lnTo>
                      <a:pt x="2" y="138"/>
                    </a:lnTo>
                    <a:lnTo>
                      <a:pt x="0" y="129"/>
                    </a:lnTo>
                    <a:lnTo>
                      <a:pt x="0" y="121"/>
                    </a:lnTo>
                    <a:lnTo>
                      <a:pt x="2" y="112"/>
                    </a:lnTo>
                    <a:lnTo>
                      <a:pt x="4" y="104"/>
                    </a:lnTo>
                    <a:lnTo>
                      <a:pt x="6" y="96"/>
                    </a:lnTo>
                    <a:lnTo>
                      <a:pt x="7" y="88"/>
                    </a:lnTo>
                    <a:lnTo>
                      <a:pt x="11" y="81"/>
                    </a:lnTo>
                    <a:lnTo>
                      <a:pt x="13" y="75"/>
                    </a:lnTo>
                    <a:lnTo>
                      <a:pt x="20" y="69"/>
                    </a:lnTo>
                    <a:lnTo>
                      <a:pt x="32" y="64"/>
                    </a:lnTo>
                    <a:lnTo>
                      <a:pt x="37" y="61"/>
                    </a:lnTo>
                    <a:lnTo>
                      <a:pt x="44" y="58"/>
                    </a:lnTo>
                    <a:lnTo>
                      <a:pt x="50" y="57"/>
                    </a:lnTo>
                    <a:lnTo>
                      <a:pt x="57" y="57"/>
                    </a:lnTo>
                    <a:lnTo>
                      <a:pt x="65" y="62"/>
                    </a:lnTo>
                    <a:lnTo>
                      <a:pt x="74" y="69"/>
                    </a:lnTo>
                    <a:lnTo>
                      <a:pt x="69" y="72"/>
                    </a:lnTo>
                    <a:lnTo>
                      <a:pt x="64" y="77"/>
                    </a:lnTo>
                    <a:lnTo>
                      <a:pt x="57" y="81"/>
                    </a:lnTo>
                    <a:lnTo>
                      <a:pt x="57" y="84"/>
                    </a:lnTo>
                    <a:lnTo>
                      <a:pt x="62" y="84"/>
                    </a:lnTo>
                    <a:lnTo>
                      <a:pt x="73" y="85"/>
                    </a:lnTo>
                    <a:lnTo>
                      <a:pt x="81" y="87"/>
                    </a:lnTo>
                    <a:lnTo>
                      <a:pt x="90" y="87"/>
                    </a:lnTo>
                    <a:lnTo>
                      <a:pt x="81" y="77"/>
                    </a:lnTo>
                    <a:lnTo>
                      <a:pt x="81" y="70"/>
                    </a:lnTo>
                    <a:lnTo>
                      <a:pt x="85" y="64"/>
                    </a:lnTo>
                    <a:lnTo>
                      <a:pt x="92" y="61"/>
                    </a:lnTo>
                    <a:lnTo>
                      <a:pt x="99" y="58"/>
                    </a:lnTo>
                    <a:lnTo>
                      <a:pt x="109" y="61"/>
                    </a:lnTo>
                    <a:lnTo>
                      <a:pt x="113" y="62"/>
                    </a:lnTo>
                    <a:lnTo>
                      <a:pt x="118" y="66"/>
                    </a:lnTo>
                    <a:lnTo>
                      <a:pt x="122" y="70"/>
                    </a:lnTo>
                    <a:lnTo>
                      <a:pt x="125" y="77"/>
                    </a:lnTo>
                    <a:lnTo>
                      <a:pt x="131" y="77"/>
                    </a:lnTo>
                    <a:lnTo>
                      <a:pt x="136" y="79"/>
                    </a:lnTo>
                    <a:lnTo>
                      <a:pt x="143" y="79"/>
                    </a:lnTo>
                    <a:lnTo>
                      <a:pt x="146" y="80"/>
                    </a:lnTo>
                    <a:lnTo>
                      <a:pt x="138" y="75"/>
                    </a:lnTo>
                    <a:lnTo>
                      <a:pt x="134" y="70"/>
                    </a:lnTo>
                    <a:lnTo>
                      <a:pt x="136" y="64"/>
                    </a:lnTo>
                    <a:lnTo>
                      <a:pt x="143" y="58"/>
                    </a:lnTo>
                    <a:lnTo>
                      <a:pt x="148" y="54"/>
                    </a:lnTo>
                    <a:lnTo>
                      <a:pt x="155" y="53"/>
                    </a:lnTo>
                    <a:lnTo>
                      <a:pt x="162" y="53"/>
                    </a:lnTo>
                    <a:lnTo>
                      <a:pt x="171" y="58"/>
                    </a:lnTo>
                    <a:lnTo>
                      <a:pt x="178" y="52"/>
                    </a:lnTo>
                    <a:lnTo>
                      <a:pt x="185" y="50"/>
                    </a:lnTo>
                    <a:lnTo>
                      <a:pt x="192" y="52"/>
                    </a:lnTo>
                    <a:lnTo>
                      <a:pt x="199" y="56"/>
                    </a:lnTo>
                    <a:lnTo>
                      <a:pt x="208" y="57"/>
                    </a:lnTo>
                    <a:lnTo>
                      <a:pt x="215" y="58"/>
                    </a:lnTo>
                    <a:lnTo>
                      <a:pt x="222" y="56"/>
                    </a:lnTo>
                    <a:lnTo>
                      <a:pt x="231" y="50"/>
                    </a:lnTo>
                    <a:lnTo>
                      <a:pt x="239" y="49"/>
                    </a:lnTo>
                    <a:lnTo>
                      <a:pt x="248" y="49"/>
                    </a:lnTo>
                    <a:lnTo>
                      <a:pt x="255" y="49"/>
                    </a:lnTo>
                    <a:lnTo>
                      <a:pt x="266" y="49"/>
                    </a:lnTo>
                    <a:lnTo>
                      <a:pt x="275" y="47"/>
                    </a:lnTo>
                    <a:lnTo>
                      <a:pt x="285" y="47"/>
                    </a:lnTo>
                    <a:lnTo>
                      <a:pt x="292" y="46"/>
                    </a:lnTo>
                    <a:lnTo>
                      <a:pt x="303" y="46"/>
                    </a:lnTo>
                    <a:lnTo>
                      <a:pt x="310" y="45"/>
                    </a:lnTo>
                    <a:lnTo>
                      <a:pt x="320" y="43"/>
                    </a:lnTo>
                    <a:lnTo>
                      <a:pt x="327" y="42"/>
                    </a:lnTo>
                    <a:lnTo>
                      <a:pt x="338" y="41"/>
                    </a:lnTo>
                    <a:lnTo>
                      <a:pt x="345" y="38"/>
                    </a:lnTo>
                    <a:lnTo>
                      <a:pt x="354" y="37"/>
                    </a:lnTo>
                    <a:lnTo>
                      <a:pt x="362" y="34"/>
                    </a:lnTo>
                    <a:lnTo>
                      <a:pt x="369" y="31"/>
                    </a:lnTo>
                    <a:lnTo>
                      <a:pt x="380" y="31"/>
                    </a:lnTo>
                    <a:lnTo>
                      <a:pt x="391" y="31"/>
                    </a:lnTo>
                    <a:lnTo>
                      <a:pt x="399" y="27"/>
                    </a:lnTo>
                    <a:lnTo>
                      <a:pt x="410" y="23"/>
                    </a:lnTo>
                    <a:lnTo>
                      <a:pt x="417" y="18"/>
                    </a:lnTo>
                    <a:lnTo>
                      <a:pt x="426" y="12"/>
                    </a:lnTo>
                    <a:lnTo>
                      <a:pt x="435" y="6"/>
                    </a:lnTo>
                    <a:lnTo>
                      <a:pt x="443" y="0"/>
                    </a:lnTo>
                    <a:close/>
                  </a:path>
                </a:pathLst>
              </a:custGeom>
              <a:solidFill>
                <a:srgbClr val="DEB891"/>
              </a:solidFill>
              <a:ln w="9525">
                <a:noFill/>
                <a:round/>
                <a:headEnd/>
                <a:tailEnd/>
              </a:ln>
            </p:spPr>
            <p:txBody>
              <a:bodyPr/>
              <a:lstStyle/>
              <a:p>
                <a:endParaRPr lang="en-US"/>
              </a:p>
            </p:txBody>
          </p:sp>
          <p:sp>
            <p:nvSpPr>
              <p:cNvPr id="422097" name="Freeform 205"/>
              <p:cNvSpPr>
                <a:spLocks/>
              </p:cNvSpPr>
              <p:nvPr/>
            </p:nvSpPr>
            <p:spPr bwMode="auto">
              <a:xfrm>
                <a:off x="1010" y="3807"/>
                <a:ext cx="69" cy="57"/>
              </a:xfrm>
              <a:custGeom>
                <a:avLst/>
                <a:gdLst>
                  <a:gd name="T0" fmla="*/ 69 w 69"/>
                  <a:gd name="T1" fmla="*/ 0 h 57"/>
                  <a:gd name="T2" fmla="*/ 69 w 69"/>
                  <a:gd name="T3" fmla="*/ 6 h 57"/>
                  <a:gd name="T4" fmla="*/ 69 w 69"/>
                  <a:gd name="T5" fmla="*/ 10 h 57"/>
                  <a:gd name="T6" fmla="*/ 69 w 69"/>
                  <a:gd name="T7" fmla="*/ 15 h 57"/>
                  <a:gd name="T8" fmla="*/ 69 w 69"/>
                  <a:gd name="T9" fmla="*/ 22 h 57"/>
                  <a:gd name="T10" fmla="*/ 67 w 69"/>
                  <a:gd name="T11" fmla="*/ 26 h 57"/>
                  <a:gd name="T12" fmla="*/ 67 w 69"/>
                  <a:gd name="T13" fmla="*/ 31 h 57"/>
                  <a:gd name="T14" fmla="*/ 65 w 69"/>
                  <a:gd name="T15" fmla="*/ 36 h 57"/>
                  <a:gd name="T16" fmla="*/ 65 w 69"/>
                  <a:gd name="T17" fmla="*/ 41 h 57"/>
                  <a:gd name="T18" fmla="*/ 62 w 69"/>
                  <a:gd name="T19" fmla="*/ 48 h 57"/>
                  <a:gd name="T20" fmla="*/ 53 w 69"/>
                  <a:gd name="T21" fmla="*/ 53 h 57"/>
                  <a:gd name="T22" fmla="*/ 49 w 69"/>
                  <a:gd name="T23" fmla="*/ 53 h 57"/>
                  <a:gd name="T24" fmla="*/ 42 w 69"/>
                  <a:gd name="T25" fmla="*/ 54 h 57"/>
                  <a:gd name="T26" fmla="*/ 35 w 69"/>
                  <a:gd name="T27" fmla="*/ 53 h 57"/>
                  <a:gd name="T28" fmla="*/ 28 w 69"/>
                  <a:gd name="T29" fmla="*/ 52 h 57"/>
                  <a:gd name="T30" fmla="*/ 18 w 69"/>
                  <a:gd name="T31" fmla="*/ 54 h 57"/>
                  <a:gd name="T32" fmla="*/ 11 w 69"/>
                  <a:gd name="T33" fmla="*/ 57 h 57"/>
                  <a:gd name="T34" fmla="*/ 9 w 69"/>
                  <a:gd name="T35" fmla="*/ 53 h 57"/>
                  <a:gd name="T36" fmla="*/ 5 w 69"/>
                  <a:gd name="T37" fmla="*/ 48 h 57"/>
                  <a:gd name="T38" fmla="*/ 2 w 69"/>
                  <a:gd name="T39" fmla="*/ 41 h 57"/>
                  <a:gd name="T40" fmla="*/ 0 w 69"/>
                  <a:gd name="T41" fmla="*/ 38 h 57"/>
                  <a:gd name="T42" fmla="*/ 7 w 69"/>
                  <a:gd name="T43" fmla="*/ 38 h 57"/>
                  <a:gd name="T44" fmla="*/ 14 w 69"/>
                  <a:gd name="T45" fmla="*/ 38 h 57"/>
                  <a:gd name="T46" fmla="*/ 19 w 69"/>
                  <a:gd name="T47" fmla="*/ 37 h 57"/>
                  <a:gd name="T48" fmla="*/ 25 w 69"/>
                  <a:gd name="T49" fmla="*/ 36 h 57"/>
                  <a:gd name="T50" fmla="*/ 32 w 69"/>
                  <a:gd name="T51" fmla="*/ 29 h 57"/>
                  <a:gd name="T52" fmla="*/ 37 w 69"/>
                  <a:gd name="T53" fmla="*/ 22 h 57"/>
                  <a:gd name="T54" fmla="*/ 42 w 69"/>
                  <a:gd name="T55" fmla="*/ 13 h 57"/>
                  <a:gd name="T56" fmla="*/ 49 w 69"/>
                  <a:gd name="T57" fmla="*/ 7 h 57"/>
                  <a:gd name="T58" fmla="*/ 51 w 69"/>
                  <a:gd name="T59" fmla="*/ 3 h 57"/>
                  <a:gd name="T60" fmla="*/ 56 w 69"/>
                  <a:gd name="T61" fmla="*/ 0 h 57"/>
                  <a:gd name="T62" fmla="*/ 62 w 69"/>
                  <a:gd name="T63" fmla="*/ 0 h 57"/>
                  <a:gd name="T64" fmla="*/ 69 w 69"/>
                  <a:gd name="T65" fmla="*/ 0 h 57"/>
                  <a:gd name="T66" fmla="*/ 69 w 69"/>
                  <a:gd name="T67" fmla="*/ 0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9"/>
                  <a:gd name="T103" fmla="*/ 0 h 57"/>
                  <a:gd name="T104" fmla="*/ 69 w 69"/>
                  <a:gd name="T105" fmla="*/ 57 h 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9" h="57">
                    <a:moveTo>
                      <a:pt x="69" y="0"/>
                    </a:moveTo>
                    <a:lnTo>
                      <a:pt x="69" y="6"/>
                    </a:lnTo>
                    <a:lnTo>
                      <a:pt x="69" y="10"/>
                    </a:lnTo>
                    <a:lnTo>
                      <a:pt x="69" y="15"/>
                    </a:lnTo>
                    <a:lnTo>
                      <a:pt x="69" y="22"/>
                    </a:lnTo>
                    <a:lnTo>
                      <a:pt x="67" y="26"/>
                    </a:lnTo>
                    <a:lnTo>
                      <a:pt x="67" y="31"/>
                    </a:lnTo>
                    <a:lnTo>
                      <a:pt x="65" y="36"/>
                    </a:lnTo>
                    <a:lnTo>
                      <a:pt x="65" y="41"/>
                    </a:lnTo>
                    <a:lnTo>
                      <a:pt x="62" y="48"/>
                    </a:lnTo>
                    <a:lnTo>
                      <a:pt x="53" y="53"/>
                    </a:lnTo>
                    <a:lnTo>
                      <a:pt x="49" y="53"/>
                    </a:lnTo>
                    <a:lnTo>
                      <a:pt x="42" y="54"/>
                    </a:lnTo>
                    <a:lnTo>
                      <a:pt x="35" y="53"/>
                    </a:lnTo>
                    <a:lnTo>
                      <a:pt x="28" y="52"/>
                    </a:lnTo>
                    <a:lnTo>
                      <a:pt x="18" y="54"/>
                    </a:lnTo>
                    <a:lnTo>
                      <a:pt x="11" y="57"/>
                    </a:lnTo>
                    <a:lnTo>
                      <a:pt x="9" y="53"/>
                    </a:lnTo>
                    <a:lnTo>
                      <a:pt x="5" y="48"/>
                    </a:lnTo>
                    <a:lnTo>
                      <a:pt x="2" y="41"/>
                    </a:lnTo>
                    <a:lnTo>
                      <a:pt x="0" y="38"/>
                    </a:lnTo>
                    <a:lnTo>
                      <a:pt x="7" y="38"/>
                    </a:lnTo>
                    <a:lnTo>
                      <a:pt x="14" y="38"/>
                    </a:lnTo>
                    <a:lnTo>
                      <a:pt x="19" y="37"/>
                    </a:lnTo>
                    <a:lnTo>
                      <a:pt x="25" y="36"/>
                    </a:lnTo>
                    <a:lnTo>
                      <a:pt x="32" y="29"/>
                    </a:lnTo>
                    <a:lnTo>
                      <a:pt x="37" y="22"/>
                    </a:lnTo>
                    <a:lnTo>
                      <a:pt x="42" y="13"/>
                    </a:lnTo>
                    <a:lnTo>
                      <a:pt x="49" y="7"/>
                    </a:lnTo>
                    <a:lnTo>
                      <a:pt x="51" y="3"/>
                    </a:lnTo>
                    <a:lnTo>
                      <a:pt x="56" y="0"/>
                    </a:lnTo>
                    <a:lnTo>
                      <a:pt x="62" y="0"/>
                    </a:lnTo>
                    <a:lnTo>
                      <a:pt x="69" y="0"/>
                    </a:lnTo>
                    <a:close/>
                  </a:path>
                </a:pathLst>
              </a:custGeom>
              <a:solidFill>
                <a:srgbClr val="FFFFFF"/>
              </a:solidFill>
              <a:ln w="9525">
                <a:noFill/>
                <a:round/>
                <a:headEnd/>
                <a:tailEnd/>
              </a:ln>
            </p:spPr>
            <p:txBody>
              <a:bodyPr/>
              <a:lstStyle/>
              <a:p>
                <a:endParaRPr lang="en-US"/>
              </a:p>
            </p:txBody>
          </p:sp>
          <p:sp>
            <p:nvSpPr>
              <p:cNvPr id="422098" name="Freeform 206"/>
              <p:cNvSpPr>
                <a:spLocks/>
              </p:cNvSpPr>
              <p:nvPr/>
            </p:nvSpPr>
            <p:spPr bwMode="auto">
              <a:xfrm>
                <a:off x="889" y="3814"/>
                <a:ext cx="7" cy="4"/>
              </a:xfrm>
              <a:custGeom>
                <a:avLst/>
                <a:gdLst>
                  <a:gd name="T0" fmla="*/ 2 w 7"/>
                  <a:gd name="T1" fmla="*/ 0 h 4"/>
                  <a:gd name="T2" fmla="*/ 7 w 7"/>
                  <a:gd name="T3" fmla="*/ 3 h 4"/>
                  <a:gd name="T4" fmla="*/ 5 w 7"/>
                  <a:gd name="T5" fmla="*/ 4 h 4"/>
                  <a:gd name="T6" fmla="*/ 0 w 7"/>
                  <a:gd name="T7" fmla="*/ 3 h 4"/>
                  <a:gd name="T8" fmla="*/ 2 w 7"/>
                  <a:gd name="T9" fmla="*/ 0 h 4"/>
                  <a:gd name="T10" fmla="*/ 2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2" y="0"/>
                    </a:moveTo>
                    <a:lnTo>
                      <a:pt x="7" y="3"/>
                    </a:lnTo>
                    <a:lnTo>
                      <a:pt x="5" y="4"/>
                    </a:lnTo>
                    <a:lnTo>
                      <a:pt x="0" y="3"/>
                    </a:lnTo>
                    <a:lnTo>
                      <a:pt x="2" y="0"/>
                    </a:lnTo>
                    <a:close/>
                  </a:path>
                </a:pathLst>
              </a:custGeom>
              <a:solidFill>
                <a:srgbClr val="FFFFFF"/>
              </a:solidFill>
              <a:ln w="9525">
                <a:noFill/>
                <a:round/>
                <a:headEnd/>
                <a:tailEnd/>
              </a:ln>
            </p:spPr>
            <p:txBody>
              <a:bodyPr/>
              <a:lstStyle/>
              <a:p>
                <a:endParaRPr lang="en-US"/>
              </a:p>
            </p:txBody>
          </p:sp>
          <p:sp>
            <p:nvSpPr>
              <p:cNvPr id="422099" name="Freeform 207"/>
              <p:cNvSpPr>
                <a:spLocks/>
              </p:cNvSpPr>
              <p:nvPr/>
            </p:nvSpPr>
            <p:spPr bwMode="auto">
              <a:xfrm>
                <a:off x="873" y="3838"/>
                <a:ext cx="125" cy="53"/>
              </a:xfrm>
              <a:custGeom>
                <a:avLst/>
                <a:gdLst>
                  <a:gd name="T0" fmla="*/ 88 w 125"/>
                  <a:gd name="T1" fmla="*/ 0 h 53"/>
                  <a:gd name="T2" fmla="*/ 97 w 125"/>
                  <a:gd name="T3" fmla="*/ 2 h 53"/>
                  <a:gd name="T4" fmla="*/ 106 w 125"/>
                  <a:gd name="T5" fmla="*/ 3 h 53"/>
                  <a:gd name="T6" fmla="*/ 116 w 125"/>
                  <a:gd name="T7" fmla="*/ 3 h 53"/>
                  <a:gd name="T8" fmla="*/ 125 w 125"/>
                  <a:gd name="T9" fmla="*/ 5 h 53"/>
                  <a:gd name="T10" fmla="*/ 116 w 125"/>
                  <a:gd name="T11" fmla="*/ 10 h 53"/>
                  <a:gd name="T12" fmla="*/ 106 w 125"/>
                  <a:gd name="T13" fmla="*/ 17 h 53"/>
                  <a:gd name="T14" fmla="*/ 97 w 125"/>
                  <a:gd name="T15" fmla="*/ 19 h 53"/>
                  <a:gd name="T16" fmla="*/ 86 w 125"/>
                  <a:gd name="T17" fmla="*/ 22 h 53"/>
                  <a:gd name="T18" fmla="*/ 76 w 125"/>
                  <a:gd name="T19" fmla="*/ 23 h 53"/>
                  <a:gd name="T20" fmla="*/ 65 w 125"/>
                  <a:gd name="T21" fmla="*/ 28 h 53"/>
                  <a:gd name="T22" fmla="*/ 56 w 125"/>
                  <a:gd name="T23" fmla="*/ 32 h 53"/>
                  <a:gd name="T24" fmla="*/ 48 w 125"/>
                  <a:gd name="T25" fmla="*/ 40 h 53"/>
                  <a:gd name="T26" fmla="*/ 53 w 125"/>
                  <a:gd name="T27" fmla="*/ 46 h 53"/>
                  <a:gd name="T28" fmla="*/ 56 w 125"/>
                  <a:gd name="T29" fmla="*/ 53 h 53"/>
                  <a:gd name="T30" fmla="*/ 44 w 125"/>
                  <a:gd name="T31" fmla="*/ 51 h 53"/>
                  <a:gd name="T32" fmla="*/ 35 w 125"/>
                  <a:gd name="T33" fmla="*/ 48 h 53"/>
                  <a:gd name="T34" fmla="*/ 26 w 125"/>
                  <a:gd name="T35" fmla="*/ 44 h 53"/>
                  <a:gd name="T36" fmla="*/ 19 w 125"/>
                  <a:gd name="T37" fmla="*/ 40 h 53"/>
                  <a:gd name="T38" fmla="*/ 12 w 125"/>
                  <a:gd name="T39" fmla="*/ 34 h 53"/>
                  <a:gd name="T40" fmla="*/ 7 w 125"/>
                  <a:gd name="T41" fmla="*/ 29 h 53"/>
                  <a:gd name="T42" fmla="*/ 4 w 125"/>
                  <a:gd name="T43" fmla="*/ 21 h 53"/>
                  <a:gd name="T44" fmla="*/ 0 w 125"/>
                  <a:gd name="T45" fmla="*/ 14 h 53"/>
                  <a:gd name="T46" fmla="*/ 4 w 125"/>
                  <a:gd name="T47" fmla="*/ 10 h 53"/>
                  <a:gd name="T48" fmla="*/ 9 w 125"/>
                  <a:gd name="T49" fmla="*/ 9 h 53"/>
                  <a:gd name="T50" fmla="*/ 12 w 125"/>
                  <a:gd name="T51" fmla="*/ 13 h 53"/>
                  <a:gd name="T52" fmla="*/ 16 w 125"/>
                  <a:gd name="T53" fmla="*/ 18 h 53"/>
                  <a:gd name="T54" fmla="*/ 19 w 125"/>
                  <a:gd name="T55" fmla="*/ 21 h 53"/>
                  <a:gd name="T56" fmla="*/ 23 w 125"/>
                  <a:gd name="T57" fmla="*/ 23 h 53"/>
                  <a:gd name="T58" fmla="*/ 33 w 125"/>
                  <a:gd name="T59" fmla="*/ 23 h 53"/>
                  <a:gd name="T60" fmla="*/ 46 w 125"/>
                  <a:gd name="T61" fmla="*/ 22 h 53"/>
                  <a:gd name="T62" fmla="*/ 56 w 125"/>
                  <a:gd name="T63" fmla="*/ 17 h 53"/>
                  <a:gd name="T64" fmla="*/ 69 w 125"/>
                  <a:gd name="T65" fmla="*/ 10 h 53"/>
                  <a:gd name="T66" fmla="*/ 77 w 125"/>
                  <a:gd name="T67" fmla="*/ 5 h 53"/>
                  <a:gd name="T68" fmla="*/ 88 w 125"/>
                  <a:gd name="T69" fmla="*/ 0 h 53"/>
                  <a:gd name="T70" fmla="*/ 88 w 125"/>
                  <a:gd name="T71" fmla="*/ 0 h 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5"/>
                  <a:gd name="T109" fmla="*/ 0 h 53"/>
                  <a:gd name="T110" fmla="*/ 125 w 125"/>
                  <a:gd name="T111" fmla="*/ 53 h 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5" h="53">
                    <a:moveTo>
                      <a:pt x="88" y="0"/>
                    </a:moveTo>
                    <a:lnTo>
                      <a:pt x="97" y="2"/>
                    </a:lnTo>
                    <a:lnTo>
                      <a:pt x="106" y="3"/>
                    </a:lnTo>
                    <a:lnTo>
                      <a:pt x="116" y="3"/>
                    </a:lnTo>
                    <a:lnTo>
                      <a:pt x="125" y="5"/>
                    </a:lnTo>
                    <a:lnTo>
                      <a:pt x="116" y="10"/>
                    </a:lnTo>
                    <a:lnTo>
                      <a:pt x="106" y="17"/>
                    </a:lnTo>
                    <a:lnTo>
                      <a:pt x="97" y="19"/>
                    </a:lnTo>
                    <a:lnTo>
                      <a:pt x="86" y="22"/>
                    </a:lnTo>
                    <a:lnTo>
                      <a:pt x="76" y="23"/>
                    </a:lnTo>
                    <a:lnTo>
                      <a:pt x="65" y="28"/>
                    </a:lnTo>
                    <a:lnTo>
                      <a:pt x="56" y="32"/>
                    </a:lnTo>
                    <a:lnTo>
                      <a:pt x="48" y="40"/>
                    </a:lnTo>
                    <a:lnTo>
                      <a:pt x="53" y="46"/>
                    </a:lnTo>
                    <a:lnTo>
                      <a:pt x="56" y="53"/>
                    </a:lnTo>
                    <a:lnTo>
                      <a:pt x="44" y="51"/>
                    </a:lnTo>
                    <a:lnTo>
                      <a:pt x="35" y="48"/>
                    </a:lnTo>
                    <a:lnTo>
                      <a:pt x="26" y="44"/>
                    </a:lnTo>
                    <a:lnTo>
                      <a:pt x="19" y="40"/>
                    </a:lnTo>
                    <a:lnTo>
                      <a:pt x="12" y="34"/>
                    </a:lnTo>
                    <a:lnTo>
                      <a:pt x="7" y="29"/>
                    </a:lnTo>
                    <a:lnTo>
                      <a:pt x="4" y="21"/>
                    </a:lnTo>
                    <a:lnTo>
                      <a:pt x="0" y="14"/>
                    </a:lnTo>
                    <a:lnTo>
                      <a:pt x="4" y="10"/>
                    </a:lnTo>
                    <a:lnTo>
                      <a:pt x="9" y="9"/>
                    </a:lnTo>
                    <a:lnTo>
                      <a:pt x="12" y="13"/>
                    </a:lnTo>
                    <a:lnTo>
                      <a:pt x="16" y="18"/>
                    </a:lnTo>
                    <a:lnTo>
                      <a:pt x="19" y="21"/>
                    </a:lnTo>
                    <a:lnTo>
                      <a:pt x="23" y="23"/>
                    </a:lnTo>
                    <a:lnTo>
                      <a:pt x="33" y="23"/>
                    </a:lnTo>
                    <a:lnTo>
                      <a:pt x="46" y="22"/>
                    </a:lnTo>
                    <a:lnTo>
                      <a:pt x="56" y="17"/>
                    </a:lnTo>
                    <a:lnTo>
                      <a:pt x="69" y="10"/>
                    </a:lnTo>
                    <a:lnTo>
                      <a:pt x="77" y="5"/>
                    </a:lnTo>
                    <a:lnTo>
                      <a:pt x="88" y="0"/>
                    </a:lnTo>
                    <a:close/>
                  </a:path>
                </a:pathLst>
              </a:custGeom>
              <a:solidFill>
                <a:srgbClr val="FFFFFF"/>
              </a:solidFill>
              <a:ln w="9525">
                <a:noFill/>
                <a:round/>
                <a:headEnd/>
                <a:tailEnd/>
              </a:ln>
            </p:spPr>
            <p:txBody>
              <a:bodyPr/>
              <a:lstStyle/>
              <a:p>
                <a:endParaRPr lang="en-US"/>
              </a:p>
            </p:txBody>
          </p:sp>
          <p:sp>
            <p:nvSpPr>
              <p:cNvPr id="422100" name="Freeform 208"/>
              <p:cNvSpPr>
                <a:spLocks/>
              </p:cNvSpPr>
              <p:nvPr/>
            </p:nvSpPr>
            <p:spPr bwMode="auto">
              <a:xfrm>
                <a:off x="780" y="3849"/>
                <a:ext cx="67" cy="29"/>
              </a:xfrm>
              <a:custGeom>
                <a:avLst/>
                <a:gdLst>
                  <a:gd name="T0" fmla="*/ 0 w 67"/>
                  <a:gd name="T1" fmla="*/ 0 h 29"/>
                  <a:gd name="T2" fmla="*/ 7 w 67"/>
                  <a:gd name="T3" fmla="*/ 2 h 29"/>
                  <a:gd name="T4" fmla="*/ 16 w 67"/>
                  <a:gd name="T5" fmla="*/ 2 h 29"/>
                  <a:gd name="T6" fmla="*/ 23 w 67"/>
                  <a:gd name="T7" fmla="*/ 3 h 29"/>
                  <a:gd name="T8" fmla="*/ 33 w 67"/>
                  <a:gd name="T9" fmla="*/ 6 h 29"/>
                  <a:gd name="T10" fmla="*/ 42 w 67"/>
                  <a:gd name="T11" fmla="*/ 4 h 29"/>
                  <a:gd name="T12" fmla="*/ 51 w 67"/>
                  <a:gd name="T13" fmla="*/ 4 h 29"/>
                  <a:gd name="T14" fmla="*/ 58 w 67"/>
                  <a:gd name="T15" fmla="*/ 2 h 29"/>
                  <a:gd name="T16" fmla="*/ 67 w 67"/>
                  <a:gd name="T17" fmla="*/ 0 h 29"/>
                  <a:gd name="T18" fmla="*/ 60 w 67"/>
                  <a:gd name="T19" fmla="*/ 7 h 29"/>
                  <a:gd name="T20" fmla="*/ 51 w 67"/>
                  <a:gd name="T21" fmla="*/ 15 h 29"/>
                  <a:gd name="T22" fmla="*/ 40 w 67"/>
                  <a:gd name="T23" fmla="*/ 21 h 29"/>
                  <a:gd name="T24" fmla="*/ 28 w 67"/>
                  <a:gd name="T25" fmla="*/ 27 h 29"/>
                  <a:gd name="T26" fmla="*/ 18 w 67"/>
                  <a:gd name="T27" fmla="*/ 29 h 29"/>
                  <a:gd name="T28" fmla="*/ 9 w 67"/>
                  <a:gd name="T29" fmla="*/ 29 h 29"/>
                  <a:gd name="T30" fmla="*/ 5 w 67"/>
                  <a:gd name="T31" fmla="*/ 26 h 29"/>
                  <a:gd name="T32" fmla="*/ 3 w 67"/>
                  <a:gd name="T33" fmla="*/ 23 h 29"/>
                  <a:gd name="T34" fmla="*/ 2 w 67"/>
                  <a:gd name="T35" fmla="*/ 18 h 29"/>
                  <a:gd name="T36" fmla="*/ 2 w 67"/>
                  <a:gd name="T37" fmla="*/ 12 h 29"/>
                  <a:gd name="T38" fmla="*/ 0 w 67"/>
                  <a:gd name="T39" fmla="*/ 6 h 29"/>
                  <a:gd name="T40" fmla="*/ 0 w 67"/>
                  <a:gd name="T41" fmla="*/ 0 h 29"/>
                  <a:gd name="T42" fmla="*/ 0 w 67"/>
                  <a:gd name="T43" fmla="*/ 0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7"/>
                  <a:gd name="T67" fmla="*/ 0 h 29"/>
                  <a:gd name="T68" fmla="*/ 67 w 67"/>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7" h="29">
                    <a:moveTo>
                      <a:pt x="0" y="0"/>
                    </a:moveTo>
                    <a:lnTo>
                      <a:pt x="7" y="2"/>
                    </a:lnTo>
                    <a:lnTo>
                      <a:pt x="16" y="2"/>
                    </a:lnTo>
                    <a:lnTo>
                      <a:pt x="23" y="3"/>
                    </a:lnTo>
                    <a:lnTo>
                      <a:pt x="33" y="6"/>
                    </a:lnTo>
                    <a:lnTo>
                      <a:pt x="42" y="4"/>
                    </a:lnTo>
                    <a:lnTo>
                      <a:pt x="51" y="4"/>
                    </a:lnTo>
                    <a:lnTo>
                      <a:pt x="58" y="2"/>
                    </a:lnTo>
                    <a:lnTo>
                      <a:pt x="67" y="0"/>
                    </a:lnTo>
                    <a:lnTo>
                      <a:pt x="60" y="7"/>
                    </a:lnTo>
                    <a:lnTo>
                      <a:pt x="51" y="15"/>
                    </a:lnTo>
                    <a:lnTo>
                      <a:pt x="40" y="21"/>
                    </a:lnTo>
                    <a:lnTo>
                      <a:pt x="28" y="27"/>
                    </a:lnTo>
                    <a:lnTo>
                      <a:pt x="18" y="29"/>
                    </a:lnTo>
                    <a:lnTo>
                      <a:pt x="9" y="29"/>
                    </a:lnTo>
                    <a:lnTo>
                      <a:pt x="5" y="26"/>
                    </a:lnTo>
                    <a:lnTo>
                      <a:pt x="3" y="23"/>
                    </a:lnTo>
                    <a:lnTo>
                      <a:pt x="2" y="18"/>
                    </a:lnTo>
                    <a:lnTo>
                      <a:pt x="2" y="12"/>
                    </a:lnTo>
                    <a:lnTo>
                      <a:pt x="0" y="6"/>
                    </a:lnTo>
                    <a:lnTo>
                      <a:pt x="0" y="0"/>
                    </a:lnTo>
                    <a:close/>
                  </a:path>
                </a:pathLst>
              </a:custGeom>
              <a:solidFill>
                <a:srgbClr val="FFFFFF"/>
              </a:solidFill>
              <a:ln w="9525">
                <a:noFill/>
                <a:round/>
                <a:headEnd/>
                <a:tailEnd/>
              </a:ln>
            </p:spPr>
            <p:txBody>
              <a:bodyPr/>
              <a:lstStyle/>
              <a:p>
                <a:endParaRPr lang="en-US"/>
              </a:p>
            </p:txBody>
          </p:sp>
          <p:sp>
            <p:nvSpPr>
              <p:cNvPr id="422101" name="Freeform 209"/>
              <p:cNvSpPr>
                <a:spLocks/>
              </p:cNvSpPr>
              <p:nvPr/>
            </p:nvSpPr>
            <p:spPr bwMode="auto">
              <a:xfrm>
                <a:off x="762" y="3898"/>
                <a:ext cx="4" cy="10"/>
              </a:xfrm>
              <a:custGeom>
                <a:avLst/>
                <a:gdLst>
                  <a:gd name="T0" fmla="*/ 0 w 4"/>
                  <a:gd name="T1" fmla="*/ 0 h 10"/>
                  <a:gd name="T2" fmla="*/ 2 w 4"/>
                  <a:gd name="T3" fmla="*/ 1 h 10"/>
                  <a:gd name="T4" fmla="*/ 4 w 4"/>
                  <a:gd name="T5" fmla="*/ 8 h 10"/>
                  <a:gd name="T6" fmla="*/ 2 w 4"/>
                  <a:gd name="T7" fmla="*/ 10 h 10"/>
                  <a:gd name="T8" fmla="*/ 0 w 4"/>
                  <a:gd name="T9" fmla="*/ 5 h 10"/>
                  <a:gd name="T10" fmla="*/ 0 w 4"/>
                  <a:gd name="T11" fmla="*/ 0 h 10"/>
                  <a:gd name="T12" fmla="*/ 0 w 4"/>
                  <a:gd name="T13" fmla="*/ 0 h 10"/>
                  <a:gd name="T14" fmla="*/ 0 60000 65536"/>
                  <a:gd name="T15" fmla="*/ 0 60000 65536"/>
                  <a:gd name="T16" fmla="*/ 0 60000 65536"/>
                  <a:gd name="T17" fmla="*/ 0 60000 65536"/>
                  <a:gd name="T18" fmla="*/ 0 60000 65536"/>
                  <a:gd name="T19" fmla="*/ 0 60000 65536"/>
                  <a:gd name="T20" fmla="*/ 0 60000 65536"/>
                  <a:gd name="T21" fmla="*/ 0 w 4"/>
                  <a:gd name="T22" fmla="*/ 0 h 10"/>
                  <a:gd name="T23" fmla="*/ 4 w 4"/>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0">
                    <a:moveTo>
                      <a:pt x="0" y="0"/>
                    </a:moveTo>
                    <a:lnTo>
                      <a:pt x="2" y="1"/>
                    </a:lnTo>
                    <a:lnTo>
                      <a:pt x="4" y="8"/>
                    </a:lnTo>
                    <a:lnTo>
                      <a:pt x="2" y="10"/>
                    </a:lnTo>
                    <a:lnTo>
                      <a:pt x="0" y="5"/>
                    </a:lnTo>
                    <a:lnTo>
                      <a:pt x="0" y="0"/>
                    </a:lnTo>
                    <a:close/>
                  </a:path>
                </a:pathLst>
              </a:custGeom>
              <a:solidFill>
                <a:srgbClr val="FFFFFF"/>
              </a:solidFill>
              <a:ln w="9525">
                <a:noFill/>
                <a:round/>
                <a:headEnd/>
                <a:tailEnd/>
              </a:ln>
            </p:spPr>
            <p:txBody>
              <a:bodyPr/>
              <a:lstStyle/>
              <a:p>
                <a:endParaRPr lang="en-US"/>
              </a:p>
            </p:txBody>
          </p:sp>
          <p:sp>
            <p:nvSpPr>
              <p:cNvPr id="422102" name="Freeform 210"/>
              <p:cNvSpPr>
                <a:spLocks/>
              </p:cNvSpPr>
              <p:nvPr/>
            </p:nvSpPr>
            <p:spPr bwMode="auto">
              <a:xfrm>
                <a:off x="462" y="2892"/>
                <a:ext cx="263" cy="221"/>
              </a:xfrm>
              <a:custGeom>
                <a:avLst/>
                <a:gdLst>
                  <a:gd name="T0" fmla="*/ 0 w 263"/>
                  <a:gd name="T1" fmla="*/ 221 h 221"/>
                  <a:gd name="T2" fmla="*/ 10 w 263"/>
                  <a:gd name="T3" fmla="*/ 114 h 221"/>
                  <a:gd name="T4" fmla="*/ 148 w 263"/>
                  <a:gd name="T5" fmla="*/ 0 h 221"/>
                  <a:gd name="T6" fmla="*/ 263 w 263"/>
                  <a:gd name="T7" fmla="*/ 121 h 221"/>
                  <a:gd name="T8" fmla="*/ 263 w 263"/>
                  <a:gd name="T9" fmla="*/ 183 h 221"/>
                  <a:gd name="T10" fmla="*/ 242 w 263"/>
                  <a:gd name="T11" fmla="*/ 172 h 221"/>
                  <a:gd name="T12" fmla="*/ 244 w 263"/>
                  <a:gd name="T13" fmla="*/ 124 h 221"/>
                  <a:gd name="T14" fmla="*/ 158 w 263"/>
                  <a:gd name="T15" fmla="*/ 41 h 221"/>
                  <a:gd name="T16" fmla="*/ 163 w 263"/>
                  <a:gd name="T17" fmla="*/ 114 h 221"/>
                  <a:gd name="T18" fmla="*/ 135 w 263"/>
                  <a:gd name="T19" fmla="*/ 101 h 221"/>
                  <a:gd name="T20" fmla="*/ 135 w 263"/>
                  <a:gd name="T21" fmla="*/ 41 h 221"/>
                  <a:gd name="T22" fmla="*/ 33 w 263"/>
                  <a:gd name="T23" fmla="*/ 118 h 221"/>
                  <a:gd name="T24" fmla="*/ 25 w 263"/>
                  <a:gd name="T25" fmla="*/ 203 h 221"/>
                  <a:gd name="T26" fmla="*/ 0 w 263"/>
                  <a:gd name="T27" fmla="*/ 221 h 221"/>
                  <a:gd name="T28" fmla="*/ 0 w 263"/>
                  <a:gd name="T29" fmla="*/ 221 h 2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3"/>
                  <a:gd name="T46" fmla="*/ 0 h 221"/>
                  <a:gd name="T47" fmla="*/ 263 w 263"/>
                  <a:gd name="T48" fmla="*/ 221 h 2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3" h="221">
                    <a:moveTo>
                      <a:pt x="0" y="221"/>
                    </a:moveTo>
                    <a:lnTo>
                      <a:pt x="10" y="114"/>
                    </a:lnTo>
                    <a:lnTo>
                      <a:pt x="148" y="0"/>
                    </a:lnTo>
                    <a:lnTo>
                      <a:pt x="263" y="121"/>
                    </a:lnTo>
                    <a:lnTo>
                      <a:pt x="263" y="183"/>
                    </a:lnTo>
                    <a:lnTo>
                      <a:pt x="242" y="172"/>
                    </a:lnTo>
                    <a:lnTo>
                      <a:pt x="244" y="124"/>
                    </a:lnTo>
                    <a:lnTo>
                      <a:pt x="158" y="41"/>
                    </a:lnTo>
                    <a:lnTo>
                      <a:pt x="163" y="114"/>
                    </a:lnTo>
                    <a:lnTo>
                      <a:pt x="135" y="101"/>
                    </a:lnTo>
                    <a:lnTo>
                      <a:pt x="135" y="41"/>
                    </a:lnTo>
                    <a:lnTo>
                      <a:pt x="33" y="118"/>
                    </a:lnTo>
                    <a:lnTo>
                      <a:pt x="25" y="203"/>
                    </a:lnTo>
                    <a:lnTo>
                      <a:pt x="0" y="221"/>
                    </a:lnTo>
                    <a:close/>
                  </a:path>
                </a:pathLst>
              </a:custGeom>
              <a:solidFill>
                <a:srgbClr val="000000"/>
              </a:solidFill>
              <a:ln w="9525">
                <a:noFill/>
                <a:round/>
                <a:headEnd/>
                <a:tailEnd/>
              </a:ln>
            </p:spPr>
            <p:txBody>
              <a:bodyPr/>
              <a:lstStyle/>
              <a:p>
                <a:endParaRPr lang="en-US"/>
              </a:p>
            </p:txBody>
          </p:sp>
          <p:sp>
            <p:nvSpPr>
              <p:cNvPr id="422103" name="Freeform 211"/>
              <p:cNvSpPr>
                <a:spLocks/>
              </p:cNvSpPr>
              <p:nvPr/>
            </p:nvSpPr>
            <p:spPr bwMode="auto">
              <a:xfrm>
                <a:off x="516" y="2844"/>
                <a:ext cx="167" cy="131"/>
              </a:xfrm>
              <a:custGeom>
                <a:avLst/>
                <a:gdLst>
                  <a:gd name="T0" fmla="*/ 0 w 167"/>
                  <a:gd name="T1" fmla="*/ 131 h 131"/>
                  <a:gd name="T2" fmla="*/ 14 w 167"/>
                  <a:gd name="T3" fmla="*/ 62 h 131"/>
                  <a:gd name="T4" fmla="*/ 90 w 167"/>
                  <a:gd name="T5" fmla="*/ 0 h 131"/>
                  <a:gd name="T6" fmla="*/ 162 w 167"/>
                  <a:gd name="T7" fmla="*/ 71 h 131"/>
                  <a:gd name="T8" fmla="*/ 167 w 167"/>
                  <a:gd name="T9" fmla="*/ 131 h 131"/>
                  <a:gd name="T10" fmla="*/ 146 w 167"/>
                  <a:gd name="T11" fmla="*/ 116 h 131"/>
                  <a:gd name="T12" fmla="*/ 143 w 167"/>
                  <a:gd name="T13" fmla="*/ 76 h 131"/>
                  <a:gd name="T14" fmla="*/ 102 w 167"/>
                  <a:gd name="T15" fmla="*/ 32 h 131"/>
                  <a:gd name="T16" fmla="*/ 104 w 167"/>
                  <a:gd name="T17" fmla="*/ 69 h 131"/>
                  <a:gd name="T18" fmla="*/ 81 w 167"/>
                  <a:gd name="T19" fmla="*/ 71 h 131"/>
                  <a:gd name="T20" fmla="*/ 81 w 167"/>
                  <a:gd name="T21" fmla="*/ 31 h 131"/>
                  <a:gd name="T22" fmla="*/ 32 w 167"/>
                  <a:gd name="T23" fmla="*/ 71 h 131"/>
                  <a:gd name="T24" fmla="*/ 29 w 167"/>
                  <a:gd name="T25" fmla="*/ 116 h 131"/>
                  <a:gd name="T26" fmla="*/ 0 w 167"/>
                  <a:gd name="T27" fmla="*/ 131 h 131"/>
                  <a:gd name="T28" fmla="*/ 0 w 167"/>
                  <a:gd name="T29" fmla="*/ 131 h 1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7"/>
                  <a:gd name="T46" fmla="*/ 0 h 131"/>
                  <a:gd name="T47" fmla="*/ 167 w 167"/>
                  <a:gd name="T48" fmla="*/ 131 h 1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7" h="131">
                    <a:moveTo>
                      <a:pt x="0" y="131"/>
                    </a:moveTo>
                    <a:lnTo>
                      <a:pt x="14" y="62"/>
                    </a:lnTo>
                    <a:lnTo>
                      <a:pt x="90" y="0"/>
                    </a:lnTo>
                    <a:lnTo>
                      <a:pt x="162" y="71"/>
                    </a:lnTo>
                    <a:lnTo>
                      <a:pt x="167" y="131"/>
                    </a:lnTo>
                    <a:lnTo>
                      <a:pt x="146" y="116"/>
                    </a:lnTo>
                    <a:lnTo>
                      <a:pt x="143" y="76"/>
                    </a:lnTo>
                    <a:lnTo>
                      <a:pt x="102" y="32"/>
                    </a:lnTo>
                    <a:lnTo>
                      <a:pt x="104" y="69"/>
                    </a:lnTo>
                    <a:lnTo>
                      <a:pt x="81" y="71"/>
                    </a:lnTo>
                    <a:lnTo>
                      <a:pt x="81" y="31"/>
                    </a:lnTo>
                    <a:lnTo>
                      <a:pt x="32" y="71"/>
                    </a:lnTo>
                    <a:lnTo>
                      <a:pt x="29" y="116"/>
                    </a:lnTo>
                    <a:lnTo>
                      <a:pt x="0" y="131"/>
                    </a:lnTo>
                    <a:close/>
                  </a:path>
                </a:pathLst>
              </a:custGeom>
              <a:solidFill>
                <a:srgbClr val="000000"/>
              </a:solidFill>
              <a:ln w="9525">
                <a:noFill/>
                <a:round/>
                <a:headEnd/>
                <a:tailEnd/>
              </a:ln>
            </p:spPr>
            <p:txBody>
              <a:bodyPr/>
              <a:lstStyle/>
              <a:p>
                <a:endParaRPr lang="en-US"/>
              </a:p>
            </p:txBody>
          </p:sp>
          <p:sp>
            <p:nvSpPr>
              <p:cNvPr id="422104" name="Freeform 212"/>
              <p:cNvSpPr>
                <a:spLocks/>
              </p:cNvSpPr>
              <p:nvPr/>
            </p:nvSpPr>
            <p:spPr bwMode="auto">
              <a:xfrm>
                <a:off x="168" y="3110"/>
                <a:ext cx="108" cy="193"/>
              </a:xfrm>
              <a:custGeom>
                <a:avLst/>
                <a:gdLst>
                  <a:gd name="T0" fmla="*/ 108 w 108"/>
                  <a:gd name="T1" fmla="*/ 88 h 193"/>
                  <a:gd name="T2" fmla="*/ 15 w 108"/>
                  <a:gd name="T3" fmla="*/ 0 h 193"/>
                  <a:gd name="T4" fmla="*/ 0 w 108"/>
                  <a:gd name="T5" fmla="*/ 193 h 193"/>
                  <a:gd name="T6" fmla="*/ 23 w 108"/>
                  <a:gd name="T7" fmla="*/ 165 h 193"/>
                  <a:gd name="T8" fmla="*/ 27 w 108"/>
                  <a:gd name="T9" fmla="*/ 60 h 193"/>
                  <a:gd name="T10" fmla="*/ 41 w 108"/>
                  <a:gd name="T11" fmla="*/ 107 h 193"/>
                  <a:gd name="T12" fmla="*/ 62 w 108"/>
                  <a:gd name="T13" fmla="*/ 95 h 193"/>
                  <a:gd name="T14" fmla="*/ 41 w 108"/>
                  <a:gd name="T15" fmla="*/ 46 h 193"/>
                  <a:gd name="T16" fmla="*/ 90 w 108"/>
                  <a:gd name="T17" fmla="*/ 91 h 193"/>
                  <a:gd name="T18" fmla="*/ 108 w 108"/>
                  <a:gd name="T19" fmla="*/ 88 h 193"/>
                  <a:gd name="T20" fmla="*/ 108 w 108"/>
                  <a:gd name="T21" fmla="*/ 88 h 1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
                  <a:gd name="T34" fmla="*/ 0 h 193"/>
                  <a:gd name="T35" fmla="*/ 108 w 108"/>
                  <a:gd name="T36" fmla="*/ 193 h 1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 h="193">
                    <a:moveTo>
                      <a:pt x="108" y="88"/>
                    </a:moveTo>
                    <a:lnTo>
                      <a:pt x="15" y="0"/>
                    </a:lnTo>
                    <a:lnTo>
                      <a:pt x="0" y="193"/>
                    </a:lnTo>
                    <a:lnTo>
                      <a:pt x="23" y="165"/>
                    </a:lnTo>
                    <a:lnTo>
                      <a:pt x="27" y="60"/>
                    </a:lnTo>
                    <a:lnTo>
                      <a:pt x="41" y="107"/>
                    </a:lnTo>
                    <a:lnTo>
                      <a:pt x="62" y="95"/>
                    </a:lnTo>
                    <a:lnTo>
                      <a:pt x="41" y="46"/>
                    </a:lnTo>
                    <a:lnTo>
                      <a:pt x="90" y="91"/>
                    </a:lnTo>
                    <a:lnTo>
                      <a:pt x="108" y="88"/>
                    </a:lnTo>
                    <a:close/>
                  </a:path>
                </a:pathLst>
              </a:custGeom>
              <a:solidFill>
                <a:srgbClr val="000000"/>
              </a:solidFill>
              <a:ln w="9525">
                <a:noFill/>
                <a:round/>
                <a:headEnd/>
                <a:tailEnd/>
              </a:ln>
            </p:spPr>
            <p:txBody>
              <a:bodyPr/>
              <a:lstStyle/>
              <a:p>
                <a:endParaRPr lang="en-US"/>
              </a:p>
            </p:txBody>
          </p:sp>
          <p:sp>
            <p:nvSpPr>
              <p:cNvPr id="422105" name="Freeform 213"/>
              <p:cNvSpPr>
                <a:spLocks/>
              </p:cNvSpPr>
              <p:nvPr/>
            </p:nvSpPr>
            <p:spPr bwMode="auto">
              <a:xfrm>
                <a:off x="151" y="3196"/>
                <a:ext cx="270" cy="475"/>
              </a:xfrm>
              <a:custGeom>
                <a:avLst/>
                <a:gdLst>
                  <a:gd name="T0" fmla="*/ 270 w 270"/>
                  <a:gd name="T1" fmla="*/ 148 h 475"/>
                  <a:gd name="T2" fmla="*/ 162 w 270"/>
                  <a:gd name="T3" fmla="*/ 0 h 475"/>
                  <a:gd name="T4" fmla="*/ 63 w 270"/>
                  <a:gd name="T5" fmla="*/ 2 h 475"/>
                  <a:gd name="T6" fmla="*/ 0 w 270"/>
                  <a:gd name="T7" fmla="*/ 128 h 475"/>
                  <a:gd name="T8" fmla="*/ 46 w 270"/>
                  <a:gd name="T9" fmla="*/ 250 h 475"/>
                  <a:gd name="T10" fmla="*/ 65 w 270"/>
                  <a:gd name="T11" fmla="*/ 327 h 475"/>
                  <a:gd name="T12" fmla="*/ 90 w 270"/>
                  <a:gd name="T13" fmla="*/ 454 h 475"/>
                  <a:gd name="T14" fmla="*/ 149 w 270"/>
                  <a:gd name="T15" fmla="*/ 475 h 475"/>
                  <a:gd name="T16" fmla="*/ 165 w 270"/>
                  <a:gd name="T17" fmla="*/ 461 h 475"/>
                  <a:gd name="T18" fmla="*/ 104 w 270"/>
                  <a:gd name="T19" fmla="*/ 438 h 475"/>
                  <a:gd name="T20" fmla="*/ 93 w 270"/>
                  <a:gd name="T21" fmla="*/ 357 h 475"/>
                  <a:gd name="T22" fmla="*/ 70 w 270"/>
                  <a:gd name="T23" fmla="*/ 247 h 475"/>
                  <a:gd name="T24" fmla="*/ 23 w 270"/>
                  <a:gd name="T25" fmla="*/ 130 h 475"/>
                  <a:gd name="T26" fmla="*/ 75 w 270"/>
                  <a:gd name="T27" fmla="*/ 23 h 475"/>
                  <a:gd name="T28" fmla="*/ 155 w 270"/>
                  <a:gd name="T29" fmla="*/ 17 h 475"/>
                  <a:gd name="T30" fmla="*/ 269 w 270"/>
                  <a:gd name="T31" fmla="*/ 181 h 475"/>
                  <a:gd name="T32" fmla="*/ 270 w 270"/>
                  <a:gd name="T33" fmla="*/ 148 h 475"/>
                  <a:gd name="T34" fmla="*/ 270 w 270"/>
                  <a:gd name="T35" fmla="*/ 148 h 4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0"/>
                  <a:gd name="T55" fmla="*/ 0 h 475"/>
                  <a:gd name="T56" fmla="*/ 270 w 270"/>
                  <a:gd name="T57" fmla="*/ 475 h 4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0" h="475">
                    <a:moveTo>
                      <a:pt x="270" y="148"/>
                    </a:moveTo>
                    <a:lnTo>
                      <a:pt x="162" y="0"/>
                    </a:lnTo>
                    <a:lnTo>
                      <a:pt x="63" y="2"/>
                    </a:lnTo>
                    <a:lnTo>
                      <a:pt x="0" y="128"/>
                    </a:lnTo>
                    <a:lnTo>
                      <a:pt x="46" y="250"/>
                    </a:lnTo>
                    <a:lnTo>
                      <a:pt x="65" y="327"/>
                    </a:lnTo>
                    <a:lnTo>
                      <a:pt x="90" y="454"/>
                    </a:lnTo>
                    <a:lnTo>
                      <a:pt x="149" y="475"/>
                    </a:lnTo>
                    <a:lnTo>
                      <a:pt x="165" y="461"/>
                    </a:lnTo>
                    <a:lnTo>
                      <a:pt x="104" y="438"/>
                    </a:lnTo>
                    <a:lnTo>
                      <a:pt x="93" y="357"/>
                    </a:lnTo>
                    <a:lnTo>
                      <a:pt x="70" y="247"/>
                    </a:lnTo>
                    <a:lnTo>
                      <a:pt x="23" y="130"/>
                    </a:lnTo>
                    <a:lnTo>
                      <a:pt x="75" y="23"/>
                    </a:lnTo>
                    <a:lnTo>
                      <a:pt x="155" y="17"/>
                    </a:lnTo>
                    <a:lnTo>
                      <a:pt x="269" y="181"/>
                    </a:lnTo>
                    <a:lnTo>
                      <a:pt x="270" y="148"/>
                    </a:lnTo>
                    <a:close/>
                  </a:path>
                </a:pathLst>
              </a:custGeom>
              <a:solidFill>
                <a:srgbClr val="000000"/>
              </a:solidFill>
              <a:ln w="9525">
                <a:noFill/>
                <a:round/>
                <a:headEnd/>
                <a:tailEnd/>
              </a:ln>
            </p:spPr>
            <p:txBody>
              <a:bodyPr/>
              <a:lstStyle/>
              <a:p>
                <a:endParaRPr lang="en-US"/>
              </a:p>
            </p:txBody>
          </p:sp>
          <p:sp>
            <p:nvSpPr>
              <p:cNvPr id="422106" name="Freeform 214"/>
              <p:cNvSpPr>
                <a:spLocks/>
              </p:cNvSpPr>
              <p:nvPr/>
            </p:nvSpPr>
            <p:spPr bwMode="auto">
              <a:xfrm>
                <a:off x="209" y="3208"/>
                <a:ext cx="104" cy="449"/>
              </a:xfrm>
              <a:custGeom>
                <a:avLst/>
                <a:gdLst>
                  <a:gd name="T0" fmla="*/ 0 w 104"/>
                  <a:gd name="T1" fmla="*/ 7 h 449"/>
                  <a:gd name="T2" fmla="*/ 26 w 104"/>
                  <a:gd name="T3" fmla="*/ 124 h 449"/>
                  <a:gd name="T4" fmla="*/ 53 w 104"/>
                  <a:gd name="T5" fmla="*/ 231 h 449"/>
                  <a:gd name="T6" fmla="*/ 70 w 104"/>
                  <a:gd name="T7" fmla="*/ 372 h 449"/>
                  <a:gd name="T8" fmla="*/ 82 w 104"/>
                  <a:gd name="T9" fmla="*/ 445 h 449"/>
                  <a:gd name="T10" fmla="*/ 104 w 104"/>
                  <a:gd name="T11" fmla="*/ 449 h 449"/>
                  <a:gd name="T12" fmla="*/ 82 w 104"/>
                  <a:gd name="T13" fmla="*/ 315 h 449"/>
                  <a:gd name="T14" fmla="*/ 67 w 104"/>
                  <a:gd name="T15" fmla="*/ 214 h 449"/>
                  <a:gd name="T16" fmla="*/ 23 w 104"/>
                  <a:gd name="T17" fmla="*/ 0 h 449"/>
                  <a:gd name="T18" fmla="*/ 0 w 104"/>
                  <a:gd name="T19" fmla="*/ 7 h 449"/>
                  <a:gd name="T20" fmla="*/ 0 w 104"/>
                  <a:gd name="T21" fmla="*/ 7 h 4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449"/>
                  <a:gd name="T35" fmla="*/ 104 w 104"/>
                  <a:gd name="T36" fmla="*/ 449 h 4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449">
                    <a:moveTo>
                      <a:pt x="0" y="7"/>
                    </a:moveTo>
                    <a:lnTo>
                      <a:pt x="26" y="124"/>
                    </a:lnTo>
                    <a:lnTo>
                      <a:pt x="53" y="231"/>
                    </a:lnTo>
                    <a:lnTo>
                      <a:pt x="70" y="372"/>
                    </a:lnTo>
                    <a:lnTo>
                      <a:pt x="82" y="445"/>
                    </a:lnTo>
                    <a:lnTo>
                      <a:pt x="104" y="449"/>
                    </a:lnTo>
                    <a:lnTo>
                      <a:pt x="82" y="315"/>
                    </a:lnTo>
                    <a:lnTo>
                      <a:pt x="67" y="214"/>
                    </a:lnTo>
                    <a:lnTo>
                      <a:pt x="23" y="0"/>
                    </a:lnTo>
                    <a:lnTo>
                      <a:pt x="0" y="7"/>
                    </a:lnTo>
                    <a:close/>
                  </a:path>
                </a:pathLst>
              </a:custGeom>
              <a:solidFill>
                <a:srgbClr val="000000"/>
              </a:solidFill>
              <a:ln w="9525">
                <a:noFill/>
                <a:round/>
                <a:headEnd/>
                <a:tailEnd/>
              </a:ln>
            </p:spPr>
            <p:txBody>
              <a:bodyPr/>
              <a:lstStyle/>
              <a:p>
                <a:endParaRPr lang="en-US"/>
              </a:p>
            </p:txBody>
          </p:sp>
          <p:sp>
            <p:nvSpPr>
              <p:cNvPr id="422107" name="Freeform 215"/>
              <p:cNvSpPr>
                <a:spLocks/>
              </p:cNvSpPr>
              <p:nvPr/>
            </p:nvSpPr>
            <p:spPr bwMode="auto">
              <a:xfrm>
                <a:off x="263" y="3238"/>
                <a:ext cx="37" cy="47"/>
              </a:xfrm>
              <a:custGeom>
                <a:avLst/>
                <a:gdLst>
                  <a:gd name="T0" fmla="*/ 0 w 37"/>
                  <a:gd name="T1" fmla="*/ 4 h 47"/>
                  <a:gd name="T2" fmla="*/ 18 w 37"/>
                  <a:gd name="T3" fmla="*/ 47 h 47"/>
                  <a:gd name="T4" fmla="*/ 37 w 37"/>
                  <a:gd name="T5" fmla="*/ 42 h 47"/>
                  <a:gd name="T6" fmla="*/ 21 w 37"/>
                  <a:gd name="T7" fmla="*/ 0 h 47"/>
                  <a:gd name="T8" fmla="*/ 0 w 37"/>
                  <a:gd name="T9" fmla="*/ 4 h 47"/>
                  <a:gd name="T10" fmla="*/ 0 w 37"/>
                  <a:gd name="T11" fmla="*/ 4 h 47"/>
                  <a:gd name="T12" fmla="*/ 0 60000 65536"/>
                  <a:gd name="T13" fmla="*/ 0 60000 65536"/>
                  <a:gd name="T14" fmla="*/ 0 60000 65536"/>
                  <a:gd name="T15" fmla="*/ 0 60000 65536"/>
                  <a:gd name="T16" fmla="*/ 0 60000 65536"/>
                  <a:gd name="T17" fmla="*/ 0 60000 65536"/>
                  <a:gd name="T18" fmla="*/ 0 w 37"/>
                  <a:gd name="T19" fmla="*/ 0 h 47"/>
                  <a:gd name="T20" fmla="*/ 37 w 37"/>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7" h="47">
                    <a:moveTo>
                      <a:pt x="0" y="4"/>
                    </a:moveTo>
                    <a:lnTo>
                      <a:pt x="18" y="47"/>
                    </a:lnTo>
                    <a:lnTo>
                      <a:pt x="37" y="42"/>
                    </a:lnTo>
                    <a:lnTo>
                      <a:pt x="21" y="0"/>
                    </a:lnTo>
                    <a:lnTo>
                      <a:pt x="0" y="4"/>
                    </a:lnTo>
                    <a:close/>
                  </a:path>
                </a:pathLst>
              </a:custGeom>
              <a:solidFill>
                <a:srgbClr val="000000"/>
              </a:solidFill>
              <a:ln w="9525">
                <a:noFill/>
                <a:round/>
                <a:headEnd/>
                <a:tailEnd/>
              </a:ln>
            </p:spPr>
            <p:txBody>
              <a:bodyPr/>
              <a:lstStyle/>
              <a:p>
                <a:endParaRPr lang="en-US"/>
              </a:p>
            </p:txBody>
          </p:sp>
          <p:sp>
            <p:nvSpPr>
              <p:cNvPr id="422108" name="Freeform 216"/>
              <p:cNvSpPr>
                <a:spLocks/>
              </p:cNvSpPr>
              <p:nvPr/>
            </p:nvSpPr>
            <p:spPr bwMode="auto">
              <a:xfrm>
                <a:off x="311" y="3332"/>
                <a:ext cx="31" cy="49"/>
              </a:xfrm>
              <a:custGeom>
                <a:avLst/>
                <a:gdLst>
                  <a:gd name="T0" fmla="*/ 0 w 31"/>
                  <a:gd name="T1" fmla="*/ 7 h 49"/>
                  <a:gd name="T2" fmla="*/ 14 w 31"/>
                  <a:gd name="T3" fmla="*/ 49 h 49"/>
                  <a:gd name="T4" fmla="*/ 31 w 31"/>
                  <a:gd name="T5" fmla="*/ 42 h 49"/>
                  <a:gd name="T6" fmla="*/ 17 w 31"/>
                  <a:gd name="T7" fmla="*/ 0 h 49"/>
                  <a:gd name="T8" fmla="*/ 0 w 31"/>
                  <a:gd name="T9" fmla="*/ 7 h 49"/>
                  <a:gd name="T10" fmla="*/ 0 w 31"/>
                  <a:gd name="T11" fmla="*/ 7 h 49"/>
                  <a:gd name="T12" fmla="*/ 0 60000 65536"/>
                  <a:gd name="T13" fmla="*/ 0 60000 65536"/>
                  <a:gd name="T14" fmla="*/ 0 60000 65536"/>
                  <a:gd name="T15" fmla="*/ 0 60000 65536"/>
                  <a:gd name="T16" fmla="*/ 0 60000 65536"/>
                  <a:gd name="T17" fmla="*/ 0 60000 65536"/>
                  <a:gd name="T18" fmla="*/ 0 w 31"/>
                  <a:gd name="T19" fmla="*/ 0 h 49"/>
                  <a:gd name="T20" fmla="*/ 31 w 31"/>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31" h="49">
                    <a:moveTo>
                      <a:pt x="0" y="7"/>
                    </a:moveTo>
                    <a:lnTo>
                      <a:pt x="14" y="49"/>
                    </a:lnTo>
                    <a:lnTo>
                      <a:pt x="31" y="42"/>
                    </a:lnTo>
                    <a:lnTo>
                      <a:pt x="17" y="0"/>
                    </a:lnTo>
                    <a:lnTo>
                      <a:pt x="0" y="7"/>
                    </a:lnTo>
                    <a:close/>
                  </a:path>
                </a:pathLst>
              </a:custGeom>
              <a:solidFill>
                <a:srgbClr val="000000"/>
              </a:solidFill>
              <a:ln w="9525">
                <a:noFill/>
                <a:round/>
                <a:headEnd/>
                <a:tailEnd/>
              </a:ln>
            </p:spPr>
            <p:txBody>
              <a:bodyPr/>
              <a:lstStyle/>
              <a:p>
                <a:endParaRPr lang="en-US"/>
              </a:p>
            </p:txBody>
          </p:sp>
          <p:sp>
            <p:nvSpPr>
              <p:cNvPr id="422109" name="Freeform 217"/>
              <p:cNvSpPr>
                <a:spLocks/>
              </p:cNvSpPr>
              <p:nvPr/>
            </p:nvSpPr>
            <p:spPr bwMode="auto">
              <a:xfrm>
                <a:off x="337" y="3426"/>
                <a:ext cx="41" cy="51"/>
              </a:xfrm>
              <a:custGeom>
                <a:avLst/>
                <a:gdLst>
                  <a:gd name="T0" fmla="*/ 0 w 41"/>
                  <a:gd name="T1" fmla="*/ 2 h 51"/>
                  <a:gd name="T2" fmla="*/ 18 w 41"/>
                  <a:gd name="T3" fmla="*/ 51 h 51"/>
                  <a:gd name="T4" fmla="*/ 41 w 41"/>
                  <a:gd name="T5" fmla="*/ 47 h 51"/>
                  <a:gd name="T6" fmla="*/ 23 w 41"/>
                  <a:gd name="T7" fmla="*/ 0 h 51"/>
                  <a:gd name="T8" fmla="*/ 0 w 41"/>
                  <a:gd name="T9" fmla="*/ 2 h 51"/>
                  <a:gd name="T10" fmla="*/ 0 w 41"/>
                  <a:gd name="T11" fmla="*/ 2 h 51"/>
                  <a:gd name="T12" fmla="*/ 0 60000 65536"/>
                  <a:gd name="T13" fmla="*/ 0 60000 65536"/>
                  <a:gd name="T14" fmla="*/ 0 60000 65536"/>
                  <a:gd name="T15" fmla="*/ 0 60000 65536"/>
                  <a:gd name="T16" fmla="*/ 0 60000 65536"/>
                  <a:gd name="T17" fmla="*/ 0 60000 65536"/>
                  <a:gd name="T18" fmla="*/ 0 w 41"/>
                  <a:gd name="T19" fmla="*/ 0 h 51"/>
                  <a:gd name="T20" fmla="*/ 41 w 41"/>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41" h="51">
                    <a:moveTo>
                      <a:pt x="0" y="2"/>
                    </a:moveTo>
                    <a:lnTo>
                      <a:pt x="18" y="51"/>
                    </a:lnTo>
                    <a:lnTo>
                      <a:pt x="41" y="47"/>
                    </a:lnTo>
                    <a:lnTo>
                      <a:pt x="23" y="0"/>
                    </a:lnTo>
                    <a:lnTo>
                      <a:pt x="0" y="2"/>
                    </a:lnTo>
                    <a:close/>
                  </a:path>
                </a:pathLst>
              </a:custGeom>
              <a:solidFill>
                <a:srgbClr val="000000"/>
              </a:solidFill>
              <a:ln w="9525">
                <a:noFill/>
                <a:round/>
                <a:headEnd/>
                <a:tailEnd/>
              </a:ln>
            </p:spPr>
            <p:txBody>
              <a:bodyPr/>
              <a:lstStyle/>
              <a:p>
                <a:endParaRPr lang="en-US"/>
              </a:p>
            </p:txBody>
          </p:sp>
          <p:sp>
            <p:nvSpPr>
              <p:cNvPr id="422110" name="Freeform 218"/>
              <p:cNvSpPr>
                <a:spLocks/>
              </p:cNvSpPr>
              <p:nvPr/>
            </p:nvSpPr>
            <p:spPr bwMode="auto">
              <a:xfrm>
                <a:off x="409" y="2984"/>
                <a:ext cx="383" cy="509"/>
              </a:xfrm>
              <a:custGeom>
                <a:avLst/>
                <a:gdLst>
                  <a:gd name="T0" fmla="*/ 383 w 383"/>
                  <a:gd name="T1" fmla="*/ 365 h 509"/>
                  <a:gd name="T2" fmla="*/ 336 w 383"/>
                  <a:gd name="T3" fmla="*/ 98 h 509"/>
                  <a:gd name="T4" fmla="*/ 192 w 383"/>
                  <a:gd name="T5" fmla="*/ 0 h 509"/>
                  <a:gd name="T6" fmla="*/ 18 w 383"/>
                  <a:gd name="T7" fmla="*/ 159 h 509"/>
                  <a:gd name="T8" fmla="*/ 5 w 383"/>
                  <a:gd name="T9" fmla="*/ 355 h 509"/>
                  <a:gd name="T10" fmla="*/ 0 w 383"/>
                  <a:gd name="T11" fmla="*/ 509 h 509"/>
                  <a:gd name="T12" fmla="*/ 27 w 383"/>
                  <a:gd name="T13" fmla="*/ 507 h 509"/>
                  <a:gd name="T14" fmla="*/ 28 w 383"/>
                  <a:gd name="T15" fmla="*/ 382 h 509"/>
                  <a:gd name="T16" fmla="*/ 35 w 383"/>
                  <a:gd name="T17" fmla="*/ 233 h 509"/>
                  <a:gd name="T18" fmla="*/ 37 w 383"/>
                  <a:gd name="T19" fmla="*/ 170 h 509"/>
                  <a:gd name="T20" fmla="*/ 192 w 383"/>
                  <a:gd name="T21" fmla="*/ 26 h 509"/>
                  <a:gd name="T22" fmla="*/ 318 w 383"/>
                  <a:gd name="T23" fmla="*/ 110 h 509"/>
                  <a:gd name="T24" fmla="*/ 366 w 383"/>
                  <a:gd name="T25" fmla="*/ 406 h 509"/>
                  <a:gd name="T26" fmla="*/ 383 w 383"/>
                  <a:gd name="T27" fmla="*/ 365 h 509"/>
                  <a:gd name="T28" fmla="*/ 383 w 383"/>
                  <a:gd name="T29" fmla="*/ 365 h 5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3"/>
                  <a:gd name="T46" fmla="*/ 0 h 509"/>
                  <a:gd name="T47" fmla="*/ 383 w 383"/>
                  <a:gd name="T48" fmla="*/ 509 h 5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3" h="509">
                    <a:moveTo>
                      <a:pt x="383" y="365"/>
                    </a:moveTo>
                    <a:lnTo>
                      <a:pt x="336" y="98"/>
                    </a:lnTo>
                    <a:lnTo>
                      <a:pt x="192" y="0"/>
                    </a:lnTo>
                    <a:lnTo>
                      <a:pt x="18" y="159"/>
                    </a:lnTo>
                    <a:lnTo>
                      <a:pt x="5" y="355"/>
                    </a:lnTo>
                    <a:lnTo>
                      <a:pt x="0" y="509"/>
                    </a:lnTo>
                    <a:lnTo>
                      <a:pt x="27" y="507"/>
                    </a:lnTo>
                    <a:lnTo>
                      <a:pt x="28" y="382"/>
                    </a:lnTo>
                    <a:lnTo>
                      <a:pt x="35" y="233"/>
                    </a:lnTo>
                    <a:lnTo>
                      <a:pt x="37" y="170"/>
                    </a:lnTo>
                    <a:lnTo>
                      <a:pt x="192" y="26"/>
                    </a:lnTo>
                    <a:lnTo>
                      <a:pt x="318" y="110"/>
                    </a:lnTo>
                    <a:lnTo>
                      <a:pt x="366" y="406"/>
                    </a:lnTo>
                    <a:lnTo>
                      <a:pt x="383" y="365"/>
                    </a:lnTo>
                    <a:close/>
                  </a:path>
                </a:pathLst>
              </a:custGeom>
              <a:solidFill>
                <a:srgbClr val="000000"/>
              </a:solidFill>
              <a:ln w="9525">
                <a:noFill/>
                <a:round/>
                <a:headEnd/>
                <a:tailEnd/>
              </a:ln>
            </p:spPr>
            <p:txBody>
              <a:bodyPr/>
              <a:lstStyle/>
              <a:p>
                <a:endParaRPr lang="en-US"/>
              </a:p>
            </p:txBody>
          </p:sp>
          <p:sp>
            <p:nvSpPr>
              <p:cNvPr id="422111" name="Freeform 219"/>
              <p:cNvSpPr>
                <a:spLocks/>
              </p:cNvSpPr>
              <p:nvPr/>
            </p:nvSpPr>
            <p:spPr bwMode="auto">
              <a:xfrm>
                <a:off x="592" y="2998"/>
                <a:ext cx="49" cy="452"/>
              </a:xfrm>
              <a:custGeom>
                <a:avLst/>
                <a:gdLst>
                  <a:gd name="T0" fmla="*/ 0 w 49"/>
                  <a:gd name="T1" fmla="*/ 0 h 452"/>
                  <a:gd name="T2" fmla="*/ 0 w 49"/>
                  <a:gd name="T3" fmla="*/ 156 h 452"/>
                  <a:gd name="T4" fmla="*/ 9 w 49"/>
                  <a:gd name="T5" fmla="*/ 318 h 452"/>
                  <a:gd name="T6" fmla="*/ 26 w 49"/>
                  <a:gd name="T7" fmla="*/ 452 h 452"/>
                  <a:gd name="T8" fmla="*/ 49 w 49"/>
                  <a:gd name="T9" fmla="*/ 448 h 452"/>
                  <a:gd name="T10" fmla="*/ 32 w 49"/>
                  <a:gd name="T11" fmla="*/ 318 h 452"/>
                  <a:gd name="T12" fmla="*/ 23 w 49"/>
                  <a:gd name="T13" fmla="*/ 187 h 452"/>
                  <a:gd name="T14" fmla="*/ 23 w 49"/>
                  <a:gd name="T15" fmla="*/ 5 h 452"/>
                  <a:gd name="T16" fmla="*/ 0 w 49"/>
                  <a:gd name="T17" fmla="*/ 0 h 452"/>
                  <a:gd name="T18" fmla="*/ 0 w 49"/>
                  <a:gd name="T19" fmla="*/ 0 h 4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452"/>
                  <a:gd name="T32" fmla="*/ 49 w 49"/>
                  <a:gd name="T33" fmla="*/ 452 h 4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452">
                    <a:moveTo>
                      <a:pt x="0" y="0"/>
                    </a:moveTo>
                    <a:lnTo>
                      <a:pt x="0" y="156"/>
                    </a:lnTo>
                    <a:lnTo>
                      <a:pt x="9" y="318"/>
                    </a:lnTo>
                    <a:lnTo>
                      <a:pt x="26" y="452"/>
                    </a:lnTo>
                    <a:lnTo>
                      <a:pt x="49" y="448"/>
                    </a:lnTo>
                    <a:lnTo>
                      <a:pt x="32" y="318"/>
                    </a:lnTo>
                    <a:lnTo>
                      <a:pt x="23" y="187"/>
                    </a:lnTo>
                    <a:lnTo>
                      <a:pt x="23" y="5"/>
                    </a:lnTo>
                    <a:lnTo>
                      <a:pt x="0" y="0"/>
                    </a:lnTo>
                    <a:close/>
                  </a:path>
                </a:pathLst>
              </a:custGeom>
              <a:solidFill>
                <a:srgbClr val="000000"/>
              </a:solidFill>
              <a:ln w="9525">
                <a:noFill/>
                <a:round/>
                <a:headEnd/>
                <a:tailEnd/>
              </a:ln>
            </p:spPr>
            <p:txBody>
              <a:bodyPr/>
              <a:lstStyle/>
              <a:p>
                <a:endParaRPr lang="en-US"/>
              </a:p>
            </p:txBody>
          </p:sp>
          <p:sp>
            <p:nvSpPr>
              <p:cNvPr id="422112" name="Freeform 220"/>
              <p:cNvSpPr>
                <a:spLocks/>
              </p:cNvSpPr>
              <p:nvPr/>
            </p:nvSpPr>
            <p:spPr bwMode="auto">
              <a:xfrm>
                <a:off x="752" y="3010"/>
                <a:ext cx="309" cy="452"/>
              </a:xfrm>
              <a:custGeom>
                <a:avLst/>
                <a:gdLst>
                  <a:gd name="T0" fmla="*/ 0 w 309"/>
                  <a:gd name="T1" fmla="*/ 444 h 452"/>
                  <a:gd name="T2" fmla="*/ 44 w 309"/>
                  <a:gd name="T3" fmla="*/ 288 h 452"/>
                  <a:gd name="T4" fmla="*/ 88 w 309"/>
                  <a:gd name="T5" fmla="*/ 127 h 452"/>
                  <a:gd name="T6" fmla="*/ 109 w 309"/>
                  <a:gd name="T7" fmla="*/ 61 h 452"/>
                  <a:gd name="T8" fmla="*/ 212 w 309"/>
                  <a:gd name="T9" fmla="*/ 0 h 452"/>
                  <a:gd name="T10" fmla="*/ 286 w 309"/>
                  <a:gd name="T11" fmla="*/ 61 h 452"/>
                  <a:gd name="T12" fmla="*/ 299 w 309"/>
                  <a:gd name="T13" fmla="*/ 203 h 452"/>
                  <a:gd name="T14" fmla="*/ 309 w 309"/>
                  <a:gd name="T15" fmla="*/ 320 h 452"/>
                  <a:gd name="T16" fmla="*/ 283 w 309"/>
                  <a:gd name="T17" fmla="*/ 316 h 452"/>
                  <a:gd name="T18" fmla="*/ 277 w 309"/>
                  <a:gd name="T19" fmla="*/ 257 h 452"/>
                  <a:gd name="T20" fmla="*/ 270 w 309"/>
                  <a:gd name="T21" fmla="*/ 154 h 452"/>
                  <a:gd name="T22" fmla="*/ 263 w 309"/>
                  <a:gd name="T23" fmla="*/ 71 h 452"/>
                  <a:gd name="T24" fmla="*/ 214 w 309"/>
                  <a:gd name="T25" fmla="*/ 25 h 452"/>
                  <a:gd name="T26" fmla="*/ 123 w 309"/>
                  <a:gd name="T27" fmla="*/ 72 h 452"/>
                  <a:gd name="T28" fmla="*/ 88 w 309"/>
                  <a:gd name="T29" fmla="*/ 209 h 452"/>
                  <a:gd name="T30" fmla="*/ 28 w 309"/>
                  <a:gd name="T31" fmla="*/ 452 h 452"/>
                  <a:gd name="T32" fmla="*/ 0 w 309"/>
                  <a:gd name="T33" fmla="*/ 444 h 452"/>
                  <a:gd name="T34" fmla="*/ 0 w 309"/>
                  <a:gd name="T35" fmla="*/ 444 h 4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9"/>
                  <a:gd name="T55" fmla="*/ 0 h 452"/>
                  <a:gd name="T56" fmla="*/ 309 w 309"/>
                  <a:gd name="T57" fmla="*/ 452 h 4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9" h="452">
                    <a:moveTo>
                      <a:pt x="0" y="444"/>
                    </a:moveTo>
                    <a:lnTo>
                      <a:pt x="44" y="288"/>
                    </a:lnTo>
                    <a:lnTo>
                      <a:pt x="88" y="127"/>
                    </a:lnTo>
                    <a:lnTo>
                      <a:pt x="109" y="61"/>
                    </a:lnTo>
                    <a:lnTo>
                      <a:pt x="212" y="0"/>
                    </a:lnTo>
                    <a:lnTo>
                      <a:pt x="286" y="61"/>
                    </a:lnTo>
                    <a:lnTo>
                      <a:pt x="299" y="203"/>
                    </a:lnTo>
                    <a:lnTo>
                      <a:pt x="309" y="320"/>
                    </a:lnTo>
                    <a:lnTo>
                      <a:pt x="283" y="316"/>
                    </a:lnTo>
                    <a:lnTo>
                      <a:pt x="277" y="257"/>
                    </a:lnTo>
                    <a:lnTo>
                      <a:pt x="270" y="154"/>
                    </a:lnTo>
                    <a:lnTo>
                      <a:pt x="263" y="71"/>
                    </a:lnTo>
                    <a:lnTo>
                      <a:pt x="214" y="25"/>
                    </a:lnTo>
                    <a:lnTo>
                      <a:pt x="123" y="72"/>
                    </a:lnTo>
                    <a:lnTo>
                      <a:pt x="88" y="209"/>
                    </a:lnTo>
                    <a:lnTo>
                      <a:pt x="28" y="452"/>
                    </a:lnTo>
                    <a:lnTo>
                      <a:pt x="0" y="444"/>
                    </a:lnTo>
                    <a:close/>
                  </a:path>
                </a:pathLst>
              </a:custGeom>
              <a:solidFill>
                <a:srgbClr val="000000"/>
              </a:solidFill>
              <a:ln w="9525">
                <a:noFill/>
                <a:round/>
                <a:headEnd/>
                <a:tailEnd/>
              </a:ln>
            </p:spPr>
            <p:txBody>
              <a:bodyPr/>
              <a:lstStyle/>
              <a:p>
                <a:endParaRPr lang="en-US"/>
              </a:p>
            </p:txBody>
          </p:sp>
          <p:sp>
            <p:nvSpPr>
              <p:cNvPr id="422113" name="Freeform 221"/>
              <p:cNvSpPr>
                <a:spLocks/>
              </p:cNvSpPr>
              <p:nvPr/>
            </p:nvSpPr>
            <p:spPr bwMode="auto">
              <a:xfrm>
                <a:off x="940" y="3020"/>
                <a:ext cx="32" cy="323"/>
              </a:xfrm>
              <a:custGeom>
                <a:avLst/>
                <a:gdLst>
                  <a:gd name="T0" fmla="*/ 26 w 32"/>
                  <a:gd name="T1" fmla="*/ 301 h 323"/>
                  <a:gd name="T2" fmla="*/ 24 w 32"/>
                  <a:gd name="T3" fmla="*/ 185 h 323"/>
                  <a:gd name="T4" fmla="*/ 32 w 32"/>
                  <a:gd name="T5" fmla="*/ 0 h 323"/>
                  <a:gd name="T6" fmla="*/ 9 w 32"/>
                  <a:gd name="T7" fmla="*/ 9 h 323"/>
                  <a:gd name="T8" fmla="*/ 2 w 32"/>
                  <a:gd name="T9" fmla="*/ 113 h 323"/>
                  <a:gd name="T10" fmla="*/ 0 w 32"/>
                  <a:gd name="T11" fmla="*/ 251 h 323"/>
                  <a:gd name="T12" fmla="*/ 2 w 32"/>
                  <a:gd name="T13" fmla="*/ 323 h 323"/>
                  <a:gd name="T14" fmla="*/ 26 w 32"/>
                  <a:gd name="T15" fmla="*/ 301 h 323"/>
                  <a:gd name="T16" fmla="*/ 26 w 32"/>
                  <a:gd name="T17" fmla="*/ 301 h 3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323"/>
                  <a:gd name="T29" fmla="*/ 32 w 32"/>
                  <a:gd name="T30" fmla="*/ 323 h 3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323">
                    <a:moveTo>
                      <a:pt x="26" y="301"/>
                    </a:moveTo>
                    <a:lnTo>
                      <a:pt x="24" y="185"/>
                    </a:lnTo>
                    <a:lnTo>
                      <a:pt x="32" y="0"/>
                    </a:lnTo>
                    <a:lnTo>
                      <a:pt x="9" y="9"/>
                    </a:lnTo>
                    <a:lnTo>
                      <a:pt x="2" y="113"/>
                    </a:lnTo>
                    <a:lnTo>
                      <a:pt x="0" y="251"/>
                    </a:lnTo>
                    <a:lnTo>
                      <a:pt x="2" y="323"/>
                    </a:lnTo>
                    <a:lnTo>
                      <a:pt x="26" y="301"/>
                    </a:lnTo>
                    <a:close/>
                  </a:path>
                </a:pathLst>
              </a:custGeom>
              <a:solidFill>
                <a:srgbClr val="000000"/>
              </a:solidFill>
              <a:ln w="9525">
                <a:noFill/>
                <a:round/>
                <a:headEnd/>
                <a:tailEnd/>
              </a:ln>
            </p:spPr>
            <p:txBody>
              <a:bodyPr/>
              <a:lstStyle/>
              <a:p>
                <a:endParaRPr lang="en-US"/>
              </a:p>
            </p:txBody>
          </p:sp>
          <p:sp>
            <p:nvSpPr>
              <p:cNvPr id="422114" name="Freeform 222"/>
              <p:cNvSpPr>
                <a:spLocks/>
              </p:cNvSpPr>
              <p:nvPr/>
            </p:nvSpPr>
            <p:spPr bwMode="auto">
              <a:xfrm>
                <a:off x="409" y="3437"/>
                <a:ext cx="505" cy="89"/>
              </a:xfrm>
              <a:custGeom>
                <a:avLst/>
                <a:gdLst>
                  <a:gd name="T0" fmla="*/ 294 w 505"/>
                  <a:gd name="T1" fmla="*/ 0 h 89"/>
                  <a:gd name="T2" fmla="*/ 505 w 505"/>
                  <a:gd name="T3" fmla="*/ 47 h 89"/>
                  <a:gd name="T4" fmla="*/ 505 w 505"/>
                  <a:gd name="T5" fmla="*/ 82 h 89"/>
                  <a:gd name="T6" fmla="*/ 345 w 505"/>
                  <a:gd name="T7" fmla="*/ 89 h 89"/>
                  <a:gd name="T8" fmla="*/ 336 w 505"/>
                  <a:gd name="T9" fmla="*/ 71 h 89"/>
                  <a:gd name="T10" fmla="*/ 483 w 505"/>
                  <a:gd name="T11" fmla="*/ 69 h 89"/>
                  <a:gd name="T12" fmla="*/ 487 w 505"/>
                  <a:gd name="T13" fmla="*/ 58 h 89"/>
                  <a:gd name="T14" fmla="*/ 309 w 505"/>
                  <a:gd name="T15" fmla="*/ 24 h 89"/>
                  <a:gd name="T16" fmla="*/ 304 w 505"/>
                  <a:gd name="T17" fmla="*/ 18 h 89"/>
                  <a:gd name="T18" fmla="*/ 195 w 505"/>
                  <a:gd name="T19" fmla="*/ 27 h 89"/>
                  <a:gd name="T20" fmla="*/ 79 w 505"/>
                  <a:gd name="T21" fmla="*/ 54 h 89"/>
                  <a:gd name="T22" fmla="*/ 16 w 505"/>
                  <a:gd name="T23" fmla="*/ 69 h 89"/>
                  <a:gd name="T24" fmla="*/ 0 w 505"/>
                  <a:gd name="T25" fmla="*/ 56 h 89"/>
                  <a:gd name="T26" fmla="*/ 125 w 505"/>
                  <a:gd name="T27" fmla="*/ 25 h 89"/>
                  <a:gd name="T28" fmla="*/ 211 w 505"/>
                  <a:gd name="T29" fmla="*/ 9 h 89"/>
                  <a:gd name="T30" fmla="*/ 294 w 505"/>
                  <a:gd name="T31" fmla="*/ 0 h 89"/>
                  <a:gd name="T32" fmla="*/ 294 w 505"/>
                  <a:gd name="T33" fmla="*/ 0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5"/>
                  <a:gd name="T52" fmla="*/ 0 h 89"/>
                  <a:gd name="T53" fmla="*/ 505 w 505"/>
                  <a:gd name="T54" fmla="*/ 89 h 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5" h="89">
                    <a:moveTo>
                      <a:pt x="294" y="0"/>
                    </a:moveTo>
                    <a:lnTo>
                      <a:pt x="505" y="47"/>
                    </a:lnTo>
                    <a:lnTo>
                      <a:pt x="505" y="82"/>
                    </a:lnTo>
                    <a:lnTo>
                      <a:pt x="345" y="89"/>
                    </a:lnTo>
                    <a:lnTo>
                      <a:pt x="336" y="71"/>
                    </a:lnTo>
                    <a:lnTo>
                      <a:pt x="483" y="69"/>
                    </a:lnTo>
                    <a:lnTo>
                      <a:pt x="487" y="58"/>
                    </a:lnTo>
                    <a:lnTo>
                      <a:pt x="309" y="24"/>
                    </a:lnTo>
                    <a:lnTo>
                      <a:pt x="304" y="18"/>
                    </a:lnTo>
                    <a:lnTo>
                      <a:pt x="195" y="27"/>
                    </a:lnTo>
                    <a:lnTo>
                      <a:pt x="79" y="54"/>
                    </a:lnTo>
                    <a:lnTo>
                      <a:pt x="16" y="69"/>
                    </a:lnTo>
                    <a:lnTo>
                      <a:pt x="0" y="56"/>
                    </a:lnTo>
                    <a:lnTo>
                      <a:pt x="125" y="25"/>
                    </a:lnTo>
                    <a:lnTo>
                      <a:pt x="211" y="9"/>
                    </a:lnTo>
                    <a:lnTo>
                      <a:pt x="294" y="0"/>
                    </a:lnTo>
                    <a:close/>
                  </a:path>
                </a:pathLst>
              </a:custGeom>
              <a:solidFill>
                <a:srgbClr val="000000"/>
              </a:solidFill>
              <a:ln w="9525">
                <a:noFill/>
                <a:round/>
                <a:headEnd/>
                <a:tailEnd/>
              </a:ln>
            </p:spPr>
            <p:txBody>
              <a:bodyPr/>
              <a:lstStyle/>
              <a:p>
                <a:endParaRPr lang="en-US"/>
              </a:p>
            </p:txBody>
          </p:sp>
          <p:sp>
            <p:nvSpPr>
              <p:cNvPr id="422115" name="Freeform 223"/>
              <p:cNvSpPr>
                <a:spLocks/>
              </p:cNvSpPr>
              <p:nvPr/>
            </p:nvSpPr>
            <p:spPr bwMode="auto">
              <a:xfrm>
                <a:off x="481" y="3453"/>
                <a:ext cx="183" cy="53"/>
              </a:xfrm>
              <a:custGeom>
                <a:avLst/>
                <a:gdLst>
                  <a:gd name="T0" fmla="*/ 157 w 183"/>
                  <a:gd name="T1" fmla="*/ 0 h 53"/>
                  <a:gd name="T2" fmla="*/ 143 w 183"/>
                  <a:gd name="T3" fmla="*/ 20 h 53"/>
                  <a:gd name="T4" fmla="*/ 121 w 183"/>
                  <a:gd name="T5" fmla="*/ 31 h 53"/>
                  <a:gd name="T6" fmla="*/ 99 w 183"/>
                  <a:gd name="T7" fmla="*/ 38 h 53"/>
                  <a:gd name="T8" fmla="*/ 78 w 183"/>
                  <a:gd name="T9" fmla="*/ 38 h 53"/>
                  <a:gd name="T10" fmla="*/ 56 w 183"/>
                  <a:gd name="T11" fmla="*/ 38 h 53"/>
                  <a:gd name="T12" fmla="*/ 27 w 183"/>
                  <a:gd name="T13" fmla="*/ 28 h 53"/>
                  <a:gd name="T14" fmla="*/ 0 w 183"/>
                  <a:gd name="T15" fmla="*/ 34 h 53"/>
                  <a:gd name="T16" fmla="*/ 27 w 183"/>
                  <a:gd name="T17" fmla="*/ 44 h 53"/>
                  <a:gd name="T18" fmla="*/ 53 w 183"/>
                  <a:gd name="T19" fmla="*/ 53 h 53"/>
                  <a:gd name="T20" fmla="*/ 81 w 183"/>
                  <a:gd name="T21" fmla="*/ 53 h 53"/>
                  <a:gd name="T22" fmla="*/ 111 w 183"/>
                  <a:gd name="T23" fmla="*/ 51 h 53"/>
                  <a:gd name="T24" fmla="*/ 132 w 183"/>
                  <a:gd name="T25" fmla="*/ 46 h 53"/>
                  <a:gd name="T26" fmla="*/ 151 w 183"/>
                  <a:gd name="T27" fmla="*/ 34 h 53"/>
                  <a:gd name="T28" fmla="*/ 165 w 183"/>
                  <a:gd name="T29" fmla="*/ 21 h 53"/>
                  <a:gd name="T30" fmla="*/ 183 w 183"/>
                  <a:gd name="T31" fmla="*/ 0 h 53"/>
                  <a:gd name="T32" fmla="*/ 157 w 183"/>
                  <a:gd name="T33" fmla="*/ 0 h 53"/>
                  <a:gd name="T34" fmla="*/ 157 w 183"/>
                  <a:gd name="T35" fmla="*/ 0 h 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3"/>
                  <a:gd name="T55" fmla="*/ 0 h 53"/>
                  <a:gd name="T56" fmla="*/ 183 w 183"/>
                  <a:gd name="T57" fmla="*/ 53 h 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3" h="53">
                    <a:moveTo>
                      <a:pt x="157" y="0"/>
                    </a:moveTo>
                    <a:lnTo>
                      <a:pt x="143" y="20"/>
                    </a:lnTo>
                    <a:lnTo>
                      <a:pt x="121" y="31"/>
                    </a:lnTo>
                    <a:lnTo>
                      <a:pt x="99" y="38"/>
                    </a:lnTo>
                    <a:lnTo>
                      <a:pt x="78" y="38"/>
                    </a:lnTo>
                    <a:lnTo>
                      <a:pt x="56" y="38"/>
                    </a:lnTo>
                    <a:lnTo>
                      <a:pt x="27" y="28"/>
                    </a:lnTo>
                    <a:lnTo>
                      <a:pt x="0" y="34"/>
                    </a:lnTo>
                    <a:lnTo>
                      <a:pt x="27" y="44"/>
                    </a:lnTo>
                    <a:lnTo>
                      <a:pt x="53" y="53"/>
                    </a:lnTo>
                    <a:lnTo>
                      <a:pt x="81" y="53"/>
                    </a:lnTo>
                    <a:lnTo>
                      <a:pt x="111" y="51"/>
                    </a:lnTo>
                    <a:lnTo>
                      <a:pt x="132" y="46"/>
                    </a:lnTo>
                    <a:lnTo>
                      <a:pt x="151" y="34"/>
                    </a:lnTo>
                    <a:lnTo>
                      <a:pt x="165" y="21"/>
                    </a:lnTo>
                    <a:lnTo>
                      <a:pt x="183" y="0"/>
                    </a:lnTo>
                    <a:lnTo>
                      <a:pt x="157" y="0"/>
                    </a:lnTo>
                    <a:close/>
                  </a:path>
                </a:pathLst>
              </a:custGeom>
              <a:solidFill>
                <a:srgbClr val="000000"/>
              </a:solidFill>
              <a:ln w="9525">
                <a:noFill/>
                <a:round/>
                <a:headEnd/>
                <a:tailEnd/>
              </a:ln>
            </p:spPr>
            <p:txBody>
              <a:bodyPr/>
              <a:lstStyle/>
              <a:p>
                <a:endParaRPr lang="en-US"/>
              </a:p>
            </p:txBody>
          </p:sp>
          <p:sp>
            <p:nvSpPr>
              <p:cNvPr id="422116" name="Freeform 224"/>
              <p:cNvSpPr>
                <a:spLocks/>
              </p:cNvSpPr>
              <p:nvPr/>
            </p:nvSpPr>
            <p:spPr bwMode="auto">
              <a:xfrm>
                <a:off x="516" y="3381"/>
                <a:ext cx="97" cy="91"/>
              </a:xfrm>
              <a:custGeom>
                <a:avLst/>
                <a:gdLst>
                  <a:gd name="T0" fmla="*/ 97 w 97"/>
                  <a:gd name="T1" fmla="*/ 69 h 91"/>
                  <a:gd name="T2" fmla="*/ 37 w 97"/>
                  <a:gd name="T3" fmla="*/ 0 h 91"/>
                  <a:gd name="T4" fmla="*/ 0 w 97"/>
                  <a:gd name="T5" fmla="*/ 7 h 91"/>
                  <a:gd name="T6" fmla="*/ 14 w 97"/>
                  <a:gd name="T7" fmla="*/ 91 h 91"/>
                  <a:gd name="T8" fmla="*/ 43 w 97"/>
                  <a:gd name="T9" fmla="*/ 84 h 91"/>
                  <a:gd name="T10" fmla="*/ 23 w 97"/>
                  <a:gd name="T11" fmla="*/ 24 h 91"/>
                  <a:gd name="T12" fmla="*/ 32 w 97"/>
                  <a:gd name="T13" fmla="*/ 22 h 91"/>
                  <a:gd name="T14" fmla="*/ 72 w 97"/>
                  <a:gd name="T15" fmla="*/ 77 h 91"/>
                  <a:gd name="T16" fmla="*/ 97 w 97"/>
                  <a:gd name="T17" fmla="*/ 69 h 91"/>
                  <a:gd name="T18" fmla="*/ 97 w 97"/>
                  <a:gd name="T19" fmla="*/ 69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91"/>
                  <a:gd name="T32" fmla="*/ 97 w 97"/>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91">
                    <a:moveTo>
                      <a:pt x="97" y="69"/>
                    </a:moveTo>
                    <a:lnTo>
                      <a:pt x="37" y="0"/>
                    </a:lnTo>
                    <a:lnTo>
                      <a:pt x="0" y="7"/>
                    </a:lnTo>
                    <a:lnTo>
                      <a:pt x="14" y="91"/>
                    </a:lnTo>
                    <a:lnTo>
                      <a:pt x="43" y="84"/>
                    </a:lnTo>
                    <a:lnTo>
                      <a:pt x="23" y="24"/>
                    </a:lnTo>
                    <a:lnTo>
                      <a:pt x="32" y="22"/>
                    </a:lnTo>
                    <a:lnTo>
                      <a:pt x="72" y="77"/>
                    </a:lnTo>
                    <a:lnTo>
                      <a:pt x="97" y="69"/>
                    </a:lnTo>
                    <a:close/>
                  </a:path>
                </a:pathLst>
              </a:custGeom>
              <a:solidFill>
                <a:srgbClr val="000000"/>
              </a:solidFill>
              <a:ln w="9525">
                <a:noFill/>
                <a:round/>
                <a:headEnd/>
                <a:tailEnd/>
              </a:ln>
            </p:spPr>
            <p:txBody>
              <a:bodyPr/>
              <a:lstStyle/>
              <a:p>
                <a:endParaRPr lang="en-US"/>
              </a:p>
            </p:txBody>
          </p:sp>
          <p:sp>
            <p:nvSpPr>
              <p:cNvPr id="422117" name="Freeform 225"/>
              <p:cNvSpPr>
                <a:spLocks/>
              </p:cNvSpPr>
              <p:nvPr/>
            </p:nvSpPr>
            <p:spPr bwMode="auto">
              <a:xfrm>
                <a:off x="334" y="3493"/>
                <a:ext cx="483" cy="308"/>
              </a:xfrm>
              <a:custGeom>
                <a:avLst/>
                <a:gdLst>
                  <a:gd name="T0" fmla="*/ 75 w 483"/>
                  <a:gd name="T1" fmla="*/ 2 h 308"/>
                  <a:gd name="T2" fmla="*/ 116 w 483"/>
                  <a:gd name="T3" fmla="*/ 41 h 308"/>
                  <a:gd name="T4" fmla="*/ 147 w 483"/>
                  <a:gd name="T5" fmla="*/ 84 h 308"/>
                  <a:gd name="T6" fmla="*/ 161 w 483"/>
                  <a:gd name="T7" fmla="*/ 119 h 308"/>
                  <a:gd name="T8" fmla="*/ 174 w 483"/>
                  <a:gd name="T9" fmla="*/ 157 h 308"/>
                  <a:gd name="T10" fmla="*/ 80 w 483"/>
                  <a:gd name="T11" fmla="*/ 201 h 308"/>
                  <a:gd name="T12" fmla="*/ 0 w 483"/>
                  <a:gd name="T13" fmla="*/ 252 h 308"/>
                  <a:gd name="T14" fmla="*/ 211 w 483"/>
                  <a:gd name="T15" fmla="*/ 287 h 308"/>
                  <a:gd name="T16" fmla="*/ 377 w 483"/>
                  <a:gd name="T17" fmla="*/ 308 h 308"/>
                  <a:gd name="T18" fmla="*/ 483 w 483"/>
                  <a:gd name="T19" fmla="*/ 241 h 308"/>
                  <a:gd name="T20" fmla="*/ 458 w 483"/>
                  <a:gd name="T21" fmla="*/ 234 h 308"/>
                  <a:gd name="T22" fmla="*/ 393 w 483"/>
                  <a:gd name="T23" fmla="*/ 271 h 308"/>
                  <a:gd name="T24" fmla="*/ 367 w 483"/>
                  <a:gd name="T25" fmla="*/ 289 h 308"/>
                  <a:gd name="T26" fmla="*/ 277 w 483"/>
                  <a:gd name="T27" fmla="*/ 276 h 308"/>
                  <a:gd name="T28" fmla="*/ 188 w 483"/>
                  <a:gd name="T29" fmla="*/ 266 h 308"/>
                  <a:gd name="T30" fmla="*/ 75 w 483"/>
                  <a:gd name="T31" fmla="*/ 249 h 308"/>
                  <a:gd name="T32" fmla="*/ 45 w 483"/>
                  <a:gd name="T33" fmla="*/ 243 h 308"/>
                  <a:gd name="T34" fmla="*/ 124 w 483"/>
                  <a:gd name="T35" fmla="*/ 201 h 308"/>
                  <a:gd name="T36" fmla="*/ 202 w 483"/>
                  <a:gd name="T37" fmla="*/ 167 h 308"/>
                  <a:gd name="T38" fmla="*/ 195 w 483"/>
                  <a:gd name="T39" fmla="*/ 136 h 308"/>
                  <a:gd name="T40" fmla="*/ 175 w 483"/>
                  <a:gd name="T41" fmla="*/ 91 h 308"/>
                  <a:gd name="T42" fmla="*/ 149 w 483"/>
                  <a:gd name="T43" fmla="*/ 48 h 308"/>
                  <a:gd name="T44" fmla="*/ 107 w 483"/>
                  <a:gd name="T45" fmla="*/ 0 h 308"/>
                  <a:gd name="T46" fmla="*/ 75 w 483"/>
                  <a:gd name="T47" fmla="*/ 2 h 308"/>
                  <a:gd name="T48" fmla="*/ 75 w 483"/>
                  <a:gd name="T49" fmla="*/ 2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3"/>
                  <a:gd name="T76" fmla="*/ 0 h 308"/>
                  <a:gd name="T77" fmla="*/ 483 w 483"/>
                  <a:gd name="T78" fmla="*/ 308 h 3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3" h="308">
                    <a:moveTo>
                      <a:pt x="75" y="2"/>
                    </a:moveTo>
                    <a:lnTo>
                      <a:pt x="116" y="41"/>
                    </a:lnTo>
                    <a:lnTo>
                      <a:pt x="147" y="84"/>
                    </a:lnTo>
                    <a:lnTo>
                      <a:pt x="161" y="119"/>
                    </a:lnTo>
                    <a:lnTo>
                      <a:pt x="174" y="157"/>
                    </a:lnTo>
                    <a:lnTo>
                      <a:pt x="80" y="201"/>
                    </a:lnTo>
                    <a:lnTo>
                      <a:pt x="0" y="252"/>
                    </a:lnTo>
                    <a:lnTo>
                      <a:pt x="211" y="287"/>
                    </a:lnTo>
                    <a:lnTo>
                      <a:pt x="377" y="308"/>
                    </a:lnTo>
                    <a:lnTo>
                      <a:pt x="483" y="241"/>
                    </a:lnTo>
                    <a:lnTo>
                      <a:pt x="458" y="234"/>
                    </a:lnTo>
                    <a:lnTo>
                      <a:pt x="393" y="271"/>
                    </a:lnTo>
                    <a:lnTo>
                      <a:pt x="367" y="289"/>
                    </a:lnTo>
                    <a:lnTo>
                      <a:pt x="277" y="276"/>
                    </a:lnTo>
                    <a:lnTo>
                      <a:pt x="188" y="266"/>
                    </a:lnTo>
                    <a:lnTo>
                      <a:pt x="75" y="249"/>
                    </a:lnTo>
                    <a:lnTo>
                      <a:pt x="45" y="243"/>
                    </a:lnTo>
                    <a:lnTo>
                      <a:pt x="124" y="201"/>
                    </a:lnTo>
                    <a:lnTo>
                      <a:pt x="202" y="167"/>
                    </a:lnTo>
                    <a:lnTo>
                      <a:pt x="195" y="136"/>
                    </a:lnTo>
                    <a:lnTo>
                      <a:pt x="175" y="91"/>
                    </a:lnTo>
                    <a:lnTo>
                      <a:pt x="149" y="48"/>
                    </a:lnTo>
                    <a:lnTo>
                      <a:pt x="107" y="0"/>
                    </a:lnTo>
                    <a:lnTo>
                      <a:pt x="75" y="2"/>
                    </a:lnTo>
                    <a:close/>
                  </a:path>
                </a:pathLst>
              </a:custGeom>
              <a:solidFill>
                <a:srgbClr val="000000"/>
              </a:solidFill>
              <a:ln w="9525">
                <a:noFill/>
                <a:round/>
                <a:headEnd/>
                <a:tailEnd/>
              </a:ln>
            </p:spPr>
            <p:txBody>
              <a:bodyPr/>
              <a:lstStyle/>
              <a:p>
                <a:endParaRPr lang="en-US"/>
              </a:p>
            </p:txBody>
          </p:sp>
          <p:sp>
            <p:nvSpPr>
              <p:cNvPr id="422118" name="Freeform 226"/>
              <p:cNvSpPr>
                <a:spLocks/>
              </p:cNvSpPr>
              <p:nvPr/>
            </p:nvSpPr>
            <p:spPr bwMode="auto">
              <a:xfrm>
                <a:off x="316" y="3491"/>
                <a:ext cx="178" cy="181"/>
              </a:xfrm>
              <a:custGeom>
                <a:avLst/>
                <a:gdLst>
                  <a:gd name="T0" fmla="*/ 95 w 178"/>
                  <a:gd name="T1" fmla="*/ 0 h 181"/>
                  <a:gd name="T2" fmla="*/ 0 w 178"/>
                  <a:gd name="T3" fmla="*/ 161 h 181"/>
                  <a:gd name="T4" fmla="*/ 37 w 178"/>
                  <a:gd name="T5" fmla="*/ 181 h 181"/>
                  <a:gd name="T6" fmla="*/ 178 w 178"/>
                  <a:gd name="T7" fmla="*/ 85 h 181"/>
                  <a:gd name="T8" fmla="*/ 165 w 178"/>
                  <a:gd name="T9" fmla="*/ 69 h 181"/>
                  <a:gd name="T10" fmla="*/ 39 w 178"/>
                  <a:gd name="T11" fmla="*/ 159 h 181"/>
                  <a:gd name="T12" fmla="*/ 26 w 178"/>
                  <a:gd name="T13" fmla="*/ 153 h 181"/>
                  <a:gd name="T14" fmla="*/ 114 w 178"/>
                  <a:gd name="T15" fmla="*/ 12 h 181"/>
                  <a:gd name="T16" fmla="*/ 95 w 178"/>
                  <a:gd name="T17" fmla="*/ 0 h 181"/>
                  <a:gd name="T18" fmla="*/ 95 w 178"/>
                  <a:gd name="T19" fmla="*/ 0 h 1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8"/>
                  <a:gd name="T31" fmla="*/ 0 h 181"/>
                  <a:gd name="T32" fmla="*/ 178 w 178"/>
                  <a:gd name="T33" fmla="*/ 181 h 1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8" h="181">
                    <a:moveTo>
                      <a:pt x="95" y="0"/>
                    </a:moveTo>
                    <a:lnTo>
                      <a:pt x="0" y="161"/>
                    </a:lnTo>
                    <a:lnTo>
                      <a:pt x="37" y="181"/>
                    </a:lnTo>
                    <a:lnTo>
                      <a:pt x="178" y="85"/>
                    </a:lnTo>
                    <a:lnTo>
                      <a:pt x="165" y="69"/>
                    </a:lnTo>
                    <a:lnTo>
                      <a:pt x="39" y="159"/>
                    </a:lnTo>
                    <a:lnTo>
                      <a:pt x="26" y="153"/>
                    </a:lnTo>
                    <a:lnTo>
                      <a:pt x="114" y="12"/>
                    </a:lnTo>
                    <a:lnTo>
                      <a:pt x="95" y="0"/>
                    </a:lnTo>
                    <a:close/>
                  </a:path>
                </a:pathLst>
              </a:custGeom>
              <a:solidFill>
                <a:srgbClr val="000000"/>
              </a:solidFill>
              <a:ln w="9525">
                <a:noFill/>
                <a:round/>
                <a:headEnd/>
                <a:tailEnd/>
              </a:ln>
            </p:spPr>
            <p:txBody>
              <a:bodyPr/>
              <a:lstStyle/>
              <a:p>
                <a:endParaRPr lang="en-US"/>
              </a:p>
            </p:txBody>
          </p:sp>
          <p:sp>
            <p:nvSpPr>
              <p:cNvPr id="422119" name="Freeform 227"/>
              <p:cNvSpPr>
                <a:spLocks/>
              </p:cNvSpPr>
              <p:nvPr/>
            </p:nvSpPr>
            <p:spPr bwMode="auto">
              <a:xfrm>
                <a:off x="293" y="3635"/>
                <a:ext cx="62" cy="59"/>
              </a:xfrm>
              <a:custGeom>
                <a:avLst/>
                <a:gdLst>
                  <a:gd name="T0" fmla="*/ 62 w 62"/>
                  <a:gd name="T1" fmla="*/ 37 h 59"/>
                  <a:gd name="T2" fmla="*/ 53 w 62"/>
                  <a:gd name="T3" fmla="*/ 46 h 59"/>
                  <a:gd name="T4" fmla="*/ 42 w 62"/>
                  <a:gd name="T5" fmla="*/ 55 h 59"/>
                  <a:gd name="T6" fmla="*/ 32 w 62"/>
                  <a:gd name="T7" fmla="*/ 59 h 59"/>
                  <a:gd name="T8" fmla="*/ 18 w 62"/>
                  <a:gd name="T9" fmla="*/ 56 h 59"/>
                  <a:gd name="T10" fmla="*/ 7 w 62"/>
                  <a:gd name="T11" fmla="*/ 49 h 59"/>
                  <a:gd name="T12" fmla="*/ 0 w 62"/>
                  <a:gd name="T13" fmla="*/ 41 h 59"/>
                  <a:gd name="T14" fmla="*/ 2 w 62"/>
                  <a:gd name="T15" fmla="*/ 32 h 59"/>
                  <a:gd name="T16" fmla="*/ 14 w 62"/>
                  <a:gd name="T17" fmla="*/ 18 h 59"/>
                  <a:gd name="T18" fmla="*/ 32 w 62"/>
                  <a:gd name="T19" fmla="*/ 0 h 59"/>
                  <a:gd name="T20" fmla="*/ 39 w 62"/>
                  <a:gd name="T21" fmla="*/ 18 h 59"/>
                  <a:gd name="T22" fmla="*/ 27 w 62"/>
                  <a:gd name="T23" fmla="*/ 30 h 59"/>
                  <a:gd name="T24" fmla="*/ 23 w 62"/>
                  <a:gd name="T25" fmla="*/ 38 h 59"/>
                  <a:gd name="T26" fmla="*/ 27 w 62"/>
                  <a:gd name="T27" fmla="*/ 42 h 59"/>
                  <a:gd name="T28" fmla="*/ 32 w 62"/>
                  <a:gd name="T29" fmla="*/ 42 h 59"/>
                  <a:gd name="T30" fmla="*/ 49 w 62"/>
                  <a:gd name="T31" fmla="*/ 25 h 59"/>
                  <a:gd name="T32" fmla="*/ 62 w 62"/>
                  <a:gd name="T33" fmla="*/ 37 h 59"/>
                  <a:gd name="T34" fmla="*/ 62 w 62"/>
                  <a:gd name="T35" fmla="*/ 37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2"/>
                  <a:gd name="T55" fmla="*/ 0 h 59"/>
                  <a:gd name="T56" fmla="*/ 62 w 62"/>
                  <a:gd name="T57" fmla="*/ 59 h 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2" h="59">
                    <a:moveTo>
                      <a:pt x="62" y="37"/>
                    </a:moveTo>
                    <a:lnTo>
                      <a:pt x="53" y="46"/>
                    </a:lnTo>
                    <a:lnTo>
                      <a:pt x="42" y="55"/>
                    </a:lnTo>
                    <a:lnTo>
                      <a:pt x="32" y="59"/>
                    </a:lnTo>
                    <a:lnTo>
                      <a:pt x="18" y="56"/>
                    </a:lnTo>
                    <a:lnTo>
                      <a:pt x="7" y="49"/>
                    </a:lnTo>
                    <a:lnTo>
                      <a:pt x="0" y="41"/>
                    </a:lnTo>
                    <a:lnTo>
                      <a:pt x="2" y="32"/>
                    </a:lnTo>
                    <a:lnTo>
                      <a:pt x="14" y="18"/>
                    </a:lnTo>
                    <a:lnTo>
                      <a:pt x="32" y="0"/>
                    </a:lnTo>
                    <a:lnTo>
                      <a:pt x="39" y="18"/>
                    </a:lnTo>
                    <a:lnTo>
                      <a:pt x="27" y="30"/>
                    </a:lnTo>
                    <a:lnTo>
                      <a:pt x="23" y="38"/>
                    </a:lnTo>
                    <a:lnTo>
                      <a:pt x="27" y="42"/>
                    </a:lnTo>
                    <a:lnTo>
                      <a:pt x="32" y="42"/>
                    </a:lnTo>
                    <a:lnTo>
                      <a:pt x="49" y="25"/>
                    </a:lnTo>
                    <a:lnTo>
                      <a:pt x="62" y="37"/>
                    </a:lnTo>
                    <a:close/>
                  </a:path>
                </a:pathLst>
              </a:custGeom>
              <a:solidFill>
                <a:srgbClr val="000000"/>
              </a:solidFill>
              <a:ln w="9525">
                <a:noFill/>
                <a:round/>
                <a:headEnd/>
                <a:tailEnd/>
              </a:ln>
            </p:spPr>
            <p:txBody>
              <a:bodyPr/>
              <a:lstStyle/>
              <a:p>
                <a:endParaRPr lang="en-US"/>
              </a:p>
            </p:txBody>
          </p:sp>
          <p:sp>
            <p:nvSpPr>
              <p:cNvPr id="422120" name="Freeform 228"/>
              <p:cNvSpPr>
                <a:spLocks/>
              </p:cNvSpPr>
              <p:nvPr/>
            </p:nvSpPr>
            <p:spPr bwMode="auto">
              <a:xfrm>
                <a:off x="690" y="3447"/>
                <a:ext cx="127" cy="289"/>
              </a:xfrm>
              <a:custGeom>
                <a:avLst/>
                <a:gdLst>
                  <a:gd name="T0" fmla="*/ 99 w 127"/>
                  <a:gd name="T1" fmla="*/ 282 h 289"/>
                  <a:gd name="T2" fmla="*/ 86 w 127"/>
                  <a:gd name="T3" fmla="*/ 218 h 289"/>
                  <a:gd name="T4" fmla="*/ 69 w 127"/>
                  <a:gd name="T5" fmla="*/ 141 h 289"/>
                  <a:gd name="T6" fmla="*/ 46 w 127"/>
                  <a:gd name="T7" fmla="*/ 83 h 289"/>
                  <a:gd name="T8" fmla="*/ 0 w 127"/>
                  <a:gd name="T9" fmla="*/ 0 h 289"/>
                  <a:gd name="T10" fmla="*/ 28 w 127"/>
                  <a:gd name="T11" fmla="*/ 0 h 289"/>
                  <a:gd name="T12" fmla="*/ 53 w 127"/>
                  <a:gd name="T13" fmla="*/ 45 h 289"/>
                  <a:gd name="T14" fmla="*/ 69 w 127"/>
                  <a:gd name="T15" fmla="*/ 75 h 289"/>
                  <a:gd name="T16" fmla="*/ 86 w 127"/>
                  <a:gd name="T17" fmla="*/ 129 h 289"/>
                  <a:gd name="T18" fmla="*/ 106 w 127"/>
                  <a:gd name="T19" fmla="*/ 193 h 289"/>
                  <a:gd name="T20" fmla="*/ 120 w 127"/>
                  <a:gd name="T21" fmla="*/ 244 h 289"/>
                  <a:gd name="T22" fmla="*/ 127 w 127"/>
                  <a:gd name="T23" fmla="*/ 289 h 289"/>
                  <a:gd name="T24" fmla="*/ 99 w 127"/>
                  <a:gd name="T25" fmla="*/ 282 h 289"/>
                  <a:gd name="T26" fmla="*/ 99 w 127"/>
                  <a:gd name="T27" fmla="*/ 282 h 2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7"/>
                  <a:gd name="T43" fmla="*/ 0 h 289"/>
                  <a:gd name="T44" fmla="*/ 127 w 127"/>
                  <a:gd name="T45" fmla="*/ 289 h 2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7" h="289">
                    <a:moveTo>
                      <a:pt x="99" y="282"/>
                    </a:moveTo>
                    <a:lnTo>
                      <a:pt x="86" y="218"/>
                    </a:lnTo>
                    <a:lnTo>
                      <a:pt x="69" y="141"/>
                    </a:lnTo>
                    <a:lnTo>
                      <a:pt x="46" y="83"/>
                    </a:lnTo>
                    <a:lnTo>
                      <a:pt x="0" y="0"/>
                    </a:lnTo>
                    <a:lnTo>
                      <a:pt x="28" y="0"/>
                    </a:lnTo>
                    <a:lnTo>
                      <a:pt x="53" y="45"/>
                    </a:lnTo>
                    <a:lnTo>
                      <a:pt x="69" y="75"/>
                    </a:lnTo>
                    <a:lnTo>
                      <a:pt x="86" y="129"/>
                    </a:lnTo>
                    <a:lnTo>
                      <a:pt x="106" y="193"/>
                    </a:lnTo>
                    <a:lnTo>
                      <a:pt x="120" y="244"/>
                    </a:lnTo>
                    <a:lnTo>
                      <a:pt x="127" y="289"/>
                    </a:lnTo>
                    <a:lnTo>
                      <a:pt x="99" y="282"/>
                    </a:lnTo>
                    <a:close/>
                  </a:path>
                </a:pathLst>
              </a:custGeom>
              <a:solidFill>
                <a:srgbClr val="000000"/>
              </a:solidFill>
              <a:ln w="9525">
                <a:noFill/>
                <a:round/>
                <a:headEnd/>
                <a:tailEnd/>
              </a:ln>
            </p:spPr>
            <p:txBody>
              <a:bodyPr/>
              <a:lstStyle/>
              <a:p>
                <a:endParaRPr lang="en-US"/>
              </a:p>
            </p:txBody>
          </p:sp>
          <p:sp>
            <p:nvSpPr>
              <p:cNvPr id="422121" name="Freeform 229"/>
              <p:cNvSpPr>
                <a:spLocks/>
              </p:cNvSpPr>
              <p:nvPr/>
            </p:nvSpPr>
            <p:spPr bwMode="auto">
              <a:xfrm>
                <a:off x="710" y="3680"/>
                <a:ext cx="89" cy="22"/>
              </a:xfrm>
              <a:custGeom>
                <a:avLst/>
                <a:gdLst>
                  <a:gd name="T0" fmla="*/ 89 w 89"/>
                  <a:gd name="T1" fmla="*/ 22 h 22"/>
                  <a:gd name="T2" fmla="*/ 3 w 89"/>
                  <a:gd name="T3" fmla="*/ 14 h 22"/>
                  <a:gd name="T4" fmla="*/ 0 w 89"/>
                  <a:gd name="T5" fmla="*/ 0 h 22"/>
                  <a:gd name="T6" fmla="*/ 81 w 89"/>
                  <a:gd name="T7" fmla="*/ 7 h 22"/>
                  <a:gd name="T8" fmla="*/ 89 w 89"/>
                  <a:gd name="T9" fmla="*/ 22 h 22"/>
                  <a:gd name="T10" fmla="*/ 89 w 89"/>
                  <a:gd name="T11" fmla="*/ 22 h 22"/>
                  <a:gd name="T12" fmla="*/ 0 60000 65536"/>
                  <a:gd name="T13" fmla="*/ 0 60000 65536"/>
                  <a:gd name="T14" fmla="*/ 0 60000 65536"/>
                  <a:gd name="T15" fmla="*/ 0 60000 65536"/>
                  <a:gd name="T16" fmla="*/ 0 60000 65536"/>
                  <a:gd name="T17" fmla="*/ 0 60000 65536"/>
                  <a:gd name="T18" fmla="*/ 0 w 89"/>
                  <a:gd name="T19" fmla="*/ 0 h 22"/>
                  <a:gd name="T20" fmla="*/ 89 w 89"/>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89" h="22">
                    <a:moveTo>
                      <a:pt x="89" y="22"/>
                    </a:moveTo>
                    <a:lnTo>
                      <a:pt x="3" y="14"/>
                    </a:lnTo>
                    <a:lnTo>
                      <a:pt x="0" y="0"/>
                    </a:lnTo>
                    <a:lnTo>
                      <a:pt x="81" y="7"/>
                    </a:lnTo>
                    <a:lnTo>
                      <a:pt x="89" y="22"/>
                    </a:lnTo>
                    <a:close/>
                  </a:path>
                </a:pathLst>
              </a:custGeom>
              <a:solidFill>
                <a:srgbClr val="000000"/>
              </a:solidFill>
              <a:ln w="9525">
                <a:noFill/>
                <a:round/>
                <a:headEnd/>
                <a:tailEnd/>
              </a:ln>
            </p:spPr>
            <p:txBody>
              <a:bodyPr/>
              <a:lstStyle/>
              <a:p>
                <a:endParaRPr lang="en-US"/>
              </a:p>
            </p:txBody>
          </p:sp>
          <p:sp>
            <p:nvSpPr>
              <p:cNvPr id="422122" name="Freeform 230"/>
              <p:cNvSpPr>
                <a:spLocks/>
              </p:cNvSpPr>
              <p:nvPr/>
            </p:nvSpPr>
            <p:spPr bwMode="auto">
              <a:xfrm>
                <a:off x="718" y="3645"/>
                <a:ext cx="71" cy="23"/>
              </a:xfrm>
              <a:custGeom>
                <a:avLst/>
                <a:gdLst>
                  <a:gd name="T0" fmla="*/ 71 w 71"/>
                  <a:gd name="T1" fmla="*/ 23 h 23"/>
                  <a:gd name="T2" fmla="*/ 0 w 71"/>
                  <a:gd name="T3" fmla="*/ 15 h 23"/>
                  <a:gd name="T4" fmla="*/ 4 w 71"/>
                  <a:gd name="T5" fmla="*/ 0 h 23"/>
                  <a:gd name="T6" fmla="*/ 62 w 71"/>
                  <a:gd name="T7" fmla="*/ 5 h 23"/>
                  <a:gd name="T8" fmla="*/ 71 w 71"/>
                  <a:gd name="T9" fmla="*/ 23 h 23"/>
                  <a:gd name="T10" fmla="*/ 71 w 71"/>
                  <a:gd name="T11" fmla="*/ 23 h 23"/>
                  <a:gd name="T12" fmla="*/ 0 60000 65536"/>
                  <a:gd name="T13" fmla="*/ 0 60000 65536"/>
                  <a:gd name="T14" fmla="*/ 0 60000 65536"/>
                  <a:gd name="T15" fmla="*/ 0 60000 65536"/>
                  <a:gd name="T16" fmla="*/ 0 60000 65536"/>
                  <a:gd name="T17" fmla="*/ 0 60000 65536"/>
                  <a:gd name="T18" fmla="*/ 0 w 71"/>
                  <a:gd name="T19" fmla="*/ 0 h 23"/>
                  <a:gd name="T20" fmla="*/ 71 w 71"/>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71" h="23">
                    <a:moveTo>
                      <a:pt x="71" y="23"/>
                    </a:moveTo>
                    <a:lnTo>
                      <a:pt x="0" y="15"/>
                    </a:lnTo>
                    <a:lnTo>
                      <a:pt x="4" y="0"/>
                    </a:lnTo>
                    <a:lnTo>
                      <a:pt x="62" y="5"/>
                    </a:lnTo>
                    <a:lnTo>
                      <a:pt x="71" y="23"/>
                    </a:lnTo>
                    <a:close/>
                  </a:path>
                </a:pathLst>
              </a:custGeom>
              <a:solidFill>
                <a:srgbClr val="000000"/>
              </a:solidFill>
              <a:ln w="9525">
                <a:noFill/>
                <a:round/>
                <a:headEnd/>
                <a:tailEnd/>
              </a:ln>
            </p:spPr>
            <p:txBody>
              <a:bodyPr/>
              <a:lstStyle/>
              <a:p>
                <a:endParaRPr lang="en-US"/>
              </a:p>
            </p:txBody>
          </p:sp>
          <p:sp>
            <p:nvSpPr>
              <p:cNvPr id="422123" name="Freeform 231"/>
              <p:cNvSpPr>
                <a:spLocks/>
              </p:cNvSpPr>
              <p:nvPr/>
            </p:nvSpPr>
            <p:spPr bwMode="auto">
              <a:xfrm>
                <a:off x="731" y="3619"/>
                <a:ext cx="40" cy="16"/>
              </a:xfrm>
              <a:custGeom>
                <a:avLst/>
                <a:gdLst>
                  <a:gd name="T0" fmla="*/ 40 w 40"/>
                  <a:gd name="T1" fmla="*/ 16 h 16"/>
                  <a:gd name="T2" fmla="*/ 0 w 40"/>
                  <a:gd name="T3" fmla="*/ 12 h 16"/>
                  <a:gd name="T4" fmla="*/ 0 w 40"/>
                  <a:gd name="T5" fmla="*/ 0 h 16"/>
                  <a:gd name="T6" fmla="*/ 40 w 40"/>
                  <a:gd name="T7" fmla="*/ 3 h 16"/>
                  <a:gd name="T8" fmla="*/ 40 w 40"/>
                  <a:gd name="T9" fmla="*/ 16 h 16"/>
                  <a:gd name="T10" fmla="*/ 40 w 40"/>
                  <a:gd name="T11" fmla="*/ 16 h 16"/>
                  <a:gd name="T12" fmla="*/ 0 60000 65536"/>
                  <a:gd name="T13" fmla="*/ 0 60000 65536"/>
                  <a:gd name="T14" fmla="*/ 0 60000 65536"/>
                  <a:gd name="T15" fmla="*/ 0 60000 65536"/>
                  <a:gd name="T16" fmla="*/ 0 60000 65536"/>
                  <a:gd name="T17" fmla="*/ 0 60000 65536"/>
                  <a:gd name="T18" fmla="*/ 0 w 40"/>
                  <a:gd name="T19" fmla="*/ 0 h 16"/>
                  <a:gd name="T20" fmla="*/ 40 w 4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40" h="16">
                    <a:moveTo>
                      <a:pt x="40" y="16"/>
                    </a:moveTo>
                    <a:lnTo>
                      <a:pt x="0" y="12"/>
                    </a:lnTo>
                    <a:lnTo>
                      <a:pt x="0" y="0"/>
                    </a:lnTo>
                    <a:lnTo>
                      <a:pt x="40" y="3"/>
                    </a:lnTo>
                    <a:lnTo>
                      <a:pt x="40" y="16"/>
                    </a:lnTo>
                    <a:close/>
                  </a:path>
                </a:pathLst>
              </a:custGeom>
              <a:solidFill>
                <a:srgbClr val="000000"/>
              </a:solidFill>
              <a:ln w="9525">
                <a:noFill/>
                <a:round/>
                <a:headEnd/>
                <a:tailEnd/>
              </a:ln>
            </p:spPr>
            <p:txBody>
              <a:bodyPr/>
              <a:lstStyle/>
              <a:p>
                <a:endParaRPr lang="en-US"/>
              </a:p>
            </p:txBody>
          </p:sp>
          <p:sp>
            <p:nvSpPr>
              <p:cNvPr id="422124" name="Freeform 232"/>
              <p:cNvSpPr>
                <a:spLocks/>
              </p:cNvSpPr>
              <p:nvPr/>
            </p:nvSpPr>
            <p:spPr bwMode="auto">
              <a:xfrm>
                <a:off x="734" y="3584"/>
                <a:ext cx="34" cy="22"/>
              </a:xfrm>
              <a:custGeom>
                <a:avLst/>
                <a:gdLst>
                  <a:gd name="T0" fmla="*/ 34 w 34"/>
                  <a:gd name="T1" fmla="*/ 22 h 22"/>
                  <a:gd name="T2" fmla="*/ 2 w 34"/>
                  <a:gd name="T3" fmla="*/ 15 h 22"/>
                  <a:gd name="T4" fmla="*/ 0 w 34"/>
                  <a:gd name="T5" fmla="*/ 0 h 22"/>
                  <a:gd name="T6" fmla="*/ 28 w 34"/>
                  <a:gd name="T7" fmla="*/ 4 h 22"/>
                  <a:gd name="T8" fmla="*/ 34 w 34"/>
                  <a:gd name="T9" fmla="*/ 22 h 22"/>
                  <a:gd name="T10" fmla="*/ 34 w 34"/>
                  <a:gd name="T11" fmla="*/ 22 h 22"/>
                  <a:gd name="T12" fmla="*/ 0 60000 65536"/>
                  <a:gd name="T13" fmla="*/ 0 60000 65536"/>
                  <a:gd name="T14" fmla="*/ 0 60000 65536"/>
                  <a:gd name="T15" fmla="*/ 0 60000 65536"/>
                  <a:gd name="T16" fmla="*/ 0 60000 65536"/>
                  <a:gd name="T17" fmla="*/ 0 60000 65536"/>
                  <a:gd name="T18" fmla="*/ 0 w 34"/>
                  <a:gd name="T19" fmla="*/ 0 h 22"/>
                  <a:gd name="T20" fmla="*/ 34 w 3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4" h="22">
                    <a:moveTo>
                      <a:pt x="34" y="22"/>
                    </a:moveTo>
                    <a:lnTo>
                      <a:pt x="2" y="15"/>
                    </a:lnTo>
                    <a:lnTo>
                      <a:pt x="0" y="0"/>
                    </a:lnTo>
                    <a:lnTo>
                      <a:pt x="28" y="4"/>
                    </a:lnTo>
                    <a:lnTo>
                      <a:pt x="34" y="22"/>
                    </a:lnTo>
                    <a:close/>
                  </a:path>
                </a:pathLst>
              </a:custGeom>
              <a:solidFill>
                <a:srgbClr val="000000"/>
              </a:solidFill>
              <a:ln w="9525">
                <a:noFill/>
                <a:round/>
                <a:headEnd/>
                <a:tailEnd/>
              </a:ln>
            </p:spPr>
            <p:txBody>
              <a:bodyPr/>
              <a:lstStyle/>
              <a:p>
                <a:endParaRPr lang="en-US"/>
              </a:p>
            </p:txBody>
          </p:sp>
          <p:sp>
            <p:nvSpPr>
              <p:cNvPr id="422125" name="Freeform 233"/>
              <p:cNvSpPr>
                <a:spLocks/>
              </p:cNvSpPr>
              <p:nvPr/>
            </p:nvSpPr>
            <p:spPr bwMode="auto">
              <a:xfrm>
                <a:off x="392" y="3607"/>
                <a:ext cx="70" cy="91"/>
              </a:xfrm>
              <a:custGeom>
                <a:avLst/>
                <a:gdLst>
                  <a:gd name="T0" fmla="*/ 10 w 70"/>
                  <a:gd name="T1" fmla="*/ 15 h 91"/>
                  <a:gd name="T2" fmla="*/ 0 w 70"/>
                  <a:gd name="T3" fmla="*/ 73 h 91"/>
                  <a:gd name="T4" fmla="*/ 45 w 70"/>
                  <a:gd name="T5" fmla="*/ 91 h 91"/>
                  <a:gd name="T6" fmla="*/ 70 w 70"/>
                  <a:gd name="T7" fmla="*/ 80 h 91"/>
                  <a:gd name="T8" fmla="*/ 21 w 70"/>
                  <a:gd name="T9" fmla="*/ 65 h 91"/>
                  <a:gd name="T10" fmla="*/ 31 w 70"/>
                  <a:gd name="T11" fmla="*/ 0 h 91"/>
                  <a:gd name="T12" fmla="*/ 10 w 70"/>
                  <a:gd name="T13" fmla="*/ 15 h 91"/>
                  <a:gd name="T14" fmla="*/ 10 w 70"/>
                  <a:gd name="T15" fmla="*/ 15 h 91"/>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91"/>
                  <a:gd name="T26" fmla="*/ 70 w 70"/>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91">
                    <a:moveTo>
                      <a:pt x="10" y="15"/>
                    </a:moveTo>
                    <a:lnTo>
                      <a:pt x="0" y="73"/>
                    </a:lnTo>
                    <a:lnTo>
                      <a:pt x="45" y="91"/>
                    </a:lnTo>
                    <a:lnTo>
                      <a:pt x="70" y="80"/>
                    </a:lnTo>
                    <a:lnTo>
                      <a:pt x="21" y="65"/>
                    </a:lnTo>
                    <a:lnTo>
                      <a:pt x="31" y="0"/>
                    </a:lnTo>
                    <a:lnTo>
                      <a:pt x="10" y="15"/>
                    </a:lnTo>
                    <a:close/>
                  </a:path>
                </a:pathLst>
              </a:custGeom>
              <a:solidFill>
                <a:srgbClr val="000000"/>
              </a:solidFill>
              <a:ln w="9525">
                <a:noFill/>
                <a:round/>
                <a:headEnd/>
                <a:tailEnd/>
              </a:ln>
            </p:spPr>
            <p:txBody>
              <a:bodyPr/>
              <a:lstStyle/>
              <a:p>
                <a:endParaRPr lang="en-US"/>
              </a:p>
            </p:txBody>
          </p:sp>
          <p:sp>
            <p:nvSpPr>
              <p:cNvPr id="422126" name="Freeform 234"/>
              <p:cNvSpPr>
                <a:spLocks/>
              </p:cNvSpPr>
              <p:nvPr/>
            </p:nvSpPr>
            <p:spPr bwMode="auto">
              <a:xfrm>
                <a:off x="342" y="3642"/>
                <a:ext cx="69" cy="35"/>
              </a:xfrm>
              <a:custGeom>
                <a:avLst/>
                <a:gdLst>
                  <a:gd name="T0" fmla="*/ 64 w 69"/>
                  <a:gd name="T1" fmla="*/ 18 h 35"/>
                  <a:gd name="T2" fmla="*/ 0 w 69"/>
                  <a:gd name="T3" fmla="*/ 35 h 35"/>
                  <a:gd name="T4" fmla="*/ 13 w 69"/>
                  <a:gd name="T5" fmla="*/ 18 h 35"/>
                  <a:gd name="T6" fmla="*/ 69 w 69"/>
                  <a:gd name="T7" fmla="*/ 0 h 35"/>
                  <a:gd name="T8" fmla="*/ 64 w 69"/>
                  <a:gd name="T9" fmla="*/ 18 h 35"/>
                  <a:gd name="T10" fmla="*/ 64 w 69"/>
                  <a:gd name="T11" fmla="*/ 18 h 35"/>
                  <a:gd name="T12" fmla="*/ 0 60000 65536"/>
                  <a:gd name="T13" fmla="*/ 0 60000 65536"/>
                  <a:gd name="T14" fmla="*/ 0 60000 65536"/>
                  <a:gd name="T15" fmla="*/ 0 60000 65536"/>
                  <a:gd name="T16" fmla="*/ 0 60000 65536"/>
                  <a:gd name="T17" fmla="*/ 0 60000 65536"/>
                  <a:gd name="T18" fmla="*/ 0 w 69"/>
                  <a:gd name="T19" fmla="*/ 0 h 35"/>
                  <a:gd name="T20" fmla="*/ 69 w 6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69" h="35">
                    <a:moveTo>
                      <a:pt x="64" y="18"/>
                    </a:moveTo>
                    <a:lnTo>
                      <a:pt x="0" y="35"/>
                    </a:lnTo>
                    <a:lnTo>
                      <a:pt x="13" y="18"/>
                    </a:lnTo>
                    <a:lnTo>
                      <a:pt x="69" y="0"/>
                    </a:lnTo>
                    <a:lnTo>
                      <a:pt x="64" y="18"/>
                    </a:lnTo>
                    <a:close/>
                  </a:path>
                </a:pathLst>
              </a:custGeom>
              <a:solidFill>
                <a:srgbClr val="000000"/>
              </a:solidFill>
              <a:ln w="9525">
                <a:noFill/>
                <a:round/>
                <a:headEnd/>
                <a:tailEnd/>
              </a:ln>
            </p:spPr>
            <p:txBody>
              <a:bodyPr/>
              <a:lstStyle/>
              <a:p>
                <a:endParaRPr lang="en-US"/>
              </a:p>
            </p:txBody>
          </p:sp>
          <p:sp>
            <p:nvSpPr>
              <p:cNvPr id="422127" name="Freeform 235"/>
              <p:cNvSpPr>
                <a:spLocks/>
              </p:cNvSpPr>
              <p:nvPr/>
            </p:nvSpPr>
            <p:spPr bwMode="auto">
              <a:xfrm>
                <a:off x="806" y="3435"/>
                <a:ext cx="266" cy="284"/>
              </a:xfrm>
              <a:custGeom>
                <a:avLst/>
                <a:gdLst>
                  <a:gd name="T0" fmla="*/ 158 w 266"/>
                  <a:gd name="T1" fmla="*/ 29 h 284"/>
                  <a:gd name="T2" fmla="*/ 157 w 266"/>
                  <a:gd name="T3" fmla="*/ 140 h 284"/>
                  <a:gd name="T4" fmla="*/ 166 w 266"/>
                  <a:gd name="T5" fmla="*/ 265 h 284"/>
                  <a:gd name="T6" fmla="*/ 0 w 266"/>
                  <a:gd name="T7" fmla="*/ 265 h 284"/>
                  <a:gd name="T8" fmla="*/ 0 w 266"/>
                  <a:gd name="T9" fmla="*/ 284 h 284"/>
                  <a:gd name="T10" fmla="*/ 180 w 266"/>
                  <a:gd name="T11" fmla="*/ 283 h 284"/>
                  <a:gd name="T12" fmla="*/ 266 w 266"/>
                  <a:gd name="T13" fmla="*/ 236 h 284"/>
                  <a:gd name="T14" fmla="*/ 259 w 266"/>
                  <a:gd name="T15" fmla="*/ 22 h 284"/>
                  <a:gd name="T16" fmla="*/ 232 w 266"/>
                  <a:gd name="T17" fmla="*/ 25 h 284"/>
                  <a:gd name="T18" fmla="*/ 245 w 266"/>
                  <a:gd name="T19" fmla="*/ 222 h 284"/>
                  <a:gd name="T20" fmla="*/ 188 w 266"/>
                  <a:gd name="T21" fmla="*/ 256 h 284"/>
                  <a:gd name="T22" fmla="*/ 185 w 266"/>
                  <a:gd name="T23" fmla="*/ 161 h 284"/>
                  <a:gd name="T24" fmla="*/ 185 w 266"/>
                  <a:gd name="T25" fmla="*/ 62 h 284"/>
                  <a:gd name="T26" fmla="*/ 183 w 266"/>
                  <a:gd name="T27" fmla="*/ 0 h 284"/>
                  <a:gd name="T28" fmla="*/ 158 w 266"/>
                  <a:gd name="T29" fmla="*/ 29 h 284"/>
                  <a:gd name="T30" fmla="*/ 158 w 266"/>
                  <a:gd name="T31" fmla="*/ 29 h 2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6"/>
                  <a:gd name="T49" fmla="*/ 0 h 284"/>
                  <a:gd name="T50" fmla="*/ 266 w 266"/>
                  <a:gd name="T51" fmla="*/ 284 h 2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6" h="284">
                    <a:moveTo>
                      <a:pt x="158" y="29"/>
                    </a:moveTo>
                    <a:lnTo>
                      <a:pt x="157" y="140"/>
                    </a:lnTo>
                    <a:lnTo>
                      <a:pt x="166" y="265"/>
                    </a:lnTo>
                    <a:lnTo>
                      <a:pt x="0" y="265"/>
                    </a:lnTo>
                    <a:lnTo>
                      <a:pt x="0" y="284"/>
                    </a:lnTo>
                    <a:lnTo>
                      <a:pt x="180" y="283"/>
                    </a:lnTo>
                    <a:lnTo>
                      <a:pt x="266" y="236"/>
                    </a:lnTo>
                    <a:lnTo>
                      <a:pt x="259" y="22"/>
                    </a:lnTo>
                    <a:lnTo>
                      <a:pt x="232" y="25"/>
                    </a:lnTo>
                    <a:lnTo>
                      <a:pt x="245" y="222"/>
                    </a:lnTo>
                    <a:lnTo>
                      <a:pt x="188" y="256"/>
                    </a:lnTo>
                    <a:lnTo>
                      <a:pt x="185" y="161"/>
                    </a:lnTo>
                    <a:lnTo>
                      <a:pt x="185" y="62"/>
                    </a:lnTo>
                    <a:lnTo>
                      <a:pt x="183" y="0"/>
                    </a:lnTo>
                    <a:lnTo>
                      <a:pt x="158" y="29"/>
                    </a:lnTo>
                    <a:close/>
                  </a:path>
                </a:pathLst>
              </a:custGeom>
              <a:solidFill>
                <a:srgbClr val="000000"/>
              </a:solidFill>
              <a:ln w="9525">
                <a:noFill/>
                <a:round/>
                <a:headEnd/>
                <a:tailEnd/>
              </a:ln>
            </p:spPr>
            <p:txBody>
              <a:bodyPr/>
              <a:lstStyle/>
              <a:p>
                <a:endParaRPr lang="en-US"/>
              </a:p>
            </p:txBody>
          </p:sp>
          <p:sp>
            <p:nvSpPr>
              <p:cNvPr id="422128" name="Freeform 236"/>
              <p:cNvSpPr>
                <a:spLocks/>
              </p:cNvSpPr>
              <p:nvPr/>
            </p:nvSpPr>
            <p:spPr bwMode="auto">
              <a:xfrm>
                <a:off x="1107" y="3261"/>
                <a:ext cx="93" cy="258"/>
              </a:xfrm>
              <a:custGeom>
                <a:avLst/>
                <a:gdLst>
                  <a:gd name="T0" fmla="*/ 65 w 93"/>
                  <a:gd name="T1" fmla="*/ 140 h 258"/>
                  <a:gd name="T2" fmla="*/ 70 w 93"/>
                  <a:gd name="T3" fmla="*/ 98 h 258"/>
                  <a:gd name="T4" fmla="*/ 79 w 93"/>
                  <a:gd name="T5" fmla="*/ 73 h 258"/>
                  <a:gd name="T6" fmla="*/ 93 w 93"/>
                  <a:gd name="T7" fmla="*/ 17 h 258"/>
                  <a:gd name="T8" fmla="*/ 91 w 93"/>
                  <a:gd name="T9" fmla="*/ 10 h 258"/>
                  <a:gd name="T10" fmla="*/ 81 w 93"/>
                  <a:gd name="T11" fmla="*/ 4 h 258"/>
                  <a:gd name="T12" fmla="*/ 61 w 93"/>
                  <a:gd name="T13" fmla="*/ 0 h 258"/>
                  <a:gd name="T14" fmla="*/ 46 w 93"/>
                  <a:gd name="T15" fmla="*/ 4 h 258"/>
                  <a:gd name="T16" fmla="*/ 35 w 93"/>
                  <a:gd name="T17" fmla="*/ 23 h 258"/>
                  <a:gd name="T18" fmla="*/ 21 w 93"/>
                  <a:gd name="T19" fmla="*/ 79 h 258"/>
                  <a:gd name="T20" fmla="*/ 12 w 93"/>
                  <a:gd name="T21" fmla="*/ 124 h 258"/>
                  <a:gd name="T22" fmla="*/ 0 w 93"/>
                  <a:gd name="T23" fmla="*/ 258 h 258"/>
                  <a:gd name="T24" fmla="*/ 24 w 93"/>
                  <a:gd name="T25" fmla="*/ 209 h 258"/>
                  <a:gd name="T26" fmla="*/ 30 w 93"/>
                  <a:gd name="T27" fmla="*/ 159 h 258"/>
                  <a:gd name="T28" fmla="*/ 37 w 93"/>
                  <a:gd name="T29" fmla="*/ 96 h 258"/>
                  <a:gd name="T30" fmla="*/ 51 w 93"/>
                  <a:gd name="T31" fmla="*/ 40 h 258"/>
                  <a:gd name="T32" fmla="*/ 58 w 93"/>
                  <a:gd name="T33" fmla="*/ 17 h 258"/>
                  <a:gd name="T34" fmla="*/ 67 w 93"/>
                  <a:gd name="T35" fmla="*/ 14 h 258"/>
                  <a:gd name="T36" fmla="*/ 74 w 93"/>
                  <a:gd name="T37" fmla="*/ 23 h 258"/>
                  <a:gd name="T38" fmla="*/ 61 w 93"/>
                  <a:gd name="T39" fmla="*/ 54 h 258"/>
                  <a:gd name="T40" fmla="*/ 53 w 93"/>
                  <a:gd name="T41" fmla="*/ 102 h 258"/>
                  <a:gd name="T42" fmla="*/ 49 w 93"/>
                  <a:gd name="T43" fmla="*/ 136 h 258"/>
                  <a:gd name="T44" fmla="*/ 40 w 93"/>
                  <a:gd name="T45" fmla="*/ 174 h 258"/>
                  <a:gd name="T46" fmla="*/ 65 w 93"/>
                  <a:gd name="T47" fmla="*/ 140 h 258"/>
                  <a:gd name="T48" fmla="*/ 65 w 93"/>
                  <a:gd name="T49" fmla="*/ 140 h 2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
                  <a:gd name="T76" fmla="*/ 0 h 258"/>
                  <a:gd name="T77" fmla="*/ 93 w 93"/>
                  <a:gd name="T78" fmla="*/ 258 h 2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 h="258">
                    <a:moveTo>
                      <a:pt x="65" y="140"/>
                    </a:moveTo>
                    <a:lnTo>
                      <a:pt x="70" y="98"/>
                    </a:lnTo>
                    <a:lnTo>
                      <a:pt x="79" y="73"/>
                    </a:lnTo>
                    <a:lnTo>
                      <a:pt x="93" y="17"/>
                    </a:lnTo>
                    <a:lnTo>
                      <a:pt x="91" y="10"/>
                    </a:lnTo>
                    <a:lnTo>
                      <a:pt x="81" y="4"/>
                    </a:lnTo>
                    <a:lnTo>
                      <a:pt x="61" y="0"/>
                    </a:lnTo>
                    <a:lnTo>
                      <a:pt x="46" y="4"/>
                    </a:lnTo>
                    <a:lnTo>
                      <a:pt x="35" y="23"/>
                    </a:lnTo>
                    <a:lnTo>
                      <a:pt x="21" y="79"/>
                    </a:lnTo>
                    <a:lnTo>
                      <a:pt x="12" y="124"/>
                    </a:lnTo>
                    <a:lnTo>
                      <a:pt x="0" y="258"/>
                    </a:lnTo>
                    <a:lnTo>
                      <a:pt x="24" y="209"/>
                    </a:lnTo>
                    <a:lnTo>
                      <a:pt x="30" y="159"/>
                    </a:lnTo>
                    <a:lnTo>
                      <a:pt x="37" y="96"/>
                    </a:lnTo>
                    <a:lnTo>
                      <a:pt x="51" y="40"/>
                    </a:lnTo>
                    <a:lnTo>
                      <a:pt x="58" y="17"/>
                    </a:lnTo>
                    <a:lnTo>
                      <a:pt x="67" y="14"/>
                    </a:lnTo>
                    <a:lnTo>
                      <a:pt x="74" y="23"/>
                    </a:lnTo>
                    <a:lnTo>
                      <a:pt x="61" y="54"/>
                    </a:lnTo>
                    <a:lnTo>
                      <a:pt x="53" y="102"/>
                    </a:lnTo>
                    <a:lnTo>
                      <a:pt x="49" y="136"/>
                    </a:lnTo>
                    <a:lnTo>
                      <a:pt x="40" y="174"/>
                    </a:lnTo>
                    <a:lnTo>
                      <a:pt x="65" y="140"/>
                    </a:lnTo>
                    <a:close/>
                  </a:path>
                </a:pathLst>
              </a:custGeom>
              <a:solidFill>
                <a:srgbClr val="000000"/>
              </a:solidFill>
              <a:ln w="9525">
                <a:noFill/>
                <a:round/>
                <a:headEnd/>
                <a:tailEnd/>
              </a:ln>
            </p:spPr>
            <p:txBody>
              <a:bodyPr/>
              <a:lstStyle/>
              <a:p>
                <a:endParaRPr lang="en-US"/>
              </a:p>
            </p:txBody>
          </p:sp>
          <p:sp>
            <p:nvSpPr>
              <p:cNvPr id="422129" name="Freeform 237"/>
              <p:cNvSpPr>
                <a:spLocks/>
              </p:cNvSpPr>
              <p:nvPr/>
            </p:nvSpPr>
            <p:spPr bwMode="auto">
              <a:xfrm>
                <a:off x="896" y="3075"/>
                <a:ext cx="25" cy="38"/>
              </a:xfrm>
              <a:custGeom>
                <a:avLst/>
                <a:gdLst>
                  <a:gd name="T0" fmla="*/ 21 w 25"/>
                  <a:gd name="T1" fmla="*/ 7 h 38"/>
                  <a:gd name="T2" fmla="*/ 18 w 25"/>
                  <a:gd name="T3" fmla="*/ 34 h 38"/>
                  <a:gd name="T4" fmla="*/ 0 w 25"/>
                  <a:gd name="T5" fmla="*/ 38 h 38"/>
                  <a:gd name="T6" fmla="*/ 5 w 25"/>
                  <a:gd name="T7" fmla="*/ 7 h 38"/>
                  <a:gd name="T8" fmla="*/ 25 w 25"/>
                  <a:gd name="T9" fmla="*/ 0 h 38"/>
                  <a:gd name="T10" fmla="*/ 21 w 25"/>
                  <a:gd name="T11" fmla="*/ 7 h 38"/>
                  <a:gd name="T12" fmla="*/ 21 w 25"/>
                  <a:gd name="T13" fmla="*/ 7 h 38"/>
                  <a:gd name="T14" fmla="*/ 0 60000 65536"/>
                  <a:gd name="T15" fmla="*/ 0 60000 65536"/>
                  <a:gd name="T16" fmla="*/ 0 60000 65536"/>
                  <a:gd name="T17" fmla="*/ 0 60000 65536"/>
                  <a:gd name="T18" fmla="*/ 0 60000 65536"/>
                  <a:gd name="T19" fmla="*/ 0 60000 65536"/>
                  <a:gd name="T20" fmla="*/ 0 60000 65536"/>
                  <a:gd name="T21" fmla="*/ 0 w 25"/>
                  <a:gd name="T22" fmla="*/ 0 h 38"/>
                  <a:gd name="T23" fmla="*/ 25 w 2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38">
                    <a:moveTo>
                      <a:pt x="21" y="7"/>
                    </a:moveTo>
                    <a:lnTo>
                      <a:pt x="18" y="34"/>
                    </a:lnTo>
                    <a:lnTo>
                      <a:pt x="0" y="38"/>
                    </a:lnTo>
                    <a:lnTo>
                      <a:pt x="5" y="7"/>
                    </a:lnTo>
                    <a:lnTo>
                      <a:pt x="25" y="0"/>
                    </a:lnTo>
                    <a:lnTo>
                      <a:pt x="21" y="7"/>
                    </a:lnTo>
                    <a:close/>
                  </a:path>
                </a:pathLst>
              </a:custGeom>
              <a:solidFill>
                <a:srgbClr val="000000"/>
              </a:solidFill>
              <a:ln w="9525">
                <a:noFill/>
                <a:round/>
                <a:headEnd/>
                <a:tailEnd/>
              </a:ln>
            </p:spPr>
            <p:txBody>
              <a:bodyPr/>
              <a:lstStyle/>
              <a:p>
                <a:endParaRPr lang="en-US"/>
              </a:p>
            </p:txBody>
          </p:sp>
          <p:sp>
            <p:nvSpPr>
              <p:cNvPr id="422130" name="Freeform 238"/>
              <p:cNvSpPr>
                <a:spLocks/>
              </p:cNvSpPr>
              <p:nvPr/>
            </p:nvSpPr>
            <p:spPr bwMode="auto">
              <a:xfrm>
                <a:off x="882" y="3171"/>
                <a:ext cx="26" cy="37"/>
              </a:xfrm>
              <a:custGeom>
                <a:avLst/>
                <a:gdLst>
                  <a:gd name="T0" fmla="*/ 23 w 26"/>
                  <a:gd name="T1" fmla="*/ 6 h 37"/>
                  <a:gd name="T2" fmla="*/ 19 w 26"/>
                  <a:gd name="T3" fmla="*/ 33 h 37"/>
                  <a:gd name="T4" fmla="*/ 0 w 26"/>
                  <a:gd name="T5" fmla="*/ 37 h 37"/>
                  <a:gd name="T6" fmla="*/ 5 w 26"/>
                  <a:gd name="T7" fmla="*/ 4 h 37"/>
                  <a:gd name="T8" fmla="*/ 26 w 26"/>
                  <a:gd name="T9" fmla="*/ 0 h 37"/>
                  <a:gd name="T10" fmla="*/ 23 w 26"/>
                  <a:gd name="T11" fmla="*/ 6 h 37"/>
                  <a:gd name="T12" fmla="*/ 23 w 26"/>
                  <a:gd name="T13" fmla="*/ 6 h 37"/>
                  <a:gd name="T14" fmla="*/ 0 60000 65536"/>
                  <a:gd name="T15" fmla="*/ 0 60000 65536"/>
                  <a:gd name="T16" fmla="*/ 0 60000 65536"/>
                  <a:gd name="T17" fmla="*/ 0 60000 65536"/>
                  <a:gd name="T18" fmla="*/ 0 60000 65536"/>
                  <a:gd name="T19" fmla="*/ 0 60000 65536"/>
                  <a:gd name="T20" fmla="*/ 0 60000 65536"/>
                  <a:gd name="T21" fmla="*/ 0 w 26"/>
                  <a:gd name="T22" fmla="*/ 0 h 37"/>
                  <a:gd name="T23" fmla="*/ 26 w 26"/>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37">
                    <a:moveTo>
                      <a:pt x="23" y="6"/>
                    </a:moveTo>
                    <a:lnTo>
                      <a:pt x="19" y="33"/>
                    </a:lnTo>
                    <a:lnTo>
                      <a:pt x="0" y="37"/>
                    </a:lnTo>
                    <a:lnTo>
                      <a:pt x="5" y="4"/>
                    </a:lnTo>
                    <a:lnTo>
                      <a:pt x="26" y="0"/>
                    </a:lnTo>
                    <a:lnTo>
                      <a:pt x="23" y="6"/>
                    </a:lnTo>
                    <a:close/>
                  </a:path>
                </a:pathLst>
              </a:custGeom>
              <a:solidFill>
                <a:srgbClr val="000000"/>
              </a:solidFill>
              <a:ln w="9525">
                <a:noFill/>
                <a:round/>
                <a:headEnd/>
                <a:tailEnd/>
              </a:ln>
            </p:spPr>
            <p:txBody>
              <a:bodyPr/>
              <a:lstStyle/>
              <a:p>
                <a:endParaRPr lang="en-US"/>
              </a:p>
            </p:txBody>
          </p:sp>
          <p:sp>
            <p:nvSpPr>
              <p:cNvPr id="422131" name="Freeform 239"/>
              <p:cNvSpPr>
                <a:spLocks/>
              </p:cNvSpPr>
              <p:nvPr/>
            </p:nvSpPr>
            <p:spPr bwMode="auto">
              <a:xfrm>
                <a:off x="866" y="3265"/>
                <a:ext cx="26" cy="38"/>
              </a:xfrm>
              <a:custGeom>
                <a:avLst/>
                <a:gdLst>
                  <a:gd name="T0" fmla="*/ 25 w 26"/>
                  <a:gd name="T1" fmla="*/ 6 h 38"/>
                  <a:gd name="T2" fmla="*/ 21 w 26"/>
                  <a:gd name="T3" fmla="*/ 33 h 38"/>
                  <a:gd name="T4" fmla="*/ 0 w 26"/>
                  <a:gd name="T5" fmla="*/ 38 h 38"/>
                  <a:gd name="T6" fmla="*/ 7 w 26"/>
                  <a:gd name="T7" fmla="*/ 5 h 38"/>
                  <a:gd name="T8" fmla="*/ 26 w 26"/>
                  <a:gd name="T9" fmla="*/ 0 h 38"/>
                  <a:gd name="T10" fmla="*/ 25 w 26"/>
                  <a:gd name="T11" fmla="*/ 6 h 38"/>
                  <a:gd name="T12" fmla="*/ 25 w 26"/>
                  <a:gd name="T13" fmla="*/ 6 h 38"/>
                  <a:gd name="T14" fmla="*/ 0 60000 65536"/>
                  <a:gd name="T15" fmla="*/ 0 60000 65536"/>
                  <a:gd name="T16" fmla="*/ 0 60000 65536"/>
                  <a:gd name="T17" fmla="*/ 0 60000 65536"/>
                  <a:gd name="T18" fmla="*/ 0 60000 65536"/>
                  <a:gd name="T19" fmla="*/ 0 60000 65536"/>
                  <a:gd name="T20" fmla="*/ 0 60000 65536"/>
                  <a:gd name="T21" fmla="*/ 0 w 26"/>
                  <a:gd name="T22" fmla="*/ 0 h 38"/>
                  <a:gd name="T23" fmla="*/ 26 w 26"/>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38">
                    <a:moveTo>
                      <a:pt x="25" y="6"/>
                    </a:moveTo>
                    <a:lnTo>
                      <a:pt x="21" y="33"/>
                    </a:lnTo>
                    <a:lnTo>
                      <a:pt x="0" y="38"/>
                    </a:lnTo>
                    <a:lnTo>
                      <a:pt x="7" y="5"/>
                    </a:lnTo>
                    <a:lnTo>
                      <a:pt x="26" y="0"/>
                    </a:lnTo>
                    <a:lnTo>
                      <a:pt x="25" y="6"/>
                    </a:lnTo>
                    <a:close/>
                  </a:path>
                </a:pathLst>
              </a:custGeom>
              <a:solidFill>
                <a:srgbClr val="000000"/>
              </a:solidFill>
              <a:ln w="9525">
                <a:noFill/>
                <a:round/>
                <a:headEnd/>
                <a:tailEnd/>
              </a:ln>
            </p:spPr>
            <p:txBody>
              <a:bodyPr/>
              <a:lstStyle/>
              <a:p>
                <a:endParaRPr lang="en-US"/>
              </a:p>
            </p:txBody>
          </p:sp>
          <p:sp>
            <p:nvSpPr>
              <p:cNvPr id="422132" name="Freeform 240"/>
              <p:cNvSpPr>
                <a:spLocks/>
              </p:cNvSpPr>
              <p:nvPr/>
            </p:nvSpPr>
            <p:spPr bwMode="auto">
              <a:xfrm>
                <a:off x="339" y="3745"/>
                <a:ext cx="119" cy="180"/>
              </a:xfrm>
              <a:custGeom>
                <a:avLst/>
                <a:gdLst>
                  <a:gd name="T0" fmla="*/ 0 w 119"/>
                  <a:gd name="T1" fmla="*/ 0 h 180"/>
                  <a:gd name="T2" fmla="*/ 33 w 119"/>
                  <a:gd name="T3" fmla="*/ 167 h 180"/>
                  <a:gd name="T4" fmla="*/ 88 w 119"/>
                  <a:gd name="T5" fmla="*/ 180 h 180"/>
                  <a:gd name="T6" fmla="*/ 119 w 119"/>
                  <a:gd name="T7" fmla="*/ 12 h 180"/>
                  <a:gd name="T8" fmla="*/ 84 w 119"/>
                  <a:gd name="T9" fmla="*/ 7 h 180"/>
                  <a:gd name="T10" fmla="*/ 65 w 119"/>
                  <a:gd name="T11" fmla="*/ 152 h 180"/>
                  <a:gd name="T12" fmla="*/ 58 w 119"/>
                  <a:gd name="T13" fmla="*/ 149 h 180"/>
                  <a:gd name="T14" fmla="*/ 30 w 119"/>
                  <a:gd name="T15" fmla="*/ 1 h 180"/>
                  <a:gd name="T16" fmla="*/ 0 w 119"/>
                  <a:gd name="T17" fmla="*/ 0 h 180"/>
                  <a:gd name="T18" fmla="*/ 0 w 119"/>
                  <a:gd name="T19" fmla="*/ 0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
                  <a:gd name="T31" fmla="*/ 0 h 180"/>
                  <a:gd name="T32" fmla="*/ 119 w 119"/>
                  <a:gd name="T33" fmla="*/ 180 h 1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 h="180">
                    <a:moveTo>
                      <a:pt x="0" y="0"/>
                    </a:moveTo>
                    <a:lnTo>
                      <a:pt x="33" y="167"/>
                    </a:lnTo>
                    <a:lnTo>
                      <a:pt x="88" y="180"/>
                    </a:lnTo>
                    <a:lnTo>
                      <a:pt x="119" y="12"/>
                    </a:lnTo>
                    <a:lnTo>
                      <a:pt x="84" y="7"/>
                    </a:lnTo>
                    <a:lnTo>
                      <a:pt x="65" y="152"/>
                    </a:lnTo>
                    <a:lnTo>
                      <a:pt x="58" y="149"/>
                    </a:lnTo>
                    <a:lnTo>
                      <a:pt x="30" y="1"/>
                    </a:lnTo>
                    <a:lnTo>
                      <a:pt x="0" y="0"/>
                    </a:lnTo>
                    <a:close/>
                  </a:path>
                </a:pathLst>
              </a:custGeom>
              <a:solidFill>
                <a:srgbClr val="000000"/>
              </a:solidFill>
              <a:ln w="9525">
                <a:noFill/>
                <a:round/>
                <a:headEnd/>
                <a:tailEnd/>
              </a:ln>
            </p:spPr>
            <p:txBody>
              <a:bodyPr/>
              <a:lstStyle/>
              <a:p>
                <a:endParaRPr lang="en-US"/>
              </a:p>
            </p:txBody>
          </p:sp>
          <p:sp>
            <p:nvSpPr>
              <p:cNvPr id="422133" name="Freeform 241"/>
              <p:cNvSpPr>
                <a:spLocks/>
              </p:cNvSpPr>
              <p:nvPr/>
            </p:nvSpPr>
            <p:spPr bwMode="auto">
              <a:xfrm>
                <a:off x="588" y="3776"/>
                <a:ext cx="130" cy="182"/>
              </a:xfrm>
              <a:custGeom>
                <a:avLst/>
                <a:gdLst>
                  <a:gd name="T0" fmla="*/ 129 w 130"/>
                  <a:gd name="T1" fmla="*/ 21 h 182"/>
                  <a:gd name="T2" fmla="*/ 130 w 130"/>
                  <a:gd name="T3" fmla="*/ 182 h 182"/>
                  <a:gd name="T4" fmla="*/ 76 w 130"/>
                  <a:gd name="T5" fmla="*/ 180 h 182"/>
                  <a:gd name="T6" fmla="*/ 0 w 130"/>
                  <a:gd name="T7" fmla="*/ 0 h 182"/>
                  <a:gd name="T8" fmla="*/ 37 w 130"/>
                  <a:gd name="T9" fmla="*/ 4 h 182"/>
                  <a:gd name="T10" fmla="*/ 97 w 130"/>
                  <a:gd name="T11" fmla="*/ 160 h 182"/>
                  <a:gd name="T12" fmla="*/ 104 w 130"/>
                  <a:gd name="T13" fmla="*/ 160 h 182"/>
                  <a:gd name="T14" fmla="*/ 94 w 130"/>
                  <a:gd name="T15" fmla="*/ 15 h 182"/>
                  <a:gd name="T16" fmla="*/ 129 w 130"/>
                  <a:gd name="T17" fmla="*/ 21 h 182"/>
                  <a:gd name="T18" fmla="*/ 129 w 130"/>
                  <a:gd name="T19" fmla="*/ 21 h 1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
                  <a:gd name="T31" fmla="*/ 0 h 182"/>
                  <a:gd name="T32" fmla="*/ 130 w 130"/>
                  <a:gd name="T33" fmla="*/ 182 h 1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 h="182">
                    <a:moveTo>
                      <a:pt x="129" y="21"/>
                    </a:moveTo>
                    <a:lnTo>
                      <a:pt x="130" y="182"/>
                    </a:lnTo>
                    <a:lnTo>
                      <a:pt x="76" y="180"/>
                    </a:lnTo>
                    <a:lnTo>
                      <a:pt x="0" y="0"/>
                    </a:lnTo>
                    <a:lnTo>
                      <a:pt x="37" y="4"/>
                    </a:lnTo>
                    <a:lnTo>
                      <a:pt x="97" y="160"/>
                    </a:lnTo>
                    <a:lnTo>
                      <a:pt x="104" y="160"/>
                    </a:lnTo>
                    <a:lnTo>
                      <a:pt x="94" y="15"/>
                    </a:lnTo>
                    <a:lnTo>
                      <a:pt x="129" y="21"/>
                    </a:lnTo>
                    <a:close/>
                  </a:path>
                </a:pathLst>
              </a:custGeom>
              <a:solidFill>
                <a:srgbClr val="000000"/>
              </a:solidFill>
              <a:ln w="9525">
                <a:noFill/>
                <a:round/>
                <a:headEnd/>
                <a:tailEnd/>
              </a:ln>
            </p:spPr>
            <p:txBody>
              <a:bodyPr/>
              <a:lstStyle/>
              <a:p>
                <a:endParaRPr lang="en-US"/>
              </a:p>
            </p:txBody>
          </p:sp>
          <p:sp>
            <p:nvSpPr>
              <p:cNvPr id="422134" name="Freeform 242"/>
              <p:cNvSpPr>
                <a:spLocks/>
              </p:cNvSpPr>
              <p:nvPr/>
            </p:nvSpPr>
            <p:spPr bwMode="auto">
              <a:xfrm>
                <a:off x="321" y="3898"/>
                <a:ext cx="108" cy="57"/>
              </a:xfrm>
              <a:custGeom>
                <a:avLst/>
                <a:gdLst>
                  <a:gd name="T0" fmla="*/ 108 w 108"/>
                  <a:gd name="T1" fmla="*/ 23 h 57"/>
                  <a:gd name="T2" fmla="*/ 16 w 108"/>
                  <a:gd name="T3" fmla="*/ 57 h 57"/>
                  <a:gd name="T4" fmla="*/ 0 w 108"/>
                  <a:gd name="T5" fmla="*/ 56 h 57"/>
                  <a:gd name="T6" fmla="*/ 62 w 108"/>
                  <a:gd name="T7" fmla="*/ 0 h 57"/>
                  <a:gd name="T8" fmla="*/ 108 w 108"/>
                  <a:gd name="T9" fmla="*/ 23 h 57"/>
                  <a:gd name="T10" fmla="*/ 108 w 108"/>
                  <a:gd name="T11" fmla="*/ 23 h 57"/>
                  <a:gd name="T12" fmla="*/ 0 60000 65536"/>
                  <a:gd name="T13" fmla="*/ 0 60000 65536"/>
                  <a:gd name="T14" fmla="*/ 0 60000 65536"/>
                  <a:gd name="T15" fmla="*/ 0 60000 65536"/>
                  <a:gd name="T16" fmla="*/ 0 60000 65536"/>
                  <a:gd name="T17" fmla="*/ 0 60000 65536"/>
                  <a:gd name="T18" fmla="*/ 0 w 108"/>
                  <a:gd name="T19" fmla="*/ 0 h 57"/>
                  <a:gd name="T20" fmla="*/ 108 w 108"/>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108" h="57">
                    <a:moveTo>
                      <a:pt x="108" y="23"/>
                    </a:moveTo>
                    <a:lnTo>
                      <a:pt x="16" y="57"/>
                    </a:lnTo>
                    <a:lnTo>
                      <a:pt x="0" y="56"/>
                    </a:lnTo>
                    <a:lnTo>
                      <a:pt x="62" y="0"/>
                    </a:lnTo>
                    <a:lnTo>
                      <a:pt x="108" y="23"/>
                    </a:lnTo>
                    <a:close/>
                  </a:path>
                </a:pathLst>
              </a:custGeom>
              <a:solidFill>
                <a:srgbClr val="000000"/>
              </a:solidFill>
              <a:ln w="9525">
                <a:noFill/>
                <a:round/>
                <a:headEnd/>
                <a:tailEnd/>
              </a:ln>
            </p:spPr>
            <p:txBody>
              <a:bodyPr/>
              <a:lstStyle/>
              <a:p>
                <a:endParaRPr lang="en-US"/>
              </a:p>
            </p:txBody>
          </p:sp>
          <p:sp>
            <p:nvSpPr>
              <p:cNvPr id="422135" name="Freeform 243"/>
              <p:cNvSpPr>
                <a:spLocks/>
              </p:cNvSpPr>
              <p:nvPr/>
            </p:nvSpPr>
            <p:spPr bwMode="auto">
              <a:xfrm>
                <a:off x="617" y="3945"/>
                <a:ext cx="101" cy="60"/>
              </a:xfrm>
              <a:custGeom>
                <a:avLst/>
                <a:gdLst>
                  <a:gd name="T0" fmla="*/ 101 w 101"/>
                  <a:gd name="T1" fmla="*/ 15 h 60"/>
                  <a:gd name="T2" fmla="*/ 24 w 101"/>
                  <a:gd name="T3" fmla="*/ 60 h 60"/>
                  <a:gd name="T4" fmla="*/ 0 w 101"/>
                  <a:gd name="T5" fmla="*/ 59 h 60"/>
                  <a:gd name="T6" fmla="*/ 49 w 101"/>
                  <a:gd name="T7" fmla="*/ 0 h 60"/>
                  <a:gd name="T8" fmla="*/ 101 w 101"/>
                  <a:gd name="T9" fmla="*/ 15 h 60"/>
                  <a:gd name="T10" fmla="*/ 101 w 101"/>
                  <a:gd name="T11" fmla="*/ 15 h 60"/>
                  <a:gd name="T12" fmla="*/ 0 60000 65536"/>
                  <a:gd name="T13" fmla="*/ 0 60000 65536"/>
                  <a:gd name="T14" fmla="*/ 0 60000 65536"/>
                  <a:gd name="T15" fmla="*/ 0 60000 65536"/>
                  <a:gd name="T16" fmla="*/ 0 60000 65536"/>
                  <a:gd name="T17" fmla="*/ 0 60000 65536"/>
                  <a:gd name="T18" fmla="*/ 0 w 101"/>
                  <a:gd name="T19" fmla="*/ 0 h 60"/>
                  <a:gd name="T20" fmla="*/ 101 w 101"/>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101" h="60">
                    <a:moveTo>
                      <a:pt x="101" y="15"/>
                    </a:moveTo>
                    <a:lnTo>
                      <a:pt x="24" y="60"/>
                    </a:lnTo>
                    <a:lnTo>
                      <a:pt x="0" y="59"/>
                    </a:lnTo>
                    <a:lnTo>
                      <a:pt x="49" y="0"/>
                    </a:lnTo>
                    <a:lnTo>
                      <a:pt x="101" y="15"/>
                    </a:lnTo>
                    <a:close/>
                  </a:path>
                </a:pathLst>
              </a:custGeom>
              <a:solidFill>
                <a:srgbClr val="000000"/>
              </a:solidFill>
              <a:ln w="9525">
                <a:noFill/>
                <a:round/>
                <a:headEnd/>
                <a:tailEnd/>
              </a:ln>
            </p:spPr>
            <p:txBody>
              <a:bodyPr/>
              <a:lstStyle/>
              <a:p>
                <a:endParaRPr lang="en-US"/>
              </a:p>
            </p:txBody>
          </p:sp>
          <p:sp>
            <p:nvSpPr>
              <p:cNvPr id="422136" name="Freeform 244"/>
              <p:cNvSpPr>
                <a:spLocks/>
              </p:cNvSpPr>
              <p:nvPr/>
            </p:nvSpPr>
            <p:spPr bwMode="auto">
              <a:xfrm>
                <a:off x="205" y="3669"/>
                <a:ext cx="192" cy="252"/>
              </a:xfrm>
              <a:custGeom>
                <a:avLst/>
                <a:gdLst>
                  <a:gd name="T0" fmla="*/ 0 w 192"/>
                  <a:gd name="T1" fmla="*/ 0 h 252"/>
                  <a:gd name="T2" fmla="*/ 25 w 192"/>
                  <a:gd name="T3" fmla="*/ 118 h 252"/>
                  <a:gd name="T4" fmla="*/ 65 w 192"/>
                  <a:gd name="T5" fmla="*/ 215 h 252"/>
                  <a:gd name="T6" fmla="*/ 123 w 192"/>
                  <a:gd name="T7" fmla="*/ 239 h 252"/>
                  <a:gd name="T8" fmla="*/ 180 w 192"/>
                  <a:gd name="T9" fmla="*/ 252 h 252"/>
                  <a:gd name="T10" fmla="*/ 192 w 192"/>
                  <a:gd name="T11" fmla="*/ 236 h 252"/>
                  <a:gd name="T12" fmla="*/ 123 w 192"/>
                  <a:gd name="T13" fmla="*/ 215 h 252"/>
                  <a:gd name="T14" fmla="*/ 83 w 192"/>
                  <a:gd name="T15" fmla="*/ 201 h 252"/>
                  <a:gd name="T16" fmla="*/ 53 w 192"/>
                  <a:gd name="T17" fmla="*/ 122 h 252"/>
                  <a:gd name="T18" fmla="*/ 39 w 192"/>
                  <a:gd name="T19" fmla="*/ 44 h 252"/>
                  <a:gd name="T20" fmla="*/ 21 w 192"/>
                  <a:gd name="T21" fmla="*/ 29 h 252"/>
                  <a:gd name="T22" fmla="*/ 0 w 192"/>
                  <a:gd name="T23" fmla="*/ 0 h 252"/>
                  <a:gd name="T24" fmla="*/ 0 w 192"/>
                  <a:gd name="T25" fmla="*/ 0 h 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252"/>
                  <a:gd name="T41" fmla="*/ 192 w 192"/>
                  <a:gd name="T42" fmla="*/ 252 h 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252">
                    <a:moveTo>
                      <a:pt x="0" y="0"/>
                    </a:moveTo>
                    <a:lnTo>
                      <a:pt x="25" y="118"/>
                    </a:lnTo>
                    <a:lnTo>
                      <a:pt x="65" y="215"/>
                    </a:lnTo>
                    <a:lnTo>
                      <a:pt x="123" y="239"/>
                    </a:lnTo>
                    <a:lnTo>
                      <a:pt x="180" y="252"/>
                    </a:lnTo>
                    <a:lnTo>
                      <a:pt x="192" y="236"/>
                    </a:lnTo>
                    <a:lnTo>
                      <a:pt x="123" y="215"/>
                    </a:lnTo>
                    <a:lnTo>
                      <a:pt x="83" y="201"/>
                    </a:lnTo>
                    <a:lnTo>
                      <a:pt x="53" y="122"/>
                    </a:lnTo>
                    <a:lnTo>
                      <a:pt x="39" y="44"/>
                    </a:lnTo>
                    <a:lnTo>
                      <a:pt x="21" y="29"/>
                    </a:lnTo>
                    <a:lnTo>
                      <a:pt x="0" y="0"/>
                    </a:lnTo>
                    <a:close/>
                  </a:path>
                </a:pathLst>
              </a:custGeom>
              <a:solidFill>
                <a:srgbClr val="000000"/>
              </a:solidFill>
              <a:ln w="9525">
                <a:noFill/>
                <a:round/>
                <a:headEnd/>
                <a:tailEnd/>
              </a:ln>
            </p:spPr>
            <p:txBody>
              <a:bodyPr/>
              <a:lstStyle/>
              <a:p>
                <a:endParaRPr lang="en-US"/>
              </a:p>
            </p:txBody>
          </p:sp>
          <p:sp>
            <p:nvSpPr>
              <p:cNvPr id="422137" name="Freeform 245"/>
              <p:cNvSpPr>
                <a:spLocks/>
              </p:cNvSpPr>
              <p:nvPr/>
            </p:nvSpPr>
            <p:spPr bwMode="auto">
              <a:xfrm>
                <a:off x="696" y="3677"/>
                <a:ext cx="534" cy="291"/>
              </a:xfrm>
              <a:custGeom>
                <a:avLst/>
                <a:gdLst>
                  <a:gd name="T0" fmla="*/ 534 w 534"/>
                  <a:gd name="T1" fmla="*/ 0 h 291"/>
                  <a:gd name="T2" fmla="*/ 522 w 534"/>
                  <a:gd name="T3" fmla="*/ 86 h 291"/>
                  <a:gd name="T4" fmla="*/ 500 w 534"/>
                  <a:gd name="T5" fmla="*/ 149 h 291"/>
                  <a:gd name="T6" fmla="*/ 469 w 534"/>
                  <a:gd name="T7" fmla="*/ 212 h 291"/>
                  <a:gd name="T8" fmla="*/ 420 w 534"/>
                  <a:gd name="T9" fmla="*/ 235 h 291"/>
                  <a:gd name="T10" fmla="*/ 323 w 534"/>
                  <a:gd name="T11" fmla="*/ 260 h 291"/>
                  <a:gd name="T12" fmla="*/ 223 w 534"/>
                  <a:gd name="T13" fmla="*/ 277 h 291"/>
                  <a:gd name="T14" fmla="*/ 107 w 534"/>
                  <a:gd name="T15" fmla="*/ 285 h 291"/>
                  <a:gd name="T16" fmla="*/ 0 w 534"/>
                  <a:gd name="T17" fmla="*/ 291 h 291"/>
                  <a:gd name="T18" fmla="*/ 8 w 534"/>
                  <a:gd name="T19" fmla="*/ 271 h 291"/>
                  <a:gd name="T20" fmla="*/ 107 w 534"/>
                  <a:gd name="T21" fmla="*/ 266 h 291"/>
                  <a:gd name="T22" fmla="*/ 240 w 534"/>
                  <a:gd name="T23" fmla="*/ 252 h 291"/>
                  <a:gd name="T24" fmla="*/ 360 w 534"/>
                  <a:gd name="T25" fmla="*/ 228 h 291"/>
                  <a:gd name="T26" fmla="*/ 441 w 534"/>
                  <a:gd name="T27" fmla="*/ 203 h 291"/>
                  <a:gd name="T28" fmla="*/ 472 w 534"/>
                  <a:gd name="T29" fmla="*/ 138 h 291"/>
                  <a:gd name="T30" fmla="*/ 492 w 534"/>
                  <a:gd name="T31" fmla="*/ 71 h 291"/>
                  <a:gd name="T32" fmla="*/ 493 w 534"/>
                  <a:gd name="T33" fmla="*/ 45 h 291"/>
                  <a:gd name="T34" fmla="*/ 534 w 534"/>
                  <a:gd name="T35" fmla="*/ 0 h 291"/>
                  <a:gd name="T36" fmla="*/ 534 w 534"/>
                  <a:gd name="T37" fmla="*/ 0 h 2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4"/>
                  <a:gd name="T58" fmla="*/ 0 h 291"/>
                  <a:gd name="T59" fmla="*/ 534 w 534"/>
                  <a:gd name="T60" fmla="*/ 291 h 2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4" h="291">
                    <a:moveTo>
                      <a:pt x="534" y="0"/>
                    </a:moveTo>
                    <a:lnTo>
                      <a:pt x="522" y="86"/>
                    </a:lnTo>
                    <a:lnTo>
                      <a:pt x="500" y="149"/>
                    </a:lnTo>
                    <a:lnTo>
                      <a:pt x="469" y="212"/>
                    </a:lnTo>
                    <a:lnTo>
                      <a:pt x="420" y="235"/>
                    </a:lnTo>
                    <a:lnTo>
                      <a:pt x="323" y="260"/>
                    </a:lnTo>
                    <a:lnTo>
                      <a:pt x="223" y="277"/>
                    </a:lnTo>
                    <a:lnTo>
                      <a:pt x="107" y="285"/>
                    </a:lnTo>
                    <a:lnTo>
                      <a:pt x="0" y="291"/>
                    </a:lnTo>
                    <a:lnTo>
                      <a:pt x="8" y="271"/>
                    </a:lnTo>
                    <a:lnTo>
                      <a:pt x="107" y="266"/>
                    </a:lnTo>
                    <a:lnTo>
                      <a:pt x="240" y="252"/>
                    </a:lnTo>
                    <a:lnTo>
                      <a:pt x="360" y="228"/>
                    </a:lnTo>
                    <a:lnTo>
                      <a:pt x="441" y="203"/>
                    </a:lnTo>
                    <a:lnTo>
                      <a:pt x="472" y="138"/>
                    </a:lnTo>
                    <a:lnTo>
                      <a:pt x="492" y="71"/>
                    </a:lnTo>
                    <a:lnTo>
                      <a:pt x="493" y="45"/>
                    </a:lnTo>
                    <a:lnTo>
                      <a:pt x="534" y="0"/>
                    </a:lnTo>
                    <a:close/>
                  </a:path>
                </a:pathLst>
              </a:custGeom>
              <a:solidFill>
                <a:srgbClr val="000000"/>
              </a:solidFill>
              <a:ln w="9525">
                <a:noFill/>
                <a:round/>
                <a:headEnd/>
                <a:tailEnd/>
              </a:ln>
            </p:spPr>
            <p:txBody>
              <a:bodyPr/>
              <a:lstStyle/>
              <a:p>
                <a:endParaRPr lang="en-US"/>
              </a:p>
            </p:txBody>
          </p:sp>
          <p:sp>
            <p:nvSpPr>
              <p:cNvPr id="422138" name="Freeform 246"/>
              <p:cNvSpPr>
                <a:spLocks/>
              </p:cNvSpPr>
              <p:nvPr/>
            </p:nvSpPr>
            <p:spPr bwMode="auto">
              <a:xfrm>
                <a:off x="395" y="3905"/>
                <a:ext cx="278" cy="59"/>
              </a:xfrm>
              <a:custGeom>
                <a:avLst/>
                <a:gdLst>
                  <a:gd name="T0" fmla="*/ 273 w 278"/>
                  <a:gd name="T1" fmla="*/ 59 h 59"/>
                  <a:gd name="T2" fmla="*/ 192 w 278"/>
                  <a:gd name="T3" fmla="*/ 53 h 59"/>
                  <a:gd name="T4" fmla="*/ 92 w 278"/>
                  <a:gd name="T5" fmla="*/ 38 h 59"/>
                  <a:gd name="T6" fmla="*/ 0 w 278"/>
                  <a:gd name="T7" fmla="*/ 17 h 59"/>
                  <a:gd name="T8" fmla="*/ 23 w 278"/>
                  <a:gd name="T9" fmla="*/ 0 h 59"/>
                  <a:gd name="T10" fmla="*/ 79 w 278"/>
                  <a:gd name="T11" fmla="*/ 16 h 59"/>
                  <a:gd name="T12" fmla="*/ 148 w 278"/>
                  <a:gd name="T13" fmla="*/ 28 h 59"/>
                  <a:gd name="T14" fmla="*/ 207 w 278"/>
                  <a:gd name="T15" fmla="*/ 36 h 59"/>
                  <a:gd name="T16" fmla="*/ 278 w 278"/>
                  <a:gd name="T17" fmla="*/ 40 h 59"/>
                  <a:gd name="T18" fmla="*/ 273 w 278"/>
                  <a:gd name="T19" fmla="*/ 59 h 59"/>
                  <a:gd name="T20" fmla="*/ 273 w 278"/>
                  <a:gd name="T21" fmla="*/ 59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8"/>
                  <a:gd name="T34" fmla="*/ 0 h 59"/>
                  <a:gd name="T35" fmla="*/ 278 w 278"/>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8" h="59">
                    <a:moveTo>
                      <a:pt x="273" y="59"/>
                    </a:moveTo>
                    <a:lnTo>
                      <a:pt x="192" y="53"/>
                    </a:lnTo>
                    <a:lnTo>
                      <a:pt x="92" y="38"/>
                    </a:lnTo>
                    <a:lnTo>
                      <a:pt x="0" y="17"/>
                    </a:lnTo>
                    <a:lnTo>
                      <a:pt x="23" y="0"/>
                    </a:lnTo>
                    <a:lnTo>
                      <a:pt x="79" y="16"/>
                    </a:lnTo>
                    <a:lnTo>
                      <a:pt x="148" y="28"/>
                    </a:lnTo>
                    <a:lnTo>
                      <a:pt x="207" y="36"/>
                    </a:lnTo>
                    <a:lnTo>
                      <a:pt x="278" y="40"/>
                    </a:lnTo>
                    <a:lnTo>
                      <a:pt x="273" y="59"/>
                    </a:lnTo>
                    <a:close/>
                  </a:path>
                </a:pathLst>
              </a:custGeom>
              <a:solidFill>
                <a:srgbClr val="000000"/>
              </a:solidFill>
              <a:ln w="9525">
                <a:noFill/>
                <a:round/>
                <a:headEnd/>
                <a:tailEnd/>
              </a:ln>
            </p:spPr>
            <p:txBody>
              <a:bodyPr/>
              <a:lstStyle/>
              <a:p>
                <a:endParaRPr lang="en-US"/>
              </a:p>
            </p:txBody>
          </p:sp>
          <p:sp>
            <p:nvSpPr>
              <p:cNvPr id="422139" name="Freeform 247"/>
              <p:cNvSpPr>
                <a:spLocks/>
              </p:cNvSpPr>
              <p:nvPr/>
            </p:nvSpPr>
            <p:spPr bwMode="auto">
              <a:xfrm>
                <a:off x="293" y="3890"/>
                <a:ext cx="854" cy="417"/>
              </a:xfrm>
              <a:custGeom>
                <a:avLst/>
                <a:gdLst>
                  <a:gd name="T0" fmla="*/ 854 w 854"/>
                  <a:gd name="T1" fmla="*/ 0 h 417"/>
                  <a:gd name="T2" fmla="*/ 807 w 854"/>
                  <a:gd name="T3" fmla="*/ 147 h 417"/>
                  <a:gd name="T4" fmla="*/ 751 w 854"/>
                  <a:gd name="T5" fmla="*/ 354 h 417"/>
                  <a:gd name="T6" fmla="*/ 712 w 854"/>
                  <a:gd name="T7" fmla="*/ 375 h 417"/>
                  <a:gd name="T8" fmla="*/ 673 w 854"/>
                  <a:gd name="T9" fmla="*/ 387 h 417"/>
                  <a:gd name="T10" fmla="*/ 621 w 854"/>
                  <a:gd name="T11" fmla="*/ 402 h 417"/>
                  <a:gd name="T12" fmla="*/ 548 w 854"/>
                  <a:gd name="T13" fmla="*/ 413 h 417"/>
                  <a:gd name="T14" fmla="*/ 452 w 854"/>
                  <a:gd name="T15" fmla="*/ 417 h 417"/>
                  <a:gd name="T16" fmla="*/ 345 w 854"/>
                  <a:gd name="T17" fmla="*/ 413 h 417"/>
                  <a:gd name="T18" fmla="*/ 255 w 854"/>
                  <a:gd name="T19" fmla="*/ 403 h 417"/>
                  <a:gd name="T20" fmla="*/ 190 w 854"/>
                  <a:gd name="T21" fmla="*/ 382 h 417"/>
                  <a:gd name="T22" fmla="*/ 144 w 854"/>
                  <a:gd name="T23" fmla="*/ 360 h 417"/>
                  <a:gd name="T24" fmla="*/ 0 w 854"/>
                  <a:gd name="T25" fmla="*/ 1 h 417"/>
                  <a:gd name="T26" fmla="*/ 35 w 854"/>
                  <a:gd name="T27" fmla="*/ 8 h 417"/>
                  <a:gd name="T28" fmla="*/ 167 w 854"/>
                  <a:gd name="T29" fmla="*/ 344 h 417"/>
                  <a:gd name="T30" fmla="*/ 206 w 854"/>
                  <a:gd name="T31" fmla="*/ 364 h 417"/>
                  <a:gd name="T32" fmla="*/ 274 w 854"/>
                  <a:gd name="T33" fmla="*/ 382 h 417"/>
                  <a:gd name="T34" fmla="*/ 339 w 854"/>
                  <a:gd name="T35" fmla="*/ 391 h 417"/>
                  <a:gd name="T36" fmla="*/ 429 w 854"/>
                  <a:gd name="T37" fmla="*/ 395 h 417"/>
                  <a:gd name="T38" fmla="*/ 508 w 854"/>
                  <a:gd name="T39" fmla="*/ 391 h 417"/>
                  <a:gd name="T40" fmla="*/ 598 w 854"/>
                  <a:gd name="T41" fmla="*/ 382 h 417"/>
                  <a:gd name="T42" fmla="*/ 661 w 854"/>
                  <a:gd name="T43" fmla="*/ 367 h 417"/>
                  <a:gd name="T44" fmla="*/ 722 w 854"/>
                  <a:gd name="T45" fmla="*/ 341 h 417"/>
                  <a:gd name="T46" fmla="*/ 816 w 854"/>
                  <a:gd name="T47" fmla="*/ 15 h 417"/>
                  <a:gd name="T48" fmla="*/ 854 w 854"/>
                  <a:gd name="T49" fmla="*/ 0 h 417"/>
                  <a:gd name="T50" fmla="*/ 854 w 854"/>
                  <a:gd name="T51" fmla="*/ 0 h 4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54"/>
                  <a:gd name="T79" fmla="*/ 0 h 417"/>
                  <a:gd name="T80" fmla="*/ 854 w 854"/>
                  <a:gd name="T81" fmla="*/ 417 h 4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54" h="417">
                    <a:moveTo>
                      <a:pt x="854" y="0"/>
                    </a:moveTo>
                    <a:lnTo>
                      <a:pt x="807" y="147"/>
                    </a:lnTo>
                    <a:lnTo>
                      <a:pt x="751" y="354"/>
                    </a:lnTo>
                    <a:lnTo>
                      <a:pt x="712" y="375"/>
                    </a:lnTo>
                    <a:lnTo>
                      <a:pt x="673" y="387"/>
                    </a:lnTo>
                    <a:lnTo>
                      <a:pt x="621" y="402"/>
                    </a:lnTo>
                    <a:lnTo>
                      <a:pt x="548" y="413"/>
                    </a:lnTo>
                    <a:lnTo>
                      <a:pt x="452" y="417"/>
                    </a:lnTo>
                    <a:lnTo>
                      <a:pt x="345" y="413"/>
                    </a:lnTo>
                    <a:lnTo>
                      <a:pt x="255" y="403"/>
                    </a:lnTo>
                    <a:lnTo>
                      <a:pt x="190" y="382"/>
                    </a:lnTo>
                    <a:lnTo>
                      <a:pt x="144" y="360"/>
                    </a:lnTo>
                    <a:lnTo>
                      <a:pt x="0" y="1"/>
                    </a:lnTo>
                    <a:lnTo>
                      <a:pt x="35" y="8"/>
                    </a:lnTo>
                    <a:lnTo>
                      <a:pt x="167" y="344"/>
                    </a:lnTo>
                    <a:lnTo>
                      <a:pt x="206" y="364"/>
                    </a:lnTo>
                    <a:lnTo>
                      <a:pt x="274" y="382"/>
                    </a:lnTo>
                    <a:lnTo>
                      <a:pt x="339" y="391"/>
                    </a:lnTo>
                    <a:lnTo>
                      <a:pt x="429" y="395"/>
                    </a:lnTo>
                    <a:lnTo>
                      <a:pt x="508" y="391"/>
                    </a:lnTo>
                    <a:lnTo>
                      <a:pt x="598" y="382"/>
                    </a:lnTo>
                    <a:lnTo>
                      <a:pt x="661" y="367"/>
                    </a:lnTo>
                    <a:lnTo>
                      <a:pt x="722" y="341"/>
                    </a:lnTo>
                    <a:lnTo>
                      <a:pt x="816" y="15"/>
                    </a:lnTo>
                    <a:lnTo>
                      <a:pt x="854" y="0"/>
                    </a:lnTo>
                    <a:close/>
                  </a:path>
                </a:pathLst>
              </a:custGeom>
              <a:solidFill>
                <a:srgbClr val="000000"/>
              </a:solidFill>
              <a:ln w="9525">
                <a:noFill/>
                <a:round/>
                <a:headEnd/>
                <a:tailEnd/>
              </a:ln>
            </p:spPr>
            <p:txBody>
              <a:bodyPr/>
              <a:lstStyle/>
              <a:p>
                <a:endParaRPr lang="en-US"/>
              </a:p>
            </p:txBody>
          </p:sp>
          <p:sp>
            <p:nvSpPr>
              <p:cNvPr id="422140" name="Freeform 248"/>
              <p:cNvSpPr>
                <a:spLocks/>
              </p:cNvSpPr>
              <p:nvPr/>
            </p:nvSpPr>
            <p:spPr bwMode="auto">
              <a:xfrm>
                <a:off x="945" y="3997"/>
                <a:ext cx="151" cy="78"/>
              </a:xfrm>
              <a:custGeom>
                <a:avLst/>
                <a:gdLst>
                  <a:gd name="T0" fmla="*/ 151 w 151"/>
                  <a:gd name="T1" fmla="*/ 0 h 78"/>
                  <a:gd name="T2" fmla="*/ 0 w 151"/>
                  <a:gd name="T3" fmla="*/ 65 h 78"/>
                  <a:gd name="T4" fmla="*/ 5 w 151"/>
                  <a:gd name="T5" fmla="*/ 78 h 78"/>
                  <a:gd name="T6" fmla="*/ 151 w 151"/>
                  <a:gd name="T7" fmla="*/ 21 h 78"/>
                  <a:gd name="T8" fmla="*/ 151 w 151"/>
                  <a:gd name="T9" fmla="*/ 0 h 78"/>
                  <a:gd name="T10" fmla="*/ 151 w 151"/>
                  <a:gd name="T11" fmla="*/ 0 h 78"/>
                  <a:gd name="T12" fmla="*/ 0 60000 65536"/>
                  <a:gd name="T13" fmla="*/ 0 60000 65536"/>
                  <a:gd name="T14" fmla="*/ 0 60000 65536"/>
                  <a:gd name="T15" fmla="*/ 0 60000 65536"/>
                  <a:gd name="T16" fmla="*/ 0 60000 65536"/>
                  <a:gd name="T17" fmla="*/ 0 60000 65536"/>
                  <a:gd name="T18" fmla="*/ 0 w 151"/>
                  <a:gd name="T19" fmla="*/ 0 h 78"/>
                  <a:gd name="T20" fmla="*/ 151 w 151"/>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151" h="78">
                    <a:moveTo>
                      <a:pt x="151" y="0"/>
                    </a:moveTo>
                    <a:lnTo>
                      <a:pt x="0" y="65"/>
                    </a:lnTo>
                    <a:lnTo>
                      <a:pt x="5" y="78"/>
                    </a:lnTo>
                    <a:lnTo>
                      <a:pt x="151" y="21"/>
                    </a:lnTo>
                    <a:lnTo>
                      <a:pt x="151" y="0"/>
                    </a:lnTo>
                    <a:close/>
                  </a:path>
                </a:pathLst>
              </a:custGeom>
              <a:solidFill>
                <a:srgbClr val="000000"/>
              </a:solidFill>
              <a:ln w="9525">
                <a:noFill/>
                <a:round/>
                <a:headEnd/>
                <a:tailEnd/>
              </a:ln>
            </p:spPr>
            <p:txBody>
              <a:bodyPr/>
              <a:lstStyle/>
              <a:p>
                <a:endParaRPr lang="en-US"/>
              </a:p>
            </p:txBody>
          </p:sp>
          <p:sp>
            <p:nvSpPr>
              <p:cNvPr id="422141" name="Freeform 249"/>
              <p:cNvSpPr>
                <a:spLocks/>
              </p:cNvSpPr>
              <p:nvPr/>
            </p:nvSpPr>
            <p:spPr bwMode="auto">
              <a:xfrm>
                <a:off x="968" y="4050"/>
                <a:ext cx="111" cy="61"/>
              </a:xfrm>
              <a:custGeom>
                <a:avLst/>
                <a:gdLst>
                  <a:gd name="T0" fmla="*/ 111 w 111"/>
                  <a:gd name="T1" fmla="*/ 0 h 61"/>
                  <a:gd name="T2" fmla="*/ 0 w 111"/>
                  <a:gd name="T3" fmla="*/ 43 h 61"/>
                  <a:gd name="T4" fmla="*/ 4 w 111"/>
                  <a:gd name="T5" fmla="*/ 61 h 61"/>
                  <a:gd name="T6" fmla="*/ 104 w 111"/>
                  <a:gd name="T7" fmla="*/ 24 h 61"/>
                  <a:gd name="T8" fmla="*/ 111 w 111"/>
                  <a:gd name="T9" fmla="*/ 0 h 61"/>
                  <a:gd name="T10" fmla="*/ 111 w 111"/>
                  <a:gd name="T11" fmla="*/ 0 h 61"/>
                  <a:gd name="T12" fmla="*/ 0 60000 65536"/>
                  <a:gd name="T13" fmla="*/ 0 60000 65536"/>
                  <a:gd name="T14" fmla="*/ 0 60000 65536"/>
                  <a:gd name="T15" fmla="*/ 0 60000 65536"/>
                  <a:gd name="T16" fmla="*/ 0 60000 65536"/>
                  <a:gd name="T17" fmla="*/ 0 60000 65536"/>
                  <a:gd name="T18" fmla="*/ 0 w 111"/>
                  <a:gd name="T19" fmla="*/ 0 h 61"/>
                  <a:gd name="T20" fmla="*/ 111 w 111"/>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11" h="61">
                    <a:moveTo>
                      <a:pt x="111" y="0"/>
                    </a:moveTo>
                    <a:lnTo>
                      <a:pt x="0" y="43"/>
                    </a:lnTo>
                    <a:lnTo>
                      <a:pt x="4" y="61"/>
                    </a:lnTo>
                    <a:lnTo>
                      <a:pt x="104" y="24"/>
                    </a:lnTo>
                    <a:lnTo>
                      <a:pt x="111" y="0"/>
                    </a:lnTo>
                    <a:close/>
                  </a:path>
                </a:pathLst>
              </a:custGeom>
              <a:solidFill>
                <a:srgbClr val="000000"/>
              </a:solidFill>
              <a:ln w="9525">
                <a:noFill/>
                <a:round/>
                <a:headEnd/>
                <a:tailEnd/>
              </a:ln>
            </p:spPr>
            <p:txBody>
              <a:bodyPr/>
              <a:lstStyle/>
              <a:p>
                <a:endParaRPr lang="en-US"/>
              </a:p>
            </p:txBody>
          </p:sp>
          <p:sp>
            <p:nvSpPr>
              <p:cNvPr id="422142" name="Freeform 250"/>
              <p:cNvSpPr>
                <a:spLocks/>
              </p:cNvSpPr>
              <p:nvPr/>
            </p:nvSpPr>
            <p:spPr bwMode="auto">
              <a:xfrm>
                <a:off x="982" y="4093"/>
                <a:ext cx="90" cy="49"/>
              </a:xfrm>
              <a:custGeom>
                <a:avLst/>
                <a:gdLst>
                  <a:gd name="T0" fmla="*/ 90 w 90"/>
                  <a:gd name="T1" fmla="*/ 0 h 49"/>
                  <a:gd name="T2" fmla="*/ 0 w 90"/>
                  <a:gd name="T3" fmla="*/ 34 h 49"/>
                  <a:gd name="T4" fmla="*/ 4 w 90"/>
                  <a:gd name="T5" fmla="*/ 49 h 49"/>
                  <a:gd name="T6" fmla="*/ 81 w 90"/>
                  <a:gd name="T7" fmla="*/ 26 h 49"/>
                  <a:gd name="T8" fmla="*/ 90 w 90"/>
                  <a:gd name="T9" fmla="*/ 0 h 49"/>
                  <a:gd name="T10" fmla="*/ 90 w 90"/>
                  <a:gd name="T11" fmla="*/ 0 h 49"/>
                  <a:gd name="T12" fmla="*/ 0 60000 65536"/>
                  <a:gd name="T13" fmla="*/ 0 60000 65536"/>
                  <a:gd name="T14" fmla="*/ 0 60000 65536"/>
                  <a:gd name="T15" fmla="*/ 0 60000 65536"/>
                  <a:gd name="T16" fmla="*/ 0 60000 65536"/>
                  <a:gd name="T17" fmla="*/ 0 60000 65536"/>
                  <a:gd name="T18" fmla="*/ 0 w 90"/>
                  <a:gd name="T19" fmla="*/ 0 h 49"/>
                  <a:gd name="T20" fmla="*/ 90 w 90"/>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90" h="49">
                    <a:moveTo>
                      <a:pt x="90" y="0"/>
                    </a:moveTo>
                    <a:lnTo>
                      <a:pt x="0" y="34"/>
                    </a:lnTo>
                    <a:lnTo>
                      <a:pt x="4" y="49"/>
                    </a:lnTo>
                    <a:lnTo>
                      <a:pt x="81" y="26"/>
                    </a:lnTo>
                    <a:lnTo>
                      <a:pt x="90" y="0"/>
                    </a:lnTo>
                    <a:close/>
                  </a:path>
                </a:pathLst>
              </a:custGeom>
              <a:solidFill>
                <a:srgbClr val="000000"/>
              </a:solidFill>
              <a:ln w="9525">
                <a:noFill/>
                <a:round/>
                <a:headEnd/>
                <a:tailEnd/>
              </a:ln>
            </p:spPr>
            <p:txBody>
              <a:bodyPr/>
              <a:lstStyle/>
              <a:p>
                <a:endParaRPr lang="en-US"/>
              </a:p>
            </p:txBody>
          </p:sp>
          <p:sp>
            <p:nvSpPr>
              <p:cNvPr id="422143" name="Freeform 251"/>
              <p:cNvSpPr>
                <a:spLocks/>
              </p:cNvSpPr>
              <p:nvPr/>
            </p:nvSpPr>
            <p:spPr bwMode="auto">
              <a:xfrm>
                <a:off x="1003" y="4143"/>
                <a:ext cx="44" cy="31"/>
              </a:xfrm>
              <a:custGeom>
                <a:avLst/>
                <a:gdLst>
                  <a:gd name="T0" fmla="*/ 44 w 44"/>
                  <a:gd name="T1" fmla="*/ 0 h 31"/>
                  <a:gd name="T2" fmla="*/ 0 w 44"/>
                  <a:gd name="T3" fmla="*/ 19 h 31"/>
                  <a:gd name="T4" fmla="*/ 2 w 44"/>
                  <a:gd name="T5" fmla="*/ 31 h 31"/>
                  <a:gd name="T6" fmla="*/ 44 w 44"/>
                  <a:gd name="T7" fmla="*/ 20 h 31"/>
                  <a:gd name="T8" fmla="*/ 44 w 44"/>
                  <a:gd name="T9" fmla="*/ 0 h 31"/>
                  <a:gd name="T10" fmla="*/ 44 w 44"/>
                  <a:gd name="T11" fmla="*/ 0 h 31"/>
                  <a:gd name="T12" fmla="*/ 0 60000 65536"/>
                  <a:gd name="T13" fmla="*/ 0 60000 65536"/>
                  <a:gd name="T14" fmla="*/ 0 60000 65536"/>
                  <a:gd name="T15" fmla="*/ 0 60000 65536"/>
                  <a:gd name="T16" fmla="*/ 0 60000 65536"/>
                  <a:gd name="T17" fmla="*/ 0 60000 65536"/>
                  <a:gd name="T18" fmla="*/ 0 w 44"/>
                  <a:gd name="T19" fmla="*/ 0 h 31"/>
                  <a:gd name="T20" fmla="*/ 44 w 4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44" h="31">
                    <a:moveTo>
                      <a:pt x="44" y="0"/>
                    </a:moveTo>
                    <a:lnTo>
                      <a:pt x="0" y="19"/>
                    </a:lnTo>
                    <a:lnTo>
                      <a:pt x="2" y="31"/>
                    </a:lnTo>
                    <a:lnTo>
                      <a:pt x="44" y="20"/>
                    </a:lnTo>
                    <a:lnTo>
                      <a:pt x="44" y="0"/>
                    </a:lnTo>
                    <a:close/>
                  </a:path>
                </a:pathLst>
              </a:custGeom>
              <a:solidFill>
                <a:srgbClr val="000000"/>
              </a:solidFill>
              <a:ln w="9525">
                <a:noFill/>
                <a:round/>
                <a:headEnd/>
                <a:tailEnd/>
              </a:ln>
            </p:spPr>
            <p:txBody>
              <a:bodyPr/>
              <a:lstStyle/>
              <a:p>
                <a:endParaRPr lang="en-US"/>
              </a:p>
            </p:txBody>
          </p:sp>
          <p:sp>
            <p:nvSpPr>
              <p:cNvPr id="422144" name="Freeform 252"/>
              <p:cNvSpPr>
                <a:spLocks/>
              </p:cNvSpPr>
              <p:nvPr/>
            </p:nvSpPr>
            <p:spPr bwMode="auto">
              <a:xfrm>
                <a:off x="204" y="3612"/>
                <a:ext cx="161" cy="140"/>
              </a:xfrm>
              <a:custGeom>
                <a:avLst/>
                <a:gdLst>
                  <a:gd name="T0" fmla="*/ 37 w 161"/>
                  <a:gd name="T1" fmla="*/ 0 h 140"/>
                  <a:gd name="T2" fmla="*/ 8 w 161"/>
                  <a:gd name="T3" fmla="*/ 21 h 140"/>
                  <a:gd name="T4" fmla="*/ 1 w 161"/>
                  <a:gd name="T5" fmla="*/ 34 h 140"/>
                  <a:gd name="T6" fmla="*/ 0 w 161"/>
                  <a:gd name="T7" fmla="*/ 57 h 140"/>
                  <a:gd name="T8" fmla="*/ 10 w 161"/>
                  <a:gd name="T9" fmla="*/ 83 h 140"/>
                  <a:gd name="T10" fmla="*/ 31 w 161"/>
                  <a:gd name="T11" fmla="*/ 98 h 140"/>
                  <a:gd name="T12" fmla="*/ 66 w 161"/>
                  <a:gd name="T13" fmla="*/ 115 h 140"/>
                  <a:gd name="T14" fmla="*/ 151 w 161"/>
                  <a:gd name="T15" fmla="*/ 140 h 140"/>
                  <a:gd name="T16" fmla="*/ 161 w 161"/>
                  <a:gd name="T17" fmla="*/ 126 h 140"/>
                  <a:gd name="T18" fmla="*/ 109 w 161"/>
                  <a:gd name="T19" fmla="*/ 113 h 140"/>
                  <a:gd name="T20" fmla="*/ 68 w 161"/>
                  <a:gd name="T21" fmla="*/ 98 h 140"/>
                  <a:gd name="T22" fmla="*/ 40 w 161"/>
                  <a:gd name="T23" fmla="*/ 82 h 140"/>
                  <a:gd name="T24" fmla="*/ 26 w 161"/>
                  <a:gd name="T25" fmla="*/ 63 h 140"/>
                  <a:gd name="T26" fmla="*/ 22 w 161"/>
                  <a:gd name="T27" fmla="*/ 45 h 140"/>
                  <a:gd name="T28" fmla="*/ 28 w 161"/>
                  <a:gd name="T29" fmla="*/ 32 h 140"/>
                  <a:gd name="T30" fmla="*/ 42 w 161"/>
                  <a:gd name="T31" fmla="*/ 19 h 140"/>
                  <a:gd name="T32" fmla="*/ 37 w 161"/>
                  <a:gd name="T33" fmla="*/ 0 h 140"/>
                  <a:gd name="T34" fmla="*/ 37 w 161"/>
                  <a:gd name="T35" fmla="*/ 0 h 1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1"/>
                  <a:gd name="T55" fmla="*/ 0 h 140"/>
                  <a:gd name="T56" fmla="*/ 161 w 161"/>
                  <a:gd name="T57" fmla="*/ 140 h 1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1" h="140">
                    <a:moveTo>
                      <a:pt x="37" y="0"/>
                    </a:moveTo>
                    <a:lnTo>
                      <a:pt x="8" y="21"/>
                    </a:lnTo>
                    <a:lnTo>
                      <a:pt x="1" y="34"/>
                    </a:lnTo>
                    <a:lnTo>
                      <a:pt x="0" y="57"/>
                    </a:lnTo>
                    <a:lnTo>
                      <a:pt x="10" y="83"/>
                    </a:lnTo>
                    <a:lnTo>
                      <a:pt x="31" y="98"/>
                    </a:lnTo>
                    <a:lnTo>
                      <a:pt x="66" y="115"/>
                    </a:lnTo>
                    <a:lnTo>
                      <a:pt x="151" y="140"/>
                    </a:lnTo>
                    <a:lnTo>
                      <a:pt x="161" y="126"/>
                    </a:lnTo>
                    <a:lnTo>
                      <a:pt x="109" y="113"/>
                    </a:lnTo>
                    <a:lnTo>
                      <a:pt x="68" y="98"/>
                    </a:lnTo>
                    <a:lnTo>
                      <a:pt x="40" y="82"/>
                    </a:lnTo>
                    <a:lnTo>
                      <a:pt x="26" y="63"/>
                    </a:lnTo>
                    <a:lnTo>
                      <a:pt x="22" y="45"/>
                    </a:lnTo>
                    <a:lnTo>
                      <a:pt x="28" y="32"/>
                    </a:lnTo>
                    <a:lnTo>
                      <a:pt x="42" y="19"/>
                    </a:lnTo>
                    <a:lnTo>
                      <a:pt x="37" y="0"/>
                    </a:lnTo>
                    <a:close/>
                  </a:path>
                </a:pathLst>
              </a:custGeom>
              <a:solidFill>
                <a:srgbClr val="000000"/>
              </a:solidFill>
              <a:ln w="9525">
                <a:noFill/>
                <a:round/>
                <a:headEnd/>
                <a:tailEnd/>
              </a:ln>
            </p:spPr>
            <p:txBody>
              <a:bodyPr/>
              <a:lstStyle/>
              <a:p>
                <a:endParaRPr lang="en-US"/>
              </a:p>
            </p:txBody>
          </p:sp>
          <p:sp>
            <p:nvSpPr>
              <p:cNvPr id="422145" name="Freeform 253"/>
              <p:cNvSpPr>
                <a:spLocks/>
              </p:cNvSpPr>
              <p:nvPr/>
            </p:nvSpPr>
            <p:spPr bwMode="auto">
              <a:xfrm>
                <a:off x="713" y="3606"/>
                <a:ext cx="517" cy="189"/>
              </a:xfrm>
              <a:custGeom>
                <a:avLst/>
                <a:gdLst>
                  <a:gd name="T0" fmla="*/ 455 w 517"/>
                  <a:gd name="T1" fmla="*/ 0 h 189"/>
                  <a:gd name="T2" fmla="*/ 480 w 517"/>
                  <a:gd name="T3" fmla="*/ 8 h 189"/>
                  <a:gd name="T4" fmla="*/ 508 w 517"/>
                  <a:gd name="T5" fmla="*/ 27 h 189"/>
                  <a:gd name="T6" fmla="*/ 517 w 517"/>
                  <a:gd name="T7" fmla="*/ 47 h 189"/>
                  <a:gd name="T8" fmla="*/ 517 w 517"/>
                  <a:gd name="T9" fmla="*/ 66 h 189"/>
                  <a:gd name="T10" fmla="*/ 508 w 517"/>
                  <a:gd name="T11" fmla="*/ 92 h 189"/>
                  <a:gd name="T12" fmla="*/ 494 w 517"/>
                  <a:gd name="T13" fmla="*/ 105 h 189"/>
                  <a:gd name="T14" fmla="*/ 452 w 517"/>
                  <a:gd name="T15" fmla="*/ 132 h 189"/>
                  <a:gd name="T16" fmla="*/ 406 w 517"/>
                  <a:gd name="T17" fmla="*/ 153 h 189"/>
                  <a:gd name="T18" fmla="*/ 322 w 517"/>
                  <a:gd name="T19" fmla="*/ 173 h 189"/>
                  <a:gd name="T20" fmla="*/ 232 w 517"/>
                  <a:gd name="T21" fmla="*/ 185 h 189"/>
                  <a:gd name="T22" fmla="*/ 143 w 517"/>
                  <a:gd name="T23" fmla="*/ 189 h 189"/>
                  <a:gd name="T24" fmla="*/ 46 w 517"/>
                  <a:gd name="T25" fmla="*/ 189 h 189"/>
                  <a:gd name="T26" fmla="*/ 0 w 517"/>
                  <a:gd name="T27" fmla="*/ 188 h 189"/>
                  <a:gd name="T28" fmla="*/ 25 w 517"/>
                  <a:gd name="T29" fmla="*/ 170 h 189"/>
                  <a:gd name="T30" fmla="*/ 99 w 517"/>
                  <a:gd name="T31" fmla="*/ 173 h 189"/>
                  <a:gd name="T32" fmla="*/ 186 w 517"/>
                  <a:gd name="T33" fmla="*/ 170 h 189"/>
                  <a:gd name="T34" fmla="*/ 276 w 517"/>
                  <a:gd name="T35" fmla="*/ 163 h 189"/>
                  <a:gd name="T36" fmla="*/ 331 w 517"/>
                  <a:gd name="T37" fmla="*/ 154 h 189"/>
                  <a:gd name="T38" fmla="*/ 392 w 517"/>
                  <a:gd name="T39" fmla="*/ 139 h 189"/>
                  <a:gd name="T40" fmla="*/ 436 w 517"/>
                  <a:gd name="T41" fmla="*/ 121 h 189"/>
                  <a:gd name="T42" fmla="*/ 475 w 517"/>
                  <a:gd name="T43" fmla="*/ 94 h 189"/>
                  <a:gd name="T44" fmla="*/ 490 w 517"/>
                  <a:gd name="T45" fmla="*/ 73 h 189"/>
                  <a:gd name="T46" fmla="*/ 492 w 517"/>
                  <a:gd name="T47" fmla="*/ 51 h 189"/>
                  <a:gd name="T48" fmla="*/ 483 w 517"/>
                  <a:gd name="T49" fmla="*/ 34 h 189"/>
                  <a:gd name="T50" fmla="*/ 468 w 517"/>
                  <a:gd name="T51" fmla="*/ 20 h 189"/>
                  <a:gd name="T52" fmla="*/ 450 w 517"/>
                  <a:gd name="T53" fmla="*/ 13 h 189"/>
                  <a:gd name="T54" fmla="*/ 455 w 517"/>
                  <a:gd name="T55" fmla="*/ 0 h 189"/>
                  <a:gd name="T56" fmla="*/ 455 w 517"/>
                  <a:gd name="T57" fmla="*/ 0 h 1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7"/>
                  <a:gd name="T88" fmla="*/ 0 h 189"/>
                  <a:gd name="T89" fmla="*/ 517 w 517"/>
                  <a:gd name="T90" fmla="*/ 189 h 1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7" h="189">
                    <a:moveTo>
                      <a:pt x="455" y="0"/>
                    </a:moveTo>
                    <a:lnTo>
                      <a:pt x="480" y="8"/>
                    </a:lnTo>
                    <a:lnTo>
                      <a:pt x="508" y="27"/>
                    </a:lnTo>
                    <a:lnTo>
                      <a:pt x="517" y="47"/>
                    </a:lnTo>
                    <a:lnTo>
                      <a:pt x="517" y="66"/>
                    </a:lnTo>
                    <a:lnTo>
                      <a:pt x="508" y="92"/>
                    </a:lnTo>
                    <a:lnTo>
                      <a:pt x="494" y="105"/>
                    </a:lnTo>
                    <a:lnTo>
                      <a:pt x="452" y="132"/>
                    </a:lnTo>
                    <a:lnTo>
                      <a:pt x="406" y="153"/>
                    </a:lnTo>
                    <a:lnTo>
                      <a:pt x="322" y="173"/>
                    </a:lnTo>
                    <a:lnTo>
                      <a:pt x="232" y="185"/>
                    </a:lnTo>
                    <a:lnTo>
                      <a:pt x="143" y="189"/>
                    </a:lnTo>
                    <a:lnTo>
                      <a:pt x="46" y="189"/>
                    </a:lnTo>
                    <a:lnTo>
                      <a:pt x="0" y="188"/>
                    </a:lnTo>
                    <a:lnTo>
                      <a:pt x="25" y="170"/>
                    </a:lnTo>
                    <a:lnTo>
                      <a:pt x="99" y="173"/>
                    </a:lnTo>
                    <a:lnTo>
                      <a:pt x="186" y="170"/>
                    </a:lnTo>
                    <a:lnTo>
                      <a:pt x="276" y="163"/>
                    </a:lnTo>
                    <a:lnTo>
                      <a:pt x="331" y="154"/>
                    </a:lnTo>
                    <a:lnTo>
                      <a:pt x="392" y="139"/>
                    </a:lnTo>
                    <a:lnTo>
                      <a:pt x="436" y="121"/>
                    </a:lnTo>
                    <a:lnTo>
                      <a:pt x="475" y="94"/>
                    </a:lnTo>
                    <a:lnTo>
                      <a:pt x="490" y="73"/>
                    </a:lnTo>
                    <a:lnTo>
                      <a:pt x="492" y="51"/>
                    </a:lnTo>
                    <a:lnTo>
                      <a:pt x="483" y="34"/>
                    </a:lnTo>
                    <a:lnTo>
                      <a:pt x="468" y="20"/>
                    </a:lnTo>
                    <a:lnTo>
                      <a:pt x="450" y="13"/>
                    </a:lnTo>
                    <a:lnTo>
                      <a:pt x="455" y="0"/>
                    </a:lnTo>
                    <a:close/>
                  </a:path>
                </a:pathLst>
              </a:custGeom>
              <a:solidFill>
                <a:srgbClr val="000000"/>
              </a:solidFill>
              <a:ln w="9525">
                <a:noFill/>
                <a:round/>
                <a:headEnd/>
                <a:tailEnd/>
              </a:ln>
            </p:spPr>
            <p:txBody>
              <a:bodyPr/>
              <a:lstStyle/>
              <a:p>
                <a:endParaRPr lang="en-US"/>
              </a:p>
            </p:txBody>
          </p:sp>
          <p:sp>
            <p:nvSpPr>
              <p:cNvPr id="422146" name="Freeform 254"/>
              <p:cNvSpPr>
                <a:spLocks/>
              </p:cNvSpPr>
              <p:nvPr/>
            </p:nvSpPr>
            <p:spPr bwMode="auto">
              <a:xfrm>
                <a:off x="1056" y="3229"/>
                <a:ext cx="269" cy="417"/>
              </a:xfrm>
              <a:custGeom>
                <a:avLst/>
                <a:gdLst>
                  <a:gd name="T0" fmla="*/ 0 w 269"/>
                  <a:gd name="T1" fmla="*/ 377 h 417"/>
                  <a:gd name="T2" fmla="*/ 63 w 269"/>
                  <a:gd name="T3" fmla="*/ 255 h 417"/>
                  <a:gd name="T4" fmla="*/ 105 w 269"/>
                  <a:gd name="T5" fmla="*/ 175 h 417"/>
                  <a:gd name="T6" fmla="*/ 162 w 269"/>
                  <a:gd name="T7" fmla="*/ 101 h 417"/>
                  <a:gd name="T8" fmla="*/ 214 w 269"/>
                  <a:gd name="T9" fmla="*/ 38 h 417"/>
                  <a:gd name="T10" fmla="*/ 251 w 269"/>
                  <a:gd name="T11" fmla="*/ 0 h 417"/>
                  <a:gd name="T12" fmla="*/ 269 w 269"/>
                  <a:gd name="T13" fmla="*/ 7 h 417"/>
                  <a:gd name="T14" fmla="*/ 207 w 269"/>
                  <a:gd name="T15" fmla="*/ 76 h 417"/>
                  <a:gd name="T16" fmla="*/ 151 w 269"/>
                  <a:gd name="T17" fmla="*/ 160 h 417"/>
                  <a:gd name="T18" fmla="*/ 112 w 269"/>
                  <a:gd name="T19" fmla="*/ 217 h 417"/>
                  <a:gd name="T20" fmla="*/ 77 w 269"/>
                  <a:gd name="T21" fmla="*/ 277 h 417"/>
                  <a:gd name="T22" fmla="*/ 35 w 269"/>
                  <a:gd name="T23" fmla="*/ 359 h 417"/>
                  <a:gd name="T24" fmla="*/ 10 w 269"/>
                  <a:gd name="T25" fmla="*/ 417 h 417"/>
                  <a:gd name="T26" fmla="*/ 0 w 269"/>
                  <a:gd name="T27" fmla="*/ 377 h 417"/>
                  <a:gd name="T28" fmla="*/ 0 w 269"/>
                  <a:gd name="T29" fmla="*/ 377 h 4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9"/>
                  <a:gd name="T46" fmla="*/ 0 h 417"/>
                  <a:gd name="T47" fmla="*/ 269 w 269"/>
                  <a:gd name="T48" fmla="*/ 417 h 4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9" h="417">
                    <a:moveTo>
                      <a:pt x="0" y="377"/>
                    </a:moveTo>
                    <a:lnTo>
                      <a:pt x="63" y="255"/>
                    </a:lnTo>
                    <a:lnTo>
                      <a:pt x="105" y="175"/>
                    </a:lnTo>
                    <a:lnTo>
                      <a:pt x="162" y="101"/>
                    </a:lnTo>
                    <a:lnTo>
                      <a:pt x="214" y="38"/>
                    </a:lnTo>
                    <a:lnTo>
                      <a:pt x="251" y="0"/>
                    </a:lnTo>
                    <a:lnTo>
                      <a:pt x="269" y="7"/>
                    </a:lnTo>
                    <a:lnTo>
                      <a:pt x="207" y="76"/>
                    </a:lnTo>
                    <a:lnTo>
                      <a:pt x="151" y="160"/>
                    </a:lnTo>
                    <a:lnTo>
                      <a:pt x="112" y="217"/>
                    </a:lnTo>
                    <a:lnTo>
                      <a:pt x="77" y="277"/>
                    </a:lnTo>
                    <a:lnTo>
                      <a:pt x="35" y="359"/>
                    </a:lnTo>
                    <a:lnTo>
                      <a:pt x="10" y="417"/>
                    </a:lnTo>
                    <a:lnTo>
                      <a:pt x="0" y="377"/>
                    </a:lnTo>
                    <a:close/>
                  </a:path>
                </a:pathLst>
              </a:custGeom>
              <a:solidFill>
                <a:srgbClr val="000000"/>
              </a:solidFill>
              <a:ln w="9525">
                <a:noFill/>
                <a:round/>
                <a:headEnd/>
                <a:tailEnd/>
              </a:ln>
            </p:spPr>
            <p:txBody>
              <a:bodyPr/>
              <a:lstStyle/>
              <a:p>
                <a:endParaRPr lang="en-US"/>
              </a:p>
            </p:txBody>
          </p:sp>
          <p:sp>
            <p:nvSpPr>
              <p:cNvPr id="422147" name="Freeform 255"/>
              <p:cNvSpPr>
                <a:spLocks/>
              </p:cNvSpPr>
              <p:nvPr/>
            </p:nvSpPr>
            <p:spPr bwMode="auto">
              <a:xfrm>
                <a:off x="1047" y="3227"/>
                <a:ext cx="304" cy="457"/>
              </a:xfrm>
              <a:custGeom>
                <a:avLst/>
                <a:gdLst>
                  <a:gd name="T0" fmla="*/ 260 w 304"/>
                  <a:gd name="T1" fmla="*/ 0 h 457"/>
                  <a:gd name="T2" fmla="*/ 304 w 304"/>
                  <a:gd name="T3" fmla="*/ 13 h 457"/>
                  <a:gd name="T4" fmla="*/ 251 w 304"/>
                  <a:gd name="T5" fmla="*/ 90 h 457"/>
                  <a:gd name="T6" fmla="*/ 209 w 304"/>
                  <a:gd name="T7" fmla="*/ 159 h 457"/>
                  <a:gd name="T8" fmla="*/ 171 w 304"/>
                  <a:gd name="T9" fmla="*/ 226 h 457"/>
                  <a:gd name="T10" fmla="*/ 141 w 304"/>
                  <a:gd name="T11" fmla="*/ 304 h 457"/>
                  <a:gd name="T12" fmla="*/ 118 w 304"/>
                  <a:gd name="T13" fmla="*/ 387 h 457"/>
                  <a:gd name="T14" fmla="*/ 109 w 304"/>
                  <a:gd name="T15" fmla="*/ 438 h 457"/>
                  <a:gd name="T16" fmla="*/ 91 w 304"/>
                  <a:gd name="T17" fmla="*/ 452 h 457"/>
                  <a:gd name="T18" fmla="*/ 63 w 304"/>
                  <a:gd name="T19" fmla="*/ 457 h 457"/>
                  <a:gd name="T20" fmla="*/ 28 w 304"/>
                  <a:gd name="T21" fmla="*/ 457 h 457"/>
                  <a:gd name="T22" fmla="*/ 0 w 304"/>
                  <a:gd name="T23" fmla="*/ 449 h 457"/>
                  <a:gd name="T24" fmla="*/ 12 w 304"/>
                  <a:gd name="T25" fmla="*/ 430 h 457"/>
                  <a:gd name="T26" fmla="*/ 42 w 304"/>
                  <a:gd name="T27" fmla="*/ 438 h 457"/>
                  <a:gd name="T28" fmla="*/ 72 w 304"/>
                  <a:gd name="T29" fmla="*/ 437 h 457"/>
                  <a:gd name="T30" fmla="*/ 86 w 304"/>
                  <a:gd name="T31" fmla="*/ 426 h 457"/>
                  <a:gd name="T32" fmla="*/ 93 w 304"/>
                  <a:gd name="T33" fmla="*/ 379 h 457"/>
                  <a:gd name="T34" fmla="*/ 114 w 304"/>
                  <a:gd name="T35" fmla="*/ 308 h 457"/>
                  <a:gd name="T36" fmla="*/ 139 w 304"/>
                  <a:gd name="T37" fmla="*/ 238 h 457"/>
                  <a:gd name="T38" fmla="*/ 188 w 304"/>
                  <a:gd name="T39" fmla="*/ 150 h 457"/>
                  <a:gd name="T40" fmla="*/ 234 w 304"/>
                  <a:gd name="T41" fmla="*/ 80 h 457"/>
                  <a:gd name="T42" fmla="*/ 274 w 304"/>
                  <a:gd name="T43" fmla="*/ 21 h 457"/>
                  <a:gd name="T44" fmla="*/ 251 w 304"/>
                  <a:gd name="T45" fmla="*/ 17 h 457"/>
                  <a:gd name="T46" fmla="*/ 260 w 304"/>
                  <a:gd name="T47" fmla="*/ 0 h 457"/>
                  <a:gd name="T48" fmla="*/ 260 w 304"/>
                  <a:gd name="T49" fmla="*/ 0 h 4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4"/>
                  <a:gd name="T76" fmla="*/ 0 h 457"/>
                  <a:gd name="T77" fmla="*/ 304 w 304"/>
                  <a:gd name="T78" fmla="*/ 457 h 4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4" h="457">
                    <a:moveTo>
                      <a:pt x="260" y="0"/>
                    </a:moveTo>
                    <a:lnTo>
                      <a:pt x="304" y="13"/>
                    </a:lnTo>
                    <a:lnTo>
                      <a:pt x="251" y="90"/>
                    </a:lnTo>
                    <a:lnTo>
                      <a:pt x="209" y="159"/>
                    </a:lnTo>
                    <a:lnTo>
                      <a:pt x="171" y="226"/>
                    </a:lnTo>
                    <a:lnTo>
                      <a:pt x="141" y="304"/>
                    </a:lnTo>
                    <a:lnTo>
                      <a:pt x="118" y="387"/>
                    </a:lnTo>
                    <a:lnTo>
                      <a:pt x="109" y="438"/>
                    </a:lnTo>
                    <a:lnTo>
                      <a:pt x="91" y="452"/>
                    </a:lnTo>
                    <a:lnTo>
                      <a:pt x="63" y="457"/>
                    </a:lnTo>
                    <a:lnTo>
                      <a:pt x="28" y="457"/>
                    </a:lnTo>
                    <a:lnTo>
                      <a:pt x="0" y="449"/>
                    </a:lnTo>
                    <a:lnTo>
                      <a:pt x="12" y="430"/>
                    </a:lnTo>
                    <a:lnTo>
                      <a:pt x="42" y="438"/>
                    </a:lnTo>
                    <a:lnTo>
                      <a:pt x="72" y="437"/>
                    </a:lnTo>
                    <a:lnTo>
                      <a:pt x="86" y="426"/>
                    </a:lnTo>
                    <a:lnTo>
                      <a:pt x="93" y="379"/>
                    </a:lnTo>
                    <a:lnTo>
                      <a:pt x="114" y="308"/>
                    </a:lnTo>
                    <a:lnTo>
                      <a:pt x="139" y="238"/>
                    </a:lnTo>
                    <a:lnTo>
                      <a:pt x="188" y="150"/>
                    </a:lnTo>
                    <a:lnTo>
                      <a:pt x="234" y="80"/>
                    </a:lnTo>
                    <a:lnTo>
                      <a:pt x="274" y="21"/>
                    </a:lnTo>
                    <a:lnTo>
                      <a:pt x="251" y="17"/>
                    </a:lnTo>
                    <a:lnTo>
                      <a:pt x="260" y="0"/>
                    </a:lnTo>
                    <a:close/>
                  </a:path>
                </a:pathLst>
              </a:custGeom>
              <a:solidFill>
                <a:srgbClr val="000000"/>
              </a:solidFill>
              <a:ln w="9525">
                <a:noFill/>
                <a:round/>
                <a:headEnd/>
                <a:tailEnd/>
              </a:ln>
            </p:spPr>
            <p:txBody>
              <a:bodyPr/>
              <a:lstStyle/>
              <a:p>
                <a:endParaRPr lang="en-US"/>
              </a:p>
            </p:txBody>
          </p:sp>
          <p:sp>
            <p:nvSpPr>
              <p:cNvPr id="422148" name="Freeform 256"/>
              <p:cNvSpPr>
                <a:spLocks/>
              </p:cNvSpPr>
              <p:nvPr/>
            </p:nvSpPr>
            <p:spPr bwMode="auto">
              <a:xfrm>
                <a:off x="754" y="3634"/>
                <a:ext cx="432" cy="130"/>
              </a:xfrm>
              <a:custGeom>
                <a:avLst/>
                <a:gdLst>
                  <a:gd name="T0" fmla="*/ 404 w 432"/>
                  <a:gd name="T1" fmla="*/ 0 h 130"/>
                  <a:gd name="T2" fmla="*/ 423 w 432"/>
                  <a:gd name="T3" fmla="*/ 11 h 130"/>
                  <a:gd name="T4" fmla="*/ 432 w 432"/>
                  <a:gd name="T5" fmla="*/ 26 h 130"/>
                  <a:gd name="T6" fmla="*/ 428 w 432"/>
                  <a:gd name="T7" fmla="*/ 42 h 130"/>
                  <a:gd name="T8" fmla="*/ 420 w 432"/>
                  <a:gd name="T9" fmla="*/ 60 h 130"/>
                  <a:gd name="T10" fmla="*/ 406 w 432"/>
                  <a:gd name="T11" fmla="*/ 72 h 130"/>
                  <a:gd name="T12" fmla="*/ 386 w 432"/>
                  <a:gd name="T13" fmla="*/ 83 h 130"/>
                  <a:gd name="T14" fmla="*/ 353 w 432"/>
                  <a:gd name="T15" fmla="*/ 95 h 130"/>
                  <a:gd name="T16" fmla="*/ 321 w 432"/>
                  <a:gd name="T17" fmla="*/ 104 h 130"/>
                  <a:gd name="T18" fmla="*/ 210 w 432"/>
                  <a:gd name="T19" fmla="*/ 126 h 130"/>
                  <a:gd name="T20" fmla="*/ 128 w 432"/>
                  <a:gd name="T21" fmla="*/ 130 h 130"/>
                  <a:gd name="T22" fmla="*/ 0 w 432"/>
                  <a:gd name="T23" fmla="*/ 130 h 130"/>
                  <a:gd name="T24" fmla="*/ 17 w 432"/>
                  <a:gd name="T25" fmla="*/ 117 h 130"/>
                  <a:gd name="T26" fmla="*/ 130 w 432"/>
                  <a:gd name="T27" fmla="*/ 115 h 130"/>
                  <a:gd name="T28" fmla="*/ 219 w 432"/>
                  <a:gd name="T29" fmla="*/ 108 h 130"/>
                  <a:gd name="T30" fmla="*/ 298 w 432"/>
                  <a:gd name="T31" fmla="*/ 93 h 130"/>
                  <a:gd name="T32" fmla="*/ 370 w 432"/>
                  <a:gd name="T33" fmla="*/ 72 h 130"/>
                  <a:gd name="T34" fmla="*/ 393 w 432"/>
                  <a:gd name="T35" fmla="*/ 60 h 130"/>
                  <a:gd name="T36" fmla="*/ 409 w 432"/>
                  <a:gd name="T37" fmla="*/ 45 h 130"/>
                  <a:gd name="T38" fmla="*/ 414 w 432"/>
                  <a:gd name="T39" fmla="*/ 33 h 130"/>
                  <a:gd name="T40" fmla="*/ 414 w 432"/>
                  <a:gd name="T41" fmla="*/ 23 h 130"/>
                  <a:gd name="T42" fmla="*/ 407 w 432"/>
                  <a:gd name="T43" fmla="*/ 18 h 130"/>
                  <a:gd name="T44" fmla="*/ 397 w 432"/>
                  <a:gd name="T45" fmla="*/ 12 h 130"/>
                  <a:gd name="T46" fmla="*/ 404 w 432"/>
                  <a:gd name="T47" fmla="*/ 0 h 130"/>
                  <a:gd name="T48" fmla="*/ 404 w 432"/>
                  <a:gd name="T49" fmla="*/ 0 h 1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2"/>
                  <a:gd name="T76" fmla="*/ 0 h 130"/>
                  <a:gd name="T77" fmla="*/ 432 w 432"/>
                  <a:gd name="T78" fmla="*/ 130 h 1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2" h="130">
                    <a:moveTo>
                      <a:pt x="404" y="0"/>
                    </a:moveTo>
                    <a:lnTo>
                      <a:pt x="423" y="11"/>
                    </a:lnTo>
                    <a:lnTo>
                      <a:pt x="432" y="26"/>
                    </a:lnTo>
                    <a:lnTo>
                      <a:pt x="428" y="42"/>
                    </a:lnTo>
                    <a:lnTo>
                      <a:pt x="420" y="60"/>
                    </a:lnTo>
                    <a:lnTo>
                      <a:pt x="406" y="72"/>
                    </a:lnTo>
                    <a:lnTo>
                      <a:pt x="386" y="83"/>
                    </a:lnTo>
                    <a:lnTo>
                      <a:pt x="353" y="95"/>
                    </a:lnTo>
                    <a:lnTo>
                      <a:pt x="321" y="104"/>
                    </a:lnTo>
                    <a:lnTo>
                      <a:pt x="210" y="126"/>
                    </a:lnTo>
                    <a:lnTo>
                      <a:pt x="128" y="130"/>
                    </a:lnTo>
                    <a:lnTo>
                      <a:pt x="0" y="130"/>
                    </a:lnTo>
                    <a:lnTo>
                      <a:pt x="17" y="117"/>
                    </a:lnTo>
                    <a:lnTo>
                      <a:pt x="130" y="115"/>
                    </a:lnTo>
                    <a:lnTo>
                      <a:pt x="219" y="108"/>
                    </a:lnTo>
                    <a:lnTo>
                      <a:pt x="298" y="93"/>
                    </a:lnTo>
                    <a:lnTo>
                      <a:pt x="370" y="72"/>
                    </a:lnTo>
                    <a:lnTo>
                      <a:pt x="393" y="60"/>
                    </a:lnTo>
                    <a:lnTo>
                      <a:pt x="409" y="45"/>
                    </a:lnTo>
                    <a:lnTo>
                      <a:pt x="414" y="33"/>
                    </a:lnTo>
                    <a:lnTo>
                      <a:pt x="414" y="23"/>
                    </a:lnTo>
                    <a:lnTo>
                      <a:pt x="407" y="18"/>
                    </a:lnTo>
                    <a:lnTo>
                      <a:pt x="397" y="12"/>
                    </a:lnTo>
                    <a:lnTo>
                      <a:pt x="404" y="0"/>
                    </a:lnTo>
                    <a:close/>
                  </a:path>
                </a:pathLst>
              </a:custGeom>
              <a:solidFill>
                <a:srgbClr val="000000"/>
              </a:solidFill>
              <a:ln w="9525">
                <a:noFill/>
                <a:round/>
                <a:headEnd/>
                <a:tailEnd/>
              </a:ln>
            </p:spPr>
            <p:txBody>
              <a:bodyPr/>
              <a:lstStyle/>
              <a:p>
                <a:endParaRPr lang="en-US"/>
              </a:p>
            </p:txBody>
          </p:sp>
          <p:sp>
            <p:nvSpPr>
              <p:cNvPr id="422149" name="Freeform 257"/>
              <p:cNvSpPr>
                <a:spLocks/>
              </p:cNvSpPr>
              <p:nvPr/>
            </p:nvSpPr>
            <p:spPr bwMode="auto">
              <a:xfrm>
                <a:off x="251" y="3649"/>
                <a:ext cx="142" cy="80"/>
              </a:xfrm>
              <a:custGeom>
                <a:avLst/>
                <a:gdLst>
                  <a:gd name="T0" fmla="*/ 7 w 142"/>
                  <a:gd name="T1" fmla="*/ 0 h 80"/>
                  <a:gd name="T2" fmla="*/ 0 w 142"/>
                  <a:gd name="T3" fmla="*/ 16 h 80"/>
                  <a:gd name="T4" fmla="*/ 0 w 142"/>
                  <a:gd name="T5" fmla="*/ 23 h 80"/>
                  <a:gd name="T6" fmla="*/ 4 w 142"/>
                  <a:gd name="T7" fmla="*/ 30 h 80"/>
                  <a:gd name="T8" fmla="*/ 11 w 142"/>
                  <a:gd name="T9" fmla="*/ 39 h 80"/>
                  <a:gd name="T10" fmla="*/ 21 w 142"/>
                  <a:gd name="T11" fmla="*/ 46 h 80"/>
                  <a:gd name="T12" fmla="*/ 42 w 142"/>
                  <a:gd name="T13" fmla="*/ 57 h 80"/>
                  <a:gd name="T14" fmla="*/ 69 w 142"/>
                  <a:gd name="T15" fmla="*/ 65 h 80"/>
                  <a:gd name="T16" fmla="*/ 121 w 142"/>
                  <a:gd name="T17" fmla="*/ 80 h 80"/>
                  <a:gd name="T18" fmla="*/ 142 w 142"/>
                  <a:gd name="T19" fmla="*/ 69 h 80"/>
                  <a:gd name="T20" fmla="*/ 77 w 142"/>
                  <a:gd name="T21" fmla="*/ 53 h 80"/>
                  <a:gd name="T22" fmla="*/ 53 w 142"/>
                  <a:gd name="T23" fmla="*/ 45 h 80"/>
                  <a:gd name="T24" fmla="*/ 33 w 142"/>
                  <a:gd name="T25" fmla="*/ 38 h 80"/>
                  <a:gd name="T26" fmla="*/ 21 w 142"/>
                  <a:gd name="T27" fmla="*/ 30 h 80"/>
                  <a:gd name="T28" fmla="*/ 16 w 142"/>
                  <a:gd name="T29" fmla="*/ 22 h 80"/>
                  <a:gd name="T30" fmla="*/ 21 w 142"/>
                  <a:gd name="T31" fmla="*/ 8 h 80"/>
                  <a:gd name="T32" fmla="*/ 7 w 142"/>
                  <a:gd name="T33" fmla="*/ 0 h 80"/>
                  <a:gd name="T34" fmla="*/ 7 w 142"/>
                  <a:gd name="T35" fmla="*/ 0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80"/>
                  <a:gd name="T56" fmla="*/ 142 w 142"/>
                  <a:gd name="T57" fmla="*/ 80 h 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80">
                    <a:moveTo>
                      <a:pt x="7" y="0"/>
                    </a:moveTo>
                    <a:lnTo>
                      <a:pt x="0" y="16"/>
                    </a:lnTo>
                    <a:lnTo>
                      <a:pt x="0" y="23"/>
                    </a:lnTo>
                    <a:lnTo>
                      <a:pt x="4" y="30"/>
                    </a:lnTo>
                    <a:lnTo>
                      <a:pt x="11" y="39"/>
                    </a:lnTo>
                    <a:lnTo>
                      <a:pt x="21" y="46"/>
                    </a:lnTo>
                    <a:lnTo>
                      <a:pt x="42" y="57"/>
                    </a:lnTo>
                    <a:lnTo>
                      <a:pt x="69" y="65"/>
                    </a:lnTo>
                    <a:lnTo>
                      <a:pt x="121" y="80"/>
                    </a:lnTo>
                    <a:lnTo>
                      <a:pt x="142" y="69"/>
                    </a:lnTo>
                    <a:lnTo>
                      <a:pt x="77" y="53"/>
                    </a:lnTo>
                    <a:lnTo>
                      <a:pt x="53" y="45"/>
                    </a:lnTo>
                    <a:lnTo>
                      <a:pt x="33" y="38"/>
                    </a:lnTo>
                    <a:lnTo>
                      <a:pt x="21" y="30"/>
                    </a:lnTo>
                    <a:lnTo>
                      <a:pt x="16" y="22"/>
                    </a:lnTo>
                    <a:lnTo>
                      <a:pt x="21" y="8"/>
                    </a:lnTo>
                    <a:lnTo>
                      <a:pt x="7" y="0"/>
                    </a:lnTo>
                    <a:close/>
                  </a:path>
                </a:pathLst>
              </a:custGeom>
              <a:solidFill>
                <a:srgbClr val="000000"/>
              </a:solidFill>
              <a:ln w="9525">
                <a:noFill/>
                <a:round/>
                <a:headEnd/>
                <a:tailEnd/>
              </a:ln>
            </p:spPr>
            <p:txBody>
              <a:bodyPr/>
              <a:lstStyle/>
              <a:p>
                <a:endParaRPr lang="en-US"/>
              </a:p>
            </p:txBody>
          </p:sp>
          <p:sp>
            <p:nvSpPr>
              <p:cNvPr id="422150" name="Freeform 258"/>
              <p:cNvSpPr>
                <a:spLocks/>
              </p:cNvSpPr>
              <p:nvPr/>
            </p:nvSpPr>
            <p:spPr bwMode="auto">
              <a:xfrm>
                <a:off x="89" y="3424"/>
                <a:ext cx="155" cy="213"/>
              </a:xfrm>
              <a:custGeom>
                <a:avLst/>
                <a:gdLst>
                  <a:gd name="T0" fmla="*/ 134 w 155"/>
                  <a:gd name="T1" fmla="*/ 80 h 213"/>
                  <a:gd name="T2" fmla="*/ 94 w 155"/>
                  <a:gd name="T3" fmla="*/ 48 h 213"/>
                  <a:gd name="T4" fmla="*/ 53 w 155"/>
                  <a:gd name="T5" fmla="*/ 15 h 213"/>
                  <a:gd name="T6" fmla="*/ 32 w 155"/>
                  <a:gd name="T7" fmla="*/ 0 h 213"/>
                  <a:gd name="T8" fmla="*/ 16 w 155"/>
                  <a:gd name="T9" fmla="*/ 2 h 213"/>
                  <a:gd name="T10" fmla="*/ 4 w 155"/>
                  <a:gd name="T11" fmla="*/ 11 h 213"/>
                  <a:gd name="T12" fmla="*/ 0 w 155"/>
                  <a:gd name="T13" fmla="*/ 18 h 213"/>
                  <a:gd name="T14" fmla="*/ 69 w 155"/>
                  <a:gd name="T15" fmla="*/ 91 h 213"/>
                  <a:gd name="T16" fmla="*/ 115 w 155"/>
                  <a:gd name="T17" fmla="*/ 153 h 213"/>
                  <a:gd name="T18" fmla="*/ 155 w 155"/>
                  <a:gd name="T19" fmla="*/ 213 h 213"/>
                  <a:gd name="T20" fmla="*/ 150 w 155"/>
                  <a:gd name="T21" fmla="*/ 157 h 213"/>
                  <a:gd name="T22" fmla="*/ 108 w 155"/>
                  <a:gd name="T23" fmla="*/ 109 h 213"/>
                  <a:gd name="T24" fmla="*/ 53 w 155"/>
                  <a:gd name="T25" fmla="*/ 49 h 213"/>
                  <a:gd name="T26" fmla="*/ 23 w 155"/>
                  <a:gd name="T27" fmla="*/ 22 h 213"/>
                  <a:gd name="T28" fmla="*/ 28 w 155"/>
                  <a:gd name="T29" fmla="*/ 15 h 213"/>
                  <a:gd name="T30" fmla="*/ 76 w 155"/>
                  <a:gd name="T31" fmla="*/ 50 h 213"/>
                  <a:gd name="T32" fmla="*/ 125 w 155"/>
                  <a:gd name="T33" fmla="*/ 95 h 213"/>
                  <a:gd name="T34" fmla="*/ 141 w 155"/>
                  <a:gd name="T35" fmla="*/ 119 h 213"/>
                  <a:gd name="T36" fmla="*/ 134 w 155"/>
                  <a:gd name="T37" fmla="*/ 80 h 213"/>
                  <a:gd name="T38" fmla="*/ 134 w 155"/>
                  <a:gd name="T39" fmla="*/ 80 h 2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5"/>
                  <a:gd name="T61" fmla="*/ 0 h 213"/>
                  <a:gd name="T62" fmla="*/ 155 w 155"/>
                  <a:gd name="T63" fmla="*/ 213 h 2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5" h="213">
                    <a:moveTo>
                      <a:pt x="134" y="80"/>
                    </a:moveTo>
                    <a:lnTo>
                      <a:pt x="94" y="48"/>
                    </a:lnTo>
                    <a:lnTo>
                      <a:pt x="53" y="15"/>
                    </a:lnTo>
                    <a:lnTo>
                      <a:pt x="32" y="0"/>
                    </a:lnTo>
                    <a:lnTo>
                      <a:pt x="16" y="2"/>
                    </a:lnTo>
                    <a:lnTo>
                      <a:pt x="4" y="11"/>
                    </a:lnTo>
                    <a:lnTo>
                      <a:pt x="0" y="18"/>
                    </a:lnTo>
                    <a:lnTo>
                      <a:pt x="69" y="91"/>
                    </a:lnTo>
                    <a:lnTo>
                      <a:pt x="115" y="153"/>
                    </a:lnTo>
                    <a:lnTo>
                      <a:pt x="155" y="213"/>
                    </a:lnTo>
                    <a:lnTo>
                      <a:pt x="150" y="157"/>
                    </a:lnTo>
                    <a:lnTo>
                      <a:pt x="108" y="109"/>
                    </a:lnTo>
                    <a:lnTo>
                      <a:pt x="53" y="49"/>
                    </a:lnTo>
                    <a:lnTo>
                      <a:pt x="23" y="22"/>
                    </a:lnTo>
                    <a:lnTo>
                      <a:pt x="28" y="15"/>
                    </a:lnTo>
                    <a:lnTo>
                      <a:pt x="76" y="50"/>
                    </a:lnTo>
                    <a:lnTo>
                      <a:pt x="125" y="95"/>
                    </a:lnTo>
                    <a:lnTo>
                      <a:pt x="141" y="119"/>
                    </a:lnTo>
                    <a:lnTo>
                      <a:pt x="134" y="80"/>
                    </a:lnTo>
                    <a:close/>
                  </a:path>
                </a:pathLst>
              </a:custGeom>
              <a:solidFill>
                <a:srgbClr val="000000"/>
              </a:solidFill>
              <a:ln w="9525">
                <a:noFill/>
                <a:round/>
                <a:headEnd/>
                <a:tailEnd/>
              </a:ln>
            </p:spPr>
            <p:txBody>
              <a:bodyPr/>
              <a:lstStyle/>
              <a:p>
                <a:endParaRPr lang="en-US"/>
              </a:p>
            </p:txBody>
          </p:sp>
          <p:sp>
            <p:nvSpPr>
              <p:cNvPr id="422151" name="Freeform 259"/>
              <p:cNvSpPr>
                <a:spLocks/>
              </p:cNvSpPr>
              <p:nvPr/>
            </p:nvSpPr>
            <p:spPr bwMode="auto">
              <a:xfrm>
                <a:off x="502" y="3358"/>
                <a:ext cx="57" cy="37"/>
              </a:xfrm>
              <a:custGeom>
                <a:avLst/>
                <a:gdLst>
                  <a:gd name="T0" fmla="*/ 0 w 57"/>
                  <a:gd name="T1" fmla="*/ 5 h 37"/>
                  <a:gd name="T2" fmla="*/ 2 w 57"/>
                  <a:gd name="T3" fmla="*/ 16 h 37"/>
                  <a:gd name="T4" fmla="*/ 6 w 57"/>
                  <a:gd name="T5" fmla="*/ 24 h 37"/>
                  <a:gd name="T6" fmla="*/ 14 w 57"/>
                  <a:gd name="T7" fmla="*/ 32 h 37"/>
                  <a:gd name="T8" fmla="*/ 25 w 57"/>
                  <a:gd name="T9" fmla="*/ 37 h 37"/>
                  <a:gd name="T10" fmla="*/ 43 w 57"/>
                  <a:gd name="T11" fmla="*/ 35 h 37"/>
                  <a:gd name="T12" fmla="*/ 55 w 57"/>
                  <a:gd name="T13" fmla="*/ 27 h 37"/>
                  <a:gd name="T14" fmla="*/ 57 w 57"/>
                  <a:gd name="T15" fmla="*/ 19 h 37"/>
                  <a:gd name="T16" fmla="*/ 55 w 57"/>
                  <a:gd name="T17" fmla="*/ 9 h 37"/>
                  <a:gd name="T18" fmla="*/ 53 w 57"/>
                  <a:gd name="T19" fmla="*/ 0 h 37"/>
                  <a:gd name="T20" fmla="*/ 37 w 57"/>
                  <a:gd name="T21" fmla="*/ 7 h 37"/>
                  <a:gd name="T22" fmla="*/ 41 w 57"/>
                  <a:gd name="T23" fmla="*/ 9 h 37"/>
                  <a:gd name="T24" fmla="*/ 41 w 57"/>
                  <a:gd name="T25" fmla="*/ 16 h 37"/>
                  <a:gd name="T26" fmla="*/ 37 w 57"/>
                  <a:gd name="T27" fmla="*/ 19 h 37"/>
                  <a:gd name="T28" fmla="*/ 35 w 57"/>
                  <a:gd name="T29" fmla="*/ 23 h 37"/>
                  <a:gd name="T30" fmla="*/ 28 w 57"/>
                  <a:gd name="T31" fmla="*/ 20 h 37"/>
                  <a:gd name="T32" fmla="*/ 23 w 57"/>
                  <a:gd name="T33" fmla="*/ 16 h 37"/>
                  <a:gd name="T34" fmla="*/ 20 w 57"/>
                  <a:gd name="T35" fmla="*/ 9 h 37"/>
                  <a:gd name="T36" fmla="*/ 20 w 57"/>
                  <a:gd name="T37" fmla="*/ 5 h 37"/>
                  <a:gd name="T38" fmla="*/ 0 w 57"/>
                  <a:gd name="T39" fmla="*/ 5 h 37"/>
                  <a:gd name="T40" fmla="*/ 0 w 57"/>
                  <a:gd name="T41" fmla="*/ 5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
                  <a:gd name="T64" fmla="*/ 0 h 37"/>
                  <a:gd name="T65" fmla="*/ 57 w 57"/>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 h="37">
                    <a:moveTo>
                      <a:pt x="0" y="5"/>
                    </a:moveTo>
                    <a:lnTo>
                      <a:pt x="2" y="16"/>
                    </a:lnTo>
                    <a:lnTo>
                      <a:pt x="6" y="24"/>
                    </a:lnTo>
                    <a:lnTo>
                      <a:pt x="14" y="32"/>
                    </a:lnTo>
                    <a:lnTo>
                      <a:pt x="25" y="37"/>
                    </a:lnTo>
                    <a:lnTo>
                      <a:pt x="43" y="35"/>
                    </a:lnTo>
                    <a:lnTo>
                      <a:pt x="55" y="27"/>
                    </a:lnTo>
                    <a:lnTo>
                      <a:pt x="57" y="19"/>
                    </a:lnTo>
                    <a:lnTo>
                      <a:pt x="55" y="9"/>
                    </a:lnTo>
                    <a:lnTo>
                      <a:pt x="53" y="0"/>
                    </a:lnTo>
                    <a:lnTo>
                      <a:pt x="37" y="7"/>
                    </a:lnTo>
                    <a:lnTo>
                      <a:pt x="41" y="9"/>
                    </a:lnTo>
                    <a:lnTo>
                      <a:pt x="41" y="16"/>
                    </a:lnTo>
                    <a:lnTo>
                      <a:pt x="37" y="19"/>
                    </a:lnTo>
                    <a:lnTo>
                      <a:pt x="35" y="23"/>
                    </a:lnTo>
                    <a:lnTo>
                      <a:pt x="28" y="20"/>
                    </a:lnTo>
                    <a:lnTo>
                      <a:pt x="23" y="16"/>
                    </a:lnTo>
                    <a:lnTo>
                      <a:pt x="20" y="9"/>
                    </a:lnTo>
                    <a:lnTo>
                      <a:pt x="20" y="5"/>
                    </a:lnTo>
                    <a:lnTo>
                      <a:pt x="0" y="5"/>
                    </a:lnTo>
                    <a:close/>
                  </a:path>
                </a:pathLst>
              </a:custGeom>
              <a:solidFill>
                <a:srgbClr val="000000"/>
              </a:solidFill>
              <a:ln w="9525">
                <a:noFill/>
                <a:round/>
                <a:headEnd/>
                <a:tailEnd/>
              </a:ln>
            </p:spPr>
            <p:txBody>
              <a:bodyPr/>
              <a:lstStyle/>
              <a:p>
                <a:endParaRPr lang="en-US"/>
              </a:p>
            </p:txBody>
          </p:sp>
          <p:sp>
            <p:nvSpPr>
              <p:cNvPr id="422152" name="Freeform 260"/>
              <p:cNvSpPr>
                <a:spLocks/>
              </p:cNvSpPr>
              <p:nvPr/>
            </p:nvSpPr>
            <p:spPr bwMode="auto">
              <a:xfrm>
                <a:off x="502" y="3343"/>
                <a:ext cx="55" cy="23"/>
              </a:xfrm>
              <a:custGeom>
                <a:avLst/>
                <a:gdLst>
                  <a:gd name="T0" fmla="*/ 0 w 55"/>
                  <a:gd name="T1" fmla="*/ 22 h 23"/>
                  <a:gd name="T2" fmla="*/ 0 w 55"/>
                  <a:gd name="T3" fmla="*/ 18 h 23"/>
                  <a:gd name="T4" fmla="*/ 2 w 55"/>
                  <a:gd name="T5" fmla="*/ 11 h 23"/>
                  <a:gd name="T6" fmla="*/ 7 w 55"/>
                  <a:gd name="T7" fmla="*/ 6 h 23"/>
                  <a:gd name="T8" fmla="*/ 16 w 55"/>
                  <a:gd name="T9" fmla="*/ 1 h 23"/>
                  <a:gd name="T10" fmla="*/ 28 w 55"/>
                  <a:gd name="T11" fmla="*/ 0 h 23"/>
                  <a:gd name="T12" fmla="*/ 41 w 55"/>
                  <a:gd name="T13" fmla="*/ 3 h 23"/>
                  <a:gd name="T14" fmla="*/ 50 w 55"/>
                  <a:gd name="T15" fmla="*/ 8 h 23"/>
                  <a:gd name="T16" fmla="*/ 55 w 55"/>
                  <a:gd name="T17" fmla="*/ 19 h 23"/>
                  <a:gd name="T18" fmla="*/ 37 w 55"/>
                  <a:gd name="T19" fmla="*/ 23 h 23"/>
                  <a:gd name="T20" fmla="*/ 35 w 55"/>
                  <a:gd name="T21" fmla="*/ 18 h 23"/>
                  <a:gd name="T22" fmla="*/ 32 w 55"/>
                  <a:gd name="T23" fmla="*/ 14 h 23"/>
                  <a:gd name="T24" fmla="*/ 27 w 55"/>
                  <a:gd name="T25" fmla="*/ 11 h 23"/>
                  <a:gd name="T26" fmla="*/ 21 w 55"/>
                  <a:gd name="T27" fmla="*/ 14 h 23"/>
                  <a:gd name="T28" fmla="*/ 20 w 55"/>
                  <a:gd name="T29" fmla="*/ 18 h 23"/>
                  <a:gd name="T30" fmla="*/ 20 w 55"/>
                  <a:gd name="T31" fmla="*/ 22 h 23"/>
                  <a:gd name="T32" fmla="*/ 0 w 55"/>
                  <a:gd name="T33" fmla="*/ 22 h 23"/>
                  <a:gd name="T34" fmla="*/ 0 w 55"/>
                  <a:gd name="T35" fmla="*/ 22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5"/>
                  <a:gd name="T55" fmla="*/ 0 h 23"/>
                  <a:gd name="T56" fmla="*/ 55 w 55"/>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5" h="23">
                    <a:moveTo>
                      <a:pt x="0" y="22"/>
                    </a:moveTo>
                    <a:lnTo>
                      <a:pt x="0" y="18"/>
                    </a:lnTo>
                    <a:lnTo>
                      <a:pt x="2" y="11"/>
                    </a:lnTo>
                    <a:lnTo>
                      <a:pt x="7" y="6"/>
                    </a:lnTo>
                    <a:lnTo>
                      <a:pt x="16" y="1"/>
                    </a:lnTo>
                    <a:lnTo>
                      <a:pt x="28" y="0"/>
                    </a:lnTo>
                    <a:lnTo>
                      <a:pt x="41" y="3"/>
                    </a:lnTo>
                    <a:lnTo>
                      <a:pt x="50" y="8"/>
                    </a:lnTo>
                    <a:lnTo>
                      <a:pt x="55" y="19"/>
                    </a:lnTo>
                    <a:lnTo>
                      <a:pt x="37" y="23"/>
                    </a:lnTo>
                    <a:lnTo>
                      <a:pt x="35" y="18"/>
                    </a:lnTo>
                    <a:lnTo>
                      <a:pt x="32" y="14"/>
                    </a:lnTo>
                    <a:lnTo>
                      <a:pt x="27" y="11"/>
                    </a:lnTo>
                    <a:lnTo>
                      <a:pt x="21" y="14"/>
                    </a:lnTo>
                    <a:lnTo>
                      <a:pt x="20" y="18"/>
                    </a:lnTo>
                    <a:lnTo>
                      <a:pt x="20" y="22"/>
                    </a:lnTo>
                    <a:lnTo>
                      <a:pt x="0" y="22"/>
                    </a:lnTo>
                    <a:close/>
                  </a:path>
                </a:pathLst>
              </a:custGeom>
              <a:solidFill>
                <a:srgbClr val="000000"/>
              </a:solidFill>
              <a:ln w="9525">
                <a:noFill/>
                <a:round/>
                <a:headEnd/>
                <a:tailEnd/>
              </a:ln>
            </p:spPr>
            <p:txBody>
              <a:bodyPr/>
              <a:lstStyle/>
              <a:p>
                <a:endParaRPr lang="en-US"/>
              </a:p>
            </p:txBody>
          </p:sp>
          <p:sp>
            <p:nvSpPr>
              <p:cNvPr id="422153" name="Freeform 261"/>
              <p:cNvSpPr>
                <a:spLocks/>
              </p:cNvSpPr>
              <p:nvPr/>
            </p:nvSpPr>
            <p:spPr bwMode="auto">
              <a:xfrm>
                <a:off x="509" y="3305"/>
                <a:ext cx="101" cy="62"/>
              </a:xfrm>
              <a:custGeom>
                <a:avLst/>
                <a:gdLst>
                  <a:gd name="T0" fmla="*/ 0 w 101"/>
                  <a:gd name="T1" fmla="*/ 44 h 62"/>
                  <a:gd name="T2" fmla="*/ 18 w 101"/>
                  <a:gd name="T3" fmla="*/ 27 h 62"/>
                  <a:gd name="T4" fmla="*/ 43 w 101"/>
                  <a:gd name="T5" fmla="*/ 10 h 62"/>
                  <a:gd name="T6" fmla="*/ 60 w 101"/>
                  <a:gd name="T7" fmla="*/ 0 h 62"/>
                  <a:gd name="T8" fmla="*/ 78 w 101"/>
                  <a:gd name="T9" fmla="*/ 0 h 62"/>
                  <a:gd name="T10" fmla="*/ 88 w 101"/>
                  <a:gd name="T11" fmla="*/ 0 h 62"/>
                  <a:gd name="T12" fmla="*/ 95 w 101"/>
                  <a:gd name="T13" fmla="*/ 4 h 62"/>
                  <a:gd name="T14" fmla="*/ 101 w 101"/>
                  <a:gd name="T15" fmla="*/ 25 h 62"/>
                  <a:gd name="T16" fmla="*/ 92 w 101"/>
                  <a:gd name="T17" fmla="*/ 38 h 62"/>
                  <a:gd name="T18" fmla="*/ 74 w 101"/>
                  <a:gd name="T19" fmla="*/ 46 h 62"/>
                  <a:gd name="T20" fmla="*/ 60 w 101"/>
                  <a:gd name="T21" fmla="*/ 54 h 62"/>
                  <a:gd name="T22" fmla="*/ 43 w 101"/>
                  <a:gd name="T23" fmla="*/ 62 h 62"/>
                  <a:gd name="T24" fmla="*/ 36 w 101"/>
                  <a:gd name="T25" fmla="*/ 53 h 62"/>
                  <a:gd name="T26" fmla="*/ 67 w 101"/>
                  <a:gd name="T27" fmla="*/ 34 h 62"/>
                  <a:gd name="T28" fmla="*/ 79 w 101"/>
                  <a:gd name="T29" fmla="*/ 29 h 62"/>
                  <a:gd name="T30" fmla="*/ 83 w 101"/>
                  <a:gd name="T31" fmla="*/ 22 h 62"/>
                  <a:gd name="T32" fmla="*/ 79 w 101"/>
                  <a:gd name="T33" fmla="*/ 15 h 62"/>
                  <a:gd name="T34" fmla="*/ 71 w 101"/>
                  <a:gd name="T35" fmla="*/ 14 h 62"/>
                  <a:gd name="T36" fmla="*/ 58 w 101"/>
                  <a:gd name="T37" fmla="*/ 19 h 62"/>
                  <a:gd name="T38" fmla="*/ 43 w 101"/>
                  <a:gd name="T39" fmla="*/ 29 h 62"/>
                  <a:gd name="T40" fmla="*/ 21 w 101"/>
                  <a:gd name="T41" fmla="*/ 44 h 62"/>
                  <a:gd name="T42" fmla="*/ 0 w 101"/>
                  <a:gd name="T43" fmla="*/ 44 h 62"/>
                  <a:gd name="T44" fmla="*/ 0 w 101"/>
                  <a:gd name="T45" fmla="*/ 44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1"/>
                  <a:gd name="T70" fmla="*/ 0 h 62"/>
                  <a:gd name="T71" fmla="*/ 101 w 101"/>
                  <a:gd name="T72" fmla="*/ 62 h 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1" h="62">
                    <a:moveTo>
                      <a:pt x="0" y="44"/>
                    </a:moveTo>
                    <a:lnTo>
                      <a:pt x="18" y="27"/>
                    </a:lnTo>
                    <a:lnTo>
                      <a:pt x="43" y="10"/>
                    </a:lnTo>
                    <a:lnTo>
                      <a:pt x="60" y="0"/>
                    </a:lnTo>
                    <a:lnTo>
                      <a:pt x="78" y="0"/>
                    </a:lnTo>
                    <a:lnTo>
                      <a:pt x="88" y="0"/>
                    </a:lnTo>
                    <a:lnTo>
                      <a:pt x="95" y="4"/>
                    </a:lnTo>
                    <a:lnTo>
                      <a:pt x="101" y="25"/>
                    </a:lnTo>
                    <a:lnTo>
                      <a:pt x="92" y="38"/>
                    </a:lnTo>
                    <a:lnTo>
                      <a:pt x="74" y="46"/>
                    </a:lnTo>
                    <a:lnTo>
                      <a:pt x="60" y="54"/>
                    </a:lnTo>
                    <a:lnTo>
                      <a:pt x="43" y="62"/>
                    </a:lnTo>
                    <a:lnTo>
                      <a:pt x="36" y="53"/>
                    </a:lnTo>
                    <a:lnTo>
                      <a:pt x="67" y="34"/>
                    </a:lnTo>
                    <a:lnTo>
                      <a:pt x="79" y="29"/>
                    </a:lnTo>
                    <a:lnTo>
                      <a:pt x="83" y="22"/>
                    </a:lnTo>
                    <a:lnTo>
                      <a:pt x="79" y="15"/>
                    </a:lnTo>
                    <a:lnTo>
                      <a:pt x="71" y="14"/>
                    </a:lnTo>
                    <a:lnTo>
                      <a:pt x="58" y="19"/>
                    </a:lnTo>
                    <a:lnTo>
                      <a:pt x="43" y="29"/>
                    </a:lnTo>
                    <a:lnTo>
                      <a:pt x="21" y="44"/>
                    </a:lnTo>
                    <a:lnTo>
                      <a:pt x="0" y="44"/>
                    </a:lnTo>
                    <a:close/>
                  </a:path>
                </a:pathLst>
              </a:custGeom>
              <a:solidFill>
                <a:srgbClr val="000000"/>
              </a:solidFill>
              <a:ln w="9525">
                <a:noFill/>
                <a:round/>
                <a:headEnd/>
                <a:tailEnd/>
              </a:ln>
            </p:spPr>
            <p:txBody>
              <a:bodyPr/>
              <a:lstStyle/>
              <a:p>
                <a:endParaRPr lang="en-US"/>
              </a:p>
            </p:txBody>
          </p:sp>
          <p:sp>
            <p:nvSpPr>
              <p:cNvPr id="422154" name="Freeform 262"/>
              <p:cNvSpPr>
                <a:spLocks/>
              </p:cNvSpPr>
              <p:nvPr/>
            </p:nvSpPr>
            <p:spPr bwMode="auto">
              <a:xfrm>
                <a:off x="1274" y="3129"/>
                <a:ext cx="181" cy="132"/>
              </a:xfrm>
              <a:custGeom>
                <a:avLst/>
                <a:gdLst>
                  <a:gd name="T0" fmla="*/ 33 w 181"/>
                  <a:gd name="T1" fmla="*/ 113 h 132"/>
                  <a:gd name="T2" fmla="*/ 16 w 181"/>
                  <a:gd name="T3" fmla="*/ 103 h 132"/>
                  <a:gd name="T4" fmla="*/ 5 w 181"/>
                  <a:gd name="T5" fmla="*/ 83 h 132"/>
                  <a:gd name="T6" fmla="*/ 5 w 181"/>
                  <a:gd name="T7" fmla="*/ 67 h 132"/>
                  <a:gd name="T8" fmla="*/ 0 w 181"/>
                  <a:gd name="T9" fmla="*/ 48 h 132"/>
                  <a:gd name="T10" fmla="*/ 5 w 181"/>
                  <a:gd name="T11" fmla="*/ 29 h 132"/>
                  <a:gd name="T12" fmla="*/ 19 w 181"/>
                  <a:gd name="T13" fmla="*/ 14 h 132"/>
                  <a:gd name="T14" fmla="*/ 47 w 181"/>
                  <a:gd name="T15" fmla="*/ 0 h 132"/>
                  <a:gd name="T16" fmla="*/ 81 w 181"/>
                  <a:gd name="T17" fmla="*/ 0 h 132"/>
                  <a:gd name="T18" fmla="*/ 107 w 181"/>
                  <a:gd name="T19" fmla="*/ 6 h 132"/>
                  <a:gd name="T20" fmla="*/ 139 w 181"/>
                  <a:gd name="T21" fmla="*/ 21 h 132"/>
                  <a:gd name="T22" fmla="*/ 151 w 181"/>
                  <a:gd name="T23" fmla="*/ 34 h 132"/>
                  <a:gd name="T24" fmla="*/ 163 w 181"/>
                  <a:gd name="T25" fmla="*/ 46 h 132"/>
                  <a:gd name="T26" fmla="*/ 175 w 181"/>
                  <a:gd name="T27" fmla="*/ 60 h 132"/>
                  <a:gd name="T28" fmla="*/ 181 w 181"/>
                  <a:gd name="T29" fmla="*/ 86 h 132"/>
                  <a:gd name="T30" fmla="*/ 175 w 181"/>
                  <a:gd name="T31" fmla="*/ 107 h 132"/>
                  <a:gd name="T32" fmla="*/ 156 w 181"/>
                  <a:gd name="T33" fmla="*/ 125 h 132"/>
                  <a:gd name="T34" fmla="*/ 114 w 181"/>
                  <a:gd name="T35" fmla="*/ 132 h 132"/>
                  <a:gd name="T36" fmla="*/ 81 w 181"/>
                  <a:gd name="T37" fmla="*/ 132 h 132"/>
                  <a:gd name="T38" fmla="*/ 58 w 181"/>
                  <a:gd name="T39" fmla="*/ 123 h 132"/>
                  <a:gd name="T40" fmla="*/ 52 w 181"/>
                  <a:gd name="T41" fmla="*/ 109 h 132"/>
                  <a:gd name="T42" fmla="*/ 107 w 181"/>
                  <a:gd name="T43" fmla="*/ 115 h 132"/>
                  <a:gd name="T44" fmla="*/ 126 w 181"/>
                  <a:gd name="T45" fmla="*/ 115 h 132"/>
                  <a:gd name="T46" fmla="*/ 142 w 181"/>
                  <a:gd name="T47" fmla="*/ 111 h 132"/>
                  <a:gd name="T48" fmla="*/ 160 w 181"/>
                  <a:gd name="T49" fmla="*/ 98 h 132"/>
                  <a:gd name="T50" fmla="*/ 163 w 181"/>
                  <a:gd name="T51" fmla="*/ 87 h 132"/>
                  <a:gd name="T52" fmla="*/ 161 w 181"/>
                  <a:gd name="T53" fmla="*/ 71 h 132"/>
                  <a:gd name="T54" fmla="*/ 147 w 181"/>
                  <a:gd name="T55" fmla="*/ 53 h 132"/>
                  <a:gd name="T56" fmla="*/ 130 w 181"/>
                  <a:gd name="T57" fmla="*/ 40 h 132"/>
                  <a:gd name="T58" fmla="*/ 103 w 181"/>
                  <a:gd name="T59" fmla="*/ 19 h 132"/>
                  <a:gd name="T60" fmla="*/ 77 w 181"/>
                  <a:gd name="T61" fmla="*/ 15 h 132"/>
                  <a:gd name="T62" fmla="*/ 45 w 181"/>
                  <a:gd name="T63" fmla="*/ 17 h 132"/>
                  <a:gd name="T64" fmla="*/ 24 w 181"/>
                  <a:gd name="T65" fmla="*/ 29 h 132"/>
                  <a:gd name="T66" fmla="*/ 19 w 181"/>
                  <a:gd name="T67" fmla="*/ 45 h 132"/>
                  <a:gd name="T68" fmla="*/ 21 w 181"/>
                  <a:gd name="T69" fmla="*/ 67 h 132"/>
                  <a:gd name="T70" fmla="*/ 31 w 181"/>
                  <a:gd name="T71" fmla="*/ 90 h 132"/>
                  <a:gd name="T72" fmla="*/ 51 w 181"/>
                  <a:gd name="T73" fmla="*/ 98 h 132"/>
                  <a:gd name="T74" fmla="*/ 49 w 181"/>
                  <a:gd name="T75" fmla="*/ 110 h 132"/>
                  <a:gd name="T76" fmla="*/ 33 w 181"/>
                  <a:gd name="T77" fmla="*/ 113 h 132"/>
                  <a:gd name="T78" fmla="*/ 33 w 181"/>
                  <a:gd name="T79" fmla="*/ 113 h 1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1"/>
                  <a:gd name="T121" fmla="*/ 0 h 132"/>
                  <a:gd name="T122" fmla="*/ 181 w 181"/>
                  <a:gd name="T123" fmla="*/ 132 h 1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1" h="132">
                    <a:moveTo>
                      <a:pt x="33" y="113"/>
                    </a:moveTo>
                    <a:lnTo>
                      <a:pt x="16" y="103"/>
                    </a:lnTo>
                    <a:lnTo>
                      <a:pt x="5" y="83"/>
                    </a:lnTo>
                    <a:lnTo>
                      <a:pt x="5" y="67"/>
                    </a:lnTo>
                    <a:lnTo>
                      <a:pt x="0" y="48"/>
                    </a:lnTo>
                    <a:lnTo>
                      <a:pt x="5" y="29"/>
                    </a:lnTo>
                    <a:lnTo>
                      <a:pt x="19" y="14"/>
                    </a:lnTo>
                    <a:lnTo>
                      <a:pt x="47" y="0"/>
                    </a:lnTo>
                    <a:lnTo>
                      <a:pt x="81" y="0"/>
                    </a:lnTo>
                    <a:lnTo>
                      <a:pt x="107" y="6"/>
                    </a:lnTo>
                    <a:lnTo>
                      <a:pt x="139" y="21"/>
                    </a:lnTo>
                    <a:lnTo>
                      <a:pt x="151" y="34"/>
                    </a:lnTo>
                    <a:lnTo>
                      <a:pt x="163" y="46"/>
                    </a:lnTo>
                    <a:lnTo>
                      <a:pt x="175" y="60"/>
                    </a:lnTo>
                    <a:lnTo>
                      <a:pt x="181" y="86"/>
                    </a:lnTo>
                    <a:lnTo>
                      <a:pt x="175" y="107"/>
                    </a:lnTo>
                    <a:lnTo>
                      <a:pt x="156" y="125"/>
                    </a:lnTo>
                    <a:lnTo>
                      <a:pt x="114" y="132"/>
                    </a:lnTo>
                    <a:lnTo>
                      <a:pt x="81" y="132"/>
                    </a:lnTo>
                    <a:lnTo>
                      <a:pt x="58" y="123"/>
                    </a:lnTo>
                    <a:lnTo>
                      <a:pt x="52" y="109"/>
                    </a:lnTo>
                    <a:lnTo>
                      <a:pt x="107" y="115"/>
                    </a:lnTo>
                    <a:lnTo>
                      <a:pt x="126" y="115"/>
                    </a:lnTo>
                    <a:lnTo>
                      <a:pt x="142" y="111"/>
                    </a:lnTo>
                    <a:lnTo>
                      <a:pt x="160" y="98"/>
                    </a:lnTo>
                    <a:lnTo>
                      <a:pt x="163" y="87"/>
                    </a:lnTo>
                    <a:lnTo>
                      <a:pt x="161" y="71"/>
                    </a:lnTo>
                    <a:lnTo>
                      <a:pt x="147" y="53"/>
                    </a:lnTo>
                    <a:lnTo>
                      <a:pt x="130" y="40"/>
                    </a:lnTo>
                    <a:lnTo>
                      <a:pt x="103" y="19"/>
                    </a:lnTo>
                    <a:lnTo>
                      <a:pt x="77" y="15"/>
                    </a:lnTo>
                    <a:lnTo>
                      <a:pt x="45" y="17"/>
                    </a:lnTo>
                    <a:lnTo>
                      <a:pt x="24" y="29"/>
                    </a:lnTo>
                    <a:lnTo>
                      <a:pt x="19" y="45"/>
                    </a:lnTo>
                    <a:lnTo>
                      <a:pt x="21" y="67"/>
                    </a:lnTo>
                    <a:lnTo>
                      <a:pt x="31" y="90"/>
                    </a:lnTo>
                    <a:lnTo>
                      <a:pt x="51" y="98"/>
                    </a:lnTo>
                    <a:lnTo>
                      <a:pt x="49" y="110"/>
                    </a:lnTo>
                    <a:lnTo>
                      <a:pt x="33" y="113"/>
                    </a:lnTo>
                    <a:close/>
                  </a:path>
                </a:pathLst>
              </a:custGeom>
              <a:solidFill>
                <a:srgbClr val="000000"/>
              </a:solidFill>
              <a:ln w="9525">
                <a:noFill/>
                <a:round/>
                <a:headEnd/>
                <a:tailEnd/>
              </a:ln>
            </p:spPr>
            <p:txBody>
              <a:bodyPr/>
              <a:lstStyle/>
              <a:p>
                <a:endParaRPr lang="en-US"/>
              </a:p>
            </p:txBody>
          </p:sp>
          <p:sp>
            <p:nvSpPr>
              <p:cNvPr id="422155" name="Freeform 263"/>
              <p:cNvSpPr>
                <a:spLocks/>
              </p:cNvSpPr>
              <p:nvPr/>
            </p:nvSpPr>
            <p:spPr bwMode="auto">
              <a:xfrm>
                <a:off x="1356" y="3127"/>
                <a:ext cx="104" cy="77"/>
              </a:xfrm>
              <a:custGeom>
                <a:avLst/>
                <a:gdLst>
                  <a:gd name="T0" fmla="*/ 0 w 104"/>
                  <a:gd name="T1" fmla="*/ 2 h 77"/>
                  <a:gd name="T2" fmla="*/ 32 w 104"/>
                  <a:gd name="T3" fmla="*/ 0 h 77"/>
                  <a:gd name="T4" fmla="*/ 65 w 104"/>
                  <a:gd name="T5" fmla="*/ 5 h 77"/>
                  <a:gd name="T6" fmla="*/ 90 w 104"/>
                  <a:gd name="T7" fmla="*/ 20 h 77"/>
                  <a:gd name="T8" fmla="*/ 102 w 104"/>
                  <a:gd name="T9" fmla="*/ 46 h 77"/>
                  <a:gd name="T10" fmla="*/ 104 w 104"/>
                  <a:gd name="T11" fmla="*/ 69 h 77"/>
                  <a:gd name="T12" fmla="*/ 97 w 104"/>
                  <a:gd name="T13" fmla="*/ 77 h 77"/>
                  <a:gd name="T14" fmla="*/ 88 w 104"/>
                  <a:gd name="T15" fmla="*/ 71 h 77"/>
                  <a:gd name="T16" fmla="*/ 88 w 104"/>
                  <a:gd name="T17" fmla="*/ 47 h 77"/>
                  <a:gd name="T18" fmla="*/ 85 w 104"/>
                  <a:gd name="T19" fmla="*/ 31 h 77"/>
                  <a:gd name="T20" fmla="*/ 74 w 104"/>
                  <a:gd name="T21" fmla="*/ 24 h 77"/>
                  <a:gd name="T22" fmla="*/ 58 w 104"/>
                  <a:gd name="T23" fmla="*/ 16 h 77"/>
                  <a:gd name="T24" fmla="*/ 44 w 104"/>
                  <a:gd name="T25" fmla="*/ 14 h 77"/>
                  <a:gd name="T26" fmla="*/ 25 w 104"/>
                  <a:gd name="T27" fmla="*/ 17 h 77"/>
                  <a:gd name="T28" fmla="*/ 0 w 104"/>
                  <a:gd name="T29" fmla="*/ 2 h 77"/>
                  <a:gd name="T30" fmla="*/ 0 w 104"/>
                  <a:gd name="T31" fmla="*/ 2 h 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
                  <a:gd name="T49" fmla="*/ 0 h 77"/>
                  <a:gd name="T50" fmla="*/ 104 w 104"/>
                  <a:gd name="T51" fmla="*/ 77 h 7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 h="77">
                    <a:moveTo>
                      <a:pt x="0" y="2"/>
                    </a:moveTo>
                    <a:lnTo>
                      <a:pt x="32" y="0"/>
                    </a:lnTo>
                    <a:lnTo>
                      <a:pt x="65" y="5"/>
                    </a:lnTo>
                    <a:lnTo>
                      <a:pt x="90" y="20"/>
                    </a:lnTo>
                    <a:lnTo>
                      <a:pt x="102" y="46"/>
                    </a:lnTo>
                    <a:lnTo>
                      <a:pt x="104" y="69"/>
                    </a:lnTo>
                    <a:lnTo>
                      <a:pt x="97" y="77"/>
                    </a:lnTo>
                    <a:lnTo>
                      <a:pt x="88" y="71"/>
                    </a:lnTo>
                    <a:lnTo>
                      <a:pt x="88" y="47"/>
                    </a:lnTo>
                    <a:lnTo>
                      <a:pt x="85" y="31"/>
                    </a:lnTo>
                    <a:lnTo>
                      <a:pt x="74" y="24"/>
                    </a:lnTo>
                    <a:lnTo>
                      <a:pt x="58" y="16"/>
                    </a:lnTo>
                    <a:lnTo>
                      <a:pt x="44" y="14"/>
                    </a:lnTo>
                    <a:lnTo>
                      <a:pt x="25" y="17"/>
                    </a:lnTo>
                    <a:lnTo>
                      <a:pt x="0" y="2"/>
                    </a:lnTo>
                    <a:close/>
                  </a:path>
                </a:pathLst>
              </a:custGeom>
              <a:solidFill>
                <a:srgbClr val="000000"/>
              </a:solidFill>
              <a:ln w="9525">
                <a:noFill/>
                <a:round/>
                <a:headEnd/>
                <a:tailEnd/>
              </a:ln>
            </p:spPr>
            <p:txBody>
              <a:bodyPr/>
              <a:lstStyle/>
              <a:p>
                <a:endParaRPr lang="en-US"/>
              </a:p>
            </p:txBody>
          </p:sp>
          <p:sp>
            <p:nvSpPr>
              <p:cNvPr id="422156" name="Freeform 264"/>
              <p:cNvSpPr>
                <a:spLocks/>
              </p:cNvSpPr>
              <p:nvPr/>
            </p:nvSpPr>
            <p:spPr bwMode="auto">
              <a:xfrm>
                <a:off x="1341" y="3164"/>
                <a:ext cx="22" cy="30"/>
              </a:xfrm>
              <a:custGeom>
                <a:avLst/>
                <a:gdLst>
                  <a:gd name="T0" fmla="*/ 1 w 22"/>
                  <a:gd name="T1" fmla="*/ 0 h 30"/>
                  <a:gd name="T2" fmla="*/ 22 w 22"/>
                  <a:gd name="T3" fmla="*/ 18 h 30"/>
                  <a:gd name="T4" fmla="*/ 15 w 22"/>
                  <a:gd name="T5" fmla="*/ 30 h 30"/>
                  <a:gd name="T6" fmla="*/ 0 w 22"/>
                  <a:gd name="T7" fmla="*/ 15 h 30"/>
                  <a:gd name="T8" fmla="*/ 1 w 22"/>
                  <a:gd name="T9" fmla="*/ 0 h 30"/>
                  <a:gd name="T10" fmla="*/ 1 w 22"/>
                  <a:gd name="T11" fmla="*/ 0 h 30"/>
                  <a:gd name="T12" fmla="*/ 0 60000 65536"/>
                  <a:gd name="T13" fmla="*/ 0 60000 65536"/>
                  <a:gd name="T14" fmla="*/ 0 60000 65536"/>
                  <a:gd name="T15" fmla="*/ 0 60000 65536"/>
                  <a:gd name="T16" fmla="*/ 0 60000 65536"/>
                  <a:gd name="T17" fmla="*/ 0 60000 65536"/>
                  <a:gd name="T18" fmla="*/ 0 w 22"/>
                  <a:gd name="T19" fmla="*/ 0 h 30"/>
                  <a:gd name="T20" fmla="*/ 22 w 2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2" h="30">
                    <a:moveTo>
                      <a:pt x="1" y="0"/>
                    </a:moveTo>
                    <a:lnTo>
                      <a:pt x="22" y="18"/>
                    </a:lnTo>
                    <a:lnTo>
                      <a:pt x="15" y="30"/>
                    </a:lnTo>
                    <a:lnTo>
                      <a:pt x="0" y="15"/>
                    </a:lnTo>
                    <a:lnTo>
                      <a:pt x="1" y="0"/>
                    </a:lnTo>
                    <a:close/>
                  </a:path>
                </a:pathLst>
              </a:custGeom>
              <a:solidFill>
                <a:srgbClr val="000000"/>
              </a:solidFill>
              <a:ln w="9525">
                <a:noFill/>
                <a:round/>
                <a:headEnd/>
                <a:tailEnd/>
              </a:ln>
            </p:spPr>
            <p:txBody>
              <a:bodyPr/>
              <a:lstStyle/>
              <a:p>
                <a:endParaRPr lang="en-US"/>
              </a:p>
            </p:txBody>
          </p:sp>
          <p:sp>
            <p:nvSpPr>
              <p:cNvPr id="422157" name="Freeform 265"/>
              <p:cNvSpPr>
                <a:spLocks/>
              </p:cNvSpPr>
              <p:nvPr/>
            </p:nvSpPr>
            <p:spPr bwMode="auto">
              <a:xfrm>
                <a:off x="1388" y="3185"/>
                <a:ext cx="23" cy="30"/>
              </a:xfrm>
              <a:custGeom>
                <a:avLst/>
                <a:gdLst>
                  <a:gd name="T0" fmla="*/ 18 w 23"/>
                  <a:gd name="T1" fmla="*/ 0 h 30"/>
                  <a:gd name="T2" fmla="*/ 7 w 23"/>
                  <a:gd name="T3" fmla="*/ 13 h 30"/>
                  <a:gd name="T4" fmla="*/ 0 w 23"/>
                  <a:gd name="T5" fmla="*/ 23 h 30"/>
                  <a:gd name="T6" fmla="*/ 3 w 23"/>
                  <a:gd name="T7" fmla="*/ 30 h 30"/>
                  <a:gd name="T8" fmla="*/ 16 w 23"/>
                  <a:gd name="T9" fmla="*/ 20 h 30"/>
                  <a:gd name="T10" fmla="*/ 23 w 23"/>
                  <a:gd name="T11" fmla="*/ 13 h 30"/>
                  <a:gd name="T12" fmla="*/ 18 w 23"/>
                  <a:gd name="T13" fmla="*/ 0 h 30"/>
                  <a:gd name="T14" fmla="*/ 18 w 23"/>
                  <a:gd name="T15" fmla="*/ 0 h 30"/>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30"/>
                  <a:gd name="T26" fmla="*/ 23 w 23"/>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30">
                    <a:moveTo>
                      <a:pt x="18" y="0"/>
                    </a:moveTo>
                    <a:lnTo>
                      <a:pt x="7" y="13"/>
                    </a:lnTo>
                    <a:lnTo>
                      <a:pt x="0" y="23"/>
                    </a:lnTo>
                    <a:lnTo>
                      <a:pt x="3" y="30"/>
                    </a:lnTo>
                    <a:lnTo>
                      <a:pt x="16" y="20"/>
                    </a:lnTo>
                    <a:lnTo>
                      <a:pt x="23" y="13"/>
                    </a:lnTo>
                    <a:lnTo>
                      <a:pt x="18" y="0"/>
                    </a:lnTo>
                    <a:close/>
                  </a:path>
                </a:pathLst>
              </a:custGeom>
              <a:solidFill>
                <a:srgbClr val="000000"/>
              </a:solidFill>
              <a:ln w="9525">
                <a:noFill/>
                <a:round/>
                <a:headEnd/>
                <a:tailEnd/>
              </a:ln>
            </p:spPr>
            <p:txBody>
              <a:bodyPr/>
              <a:lstStyle/>
              <a:p>
                <a:endParaRPr lang="en-US"/>
              </a:p>
            </p:txBody>
          </p:sp>
          <p:sp>
            <p:nvSpPr>
              <p:cNvPr id="422158" name="Freeform 266"/>
              <p:cNvSpPr>
                <a:spLocks/>
              </p:cNvSpPr>
              <p:nvPr/>
            </p:nvSpPr>
            <p:spPr bwMode="auto">
              <a:xfrm>
                <a:off x="1319" y="3189"/>
                <a:ext cx="29" cy="54"/>
              </a:xfrm>
              <a:custGeom>
                <a:avLst/>
                <a:gdLst>
                  <a:gd name="T0" fmla="*/ 0 w 29"/>
                  <a:gd name="T1" fmla="*/ 0 h 54"/>
                  <a:gd name="T2" fmla="*/ 0 w 29"/>
                  <a:gd name="T3" fmla="*/ 19 h 54"/>
                  <a:gd name="T4" fmla="*/ 2 w 29"/>
                  <a:gd name="T5" fmla="*/ 38 h 54"/>
                  <a:gd name="T6" fmla="*/ 4 w 29"/>
                  <a:gd name="T7" fmla="*/ 49 h 54"/>
                  <a:gd name="T8" fmla="*/ 29 w 29"/>
                  <a:gd name="T9" fmla="*/ 54 h 54"/>
                  <a:gd name="T10" fmla="*/ 20 w 29"/>
                  <a:gd name="T11" fmla="*/ 28 h 54"/>
                  <a:gd name="T12" fmla="*/ 11 w 29"/>
                  <a:gd name="T13" fmla="*/ 5 h 54"/>
                  <a:gd name="T14" fmla="*/ 0 w 29"/>
                  <a:gd name="T15" fmla="*/ 0 h 54"/>
                  <a:gd name="T16" fmla="*/ 0 w 2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54"/>
                  <a:gd name="T29" fmla="*/ 29 w 2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54">
                    <a:moveTo>
                      <a:pt x="0" y="0"/>
                    </a:moveTo>
                    <a:lnTo>
                      <a:pt x="0" y="19"/>
                    </a:lnTo>
                    <a:lnTo>
                      <a:pt x="2" y="38"/>
                    </a:lnTo>
                    <a:lnTo>
                      <a:pt x="4" y="49"/>
                    </a:lnTo>
                    <a:lnTo>
                      <a:pt x="29" y="54"/>
                    </a:lnTo>
                    <a:lnTo>
                      <a:pt x="20" y="28"/>
                    </a:lnTo>
                    <a:lnTo>
                      <a:pt x="11" y="5"/>
                    </a:lnTo>
                    <a:lnTo>
                      <a:pt x="0" y="0"/>
                    </a:lnTo>
                    <a:close/>
                  </a:path>
                </a:pathLst>
              </a:custGeom>
              <a:solidFill>
                <a:srgbClr val="000000"/>
              </a:solidFill>
              <a:ln w="9525">
                <a:noFill/>
                <a:round/>
                <a:headEnd/>
                <a:tailEnd/>
              </a:ln>
            </p:spPr>
            <p:txBody>
              <a:bodyPr/>
              <a:lstStyle/>
              <a:p>
                <a:endParaRPr lang="en-US"/>
              </a:p>
            </p:txBody>
          </p:sp>
          <p:sp>
            <p:nvSpPr>
              <p:cNvPr id="422159" name="Freeform 267"/>
              <p:cNvSpPr>
                <a:spLocks/>
              </p:cNvSpPr>
              <p:nvPr/>
            </p:nvSpPr>
            <p:spPr bwMode="auto">
              <a:xfrm>
                <a:off x="1110" y="3185"/>
                <a:ext cx="139" cy="101"/>
              </a:xfrm>
              <a:custGeom>
                <a:avLst/>
                <a:gdLst>
                  <a:gd name="T0" fmla="*/ 43 w 139"/>
                  <a:gd name="T1" fmla="*/ 99 h 101"/>
                  <a:gd name="T2" fmla="*/ 27 w 139"/>
                  <a:gd name="T3" fmla="*/ 88 h 101"/>
                  <a:gd name="T4" fmla="*/ 9 w 139"/>
                  <a:gd name="T5" fmla="*/ 73 h 101"/>
                  <a:gd name="T6" fmla="*/ 0 w 139"/>
                  <a:gd name="T7" fmla="*/ 57 h 101"/>
                  <a:gd name="T8" fmla="*/ 2 w 139"/>
                  <a:gd name="T9" fmla="*/ 38 h 101"/>
                  <a:gd name="T10" fmla="*/ 6 w 139"/>
                  <a:gd name="T11" fmla="*/ 28 h 101"/>
                  <a:gd name="T12" fmla="*/ 21 w 139"/>
                  <a:gd name="T13" fmla="*/ 16 h 101"/>
                  <a:gd name="T14" fmla="*/ 39 w 139"/>
                  <a:gd name="T15" fmla="*/ 13 h 101"/>
                  <a:gd name="T16" fmla="*/ 50 w 139"/>
                  <a:gd name="T17" fmla="*/ 9 h 101"/>
                  <a:gd name="T18" fmla="*/ 62 w 139"/>
                  <a:gd name="T19" fmla="*/ 2 h 101"/>
                  <a:gd name="T20" fmla="*/ 83 w 139"/>
                  <a:gd name="T21" fmla="*/ 0 h 101"/>
                  <a:gd name="T22" fmla="*/ 113 w 139"/>
                  <a:gd name="T23" fmla="*/ 11 h 101"/>
                  <a:gd name="T24" fmla="*/ 122 w 139"/>
                  <a:gd name="T25" fmla="*/ 24 h 101"/>
                  <a:gd name="T26" fmla="*/ 132 w 139"/>
                  <a:gd name="T27" fmla="*/ 38 h 101"/>
                  <a:gd name="T28" fmla="*/ 139 w 139"/>
                  <a:gd name="T29" fmla="*/ 57 h 101"/>
                  <a:gd name="T30" fmla="*/ 139 w 139"/>
                  <a:gd name="T31" fmla="*/ 69 h 101"/>
                  <a:gd name="T32" fmla="*/ 136 w 139"/>
                  <a:gd name="T33" fmla="*/ 80 h 101"/>
                  <a:gd name="T34" fmla="*/ 129 w 139"/>
                  <a:gd name="T35" fmla="*/ 89 h 101"/>
                  <a:gd name="T36" fmla="*/ 116 w 139"/>
                  <a:gd name="T37" fmla="*/ 95 h 101"/>
                  <a:gd name="T38" fmla="*/ 102 w 139"/>
                  <a:gd name="T39" fmla="*/ 99 h 101"/>
                  <a:gd name="T40" fmla="*/ 83 w 139"/>
                  <a:gd name="T41" fmla="*/ 101 h 101"/>
                  <a:gd name="T42" fmla="*/ 76 w 139"/>
                  <a:gd name="T43" fmla="*/ 82 h 101"/>
                  <a:gd name="T44" fmla="*/ 104 w 139"/>
                  <a:gd name="T45" fmla="*/ 80 h 101"/>
                  <a:gd name="T46" fmla="*/ 116 w 139"/>
                  <a:gd name="T47" fmla="*/ 72 h 101"/>
                  <a:gd name="T48" fmla="*/ 120 w 139"/>
                  <a:gd name="T49" fmla="*/ 58 h 101"/>
                  <a:gd name="T50" fmla="*/ 120 w 139"/>
                  <a:gd name="T51" fmla="*/ 44 h 101"/>
                  <a:gd name="T52" fmla="*/ 111 w 139"/>
                  <a:gd name="T53" fmla="*/ 34 h 101"/>
                  <a:gd name="T54" fmla="*/ 92 w 139"/>
                  <a:gd name="T55" fmla="*/ 17 h 101"/>
                  <a:gd name="T56" fmla="*/ 76 w 139"/>
                  <a:gd name="T57" fmla="*/ 13 h 101"/>
                  <a:gd name="T58" fmla="*/ 58 w 139"/>
                  <a:gd name="T59" fmla="*/ 13 h 101"/>
                  <a:gd name="T60" fmla="*/ 46 w 139"/>
                  <a:gd name="T61" fmla="*/ 21 h 101"/>
                  <a:gd name="T62" fmla="*/ 34 w 139"/>
                  <a:gd name="T63" fmla="*/ 24 h 101"/>
                  <a:gd name="T64" fmla="*/ 23 w 139"/>
                  <a:gd name="T65" fmla="*/ 32 h 101"/>
                  <a:gd name="T66" fmla="*/ 18 w 139"/>
                  <a:gd name="T67" fmla="*/ 47 h 101"/>
                  <a:gd name="T68" fmla="*/ 21 w 139"/>
                  <a:gd name="T69" fmla="*/ 61 h 101"/>
                  <a:gd name="T70" fmla="*/ 27 w 139"/>
                  <a:gd name="T71" fmla="*/ 72 h 101"/>
                  <a:gd name="T72" fmla="*/ 35 w 139"/>
                  <a:gd name="T73" fmla="*/ 76 h 101"/>
                  <a:gd name="T74" fmla="*/ 58 w 139"/>
                  <a:gd name="T75" fmla="*/ 82 h 101"/>
                  <a:gd name="T76" fmla="*/ 43 w 139"/>
                  <a:gd name="T77" fmla="*/ 99 h 101"/>
                  <a:gd name="T78" fmla="*/ 43 w 139"/>
                  <a:gd name="T79" fmla="*/ 99 h 1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9"/>
                  <a:gd name="T121" fmla="*/ 0 h 101"/>
                  <a:gd name="T122" fmla="*/ 139 w 139"/>
                  <a:gd name="T123" fmla="*/ 101 h 1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9" h="101">
                    <a:moveTo>
                      <a:pt x="43" y="99"/>
                    </a:moveTo>
                    <a:lnTo>
                      <a:pt x="27" y="88"/>
                    </a:lnTo>
                    <a:lnTo>
                      <a:pt x="9" y="73"/>
                    </a:lnTo>
                    <a:lnTo>
                      <a:pt x="0" y="57"/>
                    </a:lnTo>
                    <a:lnTo>
                      <a:pt x="2" y="38"/>
                    </a:lnTo>
                    <a:lnTo>
                      <a:pt x="6" y="28"/>
                    </a:lnTo>
                    <a:lnTo>
                      <a:pt x="21" y="16"/>
                    </a:lnTo>
                    <a:lnTo>
                      <a:pt x="39" y="13"/>
                    </a:lnTo>
                    <a:lnTo>
                      <a:pt x="50" y="9"/>
                    </a:lnTo>
                    <a:lnTo>
                      <a:pt x="62" y="2"/>
                    </a:lnTo>
                    <a:lnTo>
                      <a:pt x="83" y="0"/>
                    </a:lnTo>
                    <a:lnTo>
                      <a:pt x="113" y="11"/>
                    </a:lnTo>
                    <a:lnTo>
                      <a:pt x="122" y="24"/>
                    </a:lnTo>
                    <a:lnTo>
                      <a:pt x="132" y="38"/>
                    </a:lnTo>
                    <a:lnTo>
                      <a:pt x="139" y="57"/>
                    </a:lnTo>
                    <a:lnTo>
                      <a:pt x="139" y="69"/>
                    </a:lnTo>
                    <a:lnTo>
                      <a:pt x="136" y="80"/>
                    </a:lnTo>
                    <a:lnTo>
                      <a:pt x="129" y="89"/>
                    </a:lnTo>
                    <a:lnTo>
                      <a:pt x="116" y="95"/>
                    </a:lnTo>
                    <a:lnTo>
                      <a:pt x="102" y="99"/>
                    </a:lnTo>
                    <a:lnTo>
                      <a:pt x="83" y="101"/>
                    </a:lnTo>
                    <a:lnTo>
                      <a:pt x="76" y="82"/>
                    </a:lnTo>
                    <a:lnTo>
                      <a:pt x="104" y="80"/>
                    </a:lnTo>
                    <a:lnTo>
                      <a:pt x="116" y="72"/>
                    </a:lnTo>
                    <a:lnTo>
                      <a:pt x="120" y="58"/>
                    </a:lnTo>
                    <a:lnTo>
                      <a:pt x="120" y="44"/>
                    </a:lnTo>
                    <a:lnTo>
                      <a:pt x="111" y="34"/>
                    </a:lnTo>
                    <a:lnTo>
                      <a:pt x="92" y="17"/>
                    </a:lnTo>
                    <a:lnTo>
                      <a:pt x="76" y="13"/>
                    </a:lnTo>
                    <a:lnTo>
                      <a:pt x="58" y="13"/>
                    </a:lnTo>
                    <a:lnTo>
                      <a:pt x="46" y="21"/>
                    </a:lnTo>
                    <a:lnTo>
                      <a:pt x="34" y="24"/>
                    </a:lnTo>
                    <a:lnTo>
                      <a:pt x="23" y="32"/>
                    </a:lnTo>
                    <a:lnTo>
                      <a:pt x="18" y="47"/>
                    </a:lnTo>
                    <a:lnTo>
                      <a:pt x="21" y="61"/>
                    </a:lnTo>
                    <a:lnTo>
                      <a:pt x="27" y="72"/>
                    </a:lnTo>
                    <a:lnTo>
                      <a:pt x="35" y="76"/>
                    </a:lnTo>
                    <a:lnTo>
                      <a:pt x="58" y="82"/>
                    </a:lnTo>
                    <a:lnTo>
                      <a:pt x="43" y="99"/>
                    </a:lnTo>
                    <a:close/>
                  </a:path>
                </a:pathLst>
              </a:custGeom>
              <a:solidFill>
                <a:srgbClr val="000000"/>
              </a:solidFill>
              <a:ln w="9525">
                <a:noFill/>
                <a:round/>
                <a:headEnd/>
                <a:tailEnd/>
              </a:ln>
            </p:spPr>
            <p:txBody>
              <a:bodyPr/>
              <a:lstStyle/>
              <a:p>
                <a:endParaRPr lang="en-US"/>
              </a:p>
            </p:txBody>
          </p:sp>
          <p:sp>
            <p:nvSpPr>
              <p:cNvPr id="422160" name="Freeform 268"/>
              <p:cNvSpPr>
                <a:spLocks/>
              </p:cNvSpPr>
              <p:nvPr/>
            </p:nvSpPr>
            <p:spPr bwMode="auto">
              <a:xfrm>
                <a:off x="1149" y="3216"/>
                <a:ext cx="25" cy="26"/>
              </a:xfrm>
              <a:custGeom>
                <a:avLst/>
                <a:gdLst>
                  <a:gd name="T0" fmla="*/ 0 w 25"/>
                  <a:gd name="T1" fmla="*/ 9 h 26"/>
                  <a:gd name="T2" fmla="*/ 16 w 25"/>
                  <a:gd name="T3" fmla="*/ 26 h 26"/>
                  <a:gd name="T4" fmla="*/ 25 w 25"/>
                  <a:gd name="T5" fmla="*/ 16 h 26"/>
                  <a:gd name="T6" fmla="*/ 14 w 25"/>
                  <a:gd name="T7" fmla="*/ 0 h 26"/>
                  <a:gd name="T8" fmla="*/ 0 w 25"/>
                  <a:gd name="T9" fmla="*/ 9 h 26"/>
                  <a:gd name="T10" fmla="*/ 0 w 25"/>
                  <a:gd name="T11" fmla="*/ 9 h 26"/>
                  <a:gd name="T12" fmla="*/ 0 60000 65536"/>
                  <a:gd name="T13" fmla="*/ 0 60000 65536"/>
                  <a:gd name="T14" fmla="*/ 0 60000 65536"/>
                  <a:gd name="T15" fmla="*/ 0 60000 65536"/>
                  <a:gd name="T16" fmla="*/ 0 60000 65536"/>
                  <a:gd name="T17" fmla="*/ 0 60000 65536"/>
                  <a:gd name="T18" fmla="*/ 0 w 25"/>
                  <a:gd name="T19" fmla="*/ 0 h 26"/>
                  <a:gd name="T20" fmla="*/ 25 w 25"/>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5" h="26">
                    <a:moveTo>
                      <a:pt x="0" y="9"/>
                    </a:moveTo>
                    <a:lnTo>
                      <a:pt x="16" y="26"/>
                    </a:lnTo>
                    <a:lnTo>
                      <a:pt x="25" y="16"/>
                    </a:lnTo>
                    <a:lnTo>
                      <a:pt x="14" y="0"/>
                    </a:lnTo>
                    <a:lnTo>
                      <a:pt x="0" y="9"/>
                    </a:lnTo>
                    <a:close/>
                  </a:path>
                </a:pathLst>
              </a:custGeom>
              <a:solidFill>
                <a:srgbClr val="000000"/>
              </a:solidFill>
              <a:ln w="9525">
                <a:noFill/>
                <a:round/>
                <a:headEnd/>
                <a:tailEnd/>
              </a:ln>
            </p:spPr>
            <p:txBody>
              <a:bodyPr/>
              <a:lstStyle/>
              <a:p>
                <a:endParaRPr lang="en-US"/>
              </a:p>
            </p:txBody>
          </p:sp>
          <p:sp>
            <p:nvSpPr>
              <p:cNvPr id="422161" name="Freeform 269"/>
              <p:cNvSpPr>
                <a:spLocks/>
              </p:cNvSpPr>
              <p:nvPr/>
            </p:nvSpPr>
            <p:spPr bwMode="auto">
              <a:xfrm>
                <a:off x="1186" y="3236"/>
                <a:ext cx="32" cy="15"/>
              </a:xfrm>
              <a:custGeom>
                <a:avLst/>
                <a:gdLst>
                  <a:gd name="T0" fmla="*/ 32 w 32"/>
                  <a:gd name="T1" fmla="*/ 3 h 15"/>
                  <a:gd name="T2" fmla="*/ 7 w 32"/>
                  <a:gd name="T3" fmla="*/ 15 h 15"/>
                  <a:gd name="T4" fmla="*/ 0 w 32"/>
                  <a:gd name="T5" fmla="*/ 10 h 15"/>
                  <a:gd name="T6" fmla="*/ 9 w 32"/>
                  <a:gd name="T7" fmla="*/ 0 h 15"/>
                  <a:gd name="T8" fmla="*/ 32 w 32"/>
                  <a:gd name="T9" fmla="*/ 3 h 15"/>
                  <a:gd name="T10" fmla="*/ 32 w 32"/>
                  <a:gd name="T11" fmla="*/ 3 h 15"/>
                  <a:gd name="T12" fmla="*/ 0 60000 65536"/>
                  <a:gd name="T13" fmla="*/ 0 60000 65536"/>
                  <a:gd name="T14" fmla="*/ 0 60000 65536"/>
                  <a:gd name="T15" fmla="*/ 0 60000 65536"/>
                  <a:gd name="T16" fmla="*/ 0 60000 65536"/>
                  <a:gd name="T17" fmla="*/ 0 60000 65536"/>
                  <a:gd name="T18" fmla="*/ 0 w 32"/>
                  <a:gd name="T19" fmla="*/ 0 h 15"/>
                  <a:gd name="T20" fmla="*/ 32 w 32"/>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2" h="15">
                    <a:moveTo>
                      <a:pt x="32" y="3"/>
                    </a:moveTo>
                    <a:lnTo>
                      <a:pt x="7" y="15"/>
                    </a:lnTo>
                    <a:lnTo>
                      <a:pt x="0" y="10"/>
                    </a:lnTo>
                    <a:lnTo>
                      <a:pt x="9" y="0"/>
                    </a:lnTo>
                    <a:lnTo>
                      <a:pt x="32" y="3"/>
                    </a:lnTo>
                    <a:close/>
                  </a:path>
                </a:pathLst>
              </a:custGeom>
              <a:solidFill>
                <a:srgbClr val="000000"/>
              </a:solidFill>
              <a:ln w="9525">
                <a:noFill/>
                <a:round/>
                <a:headEnd/>
                <a:tailEnd/>
              </a:ln>
            </p:spPr>
            <p:txBody>
              <a:bodyPr/>
              <a:lstStyle/>
              <a:p>
                <a:endParaRPr lang="en-US"/>
              </a:p>
            </p:txBody>
          </p:sp>
          <p:sp>
            <p:nvSpPr>
              <p:cNvPr id="422162" name="Freeform 270"/>
              <p:cNvSpPr>
                <a:spLocks/>
              </p:cNvSpPr>
              <p:nvPr/>
            </p:nvSpPr>
            <p:spPr bwMode="auto">
              <a:xfrm>
                <a:off x="1116" y="3178"/>
                <a:ext cx="77" cy="39"/>
              </a:xfrm>
              <a:custGeom>
                <a:avLst/>
                <a:gdLst>
                  <a:gd name="T0" fmla="*/ 77 w 77"/>
                  <a:gd name="T1" fmla="*/ 7 h 39"/>
                  <a:gd name="T2" fmla="*/ 49 w 77"/>
                  <a:gd name="T3" fmla="*/ 0 h 39"/>
                  <a:gd name="T4" fmla="*/ 26 w 77"/>
                  <a:gd name="T5" fmla="*/ 0 h 39"/>
                  <a:gd name="T6" fmla="*/ 12 w 77"/>
                  <a:gd name="T7" fmla="*/ 5 h 39"/>
                  <a:gd name="T8" fmla="*/ 3 w 77"/>
                  <a:gd name="T9" fmla="*/ 14 h 39"/>
                  <a:gd name="T10" fmla="*/ 0 w 77"/>
                  <a:gd name="T11" fmla="*/ 22 h 39"/>
                  <a:gd name="T12" fmla="*/ 3 w 77"/>
                  <a:gd name="T13" fmla="*/ 37 h 39"/>
                  <a:gd name="T14" fmla="*/ 3 w 77"/>
                  <a:gd name="T15" fmla="*/ 39 h 39"/>
                  <a:gd name="T16" fmla="*/ 17 w 77"/>
                  <a:gd name="T17" fmla="*/ 27 h 39"/>
                  <a:gd name="T18" fmla="*/ 21 w 77"/>
                  <a:gd name="T19" fmla="*/ 18 h 39"/>
                  <a:gd name="T20" fmla="*/ 26 w 77"/>
                  <a:gd name="T21" fmla="*/ 14 h 39"/>
                  <a:gd name="T22" fmla="*/ 35 w 77"/>
                  <a:gd name="T23" fmla="*/ 11 h 39"/>
                  <a:gd name="T24" fmla="*/ 49 w 77"/>
                  <a:gd name="T25" fmla="*/ 18 h 39"/>
                  <a:gd name="T26" fmla="*/ 77 w 77"/>
                  <a:gd name="T27" fmla="*/ 7 h 39"/>
                  <a:gd name="T28" fmla="*/ 77 w 77"/>
                  <a:gd name="T29" fmla="*/ 7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39"/>
                  <a:gd name="T47" fmla="*/ 77 w 77"/>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39">
                    <a:moveTo>
                      <a:pt x="77" y="7"/>
                    </a:moveTo>
                    <a:lnTo>
                      <a:pt x="49" y="0"/>
                    </a:lnTo>
                    <a:lnTo>
                      <a:pt x="26" y="0"/>
                    </a:lnTo>
                    <a:lnTo>
                      <a:pt x="12" y="5"/>
                    </a:lnTo>
                    <a:lnTo>
                      <a:pt x="3" y="14"/>
                    </a:lnTo>
                    <a:lnTo>
                      <a:pt x="0" y="22"/>
                    </a:lnTo>
                    <a:lnTo>
                      <a:pt x="3" y="37"/>
                    </a:lnTo>
                    <a:lnTo>
                      <a:pt x="3" y="39"/>
                    </a:lnTo>
                    <a:lnTo>
                      <a:pt x="17" y="27"/>
                    </a:lnTo>
                    <a:lnTo>
                      <a:pt x="21" y="18"/>
                    </a:lnTo>
                    <a:lnTo>
                      <a:pt x="26" y="14"/>
                    </a:lnTo>
                    <a:lnTo>
                      <a:pt x="35" y="11"/>
                    </a:lnTo>
                    <a:lnTo>
                      <a:pt x="49" y="18"/>
                    </a:lnTo>
                    <a:lnTo>
                      <a:pt x="77" y="7"/>
                    </a:lnTo>
                    <a:close/>
                  </a:path>
                </a:pathLst>
              </a:custGeom>
              <a:solidFill>
                <a:srgbClr val="000000"/>
              </a:solidFill>
              <a:ln w="9525">
                <a:noFill/>
                <a:round/>
                <a:headEnd/>
                <a:tailEnd/>
              </a:ln>
            </p:spPr>
            <p:txBody>
              <a:bodyPr/>
              <a:lstStyle/>
              <a:p>
                <a:endParaRPr lang="en-US"/>
              </a:p>
            </p:txBody>
          </p:sp>
          <p:sp>
            <p:nvSpPr>
              <p:cNvPr id="422163" name="Freeform 271"/>
              <p:cNvSpPr>
                <a:spLocks/>
              </p:cNvSpPr>
              <p:nvPr/>
            </p:nvSpPr>
            <p:spPr bwMode="auto">
              <a:xfrm>
                <a:off x="940" y="3316"/>
                <a:ext cx="75" cy="69"/>
              </a:xfrm>
              <a:custGeom>
                <a:avLst/>
                <a:gdLst>
                  <a:gd name="T0" fmla="*/ 75 w 75"/>
                  <a:gd name="T1" fmla="*/ 54 h 69"/>
                  <a:gd name="T2" fmla="*/ 70 w 75"/>
                  <a:gd name="T3" fmla="*/ 30 h 69"/>
                  <a:gd name="T4" fmla="*/ 65 w 75"/>
                  <a:gd name="T5" fmla="*/ 14 h 69"/>
                  <a:gd name="T6" fmla="*/ 54 w 75"/>
                  <a:gd name="T7" fmla="*/ 5 h 69"/>
                  <a:gd name="T8" fmla="*/ 35 w 75"/>
                  <a:gd name="T9" fmla="*/ 0 h 69"/>
                  <a:gd name="T10" fmla="*/ 14 w 75"/>
                  <a:gd name="T11" fmla="*/ 5 h 69"/>
                  <a:gd name="T12" fmla="*/ 5 w 75"/>
                  <a:gd name="T13" fmla="*/ 12 h 69"/>
                  <a:gd name="T14" fmla="*/ 0 w 75"/>
                  <a:gd name="T15" fmla="*/ 20 h 69"/>
                  <a:gd name="T16" fmla="*/ 0 w 75"/>
                  <a:gd name="T17" fmla="*/ 33 h 69"/>
                  <a:gd name="T18" fmla="*/ 9 w 75"/>
                  <a:gd name="T19" fmla="*/ 43 h 69"/>
                  <a:gd name="T20" fmla="*/ 23 w 75"/>
                  <a:gd name="T21" fmla="*/ 54 h 69"/>
                  <a:gd name="T22" fmla="*/ 37 w 75"/>
                  <a:gd name="T23" fmla="*/ 61 h 69"/>
                  <a:gd name="T24" fmla="*/ 46 w 75"/>
                  <a:gd name="T25" fmla="*/ 69 h 69"/>
                  <a:gd name="T26" fmla="*/ 58 w 75"/>
                  <a:gd name="T27" fmla="*/ 61 h 69"/>
                  <a:gd name="T28" fmla="*/ 44 w 75"/>
                  <a:gd name="T29" fmla="*/ 49 h 69"/>
                  <a:gd name="T30" fmla="*/ 23 w 75"/>
                  <a:gd name="T31" fmla="*/ 38 h 69"/>
                  <a:gd name="T32" fmla="*/ 16 w 75"/>
                  <a:gd name="T33" fmla="*/ 30 h 69"/>
                  <a:gd name="T34" fmla="*/ 17 w 75"/>
                  <a:gd name="T35" fmla="*/ 20 h 69"/>
                  <a:gd name="T36" fmla="*/ 28 w 75"/>
                  <a:gd name="T37" fmla="*/ 14 h 69"/>
                  <a:gd name="T38" fmla="*/ 40 w 75"/>
                  <a:gd name="T39" fmla="*/ 14 h 69"/>
                  <a:gd name="T40" fmla="*/ 51 w 75"/>
                  <a:gd name="T41" fmla="*/ 20 h 69"/>
                  <a:gd name="T42" fmla="*/ 54 w 75"/>
                  <a:gd name="T43" fmla="*/ 28 h 69"/>
                  <a:gd name="T44" fmla="*/ 58 w 75"/>
                  <a:gd name="T45" fmla="*/ 42 h 69"/>
                  <a:gd name="T46" fmla="*/ 60 w 75"/>
                  <a:gd name="T47" fmla="*/ 56 h 69"/>
                  <a:gd name="T48" fmla="*/ 75 w 75"/>
                  <a:gd name="T49" fmla="*/ 54 h 69"/>
                  <a:gd name="T50" fmla="*/ 75 w 75"/>
                  <a:gd name="T51" fmla="*/ 54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69"/>
                  <a:gd name="T80" fmla="*/ 75 w 75"/>
                  <a:gd name="T81" fmla="*/ 69 h 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69">
                    <a:moveTo>
                      <a:pt x="75" y="54"/>
                    </a:moveTo>
                    <a:lnTo>
                      <a:pt x="70" y="30"/>
                    </a:lnTo>
                    <a:lnTo>
                      <a:pt x="65" y="14"/>
                    </a:lnTo>
                    <a:lnTo>
                      <a:pt x="54" y="5"/>
                    </a:lnTo>
                    <a:lnTo>
                      <a:pt x="35" y="0"/>
                    </a:lnTo>
                    <a:lnTo>
                      <a:pt x="14" y="5"/>
                    </a:lnTo>
                    <a:lnTo>
                      <a:pt x="5" y="12"/>
                    </a:lnTo>
                    <a:lnTo>
                      <a:pt x="0" y="20"/>
                    </a:lnTo>
                    <a:lnTo>
                      <a:pt x="0" y="33"/>
                    </a:lnTo>
                    <a:lnTo>
                      <a:pt x="9" y="43"/>
                    </a:lnTo>
                    <a:lnTo>
                      <a:pt x="23" y="54"/>
                    </a:lnTo>
                    <a:lnTo>
                      <a:pt x="37" y="61"/>
                    </a:lnTo>
                    <a:lnTo>
                      <a:pt x="46" y="69"/>
                    </a:lnTo>
                    <a:lnTo>
                      <a:pt x="58" y="61"/>
                    </a:lnTo>
                    <a:lnTo>
                      <a:pt x="44" y="49"/>
                    </a:lnTo>
                    <a:lnTo>
                      <a:pt x="23" y="38"/>
                    </a:lnTo>
                    <a:lnTo>
                      <a:pt x="16" y="30"/>
                    </a:lnTo>
                    <a:lnTo>
                      <a:pt x="17" y="20"/>
                    </a:lnTo>
                    <a:lnTo>
                      <a:pt x="28" y="14"/>
                    </a:lnTo>
                    <a:lnTo>
                      <a:pt x="40" y="14"/>
                    </a:lnTo>
                    <a:lnTo>
                      <a:pt x="51" y="20"/>
                    </a:lnTo>
                    <a:lnTo>
                      <a:pt x="54" y="28"/>
                    </a:lnTo>
                    <a:lnTo>
                      <a:pt x="58" y="42"/>
                    </a:lnTo>
                    <a:lnTo>
                      <a:pt x="60" y="56"/>
                    </a:lnTo>
                    <a:lnTo>
                      <a:pt x="75" y="54"/>
                    </a:lnTo>
                    <a:close/>
                  </a:path>
                </a:pathLst>
              </a:custGeom>
              <a:solidFill>
                <a:srgbClr val="000000"/>
              </a:solidFill>
              <a:ln w="9525">
                <a:noFill/>
                <a:round/>
                <a:headEnd/>
                <a:tailEnd/>
              </a:ln>
            </p:spPr>
            <p:txBody>
              <a:bodyPr/>
              <a:lstStyle/>
              <a:p>
                <a:endParaRPr lang="en-US"/>
              </a:p>
            </p:txBody>
          </p:sp>
          <p:sp>
            <p:nvSpPr>
              <p:cNvPr id="422164" name="Freeform 272"/>
              <p:cNvSpPr>
                <a:spLocks/>
              </p:cNvSpPr>
              <p:nvPr/>
            </p:nvSpPr>
            <p:spPr bwMode="auto">
              <a:xfrm>
                <a:off x="1109" y="2903"/>
                <a:ext cx="59" cy="96"/>
              </a:xfrm>
              <a:custGeom>
                <a:avLst/>
                <a:gdLst>
                  <a:gd name="T0" fmla="*/ 22 w 59"/>
                  <a:gd name="T1" fmla="*/ 48 h 96"/>
                  <a:gd name="T2" fmla="*/ 22 w 59"/>
                  <a:gd name="T3" fmla="*/ 53 h 96"/>
                  <a:gd name="T4" fmla="*/ 24 w 59"/>
                  <a:gd name="T5" fmla="*/ 60 h 96"/>
                  <a:gd name="T6" fmla="*/ 28 w 59"/>
                  <a:gd name="T7" fmla="*/ 64 h 96"/>
                  <a:gd name="T8" fmla="*/ 31 w 59"/>
                  <a:gd name="T9" fmla="*/ 69 h 96"/>
                  <a:gd name="T10" fmla="*/ 36 w 59"/>
                  <a:gd name="T11" fmla="*/ 72 h 96"/>
                  <a:gd name="T12" fmla="*/ 44 w 59"/>
                  <a:gd name="T13" fmla="*/ 76 h 96"/>
                  <a:gd name="T14" fmla="*/ 52 w 59"/>
                  <a:gd name="T15" fmla="*/ 79 h 96"/>
                  <a:gd name="T16" fmla="*/ 59 w 59"/>
                  <a:gd name="T17" fmla="*/ 79 h 96"/>
                  <a:gd name="T18" fmla="*/ 59 w 59"/>
                  <a:gd name="T19" fmla="*/ 88 h 96"/>
                  <a:gd name="T20" fmla="*/ 59 w 59"/>
                  <a:gd name="T21" fmla="*/ 96 h 96"/>
                  <a:gd name="T22" fmla="*/ 47 w 59"/>
                  <a:gd name="T23" fmla="*/ 94 h 96"/>
                  <a:gd name="T24" fmla="*/ 35 w 59"/>
                  <a:gd name="T25" fmla="*/ 91 h 96"/>
                  <a:gd name="T26" fmla="*/ 24 w 59"/>
                  <a:gd name="T27" fmla="*/ 87 h 96"/>
                  <a:gd name="T28" fmla="*/ 17 w 59"/>
                  <a:gd name="T29" fmla="*/ 81 h 96"/>
                  <a:gd name="T30" fmla="*/ 8 w 59"/>
                  <a:gd name="T31" fmla="*/ 73 h 96"/>
                  <a:gd name="T32" fmla="*/ 3 w 59"/>
                  <a:gd name="T33" fmla="*/ 67 h 96"/>
                  <a:gd name="T34" fmla="*/ 0 w 59"/>
                  <a:gd name="T35" fmla="*/ 56 h 96"/>
                  <a:gd name="T36" fmla="*/ 0 w 59"/>
                  <a:gd name="T37" fmla="*/ 48 h 96"/>
                  <a:gd name="T38" fmla="*/ 0 w 59"/>
                  <a:gd name="T39" fmla="*/ 38 h 96"/>
                  <a:gd name="T40" fmla="*/ 3 w 59"/>
                  <a:gd name="T41" fmla="*/ 29 h 96"/>
                  <a:gd name="T42" fmla="*/ 8 w 59"/>
                  <a:gd name="T43" fmla="*/ 21 h 96"/>
                  <a:gd name="T44" fmla="*/ 17 w 59"/>
                  <a:gd name="T45" fmla="*/ 14 h 96"/>
                  <a:gd name="T46" fmla="*/ 24 w 59"/>
                  <a:gd name="T47" fmla="*/ 7 h 96"/>
                  <a:gd name="T48" fmla="*/ 35 w 59"/>
                  <a:gd name="T49" fmla="*/ 3 h 96"/>
                  <a:gd name="T50" fmla="*/ 47 w 59"/>
                  <a:gd name="T51" fmla="*/ 0 h 96"/>
                  <a:gd name="T52" fmla="*/ 59 w 59"/>
                  <a:gd name="T53" fmla="*/ 0 h 96"/>
                  <a:gd name="T54" fmla="*/ 59 w 59"/>
                  <a:gd name="T55" fmla="*/ 7 h 96"/>
                  <a:gd name="T56" fmla="*/ 59 w 59"/>
                  <a:gd name="T57" fmla="*/ 17 h 96"/>
                  <a:gd name="T58" fmla="*/ 52 w 59"/>
                  <a:gd name="T59" fmla="*/ 17 h 96"/>
                  <a:gd name="T60" fmla="*/ 44 w 59"/>
                  <a:gd name="T61" fmla="*/ 19 h 96"/>
                  <a:gd name="T62" fmla="*/ 36 w 59"/>
                  <a:gd name="T63" fmla="*/ 21 h 96"/>
                  <a:gd name="T64" fmla="*/ 31 w 59"/>
                  <a:gd name="T65" fmla="*/ 25 h 96"/>
                  <a:gd name="T66" fmla="*/ 28 w 59"/>
                  <a:gd name="T67" fmla="*/ 29 h 96"/>
                  <a:gd name="T68" fmla="*/ 24 w 59"/>
                  <a:gd name="T69" fmla="*/ 34 h 96"/>
                  <a:gd name="T70" fmla="*/ 22 w 59"/>
                  <a:gd name="T71" fmla="*/ 41 h 96"/>
                  <a:gd name="T72" fmla="*/ 22 w 59"/>
                  <a:gd name="T73" fmla="*/ 48 h 96"/>
                  <a:gd name="T74" fmla="*/ 22 w 59"/>
                  <a:gd name="T75" fmla="*/ 48 h 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9"/>
                  <a:gd name="T115" fmla="*/ 0 h 96"/>
                  <a:gd name="T116" fmla="*/ 59 w 59"/>
                  <a:gd name="T117" fmla="*/ 96 h 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9" h="96">
                    <a:moveTo>
                      <a:pt x="22" y="48"/>
                    </a:moveTo>
                    <a:lnTo>
                      <a:pt x="22" y="53"/>
                    </a:lnTo>
                    <a:lnTo>
                      <a:pt x="24" y="60"/>
                    </a:lnTo>
                    <a:lnTo>
                      <a:pt x="28" y="64"/>
                    </a:lnTo>
                    <a:lnTo>
                      <a:pt x="31" y="69"/>
                    </a:lnTo>
                    <a:lnTo>
                      <a:pt x="36" y="72"/>
                    </a:lnTo>
                    <a:lnTo>
                      <a:pt x="44" y="76"/>
                    </a:lnTo>
                    <a:lnTo>
                      <a:pt x="52" y="79"/>
                    </a:lnTo>
                    <a:lnTo>
                      <a:pt x="59" y="79"/>
                    </a:lnTo>
                    <a:lnTo>
                      <a:pt x="59" y="88"/>
                    </a:lnTo>
                    <a:lnTo>
                      <a:pt x="59" y="96"/>
                    </a:lnTo>
                    <a:lnTo>
                      <a:pt x="47" y="94"/>
                    </a:lnTo>
                    <a:lnTo>
                      <a:pt x="35" y="91"/>
                    </a:lnTo>
                    <a:lnTo>
                      <a:pt x="24" y="87"/>
                    </a:lnTo>
                    <a:lnTo>
                      <a:pt x="17" y="81"/>
                    </a:lnTo>
                    <a:lnTo>
                      <a:pt x="8" y="73"/>
                    </a:lnTo>
                    <a:lnTo>
                      <a:pt x="3" y="67"/>
                    </a:lnTo>
                    <a:lnTo>
                      <a:pt x="0" y="56"/>
                    </a:lnTo>
                    <a:lnTo>
                      <a:pt x="0" y="48"/>
                    </a:lnTo>
                    <a:lnTo>
                      <a:pt x="0" y="38"/>
                    </a:lnTo>
                    <a:lnTo>
                      <a:pt x="3" y="29"/>
                    </a:lnTo>
                    <a:lnTo>
                      <a:pt x="8" y="21"/>
                    </a:lnTo>
                    <a:lnTo>
                      <a:pt x="17" y="14"/>
                    </a:lnTo>
                    <a:lnTo>
                      <a:pt x="24" y="7"/>
                    </a:lnTo>
                    <a:lnTo>
                      <a:pt x="35" y="3"/>
                    </a:lnTo>
                    <a:lnTo>
                      <a:pt x="47" y="0"/>
                    </a:lnTo>
                    <a:lnTo>
                      <a:pt x="59" y="0"/>
                    </a:lnTo>
                    <a:lnTo>
                      <a:pt x="59" y="7"/>
                    </a:lnTo>
                    <a:lnTo>
                      <a:pt x="59" y="17"/>
                    </a:lnTo>
                    <a:lnTo>
                      <a:pt x="52" y="17"/>
                    </a:lnTo>
                    <a:lnTo>
                      <a:pt x="44" y="19"/>
                    </a:lnTo>
                    <a:lnTo>
                      <a:pt x="36" y="21"/>
                    </a:lnTo>
                    <a:lnTo>
                      <a:pt x="31" y="25"/>
                    </a:lnTo>
                    <a:lnTo>
                      <a:pt x="28" y="29"/>
                    </a:lnTo>
                    <a:lnTo>
                      <a:pt x="24" y="34"/>
                    </a:lnTo>
                    <a:lnTo>
                      <a:pt x="22" y="41"/>
                    </a:lnTo>
                    <a:lnTo>
                      <a:pt x="22" y="48"/>
                    </a:lnTo>
                    <a:close/>
                  </a:path>
                </a:pathLst>
              </a:custGeom>
              <a:solidFill>
                <a:srgbClr val="000000"/>
              </a:solidFill>
              <a:ln w="9525">
                <a:noFill/>
                <a:round/>
                <a:headEnd/>
                <a:tailEnd/>
              </a:ln>
            </p:spPr>
            <p:txBody>
              <a:bodyPr/>
              <a:lstStyle/>
              <a:p>
                <a:endParaRPr lang="en-US"/>
              </a:p>
            </p:txBody>
          </p:sp>
          <p:sp>
            <p:nvSpPr>
              <p:cNvPr id="422165" name="Freeform 273"/>
              <p:cNvSpPr>
                <a:spLocks/>
              </p:cNvSpPr>
              <p:nvPr/>
            </p:nvSpPr>
            <p:spPr bwMode="auto">
              <a:xfrm>
                <a:off x="1168" y="2903"/>
                <a:ext cx="64" cy="96"/>
              </a:xfrm>
              <a:custGeom>
                <a:avLst/>
                <a:gdLst>
                  <a:gd name="T0" fmla="*/ 41 w 64"/>
                  <a:gd name="T1" fmla="*/ 48 h 96"/>
                  <a:gd name="T2" fmla="*/ 39 w 64"/>
                  <a:gd name="T3" fmla="*/ 53 h 96"/>
                  <a:gd name="T4" fmla="*/ 37 w 64"/>
                  <a:gd name="T5" fmla="*/ 60 h 96"/>
                  <a:gd name="T6" fmla="*/ 32 w 64"/>
                  <a:gd name="T7" fmla="*/ 64 h 96"/>
                  <a:gd name="T8" fmla="*/ 28 w 64"/>
                  <a:gd name="T9" fmla="*/ 69 h 96"/>
                  <a:gd name="T10" fmla="*/ 21 w 64"/>
                  <a:gd name="T11" fmla="*/ 72 h 96"/>
                  <a:gd name="T12" fmla="*/ 16 w 64"/>
                  <a:gd name="T13" fmla="*/ 76 h 96"/>
                  <a:gd name="T14" fmla="*/ 9 w 64"/>
                  <a:gd name="T15" fmla="*/ 79 h 96"/>
                  <a:gd name="T16" fmla="*/ 0 w 64"/>
                  <a:gd name="T17" fmla="*/ 79 h 96"/>
                  <a:gd name="T18" fmla="*/ 0 w 64"/>
                  <a:gd name="T19" fmla="*/ 88 h 96"/>
                  <a:gd name="T20" fmla="*/ 0 w 64"/>
                  <a:gd name="T21" fmla="*/ 96 h 96"/>
                  <a:gd name="T22" fmla="*/ 13 w 64"/>
                  <a:gd name="T23" fmla="*/ 94 h 96"/>
                  <a:gd name="T24" fmla="*/ 25 w 64"/>
                  <a:gd name="T25" fmla="*/ 91 h 96"/>
                  <a:gd name="T26" fmla="*/ 34 w 64"/>
                  <a:gd name="T27" fmla="*/ 87 h 96"/>
                  <a:gd name="T28" fmla="*/ 46 w 64"/>
                  <a:gd name="T29" fmla="*/ 81 h 96"/>
                  <a:gd name="T30" fmla="*/ 51 w 64"/>
                  <a:gd name="T31" fmla="*/ 73 h 96"/>
                  <a:gd name="T32" fmla="*/ 58 w 64"/>
                  <a:gd name="T33" fmla="*/ 67 h 96"/>
                  <a:gd name="T34" fmla="*/ 62 w 64"/>
                  <a:gd name="T35" fmla="*/ 56 h 96"/>
                  <a:gd name="T36" fmla="*/ 64 w 64"/>
                  <a:gd name="T37" fmla="*/ 48 h 96"/>
                  <a:gd name="T38" fmla="*/ 62 w 64"/>
                  <a:gd name="T39" fmla="*/ 38 h 96"/>
                  <a:gd name="T40" fmla="*/ 58 w 64"/>
                  <a:gd name="T41" fmla="*/ 29 h 96"/>
                  <a:gd name="T42" fmla="*/ 51 w 64"/>
                  <a:gd name="T43" fmla="*/ 21 h 96"/>
                  <a:gd name="T44" fmla="*/ 46 w 64"/>
                  <a:gd name="T45" fmla="*/ 14 h 96"/>
                  <a:gd name="T46" fmla="*/ 34 w 64"/>
                  <a:gd name="T47" fmla="*/ 7 h 96"/>
                  <a:gd name="T48" fmla="*/ 25 w 64"/>
                  <a:gd name="T49" fmla="*/ 3 h 96"/>
                  <a:gd name="T50" fmla="*/ 13 w 64"/>
                  <a:gd name="T51" fmla="*/ 0 h 96"/>
                  <a:gd name="T52" fmla="*/ 0 w 64"/>
                  <a:gd name="T53" fmla="*/ 0 h 96"/>
                  <a:gd name="T54" fmla="*/ 0 w 64"/>
                  <a:gd name="T55" fmla="*/ 7 h 96"/>
                  <a:gd name="T56" fmla="*/ 0 w 64"/>
                  <a:gd name="T57" fmla="*/ 17 h 96"/>
                  <a:gd name="T58" fmla="*/ 9 w 64"/>
                  <a:gd name="T59" fmla="*/ 17 h 96"/>
                  <a:gd name="T60" fmla="*/ 16 w 64"/>
                  <a:gd name="T61" fmla="*/ 19 h 96"/>
                  <a:gd name="T62" fmla="*/ 21 w 64"/>
                  <a:gd name="T63" fmla="*/ 21 h 96"/>
                  <a:gd name="T64" fmla="*/ 28 w 64"/>
                  <a:gd name="T65" fmla="*/ 25 h 96"/>
                  <a:gd name="T66" fmla="*/ 32 w 64"/>
                  <a:gd name="T67" fmla="*/ 29 h 96"/>
                  <a:gd name="T68" fmla="*/ 37 w 64"/>
                  <a:gd name="T69" fmla="*/ 34 h 96"/>
                  <a:gd name="T70" fmla="*/ 39 w 64"/>
                  <a:gd name="T71" fmla="*/ 41 h 96"/>
                  <a:gd name="T72" fmla="*/ 41 w 64"/>
                  <a:gd name="T73" fmla="*/ 48 h 96"/>
                  <a:gd name="T74" fmla="*/ 41 w 64"/>
                  <a:gd name="T75" fmla="*/ 48 h 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96"/>
                  <a:gd name="T116" fmla="*/ 64 w 64"/>
                  <a:gd name="T117" fmla="*/ 96 h 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96">
                    <a:moveTo>
                      <a:pt x="41" y="48"/>
                    </a:moveTo>
                    <a:lnTo>
                      <a:pt x="39" y="53"/>
                    </a:lnTo>
                    <a:lnTo>
                      <a:pt x="37" y="60"/>
                    </a:lnTo>
                    <a:lnTo>
                      <a:pt x="32" y="64"/>
                    </a:lnTo>
                    <a:lnTo>
                      <a:pt x="28" y="69"/>
                    </a:lnTo>
                    <a:lnTo>
                      <a:pt x="21" y="72"/>
                    </a:lnTo>
                    <a:lnTo>
                      <a:pt x="16" y="76"/>
                    </a:lnTo>
                    <a:lnTo>
                      <a:pt x="9" y="79"/>
                    </a:lnTo>
                    <a:lnTo>
                      <a:pt x="0" y="79"/>
                    </a:lnTo>
                    <a:lnTo>
                      <a:pt x="0" y="88"/>
                    </a:lnTo>
                    <a:lnTo>
                      <a:pt x="0" y="96"/>
                    </a:lnTo>
                    <a:lnTo>
                      <a:pt x="13" y="94"/>
                    </a:lnTo>
                    <a:lnTo>
                      <a:pt x="25" y="91"/>
                    </a:lnTo>
                    <a:lnTo>
                      <a:pt x="34" y="87"/>
                    </a:lnTo>
                    <a:lnTo>
                      <a:pt x="46" y="81"/>
                    </a:lnTo>
                    <a:lnTo>
                      <a:pt x="51" y="73"/>
                    </a:lnTo>
                    <a:lnTo>
                      <a:pt x="58" y="67"/>
                    </a:lnTo>
                    <a:lnTo>
                      <a:pt x="62" y="56"/>
                    </a:lnTo>
                    <a:lnTo>
                      <a:pt x="64" y="48"/>
                    </a:lnTo>
                    <a:lnTo>
                      <a:pt x="62" y="38"/>
                    </a:lnTo>
                    <a:lnTo>
                      <a:pt x="58" y="29"/>
                    </a:lnTo>
                    <a:lnTo>
                      <a:pt x="51" y="21"/>
                    </a:lnTo>
                    <a:lnTo>
                      <a:pt x="46" y="14"/>
                    </a:lnTo>
                    <a:lnTo>
                      <a:pt x="34" y="7"/>
                    </a:lnTo>
                    <a:lnTo>
                      <a:pt x="25" y="3"/>
                    </a:lnTo>
                    <a:lnTo>
                      <a:pt x="13" y="0"/>
                    </a:lnTo>
                    <a:lnTo>
                      <a:pt x="0" y="0"/>
                    </a:lnTo>
                    <a:lnTo>
                      <a:pt x="0" y="7"/>
                    </a:lnTo>
                    <a:lnTo>
                      <a:pt x="0" y="17"/>
                    </a:lnTo>
                    <a:lnTo>
                      <a:pt x="9" y="17"/>
                    </a:lnTo>
                    <a:lnTo>
                      <a:pt x="16" y="19"/>
                    </a:lnTo>
                    <a:lnTo>
                      <a:pt x="21" y="21"/>
                    </a:lnTo>
                    <a:lnTo>
                      <a:pt x="28" y="25"/>
                    </a:lnTo>
                    <a:lnTo>
                      <a:pt x="32" y="29"/>
                    </a:lnTo>
                    <a:lnTo>
                      <a:pt x="37" y="34"/>
                    </a:lnTo>
                    <a:lnTo>
                      <a:pt x="39" y="41"/>
                    </a:lnTo>
                    <a:lnTo>
                      <a:pt x="41" y="48"/>
                    </a:lnTo>
                    <a:close/>
                  </a:path>
                </a:pathLst>
              </a:custGeom>
              <a:solidFill>
                <a:srgbClr val="000000"/>
              </a:solidFill>
              <a:ln w="9525">
                <a:noFill/>
                <a:round/>
                <a:headEnd/>
                <a:tailEnd/>
              </a:ln>
            </p:spPr>
            <p:txBody>
              <a:bodyPr/>
              <a:lstStyle/>
              <a:p>
                <a:endParaRPr lang="en-US"/>
              </a:p>
            </p:txBody>
          </p:sp>
          <p:sp>
            <p:nvSpPr>
              <p:cNvPr id="422166" name="Freeform 274"/>
              <p:cNvSpPr>
                <a:spLocks/>
              </p:cNvSpPr>
              <p:nvPr/>
            </p:nvSpPr>
            <p:spPr bwMode="auto">
              <a:xfrm>
                <a:off x="970" y="3367"/>
                <a:ext cx="37" cy="57"/>
              </a:xfrm>
              <a:custGeom>
                <a:avLst/>
                <a:gdLst>
                  <a:gd name="T0" fmla="*/ 14 w 37"/>
                  <a:gd name="T1" fmla="*/ 29 h 57"/>
                  <a:gd name="T2" fmla="*/ 16 w 37"/>
                  <a:gd name="T3" fmla="*/ 36 h 57"/>
                  <a:gd name="T4" fmla="*/ 21 w 37"/>
                  <a:gd name="T5" fmla="*/ 41 h 57"/>
                  <a:gd name="T6" fmla="*/ 28 w 37"/>
                  <a:gd name="T7" fmla="*/ 45 h 57"/>
                  <a:gd name="T8" fmla="*/ 37 w 37"/>
                  <a:gd name="T9" fmla="*/ 48 h 57"/>
                  <a:gd name="T10" fmla="*/ 37 w 37"/>
                  <a:gd name="T11" fmla="*/ 53 h 57"/>
                  <a:gd name="T12" fmla="*/ 37 w 37"/>
                  <a:gd name="T13" fmla="*/ 57 h 57"/>
                  <a:gd name="T14" fmla="*/ 28 w 37"/>
                  <a:gd name="T15" fmla="*/ 57 h 57"/>
                  <a:gd name="T16" fmla="*/ 21 w 37"/>
                  <a:gd name="T17" fmla="*/ 55 h 57"/>
                  <a:gd name="T18" fmla="*/ 16 w 37"/>
                  <a:gd name="T19" fmla="*/ 51 h 57"/>
                  <a:gd name="T20" fmla="*/ 10 w 37"/>
                  <a:gd name="T21" fmla="*/ 48 h 57"/>
                  <a:gd name="T22" fmla="*/ 5 w 37"/>
                  <a:gd name="T23" fmla="*/ 44 h 57"/>
                  <a:gd name="T24" fmla="*/ 3 w 37"/>
                  <a:gd name="T25" fmla="*/ 38 h 57"/>
                  <a:gd name="T26" fmla="*/ 0 w 37"/>
                  <a:gd name="T27" fmla="*/ 33 h 57"/>
                  <a:gd name="T28" fmla="*/ 0 w 37"/>
                  <a:gd name="T29" fmla="*/ 29 h 57"/>
                  <a:gd name="T30" fmla="*/ 0 w 37"/>
                  <a:gd name="T31" fmla="*/ 22 h 57"/>
                  <a:gd name="T32" fmla="*/ 3 w 37"/>
                  <a:gd name="T33" fmla="*/ 17 h 57"/>
                  <a:gd name="T34" fmla="*/ 5 w 37"/>
                  <a:gd name="T35" fmla="*/ 11 h 57"/>
                  <a:gd name="T36" fmla="*/ 10 w 37"/>
                  <a:gd name="T37" fmla="*/ 9 h 57"/>
                  <a:gd name="T38" fmla="*/ 16 w 37"/>
                  <a:gd name="T39" fmla="*/ 3 h 57"/>
                  <a:gd name="T40" fmla="*/ 21 w 37"/>
                  <a:gd name="T41" fmla="*/ 2 h 57"/>
                  <a:gd name="T42" fmla="*/ 28 w 37"/>
                  <a:gd name="T43" fmla="*/ 0 h 57"/>
                  <a:gd name="T44" fmla="*/ 37 w 37"/>
                  <a:gd name="T45" fmla="*/ 0 h 57"/>
                  <a:gd name="T46" fmla="*/ 37 w 37"/>
                  <a:gd name="T47" fmla="*/ 5 h 57"/>
                  <a:gd name="T48" fmla="*/ 37 w 37"/>
                  <a:gd name="T49" fmla="*/ 10 h 57"/>
                  <a:gd name="T50" fmla="*/ 28 w 37"/>
                  <a:gd name="T51" fmla="*/ 11 h 57"/>
                  <a:gd name="T52" fmla="*/ 21 w 37"/>
                  <a:gd name="T53" fmla="*/ 15 h 57"/>
                  <a:gd name="T54" fmla="*/ 16 w 37"/>
                  <a:gd name="T55" fmla="*/ 19 h 57"/>
                  <a:gd name="T56" fmla="*/ 14 w 37"/>
                  <a:gd name="T57" fmla="*/ 29 h 57"/>
                  <a:gd name="T58" fmla="*/ 14 w 37"/>
                  <a:gd name="T59" fmla="*/ 29 h 5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
                  <a:gd name="T91" fmla="*/ 0 h 57"/>
                  <a:gd name="T92" fmla="*/ 37 w 37"/>
                  <a:gd name="T93" fmla="*/ 57 h 5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 h="57">
                    <a:moveTo>
                      <a:pt x="14" y="29"/>
                    </a:moveTo>
                    <a:lnTo>
                      <a:pt x="16" y="36"/>
                    </a:lnTo>
                    <a:lnTo>
                      <a:pt x="21" y="41"/>
                    </a:lnTo>
                    <a:lnTo>
                      <a:pt x="28" y="45"/>
                    </a:lnTo>
                    <a:lnTo>
                      <a:pt x="37" y="48"/>
                    </a:lnTo>
                    <a:lnTo>
                      <a:pt x="37" y="53"/>
                    </a:lnTo>
                    <a:lnTo>
                      <a:pt x="37" y="57"/>
                    </a:lnTo>
                    <a:lnTo>
                      <a:pt x="28" y="57"/>
                    </a:lnTo>
                    <a:lnTo>
                      <a:pt x="21" y="55"/>
                    </a:lnTo>
                    <a:lnTo>
                      <a:pt x="16" y="51"/>
                    </a:lnTo>
                    <a:lnTo>
                      <a:pt x="10" y="48"/>
                    </a:lnTo>
                    <a:lnTo>
                      <a:pt x="5" y="44"/>
                    </a:lnTo>
                    <a:lnTo>
                      <a:pt x="3" y="38"/>
                    </a:lnTo>
                    <a:lnTo>
                      <a:pt x="0" y="33"/>
                    </a:lnTo>
                    <a:lnTo>
                      <a:pt x="0" y="29"/>
                    </a:lnTo>
                    <a:lnTo>
                      <a:pt x="0" y="22"/>
                    </a:lnTo>
                    <a:lnTo>
                      <a:pt x="3" y="17"/>
                    </a:lnTo>
                    <a:lnTo>
                      <a:pt x="5" y="11"/>
                    </a:lnTo>
                    <a:lnTo>
                      <a:pt x="10" y="9"/>
                    </a:lnTo>
                    <a:lnTo>
                      <a:pt x="16" y="3"/>
                    </a:lnTo>
                    <a:lnTo>
                      <a:pt x="21" y="2"/>
                    </a:lnTo>
                    <a:lnTo>
                      <a:pt x="28" y="0"/>
                    </a:lnTo>
                    <a:lnTo>
                      <a:pt x="37" y="0"/>
                    </a:lnTo>
                    <a:lnTo>
                      <a:pt x="37" y="5"/>
                    </a:lnTo>
                    <a:lnTo>
                      <a:pt x="37" y="10"/>
                    </a:lnTo>
                    <a:lnTo>
                      <a:pt x="28" y="11"/>
                    </a:lnTo>
                    <a:lnTo>
                      <a:pt x="21" y="15"/>
                    </a:lnTo>
                    <a:lnTo>
                      <a:pt x="16" y="19"/>
                    </a:lnTo>
                    <a:lnTo>
                      <a:pt x="14" y="29"/>
                    </a:lnTo>
                    <a:close/>
                  </a:path>
                </a:pathLst>
              </a:custGeom>
              <a:solidFill>
                <a:srgbClr val="000000"/>
              </a:solidFill>
              <a:ln w="9525">
                <a:noFill/>
                <a:round/>
                <a:headEnd/>
                <a:tailEnd/>
              </a:ln>
            </p:spPr>
            <p:txBody>
              <a:bodyPr/>
              <a:lstStyle/>
              <a:p>
                <a:endParaRPr lang="en-US"/>
              </a:p>
            </p:txBody>
          </p:sp>
          <p:sp>
            <p:nvSpPr>
              <p:cNvPr id="422167" name="Freeform 275"/>
              <p:cNvSpPr>
                <a:spLocks/>
              </p:cNvSpPr>
              <p:nvPr/>
            </p:nvSpPr>
            <p:spPr bwMode="auto">
              <a:xfrm>
                <a:off x="1007" y="3367"/>
                <a:ext cx="37" cy="57"/>
              </a:xfrm>
              <a:custGeom>
                <a:avLst/>
                <a:gdLst>
                  <a:gd name="T0" fmla="*/ 24 w 37"/>
                  <a:gd name="T1" fmla="*/ 29 h 57"/>
                  <a:gd name="T2" fmla="*/ 21 w 37"/>
                  <a:gd name="T3" fmla="*/ 36 h 57"/>
                  <a:gd name="T4" fmla="*/ 15 w 37"/>
                  <a:gd name="T5" fmla="*/ 41 h 57"/>
                  <a:gd name="T6" fmla="*/ 8 w 37"/>
                  <a:gd name="T7" fmla="*/ 45 h 57"/>
                  <a:gd name="T8" fmla="*/ 0 w 37"/>
                  <a:gd name="T9" fmla="*/ 48 h 57"/>
                  <a:gd name="T10" fmla="*/ 0 w 37"/>
                  <a:gd name="T11" fmla="*/ 53 h 57"/>
                  <a:gd name="T12" fmla="*/ 0 w 37"/>
                  <a:gd name="T13" fmla="*/ 57 h 57"/>
                  <a:gd name="T14" fmla="*/ 7 w 37"/>
                  <a:gd name="T15" fmla="*/ 57 h 57"/>
                  <a:gd name="T16" fmla="*/ 14 w 37"/>
                  <a:gd name="T17" fmla="*/ 55 h 57"/>
                  <a:gd name="T18" fmla="*/ 21 w 37"/>
                  <a:gd name="T19" fmla="*/ 51 h 57"/>
                  <a:gd name="T20" fmla="*/ 26 w 37"/>
                  <a:gd name="T21" fmla="*/ 48 h 57"/>
                  <a:gd name="T22" fmla="*/ 30 w 37"/>
                  <a:gd name="T23" fmla="*/ 44 h 57"/>
                  <a:gd name="T24" fmla="*/ 33 w 37"/>
                  <a:gd name="T25" fmla="*/ 38 h 57"/>
                  <a:gd name="T26" fmla="*/ 37 w 37"/>
                  <a:gd name="T27" fmla="*/ 33 h 57"/>
                  <a:gd name="T28" fmla="*/ 37 w 37"/>
                  <a:gd name="T29" fmla="*/ 29 h 57"/>
                  <a:gd name="T30" fmla="*/ 37 w 37"/>
                  <a:gd name="T31" fmla="*/ 22 h 57"/>
                  <a:gd name="T32" fmla="*/ 33 w 37"/>
                  <a:gd name="T33" fmla="*/ 17 h 57"/>
                  <a:gd name="T34" fmla="*/ 30 w 37"/>
                  <a:gd name="T35" fmla="*/ 11 h 57"/>
                  <a:gd name="T36" fmla="*/ 26 w 37"/>
                  <a:gd name="T37" fmla="*/ 9 h 57"/>
                  <a:gd name="T38" fmla="*/ 21 w 37"/>
                  <a:gd name="T39" fmla="*/ 3 h 57"/>
                  <a:gd name="T40" fmla="*/ 14 w 37"/>
                  <a:gd name="T41" fmla="*/ 2 h 57"/>
                  <a:gd name="T42" fmla="*/ 7 w 37"/>
                  <a:gd name="T43" fmla="*/ 0 h 57"/>
                  <a:gd name="T44" fmla="*/ 0 w 37"/>
                  <a:gd name="T45" fmla="*/ 0 h 57"/>
                  <a:gd name="T46" fmla="*/ 0 w 37"/>
                  <a:gd name="T47" fmla="*/ 5 h 57"/>
                  <a:gd name="T48" fmla="*/ 0 w 37"/>
                  <a:gd name="T49" fmla="*/ 10 h 57"/>
                  <a:gd name="T50" fmla="*/ 8 w 37"/>
                  <a:gd name="T51" fmla="*/ 11 h 57"/>
                  <a:gd name="T52" fmla="*/ 15 w 37"/>
                  <a:gd name="T53" fmla="*/ 15 h 57"/>
                  <a:gd name="T54" fmla="*/ 21 w 37"/>
                  <a:gd name="T55" fmla="*/ 19 h 57"/>
                  <a:gd name="T56" fmla="*/ 24 w 37"/>
                  <a:gd name="T57" fmla="*/ 29 h 57"/>
                  <a:gd name="T58" fmla="*/ 24 w 37"/>
                  <a:gd name="T59" fmla="*/ 29 h 5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
                  <a:gd name="T91" fmla="*/ 0 h 57"/>
                  <a:gd name="T92" fmla="*/ 37 w 37"/>
                  <a:gd name="T93" fmla="*/ 57 h 5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 h="57">
                    <a:moveTo>
                      <a:pt x="24" y="29"/>
                    </a:moveTo>
                    <a:lnTo>
                      <a:pt x="21" y="36"/>
                    </a:lnTo>
                    <a:lnTo>
                      <a:pt x="15" y="41"/>
                    </a:lnTo>
                    <a:lnTo>
                      <a:pt x="8" y="45"/>
                    </a:lnTo>
                    <a:lnTo>
                      <a:pt x="0" y="48"/>
                    </a:lnTo>
                    <a:lnTo>
                      <a:pt x="0" y="53"/>
                    </a:lnTo>
                    <a:lnTo>
                      <a:pt x="0" y="57"/>
                    </a:lnTo>
                    <a:lnTo>
                      <a:pt x="7" y="57"/>
                    </a:lnTo>
                    <a:lnTo>
                      <a:pt x="14" y="55"/>
                    </a:lnTo>
                    <a:lnTo>
                      <a:pt x="21" y="51"/>
                    </a:lnTo>
                    <a:lnTo>
                      <a:pt x="26" y="48"/>
                    </a:lnTo>
                    <a:lnTo>
                      <a:pt x="30" y="44"/>
                    </a:lnTo>
                    <a:lnTo>
                      <a:pt x="33" y="38"/>
                    </a:lnTo>
                    <a:lnTo>
                      <a:pt x="37" y="33"/>
                    </a:lnTo>
                    <a:lnTo>
                      <a:pt x="37" y="29"/>
                    </a:lnTo>
                    <a:lnTo>
                      <a:pt x="37" y="22"/>
                    </a:lnTo>
                    <a:lnTo>
                      <a:pt x="33" y="17"/>
                    </a:lnTo>
                    <a:lnTo>
                      <a:pt x="30" y="11"/>
                    </a:lnTo>
                    <a:lnTo>
                      <a:pt x="26" y="9"/>
                    </a:lnTo>
                    <a:lnTo>
                      <a:pt x="21" y="3"/>
                    </a:lnTo>
                    <a:lnTo>
                      <a:pt x="14" y="2"/>
                    </a:lnTo>
                    <a:lnTo>
                      <a:pt x="7" y="0"/>
                    </a:lnTo>
                    <a:lnTo>
                      <a:pt x="0" y="0"/>
                    </a:lnTo>
                    <a:lnTo>
                      <a:pt x="0" y="5"/>
                    </a:lnTo>
                    <a:lnTo>
                      <a:pt x="0" y="10"/>
                    </a:lnTo>
                    <a:lnTo>
                      <a:pt x="8" y="11"/>
                    </a:lnTo>
                    <a:lnTo>
                      <a:pt x="15" y="15"/>
                    </a:lnTo>
                    <a:lnTo>
                      <a:pt x="21" y="19"/>
                    </a:lnTo>
                    <a:lnTo>
                      <a:pt x="24" y="29"/>
                    </a:lnTo>
                    <a:close/>
                  </a:path>
                </a:pathLst>
              </a:custGeom>
              <a:solidFill>
                <a:srgbClr val="000000"/>
              </a:solidFill>
              <a:ln w="9525">
                <a:noFill/>
                <a:round/>
                <a:headEnd/>
                <a:tailEnd/>
              </a:ln>
            </p:spPr>
            <p:txBody>
              <a:bodyPr/>
              <a:lstStyle/>
              <a:p>
                <a:endParaRPr lang="en-US"/>
              </a:p>
            </p:txBody>
          </p:sp>
          <p:sp>
            <p:nvSpPr>
              <p:cNvPr id="422168" name="Freeform 276"/>
              <p:cNvSpPr>
                <a:spLocks/>
              </p:cNvSpPr>
              <p:nvPr/>
            </p:nvSpPr>
            <p:spPr bwMode="auto">
              <a:xfrm>
                <a:off x="1059" y="2876"/>
                <a:ext cx="46" cy="34"/>
              </a:xfrm>
              <a:custGeom>
                <a:avLst/>
                <a:gdLst>
                  <a:gd name="T0" fmla="*/ 6 w 46"/>
                  <a:gd name="T1" fmla="*/ 0 h 34"/>
                  <a:gd name="T2" fmla="*/ 30 w 46"/>
                  <a:gd name="T3" fmla="*/ 18 h 34"/>
                  <a:gd name="T4" fmla="*/ 46 w 46"/>
                  <a:gd name="T5" fmla="*/ 33 h 34"/>
                  <a:gd name="T6" fmla="*/ 39 w 46"/>
                  <a:gd name="T7" fmla="*/ 34 h 34"/>
                  <a:gd name="T8" fmla="*/ 21 w 46"/>
                  <a:gd name="T9" fmla="*/ 21 h 34"/>
                  <a:gd name="T10" fmla="*/ 0 w 46"/>
                  <a:gd name="T11" fmla="*/ 12 h 34"/>
                  <a:gd name="T12" fmla="*/ 6 w 46"/>
                  <a:gd name="T13" fmla="*/ 0 h 34"/>
                  <a:gd name="T14" fmla="*/ 6 w 46"/>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34"/>
                  <a:gd name="T26" fmla="*/ 46 w 46"/>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34">
                    <a:moveTo>
                      <a:pt x="6" y="0"/>
                    </a:moveTo>
                    <a:lnTo>
                      <a:pt x="30" y="18"/>
                    </a:lnTo>
                    <a:lnTo>
                      <a:pt x="46" y="33"/>
                    </a:lnTo>
                    <a:lnTo>
                      <a:pt x="39" y="34"/>
                    </a:lnTo>
                    <a:lnTo>
                      <a:pt x="21" y="21"/>
                    </a:lnTo>
                    <a:lnTo>
                      <a:pt x="0" y="12"/>
                    </a:lnTo>
                    <a:lnTo>
                      <a:pt x="6" y="0"/>
                    </a:lnTo>
                    <a:close/>
                  </a:path>
                </a:pathLst>
              </a:custGeom>
              <a:solidFill>
                <a:srgbClr val="000000"/>
              </a:solidFill>
              <a:ln w="9525">
                <a:noFill/>
                <a:round/>
                <a:headEnd/>
                <a:tailEnd/>
              </a:ln>
            </p:spPr>
            <p:txBody>
              <a:bodyPr/>
              <a:lstStyle/>
              <a:p>
                <a:endParaRPr lang="en-US"/>
              </a:p>
            </p:txBody>
          </p:sp>
          <p:sp>
            <p:nvSpPr>
              <p:cNvPr id="422169" name="Freeform 277"/>
              <p:cNvSpPr>
                <a:spLocks/>
              </p:cNvSpPr>
              <p:nvPr/>
            </p:nvSpPr>
            <p:spPr bwMode="auto">
              <a:xfrm>
                <a:off x="1174" y="2857"/>
                <a:ext cx="21" cy="35"/>
              </a:xfrm>
              <a:custGeom>
                <a:avLst/>
                <a:gdLst>
                  <a:gd name="T0" fmla="*/ 3 w 21"/>
                  <a:gd name="T1" fmla="*/ 0 h 35"/>
                  <a:gd name="T2" fmla="*/ 0 w 21"/>
                  <a:gd name="T3" fmla="*/ 30 h 35"/>
                  <a:gd name="T4" fmla="*/ 3 w 21"/>
                  <a:gd name="T5" fmla="*/ 35 h 35"/>
                  <a:gd name="T6" fmla="*/ 12 w 21"/>
                  <a:gd name="T7" fmla="*/ 35 h 35"/>
                  <a:gd name="T8" fmla="*/ 17 w 21"/>
                  <a:gd name="T9" fmla="*/ 18 h 35"/>
                  <a:gd name="T10" fmla="*/ 21 w 21"/>
                  <a:gd name="T11" fmla="*/ 0 h 35"/>
                  <a:gd name="T12" fmla="*/ 3 w 21"/>
                  <a:gd name="T13" fmla="*/ 0 h 35"/>
                  <a:gd name="T14" fmla="*/ 3 w 21"/>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35"/>
                  <a:gd name="T26" fmla="*/ 21 w 21"/>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35">
                    <a:moveTo>
                      <a:pt x="3" y="0"/>
                    </a:moveTo>
                    <a:lnTo>
                      <a:pt x="0" y="30"/>
                    </a:lnTo>
                    <a:lnTo>
                      <a:pt x="3" y="35"/>
                    </a:lnTo>
                    <a:lnTo>
                      <a:pt x="12" y="35"/>
                    </a:lnTo>
                    <a:lnTo>
                      <a:pt x="17" y="18"/>
                    </a:lnTo>
                    <a:lnTo>
                      <a:pt x="21" y="0"/>
                    </a:lnTo>
                    <a:lnTo>
                      <a:pt x="3" y="0"/>
                    </a:lnTo>
                    <a:close/>
                  </a:path>
                </a:pathLst>
              </a:custGeom>
              <a:solidFill>
                <a:srgbClr val="000000"/>
              </a:solidFill>
              <a:ln w="9525">
                <a:noFill/>
                <a:round/>
                <a:headEnd/>
                <a:tailEnd/>
              </a:ln>
            </p:spPr>
            <p:txBody>
              <a:bodyPr/>
              <a:lstStyle/>
              <a:p>
                <a:endParaRPr lang="en-US"/>
              </a:p>
            </p:txBody>
          </p:sp>
          <p:sp>
            <p:nvSpPr>
              <p:cNvPr id="422170" name="Freeform 278"/>
              <p:cNvSpPr>
                <a:spLocks/>
              </p:cNvSpPr>
              <p:nvPr/>
            </p:nvSpPr>
            <p:spPr bwMode="auto">
              <a:xfrm>
                <a:off x="1239" y="2888"/>
                <a:ext cx="45" cy="26"/>
              </a:xfrm>
              <a:custGeom>
                <a:avLst/>
                <a:gdLst>
                  <a:gd name="T0" fmla="*/ 38 w 45"/>
                  <a:gd name="T1" fmla="*/ 0 h 26"/>
                  <a:gd name="T2" fmla="*/ 8 w 45"/>
                  <a:gd name="T3" fmla="*/ 13 h 26"/>
                  <a:gd name="T4" fmla="*/ 0 w 45"/>
                  <a:gd name="T5" fmla="*/ 21 h 26"/>
                  <a:gd name="T6" fmla="*/ 1 w 45"/>
                  <a:gd name="T7" fmla="*/ 26 h 26"/>
                  <a:gd name="T8" fmla="*/ 22 w 45"/>
                  <a:gd name="T9" fmla="*/ 18 h 26"/>
                  <a:gd name="T10" fmla="*/ 45 w 45"/>
                  <a:gd name="T11" fmla="*/ 11 h 26"/>
                  <a:gd name="T12" fmla="*/ 38 w 45"/>
                  <a:gd name="T13" fmla="*/ 0 h 26"/>
                  <a:gd name="T14" fmla="*/ 38 w 45"/>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26"/>
                  <a:gd name="T26" fmla="*/ 45 w 45"/>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26">
                    <a:moveTo>
                      <a:pt x="38" y="0"/>
                    </a:moveTo>
                    <a:lnTo>
                      <a:pt x="8" y="13"/>
                    </a:lnTo>
                    <a:lnTo>
                      <a:pt x="0" y="21"/>
                    </a:lnTo>
                    <a:lnTo>
                      <a:pt x="1" y="26"/>
                    </a:lnTo>
                    <a:lnTo>
                      <a:pt x="22" y="18"/>
                    </a:lnTo>
                    <a:lnTo>
                      <a:pt x="45" y="11"/>
                    </a:lnTo>
                    <a:lnTo>
                      <a:pt x="38" y="0"/>
                    </a:lnTo>
                    <a:close/>
                  </a:path>
                </a:pathLst>
              </a:custGeom>
              <a:solidFill>
                <a:srgbClr val="000000"/>
              </a:solidFill>
              <a:ln w="9525">
                <a:noFill/>
                <a:round/>
                <a:headEnd/>
                <a:tailEnd/>
              </a:ln>
            </p:spPr>
            <p:txBody>
              <a:bodyPr/>
              <a:lstStyle/>
              <a:p>
                <a:endParaRPr lang="en-US"/>
              </a:p>
            </p:txBody>
          </p:sp>
          <p:sp>
            <p:nvSpPr>
              <p:cNvPr id="422171" name="Freeform 279"/>
              <p:cNvSpPr>
                <a:spLocks/>
              </p:cNvSpPr>
              <p:nvPr/>
            </p:nvSpPr>
            <p:spPr bwMode="auto">
              <a:xfrm>
                <a:off x="1028" y="2970"/>
                <a:ext cx="56" cy="17"/>
              </a:xfrm>
              <a:custGeom>
                <a:avLst/>
                <a:gdLst>
                  <a:gd name="T0" fmla="*/ 56 w 56"/>
                  <a:gd name="T1" fmla="*/ 0 h 17"/>
                  <a:gd name="T2" fmla="*/ 35 w 56"/>
                  <a:gd name="T3" fmla="*/ 1 h 17"/>
                  <a:gd name="T4" fmla="*/ 0 w 56"/>
                  <a:gd name="T5" fmla="*/ 5 h 17"/>
                  <a:gd name="T6" fmla="*/ 3 w 56"/>
                  <a:gd name="T7" fmla="*/ 17 h 17"/>
                  <a:gd name="T8" fmla="*/ 24 w 56"/>
                  <a:gd name="T9" fmla="*/ 12 h 17"/>
                  <a:gd name="T10" fmla="*/ 56 w 56"/>
                  <a:gd name="T11" fmla="*/ 9 h 17"/>
                  <a:gd name="T12" fmla="*/ 56 w 56"/>
                  <a:gd name="T13" fmla="*/ 0 h 17"/>
                  <a:gd name="T14" fmla="*/ 56 w 56"/>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17"/>
                  <a:gd name="T26" fmla="*/ 56 w 56"/>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17">
                    <a:moveTo>
                      <a:pt x="56" y="0"/>
                    </a:moveTo>
                    <a:lnTo>
                      <a:pt x="35" y="1"/>
                    </a:lnTo>
                    <a:lnTo>
                      <a:pt x="0" y="5"/>
                    </a:lnTo>
                    <a:lnTo>
                      <a:pt x="3" y="17"/>
                    </a:lnTo>
                    <a:lnTo>
                      <a:pt x="24" y="12"/>
                    </a:lnTo>
                    <a:lnTo>
                      <a:pt x="56" y="9"/>
                    </a:lnTo>
                    <a:lnTo>
                      <a:pt x="56" y="0"/>
                    </a:lnTo>
                    <a:close/>
                  </a:path>
                </a:pathLst>
              </a:custGeom>
              <a:solidFill>
                <a:srgbClr val="000000"/>
              </a:solidFill>
              <a:ln w="9525">
                <a:noFill/>
                <a:round/>
                <a:headEnd/>
                <a:tailEnd/>
              </a:ln>
            </p:spPr>
            <p:txBody>
              <a:bodyPr/>
              <a:lstStyle/>
              <a:p>
                <a:endParaRPr lang="en-US"/>
              </a:p>
            </p:txBody>
          </p:sp>
          <p:sp>
            <p:nvSpPr>
              <p:cNvPr id="422172" name="Freeform 280"/>
              <p:cNvSpPr>
                <a:spLocks/>
              </p:cNvSpPr>
              <p:nvPr/>
            </p:nvSpPr>
            <p:spPr bwMode="auto">
              <a:xfrm>
                <a:off x="1119" y="3010"/>
                <a:ext cx="25" cy="45"/>
              </a:xfrm>
              <a:custGeom>
                <a:avLst/>
                <a:gdLst>
                  <a:gd name="T0" fmla="*/ 19 w 25"/>
                  <a:gd name="T1" fmla="*/ 0 h 45"/>
                  <a:gd name="T2" fmla="*/ 9 w 25"/>
                  <a:gd name="T3" fmla="*/ 18 h 45"/>
                  <a:gd name="T4" fmla="*/ 4 w 25"/>
                  <a:gd name="T5" fmla="*/ 34 h 45"/>
                  <a:gd name="T6" fmla="*/ 0 w 25"/>
                  <a:gd name="T7" fmla="*/ 44 h 45"/>
                  <a:gd name="T8" fmla="*/ 18 w 25"/>
                  <a:gd name="T9" fmla="*/ 45 h 45"/>
                  <a:gd name="T10" fmla="*/ 18 w 25"/>
                  <a:gd name="T11" fmla="*/ 26 h 45"/>
                  <a:gd name="T12" fmla="*/ 25 w 25"/>
                  <a:gd name="T13" fmla="*/ 14 h 45"/>
                  <a:gd name="T14" fmla="*/ 19 w 25"/>
                  <a:gd name="T15" fmla="*/ 0 h 45"/>
                  <a:gd name="T16" fmla="*/ 19 w 25"/>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45"/>
                  <a:gd name="T29" fmla="*/ 25 w 2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45">
                    <a:moveTo>
                      <a:pt x="19" y="0"/>
                    </a:moveTo>
                    <a:lnTo>
                      <a:pt x="9" y="18"/>
                    </a:lnTo>
                    <a:lnTo>
                      <a:pt x="4" y="34"/>
                    </a:lnTo>
                    <a:lnTo>
                      <a:pt x="0" y="44"/>
                    </a:lnTo>
                    <a:lnTo>
                      <a:pt x="18" y="45"/>
                    </a:lnTo>
                    <a:lnTo>
                      <a:pt x="18" y="26"/>
                    </a:lnTo>
                    <a:lnTo>
                      <a:pt x="25" y="14"/>
                    </a:lnTo>
                    <a:lnTo>
                      <a:pt x="19" y="0"/>
                    </a:lnTo>
                    <a:close/>
                  </a:path>
                </a:pathLst>
              </a:custGeom>
              <a:solidFill>
                <a:srgbClr val="000000"/>
              </a:solidFill>
              <a:ln w="9525">
                <a:noFill/>
                <a:round/>
                <a:headEnd/>
                <a:tailEnd/>
              </a:ln>
            </p:spPr>
            <p:txBody>
              <a:bodyPr/>
              <a:lstStyle/>
              <a:p>
                <a:endParaRPr lang="en-US"/>
              </a:p>
            </p:txBody>
          </p:sp>
          <p:sp>
            <p:nvSpPr>
              <p:cNvPr id="422173" name="Freeform 281"/>
              <p:cNvSpPr>
                <a:spLocks/>
              </p:cNvSpPr>
              <p:nvPr/>
            </p:nvSpPr>
            <p:spPr bwMode="auto">
              <a:xfrm>
                <a:off x="1218" y="3010"/>
                <a:ext cx="26" cy="38"/>
              </a:xfrm>
              <a:custGeom>
                <a:avLst/>
                <a:gdLst>
                  <a:gd name="T0" fmla="*/ 0 w 26"/>
                  <a:gd name="T1" fmla="*/ 3 h 38"/>
                  <a:gd name="T2" fmla="*/ 8 w 26"/>
                  <a:gd name="T3" fmla="*/ 29 h 38"/>
                  <a:gd name="T4" fmla="*/ 12 w 26"/>
                  <a:gd name="T5" fmla="*/ 37 h 38"/>
                  <a:gd name="T6" fmla="*/ 22 w 26"/>
                  <a:gd name="T7" fmla="*/ 38 h 38"/>
                  <a:gd name="T8" fmla="*/ 26 w 26"/>
                  <a:gd name="T9" fmla="*/ 34 h 38"/>
                  <a:gd name="T10" fmla="*/ 21 w 26"/>
                  <a:gd name="T11" fmla="*/ 14 h 38"/>
                  <a:gd name="T12" fmla="*/ 8 w 26"/>
                  <a:gd name="T13" fmla="*/ 0 h 38"/>
                  <a:gd name="T14" fmla="*/ 0 w 26"/>
                  <a:gd name="T15" fmla="*/ 3 h 38"/>
                  <a:gd name="T16" fmla="*/ 0 w 26"/>
                  <a:gd name="T17" fmla="*/ 3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38"/>
                  <a:gd name="T29" fmla="*/ 26 w 26"/>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38">
                    <a:moveTo>
                      <a:pt x="0" y="3"/>
                    </a:moveTo>
                    <a:lnTo>
                      <a:pt x="8" y="29"/>
                    </a:lnTo>
                    <a:lnTo>
                      <a:pt x="12" y="37"/>
                    </a:lnTo>
                    <a:lnTo>
                      <a:pt x="22" y="38"/>
                    </a:lnTo>
                    <a:lnTo>
                      <a:pt x="26" y="34"/>
                    </a:lnTo>
                    <a:lnTo>
                      <a:pt x="21" y="14"/>
                    </a:lnTo>
                    <a:lnTo>
                      <a:pt x="8" y="0"/>
                    </a:lnTo>
                    <a:lnTo>
                      <a:pt x="0" y="3"/>
                    </a:lnTo>
                    <a:close/>
                  </a:path>
                </a:pathLst>
              </a:custGeom>
              <a:solidFill>
                <a:srgbClr val="000000"/>
              </a:solidFill>
              <a:ln w="9525">
                <a:noFill/>
                <a:round/>
                <a:headEnd/>
                <a:tailEnd/>
              </a:ln>
            </p:spPr>
            <p:txBody>
              <a:bodyPr/>
              <a:lstStyle/>
              <a:p>
                <a:endParaRPr lang="en-US"/>
              </a:p>
            </p:txBody>
          </p:sp>
          <p:sp>
            <p:nvSpPr>
              <p:cNvPr id="422174" name="Freeform 282"/>
              <p:cNvSpPr>
                <a:spLocks/>
              </p:cNvSpPr>
              <p:nvPr/>
            </p:nvSpPr>
            <p:spPr bwMode="auto">
              <a:xfrm>
                <a:off x="1256" y="2953"/>
                <a:ext cx="55" cy="25"/>
              </a:xfrm>
              <a:custGeom>
                <a:avLst/>
                <a:gdLst>
                  <a:gd name="T0" fmla="*/ 2 w 55"/>
                  <a:gd name="T1" fmla="*/ 0 h 25"/>
                  <a:gd name="T2" fmla="*/ 32 w 55"/>
                  <a:gd name="T3" fmla="*/ 4 h 25"/>
                  <a:gd name="T4" fmla="*/ 55 w 55"/>
                  <a:gd name="T5" fmla="*/ 10 h 25"/>
                  <a:gd name="T6" fmla="*/ 55 w 55"/>
                  <a:gd name="T7" fmla="*/ 25 h 25"/>
                  <a:gd name="T8" fmla="*/ 35 w 55"/>
                  <a:gd name="T9" fmla="*/ 19 h 25"/>
                  <a:gd name="T10" fmla="*/ 14 w 55"/>
                  <a:gd name="T11" fmla="*/ 13 h 25"/>
                  <a:gd name="T12" fmla="*/ 0 w 55"/>
                  <a:gd name="T13" fmla="*/ 10 h 25"/>
                  <a:gd name="T14" fmla="*/ 2 w 55"/>
                  <a:gd name="T15" fmla="*/ 0 h 25"/>
                  <a:gd name="T16" fmla="*/ 2 w 55"/>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25"/>
                  <a:gd name="T29" fmla="*/ 55 w 5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25">
                    <a:moveTo>
                      <a:pt x="2" y="0"/>
                    </a:moveTo>
                    <a:lnTo>
                      <a:pt x="32" y="4"/>
                    </a:lnTo>
                    <a:lnTo>
                      <a:pt x="55" y="10"/>
                    </a:lnTo>
                    <a:lnTo>
                      <a:pt x="55" y="25"/>
                    </a:lnTo>
                    <a:lnTo>
                      <a:pt x="35" y="19"/>
                    </a:lnTo>
                    <a:lnTo>
                      <a:pt x="14" y="13"/>
                    </a:lnTo>
                    <a:lnTo>
                      <a:pt x="0" y="10"/>
                    </a:lnTo>
                    <a:lnTo>
                      <a:pt x="2" y="0"/>
                    </a:lnTo>
                    <a:close/>
                  </a:path>
                </a:pathLst>
              </a:custGeom>
              <a:solidFill>
                <a:srgbClr val="000000"/>
              </a:solidFill>
              <a:ln w="9525">
                <a:noFill/>
                <a:round/>
                <a:headEnd/>
                <a:tailEnd/>
              </a:ln>
            </p:spPr>
            <p:txBody>
              <a:bodyPr/>
              <a:lstStyle/>
              <a:p>
                <a:endParaRPr lang="en-US"/>
              </a:p>
            </p:txBody>
          </p:sp>
          <p:sp>
            <p:nvSpPr>
              <p:cNvPr id="422175" name="Freeform 283"/>
              <p:cNvSpPr>
                <a:spLocks/>
              </p:cNvSpPr>
              <p:nvPr/>
            </p:nvSpPr>
            <p:spPr bwMode="auto">
              <a:xfrm>
                <a:off x="17" y="3344"/>
                <a:ext cx="125" cy="106"/>
              </a:xfrm>
              <a:custGeom>
                <a:avLst/>
                <a:gdLst>
                  <a:gd name="T0" fmla="*/ 108 w 125"/>
                  <a:gd name="T1" fmla="*/ 86 h 106"/>
                  <a:gd name="T2" fmla="*/ 116 w 125"/>
                  <a:gd name="T3" fmla="*/ 75 h 106"/>
                  <a:gd name="T4" fmla="*/ 125 w 125"/>
                  <a:gd name="T5" fmla="*/ 59 h 106"/>
                  <a:gd name="T6" fmla="*/ 125 w 125"/>
                  <a:gd name="T7" fmla="*/ 41 h 106"/>
                  <a:gd name="T8" fmla="*/ 120 w 125"/>
                  <a:gd name="T9" fmla="*/ 30 h 106"/>
                  <a:gd name="T10" fmla="*/ 99 w 125"/>
                  <a:gd name="T11" fmla="*/ 7 h 106"/>
                  <a:gd name="T12" fmla="*/ 65 w 125"/>
                  <a:gd name="T13" fmla="*/ 0 h 106"/>
                  <a:gd name="T14" fmla="*/ 32 w 125"/>
                  <a:gd name="T15" fmla="*/ 6 h 106"/>
                  <a:gd name="T16" fmla="*/ 13 w 125"/>
                  <a:gd name="T17" fmla="*/ 23 h 106"/>
                  <a:gd name="T18" fmla="*/ 2 w 125"/>
                  <a:gd name="T19" fmla="*/ 45 h 106"/>
                  <a:gd name="T20" fmla="*/ 0 w 125"/>
                  <a:gd name="T21" fmla="*/ 71 h 106"/>
                  <a:gd name="T22" fmla="*/ 7 w 125"/>
                  <a:gd name="T23" fmla="*/ 91 h 106"/>
                  <a:gd name="T24" fmla="*/ 23 w 125"/>
                  <a:gd name="T25" fmla="*/ 99 h 106"/>
                  <a:gd name="T26" fmla="*/ 44 w 125"/>
                  <a:gd name="T27" fmla="*/ 102 h 106"/>
                  <a:gd name="T28" fmla="*/ 60 w 125"/>
                  <a:gd name="T29" fmla="*/ 102 h 106"/>
                  <a:gd name="T30" fmla="*/ 79 w 125"/>
                  <a:gd name="T31" fmla="*/ 106 h 106"/>
                  <a:gd name="T32" fmla="*/ 85 w 125"/>
                  <a:gd name="T33" fmla="*/ 84 h 106"/>
                  <a:gd name="T34" fmla="*/ 67 w 125"/>
                  <a:gd name="T35" fmla="*/ 90 h 106"/>
                  <a:gd name="T36" fmla="*/ 39 w 125"/>
                  <a:gd name="T37" fmla="*/ 86 h 106"/>
                  <a:gd name="T38" fmla="*/ 23 w 125"/>
                  <a:gd name="T39" fmla="*/ 78 h 106"/>
                  <a:gd name="T40" fmla="*/ 18 w 125"/>
                  <a:gd name="T41" fmla="*/ 61 h 106"/>
                  <a:gd name="T42" fmla="*/ 21 w 125"/>
                  <a:gd name="T43" fmla="*/ 45 h 106"/>
                  <a:gd name="T44" fmla="*/ 27 w 125"/>
                  <a:gd name="T45" fmla="*/ 30 h 106"/>
                  <a:gd name="T46" fmla="*/ 44 w 125"/>
                  <a:gd name="T47" fmla="*/ 18 h 106"/>
                  <a:gd name="T48" fmla="*/ 72 w 125"/>
                  <a:gd name="T49" fmla="*/ 17 h 106"/>
                  <a:gd name="T50" fmla="*/ 92 w 125"/>
                  <a:gd name="T51" fmla="*/ 22 h 106"/>
                  <a:gd name="T52" fmla="*/ 100 w 125"/>
                  <a:gd name="T53" fmla="*/ 30 h 106"/>
                  <a:gd name="T54" fmla="*/ 108 w 125"/>
                  <a:gd name="T55" fmla="*/ 59 h 106"/>
                  <a:gd name="T56" fmla="*/ 99 w 125"/>
                  <a:gd name="T57" fmla="*/ 72 h 106"/>
                  <a:gd name="T58" fmla="*/ 88 w 125"/>
                  <a:gd name="T59" fmla="*/ 83 h 106"/>
                  <a:gd name="T60" fmla="*/ 108 w 125"/>
                  <a:gd name="T61" fmla="*/ 86 h 106"/>
                  <a:gd name="T62" fmla="*/ 108 w 125"/>
                  <a:gd name="T63" fmla="*/ 86 h 1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5"/>
                  <a:gd name="T97" fmla="*/ 0 h 106"/>
                  <a:gd name="T98" fmla="*/ 125 w 125"/>
                  <a:gd name="T99" fmla="*/ 106 h 10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5" h="106">
                    <a:moveTo>
                      <a:pt x="108" y="86"/>
                    </a:moveTo>
                    <a:lnTo>
                      <a:pt x="116" y="75"/>
                    </a:lnTo>
                    <a:lnTo>
                      <a:pt x="125" y="59"/>
                    </a:lnTo>
                    <a:lnTo>
                      <a:pt x="125" y="41"/>
                    </a:lnTo>
                    <a:lnTo>
                      <a:pt x="120" y="30"/>
                    </a:lnTo>
                    <a:lnTo>
                      <a:pt x="99" y="7"/>
                    </a:lnTo>
                    <a:lnTo>
                      <a:pt x="65" y="0"/>
                    </a:lnTo>
                    <a:lnTo>
                      <a:pt x="32" y="6"/>
                    </a:lnTo>
                    <a:lnTo>
                      <a:pt x="13" y="23"/>
                    </a:lnTo>
                    <a:lnTo>
                      <a:pt x="2" y="45"/>
                    </a:lnTo>
                    <a:lnTo>
                      <a:pt x="0" y="71"/>
                    </a:lnTo>
                    <a:lnTo>
                      <a:pt x="7" y="91"/>
                    </a:lnTo>
                    <a:lnTo>
                      <a:pt x="23" y="99"/>
                    </a:lnTo>
                    <a:lnTo>
                      <a:pt x="44" y="102"/>
                    </a:lnTo>
                    <a:lnTo>
                      <a:pt x="60" y="102"/>
                    </a:lnTo>
                    <a:lnTo>
                      <a:pt x="79" y="106"/>
                    </a:lnTo>
                    <a:lnTo>
                      <a:pt x="85" y="84"/>
                    </a:lnTo>
                    <a:lnTo>
                      <a:pt x="67" y="90"/>
                    </a:lnTo>
                    <a:lnTo>
                      <a:pt x="39" y="86"/>
                    </a:lnTo>
                    <a:lnTo>
                      <a:pt x="23" y="78"/>
                    </a:lnTo>
                    <a:lnTo>
                      <a:pt x="18" y="61"/>
                    </a:lnTo>
                    <a:lnTo>
                      <a:pt x="21" y="45"/>
                    </a:lnTo>
                    <a:lnTo>
                      <a:pt x="27" y="30"/>
                    </a:lnTo>
                    <a:lnTo>
                      <a:pt x="44" y="18"/>
                    </a:lnTo>
                    <a:lnTo>
                      <a:pt x="72" y="17"/>
                    </a:lnTo>
                    <a:lnTo>
                      <a:pt x="92" y="22"/>
                    </a:lnTo>
                    <a:lnTo>
                      <a:pt x="100" y="30"/>
                    </a:lnTo>
                    <a:lnTo>
                      <a:pt x="108" y="59"/>
                    </a:lnTo>
                    <a:lnTo>
                      <a:pt x="99" y="72"/>
                    </a:lnTo>
                    <a:lnTo>
                      <a:pt x="88" y="83"/>
                    </a:lnTo>
                    <a:lnTo>
                      <a:pt x="108" y="86"/>
                    </a:lnTo>
                    <a:close/>
                  </a:path>
                </a:pathLst>
              </a:custGeom>
              <a:solidFill>
                <a:srgbClr val="000000"/>
              </a:solidFill>
              <a:ln w="9525">
                <a:noFill/>
                <a:round/>
                <a:headEnd/>
                <a:tailEnd/>
              </a:ln>
            </p:spPr>
            <p:txBody>
              <a:bodyPr/>
              <a:lstStyle/>
              <a:p>
                <a:endParaRPr lang="en-US"/>
              </a:p>
            </p:txBody>
          </p:sp>
          <p:sp>
            <p:nvSpPr>
              <p:cNvPr id="422176" name="Freeform 284"/>
              <p:cNvSpPr>
                <a:spLocks/>
              </p:cNvSpPr>
              <p:nvPr/>
            </p:nvSpPr>
            <p:spPr bwMode="auto">
              <a:xfrm>
                <a:off x="58" y="3381"/>
                <a:ext cx="16" cy="27"/>
              </a:xfrm>
              <a:custGeom>
                <a:avLst/>
                <a:gdLst>
                  <a:gd name="T0" fmla="*/ 3 w 16"/>
                  <a:gd name="T1" fmla="*/ 3 h 27"/>
                  <a:gd name="T2" fmla="*/ 0 w 16"/>
                  <a:gd name="T3" fmla="*/ 22 h 27"/>
                  <a:gd name="T4" fmla="*/ 3 w 16"/>
                  <a:gd name="T5" fmla="*/ 27 h 27"/>
                  <a:gd name="T6" fmla="*/ 10 w 16"/>
                  <a:gd name="T7" fmla="*/ 24 h 27"/>
                  <a:gd name="T8" fmla="*/ 12 w 16"/>
                  <a:gd name="T9" fmla="*/ 7 h 27"/>
                  <a:gd name="T10" fmla="*/ 16 w 16"/>
                  <a:gd name="T11" fmla="*/ 0 h 27"/>
                  <a:gd name="T12" fmla="*/ 3 w 16"/>
                  <a:gd name="T13" fmla="*/ 3 h 27"/>
                  <a:gd name="T14" fmla="*/ 3 w 16"/>
                  <a:gd name="T15" fmla="*/ 3 h 27"/>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27"/>
                  <a:gd name="T26" fmla="*/ 16 w 16"/>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27">
                    <a:moveTo>
                      <a:pt x="3" y="3"/>
                    </a:moveTo>
                    <a:lnTo>
                      <a:pt x="0" y="22"/>
                    </a:lnTo>
                    <a:lnTo>
                      <a:pt x="3" y="27"/>
                    </a:lnTo>
                    <a:lnTo>
                      <a:pt x="10" y="24"/>
                    </a:lnTo>
                    <a:lnTo>
                      <a:pt x="12" y="7"/>
                    </a:lnTo>
                    <a:lnTo>
                      <a:pt x="16" y="0"/>
                    </a:lnTo>
                    <a:lnTo>
                      <a:pt x="3" y="3"/>
                    </a:lnTo>
                    <a:close/>
                  </a:path>
                </a:pathLst>
              </a:custGeom>
              <a:solidFill>
                <a:srgbClr val="000000"/>
              </a:solidFill>
              <a:ln w="9525">
                <a:noFill/>
                <a:round/>
                <a:headEnd/>
                <a:tailEnd/>
              </a:ln>
            </p:spPr>
            <p:txBody>
              <a:bodyPr/>
              <a:lstStyle/>
              <a:p>
                <a:endParaRPr lang="en-US"/>
              </a:p>
            </p:txBody>
          </p:sp>
          <p:sp>
            <p:nvSpPr>
              <p:cNvPr id="422177" name="Freeform 285"/>
              <p:cNvSpPr>
                <a:spLocks/>
              </p:cNvSpPr>
              <p:nvPr/>
            </p:nvSpPr>
            <p:spPr bwMode="auto">
              <a:xfrm>
                <a:off x="89" y="3390"/>
                <a:ext cx="21" cy="22"/>
              </a:xfrm>
              <a:custGeom>
                <a:avLst/>
                <a:gdLst>
                  <a:gd name="T0" fmla="*/ 21 w 21"/>
                  <a:gd name="T1" fmla="*/ 11 h 22"/>
                  <a:gd name="T2" fmla="*/ 7 w 21"/>
                  <a:gd name="T3" fmla="*/ 22 h 22"/>
                  <a:gd name="T4" fmla="*/ 0 w 21"/>
                  <a:gd name="T5" fmla="*/ 22 h 22"/>
                  <a:gd name="T6" fmla="*/ 4 w 21"/>
                  <a:gd name="T7" fmla="*/ 11 h 22"/>
                  <a:gd name="T8" fmla="*/ 9 w 21"/>
                  <a:gd name="T9" fmla="*/ 0 h 22"/>
                  <a:gd name="T10" fmla="*/ 21 w 21"/>
                  <a:gd name="T11" fmla="*/ 11 h 22"/>
                  <a:gd name="T12" fmla="*/ 21 w 21"/>
                  <a:gd name="T13" fmla="*/ 11 h 22"/>
                  <a:gd name="T14" fmla="*/ 0 60000 65536"/>
                  <a:gd name="T15" fmla="*/ 0 60000 65536"/>
                  <a:gd name="T16" fmla="*/ 0 60000 65536"/>
                  <a:gd name="T17" fmla="*/ 0 60000 65536"/>
                  <a:gd name="T18" fmla="*/ 0 60000 65536"/>
                  <a:gd name="T19" fmla="*/ 0 60000 65536"/>
                  <a:gd name="T20" fmla="*/ 0 60000 65536"/>
                  <a:gd name="T21" fmla="*/ 0 w 21"/>
                  <a:gd name="T22" fmla="*/ 0 h 22"/>
                  <a:gd name="T23" fmla="*/ 21 w 2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2">
                    <a:moveTo>
                      <a:pt x="21" y="11"/>
                    </a:moveTo>
                    <a:lnTo>
                      <a:pt x="7" y="22"/>
                    </a:lnTo>
                    <a:lnTo>
                      <a:pt x="0" y="22"/>
                    </a:lnTo>
                    <a:lnTo>
                      <a:pt x="4" y="11"/>
                    </a:lnTo>
                    <a:lnTo>
                      <a:pt x="9" y="0"/>
                    </a:lnTo>
                    <a:lnTo>
                      <a:pt x="21" y="11"/>
                    </a:lnTo>
                    <a:close/>
                  </a:path>
                </a:pathLst>
              </a:custGeom>
              <a:solidFill>
                <a:srgbClr val="000000"/>
              </a:solidFill>
              <a:ln w="9525">
                <a:noFill/>
                <a:round/>
                <a:headEnd/>
                <a:tailEnd/>
              </a:ln>
            </p:spPr>
            <p:txBody>
              <a:bodyPr/>
              <a:lstStyle/>
              <a:p>
                <a:endParaRPr lang="en-US"/>
              </a:p>
            </p:txBody>
          </p:sp>
          <p:sp>
            <p:nvSpPr>
              <p:cNvPr id="422178" name="Freeform 286"/>
              <p:cNvSpPr>
                <a:spLocks/>
              </p:cNvSpPr>
              <p:nvPr/>
            </p:nvSpPr>
            <p:spPr bwMode="auto">
              <a:xfrm>
                <a:off x="1003" y="3316"/>
                <a:ext cx="77" cy="69"/>
              </a:xfrm>
              <a:custGeom>
                <a:avLst/>
                <a:gdLst>
                  <a:gd name="T0" fmla="*/ 32 w 77"/>
                  <a:gd name="T1" fmla="*/ 69 h 69"/>
                  <a:gd name="T2" fmla="*/ 56 w 77"/>
                  <a:gd name="T3" fmla="*/ 54 h 69"/>
                  <a:gd name="T4" fmla="*/ 72 w 77"/>
                  <a:gd name="T5" fmla="*/ 42 h 69"/>
                  <a:gd name="T6" fmla="*/ 77 w 77"/>
                  <a:gd name="T7" fmla="*/ 30 h 69"/>
                  <a:gd name="T8" fmla="*/ 72 w 77"/>
                  <a:gd name="T9" fmla="*/ 14 h 69"/>
                  <a:gd name="T10" fmla="*/ 56 w 77"/>
                  <a:gd name="T11" fmla="*/ 3 h 69"/>
                  <a:gd name="T12" fmla="*/ 44 w 77"/>
                  <a:gd name="T13" fmla="*/ 0 h 69"/>
                  <a:gd name="T14" fmla="*/ 32 w 77"/>
                  <a:gd name="T15" fmla="*/ 1 h 69"/>
                  <a:gd name="T16" fmla="*/ 19 w 77"/>
                  <a:gd name="T17" fmla="*/ 7 h 69"/>
                  <a:gd name="T18" fmla="*/ 11 w 77"/>
                  <a:gd name="T19" fmla="*/ 18 h 69"/>
                  <a:gd name="T20" fmla="*/ 5 w 77"/>
                  <a:gd name="T21" fmla="*/ 34 h 69"/>
                  <a:gd name="T22" fmla="*/ 7 w 77"/>
                  <a:gd name="T23" fmla="*/ 46 h 69"/>
                  <a:gd name="T24" fmla="*/ 0 w 77"/>
                  <a:gd name="T25" fmla="*/ 56 h 69"/>
                  <a:gd name="T26" fmla="*/ 18 w 77"/>
                  <a:gd name="T27" fmla="*/ 61 h 69"/>
                  <a:gd name="T28" fmla="*/ 23 w 77"/>
                  <a:gd name="T29" fmla="*/ 43 h 69"/>
                  <a:gd name="T30" fmla="*/ 25 w 77"/>
                  <a:gd name="T31" fmla="*/ 24 h 69"/>
                  <a:gd name="T32" fmla="*/ 30 w 77"/>
                  <a:gd name="T33" fmla="*/ 18 h 69"/>
                  <a:gd name="T34" fmla="*/ 41 w 77"/>
                  <a:gd name="T35" fmla="*/ 14 h 69"/>
                  <a:gd name="T36" fmla="*/ 53 w 77"/>
                  <a:gd name="T37" fmla="*/ 18 h 69"/>
                  <a:gd name="T38" fmla="*/ 62 w 77"/>
                  <a:gd name="T39" fmla="*/ 23 h 69"/>
                  <a:gd name="T40" fmla="*/ 58 w 77"/>
                  <a:gd name="T41" fmla="*/ 35 h 69"/>
                  <a:gd name="T42" fmla="*/ 49 w 77"/>
                  <a:gd name="T43" fmla="*/ 42 h 69"/>
                  <a:gd name="T44" fmla="*/ 37 w 77"/>
                  <a:gd name="T45" fmla="*/ 50 h 69"/>
                  <a:gd name="T46" fmla="*/ 23 w 77"/>
                  <a:gd name="T47" fmla="*/ 58 h 69"/>
                  <a:gd name="T48" fmla="*/ 32 w 77"/>
                  <a:gd name="T49" fmla="*/ 69 h 69"/>
                  <a:gd name="T50" fmla="*/ 32 w 77"/>
                  <a:gd name="T51" fmla="*/ 69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7"/>
                  <a:gd name="T79" fmla="*/ 0 h 69"/>
                  <a:gd name="T80" fmla="*/ 77 w 77"/>
                  <a:gd name="T81" fmla="*/ 69 h 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7" h="69">
                    <a:moveTo>
                      <a:pt x="32" y="69"/>
                    </a:moveTo>
                    <a:lnTo>
                      <a:pt x="56" y="54"/>
                    </a:lnTo>
                    <a:lnTo>
                      <a:pt x="72" y="42"/>
                    </a:lnTo>
                    <a:lnTo>
                      <a:pt x="77" y="30"/>
                    </a:lnTo>
                    <a:lnTo>
                      <a:pt x="72" y="14"/>
                    </a:lnTo>
                    <a:lnTo>
                      <a:pt x="56" y="3"/>
                    </a:lnTo>
                    <a:lnTo>
                      <a:pt x="44" y="0"/>
                    </a:lnTo>
                    <a:lnTo>
                      <a:pt x="32" y="1"/>
                    </a:lnTo>
                    <a:lnTo>
                      <a:pt x="19" y="7"/>
                    </a:lnTo>
                    <a:lnTo>
                      <a:pt x="11" y="18"/>
                    </a:lnTo>
                    <a:lnTo>
                      <a:pt x="5" y="34"/>
                    </a:lnTo>
                    <a:lnTo>
                      <a:pt x="7" y="46"/>
                    </a:lnTo>
                    <a:lnTo>
                      <a:pt x="0" y="56"/>
                    </a:lnTo>
                    <a:lnTo>
                      <a:pt x="18" y="61"/>
                    </a:lnTo>
                    <a:lnTo>
                      <a:pt x="23" y="43"/>
                    </a:lnTo>
                    <a:lnTo>
                      <a:pt x="25" y="24"/>
                    </a:lnTo>
                    <a:lnTo>
                      <a:pt x="30" y="18"/>
                    </a:lnTo>
                    <a:lnTo>
                      <a:pt x="41" y="14"/>
                    </a:lnTo>
                    <a:lnTo>
                      <a:pt x="53" y="18"/>
                    </a:lnTo>
                    <a:lnTo>
                      <a:pt x="62" y="23"/>
                    </a:lnTo>
                    <a:lnTo>
                      <a:pt x="58" y="35"/>
                    </a:lnTo>
                    <a:lnTo>
                      <a:pt x="49" y="42"/>
                    </a:lnTo>
                    <a:lnTo>
                      <a:pt x="37" y="50"/>
                    </a:lnTo>
                    <a:lnTo>
                      <a:pt x="23" y="58"/>
                    </a:lnTo>
                    <a:lnTo>
                      <a:pt x="32" y="69"/>
                    </a:lnTo>
                    <a:close/>
                  </a:path>
                </a:pathLst>
              </a:custGeom>
              <a:solidFill>
                <a:srgbClr val="000000"/>
              </a:solidFill>
              <a:ln w="9525">
                <a:noFill/>
                <a:round/>
                <a:headEnd/>
                <a:tailEnd/>
              </a:ln>
            </p:spPr>
            <p:txBody>
              <a:bodyPr/>
              <a:lstStyle/>
              <a:p>
                <a:endParaRPr lang="en-US"/>
              </a:p>
            </p:txBody>
          </p:sp>
          <p:sp>
            <p:nvSpPr>
              <p:cNvPr id="422179" name="Freeform 287"/>
              <p:cNvSpPr>
                <a:spLocks/>
              </p:cNvSpPr>
              <p:nvPr/>
            </p:nvSpPr>
            <p:spPr bwMode="auto">
              <a:xfrm>
                <a:off x="1029" y="3359"/>
                <a:ext cx="90" cy="53"/>
              </a:xfrm>
              <a:custGeom>
                <a:avLst/>
                <a:gdLst>
                  <a:gd name="T0" fmla="*/ 9 w 90"/>
                  <a:gd name="T1" fmla="*/ 49 h 53"/>
                  <a:gd name="T2" fmla="*/ 43 w 90"/>
                  <a:gd name="T3" fmla="*/ 53 h 53"/>
                  <a:gd name="T4" fmla="*/ 64 w 90"/>
                  <a:gd name="T5" fmla="*/ 53 h 53"/>
                  <a:gd name="T6" fmla="*/ 78 w 90"/>
                  <a:gd name="T7" fmla="*/ 49 h 53"/>
                  <a:gd name="T8" fmla="*/ 90 w 90"/>
                  <a:gd name="T9" fmla="*/ 34 h 53"/>
                  <a:gd name="T10" fmla="*/ 90 w 90"/>
                  <a:gd name="T11" fmla="*/ 18 h 53"/>
                  <a:gd name="T12" fmla="*/ 83 w 90"/>
                  <a:gd name="T13" fmla="*/ 8 h 53"/>
                  <a:gd name="T14" fmla="*/ 74 w 90"/>
                  <a:gd name="T15" fmla="*/ 3 h 53"/>
                  <a:gd name="T16" fmla="*/ 58 w 90"/>
                  <a:gd name="T17" fmla="*/ 0 h 53"/>
                  <a:gd name="T18" fmla="*/ 43 w 90"/>
                  <a:gd name="T19" fmla="*/ 3 h 53"/>
                  <a:gd name="T20" fmla="*/ 25 w 90"/>
                  <a:gd name="T21" fmla="*/ 11 h 53"/>
                  <a:gd name="T22" fmla="*/ 15 w 90"/>
                  <a:gd name="T23" fmla="*/ 19 h 53"/>
                  <a:gd name="T24" fmla="*/ 0 w 90"/>
                  <a:gd name="T25" fmla="*/ 25 h 53"/>
                  <a:gd name="T26" fmla="*/ 9 w 90"/>
                  <a:gd name="T27" fmla="*/ 36 h 53"/>
                  <a:gd name="T28" fmla="*/ 27 w 90"/>
                  <a:gd name="T29" fmla="*/ 27 h 53"/>
                  <a:gd name="T30" fmla="*/ 46 w 90"/>
                  <a:gd name="T31" fmla="*/ 15 h 53"/>
                  <a:gd name="T32" fmla="*/ 58 w 90"/>
                  <a:gd name="T33" fmla="*/ 11 h 53"/>
                  <a:gd name="T34" fmla="*/ 69 w 90"/>
                  <a:gd name="T35" fmla="*/ 18 h 53"/>
                  <a:gd name="T36" fmla="*/ 74 w 90"/>
                  <a:gd name="T37" fmla="*/ 25 h 53"/>
                  <a:gd name="T38" fmla="*/ 73 w 90"/>
                  <a:gd name="T39" fmla="*/ 34 h 53"/>
                  <a:gd name="T40" fmla="*/ 60 w 90"/>
                  <a:gd name="T41" fmla="*/ 40 h 53"/>
                  <a:gd name="T42" fmla="*/ 46 w 90"/>
                  <a:gd name="T43" fmla="*/ 42 h 53"/>
                  <a:gd name="T44" fmla="*/ 32 w 90"/>
                  <a:gd name="T45" fmla="*/ 40 h 53"/>
                  <a:gd name="T46" fmla="*/ 11 w 90"/>
                  <a:gd name="T47" fmla="*/ 38 h 53"/>
                  <a:gd name="T48" fmla="*/ 9 w 90"/>
                  <a:gd name="T49" fmla="*/ 49 h 53"/>
                  <a:gd name="T50" fmla="*/ 9 w 90"/>
                  <a:gd name="T51" fmla="*/ 49 h 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
                  <a:gd name="T79" fmla="*/ 0 h 53"/>
                  <a:gd name="T80" fmla="*/ 90 w 90"/>
                  <a:gd name="T81" fmla="*/ 53 h 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 h="53">
                    <a:moveTo>
                      <a:pt x="9" y="49"/>
                    </a:moveTo>
                    <a:lnTo>
                      <a:pt x="43" y="53"/>
                    </a:lnTo>
                    <a:lnTo>
                      <a:pt x="64" y="53"/>
                    </a:lnTo>
                    <a:lnTo>
                      <a:pt x="78" y="49"/>
                    </a:lnTo>
                    <a:lnTo>
                      <a:pt x="90" y="34"/>
                    </a:lnTo>
                    <a:lnTo>
                      <a:pt x="90" y="18"/>
                    </a:lnTo>
                    <a:lnTo>
                      <a:pt x="83" y="8"/>
                    </a:lnTo>
                    <a:lnTo>
                      <a:pt x="74" y="3"/>
                    </a:lnTo>
                    <a:lnTo>
                      <a:pt x="58" y="0"/>
                    </a:lnTo>
                    <a:lnTo>
                      <a:pt x="43" y="3"/>
                    </a:lnTo>
                    <a:lnTo>
                      <a:pt x="25" y="11"/>
                    </a:lnTo>
                    <a:lnTo>
                      <a:pt x="15" y="19"/>
                    </a:lnTo>
                    <a:lnTo>
                      <a:pt x="0" y="25"/>
                    </a:lnTo>
                    <a:lnTo>
                      <a:pt x="9" y="36"/>
                    </a:lnTo>
                    <a:lnTo>
                      <a:pt x="27" y="27"/>
                    </a:lnTo>
                    <a:lnTo>
                      <a:pt x="46" y="15"/>
                    </a:lnTo>
                    <a:lnTo>
                      <a:pt x="58" y="11"/>
                    </a:lnTo>
                    <a:lnTo>
                      <a:pt x="69" y="18"/>
                    </a:lnTo>
                    <a:lnTo>
                      <a:pt x="74" y="25"/>
                    </a:lnTo>
                    <a:lnTo>
                      <a:pt x="73" y="34"/>
                    </a:lnTo>
                    <a:lnTo>
                      <a:pt x="60" y="40"/>
                    </a:lnTo>
                    <a:lnTo>
                      <a:pt x="46" y="42"/>
                    </a:lnTo>
                    <a:lnTo>
                      <a:pt x="32" y="40"/>
                    </a:lnTo>
                    <a:lnTo>
                      <a:pt x="11" y="38"/>
                    </a:lnTo>
                    <a:lnTo>
                      <a:pt x="9" y="49"/>
                    </a:lnTo>
                    <a:close/>
                  </a:path>
                </a:pathLst>
              </a:custGeom>
              <a:solidFill>
                <a:srgbClr val="000000"/>
              </a:solidFill>
              <a:ln w="9525">
                <a:noFill/>
                <a:round/>
                <a:headEnd/>
                <a:tailEnd/>
              </a:ln>
            </p:spPr>
            <p:txBody>
              <a:bodyPr/>
              <a:lstStyle/>
              <a:p>
                <a:endParaRPr lang="en-US"/>
              </a:p>
            </p:txBody>
          </p:sp>
          <p:sp>
            <p:nvSpPr>
              <p:cNvPr id="422180" name="Freeform 288"/>
              <p:cNvSpPr>
                <a:spLocks/>
              </p:cNvSpPr>
              <p:nvPr/>
            </p:nvSpPr>
            <p:spPr bwMode="auto">
              <a:xfrm>
                <a:off x="1019" y="3399"/>
                <a:ext cx="83" cy="67"/>
              </a:xfrm>
              <a:custGeom>
                <a:avLst/>
                <a:gdLst>
                  <a:gd name="T0" fmla="*/ 0 w 83"/>
                  <a:gd name="T1" fmla="*/ 20 h 67"/>
                  <a:gd name="T2" fmla="*/ 10 w 83"/>
                  <a:gd name="T3" fmla="*/ 44 h 67"/>
                  <a:gd name="T4" fmla="*/ 19 w 83"/>
                  <a:gd name="T5" fmla="*/ 59 h 67"/>
                  <a:gd name="T6" fmla="*/ 32 w 83"/>
                  <a:gd name="T7" fmla="*/ 66 h 67"/>
                  <a:gd name="T8" fmla="*/ 54 w 83"/>
                  <a:gd name="T9" fmla="*/ 67 h 67"/>
                  <a:gd name="T10" fmla="*/ 72 w 83"/>
                  <a:gd name="T11" fmla="*/ 59 h 67"/>
                  <a:gd name="T12" fmla="*/ 79 w 83"/>
                  <a:gd name="T13" fmla="*/ 51 h 67"/>
                  <a:gd name="T14" fmla="*/ 83 w 83"/>
                  <a:gd name="T15" fmla="*/ 43 h 67"/>
                  <a:gd name="T16" fmla="*/ 79 w 83"/>
                  <a:gd name="T17" fmla="*/ 31 h 67"/>
                  <a:gd name="T18" fmla="*/ 68 w 83"/>
                  <a:gd name="T19" fmla="*/ 20 h 67"/>
                  <a:gd name="T20" fmla="*/ 51 w 83"/>
                  <a:gd name="T21" fmla="*/ 13 h 67"/>
                  <a:gd name="T22" fmla="*/ 35 w 83"/>
                  <a:gd name="T23" fmla="*/ 9 h 67"/>
                  <a:gd name="T24" fmla="*/ 25 w 83"/>
                  <a:gd name="T25" fmla="*/ 0 h 67"/>
                  <a:gd name="T26" fmla="*/ 16 w 83"/>
                  <a:gd name="T27" fmla="*/ 13 h 67"/>
                  <a:gd name="T28" fmla="*/ 33 w 83"/>
                  <a:gd name="T29" fmla="*/ 21 h 67"/>
                  <a:gd name="T30" fmla="*/ 56 w 83"/>
                  <a:gd name="T31" fmla="*/ 28 h 67"/>
                  <a:gd name="T32" fmla="*/ 65 w 83"/>
                  <a:gd name="T33" fmla="*/ 36 h 67"/>
                  <a:gd name="T34" fmla="*/ 65 w 83"/>
                  <a:gd name="T35" fmla="*/ 44 h 67"/>
                  <a:gd name="T36" fmla="*/ 56 w 83"/>
                  <a:gd name="T37" fmla="*/ 54 h 67"/>
                  <a:gd name="T38" fmla="*/ 46 w 83"/>
                  <a:gd name="T39" fmla="*/ 55 h 67"/>
                  <a:gd name="T40" fmla="*/ 33 w 83"/>
                  <a:gd name="T41" fmla="*/ 51 h 67"/>
                  <a:gd name="T42" fmla="*/ 28 w 83"/>
                  <a:gd name="T43" fmla="*/ 43 h 67"/>
                  <a:gd name="T44" fmla="*/ 21 w 83"/>
                  <a:gd name="T45" fmla="*/ 31 h 67"/>
                  <a:gd name="T46" fmla="*/ 16 w 83"/>
                  <a:gd name="T47" fmla="*/ 16 h 67"/>
                  <a:gd name="T48" fmla="*/ 0 w 83"/>
                  <a:gd name="T49" fmla="*/ 20 h 67"/>
                  <a:gd name="T50" fmla="*/ 0 w 83"/>
                  <a:gd name="T51" fmla="*/ 20 h 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3"/>
                  <a:gd name="T79" fmla="*/ 0 h 67"/>
                  <a:gd name="T80" fmla="*/ 83 w 83"/>
                  <a:gd name="T81" fmla="*/ 67 h 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3" h="67">
                    <a:moveTo>
                      <a:pt x="0" y="20"/>
                    </a:moveTo>
                    <a:lnTo>
                      <a:pt x="10" y="44"/>
                    </a:lnTo>
                    <a:lnTo>
                      <a:pt x="19" y="59"/>
                    </a:lnTo>
                    <a:lnTo>
                      <a:pt x="32" y="66"/>
                    </a:lnTo>
                    <a:lnTo>
                      <a:pt x="54" y="67"/>
                    </a:lnTo>
                    <a:lnTo>
                      <a:pt x="72" y="59"/>
                    </a:lnTo>
                    <a:lnTo>
                      <a:pt x="79" y="51"/>
                    </a:lnTo>
                    <a:lnTo>
                      <a:pt x="83" y="43"/>
                    </a:lnTo>
                    <a:lnTo>
                      <a:pt x="79" y="31"/>
                    </a:lnTo>
                    <a:lnTo>
                      <a:pt x="68" y="20"/>
                    </a:lnTo>
                    <a:lnTo>
                      <a:pt x="51" y="13"/>
                    </a:lnTo>
                    <a:lnTo>
                      <a:pt x="35" y="9"/>
                    </a:lnTo>
                    <a:lnTo>
                      <a:pt x="25" y="0"/>
                    </a:lnTo>
                    <a:lnTo>
                      <a:pt x="16" y="13"/>
                    </a:lnTo>
                    <a:lnTo>
                      <a:pt x="33" y="21"/>
                    </a:lnTo>
                    <a:lnTo>
                      <a:pt x="56" y="28"/>
                    </a:lnTo>
                    <a:lnTo>
                      <a:pt x="65" y="36"/>
                    </a:lnTo>
                    <a:lnTo>
                      <a:pt x="65" y="44"/>
                    </a:lnTo>
                    <a:lnTo>
                      <a:pt x="56" y="54"/>
                    </a:lnTo>
                    <a:lnTo>
                      <a:pt x="46" y="55"/>
                    </a:lnTo>
                    <a:lnTo>
                      <a:pt x="33" y="51"/>
                    </a:lnTo>
                    <a:lnTo>
                      <a:pt x="28" y="43"/>
                    </a:lnTo>
                    <a:lnTo>
                      <a:pt x="21" y="31"/>
                    </a:lnTo>
                    <a:lnTo>
                      <a:pt x="16" y="16"/>
                    </a:lnTo>
                    <a:lnTo>
                      <a:pt x="0" y="20"/>
                    </a:lnTo>
                    <a:close/>
                  </a:path>
                </a:pathLst>
              </a:custGeom>
              <a:solidFill>
                <a:srgbClr val="000000"/>
              </a:solidFill>
              <a:ln w="9525">
                <a:noFill/>
                <a:round/>
                <a:headEnd/>
                <a:tailEnd/>
              </a:ln>
            </p:spPr>
            <p:txBody>
              <a:bodyPr/>
              <a:lstStyle/>
              <a:p>
                <a:endParaRPr lang="en-US"/>
              </a:p>
            </p:txBody>
          </p:sp>
          <p:sp>
            <p:nvSpPr>
              <p:cNvPr id="422181" name="Freeform 289"/>
              <p:cNvSpPr>
                <a:spLocks/>
              </p:cNvSpPr>
              <p:nvPr/>
            </p:nvSpPr>
            <p:spPr bwMode="auto">
              <a:xfrm>
                <a:off x="899" y="3353"/>
                <a:ext cx="92" cy="55"/>
              </a:xfrm>
              <a:custGeom>
                <a:avLst/>
                <a:gdLst>
                  <a:gd name="T0" fmla="*/ 92 w 92"/>
                  <a:gd name="T1" fmla="*/ 29 h 55"/>
                  <a:gd name="T2" fmla="*/ 67 w 92"/>
                  <a:gd name="T3" fmla="*/ 12 h 55"/>
                  <a:gd name="T4" fmla="*/ 51 w 92"/>
                  <a:gd name="T5" fmla="*/ 1 h 55"/>
                  <a:gd name="T6" fmla="*/ 36 w 92"/>
                  <a:gd name="T7" fmla="*/ 0 h 55"/>
                  <a:gd name="T8" fmla="*/ 15 w 92"/>
                  <a:gd name="T9" fmla="*/ 5 h 55"/>
                  <a:gd name="T10" fmla="*/ 2 w 92"/>
                  <a:gd name="T11" fmla="*/ 17 h 55"/>
                  <a:gd name="T12" fmla="*/ 0 w 92"/>
                  <a:gd name="T13" fmla="*/ 28 h 55"/>
                  <a:gd name="T14" fmla="*/ 2 w 92"/>
                  <a:gd name="T15" fmla="*/ 37 h 55"/>
                  <a:gd name="T16" fmla="*/ 11 w 92"/>
                  <a:gd name="T17" fmla="*/ 46 h 55"/>
                  <a:gd name="T18" fmla="*/ 27 w 92"/>
                  <a:gd name="T19" fmla="*/ 52 h 55"/>
                  <a:gd name="T20" fmla="*/ 50 w 92"/>
                  <a:gd name="T21" fmla="*/ 52 h 55"/>
                  <a:gd name="T22" fmla="*/ 64 w 92"/>
                  <a:gd name="T23" fmla="*/ 51 h 55"/>
                  <a:gd name="T24" fmla="*/ 80 w 92"/>
                  <a:gd name="T25" fmla="*/ 55 h 55"/>
                  <a:gd name="T26" fmla="*/ 81 w 92"/>
                  <a:gd name="T27" fmla="*/ 42 h 55"/>
                  <a:gd name="T28" fmla="*/ 58 w 92"/>
                  <a:gd name="T29" fmla="*/ 39 h 55"/>
                  <a:gd name="T30" fmla="*/ 36 w 92"/>
                  <a:gd name="T31" fmla="*/ 40 h 55"/>
                  <a:gd name="T32" fmla="*/ 23 w 92"/>
                  <a:gd name="T33" fmla="*/ 37 h 55"/>
                  <a:gd name="T34" fmla="*/ 16 w 92"/>
                  <a:gd name="T35" fmla="*/ 28 h 55"/>
                  <a:gd name="T36" fmla="*/ 20 w 92"/>
                  <a:gd name="T37" fmla="*/ 19 h 55"/>
                  <a:gd name="T38" fmla="*/ 29 w 92"/>
                  <a:gd name="T39" fmla="*/ 13 h 55"/>
                  <a:gd name="T40" fmla="*/ 43 w 92"/>
                  <a:gd name="T41" fmla="*/ 14 h 55"/>
                  <a:gd name="T42" fmla="*/ 55 w 92"/>
                  <a:gd name="T43" fmla="*/ 17 h 55"/>
                  <a:gd name="T44" fmla="*/ 64 w 92"/>
                  <a:gd name="T45" fmla="*/ 28 h 55"/>
                  <a:gd name="T46" fmla="*/ 80 w 92"/>
                  <a:gd name="T47" fmla="*/ 37 h 55"/>
                  <a:gd name="T48" fmla="*/ 92 w 92"/>
                  <a:gd name="T49" fmla="*/ 29 h 55"/>
                  <a:gd name="T50" fmla="*/ 92 w 92"/>
                  <a:gd name="T51" fmla="*/ 29 h 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2"/>
                  <a:gd name="T79" fmla="*/ 0 h 55"/>
                  <a:gd name="T80" fmla="*/ 92 w 92"/>
                  <a:gd name="T81" fmla="*/ 55 h 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2" h="55">
                    <a:moveTo>
                      <a:pt x="92" y="29"/>
                    </a:moveTo>
                    <a:lnTo>
                      <a:pt x="67" y="12"/>
                    </a:lnTo>
                    <a:lnTo>
                      <a:pt x="51" y="1"/>
                    </a:lnTo>
                    <a:lnTo>
                      <a:pt x="36" y="0"/>
                    </a:lnTo>
                    <a:lnTo>
                      <a:pt x="15" y="5"/>
                    </a:lnTo>
                    <a:lnTo>
                      <a:pt x="2" y="17"/>
                    </a:lnTo>
                    <a:lnTo>
                      <a:pt x="0" y="28"/>
                    </a:lnTo>
                    <a:lnTo>
                      <a:pt x="2" y="37"/>
                    </a:lnTo>
                    <a:lnTo>
                      <a:pt x="11" y="46"/>
                    </a:lnTo>
                    <a:lnTo>
                      <a:pt x="27" y="52"/>
                    </a:lnTo>
                    <a:lnTo>
                      <a:pt x="50" y="52"/>
                    </a:lnTo>
                    <a:lnTo>
                      <a:pt x="64" y="51"/>
                    </a:lnTo>
                    <a:lnTo>
                      <a:pt x="80" y="55"/>
                    </a:lnTo>
                    <a:lnTo>
                      <a:pt x="81" y="42"/>
                    </a:lnTo>
                    <a:lnTo>
                      <a:pt x="58" y="39"/>
                    </a:lnTo>
                    <a:lnTo>
                      <a:pt x="36" y="40"/>
                    </a:lnTo>
                    <a:lnTo>
                      <a:pt x="23" y="37"/>
                    </a:lnTo>
                    <a:lnTo>
                      <a:pt x="16" y="28"/>
                    </a:lnTo>
                    <a:lnTo>
                      <a:pt x="20" y="19"/>
                    </a:lnTo>
                    <a:lnTo>
                      <a:pt x="29" y="13"/>
                    </a:lnTo>
                    <a:lnTo>
                      <a:pt x="43" y="14"/>
                    </a:lnTo>
                    <a:lnTo>
                      <a:pt x="55" y="17"/>
                    </a:lnTo>
                    <a:lnTo>
                      <a:pt x="64" y="28"/>
                    </a:lnTo>
                    <a:lnTo>
                      <a:pt x="80" y="37"/>
                    </a:lnTo>
                    <a:lnTo>
                      <a:pt x="92" y="29"/>
                    </a:lnTo>
                    <a:close/>
                  </a:path>
                </a:pathLst>
              </a:custGeom>
              <a:solidFill>
                <a:srgbClr val="000000"/>
              </a:solidFill>
              <a:ln w="9525">
                <a:noFill/>
                <a:round/>
                <a:headEnd/>
                <a:tailEnd/>
              </a:ln>
            </p:spPr>
            <p:txBody>
              <a:bodyPr/>
              <a:lstStyle/>
              <a:p>
                <a:endParaRPr lang="en-US"/>
              </a:p>
            </p:txBody>
          </p:sp>
          <p:sp>
            <p:nvSpPr>
              <p:cNvPr id="422182" name="Freeform 290"/>
              <p:cNvSpPr>
                <a:spLocks/>
              </p:cNvSpPr>
              <p:nvPr/>
            </p:nvSpPr>
            <p:spPr bwMode="auto">
              <a:xfrm>
                <a:off x="905" y="3404"/>
                <a:ext cx="89" cy="53"/>
              </a:xfrm>
              <a:custGeom>
                <a:avLst/>
                <a:gdLst>
                  <a:gd name="T0" fmla="*/ 79 w 89"/>
                  <a:gd name="T1" fmla="*/ 0 h 53"/>
                  <a:gd name="T2" fmla="*/ 45 w 89"/>
                  <a:gd name="T3" fmla="*/ 0 h 53"/>
                  <a:gd name="T4" fmla="*/ 24 w 89"/>
                  <a:gd name="T5" fmla="*/ 0 h 53"/>
                  <a:gd name="T6" fmla="*/ 10 w 89"/>
                  <a:gd name="T7" fmla="*/ 5 h 53"/>
                  <a:gd name="T8" fmla="*/ 0 w 89"/>
                  <a:gd name="T9" fmla="*/ 20 h 53"/>
                  <a:gd name="T10" fmla="*/ 3 w 89"/>
                  <a:gd name="T11" fmla="*/ 38 h 53"/>
                  <a:gd name="T12" fmla="*/ 9 w 89"/>
                  <a:gd name="T13" fmla="*/ 46 h 53"/>
                  <a:gd name="T14" fmla="*/ 21 w 89"/>
                  <a:gd name="T15" fmla="*/ 50 h 53"/>
                  <a:gd name="T16" fmla="*/ 35 w 89"/>
                  <a:gd name="T17" fmla="*/ 53 h 53"/>
                  <a:gd name="T18" fmla="*/ 51 w 89"/>
                  <a:gd name="T19" fmla="*/ 49 h 53"/>
                  <a:gd name="T20" fmla="*/ 67 w 89"/>
                  <a:gd name="T21" fmla="*/ 39 h 53"/>
                  <a:gd name="T22" fmla="*/ 77 w 89"/>
                  <a:gd name="T23" fmla="*/ 30 h 53"/>
                  <a:gd name="T24" fmla="*/ 89 w 89"/>
                  <a:gd name="T25" fmla="*/ 24 h 53"/>
                  <a:gd name="T26" fmla="*/ 81 w 89"/>
                  <a:gd name="T27" fmla="*/ 14 h 53"/>
                  <a:gd name="T28" fmla="*/ 63 w 89"/>
                  <a:gd name="T29" fmla="*/ 23 h 53"/>
                  <a:gd name="T30" fmla="*/ 45 w 89"/>
                  <a:gd name="T31" fmla="*/ 38 h 53"/>
                  <a:gd name="T32" fmla="*/ 35 w 89"/>
                  <a:gd name="T33" fmla="*/ 42 h 53"/>
                  <a:gd name="T34" fmla="*/ 23 w 89"/>
                  <a:gd name="T35" fmla="*/ 38 h 53"/>
                  <a:gd name="T36" fmla="*/ 17 w 89"/>
                  <a:gd name="T37" fmla="*/ 28 h 53"/>
                  <a:gd name="T38" fmla="*/ 17 w 89"/>
                  <a:gd name="T39" fmla="*/ 19 h 53"/>
                  <a:gd name="T40" fmla="*/ 30 w 89"/>
                  <a:gd name="T41" fmla="*/ 12 h 53"/>
                  <a:gd name="T42" fmla="*/ 40 w 89"/>
                  <a:gd name="T43" fmla="*/ 11 h 53"/>
                  <a:gd name="T44" fmla="*/ 56 w 89"/>
                  <a:gd name="T45" fmla="*/ 11 h 53"/>
                  <a:gd name="T46" fmla="*/ 77 w 89"/>
                  <a:gd name="T47" fmla="*/ 11 h 53"/>
                  <a:gd name="T48" fmla="*/ 79 w 89"/>
                  <a:gd name="T49" fmla="*/ 0 h 53"/>
                  <a:gd name="T50" fmla="*/ 79 w 89"/>
                  <a:gd name="T51" fmla="*/ 0 h 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9"/>
                  <a:gd name="T79" fmla="*/ 0 h 53"/>
                  <a:gd name="T80" fmla="*/ 89 w 89"/>
                  <a:gd name="T81" fmla="*/ 53 h 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9" h="53">
                    <a:moveTo>
                      <a:pt x="79" y="0"/>
                    </a:moveTo>
                    <a:lnTo>
                      <a:pt x="45" y="0"/>
                    </a:lnTo>
                    <a:lnTo>
                      <a:pt x="24" y="0"/>
                    </a:lnTo>
                    <a:lnTo>
                      <a:pt x="10" y="5"/>
                    </a:lnTo>
                    <a:lnTo>
                      <a:pt x="0" y="20"/>
                    </a:lnTo>
                    <a:lnTo>
                      <a:pt x="3" y="38"/>
                    </a:lnTo>
                    <a:lnTo>
                      <a:pt x="9" y="46"/>
                    </a:lnTo>
                    <a:lnTo>
                      <a:pt x="21" y="50"/>
                    </a:lnTo>
                    <a:lnTo>
                      <a:pt x="35" y="53"/>
                    </a:lnTo>
                    <a:lnTo>
                      <a:pt x="51" y="49"/>
                    </a:lnTo>
                    <a:lnTo>
                      <a:pt x="67" y="39"/>
                    </a:lnTo>
                    <a:lnTo>
                      <a:pt x="77" y="30"/>
                    </a:lnTo>
                    <a:lnTo>
                      <a:pt x="89" y="24"/>
                    </a:lnTo>
                    <a:lnTo>
                      <a:pt x="81" y="14"/>
                    </a:lnTo>
                    <a:lnTo>
                      <a:pt x="63" y="23"/>
                    </a:lnTo>
                    <a:lnTo>
                      <a:pt x="45" y="38"/>
                    </a:lnTo>
                    <a:lnTo>
                      <a:pt x="35" y="42"/>
                    </a:lnTo>
                    <a:lnTo>
                      <a:pt x="23" y="38"/>
                    </a:lnTo>
                    <a:lnTo>
                      <a:pt x="17" y="28"/>
                    </a:lnTo>
                    <a:lnTo>
                      <a:pt x="17" y="19"/>
                    </a:lnTo>
                    <a:lnTo>
                      <a:pt x="30" y="12"/>
                    </a:lnTo>
                    <a:lnTo>
                      <a:pt x="40" y="11"/>
                    </a:lnTo>
                    <a:lnTo>
                      <a:pt x="56" y="11"/>
                    </a:lnTo>
                    <a:lnTo>
                      <a:pt x="77" y="11"/>
                    </a:lnTo>
                    <a:lnTo>
                      <a:pt x="79" y="0"/>
                    </a:lnTo>
                    <a:close/>
                  </a:path>
                </a:pathLst>
              </a:custGeom>
              <a:solidFill>
                <a:srgbClr val="000000"/>
              </a:solidFill>
              <a:ln w="9525">
                <a:noFill/>
                <a:round/>
                <a:headEnd/>
                <a:tailEnd/>
              </a:ln>
            </p:spPr>
            <p:txBody>
              <a:bodyPr/>
              <a:lstStyle/>
              <a:p>
                <a:endParaRPr lang="en-US"/>
              </a:p>
            </p:txBody>
          </p:sp>
          <p:sp>
            <p:nvSpPr>
              <p:cNvPr id="422183" name="Freeform 291"/>
              <p:cNvSpPr>
                <a:spLocks/>
              </p:cNvSpPr>
              <p:nvPr/>
            </p:nvSpPr>
            <p:spPr bwMode="auto">
              <a:xfrm>
                <a:off x="977" y="3412"/>
                <a:ext cx="70" cy="69"/>
              </a:xfrm>
              <a:custGeom>
                <a:avLst/>
                <a:gdLst>
                  <a:gd name="T0" fmla="*/ 9 w 70"/>
                  <a:gd name="T1" fmla="*/ 4 h 69"/>
                  <a:gd name="T2" fmla="*/ 3 w 70"/>
                  <a:gd name="T3" fmla="*/ 30 h 69"/>
                  <a:gd name="T4" fmla="*/ 0 w 70"/>
                  <a:gd name="T5" fmla="*/ 46 h 69"/>
                  <a:gd name="T6" fmla="*/ 5 w 70"/>
                  <a:gd name="T7" fmla="*/ 56 h 69"/>
                  <a:gd name="T8" fmla="*/ 21 w 70"/>
                  <a:gd name="T9" fmla="*/ 68 h 69"/>
                  <a:gd name="T10" fmla="*/ 42 w 70"/>
                  <a:gd name="T11" fmla="*/ 69 h 69"/>
                  <a:gd name="T12" fmla="*/ 54 w 70"/>
                  <a:gd name="T13" fmla="*/ 65 h 69"/>
                  <a:gd name="T14" fmla="*/ 63 w 70"/>
                  <a:gd name="T15" fmla="*/ 60 h 69"/>
                  <a:gd name="T16" fmla="*/ 70 w 70"/>
                  <a:gd name="T17" fmla="*/ 48 h 69"/>
                  <a:gd name="T18" fmla="*/ 67 w 70"/>
                  <a:gd name="T19" fmla="*/ 34 h 69"/>
                  <a:gd name="T20" fmla="*/ 58 w 70"/>
                  <a:gd name="T21" fmla="*/ 20 h 69"/>
                  <a:gd name="T22" fmla="*/ 47 w 70"/>
                  <a:gd name="T23" fmla="*/ 12 h 69"/>
                  <a:gd name="T24" fmla="*/ 44 w 70"/>
                  <a:gd name="T25" fmla="*/ 0 h 69"/>
                  <a:gd name="T26" fmla="*/ 28 w 70"/>
                  <a:gd name="T27" fmla="*/ 4 h 69"/>
                  <a:gd name="T28" fmla="*/ 37 w 70"/>
                  <a:gd name="T29" fmla="*/ 22 h 69"/>
                  <a:gd name="T30" fmla="*/ 51 w 70"/>
                  <a:gd name="T31" fmla="*/ 35 h 69"/>
                  <a:gd name="T32" fmla="*/ 54 w 70"/>
                  <a:gd name="T33" fmla="*/ 45 h 69"/>
                  <a:gd name="T34" fmla="*/ 47 w 70"/>
                  <a:gd name="T35" fmla="*/ 54 h 69"/>
                  <a:gd name="T36" fmla="*/ 35 w 70"/>
                  <a:gd name="T37" fmla="*/ 56 h 69"/>
                  <a:gd name="T38" fmla="*/ 23 w 70"/>
                  <a:gd name="T39" fmla="*/ 54 h 69"/>
                  <a:gd name="T40" fmla="*/ 17 w 70"/>
                  <a:gd name="T41" fmla="*/ 45 h 69"/>
                  <a:gd name="T42" fmla="*/ 17 w 70"/>
                  <a:gd name="T43" fmla="*/ 34 h 69"/>
                  <a:gd name="T44" fmla="*/ 21 w 70"/>
                  <a:gd name="T45" fmla="*/ 23 h 69"/>
                  <a:gd name="T46" fmla="*/ 26 w 70"/>
                  <a:gd name="T47" fmla="*/ 8 h 69"/>
                  <a:gd name="T48" fmla="*/ 9 w 70"/>
                  <a:gd name="T49" fmla="*/ 4 h 69"/>
                  <a:gd name="T50" fmla="*/ 9 w 70"/>
                  <a:gd name="T51" fmla="*/ 4 h 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0"/>
                  <a:gd name="T79" fmla="*/ 0 h 69"/>
                  <a:gd name="T80" fmla="*/ 70 w 70"/>
                  <a:gd name="T81" fmla="*/ 69 h 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0" h="69">
                    <a:moveTo>
                      <a:pt x="9" y="4"/>
                    </a:moveTo>
                    <a:lnTo>
                      <a:pt x="3" y="30"/>
                    </a:lnTo>
                    <a:lnTo>
                      <a:pt x="0" y="46"/>
                    </a:lnTo>
                    <a:lnTo>
                      <a:pt x="5" y="56"/>
                    </a:lnTo>
                    <a:lnTo>
                      <a:pt x="21" y="68"/>
                    </a:lnTo>
                    <a:lnTo>
                      <a:pt x="42" y="69"/>
                    </a:lnTo>
                    <a:lnTo>
                      <a:pt x="54" y="65"/>
                    </a:lnTo>
                    <a:lnTo>
                      <a:pt x="63" y="60"/>
                    </a:lnTo>
                    <a:lnTo>
                      <a:pt x="70" y="48"/>
                    </a:lnTo>
                    <a:lnTo>
                      <a:pt x="67" y="34"/>
                    </a:lnTo>
                    <a:lnTo>
                      <a:pt x="58" y="20"/>
                    </a:lnTo>
                    <a:lnTo>
                      <a:pt x="47" y="12"/>
                    </a:lnTo>
                    <a:lnTo>
                      <a:pt x="44" y="0"/>
                    </a:lnTo>
                    <a:lnTo>
                      <a:pt x="28" y="4"/>
                    </a:lnTo>
                    <a:lnTo>
                      <a:pt x="37" y="22"/>
                    </a:lnTo>
                    <a:lnTo>
                      <a:pt x="51" y="35"/>
                    </a:lnTo>
                    <a:lnTo>
                      <a:pt x="54" y="45"/>
                    </a:lnTo>
                    <a:lnTo>
                      <a:pt x="47" y="54"/>
                    </a:lnTo>
                    <a:lnTo>
                      <a:pt x="35" y="56"/>
                    </a:lnTo>
                    <a:lnTo>
                      <a:pt x="23" y="54"/>
                    </a:lnTo>
                    <a:lnTo>
                      <a:pt x="17" y="45"/>
                    </a:lnTo>
                    <a:lnTo>
                      <a:pt x="17" y="34"/>
                    </a:lnTo>
                    <a:lnTo>
                      <a:pt x="21" y="23"/>
                    </a:lnTo>
                    <a:lnTo>
                      <a:pt x="26" y="8"/>
                    </a:lnTo>
                    <a:lnTo>
                      <a:pt x="9" y="4"/>
                    </a:lnTo>
                    <a:close/>
                  </a:path>
                </a:pathLst>
              </a:custGeom>
              <a:solidFill>
                <a:srgbClr val="000000"/>
              </a:solidFill>
              <a:ln w="9525">
                <a:noFill/>
                <a:round/>
                <a:headEnd/>
                <a:tailEnd/>
              </a:ln>
            </p:spPr>
            <p:txBody>
              <a:bodyPr/>
              <a:lstStyle/>
              <a:p>
                <a:endParaRPr lang="en-US"/>
              </a:p>
            </p:txBody>
          </p:sp>
          <p:sp>
            <p:nvSpPr>
              <p:cNvPr id="422184" name="Freeform 292"/>
              <p:cNvSpPr>
                <a:spLocks/>
              </p:cNvSpPr>
              <p:nvPr/>
            </p:nvSpPr>
            <p:spPr bwMode="auto">
              <a:xfrm>
                <a:off x="933" y="3430"/>
                <a:ext cx="56" cy="67"/>
              </a:xfrm>
              <a:custGeom>
                <a:avLst/>
                <a:gdLst>
                  <a:gd name="T0" fmla="*/ 31 w 56"/>
                  <a:gd name="T1" fmla="*/ 12 h 67"/>
                  <a:gd name="T2" fmla="*/ 5 w 56"/>
                  <a:gd name="T3" fmla="*/ 51 h 67"/>
                  <a:gd name="T4" fmla="*/ 0 w 56"/>
                  <a:gd name="T5" fmla="*/ 58 h 67"/>
                  <a:gd name="T6" fmla="*/ 17 w 56"/>
                  <a:gd name="T7" fmla="*/ 67 h 67"/>
                  <a:gd name="T8" fmla="*/ 49 w 56"/>
                  <a:gd name="T9" fmla="*/ 20 h 67"/>
                  <a:gd name="T10" fmla="*/ 56 w 56"/>
                  <a:gd name="T11" fmla="*/ 0 h 67"/>
                  <a:gd name="T12" fmla="*/ 24 w 56"/>
                  <a:gd name="T13" fmla="*/ 12 h 67"/>
                  <a:gd name="T14" fmla="*/ 31 w 56"/>
                  <a:gd name="T15" fmla="*/ 12 h 67"/>
                  <a:gd name="T16" fmla="*/ 31 w 56"/>
                  <a:gd name="T17" fmla="*/ 12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67"/>
                  <a:gd name="T29" fmla="*/ 56 w 5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67">
                    <a:moveTo>
                      <a:pt x="31" y="12"/>
                    </a:moveTo>
                    <a:lnTo>
                      <a:pt x="5" y="51"/>
                    </a:lnTo>
                    <a:lnTo>
                      <a:pt x="0" y="58"/>
                    </a:lnTo>
                    <a:lnTo>
                      <a:pt x="17" y="67"/>
                    </a:lnTo>
                    <a:lnTo>
                      <a:pt x="49" y="20"/>
                    </a:lnTo>
                    <a:lnTo>
                      <a:pt x="56" y="0"/>
                    </a:lnTo>
                    <a:lnTo>
                      <a:pt x="24" y="12"/>
                    </a:lnTo>
                    <a:lnTo>
                      <a:pt x="31" y="12"/>
                    </a:lnTo>
                    <a:close/>
                  </a:path>
                </a:pathLst>
              </a:custGeom>
              <a:solidFill>
                <a:srgbClr val="000000"/>
              </a:solidFill>
              <a:ln w="9525">
                <a:noFill/>
                <a:round/>
                <a:headEnd/>
                <a:tailEnd/>
              </a:ln>
            </p:spPr>
            <p:txBody>
              <a:bodyPr/>
              <a:lstStyle/>
              <a:p>
                <a:endParaRPr lang="en-US"/>
              </a:p>
            </p:txBody>
          </p:sp>
          <p:sp>
            <p:nvSpPr>
              <p:cNvPr id="422185" name="Freeform 293"/>
              <p:cNvSpPr>
                <a:spLocks/>
              </p:cNvSpPr>
              <p:nvPr/>
            </p:nvSpPr>
            <p:spPr bwMode="auto">
              <a:xfrm>
                <a:off x="887" y="3518"/>
                <a:ext cx="63" cy="101"/>
              </a:xfrm>
              <a:custGeom>
                <a:avLst/>
                <a:gdLst>
                  <a:gd name="T0" fmla="*/ 34 w 63"/>
                  <a:gd name="T1" fmla="*/ 0 h 101"/>
                  <a:gd name="T2" fmla="*/ 4 w 63"/>
                  <a:gd name="T3" fmla="*/ 66 h 101"/>
                  <a:gd name="T4" fmla="*/ 0 w 63"/>
                  <a:gd name="T5" fmla="*/ 88 h 101"/>
                  <a:gd name="T6" fmla="*/ 18 w 63"/>
                  <a:gd name="T7" fmla="*/ 93 h 101"/>
                  <a:gd name="T8" fmla="*/ 42 w 63"/>
                  <a:gd name="T9" fmla="*/ 101 h 101"/>
                  <a:gd name="T10" fmla="*/ 51 w 63"/>
                  <a:gd name="T11" fmla="*/ 85 h 101"/>
                  <a:gd name="T12" fmla="*/ 63 w 63"/>
                  <a:gd name="T13" fmla="*/ 1 h 101"/>
                  <a:gd name="T14" fmla="*/ 49 w 63"/>
                  <a:gd name="T15" fmla="*/ 1 h 101"/>
                  <a:gd name="T16" fmla="*/ 32 w 63"/>
                  <a:gd name="T17" fmla="*/ 81 h 101"/>
                  <a:gd name="T18" fmla="*/ 21 w 63"/>
                  <a:gd name="T19" fmla="*/ 77 h 101"/>
                  <a:gd name="T20" fmla="*/ 48 w 63"/>
                  <a:gd name="T21" fmla="*/ 1 h 101"/>
                  <a:gd name="T22" fmla="*/ 34 w 63"/>
                  <a:gd name="T23" fmla="*/ 0 h 101"/>
                  <a:gd name="T24" fmla="*/ 34 w 63"/>
                  <a:gd name="T25" fmla="*/ 0 h 1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101"/>
                  <a:gd name="T41" fmla="*/ 63 w 63"/>
                  <a:gd name="T42" fmla="*/ 101 h 1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101">
                    <a:moveTo>
                      <a:pt x="34" y="0"/>
                    </a:moveTo>
                    <a:lnTo>
                      <a:pt x="4" y="66"/>
                    </a:lnTo>
                    <a:lnTo>
                      <a:pt x="0" y="88"/>
                    </a:lnTo>
                    <a:lnTo>
                      <a:pt x="18" y="93"/>
                    </a:lnTo>
                    <a:lnTo>
                      <a:pt x="42" y="101"/>
                    </a:lnTo>
                    <a:lnTo>
                      <a:pt x="51" y="85"/>
                    </a:lnTo>
                    <a:lnTo>
                      <a:pt x="63" y="1"/>
                    </a:lnTo>
                    <a:lnTo>
                      <a:pt x="49" y="1"/>
                    </a:lnTo>
                    <a:lnTo>
                      <a:pt x="32" y="81"/>
                    </a:lnTo>
                    <a:lnTo>
                      <a:pt x="21" y="77"/>
                    </a:lnTo>
                    <a:lnTo>
                      <a:pt x="48" y="1"/>
                    </a:lnTo>
                    <a:lnTo>
                      <a:pt x="34" y="0"/>
                    </a:lnTo>
                    <a:close/>
                  </a:path>
                </a:pathLst>
              </a:custGeom>
              <a:solidFill>
                <a:srgbClr val="000000"/>
              </a:solidFill>
              <a:ln w="9525">
                <a:noFill/>
                <a:round/>
                <a:headEnd/>
                <a:tailEnd/>
              </a:ln>
            </p:spPr>
            <p:txBody>
              <a:bodyPr/>
              <a:lstStyle/>
              <a:p>
                <a:endParaRPr lang="en-US"/>
              </a:p>
            </p:txBody>
          </p:sp>
          <p:sp>
            <p:nvSpPr>
              <p:cNvPr id="422186" name="Freeform 294"/>
              <p:cNvSpPr>
                <a:spLocks/>
              </p:cNvSpPr>
              <p:nvPr/>
            </p:nvSpPr>
            <p:spPr bwMode="auto">
              <a:xfrm>
                <a:off x="899" y="3481"/>
                <a:ext cx="58" cy="42"/>
              </a:xfrm>
              <a:custGeom>
                <a:avLst/>
                <a:gdLst>
                  <a:gd name="T0" fmla="*/ 6 w 58"/>
                  <a:gd name="T1" fmla="*/ 0 h 42"/>
                  <a:gd name="T2" fmla="*/ 34 w 58"/>
                  <a:gd name="T3" fmla="*/ 4 h 42"/>
                  <a:gd name="T4" fmla="*/ 51 w 58"/>
                  <a:gd name="T5" fmla="*/ 12 h 42"/>
                  <a:gd name="T6" fmla="*/ 58 w 58"/>
                  <a:gd name="T7" fmla="*/ 27 h 42"/>
                  <a:gd name="T8" fmla="*/ 55 w 58"/>
                  <a:gd name="T9" fmla="*/ 41 h 42"/>
                  <a:gd name="T10" fmla="*/ 41 w 58"/>
                  <a:gd name="T11" fmla="*/ 42 h 42"/>
                  <a:gd name="T12" fmla="*/ 23 w 58"/>
                  <a:gd name="T13" fmla="*/ 41 h 42"/>
                  <a:gd name="T14" fmla="*/ 2 w 58"/>
                  <a:gd name="T15" fmla="*/ 38 h 42"/>
                  <a:gd name="T16" fmla="*/ 6 w 58"/>
                  <a:gd name="T17" fmla="*/ 25 h 42"/>
                  <a:gd name="T18" fmla="*/ 32 w 58"/>
                  <a:gd name="T19" fmla="*/ 30 h 42"/>
                  <a:gd name="T20" fmla="*/ 41 w 58"/>
                  <a:gd name="T21" fmla="*/ 27 h 42"/>
                  <a:gd name="T22" fmla="*/ 41 w 58"/>
                  <a:gd name="T23" fmla="*/ 20 h 42"/>
                  <a:gd name="T24" fmla="*/ 34 w 58"/>
                  <a:gd name="T25" fmla="*/ 18 h 42"/>
                  <a:gd name="T26" fmla="*/ 0 w 58"/>
                  <a:gd name="T27" fmla="*/ 15 h 42"/>
                  <a:gd name="T28" fmla="*/ 6 w 58"/>
                  <a:gd name="T29" fmla="*/ 0 h 42"/>
                  <a:gd name="T30" fmla="*/ 6 w 58"/>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42"/>
                  <a:gd name="T50" fmla="*/ 58 w 58"/>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42">
                    <a:moveTo>
                      <a:pt x="6" y="0"/>
                    </a:moveTo>
                    <a:lnTo>
                      <a:pt x="34" y="4"/>
                    </a:lnTo>
                    <a:lnTo>
                      <a:pt x="51" y="12"/>
                    </a:lnTo>
                    <a:lnTo>
                      <a:pt x="58" y="27"/>
                    </a:lnTo>
                    <a:lnTo>
                      <a:pt x="55" y="41"/>
                    </a:lnTo>
                    <a:lnTo>
                      <a:pt x="41" y="42"/>
                    </a:lnTo>
                    <a:lnTo>
                      <a:pt x="23" y="41"/>
                    </a:lnTo>
                    <a:lnTo>
                      <a:pt x="2" y="38"/>
                    </a:lnTo>
                    <a:lnTo>
                      <a:pt x="6" y="25"/>
                    </a:lnTo>
                    <a:lnTo>
                      <a:pt x="32" y="30"/>
                    </a:lnTo>
                    <a:lnTo>
                      <a:pt x="41" y="27"/>
                    </a:lnTo>
                    <a:lnTo>
                      <a:pt x="41" y="20"/>
                    </a:lnTo>
                    <a:lnTo>
                      <a:pt x="34" y="18"/>
                    </a:lnTo>
                    <a:lnTo>
                      <a:pt x="0" y="15"/>
                    </a:lnTo>
                    <a:lnTo>
                      <a:pt x="6" y="0"/>
                    </a:lnTo>
                    <a:close/>
                  </a:path>
                </a:pathLst>
              </a:custGeom>
              <a:solidFill>
                <a:srgbClr val="000000"/>
              </a:solidFill>
              <a:ln w="9525">
                <a:noFill/>
                <a:round/>
                <a:headEnd/>
                <a:tailEnd/>
              </a:ln>
            </p:spPr>
            <p:txBody>
              <a:bodyPr/>
              <a:lstStyle/>
              <a:p>
                <a:endParaRPr lang="en-US"/>
              </a:p>
            </p:txBody>
          </p:sp>
          <p:sp>
            <p:nvSpPr>
              <p:cNvPr id="422187" name="Freeform 295"/>
              <p:cNvSpPr>
                <a:spLocks/>
              </p:cNvSpPr>
              <p:nvPr/>
            </p:nvSpPr>
            <p:spPr bwMode="auto">
              <a:xfrm>
                <a:off x="852" y="3358"/>
                <a:ext cx="26" cy="37"/>
              </a:xfrm>
              <a:custGeom>
                <a:avLst/>
                <a:gdLst>
                  <a:gd name="T0" fmla="*/ 9 w 26"/>
                  <a:gd name="T1" fmla="*/ 0 h 37"/>
                  <a:gd name="T2" fmla="*/ 0 w 26"/>
                  <a:gd name="T3" fmla="*/ 32 h 37"/>
                  <a:gd name="T4" fmla="*/ 25 w 26"/>
                  <a:gd name="T5" fmla="*/ 37 h 37"/>
                  <a:gd name="T6" fmla="*/ 26 w 26"/>
                  <a:gd name="T7" fmla="*/ 4 h 37"/>
                  <a:gd name="T8" fmla="*/ 9 w 26"/>
                  <a:gd name="T9" fmla="*/ 0 h 37"/>
                  <a:gd name="T10" fmla="*/ 9 w 26"/>
                  <a:gd name="T11" fmla="*/ 0 h 37"/>
                  <a:gd name="T12" fmla="*/ 0 60000 65536"/>
                  <a:gd name="T13" fmla="*/ 0 60000 65536"/>
                  <a:gd name="T14" fmla="*/ 0 60000 65536"/>
                  <a:gd name="T15" fmla="*/ 0 60000 65536"/>
                  <a:gd name="T16" fmla="*/ 0 60000 65536"/>
                  <a:gd name="T17" fmla="*/ 0 60000 65536"/>
                  <a:gd name="T18" fmla="*/ 0 w 26"/>
                  <a:gd name="T19" fmla="*/ 0 h 37"/>
                  <a:gd name="T20" fmla="*/ 26 w 26"/>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26" h="37">
                    <a:moveTo>
                      <a:pt x="9" y="0"/>
                    </a:moveTo>
                    <a:lnTo>
                      <a:pt x="0" y="32"/>
                    </a:lnTo>
                    <a:lnTo>
                      <a:pt x="25" y="37"/>
                    </a:lnTo>
                    <a:lnTo>
                      <a:pt x="26" y="4"/>
                    </a:lnTo>
                    <a:lnTo>
                      <a:pt x="9" y="0"/>
                    </a:lnTo>
                    <a:close/>
                  </a:path>
                </a:pathLst>
              </a:custGeom>
              <a:solidFill>
                <a:srgbClr val="000000"/>
              </a:solidFill>
              <a:ln w="9525">
                <a:noFill/>
                <a:round/>
                <a:headEnd/>
                <a:tailEnd/>
              </a:ln>
            </p:spPr>
            <p:txBody>
              <a:bodyPr/>
              <a:lstStyle/>
              <a:p>
                <a:endParaRPr lang="en-US"/>
              </a:p>
            </p:txBody>
          </p:sp>
          <p:sp>
            <p:nvSpPr>
              <p:cNvPr id="422188" name="Freeform 296"/>
              <p:cNvSpPr>
                <a:spLocks/>
              </p:cNvSpPr>
              <p:nvPr/>
            </p:nvSpPr>
            <p:spPr bwMode="auto">
              <a:xfrm>
                <a:off x="833" y="3572"/>
                <a:ext cx="26" cy="36"/>
              </a:xfrm>
              <a:custGeom>
                <a:avLst/>
                <a:gdLst>
                  <a:gd name="T0" fmla="*/ 0 w 26"/>
                  <a:gd name="T1" fmla="*/ 1 h 36"/>
                  <a:gd name="T2" fmla="*/ 0 w 26"/>
                  <a:gd name="T3" fmla="*/ 35 h 36"/>
                  <a:gd name="T4" fmla="*/ 19 w 26"/>
                  <a:gd name="T5" fmla="*/ 36 h 36"/>
                  <a:gd name="T6" fmla="*/ 26 w 26"/>
                  <a:gd name="T7" fmla="*/ 0 h 36"/>
                  <a:gd name="T8" fmla="*/ 0 w 26"/>
                  <a:gd name="T9" fmla="*/ 1 h 36"/>
                  <a:gd name="T10" fmla="*/ 0 w 26"/>
                  <a:gd name="T11" fmla="*/ 1 h 36"/>
                  <a:gd name="T12" fmla="*/ 0 60000 65536"/>
                  <a:gd name="T13" fmla="*/ 0 60000 65536"/>
                  <a:gd name="T14" fmla="*/ 0 60000 65536"/>
                  <a:gd name="T15" fmla="*/ 0 60000 65536"/>
                  <a:gd name="T16" fmla="*/ 0 60000 65536"/>
                  <a:gd name="T17" fmla="*/ 0 60000 65536"/>
                  <a:gd name="T18" fmla="*/ 0 w 26"/>
                  <a:gd name="T19" fmla="*/ 0 h 36"/>
                  <a:gd name="T20" fmla="*/ 26 w 26"/>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6" h="36">
                    <a:moveTo>
                      <a:pt x="0" y="1"/>
                    </a:moveTo>
                    <a:lnTo>
                      <a:pt x="0" y="35"/>
                    </a:lnTo>
                    <a:lnTo>
                      <a:pt x="19" y="36"/>
                    </a:lnTo>
                    <a:lnTo>
                      <a:pt x="26" y="0"/>
                    </a:lnTo>
                    <a:lnTo>
                      <a:pt x="0" y="1"/>
                    </a:lnTo>
                    <a:close/>
                  </a:path>
                </a:pathLst>
              </a:custGeom>
              <a:solidFill>
                <a:srgbClr val="000000"/>
              </a:solidFill>
              <a:ln w="9525">
                <a:noFill/>
                <a:round/>
                <a:headEnd/>
                <a:tailEnd/>
              </a:ln>
            </p:spPr>
            <p:txBody>
              <a:bodyPr/>
              <a:lstStyle/>
              <a:p>
                <a:endParaRPr lang="en-US"/>
              </a:p>
            </p:txBody>
          </p:sp>
          <p:sp>
            <p:nvSpPr>
              <p:cNvPr id="422189" name="Freeform 297"/>
              <p:cNvSpPr>
                <a:spLocks/>
              </p:cNvSpPr>
              <p:nvPr/>
            </p:nvSpPr>
            <p:spPr bwMode="auto">
              <a:xfrm>
                <a:off x="662" y="3098"/>
                <a:ext cx="23" cy="46"/>
              </a:xfrm>
              <a:custGeom>
                <a:avLst/>
                <a:gdLst>
                  <a:gd name="T0" fmla="*/ 0 w 23"/>
                  <a:gd name="T1" fmla="*/ 0 h 46"/>
                  <a:gd name="T2" fmla="*/ 2 w 23"/>
                  <a:gd name="T3" fmla="*/ 46 h 46"/>
                  <a:gd name="T4" fmla="*/ 23 w 23"/>
                  <a:gd name="T5" fmla="*/ 46 h 46"/>
                  <a:gd name="T6" fmla="*/ 20 w 23"/>
                  <a:gd name="T7" fmla="*/ 7 h 46"/>
                  <a:gd name="T8" fmla="*/ 0 w 23"/>
                  <a:gd name="T9" fmla="*/ 0 h 46"/>
                  <a:gd name="T10" fmla="*/ 0 w 23"/>
                  <a:gd name="T11" fmla="*/ 0 h 46"/>
                  <a:gd name="T12" fmla="*/ 0 60000 65536"/>
                  <a:gd name="T13" fmla="*/ 0 60000 65536"/>
                  <a:gd name="T14" fmla="*/ 0 60000 65536"/>
                  <a:gd name="T15" fmla="*/ 0 60000 65536"/>
                  <a:gd name="T16" fmla="*/ 0 60000 65536"/>
                  <a:gd name="T17" fmla="*/ 0 60000 65536"/>
                  <a:gd name="T18" fmla="*/ 0 w 23"/>
                  <a:gd name="T19" fmla="*/ 0 h 46"/>
                  <a:gd name="T20" fmla="*/ 23 w 23"/>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23" h="46">
                    <a:moveTo>
                      <a:pt x="0" y="0"/>
                    </a:moveTo>
                    <a:lnTo>
                      <a:pt x="2" y="46"/>
                    </a:lnTo>
                    <a:lnTo>
                      <a:pt x="23" y="46"/>
                    </a:lnTo>
                    <a:lnTo>
                      <a:pt x="20" y="7"/>
                    </a:lnTo>
                    <a:lnTo>
                      <a:pt x="0" y="0"/>
                    </a:lnTo>
                    <a:close/>
                  </a:path>
                </a:pathLst>
              </a:custGeom>
              <a:solidFill>
                <a:srgbClr val="000000"/>
              </a:solidFill>
              <a:ln w="9525">
                <a:noFill/>
                <a:round/>
                <a:headEnd/>
                <a:tailEnd/>
              </a:ln>
            </p:spPr>
            <p:txBody>
              <a:bodyPr/>
              <a:lstStyle/>
              <a:p>
                <a:endParaRPr lang="en-US"/>
              </a:p>
            </p:txBody>
          </p:sp>
          <p:sp>
            <p:nvSpPr>
              <p:cNvPr id="422190" name="Freeform 298"/>
              <p:cNvSpPr>
                <a:spLocks/>
              </p:cNvSpPr>
              <p:nvPr/>
            </p:nvSpPr>
            <p:spPr bwMode="auto">
              <a:xfrm>
                <a:off x="678" y="3220"/>
                <a:ext cx="21" cy="47"/>
              </a:xfrm>
              <a:custGeom>
                <a:avLst/>
                <a:gdLst>
                  <a:gd name="T0" fmla="*/ 0 w 21"/>
                  <a:gd name="T1" fmla="*/ 0 h 47"/>
                  <a:gd name="T2" fmla="*/ 0 w 21"/>
                  <a:gd name="T3" fmla="*/ 47 h 47"/>
                  <a:gd name="T4" fmla="*/ 21 w 21"/>
                  <a:gd name="T5" fmla="*/ 47 h 47"/>
                  <a:gd name="T6" fmla="*/ 12 w 21"/>
                  <a:gd name="T7" fmla="*/ 3 h 47"/>
                  <a:gd name="T8" fmla="*/ 0 w 21"/>
                  <a:gd name="T9" fmla="*/ 0 h 47"/>
                  <a:gd name="T10" fmla="*/ 0 w 21"/>
                  <a:gd name="T11" fmla="*/ 0 h 47"/>
                  <a:gd name="T12" fmla="*/ 0 60000 65536"/>
                  <a:gd name="T13" fmla="*/ 0 60000 65536"/>
                  <a:gd name="T14" fmla="*/ 0 60000 65536"/>
                  <a:gd name="T15" fmla="*/ 0 60000 65536"/>
                  <a:gd name="T16" fmla="*/ 0 60000 65536"/>
                  <a:gd name="T17" fmla="*/ 0 60000 65536"/>
                  <a:gd name="T18" fmla="*/ 0 w 21"/>
                  <a:gd name="T19" fmla="*/ 0 h 47"/>
                  <a:gd name="T20" fmla="*/ 21 w 21"/>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21" h="47">
                    <a:moveTo>
                      <a:pt x="0" y="0"/>
                    </a:moveTo>
                    <a:lnTo>
                      <a:pt x="0" y="47"/>
                    </a:lnTo>
                    <a:lnTo>
                      <a:pt x="21" y="47"/>
                    </a:lnTo>
                    <a:lnTo>
                      <a:pt x="12" y="3"/>
                    </a:lnTo>
                    <a:lnTo>
                      <a:pt x="0" y="0"/>
                    </a:lnTo>
                    <a:close/>
                  </a:path>
                </a:pathLst>
              </a:custGeom>
              <a:solidFill>
                <a:srgbClr val="000000"/>
              </a:solidFill>
              <a:ln w="9525">
                <a:noFill/>
                <a:round/>
                <a:headEnd/>
                <a:tailEnd/>
              </a:ln>
            </p:spPr>
            <p:txBody>
              <a:bodyPr/>
              <a:lstStyle/>
              <a:p>
                <a:endParaRPr lang="en-US"/>
              </a:p>
            </p:txBody>
          </p:sp>
          <p:sp>
            <p:nvSpPr>
              <p:cNvPr id="422191" name="Freeform 299"/>
              <p:cNvSpPr>
                <a:spLocks/>
              </p:cNvSpPr>
              <p:nvPr/>
            </p:nvSpPr>
            <p:spPr bwMode="auto">
              <a:xfrm>
                <a:off x="690" y="3343"/>
                <a:ext cx="23" cy="39"/>
              </a:xfrm>
              <a:custGeom>
                <a:avLst/>
                <a:gdLst>
                  <a:gd name="T0" fmla="*/ 0 w 23"/>
                  <a:gd name="T1" fmla="*/ 0 h 39"/>
                  <a:gd name="T2" fmla="*/ 4 w 23"/>
                  <a:gd name="T3" fmla="*/ 39 h 39"/>
                  <a:gd name="T4" fmla="*/ 23 w 23"/>
                  <a:gd name="T5" fmla="*/ 39 h 39"/>
                  <a:gd name="T6" fmla="*/ 18 w 23"/>
                  <a:gd name="T7" fmla="*/ 1 h 39"/>
                  <a:gd name="T8" fmla="*/ 0 w 23"/>
                  <a:gd name="T9" fmla="*/ 0 h 39"/>
                  <a:gd name="T10" fmla="*/ 0 w 23"/>
                  <a:gd name="T11" fmla="*/ 0 h 39"/>
                  <a:gd name="T12" fmla="*/ 0 60000 65536"/>
                  <a:gd name="T13" fmla="*/ 0 60000 65536"/>
                  <a:gd name="T14" fmla="*/ 0 60000 65536"/>
                  <a:gd name="T15" fmla="*/ 0 60000 65536"/>
                  <a:gd name="T16" fmla="*/ 0 60000 65536"/>
                  <a:gd name="T17" fmla="*/ 0 60000 65536"/>
                  <a:gd name="T18" fmla="*/ 0 w 23"/>
                  <a:gd name="T19" fmla="*/ 0 h 39"/>
                  <a:gd name="T20" fmla="*/ 23 w 23"/>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23" h="39">
                    <a:moveTo>
                      <a:pt x="0" y="0"/>
                    </a:moveTo>
                    <a:lnTo>
                      <a:pt x="4" y="39"/>
                    </a:lnTo>
                    <a:lnTo>
                      <a:pt x="23" y="39"/>
                    </a:lnTo>
                    <a:lnTo>
                      <a:pt x="18" y="1"/>
                    </a:lnTo>
                    <a:lnTo>
                      <a:pt x="0" y="0"/>
                    </a:lnTo>
                    <a:close/>
                  </a:path>
                </a:pathLst>
              </a:custGeom>
              <a:solidFill>
                <a:srgbClr val="000000"/>
              </a:solidFill>
              <a:ln w="9525">
                <a:noFill/>
                <a:round/>
                <a:headEnd/>
                <a:tailEnd/>
              </a:ln>
            </p:spPr>
            <p:txBody>
              <a:bodyPr/>
              <a:lstStyle/>
              <a:p>
                <a:endParaRPr lang="en-US"/>
              </a:p>
            </p:txBody>
          </p:sp>
          <p:sp>
            <p:nvSpPr>
              <p:cNvPr id="422192" name="Freeform 300"/>
              <p:cNvSpPr>
                <a:spLocks/>
              </p:cNvSpPr>
              <p:nvPr/>
            </p:nvSpPr>
            <p:spPr bwMode="auto">
              <a:xfrm>
                <a:off x="479" y="3129"/>
                <a:ext cx="66" cy="56"/>
              </a:xfrm>
              <a:custGeom>
                <a:avLst/>
                <a:gdLst>
                  <a:gd name="T0" fmla="*/ 66 w 66"/>
                  <a:gd name="T1" fmla="*/ 0 h 56"/>
                  <a:gd name="T2" fmla="*/ 0 w 66"/>
                  <a:gd name="T3" fmla="*/ 38 h 56"/>
                  <a:gd name="T4" fmla="*/ 0 w 66"/>
                  <a:gd name="T5" fmla="*/ 56 h 56"/>
                  <a:gd name="T6" fmla="*/ 66 w 66"/>
                  <a:gd name="T7" fmla="*/ 21 h 56"/>
                  <a:gd name="T8" fmla="*/ 66 w 66"/>
                  <a:gd name="T9" fmla="*/ 0 h 56"/>
                  <a:gd name="T10" fmla="*/ 66 w 66"/>
                  <a:gd name="T11" fmla="*/ 0 h 56"/>
                  <a:gd name="T12" fmla="*/ 0 60000 65536"/>
                  <a:gd name="T13" fmla="*/ 0 60000 65536"/>
                  <a:gd name="T14" fmla="*/ 0 60000 65536"/>
                  <a:gd name="T15" fmla="*/ 0 60000 65536"/>
                  <a:gd name="T16" fmla="*/ 0 60000 65536"/>
                  <a:gd name="T17" fmla="*/ 0 60000 65536"/>
                  <a:gd name="T18" fmla="*/ 0 w 66"/>
                  <a:gd name="T19" fmla="*/ 0 h 56"/>
                  <a:gd name="T20" fmla="*/ 66 w 6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66" h="56">
                    <a:moveTo>
                      <a:pt x="66" y="0"/>
                    </a:moveTo>
                    <a:lnTo>
                      <a:pt x="0" y="38"/>
                    </a:lnTo>
                    <a:lnTo>
                      <a:pt x="0" y="56"/>
                    </a:lnTo>
                    <a:lnTo>
                      <a:pt x="66" y="21"/>
                    </a:lnTo>
                    <a:lnTo>
                      <a:pt x="66" y="0"/>
                    </a:lnTo>
                    <a:close/>
                  </a:path>
                </a:pathLst>
              </a:custGeom>
              <a:solidFill>
                <a:srgbClr val="000000"/>
              </a:solidFill>
              <a:ln w="9525">
                <a:noFill/>
                <a:round/>
                <a:headEnd/>
                <a:tailEnd/>
              </a:ln>
            </p:spPr>
            <p:txBody>
              <a:bodyPr/>
              <a:lstStyle/>
              <a:p>
                <a:endParaRPr lang="en-US"/>
              </a:p>
            </p:txBody>
          </p:sp>
          <p:sp>
            <p:nvSpPr>
              <p:cNvPr id="422193" name="Freeform 301"/>
              <p:cNvSpPr>
                <a:spLocks/>
              </p:cNvSpPr>
              <p:nvPr/>
            </p:nvSpPr>
            <p:spPr bwMode="auto">
              <a:xfrm>
                <a:off x="483" y="3220"/>
                <a:ext cx="65" cy="38"/>
              </a:xfrm>
              <a:custGeom>
                <a:avLst/>
                <a:gdLst>
                  <a:gd name="T0" fmla="*/ 65 w 65"/>
                  <a:gd name="T1" fmla="*/ 0 h 38"/>
                  <a:gd name="T2" fmla="*/ 0 w 65"/>
                  <a:gd name="T3" fmla="*/ 26 h 38"/>
                  <a:gd name="T4" fmla="*/ 0 w 65"/>
                  <a:gd name="T5" fmla="*/ 38 h 38"/>
                  <a:gd name="T6" fmla="*/ 62 w 65"/>
                  <a:gd name="T7" fmla="*/ 22 h 38"/>
                  <a:gd name="T8" fmla="*/ 65 w 65"/>
                  <a:gd name="T9" fmla="*/ 0 h 38"/>
                  <a:gd name="T10" fmla="*/ 65 w 65"/>
                  <a:gd name="T11" fmla="*/ 0 h 38"/>
                  <a:gd name="T12" fmla="*/ 0 60000 65536"/>
                  <a:gd name="T13" fmla="*/ 0 60000 65536"/>
                  <a:gd name="T14" fmla="*/ 0 60000 65536"/>
                  <a:gd name="T15" fmla="*/ 0 60000 65536"/>
                  <a:gd name="T16" fmla="*/ 0 60000 65536"/>
                  <a:gd name="T17" fmla="*/ 0 60000 65536"/>
                  <a:gd name="T18" fmla="*/ 0 w 65"/>
                  <a:gd name="T19" fmla="*/ 0 h 38"/>
                  <a:gd name="T20" fmla="*/ 65 w 65"/>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65" h="38">
                    <a:moveTo>
                      <a:pt x="65" y="0"/>
                    </a:moveTo>
                    <a:lnTo>
                      <a:pt x="0" y="26"/>
                    </a:lnTo>
                    <a:lnTo>
                      <a:pt x="0" y="38"/>
                    </a:lnTo>
                    <a:lnTo>
                      <a:pt x="62" y="22"/>
                    </a:lnTo>
                    <a:lnTo>
                      <a:pt x="65" y="0"/>
                    </a:lnTo>
                    <a:close/>
                  </a:path>
                </a:pathLst>
              </a:custGeom>
              <a:solidFill>
                <a:srgbClr val="000000"/>
              </a:solidFill>
              <a:ln w="9525">
                <a:noFill/>
                <a:round/>
                <a:headEnd/>
                <a:tailEnd/>
              </a:ln>
            </p:spPr>
            <p:txBody>
              <a:bodyPr/>
              <a:lstStyle/>
              <a:p>
                <a:endParaRPr lang="en-US"/>
              </a:p>
            </p:txBody>
          </p:sp>
          <p:sp>
            <p:nvSpPr>
              <p:cNvPr id="422194" name="Freeform 302"/>
              <p:cNvSpPr>
                <a:spLocks/>
              </p:cNvSpPr>
              <p:nvPr/>
            </p:nvSpPr>
            <p:spPr bwMode="auto">
              <a:xfrm>
                <a:off x="479" y="3285"/>
                <a:ext cx="73" cy="32"/>
              </a:xfrm>
              <a:custGeom>
                <a:avLst/>
                <a:gdLst>
                  <a:gd name="T0" fmla="*/ 66 w 73"/>
                  <a:gd name="T1" fmla="*/ 0 h 32"/>
                  <a:gd name="T2" fmla="*/ 0 w 73"/>
                  <a:gd name="T3" fmla="*/ 23 h 32"/>
                  <a:gd name="T4" fmla="*/ 0 w 73"/>
                  <a:gd name="T5" fmla="*/ 32 h 32"/>
                  <a:gd name="T6" fmla="*/ 73 w 73"/>
                  <a:gd name="T7" fmla="*/ 13 h 32"/>
                  <a:gd name="T8" fmla="*/ 66 w 73"/>
                  <a:gd name="T9" fmla="*/ 0 h 32"/>
                  <a:gd name="T10" fmla="*/ 66 w 73"/>
                  <a:gd name="T11" fmla="*/ 0 h 32"/>
                  <a:gd name="T12" fmla="*/ 0 60000 65536"/>
                  <a:gd name="T13" fmla="*/ 0 60000 65536"/>
                  <a:gd name="T14" fmla="*/ 0 60000 65536"/>
                  <a:gd name="T15" fmla="*/ 0 60000 65536"/>
                  <a:gd name="T16" fmla="*/ 0 60000 65536"/>
                  <a:gd name="T17" fmla="*/ 0 60000 65536"/>
                  <a:gd name="T18" fmla="*/ 0 w 73"/>
                  <a:gd name="T19" fmla="*/ 0 h 32"/>
                  <a:gd name="T20" fmla="*/ 73 w 73"/>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73" h="32">
                    <a:moveTo>
                      <a:pt x="66" y="0"/>
                    </a:moveTo>
                    <a:lnTo>
                      <a:pt x="0" y="23"/>
                    </a:lnTo>
                    <a:lnTo>
                      <a:pt x="0" y="32"/>
                    </a:lnTo>
                    <a:lnTo>
                      <a:pt x="73" y="13"/>
                    </a:lnTo>
                    <a:lnTo>
                      <a:pt x="66" y="0"/>
                    </a:lnTo>
                    <a:close/>
                  </a:path>
                </a:pathLst>
              </a:custGeom>
              <a:solidFill>
                <a:srgbClr val="000000"/>
              </a:solidFill>
              <a:ln w="9525">
                <a:noFill/>
                <a:round/>
                <a:headEnd/>
                <a:tailEnd/>
              </a:ln>
            </p:spPr>
            <p:txBody>
              <a:bodyPr/>
              <a:lstStyle/>
              <a:p>
                <a:endParaRPr lang="en-US"/>
              </a:p>
            </p:txBody>
          </p:sp>
        </p:grpSp>
      </p:grpSp>
    </p:spTree>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2"/>
          <p:cNvSpPr>
            <a:spLocks noGrp="1"/>
          </p:cNvSpPr>
          <p:nvPr>
            <p:ph type="sldNum" sz="quarter" idx="4"/>
          </p:nvPr>
        </p:nvSpPr>
        <p:spPr bwMode="auto">
          <a:xfrm>
            <a:off x="6831013" y="6621463"/>
            <a:ext cx="2133600" cy="236537"/>
          </a:xfrm>
          <a:prstGeom prst="rect">
            <a:avLst/>
          </a:prstGeom>
          <a:ln>
            <a:miter lim="800000"/>
            <a:headEnd/>
            <a:tailEnd/>
          </a:ln>
        </p:spPr>
        <p:txBody>
          <a:bodyPr wrap="square" numCol="1" anchorCtr="0" compatLnSpc="1">
            <a:prstTxWarp prst="textNoShape">
              <a:avLst/>
            </a:prstTxWarp>
          </a:bodyPr>
          <a:lstStyle/>
          <a:p>
            <a:pPr>
              <a:defRPr/>
            </a:pPr>
            <a:fld id="{BEFE8225-0B70-4DE7-9068-26465F79B083}" type="slidenum">
              <a:rPr lang="en-US" smtClean="0">
                <a:solidFill>
                  <a:srgbClr val="FFFFFF"/>
                </a:solidFill>
              </a:rPr>
              <a:pPr>
                <a:defRPr/>
              </a:pPr>
              <a:t>51</a:t>
            </a:fld>
            <a:endParaRPr lang="en-US" smtClean="0">
              <a:solidFill>
                <a:srgbClr val="FFFFFF"/>
              </a:solidFill>
            </a:endParaRPr>
          </a:p>
        </p:txBody>
      </p:sp>
      <p:sp>
        <p:nvSpPr>
          <p:cNvPr id="19" name="Text Placeholder 10"/>
          <p:cNvSpPr>
            <a:spLocks noGrp="1"/>
          </p:cNvSpPr>
          <p:nvPr>
            <p:ph type="body" sz="quarter" idx="10"/>
          </p:nvPr>
        </p:nvSpPr>
        <p:spPr>
          <a:xfrm>
            <a:off x="0" y="1323231"/>
            <a:ext cx="9143999" cy="2173004"/>
          </a:xfrm>
          <a:solidFill>
            <a:schemeClr val="accent6">
              <a:lumMod val="20000"/>
              <a:lumOff val="80000"/>
            </a:schemeClr>
          </a:solidFill>
        </p:spPr>
        <p:txBody>
          <a:bodyPr numCol="2" spcCol="91440" rtlCol="0">
            <a:noAutofit/>
          </a:bodyPr>
          <a:lstStyle/>
          <a:p>
            <a:pPr marL="285750" indent="-173038">
              <a:spcBef>
                <a:spcPts val="800"/>
              </a:spcBef>
              <a:defRPr/>
            </a:pPr>
            <a:r>
              <a:rPr lang="en-US" sz="1600" dirty="0" smtClean="0"/>
              <a:t>10% of FHLBNY net income is earmarked for AHP projects</a:t>
            </a:r>
          </a:p>
          <a:p>
            <a:pPr marL="285750" indent="-173038">
              <a:spcBef>
                <a:spcPts val="800"/>
              </a:spcBef>
              <a:defRPr/>
            </a:pPr>
            <a:r>
              <a:rPr lang="en-US" sz="1600" dirty="0" smtClean="0"/>
              <a:t>Provides subsidies to support the creation and preservation of housing for lower income families and individuals</a:t>
            </a:r>
          </a:p>
          <a:p>
            <a:pPr marL="285750" indent="-173038">
              <a:spcBef>
                <a:spcPts val="800"/>
              </a:spcBef>
              <a:defRPr/>
            </a:pPr>
            <a:r>
              <a:rPr lang="en-US" sz="1600" dirty="0" smtClean="0"/>
              <a:t>Members apply in conjunction with community groups</a:t>
            </a:r>
          </a:p>
          <a:p>
            <a:pPr marL="285750" indent="-173038">
              <a:spcBef>
                <a:spcPts val="800"/>
              </a:spcBef>
              <a:tabLst>
                <a:tab pos="4114800" algn="l"/>
              </a:tabLst>
              <a:defRPr/>
            </a:pPr>
            <a:r>
              <a:rPr lang="en-US" sz="1600" dirty="0" smtClean="0"/>
              <a:t>Applications must support the purchase, construction, </a:t>
            </a:r>
            <a:br>
              <a:rPr lang="en-US" sz="1600" dirty="0" smtClean="0"/>
            </a:br>
            <a:r>
              <a:rPr lang="en-US" sz="1600" dirty="0" smtClean="0"/>
              <a:t>or rehabilitation of owner-occupied or rental housing</a:t>
            </a:r>
          </a:p>
          <a:p>
            <a:pPr marL="285750" indent="-173038">
              <a:spcBef>
                <a:spcPts val="800"/>
              </a:spcBef>
              <a:tabLst>
                <a:tab pos="4114800" algn="l"/>
              </a:tabLst>
              <a:defRPr/>
            </a:pPr>
            <a:r>
              <a:rPr lang="en-US" sz="1600" dirty="0" smtClean="0"/>
              <a:t>Competitive program</a:t>
            </a:r>
          </a:p>
        </p:txBody>
      </p:sp>
      <p:sp>
        <p:nvSpPr>
          <p:cNvPr id="34820" name="Title 3"/>
          <p:cNvSpPr>
            <a:spLocks noGrp="1"/>
          </p:cNvSpPr>
          <p:nvPr>
            <p:ph type="title"/>
          </p:nvPr>
        </p:nvSpPr>
        <p:spPr/>
        <p:txBody>
          <a:bodyPr/>
          <a:lstStyle/>
          <a:p>
            <a:pPr eaLnBrk="1" hangingPunct="1"/>
            <a:r>
              <a:rPr lang="en-US" dirty="0" smtClean="0"/>
              <a:t>The Affordable Housing Program </a:t>
            </a:r>
          </a:p>
        </p:txBody>
      </p:sp>
      <p:sp>
        <p:nvSpPr>
          <p:cNvPr id="34821" name="Slide Number Placeholder 1"/>
          <p:cNvSpPr txBox="1">
            <a:spLocks/>
          </p:cNvSpPr>
          <p:nvPr/>
        </p:nvSpPr>
        <p:spPr bwMode="auto">
          <a:xfrm>
            <a:off x="6831013" y="6621463"/>
            <a:ext cx="2133600" cy="236537"/>
          </a:xfrm>
          <a:prstGeom prst="rect">
            <a:avLst/>
          </a:prstGeom>
          <a:noFill/>
          <a:ln w="9525">
            <a:noFill/>
            <a:miter lim="800000"/>
            <a:headEnd/>
            <a:tailEnd/>
          </a:ln>
        </p:spPr>
        <p:txBody>
          <a:bodyPr anchor="ctr"/>
          <a:lstStyle/>
          <a:p>
            <a:pPr algn="r"/>
            <a:fld id="{B41E997B-3E4F-4C80-BC66-33D326A8FB3A}" type="slidenum">
              <a:rPr lang="en-US" sz="1200">
                <a:solidFill>
                  <a:srgbClr val="FFFFFF"/>
                </a:solidFill>
              </a:rPr>
              <a:pPr algn="r"/>
              <a:t>51</a:t>
            </a:fld>
            <a:endParaRPr lang="en-US" sz="1200" dirty="0">
              <a:solidFill>
                <a:srgbClr val="FFFFFF"/>
              </a:solidFill>
            </a:endParaRPr>
          </a:p>
        </p:txBody>
      </p:sp>
      <p:sp>
        <p:nvSpPr>
          <p:cNvPr id="31" name="AutoShape 9"/>
          <p:cNvSpPr>
            <a:spLocks noChangeArrowheads="1"/>
          </p:cNvSpPr>
          <p:nvPr/>
        </p:nvSpPr>
        <p:spPr bwMode="auto">
          <a:xfrm>
            <a:off x="0" y="1022449"/>
            <a:ext cx="9144000" cy="307777"/>
          </a:xfrm>
          <a:prstGeom prst="roundRect">
            <a:avLst>
              <a:gd name="adj" fmla="val 0"/>
            </a:avLst>
          </a:prstGeom>
          <a:solidFill>
            <a:schemeClr val="accent6"/>
          </a:solidFill>
          <a:ln w="9525" algn="ctr">
            <a:noFill/>
            <a:round/>
            <a:headEnd/>
            <a:tailEnd/>
          </a:ln>
        </p:spPr>
        <p:txBody>
          <a:bodyPr anchor="ctr">
            <a:spAutoFit/>
          </a:bodyPr>
          <a:lstStyle/>
          <a:p>
            <a:pPr algn="ctr">
              <a:defRPr/>
            </a:pPr>
            <a:r>
              <a:rPr lang="en-US" sz="1400" cap="all" dirty="0" smtClean="0">
                <a:latin typeface="AvantGarde Md BT"/>
              </a:rPr>
              <a:t>A Strong Community Partner</a:t>
            </a:r>
            <a:endParaRPr lang="en-US" sz="1400" cap="all" dirty="0">
              <a:solidFill>
                <a:srgbClr val="000000"/>
              </a:solidFill>
              <a:latin typeface="AvantGarde Md BT"/>
            </a:endParaRPr>
          </a:p>
        </p:txBody>
      </p:sp>
      <p:sp>
        <p:nvSpPr>
          <p:cNvPr id="34823" name="Rectangle 29"/>
          <p:cNvSpPr>
            <a:spLocks noChangeArrowheads="1"/>
          </p:cNvSpPr>
          <p:nvPr/>
        </p:nvSpPr>
        <p:spPr bwMode="auto">
          <a:xfrm>
            <a:off x="117158" y="3897943"/>
            <a:ext cx="6835775" cy="1954381"/>
          </a:xfrm>
          <a:prstGeom prst="rect">
            <a:avLst/>
          </a:prstGeom>
          <a:noFill/>
          <a:ln w="9525">
            <a:noFill/>
            <a:miter lim="800000"/>
            <a:headEnd/>
            <a:tailEnd/>
          </a:ln>
        </p:spPr>
        <p:txBody>
          <a:bodyPr>
            <a:spAutoFit/>
          </a:bodyPr>
          <a:lstStyle/>
          <a:p>
            <a:r>
              <a:rPr lang="en-US" sz="2100" b="1" dirty="0">
                <a:solidFill>
                  <a:srgbClr val="000000"/>
                </a:solidFill>
              </a:rPr>
              <a:t>Affordable Housing Program Activity in New </a:t>
            </a:r>
            <a:r>
              <a:rPr lang="en-US" sz="2100" b="1" dirty="0" smtClean="0">
                <a:solidFill>
                  <a:srgbClr val="000000"/>
                </a:solidFill>
              </a:rPr>
              <a:t>Jersey</a:t>
            </a:r>
            <a:endParaRPr lang="en-US" sz="2100" b="1" dirty="0">
              <a:solidFill>
                <a:srgbClr val="000000"/>
              </a:solidFill>
            </a:endParaRPr>
          </a:p>
          <a:p>
            <a:r>
              <a:rPr lang="en-US" sz="1200" b="1" dirty="0">
                <a:solidFill>
                  <a:srgbClr val="000000"/>
                </a:solidFill>
              </a:rPr>
              <a:t>(since 1990)</a:t>
            </a:r>
          </a:p>
          <a:p>
            <a:r>
              <a:rPr lang="en-US" sz="2200" dirty="0" smtClean="0">
                <a:solidFill>
                  <a:srgbClr val="000000"/>
                </a:solidFill>
              </a:rPr>
              <a:t>Number </a:t>
            </a:r>
            <a:r>
              <a:rPr lang="en-US" sz="2200" dirty="0">
                <a:solidFill>
                  <a:srgbClr val="000000"/>
                </a:solidFill>
              </a:rPr>
              <a:t>of Grants Awarded:  </a:t>
            </a:r>
            <a:r>
              <a:rPr lang="en-US" sz="2200" b="1" dirty="0" smtClean="0">
                <a:solidFill>
                  <a:srgbClr val="000000"/>
                </a:solidFill>
              </a:rPr>
              <a:t>456</a:t>
            </a:r>
            <a:endParaRPr lang="en-US" sz="2200" b="1" dirty="0">
              <a:solidFill>
                <a:srgbClr val="000000"/>
              </a:solidFill>
            </a:endParaRPr>
          </a:p>
          <a:p>
            <a:r>
              <a:rPr lang="en-US" sz="2200" dirty="0">
                <a:solidFill>
                  <a:srgbClr val="000000"/>
                </a:solidFill>
              </a:rPr>
              <a:t>Total Grant Dollars Awarded:  </a:t>
            </a:r>
            <a:r>
              <a:rPr lang="en-US" sz="2200" b="1" dirty="0" smtClean="0">
                <a:solidFill>
                  <a:srgbClr val="000000"/>
                </a:solidFill>
              </a:rPr>
              <a:t>$146,700,586</a:t>
            </a:r>
            <a:endParaRPr lang="en-US" sz="2200" dirty="0">
              <a:solidFill>
                <a:srgbClr val="000000"/>
              </a:solidFill>
            </a:endParaRPr>
          </a:p>
          <a:p>
            <a:r>
              <a:rPr lang="en-US" sz="2200" dirty="0">
                <a:solidFill>
                  <a:srgbClr val="000000"/>
                </a:solidFill>
              </a:rPr>
              <a:t>Total Units of Housing:  </a:t>
            </a:r>
            <a:r>
              <a:rPr lang="en-US" sz="2200" b="1" dirty="0" smtClean="0">
                <a:solidFill>
                  <a:srgbClr val="000000"/>
                </a:solidFill>
              </a:rPr>
              <a:t>18,969</a:t>
            </a:r>
            <a:endParaRPr lang="en-US" sz="2200" b="1" dirty="0">
              <a:solidFill>
                <a:srgbClr val="000000"/>
              </a:solidFill>
            </a:endParaRPr>
          </a:p>
          <a:p>
            <a:r>
              <a:rPr lang="en-US" sz="2200" dirty="0">
                <a:solidFill>
                  <a:srgbClr val="000000"/>
                </a:solidFill>
              </a:rPr>
              <a:t>Total Estimated Development Capital:  </a:t>
            </a:r>
            <a:r>
              <a:rPr lang="en-US" sz="2200" b="1" dirty="0" smtClean="0">
                <a:solidFill>
                  <a:srgbClr val="000000"/>
                </a:solidFill>
              </a:rPr>
              <a:t>$2.93 </a:t>
            </a:r>
            <a:r>
              <a:rPr lang="en-US" sz="2200" b="1" dirty="0">
                <a:solidFill>
                  <a:srgbClr val="000000"/>
                </a:solidFill>
              </a:rPr>
              <a:t>billion</a:t>
            </a:r>
          </a:p>
        </p:txBody>
      </p:sp>
      <p:pic>
        <p:nvPicPr>
          <p:cNvPr id="34824" name="Picture 4" descr="http://www.fhlbny.com/community/gallery-success-stories/other-success-stories/ahp/asset_upload_file688_11789.jpg"/>
          <p:cNvPicPr>
            <a:picLocks noChangeAspect="1" noChangeArrowheads="1"/>
          </p:cNvPicPr>
          <p:nvPr/>
        </p:nvPicPr>
        <p:blipFill>
          <a:blip r:embed="rId2" cstate="print"/>
          <a:srcRect l="5811" r="7339"/>
          <a:stretch>
            <a:fillRect/>
          </a:stretch>
        </p:blipFill>
        <p:spPr bwMode="auto">
          <a:xfrm>
            <a:off x="6766560" y="4038595"/>
            <a:ext cx="2231000" cy="16687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itle 3"/>
          <p:cNvSpPr>
            <a:spLocks noGrp="1"/>
          </p:cNvSpPr>
          <p:nvPr>
            <p:ph type="title"/>
          </p:nvPr>
        </p:nvSpPr>
        <p:spPr/>
        <p:txBody>
          <a:bodyPr/>
          <a:lstStyle/>
          <a:p>
            <a:r>
              <a:rPr lang="en-US" sz="2400" dirty="0" smtClean="0"/>
              <a:t>First Home </a:t>
            </a:r>
            <a:r>
              <a:rPr lang="en-US" sz="2400" dirty="0" err="1" smtClean="0"/>
              <a:t>Club</a:t>
            </a:r>
            <a:r>
              <a:rPr lang="en-US" sz="2000" baseline="50000" dirty="0" err="1" smtClean="0"/>
              <a:t>sm</a:t>
            </a:r>
            <a:r>
              <a:rPr lang="en-US" sz="2400" dirty="0" smtClean="0"/>
              <a:t> Overview </a:t>
            </a:r>
            <a:endParaRPr lang="en-US" dirty="0" smtClean="0"/>
          </a:p>
        </p:txBody>
      </p:sp>
      <p:grpSp>
        <p:nvGrpSpPr>
          <p:cNvPr id="2" name="Group 17"/>
          <p:cNvGrpSpPr>
            <a:grpSpLocks/>
          </p:cNvGrpSpPr>
          <p:nvPr/>
        </p:nvGrpSpPr>
        <p:grpSpPr bwMode="auto">
          <a:xfrm>
            <a:off x="3451225" y="2155825"/>
            <a:ext cx="2057400" cy="4044950"/>
            <a:chOff x="7096126" y="2052636"/>
            <a:chExt cx="1904301" cy="4143151"/>
          </a:xfrm>
        </p:grpSpPr>
        <p:pic>
          <p:nvPicPr>
            <p:cNvPr id="91145" name="Picture 2" descr="http://www.fhlbny.com/community/gallery-success-stories/other-success-stories/fhc/asset_upload_file150_7397.jpg"/>
            <p:cNvPicPr>
              <a:picLocks noChangeAspect="1" noChangeArrowheads="1"/>
            </p:cNvPicPr>
            <p:nvPr/>
          </p:nvPicPr>
          <p:blipFill>
            <a:blip r:embed="rId2" cstate="print"/>
            <a:srcRect/>
            <a:stretch>
              <a:fillRect/>
            </a:stretch>
          </p:blipFill>
          <p:spPr bwMode="auto">
            <a:xfrm>
              <a:off x="7104350" y="4924313"/>
              <a:ext cx="1883664" cy="1271474"/>
            </a:xfrm>
            <a:prstGeom prst="rect">
              <a:avLst/>
            </a:prstGeom>
            <a:noFill/>
            <a:ln w="9525">
              <a:noFill/>
              <a:miter lim="800000"/>
              <a:headEnd/>
              <a:tailEnd/>
            </a:ln>
          </p:spPr>
        </p:pic>
        <p:pic>
          <p:nvPicPr>
            <p:cNvPr id="91146" name="Picture 4" descr="C:\Users\o-licata\AppData\Local\Microsoft\Windows\Temporary Internet Files\Content.IE5\92IDQM4V\MP900399497[1].jpg"/>
            <p:cNvPicPr>
              <a:picLocks noChangeAspect="1" noChangeArrowheads="1"/>
            </p:cNvPicPr>
            <p:nvPr/>
          </p:nvPicPr>
          <p:blipFill>
            <a:blip r:embed="rId3" cstate="print"/>
            <a:srcRect/>
            <a:stretch>
              <a:fillRect/>
            </a:stretch>
          </p:blipFill>
          <p:spPr bwMode="auto">
            <a:xfrm>
              <a:off x="7096126" y="3496569"/>
              <a:ext cx="1883664" cy="1255285"/>
            </a:xfrm>
            <a:prstGeom prst="rect">
              <a:avLst/>
            </a:prstGeom>
            <a:noFill/>
            <a:ln w="9525">
              <a:noFill/>
              <a:miter lim="800000"/>
              <a:headEnd/>
              <a:tailEnd/>
            </a:ln>
          </p:spPr>
        </p:pic>
        <p:pic>
          <p:nvPicPr>
            <p:cNvPr id="91147" name="Picture 2" descr="http://www.fhlbny.com/community/gallery-success-stories/other-success-stories/fhc/asset_upload_file195_6949.jpg"/>
            <p:cNvPicPr>
              <a:picLocks noChangeAspect="1" noChangeArrowheads="1"/>
            </p:cNvPicPr>
            <p:nvPr/>
          </p:nvPicPr>
          <p:blipFill>
            <a:blip r:embed="rId4" cstate="print"/>
            <a:srcRect/>
            <a:stretch>
              <a:fillRect/>
            </a:stretch>
          </p:blipFill>
          <p:spPr bwMode="auto">
            <a:xfrm>
              <a:off x="7116763" y="2052636"/>
              <a:ext cx="1883664" cy="1271474"/>
            </a:xfrm>
            <a:prstGeom prst="rect">
              <a:avLst/>
            </a:prstGeom>
            <a:noFill/>
            <a:ln w="9525">
              <a:noFill/>
              <a:miter lim="800000"/>
              <a:headEnd/>
              <a:tailEnd/>
            </a:ln>
          </p:spPr>
        </p:pic>
      </p:grpSp>
      <p:sp>
        <p:nvSpPr>
          <p:cNvPr id="25" name="Text Placeholder 10"/>
          <p:cNvSpPr txBox="1">
            <a:spLocks/>
          </p:cNvSpPr>
          <p:nvPr/>
        </p:nvSpPr>
        <p:spPr>
          <a:xfrm>
            <a:off x="5556250" y="2128838"/>
            <a:ext cx="3587750" cy="3748087"/>
          </a:xfrm>
          <a:prstGeom prst="rect">
            <a:avLst/>
          </a:prstGeom>
        </p:spPr>
        <p:txBody>
          <a:bodyPr/>
          <a:lstStyle/>
          <a:p>
            <a:pPr marL="228600" indent="-228600" algn="ctr" fontAlgn="base">
              <a:spcBef>
                <a:spcPts val="1200"/>
              </a:spcBef>
              <a:spcAft>
                <a:spcPct val="0"/>
              </a:spcAft>
              <a:defRPr/>
            </a:pPr>
            <a:r>
              <a:rPr lang="en-US" sz="1400" u="sng" dirty="0">
                <a:solidFill>
                  <a:srgbClr val="000000"/>
                </a:solidFill>
                <a:latin typeface="AvantGarde Md BT"/>
                <a:cs typeface="Arial" pitchFamily="34" charset="0"/>
              </a:rPr>
              <a:t>BENEFITS:</a:t>
            </a:r>
          </a:p>
          <a:p>
            <a:pPr marL="228600" indent="-228600" fontAlgn="base">
              <a:spcBef>
                <a:spcPts val="600"/>
              </a:spcBef>
              <a:spcAft>
                <a:spcPct val="0"/>
              </a:spcAft>
              <a:buFont typeface="AvantGarde Bk BT" pitchFamily="34" charset="0"/>
              <a:buChar char="»"/>
              <a:defRPr/>
            </a:pPr>
            <a:r>
              <a:rPr lang="en-US" sz="1400" dirty="0">
                <a:solidFill>
                  <a:srgbClr val="000000"/>
                </a:solidFill>
                <a:cs typeface="Arial" pitchFamily="34" charset="0"/>
              </a:rPr>
              <a:t>Creates homeownership opportunities</a:t>
            </a:r>
          </a:p>
          <a:p>
            <a:pPr marL="228600" indent="-228600" fontAlgn="base">
              <a:spcBef>
                <a:spcPts val="600"/>
              </a:spcBef>
              <a:spcAft>
                <a:spcPct val="0"/>
              </a:spcAft>
              <a:buFont typeface="AvantGarde Bk BT" pitchFamily="34" charset="0"/>
              <a:buChar char="»"/>
              <a:defRPr/>
            </a:pPr>
            <a:r>
              <a:rPr lang="en-US" sz="1400" dirty="0">
                <a:solidFill>
                  <a:srgbClr val="000000"/>
                </a:solidFill>
                <a:cs typeface="Arial" pitchFamily="34" charset="0"/>
              </a:rPr>
              <a:t>Provides residential lending opportunities</a:t>
            </a:r>
          </a:p>
          <a:p>
            <a:pPr marL="228600" indent="-228600" fontAlgn="base">
              <a:spcBef>
                <a:spcPts val="600"/>
              </a:spcBef>
              <a:spcAft>
                <a:spcPct val="0"/>
              </a:spcAft>
              <a:buFont typeface="AvantGarde Bk BT" pitchFamily="34" charset="0"/>
              <a:buChar char="»"/>
              <a:defRPr/>
            </a:pPr>
            <a:r>
              <a:rPr lang="en-US" sz="1400" dirty="0">
                <a:solidFill>
                  <a:srgbClr val="000000"/>
                </a:solidFill>
                <a:cs typeface="Arial" pitchFamily="34" charset="0"/>
              </a:rPr>
              <a:t>Increases banking relationships</a:t>
            </a:r>
          </a:p>
          <a:p>
            <a:pPr marL="228600" indent="-228600" fontAlgn="base">
              <a:spcBef>
                <a:spcPts val="600"/>
              </a:spcBef>
              <a:spcAft>
                <a:spcPct val="0"/>
              </a:spcAft>
              <a:buFont typeface="AvantGarde Bk BT" pitchFamily="34" charset="0"/>
              <a:buChar char="»"/>
              <a:defRPr/>
            </a:pPr>
            <a:r>
              <a:rPr lang="en-US" sz="1400" dirty="0">
                <a:solidFill>
                  <a:srgbClr val="000000"/>
                </a:solidFill>
                <a:cs typeface="Arial" pitchFamily="34" charset="0"/>
              </a:rPr>
              <a:t>Enhances CRA credit</a:t>
            </a:r>
          </a:p>
          <a:p>
            <a:pPr marL="228600" indent="-228600" fontAlgn="base">
              <a:spcBef>
                <a:spcPts val="600"/>
              </a:spcBef>
              <a:spcAft>
                <a:spcPct val="0"/>
              </a:spcAft>
              <a:buFont typeface="AvantGarde Bk BT" pitchFamily="34" charset="0"/>
              <a:buChar char="»"/>
              <a:defRPr/>
            </a:pPr>
            <a:r>
              <a:rPr lang="en-US" sz="1400" dirty="0">
                <a:solidFill>
                  <a:srgbClr val="000000"/>
                </a:solidFill>
                <a:cs typeface="Arial" pitchFamily="34" charset="0"/>
              </a:rPr>
              <a:t>Creates partnerships with local</a:t>
            </a:r>
            <a:br>
              <a:rPr lang="en-US" sz="1400" dirty="0">
                <a:solidFill>
                  <a:srgbClr val="000000"/>
                </a:solidFill>
                <a:cs typeface="Arial" pitchFamily="34" charset="0"/>
              </a:rPr>
            </a:br>
            <a:r>
              <a:rPr lang="en-US" sz="1400" dirty="0">
                <a:solidFill>
                  <a:srgbClr val="000000"/>
                </a:solidFill>
                <a:cs typeface="Arial" pitchFamily="34" charset="0"/>
              </a:rPr>
              <a:t>non-profit organizations</a:t>
            </a:r>
          </a:p>
          <a:p>
            <a:pPr marL="228600" indent="-228600" fontAlgn="base">
              <a:spcBef>
                <a:spcPts val="600"/>
              </a:spcBef>
              <a:spcAft>
                <a:spcPct val="0"/>
              </a:spcAft>
              <a:buFont typeface="AvantGarde Bk BT" pitchFamily="34" charset="0"/>
              <a:buChar char="»"/>
              <a:defRPr/>
            </a:pPr>
            <a:r>
              <a:rPr lang="en-US" sz="1400" dirty="0">
                <a:solidFill>
                  <a:srgbClr val="000000"/>
                </a:solidFill>
                <a:cs typeface="Arial" pitchFamily="34" charset="0"/>
              </a:rPr>
              <a:t>Enhances public relations and community position</a:t>
            </a:r>
          </a:p>
          <a:p>
            <a:pPr marL="227013" indent="-227013" fontAlgn="base">
              <a:spcBef>
                <a:spcPts val="1000"/>
              </a:spcBef>
              <a:spcAft>
                <a:spcPct val="0"/>
              </a:spcAft>
              <a:defRPr/>
            </a:pPr>
            <a:endParaRPr lang="en-US" sz="1400" dirty="0">
              <a:solidFill>
                <a:srgbClr val="000000"/>
              </a:solidFill>
              <a:cs typeface="Arial" pitchFamily="34" charset="0"/>
            </a:endParaRPr>
          </a:p>
        </p:txBody>
      </p:sp>
      <p:sp>
        <p:nvSpPr>
          <p:cNvPr id="14" name="AutoShape 9"/>
          <p:cNvSpPr>
            <a:spLocks noChangeArrowheads="1"/>
          </p:cNvSpPr>
          <p:nvPr/>
        </p:nvSpPr>
        <p:spPr bwMode="auto">
          <a:xfrm>
            <a:off x="0" y="1719263"/>
            <a:ext cx="9144000" cy="338137"/>
          </a:xfrm>
          <a:prstGeom prst="roundRect">
            <a:avLst>
              <a:gd name="adj" fmla="val 0"/>
            </a:avLst>
          </a:prstGeom>
          <a:solidFill>
            <a:schemeClr val="accent6"/>
          </a:solidFill>
          <a:ln w="9525" algn="ctr">
            <a:noFill/>
            <a:round/>
            <a:headEnd/>
            <a:tailEnd/>
          </a:ln>
        </p:spPr>
        <p:txBody>
          <a:bodyPr anchor="ctr">
            <a:spAutoFit/>
          </a:bodyPr>
          <a:lstStyle/>
          <a:p>
            <a:pPr marL="171450" indent="-171450" algn="ctr">
              <a:spcBef>
                <a:spcPts val="1800"/>
              </a:spcBef>
              <a:defRPr/>
            </a:pPr>
            <a:r>
              <a:rPr lang="en-US" sz="1600" dirty="0">
                <a:solidFill>
                  <a:srgbClr val="000000"/>
                </a:solidFill>
                <a:latin typeface="AvantGarde Md BT" pitchFamily="34" charset="0"/>
                <a:cs typeface="Arial" pitchFamily="34" charset="0"/>
              </a:rPr>
              <a:t>First Home Club</a:t>
            </a:r>
            <a:r>
              <a:rPr lang="en-US" sz="1600" baseline="36000" dirty="0">
                <a:solidFill>
                  <a:srgbClr val="000000"/>
                </a:solidFill>
                <a:latin typeface="AvantGarde Md BT" pitchFamily="34" charset="0"/>
                <a:cs typeface="Arial" pitchFamily="34" charset="0"/>
              </a:rPr>
              <a:t>sm</a:t>
            </a:r>
          </a:p>
        </p:txBody>
      </p:sp>
      <p:sp>
        <p:nvSpPr>
          <p:cNvPr id="91143" name="Text Placeholder 10"/>
          <p:cNvSpPr txBox="1">
            <a:spLocks/>
          </p:cNvSpPr>
          <p:nvPr/>
        </p:nvSpPr>
        <p:spPr bwMode="auto">
          <a:xfrm>
            <a:off x="60325" y="2081213"/>
            <a:ext cx="3359150" cy="3584575"/>
          </a:xfrm>
          <a:prstGeom prst="rect">
            <a:avLst/>
          </a:prstGeom>
          <a:noFill/>
          <a:ln w="9525">
            <a:noFill/>
            <a:miter lim="800000"/>
            <a:headEnd/>
            <a:tailEnd/>
          </a:ln>
        </p:spPr>
        <p:txBody>
          <a:bodyPr/>
          <a:lstStyle/>
          <a:p>
            <a:pPr marL="227013" indent="-227013" algn="ctr" fontAlgn="base">
              <a:spcBef>
                <a:spcPts val="1000"/>
              </a:spcBef>
              <a:spcAft>
                <a:spcPct val="0"/>
              </a:spcAft>
            </a:pPr>
            <a:r>
              <a:rPr lang="en-US" sz="1400" u="sng" dirty="0">
                <a:solidFill>
                  <a:srgbClr val="000000"/>
                </a:solidFill>
                <a:latin typeface="AvantGarde Md BT" pitchFamily="34" charset="0"/>
                <a:cs typeface="Arial" pitchFamily="34" charset="0"/>
              </a:rPr>
              <a:t>REQUIREMENTS</a:t>
            </a:r>
            <a:r>
              <a:rPr lang="en-US" sz="1400" dirty="0">
                <a:solidFill>
                  <a:srgbClr val="000000"/>
                </a:solidFill>
                <a:latin typeface="AvantGarde Md BT" pitchFamily="34" charset="0"/>
                <a:cs typeface="Arial" pitchFamily="34" charset="0"/>
              </a:rPr>
              <a:t>:</a:t>
            </a:r>
          </a:p>
          <a:p>
            <a:pPr marL="227013" indent="-227013" fontAlgn="base">
              <a:spcBef>
                <a:spcPts val="600"/>
              </a:spcBef>
              <a:spcAft>
                <a:spcPct val="0"/>
              </a:spcAft>
              <a:buFont typeface="AvantGarde Bk BT" pitchFamily="34" charset="0"/>
              <a:buChar char="»"/>
            </a:pPr>
            <a:r>
              <a:rPr lang="en-US" sz="1400" dirty="0">
                <a:solidFill>
                  <a:srgbClr val="000000"/>
                </a:solidFill>
                <a:cs typeface="Arial" pitchFamily="34" charset="0"/>
              </a:rPr>
              <a:t>Household income cannot exceed 80% of area median income</a:t>
            </a:r>
          </a:p>
          <a:p>
            <a:pPr marL="227013" indent="-227013" fontAlgn="base">
              <a:spcBef>
                <a:spcPts val="1000"/>
              </a:spcBef>
              <a:spcAft>
                <a:spcPct val="0"/>
              </a:spcAft>
              <a:buFont typeface="AvantGarde Bk BT" pitchFamily="34" charset="0"/>
              <a:buChar char="»"/>
            </a:pPr>
            <a:r>
              <a:rPr lang="en-US" sz="1400" dirty="0">
                <a:solidFill>
                  <a:srgbClr val="000000"/>
                </a:solidFill>
                <a:cs typeface="Arial" pitchFamily="34" charset="0"/>
              </a:rPr>
              <a:t>Member establishes dedicated deposit account and extends mortgage loan</a:t>
            </a:r>
          </a:p>
          <a:p>
            <a:pPr marL="227013" indent="-227013" fontAlgn="base">
              <a:spcBef>
                <a:spcPts val="1000"/>
              </a:spcBef>
              <a:spcAft>
                <a:spcPct val="0"/>
              </a:spcAft>
              <a:buFont typeface="AvantGarde Bk BT" pitchFamily="34" charset="0"/>
              <a:buChar char="»"/>
            </a:pPr>
            <a:r>
              <a:rPr lang="en-US" sz="1400" dirty="0">
                <a:solidFill>
                  <a:srgbClr val="000000"/>
                </a:solidFill>
                <a:cs typeface="Arial" pitchFamily="34" charset="0"/>
              </a:rPr>
              <a:t>Household must save for a minimum of 10 months</a:t>
            </a:r>
          </a:p>
          <a:p>
            <a:pPr marL="227013" indent="-227013" fontAlgn="base">
              <a:spcBef>
                <a:spcPts val="1000"/>
              </a:spcBef>
              <a:spcAft>
                <a:spcPct val="0"/>
              </a:spcAft>
              <a:buFont typeface="AvantGarde Bk BT" pitchFamily="34" charset="0"/>
              <a:buChar char="»"/>
            </a:pPr>
            <a:r>
              <a:rPr lang="en-US" sz="1400" dirty="0">
                <a:solidFill>
                  <a:srgbClr val="000000"/>
                </a:solidFill>
                <a:cs typeface="Arial" pitchFamily="34" charset="0"/>
              </a:rPr>
              <a:t>FHLBNY matches household savings 4:1 up to $7,500 per unit </a:t>
            </a:r>
          </a:p>
          <a:p>
            <a:pPr marL="227013" indent="-227013" fontAlgn="base">
              <a:spcBef>
                <a:spcPts val="1000"/>
              </a:spcBef>
              <a:spcAft>
                <a:spcPct val="0"/>
              </a:spcAft>
              <a:buFont typeface="AvantGarde Bk BT" pitchFamily="34" charset="0"/>
              <a:buChar char="»"/>
            </a:pPr>
            <a:r>
              <a:rPr lang="en-US" sz="1400" dirty="0">
                <a:solidFill>
                  <a:srgbClr val="000000"/>
                </a:solidFill>
                <a:cs typeface="Arial" pitchFamily="34" charset="0"/>
              </a:rPr>
              <a:t>Must participate in first-time homebuyer counseling (minimum of 6 hours</a:t>
            </a:r>
            <a:r>
              <a:rPr lang="en-US" sz="1400" dirty="0" smtClean="0">
                <a:solidFill>
                  <a:srgbClr val="000000"/>
                </a:solidFill>
                <a:cs typeface="Arial" pitchFamily="34" charset="0"/>
              </a:rPr>
              <a:t>)</a:t>
            </a:r>
          </a:p>
          <a:p>
            <a:pPr marL="227013" indent="-227013" fontAlgn="base">
              <a:spcBef>
                <a:spcPts val="1000"/>
              </a:spcBef>
              <a:spcAft>
                <a:spcPct val="0"/>
              </a:spcAft>
              <a:buFont typeface="AvantGarde Bk BT" pitchFamily="34" charset="0"/>
              <a:buChar char="»"/>
            </a:pPr>
            <a:r>
              <a:rPr lang="en-US" sz="1400" dirty="0" smtClean="0">
                <a:solidFill>
                  <a:srgbClr val="000000"/>
                </a:solidFill>
                <a:cs typeface="Arial" pitchFamily="34" charset="0"/>
              </a:rPr>
              <a:t>Residential 1-4 family </a:t>
            </a:r>
            <a:endParaRPr lang="en-US" sz="1400" dirty="0">
              <a:solidFill>
                <a:srgbClr val="000000"/>
              </a:solidFill>
              <a:cs typeface="Arial" pitchFamily="34" charset="0"/>
            </a:endParaRPr>
          </a:p>
        </p:txBody>
      </p:sp>
      <p:sp>
        <p:nvSpPr>
          <p:cNvPr id="91144" name="Rectangle 25"/>
          <p:cNvSpPr>
            <a:spLocks noChangeArrowheads="1"/>
          </p:cNvSpPr>
          <p:nvPr/>
        </p:nvSpPr>
        <p:spPr bwMode="auto">
          <a:xfrm>
            <a:off x="0" y="1172487"/>
            <a:ext cx="9144000" cy="400050"/>
          </a:xfrm>
          <a:prstGeom prst="rect">
            <a:avLst/>
          </a:prstGeom>
          <a:noFill/>
          <a:ln w="9525">
            <a:noFill/>
            <a:miter lim="800000"/>
            <a:headEnd/>
            <a:tailEnd/>
          </a:ln>
        </p:spPr>
        <p:txBody>
          <a:bodyPr>
            <a:spAutoFit/>
          </a:bodyPr>
          <a:lstStyle/>
          <a:p>
            <a:pPr marL="227013" indent="-227013" algn="ctr" fontAlgn="base">
              <a:spcBef>
                <a:spcPts val="1000"/>
              </a:spcBef>
              <a:spcAft>
                <a:spcPct val="0"/>
              </a:spcAft>
            </a:pPr>
            <a:r>
              <a:rPr lang="en-US" sz="2000" dirty="0">
                <a:solidFill>
                  <a:srgbClr val="000000"/>
                </a:solidFill>
                <a:latin typeface="AvantGarde Md BT" pitchFamily="34" charset="0"/>
                <a:cs typeface="Arial" pitchFamily="34" charset="0"/>
              </a:rPr>
              <a:t>Provides down payment and closing cost assistance to first time homebuyers</a:t>
            </a:r>
          </a:p>
        </p:txBody>
      </p:sp>
      <p:sp>
        <p:nvSpPr>
          <p:cNvPr id="12" name="Slide Number Placeholder 11"/>
          <p:cNvSpPr>
            <a:spLocks noGrp="1"/>
          </p:cNvSpPr>
          <p:nvPr>
            <p:ph type="sldNum" sz="quarter" idx="4"/>
          </p:nvPr>
        </p:nvSpPr>
        <p:spPr/>
        <p:txBody>
          <a:bodyPr/>
          <a:lstStyle/>
          <a:p>
            <a:pPr marL="0" indent="0"/>
            <a:fld id="{465B78C3-6752-4576-9CFA-2917C24B55FA}" type="slidenum">
              <a:rPr lang="en-US" smtClean="0"/>
              <a:pPr marL="0" indent="0"/>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title"/>
          </p:nvPr>
        </p:nvSpPr>
        <p:spPr/>
        <p:txBody>
          <a:bodyPr/>
          <a:lstStyle/>
          <a:p>
            <a:pPr eaLnBrk="1" hangingPunct="1"/>
            <a:r>
              <a:rPr lang="en-US" dirty="0" smtClean="0"/>
              <a:t>Mortgage Partnership Finance</a:t>
            </a:r>
            <a:r>
              <a:rPr lang="en-US" sz="1600" baseline="95000" dirty="0" smtClean="0"/>
              <a:t>®</a:t>
            </a:r>
            <a:r>
              <a:rPr lang="en-US" sz="1200" baseline="95000" dirty="0" smtClean="0"/>
              <a:t> </a:t>
            </a:r>
            <a:r>
              <a:rPr lang="en-US" dirty="0" smtClean="0"/>
              <a:t>Program</a:t>
            </a:r>
          </a:p>
        </p:txBody>
      </p:sp>
      <p:sp>
        <p:nvSpPr>
          <p:cNvPr id="3077" name="Text Box 7"/>
          <p:cNvSpPr txBox="1">
            <a:spLocks noChangeArrowheads="1"/>
          </p:cNvSpPr>
          <p:nvPr/>
        </p:nvSpPr>
        <p:spPr bwMode="auto">
          <a:xfrm>
            <a:off x="161925" y="6300788"/>
            <a:ext cx="8705850" cy="238125"/>
          </a:xfrm>
          <a:prstGeom prst="rect">
            <a:avLst/>
          </a:prstGeom>
          <a:noFill/>
          <a:ln w="9525">
            <a:noFill/>
            <a:miter lim="800000"/>
            <a:headEnd/>
            <a:tailEnd/>
          </a:ln>
        </p:spPr>
        <p:txBody>
          <a:bodyPr lIns="83119" tIns="41559" rIns="83119" bIns="41559">
            <a:spAutoFit/>
          </a:bodyPr>
          <a:lstStyle/>
          <a:p>
            <a:pPr algn="r" defTabSz="831850" eaLnBrk="0" fontAlgn="auto" hangingPunct="0">
              <a:spcBef>
                <a:spcPct val="50000"/>
              </a:spcBef>
              <a:spcAft>
                <a:spcPts val="0"/>
              </a:spcAft>
              <a:defRPr/>
            </a:pPr>
            <a:r>
              <a:rPr lang="en-US" sz="1000" dirty="0">
                <a:latin typeface="+mj-lt"/>
                <a:cs typeface="+mn-cs"/>
              </a:rPr>
              <a:t>The “MORTGAGE PARTNERSHIP FINANCE” logo and the “MPF” logo are trademarks of the Federal Home Loan Bank of Chicago </a:t>
            </a:r>
          </a:p>
        </p:txBody>
      </p:sp>
      <p:sp>
        <p:nvSpPr>
          <p:cNvPr id="3079" name="Text Box 10"/>
          <p:cNvSpPr txBox="1">
            <a:spLocks noChangeArrowheads="1"/>
          </p:cNvSpPr>
          <p:nvPr/>
        </p:nvSpPr>
        <p:spPr bwMode="auto">
          <a:xfrm>
            <a:off x="3011488" y="1365250"/>
            <a:ext cx="5903912" cy="646113"/>
          </a:xfrm>
          <a:prstGeom prst="rect">
            <a:avLst/>
          </a:prstGeom>
          <a:noFill/>
          <a:ln w="9525">
            <a:noFill/>
            <a:miter lim="800000"/>
            <a:headEnd/>
            <a:tailEnd/>
          </a:ln>
        </p:spPr>
        <p:txBody>
          <a:bodyPr lIns="0" tIns="0" rIns="0" bIns="0">
            <a:spAutoFit/>
          </a:bodyPr>
          <a:lstStyle/>
          <a:p>
            <a:pPr fontAlgn="auto">
              <a:spcBef>
                <a:spcPct val="50000"/>
              </a:spcBef>
              <a:spcAft>
                <a:spcPts val="0"/>
              </a:spcAft>
              <a:defRPr/>
            </a:pPr>
            <a:r>
              <a:rPr lang="en-US" sz="2100" spc="20" dirty="0">
                <a:latin typeface="AvantGarde Md BT"/>
                <a:cs typeface="+mn-cs"/>
              </a:rPr>
              <a:t>Improve your competitive position with the </a:t>
            </a:r>
            <a:br>
              <a:rPr lang="en-US" sz="2100" spc="20" dirty="0">
                <a:latin typeface="AvantGarde Md BT"/>
                <a:cs typeface="+mn-cs"/>
              </a:rPr>
            </a:br>
            <a:r>
              <a:rPr lang="en-US" sz="2100" spc="20" dirty="0">
                <a:latin typeface="AvantGarde Md BT"/>
                <a:cs typeface="+mn-cs"/>
              </a:rPr>
              <a:t>Mortgage Partnership Finance Program (MPF</a:t>
            </a:r>
            <a:r>
              <a:rPr lang="en-US" sz="1600" spc="20" baseline="46000" dirty="0">
                <a:latin typeface="AvantGarde Md BT"/>
                <a:cs typeface="Times New Roman" pitchFamily="18" charset="0"/>
              </a:rPr>
              <a:t>®</a:t>
            </a:r>
            <a:r>
              <a:rPr lang="en-US" sz="2100" spc="20" dirty="0">
                <a:latin typeface="AvantGarde Md BT"/>
                <a:cs typeface="+mn-cs"/>
              </a:rPr>
              <a:t>)</a:t>
            </a:r>
          </a:p>
        </p:txBody>
      </p:sp>
      <p:pic>
        <p:nvPicPr>
          <p:cNvPr id="84998" name="Picture 5"/>
          <p:cNvPicPr>
            <a:picLocks noChangeAspect="1" noChangeArrowheads="1"/>
          </p:cNvPicPr>
          <p:nvPr/>
        </p:nvPicPr>
        <p:blipFill>
          <a:blip r:embed="rId3" cstate="print"/>
          <a:srcRect/>
          <a:stretch>
            <a:fillRect/>
          </a:stretch>
        </p:blipFill>
        <p:spPr bwMode="auto">
          <a:xfrm>
            <a:off x="684213" y="1438275"/>
            <a:ext cx="2187575" cy="619125"/>
          </a:xfrm>
          <a:prstGeom prst="rect">
            <a:avLst/>
          </a:prstGeom>
          <a:noFill/>
          <a:ln w="9525">
            <a:noFill/>
            <a:miter lim="800000"/>
            <a:headEnd/>
            <a:tailEnd/>
          </a:ln>
        </p:spPr>
      </p:pic>
      <p:sp>
        <p:nvSpPr>
          <p:cNvPr id="84999" name="TextBox 33"/>
          <p:cNvSpPr txBox="1">
            <a:spLocks noChangeArrowheads="1"/>
          </p:cNvSpPr>
          <p:nvPr/>
        </p:nvSpPr>
        <p:spPr bwMode="auto">
          <a:xfrm>
            <a:off x="582613" y="2501900"/>
            <a:ext cx="4271962" cy="2554288"/>
          </a:xfrm>
          <a:prstGeom prst="rect">
            <a:avLst/>
          </a:prstGeom>
          <a:noFill/>
          <a:ln w="9525">
            <a:noFill/>
            <a:miter lim="800000"/>
            <a:headEnd/>
            <a:tailEnd/>
          </a:ln>
        </p:spPr>
        <p:txBody>
          <a:bodyPr rIns="0">
            <a:spAutoFit/>
          </a:bodyPr>
          <a:lstStyle/>
          <a:p>
            <a:pPr marL="228600" indent="-228600">
              <a:spcBef>
                <a:spcPts val="600"/>
              </a:spcBef>
              <a:buFont typeface="AvantGarde Bk BT" pitchFamily="34" charset="0"/>
              <a:buChar char="»"/>
              <a:tabLst>
                <a:tab pos="5661025" algn="l"/>
              </a:tabLst>
            </a:pPr>
            <a:r>
              <a:rPr lang="en-US" sz="2000" dirty="0">
                <a:latin typeface="AvantGarde Bk BT" pitchFamily="34" charset="0"/>
              </a:rPr>
              <a:t>Transfer interest-rate risk to FHLBNY</a:t>
            </a:r>
          </a:p>
          <a:p>
            <a:pPr marL="228600" indent="-228600">
              <a:spcBef>
                <a:spcPts val="600"/>
              </a:spcBef>
              <a:buFont typeface="AvantGarde Bk BT" pitchFamily="34" charset="0"/>
              <a:buChar char="»"/>
              <a:tabLst>
                <a:tab pos="5661025" algn="l"/>
              </a:tabLst>
            </a:pPr>
            <a:r>
              <a:rPr lang="en-US" sz="2000" dirty="0">
                <a:latin typeface="AvantGarde Bk BT" pitchFamily="34" charset="0"/>
              </a:rPr>
              <a:t>Maintain customer relationship </a:t>
            </a:r>
          </a:p>
          <a:p>
            <a:pPr marL="228600" indent="-228600">
              <a:spcBef>
                <a:spcPts val="600"/>
              </a:spcBef>
              <a:buFont typeface="AvantGarde Bk BT" pitchFamily="34" charset="0"/>
              <a:buChar char="»"/>
              <a:tabLst>
                <a:tab pos="5661025" algn="l"/>
              </a:tabLst>
            </a:pPr>
            <a:r>
              <a:rPr lang="en-US" sz="2000" dirty="0">
                <a:latin typeface="AvantGarde Bk BT" pitchFamily="34" charset="0"/>
              </a:rPr>
              <a:t>Retain or release servicing</a:t>
            </a:r>
          </a:p>
          <a:p>
            <a:pPr marL="228600" indent="-228600">
              <a:spcBef>
                <a:spcPts val="600"/>
              </a:spcBef>
              <a:buFont typeface="AvantGarde Bk BT" pitchFamily="34" charset="0"/>
              <a:buChar char="»"/>
              <a:tabLst>
                <a:tab pos="5661025" algn="l"/>
              </a:tabLst>
            </a:pPr>
            <a:r>
              <a:rPr lang="en-US" sz="2000" dirty="0">
                <a:latin typeface="AvantGarde Bk BT" pitchFamily="34" charset="0"/>
              </a:rPr>
              <a:t>Eliminate holding 30yr FRM in your own portfolio</a:t>
            </a:r>
          </a:p>
          <a:p>
            <a:pPr marL="228600" indent="-228600">
              <a:spcBef>
                <a:spcPts val="600"/>
              </a:spcBef>
              <a:buFont typeface="AvantGarde Bk BT" pitchFamily="34" charset="0"/>
              <a:buChar char="»"/>
              <a:tabLst>
                <a:tab pos="5661025" algn="l"/>
              </a:tabLst>
            </a:pPr>
            <a:r>
              <a:rPr lang="en-US" sz="2000" dirty="0">
                <a:latin typeface="AvantGarde Bk BT" pitchFamily="34" charset="0"/>
              </a:rPr>
              <a:t>Receive servicing &amp; credit enhancement fees</a:t>
            </a:r>
          </a:p>
        </p:txBody>
      </p:sp>
      <p:cxnSp>
        <p:nvCxnSpPr>
          <p:cNvPr id="46" name="Straight Connector 45"/>
          <p:cNvCxnSpPr/>
          <p:nvPr/>
        </p:nvCxnSpPr>
        <p:spPr>
          <a:xfrm>
            <a:off x="676275" y="2238375"/>
            <a:ext cx="7943850"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6" name="Picture 55" descr="Untitled-2.gif"/>
          <p:cNvPicPr>
            <a:picLocks noChangeAspect="1"/>
          </p:cNvPicPr>
          <p:nvPr/>
        </p:nvPicPr>
        <p:blipFill>
          <a:blip r:embed="rId4" cstate="print"/>
          <a:stretch>
            <a:fillRect/>
          </a:stretch>
        </p:blipFill>
        <p:spPr>
          <a:xfrm>
            <a:off x="4860925" y="2347913"/>
            <a:ext cx="3752850" cy="3876675"/>
          </a:xfrm>
          <a:prstGeom prst="rect">
            <a:avLst/>
          </a:prstGeom>
          <a:effectLst>
            <a:outerShdw blurRad="50800" dist="38100" dir="5400000" algn="t" rotWithShape="0">
              <a:prstClr val="black">
                <a:alpha val="31000"/>
              </a:prstClr>
            </a:outerShdw>
          </a:effectLst>
        </p:spPr>
      </p:pic>
      <p:sp>
        <p:nvSpPr>
          <p:cNvPr id="10" name="Slide Number Placeholder 9"/>
          <p:cNvSpPr>
            <a:spLocks noGrp="1"/>
          </p:cNvSpPr>
          <p:nvPr>
            <p:ph type="sldNum" sz="quarter" idx="4"/>
          </p:nvPr>
        </p:nvSpPr>
        <p:spPr/>
        <p:txBody>
          <a:bodyPr/>
          <a:lstStyle/>
          <a:p>
            <a:pPr marL="0" indent="0"/>
            <a:fld id="{465B78C3-6752-4576-9CFA-2917C24B55FA}" type="slidenum">
              <a:rPr lang="en-US" smtClean="0"/>
              <a:pPr marL="0" indent="0"/>
              <a:t>53</a:t>
            </a:fld>
            <a:endParaRPr lang="en-US" dirty="0"/>
          </a:p>
        </p:txBody>
      </p:sp>
    </p:spTree>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Educational Outreach Initiatives</a:t>
            </a:r>
            <a:endParaRPr lang="en-US" dirty="0"/>
          </a:p>
        </p:txBody>
      </p:sp>
      <p:sp>
        <p:nvSpPr>
          <p:cNvPr id="26" name="Slide Number Placeholder 25"/>
          <p:cNvSpPr>
            <a:spLocks noGrp="1"/>
          </p:cNvSpPr>
          <p:nvPr>
            <p:ph type="sldNum" sz="quarter" idx="4"/>
          </p:nvPr>
        </p:nvSpPr>
        <p:spPr/>
        <p:txBody>
          <a:bodyPr/>
          <a:lstStyle/>
          <a:p>
            <a:pPr marL="0" indent="0"/>
            <a:fld id="{465B78C3-6752-4576-9CFA-2917C24B55FA}" type="slidenum">
              <a:rPr lang="en-US" smtClean="0"/>
              <a:pPr marL="0" indent="0"/>
              <a:t>54</a:t>
            </a:fld>
            <a:endParaRPr lang="en-US" dirty="0"/>
          </a:p>
        </p:txBody>
      </p:sp>
      <p:sp>
        <p:nvSpPr>
          <p:cNvPr id="4" name="Rectangle 3"/>
          <p:cNvSpPr/>
          <p:nvPr/>
        </p:nvSpPr>
        <p:spPr>
          <a:xfrm>
            <a:off x="0" y="1021528"/>
            <a:ext cx="9144000" cy="548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27285" fontAlgn="auto">
              <a:spcBef>
                <a:spcPts val="1014"/>
              </a:spcBef>
              <a:spcAft>
                <a:spcPts val="0"/>
              </a:spcAft>
            </a:pPr>
            <a:r>
              <a:rPr lang="en-US" sz="1500" dirty="0" smtClean="0">
                <a:solidFill>
                  <a:schemeClr val="tx1"/>
                </a:solidFill>
                <a:latin typeface="AvantGarde Md BT" pitchFamily="34" charset="0"/>
              </a:rPr>
              <a:t>We provide relevant education, emerging topics, and trends to our Members.</a:t>
            </a:r>
          </a:p>
        </p:txBody>
      </p:sp>
      <p:grpSp>
        <p:nvGrpSpPr>
          <p:cNvPr id="3" name="Group 337"/>
          <p:cNvGrpSpPr/>
          <p:nvPr/>
        </p:nvGrpSpPr>
        <p:grpSpPr>
          <a:xfrm>
            <a:off x="0" y="1714995"/>
            <a:ext cx="9144000" cy="349754"/>
            <a:chOff x="-2282190" y="1593075"/>
            <a:chExt cx="9144000" cy="349754"/>
          </a:xfrm>
        </p:grpSpPr>
        <p:sp>
          <p:nvSpPr>
            <p:cNvPr id="336" name="Rectangle 335"/>
            <p:cNvSpPr/>
            <p:nvPr/>
          </p:nvSpPr>
          <p:spPr>
            <a:xfrm>
              <a:off x="-2282190" y="1593075"/>
              <a:ext cx="9144000" cy="338554"/>
            </a:xfrm>
            <a:prstGeom prst="rect">
              <a:avLst/>
            </a:prstGeom>
          </p:spPr>
          <p:txBody>
            <a:bodyPr wrap="square">
              <a:spAutoFit/>
            </a:bodyPr>
            <a:lstStyle/>
            <a:p>
              <a:pPr algn="ctr"/>
              <a:r>
                <a:rPr lang="en-US" sz="1600" dirty="0" smtClean="0">
                  <a:latin typeface="AvantGarde Md BT" pitchFamily="34" charset="0"/>
                </a:rPr>
                <a:t>FHLBNY Resource Center — Created to Help You Maximize Your Membership</a:t>
              </a:r>
              <a:endParaRPr lang="en-US" sz="1600" dirty="0">
                <a:latin typeface="AvantGarde Md BT" pitchFamily="34" charset="0"/>
              </a:endParaRPr>
            </a:p>
          </p:txBody>
        </p:sp>
        <p:cxnSp>
          <p:nvCxnSpPr>
            <p:cNvPr id="337" name="Straight Connector 336"/>
            <p:cNvCxnSpPr/>
            <p:nvPr/>
          </p:nvCxnSpPr>
          <p:spPr>
            <a:xfrm>
              <a:off x="-1550670" y="1942829"/>
              <a:ext cx="768096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9" name="Rectangle 3"/>
          <p:cNvSpPr txBox="1">
            <a:spLocks noChangeArrowheads="1"/>
          </p:cNvSpPr>
          <p:nvPr/>
        </p:nvSpPr>
        <p:spPr>
          <a:xfrm>
            <a:off x="304799" y="2159001"/>
            <a:ext cx="5227321" cy="2230119"/>
          </a:xfrm>
          <a:prstGeom prst="rect">
            <a:avLst/>
          </a:prstGeom>
        </p:spPr>
        <p:txBody>
          <a:bodyPr lIns="0" tIns="0" rIns="0" bIns="0" rtlCol="0">
            <a:noAutofit/>
          </a:bodyPr>
          <a:lstStyle/>
          <a:p>
            <a:pPr lvl="0" algn="l">
              <a:spcBef>
                <a:spcPct val="75000"/>
              </a:spcBef>
              <a:spcAft>
                <a:spcPts val="400"/>
              </a:spcAft>
              <a:defRPr/>
            </a:pPr>
            <a:r>
              <a:rPr lang="en-US" sz="1600" dirty="0" smtClean="0">
                <a:latin typeface="+mj-lt"/>
              </a:rPr>
              <a:t>Gain access to educational information and various tools to help address your institution’s unique set of challenges, such as: </a:t>
            </a:r>
          </a:p>
          <a:p>
            <a:pPr marL="171450" lvl="1" indent="-114300" algn="l">
              <a:spcBef>
                <a:spcPts val="1100"/>
              </a:spcBef>
              <a:buFont typeface="AvantGarde Bk BT" pitchFamily="34" charset="0"/>
              <a:buChar char="»"/>
              <a:defRPr/>
            </a:pPr>
            <a:r>
              <a:rPr lang="en-US" sz="1400" dirty="0" smtClean="0">
                <a:latin typeface="+mj-lt"/>
              </a:rPr>
              <a:t>Managing interest rate risk</a:t>
            </a:r>
          </a:p>
          <a:p>
            <a:pPr marL="171450" lvl="1" indent="-114300" algn="l">
              <a:spcBef>
                <a:spcPts val="1100"/>
              </a:spcBef>
              <a:buFont typeface="AvantGarde Bk BT" pitchFamily="34" charset="0"/>
              <a:buChar char="»"/>
              <a:defRPr/>
            </a:pPr>
            <a:r>
              <a:rPr lang="en-US" sz="1400" dirty="0" smtClean="0">
                <a:latin typeface="+mj-lt"/>
              </a:rPr>
              <a:t>Increasing profitability </a:t>
            </a:r>
          </a:p>
          <a:p>
            <a:pPr marL="171450" lvl="1" indent="-114300" algn="l">
              <a:spcBef>
                <a:spcPts val="1100"/>
              </a:spcBef>
              <a:buFont typeface="AvantGarde Bk BT" pitchFamily="34" charset="0"/>
              <a:buChar char="»"/>
              <a:defRPr/>
            </a:pPr>
            <a:r>
              <a:rPr lang="en-US" sz="1400" dirty="0" smtClean="0">
                <a:latin typeface="+mj-lt"/>
              </a:rPr>
              <a:t>Increasing Net Interest Margin </a:t>
            </a:r>
          </a:p>
          <a:p>
            <a:pPr marL="171450" lvl="1" indent="-114300" algn="l">
              <a:spcBef>
                <a:spcPts val="1100"/>
              </a:spcBef>
              <a:buFont typeface="AvantGarde Bk BT" pitchFamily="34" charset="0"/>
              <a:buChar char="»"/>
              <a:defRPr/>
            </a:pPr>
            <a:r>
              <a:rPr lang="en-US" sz="1400" dirty="0" smtClean="0">
                <a:latin typeface="+mj-lt"/>
              </a:rPr>
              <a:t>Locking in spreads to preserve margins</a:t>
            </a:r>
          </a:p>
        </p:txBody>
      </p:sp>
      <p:sp>
        <p:nvSpPr>
          <p:cNvPr id="20" name="Rectangle 2"/>
          <p:cNvSpPr txBox="1">
            <a:spLocks noChangeArrowheads="1"/>
          </p:cNvSpPr>
          <p:nvPr/>
        </p:nvSpPr>
        <p:spPr>
          <a:xfrm>
            <a:off x="0" y="5234940"/>
            <a:ext cx="9144000" cy="1032509"/>
          </a:xfrm>
          <a:prstGeom prst="rect">
            <a:avLst/>
          </a:prstGeom>
          <a:solidFill>
            <a:schemeClr val="bg1">
              <a:lumMod val="85000"/>
            </a:schemeClr>
          </a:solidFill>
        </p:spPr>
        <p:txBody>
          <a:bodyPr vert="horz" lIns="228600" tIns="45720" rIns="228600" bIns="45720" rtlCol="0" anchor="ctr">
            <a:noAutofit/>
          </a:bodyPr>
          <a:lstStyle/>
          <a:p>
            <a:pPr algn="ctr" fontAlgn="auto">
              <a:spcAft>
                <a:spcPts val="0"/>
              </a:spcAft>
              <a:defRPr/>
            </a:pPr>
            <a:r>
              <a:rPr lang="en-US" sz="1400" u="sng" kern="0" dirty="0" smtClean="0">
                <a:solidFill>
                  <a:srgbClr val="000000"/>
                </a:solidFill>
                <a:latin typeface="AvantGarde Md BT" pitchFamily="34" charset="0"/>
              </a:rPr>
              <a:t>Through the FHLBNY Resource Center you can also request a Member-Director Education Session</a:t>
            </a:r>
          </a:p>
          <a:p>
            <a:pPr algn="ctr" fontAlgn="auto">
              <a:spcBef>
                <a:spcPts val="600"/>
              </a:spcBef>
              <a:spcAft>
                <a:spcPts val="0"/>
              </a:spcAft>
              <a:defRPr/>
            </a:pPr>
            <a:r>
              <a:rPr lang="en-US" sz="1400" kern="0" spc="-20" dirty="0" smtClean="0">
                <a:solidFill>
                  <a:srgbClr val="000000"/>
                </a:solidFill>
                <a:latin typeface="AvantGarde Md BT" pitchFamily="34" charset="0"/>
              </a:rPr>
              <a:t>This program is specifically created for our Members’ Board of Directors and managers, and is customized to address their specific needs and concerns, as well as a wide range of issues commonly faced by</a:t>
            </a:r>
            <a:br>
              <a:rPr lang="en-US" sz="1400" kern="0" spc="-20" dirty="0" smtClean="0">
                <a:solidFill>
                  <a:srgbClr val="000000"/>
                </a:solidFill>
                <a:latin typeface="AvantGarde Md BT" pitchFamily="34" charset="0"/>
              </a:rPr>
            </a:br>
            <a:r>
              <a:rPr lang="en-US" sz="1400" kern="0" spc="-20" dirty="0" smtClean="0">
                <a:solidFill>
                  <a:srgbClr val="000000"/>
                </a:solidFill>
                <a:latin typeface="AvantGarde Md BT" pitchFamily="34" charset="0"/>
              </a:rPr>
              <a:t>most community lenders.</a:t>
            </a:r>
            <a:endParaRPr lang="en-US" sz="1200" kern="0" spc="-20" dirty="0" smtClean="0">
              <a:solidFill>
                <a:srgbClr val="000000"/>
              </a:solidFill>
              <a:latin typeface="AvantGarde Md BT" pitchFamily="34" charset="0"/>
            </a:endParaRPr>
          </a:p>
        </p:txBody>
      </p:sp>
      <p:sp>
        <p:nvSpPr>
          <p:cNvPr id="21" name="Rectangle 2"/>
          <p:cNvSpPr txBox="1">
            <a:spLocks noChangeArrowheads="1"/>
          </p:cNvSpPr>
          <p:nvPr/>
        </p:nvSpPr>
        <p:spPr>
          <a:xfrm>
            <a:off x="5274564" y="2205672"/>
            <a:ext cx="3587496" cy="2122488"/>
          </a:xfrm>
          <a:prstGeom prst="rect">
            <a:avLst/>
          </a:prstGeom>
          <a:solidFill>
            <a:schemeClr val="tx2">
              <a:lumMod val="10000"/>
              <a:lumOff val="90000"/>
              <a:alpha val="50000"/>
            </a:schemeClr>
          </a:solidFill>
        </p:spPr>
        <p:txBody>
          <a:bodyPr vert="horz" lIns="0" tIns="45720" rIns="91440" bIns="45720" rtlCol="0" anchor="ctr">
            <a:noAutofit/>
          </a:bodyPr>
          <a:lstStyle/>
          <a:p>
            <a:pPr lvl="0" algn="ctr">
              <a:spcBef>
                <a:spcPct val="0"/>
              </a:spcBef>
              <a:defRPr/>
            </a:pPr>
            <a:endParaRPr kumimoji="0" lang="en-US" sz="1000" i="0" u="none" strike="noStrike" kern="0" cap="none" spc="0" normalizeH="0" baseline="0" noProof="0" dirty="0">
              <a:ln>
                <a:noFill/>
              </a:ln>
              <a:solidFill>
                <a:srgbClr val="000000"/>
              </a:solidFill>
              <a:effectLst/>
              <a:uLnTx/>
              <a:uFillTx/>
              <a:latin typeface="AvantGarde Md BT" pitchFamily="34" charset="0"/>
            </a:endParaRPr>
          </a:p>
        </p:txBody>
      </p:sp>
      <p:sp>
        <p:nvSpPr>
          <p:cNvPr id="22" name="Rectangle 2"/>
          <p:cNvSpPr txBox="1">
            <a:spLocks noChangeArrowheads="1"/>
          </p:cNvSpPr>
          <p:nvPr/>
        </p:nvSpPr>
        <p:spPr>
          <a:xfrm>
            <a:off x="5364480" y="2316480"/>
            <a:ext cx="3436620" cy="1874519"/>
          </a:xfrm>
          <a:prstGeom prst="rect">
            <a:avLst/>
          </a:prstGeom>
        </p:spPr>
        <p:txBody>
          <a:bodyPr vert="horz" lIns="0" tIns="45720" rIns="0" bIns="45720" rtlCol="0" anchor="ctr">
            <a:noAutofit/>
          </a:bodyPr>
          <a:lstStyle/>
          <a:p>
            <a:pPr marL="285750" indent="-171450" fontAlgn="auto">
              <a:spcAft>
                <a:spcPts val="0"/>
              </a:spcAft>
              <a:defRPr/>
            </a:pPr>
            <a:r>
              <a:rPr lang="en-US" sz="1200" kern="0" dirty="0" smtClean="0">
                <a:solidFill>
                  <a:srgbClr val="000000"/>
                </a:solidFill>
                <a:latin typeface="AvantGarde Md BT" pitchFamily="34" charset="0"/>
              </a:rPr>
              <a:t>Examples of the materials you can find:</a:t>
            </a:r>
          </a:p>
          <a:p>
            <a:pPr marL="285750" lvl="1" indent="-171450" algn="l">
              <a:spcBef>
                <a:spcPct val="75000"/>
              </a:spcBef>
              <a:buFont typeface="AvantGarde Bk BT" pitchFamily="34" charset="0"/>
              <a:buChar char="»"/>
              <a:defRPr/>
            </a:pPr>
            <a:r>
              <a:rPr lang="en-US" sz="1100" dirty="0" smtClean="0">
                <a:latin typeface="+mj-lt"/>
              </a:rPr>
              <a:t>Strategy articles</a:t>
            </a:r>
          </a:p>
          <a:p>
            <a:pPr marL="285750" lvl="1" indent="-171450" algn="l">
              <a:spcBef>
                <a:spcPct val="75000"/>
              </a:spcBef>
              <a:buFont typeface="AvantGarde Bk BT" pitchFamily="34" charset="0"/>
              <a:buChar char="»"/>
              <a:defRPr/>
            </a:pPr>
            <a:r>
              <a:rPr lang="en-US" sz="1100" dirty="0" smtClean="0">
                <a:latin typeface="+mj-lt"/>
              </a:rPr>
              <a:t>Presentations, Tutorials and Webinars</a:t>
            </a:r>
          </a:p>
          <a:p>
            <a:pPr marL="285750" lvl="1" indent="-171450" algn="l">
              <a:spcBef>
                <a:spcPct val="75000"/>
              </a:spcBef>
              <a:buFont typeface="AvantGarde Bk BT" pitchFamily="34" charset="0"/>
              <a:buChar char="»"/>
              <a:defRPr/>
            </a:pPr>
            <a:r>
              <a:rPr lang="en-US" sz="1100" dirty="0" smtClean="0">
                <a:latin typeface="+mj-lt"/>
              </a:rPr>
              <a:t>Workshops and Tools</a:t>
            </a:r>
          </a:p>
          <a:p>
            <a:pPr marL="285750" lvl="1" indent="-171450" algn="l">
              <a:spcBef>
                <a:spcPct val="75000"/>
              </a:spcBef>
              <a:buFont typeface="AvantGarde Bk BT" pitchFamily="34" charset="0"/>
              <a:buChar char="»"/>
              <a:defRPr/>
            </a:pPr>
            <a:r>
              <a:rPr lang="en-US" sz="1100" dirty="0" smtClean="0">
                <a:latin typeface="+mj-lt"/>
              </a:rPr>
              <a:t>Fact Sheets and Other Information</a:t>
            </a:r>
          </a:p>
          <a:p>
            <a:pPr marL="0" lvl="1" algn="ctr">
              <a:spcBef>
                <a:spcPct val="75000"/>
              </a:spcBef>
              <a:defRPr/>
            </a:pPr>
            <a:r>
              <a:rPr lang="en-US" sz="1050" kern="0" dirty="0" smtClean="0">
                <a:solidFill>
                  <a:srgbClr val="000000"/>
                </a:solidFill>
                <a:latin typeface="AvantGarde Md BT" pitchFamily="34" charset="0"/>
              </a:rPr>
              <a:t>Take advantage of this readily available center by visiting:  </a:t>
            </a:r>
            <a:r>
              <a:rPr lang="en-US" sz="1050" kern="0" dirty="0" smtClean="0">
                <a:solidFill>
                  <a:srgbClr val="000000"/>
                </a:solidFill>
                <a:latin typeface="AvantGarde Md BT" pitchFamily="34" charset="0"/>
                <a:hlinkClick r:id="rId2"/>
              </a:rPr>
              <a:t>www.fhlbny.com/members/resource-center</a:t>
            </a:r>
            <a:r>
              <a:rPr lang="en-US" sz="1050" kern="0" dirty="0" smtClean="0">
                <a:solidFill>
                  <a:srgbClr val="000000"/>
                </a:solidFill>
                <a:latin typeface="AvantGarde Md BT" pitchFamily="34" charset="0"/>
              </a:rPr>
              <a:t> </a:t>
            </a:r>
          </a:p>
        </p:txBody>
      </p:sp>
      <p:sp>
        <p:nvSpPr>
          <p:cNvPr id="25" name="Rectangle 24"/>
          <p:cNvSpPr/>
          <p:nvPr/>
        </p:nvSpPr>
        <p:spPr>
          <a:xfrm>
            <a:off x="213360" y="4458754"/>
            <a:ext cx="8702040" cy="664284"/>
          </a:xfrm>
          <a:prstGeom prst="rect">
            <a:avLst/>
          </a:prstGeom>
        </p:spPr>
        <p:txBody>
          <a:bodyPr wrap="square">
            <a:spAutoFit/>
          </a:bodyPr>
          <a:lstStyle/>
          <a:p>
            <a:pPr marL="171450" lvl="1" indent="-114300">
              <a:spcBef>
                <a:spcPts val="1100"/>
              </a:spcBef>
              <a:buFont typeface="AvantGarde Bk BT" pitchFamily="34" charset="0"/>
              <a:buChar char="»"/>
              <a:defRPr/>
            </a:pPr>
            <a:r>
              <a:rPr lang="en-US" sz="1400" dirty="0" smtClean="0"/>
              <a:t>Mitigating Net Interest Income at Risk and Economic Value of Equity at Risk</a:t>
            </a:r>
          </a:p>
          <a:p>
            <a:pPr marL="171450" lvl="1" indent="-114300">
              <a:spcBef>
                <a:spcPts val="1100"/>
              </a:spcBef>
              <a:buFont typeface="AvantGarde Bk BT" pitchFamily="34" charset="0"/>
              <a:buChar char="»"/>
              <a:defRPr/>
            </a:pPr>
            <a:r>
              <a:rPr lang="en-US" sz="1400" dirty="0" smtClean="0"/>
              <a:t>Achieving asset/liability management goals without increasing the size of the balance sheet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15" name="Straight Connector 14"/>
          <p:cNvCxnSpPr/>
          <p:nvPr/>
        </p:nvCxnSpPr>
        <p:spPr>
          <a:xfrm>
            <a:off x="571500" y="4905375"/>
            <a:ext cx="8001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6200" y="276225"/>
            <a:ext cx="762000" cy="1569660"/>
          </a:xfrm>
          <a:prstGeom prst="rect">
            <a:avLst/>
          </a:prstGeom>
          <a:noFill/>
        </p:spPr>
        <p:txBody>
          <a:bodyPr wrap="square" rtlCol="0">
            <a:spAutoFit/>
          </a:bodyPr>
          <a:lstStyle/>
          <a:p>
            <a:r>
              <a:rPr lang="en-US" sz="9600" b="1" dirty="0" smtClean="0">
                <a:solidFill>
                  <a:schemeClr val="bg1">
                    <a:lumMod val="85000"/>
                  </a:schemeClr>
                </a:solidFill>
                <a:latin typeface="Times New Roman" pitchFamily="18" charset="0"/>
                <a:cs typeface="Times New Roman" pitchFamily="18" charset="0"/>
              </a:rPr>
              <a:t>“</a:t>
            </a:r>
            <a:endParaRPr lang="en-US" sz="9600" b="1" dirty="0">
              <a:solidFill>
                <a:schemeClr val="bg1">
                  <a:lumMod val="85000"/>
                </a:schemeClr>
              </a:solidFill>
              <a:latin typeface="Times New Roman" pitchFamily="18" charset="0"/>
              <a:cs typeface="Times New Roman" pitchFamily="18" charset="0"/>
            </a:endParaRPr>
          </a:p>
        </p:txBody>
      </p:sp>
      <p:sp>
        <p:nvSpPr>
          <p:cNvPr id="14" name="Text Placeholder 3"/>
          <p:cNvSpPr>
            <a:spLocks noGrp="1"/>
          </p:cNvSpPr>
          <p:nvPr/>
        </p:nvSpPr>
        <p:spPr>
          <a:xfrm>
            <a:off x="668212" y="680085"/>
            <a:ext cx="8001000" cy="4425315"/>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ts val="1000"/>
              </a:spcBef>
              <a:spcAft>
                <a:spcPts val="0"/>
              </a:spcAft>
              <a:buClrTx/>
              <a:buSzTx/>
              <a:buFont typeface="AvantGarde Bk BT" pitchFamily="34" charset="0"/>
              <a:buChar char="»"/>
              <a:tabLst/>
              <a:defRPr sz="2200" kern="1200" baseline="0">
                <a:solidFill>
                  <a:schemeClr val="tx1"/>
                </a:solidFill>
                <a:latin typeface="AvantGarde Bk BT" pitchFamily="34" charset="0"/>
                <a:ea typeface="+mn-ea"/>
                <a:cs typeface="+mn-cs"/>
              </a:defRPr>
            </a:lvl1pPr>
            <a:lvl2pPr marL="742950" indent="-285750" algn="l" defTabSz="914400" rtl="0" eaLnBrk="1" latinLnBrk="0" hangingPunct="1">
              <a:spcBef>
                <a:spcPts val="800"/>
              </a:spcBef>
              <a:buFont typeface="Arial" pitchFamily="34" charset="0"/>
              <a:buChar char="–"/>
              <a:defRPr sz="2000" kern="1200">
                <a:solidFill>
                  <a:schemeClr val="tx1"/>
                </a:solidFill>
                <a:latin typeface="AvantGarde Bk BT" pitchFamily="34" charset="0"/>
                <a:ea typeface="+mn-ea"/>
                <a:cs typeface="+mn-cs"/>
              </a:defRPr>
            </a:lvl2pPr>
            <a:lvl3pPr marL="1143000" indent="-228600" algn="l" defTabSz="914400" rtl="0" eaLnBrk="1" latinLnBrk="0" hangingPunct="1">
              <a:spcBef>
                <a:spcPts val="800"/>
              </a:spcBef>
              <a:buFont typeface="AvantGarde Bk BT" pitchFamily="34" charset="0"/>
              <a:buChar char="»"/>
              <a:defRPr sz="2000" kern="1200">
                <a:solidFill>
                  <a:schemeClr val="tx1"/>
                </a:solidFill>
                <a:latin typeface="AvantGarde Bk BT" pitchFamily="34" charset="0"/>
                <a:ea typeface="+mn-ea"/>
                <a:cs typeface="+mn-cs"/>
              </a:defRPr>
            </a:lvl3pPr>
            <a:lvl4pPr marL="1600200" indent="-228600" algn="l" defTabSz="914400" rtl="0" eaLnBrk="1" latinLnBrk="0" hangingPunct="1">
              <a:spcBef>
                <a:spcPts val="800"/>
              </a:spcBef>
              <a:buFont typeface="Arial" pitchFamily="34" charset="0"/>
              <a:buChar char="–"/>
              <a:defRPr sz="1600" kern="1200">
                <a:solidFill>
                  <a:schemeClr val="tx1"/>
                </a:solidFill>
                <a:latin typeface="AvantGarde Bk BT" pitchFamily="34" charset="0"/>
                <a:ea typeface="+mn-ea"/>
                <a:cs typeface="+mn-cs"/>
              </a:defRPr>
            </a:lvl4pPr>
            <a:lvl5pPr marL="2057400" indent="-228600" algn="l" defTabSz="914400" rtl="0" eaLnBrk="1" latinLnBrk="0" hangingPunct="1">
              <a:spcBef>
                <a:spcPts val="800"/>
              </a:spcBef>
              <a:buFont typeface="AvantGarde Bk BT" pitchFamily="34" charset="0"/>
              <a:buChar char="»"/>
              <a:defRPr sz="1400" kern="1200">
                <a:solidFill>
                  <a:schemeClr val="tx1"/>
                </a:solidFill>
                <a:latin typeface="AvantGarde Bk B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r>
              <a:rPr lang="en-US" sz="3200" b="0" spc="20" dirty="0" smtClean="0">
                <a:solidFill>
                  <a:schemeClr val="lt1"/>
                </a:solidFill>
              </a:rPr>
              <a:t>As long as markets remain open, and a member has pledged sufficient qualifying collateral and is willing to purchase the requisite amount of capital stock, </a:t>
            </a:r>
            <a:r>
              <a:rPr lang="en-US" sz="3200" b="0" i="1" spc="20" dirty="0" smtClean="0">
                <a:solidFill>
                  <a:schemeClr val="lt1"/>
                </a:solidFill>
              </a:rPr>
              <a:t>the FHLBNY will </a:t>
            </a:r>
            <a:r>
              <a:rPr lang="en-US" sz="3200" b="0" i="1" u="sng" spc="20" dirty="0" smtClean="0">
                <a:solidFill>
                  <a:schemeClr val="lt1"/>
                </a:solidFill>
              </a:rPr>
              <a:t>always</a:t>
            </a:r>
            <a:r>
              <a:rPr lang="en-US" sz="3200" b="0" i="1" spc="20" dirty="0" smtClean="0">
                <a:solidFill>
                  <a:schemeClr val="lt1"/>
                </a:solidFill>
              </a:rPr>
              <a:t> continue to lend to our members to help you meet your community’s needs.</a:t>
            </a:r>
          </a:p>
          <a:p>
            <a:pPr marL="0" indent="0" algn="r">
              <a:spcBef>
                <a:spcPts val="3000"/>
              </a:spcBef>
              <a:buNone/>
            </a:pPr>
            <a:r>
              <a:rPr lang="en-US" sz="2400" b="0" dirty="0" smtClean="0">
                <a:solidFill>
                  <a:schemeClr val="lt1"/>
                </a:solidFill>
              </a:rPr>
              <a:t>José R. González</a:t>
            </a:r>
            <a:r>
              <a:rPr lang="en-US" sz="2400" b="0" spc="20" dirty="0" smtClean="0">
                <a:solidFill>
                  <a:schemeClr val="lt1"/>
                </a:solidFill>
              </a:rPr>
              <a:t/>
            </a:r>
            <a:br>
              <a:rPr lang="en-US" sz="2400" b="0" spc="20" dirty="0" smtClean="0">
                <a:solidFill>
                  <a:schemeClr val="lt1"/>
                </a:solidFill>
              </a:rPr>
            </a:br>
            <a:r>
              <a:rPr lang="en-US" sz="2400" b="0" dirty="0" smtClean="0">
                <a:solidFill>
                  <a:schemeClr val="lt1"/>
                </a:solidFill>
              </a:rPr>
              <a:t> President and CEO</a:t>
            </a:r>
          </a:p>
        </p:txBody>
      </p:sp>
      <p:sp>
        <p:nvSpPr>
          <p:cNvPr id="6" name="TextBox 5"/>
          <p:cNvSpPr txBox="1"/>
          <p:nvPr/>
        </p:nvSpPr>
        <p:spPr>
          <a:xfrm>
            <a:off x="4314825" y="3810000"/>
            <a:ext cx="762000" cy="1569660"/>
          </a:xfrm>
          <a:prstGeom prst="rect">
            <a:avLst/>
          </a:prstGeom>
          <a:noFill/>
        </p:spPr>
        <p:txBody>
          <a:bodyPr wrap="square" rtlCol="0">
            <a:spAutoFit/>
          </a:bodyPr>
          <a:lstStyle/>
          <a:p>
            <a:r>
              <a:rPr lang="en-US" sz="9600" b="1" dirty="0" smtClean="0">
                <a:solidFill>
                  <a:schemeClr val="bg1">
                    <a:lumMod val="85000"/>
                  </a:schemeClr>
                </a:solidFill>
                <a:latin typeface="Times New Roman" pitchFamily="18" charset="0"/>
                <a:cs typeface="Times New Roman" pitchFamily="18" charset="0"/>
              </a:rPr>
              <a:t>”</a:t>
            </a:r>
            <a:endParaRPr lang="en-US" sz="9600" b="1" dirty="0">
              <a:solidFill>
                <a:schemeClr val="bg1">
                  <a:lumMod val="85000"/>
                </a:schemeClr>
              </a:solidFill>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Adam Goldstein</a:t>
            </a:r>
            <a:endParaRPr lang="en-US" dirty="0"/>
          </a:p>
        </p:txBody>
      </p:sp>
      <p:sp>
        <p:nvSpPr>
          <p:cNvPr id="4" name="Text Placeholder 3"/>
          <p:cNvSpPr>
            <a:spLocks noGrp="1"/>
          </p:cNvSpPr>
          <p:nvPr>
            <p:ph type="body" sz="quarter" idx="10"/>
          </p:nvPr>
        </p:nvSpPr>
        <p:spPr/>
        <p:txBody>
          <a:bodyPr/>
          <a:lstStyle/>
          <a:p>
            <a:pPr>
              <a:spcBef>
                <a:spcPct val="0"/>
              </a:spcBef>
              <a:defRPr/>
            </a:pPr>
            <a:r>
              <a:rPr lang="en-US" spc="-10" dirty="0" smtClean="0"/>
              <a:t>SVP,  Head of Sales &amp; Marketing</a:t>
            </a:r>
          </a:p>
          <a:p>
            <a:pPr>
              <a:spcBef>
                <a:spcPct val="0"/>
              </a:spcBef>
              <a:defRPr/>
            </a:pPr>
            <a:r>
              <a:rPr lang="en-US" dirty="0" smtClean="0"/>
              <a:t>212-441-6703</a:t>
            </a:r>
            <a:br>
              <a:rPr lang="en-US" dirty="0" smtClean="0"/>
            </a:br>
            <a:r>
              <a:rPr lang="en-US" dirty="0" smtClean="0"/>
              <a:t>goldstein@fhlbny.com</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FHLBanks</a:t>
            </a:r>
            <a:r>
              <a:rPr lang="en-US" dirty="0" smtClean="0"/>
              <a:t>: Membership Changes</a:t>
            </a:r>
            <a:endParaRPr lang="en-US" dirty="0"/>
          </a:p>
        </p:txBody>
      </p:sp>
      <p:sp>
        <p:nvSpPr>
          <p:cNvPr id="7" name="Slide Number Placeholder 6"/>
          <p:cNvSpPr>
            <a:spLocks noGrp="1"/>
          </p:cNvSpPr>
          <p:nvPr>
            <p:ph type="sldNum" sz="quarter" idx="4"/>
          </p:nvPr>
        </p:nvSpPr>
        <p:spPr/>
        <p:txBody>
          <a:bodyPr/>
          <a:lstStyle/>
          <a:p>
            <a:pPr marL="0" indent="0"/>
            <a:fld id="{465B78C3-6752-4576-9CFA-2917C24B55FA}" type="slidenum">
              <a:rPr lang="en-US" smtClean="0">
                <a:solidFill>
                  <a:srgbClr val="FFFFFF"/>
                </a:solidFill>
              </a:rPr>
              <a:pPr marL="0" indent="0"/>
              <a:t>6</a:t>
            </a:fld>
            <a:endParaRPr lang="en-US" dirty="0">
              <a:solidFill>
                <a:srgbClr val="FFFFFF"/>
              </a:solidFill>
            </a:endParaRPr>
          </a:p>
        </p:txBody>
      </p:sp>
      <p:sp>
        <p:nvSpPr>
          <p:cNvPr id="20" name="Text Placeholder 11"/>
          <p:cNvSpPr txBox="1">
            <a:spLocks/>
          </p:cNvSpPr>
          <p:nvPr/>
        </p:nvSpPr>
        <p:spPr>
          <a:xfrm>
            <a:off x="0" y="1028699"/>
            <a:ext cx="9144000" cy="600075"/>
          </a:xfrm>
          <a:prstGeom prst="rect">
            <a:avLst/>
          </a:prstGeom>
        </p:spPr>
        <p:txBody>
          <a:bodyPr/>
          <a:lstStyle/>
          <a:p>
            <a:pPr algn="ctr" defTabSz="914074" fontAlgn="base">
              <a:spcBef>
                <a:spcPts val="1000"/>
              </a:spcBef>
              <a:spcAft>
                <a:spcPct val="0"/>
              </a:spcAft>
              <a:defRPr/>
            </a:pPr>
            <a:r>
              <a:rPr lang="en-US" sz="1600" dirty="0">
                <a:solidFill>
                  <a:srgbClr val="000000"/>
                </a:solidFill>
                <a:latin typeface="AvantGarde Md BT"/>
              </a:rPr>
              <a:t>Net Membership Changes by District </a:t>
            </a:r>
            <a:br>
              <a:rPr lang="en-US" sz="1600" dirty="0">
                <a:solidFill>
                  <a:srgbClr val="000000"/>
                </a:solidFill>
                <a:latin typeface="AvantGarde Md BT"/>
              </a:rPr>
            </a:br>
            <a:r>
              <a:rPr lang="en-US" sz="1600" dirty="0">
                <a:solidFill>
                  <a:srgbClr val="000000"/>
                </a:solidFill>
                <a:latin typeface="AvantGarde Md BT"/>
              </a:rPr>
              <a:t>from </a:t>
            </a:r>
            <a:r>
              <a:rPr lang="en-US" sz="1600" dirty="0" smtClean="0">
                <a:solidFill>
                  <a:srgbClr val="000000"/>
                </a:solidFill>
                <a:latin typeface="AvantGarde Md BT"/>
              </a:rPr>
              <a:t>4Q2008 </a:t>
            </a:r>
            <a:r>
              <a:rPr lang="en-US" sz="1600" dirty="0">
                <a:solidFill>
                  <a:srgbClr val="000000"/>
                </a:solidFill>
                <a:latin typeface="AvantGarde Md BT"/>
              </a:rPr>
              <a:t>to </a:t>
            </a:r>
            <a:r>
              <a:rPr lang="en-US" sz="1600" dirty="0" smtClean="0">
                <a:solidFill>
                  <a:srgbClr val="000000"/>
                </a:solidFill>
                <a:latin typeface="AvantGarde Md BT"/>
              </a:rPr>
              <a:t>3Q2015</a:t>
            </a:r>
            <a:endParaRPr lang="en-US" sz="1600" dirty="0">
              <a:solidFill>
                <a:srgbClr val="FF0000"/>
              </a:solidFill>
              <a:latin typeface="AvantGarde Md BT"/>
            </a:endParaRPr>
          </a:p>
        </p:txBody>
      </p:sp>
      <p:graphicFrame>
        <p:nvGraphicFramePr>
          <p:cNvPr id="10391554" name="Object 2"/>
          <p:cNvGraphicFramePr>
            <a:graphicFrameLocks noChangeAspect="1"/>
          </p:cNvGraphicFramePr>
          <p:nvPr/>
        </p:nvGraphicFramePr>
        <p:xfrm>
          <a:off x="60324" y="1464628"/>
          <a:ext cx="9083676" cy="4913312"/>
        </p:xfrm>
        <a:graphic>
          <a:graphicData uri="http://schemas.openxmlformats.org/presentationml/2006/ole">
            <p:oleObj spid="_x0000_s2407426" name="Worksheet" r:id="rId3" imgW="14392143" imgH="7781857" progId="Excel.Sheet.8">
              <p:link updateAutomatic="1"/>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indent="0"/>
            <a:fld id="{465B78C3-6752-4576-9CFA-2917C24B55FA}" type="slidenum">
              <a:rPr lang="en-US" smtClean="0">
                <a:solidFill>
                  <a:srgbClr val="FFFFFF"/>
                </a:solidFill>
              </a:rPr>
              <a:pPr marL="0" indent="0"/>
              <a:t>7</a:t>
            </a:fld>
            <a:endParaRPr lang="en-US" dirty="0">
              <a:solidFill>
                <a:srgbClr val="FFFFFF"/>
              </a:solidFill>
            </a:endParaRPr>
          </a:p>
        </p:txBody>
      </p:sp>
      <p:sp>
        <p:nvSpPr>
          <p:cNvPr id="4" name="Title 3"/>
          <p:cNvSpPr>
            <a:spLocks noGrp="1"/>
          </p:cNvSpPr>
          <p:nvPr>
            <p:ph type="title"/>
          </p:nvPr>
        </p:nvSpPr>
        <p:spPr/>
        <p:txBody>
          <a:bodyPr>
            <a:normAutofit/>
          </a:bodyPr>
          <a:lstStyle/>
          <a:p>
            <a:r>
              <a:rPr lang="en-US" dirty="0" smtClean="0"/>
              <a:t>Consolidation in the Banking Industry</a:t>
            </a:r>
            <a:endParaRPr lang="en-US" dirty="0"/>
          </a:p>
        </p:txBody>
      </p:sp>
      <p:sp>
        <p:nvSpPr>
          <p:cNvPr id="1324" name="TextBox 1323"/>
          <p:cNvSpPr txBox="1"/>
          <p:nvPr/>
        </p:nvSpPr>
        <p:spPr>
          <a:xfrm>
            <a:off x="1995168" y="6298750"/>
            <a:ext cx="2514600" cy="246221"/>
          </a:xfrm>
          <a:prstGeom prst="rect">
            <a:avLst/>
          </a:prstGeom>
          <a:noFill/>
        </p:spPr>
        <p:txBody>
          <a:bodyPr wrap="square" rtlCol="0">
            <a:spAutoFit/>
          </a:bodyPr>
          <a:lstStyle/>
          <a:p>
            <a:pPr algn="r"/>
            <a:r>
              <a:rPr lang="en-US" sz="1000" dirty="0">
                <a:solidFill>
                  <a:srgbClr val="000000"/>
                </a:solidFill>
              </a:rPr>
              <a:t>Source: </a:t>
            </a:r>
            <a:r>
              <a:rPr lang="en-US" sz="1000" dirty="0" smtClean="0">
                <a:solidFill>
                  <a:srgbClr val="000000"/>
                </a:solidFill>
              </a:rPr>
              <a:t>FDIC - updated on Q2’15</a:t>
            </a:r>
            <a:endParaRPr lang="en-US" sz="1000" dirty="0">
              <a:solidFill>
                <a:srgbClr val="000000"/>
              </a:solidFill>
            </a:endParaRPr>
          </a:p>
        </p:txBody>
      </p:sp>
      <p:cxnSp>
        <p:nvCxnSpPr>
          <p:cNvPr id="897" name="Straight Connector 896"/>
          <p:cNvCxnSpPr/>
          <p:nvPr/>
        </p:nvCxnSpPr>
        <p:spPr>
          <a:xfrm>
            <a:off x="4627657" y="1287780"/>
            <a:ext cx="0" cy="493776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898" name="TextBox 897"/>
          <p:cNvSpPr txBox="1"/>
          <p:nvPr/>
        </p:nvSpPr>
        <p:spPr>
          <a:xfrm>
            <a:off x="4579620" y="1026462"/>
            <a:ext cx="4564380" cy="584775"/>
          </a:xfrm>
          <a:prstGeom prst="rect">
            <a:avLst/>
          </a:prstGeom>
          <a:noFill/>
        </p:spPr>
        <p:txBody>
          <a:bodyPr wrap="square" rtlCol="0">
            <a:spAutoFit/>
          </a:bodyPr>
          <a:lstStyle/>
          <a:p>
            <a:pPr algn="ctr"/>
            <a:r>
              <a:rPr lang="en-US" sz="1600" dirty="0">
                <a:solidFill>
                  <a:srgbClr val="000000"/>
                </a:solidFill>
                <a:latin typeface="AvantGarde Md BT"/>
              </a:rPr>
              <a:t>Number of Institutions Selling History</a:t>
            </a:r>
            <a:br>
              <a:rPr lang="en-US" sz="1600" dirty="0">
                <a:solidFill>
                  <a:srgbClr val="000000"/>
                </a:solidFill>
                <a:latin typeface="AvantGarde Md BT"/>
              </a:rPr>
            </a:br>
            <a:r>
              <a:rPr lang="en-US" sz="1600" dirty="0">
                <a:solidFill>
                  <a:srgbClr val="000000"/>
                </a:solidFill>
                <a:latin typeface="AvantGarde Md BT"/>
              </a:rPr>
              <a:t>by </a:t>
            </a:r>
            <a:r>
              <a:rPr lang="en-US" sz="1600" dirty="0" err="1">
                <a:solidFill>
                  <a:srgbClr val="000000"/>
                </a:solidFill>
                <a:latin typeface="AvantGarde Md BT"/>
              </a:rPr>
              <a:t>FHLBank</a:t>
            </a:r>
            <a:r>
              <a:rPr lang="en-US" sz="1600" dirty="0">
                <a:solidFill>
                  <a:srgbClr val="000000"/>
                </a:solidFill>
                <a:latin typeface="AvantGarde Md BT"/>
              </a:rPr>
              <a:t> Territory (2009-2014)</a:t>
            </a:r>
          </a:p>
        </p:txBody>
      </p:sp>
      <p:grpSp>
        <p:nvGrpSpPr>
          <p:cNvPr id="3342" name="Group 3341"/>
          <p:cNvGrpSpPr/>
          <p:nvPr/>
        </p:nvGrpSpPr>
        <p:grpSpPr>
          <a:xfrm>
            <a:off x="5800302" y="4160175"/>
            <a:ext cx="2228268" cy="305443"/>
            <a:chOff x="5800302" y="4106835"/>
            <a:chExt cx="2228268" cy="305443"/>
          </a:xfrm>
        </p:grpSpPr>
        <p:sp>
          <p:nvSpPr>
            <p:cNvPr id="904" name="Rectangle 863"/>
            <p:cNvSpPr>
              <a:spLocks noChangeArrowheads="1"/>
            </p:cNvSpPr>
            <p:nvPr/>
          </p:nvSpPr>
          <p:spPr bwMode="auto">
            <a:xfrm>
              <a:off x="5800302" y="4135097"/>
              <a:ext cx="0" cy="25882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solidFill>
                  <a:srgbClr val="000000"/>
                </a:solidFill>
                <a:latin typeface="Arial" pitchFamily="34" charset="0"/>
                <a:cs typeface="Arial" pitchFamily="34" charset="0"/>
              </a:endParaRPr>
            </a:p>
          </p:txBody>
        </p:sp>
        <p:sp>
          <p:nvSpPr>
            <p:cNvPr id="905" name="Rectangle 864"/>
            <p:cNvSpPr>
              <a:spLocks noChangeArrowheads="1"/>
            </p:cNvSpPr>
            <p:nvPr/>
          </p:nvSpPr>
          <p:spPr bwMode="auto">
            <a:xfrm>
              <a:off x="5844195" y="4115760"/>
              <a:ext cx="660292" cy="86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000000"/>
                  </a:solidFill>
                  <a:latin typeface="AvantGarde Md BT" pitchFamily="34" charset="0"/>
                  <a:cs typeface="Arial" pitchFamily="34" charset="0"/>
                </a:rPr>
                <a:t>LOW # of Transactions</a:t>
              </a:r>
              <a:endParaRPr lang="en-US" sz="2400" dirty="0">
                <a:solidFill>
                  <a:srgbClr val="000000"/>
                </a:solidFill>
                <a:latin typeface="Arial" pitchFamily="34" charset="0"/>
                <a:cs typeface="Arial" pitchFamily="34" charset="0"/>
              </a:endParaRPr>
            </a:p>
          </p:txBody>
        </p:sp>
        <p:sp>
          <p:nvSpPr>
            <p:cNvPr id="906" name="Rectangle 868"/>
            <p:cNvSpPr>
              <a:spLocks noChangeArrowheads="1"/>
            </p:cNvSpPr>
            <p:nvPr/>
          </p:nvSpPr>
          <p:spPr bwMode="auto">
            <a:xfrm>
              <a:off x="7220120" y="4106835"/>
              <a:ext cx="694642" cy="862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600" dirty="0">
                  <a:solidFill>
                    <a:srgbClr val="000000"/>
                  </a:solidFill>
                  <a:latin typeface="AvantGarde Md BT" pitchFamily="34" charset="0"/>
                  <a:cs typeface="Arial" pitchFamily="34" charset="0"/>
                </a:rPr>
                <a:t>HIGH  # of Transactions</a:t>
              </a:r>
              <a:endParaRPr lang="en-US" sz="2400" dirty="0">
                <a:solidFill>
                  <a:srgbClr val="000000"/>
                </a:solidFill>
                <a:latin typeface="Arial" pitchFamily="34" charset="0"/>
                <a:cs typeface="Arial" pitchFamily="34" charset="0"/>
              </a:endParaRPr>
            </a:p>
          </p:txBody>
        </p:sp>
        <p:sp>
          <p:nvSpPr>
            <p:cNvPr id="907" name="Rectangle 872"/>
            <p:cNvSpPr>
              <a:spLocks noChangeArrowheads="1"/>
            </p:cNvSpPr>
            <p:nvPr/>
          </p:nvSpPr>
          <p:spPr bwMode="auto">
            <a:xfrm>
              <a:off x="6235408" y="4318058"/>
              <a:ext cx="198469" cy="93712"/>
            </a:xfrm>
            <a:prstGeom prst="rect">
              <a:avLst/>
            </a:prstGeom>
            <a:solidFill>
              <a:srgbClr val="FDD7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08" name="Rectangle 873"/>
            <p:cNvSpPr>
              <a:spLocks noChangeArrowheads="1"/>
            </p:cNvSpPr>
            <p:nvPr/>
          </p:nvSpPr>
          <p:spPr bwMode="auto">
            <a:xfrm>
              <a:off x="6035030" y="4318058"/>
              <a:ext cx="200378" cy="93712"/>
            </a:xfrm>
            <a:prstGeom prst="rect">
              <a:avLst/>
            </a:prstGeom>
            <a:solidFill>
              <a:srgbClr val="FEE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09" name="Rectangle 874"/>
            <p:cNvSpPr>
              <a:spLocks noChangeArrowheads="1"/>
            </p:cNvSpPr>
            <p:nvPr/>
          </p:nvSpPr>
          <p:spPr bwMode="auto">
            <a:xfrm>
              <a:off x="5836561" y="4318058"/>
              <a:ext cx="200378" cy="93712"/>
            </a:xfrm>
            <a:prstGeom prst="rect">
              <a:avLst/>
            </a:prstGeom>
            <a:solidFill>
              <a:srgbClr val="FDF05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10" name="Rectangle 875"/>
            <p:cNvSpPr>
              <a:spLocks noChangeArrowheads="1"/>
            </p:cNvSpPr>
            <p:nvPr/>
          </p:nvSpPr>
          <p:spPr bwMode="auto">
            <a:xfrm>
              <a:off x="7227754" y="4318058"/>
              <a:ext cx="200378" cy="93712"/>
            </a:xfrm>
            <a:prstGeom prst="rect">
              <a:avLst/>
            </a:prstGeom>
            <a:solidFill>
              <a:srgbClr val="ED202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11" name="Rectangle 876"/>
            <p:cNvSpPr>
              <a:spLocks noChangeArrowheads="1"/>
            </p:cNvSpPr>
            <p:nvPr/>
          </p:nvSpPr>
          <p:spPr bwMode="auto">
            <a:xfrm>
              <a:off x="7031193" y="4318058"/>
              <a:ext cx="198469" cy="93712"/>
            </a:xfrm>
            <a:prstGeom prst="rect">
              <a:avLst/>
            </a:prstGeom>
            <a:solidFill>
              <a:srgbClr val="EF3F2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12" name="Rectangle 877"/>
            <p:cNvSpPr>
              <a:spLocks noChangeArrowheads="1"/>
            </p:cNvSpPr>
            <p:nvPr/>
          </p:nvSpPr>
          <p:spPr bwMode="auto">
            <a:xfrm>
              <a:off x="7428131" y="4318058"/>
              <a:ext cx="200378" cy="93712"/>
            </a:xfrm>
            <a:prstGeom prst="rect">
              <a:avLst/>
            </a:prstGeom>
            <a:solidFill>
              <a:srgbClr val="9F1D2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16" name="Rectangle 878"/>
            <p:cNvSpPr>
              <a:spLocks noChangeArrowheads="1"/>
            </p:cNvSpPr>
            <p:nvPr/>
          </p:nvSpPr>
          <p:spPr bwMode="auto">
            <a:xfrm>
              <a:off x="6632346" y="4318058"/>
              <a:ext cx="198469" cy="93712"/>
            </a:xfrm>
            <a:prstGeom prst="rect">
              <a:avLst/>
            </a:prstGeom>
            <a:solidFill>
              <a:srgbClr val="FBA91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17" name="Rectangle 879"/>
            <p:cNvSpPr>
              <a:spLocks noChangeArrowheads="1"/>
            </p:cNvSpPr>
            <p:nvPr/>
          </p:nvSpPr>
          <p:spPr bwMode="auto">
            <a:xfrm>
              <a:off x="6433877" y="4318058"/>
              <a:ext cx="200378" cy="93712"/>
            </a:xfrm>
            <a:prstGeom prst="rect">
              <a:avLst/>
            </a:prstGeom>
            <a:solidFill>
              <a:srgbClr val="FDC01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18" name="Rectangle 880"/>
            <p:cNvSpPr>
              <a:spLocks noChangeArrowheads="1"/>
            </p:cNvSpPr>
            <p:nvPr/>
          </p:nvSpPr>
          <p:spPr bwMode="auto">
            <a:xfrm>
              <a:off x="6830815" y="4318058"/>
              <a:ext cx="200378" cy="93712"/>
            </a:xfrm>
            <a:prstGeom prst="rect">
              <a:avLst/>
            </a:prstGeom>
            <a:solidFill>
              <a:srgbClr val="F269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19" name="Freeform 881"/>
            <p:cNvSpPr>
              <a:spLocks/>
            </p:cNvSpPr>
            <p:nvPr/>
          </p:nvSpPr>
          <p:spPr bwMode="auto">
            <a:xfrm>
              <a:off x="5848011" y="4210959"/>
              <a:ext cx="2171711" cy="87762"/>
            </a:xfrm>
            <a:custGeom>
              <a:avLst/>
              <a:gdLst/>
              <a:ahLst/>
              <a:cxnLst>
                <a:cxn ang="0">
                  <a:pos x="0" y="28"/>
                </a:cxn>
                <a:cxn ang="0">
                  <a:pos x="0" y="0"/>
                </a:cxn>
                <a:cxn ang="0">
                  <a:pos x="929" y="0"/>
                </a:cxn>
                <a:cxn ang="0">
                  <a:pos x="929" y="27"/>
                </a:cxn>
              </a:cxnLst>
              <a:rect l="0" t="0" r="r" b="b"/>
              <a:pathLst>
                <a:path w="929" h="28">
                  <a:moveTo>
                    <a:pt x="0" y="28"/>
                  </a:moveTo>
                  <a:lnTo>
                    <a:pt x="0" y="0"/>
                  </a:lnTo>
                  <a:lnTo>
                    <a:pt x="929" y="0"/>
                  </a:lnTo>
                  <a:lnTo>
                    <a:pt x="929" y="27"/>
                  </a:lnTo>
                </a:path>
              </a:pathLst>
            </a:custGeom>
            <a:noFill/>
            <a:ln w="3175" cap="flat">
              <a:solidFill>
                <a:srgbClr val="000000"/>
              </a:solidFill>
              <a:prstDash val="solid"/>
              <a:miter lim="800000"/>
              <a:headEnd type="arrow" w="sm" len="sm"/>
              <a:tailEnd type="arrow" w="sm" len="sm"/>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01" name="Rectangle 877"/>
            <p:cNvSpPr>
              <a:spLocks noChangeArrowheads="1"/>
            </p:cNvSpPr>
            <p:nvPr/>
          </p:nvSpPr>
          <p:spPr bwMode="auto">
            <a:xfrm>
              <a:off x="7627961" y="4318031"/>
              <a:ext cx="200863" cy="94247"/>
            </a:xfrm>
            <a:prstGeom prst="rect">
              <a:avLst/>
            </a:prstGeom>
            <a:solidFill>
              <a:srgbClr val="6A141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02" name="Rectangle 877"/>
            <p:cNvSpPr>
              <a:spLocks noChangeArrowheads="1"/>
            </p:cNvSpPr>
            <p:nvPr/>
          </p:nvSpPr>
          <p:spPr bwMode="auto">
            <a:xfrm>
              <a:off x="7828192" y="4318031"/>
              <a:ext cx="200378" cy="93712"/>
            </a:xfrm>
            <a:prstGeom prst="rect">
              <a:avLst/>
            </a:prstGeom>
            <a:solidFill>
              <a:srgbClr val="4E0E1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2369" name="Group 2368"/>
          <p:cNvGrpSpPr/>
          <p:nvPr/>
        </p:nvGrpSpPr>
        <p:grpSpPr>
          <a:xfrm>
            <a:off x="4889644" y="1583209"/>
            <a:ext cx="3953367" cy="2586040"/>
            <a:chOff x="10264286" y="4128660"/>
            <a:chExt cx="4172435" cy="2729340"/>
          </a:xfrm>
        </p:grpSpPr>
        <p:grpSp>
          <p:nvGrpSpPr>
            <p:cNvPr id="1574" name="Group 607"/>
            <p:cNvGrpSpPr>
              <a:grpSpLocks/>
            </p:cNvGrpSpPr>
            <p:nvPr/>
          </p:nvGrpSpPr>
          <p:grpSpPr bwMode="auto">
            <a:xfrm>
              <a:off x="10429625" y="4128660"/>
              <a:ext cx="3857023" cy="2729340"/>
              <a:chOff x="2139" y="1874"/>
              <a:chExt cx="3404" cy="2097"/>
            </a:xfrm>
          </p:grpSpPr>
          <p:sp>
            <p:nvSpPr>
              <p:cNvPr id="1575" name="Freeform 407"/>
              <p:cNvSpPr>
                <a:spLocks/>
              </p:cNvSpPr>
              <p:nvPr/>
            </p:nvSpPr>
            <p:spPr bwMode="auto">
              <a:xfrm>
                <a:off x="4986" y="3969"/>
                <a:ext cx="3" cy="2"/>
              </a:xfrm>
              <a:custGeom>
                <a:avLst/>
                <a:gdLst/>
                <a:ahLst/>
                <a:cxnLst>
                  <a:cxn ang="0">
                    <a:pos x="0" y="0"/>
                  </a:cxn>
                  <a:cxn ang="0">
                    <a:pos x="3" y="2"/>
                  </a:cxn>
                  <a:cxn ang="0">
                    <a:pos x="3" y="2"/>
                  </a:cxn>
                  <a:cxn ang="0">
                    <a:pos x="0" y="0"/>
                  </a:cxn>
                </a:cxnLst>
                <a:rect l="0" t="0" r="r" b="b"/>
                <a:pathLst>
                  <a:path w="3" h="2">
                    <a:moveTo>
                      <a:pt x="0" y="0"/>
                    </a:moveTo>
                    <a:lnTo>
                      <a:pt x="3" y="2"/>
                    </a:lnTo>
                    <a:lnTo>
                      <a:pt x="3" y="2"/>
                    </a:lnTo>
                    <a:lnTo>
                      <a:pt x="0" y="0"/>
                    </a:lnTo>
                    <a:close/>
                  </a:path>
                </a:pathLst>
              </a:custGeom>
              <a:solidFill>
                <a:srgbClr val="D5E05B"/>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76" name="Freeform 408"/>
              <p:cNvSpPr>
                <a:spLocks/>
              </p:cNvSpPr>
              <p:nvPr/>
            </p:nvSpPr>
            <p:spPr bwMode="auto">
              <a:xfrm>
                <a:off x="4986" y="3969"/>
                <a:ext cx="3" cy="2"/>
              </a:xfrm>
              <a:custGeom>
                <a:avLst/>
                <a:gdLst/>
                <a:ahLst/>
                <a:cxnLst>
                  <a:cxn ang="0">
                    <a:pos x="0" y="0"/>
                  </a:cxn>
                  <a:cxn ang="0">
                    <a:pos x="3" y="2"/>
                  </a:cxn>
                  <a:cxn ang="0">
                    <a:pos x="3" y="2"/>
                  </a:cxn>
                  <a:cxn ang="0">
                    <a:pos x="0" y="0"/>
                  </a:cxn>
                </a:cxnLst>
                <a:rect l="0" t="0" r="r" b="b"/>
                <a:pathLst>
                  <a:path w="3" h="2">
                    <a:moveTo>
                      <a:pt x="0" y="0"/>
                    </a:moveTo>
                    <a:lnTo>
                      <a:pt x="3" y="2"/>
                    </a:lnTo>
                    <a:lnTo>
                      <a:pt x="3" y="2"/>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77" name="Freeform 409"/>
              <p:cNvSpPr>
                <a:spLocks/>
              </p:cNvSpPr>
              <p:nvPr/>
            </p:nvSpPr>
            <p:spPr bwMode="auto">
              <a:xfrm>
                <a:off x="4992" y="3962"/>
                <a:ext cx="7" cy="7"/>
              </a:xfrm>
              <a:custGeom>
                <a:avLst/>
                <a:gdLst/>
                <a:ahLst/>
                <a:cxnLst>
                  <a:cxn ang="0">
                    <a:pos x="0" y="0"/>
                  </a:cxn>
                  <a:cxn ang="0">
                    <a:pos x="5" y="7"/>
                  </a:cxn>
                  <a:cxn ang="0">
                    <a:pos x="7" y="7"/>
                  </a:cxn>
                  <a:cxn ang="0">
                    <a:pos x="5" y="4"/>
                  </a:cxn>
                  <a:cxn ang="0">
                    <a:pos x="0" y="0"/>
                  </a:cxn>
                </a:cxnLst>
                <a:rect l="0" t="0" r="r" b="b"/>
                <a:pathLst>
                  <a:path w="7" h="7">
                    <a:moveTo>
                      <a:pt x="0" y="0"/>
                    </a:moveTo>
                    <a:lnTo>
                      <a:pt x="5" y="7"/>
                    </a:lnTo>
                    <a:lnTo>
                      <a:pt x="7" y="7"/>
                    </a:lnTo>
                    <a:lnTo>
                      <a:pt x="5" y="4"/>
                    </a:lnTo>
                    <a:lnTo>
                      <a:pt x="0" y="0"/>
                    </a:lnTo>
                    <a:close/>
                  </a:path>
                </a:pathLst>
              </a:custGeom>
              <a:solidFill>
                <a:srgbClr val="D5E05B"/>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78" name="Freeform 410"/>
              <p:cNvSpPr>
                <a:spLocks/>
              </p:cNvSpPr>
              <p:nvPr/>
            </p:nvSpPr>
            <p:spPr bwMode="auto">
              <a:xfrm>
                <a:off x="4992" y="3962"/>
                <a:ext cx="7" cy="7"/>
              </a:xfrm>
              <a:custGeom>
                <a:avLst/>
                <a:gdLst/>
                <a:ahLst/>
                <a:cxnLst>
                  <a:cxn ang="0">
                    <a:pos x="0" y="0"/>
                  </a:cxn>
                  <a:cxn ang="0">
                    <a:pos x="5" y="7"/>
                  </a:cxn>
                  <a:cxn ang="0">
                    <a:pos x="7" y="7"/>
                  </a:cxn>
                  <a:cxn ang="0">
                    <a:pos x="5" y="4"/>
                  </a:cxn>
                  <a:cxn ang="0">
                    <a:pos x="0" y="0"/>
                  </a:cxn>
                </a:cxnLst>
                <a:rect l="0" t="0" r="r" b="b"/>
                <a:pathLst>
                  <a:path w="7" h="7">
                    <a:moveTo>
                      <a:pt x="0" y="0"/>
                    </a:moveTo>
                    <a:lnTo>
                      <a:pt x="5" y="7"/>
                    </a:lnTo>
                    <a:lnTo>
                      <a:pt x="7" y="7"/>
                    </a:lnTo>
                    <a:lnTo>
                      <a:pt x="5" y="4"/>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79" name="Freeform 411"/>
              <p:cNvSpPr>
                <a:spLocks/>
              </p:cNvSpPr>
              <p:nvPr/>
            </p:nvSpPr>
            <p:spPr bwMode="auto">
              <a:xfrm>
                <a:off x="5022" y="3954"/>
                <a:ext cx="7" cy="5"/>
              </a:xfrm>
              <a:custGeom>
                <a:avLst/>
                <a:gdLst/>
                <a:ahLst/>
                <a:cxnLst>
                  <a:cxn ang="0">
                    <a:pos x="5" y="2"/>
                  </a:cxn>
                  <a:cxn ang="0">
                    <a:pos x="7" y="0"/>
                  </a:cxn>
                  <a:cxn ang="0">
                    <a:pos x="5" y="2"/>
                  </a:cxn>
                  <a:cxn ang="0">
                    <a:pos x="0" y="5"/>
                  </a:cxn>
                  <a:cxn ang="0">
                    <a:pos x="5" y="2"/>
                  </a:cxn>
                </a:cxnLst>
                <a:rect l="0" t="0" r="r" b="b"/>
                <a:pathLst>
                  <a:path w="7" h="5">
                    <a:moveTo>
                      <a:pt x="5" y="2"/>
                    </a:moveTo>
                    <a:lnTo>
                      <a:pt x="7" y="0"/>
                    </a:lnTo>
                    <a:lnTo>
                      <a:pt x="5" y="2"/>
                    </a:lnTo>
                    <a:lnTo>
                      <a:pt x="0" y="5"/>
                    </a:lnTo>
                    <a:lnTo>
                      <a:pt x="5" y="2"/>
                    </a:lnTo>
                    <a:close/>
                  </a:path>
                </a:pathLst>
              </a:custGeom>
              <a:solidFill>
                <a:srgbClr val="D5E05B"/>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80" name="Freeform 412"/>
              <p:cNvSpPr>
                <a:spLocks/>
              </p:cNvSpPr>
              <p:nvPr/>
            </p:nvSpPr>
            <p:spPr bwMode="auto">
              <a:xfrm>
                <a:off x="5022" y="3954"/>
                <a:ext cx="7" cy="5"/>
              </a:xfrm>
              <a:custGeom>
                <a:avLst/>
                <a:gdLst/>
                <a:ahLst/>
                <a:cxnLst>
                  <a:cxn ang="0">
                    <a:pos x="5" y="2"/>
                  </a:cxn>
                  <a:cxn ang="0">
                    <a:pos x="7" y="0"/>
                  </a:cxn>
                  <a:cxn ang="0">
                    <a:pos x="5" y="2"/>
                  </a:cxn>
                  <a:cxn ang="0">
                    <a:pos x="0" y="5"/>
                  </a:cxn>
                  <a:cxn ang="0">
                    <a:pos x="5" y="2"/>
                  </a:cxn>
                </a:cxnLst>
                <a:rect l="0" t="0" r="r" b="b"/>
                <a:pathLst>
                  <a:path w="7" h="5">
                    <a:moveTo>
                      <a:pt x="5" y="2"/>
                    </a:moveTo>
                    <a:lnTo>
                      <a:pt x="7" y="0"/>
                    </a:lnTo>
                    <a:lnTo>
                      <a:pt x="5" y="2"/>
                    </a:lnTo>
                    <a:lnTo>
                      <a:pt x="0" y="5"/>
                    </a:lnTo>
                    <a:lnTo>
                      <a:pt x="5" y="2"/>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81" name="Freeform 413"/>
              <p:cNvSpPr>
                <a:spLocks/>
              </p:cNvSpPr>
              <p:nvPr/>
            </p:nvSpPr>
            <p:spPr bwMode="auto">
              <a:xfrm>
                <a:off x="5034" y="3949"/>
                <a:ext cx="3" cy="2"/>
              </a:xfrm>
              <a:custGeom>
                <a:avLst/>
                <a:gdLst/>
                <a:ahLst/>
                <a:cxnLst>
                  <a:cxn ang="0">
                    <a:pos x="3" y="0"/>
                  </a:cxn>
                  <a:cxn ang="0">
                    <a:pos x="3" y="0"/>
                  </a:cxn>
                  <a:cxn ang="0">
                    <a:pos x="0" y="2"/>
                  </a:cxn>
                  <a:cxn ang="0">
                    <a:pos x="3" y="0"/>
                  </a:cxn>
                </a:cxnLst>
                <a:rect l="0" t="0" r="r" b="b"/>
                <a:pathLst>
                  <a:path w="3" h="2">
                    <a:moveTo>
                      <a:pt x="3" y="0"/>
                    </a:moveTo>
                    <a:lnTo>
                      <a:pt x="3" y="0"/>
                    </a:lnTo>
                    <a:lnTo>
                      <a:pt x="0" y="2"/>
                    </a:lnTo>
                    <a:lnTo>
                      <a:pt x="3" y="0"/>
                    </a:lnTo>
                    <a:close/>
                  </a:path>
                </a:pathLst>
              </a:custGeom>
              <a:solidFill>
                <a:srgbClr val="D5E05B"/>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82" name="Freeform 414"/>
              <p:cNvSpPr>
                <a:spLocks/>
              </p:cNvSpPr>
              <p:nvPr/>
            </p:nvSpPr>
            <p:spPr bwMode="auto">
              <a:xfrm>
                <a:off x="5034" y="3949"/>
                <a:ext cx="3" cy="2"/>
              </a:xfrm>
              <a:custGeom>
                <a:avLst/>
                <a:gdLst/>
                <a:ahLst/>
                <a:cxnLst>
                  <a:cxn ang="0">
                    <a:pos x="3" y="0"/>
                  </a:cxn>
                  <a:cxn ang="0">
                    <a:pos x="3" y="0"/>
                  </a:cxn>
                  <a:cxn ang="0">
                    <a:pos x="0" y="2"/>
                  </a:cxn>
                  <a:cxn ang="0">
                    <a:pos x="3" y="0"/>
                  </a:cxn>
                </a:cxnLst>
                <a:rect l="0" t="0" r="r" b="b"/>
                <a:pathLst>
                  <a:path w="3" h="2">
                    <a:moveTo>
                      <a:pt x="3" y="0"/>
                    </a:moveTo>
                    <a:lnTo>
                      <a:pt x="3" y="0"/>
                    </a:lnTo>
                    <a:lnTo>
                      <a:pt x="0" y="2"/>
                    </a:lnTo>
                    <a:lnTo>
                      <a:pt x="3"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83" name="Freeform 415"/>
              <p:cNvSpPr>
                <a:spLocks/>
              </p:cNvSpPr>
              <p:nvPr/>
            </p:nvSpPr>
            <p:spPr bwMode="auto">
              <a:xfrm>
                <a:off x="5041" y="3942"/>
                <a:ext cx="3" cy="4"/>
              </a:xfrm>
              <a:custGeom>
                <a:avLst/>
                <a:gdLst/>
                <a:ahLst/>
                <a:cxnLst>
                  <a:cxn ang="0">
                    <a:pos x="3" y="2"/>
                  </a:cxn>
                  <a:cxn ang="0">
                    <a:pos x="3" y="0"/>
                  </a:cxn>
                  <a:cxn ang="0">
                    <a:pos x="0" y="4"/>
                  </a:cxn>
                  <a:cxn ang="0">
                    <a:pos x="3" y="2"/>
                  </a:cxn>
                </a:cxnLst>
                <a:rect l="0" t="0" r="r" b="b"/>
                <a:pathLst>
                  <a:path w="3" h="4">
                    <a:moveTo>
                      <a:pt x="3" y="2"/>
                    </a:moveTo>
                    <a:lnTo>
                      <a:pt x="3" y="0"/>
                    </a:lnTo>
                    <a:lnTo>
                      <a:pt x="0" y="4"/>
                    </a:lnTo>
                    <a:lnTo>
                      <a:pt x="3" y="2"/>
                    </a:lnTo>
                    <a:close/>
                  </a:path>
                </a:pathLst>
              </a:custGeom>
              <a:solidFill>
                <a:srgbClr val="D5E05B"/>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84" name="Freeform 416"/>
              <p:cNvSpPr>
                <a:spLocks/>
              </p:cNvSpPr>
              <p:nvPr/>
            </p:nvSpPr>
            <p:spPr bwMode="auto">
              <a:xfrm>
                <a:off x="5041" y="3942"/>
                <a:ext cx="3" cy="4"/>
              </a:xfrm>
              <a:custGeom>
                <a:avLst/>
                <a:gdLst/>
                <a:ahLst/>
                <a:cxnLst>
                  <a:cxn ang="0">
                    <a:pos x="3" y="2"/>
                  </a:cxn>
                  <a:cxn ang="0">
                    <a:pos x="3" y="0"/>
                  </a:cxn>
                  <a:cxn ang="0">
                    <a:pos x="0" y="4"/>
                  </a:cxn>
                  <a:cxn ang="0">
                    <a:pos x="3" y="2"/>
                  </a:cxn>
                </a:cxnLst>
                <a:rect l="0" t="0" r="r" b="b"/>
                <a:pathLst>
                  <a:path w="3" h="4">
                    <a:moveTo>
                      <a:pt x="3" y="2"/>
                    </a:moveTo>
                    <a:lnTo>
                      <a:pt x="3" y="0"/>
                    </a:lnTo>
                    <a:lnTo>
                      <a:pt x="0" y="4"/>
                    </a:lnTo>
                    <a:lnTo>
                      <a:pt x="3" y="2"/>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85" name="Freeform 417"/>
              <p:cNvSpPr>
                <a:spLocks/>
              </p:cNvSpPr>
              <p:nvPr/>
            </p:nvSpPr>
            <p:spPr bwMode="auto">
              <a:xfrm>
                <a:off x="4911" y="3829"/>
                <a:ext cx="13" cy="7"/>
              </a:xfrm>
              <a:custGeom>
                <a:avLst/>
                <a:gdLst/>
                <a:ahLst/>
                <a:cxnLst>
                  <a:cxn ang="0">
                    <a:pos x="1" y="0"/>
                  </a:cxn>
                  <a:cxn ang="0">
                    <a:pos x="0" y="0"/>
                  </a:cxn>
                  <a:cxn ang="0">
                    <a:pos x="5" y="5"/>
                  </a:cxn>
                  <a:cxn ang="0">
                    <a:pos x="6" y="7"/>
                  </a:cxn>
                  <a:cxn ang="0">
                    <a:pos x="13" y="4"/>
                  </a:cxn>
                  <a:cxn ang="0">
                    <a:pos x="6" y="5"/>
                  </a:cxn>
                  <a:cxn ang="0">
                    <a:pos x="1" y="0"/>
                  </a:cxn>
                </a:cxnLst>
                <a:rect l="0" t="0" r="r" b="b"/>
                <a:pathLst>
                  <a:path w="13" h="7">
                    <a:moveTo>
                      <a:pt x="1" y="0"/>
                    </a:moveTo>
                    <a:lnTo>
                      <a:pt x="0" y="0"/>
                    </a:lnTo>
                    <a:lnTo>
                      <a:pt x="5" y="5"/>
                    </a:lnTo>
                    <a:lnTo>
                      <a:pt x="6" y="7"/>
                    </a:lnTo>
                    <a:lnTo>
                      <a:pt x="13" y="4"/>
                    </a:lnTo>
                    <a:lnTo>
                      <a:pt x="6" y="5"/>
                    </a:lnTo>
                    <a:lnTo>
                      <a:pt x="1" y="0"/>
                    </a:lnTo>
                    <a:close/>
                  </a:path>
                </a:pathLst>
              </a:custGeom>
              <a:solidFill>
                <a:srgbClr val="D5E05B"/>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86" name="Freeform 418"/>
              <p:cNvSpPr>
                <a:spLocks/>
              </p:cNvSpPr>
              <p:nvPr/>
            </p:nvSpPr>
            <p:spPr bwMode="auto">
              <a:xfrm>
                <a:off x="4911" y="3829"/>
                <a:ext cx="13" cy="7"/>
              </a:xfrm>
              <a:custGeom>
                <a:avLst/>
                <a:gdLst/>
                <a:ahLst/>
                <a:cxnLst>
                  <a:cxn ang="0">
                    <a:pos x="1" y="0"/>
                  </a:cxn>
                  <a:cxn ang="0">
                    <a:pos x="0" y="0"/>
                  </a:cxn>
                  <a:cxn ang="0">
                    <a:pos x="5" y="5"/>
                  </a:cxn>
                  <a:cxn ang="0">
                    <a:pos x="6" y="7"/>
                  </a:cxn>
                  <a:cxn ang="0">
                    <a:pos x="13" y="4"/>
                  </a:cxn>
                  <a:cxn ang="0">
                    <a:pos x="6" y="5"/>
                  </a:cxn>
                  <a:cxn ang="0">
                    <a:pos x="1" y="0"/>
                  </a:cxn>
                </a:cxnLst>
                <a:rect l="0" t="0" r="r" b="b"/>
                <a:pathLst>
                  <a:path w="13" h="7">
                    <a:moveTo>
                      <a:pt x="1" y="0"/>
                    </a:moveTo>
                    <a:lnTo>
                      <a:pt x="0" y="0"/>
                    </a:lnTo>
                    <a:lnTo>
                      <a:pt x="5" y="5"/>
                    </a:lnTo>
                    <a:lnTo>
                      <a:pt x="6" y="7"/>
                    </a:lnTo>
                    <a:lnTo>
                      <a:pt x="13" y="4"/>
                    </a:lnTo>
                    <a:lnTo>
                      <a:pt x="6" y="5"/>
                    </a:lnTo>
                    <a:lnTo>
                      <a:pt x="1"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87" name="Freeform 419"/>
              <p:cNvSpPr>
                <a:spLocks/>
              </p:cNvSpPr>
              <p:nvPr/>
            </p:nvSpPr>
            <p:spPr bwMode="auto">
              <a:xfrm>
                <a:off x="4667" y="3593"/>
                <a:ext cx="27" cy="17"/>
              </a:xfrm>
              <a:custGeom>
                <a:avLst/>
                <a:gdLst/>
                <a:ahLst/>
                <a:cxnLst>
                  <a:cxn ang="0">
                    <a:pos x="0" y="13"/>
                  </a:cxn>
                  <a:cxn ang="0">
                    <a:pos x="5" y="15"/>
                  </a:cxn>
                  <a:cxn ang="0">
                    <a:pos x="12" y="12"/>
                  </a:cxn>
                  <a:cxn ang="0">
                    <a:pos x="17" y="8"/>
                  </a:cxn>
                  <a:cxn ang="0">
                    <a:pos x="22" y="5"/>
                  </a:cxn>
                  <a:cxn ang="0">
                    <a:pos x="22" y="3"/>
                  </a:cxn>
                  <a:cxn ang="0">
                    <a:pos x="27" y="0"/>
                  </a:cxn>
                  <a:cxn ang="0">
                    <a:pos x="24" y="5"/>
                  </a:cxn>
                  <a:cxn ang="0">
                    <a:pos x="12" y="12"/>
                  </a:cxn>
                  <a:cxn ang="0">
                    <a:pos x="10" y="13"/>
                  </a:cxn>
                  <a:cxn ang="0">
                    <a:pos x="5" y="17"/>
                  </a:cxn>
                  <a:cxn ang="0">
                    <a:pos x="0" y="13"/>
                  </a:cxn>
                </a:cxnLst>
                <a:rect l="0" t="0" r="r" b="b"/>
                <a:pathLst>
                  <a:path w="27" h="17">
                    <a:moveTo>
                      <a:pt x="0" y="13"/>
                    </a:moveTo>
                    <a:lnTo>
                      <a:pt x="5" y="15"/>
                    </a:lnTo>
                    <a:lnTo>
                      <a:pt x="12" y="12"/>
                    </a:lnTo>
                    <a:lnTo>
                      <a:pt x="17" y="8"/>
                    </a:lnTo>
                    <a:lnTo>
                      <a:pt x="22" y="5"/>
                    </a:lnTo>
                    <a:lnTo>
                      <a:pt x="22" y="3"/>
                    </a:lnTo>
                    <a:lnTo>
                      <a:pt x="27" y="0"/>
                    </a:lnTo>
                    <a:lnTo>
                      <a:pt x="24" y="5"/>
                    </a:lnTo>
                    <a:lnTo>
                      <a:pt x="12" y="12"/>
                    </a:lnTo>
                    <a:lnTo>
                      <a:pt x="10" y="13"/>
                    </a:lnTo>
                    <a:lnTo>
                      <a:pt x="5" y="17"/>
                    </a:lnTo>
                    <a:lnTo>
                      <a:pt x="0" y="13"/>
                    </a:lnTo>
                    <a:close/>
                  </a:path>
                </a:pathLst>
              </a:custGeom>
              <a:solidFill>
                <a:srgbClr val="D7DF2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88" name="Freeform 420"/>
              <p:cNvSpPr>
                <a:spLocks/>
              </p:cNvSpPr>
              <p:nvPr/>
            </p:nvSpPr>
            <p:spPr bwMode="auto">
              <a:xfrm>
                <a:off x="4667" y="3593"/>
                <a:ext cx="27" cy="17"/>
              </a:xfrm>
              <a:custGeom>
                <a:avLst/>
                <a:gdLst/>
                <a:ahLst/>
                <a:cxnLst>
                  <a:cxn ang="0">
                    <a:pos x="0" y="13"/>
                  </a:cxn>
                  <a:cxn ang="0">
                    <a:pos x="5" y="15"/>
                  </a:cxn>
                  <a:cxn ang="0">
                    <a:pos x="12" y="12"/>
                  </a:cxn>
                  <a:cxn ang="0">
                    <a:pos x="17" y="8"/>
                  </a:cxn>
                  <a:cxn ang="0">
                    <a:pos x="22" y="5"/>
                  </a:cxn>
                  <a:cxn ang="0">
                    <a:pos x="22" y="3"/>
                  </a:cxn>
                  <a:cxn ang="0">
                    <a:pos x="27" y="0"/>
                  </a:cxn>
                  <a:cxn ang="0">
                    <a:pos x="24" y="5"/>
                  </a:cxn>
                  <a:cxn ang="0">
                    <a:pos x="12" y="12"/>
                  </a:cxn>
                  <a:cxn ang="0">
                    <a:pos x="10" y="13"/>
                  </a:cxn>
                  <a:cxn ang="0">
                    <a:pos x="5" y="17"/>
                  </a:cxn>
                  <a:cxn ang="0">
                    <a:pos x="0" y="13"/>
                  </a:cxn>
                </a:cxnLst>
                <a:rect l="0" t="0" r="r" b="b"/>
                <a:pathLst>
                  <a:path w="27" h="17">
                    <a:moveTo>
                      <a:pt x="0" y="13"/>
                    </a:moveTo>
                    <a:lnTo>
                      <a:pt x="5" y="15"/>
                    </a:lnTo>
                    <a:lnTo>
                      <a:pt x="12" y="12"/>
                    </a:lnTo>
                    <a:lnTo>
                      <a:pt x="17" y="8"/>
                    </a:lnTo>
                    <a:lnTo>
                      <a:pt x="22" y="5"/>
                    </a:lnTo>
                    <a:lnTo>
                      <a:pt x="22" y="3"/>
                    </a:lnTo>
                    <a:lnTo>
                      <a:pt x="27" y="0"/>
                    </a:lnTo>
                    <a:lnTo>
                      <a:pt x="24" y="5"/>
                    </a:lnTo>
                    <a:lnTo>
                      <a:pt x="12" y="12"/>
                    </a:lnTo>
                    <a:lnTo>
                      <a:pt x="10" y="13"/>
                    </a:lnTo>
                    <a:lnTo>
                      <a:pt x="5" y="17"/>
                    </a:lnTo>
                    <a:lnTo>
                      <a:pt x="0" y="13"/>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89" name="Freeform 421"/>
              <p:cNvSpPr>
                <a:spLocks/>
              </p:cNvSpPr>
              <p:nvPr/>
            </p:nvSpPr>
            <p:spPr bwMode="auto">
              <a:xfrm>
                <a:off x="4506" y="3555"/>
                <a:ext cx="52" cy="11"/>
              </a:xfrm>
              <a:custGeom>
                <a:avLst/>
                <a:gdLst/>
                <a:ahLst/>
                <a:cxnLst>
                  <a:cxn ang="0">
                    <a:pos x="45" y="0"/>
                  </a:cxn>
                  <a:cxn ang="0">
                    <a:pos x="52" y="1"/>
                  </a:cxn>
                  <a:cxn ang="0">
                    <a:pos x="40" y="3"/>
                  </a:cxn>
                  <a:cxn ang="0">
                    <a:pos x="5" y="11"/>
                  </a:cxn>
                  <a:cxn ang="0">
                    <a:pos x="0" y="11"/>
                  </a:cxn>
                  <a:cxn ang="0">
                    <a:pos x="12" y="10"/>
                  </a:cxn>
                  <a:cxn ang="0">
                    <a:pos x="17" y="6"/>
                  </a:cxn>
                  <a:cxn ang="0">
                    <a:pos x="22" y="6"/>
                  </a:cxn>
                  <a:cxn ang="0">
                    <a:pos x="35" y="3"/>
                  </a:cxn>
                  <a:cxn ang="0">
                    <a:pos x="45" y="0"/>
                  </a:cxn>
                </a:cxnLst>
                <a:rect l="0" t="0" r="r" b="b"/>
                <a:pathLst>
                  <a:path w="52" h="11">
                    <a:moveTo>
                      <a:pt x="45" y="0"/>
                    </a:moveTo>
                    <a:lnTo>
                      <a:pt x="52" y="1"/>
                    </a:lnTo>
                    <a:lnTo>
                      <a:pt x="40" y="3"/>
                    </a:lnTo>
                    <a:lnTo>
                      <a:pt x="5" y="11"/>
                    </a:lnTo>
                    <a:lnTo>
                      <a:pt x="0" y="11"/>
                    </a:lnTo>
                    <a:lnTo>
                      <a:pt x="12" y="10"/>
                    </a:lnTo>
                    <a:lnTo>
                      <a:pt x="17" y="6"/>
                    </a:lnTo>
                    <a:lnTo>
                      <a:pt x="22" y="6"/>
                    </a:lnTo>
                    <a:lnTo>
                      <a:pt x="35" y="3"/>
                    </a:lnTo>
                    <a:lnTo>
                      <a:pt x="45" y="0"/>
                    </a:lnTo>
                    <a:close/>
                  </a:path>
                </a:pathLst>
              </a:custGeom>
              <a:solidFill>
                <a:srgbClr val="D5E05B"/>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90" name="Freeform 422"/>
              <p:cNvSpPr>
                <a:spLocks/>
              </p:cNvSpPr>
              <p:nvPr/>
            </p:nvSpPr>
            <p:spPr bwMode="auto">
              <a:xfrm>
                <a:off x="4506" y="3555"/>
                <a:ext cx="52" cy="11"/>
              </a:xfrm>
              <a:custGeom>
                <a:avLst/>
                <a:gdLst/>
                <a:ahLst/>
                <a:cxnLst>
                  <a:cxn ang="0">
                    <a:pos x="45" y="0"/>
                  </a:cxn>
                  <a:cxn ang="0">
                    <a:pos x="52" y="1"/>
                  </a:cxn>
                  <a:cxn ang="0">
                    <a:pos x="40" y="3"/>
                  </a:cxn>
                  <a:cxn ang="0">
                    <a:pos x="5" y="11"/>
                  </a:cxn>
                  <a:cxn ang="0">
                    <a:pos x="0" y="11"/>
                  </a:cxn>
                  <a:cxn ang="0">
                    <a:pos x="12" y="10"/>
                  </a:cxn>
                  <a:cxn ang="0">
                    <a:pos x="17" y="6"/>
                  </a:cxn>
                  <a:cxn ang="0">
                    <a:pos x="22" y="6"/>
                  </a:cxn>
                  <a:cxn ang="0">
                    <a:pos x="35" y="3"/>
                  </a:cxn>
                  <a:cxn ang="0">
                    <a:pos x="45" y="0"/>
                  </a:cxn>
                </a:cxnLst>
                <a:rect l="0" t="0" r="r" b="b"/>
                <a:pathLst>
                  <a:path w="52" h="11">
                    <a:moveTo>
                      <a:pt x="45" y="0"/>
                    </a:moveTo>
                    <a:lnTo>
                      <a:pt x="52" y="1"/>
                    </a:lnTo>
                    <a:lnTo>
                      <a:pt x="40" y="3"/>
                    </a:lnTo>
                    <a:lnTo>
                      <a:pt x="5" y="11"/>
                    </a:lnTo>
                    <a:lnTo>
                      <a:pt x="0" y="11"/>
                    </a:lnTo>
                    <a:lnTo>
                      <a:pt x="12" y="10"/>
                    </a:lnTo>
                    <a:lnTo>
                      <a:pt x="17" y="6"/>
                    </a:lnTo>
                    <a:lnTo>
                      <a:pt x="22" y="6"/>
                    </a:lnTo>
                    <a:lnTo>
                      <a:pt x="35" y="3"/>
                    </a:lnTo>
                    <a:lnTo>
                      <a:pt x="45"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91" name="Freeform 423"/>
              <p:cNvSpPr>
                <a:spLocks/>
              </p:cNvSpPr>
              <p:nvPr/>
            </p:nvSpPr>
            <p:spPr bwMode="auto">
              <a:xfrm>
                <a:off x="4438" y="3578"/>
                <a:ext cx="8" cy="3"/>
              </a:xfrm>
              <a:custGeom>
                <a:avLst/>
                <a:gdLst/>
                <a:ahLst/>
                <a:cxnLst>
                  <a:cxn ang="0">
                    <a:pos x="8" y="0"/>
                  </a:cxn>
                  <a:cxn ang="0">
                    <a:pos x="5" y="3"/>
                  </a:cxn>
                  <a:cxn ang="0">
                    <a:pos x="0" y="3"/>
                  </a:cxn>
                  <a:cxn ang="0">
                    <a:pos x="8" y="0"/>
                  </a:cxn>
                </a:cxnLst>
                <a:rect l="0" t="0" r="r" b="b"/>
                <a:pathLst>
                  <a:path w="8" h="3">
                    <a:moveTo>
                      <a:pt x="8" y="0"/>
                    </a:moveTo>
                    <a:lnTo>
                      <a:pt x="5" y="3"/>
                    </a:lnTo>
                    <a:lnTo>
                      <a:pt x="0" y="3"/>
                    </a:lnTo>
                    <a:lnTo>
                      <a:pt x="8" y="0"/>
                    </a:lnTo>
                    <a:close/>
                  </a:path>
                </a:pathLst>
              </a:custGeom>
              <a:solidFill>
                <a:srgbClr val="DD2D2B"/>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92" name="Freeform 424"/>
              <p:cNvSpPr>
                <a:spLocks/>
              </p:cNvSpPr>
              <p:nvPr/>
            </p:nvSpPr>
            <p:spPr bwMode="auto">
              <a:xfrm>
                <a:off x="4438" y="3578"/>
                <a:ext cx="8" cy="3"/>
              </a:xfrm>
              <a:custGeom>
                <a:avLst/>
                <a:gdLst/>
                <a:ahLst/>
                <a:cxnLst>
                  <a:cxn ang="0">
                    <a:pos x="8" y="0"/>
                  </a:cxn>
                  <a:cxn ang="0">
                    <a:pos x="5" y="3"/>
                  </a:cxn>
                  <a:cxn ang="0">
                    <a:pos x="0" y="3"/>
                  </a:cxn>
                  <a:cxn ang="0">
                    <a:pos x="8" y="0"/>
                  </a:cxn>
                </a:cxnLst>
                <a:rect l="0" t="0" r="r" b="b"/>
                <a:pathLst>
                  <a:path w="8" h="3">
                    <a:moveTo>
                      <a:pt x="8" y="0"/>
                    </a:moveTo>
                    <a:lnTo>
                      <a:pt x="5" y="3"/>
                    </a:lnTo>
                    <a:lnTo>
                      <a:pt x="0" y="3"/>
                    </a:lnTo>
                    <a:lnTo>
                      <a:pt x="8"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93" name="Freeform 425"/>
              <p:cNvSpPr>
                <a:spLocks/>
              </p:cNvSpPr>
              <p:nvPr/>
            </p:nvSpPr>
            <p:spPr bwMode="auto">
              <a:xfrm>
                <a:off x="4363" y="3596"/>
                <a:ext cx="6" cy="7"/>
              </a:xfrm>
              <a:custGeom>
                <a:avLst/>
                <a:gdLst/>
                <a:ahLst/>
                <a:cxnLst>
                  <a:cxn ang="0">
                    <a:pos x="6" y="0"/>
                  </a:cxn>
                  <a:cxn ang="0">
                    <a:pos x="6" y="5"/>
                  </a:cxn>
                  <a:cxn ang="0">
                    <a:pos x="0" y="7"/>
                  </a:cxn>
                  <a:cxn ang="0">
                    <a:pos x="1" y="5"/>
                  </a:cxn>
                  <a:cxn ang="0">
                    <a:pos x="6" y="0"/>
                  </a:cxn>
                </a:cxnLst>
                <a:rect l="0" t="0" r="r" b="b"/>
                <a:pathLst>
                  <a:path w="6" h="7">
                    <a:moveTo>
                      <a:pt x="6" y="0"/>
                    </a:moveTo>
                    <a:lnTo>
                      <a:pt x="6" y="5"/>
                    </a:lnTo>
                    <a:lnTo>
                      <a:pt x="0" y="7"/>
                    </a:lnTo>
                    <a:lnTo>
                      <a:pt x="1" y="5"/>
                    </a:lnTo>
                    <a:lnTo>
                      <a:pt x="6" y="0"/>
                    </a:lnTo>
                    <a:close/>
                  </a:path>
                </a:pathLst>
              </a:custGeom>
              <a:solidFill>
                <a:srgbClr val="DD2D2B"/>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94" name="Freeform 426"/>
              <p:cNvSpPr>
                <a:spLocks/>
              </p:cNvSpPr>
              <p:nvPr/>
            </p:nvSpPr>
            <p:spPr bwMode="auto">
              <a:xfrm>
                <a:off x="4363" y="3596"/>
                <a:ext cx="6" cy="7"/>
              </a:xfrm>
              <a:custGeom>
                <a:avLst/>
                <a:gdLst/>
                <a:ahLst/>
                <a:cxnLst>
                  <a:cxn ang="0">
                    <a:pos x="6" y="0"/>
                  </a:cxn>
                  <a:cxn ang="0">
                    <a:pos x="6" y="5"/>
                  </a:cxn>
                  <a:cxn ang="0">
                    <a:pos x="0" y="7"/>
                  </a:cxn>
                  <a:cxn ang="0">
                    <a:pos x="1" y="5"/>
                  </a:cxn>
                  <a:cxn ang="0">
                    <a:pos x="6" y="0"/>
                  </a:cxn>
                </a:cxnLst>
                <a:rect l="0" t="0" r="r" b="b"/>
                <a:pathLst>
                  <a:path w="6" h="7">
                    <a:moveTo>
                      <a:pt x="6" y="0"/>
                    </a:moveTo>
                    <a:lnTo>
                      <a:pt x="6" y="5"/>
                    </a:lnTo>
                    <a:lnTo>
                      <a:pt x="0" y="7"/>
                    </a:lnTo>
                    <a:lnTo>
                      <a:pt x="1" y="5"/>
                    </a:lnTo>
                    <a:lnTo>
                      <a:pt x="6"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95" name="Freeform 427"/>
              <p:cNvSpPr>
                <a:spLocks/>
              </p:cNvSpPr>
              <p:nvPr/>
            </p:nvSpPr>
            <p:spPr bwMode="auto">
              <a:xfrm>
                <a:off x="4406" y="3583"/>
                <a:ext cx="10" cy="2"/>
              </a:xfrm>
              <a:custGeom>
                <a:avLst/>
                <a:gdLst/>
                <a:ahLst/>
                <a:cxnLst>
                  <a:cxn ang="0">
                    <a:pos x="0" y="0"/>
                  </a:cxn>
                  <a:cxn ang="0">
                    <a:pos x="10" y="0"/>
                  </a:cxn>
                  <a:cxn ang="0">
                    <a:pos x="5" y="2"/>
                  </a:cxn>
                  <a:cxn ang="0">
                    <a:pos x="0" y="0"/>
                  </a:cxn>
                  <a:cxn ang="0">
                    <a:pos x="0" y="0"/>
                  </a:cxn>
                </a:cxnLst>
                <a:rect l="0" t="0" r="r" b="b"/>
                <a:pathLst>
                  <a:path w="10" h="2">
                    <a:moveTo>
                      <a:pt x="0" y="0"/>
                    </a:moveTo>
                    <a:lnTo>
                      <a:pt x="10" y="0"/>
                    </a:lnTo>
                    <a:lnTo>
                      <a:pt x="5" y="2"/>
                    </a:lnTo>
                    <a:lnTo>
                      <a:pt x="0" y="0"/>
                    </a:lnTo>
                    <a:lnTo>
                      <a:pt x="0" y="0"/>
                    </a:lnTo>
                    <a:close/>
                  </a:path>
                </a:pathLst>
              </a:custGeom>
              <a:solidFill>
                <a:srgbClr val="DD2D2B"/>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96" name="Freeform 428"/>
              <p:cNvSpPr>
                <a:spLocks/>
              </p:cNvSpPr>
              <p:nvPr/>
            </p:nvSpPr>
            <p:spPr bwMode="auto">
              <a:xfrm>
                <a:off x="4406" y="3583"/>
                <a:ext cx="10" cy="2"/>
              </a:xfrm>
              <a:custGeom>
                <a:avLst/>
                <a:gdLst/>
                <a:ahLst/>
                <a:cxnLst>
                  <a:cxn ang="0">
                    <a:pos x="0" y="0"/>
                  </a:cxn>
                  <a:cxn ang="0">
                    <a:pos x="10" y="0"/>
                  </a:cxn>
                  <a:cxn ang="0">
                    <a:pos x="5" y="2"/>
                  </a:cxn>
                  <a:cxn ang="0">
                    <a:pos x="0" y="0"/>
                  </a:cxn>
                  <a:cxn ang="0">
                    <a:pos x="0" y="0"/>
                  </a:cxn>
                </a:cxnLst>
                <a:rect l="0" t="0" r="r" b="b"/>
                <a:pathLst>
                  <a:path w="10" h="2">
                    <a:moveTo>
                      <a:pt x="0" y="0"/>
                    </a:moveTo>
                    <a:lnTo>
                      <a:pt x="10" y="0"/>
                    </a:lnTo>
                    <a:lnTo>
                      <a:pt x="5" y="2"/>
                    </a:ln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97" name="Freeform 429"/>
              <p:cNvSpPr>
                <a:spLocks/>
              </p:cNvSpPr>
              <p:nvPr/>
            </p:nvSpPr>
            <p:spPr bwMode="auto">
              <a:xfrm>
                <a:off x="4175" y="3648"/>
                <a:ext cx="21" cy="13"/>
              </a:xfrm>
              <a:custGeom>
                <a:avLst/>
                <a:gdLst/>
                <a:ahLst/>
                <a:cxnLst>
                  <a:cxn ang="0">
                    <a:pos x="21" y="7"/>
                  </a:cxn>
                  <a:cxn ang="0">
                    <a:pos x="18" y="12"/>
                  </a:cxn>
                  <a:cxn ang="0">
                    <a:pos x="13" y="13"/>
                  </a:cxn>
                  <a:cxn ang="0">
                    <a:pos x="8" y="10"/>
                  </a:cxn>
                  <a:cxn ang="0">
                    <a:pos x="1" y="8"/>
                  </a:cxn>
                  <a:cxn ang="0">
                    <a:pos x="0" y="5"/>
                  </a:cxn>
                  <a:cxn ang="0">
                    <a:pos x="10" y="0"/>
                  </a:cxn>
                  <a:cxn ang="0">
                    <a:pos x="20" y="5"/>
                  </a:cxn>
                  <a:cxn ang="0">
                    <a:pos x="21" y="7"/>
                  </a:cxn>
                  <a:cxn ang="0">
                    <a:pos x="21" y="7"/>
                  </a:cxn>
                </a:cxnLst>
                <a:rect l="0" t="0" r="r" b="b"/>
                <a:pathLst>
                  <a:path w="21" h="13">
                    <a:moveTo>
                      <a:pt x="21" y="7"/>
                    </a:moveTo>
                    <a:lnTo>
                      <a:pt x="18" y="12"/>
                    </a:lnTo>
                    <a:lnTo>
                      <a:pt x="13" y="13"/>
                    </a:lnTo>
                    <a:lnTo>
                      <a:pt x="8" y="10"/>
                    </a:lnTo>
                    <a:lnTo>
                      <a:pt x="1" y="8"/>
                    </a:lnTo>
                    <a:lnTo>
                      <a:pt x="0" y="5"/>
                    </a:lnTo>
                    <a:lnTo>
                      <a:pt x="10" y="0"/>
                    </a:lnTo>
                    <a:lnTo>
                      <a:pt x="20" y="5"/>
                    </a:lnTo>
                    <a:lnTo>
                      <a:pt x="21" y="7"/>
                    </a:lnTo>
                    <a:lnTo>
                      <a:pt x="21" y="7"/>
                    </a:lnTo>
                    <a:close/>
                  </a:path>
                </a:pathLst>
              </a:custGeom>
              <a:solidFill>
                <a:srgbClr val="E2E2E2"/>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98" name="Freeform 430"/>
              <p:cNvSpPr>
                <a:spLocks/>
              </p:cNvSpPr>
              <p:nvPr/>
            </p:nvSpPr>
            <p:spPr bwMode="auto">
              <a:xfrm>
                <a:off x="4175" y="3648"/>
                <a:ext cx="21" cy="13"/>
              </a:xfrm>
              <a:custGeom>
                <a:avLst/>
                <a:gdLst/>
                <a:ahLst/>
                <a:cxnLst>
                  <a:cxn ang="0">
                    <a:pos x="21" y="7"/>
                  </a:cxn>
                  <a:cxn ang="0">
                    <a:pos x="18" y="12"/>
                  </a:cxn>
                  <a:cxn ang="0">
                    <a:pos x="13" y="13"/>
                  </a:cxn>
                  <a:cxn ang="0">
                    <a:pos x="8" y="10"/>
                  </a:cxn>
                  <a:cxn ang="0">
                    <a:pos x="1" y="8"/>
                  </a:cxn>
                  <a:cxn ang="0">
                    <a:pos x="0" y="5"/>
                  </a:cxn>
                  <a:cxn ang="0">
                    <a:pos x="10" y="0"/>
                  </a:cxn>
                  <a:cxn ang="0">
                    <a:pos x="20" y="5"/>
                  </a:cxn>
                  <a:cxn ang="0">
                    <a:pos x="21" y="7"/>
                  </a:cxn>
                  <a:cxn ang="0">
                    <a:pos x="21" y="7"/>
                  </a:cxn>
                </a:cxnLst>
                <a:rect l="0" t="0" r="r" b="b"/>
                <a:pathLst>
                  <a:path w="21" h="13">
                    <a:moveTo>
                      <a:pt x="21" y="7"/>
                    </a:moveTo>
                    <a:lnTo>
                      <a:pt x="18" y="12"/>
                    </a:lnTo>
                    <a:lnTo>
                      <a:pt x="13" y="13"/>
                    </a:lnTo>
                    <a:lnTo>
                      <a:pt x="8" y="10"/>
                    </a:lnTo>
                    <a:lnTo>
                      <a:pt x="1" y="8"/>
                    </a:lnTo>
                    <a:lnTo>
                      <a:pt x="0" y="5"/>
                    </a:lnTo>
                    <a:lnTo>
                      <a:pt x="10" y="0"/>
                    </a:lnTo>
                    <a:lnTo>
                      <a:pt x="20" y="5"/>
                    </a:lnTo>
                    <a:lnTo>
                      <a:pt x="21" y="7"/>
                    </a:lnTo>
                    <a:lnTo>
                      <a:pt x="21" y="7"/>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99" name="Freeform 431"/>
              <p:cNvSpPr>
                <a:spLocks/>
              </p:cNvSpPr>
              <p:nvPr/>
            </p:nvSpPr>
            <p:spPr bwMode="auto">
              <a:xfrm>
                <a:off x="4228" y="3668"/>
                <a:ext cx="11" cy="11"/>
              </a:xfrm>
              <a:custGeom>
                <a:avLst/>
                <a:gdLst/>
                <a:ahLst/>
                <a:cxnLst>
                  <a:cxn ang="0">
                    <a:pos x="11" y="10"/>
                  </a:cxn>
                  <a:cxn ang="0">
                    <a:pos x="10" y="11"/>
                  </a:cxn>
                  <a:cxn ang="0">
                    <a:pos x="5" y="11"/>
                  </a:cxn>
                  <a:cxn ang="0">
                    <a:pos x="0" y="8"/>
                  </a:cxn>
                  <a:cxn ang="0">
                    <a:pos x="0" y="5"/>
                  </a:cxn>
                  <a:cxn ang="0">
                    <a:pos x="5" y="0"/>
                  </a:cxn>
                  <a:cxn ang="0">
                    <a:pos x="10" y="5"/>
                  </a:cxn>
                  <a:cxn ang="0">
                    <a:pos x="11" y="10"/>
                  </a:cxn>
                </a:cxnLst>
                <a:rect l="0" t="0" r="r" b="b"/>
                <a:pathLst>
                  <a:path w="11" h="11">
                    <a:moveTo>
                      <a:pt x="11" y="10"/>
                    </a:moveTo>
                    <a:lnTo>
                      <a:pt x="10" y="11"/>
                    </a:lnTo>
                    <a:lnTo>
                      <a:pt x="5" y="11"/>
                    </a:lnTo>
                    <a:lnTo>
                      <a:pt x="0" y="8"/>
                    </a:lnTo>
                    <a:lnTo>
                      <a:pt x="0" y="5"/>
                    </a:lnTo>
                    <a:lnTo>
                      <a:pt x="5" y="0"/>
                    </a:lnTo>
                    <a:lnTo>
                      <a:pt x="10" y="5"/>
                    </a:lnTo>
                    <a:lnTo>
                      <a:pt x="11" y="10"/>
                    </a:lnTo>
                    <a:close/>
                  </a:path>
                </a:pathLst>
              </a:custGeom>
              <a:solidFill>
                <a:srgbClr val="E2E2E2"/>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00" name="Freeform 432"/>
              <p:cNvSpPr>
                <a:spLocks/>
              </p:cNvSpPr>
              <p:nvPr/>
            </p:nvSpPr>
            <p:spPr bwMode="auto">
              <a:xfrm>
                <a:off x="4228" y="3668"/>
                <a:ext cx="11" cy="11"/>
              </a:xfrm>
              <a:custGeom>
                <a:avLst/>
                <a:gdLst/>
                <a:ahLst/>
                <a:cxnLst>
                  <a:cxn ang="0">
                    <a:pos x="11" y="10"/>
                  </a:cxn>
                  <a:cxn ang="0">
                    <a:pos x="10" y="11"/>
                  </a:cxn>
                  <a:cxn ang="0">
                    <a:pos x="5" y="11"/>
                  </a:cxn>
                  <a:cxn ang="0">
                    <a:pos x="0" y="8"/>
                  </a:cxn>
                  <a:cxn ang="0">
                    <a:pos x="0" y="5"/>
                  </a:cxn>
                  <a:cxn ang="0">
                    <a:pos x="5" y="0"/>
                  </a:cxn>
                  <a:cxn ang="0">
                    <a:pos x="10" y="5"/>
                  </a:cxn>
                  <a:cxn ang="0">
                    <a:pos x="11" y="10"/>
                  </a:cxn>
                </a:cxnLst>
                <a:rect l="0" t="0" r="r" b="b"/>
                <a:pathLst>
                  <a:path w="11" h="11">
                    <a:moveTo>
                      <a:pt x="11" y="10"/>
                    </a:moveTo>
                    <a:lnTo>
                      <a:pt x="10" y="11"/>
                    </a:lnTo>
                    <a:lnTo>
                      <a:pt x="5" y="11"/>
                    </a:lnTo>
                    <a:lnTo>
                      <a:pt x="0" y="8"/>
                    </a:lnTo>
                    <a:lnTo>
                      <a:pt x="0" y="5"/>
                    </a:lnTo>
                    <a:lnTo>
                      <a:pt x="5" y="0"/>
                    </a:lnTo>
                    <a:lnTo>
                      <a:pt x="10" y="5"/>
                    </a:lnTo>
                    <a:lnTo>
                      <a:pt x="11" y="1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01" name="Freeform 433"/>
              <p:cNvSpPr>
                <a:spLocks/>
              </p:cNvSpPr>
              <p:nvPr/>
            </p:nvSpPr>
            <p:spPr bwMode="auto">
              <a:xfrm>
                <a:off x="3958" y="3681"/>
                <a:ext cx="20" cy="18"/>
              </a:xfrm>
              <a:custGeom>
                <a:avLst/>
                <a:gdLst/>
                <a:ahLst/>
                <a:cxnLst>
                  <a:cxn ang="0">
                    <a:pos x="17" y="7"/>
                  </a:cxn>
                  <a:cxn ang="0">
                    <a:pos x="0" y="18"/>
                  </a:cxn>
                  <a:cxn ang="0">
                    <a:pos x="2" y="13"/>
                  </a:cxn>
                  <a:cxn ang="0">
                    <a:pos x="7" y="10"/>
                  </a:cxn>
                  <a:cxn ang="0">
                    <a:pos x="13" y="3"/>
                  </a:cxn>
                  <a:cxn ang="0">
                    <a:pos x="20" y="0"/>
                  </a:cxn>
                  <a:cxn ang="0">
                    <a:pos x="17" y="7"/>
                  </a:cxn>
                </a:cxnLst>
                <a:rect l="0" t="0" r="r" b="b"/>
                <a:pathLst>
                  <a:path w="20" h="18">
                    <a:moveTo>
                      <a:pt x="17" y="7"/>
                    </a:moveTo>
                    <a:lnTo>
                      <a:pt x="0" y="18"/>
                    </a:lnTo>
                    <a:lnTo>
                      <a:pt x="2" y="13"/>
                    </a:lnTo>
                    <a:lnTo>
                      <a:pt x="7" y="10"/>
                    </a:lnTo>
                    <a:lnTo>
                      <a:pt x="13" y="3"/>
                    </a:lnTo>
                    <a:lnTo>
                      <a:pt x="20" y="0"/>
                    </a:lnTo>
                    <a:lnTo>
                      <a:pt x="17" y="7"/>
                    </a:lnTo>
                    <a:close/>
                  </a:path>
                </a:pathLst>
              </a:custGeom>
              <a:solidFill>
                <a:srgbClr val="E2E2E2"/>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02" name="Freeform 434"/>
              <p:cNvSpPr>
                <a:spLocks/>
              </p:cNvSpPr>
              <p:nvPr/>
            </p:nvSpPr>
            <p:spPr bwMode="auto">
              <a:xfrm>
                <a:off x="3958" y="3681"/>
                <a:ext cx="20" cy="18"/>
              </a:xfrm>
              <a:custGeom>
                <a:avLst/>
                <a:gdLst/>
                <a:ahLst/>
                <a:cxnLst>
                  <a:cxn ang="0">
                    <a:pos x="17" y="7"/>
                  </a:cxn>
                  <a:cxn ang="0">
                    <a:pos x="0" y="18"/>
                  </a:cxn>
                  <a:cxn ang="0">
                    <a:pos x="2" y="13"/>
                  </a:cxn>
                  <a:cxn ang="0">
                    <a:pos x="7" y="10"/>
                  </a:cxn>
                  <a:cxn ang="0">
                    <a:pos x="13" y="3"/>
                  </a:cxn>
                  <a:cxn ang="0">
                    <a:pos x="20" y="0"/>
                  </a:cxn>
                  <a:cxn ang="0">
                    <a:pos x="17" y="7"/>
                  </a:cxn>
                </a:cxnLst>
                <a:rect l="0" t="0" r="r" b="b"/>
                <a:pathLst>
                  <a:path w="20" h="18">
                    <a:moveTo>
                      <a:pt x="17" y="7"/>
                    </a:moveTo>
                    <a:lnTo>
                      <a:pt x="0" y="18"/>
                    </a:lnTo>
                    <a:lnTo>
                      <a:pt x="2" y="13"/>
                    </a:lnTo>
                    <a:lnTo>
                      <a:pt x="7" y="10"/>
                    </a:lnTo>
                    <a:lnTo>
                      <a:pt x="13" y="3"/>
                    </a:lnTo>
                    <a:lnTo>
                      <a:pt x="20" y="0"/>
                    </a:lnTo>
                    <a:lnTo>
                      <a:pt x="17" y="7"/>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03" name="Freeform 435"/>
              <p:cNvSpPr>
                <a:spLocks/>
              </p:cNvSpPr>
              <p:nvPr/>
            </p:nvSpPr>
            <p:spPr bwMode="auto">
              <a:xfrm>
                <a:off x="3790" y="3859"/>
                <a:ext cx="16" cy="87"/>
              </a:xfrm>
              <a:custGeom>
                <a:avLst/>
                <a:gdLst/>
                <a:ahLst/>
                <a:cxnLst>
                  <a:cxn ang="0">
                    <a:pos x="2" y="40"/>
                  </a:cxn>
                  <a:cxn ang="0">
                    <a:pos x="3" y="34"/>
                  </a:cxn>
                  <a:cxn ang="0">
                    <a:pos x="0" y="29"/>
                  </a:cxn>
                  <a:cxn ang="0">
                    <a:pos x="0" y="19"/>
                  </a:cxn>
                  <a:cxn ang="0">
                    <a:pos x="0" y="14"/>
                  </a:cxn>
                  <a:cxn ang="0">
                    <a:pos x="0" y="0"/>
                  </a:cxn>
                  <a:cxn ang="0">
                    <a:pos x="0" y="12"/>
                  </a:cxn>
                  <a:cxn ang="0">
                    <a:pos x="2" y="30"/>
                  </a:cxn>
                  <a:cxn ang="0">
                    <a:pos x="12" y="60"/>
                  </a:cxn>
                  <a:cxn ang="0">
                    <a:pos x="13" y="70"/>
                  </a:cxn>
                  <a:cxn ang="0">
                    <a:pos x="16" y="87"/>
                  </a:cxn>
                  <a:cxn ang="0">
                    <a:pos x="13" y="82"/>
                  </a:cxn>
                  <a:cxn ang="0">
                    <a:pos x="13" y="70"/>
                  </a:cxn>
                  <a:cxn ang="0">
                    <a:pos x="10" y="58"/>
                  </a:cxn>
                  <a:cxn ang="0">
                    <a:pos x="7" y="53"/>
                  </a:cxn>
                  <a:cxn ang="0">
                    <a:pos x="7" y="48"/>
                  </a:cxn>
                  <a:cxn ang="0">
                    <a:pos x="2" y="40"/>
                  </a:cxn>
                </a:cxnLst>
                <a:rect l="0" t="0" r="r" b="b"/>
                <a:pathLst>
                  <a:path w="16" h="87">
                    <a:moveTo>
                      <a:pt x="2" y="40"/>
                    </a:moveTo>
                    <a:lnTo>
                      <a:pt x="3" y="34"/>
                    </a:lnTo>
                    <a:lnTo>
                      <a:pt x="0" y="29"/>
                    </a:lnTo>
                    <a:lnTo>
                      <a:pt x="0" y="19"/>
                    </a:lnTo>
                    <a:lnTo>
                      <a:pt x="0" y="14"/>
                    </a:lnTo>
                    <a:lnTo>
                      <a:pt x="0" y="0"/>
                    </a:lnTo>
                    <a:lnTo>
                      <a:pt x="0" y="12"/>
                    </a:lnTo>
                    <a:lnTo>
                      <a:pt x="2" y="30"/>
                    </a:lnTo>
                    <a:lnTo>
                      <a:pt x="12" y="60"/>
                    </a:lnTo>
                    <a:lnTo>
                      <a:pt x="13" y="70"/>
                    </a:lnTo>
                    <a:lnTo>
                      <a:pt x="16" y="87"/>
                    </a:lnTo>
                    <a:lnTo>
                      <a:pt x="13" y="82"/>
                    </a:lnTo>
                    <a:lnTo>
                      <a:pt x="13" y="70"/>
                    </a:lnTo>
                    <a:lnTo>
                      <a:pt x="10" y="58"/>
                    </a:lnTo>
                    <a:lnTo>
                      <a:pt x="7" y="53"/>
                    </a:lnTo>
                    <a:lnTo>
                      <a:pt x="7" y="48"/>
                    </a:lnTo>
                    <a:lnTo>
                      <a:pt x="2" y="40"/>
                    </a:lnTo>
                    <a:close/>
                  </a:path>
                </a:pathLst>
              </a:custGeom>
              <a:solidFill>
                <a:srgbClr val="E2E2E2"/>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04" name="Freeform 436"/>
              <p:cNvSpPr>
                <a:spLocks/>
              </p:cNvSpPr>
              <p:nvPr/>
            </p:nvSpPr>
            <p:spPr bwMode="auto">
              <a:xfrm>
                <a:off x="3790" y="3859"/>
                <a:ext cx="16" cy="87"/>
              </a:xfrm>
              <a:custGeom>
                <a:avLst/>
                <a:gdLst/>
                <a:ahLst/>
                <a:cxnLst>
                  <a:cxn ang="0">
                    <a:pos x="2" y="40"/>
                  </a:cxn>
                  <a:cxn ang="0">
                    <a:pos x="3" y="34"/>
                  </a:cxn>
                  <a:cxn ang="0">
                    <a:pos x="0" y="29"/>
                  </a:cxn>
                  <a:cxn ang="0">
                    <a:pos x="0" y="19"/>
                  </a:cxn>
                  <a:cxn ang="0">
                    <a:pos x="0" y="14"/>
                  </a:cxn>
                  <a:cxn ang="0">
                    <a:pos x="0" y="0"/>
                  </a:cxn>
                  <a:cxn ang="0">
                    <a:pos x="0" y="12"/>
                  </a:cxn>
                  <a:cxn ang="0">
                    <a:pos x="2" y="30"/>
                  </a:cxn>
                  <a:cxn ang="0">
                    <a:pos x="12" y="60"/>
                  </a:cxn>
                  <a:cxn ang="0">
                    <a:pos x="13" y="70"/>
                  </a:cxn>
                  <a:cxn ang="0">
                    <a:pos x="16" y="87"/>
                  </a:cxn>
                  <a:cxn ang="0">
                    <a:pos x="13" y="82"/>
                  </a:cxn>
                  <a:cxn ang="0">
                    <a:pos x="13" y="70"/>
                  </a:cxn>
                  <a:cxn ang="0">
                    <a:pos x="10" y="58"/>
                  </a:cxn>
                  <a:cxn ang="0">
                    <a:pos x="7" y="53"/>
                  </a:cxn>
                  <a:cxn ang="0">
                    <a:pos x="7" y="48"/>
                  </a:cxn>
                  <a:cxn ang="0">
                    <a:pos x="2" y="40"/>
                  </a:cxn>
                </a:cxnLst>
                <a:rect l="0" t="0" r="r" b="b"/>
                <a:pathLst>
                  <a:path w="16" h="87">
                    <a:moveTo>
                      <a:pt x="2" y="40"/>
                    </a:moveTo>
                    <a:lnTo>
                      <a:pt x="3" y="34"/>
                    </a:lnTo>
                    <a:lnTo>
                      <a:pt x="0" y="29"/>
                    </a:lnTo>
                    <a:lnTo>
                      <a:pt x="0" y="19"/>
                    </a:lnTo>
                    <a:lnTo>
                      <a:pt x="0" y="14"/>
                    </a:lnTo>
                    <a:lnTo>
                      <a:pt x="0" y="0"/>
                    </a:lnTo>
                    <a:lnTo>
                      <a:pt x="0" y="12"/>
                    </a:lnTo>
                    <a:lnTo>
                      <a:pt x="2" y="30"/>
                    </a:lnTo>
                    <a:lnTo>
                      <a:pt x="12" y="60"/>
                    </a:lnTo>
                    <a:lnTo>
                      <a:pt x="13" y="70"/>
                    </a:lnTo>
                    <a:lnTo>
                      <a:pt x="16" y="87"/>
                    </a:lnTo>
                    <a:lnTo>
                      <a:pt x="13" y="82"/>
                    </a:lnTo>
                    <a:lnTo>
                      <a:pt x="13" y="70"/>
                    </a:lnTo>
                    <a:lnTo>
                      <a:pt x="10" y="58"/>
                    </a:lnTo>
                    <a:lnTo>
                      <a:pt x="7" y="53"/>
                    </a:lnTo>
                    <a:lnTo>
                      <a:pt x="7" y="48"/>
                    </a:lnTo>
                    <a:lnTo>
                      <a:pt x="2" y="4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05" name="Freeform 437"/>
              <p:cNvSpPr>
                <a:spLocks/>
              </p:cNvSpPr>
              <p:nvPr/>
            </p:nvSpPr>
            <p:spPr bwMode="auto">
              <a:xfrm>
                <a:off x="3792" y="3808"/>
                <a:ext cx="18" cy="48"/>
              </a:xfrm>
              <a:custGeom>
                <a:avLst/>
                <a:gdLst/>
                <a:ahLst/>
                <a:cxnLst>
                  <a:cxn ang="0">
                    <a:pos x="10" y="21"/>
                  </a:cxn>
                  <a:cxn ang="0">
                    <a:pos x="5" y="33"/>
                  </a:cxn>
                  <a:cxn ang="0">
                    <a:pos x="0" y="48"/>
                  </a:cxn>
                  <a:cxn ang="0">
                    <a:pos x="0" y="40"/>
                  </a:cxn>
                  <a:cxn ang="0">
                    <a:pos x="3" y="28"/>
                  </a:cxn>
                  <a:cxn ang="0">
                    <a:pos x="10" y="16"/>
                  </a:cxn>
                  <a:cxn ang="0">
                    <a:pos x="13" y="10"/>
                  </a:cxn>
                  <a:cxn ang="0">
                    <a:pos x="18" y="0"/>
                  </a:cxn>
                  <a:cxn ang="0">
                    <a:pos x="18" y="5"/>
                  </a:cxn>
                  <a:cxn ang="0">
                    <a:pos x="10" y="21"/>
                  </a:cxn>
                </a:cxnLst>
                <a:rect l="0" t="0" r="r" b="b"/>
                <a:pathLst>
                  <a:path w="18" h="48">
                    <a:moveTo>
                      <a:pt x="10" y="21"/>
                    </a:moveTo>
                    <a:lnTo>
                      <a:pt x="5" y="33"/>
                    </a:lnTo>
                    <a:lnTo>
                      <a:pt x="0" y="48"/>
                    </a:lnTo>
                    <a:lnTo>
                      <a:pt x="0" y="40"/>
                    </a:lnTo>
                    <a:lnTo>
                      <a:pt x="3" y="28"/>
                    </a:lnTo>
                    <a:lnTo>
                      <a:pt x="10" y="16"/>
                    </a:lnTo>
                    <a:lnTo>
                      <a:pt x="13" y="10"/>
                    </a:lnTo>
                    <a:lnTo>
                      <a:pt x="18" y="0"/>
                    </a:lnTo>
                    <a:lnTo>
                      <a:pt x="18" y="5"/>
                    </a:lnTo>
                    <a:lnTo>
                      <a:pt x="10" y="21"/>
                    </a:lnTo>
                    <a:close/>
                  </a:path>
                </a:pathLst>
              </a:custGeom>
              <a:solidFill>
                <a:srgbClr val="E2E2E2"/>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06" name="Freeform 438"/>
              <p:cNvSpPr>
                <a:spLocks/>
              </p:cNvSpPr>
              <p:nvPr/>
            </p:nvSpPr>
            <p:spPr bwMode="auto">
              <a:xfrm>
                <a:off x="3792" y="3808"/>
                <a:ext cx="18" cy="48"/>
              </a:xfrm>
              <a:custGeom>
                <a:avLst/>
                <a:gdLst/>
                <a:ahLst/>
                <a:cxnLst>
                  <a:cxn ang="0">
                    <a:pos x="10" y="21"/>
                  </a:cxn>
                  <a:cxn ang="0">
                    <a:pos x="5" y="33"/>
                  </a:cxn>
                  <a:cxn ang="0">
                    <a:pos x="0" y="48"/>
                  </a:cxn>
                  <a:cxn ang="0">
                    <a:pos x="0" y="40"/>
                  </a:cxn>
                  <a:cxn ang="0">
                    <a:pos x="3" y="28"/>
                  </a:cxn>
                  <a:cxn ang="0">
                    <a:pos x="10" y="16"/>
                  </a:cxn>
                  <a:cxn ang="0">
                    <a:pos x="13" y="10"/>
                  </a:cxn>
                  <a:cxn ang="0">
                    <a:pos x="18" y="0"/>
                  </a:cxn>
                  <a:cxn ang="0">
                    <a:pos x="18" y="5"/>
                  </a:cxn>
                  <a:cxn ang="0">
                    <a:pos x="10" y="21"/>
                  </a:cxn>
                </a:cxnLst>
                <a:rect l="0" t="0" r="r" b="b"/>
                <a:pathLst>
                  <a:path w="18" h="48">
                    <a:moveTo>
                      <a:pt x="10" y="21"/>
                    </a:moveTo>
                    <a:lnTo>
                      <a:pt x="5" y="33"/>
                    </a:lnTo>
                    <a:lnTo>
                      <a:pt x="0" y="48"/>
                    </a:lnTo>
                    <a:lnTo>
                      <a:pt x="0" y="40"/>
                    </a:lnTo>
                    <a:lnTo>
                      <a:pt x="3" y="28"/>
                    </a:lnTo>
                    <a:lnTo>
                      <a:pt x="10" y="16"/>
                    </a:lnTo>
                    <a:lnTo>
                      <a:pt x="13" y="10"/>
                    </a:lnTo>
                    <a:lnTo>
                      <a:pt x="18" y="0"/>
                    </a:lnTo>
                    <a:lnTo>
                      <a:pt x="18" y="5"/>
                    </a:lnTo>
                    <a:lnTo>
                      <a:pt x="10" y="21"/>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07" name="Freeform 439"/>
              <p:cNvSpPr>
                <a:spLocks/>
              </p:cNvSpPr>
              <p:nvPr/>
            </p:nvSpPr>
            <p:spPr bwMode="auto">
              <a:xfrm>
                <a:off x="3820" y="3783"/>
                <a:ext cx="11" cy="16"/>
              </a:xfrm>
              <a:custGeom>
                <a:avLst/>
                <a:gdLst/>
                <a:ahLst/>
                <a:cxnLst>
                  <a:cxn ang="0">
                    <a:pos x="11" y="1"/>
                  </a:cxn>
                  <a:cxn ang="0">
                    <a:pos x="8" y="6"/>
                  </a:cxn>
                  <a:cxn ang="0">
                    <a:pos x="0" y="16"/>
                  </a:cxn>
                  <a:cxn ang="0">
                    <a:pos x="0" y="15"/>
                  </a:cxn>
                  <a:cxn ang="0">
                    <a:pos x="1" y="10"/>
                  </a:cxn>
                  <a:cxn ang="0">
                    <a:pos x="3" y="5"/>
                  </a:cxn>
                  <a:cxn ang="0">
                    <a:pos x="8" y="0"/>
                  </a:cxn>
                  <a:cxn ang="0">
                    <a:pos x="11" y="1"/>
                  </a:cxn>
                </a:cxnLst>
                <a:rect l="0" t="0" r="r" b="b"/>
                <a:pathLst>
                  <a:path w="11" h="16">
                    <a:moveTo>
                      <a:pt x="11" y="1"/>
                    </a:moveTo>
                    <a:lnTo>
                      <a:pt x="8" y="6"/>
                    </a:lnTo>
                    <a:lnTo>
                      <a:pt x="0" y="16"/>
                    </a:lnTo>
                    <a:lnTo>
                      <a:pt x="0" y="15"/>
                    </a:lnTo>
                    <a:lnTo>
                      <a:pt x="1" y="10"/>
                    </a:lnTo>
                    <a:lnTo>
                      <a:pt x="3" y="5"/>
                    </a:lnTo>
                    <a:lnTo>
                      <a:pt x="8" y="0"/>
                    </a:lnTo>
                    <a:lnTo>
                      <a:pt x="11" y="1"/>
                    </a:lnTo>
                    <a:close/>
                  </a:path>
                </a:pathLst>
              </a:custGeom>
              <a:solidFill>
                <a:srgbClr val="E2E2E2"/>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08" name="Freeform 440"/>
              <p:cNvSpPr>
                <a:spLocks/>
              </p:cNvSpPr>
              <p:nvPr/>
            </p:nvSpPr>
            <p:spPr bwMode="auto">
              <a:xfrm>
                <a:off x="3820" y="3783"/>
                <a:ext cx="11" cy="16"/>
              </a:xfrm>
              <a:custGeom>
                <a:avLst/>
                <a:gdLst/>
                <a:ahLst/>
                <a:cxnLst>
                  <a:cxn ang="0">
                    <a:pos x="11" y="1"/>
                  </a:cxn>
                  <a:cxn ang="0">
                    <a:pos x="8" y="6"/>
                  </a:cxn>
                  <a:cxn ang="0">
                    <a:pos x="0" y="16"/>
                  </a:cxn>
                  <a:cxn ang="0">
                    <a:pos x="0" y="15"/>
                  </a:cxn>
                  <a:cxn ang="0">
                    <a:pos x="1" y="10"/>
                  </a:cxn>
                  <a:cxn ang="0">
                    <a:pos x="3" y="5"/>
                  </a:cxn>
                  <a:cxn ang="0">
                    <a:pos x="8" y="0"/>
                  </a:cxn>
                  <a:cxn ang="0">
                    <a:pos x="11" y="1"/>
                  </a:cxn>
                </a:cxnLst>
                <a:rect l="0" t="0" r="r" b="b"/>
                <a:pathLst>
                  <a:path w="11" h="16">
                    <a:moveTo>
                      <a:pt x="11" y="1"/>
                    </a:moveTo>
                    <a:lnTo>
                      <a:pt x="8" y="6"/>
                    </a:lnTo>
                    <a:lnTo>
                      <a:pt x="0" y="16"/>
                    </a:lnTo>
                    <a:lnTo>
                      <a:pt x="0" y="15"/>
                    </a:lnTo>
                    <a:lnTo>
                      <a:pt x="1" y="10"/>
                    </a:lnTo>
                    <a:lnTo>
                      <a:pt x="3" y="5"/>
                    </a:lnTo>
                    <a:lnTo>
                      <a:pt x="8" y="0"/>
                    </a:lnTo>
                    <a:lnTo>
                      <a:pt x="11" y="1"/>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09" name="Freeform 441"/>
              <p:cNvSpPr>
                <a:spLocks/>
              </p:cNvSpPr>
              <p:nvPr/>
            </p:nvSpPr>
            <p:spPr bwMode="auto">
              <a:xfrm>
                <a:off x="3833" y="3759"/>
                <a:ext cx="28" cy="24"/>
              </a:xfrm>
              <a:custGeom>
                <a:avLst/>
                <a:gdLst/>
                <a:ahLst/>
                <a:cxnLst>
                  <a:cxn ang="0">
                    <a:pos x="2" y="17"/>
                  </a:cxn>
                  <a:cxn ang="0">
                    <a:pos x="7" y="17"/>
                  </a:cxn>
                  <a:cxn ang="0">
                    <a:pos x="12" y="12"/>
                  </a:cxn>
                  <a:cxn ang="0">
                    <a:pos x="23" y="5"/>
                  </a:cxn>
                  <a:cxn ang="0">
                    <a:pos x="28" y="0"/>
                  </a:cxn>
                  <a:cxn ang="0">
                    <a:pos x="28" y="2"/>
                  </a:cxn>
                  <a:cxn ang="0">
                    <a:pos x="28" y="7"/>
                  </a:cxn>
                  <a:cxn ang="0">
                    <a:pos x="17" y="12"/>
                  </a:cxn>
                  <a:cxn ang="0">
                    <a:pos x="2" y="24"/>
                  </a:cxn>
                  <a:cxn ang="0">
                    <a:pos x="0" y="19"/>
                  </a:cxn>
                  <a:cxn ang="0">
                    <a:pos x="2" y="17"/>
                  </a:cxn>
                </a:cxnLst>
                <a:rect l="0" t="0" r="r" b="b"/>
                <a:pathLst>
                  <a:path w="28" h="24">
                    <a:moveTo>
                      <a:pt x="2" y="17"/>
                    </a:moveTo>
                    <a:lnTo>
                      <a:pt x="7" y="17"/>
                    </a:lnTo>
                    <a:lnTo>
                      <a:pt x="12" y="12"/>
                    </a:lnTo>
                    <a:lnTo>
                      <a:pt x="23" y="5"/>
                    </a:lnTo>
                    <a:lnTo>
                      <a:pt x="28" y="0"/>
                    </a:lnTo>
                    <a:lnTo>
                      <a:pt x="28" y="2"/>
                    </a:lnTo>
                    <a:lnTo>
                      <a:pt x="28" y="7"/>
                    </a:lnTo>
                    <a:lnTo>
                      <a:pt x="17" y="12"/>
                    </a:lnTo>
                    <a:lnTo>
                      <a:pt x="2" y="24"/>
                    </a:lnTo>
                    <a:lnTo>
                      <a:pt x="0" y="19"/>
                    </a:lnTo>
                    <a:lnTo>
                      <a:pt x="2" y="17"/>
                    </a:lnTo>
                    <a:close/>
                  </a:path>
                </a:pathLst>
              </a:custGeom>
              <a:solidFill>
                <a:srgbClr val="E2E2E2"/>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10" name="Freeform 442"/>
              <p:cNvSpPr>
                <a:spLocks/>
              </p:cNvSpPr>
              <p:nvPr/>
            </p:nvSpPr>
            <p:spPr bwMode="auto">
              <a:xfrm>
                <a:off x="3833" y="3759"/>
                <a:ext cx="28" cy="24"/>
              </a:xfrm>
              <a:custGeom>
                <a:avLst/>
                <a:gdLst/>
                <a:ahLst/>
                <a:cxnLst>
                  <a:cxn ang="0">
                    <a:pos x="2" y="17"/>
                  </a:cxn>
                  <a:cxn ang="0">
                    <a:pos x="7" y="17"/>
                  </a:cxn>
                  <a:cxn ang="0">
                    <a:pos x="12" y="12"/>
                  </a:cxn>
                  <a:cxn ang="0">
                    <a:pos x="23" y="5"/>
                  </a:cxn>
                  <a:cxn ang="0">
                    <a:pos x="28" y="0"/>
                  </a:cxn>
                  <a:cxn ang="0">
                    <a:pos x="28" y="2"/>
                  </a:cxn>
                  <a:cxn ang="0">
                    <a:pos x="28" y="7"/>
                  </a:cxn>
                  <a:cxn ang="0">
                    <a:pos x="17" y="12"/>
                  </a:cxn>
                  <a:cxn ang="0">
                    <a:pos x="2" y="24"/>
                  </a:cxn>
                  <a:cxn ang="0">
                    <a:pos x="0" y="19"/>
                  </a:cxn>
                  <a:cxn ang="0">
                    <a:pos x="2" y="17"/>
                  </a:cxn>
                </a:cxnLst>
                <a:rect l="0" t="0" r="r" b="b"/>
                <a:pathLst>
                  <a:path w="28" h="24">
                    <a:moveTo>
                      <a:pt x="2" y="17"/>
                    </a:moveTo>
                    <a:lnTo>
                      <a:pt x="7" y="17"/>
                    </a:lnTo>
                    <a:lnTo>
                      <a:pt x="12" y="12"/>
                    </a:lnTo>
                    <a:lnTo>
                      <a:pt x="23" y="5"/>
                    </a:lnTo>
                    <a:lnTo>
                      <a:pt x="28" y="0"/>
                    </a:lnTo>
                    <a:lnTo>
                      <a:pt x="28" y="2"/>
                    </a:lnTo>
                    <a:lnTo>
                      <a:pt x="28" y="7"/>
                    </a:lnTo>
                    <a:lnTo>
                      <a:pt x="17" y="12"/>
                    </a:lnTo>
                    <a:lnTo>
                      <a:pt x="2" y="24"/>
                    </a:lnTo>
                    <a:lnTo>
                      <a:pt x="0" y="19"/>
                    </a:lnTo>
                    <a:lnTo>
                      <a:pt x="2" y="17"/>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11" name="Freeform 443"/>
              <p:cNvSpPr>
                <a:spLocks/>
              </p:cNvSpPr>
              <p:nvPr/>
            </p:nvSpPr>
            <p:spPr bwMode="auto">
              <a:xfrm>
                <a:off x="4171" y="2221"/>
                <a:ext cx="10" cy="12"/>
              </a:xfrm>
              <a:custGeom>
                <a:avLst/>
                <a:gdLst/>
                <a:ahLst/>
                <a:cxnLst>
                  <a:cxn ang="0">
                    <a:pos x="10" y="0"/>
                  </a:cxn>
                  <a:cxn ang="0">
                    <a:pos x="9" y="2"/>
                  </a:cxn>
                  <a:cxn ang="0">
                    <a:pos x="4" y="5"/>
                  </a:cxn>
                  <a:cxn ang="0">
                    <a:pos x="0" y="12"/>
                  </a:cxn>
                  <a:cxn ang="0">
                    <a:pos x="10" y="0"/>
                  </a:cxn>
                </a:cxnLst>
                <a:rect l="0" t="0" r="r" b="b"/>
                <a:pathLst>
                  <a:path w="10" h="12">
                    <a:moveTo>
                      <a:pt x="10" y="0"/>
                    </a:moveTo>
                    <a:lnTo>
                      <a:pt x="9" y="2"/>
                    </a:lnTo>
                    <a:lnTo>
                      <a:pt x="4" y="5"/>
                    </a:lnTo>
                    <a:lnTo>
                      <a:pt x="0" y="12"/>
                    </a:lnTo>
                    <a:lnTo>
                      <a:pt x="10" y="0"/>
                    </a:lnTo>
                    <a:close/>
                  </a:path>
                </a:pathLst>
              </a:custGeom>
              <a:solidFill>
                <a:srgbClr val="D5E05B"/>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12" name="Freeform 444"/>
              <p:cNvSpPr>
                <a:spLocks/>
              </p:cNvSpPr>
              <p:nvPr/>
            </p:nvSpPr>
            <p:spPr bwMode="auto">
              <a:xfrm>
                <a:off x="4171" y="2221"/>
                <a:ext cx="10" cy="12"/>
              </a:xfrm>
              <a:custGeom>
                <a:avLst/>
                <a:gdLst/>
                <a:ahLst/>
                <a:cxnLst>
                  <a:cxn ang="0">
                    <a:pos x="10" y="0"/>
                  </a:cxn>
                  <a:cxn ang="0">
                    <a:pos x="9" y="2"/>
                  </a:cxn>
                  <a:cxn ang="0">
                    <a:pos x="4" y="5"/>
                  </a:cxn>
                  <a:cxn ang="0">
                    <a:pos x="0" y="12"/>
                  </a:cxn>
                  <a:cxn ang="0">
                    <a:pos x="10" y="0"/>
                  </a:cxn>
                </a:cxnLst>
                <a:rect l="0" t="0" r="r" b="b"/>
                <a:pathLst>
                  <a:path w="10" h="12">
                    <a:moveTo>
                      <a:pt x="10" y="0"/>
                    </a:moveTo>
                    <a:lnTo>
                      <a:pt x="9" y="2"/>
                    </a:lnTo>
                    <a:lnTo>
                      <a:pt x="4" y="5"/>
                    </a:lnTo>
                    <a:lnTo>
                      <a:pt x="0" y="12"/>
                    </a:lnTo>
                    <a:lnTo>
                      <a:pt x="1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13" name="Freeform 445"/>
              <p:cNvSpPr>
                <a:spLocks/>
              </p:cNvSpPr>
              <p:nvPr/>
            </p:nvSpPr>
            <p:spPr bwMode="auto">
              <a:xfrm>
                <a:off x="4180" y="2215"/>
                <a:ext cx="5" cy="3"/>
              </a:xfrm>
              <a:custGeom>
                <a:avLst/>
                <a:gdLst/>
                <a:ahLst/>
                <a:cxnLst>
                  <a:cxn ang="0">
                    <a:pos x="5" y="0"/>
                  </a:cxn>
                  <a:cxn ang="0">
                    <a:pos x="5" y="0"/>
                  </a:cxn>
                  <a:cxn ang="0">
                    <a:pos x="0" y="3"/>
                  </a:cxn>
                  <a:cxn ang="0">
                    <a:pos x="5" y="0"/>
                  </a:cxn>
                </a:cxnLst>
                <a:rect l="0" t="0" r="r" b="b"/>
                <a:pathLst>
                  <a:path w="5" h="3">
                    <a:moveTo>
                      <a:pt x="5" y="0"/>
                    </a:moveTo>
                    <a:lnTo>
                      <a:pt x="5" y="0"/>
                    </a:lnTo>
                    <a:lnTo>
                      <a:pt x="0" y="3"/>
                    </a:lnTo>
                    <a:lnTo>
                      <a:pt x="5" y="0"/>
                    </a:lnTo>
                    <a:close/>
                  </a:path>
                </a:pathLst>
              </a:custGeom>
              <a:solidFill>
                <a:srgbClr val="D5E05B"/>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14" name="Freeform 446"/>
              <p:cNvSpPr>
                <a:spLocks/>
              </p:cNvSpPr>
              <p:nvPr/>
            </p:nvSpPr>
            <p:spPr bwMode="auto">
              <a:xfrm>
                <a:off x="4180" y="2215"/>
                <a:ext cx="5" cy="3"/>
              </a:xfrm>
              <a:custGeom>
                <a:avLst/>
                <a:gdLst/>
                <a:ahLst/>
                <a:cxnLst>
                  <a:cxn ang="0">
                    <a:pos x="5" y="0"/>
                  </a:cxn>
                  <a:cxn ang="0">
                    <a:pos x="5" y="0"/>
                  </a:cxn>
                  <a:cxn ang="0">
                    <a:pos x="0" y="3"/>
                  </a:cxn>
                  <a:cxn ang="0">
                    <a:pos x="5" y="0"/>
                  </a:cxn>
                </a:cxnLst>
                <a:rect l="0" t="0" r="r" b="b"/>
                <a:pathLst>
                  <a:path w="5" h="3">
                    <a:moveTo>
                      <a:pt x="5" y="0"/>
                    </a:moveTo>
                    <a:lnTo>
                      <a:pt x="5" y="0"/>
                    </a:lnTo>
                    <a:lnTo>
                      <a:pt x="0" y="3"/>
                    </a:lnTo>
                    <a:lnTo>
                      <a:pt x="5"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15" name="Freeform 447"/>
              <p:cNvSpPr>
                <a:spLocks/>
              </p:cNvSpPr>
              <p:nvPr/>
            </p:nvSpPr>
            <p:spPr bwMode="auto">
              <a:xfrm>
                <a:off x="4188" y="2205"/>
                <a:ext cx="3" cy="6"/>
              </a:xfrm>
              <a:custGeom>
                <a:avLst/>
                <a:gdLst/>
                <a:ahLst/>
                <a:cxnLst>
                  <a:cxn ang="0">
                    <a:pos x="3" y="1"/>
                  </a:cxn>
                  <a:cxn ang="0">
                    <a:pos x="0" y="0"/>
                  </a:cxn>
                  <a:cxn ang="0">
                    <a:pos x="2" y="6"/>
                  </a:cxn>
                  <a:cxn ang="0">
                    <a:pos x="3" y="1"/>
                  </a:cxn>
                </a:cxnLst>
                <a:rect l="0" t="0" r="r" b="b"/>
                <a:pathLst>
                  <a:path w="3" h="6">
                    <a:moveTo>
                      <a:pt x="3" y="1"/>
                    </a:moveTo>
                    <a:lnTo>
                      <a:pt x="0" y="0"/>
                    </a:lnTo>
                    <a:lnTo>
                      <a:pt x="2" y="6"/>
                    </a:lnTo>
                    <a:lnTo>
                      <a:pt x="3" y="1"/>
                    </a:lnTo>
                    <a:close/>
                  </a:path>
                </a:pathLst>
              </a:custGeom>
              <a:solidFill>
                <a:srgbClr val="D5E05B"/>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16" name="Freeform 448"/>
              <p:cNvSpPr>
                <a:spLocks/>
              </p:cNvSpPr>
              <p:nvPr/>
            </p:nvSpPr>
            <p:spPr bwMode="auto">
              <a:xfrm>
                <a:off x="4188" y="2205"/>
                <a:ext cx="3" cy="6"/>
              </a:xfrm>
              <a:custGeom>
                <a:avLst/>
                <a:gdLst/>
                <a:ahLst/>
                <a:cxnLst>
                  <a:cxn ang="0">
                    <a:pos x="3" y="1"/>
                  </a:cxn>
                  <a:cxn ang="0">
                    <a:pos x="0" y="0"/>
                  </a:cxn>
                  <a:cxn ang="0">
                    <a:pos x="2" y="6"/>
                  </a:cxn>
                  <a:cxn ang="0">
                    <a:pos x="3" y="1"/>
                  </a:cxn>
                </a:cxnLst>
                <a:rect l="0" t="0" r="r" b="b"/>
                <a:pathLst>
                  <a:path w="3" h="6">
                    <a:moveTo>
                      <a:pt x="3" y="1"/>
                    </a:moveTo>
                    <a:lnTo>
                      <a:pt x="0" y="0"/>
                    </a:lnTo>
                    <a:lnTo>
                      <a:pt x="2" y="6"/>
                    </a:lnTo>
                    <a:lnTo>
                      <a:pt x="3" y="1"/>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17" name="Freeform 449"/>
              <p:cNvSpPr>
                <a:spLocks/>
              </p:cNvSpPr>
              <p:nvPr/>
            </p:nvSpPr>
            <p:spPr bwMode="auto">
              <a:xfrm>
                <a:off x="4171" y="2221"/>
                <a:ext cx="10" cy="12"/>
              </a:xfrm>
              <a:custGeom>
                <a:avLst/>
                <a:gdLst/>
                <a:ahLst/>
                <a:cxnLst>
                  <a:cxn ang="0">
                    <a:pos x="10" y="0"/>
                  </a:cxn>
                  <a:cxn ang="0">
                    <a:pos x="0" y="12"/>
                  </a:cxn>
                  <a:cxn ang="0">
                    <a:pos x="4" y="5"/>
                  </a:cxn>
                  <a:cxn ang="0">
                    <a:pos x="9" y="2"/>
                  </a:cxn>
                  <a:cxn ang="0">
                    <a:pos x="10" y="0"/>
                  </a:cxn>
                </a:cxnLst>
                <a:rect l="0" t="0" r="r" b="b"/>
                <a:pathLst>
                  <a:path w="10" h="12">
                    <a:moveTo>
                      <a:pt x="10" y="0"/>
                    </a:moveTo>
                    <a:lnTo>
                      <a:pt x="0" y="12"/>
                    </a:lnTo>
                    <a:lnTo>
                      <a:pt x="4" y="5"/>
                    </a:lnTo>
                    <a:lnTo>
                      <a:pt x="9" y="2"/>
                    </a:lnTo>
                    <a:lnTo>
                      <a:pt x="10" y="0"/>
                    </a:lnTo>
                    <a:close/>
                  </a:path>
                </a:pathLst>
              </a:custGeom>
              <a:solidFill>
                <a:srgbClr val="D7DF2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18" name="Freeform 450"/>
              <p:cNvSpPr>
                <a:spLocks/>
              </p:cNvSpPr>
              <p:nvPr/>
            </p:nvSpPr>
            <p:spPr bwMode="auto">
              <a:xfrm>
                <a:off x="4171" y="2221"/>
                <a:ext cx="10" cy="12"/>
              </a:xfrm>
              <a:custGeom>
                <a:avLst/>
                <a:gdLst/>
                <a:ahLst/>
                <a:cxnLst>
                  <a:cxn ang="0">
                    <a:pos x="10" y="0"/>
                  </a:cxn>
                  <a:cxn ang="0">
                    <a:pos x="0" y="12"/>
                  </a:cxn>
                  <a:cxn ang="0">
                    <a:pos x="4" y="5"/>
                  </a:cxn>
                  <a:cxn ang="0">
                    <a:pos x="9" y="2"/>
                  </a:cxn>
                  <a:cxn ang="0">
                    <a:pos x="10" y="0"/>
                  </a:cxn>
                </a:cxnLst>
                <a:rect l="0" t="0" r="r" b="b"/>
                <a:pathLst>
                  <a:path w="10" h="12">
                    <a:moveTo>
                      <a:pt x="10" y="0"/>
                    </a:moveTo>
                    <a:lnTo>
                      <a:pt x="0" y="12"/>
                    </a:lnTo>
                    <a:lnTo>
                      <a:pt x="4" y="5"/>
                    </a:lnTo>
                    <a:lnTo>
                      <a:pt x="9" y="2"/>
                    </a:lnTo>
                    <a:lnTo>
                      <a:pt x="1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19" name="Freeform 451"/>
              <p:cNvSpPr>
                <a:spLocks/>
              </p:cNvSpPr>
              <p:nvPr/>
            </p:nvSpPr>
            <p:spPr bwMode="auto">
              <a:xfrm>
                <a:off x="4188" y="2205"/>
                <a:ext cx="3" cy="6"/>
              </a:xfrm>
              <a:custGeom>
                <a:avLst/>
                <a:gdLst/>
                <a:ahLst/>
                <a:cxnLst>
                  <a:cxn ang="0">
                    <a:pos x="3" y="1"/>
                  </a:cxn>
                  <a:cxn ang="0">
                    <a:pos x="2" y="6"/>
                  </a:cxn>
                  <a:cxn ang="0">
                    <a:pos x="0" y="0"/>
                  </a:cxn>
                  <a:cxn ang="0">
                    <a:pos x="3" y="1"/>
                  </a:cxn>
                </a:cxnLst>
                <a:rect l="0" t="0" r="r" b="b"/>
                <a:pathLst>
                  <a:path w="3" h="6">
                    <a:moveTo>
                      <a:pt x="3" y="1"/>
                    </a:moveTo>
                    <a:lnTo>
                      <a:pt x="2" y="6"/>
                    </a:lnTo>
                    <a:lnTo>
                      <a:pt x="0" y="0"/>
                    </a:lnTo>
                    <a:lnTo>
                      <a:pt x="3" y="1"/>
                    </a:lnTo>
                    <a:close/>
                  </a:path>
                </a:pathLst>
              </a:custGeom>
              <a:solidFill>
                <a:srgbClr val="D7DF2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20" name="Freeform 452"/>
              <p:cNvSpPr>
                <a:spLocks/>
              </p:cNvSpPr>
              <p:nvPr/>
            </p:nvSpPr>
            <p:spPr bwMode="auto">
              <a:xfrm>
                <a:off x="4188" y="2205"/>
                <a:ext cx="3" cy="6"/>
              </a:xfrm>
              <a:custGeom>
                <a:avLst/>
                <a:gdLst/>
                <a:ahLst/>
                <a:cxnLst>
                  <a:cxn ang="0">
                    <a:pos x="3" y="1"/>
                  </a:cxn>
                  <a:cxn ang="0">
                    <a:pos x="2" y="6"/>
                  </a:cxn>
                  <a:cxn ang="0">
                    <a:pos x="0" y="0"/>
                  </a:cxn>
                  <a:cxn ang="0">
                    <a:pos x="3" y="1"/>
                  </a:cxn>
                </a:cxnLst>
                <a:rect l="0" t="0" r="r" b="b"/>
                <a:pathLst>
                  <a:path w="3" h="6">
                    <a:moveTo>
                      <a:pt x="3" y="1"/>
                    </a:moveTo>
                    <a:lnTo>
                      <a:pt x="2" y="6"/>
                    </a:lnTo>
                    <a:lnTo>
                      <a:pt x="0" y="0"/>
                    </a:lnTo>
                    <a:lnTo>
                      <a:pt x="3" y="1"/>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21" name="Freeform 453"/>
              <p:cNvSpPr>
                <a:spLocks/>
              </p:cNvSpPr>
              <p:nvPr/>
            </p:nvSpPr>
            <p:spPr bwMode="auto">
              <a:xfrm>
                <a:off x="5377" y="2453"/>
                <a:ext cx="7" cy="15"/>
              </a:xfrm>
              <a:custGeom>
                <a:avLst/>
                <a:gdLst/>
                <a:ahLst/>
                <a:cxnLst>
                  <a:cxn ang="0">
                    <a:pos x="0" y="0"/>
                  </a:cxn>
                  <a:cxn ang="0">
                    <a:pos x="5" y="1"/>
                  </a:cxn>
                  <a:cxn ang="0">
                    <a:pos x="7" y="8"/>
                  </a:cxn>
                  <a:cxn ang="0">
                    <a:pos x="7" y="11"/>
                  </a:cxn>
                  <a:cxn ang="0">
                    <a:pos x="5" y="15"/>
                  </a:cxn>
                  <a:cxn ang="0">
                    <a:pos x="2" y="10"/>
                  </a:cxn>
                  <a:cxn ang="0">
                    <a:pos x="0" y="0"/>
                  </a:cxn>
                </a:cxnLst>
                <a:rect l="0" t="0" r="r" b="b"/>
                <a:pathLst>
                  <a:path w="7" h="15">
                    <a:moveTo>
                      <a:pt x="0" y="0"/>
                    </a:moveTo>
                    <a:lnTo>
                      <a:pt x="5" y="1"/>
                    </a:lnTo>
                    <a:lnTo>
                      <a:pt x="7" y="8"/>
                    </a:lnTo>
                    <a:lnTo>
                      <a:pt x="7" y="11"/>
                    </a:lnTo>
                    <a:lnTo>
                      <a:pt x="5" y="15"/>
                    </a:lnTo>
                    <a:lnTo>
                      <a:pt x="2" y="10"/>
                    </a:lnTo>
                    <a:lnTo>
                      <a:pt x="0" y="0"/>
                    </a:lnTo>
                    <a:close/>
                  </a:path>
                </a:pathLst>
              </a:custGeom>
              <a:solidFill>
                <a:srgbClr val="D5E05B"/>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22" name="Freeform 454"/>
              <p:cNvSpPr>
                <a:spLocks/>
              </p:cNvSpPr>
              <p:nvPr/>
            </p:nvSpPr>
            <p:spPr bwMode="auto">
              <a:xfrm>
                <a:off x="5377" y="2453"/>
                <a:ext cx="7" cy="15"/>
              </a:xfrm>
              <a:custGeom>
                <a:avLst/>
                <a:gdLst/>
                <a:ahLst/>
                <a:cxnLst>
                  <a:cxn ang="0">
                    <a:pos x="0" y="0"/>
                  </a:cxn>
                  <a:cxn ang="0">
                    <a:pos x="5" y="1"/>
                  </a:cxn>
                  <a:cxn ang="0">
                    <a:pos x="7" y="8"/>
                  </a:cxn>
                  <a:cxn ang="0">
                    <a:pos x="7" y="11"/>
                  </a:cxn>
                  <a:cxn ang="0">
                    <a:pos x="5" y="15"/>
                  </a:cxn>
                  <a:cxn ang="0">
                    <a:pos x="2" y="10"/>
                  </a:cxn>
                  <a:cxn ang="0">
                    <a:pos x="0" y="0"/>
                  </a:cxn>
                </a:cxnLst>
                <a:rect l="0" t="0" r="r" b="b"/>
                <a:pathLst>
                  <a:path w="7" h="15">
                    <a:moveTo>
                      <a:pt x="0" y="0"/>
                    </a:moveTo>
                    <a:lnTo>
                      <a:pt x="5" y="1"/>
                    </a:lnTo>
                    <a:lnTo>
                      <a:pt x="7" y="8"/>
                    </a:lnTo>
                    <a:lnTo>
                      <a:pt x="7" y="11"/>
                    </a:lnTo>
                    <a:lnTo>
                      <a:pt x="5" y="15"/>
                    </a:lnTo>
                    <a:lnTo>
                      <a:pt x="2" y="1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23" name="Freeform 455"/>
              <p:cNvSpPr>
                <a:spLocks/>
              </p:cNvSpPr>
              <p:nvPr/>
            </p:nvSpPr>
            <p:spPr bwMode="auto">
              <a:xfrm>
                <a:off x="5237" y="2654"/>
                <a:ext cx="5" cy="17"/>
              </a:xfrm>
              <a:custGeom>
                <a:avLst/>
                <a:gdLst/>
                <a:ahLst/>
                <a:cxnLst>
                  <a:cxn ang="0">
                    <a:pos x="0" y="17"/>
                  </a:cxn>
                  <a:cxn ang="0">
                    <a:pos x="5" y="0"/>
                  </a:cxn>
                  <a:cxn ang="0">
                    <a:pos x="5" y="5"/>
                  </a:cxn>
                  <a:cxn ang="0">
                    <a:pos x="0" y="17"/>
                  </a:cxn>
                </a:cxnLst>
                <a:rect l="0" t="0" r="r" b="b"/>
                <a:pathLst>
                  <a:path w="5" h="17">
                    <a:moveTo>
                      <a:pt x="0" y="17"/>
                    </a:moveTo>
                    <a:lnTo>
                      <a:pt x="5" y="0"/>
                    </a:lnTo>
                    <a:lnTo>
                      <a:pt x="5" y="5"/>
                    </a:lnTo>
                    <a:lnTo>
                      <a:pt x="0" y="17"/>
                    </a:lnTo>
                    <a:close/>
                  </a:path>
                </a:pathLst>
              </a:custGeom>
              <a:solidFill>
                <a:srgbClr val="D5E05B"/>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24" name="Freeform 456"/>
              <p:cNvSpPr>
                <a:spLocks/>
              </p:cNvSpPr>
              <p:nvPr/>
            </p:nvSpPr>
            <p:spPr bwMode="auto">
              <a:xfrm>
                <a:off x="5237" y="2654"/>
                <a:ext cx="5" cy="17"/>
              </a:xfrm>
              <a:custGeom>
                <a:avLst/>
                <a:gdLst/>
                <a:ahLst/>
                <a:cxnLst>
                  <a:cxn ang="0">
                    <a:pos x="0" y="17"/>
                  </a:cxn>
                  <a:cxn ang="0">
                    <a:pos x="5" y="0"/>
                  </a:cxn>
                  <a:cxn ang="0">
                    <a:pos x="5" y="5"/>
                  </a:cxn>
                  <a:cxn ang="0">
                    <a:pos x="0" y="17"/>
                  </a:cxn>
                </a:cxnLst>
                <a:rect l="0" t="0" r="r" b="b"/>
                <a:pathLst>
                  <a:path w="5" h="17">
                    <a:moveTo>
                      <a:pt x="0" y="17"/>
                    </a:moveTo>
                    <a:lnTo>
                      <a:pt x="5" y="0"/>
                    </a:lnTo>
                    <a:lnTo>
                      <a:pt x="5" y="5"/>
                    </a:lnTo>
                    <a:lnTo>
                      <a:pt x="0" y="17"/>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25" name="Freeform 457"/>
              <p:cNvSpPr>
                <a:spLocks/>
              </p:cNvSpPr>
              <p:nvPr/>
            </p:nvSpPr>
            <p:spPr bwMode="auto">
              <a:xfrm>
                <a:off x="2955" y="2328"/>
                <a:ext cx="453" cy="374"/>
              </a:xfrm>
              <a:custGeom>
                <a:avLst/>
                <a:gdLst/>
                <a:ahLst/>
                <a:cxnLst>
                  <a:cxn ang="0">
                    <a:pos x="12" y="245"/>
                  </a:cxn>
                  <a:cxn ang="0">
                    <a:pos x="42" y="40"/>
                  </a:cxn>
                  <a:cxn ang="0">
                    <a:pos x="47" y="5"/>
                  </a:cxn>
                  <a:cxn ang="0">
                    <a:pos x="52" y="0"/>
                  </a:cxn>
                  <a:cxn ang="0">
                    <a:pos x="159" y="15"/>
                  </a:cxn>
                  <a:cxn ang="0">
                    <a:pos x="262" y="28"/>
                  </a:cxn>
                  <a:cxn ang="0">
                    <a:pos x="377" y="38"/>
                  </a:cxn>
                  <a:cxn ang="0">
                    <a:pos x="453" y="45"/>
                  </a:cxn>
                  <a:cxn ang="0">
                    <a:pos x="442" y="210"/>
                  </a:cxn>
                  <a:cxn ang="0">
                    <a:pos x="432" y="374"/>
                  </a:cxn>
                  <a:cxn ang="0">
                    <a:pos x="335" y="366"/>
                  </a:cxn>
                  <a:cxn ang="0">
                    <a:pos x="282" y="361"/>
                  </a:cxn>
                  <a:cxn ang="0">
                    <a:pos x="182" y="351"/>
                  </a:cxn>
                  <a:cxn ang="0">
                    <a:pos x="122" y="345"/>
                  </a:cxn>
                  <a:cxn ang="0">
                    <a:pos x="0" y="328"/>
                  </a:cxn>
                  <a:cxn ang="0">
                    <a:pos x="12" y="245"/>
                  </a:cxn>
                </a:cxnLst>
                <a:rect l="0" t="0" r="r" b="b"/>
                <a:pathLst>
                  <a:path w="453" h="374">
                    <a:moveTo>
                      <a:pt x="12" y="245"/>
                    </a:moveTo>
                    <a:lnTo>
                      <a:pt x="42" y="40"/>
                    </a:lnTo>
                    <a:lnTo>
                      <a:pt x="47" y="5"/>
                    </a:lnTo>
                    <a:lnTo>
                      <a:pt x="52" y="0"/>
                    </a:lnTo>
                    <a:lnTo>
                      <a:pt x="159" y="15"/>
                    </a:lnTo>
                    <a:lnTo>
                      <a:pt x="262" y="28"/>
                    </a:lnTo>
                    <a:lnTo>
                      <a:pt x="377" y="38"/>
                    </a:lnTo>
                    <a:lnTo>
                      <a:pt x="453" y="45"/>
                    </a:lnTo>
                    <a:lnTo>
                      <a:pt x="442" y="210"/>
                    </a:lnTo>
                    <a:lnTo>
                      <a:pt x="432" y="374"/>
                    </a:lnTo>
                    <a:lnTo>
                      <a:pt x="335" y="366"/>
                    </a:lnTo>
                    <a:lnTo>
                      <a:pt x="282" y="361"/>
                    </a:lnTo>
                    <a:lnTo>
                      <a:pt x="182" y="351"/>
                    </a:lnTo>
                    <a:lnTo>
                      <a:pt x="122" y="345"/>
                    </a:lnTo>
                    <a:lnTo>
                      <a:pt x="0" y="328"/>
                    </a:lnTo>
                    <a:lnTo>
                      <a:pt x="12" y="245"/>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26" name="Freeform 458"/>
              <p:cNvSpPr>
                <a:spLocks/>
              </p:cNvSpPr>
              <p:nvPr/>
            </p:nvSpPr>
            <p:spPr bwMode="auto">
              <a:xfrm>
                <a:off x="2955" y="2328"/>
                <a:ext cx="453" cy="374"/>
              </a:xfrm>
              <a:custGeom>
                <a:avLst/>
                <a:gdLst/>
                <a:ahLst/>
                <a:cxnLst>
                  <a:cxn ang="0">
                    <a:pos x="12" y="245"/>
                  </a:cxn>
                  <a:cxn ang="0">
                    <a:pos x="42" y="40"/>
                  </a:cxn>
                  <a:cxn ang="0">
                    <a:pos x="47" y="5"/>
                  </a:cxn>
                  <a:cxn ang="0">
                    <a:pos x="52" y="0"/>
                  </a:cxn>
                  <a:cxn ang="0">
                    <a:pos x="159" y="15"/>
                  </a:cxn>
                  <a:cxn ang="0">
                    <a:pos x="262" y="28"/>
                  </a:cxn>
                  <a:cxn ang="0">
                    <a:pos x="377" y="38"/>
                  </a:cxn>
                  <a:cxn ang="0">
                    <a:pos x="453" y="45"/>
                  </a:cxn>
                  <a:cxn ang="0">
                    <a:pos x="442" y="210"/>
                  </a:cxn>
                  <a:cxn ang="0">
                    <a:pos x="432" y="374"/>
                  </a:cxn>
                  <a:cxn ang="0">
                    <a:pos x="335" y="366"/>
                  </a:cxn>
                  <a:cxn ang="0">
                    <a:pos x="282" y="361"/>
                  </a:cxn>
                  <a:cxn ang="0">
                    <a:pos x="182" y="351"/>
                  </a:cxn>
                  <a:cxn ang="0">
                    <a:pos x="122" y="345"/>
                  </a:cxn>
                  <a:cxn ang="0">
                    <a:pos x="0" y="328"/>
                  </a:cxn>
                  <a:cxn ang="0">
                    <a:pos x="12" y="245"/>
                  </a:cxn>
                </a:cxnLst>
                <a:rect l="0" t="0" r="r" b="b"/>
                <a:pathLst>
                  <a:path w="453" h="374">
                    <a:moveTo>
                      <a:pt x="12" y="245"/>
                    </a:moveTo>
                    <a:lnTo>
                      <a:pt x="42" y="40"/>
                    </a:lnTo>
                    <a:lnTo>
                      <a:pt x="47" y="5"/>
                    </a:lnTo>
                    <a:lnTo>
                      <a:pt x="52" y="0"/>
                    </a:lnTo>
                    <a:lnTo>
                      <a:pt x="159" y="15"/>
                    </a:lnTo>
                    <a:lnTo>
                      <a:pt x="262" y="28"/>
                    </a:lnTo>
                    <a:lnTo>
                      <a:pt x="377" y="38"/>
                    </a:lnTo>
                    <a:lnTo>
                      <a:pt x="453" y="45"/>
                    </a:lnTo>
                    <a:lnTo>
                      <a:pt x="442" y="210"/>
                    </a:lnTo>
                    <a:lnTo>
                      <a:pt x="432" y="374"/>
                    </a:lnTo>
                    <a:lnTo>
                      <a:pt x="335" y="366"/>
                    </a:lnTo>
                    <a:lnTo>
                      <a:pt x="282" y="361"/>
                    </a:lnTo>
                    <a:lnTo>
                      <a:pt x="182" y="351"/>
                    </a:lnTo>
                    <a:lnTo>
                      <a:pt x="122" y="345"/>
                    </a:lnTo>
                    <a:lnTo>
                      <a:pt x="0" y="328"/>
                    </a:lnTo>
                    <a:lnTo>
                      <a:pt x="12" y="245"/>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27" name="Freeform 459"/>
              <p:cNvSpPr>
                <a:spLocks/>
              </p:cNvSpPr>
              <p:nvPr/>
            </p:nvSpPr>
            <p:spPr bwMode="auto">
              <a:xfrm>
                <a:off x="2404" y="1894"/>
                <a:ext cx="10" cy="8"/>
              </a:xfrm>
              <a:custGeom>
                <a:avLst/>
                <a:gdLst/>
                <a:ahLst/>
                <a:cxnLst>
                  <a:cxn ang="0">
                    <a:pos x="5" y="0"/>
                  </a:cxn>
                  <a:cxn ang="0">
                    <a:pos x="2" y="0"/>
                  </a:cxn>
                  <a:cxn ang="0">
                    <a:pos x="0" y="5"/>
                  </a:cxn>
                  <a:cxn ang="0">
                    <a:pos x="5" y="8"/>
                  </a:cxn>
                  <a:cxn ang="0">
                    <a:pos x="5" y="3"/>
                  </a:cxn>
                  <a:cxn ang="0">
                    <a:pos x="7" y="8"/>
                  </a:cxn>
                  <a:cxn ang="0">
                    <a:pos x="10" y="3"/>
                  </a:cxn>
                  <a:cxn ang="0">
                    <a:pos x="5" y="0"/>
                  </a:cxn>
                </a:cxnLst>
                <a:rect l="0" t="0" r="r" b="b"/>
                <a:pathLst>
                  <a:path w="10" h="8">
                    <a:moveTo>
                      <a:pt x="5" y="0"/>
                    </a:moveTo>
                    <a:lnTo>
                      <a:pt x="2" y="0"/>
                    </a:lnTo>
                    <a:lnTo>
                      <a:pt x="0" y="5"/>
                    </a:lnTo>
                    <a:lnTo>
                      <a:pt x="5" y="8"/>
                    </a:lnTo>
                    <a:lnTo>
                      <a:pt x="5" y="3"/>
                    </a:lnTo>
                    <a:lnTo>
                      <a:pt x="7" y="8"/>
                    </a:lnTo>
                    <a:lnTo>
                      <a:pt x="10" y="3"/>
                    </a:lnTo>
                    <a:lnTo>
                      <a:pt x="5" y="0"/>
                    </a:lnTo>
                    <a:close/>
                  </a:path>
                </a:pathLst>
              </a:custGeom>
              <a:solidFill>
                <a:srgbClr val="FDF05A"/>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28" name="Freeform 460"/>
              <p:cNvSpPr>
                <a:spLocks/>
              </p:cNvSpPr>
              <p:nvPr/>
            </p:nvSpPr>
            <p:spPr bwMode="auto">
              <a:xfrm>
                <a:off x="2404" y="1894"/>
                <a:ext cx="10" cy="8"/>
              </a:xfrm>
              <a:custGeom>
                <a:avLst/>
                <a:gdLst/>
                <a:ahLst/>
                <a:cxnLst>
                  <a:cxn ang="0">
                    <a:pos x="5" y="0"/>
                  </a:cxn>
                  <a:cxn ang="0">
                    <a:pos x="2" y="0"/>
                  </a:cxn>
                  <a:cxn ang="0">
                    <a:pos x="0" y="5"/>
                  </a:cxn>
                  <a:cxn ang="0">
                    <a:pos x="5" y="8"/>
                  </a:cxn>
                  <a:cxn ang="0">
                    <a:pos x="5" y="3"/>
                  </a:cxn>
                  <a:cxn ang="0">
                    <a:pos x="7" y="8"/>
                  </a:cxn>
                  <a:cxn ang="0">
                    <a:pos x="10" y="3"/>
                  </a:cxn>
                  <a:cxn ang="0">
                    <a:pos x="5" y="0"/>
                  </a:cxn>
                </a:cxnLst>
                <a:rect l="0" t="0" r="r" b="b"/>
                <a:pathLst>
                  <a:path w="10" h="8">
                    <a:moveTo>
                      <a:pt x="5" y="0"/>
                    </a:moveTo>
                    <a:lnTo>
                      <a:pt x="2" y="0"/>
                    </a:lnTo>
                    <a:lnTo>
                      <a:pt x="0" y="5"/>
                    </a:lnTo>
                    <a:lnTo>
                      <a:pt x="5" y="8"/>
                    </a:lnTo>
                    <a:lnTo>
                      <a:pt x="5" y="3"/>
                    </a:lnTo>
                    <a:lnTo>
                      <a:pt x="7" y="8"/>
                    </a:lnTo>
                    <a:lnTo>
                      <a:pt x="10" y="3"/>
                    </a:lnTo>
                    <a:lnTo>
                      <a:pt x="5"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29" name="Freeform 461"/>
              <p:cNvSpPr>
                <a:spLocks/>
              </p:cNvSpPr>
              <p:nvPr/>
            </p:nvSpPr>
            <p:spPr bwMode="auto">
              <a:xfrm>
                <a:off x="2406" y="1922"/>
                <a:ext cx="17" cy="40"/>
              </a:xfrm>
              <a:custGeom>
                <a:avLst/>
                <a:gdLst/>
                <a:ahLst/>
                <a:cxnLst>
                  <a:cxn ang="0">
                    <a:pos x="13" y="2"/>
                  </a:cxn>
                  <a:cxn ang="0">
                    <a:pos x="12" y="0"/>
                  </a:cxn>
                  <a:cxn ang="0">
                    <a:pos x="5" y="5"/>
                  </a:cxn>
                  <a:cxn ang="0">
                    <a:pos x="0" y="10"/>
                  </a:cxn>
                  <a:cxn ang="0">
                    <a:pos x="3" y="17"/>
                  </a:cxn>
                  <a:cxn ang="0">
                    <a:pos x="7" y="22"/>
                  </a:cxn>
                  <a:cxn ang="0">
                    <a:pos x="5" y="26"/>
                  </a:cxn>
                  <a:cxn ang="0">
                    <a:pos x="7" y="33"/>
                  </a:cxn>
                  <a:cxn ang="0">
                    <a:pos x="12" y="38"/>
                  </a:cxn>
                  <a:cxn ang="0">
                    <a:pos x="12" y="40"/>
                  </a:cxn>
                  <a:cxn ang="0">
                    <a:pos x="17" y="38"/>
                  </a:cxn>
                  <a:cxn ang="0">
                    <a:pos x="17" y="33"/>
                  </a:cxn>
                  <a:cxn ang="0">
                    <a:pos x="13" y="28"/>
                  </a:cxn>
                  <a:cxn ang="0">
                    <a:pos x="8" y="28"/>
                  </a:cxn>
                  <a:cxn ang="0">
                    <a:pos x="8" y="17"/>
                  </a:cxn>
                  <a:cxn ang="0">
                    <a:pos x="5" y="12"/>
                  </a:cxn>
                  <a:cxn ang="0">
                    <a:pos x="10" y="8"/>
                  </a:cxn>
                  <a:cxn ang="0">
                    <a:pos x="15" y="7"/>
                  </a:cxn>
                  <a:cxn ang="0">
                    <a:pos x="13" y="2"/>
                  </a:cxn>
                </a:cxnLst>
                <a:rect l="0" t="0" r="r" b="b"/>
                <a:pathLst>
                  <a:path w="17" h="40">
                    <a:moveTo>
                      <a:pt x="13" y="2"/>
                    </a:moveTo>
                    <a:lnTo>
                      <a:pt x="12" y="0"/>
                    </a:lnTo>
                    <a:lnTo>
                      <a:pt x="5" y="5"/>
                    </a:lnTo>
                    <a:lnTo>
                      <a:pt x="0" y="10"/>
                    </a:lnTo>
                    <a:lnTo>
                      <a:pt x="3" y="17"/>
                    </a:lnTo>
                    <a:lnTo>
                      <a:pt x="7" y="22"/>
                    </a:lnTo>
                    <a:lnTo>
                      <a:pt x="5" y="26"/>
                    </a:lnTo>
                    <a:lnTo>
                      <a:pt x="7" y="33"/>
                    </a:lnTo>
                    <a:lnTo>
                      <a:pt x="12" y="38"/>
                    </a:lnTo>
                    <a:lnTo>
                      <a:pt x="12" y="40"/>
                    </a:lnTo>
                    <a:lnTo>
                      <a:pt x="17" y="38"/>
                    </a:lnTo>
                    <a:lnTo>
                      <a:pt x="17" y="33"/>
                    </a:lnTo>
                    <a:lnTo>
                      <a:pt x="13" y="28"/>
                    </a:lnTo>
                    <a:lnTo>
                      <a:pt x="8" y="28"/>
                    </a:lnTo>
                    <a:lnTo>
                      <a:pt x="8" y="17"/>
                    </a:lnTo>
                    <a:lnTo>
                      <a:pt x="5" y="12"/>
                    </a:lnTo>
                    <a:lnTo>
                      <a:pt x="10" y="8"/>
                    </a:lnTo>
                    <a:lnTo>
                      <a:pt x="15" y="7"/>
                    </a:lnTo>
                    <a:lnTo>
                      <a:pt x="13" y="2"/>
                    </a:lnTo>
                    <a:close/>
                  </a:path>
                </a:pathLst>
              </a:custGeom>
              <a:solidFill>
                <a:srgbClr val="FDF05A"/>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30" name="Freeform 462"/>
              <p:cNvSpPr>
                <a:spLocks/>
              </p:cNvSpPr>
              <p:nvPr/>
            </p:nvSpPr>
            <p:spPr bwMode="auto">
              <a:xfrm>
                <a:off x="2406" y="1922"/>
                <a:ext cx="17" cy="40"/>
              </a:xfrm>
              <a:custGeom>
                <a:avLst/>
                <a:gdLst/>
                <a:ahLst/>
                <a:cxnLst>
                  <a:cxn ang="0">
                    <a:pos x="13" y="2"/>
                  </a:cxn>
                  <a:cxn ang="0">
                    <a:pos x="12" y="0"/>
                  </a:cxn>
                  <a:cxn ang="0">
                    <a:pos x="5" y="5"/>
                  </a:cxn>
                  <a:cxn ang="0">
                    <a:pos x="0" y="10"/>
                  </a:cxn>
                  <a:cxn ang="0">
                    <a:pos x="3" y="17"/>
                  </a:cxn>
                  <a:cxn ang="0">
                    <a:pos x="7" y="22"/>
                  </a:cxn>
                  <a:cxn ang="0">
                    <a:pos x="5" y="26"/>
                  </a:cxn>
                  <a:cxn ang="0">
                    <a:pos x="7" y="33"/>
                  </a:cxn>
                  <a:cxn ang="0">
                    <a:pos x="12" y="38"/>
                  </a:cxn>
                  <a:cxn ang="0">
                    <a:pos x="12" y="40"/>
                  </a:cxn>
                  <a:cxn ang="0">
                    <a:pos x="17" y="38"/>
                  </a:cxn>
                  <a:cxn ang="0">
                    <a:pos x="17" y="33"/>
                  </a:cxn>
                  <a:cxn ang="0">
                    <a:pos x="13" y="28"/>
                  </a:cxn>
                  <a:cxn ang="0">
                    <a:pos x="8" y="28"/>
                  </a:cxn>
                  <a:cxn ang="0">
                    <a:pos x="8" y="17"/>
                  </a:cxn>
                  <a:cxn ang="0">
                    <a:pos x="5" y="12"/>
                  </a:cxn>
                  <a:cxn ang="0">
                    <a:pos x="10" y="8"/>
                  </a:cxn>
                  <a:cxn ang="0">
                    <a:pos x="15" y="7"/>
                  </a:cxn>
                  <a:cxn ang="0">
                    <a:pos x="13" y="2"/>
                  </a:cxn>
                </a:cxnLst>
                <a:rect l="0" t="0" r="r" b="b"/>
                <a:pathLst>
                  <a:path w="17" h="40">
                    <a:moveTo>
                      <a:pt x="13" y="2"/>
                    </a:moveTo>
                    <a:lnTo>
                      <a:pt x="12" y="0"/>
                    </a:lnTo>
                    <a:lnTo>
                      <a:pt x="5" y="5"/>
                    </a:lnTo>
                    <a:lnTo>
                      <a:pt x="0" y="10"/>
                    </a:lnTo>
                    <a:lnTo>
                      <a:pt x="3" y="17"/>
                    </a:lnTo>
                    <a:lnTo>
                      <a:pt x="7" y="22"/>
                    </a:lnTo>
                    <a:lnTo>
                      <a:pt x="5" y="26"/>
                    </a:lnTo>
                    <a:lnTo>
                      <a:pt x="7" y="33"/>
                    </a:lnTo>
                    <a:lnTo>
                      <a:pt x="12" y="38"/>
                    </a:lnTo>
                    <a:lnTo>
                      <a:pt x="12" y="40"/>
                    </a:lnTo>
                    <a:lnTo>
                      <a:pt x="17" y="38"/>
                    </a:lnTo>
                    <a:lnTo>
                      <a:pt x="17" y="33"/>
                    </a:lnTo>
                    <a:lnTo>
                      <a:pt x="13" y="28"/>
                    </a:lnTo>
                    <a:lnTo>
                      <a:pt x="8" y="28"/>
                    </a:lnTo>
                    <a:lnTo>
                      <a:pt x="8" y="17"/>
                    </a:lnTo>
                    <a:lnTo>
                      <a:pt x="5" y="12"/>
                    </a:lnTo>
                    <a:lnTo>
                      <a:pt x="10" y="8"/>
                    </a:lnTo>
                    <a:lnTo>
                      <a:pt x="15" y="7"/>
                    </a:lnTo>
                    <a:lnTo>
                      <a:pt x="13" y="2"/>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31" name="Freeform 463"/>
              <p:cNvSpPr>
                <a:spLocks/>
              </p:cNvSpPr>
              <p:nvPr/>
            </p:nvSpPr>
            <p:spPr bwMode="auto">
              <a:xfrm>
                <a:off x="2391" y="1897"/>
                <a:ext cx="8" cy="12"/>
              </a:xfrm>
              <a:custGeom>
                <a:avLst/>
                <a:gdLst/>
                <a:ahLst/>
                <a:cxnLst>
                  <a:cxn ang="0">
                    <a:pos x="5" y="2"/>
                  </a:cxn>
                  <a:cxn ang="0">
                    <a:pos x="8" y="7"/>
                  </a:cxn>
                  <a:cxn ang="0">
                    <a:pos x="8" y="12"/>
                  </a:cxn>
                  <a:cxn ang="0">
                    <a:pos x="3" y="12"/>
                  </a:cxn>
                  <a:cxn ang="0">
                    <a:pos x="0" y="7"/>
                  </a:cxn>
                  <a:cxn ang="0">
                    <a:pos x="2" y="0"/>
                  </a:cxn>
                  <a:cxn ang="0">
                    <a:pos x="5" y="2"/>
                  </a:cxn>
                </a:cxnLst>
                <a:rect l="0" t="0" r="r" b="b"/>
                <a:pathLst>
                  <a:path w="8" h="12">
                    <a:moveTo>
                      <a:pt x="5" y="2"/>
                    </a:moveTo>
                    <a:lnTo>
                      <a:pt x="8" y="7"/>
                    </a:lnTo>
                    <a:lnTo>
                      <a:pt x="8" y="12"/>
                    </a:lnTo>
                    <a:lnTo>
                      <a:pt x="3" y="12"/>
                    </a:lnTo>
                    <a:lnTo>
                      <a:pt x="0" y="7"/>
                    </a:lnTo>
                    <a:lnTo>
                      <a:pt x="2" y="0"/>
                    </a:lnTo>
                    <a:lnTo>
                      <a:pt x="5" y="2"/>
                    </a:lnTo>
                    <a:close/>
                  </a:path>
                </a:pathLst>
              </a:custGeom>
              <a:solidFill>
                <a:srgbClr val="FDF05A"/>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32" name="Freeform 464"/>
              <p:cNvSpPr>
                <a:spLocks/>
              </p:cNvSpPr>
              <p:nvPr/>
            </p:nvSpPr>
            <p:spPr bwMode="auto">
              <a:xfrm>
                <a:off x="2391" y="1897"/>
                <a:ext cx="8" cy="12"/>
              </a:xfrm>
              <a:custGeom>
                <a:avLst/>
                <a:gdLst/>
                <a:ahLst/>
                <a:cxnLst>
                  <a:cxn ang="0">
                    <a:pos x="5" y="2"/>
                  </a:cxn>
                  <a:cxn ang="0">
                    <a:pos x="8" y="7"/>
                  </a:cxn>
                  <a:cxn ang="0">
                    <a:pos x="8" y="12"/>
                  </a:cxn>
                  <a:cxn ang="0">
                    <a:pos x="3" y="12"/>
                  </a:cxn>
                  <a:cxn ang="0">
                    <a:pos x="0" y="7"/>
                  </a:cxn>
                  <a:cxn ang="0">
                    <a:pos x="2" y="0"/>
                  </a:cxn>
                  <a:cxn ang="0">
                    <a:pos x="5" y="2"/>
                  </a:cxn>
                </a:cxnLst>
                <a:rect l="0" t="0" r="r" b="b"/>
                <a:pathLst>
                  <a:path w="8" h="12">
                    <a:moveTo>
                      <a:pt x="5" y="2"/>
                    </a:moveTo>
                    <a:lnTo>
                      <a:pt x="8" y="7"/>
                    </a:lnTo>
                    <a:lnTo>
                      <a:pt x="8" y="12"/>
                    </a:lnTo>
                    <a:lnTo>
                      <a:pt x="3" y="12"/>
                    </a:lnTo>
                    <a:lnTo>
                      <a:pt x="0" y="7"/>
                    </a:lnTo>
                    <a:lnTo>
                      <a:pt x="2" y="0"/>
                    </a:lnTo>
                    <a:lnTo>
                      <a:pt x="5" y="2"/>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33" name="Freeform 465"/>
              <p:cNvSpPr>
                <a:spLocks/>
              </p:cNvSpPr>
              <p:nvPr/>
            </p:nvSpPr>
            <p:spPr bwMode="auto">
              <a:xfrm>
                <a:off x="2181" y="2073"/>
                <a:ext cx="523" cy="436"/>
              </a:xfrm>
              <a:custGeom>
                <a:avLst/>
                <a:gdLst/>
                <a:ahLst/>
                <a:cxnLst>
                  <a:cxn ang="0">
                    <a:pos x="0" y="300"/>
                  </a:cxn>
                  <a:cxn ang="0">
                    <a:pos x="8" y="282"/>
                  </a:cxn>
                  <a:cxn ang="0">
                    <a:pos x="7" y="255"/>
                  </a:cxn>
                  <a:cxn ang="0">
                    <a:pos x="30" y="225"/>
                  </a:cxn>
                  <a:cxn ang="0">
                    <a:pos x="37" y="217"/>
                  </a:cxn>
                  <a:cxn ang="0">
                    <a:pos x="37" y="217"/>
                  </a:cxn>
                  <a:cxn ang="0">
                    <a:pos x="35" y="217"/>
                  </a:cxn>
                  <a:cxn ang="0">
                    <a:pos x="47" y="197"/>
                  </a:cxn>
                  <a:cxn ang="0">
                    <a:pos x="47" y="195"/>
                  </a:cxn>
                  <a:cxn ang="0">
                    <a:pos x="62" y="158"/>
                  </a:cxn>
                  <a:cxn ang="0">
                    <a:pos x="72" y="140"/>
                  </a:cxn>
                  <a:cxn ang="0">
                    <a:pos x="75" y="122"/>
                  </a:cxn>
                  <a:cxn ang="0">
                    <a:pos x="87" y="90"/>
                  </a:cxn>
                  <a:cxn ang="0">
                    <a:pos x="97" y="72"/>
                  </a:cxn>
                  <a:cxn ang="0">
                    <a:pos x="100" y="57"/>
                  </a:cxn>
                  <a:cxn ang="0">
                    <a:pos x="103" y="47"/>
                  </a:cxn>
                  <a:cxn ang="0">
                    <a:pos x="107" y="34"/>
                  </a:cxn>
                  <a:cxn ang="0">
                    <a:pos x="108" y="22"/>
                  </a:cxn>
                  <a:cxn ang="0">
                    <a:pos x="118" y="0"/>
                  </a:cxn>
                  <a:cxn ang="0">
                    <a:pos x="125" y="7"/>
                  </a:cxn>
                  <a:cxn ang="0">
                    <a:pos x="127" y="4"/>
                  </a:cxn>
                  <a:cxn ang="0">
                    <a:pos x="140" y="5"/>
                  </a:cxn>
                  <a:cxn ang="0">
                    <a:pos x="148" y="14"/>
                  </a:cxn>
                  <a:cxn ang="0">
                    <a:pos x="163" y="15"/>
                  </a:cxn>
                  <a:cxn ang="0">
                    <a:pos x="173" y="37"/>
                  </a:cxn>
                  <a:cxn ang="0">
                    <a:pos x="182" y="70"/>
                  </a:cxn>
                  <a:cxn ang="0">
                    <a:pos x="195" y="77"/>
                  </a:cxn>
                  <a:cxn ang="0">
                    <a:pos x="215" y="77"/>
                  </a:cxn>
                  <a:cxn ang="0">
                    <a:pos x="232" y="75"/>
                  </a:cxn>
                  <a:cxn ang="0">
                    <a:pos x="252" y="80"/>
                  </a:cxn>
                  <a:cxn ang="0">
                    <a:pos x="268" y="89"/>
                  </a:cxn>
                  <a:cxn ang="0">
                    <a:pos x="295" y="89"/>
                  </a:cxn>
                  <a:cxn ang="0">
                    <a:pos x="312" y="94"/>
                  </a:cxn>
                  <a:cxn ang="0">
                    <a:pos x="348" y="90"/>
                  </a:cxn>
                  <a:cxn ang="0">
                    <a:pos x="370" y="89"/>
                  </a:cxn>
                  <a:cxn ang="0">
                    <a:pos x="386" y="89"/>
                  </a:cxn>
                  <a:cxn ang="0">
                    <a:pos x="506" y="122"/>
                  </a:cxn>
                  <a:cxn ang="0">
                    <a:pos x="520" y="140"/>
                  </a:cxn>
                  <a:cxn ang="0">
                    <a:pos x="508" y="170"/>
                  </a:cxn>
                  <a:cxn ang="0">
                    <a:pos x="490" y="200"/>
                  </a:cxn>
                  <a:cxn ang="0">
                    <a:pos x="473" y="217"/>
                  </a:cxn>
                  <a:cxn ang="0">
                    <a:pos x="458" y="248"/>
                  </a:cxn>
                  <a:cxn ang="0">
                    <a:pos x="470" y="257"/>
                  </a:cxn>
                  <a:cxn ang="0">
                    <a:pos x="468" y="273"/>
                  </a:cxn>
                  <a:cxn ang="0">
                    <a:pos x="460" y="290"/>
                  </a:cxn>
                  <a:cxn ang="0">
                    <a:pos x="252" y="396"/>
                  </a:cxn>
                  <a:cxn ang="0">
                    <a:pos x="7" y="330"/>
                  </a:cxn>
                </a:cxnLst>
                <a:rect l="0" t="0" r="r" b="b"/>
                <a:pathLst>
                  <a:path w="523" h="436">
                    <a:moveTo>
                      <a:pt x="7" y="330"/>
                    </a:moveTo>
                    <a:lnTo>
                      <a:pt x="0" y="320"/>
                    </a:lnTo>
                    <a:lnTo>
                      <a:pt x="0" y="300"/>
                    </a:lnTo>
                    <a:lnTo>
                      <a:pt x="3" y="293"/>
                    </a:lnTo>
                    <a:lnTo>
                      <a:pt x="3" y="288"/>
                    </a:lnTo>
                    <a:lnTo>
                      <a:pt x="8" y="282"/>
                    </a:lnTo>
                    <a:lnTo>
                      <a:pt x="10" y="277"/>
                    </a:lnTo>
                    <a:lnTo>
                      <a:pt x="7" y="265"/>
                    </a:lnTo>
                    <a:lnTo>
                      <a:pt x="7" y="255"/>
                    </a:lnTo>
                    <a:lnTo>
                      <a:pt x="17" y="242"/>
                    </a:lnTo>
                    <a:lnTo>
                      <a:pt x="27" y="220"/>
                    </a:lnTo>
                    <a:lnTo>
                      <a:pt x="30" y="225"/>
                    </a:lnTo>
                    <a:lnTo>
                      <a:pt x="32" y="220"/>
                    </a:lnTo>
                    <a:lnTo>
                      <a:pt x="37" y="217"/>
                    </a:lnTo>
                    <a:lnTo>
                      <a:pt x="37" y="217"/>
                    </a:lnTo>
                    <a:lnTo>
                      <a:pt x="38" y="222"/>
                    </a:lnTo>
                    <a:lnTo>
                      <a:pt x="40" y="218"/>
                    </a:lnTo>
                    <a:lnTo>
                      <a:pt x="37" y="217"/>
                    </a:lnTo>
                    <a:lnTo>
                      <a:pt x="37" y="217"/>
                    </a:lnTo>
                    <a:lnTo>
                      <a:pt x="37" y="217"/>
                    </a:lnTo>
                    <a:lnTo>
                      <a:pt x="35" y="217"/>
                    </a:lnTo>
                    <a:lnTo>
                      <a:pt x="37" y="212"/>
                    </a:lnTo>
                    <a:lnTo>
                      <a:pt x="42" y="202"/>
                    </a:lnTo>
                    <a:lnTo>
                      <a:pt x="47" y="197"/>
                    </a:lnTo>
                    <a:lnTo>
                      <a:pt x="53" y="197"/>
                    </a:lnTo>
                    <a:lnTo>
                      <a:pt x="52" y="193"/>
                    </a:lnTo>
                    <a:lnTo>
                      <a:pt x="47" y="195"/>
                    </a:lnTo>
                    <a:lnTo>
                      <a:pt x="48" y="190"/>
                    </a:lnTo>
                    <a:lnTo>
                      <a:pt x="52" y="185"/>
                    </a:lnTo>
                    <a:lnTo>
                      <a:pt x="62" y="158"/>
                    </a:lnTo>
                    <a:lnTo>
                      <a:pt x="65" y="148"/>
                    </a:lnTo>
                    <a:lnTo>
                      <a:pt x="68" y="142"/>
                    </a:lnTo>
                    <a:lnTo>
                      <a:pt x="72" y="140"/>
                    </a:lnTo>
                    <a:lnTo>
                      <a:pt x="72" y="138"/>
                    </a:lnTo>
                    <a:lnTo>
                      <a:pt x="72" y="132"/>
                    </a:lnTo>
                    <a:lnTo>
                      <a:pt x="75" y="122"/>
                    </a:lnTo>
                    <a:lnTo>
                      <a:pt x="77" y="112"/>
                    </a:lnTo>
                    <a:lnTo>
                      <a:pt x="85" y="97"/>
                    </a:lnTo>
                    <a:lnTo>
                      <a:pt x="87" y="90"/>
                    </a:lnTo>
                    <a:lnTo>
                      <a:pt x="93" y="84"/>
                    </a:lnTo>
                    <a:lnTo>
                      <a:pt x="93" y="77"/>
                    </a:lnTo>
                    <a:lnTo>
                      <a:pt x="97" y="72"/>
                    </a:lnTo>
                    <a:lnTo>
                      <a:pt x="97" y="65"/>
                    </a:lnTo>
                    <a:lnTo>
                      <a:pt x="100" y="60"/>
                    </a:lnTo>
                    <a:lnTo>
                      <a:pt x="100" y="57"/>
                    </a:lnTo>
                    <a:lnTo>
                      <a:pt x="105" y="59"/>
                    </a:lnTo>
                    <a:lnTo>
                      <a:pt x="102" y="54"/>
                    </a:lnTo>
                    <a:lnTo>
                      <a:pt x="103" y="47"/>
                    </a:lnTo>
                    <a:lnTo>
                      <a:pt x="108" y="42"/>
                    </a:lnTo>
                    <a:lnTo>
                      <a:pt x="107" y="39"/>
                    </a:lnTo>
                    <a:lnTo>
                      <a:pt x="107" y="34"/>
                    </a:lnTo>
                    <a:lnTo>
                      <a:pt x="108" y="29"/>
                    </a:lnTo>
                    <a:lnTo>
                      <a:pt x="110" y="24"/>
                    </a:lnTo>
                    <a:lnTo>
                      <a:pt x="108" y="22"/>
                    </a:lnTo>
                    <a:lnTo>
                      <a:pt x="113" y="17"/>
                    </a:lnTo>
                    <a:lnTo>
                      <a:pt x="115" y="7"/>
                    </a:lnTo>
                    <a:lnTo>
                      <a:pt x="118" y="0"/>
                    </a:lnTo>
                    <a:lnTo>
                      <a:pt x="123" y="5"/>
                    </a:lnTo>
                    <a:lnTo>
                      <a:pt x="123" y="7"/>
                    </a:lnTo>
                    <a:lnTo>
                      <a:pt x="125" y="7"/>
                    </a:lnTo>
                    <a:lnTo>
                      <a:pt x="123" y="5"/>
                    </a:lnTo>
                    <a:lnTo>
                      <a:pt x="123" y="4"/>
                    </a:lnTo>
                    <a:lnTo>
                      <a:pt x="127" y="4"/>
                    </a:lnTo>
                    <a:lnTo>
                      <a:pt x="128" y="7"/>
                    </a:lnTo>
                    <a:lnTo>
                      <a:pt x="133" y="7"/>
                    </a:lnTo>
                    <a:lnTo>
                      <a:pt x="140" y="5"/>
                    </a:lnTo>
                    <a:lnTo>
                      <a:pt x="145" y="9"/>
                    </a:lnTo>
                    <a:lnTo>
                      <a:pt x="148" y="14"/>
                    </a:lnTo>
                    <a:lnTo>
                      <a:pt x="148" y="14"/>
                    </a:lnTo>
                    <a:lnTo>
                      <a:pt x="153" y="17"/>
                    </a:lnTo>
                    <a:lnTo>
                      <a:pt x="158" y="14"/>
                    </a:lnTo>
                    <a:lnTo>
                      <a:pt x="163" y="15"/>
                    </a:lnTo>
                    <a:lnTo>
                      <a:pt x="165" y="20"/>
                    </a:lnTo>
                    <a:lnTo>
                      <a:pt x="172" y="25"/>
                    </a:lnTo>
                    <a:lnTo>
                      <a:pt x="173" y="37"/>
                    </a:lnTo>
                    <a:lnTo>
                      <a:pt x="172" y="64"/>
                    </a:lnTo>
                    <a:lnTo>
                      <a:pt x="173" y="67"/>
                    </a:lnTo>
                    <a:lnTo>
                      <a:pt x="182" y="70"/>
                    </a:lnTo>
                    <a:lnTo>
                      <a:pt x="187" y="74"/>
                    </a:lnTo>
                    <a:lnTo>
                      <a:pt x="188" y="74"/>
                    </a:lnTo>
                    <a:lnTo>
                      <a:pt x="195" y="77"/>
                    </a:lnTo>
                    <a:lnTo>
                      <a:pt x="200" y="79"/>
                    </a:lnTo>
                    <a:lnTo>
                      <a:pt x="210" y="77"/>
                    </a:lnTo>
                    <a:lnTo>
                      <a:pt x="215" y="77"/>
                    </a:lnTo>
                    <a:lnTo>
                      <a:pt x="222" y="74"/>
                    </a:lnTo>
                    <a:lnTo>
                      <a:pt x="227" y="74"/>
                    </a:lnTo>
                    <a:lnTo>
                      <a:pt x="232" y="75"/>
                    </a:lnTo>
                    <a:lnTo>
                      <a:pt x="240" y="75"/>
                    </a:lnTo>
                    <a:lnTo>
                      <a:pt x="247" y="79"/>
                    </a:lnTo>
                    <a:lnTo>
                      <a:pt x="252" y="80"/>
                    </a:lnTo>
                    <a:lnTo>
                      <a:pt x="257" y="84"/>
                    </a:lnTo>
                    <a:lnTo>
                      <a:pt x="258" y="89"/>
                    </a:lnTo>
                    <a:lnTo>
                      <a:pt x="268" y="89"/>
                    </a:lnTo>
                    <a:lnTo>
                      <a:pt x="273" y="90"/>
                    </a:lnTo>
                    <a:lnTo>
                      <a:pt x="290" y="87"/>
                    </a:lnTo>
                    <a:lnTo>
                      <a:pt x="295" y="89"/>
                    </a:lnTo>
                    <a:lnTo>
                      <a:pt x="300" y="94"/>
                    </a:lnTo>
                    <a:lnTo>
                      <a:pt x="305" y="94"/>
                    </a:lnTo>
                    <a:lnTo>
                      <a:pt x="312" y="94"/>
                    </a:lnTo>
                    <a:lnTo>
                      <a:pt x="322" y="90"/>
                    </a:lnTo>
                    <a:lnTo>
                      <a:pt x="332" y="90"/>
                    </a:lnTo>
                    <a:lnTo>
                      <a:pt x="348" y="90"/>
                    </a:lnTo>
                    <a:lnTo>
                      <a:pt x="353" y="87"/>
                    </a:lnTo>
                    <a:lnTo>
                      <a:pt x="358" y="89"/>
                    </a:lnTo>
                    <a:lnTo>
                      <a:pt x="370" y="89"/>
                    </a:lnTo>
                    <a:lnTo>
                      <a:pt x="375" y="92"/>
                    </a:lnTo>
                    <a:lnTo>
                      <a:pt x="381" y="92"/>
                    </a:lnTo>
                    <a:lnTo>
                      <a:pt x="386" y="89"/>
                    </a:lnTo>
                    <a:lnTo>
                      <a:pt x="438" y="100"/>
                    </a:lnTo>
                    <a:lnTo>
                      <a:pt x="505" y="115"/>
                    </a:lnTo>
                    <a:lnTo>
                      <a:pt x="506" y="122"/>
                    </a:lnTo>
                    <a:lnTo>
                      <a:pt x="508" y="127"/>
                    </a:lnTo>
                    <a:lnTo>
                      <a:pt x="510" y="130"/>
                    </a:lnTo>
                    <a:lnTo>
                      <a:pt x="520" y="140"/>
                    </a:lnTo>
                    <a:lnTo>
                      <a:pt x="523" y="150"/>
                    </a:lnTo>
                    <a:lnTo>
                      <a:pt x="520" y="155"/>
                    </a:lnTo>
                    <a:lnTo>
                      <a:pt x="508" y="170"/>
                    </a:lnTo>
                    <a:lnTo>
                      <a:pt x="500" y="185"/>
                    </a:lnTo>
                    <a:lnTo>
                      <a:pt x="490" y="195"/>
                    </a:lnTo>
                    <a:lnTo>
                      <a:pt x="490" y="200"/>
                    </a:lnTo>
                    <a:lnTo>
                      <a:pt x="486" y="207"/>
                    </a:lnTo>
                    <a:lnTo>
                      <a:pt x="481" y="212"/>
                    </a:lnTo>
                    <a:lnTo>
                      <a:pt x="473" y="217"/>
                    </a:lnTo>
                    <a:lnTo>
                      <a:pt x="466" y="227"/>
                    </a:lnTo>
                    <a:lnTo>
                      <a:pt x="461" y="232"/>
                    </a:lnTo>
                    <a:lnTo>
                      <a:pt x="458" y="248"/>
                    </a:lnTo>
                    <a:lnTo>
                      <a:pt x="460" y="252"/>
                    </a:lnTo>
                    <a:lnTo>
                      <a:pt x="465" y="253"/>
                    </a:lnTo>
                    <a:lnTo>
                      <a:pt x="470" y="257"/>
                    </a:lnTo>
                    <a:lnTo>
                      <a:pt x="473" y="262"/>
                    </a:lnTo>
                    <a:lnTo>
                      <a:pt x="470" y="267"/>
                    </a:lnTo>
                    <a:lnTo>
                      <a:pt x="468" y="273"/>
                    </a:lnTo>
                    <a:lnTo>
                      <a:pt x="465" y="285"/>
                    </a:lnTo>
                    <a:lnTo>
                      <a:pt x="461" y="287"/>
                    </a:lnTo>
                    <a:lnTo>
                      <a:pt x="460" y="290"/>
                    </a:lnTo>
                    <a:lnTo>
                      <a:pt x="430" y="436"/>
                    </a:lnTo>
                    <a:lnTo>
                      <a:pt x="355" y="420"/>
                    </a:lnTo>
                    <a:lnTo>
                      <a:pt x="252" y="396"/>
                    </a:lnTo>
                    <a:lnTo>
                      <a:pt x="140" y="368"/>
                    </a:lnTo>
                    <a:lnTo>
                      <a:pt x="8" y="332"/>
                    </a:lnTo>
                    <a:lnTo>
                      <a:pt x="7" y="33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34" name="Freeform 466"/>
              <p:cNvSpPr>
                <a:spLocks/>
              </p:cNvSpPr>
              <p:nvPr/>
            </p:nvSpPr>
            <p:spPr bwMode="auto">
              <a:xfrm>
                <a:off x="2181" y="2073"/>
                <a:ext cx="523" cy="436"/>
              </a:xfrm>
              <a:custGeom>
                <a:avLst/>
                <a:gdLst/>
                <a:ahLst/>
                <a:cxnLst>
                  <a:cxn ang="0">
                    <a:pos x="0" y="300"/>
                  </a:cxn>
                  <a:cxn ang="0">
                    <a:pos x="8" y="282"/>
                  </a:cxn>
                  <a:cxn ang="0">
                    <a:pos x="7" y="255"/>
                  </a:cxn>
                  <a:cxn ang="0">
                    <a:pos x="30" y="225"/>
                  </a:cxn>
                  <a:cxn ang="0">
                    <a:pos x="37" y="217"/>
                  </a:cxn>
                  <a:cxn ang="0">
                    <a:pos x="37" y="217"/>
                  </a:cxn>
                  <a:cxn ang="0">
                    <a:pos x="35" y="217"/>
                  </a:cxn>
                  <a:cxn ang="0">
                    <a:pos x="47" y="197"/>
                  </a:cxn>
                  <a:cxn ang="0">
                    <a:pos x="47" y="195"/>
                  </a:cxn>
                  <a:cxn ang="0">
                    <a:pos x="62" y="158"/>
                  </a:cxn>
                  <a:cxn ang="0">
                    <a:pos x="72" y="140"/>
                  </a:cxn>
                  <a:cxn ang="0">
                    <a:pos x="75" y="122"/>
                  </a:cxn>
                  <a:cxn ang="0">
                    <a:pos x="87" y="90"/>
                  </a:cxn>
                  <a:cxn ang="0">
                    <a:pos x="97" y="72"/>
                  </a:cxn>
                  <a:cxn ang="0">
                    <a:pos x="100" y="57"/>
                  </a:cxn>
                  <a:cxn ang="0">
                    <a:pos x="103" y="47"/>
                  </a:cxn>
                  <a:cxn ang="0">
                    <a:pos x="107" y="34"/>
                  </a:cxn>
                  <a:cxn ang="0">
                    <a:pos x="108" y="22"/>
                  </a:cxn>
                  <a:cxn ang="0">
                    <a:pos x="118" y="0"/>
                  </a:cxn>
                  <a:cxn ang="0">
                    <a:pos x="125" y="7"/>
                  </a:cxn>
                  <a:cxn ang="0">
                    <a:pos x="127" y="4"/>
                  </a:cxn>
                  <a:cxn ang="0">
                    <a:pos x="140" y="5"/>
                  </a:cxn>
                  <a:cxn ang="0">
                    <a:pos x="148" y="14"/>
                  </a:cxn>
                  <a:cxn ang="0">
                    <a:pos x="163" y="15"/>
                  </a:cxn>
                  <a:cxn ang="0">
                    <a:pos x="173" y="37"/>
                  </a:cxn>
                  <a:cxn ang="0">
                    <a:pos x="182" y="70"/>
                  </a:cxn>
                  <a:cxn ang="0">
                    <a:pos x="195" y="77"/>
                  </a:cxn>
                  <a:cxn ang="0">
                    <a:pos x="215" y="77"/>
                  </a:cxn>
                  <a:cxn ang="0">
                    <a:pos x="232" y="75"/>
                  </a:cxn>
                  <a:cxn ang="0">
                    <a:pos x="252" y="80"/>
                  </a:cxn>
                  <a:cxn ang="0">
                    <a:pos x="268" y="89"/>
                  </a:cxn>
                  <a:cxn ang="0">
                    <a:pos x="295" y="89"/>
                  </a:cxn>
                  <a:cxn ang="0">
                    <a:pos x="312" y="94"/>
                  </a:cxn>
                  <a:cxn ang="0">
                    <a:pos x="348" y="90"/>
                  </a:cxn>
                  <a:cxn ang="0">
                    <a:pos x="370" y="89"/>
                  </a:cxn>
                  <a:cxn ang="0">
                    <a:pos x="386" y="89"/>
                  </a:cxn>
                  <a:cxn ang="0">
                    <a:pos x="506" y="122"/>
                  </a:cxn>
                  <a:cxn ang="0">
                    <a:pos x="520" y="140"/>
                  </a:cxn>
                  <a:cxn ang="0">
                    <a:pos x="508" y="170"/>
                  </a:cxn>
                  <a:cxn ang="0">
                    <a:pos x="490" y="200"/>
                  </a:cxn>
                  <a:cxn ang="0">
                    <a:pos x="473" y="217"/>
                  </a:cxn>
                  <a:cxn ang="0">
                    <a:pos x="458" y="248"/>
                  </a:cxn>
                  <a:cxn ang="0">
                    <a:pos x="470" y="257"/>
                  </a:cxn>
                  <a:cxn ang="0">
                    <a:pos x="468" y="273"/>
                  </a:cxn>
                  <a:cxn ang="0">
                    <a:pos x="460" y="290"/>
                  </a:cxn>
                  <a:cxn ang="0">
                    <a:pos x="252" y="396"/>
                  </a:cxn>
                  <a:cxn ang="0">
                    <a:pos x="7" y="330"/>
                  </a:cxn>
                </a:cxnLst>
                <a:rect l="0" t="0" r="r" b="b"/>
                <a:pathLst>
                  <a:path w="523" h="436">
                    <a:moveTo>
                      <a:pt x="7" y="330"/>
                    </a:moveTo>
                    <a:lnTo>
                      <a:pt x="0" y="320"/>
                    </a:lnTo>
                    <a:lnTo>
                      <a:pt x="0" y="300"/>
                    </a:lnTo>
                    <a:lnTo>
                      <a:pt x="3" y="293"/>
                    </a:lnTo>
                    <a:lnTo>
                      <a:pt x="3" y="288"/>
                    </a:lnTo>
                    <a:lnTo>
                      <a:pt x="8" y="282"/>
                    </a:lnTo>
                    <a:lnTo>
                      <a:pt x="10" y="277"/>
                    </a:lnTo>
                    <a:lnTo>
                      <a:pt x="7" y="265"/>
                    </a:lnTo>
                    <a:lnTo>
                      <a:pt x="7" y="255"/>
                    </a:lnTo>
                    <a:lnTo>
                      <a:pt x="17" y="242"/>
                    </a:lnTo>
                    <a:lnTo>
                      <a:pt x="27" y="220"/>
                    </a:lnTo>
                    <a:lnTo>
                      <a:pt x="30" y="225"/>
                    </a:lnTo>
                    <a:lnTo>
                      <a:pt x="32" y="220"/>
                    </a:lnTo>
                    <a:lnTo>
                      <a:pt x="37" y="217"/>
                    </a:lnTo>
                    <a:lnTo>
                      <a:pt x="37" y="217"/>
                    </a:lnTo>
                    <a:lnTo>
                      <a:pt x="38" y="222"/>
                    </a:lnTo>
                    <a:lnTo>
                      <a:pt x="40" y="218"/>
                    </a:lnTo>
                    <a:lnTo>
                      <a:pt x="37" y="217"/>
                    </a:lnTo>
                    <a:lnTo>
                      <a:pt x="37" y="217"/>
                    </a:lnTo>
                    <a:lnTo>
                      <a:pt x="37" y="217"/>
                    </a:lnTo>
                    <a:lnTo>
                      <a:pt x="35" y="217"/>
                    </a:lnTo>
                    <a:lnTo>
                      <a:pt x="37" y="212"/>
                    </a:lnTo>
                    <a:lnTo>
                      <a:pt x="42" y="202"/>
                    </a:lnTo>
                    <a:lnTo>
                      <a:pt x="47" y="197"/>
                    </a:lnTo>
                    <a:lnTo>
                      <a:pt x="53" y="197"/>
                    </a:lnTo>
                    <a:lnTo>
                      <a:pt x="52" y="193"/>
                    </a:lnTo>
                    <a:lnTo>
                      <a:pt x="47" y="195"/>
                    </a:lnTo>
                    <a:lnTo>
                      <a:pt x="48" y="190"/>
                    </a:lnTo>
                    <a:lnTo>
                      <a:pt x="52" y="185"/>
                    </a:lnTo>
                    <a:lnTo>
                      <a:pt x="62" y="158"/>
                    </a:lnTo>
                    <a:lnTo>
                      <a:pt x="65" y="148"/>
                    </a:lnTo>
                    <a:lnTo>
                      <a:pt x="68" y="142"/>
                    </a:lnTo>
                    <a:lnTo>
                      <a:pt x="72" y="140"/>
                    </a:lnTo>
                    <a:lnTo>
                      <a:pt x="72" y="138"/>
                    </a:lnTo>
                    <a:lnTo>
                      <a:pt x="72" y="132"/>
                    </a:lnTo>
                    <a:lnTo>
                      <a:pt x="75" y="122"/>
                    </a:lnTo>
                    <a:lnTo>
                      <a:pt x="77" y="112"/>
                    </a:lnTo>
                    <a:lnTo>
                      <a:pt x="85" y="97"/>
                    </a:lnTo>
                    <a:lnTo>
                      <a:pt x="87" y="90"/>
                    </a:lnTo>
                    <a:lnTo>
                      <a:pt x="93" y="84"/>
                    </a:lnTo>
                    <a:lnTo>
                      <a:pt x="93" y="77"/>
                    </a:lnTo>
                    <a:lnTo>
                      <a:pt x="97" y="72"/>
                    </a:lnTo>
                    <a:lnTo>
                      <a:pt x="97" y="65"/>
                    </a:lnTo>
                    <a:lnTo>
                      <a:pt x="100" y="60"/>
                    </a:lnTo>
                    <a:lnTo>
                      <a:pt x="100" y="57"/>
                    </a:lnTo>
                    <a:lnTo>
                      <a:pt x="105" y="59"/>
                    </a:lnTo>
                    <a:lnTo>
                      <a:pt x="102" y="54"/>
                    </a:lnTo>
                    <a:lnTo>
                      <a:pt x="103" y="47"/>
                    </a:lnTo>
                    <a:lnTo>
                      <a:pt x="108" y="42"/>
                    </a:lnTo>
                    <a:lnTo>
                      <a:pt x="107" y="39"/>
                    </a:lnTo>
                    <a:lnTo>
                      <a:pt x="107" y="34"/>
                    </a:lnTo>
                    <a:lnTo>
                      <a:pt x="108" y="29"/>
                    </a:lnTo>
                    <a:lnTo>
                      <a:pt x="110" y="24"/>
                    </a:lnTo>
                    <a:lnTo>
                      <a:pt x="108" y="22"/>
                    </a:lnTo>
                    <a:lnTo>
                      <a:pt x="113" y="17"/>
                    </a:lnTo>
                    <a:lnTo>
                      <a:pt x="115" y="7"/>
                    </a:lnTo>
                    <a:lnTo>
                      <a:pt x="118" y="0"/>
                    </a:lnTo>
                    <a:lnTo>
                      <a:pt x="123" y="5"/>
                    </a:lnTo>
                    <a:lnTo>
                      <a:pt x="123" y="7"/>
                    </a:lnTo>
                    <a:lnTo>
                      <a:pt x="125" y="7"/>
                    </a:lnTo>
                    <a:lnTo>
                      <a:pt x="123" y="5"/>
                    </a:lnTo>
                    <a:lnTo>
                      <a:pt x="123" y="4"/>
                    </a:lnTo>
                    <a:lnTo>
                      <a:pt x="127" y="4"/>
                    </a:lnTo>
                    <a:lnTo>
                      <a:pt x="128" y="7"/>
                    </a:lnTo>
                    <a:lnTo>
                      <a:pt x="133" y="7"/>
                    </a:lnTo>
                    <a:lnTo>
                      <a:pt x="140" y="5"/>
                    </a:lnTo>
                    <a:lnTo>
                      <a:pt x="145" y="9"/>
                    </a:lnTo>
                    <a:lnTo>
                      <a:pt x="148" y="14"/>
                    </a:lnTo>
                    <a:lnTo>
                      <a:pt x="148" y="14"/>
                    </a:lnTo>
                    <a:lnTo>
                      <a:pt x="153" y="17"/>
                    </a:lnTo>
                    <a:lnTo>
                      <a:pt x="158" y="14"/>
                    </a:lnTo>
                    <a:lnTo>
                      <a:pt x="163" y="15"/>
                    </a:lnTo>
                    <a:lnTo>
                      <a:pt x="165" y="20"/>
                    </a:lnTo>
                    <a:lnTo>
                      <a:pt x="172" y="25"/>
                    </a:lnTo>
                    <a:lnTo>
                      <a:pt x="173" y="37"/>
                    </a:lnTo>
                    <a:lnTo>
                      <a:pt x="172" y="64"/>
                    </a:lnTo>
                    <a:lnTo>
                      <a:pt x="173" y="67"/>
                    </a:lnTo>
                    <a:lnTo>
                      <a:pt x="182" y="70"/>
                    </a:lnTo>
                    <a:lnTo>
                      <a:pt x="187" y="74"/>
                    </a:lnTo>
                    <a:lnTo>
                      <a:pt x="188" y="74"/>
                    </a:lnTo>
                    <a:lnTo>
                      <a:pt x="195" y="77"/>
                    </a:lnTo>
                    <a:lnTo>
                      <a:pt x="200" y="79"/>
                    </a:lnTo>
                    <a:lnTo>
                      <a:pt x="210" y="77"/>
                    </a:lnTo>
                    <a:lnTo>
                      <a:pt x="215" y="77"/>
                    </a:lnTo>
                    <a:lnTo>
                      <a:pt x="222" y="74"/>
                    </a:lnTo>
                    <a:lnTo>
                      <a:pt x="227" y="74"/>
                    </a:lnTo>
                    <a:lnTo>
                      <a:pt x="232" y="75"/>
                    </a:lnTo>
                    <a:lnTo>
                      <a:pt x="240" y="75"/>
                    </a:lnTo>
                    <a:lnTo>
                      <a:pt x="247" y="79"/>
                    </a:lnTo>
                    <a:lnTo>
                      <a:pt x="252" y="80"/>
                    </a:lnTo>
                    <a:lnTo>
                      <a:pt x="257" y="84"/>
                    </a:lnTo>
                    <a:lnTo>
                      <a:pt x="258" y="89"/>
                    </a:lnTo>
                    <a:lnTo>
                      <a:pt x="268" y="89"/>
                    </a:lnTo>
                    <a:lnTo>
                      <a:pt x="273" y="90"/>
                    </a:lnTo>
                    <a:lnTo>
                      <a:pt x="290" y="87"/>
                    </a:lnTo>
                    <a:lnTo>
                      <a:pt x="295" y="89"/>
                    </a:lnTo>
                    <a:lnTo>
                      <a:pt x="300" y="94"/>
                    </a:lnTo>
                    <a:lnTo>
                      <a:pt x="305" y="94"/>
                    </a:lnTo>
                    <a:lnTo>
                      <a:pt x="312" y="94"/>
                    </a:lnTo>
                    <a:lnTo>
                      <a:pt x="322" y="90"/>
                    </a:lnTo>
                    <a:lnTo>
                      <a:pt x="332" y="90"/>
                    </a:lnTo>
                    <a:lnTo>
                      <a:pt x="348" y="90"/>
                    </a:lnTo>
                    <a:lnTo>
                      <a:pt x="353" y="87"/>
                    </a:lnTo>
                    <a:lnTo>
                      <a:pt x="358" y="89"/>
                    </a:lnTo>
                    <a:lnTo>
                      <a:pt x="370" y="89"/>
                    </a:lnTo>
                    <a:lnTo>
                      <a:pt x="375" y="92"/>
                    </a:lnTo>
                    <a:lnTo>
                      <a:pt x="381" y="92"/>
                    </a:lnTo>
                    <a:lnTo>
                      <a:pt x="386" y="89"/>
                    </a:lnTo>
                    <a:lnTo>
                      <a:pt x="438" y="100"/>
                    </a:lnTo>
                    <a:lnTo>
                      <a:pt x="505" y="115"/>
                    </a:lnTo>
                    <a:lnTo>
                      <a:pt x="506" y="122"/>
                    </a:lnTo>
                    <a:lnTo>
                      <a:pt x="508" y="127"/>
                    </a:lnTo>
                    <a:lnTo>
                      <a:pt x="510" y="130"/>
                    </a:lnTo>
                    <a:lnTo>
                      <a:pt x="520" y="140"/>
                    </a:lnTo>
                    <a:lnTo>
                      <a:pt x="523" y="150"/>
                    </a:lnTo>
                    <a:lnTo>
                      <a:pt x="520" y="155"/>
                    </a:lnTo>
                    <a:lnTo>
                      <a:pt x="508" y="170"/>
                    </a:lnTo>
                    <a:lnTo>
                      <a:pt x="500" y="185"/>
                    </a:lnTo>
                    <a:lnTo>
                      <a:pt x="490" y="195"/>
                    </a:lnTo>
                    <a:lnTo>
                      <a:pt x="490" y="200"/>
                    </a:lnTo>
                    <a:lnTo>
                      <a:pt x="486" y="207"/>
                    </a:lnTo>
                    <a:lnTo>
                      <a:pt x="481" y="212"/>
                    </a:lnTo>
                    <a:lnTo>
                      <a:pt x="473" y="217"/>
                    </a:lnTo>
                    <a:lnTo>
                      <a:pt x="466" y="227"/>
                    </a:lnTo>
                    <a:lnTo>
                      <a:pt x="461" y="232"/>
                    </a:lnTo>
                    <a:lnTo>
                      <a:pt x="458" y="248"/>
                    </a:lnTo>
                    <a:lnTo>
                      <a:pt x="460" y="252"/>
                    </a:lnTo>
                    <a:lnTo>
                      <a:pt x="465" y="253"/>
                    </a:lnTo>
                    <a:lnTo>
                      <a:pt x="470" y="257"/>
                    </a:lnTo>
                    <a:lnTo>
                      <a:pt x="473" y="262"/>
                    </a:lnTo>
                    <a:lnTo>
                      <a:pt x="470" y="267"/>
                    </a:lnTo>
                    <a:lnTo>
                      <a:pt x="468" y="273"/>
                    </a:lnTo>
                    <a:lnTo>
                      <a:pt x="465" y="285"/>
                    </a:lnTo>
                    <a:lnTo>
                      <a:pt x="461" y="287"/>
                    </a:lnTo>
                    <a:lnTo>
                      <a:pt x="460" y="290"/>
                    </a:lnTo>
                    <a:lnTo>
                      <a:pt x="430" y="436"/>
                    </a:lnTo>
                    <a:lnTo>
                      <a:pt x="355" y="420"/>
                    </a:lnTo>
                    <a:lnTo>
                      <a:pt x="252" y="396"/>
                    </a:lnTo>
                    <a:lnTo>
                      <a:pt x="140" y="368"/>
                    </a:lnTo>
                    <a:lnTo>
                      <a:pt x="8" y="332"/>
                    </a:lnTo>
                    <a:lnTo>
                      <a:pt x="7" y="33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35" name="Freeform 467"/>
              <p:cNvSpPr>
                <a:spLocks/>
              </p:cNvSpPr>
              <p:nvPr/>
            </p:nvSpPr>
            <p:spPr bwMode="auto">
              <a:xfrm>
                <a:off x="2294" y="1874"/>
                <a:ext cx="433" cy="314"/>
              </a:xfrm>
              <a:custGeom>
                <a:avLst/>
                <a:gdLst/>
                <a:ahLst/>
                <a:cxnLst>
                  <a:cxn ang="0">
                    <a:pos x="20" y="194"/>
                  </a:cxn>
                  <a:cxn ang="0">
                    <a:pos x="7" y="166"/>
                  </a:cxn>
                  <a:cxn ang="0">
                    <a:pos x="14" y="186"/>
                  </a:cxn>
                  <a:cxn ang="0">
                    <a:pos x="14" y="168"/>
                  </a:cxn>
                  <a:cxn ang="0">
                    <a:pos x="22" y="161"/>
                  </a:cxn>
                  <a:cxn ang="0">
                    <a:pos x="10" y="141"/>
                  </a:cxn>
                  <a:cxn ang="0">
                    <a:pos x="24" y="139"/>
                  </a:cxn>
                  <a:cxn ang="0">
                    <a:pos x="10" y="134"/>
                  </a:cxn>
                  <a:cxn ang="0">
                    <a:pos x="14" y="78"/>
                  </a:cxn>
                  <a:cxn ang="0">
                    <a:pos x="5" y="51"/>
                  </a:cxn>
                  <a:cxn ang="0">
                    <a:pos x="10" y="30"/>
                  </a:cxn>
                  <a:cxn ang="0">
                    <a:pos x="17" y="20"/>
                  </a:cxn>
                  <a:cxn ang="0">
                    <a:pos x="42" y="41"/>
                  </a:cxn>
                  <a:cxn ang="0">
                    <a:pos x="75" y="55"/>
                  </a:cxn>
                  <a:cxn ang="0">
                    <a:pos x="94" y="63"/>
                  </a:cxn>
                  <a:cxn ang="0">
                    <a:pos x="104" y="68"/>
                  </a:cxn>
                  <a:cxn ang="0">
                    <a:pos x="109" y="89"/>
                  </a:cxn>
                  <a:cxn ang="0">
                    <a:pos x="102" y="89"/>
                  </a:cxn>
                  <a:cxn ang="0">
                    <a:pos x="74" y="118"/>
                  </a:cxn>
                  <a:cxn ang="0">
                    <a:pos x="79" y="121"/>
                  </a:cxn>
                  <a:cxn ang="0">
                    <a:pos x="104" y="98"/>
                  </a:cxn>
                  <a:cxn ang="0">
                    <a:pos x="114" y="99"/>
                  </a:cxn>
                  <a:cxn ang="0">
                    <a:pos x="104" y="108"/>
                  </a:cxn>
                  <a:cxn ang="0">
                    <a:pos x="102" y="136"/>
                  </a:cxn>
                  <a:cxn ang="0">
                    <a:pos x="94" y="134"/>
                  </a:cxn>
                  <a:cxn ang="0">
                    <a:pos x="92" y="131"/>
                  </a:cxn>
                  <a:cxn ang="0">
                    <a:pos x="74" y="139"/>
                  </a:cxn>
                  <a:cxn ang="0">
                    <a:pos x="82" y="143"/>
                  </a:cxn>
                  <a:cxn ang="0">
                    <a:pos x="100" y="141"/>
                  </a:cxn>
                  <a:cxn ang="0">
                    <a:pos x="117" y="118"/>
                  </a:cxn>
                  <a:cxn ang="0">
                    <a:pos x="124" y="99"/>
                  </a:cxn>
                  <a:cxn ang="0">
                    <a:pos x="132" y="76"/>
                  </a:cxn>
                  <a:cxn ang="0">
                    <a:pos x="129" y="53"/>
                  </a:cxn>
                  <a:cxn ang="0">
                    <a:pos x="125" y="43"/>
                  </a:cxn>
                  <a:cxn ang="0">
                    <a:pos x="135" y="38"/>
                  </a:cxn>
                  <a:cxn ang="0">
                    <a:pos x="132" y="20"/>
                  </a:cxn>
                  <a:cxn ang="0">
                    <a:pos x="125" y="3"/>
                  </a:cxn>
                  <a:cxn ang="0">
                    <a:pos x="382" y="61"/>
                  </a:cxn>
                  <a:cxn ang="0">
                    <a:pos x="392" y="276"/>
                  </a:cxn>
                  <a:cxn ang="0">
                    <a:pos x="392" y="314"/>
                  </a:cxn>
                  <a:cxn ang="0">
                    <a:pos x="262" y="291"/>
                  </a:cxn>
                  <a:cxn ang="0">
                    <a:pos x="235" y="289"/>
                  </a:cxn>
                  <a:cxn ang="0">
                    <a:pos x="192" y="293"/>
                  </a:cxn>
                  <a:cxn ang="0">
                    <a:pos x="160" y="289"/>
                  </a:cxn>
                  <a:cxn ang="0">
                    <a:pos x="139" y="279"/>
                  </a:cxn>
                  <a:cxn ang="0">
                    <a:pos x="114" y="273"/>
                  </a:cxn>
                  <a:cxn ang="0">
                    <a:pos x="87" y="278"/>
                  </a:cxn>
                  <a:cxn ang="0">
                    <a:pos x="69" y="269"/>
                  </a:cxn>
                  <a:cxn ang="0">
                    <a:pos x="59" y="224"/>
                  </a:cxn>
                  <a:cxn ang="0">
                    <a:pos x="40" y="214"/>
                  </a:cxn>
                  <a:cxn ang="0">
                    <a:pos x="30" y="201"/>
                  </a:cxn>
                </a:cxnLst>
                <a:rect l="0" t="0" r="r" b="b"/>
                <a:pathLst>
                  <a:path w="433" h="314">
                    <a:moveTo>
                      <a:pt x="30" y="201"/>
                    </a:moveTo>
                    <a:lnTo>
                      <a:pt x="29" y="201"/>
                    </a:lnTo>
                    <a:lnTo>
                      <a:pt x="24" y="199"/>
                    </a:lnTo>
                    <a:lnTo>
                      <a:pt x="20" y="194"/>
                    </a:lnTo>
                    <a:lnTo>
                      <a:pt x="9" y="198"/>
                    </a:lnTo>
                    <a:lnTo>
                      <a:pt x="5" y="193"/>
                    </a:lnTo>
                    <a:lnTo>
                      <a:pt x="0" y="193"/>
                    </a:lnTo>
                    <a:lnTo>
                      <a:pt x="7" y="166"/>
                    </a:lnTo>
                    <a:lnTo>
                      <a:pt x="7" y="171"/>
                    </a:lnTo>
                    <a:lnTo>
                      <a:pt x="5" y="181"/>
                    </a:lnTo>
                    <a:lnTo>
                      <a:pt x="10" y="181"/>
                    </a:lnTo>
                    <a:lnTo>
                      <a:pt x="14" y="186"/>
                    </a:lnTo>
                    <a:lnTo>
                      <a:pt x="14" y="183"/>
                    </a:lnTo>
                    <a:lnTo>
                      <a:pt x="10" y="178"/>
                    </a:lnTo>
                    <a:lnTo>
                      <a:pt x="15" y="173"/>
                    </a:lnTo>
                    <a:lnTo>
                      <a:pt x="14" y="168"/>
                    </a:lnTo>
                    <a:lnTo>
                      <a:pt x="17" y="163"/>
                    </a:lnTo>
                    <a:lnTo>
                      <a:pt x="22" y="166"/>
                    </a:lnTo>
                    <a:lnTo>
                      <a:pt x="24" y="166"/>
                    </a:lnTo>
                    <a:lnTo>
                      <a:pt x="22" y="161"/>
                    </a:lnTo>
                    <a:lnTo>
                      <a:pt x="10" y="158"/>
                    </a:lnTo>
                    <a:lnTo>
                      <a:pt x="10" y="158"/>
                    </a:lnTo>
                    <a:lnTo>
                      <a:pt x="9" y="153"/>
                    </a:lnTo>
                    <a:lnTo>
                      <a:pt x="10" y="141"/>
                    </a:lnTo>
                    <a:lnTo>
                      <a:pt x="12" y="146"/>
                    </a:lnTo>
                    <a:lnTo>
                      <a:pt x="20" y="143"/>
                    </a:lnTo>
                    <a:lnTo>
                      <a:pt x="29" y="141"/>
                    </a:lnTo>
                    <a:lnTo>
                      <a:pt x="24" y="139"/>
                    </a:lnTo>
                    <a:lnTo>
                      <a:pt x="19" y="134"/>
                    </a:lnTo>
                    <a:lnTo>
                      <a:pt x="14" y="131"/>
                    </a:lnTo>
                    <a:lnTo>
                      <a:pt x="12" y="136"/>
                    </a:lnTo>
                    <a:lnTo>
                      <a:pt x="10" y="134"/>
                    </a:lnTo>
                    <a:lnTo>
                      <a:pt x="12" y="129"/>
                    </a:lnTo>
                    <a:lnTo>
                      <a:pt x="14" y="113"/>
                    </a:lnTo>
                    <a:lnTo>
                      <a:pt x="10" y="99"/>
                    </a:lnTo>
                    <a:lnTo>
                      <a:pt x="14" y="78"/>
                    </a:lnTo>
                    <a:lnTo>
                      <a:pt x="14" y="73"/>
                    </a:lnTo>
                    <a:lnTo>
                      <a:pt x="10" y="63"/>
                    </a:lnTo>
                    <a:lnTo>
                      <a:pt x="7" y="56"/>
                    </a:lnTo>
                    <a:lnTo>
                      <a:pt x="5" y="51"/>
                    </a:lnTo>
                    <a:lnTo>
                      <a:pt x="5" y="46"/>
                    </a:lnTo>
                    <a:lnTo>
                      <a:pt x="7" y="41"/>
                    </a:lnTo>
                    <a:lnTo>
                      <a:pt x="7" y="35"/>
                    </a:lnTo>
                    <a:lnTo>
                      <a:pt x="10" y="30"/>
                    </a:lnTo>
                    <a:lnTo>
                      <a:pt x="12" y="25"/>
                    </a:lnTo>
                    <a:lnTo>
                      <a:pt x="14" y="23"/>
                    </a:lnTo>
                    <a:lnTo>
                      <a:pt x="12" y="16"/>
                    </a:lnTo>
                    <a:lnTo>
                      <a:pt x="17" y="20"/>
                    </a:lnTo>
                    <a:lnTo>
                      <a:pt x="27" y="28"/>
                    </a:lnTo>
                    <a:lnTo>
                      <a:pt x="32" y="33"/>
                    </a:lnTo>
                    <a:lnTo>
                      <a:pt x="39" y="36"/>
                    </a:lnTo>
                    <a:lnTo>
                      <a:pt x="42" y="41"/>
                    </a:lnTo>
                    <a:lnTo>
                      <a:pt x="49" y="46"/>
                    </a:lnTo>
                    <a:lnTo>
                      <a:pt x="59" y="50"/>
                    </a:lnTo>
                    <a:lnTo>
                      <a:pt x="65" y="53"/>
                    </a:lnTo>
                    <a:lnTo>
                      <a:pt x="75" y="55"/>
                    </a:lnTo>
                    <a:lnTo>
                      <a:pt x="82" y="60"/>
                    </a:lnTo>
                    <a:lnTo>
                      <a:pt x="87" y="58"/>
                    </a:lnTo>
                    <a:lnTo>
                      <a:pt x="92" y="58"/>
                    </a:lnTo>
                    <a:lnTo>
                      <a:pt x="94" y="63"/>
                    </a:lnTo>
                    <a:lnTo>
                      <a:pt x="94" y="68"/>
                    </a:lnTo>
                    <a:lnTo>
                      <a:pt x="100" y="66"/>
                    </a:lnTo>
                    <a:lnTo>
                      <a:pt x="104" y="74"/>
                    </a:lnTo>
                    <a:lnTo>
                      <a:pt x="104" y="68"/>
                    </a:lnTo>
                    <a:lnTo>
                      <a:pt x="110" y="65"/>
                    </a:lnTo>
                    <a:lnTo>
                      <a:pt x="109" y="70"/>
                    </a:lnTo>
                    <a:lnTo>
                      <a:pt x="112" y="83"/>
                    </a:lnTo>
                    <a:lnTo>
                      <a:pt x="109" y="89"/>
                    </a:lnTo>
                    <a:lnTo>
                      <a:pt x="104" y="94"/>
                    </a:lnTo>
                    <a:lnTo>
                      <a:pt x="100" y="99"/>
                    </a:lnTo>
                    <a:lnTo>
                      <a:pt x="100" y="94"/>
                    </a:lnTo>
                    <a:lnTo>
                      <a:pt x="102" y="89"/>
                    </a:lnTo>
                    <a:lnTo>
                      <a:pt x="94" y="101"/>
                    </a:lnTo>
                    <a:lnTo>
                      <a:pt x="89" y="104"/>
                    </a:lnTo>
                    <a:lnTo>
                      <a:pt x="77" y="113"/>
                    </a:lnTo>
                    <a:lnTo>
                      <a:pt x="74" y="118"/>
                    </a:lnTo>
                    <a:lnTo>
                      <a:pt x="79" y="123"/>
                    </a:lnTo>
                    <a:lnTo>
                      <a:pt x="89" y="121"/>
                    </a:lnTo>
                    <a:lnTo>
                      <a:pt x="84" y="121"/>
                    </a:lnTo>
                    <a:lnTo>
                      <a:pt x="79" y="121"/>
                    </a:lnTo>
                    <a:lnTo>
                      <a:pt x="77" y="116"/>
                    </a:lnTo>
                    <a:lnTo>
                      <a:pt x="89" y="106"/>
                    </a:lnTo>
                    <a:lnTo>
                      <a:pt x="99" y="103"/>
                    </a:lnTo>
                    <a:lnTo>
                      <a:pt x="104" y="98"/>
                    </a:lnTo>
                    <a:lnTo>
                      <a:pt x="115" y="86"/>
                    </a:lnTo>
                    <a:lnTo>
                      <a:pt x="119" y="91"/>
                    </a:lnTo>
                    <a:lnTo>
                      <a:pt x="117" y="96"/>
                    </a:lnTo>
                    <a:lnTo>
                      <a:pt x="114" y="99"/>
                    </a:lnTo>
                    <a:lnTo>
                      <a:pt x="109" y="99"/>
                    </a:lnTo>
                    <a:lnTo>
                      <a:pt x="109" y="104"/>
                    </a:lnTo>
                    <a:lnTo>
                      <a:pt x="109" y="109"/>
                    </a:lnTo>
                    <a:lnTo>
                      <a:pt x="104" y="108"/>
                    </a:lnTo>
                    <a:lnTo>
                      <a:pt x="104" y="113"/>
                    </a:lnTo>
                    <a:lnTo>
                      <a:pt x="109" y="113"/>
                    </a:lnTo>
                    <a:lnTo>
                      <a:pt x="112" y="118"/>
                    </a:lnTo>
                    <a:lnTo>
                      <a:pt x="102" y="136"/>
                    </a:lnTo>
                    <a:lnTo>
                      <a:pt x="97" y="133"/>
                    </a:lnTo>
                    <a:lnTo>
                      <a:pt x="102" y="128"/>
                    </a:lnTo>
                    <a:lnTo>
                      <a:pt x="97" y="129"/>
                    </a:lnTo>
                    <a:lnTo>
                      <a:pt x="94" y="134"/>
                    </a:lnTo>
                    <a:lnTo>
                      <a:pt x="92" y="139"/>
                    </a:lnTo>
                    <a:lnTo>
                      <a:pt x="90" y="141"/>
                    </a:lnTo>
                    <a:lnTo>
                      <a:pt x="89" y="136"/>
                    </a:lnTo>
                    <a:lnTo>
                      <a:pt x="92" y="131"/>
                    </a:lnTo>
                    <a:lnTo>
                      <a:pt x="94" y="126"/>
                    </a:lnTo>
                    <a:lnTo>
                      <a:pt x="82" y="133"/>
                    </a:lnTo>
                    <a:lnTo>
                      <a:pt x="79" y="138"/>
                    </a:lnTo>
                    <a:lnTo>
                      <a:pt x="74" y="139"/>
                    </a:lnTo>
                    <a:lnTo>
                      <a:pt x="79" y="141"/>
                    </a:lnTo>
                    <a:lnTo>
                      <a:pt x="77" y="144"/>
                    </a:lnTo>
                    <a:lnTo>
                      <a:pt x="80" y="149"/>
                    </a:lnTo>
                    <a:lnTo>
                      <a:pt x="82" y="143"/>
                    </a:lnTo>
                    <a:lnTo>
                      <a:pt x="87" y="141"/>
                    </a:lnTo>
                    <a:lnTo>
                      <a:pt x="90" y="146"/>
                    </a:lnTo>
                    <a:lnTo>
                      <a:pt x="95" y="146"/>
                    </a:lnTo>
                    <a:lnTo>
                      <a:pt x="100" y="141"/>
                    </a:lnTo>
                    <a:lnTo>
                      <a:pt x="104" y="138"/>
                    </a:lnTo>
                    <a:lnTo>
                      <a:pt x="114" y="134"/>
                    </a:lnTo>
                    <a:lnTo>
                      <a:pt x="119" y="129"/>
                    </a:lnTo>
                    <a:lnTo>
                      <a:pt x="117" y="118"/>
                    </a:lnTo>
                    <a:lnTo>
                      <a:pt x="122" y="113"/>
                    </a:lnTo>
                    <a:lnTo>
                      <a:pt x="119" y="108"/>
                    </a:lnTo>
                    <a:lnTo>
                      <a:pt x="124" y="104"/>
                    </a:lnTo>
                    <a:lnTo>
                      <a:pt x="124" y="99"/>
                    </a:lnTo>
                    <a:lnTo>
                      <a:pt x="129" y="91"/>
                    </a:lnTo>
                    <a:lnTo>
                      <a:pt x="135" y="86"/>
                    </a:lnTo>
                    <a:lnTo>
                      <a:pt x="135" y="81"/>
                    </a:lnTo>
                    <a:lnTo>
                      <a:pt x="132" y="76"/>
                    </a:lnTo>
                    <a:lnTo>
                      <a:pt x="132" y="65"/>
                    </a:lnTo>
                    <a:lnTo>
                      <a:pt x="132" y="63"/>
                    </a:lnTo>
                    <a:lnTo>
                      <a:pt x="134" y="58"/>
                    </a:lnTo>
                    <a:lnTo>
                      <a:pt x="129" y="53"/>
                    </a:lnTo>
                    <a:lnTo>
                      <a:pt x="127" y="46"/>
                    </a:lnTo>
                    <a:lnTo>
                      <a:pt x="122" y="48"/>
                    </a:lnTo>
                    <a:lnTo>
                      <a:pt x="122" y="41"/>
                    </a:lnTo>
                    <a:lnTo>
                      <a:pt x="125" y="43"/>
                    </a:lnTo>
                    <a:lnTo>
                      <a:pt x="132" y="46"/>
                    </a:lnTo>
                    <a:lnTo>
                      <a:pt x="134" y="41"/>
                    </a:lnTo>
                    <a:lnTo>
                      <a:pt x="130" y="35"/>
                    </a:lnTo>
                    <a:lnTo>
                      <a:pt x="135" y="38"/>
                    </a:lnTo>
                    <a:lnTo>
                      <a:pt x="137" y="33"/>
                    </a:lnTo>
                    <a:lnTo>
                      <a:pt x="135" y="28"/>
                    </a:lnTo>
                    <a:lnTo>
                      <a:pt x="137" y="23"/>
                    </a:lnTo>
                    <a:lnTo>
                      <a:pt x="132" y="20"/>
                    </a:lnTo>
                    <a:lnTo>
                      <a:pt x="129" y="15"/>
                    </a:lnTo>
                    <a:lnTo>
                      <a:pt x="129" y="13"/>
                    </a:lnTo>
                    <a:lnTo>
                      <a:pt x="125" y="8"/>
                    </a:lnTo>
                    <a:lnTo>
                      <a:pt x="125" y="3"/>
                    </a:lnTo>
                    <a:lnTo>
                      <a:pt x="129" y="0"/>
                    </a:lnTo>
                    <a:lnTo>
                      <a:pt x="202" y="18"/>
                    </a:lnTo>
                    <a:lnTo>
                      <a:pt x="285" y="40"/>
                    </a:lnTo>
                    <a:lnTo>
                      <a:pt x="382" y="61"/>
                    </a:lnTo>
                    <a:lnTo>
                      <a:pt x="433" y="73"/>
                    </a:lnTo>
                    <a:lnTo>
                      <a:pt x="433" y="76"/>
                    </a:lnTo>
                    <a:lnTo>
                      <a:pt x="393" y="259"/>
                    </a:lnTo>
                    <a:lnTo>
                      <a:pt x="392" y="276"/>
                    </a:lnTo>
                    <a:lnTo>
                      <a:pt x="388" y="283"/>
                    </a:lnTo>
                    <a:lnTo>
                      <a:pt x="393" y="293"/>
                    </a:lnTo>
                    <a:lnTo>
                      <a:pt x="390" y="309"/>
                    </a:lnTo>
                    <a:lnTo>
                      <a:pt x="392" y="314"/>
                    </a:lnTo>
                    <a:lnTo>
                      <a:pt x="325" y="299"/>
                    </a:lnTo>
                    <a:lnTo>
                      <a:pt x="273" y="288"/>
                    </a:lnTo>
                    <a:lnTo>
                      <a:pt x="268" y="291"/>
                    </a:lnTo>
                    <a:lnTo>
                      <a:pt x="262" y="291"/>
                    </a:lnTo>
                    <a:lnTo>
                      <a:pt x="257" y="288"/>
                    </a:lnTo>
                    <a:lnTo>
                      <a:pt x="245" y="288"/>
                    </a:lnTo>
                    <a:lnTo>
                      <a:pt x="240" y="286"/>
                    </a:lnTo>
                    <a:lnTo>
                      <a:pt x="235" y="289"/>
                    </a:lnTo>
                    <a:lnTo>
                      <a:pt x="219" y="289"/>
                    </a:lnTo>
                    <a:lnTo>
                      <a:pt x="209" y="289"/>
                    </a:lnTo>
                    <a:lnTo>
                      <a:pt x="199" y="293"/>
                    </a:lnTo>
                    <a:lnTo>
                      <a:pt x="192" y="293"/>
                    </a:lnTo>
                    <a:lnTo>
                      <a:pt x="187" y="293"/>
                    </a:lnTo>
                    <a:lnTo>
                      <a:pt x="182" y="288"/>
                    </a:lnTo>
                    <a:lnTo>
                      <a:pt x="177" y="286"/>
                    </a:lnTo>
                    <a:lnTo>
                      <a:pt x="160" y="289"/>
                    </a:lnTo>
                    <a:lnTo>
                      <a:pt x="155" y="288"/>
                    </a:lnTo>
                    <a:lnTo>
                      <a:pt x="145" y="288"/>
                    </a:lnTo>
                    <a:lnTo>
                      <a:pt x="144" y="283"/>
                    </a:lnTo>
                    <a:lnTo>
                      <a:pt x="139" y="279"/>
                    </a:lnTo>
                    <a:lnTo>
                      <a:pt x="134" y="278"/>
                    </a:lnTo>
                    <a:lnTo>
                      <a:pt x="127" y="274"/>
                    </a:lnTo>
                    <a:lnTo>
                      <a:pt x="119" y="274"/>
                    </a:lnTo>
                    <a:lnTo>
                      <a:pt x="114" y="273"/>
                    </a:lnTo>
                    <a:lnTo>
                      <a:pt x="109" y="273"/>
                    </a:lnTo>
                    <a:lnTo>
                      <a:pt x="102" y="276"/>
                    </a:lnTo>
                    <a:lnTo>
                      <a:pt x="97" y="276"/>
                    </a:lnTo>
                    <a:lnTo>
                      <a:pt x="87" y="278"/>
                    </a:lnTo>
                    <a:lnTo>
                      <a:pt x="82" y="276"/>
                    </a:lnTo>
                    <a:lnTo>
                      <a:pt x="75" y="273"/>
                    </a:lnTo>
                    <a:lnTo>
                      <a:pt x="74" y="273"/>
                    </a:lnTo>
                    <a:lnTo>
                      <a:pt x="69" y="269"/>
                    </a:lnTo>
                    <a:lnTo>
                      <a:pt x="60" y="266"/>
                    </a:lnTo>
                    <a:lnTo>
                      <a:pt x="59" y="263"/>
                    </a:lnTo>
                    <a:lnTo>
                      <a:pt x="60" y="236"/>
                    </a:lnTo>
                    <a:lnTo>
                      <a:pt x="59" y="224"/>
                    </a:lnTo>
                    <a:lnTo>
                      <a:pt x="52" y="219"/>
                    </a:lnTo>
                    <a:lnTo>
                      <a:pt x="50" y="214"/>
                    </a:lnTo>
                    <a:lnTo>
                      <a:pt x="45" y="213"/>
                    </a:lnTo>
                    <a:lnTo>
                      <a:pt x="40" y="214"/>
                    </a:lnTo>
                    <a:lnTo>
                      <a:pt x="35" y="209"/>
                    </a:lnTo>
                    <a:lnTo>
                      <a:pt x="34" y="204"/>
                    </a:lnTo>
                    <a:lnTo>
                      <a:pt x="32" y="203"/>
                    </a:lnTo>
                    <a:lnTo>
                      <a:pt x="30" y="201"/>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36" name="Freeform 468"/>
              <p:cNvSpPr>
                <a:spLocks/>
              </p:cNvSpPr>
              <p:nvPr/>
            </p:nvSpPr>
            <p:spPr bwMode="auto">
              <a:xfrm>
                <a:off x="2294" y="1874"/>
                <a:ext cx="433" cy="314"/>
              </a:xfrm>
              <a:custGeom>
                <a:avLst/>
                <a:gdLst/>
                <a:ahLst/>
                <a:cxnLst>
                  <a:cxn ang="0">
                    <a:pos x="20" y="194"/>
                  </a:cxn>
                  <a:cxn ang="0">
                    <a:pos x="7" y="166"/>
                  </a:cxn>
                  <a:cxn ang="0">
                    <a:pos x="14" y="186"/>
                  </a:cxn>
                  <a:cxn ang="0">
                    <a:pos x="14" y="168"/>
                  </a:cxn>
                  <a:cxn ang="0">
                    <a:pos x="22" y="161"/>
                  </a:cxn>
                  <a:cxn ang="0">
                    <a:pos x="10" y="141"/>
                  </a:cxn>
                  <a:cxn ang="0">
                    <a:pos x="24" y="139"/>
                  </a:cxn>
                  <a:cxn ang="0">
                    <a:pos x="10" y="134"/>
                  </a:cxn>
                  <a:cxn ang="0">
                    <a:pos x="14" y="78"/>
                  </a:cxn>
                  <a:cxn ang="0">
                    <a:pos x="5" y="51"/>
                  </a:cxn>
                  <a:cxn ang="0">
                    <a:pos x="10" y="30"/>
                  </a:cxn>
                  <a:cxn ang="0">
                    <a:pos x="17" y="20"/>
                  </a:cxn>
                  <a:cxn ang="0">
                    <a:pos x="42" y="41"/>
                  </a:cxn>
                  <a:cxn ang="0">
                    <a:pos x="75" y="55"/>
                  </a:cxn>
                  <a:cxn ang="0">
                    <a:pos x="94" y="63"/>
                  </a:cxn>
                  <a:cxn ang="0">
                    <a:pos x="104" y="68"/>
                  </a:cxn>
                  <a:cxn ang="0">
                    <a:pos x="109" y="89"/>
                  </a:cxn>
                  <a:cxn ang="0">
                    <a:pos x="102" y="89"/>
                  </a:cxn>
                  <a:cxn ang="0">
                    <a:pos x="74" y="118"/>
                  </a:cxn>
                  <a:cxn ang="0">
                    <a:pos x="79" y="121"/>
                  </a:cxn>
                  <a:cxn ang="0">
                    <a:pos x="104" y="98"/>
                  </a:cxn>
                  <a:cxn ang="0">
                    <a:pos x="114" y="99"/>
                  </a:cxn>
                  <a:cxn ang="0">
                    <a:pos x="104" y="108"/>
                  </a:cxn>
                  <a:cxn ang="0">
                    <a:pos x="102" y="136"/>
                  </a:cxn>
                  <a:cxn ang="0">
                    <a:pos x="94" y="134"/>
                  </a:cxn>
                  <a:cxn ang="0">
                    <a:pos x="92" y="131"/>
                  </a:cxn>
                  <a:cxn ang="0">
                    <a:pos x="74" y="139"/>
                  </a:cxn>
                  <a:cxn ang="0">
                    <a:pos x="82" y="143"/>
                  </a:cxn>
                  <a:cxn ang="0">
                    <a:pos x="100" y="141"/>
                  </a:cxn>
                  <a:cxn ang="0">
                    <a:pos x="117" y="118"/>
                  </a:cxn>
                  <a:cxn ang="0">
                    <a:pos x="124" y="99"/>
                  </a:cxn>
                  <a:cxn ang="0">
                    <a:pos x="132" y="76"/>
                  </a:cxn>
                  <a:cxn ang="0">
                    <a:pos x="129" y="53"/>
                  </a:cxn>
                  <a:cxn ang="0">
                    <a:pos x="125" y="43"/>
                  </a:cxn>
                  <a:cxn ang="0">
                    <a:pos x="135" y="38"/>
                  </a:cxn>
                  <a:cxn ang="0">
                    <a:pos x="132" y="20"/>
                  </a:cxn>
                  <a:cxn ang="0">
                    <a:pos x="125" y="3"/>
                  </a:cxn>
                  <a:cxn ang="0">
                    <a:pos x="382" y="61"/>
                  </a:cxn>
                  <a:cxn ang="0">
                    <a:pos x="392" y="276"/>
                  </a:cxn>
                  <a:cxn ang="0">
                    <a:pos x="392" y="314"/>
                  </a:cxn>
                  <a:cxn ang="0">
                    <a:pos x="262" y="291"/>
                  </a:cxn>
                  <a:cxn ang="0">
                    <a:pos x="235" y="289"/>
                  </a:cxn>
                  <a:cxn ang="0">
                    <a:pos x="192" y="293"/>
                  </a:cxn>
                  <a:cxn ang="0">
                    <a:pos x="160" y="289"/>
                  </a:cxn>
                  <a:cxn ang="0">
                    <a:pos x="139" y="279"/>
                  </a:cxn>
                  <a:cxn ang="0">
                    <a:pos x="114" y="273"/>
                  </a:cxn>
                  <a:cxn ang="0">
                    <a:pos x="87" y="278"/>
                  </a:cxn>
                  <a:cxn ang="0">
                    <a:pos x="69" y="269"/>
                  </a:cxn>
                  <a:cxn ang="0">
                    <a:pos x="59" y="224"/>
                  </a:cxn>
                  <a:cxn ang="0">
                    <a:pos x="40" y="214"/>
                  </a:cxn>
                  <a:cxn ang="0">
                    <a:pos x="30" y="201"/>
                  </a:cxn>
                </a:cxnLst>
                <a:rect l="0" t="0" r="r" b="b"/>
                <a:pathLst>
                  <a:path w="433" h="314">
                    <a:moveTo>
                      <a:pt x="30" y="201"/>
                    </a:moveTo>
                    <a:lnTo>
                      <a:pt x="29" y="201"/>
                    </a:lnTo>
                    <a:lnTo>
                      <a:pt x="24" y="199"/>
                    </a:lnTo>
                    <a:lnTo>
                      <a:pt x="20" y="194"/>
                    </a:lnTo>
                    <a:lnTo>
                      <a:pt x="9" y="198"/>
                    </a:lnTo>
                    <a:lnTo>
                      <a:pt x="5" y="193"/>
                    </a:lnTo>
                    <a:lnTo>
                      <a:pt x="0" y="193"/>
                    </a:lnTo>
                    <a:lnTo>
                      <a:pt x="7" y="166"/>
                    </a:lnTo>
                    <a:lnTo>
                      <a:pt x="7" y="171"/>
                    </a:lnTo>
                    <a:lnTo>
                      <a:pt x="5" y="181"/>
                    </a:lnTo>
                    <a:lnTo>
                      <a:pt x="10" y="181"/>
                    </a:lnTo>
                    <a:lnTo>
                      <a:pt x="14" y="186"/>
                    </a:lnTo>
                    <a:lnTo>
                      <a:pt x="14" y="183"/>
                    </a:lnTo>
                    <a:lnTo>
                      <a:pt x="10" y="178"/>
                    </a:lnTo>
                    <a:lnTo>
                      <a:pt x="15" y="173"/>
                    </a:lnTo>
                    <a:lnTo>
                      <a:pt x="14" y="168"/>
                    </a:lnTo>
                    <a:lnTo>
                      <a:pt x="17" y="163"/>
                    </a:lnTo>
                    <a:lnTo>
                      <a:pt x="22" y="166"/>
                    </a:lnTo>
                    <a:lnTo>
                      <a:pt x="24" y="166"/>
                    </a:lnTo>
                    <a:lnTo>
                      <a:pt x="22" y="161"/>
                    </a:lnTo>
                    <a:lnTo>
                      <a:pt x="10" y="158"/>
                    </a:lnTo>
                    <a:lnTo>
                      <a:pt x="10" y="158"/>
                    </a:lnTo>
                    <a:lnTo>
                      <a:pt x="9" y="153"/>
                    </a:lnTo>
                    <a:lnTo>
                      <a:pt x="10" y="141"/>
                    </a:lnTo>
                    <a:lnTo>
                      <a:pt x="12" y="146"/>
                    </a:lnTo>
                    <a:lnTo>
                      <a:pt x="20" y="143"/>
                    </a:lnTo>
                    <a:lnTo>
                      <a:pt x="29" y="141"/>
                    </a:lnTo>
                    <a:lnTo>
                      <a:pt x="24" y="139"/>
                    </a:lnTo>
                    <a:lnTo>
                      <a:pt x="19" y="134"/>
                    </a:lnTo>
                    <a:lnTo>
                      <a:pt x="14" y="131"/>
                    </a:lnTo>
                    <a:lnTo>
                      <a:pt x="12" y="136"/>
                    </a:lnTo>
                    <a:lnTo>
                      <a:pt x="10" y="134"/>
                    </a:lnTo>
                    <a:lnTo>
                      <a:pt x="12" y="129"/>
                    </a:lnTo>
                    <a:lnTo>
                      <a:pt x="14" y="113"/>
                    </a:lnTo>
                    <a:lnTo>
                      <a:pt x="10" y="99"/>
                    </a:lnTo>
                    <a:lnTo>
                      <a:pt x="14" y="78"/>
                    </a:lnTo>
                    <a:lnTo>
                      <a:pt x="14" y="73"/>
                    </a:lnTo>
                    <a:lnTo>
                      <a:pt x="10" y="63"/>
                    </a:lnTo>
                    <a:lnTo>
                      <a:pt x="7" y="56"/>
                    </a:lnTo>
                    <a:lnTo>
                      <a:pt x="5" y="51"/>
                    </a:lnTo>
                    <a:lnTo>
                      <a:pt x="5" y="46"/>
                    </a:lnTo>
                    <a:lnTo>
                      <a:pt x="7" y="41"/>
                    </a:lnTo>
                    <a:lnTo>
                      <a:pt x="7" y="35"/>
                    </a:lnTo>
                    <a:lnTo>
                      <a:pt x="10" y="30"/>
                    </a:lnTo>
                    <a:lnTo>
                      <a:pt x="12" y="25"/>
                    </a:lnTo>
                    <a:lnTo>
                      <a:pt x="14" y="23"/>
                    </a:lnTo>
                    <a:lnTo>
                      <a:pt x="12" y="16"/>
                    </a:lnTo>
                    <a:lnTo>
                      <a:pt x="17" y="20"/>
                    </a:lnTo>
                    <a:lnTo>
                      <a:pt x="27" y="28"/>
                    </a:lnTo>
                    <a:lnTo>
                      <a:pt x="32" y="33"/>
                    </a:lnTo>
                    <a:lnTo>
                      <a:pt x="39" y="36"/>
                    </a:lnTo>
                    <a:lnTo>
                      <a:pt x="42" y="41"/>
                    </a:lnTo>
                    <a:lnTo>
                      <a:pt x="49" y="46"/>
                    </a:lnTo>
                    <a:lnTo>
                      <a:pt x="59" y="50"/>
                    </a:lnTo>
                    <a:lnTo>
                      <a:pt x="65" y="53"/>
                    </a:lnTo>
                    <a:lnTo>
                      <a:pt x="75" y="55"/>
                    </a:lnTo>
                    <a:lnTo>
                      <a:pt x="82" y="60"/>
                    </a:lnTo>
                    <a:lnTo>
                      <a:pt x="87" y="58"/>
                    </a:lnTo>
                    <a:lnTo>
                      <a:pt x="92" y="58"/>
                    </a:lnTo>
                    <a:lnTo>
                      <a:pt x="94" y="63"/>
                    </a:lnTo>
                    <a:lnTo>
                      <a:pt x="94" y="68"/>
                    </a:lnTo>
                    <a:lnTo>
                      <a:pt x="100" y="66"/>
                    </a:lnTo>
                    <a:lnTo>
                      <a:pt x="104" y="74"/>
                    </a:lnTo>
                    <a:lnTo>
                      <a:pt x="104" y="68"/>
                    </a:lnTo>
                    <a:lnTo>
                      <a:pt x="110" y="65"/>
                    </a:lnTo>
                    <a:lnTo>
                      <a:pt x="109" y="70"/>
                    </a:lnTo>
                    <a:lnTo>
                      <a:pt x="112" y="83"/>
                    </a:lnTo>
                    <a:lnTo>
                      <a:pt x="109" y="89"/>
                    </a:lnTo>
                    <a:lnTo>
                      <a:pt x="104" y="94"/>
                    </a:lnTo>
                    <a:lnTo>
                      <a:pt x="100" y="99"/>
                    </a:lnTo>
                    <a:lnTo>
                      <a:pt x="100" y="94"/>
                    </a:lnTo>
                    <a:lnTo>
                      <a:pt x="102" y="89"/>
                    </a:lnTo>
                    <a:lnTo>
                      <a:pt x="94" y="101"/>
                    </a:lnTo>
                    <a:lnTo>
                      <a:pt x="89" y="104"/>
                    </a:lnTo>
                    <a:lnTo>
                      <a:pt x="77" y="113"/>
                    </a:lnTo>
                    <a:lnTo>
                      <a:pt x="74" y="118"/>
                    </a:lnTo>
                    <a:lnTo>
                      <a:pt x="79" y="123"/>
                    </a:lnTo>
                    <a:lnTo>
                      <a:pt x="89" y="121"/>
                    </a:lnTo>
                    <a:lnTo>
                      <a:pt x="84" y="121"/>
                    </a:lnTo>
                    <a:lnTo>
                      <a:pt x="79" y="121"/>
                    </a:lnTo>
                    <a:lnTo>
                      <a:pt x="77" y="116"/>
                    </a:lnTo>
                    <a:lnTo>
                      <a:pt x="89" y="106"/>
                    </a:lnTo>
                    <a:lnTo>
                      <a:pt x="99" y="103"/>
                    </a:lnTo>
                    <a:lnTo>
                      <a:pt x="104" y="98"/>
                    </a:lnTo>
                    <a:lnTo>
                      <a:pt x="115" y="86"/>
                    </a:lnTo>
                    <a:lnTo>
                      <a:pt x="119" y="91"/>
                    </a:lnTo>
                    <a:lnTo>
                      <a:pt x="117" y="96"/>
                    </a:lnTo>
                    <a:lnTo>
                      <a:pt x="114" y="99"/>
                    </a:lnTo>
                    <a:lnTo>
                      <a:pt x="109" y="99"/>
                    </a:lnTo>
                    <a:lnTo>
                      <a:pt x="109" y="104"/>
                    </a:lnTo>
                    <a:lnTo>
                      <a:pt x="109" y="109"/>
                    </a:lnTo>
                    <a:lnTo>
                      <a:pt x="104" y="108"/>
                    </a:lnTo>
                    <a:lnTo>
                      <a:pt x="104" y="113"/>
                    </a:lnTo>
                    <a:lnTo>
                      <a:pt x="109" y="113"/>
                    </a:lnTo>
                    <a:lnTo>
                      <a:pt x="112" y="118"/>
                    </a:lnTo>
                    <a:lnTo>
                      <a:pt x="102" y="136"/>
                    </a:lnTo>
                    <a:lnTo>
                      <a:pt x="97" y="133"/>
                    </a:lnTo>
                    <a:lnTo>
                      <a:pt x="102" y="128"/>
                    </a:lnTo>
                    <a:lnTo>
                      <a:pt x="97" y="129"/>
                    </a:lnTo>
                    <a:lnTo>
                      <a:pt x="94" y="134"/>
                    </a:lnTo>
                    <a:lnTo>
                      <a:pt x="92" y="139"/>
                    </a:lnTo>
                    <a:lnTo>
                      <a:pt x="90" y="141"/>
                    </a:lnTo>
                    <a:lnTo>
                      <a:pt x="89" y="136"/>
                    </a:lnTo>
                    <a:lnTo>
                      <a:pt x="92" y="131"/>
                    </a:lnTo>
                    <a:lnTo>
                      <a:pt x="94" y="126"/>
                    </a:lnTo>
                    <a:lnTo>
                      <a:pt x="82" y="133"/>
                    </a:lnTo>
                    <a:lnTo>
                      <a:pt x="79" y="138"/>
                    </a:lnTo>
                    <a:lnTo>
                      <a:pt x="74" y="139"/>
                    </a:lnTo>
                    <a:lnTo>
                      <a:pt x="79" y="141"/>
                    </a:lnTo>
                    <a:lnTo>
                      <a:pt x="77" y="144"/>
                    </a:lnTo>
                    <a:lnTo>
                      <a:pt x="80" y="149"/>
                    </a:lnTo>
                    <a:lnTo>
                      <a:pt x="82" y="143"/>
                    </a:lnTo>
                    <a:lnTo>
                      <a:pt x="87" y="141"/>
                    </a:lnTo>
                    <a:lnTo>
                      <a:pt x="90" y="146"/>
                    </a:lnTo>
                    <a:lnTo>
                      <a:pt x="95" y="146"/>
                    </a:lnTo>
                    <a:lnTo>
                      <a:pt x="100" y="141"/>
                    </a:lnTo>
                    <a:lnTo>
                      <a:pt x="104" y="138"/>
                    </a:lnTo>
                    <a:lnTo>
                      <a:pt x="114" y="134"/>
                    </a:lnTo>
                    <a:lnTo>
                      <a:pt x="119" y="129"/>
                    </a:lnTo>
                    <a:lnTo>
                      <a:pt x="117" y="118"/>
                    </a:lnTo>
                    <a:lnTo>
                      <a:pt x="122" y="113"/>
                    </a:lnTo>
                    <a:lnTo>
                      <a:pt x="119" y="108"/>
                    </a:lnTo>
                    <a:lnTo>
                      <a:pt x="124" y="104"/>
                    </a:lnTo>
                    <a:lnTo>
                      <a:pt x="124" y="99"/>
                    </a:lnTo>
                    <a:lnTo>
                      <a:pt x="129" y="91"/>
                    </a:lnTo>
                    <a:lnTo>
                      <a:pt x="135" y="86"/>
                    </a:lnTo>
                    <a:lnTo>
                      <a:pt x="135" y="81"/>
                    </a:lnTo>
                    <a:lnTo>
                      <a:pt x="132" y="76"/>
                    </a:lnTo>
                    <a:lnTo>
                      <a:pt x="132" y="65"/>
                    </a:lnTo>
                    <a:lnTo>
                      <a:pt x="132" y="63"/>
                    </a:lnTo>
                    <a:lnTo>
                      <a:pt x="134" y="58"/>
                    </a:lnTo>
                    <a:lnTo>
                      <a:pt x="129" y="53"/>
                    </a:lnTo>
                    <a:lnTo>
                      <a:pt x="127" y="46"/>
                    </a:lnTo>
                    <a:lnTo>
                      <a:pt x="122" y="48"/>
                    </a:lnTo>
                    <a:lnTo>
                      <a:pt x="122" y="41"/>
                    </a:lnTo>
                    <a:lnTo>
                      <a:pt x="125" y="43"/>
                    </a:lnTo>
                    <a:lnTo>
                      <a:pt x="132" y="46"/>
                    </a:lnTo>
                    <a:lnTo>
                      <a:pt x="134" y="41"/>
                    </a:lnTo>
                    <a:lnTo>
                      <a:pt x="130" y="35"/>
                    </a:lnTo>
                    <a:lnTo>
                      <a:pt x="135" y="38"/>
                    </a:lnTo>
                    <a:lnTo>
                      <a:pt x="137" y="33"/>
                    </a:lnTo>
                    <a:lnTo>
                      <a:pt x="135" y="28"/>
                    </a:lnTo>
                    <a:lnTo>
                      <a:pt x="137" y="23"/>
                    </a:lnTo>
                    <a:lnTo>
                      <a:pt x="132" y="20"/>
                    </a:lnTo>
                    <a:lnTo>
                      <a:pt x="129" y="15"/>
                    </a:lnTo>
                    <a:lnTo>
                      <a:pt x="129" y="13"/>
                    </a:lnTo>
                    <a:lnTo>
                      <a:pt x="125" y="8"/>
                    </a:lnTo>
                    <a:lnTo>
                      <a:pt x="125" y="3"/>
                    </a:lnTo>
                    <a:lnTo>
                      <a:pt x="129" y="0"/>
                    </a:lnTo>
                    <a:lnTo>
                      <a:pt x="202" y="18"/>
                    </a:lnTo>
                    <a:lnTo>
                      <a:pt x="285" y="40"/>
                    </a:lnTo>
                    <a:lnTo>
                      <a:pt x="382" y="61"/>
                    </a:lnTo>
                    <a:lnTo>
                      <a:pt x="433" y="73"/>
                    </a:lnTo>
                    <a:lnTo>
                      <a:pt x="433" y="76"/>
                    </a:lnTo>
                    <a:lnTo>
                      <a:pt x="393" y="259"/>
                    </a:lnTo>
                    <a:lnTo>
                      <a:pt x="392" y="276"/>
                    </a:lnTo>
                    <a:lnTo>
                      <a:pt x="388" y="283"/>
                    </a:lnTo>
                    <a:lnTo>
                      <a:pt x="393" y="293"/>
                    </a:lnTo>
                    <a:lnTo>
                      <a:pt x="390" y="309"/>
                    </a:lnTo>
                    <a:lnTo>
                      <a:pt x="392" y="314"/>
                    </a:lnTo>
                    <a:lnTo>
                      <a:pt x="325" y="299"/>
                    </a:lnTo>
                    <a:lnTo>
                      <a:pt x="273" y="288"/>
                    </a:lnTo>
                    <a:lnTo>
                      <a:pt x="268" y="291"/>
                    </a:lnTo>
                    <a:lnTo>
                      <a:pt x="262" y="291"/>
                    </a:lnTo>
                    <a:lnTo>
                      <a:pt x="257" y="288"/>
                    </a:lnTo>
                    <a:lnTo>
                      <a:pt x="245" y="288"/>
                    </a:lnTo>
                    <a:lnTo>
                      <a:pt x="240" y="286"/>
                    </a:lnTo>
                    <a:lnTo>
                      <a:pt x="235" y="289"/>
                    </a:lnTo>
                    <a:lnTo>
                      <a:pt x="219" y="289"/>
                    </a:lnTo>
                    <a:lnTo>
                      <a:pt x="209" y="289"/>
                    </a:lnTo>
                    <a:lnTo>
                      <a:pt x="199" y="293"/>
                    </a:lnTo>
                    <a:lnTo>
                      <a:pt x="192" y="293"/>
                    </a:lnTo>
                    <a:lnTo>
                      <a:pt x="187" y="293"/>
                    </a:lnTo>
                    <a:lnTo>
                      <a:pt x="182" y="288"/>
                    </a:lnTo>
                    <a:lnTo>
                      <a:pt x="177" y="286"/>
                    </a:lnTo>
                    <a:lnTo>
                      <a:pt x="160" y="289"/>
                    </a:lnTo>
                    <a:lnTo>
                      <a:pt x="155" y="288"/>
                    </a:lnTo>
                    <a:lnTo>
                      <a:pt x="145" y="288"/>
                    </a:lnTo>
                    <a:lnTo>
                      <a:pt x="144" y="283"/>
                    </a:lnTo>
                    <a:lnTo>
                      <a:pt x="139" y="279"/>
                    </a:lnTo>
                    <a:lnTo>
                      <a:pt x="134" y="278"/>
                    </a:lnTo>
                    <a:lnTo>
                      <a:pt x="127" y="274"/>
                    </a:lnTo>
                    <a:lnTo>
                      <a:pt x="119" y="274"/>
                    </a:lnTo>
                    <a:lnTo>
                      <a:pt x="114" y="273"/>
                    </a:lnTo>
                    <a:lnTo>
                      <a:pt x="109" y="273"/>
                    </a:lnTo>
                    <a:lnTo>
                      <a:pt x="102" y="276"/>
                    </a:lnTo>
                    <a:lnTo>
                      <a:pt x="97" y="276"/>
                    </a:lnTo>
                    <a:lnTo>
                      <a:pt x="87" y="278"/>
                    </a:lnTo>
                    <a:lnTo>
                      <a:pt x="82" y="276"/>
                    </a:lnTo>
                    <a:lnTo>
                      <a:pt x="75" y="273"/>
                    </a:lnTo>
                    <a:lnTo>
                      <a:pt x="74" y="273"/>
                    </a:lnTo>
                    <a:lnTo>
                      <a:pt x="69" y="269"/>
                    </a:lnTo>
                    <a:lnTo>
                      <a:pt x="60" y="266"/>
                    </a:lnTo>
                    <a:lnTo>
                      <a:pt x="59" y="263"/>
                    </a:lnTo>
                    <a:lnTo>
                      <a:pt x="60" y="236"/>
                    </a:lnTo>
                    <a:lnTo>
                      <a:pt x="59" y="224"/>
                    </a:lnTo>
                    <a:lnTo>
                      <a:pt x="52" y="219"/>
                    </a:lnTo>
                    <a:lnTo>
                      <a:pt x="50" y="214"/>
                    </a:lnTo>
                    <a:lnTo>
                      <a:pt x="45" y="213"/>
                    </a:lnTo>
                    <a:lnTo>
                      <a:pt x="40" y="214"/>
                    </a:lnTo>
                    <a:lnTo>
                      <a:pt x="35" y="209"/>
                    </a:lnTo>
                    <a:lnTo>
                      <a:pt x="34" y="204"/>
                    </a:lnTo>
                    <a:lnTo>
                      <a:pt x="32" y="203"/>
                    </a:lnTo>
                    <a:lnTo>
                      <a:pt x="30" y="201"/>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37" name="Freeform 469"/>
              <p:cNvSpPr>
                <a:spLocks/>
              </p:cNvSpPr>
              <p:nvPr/>
            </p:nvSpPr>
            <p:spPr bwMode="auto">
              <a:xfrm>
                <a:off x="2611" y="1947"/>
                <a:ext cx="386" cy="626"/>
              </a:xfrm>
              <a:custGeom>
                <a:avLst/>
                <a:gdLst/>
                <a:ahLst/>
                <a:cxnLst>
                  <a:cxn ang="0">
                    <a:pos x="30" y="416"/>
                  </a:cxn>
                  <a:cxn ang="0">
                    <a:pos x="35" y="411"/>
                  </a:cxn>
                  <a:cxn ang="0">
                    <a:pos x="40" y="393"/>
                  </a:cxn>
                  <a:cxn ang="0">
                    <a:pos x="40" y="383"/>
                  </a:cxn>
                  <a:cxn ang="0">
                    <a:pos x="30" y="378"/>
                  </a:cxn>
                  <a:cxn ang="0">
                    <a:pos x="31" y="358"/>
                  </a:cxn>
                  <a:cxn ang="0">
                    <a:pos x="43" y="343"/>
                  </a:cxn>
                  <a:cxn ang="0">
                    <a:pos x="56" y="333"/>
                  </a:cxn>
                  <a:cxn ang="0">
                    <a:pos x="60" y="321"/>
                  </a:cxn>
                  <a:cxn ang="0">
                    <a:pos x="78" y="296"/>
                  </a:cxn>
                  <a:cxn ang="0">
                    <a:pos x="93" y="276"/>
                  </a:cxn>
                  <a:cxn ang="0">
                    <a:pos x="80" y="256"/>
                  </a:cxn>
                  <a:cxn ang="0">
                    <a:pos x="76" y="248"/>
                  </a:cxn>
                  <a:cxn ang="0">
                    <a:pos x="73" y="236"/>
                  </a:cxn>
                  <a:cxn ang="0">
                    <a:pos x="71" y="210"/>
                  </a:cxn>
                  <a:cxn ang="0">
                    <a:pos x="76" y="186"/>
                  </a:cxn>
                  <a:cxn ang="0">
                    <a:pos x="116" y="0"/>
                  </a:cxn>
                  <a:cxn ang="0">
                    <a:pos x="170" y="10"/>
                  </a:cxn>
                  <a:cxn ang="0">
                    <a:pos x="155" y="91"/>
                  </a:cxn>
                  <a:cxn ang="0">
                    <a:pos x="163" y="110"/>
                  </a:cxn>
                  <a:cxn ang="0">
                    <a:pos x="168" y="126"/>
                  </a:cxn>
                  <a:cxn ang="0">
                    <a:pos x="168" y="136"/>
                  </a:cxn>
                  <a:cxn ang="0">
                    <a:pos x="171" y="148"/>
                  </a:cxn>
                  <a:cxn ang="0">
                    <a:pos x="181" y="156"/>
                  </a:cxn>
                  <a:cxn ang="0">
                    <a:pos x="186" y="168"/>
                  </a:cxn>
                  <a:cxn ang="0">
                    <a:pos x="195" y="183"/>
                  </a:cxn>
                  <a:cxn ang="0">
                    <a:pos x="198" y="191"/>
                  </a:cxn>
                  <a:cxn ang="0">
                    <a:pos x="205" y="201"/>
                  </a:cxn>
                  <a:cxn ang="0">
                    <a:pos x="213" y="206"/>
                  </a:cxn>
                  <a:cxn ang="0">
                    <a:pos x="216" y="215"/>
                  </a:cxn>
                  <a:cxn ang="0">
                    <a:pos x="228" y="216"/>
                  </a:cxn>
                  <a:cxn ang="0">
                    <a:pos x="218" y="243"/>
                  </a:cxn>
                  <a:cxn ang="0">
                    <a:pos x="211" y="253"/>
                  </a:cxn>
                  <a:cxn ang="0">
                    <a:pos x="211" y="264"/>
                  </a:cxn>
                  <a:cxn ang="0">
                    <a:pos x="211" y="279"/>
                  </a:cxn>
                  <a:cxn ang="0">
                    <a:pos x="203" y="286"/>
                  </a:cxn>
                  <a:cxn ang="0">
                    <a:pos x="201" y="296"/>
                  </a:cxn>
                  <a:cxn ang="0">
                    <a:pos x="206" y="304"/>
                  </a:cxn>
                  <a:cxn ang="0">
                    <a:pos x="216" y="309"/>
                  </a:cxn>
                  <a:cxn ang="0">
                    <a:pos x="238" y="303"/>
                  </a:cxn>
                  <a:cxn ang="0">
                    <a:pos x="243" y="319"/>
                  </a:cxn>
                  <a:cxn ang="0">
                    <a:pos x="250" y="344"/>
                  </a:cxn>
                  <a:cxn ang="0">
                    <a:pos x="255" y="354"/>
                  </a:cxn>
                  <a:cxn ang="0">
                    <a:pos x="253" y="366"/>
                  </a:cxn>
                  <a:cxn ang="0">
                    <a:pos x="258" y="378"/>
                  </a:cxn>
                  <a:cxn ang="0">
                    <a:pos x="270" y="381"/>
                  </a:cxn>
                  <a:cxn ang="0">
                    <a:pos x="271" y="396"/>
                  </a:cxn>
                  <a:cxn ang="0">
                    <a:pos x="273" y="406"/>
                  </a:cxn>
                  <a:cxn ang="0">
                    <a:pos x="281" y="416"/>
                  </a:cxn>
                  <a:cxn ang="0">
                    <a:pos x="285" y="409"/>
                  </a:cxn>
                  <a:cxn ang="0">
                    <a:pos x="300" y="409"/>
                  </a:cxn>
                  <a:cxn ang="0">
                    <a:pos x="311" y="411"/>
                  </a:cxn>
                  <a:cxn ang="0">
                    <a:pos x="320" y="406"/>
                  </a:cxn>
                  <a:cxn ang="0">
                    <a:pos x="339" y="409"/>
                  </a:cxn>
                  <a:cxn ang="0">
                    <a:pos x="351" y="411"/>
                  </a:cxn>
                  <a:cxn ang="0">
                    <a:pos x="361" y="411"/>
                  </a:cxn>
                  <a:cxn ang="0">
                    <a:pos x="374" y="401"/>
                  </a:cxn>
                  <a:cxn ang="0">
                    <a:pos x="381" y="416"/>
                  </a:cxn>
                  <a:cxn ang="0">
                    <a:pos x="356" y="626"/>
                  </a:cxn>
                  <a:cxn ang="0">
                    <a:pos x="200" y="601"/>
                  </a:cxn>
                  <a:cxn ang="0">
                    <a:pos x="95" y="582"/>
                  </a:cxn>
                </a:cxnLst>
                <a:rect l="0" t="0" r="r" b="b"/>
                <a:pathLst>
                  <a:path w="386" h="626">
                    <a:moveTo>
                      <a:pt x="0" y="562"/>
                    </a:moveTo>
                    <a:lnTo>
                      <a:pt x="30" y="416"/>
                    </a:lnTo>
                    <a:lnTo>
                      <a:pt x="31" y="413"/>
                    </a:lnTo>
                    <a:lnTo>
                      <a:pt x="35" y="411"/>
                    </a:lnTo>
                    <a:lnTo>
                      <a:pt x="38" y="399"/>
                    </a:lnTo>
                    <a:lnTo>
                      <a:pt x="40" y="393"/>
                    </a:lnTo>
                    <a:lnTo>
                      <a:pt x="43" y="388"/>
                    </a:lnTo>
                    <a:lnTo>
                      <a:pt x="40" y="383"/>
                    </a:lnTo>
                    <a:lnTo>
                      <a:pt x="35" y="379"/>
                    </a:lnTo>
                    <a:lnTo>
                      <a:pt x="30" y="378"/>
                    </a:lnTo>
                    <a:lnTo>
                      <a:pt x="28" y="374"/>
                    </a:lnTo>
                    <a:lnTo>
                      <a:pt x="31" y="358"/>
                    </a:lnTo>
                    <a:lnTo>
                      <a:pt x="36" y="353"/>
                    </a:lnTo>
                    <a:lnTo>
                      <a:pt x="43" y="343"/>
                    </a:lnTo>
                    <a:lnTo>
                      <a:pt x="51" y="338"/>
                    </a:lnTo>
                    <a:lnTo>
                      <a:pt x="56" y="333"/>
                    </a:lnTo>
                    <a:lnTo>
                      <a:pt x="60" y="326"/>
                    </a:lnTo>
                    <a:lnTo>
                      <a:pt x="60" y="321"/>
                    </a:lnTo>
                    <a:lnTo>
                      <a:pt x="70" y="311"/>
                    </a:lnTo>
                    <a:lnTo>
                      <a:pt x="78" y="296"/>
                    </a:lnTo>
                    <a:lnTo>
                      <a:pt x="90" y="281"/>
                    </a:lnTo>
                    <a:lnTo>
                      <a:pt x="93" y="276"/>
                    </a:lnTo>
                    <a:lnTo>
                      <a:pt x="90" y="266"/>
                    </a:lnTo>
                    <a:lnTo>
                      <a:pt x="80" y="256"/>
                    </a:lnTo>
                    <a:lnTo>
                      <a:pt x="78" y="253"/>
                    </a:lnTo>
                    <a:lnTo>
                      <a:pt x="76" y="248"/>
                    </a:lnTo>
                    <a:lnTo>
                      <a:pt x="75" y="241"/>
                    </a:lnTo>
                    <a:lnTo>
                      <a:pt x="73" y="236"/>
                    </a:lnTo>
                    <a:lnTo>
                      <a:pt x="76" y="220"/>
                    </a:lnTo>
                    <a:lnTo>
                      <a:pt x="71" y="210"/>
                    </a:lnTo>
                    <a:lnTo>
                      <a:pt x="75" y="203"/>
                    </a:lnTo>
                    <a:lnTo>
                      <a:pt x="76" y="186"/>
                    </a:lnTo>
                    <a:lnTo>
                      <a:pt x="116" y="3"/>
                    </a:lnTo>
                    <a:lnTo>
                      <a:pt x="116" y="0"/>
                    </a:lnTo>
                    <a:lnTo>
                      <a:pt x="158" y="8"/>
                    </a:lnTo>
                    <a:lnTo>
                      <a:pt x="170" y="10"/>
                    </a:lnTo>
                    <a:lnTo>
                      <a:pt x="170" y="13"/>
                    </a:lnTo>
                    <a:lnTo>
                      <a:pt x="155" y="91"/>
                    </a:lnTo>
                    <a:lnTo>
                      <a:pt x="163" y="106"/>
                    </a:lnTo>
                    <a:lnTo>
                      <a:pt x="163" y="110"/>
                    </a:lnTo>
                    <a:lnTo>
                      <a:pt x="166" y="120"/>
                    </a:lnTo>
                    <a:lnTo>
                      <a:pt x="168" y="126"/>
                    </a:lnTo>
                    <a:lnTo>
                      <a:pt x="166" y="131"/>
                    </a:lnTo>
                    <a:lnTo>
                      <a:pt x="168" y="136"/>
                    </a:lnTo>
                    <a:lnTo>
                      <a:pt x="163" y="138"/>
                    </a:lnTo>
                    <a:lnTo>
                      <a:pt x="171" y="148"/>
                    </a:lnTo>
                    <a:lnTo>
                      <a:pt x="173" y="153"/>
                    </a:lnTo>
                    <a:lnTo>
                      <a:pt x="181" y="156"/>
                    </a:lnTo>
                    <a:lnTo>
                      <a:pt x="183" y="161"/>
                    </a:lnTo>
                    <a:lnTo>
                      <a:pt x="186" y="168"/>
                    </a:lnTo>
                    <a:lnTo>
                      <a:pt x="190" y="173"/>
                    </a:lnTo>
                    <a:lnTo>
                      <a:pt x="195" y="183"/>
                    </a:lnTo>
                    <a:lnTo>
                      <a:pt x="200" y="188"/>
                    </a:lnTo>
                    <a:lnTo>
                      <a:pt x="198" y="191"/>
                    </a:lnTo>
                    <a:lnTo>
                      <a:pt x="200" y="196"/>
                    </a:lnTo>
                    <a:lnTo>
                      <a:pt x="205" y="201"/>
                    </a:lnTo>
                    <a:lnTo>
                      <a:pt x="208" y="206"/>
                    </a:lnTo>
                    <a:lnTo>
                      <a:pt x="213" y="206"/>
                    </a:lnTo>
                    <a:lnTo>
                      <a:pt x="211" y="211"/>
                    </a:lnTo>
                    <a:lnTo>
                      <a:pt x="216" y="215"/>
                    </a:lnTo>
                    <a:lnTo>
                      <a:pt x="223" y="215"/>
                    </a:lnTo>
                    <a:lnTo>
                      <a:pt x="228" y="216"/>
                    </a:lnTo>
                    <a:lnTo>
                      <a:pt x="223" y="233"/>
                    </a:lnTo>
                    <a:lnTo>
                      <a:pt x="218" y="243"/>
                    </a:lnTo>
                    <a:lnTo>
                      <a:pt x="216" y="248"/>
                    </a:lnTo>
                    <a:lnTo>
                      <a:pt x="211" y="253"/>
                    </a:lnTo>
                    <a:lnTo>
                      <a:pt x="213" y="258"/>
                    </a:lnTo>
                    <a:lnTo>
                      <a:pt x="211" y="264"/>
                    </a:lnTo>
                    <a:lnTo>
                      <a:pt x="213" y="269"/>
                    </a:lnTo>
                    <a:lnTo>
                      <a:pt x="211" y="279"/>
                    </a:lnTo>
                    <a:lnTo>
                      <a:pt x="206" y="281"/>
                    </a:lnTo>
                    <a:lnTo>
                      <a:pt x="203" y="286"/>
                    </a:lnTo>
                    <a:lnTo>
                      <a:pt x="205" y="291"/>
                    </a:lnTo>
                    <a:lnTo>
                      <a:pt x="201" y="296"/>
                    </a:lnTo>
                    <a:lnTo>
                      <a:pt x="200" y="303"/>
                    </a:lnTo>
                    <a:lnTo>
                      <a:pt x="206" y="304"/>
                    </a:lnTo>
                    <a:lnTo>
                      <a:pt x="211" y="311"/>
                    </a:lnTo>
                    <a:lnTo>
                      <a:pt x="216" y="309"/>
                    </a:lnTo>
                    <a:lnTo>
                      <a:pt x="236" y="298"/>
                    </a:lnTo>
                    <a:lnTo>
                      <a:pt x="238" y="303"/>
                    </a:lnTo>
                    <a:lnTo>
                      <a:pt x="243" y="308"/>
                    </a:lnTo>
                    <a:lnTo>
                      <a:pt x="243" y="319"/>
                    </a:lnTo>
                    <a:lnTo>
                      <a:pt x="245" y="333"/>
                    </a:lnTo>
                    <a:lnTo>
                      <a:pt x="250" y="344"/>
                    </a:lnTo>
                    <a:lnTo>
                      <a:pt x="253" y="349"/>
                    </a:lnTo>
                    <a:lnTo>
                      <a:pt x="255" y="354"/>
                    </a:lnTo>
                    <a:lnTo>
                      <a:pt x="255" y="359"/>
                    </a:lnTo>
                    <a:lnTo>
                      <a:pt x="253" y="366"/>
                    </a:lnTo>
                    <a:lnTo>
                      <a:pt x="255" y="373"/>
                    </a:lnTo>
                    <a:lnTo>
                      <a:pt x="258" y="378"/>
                    </a:lnTo>
                    <a:lnTo>
                      <a:pt x="265" y="376"/>
                    </a:lnTo>
                    <a:lnTo>
                      <a:pt x="270" y="381"/>
                    </a:lnTo>
                    <a:lnTo>
                      <a:pt x="273" y="391"/>
                    </a:lnTo>
                    <a:lnTo>
                      <a:pt x="271" y="396"/>
                    </a:lnTo>
                    <a:lnTo>
                      <a:pt x="275" y="401"/>
                    </a:lnTo>
                    <a:lnTo>
                      <a:pt x="273" y="406"/>
                    </a:lnTo>
                    <a:lnTo>
                      <a:pt x="276" y="411"/>
                    </a:lnTo>
                    <a:lnTo>
                      <a:pt x="281" y="416"/>
                    </a:lnTo>
                    <a:lnTo>
                      <a:pt x="283" y="416"/>
                    </a:lnTo>
                    <a:lnTo>
                      <a:pt x="285" y="409"/>
                    </a:lnTo>
                    <a:lnTo>
                      <a:pt x="290" y="408"/>
                    </a:lnTo>
                    <a:lnTo>
                      <a:pt x="300" y="409"/>
                    </a:lnTo>
                    <a:lnTo>
                      <a:pt x="306" y="411"/>
                    </a:lnTo>
                    <a:lnTo>
                      <a:pt x="311" y="411"/>
                    </a:lnTo>
                    <a:lnTo>
                      <a:pt x="316" y="406"/>
                    </a:lnTo>
                    <a:lnTo>
                      <a:pt x="320" y="406"/>
                    </a:lnTo>
                    <a:lnTo>
                      <a:pt x="330" y="409"/>
                    </a:lnTo>
                    <a:lnTo>
                      <a:pt x="339" y="409"/>
                    </a:lnTo>
                    <a:lnTo>
                      <a:pt x="346" y="413"/>
                    </a:lnTo>
                    <a:lnTo>
                      <a:pt x="351" y="411"/>
                    </a:lnTo>
                    <a:lnTo>
                      <a:pt x="361" y="414"/>
                    </a:lnTo>
                    <a:lnTo>
                      <a:pt x="361" y="411"/>
                    </a:lnTo>
                    <a:lnTo>
                      <a:pt x="369" y="399"/>
                    </a:lnTo>
                    <a:lnTo>
                      <a:pt x="374" y="401"/>
                    </a:lnTo>
                    <a:lnTo>
                      <a:pt x="378" y="411"/>
                    </a:lnTo>
                    <a:lnTo>
                      <a:pt x="381" y="416"/>
                    </a:lnTo>
                    <a:lnTo>
                      <a:pt x="386" y="421"/>
                    </a:lnTo>
                    <a:lnTo>
                      <a:pt x="356" y="626"/>
                    </a:lnTo>
                    <a:lnTo>
                      <a:pt x="285" y="616"/>
                    </a:lnTo>
                    <a:lnTo>
                      <a:pt x="200" y="601"/>
                    </a:lnTo>
                    <a:lnTo>
                      <a:pt x="176" y="597"/>
                    </a:lnTo>
                    <a:lnTo>
                      <a:pt x="95" y="582"/>
                    </a:lnTo>
                    <a:lnTo>
                      <a:pt x="0" y="562"/>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38" name="Freeform 470"/>
              <p:cNvSpPr>
                <a:spLocks/>
              </p:cNvSpPr>
              <p:nvPr/>
            </p:nvSpPr>
            <p:spPr bwMode="auto">
              <a:xfrm>
                <a:off x="2611" y="1947"/>
                <a:ext cx="386" cy="626"/>
              </a:xfrm>
              <a:custGeom>
                <a:avLst/>
                <a:gdLst/>
                <a:ahLst/>
                <a:cxnLst>
                  <a:cxn ang="0">
                    <a:pos x="30" y="416"/>
                  </a:cxn>
                  <a:cxn ang="0">
                    <a:pos x="35" y="411"/>
                  </a:cxn>
                  <a:cxn ang="0">
                    <a:pos x="40" y="393"/>
                  </a:cxn>
                  <a:cxn ang="0">
                    <a:pos x="40" y="383"/>
                  </a:cxn>
                  <a:cxn ang="0">
                    <a:pos x="30" y="378"/>
                  </a:cxn>
                  <a:cxn ang="0">
                    <a:pos x="31" y="358"/>
                  </a:cxn>
                  <a:cxn ang="0">
                    <a:pos x="43" y="343"/>
                  </a:cxn>
                  <a:cxn ang="0">
                    <a:pos x="56" y="333"/>
                  </a:cxn>
                  <a:cxn ang="0">
                    <a:pos x="60" y="321"/>
                  </a:cxn>
                  <a:cxn ang="0">
                    <a:pos x="78" y="296"/>
                  </a:cxn>
                  <a:cxn ang="0">
                    <a:pos x="93" y="276"/>
                  </a:cxn>
                  <a:cxn ang="0">
                    <a:pos x="80" y="256"/>
                  </a:cxn>
                  <a:cxn ang="0">
                    <a:pos x="76" y="248"/>
                  </a:cxn>
                  <a:cxn ang="0">
                    <a:pos x="73" y="236"/>
                  </a:cxn>
                  <a:cxn ang="0">
                    <a:pos x="71" y="210"/>
                  </a:cxn>
                  <a:cxn ang="0">
                    <a:pos x="76" y="186"/>
                  </a:cxn>
                  <a:cxn ang="0">
                    <a:pos x="116" y="0"/>
                  </a:cxn>
                  <a:cxn ang="0">
                    <a:pos x="170" y="10"/>
                  </a:cxn>
                  <a:cxn ang="0">
                    <a:pos x="155" y="91"/>
                  </a:cxn>
                  <a:cxn ang="0">
                    <a:pos x="163" y="110"/>
                  </a:cxn>
                  <a:cxn ang="0">
                    <a:pos x="168" y="126"/>
                  </a:cxn>
                  <a:cxn ang="0">
                    <a:pos x="168" y="136"/>
                  </a:cxn>
                  <a:cxn ang="0">
                    <a:pos x="171" y="148"/>
                  </a:cxn>
                  <a:cxn ang="0">
                    <a:pos x="181" y="156"/>
                  </a:cxn>
                  <a:cxn ang="0">
                    <a:pos x="186" y="168"/>
                  </a:cxn>
                  <a:cxn ang="0">
                    <a:pos x="195" y="183"/>
                  </a:cxn>
                  <a:cxn ang="0">
                    <a:pos x="198" y="191"/>
                  </a:cxn>
                  <a:cxn ang="0">
                    <a:pos x="205" y="201"/>
                  </a:cxn>
                  <a:cxn ang="0">
                    <a:pos x="213" y="206"/>
                  </a:cxn>
                  <a:cxn ang="0">
                    <a:pos x="216" y="215"/>
                  </a:cxn>
                  <a:cxn ang="0">
                    <a:pos x="228" y="216"/>
                  </a:cxn>
                  <a:cxn ang="0">
                    <a:pos x="218" y="243"/>
                  </a:cxn>
                  <a:cxn ang="0">
                    <a:pos x="211" y="253"/>
                  </a:cxn>
                  <a:cxn ang="0">
                    <a:pos x="211" y="264"/>
                  </a:cxn>
                  <a:cxn ang="0">
                    <a:pos x="211" y="279"/>
                  </a:cxn>
                  <a:cxn ang="0">
                    <a:pos x="203" y="286"/>
                  </a:cxn>
                  <a:cxn ang="0">
                    <a:pos x="201" y="296"/>
                  </a:cxn>
                  <a:cxn ang="0">
                    <a:pos x="206" y="304"/>
                  </a:cxn>
                  <a:cxn ang="0">
                    <a:pos x="216" y="309"/>
                  </a:cxn>
                  <a:cxn ang="0">
                    <a:pos x="238" y="303"/>
                  </a:cxn>
                  <a:cxn ang="0">
                    <a:pos x="243" y="319"/>
                  </a:cxn>
                  <a:cxn ang="0">
                    <a:pos x="250" y="344"/>
                  </a:cxn>
                  <a:cxn ang="0">
                    <a:pos x="255" y="354"/>
                  </a:cxn>
                  <a:cxn ang="0">
                    <a:pos x="253" y="366"/>
                  </a:cxn>
                  <a:cxn ang="0">
                    <a:pos x="258" y="378"/>
                  </a:cxn>
                  <a:cxn ang="0">
                    <a:pos x="270" y="381"/>
                  </a:cxn>
                  <a:cxn ang="0">
                    <a:pos x="271" y="396"/>
                  </a:cxn>
                  <a:cxn ang="0">
                    <a:pos x="273" y="406"/>
                  </a:cxn>
                  <a:cxn ang="0">
                    <a:pos x="281" y="416"/>
                  </a:cxn>
                  <a:cxn ang="0">
                    <a:pos x="285" y="409"/>
                  </a:cxn>
                  <a:cxn ang="0">
                    <a:pos x="300" y="409"/>
                  </a:cxn>
                  <a:cxn ang="0">
                    <a:pos x="311" y="411"/>
                  </a:cxn>
                  <a:cxn ang="0">
                    <a:pos x="320" y="406"/>
                  </a:cxn>
                  <a:cxn ang="0">
                    <a:pos x="339" y="409"/>
                  </a:cxn>
                  <a:cxn ang="0">
                    <a:pos x="351" y="411"/>
                  </a:cxn>
                  <a:cxn ang="0">
                    <a:pos x="361" y="411"/>
                  </a:cxn>
                  <a:cxn ang="0">
                    <a:pos x="374" y="401"/>
                  </a:cxn>
                  <a:cxn ang="0">
                    <a:pos x="381" y="416"/>
                  </a:cxn>
                  <a:cxn ang="0">
                    <a:pos x="356" y="626"/>
                  </a:cxn>
                  <a:cxn ang="0">
                    <a:pos x="200" y="601"/>
                  </a:cxn>
                  <a:cxn ang="0">
                    <a:pos x="95" y="582"/>
                  </a:cxn>
                </a:cxnLst>
                <a:rect l="0" t="0" r="r" b="b"/>
                <a:pathLst>
                  <a:path w="386" h="626">
                    <a:moveTo>
                      <a:pt x="0" y="562"/>
                    </a:moveTo>
                    <a:lnTo>
                      <a:pt x="30" y="416"/>
                    </a:lnTo>
                    <a:lnTo>
                      <a:pt x="31" y="413"/>
                    </a:lnTo>
                    <a:lnTo>
                      <a:pt x="35" y="411"/>
                    </a:lnTo>
                    <a:lnTo>
                      <a:pt x="38" y="399"/>
                    </a:lnTo>
                    <a:lnTo>
                      <a:pt x="40" y="393"/>
                    </a:lnTo>
                    <a:lnTo>
                      <a:pt x="43" y="388"/>
                    </a:lnTo>
                    <a:lnTo>
                      <a:pt x="40" y="383"/>
                    </a:lnTo>
                    <a:lnTo>
                      <a:pt x="35" y="379"/>
                    </a:lnTo>
                    <a:lnTo>
                      <a:pt x="30" y="378"/>
                    </a:lnTo>
                    <a:lnTo>
                      <a:pt x="28" y="374"/>
                    </a:lnTo>
                    <a:lnTo>
                      <a:pt x="31" y="358"/>
                    </a:lnTo>
                    <a:lnTo>
                      <a:pt x="36" y="353"/>
                    </a:lnTo>
                    <a:lnTo>
                      <a:pt x="43" y="343"/>
                    </a:lnTo>
                    <a:lnTo>
                      <a:pt x="51" y="338"/>
                    </a:lnTo>
                    <a:lnTo>
                      <a:pt x="56" y="333"/>
                    </a:lnTo>
                    <a:lnTo>
                      <a:pt x="60" y="326"/>
                    </a:lnTo>
                    <a:lnTo>
                      <a:pt x="60" y="321"/>
                    </a:lnTo>
                    <a:lnTo>
                      <a:pt x="70" y="311"/>
                    </a:lnTo>
                    <a:lnTo>
                      <a:pt x="78" y="296"/>
                    </a:lnTo>
                    <a:lnTo>
                      <a:pt x="90" y="281"/>
                    </a:lnTo>
                    <a:lnTo>
                      <a:pt x="93" y="276"/>
                    </a:lnTo>
                    <a:lnTo>
                      <a:pt x="90" y="266"/>
                    </a:lnTo>
                    <a:lnTo>
                      <a:pt x="80" y="256"/>
                    </a:lnTo>
                    <a:lnTo>
                      <a:pt x="78" y="253"/>
                    </a:lnTo>
                    <a:lnTo>
                      <a:pt x="76" y="248"/>
                    </a:lnTo>
                    <a:lnTo>
                      <a:pt x="75" y="241"/>
                    </a:lnTo>
                    <a:lnTo>
                      <a:pt x="73" y="236"/>
                    </a:lnTo>
                    <a:lnTo>
                      <a:pt x="76" y="220"/>
                    </a:lnTo>
                    <a:lnTo>
                      <a:pt x="71" y="210"/>
                    </a:lnTo>
                    <a:lnTo>
                      <a:pt x="75" y="203"/>
                    </a:lnTo>
                    <a:lnTo>
                      <a:pt x="76" y="186"/>
                    </a:lnTo>
                    <a:lnTo>
                      <a:pt x="116" y="3"/>
                    </a:lnTo>
                    <a:lnTo>
                      <a:pt x="116" y="0"/>
                    </a:lnTo>
                    <a:lnTo>
                      <a:pt x="158" y="8"/>
                    </a:lnTo>
                    <a:lnTo>
                      <a:pt x="170" y="10"/>
                    </a:lnTo>
                    <a:lnTo>
                      <a:pt x="170" y="13"/>
                    </a:lnTo>
                    <a:lnTo>
                      <a:pt x="155" y="91"/>
                    </a:lnTo>
                    <a:lnTo>
                      <a:pt x="163" y="106"/>
                    </a:lnTo>
                    <a:lnTo>
                      <a:pt x="163" y="110"/>
                    </a:lnTo>
                    <a:lnTo>
                      <a:pt x="166" y="120"/>
                    </a:lnTo>
                    <a:lnTo>
                      <a:pt x="168" y="126"/>
                    </a:lnTo>
                    <a:lnTo>
                      <a:pt x="166" y="131"/>
                    </a:lnTo>
                    <a:lnTo>
                      <a:pt x="168" y="136"/>
                    </a:lnTo>
                    <a:lnTo>
                      <a:pt x="163" y="138"/>
                    </a:lnTo>
                    <a:lnTo>
                      <a:pt x="171" y="148"/>
                    </a:lnTo>
                    <a:lnTo>
                      <a:pt x="173" y="153"/>
                    </a:lnTo>
                    <a:lnTo>
                      <a:pt x="181" y="156"/>
                    </a:lnTo>
                    <a:lnTo>
                      <a:pt x="183" y="161"/>
                    </a:lnTo>
                    <a:lnTo>
                      <a:pt x="186" y="168"/>
                    </a:lnTo>
                    <a:lnTo>
                      <a:pt x="190" y="173"/>
                    </a:lnTo>
                    <a:lnTo>
                      <a:pt x="195" y="183"/>
                    </a:lnTo>
                    <a:lnTo>
                      <a:pt x="200" y="188"/>
                    </a:lnTo>
                    <a:lnTo>
                      <a:pt x="198" y="191"/>
                    </a:lnTo>
                    <a:lnTo>
                      <a:pt x="200" y="196"/>
                    </a:lnTo>
                    <a:lnTo>
                      <a:pt x="205" y="201"/>
                    </a:lnTo>
                    <a:lnTo>
                      <a:pt x="208" y="206"/>
                    </a:lnTo>
                    <a:lnTo>
                      <a:pt x="213" y="206"/>
                    </a:lnTo>
                    <a:lnTo>
                      <a:pt x="211" y="211"/>
                    </a:lnTo>
                    <a:lnTo>
                      <a:pt x="216" y="215"/>
                    </a:lnTo>
                    <a:lnTo>
                      <a:pt x="223" y="215"/>
                    </a:lnTo>
                    <a:lnTo>
                      <a:pt x="228" y="216"/>
                    </a:lnTo>
                    <a:lnTo>
                      <a:pt x="223" y="233"/>
                    </a:lnTo>
                    <a:lnTo>
                      <a:pt x="218" y="243"/>
                    </a:lnTo>
                    <a:lnTo>
                      <a:pt x="216" y="248"/>
                    </a:lnTo>
                    <a:lnTo>
                      <a:pt x="211" y="253"/>
                    </a:lnTo>
                    <a:lnTo>
                      <a:pt x="213" y="258"/>
                    </a:lnTo>
                    <a:lnTo>
                      <a:pt x="211" y="264"/>
                    </a:lnTo>
                    <a:lnTo>
                      <a:pt x="213" y="269"/>
                    </a:lnTo>
                    <a:lnTo>
                      <a:pt x="211" y="279"/>
                    </a:lnTo>
                    <a:lnTo>
                      <a:pt x="206" y="281"/>
                    </a:lnTo>
                    <a:lnTo>
                      <a:pt x="203" y="286"/>
                    </a:lnTo>
                    <a:lnTo>
                      <a:pt x="205" y="291"/>
                    </a:lnTo>
                    <a:lnTo>
                      <a:pt x="201" y="296"/>
                    </a:lnTo>
                    <a:lnTo>
                      <a:pt x="200" y="303"/>
                    </a:lnTo>
                    <a:lnTo>
                      <a:pt x="206" y="304"/>
                    </a:lnTo>
                    <a:lnTo>
                      <a:pt x="211" y="311"/>
                    </a:lnTo>
                    <a:lnTo>
                      <a:pt x="216" y="309"/>
                    </a:lnTo>
                    <a:lnTo>
                      <a:pt x="236" y="298"/>
                    </a:lnTo>
                    <a:lnTo>
                      <a:pt x="238" y="303"/>
                    </a:lnTo>
                    <a:lnTo>
                      <a:pt x="243" y="308"/>
                    </a:lnTo>
                    <a:lnTo>
                      <a:pt x="243" y="319"/>
                    </a:lnTo>
                    <a:lnTo>
                      <a:pt x="245" y="333"/>
                    </a:lnTo>
                    <a:lnTo>
                      <a:pt x="250" y="344"/>
                    </a:lnTo>
                    <a:lnTo>
                      <a:pt x="253" y="349"/>
                    </a:lnTo>
                    <a:lnTo>
                      <a:pt x="255" y="354"/>
                    </a:lnTo>
                    <a:lnTo>
                      <a:pt x="255" y="359"/>
                    </a:lnTo>
                    <a:lnTo>
                      <a:pt x="253" y="366"/>
                    </a:lnTo>
                    <a:lnTo>
                      <a:pt x="255" y="373"/>
                    </a:lnTo>
                    <a:lnTo>
                      <a:pt x="258" y="378"/>
                    </a:lnTo>
                    <a:lnTo>
                      <a:pt x="265" y="376"/>
                    </a:lnTo>
                    <a:lnTo>
                      <a:pt x="270" y="381"/>
                    </a:lnTo>
                    <a:lnTo>
                      <a:pt x="273" y="391"/>
                    </a:lnTo>
                    <a:lnTo>
                      <a:pt x="271" y="396"/>
                    </a:lnTo>
                    <a:lnTo>
                      <a:pt x="275" y="401"/>
                    </a:lnTo>
                    <a:lnTo>
                      <a:pt x="273" y="406"/>
                    </a:lnTo>
                    <a:lnTo>
                      <a:pt x="276" y="411"/>
                    </a:lnTo>
                    <a:lnTo>
                      <a:pt x="281" y="416"/>
                    </a:lnTo>
                    <a:lnTo>
                      <a:pt x="283" y="416"/>
                    </a:lnTo>
                    <a:lnTo>
                      <a:pt x="285" y="409"/>
                    </a:lnTo>
                    <a:lnTo>
                      <a:pt x="290" y="408"/>
                    </a:lnTo>
                    <a:lnTo>
                      <a:pt x="300" y="409"/>
                    </a:lnTo>
                    <a:lnTo>
                      <a:pt x="306" y="411"/>
                    </a:lnTo>
                    <a:lnTo>
                      <a:pt x="311" y="411"/>
                    </a:lnTo>
                    <a:lnTo>
                      <a:pt x="316" y="406"/>
                    </a:lnTo>
                    <a:lnTo>
                      <a:pt x="320" y="406"/>
                    </a:lnTo>
                    <a:lnTo>
                      <a:pt x="330" y="409"/>
                    </a:lnTo>
                    <a:lnTo>
                      <a:pt x="339" y="409"/>
                    </a:lnTo>
                    <a:lnTo>
                      <a:pt x="346" y="413"/>
                    </a:lnTo>
                    <a:lnTo>
                      <a:pt x="351" y="411"/>
                    </a:lnTo>
                    <a:lnTo>
                      <a:pt x="361" y="414"/>
                    </a:lnTo>
                    <a:lnTo>
                      <a:pt x="361" y="411"/>
                    </a:lnTo>
                    <a:lnTo>
                      <a:pt x="369" y="399"/>
                    </a:lnTo>
                    <a:lnTo>
                      <a:pt x="374" y="401"/>
                    </a:lnTo>
                    <a:lnTo>
                      <a:pt x="378" y="411"/>
                    </a:lnTo>
                    <a:lnTo>
                      <a:pt x="381" y="416"/>
                    </a:lnTo>
                    <a:lnTo>
                      <a:pt x="386" y="421"/>
                    </a:lnTo>
                    <a:lnTo>
                      <a:pt x="356" y="626"/>
                    </a:lnTo>
                    <a:lnTo>
                      <a:pt x="285" y="616"/>
                    </a:lnTo>
                    <a:lnTo>
                      <a:pt x="200" y="601"/>
                    </a:lnTo>
                    <a:lnTo>
                      <a:pt x="176" y="597"/>
                    </a:lnTo>
                    <a:lnTo>
                      <a:pt x="95" y="582"/>
                    </a:lnTo>
                    <a:lnTo>
                      <a:pt x="0" y="562"/>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39" name="Freeform 471"/>
              <p:cNvSpPr>
                <a:spLocks/>
              </p:cNvSpPr>
              <p:nvPr/>
            </p:nvSpPr>
            <p:spPr bwMode="auto">
              <a:xfrm>
                <a:off x="2714" y="2544"/>
                <a:ext cx="363" cy="456"/>
              </a:xfrm>
              <a:custGeom>
                <a:avLst/>
                <a:gdLst/>
                <a:ahLst/>
                <a:cxnLst>
                  <a:cxn ang="0">
                    <a:pos x="0" y="408"/>
                  </a:cxn>
                  <a:cxn ang="0">
                    <a:pos x="73" y="0"/>
                  </a:cxn>
                  <a:cxn ang="0">
                    <a:pos x="97" y="4"/>
                  </a:cxn>
                  <a:cxn ang="0">
                    <a:pos x="182" y="19"/>
                  </a:cxn>
                  <a:cxn ang="0">
                    <a:pos x="253" y="29"/>
                  </a:cxn>
                  <a:cxn ang="0">
                    <a:pos x="241" y="112"/>
                  </a:cxn>
                  <a:cxn ang="0">
                    <a:pos x="363" y="129"/>
                  </a:cxn>
                  <a:cxn ang="0">
                    <a:pos x="323" y="456"/>
                  </a:cxn>
                  <a:cxn ang="0">
                    <a:pos x="233" y="445"/>
                  </a:cxn>
                  <a:cxn ang="0">
                    <a:pos x="148" y="433"/>
                  </a:cxn>
                  <a:cxn ang="0">
                    <a:pos x="60" y="418"/>
                  </a:cxn>
                  <a:cxn ang="0">
                    <a:pos x="0" y="408"/>
                  </a:cxn>
                </a:cxnLst>
                <a:rect l="0" t="0" r="r" b="b"/>
                <a:pathLst>
                  <a:path w="363" h="456">
                    <a:moveTo>
                      <a:pt x="0" y="408"/>
                    </a:moveTo>
                    <a:lnTo>
                      <a:pt x="73" y="0"/>
                    </a:lnTo>
                    <a:lnTo>
                      <a:pt x="97" y="4"/>
                    </a:lnTo>
                    <a:lnTo>
                      <a:pt x="182" y="19"/>
                    </a:lnTo>
                    <a:lnTo>
                      <a:pt x="253" y="29"/>
                    </a:lnTo>
                    <a:lnTo>
                      <a:pt x="241" y="112"/>
                    </a:lnTo>
                    <a:lnTo>
                      <a:pt x="363" y="129"/>
                    </a:lnTo>
                    <a:lnTo>
                      <a:pt x="323" y="456"/>
                    </a:lnTo>
                    <a:lnTo>
                      <a:pt x="233" y="445"/>
                    </a:lnTo>
                    <a:lnTo>
                      <a:pt x="148" y="433"/>
                    </a:lnTo>
                    <a:lnTo>
                      <a:pt x="60" y="418"/>
                    </a:lnTo>
                    <a:lnTo>
                      <a:pt x="0" y="408"/>
                    </a:lnTo>
                    <a:close/>
                  </a:path>
                </a:pathLst>
              </a:custGeom>
              <a:solidFill>
                <a:srgbClr val="F2692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40" name="Freeform 472"/>
              <p:cNvSpPr>
                <a:spLocks/>
              </p:cNvSpPr>
              <p:nvPr/>
            </p:nvSpPr>
            <p:spPr bwMode="auto">
              <a:xfrm>
                <a:off x="2714" y="2544"/>
                <a:ext cx="363" cy="456"/>
              </a:xfrm>
              <a:custGeom>
                <a:avLst/>
                <a:gdLst/>
                <a:ahLst/>
                <a:cxnLst>
                  <a:cxn ang="0">
                    <a:pos x="0" y="408"/>
                  </a:cxn>
                  <a:cxn ang="0">
                    <a:pos x="73" y="0"/>
                  </a:cxn>
                  <a:cxn ang="0">
                    <a:pos x="97" y="4"/>
                  </a:cxn>
                  <a:cxn ang="0">
                    <a:pos x="182" y="19"/>
                  </a:cxn>
                  <a:cxn ang="0">
                    <a:pos x="253" y="29"/>
                  </a:cxn>
                  <a:cxn ang="0">
                    <a:pos x="241" y="112"/>
                  </a:cxn>
                  <a:cxn ang="0">
                    <a:pos x="363" y="129"/>
                  </a:cxn>
                  <a:cxn ang="0">
                    <a:pos x="323" y="456"/>
                  </a:cxn>
                  <a:cxn ang="0">
                    <a:pos x="233" y="445"/>
                  </a:cxn>
                  <a:cxn ang="0">
                    <a:pos x="148" y="433"/>
                  </a:cxn>
                  <a:cxn ang="0">
                    <a:pos x="60" y="418"/>
                  </a:cxn>
                  <a:cxn ang="0">
                    <a:pos x="0" y="408"/>
                  </a:cxn>
                </a:cxnLst>
                <a:rect l="0" t="0" r="r" b="b"/>
                <a:pathLst>
                  <a:path w="363" h="456">
                    <a:moveTo>
                      <a:pt x="0" y="408"/>
                    </a:moveTo>
                    <a:lnTo>
                      <a:pt x="73" y="0"/>
                    </a:lnTo>
                    <a:lnTo>
                      <a:pt x="97" y="4"/>
                    </a:lnTo>
                    <a:lnTo>
                      <a:pt x="182" y="19"/>
                    </a:lnTo>
                    <a:lnTo>
                      <a:pt x="253" y="29"/>
                    </a:lnTo>
                    <a:lnTo>
                      <a:pt x="241" y="112"/>
                    </a:lnTo>
                    <a:lnTo>
                      <a:pt x="363" y="129"/>
                    </a:lnTo>
                    <a:lnTo>
                      <a:pt x="323" y="456"/>
                    </a:lnTo>
                    <a:lnTo>
                      <a:pt x="233" y="445"/>
                    </a:lnTo>
                    <a:lnTo>
                      <a:pt x="148" y="433"/>
                    </a:lnTo>
                    <a:lnTo>
                      <a:pt x="60" y="418"/>
                    </a:lnTo>
                    <a:lnTo>
                      <a:pt x="0" y="408"/>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41" name="Freeform 473"/>
              <p:cNvSpPr>
                <a:spLocks/>
              </p:cNvSpPr>
              <p:nvPr/>
            </p:nvSpPr>
            <p:spPr bwMode="auto">
              <a:xfrm>
                <a:off x="2766" y="1957"/>
                <a:ext cx="667" cy="416"/>
              </a:xfrm>
              <a:custGeom>
                <a:avLst/>
                <a:gdLst/>
                <a:ahLst/>
                <a:cxnLst>
                  <a:cxn ang="0">
                    <a:pos x="13" y="116"/>
                  </a:cxn>
                  <a:cxn ang="0">
                    <a:pos x="8" y="100"/>
                  </a:cxn>
                  <a:cxn ang="0">
                    <a:pos x="0" y="81"/>
                  </a:cxn>
                  <a:cxn ang="0">
                    <a:pos x="15" y="0"/>
                  </a:cxn>
                  <a:cxn ang="0">
                    <a:pos x="234" y="40"/>
                  </a:cxn>
                  <a:cxn ang="0">
                    <a:pos x="438" y="68"/>
                  </a:cxn>
                  <a:cxn ang="0">
                    <a:pos x="627" y="86"/>
                  </a:cxn>
                  <a:cxn ang="0">
                    <a:pos x="667" y="91"/>
                  </a:cxn>
                  <a:cxn ang="0">
                    <a:pos x="646" y="411"/>
                  </a:cxn>
                  <a:cxn ang="0">
                    <a:pos x="566" y="409"/>
                  </a:cxn>
                  <a:cxn ang="0">
                    <a:pos x="348" y="386"/>
                  </a:cxn>
                  <a:cxn ang="0">
                    <a:pos x="236" y="376"/>
                  </a:cxn>
                  <a:cxn ang="0">
                    <a:pos x="226" y="406"/>
                  </a:cxn>
                  <a:cxn ang="0">
                    <a:pos x="219" y="391"/>
                  </a:cxn>
                  <a:cxn ang="0">
                    <a:pos x="206" y="401"/>
                  </a:cxn>
                  <a:cxn ang="0">
                    <a:pos x="196" y="401"/>
                  </a:cxn>
                  <a:cxn ang="0">
                    <a:pos x="184" y="399"/>
                  </a:cxn>
                  <a:cxn ang="0">
                    <a:pos x="165" y="396"/>
                  </a:cxn>
                  <a:cxn ang="0">
                    <a:pos x="156" y="401"/>
                  </a:cxn>
                  <a:cxn ang="0">
                    <a:pos x="145" y="399"/>
                  </a:cxn>
                  <a:cxn ang="0">
                    <a:pos x="130" y="399"/>
                  </a:cxn>
                  <a:cxn ang="0">
                    <a:pos x="126" y="406"/>
                  </a:cxn>
                  <a:cxn ang="0">
                    <a:pos x="118" y="396"/>
                  </a:cxn>
                  <a:cxn ang="0">
                    <a:pos x="116" y="386"/>
                  </a:cxn>
                  <a:cxn ang="0">
                    <a:pos x="115" y="371"/>
                  </a:cxn>
                  <a:cxn ang="0">
                    <a:pos x="103" y="368"/>
                  </a:cxn>
                  <a:cxn ang="0">
                    <a:pos x="98" y="356"/>
                  </a:cxn>
                  <a:cxn ang="0">
                    <a:pos x="100" y="344"/>
                  </a:cxn>
                  <a:cxn ang="0">
                    <a:pos x="95" y="334"/>
                  </a:cxn>
                  <a:cxn ang="0">
                    <a:pos x="88" y="309"/>
                  </a:cxn>
                  <a:cxn ang="0">
                    <a:pos x="83" y="293"/>
                  </a:cxn>
                  <a:cxn ang="0">
                    <a:pos x="61" y="299"/>
                  </a:cxn>
                  <a:cxn ang="0">
                    <a:pos x="51" y="294"/>
                  </a:cxn>
                  <a:cxn ang="0">
                    <a:pos x="46" y="286"/>
                  </a:cxn>
                  <a:cxn ang="0">
                    <a:pos x="48" y="276"/>
                  </a:cxn>
                  <a:cxn ang="0">
                    <a:pos x="56" y="269"/>
                  </a:cxn>
                  <a:cxn ang="0">
                    <a:pos x="56" y="254"/>
                  </a:cxn>
                  <a:cxn ang="0">
                    <a:pos x="56" y="243"/>
                  </a:cxn>
                  <a:cxn ang="0">
                    <a:pos x="63" y="233"/>
                  </a:cxn>
                  <a:cxn ang="0">
                    <a:pos x="73" y="206"/>
                  </a:cxn>
                  <a:cxn ang="0">
                    <a:pos x="61" y="205"/>
                  </a:cxn>
                  <a:cxn ang="0">
                    <a:pos x="58" y="196"/>
                  </a:cxn>
                  <a:cxn ang="0">
                    <a:pos x="50" y="191"/>
                  </a:cxn>
                  <a:cxn ang="0">
                    <a:pos x="43" y="181"/>
                  </a:cxn>
                  <a:cxn ang="0">
                    <a:pos x="40" y="173"/>
                  </a:cxn>
                  <a:cxn ang="0">
                    <a:pos x="31" y="158"/>
                  </a:cxn>
                  <a:cxn ang="0">
                    <a:pos x="26" y="146"/>
                  </a:cxn>
                  <a:cxn ang="0">
                    <a:pos x="16" y="138"/>
                  </a:cxn>
                  <a:cxn ang="0">
                    <a:pos x="13" y="126"/>
                  </a:cxn>
                </a:cxnLst>
                <a:rect l="0" t="0" r="r" b="b"/>
                <a:pathLst>
                  <a:path w="667" h="416">
                    <a:moveTo>
                      <a:pt x="11" y="121"/>
                    </a:moveTo>
                    <a:lnTo>
                      <a:pt x="13" y="116"/>
                    </a:lnTo>
                    <a:lnTo>
                      <a:pt x="11" y="110"/>
                    </a:lnTo>
                    <a:lnTo>
                      <a:pt x="8" y="100"/>
                    </a:lnTo>
                    <a:lnTo>
                      <a:pt x="8" y="96"/>
                    </a:lnTo>
                    <a:lnTo>
                      <a:pt x="0" y="81"/>
                    </a:lnTo>
                    <a:lnTo>
                      <a:pt x="15" y="3"/>
                    </a:lnTo>
                    <a:lnTo>
                      <a:pt x="15" y="0"/>
                    </a:lnTo>
                    <a:lnTo>
                      <a:pt x="95" y="16"/>
                    </a:lnTo>
                    <a:lnTo>
                      <a:pt x="234" y="40"/>
                    </a:lnTo>
                    <a:lnTo>
                      <a:pt x="358" y="58"/>
                    </a:lnTo>
                    <a:lnTo>
                      <a:pt x="438" y="68"/>
                    </a:lnTo>
                    <a:lnTo>
                      <a:pt x="523" y="76"/>
                    </a:lnTo>
                    <a:lnTo>
                      <a:pt x="627" y="86"/>
                    </a:lnTo>
                    <a:lnTo>
                      <a:pt x="667" y="90"/>
                    </a:lnTo>
                    <a:lnTo>
                      <a:pt x="667" y="91"/>
                    </a:lnTo>
                    <a:lnTo>
                      <a:pt x="651" y="339"/>
                    </a:lnTo>
                    <a:lnTo>
                      <a:pt x="646" y="411"/>
                    </a:lnTo>
                    <a:lnTo>
                      <a:pt x="642" y="416"/>
                    </a:lnTo>
                    <a:lnTo>
                      <a:pt x="566" y="409"/>
                    </a:lnTo>
                    <a:lnTo>
                      <a:pt x="451" y="399"/>
                    </a:lnTo>
                    <a:lnTo>
                      <a:pt x="348" y="386"/>
                    </a:lnTo>
                    <a:lnTo>
                      <a:pt x="241" y="371"/>
                    </a:lnTo>
                    <a:lnTo>
                      <a:pt x="236" y="376"/>
                    </a:lnTo>
                    <a:lnTo>
                      <a:pt x="231" y="411"/>
                    </a:lnTo>
                    <a:lnTo>
                      <a:pt x="226" y="406"/>
                    </a:lnTo>
                    <a:lnTo>
                      <a:pt x="223" y="401"/>
                    </a:lnTo>
                    <a:lnTo>
                      <a:pt x="219" y="391"/>
                    </a:lnTo>
                    <a:lnTo>
                      <a:pt x="214" y="389"/>
                    </a:lnTo>
                    <a:lnTo>
                      <a:pt x="206" y="401"/>
                    </a:lnTo>
                    <a:lnTo>
                      <a:pt x="206" y="404"/>
                    </a:lnTo>
                    <a:lnTo>
                      <a:pt x="196" y="401"/>
                    </a:lnTo>
                    <a:lnTo>
                      <a:pt x="191" y="403"/>
                    </a:lnTo>
                    <a:lnTo>
                      <a:pt x="184" y="399"/>
                    </a:lnTo>
                    <a:lnTo>
                      <a:pt x="175" y="399"/>
                    </a:lnTo>
                    <a:lnTo>
                      <a:pt x="165" y="396"/>
                    </a:lnTo>
                    <a:lnTo>
                      <a:pt x="161" y="396"/>
                    </a:lnTo>
                    <a:lnTo>
                      <a:pt x="156" y="401"/>
                    </a:lnTo>
                    <a:lnTo>
                      <a:pt x="151" y="401"/>
                    </a:lnTo>
                    <a:lnTo>
                      <a:pt x="145" y="399"/>
                    </a:lnTo>
                    <a:lnTo>
                      <a:pt x="135" y="398"/>
                    </a:lnTo>
                    <a:lnTo>
                      <a:pt x="130" y="399"/>
                    </a:lnTo>
                    <a:lnTo>
                      <a:pt x="128" y="406"/>
                    </a:lnTo>
                    <a:lnTo>
                      <a:pt x="126" y="406"/>
                    </a:lnTo>
                    <a:lnTo>
                      <a:pt x="121" y="401"/>
                    </a:lnTo>
                    <a:lnTo>
                      <a:pt x="118" y="396"/>
                    </a:lnTo>
                    <a:lnTo>
                      <a:pt x="120" y="391"/>
                    </a:lnTo>
                    <a:lnTo>
                      <a:pt x="116" y="386"/>
                    </a:lnTo>
                    <a:lnTo>
                      <a:pt x="118" y="381"/>
                    </a:lnTo>
                    <a:lnTo>
                      <a:pt x="115" y="371"/>
                    </a:lnTo>
                    <a:lnTo>
                      <a:pt x="110" y="366"/>
                    </a:lnTo>
                    <a:lnTo>
                      <a:pt x="103" y="368"/>
                    </a:lnTo>
                    <a:lnTo>
                      <a:pt x="100" y="363"/>
                    </a:lnTo>
                    <a:lnTo>
                      <a:pt x="98" y="356"/>
                    </a:lnTo>
                    <a:lnTo>
                      <a:pt x="100" y="349"/>
                    </a:lnTo>
                    <a:lnTo>
                      <a:pt x="100" y="344"/>
                    </a:lnTo>
                    <a:lnTo>
                      <a:pt x="98" y="339"/>
                    </a:lnTo>
                    <a:lnTo>
                      <a:pt x="95" y="334"/>
                    </a:lnTo>
                    <a:lnTo>
                      <a:pt x="90" y="323"/>
                    </a:lnTo>
                    <a:lnTo>
                      <a:pt x="88" y="309"/>
                    </a:lnTo>
                    <a:lnTo>
                      <a:pt x="88" y="298"/>
                    </a:lnTo>
                    <a:lnTo>
                      <a:pt x="83" y="293"/>
                    </a:lnTo>
                    <a:lnTo>
                      <a:pt x="81" y="288"/>
                    </a:lnTo>
                    <a:lnTo>
                      <a:pt x="61" y="299"/>
                    </a:lnTo>
                    <a:lnTo>
                      <a:pt x="56" y="301"/>
                    </a:lnTo>
                    <a:lnTo>
                      <a:pt x="51" y="294"/>
                    </a:lnTo>
                    <a:lnTo>
                      <a:pt x="45" y="293"/>
                    </a:lnTo>
                    <a:lnTo>
                      <a:pt x="46" y="286"/>
                    </a:lnTo>
                    <a:lnTo>
                      <a:pt x="50" y="281"/>
                    </a:lnTo>
                    <a:lnTo>
                      <a:pt x="48" y="276"/>
                    </a:lnTo>
                    <a:lnTo>
                      <a:pt x="51" y="271"/>
                    </a:lnTo>
                    <a:lnTo>
                      <a:pt x="56" y="269"/>
                    </a:lnTo>
                    <a:lnTo>
                      <a:pt x="58" y="259"/>
                    </a:lnTo>
                    <a:lnTo>
                      <a:pt x="56" y="254"/>
                    </a:lnTo>
                    <a:lnTo>
                      <a:pt x="58" y="248"/>
                    </a:lnTo>
                    <a:lnTo>
                      <a:pt x="56" y="243"/>
                    </a:lnTo>
                    <a:lnTo>
                      <a:pt x="61" y="238"/>
                    </a:lnTo>
                    <a:lnTo>
                      <a:pt x="63" y="233"/>
                    </a:lnTo>
                    <a:lnTo>
                      <a:pt x="68" y="223"/>
                    </a:lnTo>
                    <a:lnTo>
                      <a:pt x="73" y="206"/>
                    </a:lnTo>
                    <a:lnTo>
                      <a:pt x="68" y="205"/>
                    </a:lnTo>
                    <a:lnTo>
                      <a:pt x="61" y="205"/>
                    </a:lnTo>
                    <a:lnTo>
                      <a:pt x="56" y="201"/>
                    </a:lnTo>
                    <a:lnTo>
                      <a:pt x="58" y="196"/>
                    </a:lnTo>
                    <a:lnTo>
                      <a:pt x="53" y="196"/>
                    </a:lnTo>
                    <a:lnTo>
                      <a:pt x="50" y="191"/>
                    </a:lnTo>
                    <a:lnTo>
                      <a:pt x="45" y="186"/>
                    </a:lnTo>
                    <a:lnTo>
                      <a:pt x="43" y="181"/>
                    </a:lnTo>
                    <a:lnTo>
                      <a:pt x="45" y="178"/>
                    </a:lnTo>
                    <a:lnTo>
                      <a:pt x="40" y="173"/>
                    </a:lnTo>
                    <a:lnTo>
                      <a:pt x="35" y="163"/>
                    </a:lnTo>
                    <a:lnTo>
                      <a:pt x="31" y="158"/>
                    </a:lnTo>
                    <a:lnTo>
                      <a:pt x="28" y="151"/>
                    </a:lnTo>
                    <a:lnTo>
                      <a:pt x="26" y="146"/>
                    </a:lnTo>
                    <a:lnTo>
                      <a:pt x="18" y="143"/>
                    </a:lnTo>
                    <a:lnTo>
                      <a:pt x="16" y="138"/>
                    </a:lnTo>
                    <a:lnTo>
                      <a:pt x="8" y="128"/>
                    </a:lnTo>
                    <a:lnTo>
                      <a:pt x="13" y="126"/>
                    </a:lnTo>
                    <a:lnTo>
                      <a:pt x="11" y="121"/>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42" name="Freeform 474"/>
              <p:cNvSpPr>
                <a:spLocks/>
              </p:cNvSpPr>
              <p:nvPr/>
            </p:nvSpPr>
            <p:spPr bwMode="auto">
              <a:xfrm>
                <a:off x="2766" y="1957"/>
                <a:ext cx="667" cy="416"/>
              </a:xfrm>
              <a:custGeom>
                <a:avLst/>
                <a:gdLst/>
                <a:ahLst/>
                <a:cxnLst>
                  <a:cxn ang="0">
                    <a:pos x="13" y="116"/>
                  </a:cxn>
                  <a:cxn ang="0">
                    <a:pos x="8" y="100"/>
                  </a:cxn>
                  <a:cxn ang="0">
                    <a:pos x="0" y="81"/>
                  </a:cxn>
                  <a:cxn ang="0">
                    <a:pos x="15" y="0"/>
                  </a:cxn>
                  <a:cxn ang="0">
                    <a:pos x="234" y="40"/>
                  </a:cxn>
                  <a:cxn ang="0">
                    <a:pos x="438" y="68"/>
                  </a:cxn>
                  <a:cxn ang="0">
                    <a:pos x="627" y="86"/>
                  </a:cxn>
                  <a:cxn ang="0">
                    <a:pos x="667" y="91"/>
                  </a:cxn>
                  <a:cxn ang="0">
                    <a:pos x="646" y="411"/>
                  </a:cxn>
                  <a:cxn ang="0">
                    <a:pos x="566" y="409"/>
                  </a:cxn>
                  <a:cxn ang="0">
                    <a:pos x="348" y="386"/>
                  </a:cxn>
                  <a:cxn ang="0">
                    <a:pos x="236" y="376"/>
                  </a:cxn>
                  <a:cxn ang="0">
                    <a:pos x="226" y="406"/>
                  </a:cxn>
                  <a:cxn ang="0">
                    <a:pos x="219" y="391"/>
                  </a:cxn>
                  <a:cxn ang="0">
                    <a:pos x="206" y="401"/>
                  </a:cxn>
                  <a:cxn ang="0">
                    <a:pos x="196" y="401"/>
                  </a:cxn>
                  <a:cxn ang="0">
                    <a:pos x="184" y="399"/>
                  </a:cxn>
                  <a:cxn ang="0">
                    <a:pos x="165" y="396"/>
                  </a:cxn>
                  <a:cxn ang="0">
                    <a:pos x="156" y="401"/>
                  </a:cxn>
                  <a:cxn ang="0">
                    <a:pos x="145" y="399"/>
                  </a:cxn>
                  <a:cxn ang="0">
                    <a:pos x="130" y="399"/>
                  </a:cxn>
                  <a:cxn ang="0">
                    <a:pos x="126" y="406"/>
                  </a:cxn>
                  <a:cxn ang="0">
                    <a:pos x="118" y="396"/>
                  </a:cxn>
                  <a:cxn ang="0">
                    <a:pos x="116" y="386"/>
                  </a:cxn>
                  <a:cxn ang="0">
                    <a:pos x="115" y="371"/>
                  </a:cxn>
                  <a:cxn ang="0">
                    <a:pos x="103" y="368"/>
                  </a:cxn>
                  <a:cxn ang="0">
                    <a:pos x="98" y="356"/>
                  </a:cxn>
                  <a:cxn ang="0">
                    <a:pos x="100" y="344"/>
                  </a:cxn>
                  <a:cxn ang="0">
                    <a:pos x="95" y="334"/>
                  </a:cxn>
                  <a:cxn ang="0">
                    <a:pos x="88" y="309"/>
                  </a:cxn>
                  <a:cxn ang="0">
                    <a:pos x="83" y="293"/>
                  </a:cxn>
                  <a:cxn ang="0">
                    <a:pos x="61" y="299"/>
                  </a:cxn>
                  <a:cxn ang="0">
                    <a:pos x="51" y="294"/>
                  </a:cxn>
                  <a:cxn ang="0">
                    <a:pos x="46" y="286"/>
                  </a:cxn>
                  <a:cxn ang="0">
                    <a:pos x="48" y="276"/>
                  </a:cxn>
                  <a:cxn ang="0">
                    <a:pos x="56" y="269"/>
                  </a:cxn>
                  <a:cxn ang="0">
                    <a:pos x="56" y="254"/>
                  </a:cxn>
                  <a:cxn ang="0">
                    <a:pos x="56" y="243"/>
                  </a:cxn>
                  <a:cxn ang="0">
                    <a:pos x="63" y="233"/>
                  </a:cxn>
                  <a:cxn ang="0">
                    <a:pos x="73" y="206"/>
                  </a:cxn>
                  <a:cxn ang="0">
                    <a:pos x="61" y="205"/>
                  </a:cxn>
                  <a:cxn ang="0">
                    <a:pos x="58" y="196"/>
                  </a:cxn>
                  <a:cxn ang="0">
                    <a:pos x="50" y="191"/>
                  </a:cxn>
                  <a:cxn ang="0">
                    <a:pos x="43" y="181"/>
                  </a:cxn>
                  <a:cxn ang="0">
                    <a:pos x="40" y="173"/>
                  </a:cxn>
                  <a:cxn ang="0">
                    <a:pos x="31" y="158"/>
                  </a:cxn>
                  <a:cxn ang="0">
                    <a:pos x="26" y="146"/>
                  </a:cxn>
                  <a:cxn ang="0">
                    <a:pos x="16" y="138"/>
                  </a:cxn>
                  <a:cxn ang="0">
                    <a:pos x="13" y="126"/>
                  </a:cxn>
                </a:cxnLst>
                <a:rect l="0" t="0" r="r" b="b"/>
                <a:pathLst>
                  <a:path w="667" h="416">
                    <a:moveTo>
                      <a:pt x="11" y="121"/>
                    </a:moveTo>
                    <a:lnTo>
                      <a:pt x="13" y="116"/>
                    </a:lnTo>
                    <a:lnTo>
                      <a:pt x="11" y="110"/>
                    </a:lnTo>
                    <a:lnTo>
                      <a:pt x="8" y="100"/>
                    </a:lnTo>
                    <a:lnTo>
                      <a:pt x="8" y="96"/>
                    </a:lnTo>
                    <a:lnTo>
                      <a:pt x="0" y="81"/>
                    </a:lnTo>
                    <a:lnTo>
                      <a:pt x="15" y="3"/>
                    </a:lnTo>
                    <a:lnTo>
                      <a:pt x="15" y="0"/>
                    </a:lnTo>
                    <a:lnTo>
                      <a:pt x="95" y="16"/>
                    </a:lnTo>
                    <a:lnTo>
                      <a:pt x="234" y="40"/>
                    </a:lnTo>
                    <a:lnTo>
                      <a:pt x="358" y="58"/>
                    </a:lnTo>
                    <a:lnTo>
                      <a:pt x="438" y="68"/>
                    </a:lnTo>
                    <a:lnTo>
                      <a:pt x="523" y="76"/>
                    </a:lnTo>
                    <a:lnTo>
                      <a:pt x="627" y="86"/>
                    </a:lnTo>
                    <a:lnTo>
                      <a:pt x="667" y="90"/>
                    </a:lnTo>
                    <a:lnTo>
                      <a:pt x="667" y="91"/>
                    </a:lnTo>
                    <a:lnTo>
                      <a:pt x="651" y="339"/>
                    </a:lnTo>
                    <a:lnTo>
                      <a:pt x="646" y="411"/>
                    </a:lnTo>
                    <a:lnTo>
                      <a:pt x="642" y="416"/>
                    </a:lnTo>
                    <a:lnTo>
                      <a:pt x="566" y="409"/>
                    </a:lnTo>
                    <a:lnTo>
                      <a:pt x="451" y="399"/>
                    </a:lnTo>
                    <a:lnTo>
                      <a:pt x="348" y="386"/>
                    </a:lnTo>
                    <a:lnTo>
                      <a:pt x="241" y="371"/>
                    </a:lnTo>
                    <a:lnTo>
                      <a:pt x="236" y="376"/>
                    </a:lnTo>
                    <a:lnTo>
                      <a:pt x="231" y="411"/>
                    </a:lnTo>
                    <a:lnTo>
                      <a:pt x="226" y="406"/>
                    </a:lnTo>
                    <a:lnTo>
                      <a:pt x="223" y="401"/>
                    </a:lnTo>
                    <a:lnTo>
                      <a:pt x="219" y="391"/>
                    </a:lnTo>
                    <a:lnTo>
                      <a:pt x="214" y="389"/>
                    </a:lnTo>
                    <a:lnTo>
                      <a:pt x="206" y="401"/>
                    </a:lnTo>
                    <a:lnTo>
                      <a:pt x="206" y="404"/>
                    </a:lnTo>
                    <a:lnTo>
                      <a:pt x="196" y="401"/>
                    </a:lnTo>
                    <a:lnTo>
                      <a:pt x="191" y="403"/>
                    </a:lnTo>
                    <a:lnTo>
                      <a:pt x="184" y="399"/>
                    </a:lnTo>
                    <a:lnTo>
                      <a:pt x="175" y="399"/>
                    </a:lnTo>
                    <a:lnTo>
                      <a:pt x="165" y="396"/>
                    </a:lnTo>
                    <a:lnTo>
                      <a:pt x="161" y="396"/>
                    </a:lnTo>
                    <a:lnTo>
                      <a:pt x="156" y="401"/>
                    </a:lnTo>
                    <a:lnTo>
                      <a:pt x="151" y="401"/>
                    </a:lnTo>
                    <a:lnTo>
                      <a:pt x="145" y="399"/>
                    </a:lnTo>
                    <a:lnTo>
                      <a:pt x="135" y="398"/>
                    </a:lnTo>
                    <a:lnTo>
                      <a:pt x="130" y="399"/>
                    </a:lnTo>
                    <a:lnTo>
                      <a:pt x="128" y="406"/>
                    </a:lnTo>
                    <a:lnTo>
                      <a:pt x="126" y="406"/>
                    </a:lnTo>
                    <a:lnTo>
                      <a:pt x="121" y="401"/>
                    </a:lnTo>
                    <a:lnTo>
                      <a:pt x="118" y="396"/>
                    </a:lnTo>
                    <a:lnTo>
                      <a:pt x="120" y="391"/>
                    </a:lnTo>
                    <a:lnTo>
                      <a:pt x="116" y="386"/>
                    </a:lnTo>
                    <a:lnTo>
                      <a:pt x="118" y="381"/>
                    </a:lnTo>
                    <a:lnTo>
                      <a:pt x="115" y="371"/>
                    </a:lnTo>
                    <a:lnTo>
                      <a:pt x="110" y="366"/>
                    </a:lnTo>
                    <a:lnTo>
                      <a:pt x="103" y="368"/>
                    </a:lnTo>
                    <a:lnTo>
                      <a:pt x="100" y="363"/>
                    </a:lnTo>
                    <a:lnTo>
                      <a:pt x="98" y="356"/>
                    </a:lnTo>
                    <a:lnTo>
                      <a:pt x="100" y="349"/>
                    </a:lnTo>
                    <a:lnTo>
                      <a:pt x="100" y="344"/>
                    </a:lnTo>
                    <a:lnTo>
                      <a:pt x="98" y="339"/>
                    </a:lnTo>
                    <a:lnTo>
                      <a:pt x="95" y="334"/>
                    </a:lnTo>
                    <a:lnTo>
                      <a:pt x="90" y="323"/>
                    </a:lnTo>
                    <a:lnTo>
                      <a:pt x="88" y="309"/>
                    </a:lnTo>
                    <a:lnTo>
                      <a:pt x="88" y="298"/>
                    </a:lnTo>
                    <a:lnTo>
                      <a:pt x="83" y="293"/>
                    </a:lnTo>
                    <a:lnTo>
                      <a:pt x="81" y="288"/>
                    </a:lnTo>
                    <a:lnTo>
                      <a:pt x="61" y="299"/>
                    </a:lnTo>
                    <a:lnTo>
                      <a:pt x="56" y="301"/>
                    </a:lnTo>
                    <a:lnTo>
                      <a:pt x="51" y="294"/>
                    </a:lnTo>
                    <a:lnTo>
                      <a:pt x="45" y="293"/>
                    </a:lnTo>
                    <a:lnTo>
                      <a:pt x="46" y="286"/>
                    </a:lnTo>
                    <a:lnTo>
                      <a:pt x="50" y="281"/>
                    </a:lnTo>
                    <a:lnTo>
                      <a:pt x="48" y="276"/>
                    </a:lnTo>
                    <a:lnTo>
                      <a:pt x="51" y="271"/>
                    </a:lnTo>
                    <a:lnTo>
                      <a:pt x="56" y="269"/>
                    </a:lnTo>
                    <a:lnTo>
                      <a:pt x="58" y="259"/>
                    </a:lnTo>
                    <a:lnTo>
                      <a:pt x="56" y="254"/>
                    </a:lnTo>
                    <a:lnTo>
                      <a:pt x="58" y="248"/>
                    </a:lnTo>
                    <a:lnTo>
                      <a:pt x="56" y="243"/>
                    </a:lnTo>
                    <a:lnTo>
                      <a:pt x="61" y="238"/>
                    </a:lnTo>
                    <a:lnTo>
                      <a:pt x="63" y="233"/>
                    </a:lnTo>
                    <a:lnTo>
                      <a:pt x="68" y="223"/>
                    </a:lnTo>
                    <a:lnTo>
                      <a:pt x="73" y="206"/>
                    </a:lnTo>
                    <a:lnTo>
                      <a:pt x="68" y="205"/>
                    </a:lnTo>
                    <a:lnTo>
                      <a:pt x="61" y="205"/>
                    </a:lnTo>
                    <a:lnTo>
                      <a:pt x="56" y="201"/>
                    </a:lnTo>
                    <a:lnTo>
                      <a:pt x="58" y="196"/>
                    </a:lnTo>
                    <a:lnTo>
                      <a:pt x="53" y="196"/>
                    </a:lnTo>
                    <a:lnTo>
                      <a:pt x="50" y="191"/>
                    </a:lnTo>
                    <a:lnTo>
                      <a:pt x="45" y="186"/>
                    </a:lnTo>
                    <a:lnTo>
                      <a:pt x="43" y="181"/>
                    </a:lnTo>
                    <a:lnTo>
                      <a:pt x="45" y="178"/>
                    </a:lnTo>
                    <a:lnTo>
                      <a:pt x="40" y="173"/>
                    </a:lnTo>
                    <a:lnTo>
                      <a:pt x="35" y="163"/>
                    </a:lnTo>
                    <a:lnTo>
                      <a:pt x="31" y="158"/>
                    </a:lnTo>
                    <a:lnTo>
                      <a:pt x="28" y="151"/>
                    </a:lnTo>
                    <a:lnTo>
                      <a:pt x="26" y="146"/>
                    </a:lnTo>
                    <a:lnTo>
                      <a:pt x="18" y="143"/>
                    </a:lnTo>
                    <a:lnTo>
                      <a:pt x="16" y="138"/>
                    </a:lnTo>
                    <a:lnTo>
                      <a:pt x="8" y="128"/>
                    </a:lnTo>
                    <a:lnTo>
                      <a:pt x="13" y="126"/>
                    </a:lnTo>
                    <a:lnTo>
                      <a:pt x="11" y="121"/>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43" name="Freeform 475"/>
              <p:cNvSpPr>
                <a:spLocks/>
              </p:cNvSpPr>
              <p:nvPr/>
            </p:nvSpPr>
            <p:spPr bwMode="auto">
              <a:xfrm>
                <a:off x="3037" y="2673"/>
                <a:ext cx="471" cy="369"/>
              </a:xfrm>
              <a:custGeom>
                <a:avLst/>
                <a:gdLst/>
                <a:ahLst/>
                <a:cxnLst>
                  <a:cxn ang="0">
                    <a:pos x="0" y="327"/>
                  </a:cxn>
                  <a:cxn ang="0">
                    <a:pos x="40" y="0"/>
                  </a:cxn>
                  <a:cxn ang="0">
                    <a:pos x="100" y="6"/>
                  </a:cxn>
                  <a:cxn ang="0">
                    <a:pos x="200" y="16"/>
                  </a:cxn>
                  <a:cxn ang="0">
                    <a:pos x="253" y="21"/>
                  </a:cxn>
                  <a:cxn ang="0">
                    <a:pos x="350" y="29"/>
                  </a:cxn>
                  <a:cxn ang="0">
                    <a:pos x="406" y="33"/>
                  </a:cxn>
                  <a:cxn ang="0">
                    <a:pos x="466" y="36"/>
                  </a:cxn>
                  <a:cxn ang="0">
                    <a:pos x="471" y="39"/>
                  </a:cxn>
                  <a:cxn ang="0">
                    <a:pos x="468" y="119"/>
                  </a:cxn>
                  <a:cxn ang="0">
                    <a:pos x="455" y="369"/>
                  </a:cxn>
                  <a:cxn ang="0">
                    <a:pos x="391" y="364"/>
                  </a:cxn>
                  <a:cxn ang="0">
                    <a:pos x="318" y="361"/>
                  </a:cxn>
                  <a:cxn ang="0">
                    <a:pos x="203" y="351"/>
                  </a:cxn>
                  <a:cxn ang="0">
                    <a:pos x="107" y="341"/>
                  </a:cxn>
                  <a:cxn ang="0">
                    <a:pos x="0" y="327"/>
                  </a:cxn>
                </a:cxnLst>
                <a:rect l="0" t="0" r="r" b="b"/>
                <a:pathLst>
                  <a:path w="471" h="369">
                    <a:moveTo>
                      <a:pt x="0" y="327"/>
                    </a:moveTo>
                    <a:lnTo>
                      <a:pt x="40" y="0"/>
                    </a:lnTo>
                    <a:lnTo>
                      <a:pt x="100" y="6"/>
                    </a:lnTo>
                    <a:lnTo>
                      <a:pt x="200" y="16"/>
                    </a:lnTo>
                    <a:lnTo>
                      <a:pt x="253" y="21"/>
                    </a:lnTo>
                    <a:lnTo>
                      <a:pt x="350" y="29"/>
                    </a:lnTo>
                    <a:lnTo>
                      <a:pt x="406" y="33"/>
                    </a:lnTo>
                    <a:lnTo>
                      <a:pt x="466" y="36"/>
                    </a:lnTo>
                    <a:lnTo>
                      <a:pt x="471" y="39"/>
                    </a:lnTo>
                    <a:lnTo>
                      <a:pt x="468" y="119"/>
                    </a:lnTo>
                    <a:lnTo>
                      <a:pt x="455" y="369"/>
                    </a:lnTo>
                    <a:lnTo>
                      <a:pt x="391" y="364"/>
                    </a:lnTo>
                    <a:lnTo>
                      <a:pt x="318" y="361"/>
                    </a:lnTo>
                    <a:lnTo>
                      <a:pt x="203" y="351"/>
                    </a:lnTo>
                    <a:lnTo>
                      <a:pt x="107" y="341"/>
                    </a:lnTo>
                    <a:lnTo>
                      <a:pt x="0" y="327"/>
                    </a:lnTo>
                    <a:close/>
                  </a:path>
                </a:pathLst>
              </a:custGeom>
              <a:solidFill>
                <a:srgbClr val="ED2024"/>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44" name="Freeform 476"/>
              <p:cNvSpPr>
                <a:spLocks/>
              </p:cNvSpPr>
              <p:nvPr/>
            </p:nvSpPr>
            <p:spPr bwMode="auto">
              <a:xfrm>
                <a:off x="3037" y="2673"/>
                <a:ext cx="471" cy="369"/>
              </a:xfrm>
              <a:custGeom>
                <a:avLst/>
                <a:gdLst/>
                <a:ahLst/>
                <a:cxnLst>
                  <a:cxn ang="0">
                    <a:pos x="0" y="327"/>
                  </a:cxn>
                  <a:cxn ang="0">
                    <a:pos x="40" y="0"/>
                  </a:cxn>
                  <a:cxn ang="0">
                    <a:pos x="100" y="6"/>
                  </a:cxn>
                  <a:cxn ang="0">
                    <a:pos x="200" y="16"/>
                  </a:cxn>
                  <a:cxn ang="0">
                    <a:pos x="253" y="21"/>
                  </a:cxn>
                  <a:cxn ang="0">
                    <a:pos x="350" y="29"/>
                  </a:cxn>
                  <a:cxn ang="0">
                    <a:pos x="406" y="33"/>
                  </a:cxn>
                  <a:cxn ang="0">
                    <a:pos x="466" y="36"/>
                  </a:cxn>
                  <a:cxn ang="0">
                    <a:pos x="471" y="39"/>
                  </a:cxn>
                  <a:cxn ang="0">
                    <a:pos x="468" y="119"/>
                  </a:cxn>
                  <a:cxn ang="0">
                    <a:pos x="455" y="369"/>
                  </a:cxn>
                  <a:cxn ang="0">
                    <a:pos x="391" y="364"/>
                  </a:cxn>
                  <a:cxn ang="0">
                    <a:pos x="318" y="361"/>
                  </a:cxn>
                  <a:cxn ang="0">
                    <a:pos x="203" y="351"/>
                  </a:cxn>
                  <a:cxn ang="0">
                    <a:pos x="107" y="341"/>
                  </a:cxn>
                  <a:cxn ang="0">
                    <a:pos x="0" y="327"/>
                  </a:cxn>
                </a:cxnLst>
                <a:rect l="0" t="0" r="r" b="b"/>
                <a:pathLst>
                  <a:path w="471" h="369">
                    <a:moveTo>
                      <a:pt x="0" y="327"/>
                    </a:moveTo>
                    <a:lnTo>
                      <a:pt x="40" y="0"/>
                    </a:lnTo>
                    <a:lnTo>
                      <a:pt x="100" y="6"/>
                    </a:lnTo>
                    <a:lnTo>
                      <a:pt x="200" y="16"/>
                    </a:lnTo>
                    <a:lnTo>
                      <a:pt x="253" y="21"/>
                    </a:lnTo>
                    <a:lnTo>
                      <a:pt x="350" y="29"/>
                    </a:lnTo>
                    <a:lnTo>
                      <a:pt x="406" y="33"/>
                    </a:lnTo>
                    <a:lnTo>
                      <a:pt x="466" y="36"/>
                    </a:lnTo>
                    <a:lnTo>
                      <a:pt x="471" y="39"/>
                    </a:lnTo>
                    <a:lnTo>
                      <a:pt x="468" y="119"/>
                    </a:lnTo>
                    <a:lnTo>
                      <a:pt x="455" y="369"/>
                    </a:lnTo>
                    <a:lnTo>
                      <a:pt x="391" y="364"/>
                    </a:lnTo>
                    <a:lnTo>
                      <a:pt x="318" y="361"/>
                    </a:lnTo>
                    <a:lnTo>
                      <a:pt x="203" y="351"/>
                    </a:lnTo>
                    <a:lnTo>
                      <a:pt x="107" y="341"/>
                    </a:lnTo>
                    <a:lnTo>
                      <a:pt x="0" y="327"/>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45" name="Freeform 477"/>
              <p:cNvSpPr>
                <a:spLocks/>
              </p:cNvSpPr>
              <p:nvPr/>
            </p:nvSpPr>
            <p:spPr bwMode="auto">
              <a:xfrm>
                <a:off x="3387" y="2538"/>
                <a:ext cx="538" cy="263"/>
              </a:xfrm>
              <a:custGeom>
                <a:avLst/>
                <a:gdLst/>
                <a:ahLst/>
                <a:cxnLst>
                  <a:cxn ang="0">
                    <a:pos x="10" y="0"/>
                  </a:cxn>
                  <a:cxn ang="0">
                    <a:pos x="176" y="10"/>
                  </a:cxn>
                  <a:cxn ang="0">
                    <a:pos x="343" y="13"/>
                  </a:cxn>
                  <a:cxn ang="0">
                    <a:pos x="371" y="33"/>
                  </a:cxn>
                  <a:cxn ang="0">
                    <a:pos x="381" y="25"/>
                  </a:cxn>
                  <a:cxn ang="0">
                    <a:pos x="415" y="25"/>
                  </a:cxn>
                  <a:cxn ang="0">
                    <a:pos x="428" y="33"/>
                  </a:cxn>
                  <a:cxn ang="0">
                    <a:pos x="434" y="36"/>
                  </a:cxn>
                  <a:cxn ang="0">
                    <a:pos x="444" y="41"/>
                  </a:cxn>
                  <a:cxn ang="0">
                    <a:pos x="453" y="48"/>
                  </a:cxn>
                  <a:cxn ang="0">
                    <a:pos x="463" y="55"/>
                  </a:cxn>
                  <a:cxn ang="0">
                    <a:pos x="469" y="61"/>
                  </a:cxn>
                  <a:cxn ang="0">
                    <a:pos x="471" y="71"/>
                  </a:cxn>
                  <a:cxn ang="0">
                    <a:pos x="471" y="81"/>
                  </a:cxn>
                  <a:cxn ang="0">
                    <a:pos x="476" y="91"/>
                  </a:cxn>
                  <a:cxn ang="0">
                    <a:pos x="484" y="106"/>
                  </a:cxn>
                  <a:cxn ang="0">
                    <a:pos x="488" y="116"/>
                  </a:cxn>
                  <a:cxn ang="0">
                    <a:pos x="488" y="128"/>
                  </a:cxn>
                  <a:cxn ang="0">
                    <a:pos x="488" y="135"/>
                  </a:cxn>
                  <a:cxn ang="0">
                    <a:pos x="493" y="140"/>
                  </a:cxn>
                  <a:cxn ang="0">
                    <a:pos x="498" y="148"/>
                  </a:cxn>
                  <a:cxn ang="0">
                    <a:pos x="498" y="159"/>
                  </a:cxn>
                  <a:cxn ang="0">
                    <a:pos x="501" y="171"/>
                  </a:cxn>
                  <a:cxn ang="0">
                    <a:pos x="504" y="188"/>
                  </a:cxn>
                  <a:cxn ang="0">
                    <a:pos x="508" y="208"/>
                  </a:cxn>
                  <a:cxn ang="0">
                    <a:pos x="509" y="218"/>
                  </a:cxn>
                  <a:cxn ang="0">
                    <a:pos x="516" y="233"/>
                  </a:cxn>
                  <a:cxn ang="0">
                    <a:pos x="526" y="243"/>
                  </a:cxn>
                  <a:cxn ang="0">
                    <a:pos x="531" y="253"/>
                  </a:cxn>
                  <a:cxn ang="0">
                    <a:pos x="538" y="263"/>
                  </a:cxn>
                  <a:cxn ang="0">
                    <a:pos x="351" y="263"/>
                  </a:cxn>
                  <a:cxn ang="0">
                    <a:pos x="118" y="254"/>
                  </a:cxn>
                  <a:cxn ang="0">
                    <a:pos x="116" y="171"/>
                  </a:cxn>
                  <a:cxn ang="0">
                    <a:pos x="0" y="164"/>
                  </a:cxn>
                </a:cxnLst>
                <a:rect l="0" t="0" r="r" b="b"/>
                <a:pathLst>
                  <a:path w="538" h="263">
                    <a:moveTo>
                      <a:pt x="0" y="164"/>
                    </a:moveTo>
                    <a:lnTo>
                      <a:pt x="10" y="0"/>
                    </a:lnTo>
                    <a:lnTo>
                      <a:pt x="73" y="3"/>
                    </a:lnTo>
                    <a:lnTo>
                      <a:pt x="176" y="10"/>
                    </a:lnTo>
                    <a:lnTo>
                      <a:pt x="276" y="13"/>
                    </a:lnTo>
                    <a:lnTo>
                      <a:pt x="343" y="13"/>
                    </a:lnTo>
                    <a:lnTo>
                      <a:pt x="350" y="20"/>
                    </a:lnTo>
                    <a:lnTo>
                      <a:pt x="371" y="33"/>
                    </a:lnTo>
                    <a:lnTo>
                      <a:pt x="376" y="31"/>
                    </a:lnTo>
                    <a:lnTo>
                      <a:pt x="381" y="25"/>
                    </a:lnTo>
                    <a:lnTo>
                      <a:pt x="391" y="26"/>
                    </a:lnTo>
                    <a:lnTo>
                      <a:pt x="415" y="25"/>
                    </a:lnTo>
                    <a:lnTo>
                      <a:pt x="423" y="31"/>
                    </a:lnTo>
                    <a:lnTo>
                      <a:pt x="428" y="33"/>
                    </a:lnTo>
                    <a:lnTo>
                      <a:pt x="434" y="35"/>
                    </a:lnTo>
                    <a:lnTo>
                      <a:pt x="434" y="36"/>
                    </a:lnTo>
                    <a:lnTo>
                      <a:pt x="439" y="36"/>
                    </a:lnTo>
                    <a:lnTo>
                      <a:pt x="444" y="41"/>
                    </a:lnTo>
                    <a:lnTo>
                      <a:pt x="451" y="43"/>
                    </a:lnTo>
                    <a:lnTo>
                      <a:pt x="453" y="48"/>
                    </a:lnTo>
                    <a:lnTo>
                      <a:pt x="458" y="53"/>
                    </a:lnTo>
                    <a:lnTo>
                      <a:pt x="463" y="55"/>
                    </a:lnTo>
                    <a:lnTo>
                      <a:pt x="468" y="56"/>
                    </a:lnTo>
                    <a:lnTo>
                      <a:pt x="469" y="61"/>
                    </a:lnTo>
                    <a:lnTo>
                      <a:pt x="468" y="66"/>
                    </a:lnTo>
                    <a:lnTo>
                      <a:pt x="471" y="71"/>
                    </a:lnTo>
                    <a:lnTo>
                      <a:pt x="473" y="76"/>
                    </a:lnTo>
                    <a:lnTo>
                      <a:pt x="471" y="81"/>
                    </a:lnTo>
                    <a:lnTo>
                      <a:pt x="476" y="86"/>
                    </a:lnTo>
                    <a:lnTo>
                      <a:pt x="476" y="91"/>
                    </a:lnTo>
                    <a:lnTo>
                      <a:pt x="484" y="101"/>
                    </a:lnTo>
                    <a:lnTo>
                      <a:pt x="484" y="106"/>
                    </a:lnTo>
                    <a:lnTo>
                      <a:pt x="488" y="111"/>
                    </a:lnTo>
                    <a:lnTo>
                      <a:pt x="488" y="116"/>
                    </a:lnTo>
                    <a:lnTo>
                      <a:pt x="488" y="121"/>
                    </a:lnTo>
                    <a:lnTo>
                      <a:pt x="488" y="128"/>
                    </a:lnTo>
                    <a:lnTo>
                      <a:pt x="488" y="133"/>
                    </a:lnTo>
                    <a:lnTo>
                      <a:pt x="488" y="135"/>
                    </a:lnTo>
                    <a:lnTo>
                      <a:pt x="493" y="135"/>
                    </a:lnTo>
                    <a:lnTo>
                      <a:pt x="493" y="140"/>
                    </a:lnTo>
                    <a:lnTo>
                      <a:pt x="498" y="143"/>
                    </a:lnTo>
                    <a:lnTo>
                      <a:pt x="498" y="148"/>
                    </a:lnTo>
                    <a:lnTo>
                      <a:pt x="499" y="153"/>
                    </a:lnTo>
                    <a:lnTo>
                      <a:pt x="498" y="159"/>
                    </a:lnTo>
                    <a:lnTo>
                      <a:pt x="503" y="164"/>
                    </a:lnTo>
                    <a:lnTo>
                      <a:pt x="501" y="171"/>
                    </a:lnTo>
                    <a:lnTo>
                      <a:pt x="501" y="178"/>
                    </a:lnTo>
                    <a:lnTo>
                      <a:pt x="504" y="188"/>
                    </a:lnTo>
                    <a:lnTo>
                      <a:pt x="503" y="204"/>
                    </a:lnTo>
                    <a:lnTo>
                      <a:pt x="508" y="208"/>
                    </a:lnTo>
                    <a:lnTo>
                      <a:pt x="509" y="213"/>
                    </a:lnTo>
                    <a:lnTo>
                      <a:pt x="509" y="218"/>
                    </a:lnTo>
                    <a:lnTo>
                      <a:pt x="513" y="223"/>
                    </a:lnTo>
                    <a:lnTo>
                      <a:pt x="516" y="233"/>
                    </a:lnTo>
                    <a:lnTo>
                      <a:pt x="521" y="238"/>
                    </a:lnTo>
                    <a:lnTo>
                      <a:pt x="526" y="243"/>
                    </a:lnTo>
                    <a:lnTo>
                      <a:pt x="528" y="248"/>
                    </a:lnTo>
                    <a:lnTo>
                      <a:pt x="531" y="253"/>
                    </a:lnTo>
                    <a:lnTo>
                      <a:pt x="531" y="258"/>
                    </a:lnTo>
                    <a:lnTo>
                      <a:pt x="538" y="263"/>
                    </a:lnTo>
                    <a:lnTo>
                      <a:pt x="433" y="263"/>
                    </a:lnTo>
                    <a:lnTo>
                      <a:pt x="351" y="263"/>
                    </a:lnTo>
                    <a:lnTo>
                      <a:pt x="198" y="259"/>
                    </a:lnTo>
                    <a:lnTo>
                      <a:pt x="118" y="254"/>
                    </a:lnTo>
                    <a:lnTo>
                      <a:pt x="121" y="174"/>
                    </a:lnTo>
                    <a:lnTo>
                      <a:pt x="116" y="171"/>
                    </a:lnTo>
                    <a:lnTo>
                      <a:pt x="56" y="168"/>
                    </a:lnTo>
                    <a:lnTo>
                      <a:pt x="0" y="164"/>
                    </a:lnTo>
                    <a:close/>
                  </a:path>
                </a:pathLst>
              </a:custGeom>
              <a:solidFill>
                <a:srgbClr val="ED2024"/>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46" name="Freeform 478"/>
              <p:cNvSpPr>
                <a:spLocks/>
              </p:cNvSpPr>
              <p:nvPr/>
            </p:nvSpPr>
            <p:spPr bwMode="auto">
              <a:xfrm>
                <a:off x="3387" y="2538"/>
                <a:ext cx="538" cy="263"/>
              </a:xfrm>
              <a:custGeom>
                <a:avLst/>
                <a:gdLst/>
                <a:ahLst/>
                <a:cxnLst>
                  <a:cxn ang="0">
                    <a:pos x="10" y="0"/>
                  </a:cxn>
                  <a:cxn ang="0">
                    <a:pos x="176" y="10"/>
                  </a:cxn>
                  <a:cxn ang="0">
                    <a:pos x="343" y="13"/>
                  </a:cxn>
                  <a:cxn ang="0">
                    <a:pos x="371" y="33"/>
                  </a:cxn>
                  <a:cxn ang="0">
                    <a:pos x="381" y="25"/>
                  </a:cxn>
                  <a:cxn ang="0">
                    <a:pos x="415" y="25"/>
                  </a:cxn>
                  <a:cxn ang="0">
                    <a:pos x="428" y="33"/>
                  </a:cxn>
                  <a:cxn ang="0">
                    <a:pos x="434" y="36"/>
                  </a:cxn>
                  <a:cxn ang="0">
                    <a:pos x="444" y="41"/>
                  </a:cxn>
                  <a:cxn ang="0">
                    <a:pos x="453" y="48"/>
                  </a:cxn>
                  <a:cxn ang="0">
                    <a:pos x="463" y="55"/>
                  </a:cxn>
                  <a:cxn ang="0">
                    <a:pos x="469" y="61"/>
                  </a:cxn>
                  <a:cxn ang="0">
                    <a:pos x="471" y="71"/>
                  </a:cxn>
                  <a:cxn ang="0">
                    <a:pos x="471" y="81"/>
                  </a:cxn>
                  <a:cxn ang="0">
                    <a:pos x="476" y="91"/>
                  </a:cxn>
                  <a:cxn ang="0">
                    <a:pos x="484" y="106"/>
                  </a:cxn>
                  <a:cxn ang="0">
                    <a:pos x="488" y="116"/>
                  </a:cxn>
                  <a:cxn ang="0">
                    <a:pos x="488" y="128"/>
                  </a:cxn>
                  <a:cxn ang="0">
                    <a:pos x="488" y="135"/>
                  </a:cxn>
                  <a:cxn ang="0">
                    <a:pos x="493" y="140"/>
                  </a:cxn>
                  <a:cxn ang="0">
                    <a:pos x="498" y="148"/>
                  </a:cxn>
                  <a:cxn ang="0">
                    <a:pos x="498" y="159"/>
                  </a:cxn>
                  <a:cxn ang="0">
                    <a:pos x="501" y="171"/>
                  </a:cxn>
                  <a:cxn ang="0">
                    <a:pos x="504" y="188"/>
                  </a:cxn>
                  <a:cxn ang="0">
                    <a:pos x="508" y="208"/>
                  </a:cxn>
                  <a:cxn ang="0">
                    <a:pos x="509" y="218"/>
                  </a:cxn>
                  <a:cxn ang="0">
                    <a:pos x="516" y="233"/>
                  </a:cxn>
                  <a:cxn ang="0">
                    <a:pos x="526" y="243"/>
                  </a:cxn>
                  <a:cxn ang="0">
                    <a:pos x="531" y="253"/>
                  </a:cxn>
                  <a:cxn ang="0">
                    <a:pos x="538" y="263"/>
                  </a:cxn>
                  <a:cxn ang="0">
                    <a:pos x="351" y="263"/>
                  </a:cxn>
                  <a:cxn ang="0">
                    <a:pos x="118" y="254"/>
                  </a:cxn>
                  <a:cxn ang="0">
                    <a:pos x="116" y="171"/>
                  </a:cxn>
                  <a:cxn ang="0">
                    <a:pos x="0" y="164"/>
                  </a:cxn>
                </a:cxnLst>
                <a:rect l="0" t="0" r="r" b="b"/>
                <a:pathLst>
                  <a:path w="538" h="263">
                    <a:moveTo>
                      <a:pt x="0" y="164"/>
                    </a:moveTo>
                    <a:lnTo>
                      <a:pt x="10" y="0"/>
                    </a:lnTo>
                    <a:lnTo>
                      <a:pt x="73" y="3"/>
                    </a:lnTo>
                    <a:lnTo>
                      <a:pt x="176" y="10"/>
                    </a:lnTo>
                    <a:lnTo>
                      <a:pt x="276" y="13"/>
                    </a:lnTo>
                    <a:lnTo>
                      <a:pt x="343" y="13"/>
                    </a:lnTo>
                    <a:lnTo>
                      <a:pt x="350" y="20"/>
                    </a:lnTo>
                    <a:lnTo>
                      <a:pt x="371" y="33"/>
                    </a:lnTo>
                    <a:lnTo>
                      <a:pt x="376" y="31"/>
                    </a:lnTo>
                    <a:lnTo>
                      <a:pt x="381" y="25"/>
                    </a:lnTo>
                    <a:lnTo>
                      <a:pt x="391" y="26"/>
                    </a:lnTo>
                    <a:lnTo>
                      <a:pt x="415" y="25"/>
                    </a:lnTo>
                    <a:lnTo>
                      <a:pt x="423" y="31"/>
                    </a:lnTo>
                    <a:lnTo>
                      <a:pt x="428" y="33"/>
                    </a:lnTo>
                    <a:lnTo>
                      <a:pt x="434" y="35"/>
                    </a:lnTo>
                    <a:lnTo>
                      <a:pt x="434" y="36"/>
                    </a:lnTo>
                    <a:lnTo>
                      <a:pt x="439" y="36"/>
                    </a:lnTo>
                    <a:lnTo>
                      <a:pt x="444" y="41"/>
                    </a:lnTo>
                    <a:lnTo>
                      <a:pt x="451" y="43"/>
                    </a:lnTo>
                    <a:lnTo>
                      <a:pt x="453" y="48"/>
                    </a:lnTo>
                    <a:lnTo>
                      <a:pt x="458" y="53"/>
                    </a:lnTo>
                    <a:lnTo>
                      <a:pt x="463" y="55"/>
                    </a:lnTo>
                    <a:lnTo>
                      <a:pt x="468" y="56"/>
                    </a:lnTo>
                    <a:lnTo>
                      <a:pt x="469" y="61"/>
                    </a:lnTo>
                    <a:lnTo>
                      <a:pt x="468" y="66"/>
                    </a:lnTo>
                    <a:lnTo>
                      <a:pt x="471" y="71"/>
                    </a:lnTo>
                    <a:lnTo>
                      <a:pt x="473" y="76"/>
                    </a:lnTo>
                    <a:lnTo>
                      <a:pt x="471" y="81"/>
                    </a:lnTo>
                    <a:lnTo>
                      <a:pt x="476" y="86"/>
                    </a:lnTo>
                    <a:lnTo>
                      <a:pt x="476" y="91"/>
                    </a:lnTo>
                    <a:lnTo>
                      <a:pt x="484" y="101"/>
                    </a:lnTo>
                    <a:lnTo>
                      <a:pt x="484" y="106"/>
                    </a:lnTo>
                    <a:lnTo>
                      <a:pt x="488" y="111"/>
                    </a:lnTo>
                    <a:lnTo>
                      <a:pt x="488" y="116"/>
                    </a:lnTo>
                    <a:lnTo>
                      <a:pt x="488" y="121"/>
                    </a:lnTo>
                    <a:lnTo>
                      <a:pt x="488" y="128"/>
                    </a:lnTo>
                    <a:lnTo>
                      <a:pt x="488" y="133"/>
                    </a:lnTo>
                    <a:lnTo>
                      <a:pt x="488" y="135"/>
                    </a:lnTo>
                    <a:lnTo>
                      <a:pt x="493" y="135"/>
                    </a:lnTo>
                    <a:lnTo>
                      <a:pt x="493" y="140"/>
                    </a:lnTo>
                    <a:lnTo>
                      <a:pt x="498" y="143"/>
                    </a:lnTo>
                    <a:lnTo>
                      <a:pt x="498" y="148"/>
                    </a:lnTo>
                    <a:lnTo>
                      <a:pt x="499" y="153"/>
                    </a:lnTo>
                    <a:lnTo>
                      <a:pt x="498" y="159"/>
                    </a:lnTo>
                    <a:lnTo>
                      <a:pt x="503" y="164"/>
                    </a:lnTo>
                    <a:lnTo>
                      <a:pt x="501" y="171"/>
                    </a:lnTo>
                    <a:lnTo>
                      <a:pt x="501" y="178"/>
                    </a:lnTo>
                    <a:lnTo>
                      <a:pt x="504" y="188"/>
                    </a:lnTo>
                    <a:lnTo>
                      <a:pt x="503" y="204"/>
                    </a:lnTo>
                    <a:lnTo>
                      <a:pt x="508" y="208"/>
                    </a:lnTo>
                    <a:lnTo>
                      <a:pt x="509" y="213"/>
                    </a:lnTo>
                    <a:lnTo>
                      <a:pt x="509" y="218"/>
                    </a:lnTo>
                    <a:lnTo>
                      <a:pt x="513" y="223"/>
                    </a:lnTo>
                    <a:lnTo>
                      <a:pt x="516" y="233"/>
                    </a:lnTo>
                    <a:lnTo>
                      <a:pt x="521" y="238"/>
                    </a:lnTo>
                    <a:lnTo>
                      <a:pt x="526" y="243"/>
                    </a:lnTo>
                    <a:lnTo>
                      <a:pt x="528" y="248"/>
                    </a:lnTo>
                    <a:lnTo>
                      <a:pt x="531" y="253"/>
                    </a:lnTo>
                    <a:lnTo>
                      <a:pt x="531" y="258"/>
                    </a:lnTo>
                    <a:lnTo>
                      <a:pt x="538" y="263"/>
                    </a:lnTo>
                    <a:lnTo>
                      <a:pt x="433" y="263"/>
                    </a:lnTo>
                    <a:lnTo>
                      <a:pt x="351" y="263"/>
                    </a:lnTo>
                    <a:lnTo>
                      <a:pt x="198" y="259"/>
                    </a:lnTo>
                    <a:lnTo>
                      <a:pt x="118" y="254"/>
                    </a:lnTo>
                    <a:lnTo>
                      <a:pt x="121" y="174"/>
                    </a:lnTo>
                    <a:lnTo>
                      <a:pt x="116" y="171"/>
                    </a:lnTo>
                    <a:lnTo>
                      <a:pt x="56" y="168"/>
                    </a:lnTo>
                    <a:lnTo>
                      <a:pt x="0" y="16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47" name="Freeform 479"/>
              <p:cNvSpPr>
                <a:spLocks/>
              </p:cNvSpPr>
              <p:nvPr/>
            </p:nvSpPr>
            <p:spPr bwMode="auto">
              <a:xfrm>
                <a:off x="3425" y="3037"/>
                <a:ext cx="565" cy="288"/>
              </a:xfrm>
              <a:custGeom>
                <a:avLst/>
                <a:gdLst/>
                <a:ahLst/>
                <a:cxnLst>
                  <a:cxn ang="0">
                    <a:pos x="3" y="0"/>
                  </a:cxn>
                  <a:cxn ang="0">
                    <a:pos x="172" y="8"/>
                  </a:cxn>
                  <a:cxn ang="0">
                    <a:pos x="468" y="13"/>
                  </a:cxn>
                  <a:cxn ang="0">
                    <a:pos x="550" y="52"/>
                  </a:cxn>
                  <a:cxn ang="0">
                    <a:pos x="565" y="145"/>
                  </a:cxn>
                  <a:cxn ang="0">
                    <a:pos x="550" y="286"/>
                  </a:cxn>
                  <a:cxn ang="0">
                    <a:pos x="540" y="280"/>
                  </a:cxn>
                  <a:cxn ang="0">
                    <a:pos x="518" y="265"/>
                  </a:cxn>
                  <a:cxn ang="0">
                    <a:pos x="510" y="270"/>
                  </a:cxn>
                  <a:cxn ang="0">
                    <a:pos x="500" y="271"/>
                  </a:cxn>
                  <a:cxn ang="0">
                    <a:pos x="491" y="266"/>
                  </a:cxn>
                  <a:cxn ang="0">
                    <a:pos x="476" y="273"/>
                  </a:cxn>
                  <a:cxn ang="0">
                    <a:pos x="466" y="270"/>
                  </a:cxn>
                  <a:cxn ang="0">
                    <a:pos x="455" y="275"/>
                  </a:cxn>
                  <a:cxn ang="0">
                    <a:pos x="443" y="281"/>
                  </a:cxn>
                  <a:cxn ang="0">
                    <a:pos x="436" y="281"/>
                  </a:cxn>
                  <a:cxn ang="0">
                    <a:pos x="425" y="276"/>
                  </a:cxn>
                  <a:cxn ang="0">
                    <a:pos x="416" y="270"/>
                  </a:cxn>
                  <a:cxn ang="0">
                    <a:pos x="406" y="273"/>
                  </a:cxn>
                  <a:cxn ang="0">
                    <a:pos x="396" y="265"/>
                  </a:cxn>
                  <a:cxn ang="0">
                    <a:pos x="395" y="270"/>
                  </a:cxn>
                  <a:cxn ang="0">
                    <a:pos x="386" y="283"/>
                  </a:cxn>
                  <a:cxn ang="0">
                    <a:pos x="381" y="283"/>
                  </a:cxn>
                  <a:cxn ang="0">
                    <a:pos x="381" y="273"/>
                  </a:cxn>
                  <a:cxn ang="0">
                    <a:pos x="368" y="276"/>
                  </a:cxn>
                  <a:cxn ang="0">
                    <a:pos x="362" y="270"/>
                  </a:cxn>
                  <a:cxn ang="0">
                    <a:pos x="355" y="265"/>
                  </a:cxn>
                  <a:cxn ang="0">
                    <a:pos x="340" y="271"/>
                  </a:cxn>
                  <a:cxn ang="0">
                    <a:pos x="330" y="271"/>
                  </a:cxn>
                  <a:cxn ang="0">
                    <a:pos x="328" y="261"/>
                  </a:cxn>
                  <a:cxn ang="0">
                    <a:pos x="320" y="256"/>
                  </a:cxn>
                  <a:cxn ang="0">
                    <a:pos x="315" y="250"/>
                  </a:cxn>
                  <a:cxn ang="0">
                    <a:pos x="300" y="253"/>
                  </a:cxn>
                  <a:cxn ang="0">
                    <a:pos x="290" y="251"/>
                  </a:cxn>
                  <a:cxn ang="0">
                    <a:pos x="282" y="248"/>
                  </a:cxn>
                  <a:cxn ang="0">
                    <a:pos x="267" y="245"/>
                  </a:cxn>
                  <a:cxn ang="0">
                    <a:pos x="255" y="243"/>
                  </a:cxn>
                  <a:cxn ang="0">
                    <a:pos x="247" y="243"/>
                  </a:cxn>
                  <a:cxn ang="0">
                    <a:pos x="245" y="231"/>
                  </a:cxn>
                  <a:cxn ang="0">
                    <a:pos x="237" y="225"/>
                  </a:cxn>
                  <a:cxn ang="0">
                    <a:pos x="233" y="226"/>
                  </a:cxn>
                  <a:cxn ang="0">
                    <a:pos x="222" y="225"/>
                  </a:cxn>
                  <a:cxn ang="0">
                    <a:pos x="212" y="225"/>
                  </a:cxn>
                  <a:cxn ang="0">
                    <a:pos x="197" y="211"/>
                  </a:cxn>
                  <a:cxn ang="0">
                    <a:pos x="193" y="201"/>
                  </a:cxn>
                  <a:cxn ang="0">
                    <a:pos x="192" y="52"/>
                  </a:cxn>
                  <a:cxn ang="0">
                    <a:pos x="158" y="50"/>
                  </a:cxn>
                  <a:cxn ang="0">
                    <a:pos x="0" y="42"/>
                  </a:cxn>
                </a:cxnLst>
                <a:rect l="0" t="0" r="r" b="b"/>
                <a:pathLst>
                  <a:path w="565" h="288">
                    <a:moveTo>
                      <a:pt x="0" y="42"/>
                    </a:moveTo>
                    <a:lnTo>
                      <a:pt x="3" y="0"/>
                    </a:lnTo>
                    <a:lnTo>
                      <a:pt x="67" y="5"/>
                    </a:lnTo>
                    <a:lnTo>
                      <a:pt x="172" y="8"/>
                    </a:lnTo>
                    <a:lnTo>
                      <a:pt x="318" y="13"/>
                    </a:lnTo>
                    <a:lnTo>
                      <a:pt x="468" y="13"/>
                    </a:lnTo>
                    <a:lnTo>
                      <a:pt x="550" y="12"/>
                    </a:lnTo>
                    <a:lnTo>
                      <a:pt x="550" y="52"/>
                    </a:lnTo>
                    <a:lnTo>
                      <a:pt x="561" y="122"/>
                    </a:lnTo>
                    <a:lnTo>
                      <a:pt x="565" y="145"/>
                    </a:lnTo>
                    <a:lnTo>
                      <a:pt x="565" y="288"/>
                    </a:lnTo>
                    <a:lnTo>
                      <a:pt x="550" y="286"/>
                    </a:lnTo>
                    <a:lnTo>
                      <a:pt x="545" y="281"/>
                    </a:lnTo>
                    <a:lnTo>
                      <a:pt x="540" y="280"/>
                    </a:lnTo>
                    <a:lnTo>
                      <a:pt x="530" y="273"/>
                    </a:lnTo>
                    <a:lnTo>
                      <a:pt x="518" y="265"/>
                    </a:lnTo>
                    <a:lnTo>
                      <a:pt x="513" y="265"/>
                    </a:lnTo>
                    <a:lnTo>
                      <a:pt x="510" y="270"/>
                    </a:lnTo>
                    <a:lnTo>
                      <a:pt x="506" y="271"/>
                    </a:lnTo>
                    <a:lnTo>
                      <a:pt x="500" y="271"/>
                    </a:lnTo>
                    <a:lnTo>
                      <a:pt x="496" y="271"/>
                    </a:lnTo>
                    <a:lnTo>
                      <a:pt x="491" y="266"/>
                    </a:lnTo>
                    <a:lnTo>
                      <a:pt x="481" y="270"/>
                    </a:lnTo>
                    <a:lnTo>
                      <a:pt x="476" y="273"/>
                    </a:lnTo>
                    <a:lnTo>
                      <a:pt x="471" y="273"/>
                    </a:lnTo>
                    <a:lnTo>
                      <a:pt x="466" y="270"/>
                    </a:lnTo>
                    <a:lnTo>
                      <a:pt x="460" y="275"/>
                    </a:lnTo>
                    <a:lnTo>
                      <a:pt x="455" y="275"/>
                    </a:lnTo>
                    <a:lnTo>
                      <a:pt x="448" y="281"/>
                    </a:lnTo>
                    <a:lnTo>
                      <a:pt x="443" y="281"/>
                    </a:lnTo>
                    <a:lnTo>
                      <a:pt x="441" y="286"/>
                    </a:lnTo>
                    <a:lnTo>
                      <a:pt x="436" y="281"/>
                    </a:lnTo>
                    <a:lnTo>
                      <a:pt x="430" y="280"/>
                    </a:lnTo>
                    <a:lnTo>
                      <a:pt x="425" y="276"/>
                    </a:lnTo>
                    <a:lnTo>
                      <a:pt x="421" y="271"/>
                    </a:lnTo>
                    <a:lnTo>
                      <a:pt x="416" y="270"/>
                    </a:lnTo>
                    <a:lnTo>
                      <a:pt x="411" y="275"/>
                    </a:lnTo>
                    <a:lnTo>
                      <a:pt x="406" y="273"/>
                    </a:lnTo>
                    <a:lnTo>
                      <a:pt x="401" y="268"/>
                    </a:lnTo>
                    <a:lnTo>
                      <a:pt x="396" y="265"/>
                    </a:lnTo>
                    <a:lnTo>
                      <a:pt x="395" y="266"/>
                    </a:lnTo>
                    <a:lnTo>
                      <a:pt x="395" y="270"/>
                    </a:lnTo>
                    <a:lnTo>
                      <a:pt x="390" y="273"/>
                    </a:lnTo>
                    <a:lnTo>
                      <a:pt x="386" y="283"/>
                    </a:lnTo>
                    <a:lnTo>
                      <a:pt x="383" y="285"/>
                    </a:lnTo>
                    <a:lnTo>
                      <a:pt x="381" y="283"/>
                    </a:lnTo>
                    <a:lnTo>
                      <a:pt x="380" y="278"/>
                    </a:lnTo>
                    <a:lnTo>
                      <a:pt x="381" y="273"/>
                    </a:lnTo>
                    <a:lnTo>
                      <a:pt x="377" y="271"/>
                    </a:lnTo>
                    <a:lnTo>
                      <a:pt x="368" y="276"/>
                    </a:lnTo>
                    <a:lnTo>
                      <a:pt x="363" y="275"/>
                    </a:lnTo>
                    <a:lnTo>
                      <a:pt x="362" y="270"/>
                    </a:lnTo>
                    <a:lnTo>
                      <a:pt x="357" y="270"/>
                    </a:lnTo>
                    <a:lnTo>
                      <a:pt x="355" y="265"/>
                    </a:lnTo>
                    <a:lnTo>
                      <a:pt x="348" y="263"/>
                    </a:lnTo>
                    <a:lnTo>
                      <a:pt x="340" y="271"/>
                    </a:lnTo>
                    <a:lnTo>
                      <a:pt x="335" y="273"/>
                    </a:lnTo>
                    <a:lnTo>
                      <a:pt x="330" y="271"/>
                    </a:lnTo>
                    <a:lnTo>
                      <a:pt x="330" y="265"/>
                    </a:lnTo>
                    <a:lnTo>
                      <a:pt x="328" y="261"/>
                    </a:lnTo>
                    <a:lnTo>
                      <a:pt x="323" y="261"/>
                    </a:lnTo>
                    <a:lnTo>
                      <a:pt x="320" y="256"/>
                    </a:lnTo>
                    <a:lnTo>
                      <a:pt x="320" y="250"/>
                    </a:lnTo>
                    <a:lnTo>
                      <a:pt x="315" y="250"/>
                    </a:lnTo>
                    <a:lnTo>
                      <a:pt x="305" y="250"/>
                    </a:lnTo>
                    <a:lnTo>
                      <a:pt x="300" y="253"/>
                    </a:lnTo>
                    <a:lnTo>
                      <a:pt x="293" y="255"/>
                    </a:lnTo>
                    <a:lnTo>
                      <a:pt x="290" y="251"/>
                    </a:lnTo>
                    <a:lnTo>
                      <a:pt x="287" y="248"/>
                    </a:lnTo>
                    <a:lnTo>
                      <a:pt x="282" y="248"/>
                    </a:lnTo>
                    <a:lnTo>
                      <a:pt x="277" y="250"/>
                    </a:lnTo>
                    <a:lnTo>
                      <a:pt x="267" y="245"/>
                    </a:lnTo>
                    <a:lnTo>
                      <a:pt x="260" y="241"/>
                    </a:lnTo>
                    <a:lnTo>
                      <a:pt x="255" y="243"/>
                    </a:lnTo>
                    <a:lnTo>
                      <a:pt x="253" y="243"/>
                    </a:lnTo>
                    <a:lnTo>
                      <a:pt x="247" y="243"/>
                    </a:lnTo>
                    <a:lnTo>
                      <a:pt x="245" y="236"/>
                    </a:lnTo>
                    <a:lnTo>
                      <a:pt x="245" y="231"/>
                    </a:lnTo>
                    <a:lnTo>
                      <a:pt x="242" y="226"/>
                    </a:lnTo>
                    <a:lnTo>
                      <a:pt x="237" y="225"/>
                    </a:lnTo>
                    <a:lnTo>
                      <a:pt x="235" y="221"/>
                    </a:lnTo>
                    <a:lnTo>
                      <a:pt x="233" y="226"/>
                    </a:lnTo>
                    <a:lnTo>
                      <a:pt x="228" y="226"/>
                    </a:lnTo>
                    <a:lnTo>
                      <a:pt x="222" y="225"/>
                    </a:lnTo>
                    <a:lnTo>
                      <a:pt x="217" y="228"/>
                    </a:lnTo>
                    <a:lnTo>
                      <a:pt x="212" y="225"/>
                    </a:lnTo>
                    <a:lnTo>
                      <a:pt x="203" y="215"/>
                    </a:lnTo>
                    <a:lnTo>
                      <a:pt x="197" y="211"/>
                    </a:lnTo>
                    <a:lnTo>
                      <a:pt x="192" y="210"/>
                    </a:lnTo>
                    <a:lnTo>
                      <a:pt x="193" y="201"/>
                    </a:lnTo>
                    <a:lnTo>
                      <a:pt x="197" y="55"/>
                    </a:lnTo>
                    <a:lnTo>
                      <a:pt x="192" y="52"/>
                    </a:lnTo>
                    <a:lnTo>
                      <a:pt x="185" y="50"/>
                    </a:lnTo>
                    <a:lnTo>
                      <a:pt x="158" y="50"/>
                    </a:lnTo>
                    <a:lnTo>
                      <a:pt x="90" y="47"/>
                    </a:lnTo>
                    <a:lnTo>
                      <a:pt x="0" y="42"/>
                    </a:lnTo>
                    <a:close/>
                  </a:path>
                </a:pathLst>
              </a:custGeom>
              <a:solidFill>
                <a:srgbClr val="9F1D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48" name="Freeform 480"/>
              <p:cNvSpPr>
                <a:spLocks/>
              </p:cNvSpPr>
              <p:nvPr/>
            </p:nvSpPr>
            <p:spPr bwMode="auto">
              <a:xfrm>
                <a:off x="3425" y="3037"/>
                <a:ext cx="565" cy="288"/>
              </a:xfrm>
              <a:custGeom>
                <a:avLst/>
                <a:gdLst/>
                <a:ahLst/>
                <a:cxnLst>
                  <a:cxn ang="0">
                    <a:pos x="3" y="0"/>
                  </a:cxn>
                  <a:cxn ang="0">
                    <a:pos x="172" y="8"/>
                  </a:cxn>
                  <a:cxn ang="0">
                    <a:pos x="468" y="13"/>
                  </a:cxn>
                  <a:cxn ang="0">
                    <a:pos x="550" y="52"/>
                  </a:cxn>
                  <a:cxn ang="0">
                    <a:pos x="565" y="145"/>
                  </a:cxn>
                  <a:cxn ang="0">
                    <a:pos x="550" y="286"/>
                  </a:cxn>
                  <a:cxn ang="0">
                    <a:pos x="540" y="280"/>
                  </a:cxn>
                  <a:cxn ang="0">
                    <a:pos x="518" y="265"/>
                  </a:cxn>
                  <a:cxn ang="0">
                    <a:pos x="510" y="270"/>
                  </a:cxn>
                  <a:cxn ang="0">
                    <a:pos x="500" y="271"/>
                  </a:cxn>
                  <a:cxn ang="0">
                    <a:pos x="491" y="266"/>
                  </a:cxn>
                  <a:cxn ang="0">
                    <a:pos x="476" y="273"/>
                  </a:cxn>
                  <a:cxn ang="0">
                    <a:pos x="466" y="270"/>
                  </a:cxn>
                  <a:cxn ang="0">
                    <a:pos x="455" y="275"/>
                  </a:cxn>
                  <a:cxn ang="0">
                    <a:pos x="443" y="281"/>
                  </a:cxn>
                  <a:cxn ang="0">
                    <a:pos x="436" y="281"/>
                  </a:cxn>
                  <a:cxn ang="0">
                    <a:pos x="425" y="276"/>
                  </a:cxn>
                  <a:cxn ang="0">
                    <a:pos x="416" y="270"/>
                  </a:cxn>
                  <a:cxn ang="0">
                    <a:pos x="406" y="273"/>
                  </a:cxn>
                  <a:cxn ang="0">
                    <a:pos x="396" y="265"/>
                  </a:cxn>
                  <a:cxn ang="0">
                    <a:pos x="395" y="270"/>
                  </a:cxn>
                  <a:cxn ang="0">
                    <a:pos x="386" y="283"/>
                  </a:cxn>
                  <a:cxn ang="0">
                    <a:pos x="381" y="283"/>
                  </a:cxn>
                  <a:cxn ang="0">
                    <a:pos x="381" y="273"/>
                  </a:cxn>
                  <a:cxn ang="0">
                    <a:pos x="368" y="276"/>
                  </a:cxn>
                  <a:cxn ang="0">
                    <a:pos x="362" y="270"/>
                  </a:cxn>
                  <a:cxn ang="0">
                    <a:pos x="355" y="265"/>
                  </a:cxn>
                  <a:cxn ang="0">
                    <a:pos x="340" y="271"/>
                  </a:cxn>
                  <a:cxn ang="0">
                    <a:pos x="330" y="271"/>
                  </a:cxn>
                  <a:cxn ang="0">
                    <a:pos x="328" y="261"/>
                  </a:cxn>
                  <a:cxn ang="0">
                    <a:pos x="320" y="256"/>
                  </a:cxn>
                  <a:cxn ang="0">
                    <a:pos x="315" y="250"/>
                  </a:cxn>
                  <a:cxn ang="0">
                    <a:pos x="300" y="253"/>
                  </a:cxn>
                  <a:cxn ang="0">
                    <a:pos x="290" y="251"/>
                  </a:cxn>
                  <a:cxn ang="0">
                    <a:pos x="282" y="248"/>
                  </a:cxn>
                  <a:cxn ang="0">
                    <a:pos x="267" y="245"/>
                  </a:cxn>
                  <a:cxn ang="0">
                    <a:pos x="255" y="243"/>
                  </a:cxn>
                  <a:cxn ang="0">
                    <a:pos x="247" y="243"/>
                  </a:cxn>
                  <a:cxn ang="0">
                    <a:pos x="245" y="231"/>
                  </a:cxn>
                  <a:cxn ang="0">
                    <a:pos x="237" y="225"/>
                  </a:cxn>
                  <a:cxn ang="0">
                    <a:pos x="233" y="226"/>
                  </a:cxn>
                  <a:cxn ang="0">
                    <a:pos x="222" y="225"/>
                  </a:cxn>
                  <a:cxn ang="0">
                    <a:pos x="212" y="225"/>
                  </a:cxn>
                  <a:cxn ang="0">
                    <a:pos x="197" y="211"/>
                  </a:cxn>
                  <a:cxn ang="0">
                    <a:pos x="193" y="201"/>
                  </a:cxn>
                  <a:cxn ang="0">
                    <a:pos x="192" y="52"/>
                  </a:cxn>
                  <a:cxn ang="0">
                    <a:pos x="158" y="50"/>
                  </a:cxn>
                  <a:cxn ang="0">
                    <a:pos x="0" y="42"/>
                  </a:cxn>
                </a:cxnLst>
                <a:rect l="0" t="0" r="r" b="b"/>
                <a:pathLst>
                  <a:path w="565" h="288">
                    <a:moveTo>
                      <a:pt x="0" y="42"/>
                    </a:moveTo>
                    <a:lnTo>
                      <a:pt x="3" y="0"/>
                    </a:lnTo>
                    <a:lnTo>
                      <a:pt x="67" y="5"/>
                    </a:lnTo>
                    <a:lnTo>
                      <a:pt x="172" y="8"/>
                    </a:lnTo>
                    <a:lnTo>
                      <a:pt x="318" y="13"/>
                    </a:lnTo>
                    <a:lnTo>
                      <a:pt x="468" y="13"/>
                    </a:lnTo>
                    <a:lnTo>
                      <a:pt x="550" y="12"/>
                    </a:lnTo>
                    <a:lnTo>
                      <a:pt x="550" y="52"/>
                    </a:lnTo>
                    <a:lnTo>
                      <a:pt x="561" y="122"/>
                    </a:lnTo>
                    <a:lnTo>
                      <a:pt x="565" y="145"/>
                    </a:lnTo>
                    <a:lnTo>
                      <a:pt x="565" y="288"/>
                    </a:lnTo>
                    <a:lnTo>
                      <a:pt x="550" y="286"/>
                    </a:lnTo>
                    <a:lnTo>
                      <a:pt x="545" y="281"/>
                    </a:lnTo>
                    <a:lnTo>
                      <a:pt x="540" y="280"/>
                    </a:lnTo>
                    <a:lnTo>
                      <a:pt x="530" y="273"/>
                    </a:lnTo>
                    <a:lnTo>
                      <a:pt x="518" y="265"/>
                    </a:lnTo>
                    <a:lnTo>
                      <a:pt x="513" y="265"/>
                    </a:lnTo>
                    <a:lnTo>
                      <a:pt x="510" y="270"/>
                    </a:lnTo>
                    <a:lnTo>
                      <a:pt x="506" y="271"/>
                    </a:lnTo>
                    <a:lnTo>
                      <a:pt x="500" y="271"/>
                    </a:lnTo>
                    <a:lnTo>
                      <a:pt x="496" y="271"/>
                    </a:lnTo>
                    <a:lnTo>
                      <a:pt x="491" y="266"/>
                    </a:lnTo>
                    <a:lnTo>
                      <a:pt x="481" y="270"/>
                    </a:lnTo>
                    <a:lnTo>
                      <a:pt x="476" y="273"/>
                    </a:lnTo>
                    <a:lnTo>
                      <a:pt x="471" y="273"/>
                    </a:lnTo>
                    <a:lnTo>
                      <a:pt x="466" y="270"/>
                    </a:lnTo>
                    <a:lnTo>
                      <a:pt x="460" y="275"/>
                    </a:lnTo>
                    <a:lnTo>
                      <a:pt x="455" y="275"/>
                    </a:lnTo>
                    <a:lnTo>
                      <a:pt x="448" y="281"/>
                    </a:lnTo>
                    <a:lnTo>
                      <a:pt x="443" y="281"/>
                    </a:lnTo>
                    <a:lnTo>
                      <a:pt x="441" y="286"/>
                    </a:lnTo>
                    <a:lnTo>
                      <a:pt x="436" y="281"/>
                    </a:lnTo>
                    <a:lnTo>
                      <a:pt x="430" y="280"/>
                    </a:lnTo>
                    <a:lnTo>
                      <a:pt x="425" y="276"/>
                    </a:lnTo>
                    <a:lnTo>
                      <a:pt x="421" y="271"/>
                    </a:lnTo>
                    <a:lnTo>
                      <a:pt x="416" y="270"/>
                    </a:lnTo>
                    <a:lnTo>
                      <a:pt x="411" y="275"/>
                    </a:lnTo>
                    <a:lnTo>
                      <a:pt x="406" y="273"/>
                    </a:lnTo>
                    <a:lnTo>
                      <a:pt x="401" y="268"/>
                    </a:lnTo>
                    <a:lnTo>
                      <a:pt x="396" y="265"/>
                    </a:lnTo>
                    <a:lnTo>
                      <a:pt x="395" y="266"/>
                    </a:lnTo>
                    <a:lnTo>
                      <a:pt x="395" y="270"/>
                    </a:lnTo>
                    <a:lnTo>
                      <a:pt x="390" y="273"/>
                    </a:lnTo>
                    <a:lnTo>
                      <a:pt x="386" y="283"/>
                    </a:lnTo>
                    <a:lnTo>
                      <a:pt x="383" y="285"/>
                    </a:lnTo>
                    <a:lnTo>
                      <a:pt x="381" y="283"/>
                    </a:lnTo>
                    <a:lnTo>
                      <a:pt x="380" y="278"/>
                    </a:lnTo>
                    <a:lnTo>
                      <a:pt x="381" y="273"/>
                    </a:lnTo>
                    <a:lnTo>
                      <a:pt x="377" y="271"/>
                    </a:lnTo>
                    <a:lnTo>
                      <a:pt x="368" y="276"/>
                    </a:lnTo>
                    <a:lnTo>
                      <a:pt x="363" y="275"/>
                    </a:lnTo>
                    <a:lnTo>
                      <a:pt x="362" y="270"/>
                    </a:lnTo>
                    <a:lnTo>
                      <a:pt x="357" y="270"/>
                    </a:lnTo>
                    <a:lnTo>
                      <a:pt x="355" y="265"/>
                    </a:lnTo>
                    <a:lnTo>
                      <a:pt x="348" y="263"/>
                    </a:lnTo>
                    <a:lnTo>
                      <a:pt x="340" y="271"/>
                    </a:lnTo>
                    <a:lnTo>
                      <a:pt x="335" y="273"/>
                    </a:lnTo>
                    <a:lnTo>
                      <a:pt x="330" y="271"/>
                    </a:lnTo>
                    <a:lnTo>
                      <a:pt x="330" y="265"/>
                    </a:lnTo>
                    <a:lnTo>
                      <a:pt x="328" y="261"/>
                    </a:lnTo>
                    <a:lnTo>
                      <a:pt x="323" y="261"/>
                    </a:lnTo>
                    <a:lnTo>
                      <a:pt x="320" y="256"/>
                    </a:lnTo>
                    <a:lnTo>
                      <a:pt x="320" y="250"/>
                    </a:lnTo>
                    <a:lnTo>
                      <a:pt x="315" y="250"/>
                    </a:lnTo>
                    <a:lnTo>
                      <a:pt x="305" y="250"/>
                    </a:lnTo>
                    <a:lnTo>
                      <a:pt x="300" y="253"/>
                    </a:lnTo>
                    <a:lnTo>
                      <a:pt x="293" y="255"/>
                    </a:lnTo>
                    <a:lnTo>
                      <a:pt x="290" y="251"/>
                    </a:lnTo>
                    <a:lnTo>
                      <a:pt x="287" y="248"/>
                    </a:lnTo>
                    <a:lnTo>
                      <a:pt x="282" y="248"/>
                    </a:lnTo>
                    <a:lnTo>
                      <a:pt x="277" y="250"/>
                    </a:lnTo>
                    <a:lnTo>
                      <a:pt x="267" y="245"/>
                    </a:lnTo>
                    <a:lnTo>
                      <a:pt x="260" y="241"/>
                    </a:lnTo>
                    <a:lnTo>
                      <a:pt x="255" y="243"/>
                    </a:lnTo>
                    <a:lnTo>
                      <a:pt x="253" y="243"/>
                    </a:lnTo>
                    <a:lnTo>
                      <a:pt x="247" y="243"/>
                    </a:lnTo>
                    <a:lnTo>
                      <a:pt x="245" y="236"/>
                    </a:lnTo>
                    <a:lnTo>
                      <a:pt x="245" y="231"/>
                    </a:lnTo>
                    <a:lnTo>
                      <a:pt x="242" y="226"/>
                    </a:lnTo>
                    <a:lnTo>
                      <a:pt x="237" y="225"/>
                    </a:lnTo>
                    <a:lnTo>
                      <a:pt x="235" y="221"/>
                    </a:lnTo>
                    <a:lnTo>
                      <a:pt x="233" y="226"/>
                    </a:lnTo>
                    <a:lnTo>
                      <a:pt x="228" y="226"/>
                    </a:lnTo>
                    <a:lnTo>
                      <a:pt x="222" y="225"/>
                    </a:lnTo>
                    <a:lnTo>
                      <a:pt x="217" y="228"/>
                    </a:lnTo>
                    <a:lnTo>
                      <a:pt x="212" y="225"/>
                    </a:lnTo>
                    <a:lnTo>
                      <a:pt x="203" y="215"/>
                    </a:lnTo>
                    <a:lnTo>
                      <a:pt x="197" y="211"/>
                    </a:lnTo>
                    <a:lnTo>
                      <a:pt x="192" y="210"/>
                    </a:lnTo>
                    <a:lnTo>
                      <a:pt x="193" y="201"/>
                    </a:lnTo>
                    <a:lnTo>
                      <a:pt x="197" y="55"/>
                    </a:lnTo>
                    <a:lnTo>
                      <a:pt x="192" y="52"/>
                    </a:lnTo>
                    <a:lnTo>
                      <a:pt x="185" y="50"/>
                    </a:lnTo>
                    <a:lnTo>
                      <a:pt x="158" y="50"/>
                    </a:lnTo>
                    <a:lnTo>
                      <a:pt x="90" y="47"/>
                    </a:lnTo>
                    <a:lnTo>
                      <a:pt x="0" y="42"/>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49" name="Freeform 481"/>
              <p:cNvSpPr>
                <a:spLocks/>
              </p:cNvSpPr>
              <p:nvPr/>
            </p:nvSpPr>
            <p:spPr bwMode="auto">
              <a:xfrm>
                <a:off x="3492" y="2792"/>
                <a:ext cx="483" cy="258"/>
              </a:xfrm>
              <a:custGeom>
                <a:avLst/>
                <a:gdLst/>
                <a:ahLst/>
                <a:cxnLst>
                  <a:cxn ang="0">
                    <a:pos x="0" y="250"/>
                  </a:cxn>
                  <a:cxn ang="0">
                    <a:pos x="13" y="0"/>
                  </a:cxn>
                  <a:cxn ang="0">
                    <a:pos x="93" y="5"/>
                  </a:cxn>
                  <a:cxn ang="0">
                    <a:pos x="246" y="9"/>
                  </a:cxn>
                  <a:cxn ang="0">
                    <a:pos x="328" y="9"/>
                  </a:cxn>
                  <a:cxn ang="0">
                    <a:pos x="433" y="9"/>
                  </a:cxn>
                  <a:cxn ang="0">
                    <a:pos x="446" y="19"/>
                  </a:cxn>
                  <a:cxn ang="0">
                    <a:pos x="453" y="15"/>
                  </a:cxn>
                  <a:cxn ang="0">
                    <a:pos x="456" y="17"/>
                  </a:cxn>
                  <a:cxn ang="0">
                    <a:pos x="459" y="24"/>
                  </a:cxn>
                  <a:cxn ang="0">
                    <a:pos x="461" y="29"/>
                  </a:cxn>
                  <a:cxn ang="0">
                    <a:pos x="459" y="30"/>
                  </a:cxn>
                  <a:cxn ang="0">
                    <a:pos x="454" y="30"/>
                  </a:cxn>
                  <a:cxn ang="0">
                    <a:pos x="453" y="35"/>
                  </a:cxn>
                  <a:cxn ang="0">
                    <a:pos x="446" y="44"/>
                  </a:cxn>
                  <a:cxn ang="0">
                    <a:pos x="448" y="49"/>
                  </a:cxn>
                  <a:cxn ang="0">
                    <a:pos x="453" y="55"/>
                  </a:cxn>
                  <a:cxn ang="0">
                    <a:pos x="459" y="59"/>
                  </a:cxn>
                  <a:cxn ang="0">
                    <a:pos x="459" y="65"/>
                  </a:cxn>
                  <a:cxn ang="0">
                    <a:pos x="468" y="75"/>
                  </a:cxn>
                  <a:cxn ang="0">
                    <a:pos x="473" y="77"/>
                  </a:cxn>
                  <a:cxn ang="0">
                    <a:pos x="478" y="80"/>
                  </a:cxn>
                  <a:cxn ang="0">
                    <a:pos x="483" y="257"/>
                  </a:cxn>
                  <a:cxn ang="0">
                    <a:pos x="401" y="258"/>
                  </a:cxn>
                  <a:cxn ang="0">
                    <a:pos x="251" y="258"/>
                  </a:cxn>
                  <a:cxn ang="0">
                    <a:pos x="105" y="253"/>
                  </a:cxn>
                  <a:cxn ang="0">
                    <a:pos x="0" y="250"/>
                  </a:cxn>
                </a:cxnLst>
                <a:rect l="0" t="0" r="r" b="b"/>
                <a:pathLst>
                  <a:path w="483" h="258">
                    <a:moveTo>
                      <a:pt x="0" y="250"/>
                    </a:moveTo>
                    <a:lnTo>
                      <a:pt x="13" y="0"/>
                    </a:lnTo>
                    <a:lnTo>
                      <a:pt x="93" y="5"/>
                    </a:lnTo>
                    <a:lnTo>
                      <a:pt x="246" y="9"/>
                    </a:lnTo>
                    <a:lnTo>
                      <a:pt x="328" y="9"/>
                    </a:lnTo>
                    <a:lnTo>
                      <a:pt x="433" y="9"/>
                    </a:lnTo>
                    <a:lnTo>
                      <a:pt x="446" y="19"/>
                    </a:lnTo>
                    <a:lnTo>
                      <a:pt x="453" y="15"/>
                    </a:lnTo>
                    <a:lnTo>
                      <a:pt x="456" y="17"/>
                    </a:lnTo>
                    <a:lnTo>
                      <a:pt x="459" y="24"/>
                    </a:lnTo>
                    <a:lnTo>
                      <a:pt x="461" y="29"/>
                    </a:lnTo>
                    <a:lnTo>
                      <a:pt x="459" y="30"/>
                    </a:lnTo>
                    <a:lnTo>
                      <a:pt x="454" y="30"/>
                    </a:lnTo>
                    <a:lnTo>
                      <a:pt x="453" y="35"/>
                    </a:lnTo>
                    <a:lnTo>
                      <a:pt x="446" y="44"/>
                    </a:lnTo>
                    <a:lnTo>
                      <a:pt x="448" y="49"/>
                    </a:lnTo>
                    <a:lnTo>
                      <a:pt x="453" y="55"/>
                    </a:lnTo>
                    <a:lnTo>
                      <a:pt x="459" y="59"/>
                    </a:lnTo>
                    <a:lnTo>
                      <a:pt x="459" y="65"/>
                    </a:lnTo>
                    <a:lnTo>
                      <a:pt x="468" y="75"/>
                    </a:lnTo>
                    <a:lnTo>
                      <a:pt x="473" y="77"/>
                    </a:lnTo>
                    <a:lnTo>
                      <a:pt x="478" y="80"/>
                    </a:lnTo>
                    <a:lnTo>
                      <a:pt x="483" y="257"/>
                    </a:lnTo>
                    <a:lnTo>
                      <a:pt x="401" y="258"/>
                    </a:lnTo>
                    <a:lnTo>
                      <a:pt x="251" y="258"/>
                    </a:lnTo>
                    <a:lnTo>
                      <a:pt x="105" y="253"/>
                    </a:lnTo>
                    <a:lnTo>
                      <a:pt x="0" y="250"/>
                    </a:lnTo>
                    <a:close/>
                  </a:path>
                </a:pathLst>
              </a:custGeom>
              <a:solidFill>
                <a:srgbClr val="ED2024"/>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50" name="Freeform 482"/>
              <p:cNvSpPr>
                <a:spLocks/>
              </p:cNvSpPr>
              <p:nvPr/>
            </p:nvSpPr>
            <p:spPr bwMode="auto">
              <a:xfrm>
                <a:off x="3492" y="2792"/>
                <a:ext cx="483" cy="258"/>
              </a:xfrm>
              <a:custGeom>
                <a:avLst/>
                <a:gdLst/>
                <a:ahLst/>
                <a:cxnLst>
                  <a:cxn ang="0">
                    <a:pos x="0" y="250"/>
                  </a:cxn>
                  <a:cxn ang="0">
                    <a:pos x="13" y="0"/>
                  </a:cxn>
                  <a:cxn ang="0">
                    <a:pos x="93" y="5"/>
                  </a:cxn>
                  <a:cxn ang="0">
                    <a:pos x="246" y="9"/>
                  </a:cxn>
                  <a:cxn ang="0">
                    <a:pos x="328" y="9"/>
                  </a:cxn>
                  <a:cxn ang="0">
                    <a:pos x="433" y="9"/>
                  </a:cxn>
                  <a:cxn ang="0">
                    <a:pos x="446" y="19"/>
                  </a:cxn>
                  <a:cxn ang="0">
                    <a:pos x="453" y="15"/>
                  </a:cxn>
                  <a:cxn ang="0">
                    <a:pos x="456" y="17"/>
                  </a:cxn>
                  <a:cxn ang="0">
                    <a:pos x="459" y="24"/>
                  </a:cxn>
                  <a:cxn ang="0">
                    <a:pos x="461" y="29"/>
                  </a:cxn>
                  <a:cxn ang="0">
                    <a:pos x="459" y="30"/>
                  </a:cxn>
                  <a:cxn ang="0">
                    <a:pos x="454" y="30"/>
                  </a:cxn>
                  <a:cxn ang="0">
                    <a:pos x="453" y="35"/>
                  </a:cxn>
                  <a:cxn ang="0">
                    <a:pos x="446" y="44"/>
                  </a:cxn>
                  <a:cxn ang="0">
                    <a:pos x="448" y="49"/>
                  </a:cxn>
                  <a:cxn ang="0">
                    <a:pos x="453" y="55"/>
                  </a:cxn>
                  <a:cxn ang="0">
                    <a:pos x="459" y="59"/>
                  </a:cxn>
                  <a:cxn ang="0">
                    <a:pos x="459" y="65"/>
                  </a:cxn>
                  <a:cxn ang="0">
                    <a:pos x="468" y="75"/>
                  </a:cxn>
                  <a:cxn ang="0">
                    <a:pos x="473" y="77"/>
                  </a:cxn>
                  <a:cxn ang="0">
                    <a:pos x="478" y="80"/>
                  </a:cxn>
                  <a:cxn ang="0">
                    <a:pos x="483" y="257"/>
                  </a:cxn>
                  <a:cxn ang="0">
                    <a:pos x="401" y="258"/>
                  </a:cxn>
                  <a:cxn ang="0">
                    <a:pos x="251" y="258"/>
                  </a:cxn>
                  <a:cxn ang="0">
                    <a:pos x="105" y="253"/>
                  </a:cxn>
                  <a:cxn ang="0">
                    <a:pos x="0" y="250"/>
                  </a:cxn>
                </a:cxnLst>
                <a:rect l="0" t="0" r="r" b="b"/>
                <a:pathLst>
                  <a:path w="483" h="258">
                    <a:moveTo>
                      <a:pt x="0" y="250"/>
                    </a:moveTo>
                    <a:lnTo>
                      <a:pt x="13" y="0"/>
                    </a:lnTo>
                    <a:lnTo>
                      <a:pt x="93" y="5"/>
                    </a:lnTo>
                    <a:lnTo>
                      <a:pt x="246" y="9"/>
                    </a:lnTo>
                    <a:lnTo>
                      <a:pt x="328" y="9"/>
                    </a:lnTo>
                    <a:lnTo>
                      <a:pt x="433" y="9"/>
                    </a:lnTo>
                    <a:lnTo>
                      <a:pt x="446" y="19"/>
                    </a:lnTo>
                    <a:lnTo>
                      <a:pt x="453" y="15"/>
                    </a:lnTo>
                    <a:lnTo>
                      <a:pt x="456" y="17"/>
                    </a:lnTo>
                    <a:lnTo>
                      <a:pt x="459" y="24"/>
                    </a:lnTo>
                    <a:lnTo>
                      <a:pt x="461" y="29"/>
                    </a:lnTo>
                    <a:lnTo>
                      <a:pt x="459" y="30"/>
                    </a:lnTo>
                    <a:lnTo>
                      <a:pt x="454" y="30"/>
                    </a:lnTo>
                    <a:lnTo>
                      <a:pt x="453" y="35"/>
                    </a:lnTo>
                    <a:lnTo>
                      <a:pt x="446" y="44"/>
                    </a:lnTo>
                    <a:lnTo>
                      <a:pt x="448" y="49"/>
                    </a:lnTo>
                    <a:lnTo>
                      <a:pt x="453" y="55"/>
                    </a:lnTo>
                    <a:lnTo>
                      <a:pt x="459" y="59"/>
                    </a:lnTo>
                    <a:lnTo>
                      <a:pt x="459" y="65"/>
                    </a:lnTo>
                    <a:lnTo>
                      <a:pt x="468" y="75"/>
                    </a:lnTo>
                    <a:lnTo>
                      <a:pt x="473" y="77"/>
                    </a:lnTo>
                    <a:lnTo>
                      <a:pt x="478" y="80"/>
                    </a:lnTo>
                    <a:lnTo>
                      <a:pt x="483" y="257"/>
                    </a:lnTo>
                    <a:lnTo>
                      <a:pt x="401" y="258"/>
                    </a:lnTo>
                    <a:lnTo>
                      <a:pt x="251" y="258"/>
                    </a:lnTo>
                    <a:lnTo>
                      <a:pt x="105" y="253"/>
                    </a:lnTo>
                    <a:lnTo>
                      <a:pt x="0" y="25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51" name="Freeform 483"/>
              <p:cNvSpPr>
                <a:spLocks/>
              </p:cNvSpPr>
              <p:nvPr/>
            </p:nvSpPr>
            <p:spPr bwMode="auto">
              <a:xfrm>
                <a:off x="3417" y="2047"/>
                <a:ext cx="428" cy="263"/>
              </a:xfrm>
              <a:custGeom>
                <a:avLst/>
                <a:gdLst/>
                <a:ahLst/>
                <a:cxnLst>
                  <a:cxn ang="0">
                    <a:pos x="0" y="249"/>
                  </a:cxn>
                  <a:cxn ang="0">
                    <a:pos x="16" y="1"/>
                  </a:cxn>
                  <a:cxn ang="0">
                    <a:pos x="16" y="0"/>
                  </a:cxn>
                  <a:cxn ang="0">
                    <a:pos x="103" y="5"/>
                  </a:cxn>
                  <a:cxn ang="0">
                    <a:pos x="231" y="11"/>
                  </a:cxn>
                  <a:cxn ang="0">
                    <a:pos x="341" y="13"/>
                  </a:cxn>
                  <a:cxn ang="0">
                    <a:pos x="389" y="13"/>
                  </a:cxn>
                  <a:cxn ang="0">
                    <a:pos x="389" y="16"/>
                  </a:cxn>
                  <a:cxn ang="0">
                    <a:pos x="389" y="16"/>
                  </a:cxn>
                  <a:cxn ang="0">
                    <a:pos x="391" y="21"/>
                  </a:cxn>
                  <a:cxn ang="0">
                    <a:pos x="394" y="36"/>
                  </a:cxn>
                  <a:cxn ang="0">
                    <a:pos x="396" y="41"/>
                  </a:cxn>
                  <a:cxn ang="0">
                    <a:pos x="393" y="51"/>
                  </a:cxn>
                  <a:cxn ang="0">
                    <a:pos x="394" y="61"/>
                  </a:cxn>
                  <a:cxn ang="0">
                    <a:pos x="394" y="66"/>
                  </a:cxn>
                  <a:cxn ang="0">
                    <a:pos x="394" y="68"/>
                  </a:cxn>
                  <a:cxn ang="0">
                    <a:pos x="394" y="80"/>
                  </a:cxn>
                  <a:cxn ang="0">
                    <a:pos x="396" y="85"/>
                  </a:cxn>
                  <a:cxn ang="0">
                    <a:pos x="401" y="101"/>
                  </a:cxn>
                  <a:cxn ang="0">
                    <a:pos x="401" y="105"/>
                  </a:cxn>
                  <a:cxn ang="0">
                    <a:pos x="408" y="121"/>
                  </a:cxn>
                  <a:cxn ang="0">
                    <a:pos x="409" y="131"/>
                  </a:cxn>
                  <a:cxn ang="0">
                    <a:pos x="409" y="138"/>
                  </a:cxn>
                  <a:cxn ang="0">
                    <a:pos x="409" y="143"/>
                  </a:cxn>
                  <a:cxn ang="0">
                    <a:pos x="411" y="148"/>
                  </a:cxn>
                  <a:cxn ang="0">
                    <a:pos x="411" y="158"/>
                  </a:cxn>
                  <a:cxn ang="0">
                    <a:pos x="413" y="169"/>
                  </a:cxn>
                  <a:cxn ang="0">
                    <a:pos x="411" y="176"/>
                  </a:cxn>
                  <a:cxn ang="0">
                    <a:pos x="414" y="183"/>
                  </a:cxn>
                  <a:cxn ang="0">
                    <a:pos x="414" y="188"/>
                  </a:cxn>
                  <a:cxn ang="0">
                    <a:pos x="414" y="208"/>
                  </a:cxn>
                  <a:cxn ang="0">
                    <a:pos x="416" y="213"/>
                  </a:cxn>
                  <a:cxn ang="0">
                    <a:pos x="416" y="218"/>
                  </a:cxn>
                  <a:cxn ang="0">
                    <a:pos x="418" y="223"/>
                  </a:cxn>
                  <a:cxn ang="0">
                    <a:pos x="424" y="231"/>
                  </a:cxn>
                  <a:cxn ang="0">
                    <a:pos x="426" y="236"/>
                  </a:cxn>
                  <a:cxn ang="0">
                    <a:pos x="426" y="243"/>
                  </a:cxn>
                  <a:cxn ang="0">
                    <a:pos x="428" y="253"/>
                  </a:cxn>
                  <a:cxn ang="0">
                    <a:pos x="426" y="258"/>
                  </a:cxn>
                  <a:cxn ang="0">
                    <a:pos x="428" y="263"/>
                  </a:cxn>
                  <a:cxn ang="0">
                    <a:pos x="321" y="263"/>
                  </a:cxn>
                  <a:cxn ang="0">
                    <a:pos x="215" y="261"/>
                  </a:cxn>
                  <a:cxn ang="0">
                    <a:pos x="101" y="256"/>
                  </a:cxn>
                  <a:cxn ang="0">
                    <a:pos x="0" y="249"/>
                  </a:cxn>
                </a:cxnLst>
                <a:rect l="0" t="0" r="r" b="b"/>
                <a:pathLst>
                  <a:path w="428" h="263">
                    <a:moveTo>
                      <a:pt x="0" y="249"/>
                    </a:moveTo>
                    <a:lnTo>
                      <a:pt x="16" y="1"/>
                    </a:lnTo>
                    <a:lnTo>
                      <a:pt x="16" y="0"/>
                    </a:lnTo>
                    <a:lnTo>
                      <a:pt x="103" y="5"/>
                    </a:lnTo>
                    <a:lnTo>
                      <a:pt x="231" y="11"/>
                    </a:lnTo>
                    <a:lnTo>
                      <a:pt x="341" y="13"/>
                    </a:lnTo>
                    <a:lnTo>
                      <a:pt x="389" y="13"/>
                    </a:lnTo>
                    <a:lnTo>
                      <a:pt x="389" y="16"/>
                    </a:lnTo>
                    <a:lnTo>
                      <a:pt x="389" y="16"/>
                    </a:lnTo>
                    <a:lnTo>
                      <a:pt x="391" y="21"/>
                    </a:lnTo>
                    <a:lnTo>
                      <a:pt x="394" y="36"/>
                    </a:lnTo>
                    <a:lnTo>
                      <a:pt x="396" y="41"/>
                    </a:lnTo>
                    <a:lnTo>
                      <a:pt x="393" y="51"/>
                    </a:lnTo>
                    <a:lnTo>
                      <a:pt x="394" y="61"/>
                    </a:lnTo>
                    <a:lnTo>
                      <a:pt x="394" y="66"/>
                    </a:lnTo>
                    <a:lnTo>
                      <a:pt x="394" y="68"/>
                    </a:lnTo>
                    <a:lnTo>
                      <a:pt x="394" y="80"/>
                    </a:lnTo>
                    <a:lnTo>
                      <a:pt x="396" y="85"/>
                    </a:lnTo>
                    <a:lnTo>
                      <a:pt x="401" y="101"/>
                    </a:lnTo>
                    <a:lnTo>
                      <a:pt x="401" y="105"/>
                    </a:lnTo>
                    <a:lnTo>
                      <a:pt x="408" y="121"/>
                    </a:lnTo>
                    <a:lnTo>
                      <a:pt x="409" y="131"/>
                    </a:lnTo>
                    <a:lnTo>
                      <a:pt x="409" y="138"/>
                    </a:lnTo>
                    <a:lnTo>
                      <a:pt x="409" y="143"/>
                    </a:lnTo>
                    <a:lnTo>
                      <a:pt x="411" y="148"/>
                    </a:lnTo>
                    <a:lnTo>
                      <a:pt x="411" y="158"/>
                    </a:lnTo>
                    <a:lnTo>
                      <a:pt x="413" y="169"/>
                    </a:lnTo>
                    <a:lnTo>
                      <a:pt x="411" y="176"/>
                    </a:lnTo>
                    <a:lnTo>
                      <a:pt x="414" y="183"/>
                    </a:lnTo>
                    <a:lnTo>
                      <a:pt x="414" y="188"/>
                    </a:lnTo>
                    <a:lnTo>
                      <a:pt x="414" y="208"/>
                    </a:lnTo>
                    <a:lnTo>
                      <a:pt x="416" y="213"/>
                    </a:lnTo>
                    <a:lnTo>
                      <a:pt x="416" y="218"/>
                    </a:lnTo>
                    <a:lnTo>
                      <a:pt x="418" y="223"/>
                    </a:lnTo>
                    <a:lnTo>
                      <a:pt x="424" y="231"/>
                    </a:lnTo>
                    <a:lnTo>
                      <a:pt x="426" y="236"/>
                    </a:lnTo>
                    <a:lnTo>
                      <a:pt x="426" y="243"/>
                    </a:lnTo>
                    <a:lnTo>
                      <a:pt x="428" y="253"/>
                    </a:lnTo>
                    <a:lnTo>
                      <a:pt x="426" y="258"/>
                    </a:lnTo>
                    <a:lnTo>
                      <a:pt x="428" y="263"/>
                    </a:lnTo>
                    <a:lnTo>
                      <a:pt x="321" y="263"/>
                    </a:lnTo>
                    <a:lnTo>
                      <a:pt x="215" y="261"/>
                    </a:lnTo>
                    <a:lnTo>
                      <a:pt x="101" y="256"/>
                    </a:lnTo>
                    <a:lnTo>
                      <a:pt x="0" y="249"/>
                    </a:lnTo>
                    <a:close/>
                  </a:path>
                </a:pathLst>
              </a:custGeom>
              <a:solidFill>
                <a:srgbClr val="9F1D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52" name="Freeform 484"/>
              <p:cNvSpPr>
                <a:spLocks/>
              </p:cNvSpPr>
              <p:nvPr/>
            </p:nvSpPr>
            <p:spPr bwMode="auto">
              <a:xfrm>
                <a:off x="3417" y="2047"/>
                <a:ext cx="428" cy="263"/>
              </a:xfrm>
              <a:custGeom>
                <a:avLst/>
                <a:gdLst/>
                <a:ahLst/>
                <a:cxnLst>
                  <a:cxn ang="0">
                    <a:pos x="0" y="249"/>
                  </a:cxn>
                  <a:cxn ang="0">
                    <a:pos x="16" y="1"/>
                  </a:cxn>
                  <a:cxn ang="0">
                    <a:pos x="16" y="0"/>
                  </a:cxn>
                  <a:cxn ang="0">
                    <a:pos x="103" y="5"/>
                  </a:cxn>
                  <a:cxn ang="0">
                    <a:pos x="231" y="11"/>
                  </a:cxn>
                  <a:cxn ang="0">
                    <a:pos x="341" y="13"/>
                  </a:cxn>
                  <a:cxn ang="0">
                    <a:pos x="389" y="13"/>
                  </a:cxn>
                  <a:cxn ang="0">
                    <a:pos x="389" y="16"/>
                  </a:cxn>
                  <a:cxn ang="0">
                    <a:pos x="389" y="16"/>
                  </a:cxn>
                  <a:cxn ang="0">
                    <a:pos x="391" y="21"/>
                  </a:cxn>
                  <a:cxn ang="0">
                    <a:pos x="394" y="36"/>
                  </a:cxn>
                  <a:cxn ang="0">
                    <a:pos x="396" y="41"/>
                  </a:cxn>
                  <a:cxn ang="0">
                    <a:pos x="393" y="51"/>
                  </a:cxn>
                  <a:cxn ang="0">
                    <a:pos x="394" y="61"/>
                  </a:cxn>
                  <a:cxn ang="0">
                    <a:pos x="394" y="66"/>
                  </a:cxn>
                  <a:cxn ang="0">
                    <a:pos x="394" y="68"/>
                  </a:cxn>
                  <a:cxn ang="0">
                    <a:pos x="394" y="80"/>
                  </a:cxn>
                  <a:cxn ang="0">
                    <a:pos x="396" y="85"/>
                  </a:cxn>
                  <a:cxn ang="0">
                    <a:pos x="401" y="101"/>
                  </a:cxn>
                  <a:cxn ang="0">
                    <a:pos x="401" y="105"/>
                  </a:cxn>
                  <a:cxn ang="0">
                    <a:pos x="408" y="121"/>
                  </a:cxn>
                  <a:cxn ang="0">
                    <a:pos x="409" y="131"/>
                  </a:cxn>
                  <a:cxn ang="0">
                    <a:pos x="409" y="138"/>
                  </a:cxn>
                  <a:cxn ang="0">
                    <a:pos x="409" y="143"/>
                  </a:cxn>
                  <a:cxn ang="0">
                    <a:pos x="411" y="148"/>
                  </a:cxn>
                  <a:cxn ang="0">
                    <a:pos x="411" y="158"/>
                  </a:cxn>
                  <a:cxn ang="0">
                    <a:pos x="413" y="169"/>
                  </a:cxn>
                  <a:cxn ang="0">
                    <a:pos x="411" y="176"/>
                  </a:cxn>
                  <a:cxn ang="0">
                    <a:pos x="414" y="183"/>
                  </a:cxn>
                  <a:cxn ang="0">
                    <a:pos x="414" y="188"/>
                  </a:cxn>
                  <a:cxn ang="0">
                    <a:pos x="414" y="208"/>
                  </a:cxn>
                  <a:cxn ang="0">
                    <a:pos x="416" y="213"/>
                  </a:cxn>
                  <a:cxn ang="0">
                    <a:pos x="416" y="218"/>
                  </a:cxn>
                  <a:cxn ang="0">
                    <a:pos x="418" y="223"/>
                  </a:cxn>
                  <a:cxn ang="0">
                    <a:pos x="424" y="231"/>
                  </a:cxn>
                  <a:cxn ang="0">
                    <a:pos x="426" y="236"/>
                  </a:cxn>
                  <a:cxn ang="0">
                    <a:pos x="426" y="243"/>
                  </a:cxn>
                  <a:cxn ang="0">
                    <a:pos x="428" y="253"/>
                  </a:cxn>
                  <a:cxn ang="0">
                    <a:pos x="426" y="258"/>
                  </a:cxn>
                  <a:cxn ang="0">
                    <a:pos x="428" y="263"/>
                  </a:cxn>
                  <a:cxn ang="0">
                    <a:pos x="321" y="263"/>
                  </a:cxn>
                  <a:cxn ang="0">
                    <a:pos x="215" y="261"/>
                  </a:cxn>
                  <a:cxn ang="0">
                    <a:pos x="101" y="256"/>
                  </a:cxn>
                  <a:cxn ang="0">
                    <a:pos x="0" y="249"/>
                  </a:cxn>
                </a:cxnLst>
                <a:rect l="0" t="0" r="r" b="b"/>
                <a:pathLst>
                  <a:path w="428" h="263">
                    <a:moveTo>
                      <a:pt x="0" y="249"/>
                    </a:moveTo>
                    <a:lnTo>
                      <a:pt x="16" y="1"/>
                    </a:lnTo>
                    <a:lnTo>
                      <a:pt x="16" y="0"/>
                    </a:lnTo>
                    <a:lnTo>
                      <a:pt x="103" y="5"/>
                    </a:lnTo>
                    <a:lnTo>
                      <a:pt x="231" y="11"/>
                    </a:lnTo>
                    <a:lnTo>
                      <a:pt x="341" y="13"/>
                    </a:lnTo>
                    <a:lnTo>
                      <a:pt x="389" y="13"/>
                    </a:lnTo>
                    <a:lnTo>
                      <a:pt x="389" y="16"/>
                    </a:lnTo>
                    <a:lnTo>
                      <a:pt x="389" y="16"/>
                    </a:lnTo>
                    <a:lnTo>
                      <a:pt x="391" y="21"/>
                    </a:lnTo>
                    <a:lnTo>
                      <a:pt x="394" y="36"/>
                    </a:lnTo>
                    <a:lnTo>
                      <a:pt x="396" y="41"/>
                    </a:lnTo>
                    <a:lnTo>
                      <a:pt x="393" y="51"/>
                    </a:lnTo>
                    <a:lnTo>
                      <a:pt x="394" y="61"/>
                    </a:lnTo>
                    <a:lnTo>
                      <a:pt x="394" y="66"/>
                    </a:lnTo>
                    <a:lnTo>
                      <a:pt x="394" y="68"/>
                    </a:lnTo>
                    <a:lnTo>
                      <a:pt x="394" y="80"/>
                    </a:lnTo>
                    <a:lnTo>
                      <a:pt x="396" y="85"/>
                    </a:lnTo>
                    <a:lnTo>
                      <a:pt x="401" y="101"/>
                    </a:lnTo>
                    <a:lnTo>
                      <a:pt x="401" y="105"/>
                    </a:lnTo>
                    <a:lnTo>
                      <a:pt x="408" y="121"/>
                    </a:lnTo>
                    <a:lnTo>
                      <a:pt x="409" y="131"/>
                    </a:lnTo>
                    <a:lnTo>
                      <a:pt x="409" y="138"/>
                    </a:lnTo>
                    <a:lnTo>
                      <a:pt x="409" y="143"/>
                    </a:lnTo>
                    <a:lnTo>
                      <a:pt x="411" y="148"/>
                    </a:lnTo>
                    <a:lnTo>
                      <a:pt x="411" y="158"/>
                    </a:lnTo>
                    <a:lnTo>
                      <a:pt x="413" y="169"/>
                    </a:lnTo>
                    <a:lnTo>
                      <a:pt x="411" y="176"/>
                    </a:lnTo>
                    <a:lnTo>
                      <a:pt x="414" y="183"/>
                    </a:lnTo>
                    <a:lnTo>
                      <a:pt x="414" y="188"/>
                    </a:lnTo>
                    <a:lnTo>
                      <a:pt x="414" y="208"/>
                    </a:lnTo>
                    <a:lnTo>
                      <a:pt x="416" y="213"/>
                    </a:lnTo>
                    <a:lnTo>
                      <a:pt x="416" y="218"/>
                    </a:lnTo>
                    <a:lnTo>
                      <a:pt x="418" y="223"/>
                    </a:lnTo>
                    <a:lnTo>
                      <a:pt x="424" y="231"/>
                    </a:lnTo>
                    <a:lnTo>
                      <a:pt x="426" y="236"/>
                    </a:lnTo>
                    <a:lnTo>
                      <a:pt x="426" y="243"/>
                    </a:lnTo>
                    <a:lnTo>
                      <a:pt x="428" y="253"/>
                    </a:lnTo>
                    <a:lnTo>
                      <a:pt x="426" y="258"/>
                    </a:lnTo>
                    <a:lnTo>
                      <a:pt x="428" y="263"/>
                    </a:lnTo>
                    <a:lnTo>
                      <a:pt x="321" y="263"/>
                    </a:lnTo>
                    <a:lnTo>
                      <a:pt x="215" y="261"/>
                    </a:lnTo>
                    <a:lnTo>
                      <a:pt x="101" y="256"/>
                    </a:lnTo>
                    <a:lnTo>
                      <a:pt x="0" y="249"/>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53" name="Freeform 485"/>
              <p:cNvSpPr>
                <a:spLocks/>
              </p:cNvSpPr>
              <p:nvPr/>
            </p:nvSpPr>
            <p:spPr bwMode="auto">
              <a:xfrm>
                <a:off x="3397" y="2296"/>
                <a:ext cx="454" cy="297"/>
              </a:xfrm>
              <a:custGeom>
                <a:avLst/>
                <a:gdLst/>
                <a:ahLst/>
                <a:cxnLst>
                  <a:cxn ang="0">
                    <a:pos x="0" y="242"/>
                  </a:cxn>
                  <a:cxn ang="0">
                    <a:pos x="11" y="77"/>
                  </a:cxn>
                  <a:cxn ang="0">
                    <a:pos x="15" y="72"/>
                  </a:cxn>
                  <a:cxn ang="0">
                    <a:pos x="20" y="0"/>
                  </a:cxn>
                  <a:cxn ang="0">
                    <a:pos x="121" y="7"/>
                  </a:cxn>
                  <a:cxn ang="0">
                    <a:pos x="235" y="12"/>
                  </a:cxn>
                  <a:cxn ang="0">
                    <a:pos x="341" y="14"/>
                  </a:cxn>
                  <a:cxn ang="0">
                    <a:pos x="448" y="14"/>
                  </a:cxn>
                  <a:cxn ang="0">
                    <a:pos x="444" y="25"/>
                  </a:cxn>
                  <a:cxn ang="0">
                    <a:pos x="441" y="30"/>
                  </a:cxn>
                  <a:cxn ang="0">
                    <a:pos x="436" y="34"/>
                  </a:cxn>
                  <a:cxn ang="0">
                    <a:pos x="431" y="39"/>
                  </a:cxn>
                  <a:cxn ang="0">
                    <a:pos x="429" y="42"/>
                  </a:cxn>
                  <a:cxn ang="0">
                    <a:pos x="434" y="47"/>
                  </a:cxn>
                  <a:cxn ang="0">
                    <a:pos x="439" y="59"/>
                  </a:cxn>
                  <a:cxn ang="0">
                    <a:pos x="444" y="59"/>
                  </a:cxn>
                  <a:cxn ang="0">
                    <a:pos x="449" y="62"/>
                  </a:cxn>
                  <a:cxn ang="0">
                    <a:pos x="453" y="67"/>
                  </a:cxn>
                  <a:cxn ang="0">
                    <a:pos x="454" y="215"/>
                  </a:cxn>
                  <a:cxn ang="0">
                    <a:pos x="446" y="215"/>
                  </a:cxn>
                  <a:cxn ang="0">
                    <a:pos x="448" y="222"/>
                  </a:cxn>
                  <a:cxn ang="0">
                    <a:pos x="449" y="227"/>
                  </a:cxn>
                  <a:cxn ang="0">
                    <a:pos x="449" y="232"/>
                  </a:cxn>
                  <a:cxn ang="0">
                    <a:pos x="448" y="233"/>
                  </a:cxn>
                  <a:cxn ang="0">
                    <a:pos x="448" y="238"/>
                  </a:cxn>
                  <a:cxn ang="0">
                    <a:pos x="454" y="243"/>
                  </a:cxn>
                  <a:cxn ang="0">
                    <a:pos x="454" y="248"/>
                  </a:cxn>
                  <a:cxn ang="0">
                    <a:pos x="451" y="253"/>
                  </a:cxn>
                  <a:cxn ang="0">
                    <a:pos x="451" y="260"/>
                  </a:cxn>
                  <a:cxn ang="0">
                    <a:pos x="448" y="270"/>
                  </a:cxn>
                  <a:cxn ang="0">
                    <a:pos x="446" y="270"/>
                  </a:cxn>
                  <a:cxn ang="0">
                    <a:pos x="444" y="275"/>
                  </a:cxn>
                  <a:cxn ang="0">
                    <a:pos x="446" y="282"/>
                  </a:cxn>
                  <a:cxn ang="0">
                    <a:pos x="451" y="285"/>
                  </a:cxn>
                  <a:cxn ang="0">
                    <a:pos x="453" y="297"/>
                  </a:cxn>
                  <a:cxn ang="0">
                    <a:pos x="448" y="295"/>
                  </a:cxn>
                  <a:cxn ang="0">
                    <a:pos x="443" y="290"/>
                  </a:cxn>
                  <a:cxn ang="0">
                    <a:pos x="441" y="285"/>
                  </a:cxn>
                  <a:cxn ang="0">
                    <a:pos x="434" y="283"/>
                  </a:cxn>
                  <a:cxn ang="0">
                    <a:pos x="429" y="278"/>
                  </a:cxn>
                  <a:cxn ang="0">
                    <a:pos x="424" y="278"/>
                  </a:cxn>
                  <a:cxn ang="0">
                    <a:pos x="424" y="277"/>
                  </a:cxn>
                  <a:cxn ang="0">
                    <a:pos x="418" y="275"/>
                  </a:cxn>
                  <a:cxn ang="0">
                    <a:pos x="413" y="273"/>
                  </a:cxn>
                  <a:cxn ang="0">
                    <a:pos x="405" y="267"/>
                  </a:cxn>
                  <a:cxn ang="0">
                    <a:pos x="381" y="268"/>
                  </a:cxn>
                  <a:cxn ang="0">
                    <a:pos x="371" y="267"/>
                  </a:cxn>
                  <a:cxn ang="0">
                    <a:pos x="366" y="273"/>
                  </a:cxn>
                  <a:cxn ang="0">
                    <a:pos x="361" y="275"/>
                  </a:cxn>
                  <a:cxn ang="0">
                    <a:pos x="340" y="262"/>
                  </a:cxn>
                  <a:cxn ang="0">
                    <a:pos x="333" y="255"/>
                  </a:cxn>
                  <a:cxn ang="0">
                    <a:pos x="266" y="255"/>
                  </a:cxn>
                  <a:cxn ang="0">
                    <a:pos x="166" y="252"/>
                  </a:cxn>
                  <a:cxn ang="0">
                    <a:pos x="63" y="245"/>
                  </a:cxn>
                  <a:cxn ang="0">
                    <a:pos x="0" y="242"/>
                  </a:cxn>
                </a:cxnLst>
                <a:rect l="0" t="0" r="r" b="b"/>
                <a:pathLst>
                  <a:path w="454" h="297">
                    <a:moveTo>
                      <a:pt x="0" y="242"/>
                    </a:moveTo>
                    <a:lnTo>
                      <a:pt x="11" y="77"/>
                    </a:lnTo>
                    <a:lnTo>
                      <a:pt x="15" y="72"/>
                    </a:lnTo>
                    <a:lnTo>
                      <a:pt x="20" y="0"/>
                    </a:lnTo>
                    <a:lnTo>
                      <a:pt x="121" y="7"/>
                    </a:lnTo>
                    <a:lnTo>
                      <a:pt x="235" y="12"/>
                    </a:lnTo>
                    <a:lnTo>
                      <a:pt x="341" y="14"/>
                    </a:lnTo>
                    <a:lnTo>
                      <a:pt x="448" y="14"/>
                    </a:lnTo>
                    <a:lnTo>
                      <a:pt x="444" y="25"/>
                    </a:lnTo>
                    <a:lnTo>
                      <a:pt x="441" y="30"/>
                    </a:lnTo>
                    <a:lnTo>
                      <a:pt x="436" y="34"/>
                    </a:lnTo>
                    <a:lnTo>
                      <a:pt x="431" y="39"/>
                    </a:lnTo>
                    <a:lnTo>
                      <a:pt x="429" y="42"/>
                    </a:lnTo>
                    <a:lnTo>
                      <a:pt x="434" y="47"/>
                    </a:lnTo>
                    <a:lnTo>
                      <a:pt x="439" y="59"/>
                    </a:lnTo>
                    <a:lnTo>
                      <a:pt x="444" y="59"/>
                    </a:lnTo>
                    <a:lnTo>
                      <a:pt x="449" y="62"/>
                    </a:lnTo>
                    <a:lnTo>
                      <a:pt x="453" y="67"/>
                    </a:lnTo>
                    <a:lnTo>
                      <a:pt x="454" y="215"/>
                    </a:lnTo>
                    <a:lnTo>
                      <a:pt x="446" y="215"/>
                    </a:lnTo>
                    <a:lnTo>
                      <a:pt x="448" y="222"/>
                    </a:lnTo>
                    <a:lnTo>
                      <a:pt x="449" y="227"/>
                    </a:lnTo>
                    <a:lnTo>
                      <a:pt x="449" y="232"/>
                    </a:lnTo>
                    <a:lnTo>
                      <a:pt x="448" y="233"/>
                    </a:lnTo>
                    <a:lnTo>
                      <a:pt x="448" y="238"/>
                    </a:lnTo>
                    <a:lnTo>
                      <a:pt x="454" y="243"/>
                    </a:lnTo>
                    <a:lnTo>
                      <a:pt x="454" y="248"/>
                    </a:lnTo>
                    <a:lnTo>
                      <a:pt x="451" y="253"/>
                    </a:lnTo>
                    <a:lnTo>
                      <a:pt x="451" y="260"/>
                    </a:lnTo>
                    <a:lnTo>
                      <a:pt x="448" y="270"/>
                    </a:lnTo>
                    <a:lnTo>
                      <a:pt x="446" y="270"/>
                    </a:lnTo>
                    <a:lnTo>
                      <a:pt x="444" y="275"/>
                    </a:lnTo>
                    <a:lnTo>
                      <a:pt x="446" y="282"/>
                    </a:lnTo>
                    <a:lnTo>
                      <a:pt x="451" y="285"/>
                    </a:lnTo>
                    <a:lnTo>
                      <a:pt x="453" y="297"/>
                    </a:lnTo>
                    <a:lnTo>
                      <a:pt x="448" y="295"/>
                    </a:lnTo>
                    <a:lnTo>
                      <a:pt x="443" y="290"/>
                    </a:lnTo>
                    <a:lnTo>
                      <a:pt x="441" y="285"/>
                    </a:lnTo>
                    <a:lnTo>
                      <a:pt x="434" y="283"/>
                    </a:lnTo>
                    <a:lnTo>
                      <a:pt x="429" y="278"/>
                    </a:lnTo>
                    <a:lnTo>
                      <a:pt x="424" y="278"/>
                    </a:lnTo>
                    <a:lnTo>
                      <a:pt x="424" y="277"/>
                    </a:lnTo>
                    <a:lnTo>
                      <a:pt x="418" y="275"/>
                    </a:lnTo>
                    <a:lnTo>
                      <a:pt x="413" y="273"/>
                    </a:lnTo>
                    <a:lnTo>
                      <a:pt x="405" y="267"/>
                    </a:lnTo>
                    <a:lnTo>
                      <a:pt x="381" y="268"/>
                    </a:lnTo>
                    <a:lnTo>
                      <a:pt x="371" y="267"/>
                    </a:lnTo>
                    <a:lnTo>
                      <a:pt x="366" y="273"/>
                    </a:lnTo>
                    <a:lnTo>
                      <a:pt x="361" y="275"/>
                    </a:lnTo>
                    <a:lnTo>
                      <a:pt x="340" y="262"/>
                    </a:lnTo>
                    <a:lnTo>
                      <a:pt x="333" y="255"/>
                    </a:lnTo>
                    <a:lnTo>
                      <a:pt x="266" y="255"/>
                    </a:lnTo>
                    <a:lnTo>
                      <a:pt x="166" y="252"/>
                    </a:lnTo>
                    <a:lnTo>
                      <a:pt x="63" y="245"/>
                    </a:lnTo>
                    <a:lnTo>
                      <a:pt x="0" y="242"/>
                    </a:lnTo>
                    <a:close/>
                  </a:path>
                </a:pathLst>
              </a:custGeom>
              <a:solidFill>
                <a:srgbClr val="9F1D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54" name="Freeform 486"/>
              <p:cNvSpPr>
                <a:spLocks/>
              </p:cNvSpPr>
              <p:nvPr/>
            </p:nvSpPr>
            <p:spPr bwMode="auto">
              <a:xfrm>
                <a:off x="3397" y="2296"/>
                <a:ext cx="454" cy="297"/>
              </a:xfrm>
              <a:custGeom>
                <a:avLst/>
                <a:gdLst/>
                <a:ahLst/>
                <a:cxnLst>
                  <a:cxn ang="0">
                    <a:pos x="0" y="242"/>
                  </a:cxn>
                  <a:cxn ang="0">
                    <a:pos x="11" y="77"/>
                  </a:cxn>
                  <a:cxn ang="0">
                    <a:pos x="15" y="72"/>
                  </a:cxn>
                  <a:cxn ang="0">
                    <a:pos x="20" y="0"/>
                  </a:cxn>
                  <a:cxn ang="0">
                    <a:pos x="121" y="7"/>
                  </a:cxn>
                  <a:cxn ang="0">
                    <a:pos x="235" y="12"/>
                  </a:cxn>
                  <a:cxn ang="0">
                    <a:pos x="341" y="14"/>
                  </a:cxn>
                  <a:cxn ang="0">
                    <a:pos x="448" y="14"/>
                  </a:cxn>
                  <a:cxn ang="0">
                    <a:pos x="444" y="25"/>
                  </a:cxn>
                  <a:cxn ang="0">
                    <a:pos x="441" y="30"/>
                  </a:cxn>
                  <a:cxn ang="0">
                    <a:pos x="436" y="34"/>
                  </a:cxn>
                  <a:cxn ang="0">
                    <a:pos x="431" y="39"/>
                  </a:cxn>
                  <a:cxn ang="0">
                    <a:pos x="429" y="42"/>
                  </a:cxn>
                  <a:cxn ang="0">
                    <a:pos x="434" y="47"/>
                  </a:cxn>
                  <a:cxn ang="0">
                    <a:pos x="439" y="59"/>
                  </a:cxn>
                  <a:cxn ang="0">
                    <a:pos x="444" y="59"/>
                  </a:cxn>
                  <a:cxn ang="0">
                    <a:pos x="449" y="62"/>
                  </a:cxn>
                  <a:cxn ang="0">
                    <a:pos x="453" y="67"/>
                  </a:cxn>
                  <a:cxn ang="0">
                    <a:pos x="454" y="215"/>
                  </a:cxn>
                  <a:cxn ang="0">
                    <a:pos x="446" y="215"/>
                  </a:cxn>
                  <a:cxn ang="0">
                    <a:pos x="448" y="222"/>
                  </a:cxn>
                  <a:cxn ang="0">
                    <a:pos x="449" y="227"/>
                  </a:cxn>
                  <a:cxn ang="0">
                    <a:pos x="449" y="232"/>
                  </a:cxn>
                  <a:cxn ang="0">
                    <a:pos x="448" y="233"/>
                  </a:cxn>
                  <a:cxn ang="0">
                    <a:pos x="448" y="238"/>
                  </a:cxn>
                  <a:cxn ang="0">
                    <a:pos x="454" y="243"/>
                  </a:cxn>
                  <a:cxn ang="0">
                    <a:pos x="454" y="248"/>
                  </a:cxn>
                  <a:cxn ang="0">
                    <a:pos x="451" y="253"/>
                  </a:cxn>
                  <a:cxn ang="0">
                    <a:pos x="451" y="260"/>
                  </a:cxn>
                  <a:cxn ang="0">
                    <a:pos x="448" y="270"/>
                  </a:cxn>
                  <a:cxn ang="0">
                    <a:pos x="446" y="270"/>
                  </a:cxn>
                  <a:cxn ang="0">
                    <a:pos x="444" y="275"/>
                  </a:cxn>
                  <a:cxn ang="0">
                    <a:pos x="446" y="282"/>
                  </a:cxn>
                  <a:cxn ang="0">
                    <a:pos x="451" y="285"/>
                  </a:cxn>
                  <a:cxn ang="0">
                    <a:pos x="453" y="297"/>
                  </a:cxn>
                  <a:cxn ang="0">
                    <a:pos x="448" y="295"/>
                  </a:cxn>
                  <a:cxn ang="0">
                    <a:pos x="443" y="290"/>
                  </a:cxn>
                  <a:cxn ang="0">
                    <a:pos x="441" y="285"/>
                  </a:cxn>
                  <a:cxn ang="0">
                    <a:pos x="434" y="283"/>
                  </a:cxn>
                  <a:cxn ang="0">
                    <a:pos x="429" y="278"/>
                  </a:cxn>
                  <a:cxn ang="0">
                    <a:pos x="424" y="278"/>
                  </a:cxn>
                  <a:cxn ang="0">
                    <a:pos x="424" y="277"/>
                  </a:cxn>
                  <a:cxn ang="0">
                    <a:pos x="418" y="275"/>
                  </a:cxn>
                  <a:cxn ang="0">
                    <a:pos x="413" y="273"/>
                  </a:cxn>
                  <a:cxn ang="0">
                    <a:pos x="405" y="267"/>
                  </a:cxn>
                  <a:cxn ang="0">
                    <a:pos x="381" y="268"/>
                  </a:cxn>
                  <a:cxn ang="0">
                    <a:pos x="371" y="267"/>
                  </a:cxn>
                  <a:cxn ang="0">
                    <a:pos x="366" y="273"/>
                  </a:cxn>
                  <a:cxn ang="0">
                    <a:pos x="361" y="275"/>
                  </a:cxn>
                  <a:cxn ang="0">
                    <a:pos x="340" y="262"/>
                  </a:cxn>
                  <a:cxn ang="0">
                    <a:pos x="333" y="255"/>
                  </a:cxn>
                  <a:cxn ang="0">
                    <a:pos x="266" y="255"/>
                  </a:cxn>
                  <a:cxn ang="0">
                    <a:pos x="166" y="252"/>
                  </a:cxn>
                  <a:cxn ang="0">
                    <a:pos x="63" y="245"/>
                  </a:cxn>
                  <a:cxn ang="0">
                    <a:pos x="0" y="242"/>
                  </a:cxn>
                </a:cxnLst>
                <a:rect l="0" t="0" r="r" b="b"/>
                <a:pathLst>
                  <a:path w="454" h="297">
                    <a:moveTo>
                      <a:pt x="0" y="242"/>
                    </a:moveTo>
                    <a:lnTo>
                      <a:pt x="11" y="77"/>
                    </a:lnTo>
                    <a:lnTo>
                      <a:pt x="15" y="72"/>
                    </a:lnTo>
                    <a:lnTo>
                      <a:pt x="20" y="0"/>
                    </a:lnTo>
                    <a:lnTo>
                      <a:pt x="121" y="7"/>
                    </a:lnTo>
                    <a:lnTo>
                      <a:pt x="235" y="12"/>
                    </a:lnTo>
                    <a:lnTo>
                      <a:pt x="341" y="14"/>
                    </a:lnTo>
                    <a:lnTo>
                      <a:pt x="448" y="14"/>
                    </a:lnTo>
                    <a:lnTo>
                      <a:pt x="444" y="25"/>
                    </a:lnTo>
                    <a:lnTo>
                      <a:pt x="441" y="30"/>
                    </a:lnTo>
                    <a:lnTo>
                      <a:pt x="436" y="34"/>
                    </a:lnTo>
                    <a:lnTo>
                      <a:pt x="431" y="39"/>
                    </a:lnTo>
                    <a:lnTo>
                      <a:pt x="429" y="42"/>
                    </a:lnTo>
                    <a:lnTo>
                      <a:pt x="434" y="47"/>
                    </a:lnTo>
                    <a:lnTo>
                      <a:pt x="439" y="59"/>
                    </a:lnTo>
                    <a:lnTo>
                      <a:pt x="444" y="59"/>
                    </a:lnTo>
                    <a:lnTo>
                      <a:pt x="449" y="62"/>
                    </a:lnTo>
                    <a:lnTo>
                      <a:pt x="453" y="67"/>
                    </a:lnTo>
                    <a:lnTo>
                      <a:pt x="454" y="215"/>
                    </a:lnTo>
                    <a:lnTo>
                      <a:pt x="446" y="215"/>
                    </a:lnTo>
                    <a:lnTo>
                      <a:pt x="448" y="222"/>
                    </a:lnTo>
                    <a:lnTo>
                      <a:pt x="449" y="227"/>
                    </a:lnTo>
                    <a:lnTo>
                      <a:pt x="449" y="232"/>
                    </a:lnTo>
                    <a:lnTo>
                      <a:pt x="448" y="233"/>
                    </a:lnTo>
                    <a:lnTo>
                      <a:pt x="448" y="238"/>
                    </a:lnTo>
                    <a:lnTo>
                      <a:pt x="454" y="243"/>
                    </a:lnTo>
                    <a:lnTo>
                      <a:pt x="454" y="248"/>
                    </a:lnTo>
                    <a:lnTo>
                      <a:pt x="451" y="253"/>
                    </a:lnTo>
                    <a:lnTo>
                      <a:pt x="451" y="260"/>
                    </a:lnTo>
                    <a:lnTo>
                      <a:pt x="448" y="270"/>
                    </a:lnTo>
                    <a:lnTo>
                      <a:pt x="446" y="270"/>
                    </a:lnTo>
                    <a:lnTo>
                      <a:pt x="444" y="275"/>
                    </a:lnTo>
                    <a:lnTo>
                      <a:pt x="446" y="282"/>
                    </a:lnTo>
                    <a:lnTo>
                      <a:pt x="451" y="285"/>
                    </a:lnTo>
                    <a:lnTo>
                      <a:pt x="453" y="297"/>
                    </a:lnTo>
                    <a:lnTo>
                      <a:pt x="448" y="295"/>
                    </a:lnTo>
                    <a:lnTo>
                      <a:pt x="443" y="290"/>
                    </a:lnTo>
                    <a:lnTo>
                      <a:pt x="441" y="285"/>
                    </a:lnTo>
                    <a:lnTo>
                      <a:pt x="434" y="283"/>
                    </a:lnTo>
                    <a:lnTo>
                      <a:pt x="429" y="278"/>
                    </a:lnTo>
                    <a:lnTo>
                      <a:pt x="424" y="278"/>
                    </a:lnTo>
                    <a:lnTo>
                      <a:pt x="424" y="277"/>
                    </a:lnTo>
                    <a:lnTo>
                      <a:pt x="418" y="275"/>
                    </a:lnTo>
                    <a:lnTo>
                      <a:pt x="413" y="273"/>
                    </a:lnTo>
                    <a:lnTo>
                      <a:pt x="405" y="267"/>
                    </a:lnTo>
                    <a:lnTo>
                      <a:pt x="381" y="268"/>
                    </a:lnTo>
                    <a:lnTo>
                      <a:pt x="371" y="267"/>
                    </a:lnTo>
                    <a:lnTo>
                      <a:pt x="366" y="273"/>
                    </a:lnTo>
                    <a:lnTo>
                      <a:pt x="361" y="275"/>
                    </a:lnTo>
                    <a:lnTo>
                      <a:pt x="340" y="262"/>
                    </a:lnTo>
                    <a:lnTo>
                      <a:pt x="333" y="255"/>
                    </a:lnTo>
                    <a:lnTo>
                      <a:pt x="266" y="255"/>
                    </a:lnTo>
                    <a:lnTo>
                      <a:pt x="166" y="252"/>
                    </a:lnTo>
                    <a:lnTo>
                      <a:pt x="63" y="245"/>
                    </a:lnTo>
                    <a:lnTo>
                      <a:pt x="0" y="242"/>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55" name="Freeform 487"/>
              <p:cNvSpPr>
                <a:spLocks/>
              </p:cNvSpPr>
              <p:nvPr/>
            </p:nvSpPr>
            <p:spPr bwMode="auto">
              <a:xfrm>
                <a:off x="3806" y="2028"/>
                <a:ext cx="425" cy="483"/>
              </a:xfrm>
              <a:custGeom>
                <a:avLst/>
                <a:gdLst/>
                <a:ahLst/>
                <a:cxnLst>
                  <a:cxn ang="0">
                    <a:pos x="114" y="32"/>
                  </a:cxn>
                  <a:cxn ang="0">
                    <a:pos x="117" y="2"/>
                  </a:cxn>
                  <a:cxn ang="0">
                    <a:pos x="135" y="25"/>
                  </a:cxn>
                  <a:cxn ang="0">
                    <a:pos x="144" y="52"/>
                  </a:cxn>
                  <a:cxn ang="0">
                    <a:pos x="164" y="59"/>
                  </a:cxn>
                  <a:cxn ang="0">
                    <a:pos x="194" y="69"/>
                  </a:cxn>
                  <a:cxn ang="0">
                    <a:pos x="214" y="60"/>
                  </a:cxn>
                  <a:cxn ang="0">
                    <a:pos x="222" y="59"/>
                  </a:cxn>
                  <a:cxn ang="0">
                    <a:pos x="254" y="72"/>
                  </a:cxn>
                  <a:cxn ang="0">
                    <a:pos x="265" y="82"/>
                  </a:cxn>
                  <a:cxn ang="0">
                    <a:pos x="275" y="80"/>
                  </a:cxn>
                  <a:cxn ang="0">
                    <a:pos x="290" y="85"/>
                  </a:cxn>
                  <a:cxn ang="0">
                    <a:pos x="317" y="100"/>
                  </a:cxn>
                  <a:cxn ang="0">
                    <a:pos x="339" y="92"/>
                  </a:cxn>
                  <a:cxn ang="0">
                    <a:pos x="355" y="87"/>
                  </a:cxn>
                  <a:cxn ang="0">
                    <a:pos x="364" y="94"/>
                  </a:cxn>
                  <a:cxn ang="0">
                    <a:pos x="387" y="92"/>
                  </a:cxn>
                  <a:cxn ang="0">
                    <a:pos x="402" y="97"/>
                  </a:cxn>
                  <a:cxn ang="0">
                    <a:pos x="425" y="97"/>
                  </a:cxn>
                  <a:cxn ang="0">
                    <a:pos x="410" y="109"/>
                  </a:cxn>
                  <a:cxn ang="0">
                    <a:pos x="377" y="124"/>
                  </a:cxn>
                  <a:cxn ang="0">
                    <a:pos x="335" y="162"/>
                  </a:cxn>
                  <a:cxn ang="0">
                    <a:pos x="314" y="187"/>
                  </a:cxn>
                  <a:cxn ang="0">
                    <a:pos x="290" y="207"/>
                  </a:cxn>
                  <a:cxn ang="0">
                    <a:pos x="285" y="217"/>
                  </a:cxn>
                  <a:cxn ang="0">
                    <a:pos x="282" y="265"/>
                  </a:cxn>
                  <a:cxn ang="0">
                    <a:pos x="257" y="282"/>
                  </a:cxn>
                  <a:cxn ang="0">
                    <a:pos x="250" y="297"/>
                  </a:cxn>
                  <a:cxn ang="0">
                    <a:pos x="259" y="308"/>
                  </a:cxn>
                  <a:cxn ang="0">
                    <a:pos x="260" y="343"/>
                  </a:cxn>
                  <a:cxn ang="0">
                    <a:pos x="260" y="370"/>
                  </a:cxn>
                  <a:cxn ang="0">
                    <a:pos x="270" y="387"/>
                  </a:cxn>
                  <a:cxn ang="0">
                    <a:pos x="289" y="395"/>
                  </a:cxn>
                  <a:cxn ang="0">
                    <a:pos x="309" y="407"/>
                  </a:cxn>
                  <a:cxn ang="0">
                    <a:pos x="332" y="430"/>
                  </a:cxn>
                  <a:cxn ang="0">
                    <a:pos x="347" y="440"/>
                  </a:cxn>
                  <a:cxn ang="0">
                    <a:pos x="355" y="465"/>
                  </a:cxn>
                  <a:cxn ang="0">
                    <a:pos x="295" y="476"/>
                  </a:cxn>
                  <a:cxn ang="0">
                    <a:pos x="45" y="483"/>
                  </a:cxn>
                  <a:cxn ang="0">
                    <a:pos x="35" y="327"/>
                  </a:cxn>
                  <a:cxn ang="0">
                    <a:pos x="20" y="310"/>
                  </a:cxn>
                  <a:cxn ang="0">
                    <a:pos x="32" y="298"/>
                  </a:cxn>
                  <a:cxn ang="0">
                    <a:pos x="37" y="277"/>
                  </a:cxn>
                  <a:cxn ang="0">
                    <a:pos x="37" y="255"/>
                  </a:cxn>
                  <a:cxn ang="0">
                    <a:pos x="27" y="237"/>
                  </a:cxn>
                  <a:cxn ang="0">
                    <a:pos x="25" y="207"/>
                  </a:cxn>
                  <a:cxn ang="0">
                    <a:pos x="24" y="188"/>
                  </a:cxn>
                  <a:cxn ang="0">
                    <a:pos x="20" y="162"/>
                  </a:cxn>
                  <a:cxn ang="0">
                    <a:pos x="19" y="140"/>
                  </a:cxn>
                  <a:cxn ang="0">
                    <a:pos x="7" y="104"/>
                  </a:cxn>
                  <a:cxn ang="0">
                    <a:pos x="5" y="85"/>
                  </a:cxn>
                  <a:cxn ang="0">
                    <a:pos x="7" y="60"/>
                  </a:cxn>
                  <a:cxn ang="0">
                    <a:pos x="0" y="35"/>
                  </a:cxn>
                </a:cxnLst>
                <a:rect l="0" t="0" r="r" b="b"/>
                <a:pathLst>
                  <a:path w="425" h="483">
                    <a:moveTo>
                      <a:pt x="0" y="32"/>
                    </a:moveTo>
                    <a:lnTo>
                      <a:pt x="72" y="32"/>
                    </a:lnTo>
                    <a:lnTo>
                      <a:pt x="114" y="32"/>
                    </a:lnTo>
                    <a:lnTo>
                      <a:pt x="114" y="27"/>
                    </a:lnTo>
                    <a:lnTo>
                      <a:pt x="114" y="0"/>
                    </a:lnTo>
                    <a:lnTo>
                      <a:pt x="117" y="2"/>
                    </a:lnTo>
                    <a:lnTo>
                      <a:pt x="127" y="4"/>
                    </a:lnTo>
                    <a:lnTo>
                      <a:pt x="132" y="9"/>
                    </a:lnTo>
                    <a:lnTo>
                      <a:pt x="135" y="25"/>
                    </a:lnTo>
                    <a:lnTo>
                      <a:pt x="139" y="40"/>
                    </a:lnTo>
                    <a:lnTo>
                      <a:pt x="139" y="47"/>
                    </a:lnTo>
                    <a:lnTo>
                      <a:pt x="144" y="52"/>
                    </a:lnTo>
                    <a:lnTo>
                      <a:pt x="149" y="55"/>
                    </a:lnTo>
                    <a:lnTo>
                      <a:pt x="159" y="55"/>
                    </a:lnTo>
                    <a:lnTo>
                      <a:pt x="164" y="59"/>
                    </a:lnTo>
                    <a:lnTo>
                      <a:pt x="187" y="60"/>
                    </a:lnTo>
                    <a:lnTo>
                      <a:pt x="189" y="65"/>
                    </a:lnTo>
                    <a:lnTo>
                      <a:pt x="194" y="69"/>
                    </a:lnTo>
                    <a:lnTo>
                      <a:pt x="207" y="65"/>
                    </a:lnTo>
                    <a:lnTo>
                      <a:pt x="210" y="60"/>
                    </a:lnTo>
                    <a:lnTo>
                      <a:pt x="214" y="60"/>
                    </a:lnTo>
                    <a:lnTo>
                      <a:pt x="215" y="59"/>
                    </a:lnTo>
                    <a:lnTo>
                      <a:pt x="217" y="59"/>
                    </a:lnTo>
                    <a:lnTo>
                      <a:pt x="222" y="59"/>
                    </a:lnTo>
                    <a:lnTo>
                      <a:pt x="234" y="59"/>
                    </a:lnTo>
                    <a:lnTo>
                      <a:pt x="255" y="67"/>
                    </a:lnTo>
                    <a:lnTo>
                      <a:pt x="254" y="72"/>
                    </a:lnTo>
                    <a:lnTo>
                      <a:pt x="259" y="72"/>
                    </a:lnTo>
                    <a:lnTo>
                      <a:pt x="264" y="77"/>
                    </a:lnTo>
                    <a:lnTo>
                      <a:pt x="265" y="82"/>
                    </a:lnTo>
                    <a:lnTo>
                      <a:pt x="269" y="85"/>
                    </a:lnTo>
                    <a:lnTo>
                      <a:pt x="274" y="87"/>
                    </a:lnTo>
                    <a:lnTo>
                      <a:pt x="275" y="80"/>
                    </a:lnTo>
                    <a:lnTo>
                      <a:pt x="284" y="79"/>
                    </a:lnTo>
                    <a:lnTo>
                      <a:pt x="289" y="80"/>
                    </a:lnTo>
                    <a:lnTo>
                      <a:pt x="290" y="85"/>
                    </a:lnTo>
                    <a:lnTo>
                      <a:pt x="305" y="92"/>
                    </a:lnTo>
                    <a:lnTo>
                      <a:pt x="307" y="95"/>
                    </a:lnTo>
                    <a:lnTo>
                      <a:pt x="317" y="100"/>
                    </a:lnTo>
                    <a:lnTo>
                      <a:pt x="324" y="102"/>
                    </a:lnTo>
                    <a:lnTo>
                      <a:pt x="334" y="97"/>
                    </a:lnTo>
                    <a:lnTo>
                      <a:pt x="339" y="92"/>
                    </a:lnTo>
                    <a:lnTo>
                      <a:pt x="350" y="85"/>
                    </a:lnTo>
                    <a:lnTo>
                      <a:pt x="355" y="84"/>
                    </a:lnTo>
                    <a:lnTo>
                      <a:pt x="355" y="87"/>
                    </a:lnTo>
                    <a:lnTo>
                      <a:pt x="357" y="89"/>
                    </a:lnTo>
                    <a:lnTo>
                      <a:pt x="359" y="94"/>
                    </a:lnTo>
                    <a:lnTo>
                      <a:pt x="364" y="94"/>
                    </a:lnTo>
                    <a:lnTo>
                      <a:pt x="370" y="92"/>
                    </a:lnTo>
                    <a:lnTo>
                      <a:pt x="380" y="94"/>
                    </a:lnTo>
                    <a:lnTo>
                      <a:pt x="387" y="92"/>
                    </a:lnTo>
                    <a:lnTo>
                      <a:pt x="397" y="90"/>
                    </a:lnTo>
                    <a:lnTo>
                      <a:pt x="402" y="95"/>
                    </a:lnTo>
                    <a:lnTo>
                      <a:pt x="402" y="97"/>
                    </a:lnTo>
                    <a:lnTo>
                      <a:pt x="407" y="100"/>
                    </a:lnTo>
                    <a:lnTo>
                      <a:pt x="414" y="97"/>
                    </a:lnTo>
                    <a:lnTo>
                      <a:pt x="425" y="97"/>
                    </a:lnTo>
                    <a:lnTo>
                      <a:pt x="420" y="100"/>
                    </a:lnTo>
                    <a:lnTo>
                      <a:pt x="415" y="105"/>
                    </a:lnTo>
                    <a:lnTo>
                      <a:pt x="410" y="109"/>
                    </a:lnTo>
                    <a:lnTo>
                      <a:pt x="394" y="119"/>
                    </a:lnTo>
                    <a:lnTo>
                      <a:pt x="387" y="120"/>
                    </a:lnTo>
                    <a:lnTo>
                      <a:pt x="377" y="124"/>
                    </a:lnTo>
                    <a:lnTo>
                      <a:pt x="362" y="134"/>
                    </a:lnTo>
                    <a:lnTo>
                      <a:pt x="342" y="154"/>
                    </a:lnTo>
                    <a:lnTo>
                      <a:pt x="335" y="162"/>
                    </a:lnTo>
                    <a:lnTo>
                      <a:pt x="322" y="177"/>
                    </a:lnTo>
                    <a:lnTo>
                      <a:pt x="317" y="182"/>
                    </a:lnTo>
                    <a:lnTo>
                      <a:pt x="314" y="187"/>
                    </a:lnTo>
                    <a:lnTo>
                      <a:pt x="309" y="190"/>
                    </a:lnTo>
                    <a:lnTo>
                      <a:pt x="292" y="203"/>
                    </a:lnTo>
                    <a:lnTo>
                      <a:pt x="290" y="207"/>
                    </a:lnTo>
                    <a:lnTo>
                      <a:pt x="289" y="210"/>
                    </a:lnTo>
                    <a:lnTo>
                      <a:pt x="287" y="210"/>
                    </a:lnTo>
                    <a:lnTo>
                      <a:pt x="285" y="217"/>
                    </a:lnTo>
                    <a:lnTo>
                      <a:pt x="280" y="217"/>
                    </a:lnTo>
                    <a:lnTo>
                      <a:pt x="282" y="258"/>
                    </a:lnTo>
                    <a:lnTo>
                      <a:pt x="282" y="265"/>
                    </a:lnTo>
                    <a:lnTo>
                      <a:pt x="279" y="270"/>
                    </a:lnTo>
                    <a:lnTo>
                      <a:pt x="269" y="275"/>
                    </a:lnTo>
                    <a:lnTo>
                      <a:pt x="257" y="282"/>
                    </a:lnTo>
                    <a:lnTo>
                      <a:pt x="257" y="287"/>
                    </a:lnTo>
                    <a:lnTo>
                      <a:pt x="254" y="293"/>
                    </a:lnTo>
                    <a:lnTo>
                      <a:pt x="250" y="297"/>
                    </a:lnTo>
                    <a:lnTo>
                      <a:pt x="250" y="303"/>
                    </a:lnTo>
                    <a:lnTo>
                      <a:pt x="254" y="308"/>
                    </a:lnTo>
                    <a:lnTo>
                      <a:pt x="259" y="308"/>
                    </a:lnTo>
                    <a:lnTo>
                      <a:pt x="264" y="320"/>
                    </a:lnTo>
                    <a:lnTo>
                      <a:pt x="259" y="333"/>
                    </a:lnTo>
                    <a:lnTo>
                      <a:pt x="260" y="343"/>
                    </a:lnTo>
                    <a:lnTo>
                      <a:pt x="257" y="348"/>
                    </a:lnTo>
                    <a:lnTo>
                      <a:pt x="260" y="360"/>
                    </a:lnTo>
                    <a:lnTo>
                      <a:pt x="260" y="370"/>
                    </a:lnTo>
                    <a:lnTo>
                      <a:pt x="257" y="375"/>
                    </a:lnTo>
                    <a:lnTo>
                      <a:pt x="265" y="382"/>
                    </a:lnTo>
                    <a:lnTo>
                      <a:pt x="270" y="387"/>
                    </a:lnTo>
                    <a:lnTo>
                      <a:pt x="277" y="388"/>
                    </a:lnTo>
                    <a:lnTo>
                      <a:pt x="285" y="390"/>
                    </a:lnTo>
                    <a:lnTo>
                      <a:pt x="289" y="395"/>
                    </a:lnTo>
                    <a:lnTo>
                      <a:pt x="294" y="398"/>
                    </a:lnTo>
                    <a:lnTo>
                      <a:pt x="302" y="402"/>
                    </a:lnTo>
                    <a:lnTo>
                      <a:pt x="309" y="407"/>
                    </a:lnTo>
                    <a:lnTo>
                      <a:pt x="315" y="416"/>
                    </a:lnTo>
                    <a:lnTo>
                      <a:pt x="327" y="426"/>
                    </a:lnTo>
                    <a:lnTo>
                      <a:pt x="332" y="430"/>
                    </a:lnTo>
                    <a:lnTo>
                      <a:pt x="337" y="430"/>
                    </a:lnTo>
                    <a:lnTo>
                      <a:pt x="342" y="435"/>
                    </a:lnTo>
                    <a:lnTo>
                      <a:pt x="347" y="440"/>
                    </a:lnTo>
                    <a:lnTo>
                      <a:pt x="352" y="446"/>
                    </a:lnTo>
                    <a:lnTo>
                      <a:pt x="354" y="460"/>
                    </a:lnTo>
                    <a:lnTo>
                      <a:pt x="355" y="465"/>
                    </a:lnTo>
                    <a:lnTo>
                      <a:pt x="355" y="468"/>
                    </a:lnTo>
                    <a:lnTo>
                      <a:pt x="357" y="473"/>
                    </a:lnTo>
                    <a:lnTo>
                      <a:pt x="295" y="476"/>
                    </a:lnTo>
                    <a:lnTo>
                      <a:pt x="209" y="480"/>
                    </a:lnTo>
                    <a:lnTo>
                      <a:pt x="107" y="483"/>
                    </a:lnTo>
                    <a:lnTo>
                      <a:pt x="45" y="483"/>
                    </a:lnTo>
                    <a:lnTo>
                      <a:pt x="44" y="335"/>
                    </a:lnTo>
                    <a:lnTo>
                      <a:pt x="40" y="330"/>
                    </a:lnTo>
                    <a:lnTo>
                      <a:pt x="35" y="327"/>
                    </a:lnTo>
                    <a:lnTo>
                      <a:pt x="30" y="327"/>
                    </a:lnTo>
                    <a:lnTo>
                      <a:pt x="25" y="315"/>
                    </a:lnTo>
                    <a:lnTo>
                      <a:pt x="20" y="310"/>
                    </a:lnTo>
                    <a:lnTo>
                      <a:pt x="22" y="307"/>
                    </a:lnTo>
                    <a:lnTo>
                      <a:pt x="27" y="302"/>
                    </a:lnTo>
                    <a:lnTo>
                      <a:pt x="32" y="298"/>
                    </a:lnTo>
                    <a:lnTo>
                      <a:pt x="35" y="293"/>
                    </a:lnTo>
                    <a:lnTo>
                      <a:pt x="39" y="282"/>
                    </a:lnTo>
                    <a:lnTo>
                      <a:pt x="37" y="277"/>
                    </a:lnTo>
                    <a:lnTo>
                      <a:pt x="39" y="272"/>
                    </a:lnTo>
                    <a:lnTo>
                      <a:pt x="37" y="262"/>
                    </a:lnTo>
                    <a:lnTo>
                      <a:pt x="37" y="255"/>
                    </a:lnTo>
                    <a:lnTo>
                      <a:pt x="35" y="250"/>
                    </a:lnTo>
                    <a:lnTo>
                      <a:pt x="29" y="242"/>
                    </a:lnTo>
                    <a:lnTo>
                      <a:pt x="27" y="237"/>
                    </a:lnTo>
                    <a:lnTo>
                      <a:pt x="27" y="232"/>
                    </a:lnTo>
                    <a:lnTo>
                      <a:pt x="25" y="227"/>
                    </a:lnTo>
                    <a:lnTo>
                      <a:pt x="25" y="207"/>
                    </a:lnTo>
                    <a:lnTo>
                      <a:pt x="25" y="202"/>
                    </a:lnTo>
                    <a:lnTo>
                      <a:pt x="22" y="195"/>
                    </a:lnTo>
                    <a:lnTo>
                      <a:pt x="24" y="188"/>
                    </a:lnTo>
                    <a:lnTo>
                      <a:pt x="22" y="177"/>
                    </a:lnTo>
                    <a:lnTo>
                      <a:pt x="22" y="167"/>
                    </a:lnTo>
                    <a:lnTo>
                      <a:pt x="20" y="162"/>
                    </a:lnTo>
                    <a:lnTo>
                      <a:pt x="20" y="157"/>
                    </a:lnTo>
                    <a:lnTo>
                      <a:pt x="20" y="150"/>
                    </a:lnTo>
                    <a:lnTo>
                      <a:pt x="19" y="140"/>
                    </a:lnTo>
                    <a:lnTo>
                      <a:pt x="12" y="124"/>
                    </a:lnTo>
                    <a:lnTo>
                      <a:pt x="12" y="120"/>
                    </a:lnTo>
                    <a:lnTo>
                      <a:pt x="7" y="104"/>
                    </a:lnTo>
                    <a:lnTo>
                      <a:pt x="5" y="99"/>
                    </a:lnTo>
                    <a:lnTo>
                      <a:pt x="5" y="87"/>
                    </a:lnTo>
                    <a:lnTo>
                      <a:pt x="5" y="85"/>
                    </a:lnTo>
                    <a:lnTo>
                      <a:pt x="5" y="80"/>
                    </a:lnTo>
                    <a:lnTo>
                      <a:pt x="4" y="70"/>
                    </a:lnTo>
                    <a:lnTo>
                      <a:pt x="7" y="60"/>
                    </a:lnTo>
                    <a:lnTo>
                      <a:pt x="5" y="55"/>
                    </a:lnTo>
                    <a:lnTo>
                      <a:pt x="2" y="40"/>
                    </a:lnTo>
                    <a:lnTo>
                      <a:pt x="0" y="35"/>
                    </a:lnTo>
                    <a:lnTo>
                      <a:pt x="0" y="35"/>
                    </a:lnTo>
                    <a:lnTo>
                      <a:pt x="0" y="32"/>
                    </a:lnTo>
                    <a:close/>
                  </a:path>
                </a:pathLst>
              </a:custGeom>
              <a:solidFill>
                <a:srgbClr val="9F1D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56" name="Freeform 488"/>
              <p:cNvSpPr>
                <a:spLocks/>
              </p:cNvSpPr>
              <p:nvPr/>
            </p:nvSpPr>
            <p:spPr bwMode="auto">
              <a:xfrm>
                <a:off x="3806" y="2028"/>
                <a:ext cx="425" cy="483"/>
              </a:xfrm>
              <a:custGeom>
                <a:avLst/>
                <a:gdLst/>
                <a:ahLst/>
                <a:cxnLst>
                  <a:cxn ang="0">
                    <a:pos x="114" y="32"/>
                  </a:cxn>
                  <a:cxn ang="0">
                    <a:pos x="117" y="2"/>
                  </a:cxn>
                  <a:cxn ang="0">
                    <a:pos x="135" y="25"/>
                  </a:cxn>
                  <a:cxn ang="0">
                    <a:pos x="144" y="52"/>
                  </a:cxn>
                  <a:cxn ang="0">
                    <a:pos x="164" y="59"/>
                  </a:cxn>
                  <a:cxn ang="0">
                    <a:pos x="194" y="69"/>
                  </a:cxn>
                  <a:cxn ang="0">
                    <a:pos x="214" y="60"/>
                  </a:cxn>
                  <a:cxn ang="0">
                    <a:pos x="222" y="59"/>
                  </a:cxn>
                  <a:cxn ang="0">
                    <a:pos x="254" y="72"/>
                  </a:cxn>
                  <a:cxn ang="0">
                    <a:pos x="265" y="82"/>
                  </a:cxn>
                  <a:cxn ang="0">
                    <a:pos x="275" y="80"/>
                  </a:cxn>
                  <a:cxn ang="0">
                    <a:pos x="290" y="85"/>
                  </a:cxn>
                  <a:cxn ang="0">
                    <a:pos x="317" y="100"/>
                  </a:cxn>
                  <a:cxn ang="0">
                    <a:pos x="339" y="92"/>
                  </a:cxn>
                  <a:cxn ang="0">
                    <a:pos x="355" y="87"/>
                  </a:cxn>
                  <a:cxn ang="0">
                    <a:pos x="364" y="94"/>
                  </a:cxn>
                  <a:cxn ang="0">
                    <a:pos x="387" y="92"/>
                  </a:cxn>
                  <a:cxn ang="0">
                    <a:pos x="402" y="97"/>
                  </a:cxn>
                  <a:cxn ang="0">
                    <a:pos x="425" y="97"/>
                  </a:cxn>
                  <a:cxn ang="0">
                    <a:pos x="410" y="109"/>
                  </a:cxn>
                  <a:cxn ang="0">
                    <a:pos x="377" y="124"/>
                  </a:cxn>
                  <a:cxn ang="0">
                    <a:pos x="335" y="162"/>
                  </a:cxn>
                  <a:cxn ang="0">
                    <a:pos x="314" y="187"/>
                  </a:cxn>
                  <a:cxn ang="0">
                    <a:pos x="290" y="207"/>
                  </a:cxn>
                  <a:cxn ang="0">
                    <a:pos x="285" y="217"/>
                  </a:cxn>
                  <a:cxn ang="0">
                    <a:pos x="282" y="265"/>
                  </a:cxn>
                  <a:cxn ang="0">
                    <a:pos x="257" y="282"/>
                  </a:cxn>
                  <a:cxn ang="0">
                    <a:pos x="250" y="297"/>
                  </a:cxn>
                  <a:cxn ang="0">
                    <a:pos x="259" y="308"/>
                  </a:cxn>
                  <a:cxn ang="0">
                    <a:pos x="260" y="343"/>
                  </a:cxn>
                  <a:cxn ang="0">
                    <a:pos x="260" y="370"/>
                  </a:cxn>
                  <a:cxn ang="0">
                    <a:pos x="270" y="387"/>
                  </a:cxn>
                  <a:cxn ang="0">
                    <a:pos x="289" y="395"/>
                  </a:cxn>
                  <a:cxn ang="0">
                    <a:pos x="309" y="407"/>
                  </a:cxn>
                  <a:cxn ang="0">
                    <a:pos x="332" y="430"/>
                  </a:cxn>
                  <a:cxn ang="0">
                    <a:pos x="347" y="440"/>
                  </a:cxn>
                  <a:cxn ang="0">
                    <a:pos x="355" y="465"/>
                  </a:cxn>
                  <a:cxn ang="0">
                    <a:pos x="295" y="476"/>
                  </a:cxn>
                  <a:cxn ang="0">
                    <a:pos x="45" y="483"/>
                  </a:cxn>
                  <a:cxn ang="0">
                    <a:pos x="35" y="327"/>
                  </a:cxn>
                  <a:cxn ang="0">
                    <a:pos x="20" y="310"/>
                  </a:cxn>
                  <a:cxn ang="0">
                    <a:pos x="32" y="298"/>
                  </a:cxn>
                  <a:cxn ang="0">
                    <a:pos x="37" y="277"/>
                  </a:cxn>
                  <a:cxn ang="0">
                    <a:pos x="37" y="255"/>
                  </a:cxn>
                  <a:cxn ang="0">
                    <a:pos x="27" y="237"/>
                  </a:cxn>
                  <a:cxn ang="0">
                    <a:pos x="25" y="207"/>
                  </a:cxn>
                  <a:cxn ang="0">
                    <a:pos x="24" y="188"/>
                  </a:cxn>
                  <a:cxn ang="0">
                    <a:pos x="20" y="162"/>
                  </a:cxn>
                  <a:cxn ang="0">
                    <a:pos x="19" y="140"/>
                  </a:cxn>
                  <a:cxn ang="0">
                    <a:pos x="7" y="104"/>
                  </a:cxn>
                  <a:cxn ang="0">
                    <a:pos x="5" y="85"/>
                  </a:cxn>
                  <a:cxn ang="0">
                    <a:pos x="7" y="60"/>
                  </a:cxn>
                  <a:cxn ang="0">
                    <a:pos x="0" y="35"/>
                  </a:cxn>
                </a:cxnLst>
                <a:rect l="0" t="0" r="r" b="b"/>
                <a:pathLst>
                  <a:path w="425" h="483">
                    <a:moveTo>
                      <a:pt x="0" y="32"/>
                    </a:moveTo>
                    <a:lnTo>
                      <a:pt x="72" y="32"/>
                    </a:lnTo>
                    <a:lnTo>
                      <a:pt x="114" y="32"/>
                    </a:lnTo>
                    <a:lnTo>
                      <a:pt x="114" y="27"/>
                    </a:lnTo>
                    <a:lnTo>
                      <a:pt x="114" y="0"/>
                    </a:lnTo>
                    <a:lnTo>
                      <a:pt x="117" y="2"/>
                    </a:lnTo>
                    <a:lnTo>
                      <a:pt x="127" y="4"/>
                    </a:lnTo>
                    <a:lnTo>
                      <a:pt x="132" y="9"/>
                    </a:lnTo>
                    <a:lnTo>
                      <a:pt x="135" y="25"/>
                    </a:lnTo>
                    <a:lnTo>
                      <a:pt x="139" y="40"/>
                    </a:lnTo>
                    <a:lnTo>
                      <a:pt x="139" y="47"/>
                    </a:lnTo>
                    <a:lnTo>
                      <a:pt x="144" y="52"/>
                    </a:lnTo>
                    <a:lnTo>
                      <a:pt x="149" y="55"/>
                    </a:lnTo>
                    <a:lnTo>
                      <a:pt x="159" y="55"/>
                    </a:lnTo>
                    <a:lnTo>
                      <a:pt x="164" y="59"/>
                    </a:lnTo>
                    <a:lnTo>
                      <a:pt x="187" y="60"/>
                    </a:lnTo>
                    <a:lnTo>
                      <a:pt x="189" y="65"/>
                    </a:lnTo>
                    <a:lnTo>
                      <a:pt x="194" y="69"/>
                    </a:lnTo>
                    <a:lnTo>
                      <a:pt x="207" y="65"/>
                    </a:lnTo>
                    <a:lnTo>
                      <a:pt x="210" y="60"/>
                    </a:lnTo>
                    <a:lnTo>
                      <a:pt x="214" y="60"/>
                    </a:lnTo>
                    <a:lnTo>
                      <a:pt x="215" y="59"/>
                    </a:lnTo>
                    <a:lnTo>
                      <a:pt x="217" y="59"/>
                    </a:lnTo>
                    <a:lnTo>
                      <a:pt x="222" y="59"/>
                    </a:lnTo>
                    <a:lnTo>
                      <a:pt x="234" y="59"/>
                    </a:lnTo>
                    <a:lnTo>
                      <a:pt x="255" y="67"/>
                    </a:lnTo>
                    <a:lnTo>
                      <a:pt x="254" y="72"/>
                    </a:lnTo>
                    <a:lnTo>
                      <a:pt x="259" y="72"/>
                    </a:lnTo>
                    <a:lnTo>
                      <a:pt x="264" y="77"/>
                    </a:lnTo>
                    <a:lnTo>
                      <a:pt x="265" y="82"/>
                    </a:lnTo>
                    <a:lnTo>
                      <a:pt x="269" y="85"/>
                    </a:lnTo>
                    <a:lnTo>
                      <a:pt x="274" y="87"/>
                    </a:lnTo>
                    <a:lnTo>
                      <a:pt x="275" y="80"/>
                    </a:lnTo>
                    <a:lnTo>
                      <a:pt x="284" y="79"/>
                    </a:lnTo>
                    <a:lnTo>
                      <a:pt x="289" y="80"/>
                    </a:lnTo>
                    <a:lnTo>
                      <a:pt x="290" y="85"/>
                    </a:lnTo>
                    <a:lnTo>
                      <a:pt x="305" y="92"/>
                    </a:lnTo>
                    <a:lnTo>
                      <a:pt x="307" y="95"/>
                    </a:lnTo>
                    <a:lnTo>
                      <a:pt x="317" y="100"/>
                    </a:lnTo>
                    <a:lnTo>
                      <a:pt x="324" y="102"/>
                    </a:lnTo>
                    <a:lnTo>
                      <a:pt x="334" y="97"/>
                    </a:lnTo>
                    <a:lnTo>
                      <a:pt x="339" y="92"/>
                    </a:lnTo>
                    <a:lnTo>
                      <a:pt x="350" y="85"/>
                    </a:lnTo>
                    <a:lnTo>
                      <a:pt x="355" y="84"/>
                    </a:lnTo>
                    <a:lnTo>
                      <a:pt x="355" y="87"/>
                    </a:lnTo>
                    <a:lnTo>
                      <a:pt x="357" y="89"/>
                    </a:lnTo>
                    <a:lnTo>
                      <a:pt x="359" y="94"/>
                    </a:lnTo>
                    <a:lnTo>
                      <a:pt x="364" y="94"/>
                    </a:lnTo>
                    <a:lnTo>
                      <a:pt x="370" y="92"/>
                    </a:lnTo>
                    <a:lnTo>
                      <a:pt x="380" y="94"/>
                    </a:lnTo>
                    <a:lnTo>
                      <a:pt x="387" y="92"/>
                    </a:lnTo>
                    <a:lnTo>
                      <a:pt x="397" y="90"/>
                    </a:lnTo>
                    <a:lnTo>
                      <a:pt x="402" y="95"/>
                    </a:lnTo>
                    <a:lnTo>
                      <a:pt x="402" y="97"/>
                    </a:lnTo>
                    <a:lnTo>
                      <a:pt x="407" y="100"/>
                    </a:lnTo>
                    <a:lnTo>
                      <a:pt x="414" y="97"/>
                    </a:lnTo>
                    <a:lnTo>
                      <a:pt x="425" y="97"/>
                    </a:lnTo>
                    <a:lnTo>
                      <a:pt x="420" y="100"/>
                    </a:lnTo>
                    <a:lnTo>
                      <a:pt x="415" y="105"/>
                    </a:lnTo>
                    <a:lnTo>
                      <a:pt x="410" y="109"/>
                    </a:lnTo>
                    <a:lnTo>
                      <a:pt x="394" y="119"/>
                    </a:lnTo>
                    <a:lnTo>
                      <a:pt x="387" y="120"/>
                    </a:lnTo>
                    <a:lnTo>
                      <a:pt x="377" y="124"/>
                    </a:lnTo>
                    <a:lnTo>
                      <a:pt x="362" y="134"/>
                    </a:lnTo>
                    <a:lnTo>
                      <a:pt x="342" y="154"/>
                    </a:lnTo>
                    <a:lnTo>
                      <a:pt x="335" y="162"/>
                    </a:lnTo>
                    <a:lnTo>
                      <a:pt x="322" y="177"/>
                    </a:lnTo>
                    <a:lnTo>
                      <a:pt x="317" y="182"/>
                    </a:lnTo>
                    <a:lnTo>
                      <a:pt x="314" y="187"/>
                    </a:lnTo>
                    <a:lnTo>
                      <a:pt x="309" y="190"/>
                    </a:lnTo>
                    <a:lnTo>
                      <a:pt x="292" y="203"/>
                    </a:lnTo>
                    <a:lnTo>
                      <a:pt x="290" y="207"/>
                    </a:lnTo>
                    <a:lnTo>
                      <a:pt x="289" y="210"/>
                    </a:lnTo>
                    <a:lnTo>
                      <a:pt x="287" y="210"/>
                    </a:lnTo>
                    <a:lnTo>
                      <a:pt x="285" y="217"/>
                    </a:lnTo>
                    <a:lnTo>
                      <a:pt x="280" y="217"/>
                    </a:lnTo>
                    <a:lnTo>
                      <a:pt x="282" y="258"/>
                    </a:lnTo>
                    <a:lnTo>
                      <a:pt x="282" y="265"/>
                    </a:lnTo>
                    <a:lnTo>
                      <a:pt x="279" y="270"/>
                    </a:lnTo>
                    <a:lnTo>
                      <a:pt x="269" y="275"/>
                    </a:lnTo>
                    <a:lnTo>
                      <a:pt x="257" y="282"/>
                    </a:lnTo>
                    <a:lnTo>
                      <a:pt x="257" y="287"/>
                    </a:lnTo>
                    <a:lnTo>
                      <a:pt x="254" y="293"/>
                    </a:lnTo>
                    <a:lnTo>
                      <a:pt x="250" y="297"/>
                    </a:lnTo>
                    <a:lnTo>
                      <a:pt x="250" y="303"/>
                    </a:lnTo>
                    <a:lnTo>
                      <a:pt x="254" y="308"/>
                    </a:lnTo>
                    <a:lnTo>
                      <a:pt x="259" y="308"/>
                    </a:lnTo>
                    <a:lnTo>
                      <a:pt x="264" y="320"/>
                    </a:lnTo>
                    <a:lnTo>
                      <a:pt x="259" y="333"/>
                    </a:lnTo>
                    <a:lnTo>
                      <a:pt x="260" y="343"/>
                    </a:lnTo>
                    <a:lnTo>
                      <a:pt x="257" y="348"/>
                    </a:lnTo>
                    <a:lnTo>
                      <a:pt x="260" y="360"/>
                    </a:lnTo>
                    <a:lnTo>
                      <a:pt x="260" y="370"/>
                    </a:lnTo>
                    <a:lnTo>
                      <a:pt x="257" y="375"/>
                    </a:lnTo>
                    <a:lnTo>
                      <a:pt x="265" y="382"/>
                    </a:lnTo>
                    <a:lnTo>
                      <a:pt x="270" y="387"/>
                    </a:lnTo>
                    <a:lnTo>
                      <a:pt x="277" y="388"/>
                    </a:lnTo>
                    <a:lnTo>
                      <a:pt x="285" y="390"/>
                    </a:lnTo>
                    <a:lnTo>
                      <a:pt x="289" y="395"/>
                    </a:lnTo>
                    <a:lnTo>
                      <a:pt x="294" y="398"/>
                    </a:lnTo>
                    <a:lnTo>
                      <a:pt x="302" y="402"/>
                    </a:lnTo>
                    <a:lnTo>
                      <a:pt x="309" y="407"/>
                    </a:lnTo>
                    <a:lnTo>
                      <a:pt x="315" y="416"/>
                    </a:lnTo>
                    <a:lnTo>
                      <a:pt x="327" y="426"/>
                    </a:lnTo>
                    <a:lnTo>
                      <a:pt x="332" y="430"/>
                    </a:lnTo>
                    <a:lnTo>
                      <a:pt x="337" y="430"/>
                    </a:lnTo>
                    <a:lnTo>
                      <a:pt x="342" y="435"/>
                    </a:lnTo>
                    <a:lnTo>
                      <a:pt x="347" y="440"/>
                    </a:lnTo>
                    <a:lnTo>
                      <a:pt x="352" y="446"/>
                    </a:lnTo>
                    <a:lnTo>
                      <a:pt x="354" y="460"/>
                    </a:lnTo>
                    <a:lnTo>
                      <a:pt x="355" y="465"/>
                    </a:lnTo>
                    <a:lnTo>
                      <a:pt x="355" y="468"/>
                    </a:lnTo>
                    <a:lnTo>
                      <a:pt x="357" y="473"/>
                    </a:lnTo>
                    <a:lnTo>
                      <a:pt x="295" y="476"/>
                    </a:lnTo>
                    <a:lnTo>
                      <a:pt x="209" y="480"/>
                    </a:lnTo>
                    <a:lnTo>
                      <a:pt x="107" y="483"/>
                    </a:lnTo>
                    <a:lnTo>
                      <a:pt x="45" y="483"/>
                    </a:lnTo>
                    <a:lnTo>
                      <a:pt x="44" y="335"/>
                    </a:lnTo>
                    <a:lnTo>
                      <a:pt x="40" y="330"/>
                    </a:lnTo>
                    <a:lnTo>
                      <a:pt x="35" y="327"/>
                    </a:lnTo>
                    <a:lnTo>
                      <a:pt x="30" y="327"/>
                    </a:lnTo>
                    <a:lnTo>
                      <a:pt x="25" y="315"/>
                    </a:lnTo>
                    <a:lnTo>
                      <a:pt x="20" y="310"/>
                    </a:lnTo>
                    <a:lnTo>
                      <a:pt x="22" y="307"/>
                    </a:lnTo>
                    <a:lnTo>
                      <a:pt x="27" y="302"/>
                    </a:lnTo>
                    <a:lnTo>
                      <a:pt x="32" y="298"/>
                    </a:lnTo>
                    <a:lnTo>
                      <a:pt x="35" y="293"/>
                    </a:lnTo>
                    <a:lnTo>
                      <a:pt x="39" y="282"/>
                    </a:lnTo>
                    <a:lnTo>
                      <a:pt x="37" y="277"/>
                    </a:lnTo>
                    <a:lnTo>
                      <a:pt x="39" y="272"/>
                    </a:lnTo>
                    <a:lnTo>
                      <a:pt x="37" y="262"/>
                    </a:lnTo>
                    <a:lnTo>
                      <a:pt x="37" y="255"/>
                    </a:lnTo>
                    <a:lnTo>
                      <a:pt x="35" y="250"/>
                    </a:lnTo>
                    <a:lnTo>
                      <a:pt x="29" y="242"/>
                    </a:lnTo>
                    <a:lnTo>
                      <a:pt x="27" y="237"/>
                    </a:lnTo>
                    <a:lnTo>
                      <a:pt x="27" y="232"/>
                    </a:lnTo>
                    <a:lnTo>
                      <a:pt x="25" y="227"/>
                    </a:lnTo>
                    <a:lnTo>
                      <a:pt x="25" y="207"/>
                    </a:lnTo>
                    <a:lnTo>
                      <a:pt x="25" y="202"/>
                    </a:lnTo>
                    <a:lnTo>
                      <a:pt x="22" y="195"/>
                    </a:lnTo>
                    <a:lnTo>
                      <a:pt x="24" y="188"/>
                    </a:lnTo>
                    <a:lnTo>
                      <a:pt x="22" y="177"/>
                    </a:lnTo>
                    <a:lnTo>
                      <a:pt x="22" y="167"/>
                    </a:lnTo>
                    <a:lnTo>
                      <a:pt x="20" y="162"/>
                    </a:lnTo>
                    <a:lnTo>
                      <a:pt x="20" y="157"/>
                    </a:lnTo>
                    <a:lnTo>
                      <a:pt x="20" y="150"/>
                    </a:lnTo>
                    <a:lnTo>
                      <a:pt x="19" y="140"/>
                    </a:lnTo>
                    <a:lnTo>
                      <a:pt x="12" y="124"/>
                    </a:lnTo>
                    <a:lnTo>
                      <a:pt x="12" y="120"/>
                    </a:lnTo>
                    <a:lnTo>
                      <a:pt x="7" y="104"/>
                    </a:lnTo>
                    <a:lnTo>
                      <a:pt x="5" y="99"/>
                    </a:lnTo>
                    <a:lnTo>
                      <a:pt x="5" y="87"/>
                    </a:lnTo>
                    <a:lnTo>
                      <a:pt x="5" y="85"/>
                    </a:lnTo>
                    <a:lnTo>
                      <a:pt x="5" y="80"/>
                    </a:lnTo>
                    <a:lnTo>
                      <a:pt x="4" y="70"/>
                    </a:lnTo>
                    <a:lnTo>
                      <a:pt x="7" y="60"/>
                    </a:lnTo>
                    <a:lnTo>
                      <a:pt x="5" y="55"/>
                    </a:lnTo>
                    <a:lnTo>
                      <a:pt x="2" y="40"/>
                    </a:lnTo>
                    <a:lnTo>
                      <a:pt x="0" y="35"/>
                    </a:lnTo>
                    <a:lnTo>
                      <a:pt x="0" y="35"/>
                    </a:lnTo>
                    <a:lnTo>
                      <a:pt x="0" y="32"/>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57" name="Freeform 489"/>
              <p:cNvSpPr>
                <a:spLocks/>
              </p:cNvSpPr>
              <p:nvPr/>
            </p:nvSpPr>
            <p:spPr bwMode="auto">
              <a:xfrm>
                <a:off x="3841" y="2501"/>
                <a:ext cx="395" cy="258"/>
              </a:xfrm>
              <a:custGeom>
                <a:avLst/>
                <a:gdLst/>
                <a:ahLst/>
                <a:cxnLst>
                  <a:cxn ang="0">
                    <a:pos x="7" y="80"/>
                  </a:cxn>
                  <a:cxn ang="0">
                    <a:pos x="0" y="70"/>
                  </a:cxn>
                  <a:cxn ang="0">
                    <a:pos x="4" y="65"/>
                  </a:cxn>
                  <a:cxn ang="0">
                    <a:pos x="7" y="48"/>
                  </a:cxn>
                  <a:cxn ang="0">
                    <a:pos x="10" y="38"/>
                  </a:cxn>
                  <a:cxn ang="0">
                    <a:pos x="4" y="28"/>
                  </a:cxn>
                  <a:cxn ang="0">
                    <a:pos x="5" y="22"/>
                  </a:cxn>
                  <a:cxn ang="0">
                    <a:pos x="2" y="10"/>
                  </a:cxn>
                  <a:cxn ang="0">
                    <a:pos x="72" y="10"/>
                  </a:cxn>
                  <a:cxn ang="0">
                    <a:pos x="260" y="3"/>
                  </a:cxn>
                  <a:cxn ang="0">
                    <a:pos x="322" y="3"/>
                  </a:cxn>
                  <a:cxn ang="0">
                    <a:pos x="325" y="12"/>
                  </a:cxn>
                  <a:cxn ang="0">
                    <a:pos x="332" y="18"/>
                  </a:cxn>
                  <a:cxn ang="0">
                    <a:pos x="329" y="37"/>
                  </a:cxn>
                  <a:cxn ang="0">
                    <a:pos x="334" y="52"/>
                  </a:cxn>
                  <a:cxn ang="0">
                    <a:pos x="337" y="63"/>
                  </a:cxn>
                  <a:cxn ang="0">
                    <a:pos x="357" y="68"/>
                  </a:cxn>
                  <a:cxn ang="0">
                    <a:pos x="362" y="80"/>
                  </a:cxn>
                  <a:cxn ang="0">
                    <a:pos x="375" y="93"/>
                  </a:cxn>
                  <a:cxn ang="0">
                    <a:pos x="382" y="103"/>
                  </a:cxn>
                  <a:cxn ang="0">
                    <a:pos x="392" y="112"/>
                  </a:cxn>
                  <a:cxn ang="0">
                    <a:pos x="392" y="133"/>
                  </a:cxn>
                  <a:cxn ang="0">
                    <a:pos x="385" y="155"/>
                  </a:cxn>
                  <a:cxn ang="0">
                    <a:pos x="369" y="163"/>
                  </a:cxn>
                  <a:cxn ang="0">
                    <a:pos x="344" y="172"/>
                  </a:cxn>
                  <a:cxn ang="0">
                    <a:pos x="340" y="186"/>
                  </a:cxn>
                  <a:cxn ang="0">
                    <a:pos x="352" y="208"/>
                  </a:cxn>
                  <a:cxn ang="0">
                    <a:pos x="342" y="221"/>
                  </a:cxn>
                  <a:cxn ang="0">
                    <a:pos x="340" y="233"/>
                  </a:cxn>
                  <a:cxn ang="0">
                    <a:pos x="324" y="245"/>
                  </a:cxn>
                  <a:cxn ang="0">
                    <a:pos x="327" y="255"/>
                  </a:cxn>
                  <a:cxn ang="0">
                    <a:pos x="322" y="258"/>
                  </a:cxn>
                  <a:cxn ang="0">
                    <a:pos x="307" y="245"/>
                  </a:cxn>
                  <a:cxn ang="0">
                    <a:pos x="262" y="243"/>
                  </a:cxn>
                  <a:cxn ang="0">
                    <a:pos x="124" y="250"/>
                  </a:cxn>
                  <a:cxn ang="0">
                    <a:pos x="54" y="245"/>
                  </a:cxn>
                  <a:cxn ang="0">
                    <a:pos x="50" y="225"/>
                  </a:cxn>
                  <a:cxn ang="0">
                    <a:pos x="47" y="208"/>
                  </a:cxn>
                  <a:cxn ang="0">
                    <a:pos x="44" y="196"/>
                  </a:cxn>
                  <a:cxn ang="0">
                    <a:pos x="44" y="185"/>
                  </a:cxn>
                  <a:cxn ang="0">
                    <a:pos x="39" y="177"/>
                  </a:cxn>
                  <a:cxn ang="0">
                    <a:pos x="34" y="172"/>
                  </a:cxn>
                  <a:cxn ang="0">
                    <a:pos x="34" y="165"/>
                  </a:cxn>
                  <a:cxn ang="0">
                    <a:pos x="34" y="153"/>
                  </a:cxn>
                  <a:cxn ang="0">
                    <a:pos x="30" y="143"/>
                  </a:cxn>
                  <a:cxn ang="0">
                    <a:pos x="22" y="128"/>
                  </a:cxn>
                  <a:cxn ang="0">
                    <a:pos x="17" y="118"/>
                  </a:cxn>
                  <a:cxn ang="0">
                    <a:pos x="17" y="108"/>
                  </a:cxn>
                  <a:cxn ang="0">
                    <a:pos x="15" y="98"/>
                  </a:cxn>
                  <a:cxn ang="0">
                    <a:pos x="9" y="92"/>
                  </a:cxn>
                </a:cxnLst>
                <a:rect l="0" t="0" r="r" b="b"/>
                <a:pathLst>
                  <a:path w="395" h="258">
                    <a:moveTo>
                      <a:pt x="9" y="92"/>
                    </a:moveTo>
                    <a:lnTo>
                      <a:pt x="7" y="80"/>
                    </a:lnTo>
                    <a:lnTo>
                      <a:pt x="2" y="77"/>
                    </a:lnTo>
                    <a:lnTo>
                      <a:pt x="0" y="70"/>
                    </a:lnTo>
                    <a:lnTo>
                      <a:pt x="2" y="65"/>
                    </a:lnTo>
                    <a:lnTo>
                      <a:pt x="4" y="65"/>
                    </a:lnTo>
                    <a:lnTo>
                      <a:pt x="7" y="55"/>
                    </a:lnTo>
                    <a:lnTo>
                      <a:pt x="7" y="48"/>
                    </a:lnTo>
                    <a:lnTo>
                      <a:pt x="10" y="43"/>
                    </a:lnTo>
                    <a:lnTo>
                      <a:pt x="10" y="38"/>
                    </a:lnTo>
                    <a:lnTo>
                      <a:pt x="4" y="33"/>
                    </a:lnTo>
                    <a:lnTo>
                      <a:pt x="4" y="28"/>
                    </a:lnTo>
                    <a:lnTo>
                      <a:pt x="5" y="27"/>
                    </a:lnTo>
                    <a:lnTo>
                      <a:pt x="5" y="22"/>
                    </a:lnTo>
                    <a:lnTo>
                      <a:pt x="4" y="17"/>
                    </a:lnTo>
                    <a:lnTo>
                      <a:pt x="2" y="10"/>
                    </a:lnTo>
                    <a:lnTo>
                      <a:pt x="10" y="10"/>
                    </a:lnTo>
                    <a:lnTo>
                      <a:pt x="72" y="10"/>
                    </a:lnTo>
                    <a:lnTo>
                      <a:pt x="174" y="7"/>
                    </a:lnTo>
                    <a:lnTo>
                      <a:pt x="260" y="3"/>
                    </a:lnTo>
                    <a:lnTo>
                      <a:pt x="322" y="0"/>
                    </a:lnTo>
                    <a:lnTo>
                      <a:pt x="322" y="3"/>
                    </a:lnTo>
                    <a:lnTo>
                      <a:pt x="322" y="7"/>
                    </a:lnTo>
                    <a:lnTo>
                      <a:pt x="325" y="12"/>
                    </a:lnTo>
                    <a:lnTo>
                      <a:pt x="329" y="13"/>
                    </a:lnTo>
                    <a:lnTo>
                      <a:pt x="332" y="18"/>
                    </a:lnTo>
                    <a:lnTo>
                      <a:pt x="327" y="28"/>
                    </a:lnTo>
                    <a:lnTo>
                      <a:pt x="329" y="37"/>
                    </a:lnTo>
                    <a:lnTo>
                      <a:pt x="329" y="47"/>
                    </a:lnTo>
                    <a:lnTo>
                      <a:pt x="334" y="52"/>
                    </a:lnTo>
                    <a:lnTo>
                      <a:pt x="334" y="58"/>
                    </a:lnTo>
                    <a:lnTo>
                      <a:pt x="337" y="63"/>
                    </a:lnTo>
                    <a:lnTo>
                      <a:pt x="342" y="65"/>
                    </a:lnTo>
                    <a:lnTo>
                      <a:pt x="357" y="68"/>
                    </a:lnTo>
                    <a:lnTo>
                      <a:pt x="362" y="80"/>
                    </a:lnTo>
                    <a:lnTo>
                      <a:pt x="362" y="80"/>
                    </a:lnTo>
                    <a:lnTo>
                      <a:pt x="365" y="85"/>
                    </a:lnTo>
                    <a:lnTo>
                      <a:pt x="375" y="93"/>
                    </a:lnTo>
                    <a:lnTo>
                      <a:pt x="377" y="100"/>
                    </a:lnTo>
                    <a:lnTo>
                      <a:pt x="382" y="103"/>
                    </a:lnTo>
                    <a:lnTo>
                      <a:pt x="387" y="107"/>
                    </a:lnTo>
                    <a:lnTo>
                      <a:pt x="392" y="112"/>
                    </a:lnTo>
                    <a:lnTo>
                      <a:pt x="395" y="117"/>
                    </a:lnTo>
                    <a:lnTo>
                      <a:pt x="392" y="133"/>
                    </a:lnTo>
                    <a:lnTo>
                      <a:pt x="385" y="143"/>
                    </a:lnTo>
                    <a:lnTo>
                      <a:pt x="385" y="155"/>
                    </a:lnTo>
                    <a:lnTo>
                      <a:pt x="380" y="158"/>
                    </a:lnTo>
                    <a:lnTo>
                      <a:pt x="369" y="163"/>
                    </a:lnTo>
                    <a:lnTo>
                      <a:pt x="364" y="167"/>
                    </a:lnTo>
                    <a:lnTo>
                      <a:pt x="344" y="172"/>
                    </a:lnTo>
                    <a:lnTo>
                      <a:pt x="342" y="177"/>
                    </a:lnTo>
                    <a:lnTo>
                      <a:pt x="340" y="186"/>
                    </a:lnTo>
                    <a:lnTo>
                      <a:pt x="350" y="196"/>
                    </a:lnTo>
                    <a:lnTo>
                      <a:pt x="352" y="208"/>
                    </a:lnTo>
                    <a:lnTo>
                      <a:pt x="344" y="218"/>
                    </a:lnTo>
                    <a:lnTo>
                      <a:pt x="342" y="221"/>
                    </a:lnTo>
                    <a:lnTo>
                      <a:pt x="342" y="228"/>
                    </a:lnTo>
                    <a:lnTo>
                      <a:pt x="340" y="233"/>
                    </a:lnTo>
                    <a:lnTo>
                      <a:pt x="329" y="240"/>
                    </a:lnTo>
                    <a:lnTo>
                      <a:pt x="324" y="245"/>
                    </a:lnTo>
                    <a:lnTo>
                      <a:pt x="327" y="250"/>
                    </a:lnTo>
                    <a:lnTo>
                      <a:pt x="327" y="255"/>
                    </a:lnTo>
                    <a:lnTo>
                      <a:pt x="324" y="258"/>
                    </a:lnTo>
                    <a:lnTo>
                      <a:pt x="322" y="258"/>
                    </a:lnTo>
                    <a:lnTo>
                      <a:pt x="317" y="251"/>
                    </a:lnTo>
                    <a:lnTo>
                      <a:pt x="307" y="245"/>
                    </a:lnTo>
                    <a:lnTo>
                      <a:pt x="304" y="238"/>
                    </a:lnTo>
                    <a:lnTo>
                      <a:pt x="262" y="243"/>
                    </a:lnTo>
                    <a:lnTo>
                      <a:pt x="167" y="250"/>
                    </a:lnTo>
                    <a:lnTo>
                      <a:pt x="124" y="250"/>
                    </a:lnTo>
                    <a:lnTo>
                      <a:pt x="55" y="250"/>
                    </a:lnTo>
                    <a:lnTo>
                      <a:pt x="54" y="245"/>
                    </a:lnTo>
                    <a:lnTo>
                      <a:pt x="49" y="241"/>
                    </a:lnTo>
                    <a:lnTo>
                      <a:pt x="50" y="225"/>
                    </a:lnTo>
                    <a:lnTo>
                      <a:pt x="47" y="215"/>
                    </a:lnTo>
                    <a:lnTo>
                      <a:pt x="47" y="208"/>
                    </a:lnTo>
                    <a:lnTo>
                      <a:pt x="49" y="201"/>
                    </a:lnTo>
                    <a:lnTo>
                      <a:pt x="44" y="196"/>
                    </a:lnTo>
                    <a:lnTo>
                      <a:pt x="45" y="190"/>
                    </a:lnTo>
                    <a:lnTo>
                      <a:pt x="44" y="185"/>
                    </a:lnTo>
                    <a:lnTo>
                      <a:pt x="44" y="180"/>
                    </a:lnTo>
                    <a:lnTo>
                      <a:pt x="39" y="177"/>
                    </a:lnTo>
                    <a:lnTo>
                      <a:pt x="39" y="172"/>
                    </a:lnTo>
                    <a:lnTo>
                      <a:pt x="34" y="172"/>
                    </a:lnTo>
                    <a:lnTo>
                      <a:pt x="34" y="170"/>
                    </a:lnTo>
                    <a:lnTo>
                      <a:pt x="34" y="165"/>
                    </a:lnTo>
                    <a:lnTo>
                      <a:pt x="34" y="158"/>
                    </a:lnTo>
                    <a:lnTo>
                      <a:pt x="34" y="153"/>
                    </a:lnTo>
                    <a:lnTo>
                      <a:pt x="34" y="148"/>
                    </a:lnTo>
                    <a:lnTo>
                      <a:pt x="30" y="143"/>
                    </a:lnTo>
                    <a:lnTo>
                      <a:pt x="30" y="138"/>
                    </a:lnTo>
                    <a:lnTo>
                      <a:pt x="22" y="128"/>
                    </a:lnTo>
                    <a:lnTo>
                      <a:pt x="22" y="123"/>
                    </a:lnTo>
                    <a:lnTo>
                      <a:pt x="17" y="118"/>
                    </a:lnTo>
                    <a:lnTo>
                      <a:pt x="19" y="113"/>
                    </a:lnTo>
                    <a:lnTo>
                      <a:pt x="17" y="108"/>
                    </a:lnTo>
                    <a:lnTo>
                      <a:pt x="14" y="103"/>
                    </a:lnTo>
                    <a:lnTo>
                      <a:pt x="15" y="98"/>
                    </a:lnTo>
                    <a:lnTo>
                      <a:pt x="14" y="93"/>
                    </a:lnTo>
                    <a:lnTo>
                      <a:pt x="9" y="92"/>
                    </a:lnTo>
                    <a:close/>
                  </a:path>
                </a:pathLst>
              </a:custGeom>
              <a:solidFill>
                <a:srgbClr val="9F1D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58" name="Freeform 490"/>
              <p:cNvSpPr>
                <a:spLocks/>
              </p:cNvSpPr>
              <p:nvPr/>
            </p:nvSpPr>
            <p:spPr bwMode="auto">
              <a:xfrm>
                <a:off x="3841" y="2501"/>
                <a:ext cx="395" cy="258"/>
              </a:xfrm>
              <a:custGeom>
                <a:avLst/>
                <a:gdLst/>
                <a:ahLst/>
                <a:cxnLst>
                  <a:cxn ang="0">
                    <a:pos x="7" y="80"/>
                  </a:cxn>
                  <a:cxn ang="0">
                    <a:pos x="0" y="70"/>
                  </a:cxn>
                  <a:cxn ang="0">
                    <a:pos x="4" y="65"/>
                  </a:cxn>
                  <a:cxn ang="0">
                    <a:pos x="7" y="48"/>
                  </a:cxn>
                  <a:cxn ang="0">
                    <a:pos x="10" y="38"/>
                  </a:cxn>
                  <a:cxn ang="0">
                    <a:pos x="4" y="28"/>
                  </a:cxn>
                  <a:cxn ang="0">
                    <a:pos x="5" y="22"/>
                  </a:cxn>
                  <a:cxn ang="0">
                    <a:pos x="2" y="10"/>
                  </a:cxn>
                  <a:cxn ang="0">
                    <a:pos x="72" y="10"/>
                  </a:cxn>
                  <a:cxn ang="0">
                    <a:pos x="260" y="3"/>
                  </a:cxn>
                  <a:cxn ang="0">
                    <a:pos x="322" y="3"/>
                  </a:cxn>
                  <a:cxn ang="0">
                    <a:pos x="325" y="12"/>
                  </a:cxn>
                  <a:cxn ang="0">
                    <a:pos x="332" y="18"/>
                  </a:cxn>
                  <a:cxn ang="0">
                    <a:pos x="329" y="37"/>
                  </a:cxn>
                  <a:cxn ang="0">
                    <a:pos x="334" y="52"/>
                  </a:cxn>
                  <a:cxn ang="0">
                    <a:pos x="337" y="63"/>
                  </a:cxn>
                  <a:cxn ang="0">
                    <a:pos x="357" y="68"/>
                  </a:cxn>
                  <a:cxn ang="0">
                    <a:pos x="362" y="80"/>
                  </a:cxn>
                  <a:cxn ang="0">
                    <a:pos x="375" y="93"/>
                  </a:cxn>
                  <a:cxn ang="0">
                    <a:pos x="382" y="103"/>
                  </a:cxn>
                  <a:cxn ang="0">
                    <a:pos x="392" y="112"/>
                  </a:cxn>
                  <a:cxn ang="0">
                    <a:pos x="392" y="133"/>
                  </a:cxn>
                  <a:cxn ang="0">
                    <a:pos x="385" y="155"/>
                  </a:cxn>
                  <a:cxn ang="0">
                    <a:pos x="369" y="163"/>
                  </a:cxn>
                  <a:cxn ang="0">
                    <a:pos x="344" y="172"/>
                  </a:cxn>
                  <a:cxn ang="0">
                    <a:pos x="340" y="186"/>
                  </a:cxn>
                  <a:cxn ang="0">
                    <a:pos x="352" y="208"/>
                  </a:cxn>
                  <a:cxn ang="0">
                    <a:pos x="342" y="221"/>
                  </a:cxn>
                  <a:cxn ang="0">
                    <a:pos x="340" y="233"/>
                  </a:cxn>
                  <a:cxn ang="0">
                    <a:pos x="324" y="245"/>
                  </a:cxn>
                  <a:cxn ang="0">
                    <a:pos x="327" y="255"/>
                  </a:cxn>
                  <a:cxn ang="0">
                    <a:pos x="322" y="258"/>
                  </a:cxn>
                  <a:cxn ang="0">
                    <a:pos x="307" y="245"/>
                  </a:cxn>
                  <a:cxn ang="0">
                    <a:pos x="262" y="243"/>
                  </a:cxn>
                  <a:cxn ang="0">
                    <a:pos x="124" y="250"/>
                  </a:cxn>
                  <a:cxn ang="0">
                    <a:pos x="54" y="245"/>
                  </a:cxn>
                  <a:cxn ang="0">
                    <a:pos x="50" y="225"/>
                  </a:cxn>
                  <a:cxn ang="0">
                    <a:pos x="47" y="208"/>
                  </a:cxn>
                  <a:cxn ang="0">
                    <a:pos x="44" y="196"/>
                  </a:cxn>
                  <a:cxn ang="0">
                    <a:pos x="44" y="185"/>
                  </a:cxn>
                  <a:cxn ang="0">
                    <a:pos x="39" y="177"/>
                  </a:cxn>
                  <a:cxn ang="0">
                    <a:pos x="34" y="172"/>
                  </a:cxn>
                  <a:cxn ang="0">
                    <a:pos x="34" y="165"/>
                  </a:cxn>
                  <a:cxn ang="0">
                    <a:pos x="34" y="153"/>
                  </a:cxn>
                  <a:cxn ang="0">
                    <a:pos x="30" y="143"/>
                  </a:cxn>
                  <a:cxn ang="0">
                    <a:pos x="22" y="128"/>
                  </a:cxn>
                  <a:cxn ang="0">
                    <a:pos x="17" y="118"/>
                  </a:cxn>
                  <a:cxn ang="0">
                    <a:pos x="17" y="108"/>
                  </a:cxn>
                  <a:cxn ang="0">
                    <a:pos x="15" y="98"/>
                  </a:cxn>
                  <a:cxn ang="0">
                    <a:pos x="9" y="92"/>
                  </a:cxn>
                </a:cxnLst>
                <a:rect l="0" t="0" r="r" b="b"/>
                <a:pathLst>
                  <a:path w="395" h="258">
                    <a:moveTo>
                      <a:pt x="9" y="92"/>
                    </a:moveTo>
                    <a:lnTo>
                      <a:pt x="7" y="80"/>
                    </a:lnTo>
                    <a:lnTo>
                      <a:pt x="2" y="77"/>
                    </a:lnTo>
                    <a:lnTo>
                      <a:pt x="0" y="70"/>
                    </a:lnTo>
                    <a:lnTo>
                      <a:pt x="2" y="65"/>
                    </a:lnTo>
                    <a:lnTo>
                      <a:pt x="4" y="65"/>
                    </a:lnTo>
                    <a:lnTo>
                      <a:pt x="7" y="55"/>
                    </a:lnTo>
                    <a:lnTo>
                      <a:pt x="7" y="48"/>
                    </a:lnTo>
                    <a:lnTo>
                      <a:pt x="10" y="43"/>
                    </a:lnTo>
                    <a:lnTo>
                      <a:pt x="10" y="38"/>
                    </a:lnTo>
                    <a:lnTo>
                      <a:pt x="4" y="33"/>
                    </a:lnTo>
                    <a:lnTo>
                      <a:pt x="4" y="28"/>
                    </a:lnTo>
                    <a:lnTo>
                      <a:pt x="5" y="27"/>
                    </a:lnTo>
                    <a:lnTo>
                      <a:pt x="5" y="22"/>
                    </a:lnTo>
                    <a:lnTo>
                      <a:pt x="4" y="17"/>
                    </a:lnTo>
                    <a:lnTo>
                      <a:pt x="2" y="10"/>
                    </a:lnTo>
                    <a:lnTo>
                      <a:pt x="10" y="10"/>
                    </a:lnTo>
                    <a:lnTo>
                      <a:pt x="72" y="10"/>
                    </a:lnTo>
                    <a:lnTo>
                      <a:pt x="174" y="7"/>
                    </a:lnTo>
                    <a:lnTo>
                      <a:pt x="260" y="3"/>
                    </a:lnTo>
                    <a:lnTo>
                      <a:pt x="322" y="0"/>
                    </a:lnTo>
                    <a:lnTo>
                      <a:pt x="322" y="3"/>
                    </a:lnTo>
                    <a:lnTo>
                      <a:pt x="322" y="7"/>
                    </a:lnTo>
                    <a:lnTo>
                      <a:pt x="325" y="12"/>
                    </a:lnTo>
                    <a:lnTo>
                      <a:pt x="329" y="13"/>
                    </a:lnTo>
                    <a:lnTo>
                      <a:pt x="332" y="18"/>
                    </a:lnTo>
                    <a:lnTo>
                      <a:pt x="327" y="28"/>
                    </a:lnTo>
                    <a:lnTo>
                      <a:pt x="329" y="37"/>
                    </a:lnTo>
                    <a:lnTo>
                      <a:pt x="329" y="47"/>
                    </a:lnTo>
                    <a:lnTo>
                      <a:pt x="334" y="52"/>
                    </a:lnTo>
                    <a:lnTo>
                      <a:pt x="334" y="58"/>
                    </a:lnTo>
                    <a:lnTo>
                      <a:pt x="337" y="63"/>
                    </a:lnTo>
                    <a:lnTo>
                      <a:pt x="342" y="65"/>
                    </a:lnTo>
                    <a:lnTo>
                      <a:pt x="357" y="68"/>
                    </a:lnTo>
                    <a:lnTo>
                      <a:pt x="362" y="80"/>
                    </a:lnTo>
                    <a:lnTo>
                      <a:pt x="362" y="80"/>
                    </a:lnTo>
                    <a:lnTo>
                      <a:pt x="365" y="85"/>
                    </a:lnTo>
                    <a:lnTo>
                      <a:pt x="375" y="93"/>
                    </a:lnTo>
                    <a:lnTo>
                      <a:pt x="377" y="100"/>
                    </a:lnTo>
                    <a:lnTo>
                      <a:pt x="382" y="103"/>
                    </a:lnTo>
                    <a:lnTo>
                      <a:pt x="387" y="107"/>
                    </a:lnTo>
                    <a:lnTo>
                      <a:pt x="392" y="112"/>
                    </a:lnTo>
                    <a:lnTo>
                      <a:pt x="395" y="117"/>
                    </a:lnTo>
                    <a:lnTo>
                      <a:pt x="392" y="133"/>
                    </a:lnTo>
                    <a:lnTo>
                      <a:pt x="385" y="143"/>
                    </a:lnTo>
                    <a:lnTo>
                      <a:pt x="385" y="155"/>
                    </a:lnTo>
                    <a:lnTo>
                      <a:pt x="380" y="158"/>
                    </a:lnTo>
                    <a:lnTo>
                      <a:pt x="369" y="163"/>
                    </a:lnTo>
                    <a:lnTo>
                      <a:pt x="364" y="167"/>
                    </a:lnTo>
                    <a:lnTo>
                      <a:pt x="344" y="172"/>
                    </a:lnTo>
                    <a:lnTo>
                      <a:pt x="342" y="177"/>
                    </a:lnTo>
                    <a:lnTo>
                      <a:pt x="340" y="186"/>
                    </a:lnTo>
                    <a:lnTo>
                      <a:pt x="350" y="196"/>
                    </a:lnTo>
                    <a:lnTo>
                      <a:pt x="352" y="208"/>
                    </a:lnTo>
                    <a:lnTo>
                      <a:pt x="344" y="218"/>
                    </a:lnTo>
                    <a:lnTo>
                      <a:pt x="342" y="221"/>
                    </a:lnTo>
                    <a:lnTo>
                      <a:pt x="342" y="228"/>
                    </a:lnTo>
                    <a:lnTo>
                      <a:pt x="340" y="233"/>
                    </a:lnTo>
                    <a:lnTo>
                      <a:pt x="329" y="240"/>
                    </a:lnTo>
                    <a:lnTo>
                      <a:pt x="324" y="245"/>
                    </a:lnTo>
                    <a:lnTo>
                      <a:pt x="327" y="250"/>
                    </a:lnTo>
                    <a:lnTo>
                      <a:pt x="327" y="255"/>
                    </a:lnTo>
                    <a:lnTo>
                      <a:pt x="324" y="258"/>
                    </a:lnTo>
                    <a:lnTo>
                      <a:pt x="322" y="258"/>
                    </a:lnTo>
                    <a:lnTo>
                      <a:pt x="317" y="251"/>
                    </a:lnTo>
                    <a:lnTo>
                      <a:pt x="307" y="245"/>
                    </a:lnTo>
                    <a:lnTo>
                      <a:pt x="304" y="238"/>
                    </a:lnTo>
                    <a:lnTo>
                      <a:pt x="262" y="243"/>
                    </a:lnTo>
                    <a:lnTo>
                      <a:pt x="167" y="250"/>
                    </a:lnTo>
                    <a:lnTo>
                      <a:pt x="124" y="250"/>
                    </a:lnTo>
                    <a:lnTo>
                      <a:pt x="55" y="250"/>
                    </a:lnTo>
                    <a:lnTo>
                      <a:pt x="54" y="245"/>
                    </a:lnTo>
                    <a:lnTo>
                      <a:pt x="49" y="241"/>
                    </a:lnTo>
                    <a:lnTo>
                      <a:pt x="50" y="225"/>
                    </a:lnTo>
                    <a:lnTo>
                      <a:pt x="47" y="215"/>
                    </a:lnTo>
                    <a:lnTo>
                      <a:pt x="47" y="208"/>
                    </a:lnTo>
                    <a:lnTo>
                      <a:pt x="49" y="201"/>
                    </a:lnTo>
                    <a:lnTo>
                      <a:pt x="44" y="196"/>
                    </a:lnTo>
                    <a:lnTo>
                      <a:pt x="45" y="190"/>
                    </a:lnTo>
                    <a:lnTo>
                      <a:pt x="44" y="185"/>
                    </a:lnTo>
                    <a:lnTo>
                      <a:pt x="44" y="180"/>
                    </a:lnTo>
                    <a:lnTo>
                      <a:pt x="39" y="177"/>
                    </a:lnTo>
                    <a:lnTo>
                      <a:pt x="39" y="172"/>
                    </a:lnTo>
                    <a:lnTo>
                      <a:pt x="34" y="172"/>
                    </a:lnTo>
                    <a:lnTo>
                      <a:pt x="34" y="170"/>
                    </a:lnTo>
                    <a:lnTo>
                      <a:pt x="34" y="165"/>
                    </a:lnTo>
                    <a:lnTo>
                      <a:pt x="34" y="158"/>
                    </a:lnTo>
                    <a:lnTo>
                      <a:pt x="34" y="153"/>
                    </a:lnTo>
                    <a:lnTo>
                      <a:pt x="34" y="148"/>
                    </a:lnTo>
                    <a:lnTo>
                      <a:pt x="30" y="143"/>
                    </a:lnTo>
                    <a:lnTo>
                      <a:pt x="30" y="138"/>
                    </a:lnTo>
                    <a:lnTo>
                      <a:pt x="22" y="128"/>
                    </a:lnTo>
                    <a:lnTo>
                      <a:pt x="22" y="123"/>
                    </a:lnTo>
                    <a:lnTo>
                      <a:pt x="17" y="118"/>
                    </a:lnTo>
                    <a:lnTo>
                      <a:pt x="19" y="113"/>
                    </a:lnTo>
                    <a:lnTo>
                      <a:pt x="17" y="108"/>
                    </a:lnTo>
                    <a:lnTo>
                      <a:pt x="14" y="103"/>
                    </a:lnTo>
                    <a:lnTo>
                      <a:pt x="15" y="98"/>
                    </a:lnTo>
                    <a:lnTo>
                      <a:pt x="14" y="93"/>
                    </a:lnTo>
                    <a:lnTo>
                      <a:pt x="9" y="92"/>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59" name="Freeform 491"/>
              <p:cNvSpPr>
                <a:spLocks/>
              </p:cNvSpPr>
              <p:nvPr/>
            </p:nvSpPr>
            <p:spPr bwMode="auto">
              <a:xfrm>
                <a:off x="3896" y="2739"/>
                <a:ext cx="437" cy="380"/>
              </a:xfrm>
              <a:custGeom>
                <a:avLst/>
                <a:gdLst/>
                <a:ahLst/>
                <a:cxnLst>
                  <a:cxn ang="0">
                    <a:pos x="69" y="12"/>
                  </a:cxn>
                  <a:cxn ang="0">
                    <a:pos x="207" y="5"/>
                  </a:cxn>
                  <a:cxn ang="0">
                    <a:pos x="252" y="7"/>
                  </a:cxn>
                  <a:cxn ang="0">
                    <a:pos x="267" y="20"/>
                  </a:cxn>
                  <a:cxn ang="0">
                    <a:pos x="267" y="25"/>
                  </a:cxn>
                  <a:cxn ang="0">
                    <a:pos x="265" y="42"/>
                  </a:cxn>
                  <a:cxn ang="0">
                    <a:pos x="269" y="55"/>
                  </a:cxn>
                  <a:cxn ang="0">
                    <a:pos x="275" y="72"/>
                  </a:cxn>
                  <a:cxn ang="0">
                    <a:pos x="284" y="82"/>
                  </a:cxn>
                  <a:cxn ang="0">
                    <a:pos x="295" y="90"/>
                  </a:cxn>
                  <a:cxn ang="0">
                    <a:pos x="310" y="103"/>
                  </a:cxn>
                  <a:cxn ang="0">
                    <a:pos x="319" y="112"/>
                  </a:cxn>
                  <a:cxn ang="0">
                    <a:pos x="327" y="142"/>
                  </a:cxn>
                  <a:cxn ang="0">
                    <a:pos x="337" y="135"/>
                  </a:cxn>
                  <a:cxn ang="0">
                    <a:pos x="343" y="137"/>
                  </a:cxn>
                  <a:cxn ang="0">
                    <a:pos x="360" y="143"/>
                  </a:cxn>
                  <a:cxn ang="0">
                    <a:pos x="355" y="152"/>
                  </a:cxn>
                  <a:cxn ang="0">
                    <a:pos x="352" y="168"/>
                  </a:cxn>
                  <a:cxn ang="0">
                    <a:pos x="347" y="183"/>
                  </a:cxn>
                  <a:cxn ang="0">
                    <a:pos x="347" y="193"/>
                  </a:cxn>
                  <a:cxn ang="0">
                    <a:pos x="373" y="215"/>
                  </a:cxn>
                  <a:cxn ang="0">
                    <a:pos x="377" y="221"/>
                  </a:cxn>
                  <a:cxn ang="0">
                    <a:pos x="392" y="225"/>
                  </a:cxn>
                  <a:cxn ang="0">
                    <a:pos x="400" y="233"/>
                  </a:cxn>
                  <a:cxn ang="0">
                    <a:pos x="407" y="248"/>
                  </a:cxn>
                  <a:cxn ang="0">
                    <a:pos x="412" y="263"/>
                  </a:cxn>
                  <a:cxn ang="0">
                    <a:pos x="413" y="280"/>
                  </a:cxn>
                  <a:cxn ang="0">
                    <a:pos x="427" y="288"/>
                  </a:cxn>
                  <a:cxn ang="0">
                    <a:pos x="437" y="296"/>
                  </a:cxn>
                  <a:cxn ang="0">
                    <a:pos x="437" y="310"/>
                  </a:cxn>
                  <a:cxn ang="0">
                    <a:pos x="433" y="318"/>
                  </a:cxn>
                  <a:cxn ang="0">
                    <a:pos x="425" y="325"/>
                  </a:cxn>
                  <a:cxn ang="0">
                    <a:pos x="418" y="333"/>
                  </a:cxn>
                  <a:cxn ang="0">
                    <a:pos x="415" y="333"/>
                  </a:cxn>
                  <a:cxn ang="0">
                    <a:pos x="410" y="333"/>
                  </a:cxn>
                  <a:cxn ang="0">
                    <a:pos x="413" y="345"/>
                  </a:cxn>
                  <a:cxn ang="0">
                    <a:pos x="410" y="351"/>
                  </a:cxn>
                  <a:cxn ang="0">
                    <a:pos x="408" y="361"/>
                  </a:cxn>
                  <a:cxn ang="0">
                    <a:pos x="402" y="376"/>
                  </a:cxn>
                  <a:cxn ang="0">
                    <a:pos x="362" y="375"/>
                  </a:cxn>
                  <a:cxn ang="0">
                    <a:pos x="368" y="363"/>
                  </a:cxn>
                  <a:cxn ang="0">
                    <a:pos x="378" y="355"/>
                  </a:cxn>
                  <a:cxn ang="0">
                    <a:pos x="377" y="345"/>
                  </a:cxn>
                  <a:cxn ang="0">
                    <a:pos x="367" y="336"/>
                  </a:cxn>
                  <a:cxn ang="0">
                    <a:pos x="144" y="348"/>
                  </a:cxn>
                  <a:cxn ang="0">
                    <a:pos x="79" y="310"/>
                  </a:cxn>
                  <a:cxn ang="0">
                    <a:pos x="69" y="130"/>
                  </a:cxn>
                  <a:cxn ang="0">
                    <a:pos x="55" y="118"/>
                  </a:cxn>
                  <a:cxn ang="0">
                    <a:pos x="49" y="108"/>
                  </a:cxn>
                  <a:cxn ang="0">
                    <a:pos x="42" y="97"/>
                  </a:cxn>
                  <a:cxn ang="0">
                    <a:pos x="50" y="83"/>
                  </a:cxn>
                  <a:cxn ang="0">
                    <a:pos x="57" y="82"/>
                  </a:cxn>
                  <a:cxn ang="0">
                    <a:pos x="52" y="70"/>
                  </a:cxn>
                  <a:cxn ang="0">
                    <a:pos x="42" y="72"/>
                  </a:cxn>
                  <a:cxn ang="0">
                    <a:pos x="22" y="57"/>
                  </a:cxn>
                  <a:cxn ang="0">
                    <a:pos x="19" y="47"/>
                  </a:cxn>
                  <a:cxn ang="0">
                    <a:pos x="12" y="37"/>
                  </a:cxn>
                  <a:cxn ang="0">
                    <a:pos x="4" y="22"/>
                  </a:cxn>
                  <a:cxn ang="0">
                    <a:pos x="0" y="12"/>
                  </a:cxn>
                </a:cxnLst>
                <a:rect l="0" t="0" r="r" b="b"/>
                <a:pathLst>
                  <a:path w="437" h="380">
                    <a:moveTo>
                      <a:pt x="0" y="12"/>
                    </a:moveTo>
                    <a:lnTo>
                      <a:pt x="69" y="12"/>
                    </a:lnTo>
                    <a:lnTo>
                      <a:pt x="112" y="12"/>
                    </a:lnTo>
                    <a:lnTo>
                      <a:pt x="207" y="5"/>
                    </a:lnTo>
                    <a:lnTo>
                      <a:pt x="249" y="0"/>
                    </a:lnTo>
                    <a:lnTo>
                      <a:pt x="252" y="7"/>
                    </a:lnTo>
                    <a:lnTo>
                      <a:pt x="262" y="13"/>
                    </a:lnTo>
                    <a:lnTo>
                      <a:pt x="267" y="20"/>
                    </a:lnTo>
                    <a:lnTo>
                      <a:pt x="269" y="20"/>
                    </a:lnTo>
                    <a:lnTo>
                      <a:pt x="267" y="25"/>
                    </a:lnTo>
                    <a:lnTo>
                      <a:pt x="265" y="32"/>
                    </a:lnTo>
                    <a:lnTo>
                      <a:pt x="265" y="42"/>
                    </a:lnTo>
                    <a:lnTo>
                      <a:pt x="267" y="52"/>
                    </a:lnTo>
                    <a:lnTo>
                      <a:pt x="269" y="55"/>
                    </a:lnTo>
                    <a:lnTo>
                      <a:pt x="272" y="65"/>
                    </a:lnTo>
                    <a:lnTo>
                      <a:pt x="275" y="72"/>
                    </a:lnTo>
                    <a:lnTo>
                      <a:pt x="277" y="77"/>
                    </a:lnTo>
                    <a:lnTo>
                      <a:pt x="284" y="82"/>
                    </a:lnTo>
                    <a:lnTo>
                      <a:pt x="289" y="87"/>
                    </a:lnTo>
                    <a:lnTo>
                      <a:pt x="295" y="90"/>
                    </a:lnTo>
                    <a:lnTo>
                      <a:pt x="297" y="95"/>
                    </a:lnTo>
                    <a:lnTo>
                      <a:pt x="310" y="103"/>
                    </a:lnTo>
                    <a:lnTo>
                      <a:pt x="315" y="107"/>
                    </a:lnTo>
                    <a:lnTo>
                      <a:pt x="319" y="112"/>
                    </a:lnTo>
                    <a:lnTo>
                      <a:pt x="324" y="137"/>
                    </a:lnTo>
                    <a:lnTo>
                      <a:pt x="327" y="142"/>
                    </a:lnTo>
                    <a:lnTo>
                      <a:pt x="334" y="140"/>
                    </a:lnTo>
                    <a:lnTo>
                      <a:pt x="337" y="135"/>
                    </a:lnTo>
                    <a:lnTo>
                      <a:pt x="338" y="133"/>
                    </a:lnTo>
                    <a:lnTo>
                      <a:pt x="343" y="137"/>
                    </a:lnTo>
                    <a:lnTo>
                      <a:pt x="348" y="137"/>
                    </a:lnTo>
                    <a:lnTo>
                      <a:pt x="360" y="143"/>
                    </a:lnTo>
                    <a:lnTo>
                      <a:pt x="360" y="145"/>
                    </a:lnTo>
                    <a:lnTo>
                      <a:pt x="355" y="152"/>
                    </a:lnTo>
                    <a:lnTo>
                      <a:pt x="357" y="160"/>
                    </a:lnTo>
                    <a:lnTo>
                      <a:pt x="352" y="168"/>
                    </a:lnTo>
                    <a:lnTo>
                      <a:pt x="350" y="178"/>
                    </a:lnTo>
                    <a:lnTo>
                      <a:pt x="347" y="183"/>
                    </a:lnTo>
                    <a:lnTo>
                      <a:pt x="347" y="188"/>
                    </a:lnTo>
                    <a:lnTo>
                      <a:pt x="347" y="193"/>
                    </a:lnTo>
                    <a:lnTo>
                      <a:pt x="357" y="205"/>
                    </a:lnTo>
                    <a:lnTo>
                      <a:pt x="373" y="215"/>
                    </a:lnTo>
                    <a:lnTo>
                      <a:pt x="375" y="215"/>
                    </a:lnTo>
                    <a:lnTo>
                      <a:pt x="377" y="221"/>
                    </a:lnTo>
                    <a:lnTo>
                      <a:pt x="382" y="218"/>
                    </a:lnTo>
                    <a:lnTo>
                      <a:pt x="392" y="225"/>
                    </a:lnTo>
                    <a:lnTo>
                      <a:pt x="395" y="230"/>
                    </a:lnTo>
                    <a:lnTo>
                      <a:pt x="400" y="233"/>
                    </a:lnTo>
                    <a:lnTo>
                      <a:pt x="405" y="236"/>
                    </a:lnTo>
                    <a:lnTo>
                      <a:pt x="407" y="248"/>
                    </a:lnTo>
                    <a:lnTo>
                      <a:pt x="412" y="258"/>
                    </a:lnTo>
                    <a:lnTo>
                      <a:pt x="412" y="263"/>
                    </a:lnTo>
                    <a:lnTo>
                      <a:pt x="408" y="268"/>
                    </a:lnTo>
                    <a:lnTo>
                      <a:pt x="413" y="280"/>
                    </a:lnTo>
                    <a:lnTo>
                      <a:pt x="422" y="290"/>
                    </a:lnTo>
                    <a:lnTo>
                      <a:pt x="427" y="288"/>
                    </a:lnTo>
                    <a:lnTo>
                      <a:pt x="435" y="291"/>
                    </a:lnTo>
                    <a:lnTo>
                      <a:pt x="437" y="296"/>
                    </a:lnTo>
                    <a:lnTo>
                      <a:pt x="435" y="301"/>
                    </a:lnTo>
                    <a:lnTo>
                      <a:pt x="437" y="310"/>
                    </a:lnTo>
                    <a:lnTo>
                      <a:pt x="432" y="313"/>
                    </a:lnTo>
                    <a:lnTo>
                      <a:pt x="433" y="318"/>
                    </a:lnTo>
                    <a:lnTo>
                      <a:pt x="432" y="326"/>
                    </a:lnTo>
                    <a:lnTo>
                      <a:pt x="425" y="325"/>
                    </a:lnTo>
                    <a:lnTo>
                      <a:pt x="420" y="326"/>
                    </a:lnTo>
                    <a:lnTo>
                      <a:pt x="418" y="333"/>
                    </a:lnTo>
                    <a:lnTo>
                      <a:pt x="413" y="336"/>
                    </a:lnTo>
                    <a:lnTo>
                      <a:pt x="415" y="333"/>
                    </a:lnTo>
                    <a:lnTo>
                      <a:pt x="412" y="328"/>
                    </a:lnTo>
                    <a:lnTo>
                      <a:pt x="410" y="333"/>
                    </a:lnTo>
                    <a:lnTo>
                      <a:pt x="412" y="340"/>
                    </a:lnTo>
                    <a:lnTo>
                      <a:pt x="413" y="345"/>
                    </a:lnTo>
                    <a:lnTo>
                      <a:pt x="408" y="346"/>
                    </a:lnTo>
                    <a:lnTo>
                      <a:pt x="410" y="351"/>
                    </a:lnTo>
                    <a:lnTo>
                      <a:pt x="403" y="356"/>
                    </a:lnTo>
                    <a:lnTo>
                      <a:pt x="408" y="361"/>
                    </a:lnTo>
                    <a:lnTo>
                      <a:pt x="405" y="366"/>
                    </a:lnTo>
                    <a:lnTo>
                      <a:pt x="402" y="376"/>
                    </a:lnTo>
                    <a:lnTo>
                      <a:pt x="363" y="380"/>
                    </a:lnTo>
                    <a:lnTo>
                      <a:pt x="362" y="375"/>
                    </a:lnTo>
                    <a:lnTo>
                      <a:pt x="363" y="370"/>
                    </a:lnTo>
                    <a:lnTo>
                      <a:pt x="368" y="363"/>
                    </a:lnTo>
                    <a:lnTo>
                      <a:pt x="373" y="360"/>
                    </a:lnTo>
                    <a:lnTo>
                      <a:pt x="378" y="355"/>
                    </a:lnTo>
                    <a:lnTo>
                      <a:pt x="378" y="350"/>
                    </a:lnTo>
                    <a:lnTo>
                      <a:pt x="377" y="345"/>
                    </a:lnTo>
                    <a:lnTo>
                      <a:pt x="372" y="340"/>
                    </a:lnTo>
                    <a:lnTo>
                      <a:pt x="367" y="336"/>
                    </a:lnTo>
                    <a:lnTo>
                      <a:pt x="249" y="345"/>
                    </a:lnTo>
                    <a:lnTo>
                      <a:pt x="144" y="348"/>
                    </a:lnTo>
                    <a:lnTo>
                      <a:pt x="79" y="350"/>
                    </a:lnTo>
                    <a:lnTo>
                      <a:pt x="79" y="310"/>
                    </a:lnTo>
                    <a:lnTo>
                      <a:pt x="74" y="133"/>
                    </a:lnTo>
                    <a:lnTo>
                      <a:pt x="69" y="130"/>
                    </a:lnTo>
                    <a:lnTo>
                      <a:pt x="64" y="128"/>
                    </a:lnTo>
                    <a:lnTo>
                      <a:pt x="55" y="118"/>
                    </a:lnTo>
                    <a:lnTo>
                      <a:pt x="55" y="112"/>
                    </a:lnTo>
                    <a:lnTo>
                      <a:pt x="49" y="108"/>
                    </a:lnTo>
                    <a:lnTo>
                      <a:pt x="44" y="102"/>
                    </a:lnTo>
                    <a:lnTo>
                      <a:pt x="42" y="97"/>
                    </a:lnTo>
                    <a:lnTo>
                      <a:pt x="49" y="88"/>
                    </a:lnTo>
                    <a:lnTo>
                      <a:pt x="50" y="83"/>
                    </a:lnTo>
                    <a:lnTo>
                      <a:pt x="55" y="83"/>
                    </a:lnTo>
                    <a:lnTo>
                      <a:pt x="57" y="82"/>
                    </a:lnTo>
                    <a:lnTo>
                      <a:pt x="55" y="77"/>
                    </a:lnTo>
                    <a:lnTo>
                      <a:pt x="52" y="70"/>
                    </a:lnTo>
                    <a:lnTo>
                      <a:pt x="49" y="68"/>
                    </a:lnTo>
                    <a:lnTo>
                      <a:pt x="42" y="72"/>
                    </a:lnTo>
                    <a:lnTo>
                      <a:pt x="29" y="62"/>
                    </a:lnTo>
                    <a:lnTo>
                      <a:pt x="22" y="57"/>
                    </a:lnTo>
                    <a:lnTo>
                      <a:pt x="22" y="52"/>
                    </a:lnTo>
                    <a:lnTo>
                      <a:pt x="19" y="47"/>
                    </a:lnTo>
                    <a:lnTo>
                      <a:pt x="17" y="42"/>
                    </a:lnTo>
                    <a:lnTo>
                      <a:pt x="12" y="37"/>
                    </a:lnTo>
                    <a:lnTo>
                      <a:pt x="7" y="32"/>
                    </a:lnTo>
                    <a:lnTo>
                      <a:pt x="4" y="22"/>
                    </a:lnTo>
                    <a:lnTo>
                      <a:pt x="0" y="17"/>
                    </a:lnTo>
                    <a:lnTo>
                      <a:pt x="0" y="12"/>
                    </a:lnTo>
                    <a:close/>
                  </a:path>
                </a:pathLst>
              </a:custGeom>
              <a:solidFill>
                <a:srgbClr val="9F1D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60" name="Freeform 492"/>
              <p:cNvSpPr>
                <a:spLocks/>
              </p:cNvSpPr>
              <p:nvPr/>
            </p:nvSpPr>
            <p:spPr bwMode="auto">
              <a:xfrm>
                <a:off x="3896" y="2739"/>
                <a:ext cx="437" cy="380"/>
              </a:xfrm>
              <a:custGeom>
                <a:avLst/>
                <a:gdLst/>
                <a:ahLst/>
                <a:cxnLst>
                  <a:cxn ang="0">
                    <a:pos x="69" y="12"/>
                  </a:cxn>
                  <a:cxn ang="0">
                    <a:pos x="207" y="5"/>
                  </a:cxn>
                  <a:cxn ang="0">
                    <a:pos x="252" y="7"/>
                  </a:cxn>
                  <a:cxn ang="0">
                    <a:pos x="267" y="20"/>
                  </a:cxn>
                  <a:cxn ang="0">
                    <a:pos x="267" y="25"/>
                  </a:cxn>
                  <a:cxn ang="0">
                    <a:pos x="265" y="42"/>
                  </a:cxn>
                  <a:cxn ang="0">
                    <a:pos x="269" y="55"/>
                  </a:cxn>
                  <a:cxn ang="0">
                    <a:pos x="275" y="72"/>
                  </a:cxn>
                  <a:cxn ang="0">
                    <a:pos x="284" y="82"/>
                  </a:cxn>
                  <a:cxn ang="0">
                    <a:pos x="295" y="90"/>
                  </a:cxn>
                  <a:cxn ang="0">
                    <a:pos x="310" y="103"/>
                  </a:cxn>
                  <a:cxn ang="0">
                    <a:pos x="319" y="112"/>
                  </a:cxn>
                  <a:cxn ang="0">
                    <a:pos x="327" y="142"/>
                  </a:cxn>
                  <a:cxn ang="0">
                    <a:pos x="337" y="135"/>
                  </a:cxn>
                  <a:cxn ang="0">
                    <a:pos x="343" y="137"/>
                  </a:cxn>
                  <a:cxn ang="0">
                    <a:pos x="360" y="143"/>
                  </a:cxn>
                  <a:cxn ang="0">
                    <a:pos x="355" y="152"/>
                  </a:cxn>
                  <a:cxn ang="0">
                    <a:pos x="352" y="168"/>
                  </a:cxn>
                  <a:cxn ang="0">
                    <a:pos x="347" y="183"/>
                  </a:cxn>
                  <a:cxn ang="0">
                    <a:pos x="347" y="193"/>
                  </a:cxn>
                  <a:cxn ang="0">
                    <a:pos x="373" y="215"/>
                  </a:cxn>
                  <a:cxn ang="0">
                    <a:pos x="377" y="221"/>
                  </a:cxn>
                  <a:cxn ang="0">
                    <a:pos x="392" y="225"/>
                  </a:cxn>
                  <a:cxn ang="0">
                    <a:pos x="400" y="233"/>
                  </a:cxn>
                  <a:cxn ang="0">
                    <a:pos x="407" y="248"/>
                  </a:cxn>
                  <a:cxn ang="0">
                    <a:pos x="412" y="263"/>
                  </a:cxn>
                  <a:cxn ang="0">
                    <a:pos x="413" y="280"/>
                  </a:cxn>
                  <a:cxn ang="0">
                    <a:pos x="427" y="288"/>
                  </a:cxn>
                  <a:cxn ang="0">
                    <a:pos x="437" y="296"/>
                  </a:cxn>
                  <a:cxn ang="0">
                    <a:pos x="437" y="310"/>
                  </a:cxn>
                  <a:cxn ang="0">
                    <a:pos x="433" y="318"/>
                  </a:cxn>
                  <a:cxn ang="0">
                    <a:pos x="425" y="325"/>
                  </a:cxn>
                  <a:cxn ang="0">
                    <a:pos x="418" y="333"/>
                  </a:cxn>
                  <a:cxn ang="0">
                    <a:pos x="415" y="333"/>
                  </a:cxn>
                  <a:cxn ang="0">
                    <a:pos x="410" y="333"/>
                  </a:cxn>
                  <a:cxn ang="0">
                    <a:pos x="413" y="345"/>
                  </a:cxn>
                  <a:cxn ang="0">
                    <a:pos x="410" y="351"/>
                  </a:cxn>
                  <a:cxn ang="0">
                    <a:pos x="408" y="361"/>
                  </a:cxn>
                  <a:cxn ang="0">
                    <a:pos x="402" y="376"/>
                  </a:cxn>
                  <a:cxn ang="0">
                    <a:pos x="362" y="375"/>
                  </a:cxn>
                  <a:cxn ang="0">
                    <a:pos x="368" y="363"/>
                  </a:cxn>
                  <a:cxn ang="0">
                    <a:pos x="378" y="355"/>
                  </a:cxn>
                  <a:cxn ang="0">
                    <a:pos x="377" y="345"/>
                  </a:cxn>
                  <a:cxn ang="0">
                    <a:pos x="367" y="336"/>
                  </a:cxn>
                  <a:cxn ang="0">
                    <a:pos x="144" y="348"/>
                  </a:cxn>
                  <a:cxn ang="0">
                    <a:pos x="79" y="310"/>
                  </a:cxn>
                  <a:cxn ang="0">
                    <a:pos x="69" y="130"/>
                  </a:cxn>
                  <a:cxn ang="0">
                    <a:pos x="55" y="118"/>
                  </a:cxn>
                  <a:cxn ang="0">
                    <a:pos x="49" y="108"/>
                  </a:cxn>
                  <a:cxn ang="0">
                    <a:pos x="42" y="97"/>
                  </a:cxn>
                  <a:cxn ang="0">
                    <a:pos x="50" y="83"/>
                  </a:cxn>
                  <a:cxn ang="0">
                    <a:pos x="57" y="82"/>
                  </a:cxn>
                  <a:cxn ang="0">
                    <a:pos x="52" y="70"/>
                  </a:cxn>
                  <a:cxn ang="0">
                    <a:pos x="42" y="72"/>
                  </a:cxn>
                  <a:cxn ang="0">
                    <a:pos x="22" y="57"/>
                  </a:cxn>
                  <a:cxn ang="0">
                    <a:pos x="19" y="47"/>
                  </a:cxn>
                  <a:cxn ang="0">
                    <a:pos x="12" y="37"/>
                  </a:cxn>
                  <a:cxn ang="0">
                    <a:pos x="4" y="22"/>
                  </a:cxn>
                  <a:cxn ang="0">
                    <a:pos x="0" y="12"/>
                  </a:cxn>
                </a:cxnLst>
                <a:rect l="0" t="0" r="r" b="b"/>
                <a:pathLst>
                  <a:path w="437" h="380">
                    <a:moveTo>
                      <a:pt x="0" y="12"/>
                    </a:moveTo>
                    <a:lnTo>
                      <a:pt x="69" y="12"/>
                    </a:lnTo>
                    <a:lnTo>
                      <a:pt x="112" y="12"/>
                    </a:lnTo>
                    <a:lnTo>
                      <a:pt x="207" y="5"/>
                    </a:lnTo>
                    <a:lnTo>
                      <a:pt x="249" y="0"/>
                    </a:lnTo>
                    <a:lnTo>
                      <a:pt x="252" y="7"/>
                    </a:lnTo>
                    <a:lnTo>
                      <a:pt x="262" y="13"/>
                    </a:lnTo>
                    <a:lnTo>
                      <a:pt x="267" y="20"/>
                    </a:lnTo>
                    <a:lnTo>
                      <a:pt x="269" y="20"/>
                    </a:lnTo>
                    <a:lnTo>
                      <a:pt x="267" y="25"/>
                    </a:lnTo>
                    <a:lnTo>
                      <a:pt x="265" y="32"/>
                    </a:lnTo>
                    <a:lnTo>
                      <a:pt x="265" y="42"/>
                    </a:lnTo>
                    <a:lnTo>
                      <a:pt x="267" y="52"/>
                    </a:lnTo>
                    <a:lnTo>
                      <a:pt x="269" y="55"/>
                    </a:lnTo>
                    <a:lnTo>
                      <a:pt x="272" y="65"/>
                    </a:lnTo>
                    <a:lnTo>
                      <a:pt x="275" y="72"/>
                    </a:lnTo>
                    <a:lnTo>
                      <a:pt x="277" y="77"/>
                    </a:lnTo>
                    <a:lnTo>
                      <a:pt x="284" y="82"/>
                    </a:lnTo>
                    <a:lnTo>
                      <a:pt x="289" y="87"/>
                    </a:lnTo>
                    <a:lnTo>
                      <a:pt x="295" y="90"/>
                    </a:lnTo>
                    <a:lnTo>
                      <a:pt x="297" y="95"/>
                    </a:lnTo>
                    <a:lnTo>
                      <a:pt x="310" y="103"/>
                    </a:lnTo>
                    <a:lnTo>
                      <a:pt x="315" y="107"/>
                    </a:lnTo>
                    <a:lnTo>
                      <a:pt x="319" y="112"/>
                    </a:lnTo>
                    <a:lnTo>
                      <a:pt x="324" y="137"/>
                    </a:lnTo>
                    <a:lnTo>
                      <a:pt x="327" y="142"/>
                    </a:lnTo>
                    <a:lnTo>
                      <a:pt x="334" y="140"/>
                    </a:lnTo>
                    <a:lnTo>
                      <a:pt x="337" y="135"/>
                    </a:lnTo>
                    <a:lnTo>
                      <a:pt x="338" y="133"/>
                    </a:lnTo>
                    <a:lnTo>
                      <a:pt x="343" y="137"/>
                    </a:lnTo>
                    <a:lnTo>
                      <a:pt x="348" y="137"/>
                    </a:lnTo>
                    <a:lnTo>
                      <a:pt x="360" y="143"/>
                    </a:lnTo>
                    <a:lnTo>
                      <a:pt x="360" y="145"/>
                    </a:lnTo>
                    <a:lnTo>
                      <a:pt x="355" y="152"/>
                    </a:lnTo>
                    <a:lnTo>
                      <a:pt x="357" y="160"/>
                    </a:lnTo>
                    <a:lnTo>
                      <a:pt x="352" y="168"/>
                    </a:lnTo>
                    <a:lnTo>
                      <a:pt x="350" y="178"/>
                    </a:lnTo>
                    <a:lnTo>
                      <a:pt x="347" y="183"/>
                    </a:lnTo>
                    <a:lnTo>
                      <a:pt x="347" y="188"/>
                    </a:lnTo>
                    <a:lnTo>
                      <a:pt x="347" y="193"/>
                    </a:lnTo>
                    <a:lnTo>
                      <a:pt x="357" y="205"/>
                    </a:lnTo>
                    <a:lnTo>
                      <a:pt x="373" y="215"/>
                    </a:lnTo>
                    <a:lnTo>
                      <a:pt x="375" y="215"/>
                    </a:lnTo>
                    <a:lnTo>
                      <a:pt x="377" y="221"/>
                    </a:lnTo>
                    <a:lnTo>
                      <a:pt x="382" y="218"/>
                    </a:lnTo>
                    <a:lnTo>
                      <a:pt x="392" y="225"/>
                    </a:lnTo>
                    <a:lnTo>
                      <a:pt x="395" y="230"/>
                    </a:lnTo>
                    <a:lnTo>
                      <a:pt x="400" y="233"/>
                    </a:lnTo>
                    <a:lnTo>
                      <a:pt x="405" y="236"/>
                    </a:lnTo>
                    <a:lnTo>
                      <a:pt x="407" y="248"/>
                    </a:lnTo>
                    <a:lnTo>
                      <a:pt x="412" y="258"/>
                    </a:lnTo>
                    <a:lnTo>
                      <a:pt x="412" y="263"/>
                    </a:lnTo>
                    <a:lnTo>
                      <a:pt x="408" y="268"/>
                    </a:lnTo>
                    <a:lnTo>
                      <a:pt x="413" y="280"/>
                    </a:lnTo>
                    <a:lnTo>
                      <a:pt x="422" y="290"/>
                    </a:lnTo>
                    <a:lnTo>
                      <a:pt x="427" y="288"/>
                    </a:lnTo>
                    <a:lnTo>
                      <a:pt x="435" y="291"/>
                    </a:lnTo>
                    <a:lnTo>
                      <a:pt x="437" y="296"/>
                    </a:lnTo>
                    <a:lnTo>
                      <a:pt x="435" y="301"/>
                    </a:lnTo>
                    <a:lnTo>
                      <a:pt x="437" y="310"/>
                    </a:lnTo>
                    <a:lnTo>
                      <a:pt x="432" y="313"/>
                    </a:lnTo>
                    <a:lnTo>
                      <a:pt x="433" y="318"/>
                    </a:lnTo>
                    <a:lnTo>
                      <a:pt x="432" y="326"/>
                    </a:lnTo>
                    <a:lnTo>
                      <a:pt x="425" y="325"/>
                    </a:lnTo>
                    <a:lnTo>
                      <a:pt x="420" y="326"/>
                    </a:lnTo>
                    <a:lnTo>
                      <a:pt x="418" y="333"/>
                    </a:lnTo>
                    <a:lnTo>
                      <a:pt x="413" y="336"/>
                    </a:lnTo>
                    <a:lnTo>
                      <a:pt x="415" y="333"/>
                    </a:lnTo>
                    <a:lnTo>
                      <a:pt x="412" y="328"/>
                    </a:lnTo>
                    <a:lnTo>
                      <a:pt x="410" y="333"/>
                    </a:lnTo>
                    <a:lnTo>
                      <a:pt x="412" y="340"/>
                    </a:lnTo>
                    <a:lnTo>
                      <a:pt x="413" y="345"/>
                    </a:lnTo>
                    <a:lnTo>
                      <a:pt x="408" y="346"/>
                    </a:lnTo>
                    <a:lnTo>
                      <a:pt x="410" y="351"/>
                    </a:lnTo>
                    <a:lnTo>
                      <a:pt x="403" y="356"/>
                    </a:lnTo>
                    <a:lnTo>
                      <a:pt x="408" y="361"/>
                    </a:lnTo>
                    <a:lnTo>
                      <a:pt x="405" y="366"/>
                    </a:lnTo>
                    <a:lnTo>
                      <a:pt x="402" y="376"/>
                    </a:lnTo>
                    <a:lnTo>
                      <a:pt x="363" y="380"/>
                    </a:lnTo>
                    <a:lnTo>
                      <a:pt x="362" y="375"/>
                    </a:lnTo>
                    <a:lnTo>
                      <a:pt x="363" y="370"/>
                    </a:lnTo>
                    <a:lnTo>
                      <a:pt x="368" y="363"/>
                    </a:lnTo>
                    <a:lnTo>
                      <a:pt x="373" y="360"/>
                    </a:lnTo>
                    <a:lnTo>
                      <a:pt x="378" y="355"/>
                    </a:lnTo>
                    <a:lnTo>
                      <a:pt x="378" y="350"/>
                    </a:lnTo>
                    <a:lnTo>
                      <a:pt x="377" y="345"/>
                    </a:lnTo>
                    <a:lnTo>
                      <a:pt x="372" y="340"/>
                    </a:lnTo>
                    <a:lnTo>
                      <a:pt x="367" y="336"/>
                    </a:lnTo>
                    <a:lnTo>
                      <a:pt x="249" y="345"/>
                    </a:lnTo>
                    <a:lnTo>
                      <a:pt x="144" y="348"/>
                    </a:lnTo>
                    <a:lnTo>
                      <a:pt x="79" y="350"/>
                    </a:lnTo>
                    <a:lnTo>
                      <a:pt x="79" y="310"/>
                    </a:lnTo>
                    <a:lnTo>
                      <a:pt x="74" y="133"/>
                    </a:lnTo>
                    <a:lnTo>
                      <a:pt x="69" y="130"/>
                    </a:lnTo>
                    <a:lnTo>
                      <a:pt x="64" y="128"/>
                    </a:lnTo>
                    <a:lnTo>
                      <a:pt x="55" y="118"/>
                    </a:lnTo>
                    <a:lnTo>
                      <a:pt x="55" y="112"/>
                    </a:lnTo>
                    <a:lnTo>
                      <a:pt x="49" y="108"/>
                    </a:lnTo>
                    <a:lnTo>
                      <a:pt x="44" y="102"/>
                    </a:lnTo>
                    <a:lnTo>
                      <a:pt x="42" y="97"/>
                    </a:lnTo>
                    <a:lnTo>
                      <a:pt x="49" y="88"/>
                    </a:lnTo>
                    <a:lnTo>
                      <a:pt x="50" y="83"/>
                    </a:lnTo>
                    <a:lnTo>
                      <a:pt x="55" y="83"/>
                    </a:lnTo>
                    <a:lnTo>
                      <a:pt x="57" y="82"/>
                    </a:lnTo>
                    <a:lnTo>
                      <a:pt x="55" y="77"/>
                    </a:lnTo>
                    <a:lnTo>
                      <a:pt x="52" y="70"/>
                    </a:lnTo>
                    <a:lnTo>
                      <a:pt x="49" y="68"/>
                    </a:lnTo>
                    <a:lnTo>
                      <a:pt x="42" y="72"/>
                    </a:lnTo>
                    <a:lnTo>
                      <a:pt x="29" y="62"/>
                    </a:lnTo>
                    <a:lnTo>
                      <a:pt x="22" y="57"/>
                    </a:lnTo>
                    <a:lnTo>
                      <a:pt x="22" y="52"/>
                    </a:lnTo>
                    <a:lnTo>
                      <a:pt x="19" y="47"/>
                    </a:lnTo>
                    <a:lnTo>
                      <a:pt x="17" y="42"/>
                    </a:lnTo>
                    <a:lnTo>
                      <a:pt x="12" y="37"/>
                    </a:lnTo>
                    <a:lnTo>
                      <a:pt x="7" y="32"/>
                    </a:lnTo>
                    <a:lnTo>
                      <a:pt x="4" y="22"/>
                    </a:lnTo>
                    <a:lnTo>
                      <a:pt x="0" y="17"/>
                    </a:lnTo>
                    <a:lnTo>
                      <a:pt x="0" y="12"/>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61" name="Freeform 493"/>
              <p:cNvSpPr>
                <a:spLocks/>
              </p:cNvSpPr>
              <p:nvPr/>
            </p:nvSpPr>
            <p:spPr bwMode="auto">
              <a:xfrm>
                <a:off x="4056" y="2215"/>
                <a:ext cx="327" cy="366"/>
              </a:xfrm>
              <a:custGeom>
                <a:avLst/>
                <a:gdLst/>
                <a:ahLst/>
                <a:cxnLst>
                  <a:cxn ang="0">
                    <a:pos x="50" y="26"/>
                  </a:cxn>
                  <a:cxn ang="0">
                    <a:pos x="87" y="11"/>
                  </a:cxn>
                  <a:cxn ang="0">
                    <a:pos x="104" y="3"/>
                  </a:cxn>
                  <a:cxn ang="0">
                    <a:pos x="114" y="10"/>
                  </a:cxn>
                  <a:cxn ang="0">
                    <a:pos x="109" y="25"/>
                  </a:cxn>
                  <a:cxn ang="0">
                    <a:pos x="119" y="25"/>
                  </a:cxn>
                  <a:cxn ang="0">
                    <a:pos x="137" y="30"/>
                  </a:cxn>
                  <a:cxn ang="0">
                    <a:pos x="150" y="38"/>
                  </a:cxn>
                  <a:cxn ang="0">
                    <a:pos x="230" y="68"/>
                  </a:cxn>
                  <a:cxn ang="0">
                    <a:pos x="248" y="66"/>
                  </a:cxn>
                  <a:cxn ang="0">
                    <a:pos x="273" y="73"/>
                  </a:cxn>
                  <a:cxn ang="0">
                    <a:pos x="287" y="86"/>
                  </a:cxn>
                  <a:cxn ang="0">
                    <a:pos x="293" y="98"/>
                  </a:cxn>
                  <a:cxn ang="0">
                    <a:pos x="293" y="118"/>
                  </a:cxn>
                  <a:cxn ang="0">
                    <a:pos x="300" y="126"/>
                  </a:cxn>
                  <a:cxn ang="0">
                    <a:pos x="307" y="136"/>
                  </a:cxn>
                  <a:cxn ang="0">
                    <a:pos x="307" y="146"/>
                  </a:cxn>
                  <a:cxn ang="0">
                    <a:pos x="297" y="156"/>
                  </a:cxn>
                  <a:cxn ang="0">
                    <a:pos x="288" y="180"/>
                  </a:cxn>
                  <a:cxn ang="0">
                    <a:pos x="297" y="180"/>
                  </a:cxn>
                  <a:cxn ang="0">
                    <a:pos x="307" y="165"/>
                  </a:cxn>
                  <a:cxn ang="0">
                    <a:pos x="320" y="155"/>
                  </a:cxn>
                  <a:cxn ang="0">
                    <a:pos x="325" y="170"/>
                  </a:cxn>
                  <a:cxn ang="0">
                    <a:pos x="318" y="201"/>
                  </a:cxn>
                  <a:cxn ang="0">
                    <a:pos x="317" y="218"/>
                  </a:cxn>
                  <a:cxn ang="0">
                    <a:pos x="312" y="239"/>
                  </a:cxn>
                  <a:cxn ang="0">
                    <a:pos x="310" y="261"/>
                  </a:cxn>
                  <a:cxn ang="0">
                    <a:pos x="307" y="283"/>
                  </a:cxn>
                  <a:cxn ang="0">
                    <a:pos x="307" y="311"/>
                  </a:cxn>
                  <a:cxn ang="0">
                    <a:pos x="315" y="326"/>
                  </a:cxn>
                  <a:cxn ang="0">
                    <a:pos x="317" y="341"/>
                  </a:cxn>
                  <a:cxn ang="0">
                    <a:pos x="242" y="359"/>
                  </a:cxn>
                  <a:cxn ang="0">
                    <a:pos x="127" y="351"/>
                  </a:cxn>
                  <a:cxn ang="0">
                    <a:pos x="119" y="338"/>
                  </a:cxn>
                  <a:cxn ang="0">
                    <a:pos x="112" y="314"/>
                  </a:cxn>
                  <a:cxn ang="0">
                    <a:pos x="110" y="298"/>
                  </a:cxn>
                  <a:cxn ang="0">
                    <a:pos x="107" y="286"/>
                  </a:cxn>
                  <a:cxn ang="0">
                    <a:pos x="104" y="273"/>
                  </a:cxn>
                  <a:cxn ang="0">
                    <a:pos x="92" y="248"/>
                  </a:cxn>
                  <a:cxn ang="0">
                    <a:pos x="77" y="239"/>
                  </a:cxn>
                  <a:cxn ang="0">
                    <a:pos x="52" y="215"/>
                  </a:cxn>
                  <a:cxn ang="0">
                    <a:pos x="35" y="203"/>
                  </a:cxn>
                  <a:cxn ang="0">
                    <a:pos x="15" y="195"/>
                  </a:cxn>
                  <a:cxn ang="0">
                    <a:pos x="10" y="173"/>
                  </a:cxn>
                  <a:cxn ang="0">
                    <a:pos x="9" y="146"/>
                  </a:cxn>
                  <a:cxn ang="0">
                    <a:pos x="4" y="121"/>
                  </a:cxn>
                  <a:cxn ang="0">
                    <a:pos x="4" y="106"/>
                  </a:cxn>
                  <a:cxn ang="0">
                    <a:pos x="19" y="88"/>
                  </a:cxn>
                  <a:cxn ang="0">
                    <a:pos x="32" y="71"/>
                  </a:cxn>
                  <a:cxn ang="0">
                    <a:pos x="37" y="23"/>
                  </a:cxn>
                </a:cxnLst>
                <a:rect l="0" t="0" r="r" b="b"/>
                <a:pathLst>
                  <a:path w="327" h="366">
                    <a:moveTo>
                      <a:pt x="40" y="20"/>
                    </a:moveTo>
                    <a:lnTo>
                      <a:pt x="45" y="25"/>
                    </a:lnTo>
                    <a:lnTo>
                      <a:pt x="50" y="26"/>
                    </a:lnTo>
                    <a:lnTo>
                      <a:pt x="55" y="25"/>
                    </a:lnTo>
                    <a:lnTo>
                      <a:pt x="77" y="18"/>
                    </a:lnTo>
                    <a:lnTo>
                      <a:pt x="87" y="11"/>
                    </a:lnTo>
                    <a:lnTo>
                      <a:pt x="92" y="10"/>
                    </a:lnTo>
                    <a:lnTo>
                      <a:pt x="99" y="6"/>
                    </a:lnTo>
                    <a:lnTo>
                      <a:pt x="104" y="3"/>
                    </a:lnTo>
                    <a:lnTo>
                      <a:pt x="110" y="0"/>
                    </a:lnTo>
                    <a:lnTo>
                      <a:pt x="115" y="5"/>
                    </a:lnTo>
                    <a:lnTo>
                      <a:pt x="114" y="10"/>
                    </a:lnTo>
                    <a:lnTo>
                      <a:pt x="110" y="15"/>
                    </a:lnTo>
                    <a:lnTo>
                      <a:pt x="110" y="20"/>
                    </a:lnTo>
                    <a:lnTo>
                      <a:pt x="109" y="25"/>
                    </a:lnTo>
                    <a:lnTo>
                      <a:pt x="107" y="28"/>
                    </a:lnTo>
                    <a:lnTo>
                      <a:pt x="112" y="28"/>
                    </a:lnTo>
                    <a:lnTo>
                      <a:pt x="119" y="25"/>
                    </a:lnTo>
                    <a:lnTo>
                      <a:pt x="124" y="26"/>
                    </a:lnTo>
                    <a:lnTo>
                      <a:pt x="129" y="30"/>
                    </a:lnTo>
                    <a:lnTo>
                      <a:pt x="137" y="30"/>
                    </a:lnTo>
                    <a:lnTo>
                      <a:pt x="140" y="33"/>
                    </a:lnTo>
                    <a:lnTo>
                      <a:pt x="145" y="35"/>
                    </a:lnTo>
                    <a:lnTo>
                      <a:pt x="150" y="38"/>
                    </a:lnTo>
                    <a:lnTo>
                      <a:pt x="157" y="48"/>
                    </a:lnTo>
                    <a:lnTo>
                      <a:pt x="213" y="60"/>
                    </a:lnTo>
                    <a:lnTo>
                      <a:pt x="230" y="68"/>
                    </a:lnTo>
                    <a:lnTo>
                      <a:pt x="233" y="66"/>
                    </a:lnTo>
                    <a:lnTo>
                      <a:pt x="243" y="68"/>
                    </a:lnTo>
                    <a:lnTo>
                      <a:pt x="248" y="66"/>
                    </a:lnTo>
                    <a:lnTo>
                      <a:pt x="253" y="70"/>
                    </a:lnTo>
                    <a:lnTo>
                      <a:pt x="268" y="71"/>
                    </a:lnTo>
                    <a:lnTo>
                      <a:pt x="273" y="73"/>
                    </a:lnTo>
                    <a:lnTo>
                      <a:pt x="273" y="83"/>
                    </a:lnTo>
                    <a:lnTo>
                      <a:pt x="278" y="83"/>
                    </a:lnTo>
                    <a:lnTo>
                      <a:pt x="287" y="86"/>
                    </a:lnTo>
                    <a:lnTo>
                      <a:pt x="293" y="91"/>
                    </a:lnTo>
                    <a:lnTo>
                      <a:pt x="292" y="93"/>
                    </a:lnTo>
                    <a:lnTo>
                      <a:pt x="293" y="98"/>
                    </a:lnTo>
                    <a:lnTo>
                      <a:pt x="293" y="108"/>
                    </a:lnTo>
                    <a:lnTo>
                      <a:pt x="290" y="113"/>
                    </a:lnTo>
                    <a:lnTo>
                      <a:pt x="293" y="118"/>
                    </a:lnTo>
                    <a:lnTo>
                      <a:pt x="298" y="116"/>
                    </a:lnTo>
                    <a:lnTo>
                      <a:pt x="303" y="116"/>
                    </a:lnTo>
                    <a:lnTo>
                      <a:pt x="300" y="126"/>
                    </a:lnTo>
                    <a:lnTo>
                      <a:pt x="302" y="131"/>
                    </a:lnTo>
                    <a:lnTo>
                      <a:pt x="307" y="136"/>
                    </a:lnTo>
                    <a:lnTo>
                      <a:pt x="307" y="136"/>
                    </a:lnTo>
                    <a:lnTo>
                      <a:pt x="308" y="138"/>
                    </a:lnTo>
                    <a:lnTo>
                      <a:pt x="307" y="143"/>
                    </a:lnTo>
                    <a:lnTo>
                      <a:pt x="307" y="146"/>
                    </a:lnTo>
                    <a:lnTo>
                      <a:pt x="302" y="150"/>
                    </a:lnTo>
                    <a:lnTo>
                      <a:pt x="297" y="151"/>
                    </a:lnTo>
                    <a:lnTo>
                      <a:pt x="297" y="156"/>
                    </a:lnTo>
                    <a:lnTo>
                      <a:pt x="293" y="163"/>
                    </a:lnTo>
                    <a:lnTo>
                      <a:pt x="290" y="173"/>
                    </a:lnTo>
                    <a:lnTo>
                      <a:pt x="288" y="180"/>
                    </a:lnTo>
                    <a:lnTo>
                      <a:pt x="288" y="185"/>
                    </a:lnTo>
                    <a:lnTo>
                      <a:pt x="293" y="185"/>
                    </a:lnTo>
                    <a:lnTo>
                      <a:pt x="297" y="180"/>
                    </a:lnTo>
                    <a:lnTo>
                      <a:pt x="302" y="176"/>
                    </a:lnTo>
                    <a:lnTo>
                      <a:pt x="305" y="171"/>
                    </a:lnTo>
                    <a:lnTo>
                      <a:pt x="307" y="165"/>
                    </a:lnTo>
                    <a:lnTo>
                      <a:pt x="308" y="160"/>
                    </a:lnTo>
                    <a:lnTo>
                      <a:pt x="313" y="158"/>
                    </a:lnTo>
                    <a:lnTo>
                      <a:pt x="320" y="155"/>
                    </a:lnTo>
                    <a:lnTo>
                      <a:pt x="325" y="160"/>
                    </a:lnTo>
                    <a:lnTo>
                      <a:pt x="327" y="165"/>
                    </a:lnTo>
                    <a:lnTo>
                      <a:pt x="325" y="170"/>
                    </a:lnTo>
                    <a:lnTo>
                      <a:pt x="320" y="185"/>
                    </a:lnTo>
                    <a:lnTo>
                      <a:pt x="318" y="195"/>
                    </a:lnTo>
                    <a:lnTo>
                      <a:pt x="318" y="201"/>
                    </a:lnTo>
                    <a:lnTo>
                      <a:pt x="322" y="211"/>
                    </a:lnTo>
                    <a:lnTo>
                      <a:pt x="322" y="215"/>
                    </a:lnTo>
                    <a:lnTo>
                      <a:pt x="317" y="218"/>
                    </a:lnTo>
                    <a:lnTo>
                      <a:pt x="313" y="224"/>
                    </a:lnTo>
                    <a:lnTo>
                      <a:pt x="312" y="234"/>
                    </a:lnTo>
                    <a:lnTo>
                      <a:pt x="312" y="239"/>
                    </a:lnTo>
                    <a:lnTo>
                      <a:pt x="313" y="251"/>
                    </a:lnTo>
                    <a:lnTo>
                      <a:pt x="313" y="256"/>
                    </a:lnTo>
                    <a:lnTo>
                      <a:pt x="310" y="261"/>
                    </a:lnTo>
                    <a:lnTo>
                      <a:pt x="310" y="268"/>
                    </a:lnTo>
                    <a:lnTo>
                      <a:pt x="310" y="273"/>
                    </a:lnTo>
                    <a:lnTo>
                      <a:pt x="307" y="283"/>
                    </a:lnTo>
                    <a:lnTo>
                      <a:pt x="305" y="294"/>
                    </a:lnTo>
                    <a:lnTo>
                      <a:pt x="308" y="306"/>
                    </a:lnTo>
                    <a:lnTo>
                      <a:pt x="307" y="311"/>
                    </a:lnTo>
                    <a:lnTo>
                      <a:pt x="312" y="316"/>
                    </a:lnTo>
                    <a:lnTo>
                      <a:pt x="312" y="321"/>
                    </a:lnTo>
                    <a:lnTo>
                      <a:pt x="315" y="326"/>
                    </a:lnTo>
                    <a:lnTo>
                      <a:pt x="317" y="331"/>
                    </a:lnTo>
                    <a:lnTo>
                      <a:pt x="317" y="336"/>
                    </a:lnTo>
                    <a:lnTo>
                      <a:pt x="317" y="341"/>
                    </a:lnTo>
                    <a:lnTo>
                      <a:pt x="318" y="353"/>
                    </a:lnTo>
                    <a:lnTo>
                      <a:pt x="315" y="353"/>
                    </a:lnTo>
                    <a:lnTo>
                      <a:pt x="242" y="359"/>
                    </a:lnTo>
                    <a:lnTo>
                      <a:pt x="147" y="366"/>
                    </a:lnTo>
                    <a:lnTo>
                      <a:pt x="142" y="354"/>
                    </a:lnTo>
                    <a:lnTo>
                      <a:pt x="127" y="351"/>
                    </a:lnTo>
                    <a:lnTo>
                      <a:pt x="122" y="349"/>
                    </a:lnTo>
                    <a:lnTo>
                      <a:pt x="119" y="344"/>
                    </a:lnTo>
                    <a:lnTo>
                      <a:pt x="119" y="338"/>
                    </a:lnTo>
                    <a:lnTo>
                      <a:pt x="114" y="333"/>
                    </a:lnTo>
                    <a:lnTo>
                      <a:pt x="114" y="323"/>
                    </a:lnTo>
                    <a:lnTo>
                      <a:pt x="112" y="314"/>
                    </a:lnTo>
                    <a:lnTo>
                      <a:pt x="117" y="304"/>
                    </a:lnTo>
                    <a:lnTo>
                      <a:pt x="114" y="299"/>
                    </a:lnTo>
                    <a:lnTo>
                      <a:pt x="110" y="298"/>
                    </a:lnTo>
                    <a:lnTo>
                      <a:pt x="107" y="293"/>
                    </a:lnTo>
                    <a:lnTo>
                      <a:pt x="107" y="289"/>
                    </a:lnTo>
                    <a:lnTo>
                      <a:pt x="107" y="286"/>
                    </a:lnTo>
                    <a:lnTo>
                      <a:pt x="105" y="281"/>
                    </a:lnTo>
                    <a:lnTo>
                      <a:pt x="105" y="278"/>
                    </a:lnTo>
                    <a:lnTo>
                      <a:pt x="104" y="273"/>
                    </a:lnTo>
                    <a:lnTo>
                      <a:pt x="102" y="259"/>
                    </a:lnTo>
                    <a:lnTo>
                      <a:pt x="97" y="253"/>
                    </a:lnTo>
                    <a:lnTo>
                      <a:pt x="92" y="248"/>
                    </a:lnTo>
                    <a:lnTo>
                      <a:pt x="87" y="243"/>
                    </a:lnTo>
                    <a:lnTo>
                      <a:pt x="82" y="243"/>
                    </a:lnTo>
                    <a:lnTo>
                      <a:pt x="77" y="239"/>
                    </a:lnTo>
                    <a:lnTo>
                      <a:pt x="65" y="229"/>
                    </a:lnTo>
                    <a:lnTo>
                      <a:pt x="59" y="220"/>
                    </a:lnTo>
                    <a:lnTo>
                      <a:pt x="52" y="215"/>
                    </a:lnTo>
                    <a:lnTo>
                      <a:pt x="44" y="211"/>
                    </a:lnTo>
                    <a:lnTo>
                      <a:pt x="39" y="208"/>
                    </a:lnTo>
                    <a:lnTo>
                      <a:pt x="35" y="203"/>
                    </a:lnTo>
                    <a:lnTo>
                      <a:pt x="27" y="201"/>
                    </a:lnTo>
                    <a:lnTo>
                      <a:pt x="20" y="200"/>
                    </a:lnTo>
                    <a:lnTo>
                      <a:pt x="15" y="195"/>
                    </a:lnTo>
                    <a:lnTo>
                      <a:pt x="7" y="188"/>
                    </a:lnTo>
                    <a:lnTo>
                      <a:pt x="10" y="183"/>
                    </a:lnTo>
                    <a:lnTo>
                      <a:pt x="10" y="173"/>
                    </a:lnTo>
                    <a:lnTo>
                      <a:pt x="7" y="161"/>
                    </a:lnTo>
                    <a:lnTo>
                      <a:pt x="10" y="156"/>
                    </a:lnTo>
                    <a:lnTo>
                      <a:pt x="9" y="146"/>
                    </a:lnTo>
                    <a:lnTo>
                      <a:pt x="14" y="133"/>
                    </a:lnTo>
                    <a:lnTo>
                      <a:pt x="9" y="121"/>
                    </a:lnTo>
                    <a:lnTo>
                      <a:pt x="4" y="121"/>
                    </a:lnTo>
                    <a:lnTo>
                      <a:pt x="0" y="116"/>
                    </a:lnTo>
                    <a:lnTo>
                      <a:pt x="0" y="110"/>
                    </a:lnTo>
                    <a:lnTo>
                      <a:pt x="4" y="106"/>
                    </a:lnTo>
                    <a:lnTo>
                      <a:pt x="7" y="100"/>
                    </a:lnTo>
                    <a:lnTo>
                      <a:pt x="7" y="95"/>
                    </a:lnTo>
                    <a:lnTo>
                      <a:pt x="19" y="88"/>
                    </a:lnTo>
                    <a:lnTo>
                      <a:pt x="29" y="83"/>
                    </a:lnTo>
                    <a:lnTo>
                      <a:pt x="32" y="78"/>
                    </a:lnTo>
                    <a:lnTo>
                      <a:pt x="32" y="71"/>
                    </a:lnTo>
                    <a:lnTo>
                      <a:pt x="30" y="30"/>
                    </a:lnTo>
                    <a:lnTo>
                      <a:pt x="35" y="30"/>
                    </a:lnTo>
                    <a:lnTo>
                      <a:pt x="37" y="23"/>
                    </a:lnTo>
                    <a:lnTo>
                      <a:pt x="39" y="23"/>
                    </a:lnTo>
                    <a:lnTo>
                      <a:pt x="40" y="20"/>
                    </a:lnTo>
                    <a:close/>
                  </a:path>
                </a:pathLst>
              </a:custGeom>
              <a:solidFill>
                <a:srgbClr val="EF3F2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62" name="Freeform 494"/>
              <p:cNvSpPr>
                <a:spLocks/>
              </p:cNvSpPr>
              <p:nvPr/>
            </p:nvSpPr>
            <p:spPr bwMode="auto">
              <a:xfrm>
                <a:off x="4056" y="2215"/>
                <a:ext cx="327" cy="366"/>
              </a:xfrm>
              <a:custGeom>
                <a:avLst/>
                <a:gdLst/>
                <a:ahLst/>
                <a:cxnLst>
                  <a:cxn ang="0">
                    <a:pos x="50" y="26"/>
                  </a:cxn>
                  <a:cxn ang="0">
                    <a:pos x="87" y="11"/>
                  </a:cxn>
                  <a:cxn ang="0">
                    <a:pos x="104" y="3"/>
                  </a:cxn>
                  <a:cxn ang="0">
                    <a:pos x="114" y="10"/>
                  </a:cxn>
                  <a:cxn ang="0">
                    <a:pos x="109" y="25"/>
                  </a:cxn>
                  <a:cxn ang="0">
                    <a:pos x="119" y="25"/>
                  </a:cxn>
                  <a:cxn ang="0">
                    <a:pos x="137" y="30"/>
                  </a:cxn>
                  <a:cxn ang="0">
                    <a:pos x="150" y="38"/>
                  </a:cxn>
                  <a:cxn ang="0">
                    <a:pos x="230" y="68"/>
                  </a:cxn>
                  <a:cxn ang="0">
                    <a:pos x="248" y="66"/>
                  </a:cxn>
                  <a:cxn ang="0">
                    <a:pos x="273" y="73"/>
                  </a:cxn>
                  <a:cxn ang="0">
                    <a:pos x="287" y="86"/>
                  </a:cxn>
                  <a:cxn ang="0">
                    <a:pos x="293" y="98"/>
                  </a:cxn>
                  <a:cxn ang="0">
                    <a:pos x="293" y="118"/>
                  </a:cxn>
                  <a:cxn ang="0">
                    <a:pos x="300" y="126"/>
                  </a:cxn>
                  <a:cxn ang="0">
                    <a:pos x="307" y="136"/>
                  </a:cxn>
                  <a:cxn ang="0">
                    <a:pos x="307" y="146"/>
                  </a:cxn>
                  <a:cxn ang="0">
                    <a:pos x="297" y="156"/>
                  </a:cxn>
                  <a:cxn ang="0">
                    <a:pos x="288" y="180"/>
                  </a:cxn>
                  <a:cxn ang="0">
                    <a:pos x="297" y="180"/>
                  </a:cxn>
                  <a:cxn ang="0">
                    <a:pos x="307" y="165"/>
                  </a:cxn>
                  <a:cxn ang="0">
                    <a:pos x="320" y="155"/>
                  </a:cxn>
                  <a:cxn ang="0">
                    <a:pos x="325" y="170"/>
                  </a:cxn>
                  <a:cxn ang="0">
                    <a:pos x="318" y="201"/>
                  </a:cxn>
                  <a:cxn ang="0">
                    <a:pos x="317" y="218"/>
                  </a:cxn>
                  <a:cxn ang="0">
                    <a:pos x="312" y="239"/>
                  </a:cxn>
                  <a:cxn ang="0">
                    <a:pos x="310" y="261"/>
                  </a:cxn>
                  <a:cxn ang="0">
                    <a:pos x="307" y="283"/>
                  </a:cxn>
                  <a:cxn ang="0">
                    <a:pos x="307" y="311"/>
                  </a:cxn>
                  <a:cxn ang="0">
                    <a:pos x="315" y="326"/>
                  </a:cxn>
                  <a:cxn ang="0">
                    <a:pos x="317" y="341"/>
                  </a:cxn>
                  <a:cxn ang="0">
                    <a:pos x="242" y="359"/>
                  </a:cxn>
                  <a:cxn ang="0">
                    <a:pos x="127" y="351"/>
                  </a:cxn>
                  <a:cxn ang="0">
                    <a:pos x="119" y="338"/>
                  </a:cxn>
                  <a:cxn ang="0">
                    <a:pos x="112" y="314"/>
                  </a:cxn>
                  <a:cxn ang="0">
                    <a:pos x="110" y="298"/>
                  </a:cxn>
                  <a:cxn ang="0">
                    <a:pos x="107" y="286"/>
                  </a:cxn>
                  <a:cxn ang="0">
                    <a:pos x="104" y="273"/>
                  </a:cxn>
                  <a:cxn ang="0">
                    <a:pos x="92" y="248"/>
                  </a:cxn>
                  <a:cxn ang="0">
                    <a:pos x="77" y="239"/>
                  </a:cxn>
                  <a:cxn ang="0">
                    <a:pos x="52" y="215"/>
                  </a:cxn>
                  <a:cxn ang="0">
                    <a:pos x="35" y="203"/>
                  </a:cxn>
                  <a:cxn ang="0">
                    <a:pos x="15" y="195"/>
                  </a:cxn>
                  <a:cxn ang="0">
                    <a:pos x="10" y="173"/>
                  </a:cxn>
                  <a:cxn ang="0">
                    <a:pos x="9" y="146"/>
                  </a:cxn>
                  <a:cxn ang="0">
                    <a:pos x="4" y="121"/>
                  </a:cxn>
                  <a:cxn ang="0">
                    <a:pos x="4" y="106"/>
                  </a:cxn>
                  <a:cxn ang="0">
                    <a:pos x="19" y="88"/>
                  </a:cxn>
                  <a:cxn ang="0">
                    <a:pos x="32" y="71"/>
                  </a:cxn>
                  <a:cxn ang="0">
                    <a:pos x="37" y="23"/>
                  </a:cxn>
                </a:cxnLst>
                <a:rect l="0" t="0" r="r" b="b"/>
                <a:pathLst>
                  <a:path w="327" h="366">
                    <a:moveTo>
                      <a:pt x="40" y="20"/>
                    </a:moveTo>
                    <a:lnTo>
                      <a:pt x="45" y="25"/>
                    </a:lnTo>
                    <a:lnTo>
                      <a:pt x="50" y="26"/>
                    </a:lnTo>
                    <a:lnTo>
                      <a:pt x="55" y="25"/>
                    </a:lnTo>
                    <a:lnTo>
                      <a:pt x="77" y="18"/>
                    </a:lnTo>
                    <a:lnTo>
                      <a:pt x="87" y="11"/>
                    </a:lnTo>
                    <a:lnTo>
                      <a:pt x="92" y="10"/>
                    </a:lnTo>
                    <a:lnTo>
                      <a:pt x="99" y="6"/>
                    </a:lnTo>
                    <a:lnTo>
                      <a:pt x="104" y="3"/>
                    </a:lnTo>
                    <a:lnTo>
                      <a:pt x="110" y="0"/>
                    </a:lnTo>
                    <a:lnTo>
                      <a:pt x="115" y="5"/>
                    </a:lnTo>
                    <a:lnTo>
                      <a:pt x="114" y="10"/>
                    </a:lnTo>
                    <a:lnTo>
                      <a:pt x="110" y="15"/>
                    </a:lnTo>
                    <a:lnTo>
                      <a:pt x="110" y="20"/>
                    </a:lnTo>
                    <a:lnTo>
                      <a:pt x="109" y="25"/>
                    </a:lnTo>
                    <a:lnTo>
                      <a:pt x="107" y="28"/>
                    </a:lnTo>
                    <a:lnTo>
                      <a:pt x="112" y="28"/>
                    </a:lnTo>
                    <a:lnTo>
                      <a:pt x="119" y="25"/>
                    </a:lnTo>
                    <a:lnTo>
                      <a:pt x="124" y="26"/>
                    </a:lnTo>
                    <a:lnTo>
                      <a:pt x="129" y="30"/>
                    </a:lnTo>
                    <a:lnTo>
                      <a:pt x="137" y="30"/>
                    </a:lnTo>
                    <a:lnTo>
                      <a:pt x="140" y="33"/>
                    </a:lnTo>
                    <a:lnTo>
                      <a:pt x="145" y="35"/>
                    </a:lnTo>
                    <a:lnTo>
                      <a:pt x="150" y="38"/>
                    </a:lnTo>
                    <a:lnTo>
                      <a:pt x="157" y="48"/>
                    </a:lnTo>
                    <a:lnTo>
                      <a:pt x="213" y="60"/>
                    </a:lnTo>
                    <a:lnTo>
                      <a:pt x="230" y="68"/>
                    </a:lnTo>
                    <a:lnTo>
                      <a:pt x="233" y="66"/>
                    </a:lnTo>
                    <a:lnTo>
                      <a:pt x="243" y="68"/>
                    </a:lnTo>
                    <a:lnTo>
                      <a:pt x="248" y="66"/>
                    </a:lnTo>
                    <a:lnTo>
                      <a:pt x="253" y="70"/>
                    </a:lnTo>
                    <a:lnTo>
                      <a:pt x="268" y="71"/>
                    </a:lnTo>
                    <a:lnTo>
                      <a:pt x="273" y="73"/>
                    </a:lnTo>
                    <a:lnTo>
                      <a:pt x="273" y="83"/>
                    </a:lnTo>
                    <a:lnTo>
                      <a:pt x="278" y="83"/>
                    </a:lnTo>
                    <a:lnTo>
                      <a:pt x="287" y="86"/>
                    </a:lnTo>
                    <a:lnTo>
                      <a:pt x="293" y="91"/>
                    </a:lnTo>
                    <a:lnTo>
                      <a:pt x="292" y="93"/>
                    </a:lnTo>
                    <a:lnTo>
                      <a:pt x="293" y="98"/>
                    </a:lnTo>
                    <a:lnTo>
                      <a:pt x="293" y="108"/>
                    </a:lnTo>
                    <a:lnTo>
                      <a:pt x="290" y="113"/>
                    </a:lnTo>
                    <a:lnTo>
                      <a:pt x="293" y="118"/>
                    </a:lnTo>
                    <a:lnTo>
                      <a:pt x="298" y="116"/>
                    </a:lnTo>
                    <a:lnTo>
                      <a:pt x="303" y="116"/>
                    </a:lnTo>
                    <a:lnTo>
                      <a:pt x="300" y="126"/>
                    </a:lnTo>
                    <a:lnTo>
                      <a:pt x="302" y="131"/>
                    </a:lnTo>
                    <a:lnTo>
                      <a:pt x="307" y="136"/>
                    </a:lnTo>
                    <a:lnTo>
                      <a:pt x="307" y="136"/>
                    </a:lnTo>
                    <a:lnTo>
                      <a:pt x="308" y="138"/>
                    </a:lnTo>
                    <a:lnTo>
                      <a:pt x="307" y="143"/>
                    </a:lnTo>
                    <a:lnTo>
                      <a:pt x="307" y="146"/>
                    </a:lnTo>
                    <a:lnTo>
                      <a:pt x="302" y="150"/>
                    </a:lnTo>
                    <a:lnTo>
                      <a:pt x="297" y="151"/>
                    </a:lnTo>
                    <a:lnTo>
                      <a:pt x="297" y="156"/>
                    </a:lnTo>
                    <a:lnTo>
                      <a:pt x="293" y="163"/>
                    </a:lnTo>
                    <a:lnTo>
                      <a:pt x="290" y="173"/>
                    </a:lnTo>
                    <a:lnTo>
                      <a:pt x="288" y="180"/>
                    </a:lnTo>
                    <a:lnTo>
                      <a:pt x="288" y="185"/>
                    </a:lnTo>
                    <a:lnTo>
                      <a:pt x="293" y="185"/>
                    </a:lnTo>
                    <a:lnTo>
                      <a:pt x="297" y="180"/>
                    </a:lnTo>
                    <a:lnTo>
                      <a:pt x="302" y="176"/>
                    </a:lnTo>
                    <a:lnTo>
                      <a:pt x="305" y="171"/>
                    </a:lnTo>
                    <a:lnTo>
                      <a:pt x="307" y="165"/>
                    </a:lnTo>
                    <a:lnTo>
                      <a:pt x="308" y="160"/>
                    </a:lnTo>
                    <a:lnTo>
                      <a:pt x="313" y="158"/>
                    </a:lnTo>
                    <a:lnTo>
                      <a:pt x="320" y="155"/>
                    </a:lnTo>
                    <a:lnTo>
                      <a:pt x="325" y="160"/>
                    </a:lnTo>
                    <a:lnTo>
                      <a:pt x="327" y="165"/>
                    </a:lnTo>
                    <a:lnTo>
                      <a:pt x="325" y="170"/>
                    </a:lnTo>
                    <a:lnTo>
                      <a:pt x="320" y="185"/>
                    </a:lnTo>
                    <a:lnTo>
                      <a:pt x="318" y="195"/>
                    </a:lnTo>
                    <a:lnTo>
                      <a:pt x="318" y="201"/>
                    </a:lnTo>
                    <a:lnTo>
                      <a:pt x="322" y="211"/>
                    </a:lnTo>
                    <a:lnTo>
                      <a:pt x="322" y="215"/>
                    </a:lnTo>
                    <a:lnTo>
                      <a:pt x="317" y="218"/>
                    </a:lnTo>
                    <a:lnTo>
                      <a:pt x="313" y="224"/>
                    </a:lnTo>
                    <a:lnTo>
                      <a:pt x="312" y="234"/>
                    </a:lnTo>
                    <a:lnTo>
                      <a:pt x="312" y="239"/>
                    </a:lnTo>
                    <a:lnTo>
                      <a:pt x="313" y="251"/>
                    </a:lnTo>
                    <a:lnTo>
                      <a:pt x="313" y="256"/>
                    </a:lnTo>
                    <a:lnTo>
                      <a:pt x="310" y="261"/>
                    </a:lnTo>
                    <a:lnTo>
                      <a:pt x="310" y="268"/>
                    </a:lnTo>
                    <a:lnTo>
                      <a:pt x="310" y="273"/>
                    </a:lnTo>
                    <a:lnTo>
                      <a:pt x="307" y="283"/>
                    </a:lnTo>
                    <a:lnTo>
                      <a:pt x="305" y="294"/>
                    </a:lnTo>
                    <a:lnTo>
                      <a:pt x="308" y="306"/>
                    </a:lnTo>
                    <a:lnTo>
                      <a:pt x="307" y="311"/>
                    </a:lnTo>
                    <a:lnTo>
                      <a:pt x="312" y="316"/>
                    </a:lnTo>
                    <a:lnTo>
                      <a:pt x="312" y="321"/>
                    </a:lnTo>
                    <a:lnTo>
                      <a:pt x="315" y="326"/>
                    </a:lnTo>
                    <a:lnTo>
                      <a:pt x="317" y="331"/>
                    </a:lnTo>
                    <a:lnTo>
                      <a:pt x="317" y="336"/>
                    </a:lnTo>
                    <a:lnTo>
                      <a:pt x="317" y="341"/>
                    </a:lnTo>
                    <a:lnTo>
                      <a:pt x="318" y="353"/>
                    </a:lnTo>
                    <a:lnTo>
                      <a:pt x="315" y="353"/>
                    </a:lnTo>
                    <a:lnTo>
                      <a:pt x="242" y="359"/>
                    </a:lnTo>
                    <a:lnTo>
                      <a:pt x="147" y="366"/>
                    </a:lnTo>
                    <a:lnTo>
                      <a:pt x="142" y="354"/>
                    </a:lnTo>
                    <a:lnTo>
                      <a:pt x="127" y="351"/>
                    </a:lnTo>
                    <a:lnTo>
                      <a:pt x="122" y="349"/>
                    </a:lnTo>
                    <a:lnTo>
                      <a:pt x="119" y="344"/>
                    </a:lnTo>
                    <a:lnTo>
                      <a:pt x="119" y="338"/>
                    </a:lnTo>
                    <a:lnTo>
                      <a:pt x="114" y="333"/>
                    </a:lnTo>
                    <a:lnTo>
                      <a:pt x="114" y="323"/>
                    </a:lnTo>
                    <a:lnTo>
                      <a:pt x="112" y="314"/>
                    </a:lnTo>
                    <a:lnTo>
                      <a:pt x="117" y="304"/>
                    </a:lnTo>
                    <a:lnTo>
                      <a:pt x="114" y="299"/>
                    </a:lnTo>
                    <a:lnTo>
                      <a:pt x="110" y="298"/>
                    </a:lnTo>
                    <a:lnTo>
                      <a:pt x="107" y="293"/>
                    </a:lnTo>
                    <a:lnTo>
                      <a:pt x="107" y="289"/>
                    </a:lnTo>
                    <a:lnTo>
                      <a:pt x="107" y="286"/>
                    </a:lnTo>
                    <a:lnTo>
                      <a:pt x="105" y="281"/>
                    </a:lnTo>
                    <a:lnTo>
                      <a:pt x="105" y="278"/>
                    </a:lnTo>
                    <a:lnTo>
                      <a:pt x="104" y="273"/>
                    </a:lnTo>
                    <a:lnTo>
                      <a:pt x="102" y="259"/>
                    </a:lnTo>
                    <a:lnTo>
                      <a:pt x="97" y="253"/>
                    </a:lnTo>
                    <a:lnTo>
                      <a:pt x="92" y="248"/>
                    </a:lnTo>
                    <a:lnTo>
                      <a:pt x="87" y="243"/>
                    </a:lnTo>
                    <a:lnTo>
                      <a:pt x="82" y="243"/>
                    </a:lnTo>
                    <a:lnTo>
                      <a:pt x="77" y="239"/>
                    </a:lnTo>
                    <a:lnTo>
                      <a:pt x="65" y="229"/>
                    </a:lnTo>
                    <a:lnTo>
                      <a:pt x="59" y="220"/>
                    </a:lnTo>
                    <a:lnTo>
                      <a:pt x="52" y="215"/>
                    </a:lnTo>
                    <a:lnTo>
                      <a:pt x="44" y="211"/>
                    </a:lnTo>
                    <a:lnTo>
                      <a:pt x="39" y="208"/>
                    </a:lnTo>
                    <a:lnTo>
                      <a:pt x="35" y="203"/>
                    </a:lnTo>
                    <a:lnTo>
                      <a:pt x="27" y="201"/>
                    </a:lnTo>
                    <a:lnTo>
                      <a:pt x="20" y="200"/>
                    </a:lnTo>
                    <a:lnTo>
                      <a:pt x="15" y="195"/>
                    </a:lnTo>
                    <a:lnTo>
                      <a:pt x="7" y="188"/>
                    </a:lnTo>
                    <a:lnTo>
                      <a:pt x="10" y="183"/>
                    </a:lnTo>
                    <a:lnTo>
                      <a:pt x="10" y="173"/>
                    </a:lnTo>
                    <a:lnTo>
                      <a:pt x="7" y="161"/>
                    </a:lnTo>
                    <a:lnTo>
                      <a:pt x="10" y="156"/>
                    </a:lnTo>
                    <a:lnTo>
                      <a:pt x="9" y="146"/>
                    </a:lnTo>
                    <a:lnTo>
                      <a:pt x="14" y="133"/>
                    </a:lnTo>
                    <a:lnTo>
                      <a:pt x="9" y="121"/>
                    </a:lnTo>
                    <a:lnTo>
                      <a:pt x="4" y="121"/>
                    </a:lnTo>
                    <a:lnTo>
                      <a:pt x="0" y="116"/>
                    </a:lnTo>
                    <a:lnTo>
                      <a:pt x="0" y="110"/>
                    </a:lnTo>
                    <a:lnTo>
                      <a:pt x="4" y="106"/>
                    </a:lnTo>
                    <a:lnTo>
                      <a:pt x="7" y="100"/>
                    </a:lnTo>
                    <a:lnTo>
                      <a:pt x="7" y="95"/>
                    </a:lnTo>
                    <a:lnTo>
                      <a:pt x="19" y="88"/>
                    </a:lnTo>
                    <a:lnTo>
                      <a:pt x="29" y="83"/>
                    </a:lnTo>
                    <a:lnTo>
                      <a:pt x="32" y="78"/>
                    </a:lnTo>
                    <a:lnTo>
                      <a:pt x="32" y="71"/>
                    </a:lnTo>
                    <a:lnTo>
                      <a:pt x="30" y="30"/>
                    </a:lnTo>
                    <a:lnTo>
                      <a:pt x="35" y="30"/>
                    </a:lnTo>
                    <a:lnTo>
                      <a:pt x="37" y="23"/>
                    </a:lnTo>
                    <a:lnTo>
                      <a:pt x="39" y="23"/>
                    </a:lnTo>
                    <a:lnTo>
                      <a:pt x="40" y="2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63" name="Freeform 495"/>
              <p:cNvSpPr>
                <a:spLocks/>
              </p:cNvSpPr>
              <p:nvPr/>
            </p:nvSpPr>
            <p:spPr bwMode="auto">
              <a:xfrm>
                <a:off x="4161" y="2568"/>
                <a:ext cx="260" cy="462"/>
              </a:xfrm>
              <a:custGeom>
                <a:avLst/>
                <a:gdLst/>
                <a:ahLst/>
                <a:cxnLst>
                  <a:cxn ang="0">
                    <a:pos x="7" y="183"/>
                  </a:cxn>
                  <a:cxn ang="0">
                    <a:pos x="20" y="166"/>
                  </a:cxn>
                  <a:cxn ang="0">
                    <a:pos x="24" y="151"/>
                  </a:cxn>
                  <a:cxn ang="0">
                    <a:pos x="20" y="119"/>
                  </a:cxn>
                  <a:cxn ang="0">
                    <a:pos x="44" y="100"/>
                  </a:cxn>
                  <a:cxn ang="0">
                    <a:pos x="65" y="88"/>
                  </a:cxn>
                  <a:cxn ang="0">
                    <a:pos x="75" y="50"/>
                  </a:cxn>
                  <a:cxn ang="0">
                    <a:pos x="62" y="36"/>
                  </a:cxn>
                  <a:cxn ang="0">
                    <a:pos x="45" y="18"/>
                  </a:cxn>
                  <a:cxn ang="0">
                    <a:pos x="137" y="6"/>
                  </a:cxn>
                  <a:cxn ang="0">
                    <a:pos x="213" y="5"/>
                  </a:cxn>
                  <a:cxn ang="0">
                    <a:pos x="220" y="31"/>
                  </a:cxn>
                  <a:cxn ang="0">
                    <a:pos x="228" y="50"/>
                  </a:cxn>
                  <a:cxn ang="0">
                    <a:pos x="237" y="65"/>
                  </a:cxn>
                  <a:cxn ang="0">
                    <a:pos x="252" y="268"/>
                  </a:cxn>
                  <a:cxn ang="0">
                    <a:pos x="253" y="286"/>
                  </a:cxn>
                  <a:cxn ang="0">
                    <a:pos x="260" y="308"/>
                  </a:cxn>
                  <a:cxn ang="0">
                    <a:pos x="252" y="324"/>
                  </a:cxn>
                  <a:cxn ang="0">
                    <a:pos x="242" y="346"/>
                  </a:cxn>
                  <a:cxn ang="0">
                    <a:pos x="237" y="356"/>
                  </a:cxn>
                  <a:cxn ang="0">
                    <a:pos x="233" y="377"/>
                  </a:cxn>
                  <a:cxn ang="0">
                    <a:pos x="233" y="391"/>
                  </a:cxn>
                  <a:cxn ang="0">
                    <a:pos x="230" y="406"/>
                  </a:cxn>
                  <a:cxn ang="0">
                    <a:pos x="220" y="419"/>
                  </a:cxn>
                  <a:cxn ang="0">
                    <a:pos x="208" y="431"/>
                  </a:cxn>
                  <a:cxn ang="0">
                    <a:pos x="213" y="446"/>
                  </a:cxn>
                  <a:cxn ang="0">
                    <a:pos x="200" y="449"/>
                  </a:cxn>
                  <a:cxn ang="0">
                    <a:pos x="180" y="442"/>
                  </a:cxn>
                  <a:cxn ang="0">
                    <a:pos x="167" y="459"/>
                  </a:cxn>
                  <a:cxn ang="0">
                    <a:pos x="157" y="461"/>
                  </a:cxn>
                  <a:cxn ang="0">
                    <a:pos x="147" y="434"/>
                  </a:cxn>
                  <a:cxn ang="0">
                    <a:pos x="140" y="407"/>
                  </a:cxn>
                  <a:cxn ang="0">
                    <a:pos x="127" y="396"/>
                  </a:cxn>
                  <a:cxn ang="0">
                    <a:pos x="110" y="386"/>
                  </a:cxn>
                  <a:cxn ang="0">
                    <a:pos x="82" y="364"/>
                  </a:cxn>
                  <a:cxn ang="0">
                    <a:pos x="85" y="349"/>
                  </a:cxn>
                  <a:cxn ang="0">
                    <a:pos x="90" y="323"/>
                  </a:cxn>
                  <a:cxn ang="0">
                    <a:pos x="83" y="308"/>
                  </a:cxn>
                  <a:cxn ang="0">
                    <a:pos x="72" y="306"/>
                  </a:cxn>
                  <a:cxn ang="0">
                    <a:pos x="59" y="308"/>
                  </a:cxn>
                  <a:cxn ang="0">
                    <a:pos x="45" y="274"/>
                  </a:cxn>
                  <a:cxn ang="0">
                    <a:pos x="24" y="258"/>
                  </a:cxn>
                  <a:cxn ang="0">
                    <a:pos x="10" y="243"/>
                  </a:cxn>
                  <a:cxn ang="0">
                    <a:pos x="2" y="223"/>
                  </a:cxn>
                  <a:cxn ang="0">
                    <a:pos x="2" y="196"/>
                  </a:cxn>
                </a:cxnLst>
                <a:rect l="0" t="0" r="r" b="b"/>
                <a:pathLst>
                  <a:path w="260" h="462">
                    <a:moveTo>
                      <a:pt x="4" y="191"/>
                    </a:moveTo>
                    <a:lnTo>
                      <a:pt x="7" y="188"/>
                    </a:lnTo>
                    <a:lnTo>
                      <a:pt x="7" y="183"/>
                    </a:lnTo>
                    <a:lnTo>
                      <a:pt x="4" y="178"/>
                    </a:lnTo>
                    <a:lnTo>
                      <a:pt x="9" y="173"/>
                    </a:lnTo>
                    <a:lnTo>
                      <a:pt x="20" y="166"/>
                    </a:lnTo>
                    <a:lnTo>
                      <a:pt x="22" y="161"/>
                    </a:lnTo>
                    <a:lnTo>
                      <a:pt x="22" y="154"/>
                    </a:lnTo>
                    <a:lnTo>
                      <a:pt x="24" y="151"/>
                    </a:lnTo>
                    <a:lnTo>
                      <a:pt x="32" y="141"/>
                    </a:lnTo>
                    <a:lnTo>
                      <a:pt x="30" y="129"/>
                    </a:lnTo>
                    <a:lnTo>
                      <a:pt x="20" y="119"/>
                    </a:lnTo>
                    <a:lnTo>
                      <a:pt x="22" y="110"/>
                    </a:lnTo>
                    <a:lnTo>
                      <a:pt x="24" y="105"/>
                    </a:lnTo>
                    <a:lnTo>
                      <a:pt x="44" y="100"/>
                    </a:lnTo>
                    <a:lnTo>
                      <a:pt x="49" y="96"/>
                    </a:lnTo>
                    <a:lnTo>
                      <a:pt x="60" y="91"/>
                    </a:lnTo>
                    <a:lnTo>
                      <a:pt x="65" y="88"/>
                    </a:lnTo>
                    <a:lnTo>
                      <a:pt x="65" y="76"/>
                    </a:lnTo>
                    <a:lnTo>
                      <a:pt x="72" y="66"/>
                    </a:lnTo>
                    <a:lnTo>
                      <a:pt x="75" y="50"/>
                    </a:lnTo>
                    <a:lnTo>
                      <a:pt x="72" y="45"/>
                    </a:lnTo>
                    <a:lnTo>
                      <a:pt x="67" y="40"/>
                    </a:lnTo>
                    <a:lnTo>
                      <a:pt x="62" y="36"/>
                    </a:lnTo>
                    <a:lnTo>
                      <a:pt x="57" y="33"/>
                    </a:lnTo>
                    <a:lnTo>
                      <a:pt x="55" y="26"/>
                    </a:lnTo>
                    <a:lnTo>
                      <a:pt x="45" y="18"/>
                    </a:lnTo>
                    <a:lnTo>
                      <a:pt x="42" y="13"/>
                    </a:lnTo>
                    <a:lnTo>
                      <a:pt x="42" y="13"/>
                    </a:lnTo>
                    <a:lnTo>
                      <a:pt x="137" y="6"/>
                    </a:lnTo>
                    <a:lnTo>
                      <a:pt x="210" y="0"/>
                    </a:lnTo>
                    <a:lnTo>
                      <a:pt x="213" y="0"/>
                    </a:lnTo>
                    <a:lnTo>
                      <a:pt x="213" y="5"/>
                    </a:lnTo>
                    <a:lnTo>
                      <a:pt x="213" y="16"/>
                    </a:lnTo>
                    <a:lnTo>
                      <a:pt x="213" y="21"/>
                    </a:lnTo>
                    <a:lnTo>
                      <a:pt x="220" y="31"/>
                    </a:lnTo>
                    <a:lnTo>
                      <a:pt x="225" y="36"/>
                    </a:lnTo>
                    <a:lnTo>
                      <a:pt x="225" y="43"/>
                    </a:lnTo>
                    <a:lnTo>
                      <a:pt x="228" y="50"/>
                    </a:lnTo>
                    <a:lnTo>
                      <a:pt x="230" y="55"/>
                    </a:lnTo>
                    <a:lnTo>
                      <a:pt x="237" y="63"/>
                    </a:lnTo>
                    <a:lnTo>
                      <a:pt x="237" y="65"/>
                    </a:lnTo>
                    <a:lnTo>
                      <a:pt x="255" y="258"/>
                    </a:lnTo>
                    <a:lnTo>
                      <a:pt x="250" y="263"/>
                    </a:lnTo>
                    <a:lnTo>
                      <a:pt x="252" y="268"/>
                    </a:lnTo>
                    <a:lnTo>
                      <a:pt x="248" y="273"/>
                    </a:lnTo>
                    <a:lnTo>
                      <a:pt x="250" y="279"/>
                    </a:lnTo>
                    <a:lnTo>
                      <a:pt x="253" y="286"/>
                    </a:lnTo>
                    <a:lnTo>
                      <a:pt x="258" y="291"/>
                    </a:lnTo>
                    <a:lnTo>
                      <a:pt x="257" y="296"/>
                    </a:lnTo>
                    <a:lnTo>
                      <a:pt x="260" y="308"/>
                    </a:lnTo>
                    <a:lnTo>
                      <a:pt x="260" y="313"/>
                    </a:lnTo>
                    <a:lnTo>
                      <a:pt x="258" y="313"/>
                    </a:lnTo>
                    <a:lnTo>
                      <a:pt x="252" y="324"/>
                    </a:lnTo>
                    <a:lnTo>
                      <a:pt x="252" y="329"/>
                    </a:lnTo>
                    <a:lnTo>
                      <a:pt x="245" y="341"/>
                    </a:lnTo>
                    <a:lnTo>
                      <a:pt x="242" y="346"/>
                    </a:lnTo>
                    <a:lnTo>
                      <a:pt x="237" y="349"/>
                    </a:lnTo>
                    <a:lnTo>
                      <a:pt x="235" y="356"/>
                    </a:lnTo>
                    <a:lnTo>
                      <a:pt x="237" y="356"/>
                    </a:lnTo>
                    <a:lnTo>
                      <a:pt x="235" y="367"/>
                    </a:lnTo>
                    <a:lnTo>
                      <a:pt x="233" y="367"/>
                    </a:lnTo>
                    <a:lnTo>
                      <a:pt x="233" y="377"/>
                    </a:lnTo>
                    <a:lnTo>
                      <a:pt x="230" y="382"/>
                    </a:lnTo>
                    <a:lnTo>
                      <a:pt x="233" y="389"/>
                    </a:lnTo>
                    <a:lnTo>
                      <a:pt x="233" y="391"/>
                    </a:lnTo>
                    <a:lnTo>
                      <a:pt x="232" y="396"/>
                    </a:lnTo>
                    <a:lnTo>
                      <a:pt x="228" y="401"/>
                    </a:lnTo>
                    <a:lnTo>
                      <a:pt x="230" y="406"/>
                    </a:lnTo>
                    <a:lnTo>
                      <a:pt x="233" y="412"/>
                    </a:lnTo>
                    <a:lnTo>
                      <a:pt x="230" y="417"/>
                    </a:lnTo>
                    <a:lnTo>
                      <a:pt x="220" y="419"/>
                    </a:lnTo>
                    <a:lnTo>
                      <a:pt x="213" y="422"/>
                    </a:lnTo>
                    <a:lnTo>
                      <a:pt x="208" y="424"/>
                    </a:lnTo>
                    <a:lnTo>
                      <a:pt x="208" y="431"/>
                    </a:lnTo>
                    <a:lnTo>
                      <a:pt x="208" y="436"/>
                    </a:lnTo>
                    <a:lnTo>
                      <a:pt x="213" y="441"/>
                    </a:lnTo>
                    <a:lnTo>
                      <a:pt x="213" y="446"/>
                    </a:lnTo>
                    <a:lnTo>
                      <a:pt x="210" y="452"/>
                    </a:lnTo>
                    <a:lnTo>
                      <a:pt x="205" y="451"/>
                    </a:lnTo>
                    <a:lnTo>
                      <a:pt x="200" y="449"/>
                    </a:lnTo>
                    <a:lnTo>
                      <a:pt x="190" y="446"/>
                    </a:lnTo>
                    <a:lnTo>
                      <a:pt x="185" y="442"/>
                    </a:lnTo>
                    <a:lnTo>
                      <a:pt x="180" y="442"/>
                    </a:lnTo>
                    <a:lnTo>
                      <a:pt x="175" y="444"/>
                    </a:lnTo>
                    <a:lnTo>
                      <a:pt x="167" y="454"/>
                    </a:lnTo>
                    <a:lnTo>
                      <a:pt x="167" y="459"/>
                    </a:lnTo>
                    <a:lnTo>
                      <a:pt x="170" y="462"/>
                    </a:lnTo>
                    <a:lnTo>
                      <a:pt x="162" y="459"/>
                    </a:lnTo>
                    <a:lnTo>
                      <a:pt x="157" y="461"/>
                    </a:lnTo>
                    <a:lnTo>
                      <a:pt x="148" y="451"/>
                    </a:lnTo>
                    <a:lnTo>
                      <a:pt x="143" y="439"/>
                    </a:lnTo>
                    <a:lnTo>
                      <a:pt x="147" y="434"/>
                    </a:lnTo>
                    <a:lnTo>
                      <a:pt x="147" y="429"/>
                    </a:lnTo>
                    <a:lnTo>
                      <a:pt x="142" y="419"/>
                    </a:lnTo>
                    <a:lnTo>
                      <a:pt x="140" y="407"/>
                    </a:lnTo>
                    <a:lnTo>
                      <a:pt x="135" y="404"/>
                    </a:lnTo>
                    <a:lnTo>
                      <a:pt x="130" y="401"/>
                    </a:lnTo>
                    <a:lnTo>
                      <a:pt x="127" y="396"/>
                    </a:lnTo>
                    <a:lnTo>
                      <a:pt x="117" y="389"/>
                    </a:lnTo>
                    <a:lnTo>
                      <a:pt x="112" y="392"/>
                    </a:lnTo>
                    <a:lnTo>
                      <a:pt x="110" y="386"/>
                    </a:lnTo>
                    <a:lnTo>
                      <a:pt x="108" y="386"/>
                    </a:lnTo>
                    <a:lnTo>
                      <a:pt x="92" y="376"/>
                    </a:lnTo>
                    <a:lnTo>
                      <a:pt x="82" y="364"/>
                    </a:lnTo>
                    <a:lnTo>
                      <a:pt x="82" y="359"/>
                    </a:lnTo>
                    <a:lnTo>
                      <a:pt x="82" y="354"/>
                    </a:lnTo>
                    <a:lnTo>
                      <a:pt x="85" y="349"/>
                    </a:lnTo>
                    <a:lnTo>
                      <a:pt x="87" y="339"/>
                    </a:lnTo>
                    <a:lnTo>
                      <a:pt x="92" y="331"/>
                    </a:lnTo>
                    <a:lnTo>
                      <a:pt x="90" y="323"/>
                    </a:lnTo>
                    <a:lnTo>
                      <a:pt x="95" y="316"/>
                    </a:lnTo>
                    <a:lnTo>
                      <a:pt x="95" y="314"/>
                    </a:lnTo>
                    <a:lnTo>
                      <a:pt x="83" y="308"/>
                    </a:lnTo>
                    <a:lnTo>
                      <a:pt x="78" y="308"/>
                    </a:lnTo>
                    <a:lnTo>
                      <a:pt x="73" y="304"/>
                    </a:lnTo>
                    <a:lnTo>
                      <a:pt x="72" y="306"/>
                    </a:lnTo>
                    <a:lnTo>
                      <a:pt x="69" y="311"/>
                    </a:lnTo>
                    <a:lnTo>
                      <a:pt x="62" y="313"/>
                    </a:lnTo>
                    <a:lnTo>
                      <a:pt x="59" y="308"/>
                    </a:lnTo>
                    <a:lnTo>
                      <a:pt x="54" y="283"/>
                    </a:lnTo>
                    <a:lnTo>
                      <a:pt x="50" y="278"/>
                    </a:lnTo>
                    <a:lnTo>
                      <a:pt x="45" y="274"/>
                    </a:lnTo>
                    <a:lnTo>
                      <a:pt x="32" y="266"/>
                    </a:lnTo>
                    <a:lnTo>
                      <a:pt x="30" y="261"/>
                    </a:lnTo>
                    <a:lnTo>
                      <a:pt x="24" y="258"/>
                    </a:lnTo>
                    <a:lnTo>
                      <a:pt x="19" y="253"/>
                    </a:lnTo>
                    <a:lnTo>
                      <a:pt x="12" y="248"/>
                    </a:lnTo>
                    <a:lnTo>
                      <a:pt x="10" y="243"/>
                    </a:lnTo>
                    <a:lnTo>
                      <a:pt x="7" y="236"/>
                    </a:lnTo>
                    <a:lnTo>
                      <a:pt x="4" y="226"/>
                    </a:lnTo>
                    <a:lnTo>
                      <a:pt x="2" y="223"/>
                    </a:lnTo>
                    <a:lnTo>
                      <a:pt x="0" y="213"/>
                    </a:lnTo>
                    <a:lnTo>
                      <a:pt x="0" y="203"/>
                    </a:lnTo>
                    <a:lnTo>
                      <a:pt x="2" y="196"/>
                    </a:lnTo>
                    <a:lnTo>
                      <a:pt x="4" y="191"/>
                    </a:lnTo>
                    <a:close/>
                  </a:path>
                </a:pathLst>
              </a:custGeom>
              <a:solidFill>
                <a:srgbClr val="EF3F2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64" name="Freeform 496"/>
              <p:cNvSpPr>
                <a:spLocks/>
              </p:cNvSpPr>
              <p:nvPr/>
            </p:nvSpPr>
            <p:spPr bwMode="auto">
              <a:xfrm>
                <a:off x="4161" y="2568"/>
                <a:ext cx="260" cy="462"/>
              </a:xfrm>
              <a:custGeom>
                <a:avLst/>
                <a:gdLst/>
                <a:ahLst/>
                <a:cxnLst>
                  <a:cxn ang="0">
                    <a:pos x="7" y="183"/>
                  </a:cxn>
                  <a:cxn ang="0">
                    <a:pos x="20" y="166"/>
                  </a:cxn>
                  <a:cxn ang="0">
                    <a:pos x="24" y="151"/>
                  </a:cxn>
                  <a:cxn ang="0">
                    <a:pos x="20" y="119"/>
                  </a:cxn>
                  <a:cxn ang="0">
                    <a:pos x="44" y="100"/>
                  </a:cxn>
                  <a:cxn ang="0">
                    <a:pos x="65" y="88"/>
                  </a:cxn>
                  <a:cxn ang="0">
                    <a:pos x="75" y="50"/>
                  </a:cxn>
                  <a:cxn ang="0">
                    <a:pos x="62" y="36"/>
                  </a:cxn>
                  <a:cxn ang="0">
                    <a:pos x="45" y="18"/>
                  </a:cxn>
                  <a:cxn ang="0">
                    <a:pos x="137" y="6"/>
                  </a:cxn>
                  <a:cxn ang="0">
                    <a:pos x="213" y="5"/>
                  </a:cxn>
                  <a:cxn ang="0">
                    <a:pos x="220" y="31"/>
                  </a:cxn>
                  <a:cxn ang="0">
                    <a:pos x="228" y="50"/>
                  </a:cxn>
                  <a:cxn ang="0">
                    <a:pos x="237" y="65"/>
                  </a:cxn>
                  <a:cxn ang="0">
                    <a:pos x="252" y="268"/>
                  </a:cxn>
                  <a:cxn ang="0">
                    <a:pos x="253" y="286"/>
                  </a:cxn>
                  <a:cxn ang="0">
                    <a:pos x="260" y="308"/>
                  </a:cxn>
                  <a:cxn ang="0">
                    <a:pos x="252" y="324"/>
                  </a:cxn>
                  <a:cxn ang="0">
                    <a:pos x="242" y="346"/>
                  </a:cxn>
                  <a:cxn ang="0">
                    <a:pos x="237" y="356"/>
                  </a:cxn>
                  <a:cxn ang="0">
                    <a:pos x="233" y="377"/>
                  </a:cxn>
                  <a:cxn ang="0">
                    <a:pos x="233" y="391"/>
                  </a:cxn>
                  <a:cxn ang="0">
                    <a:pos x="230" y="406"/>
                  </a:cxn>
                  <a:cxn ang="0">
                    <a:pos x="220" y="419"/>
                  </a:cxn>
                  <a:cxn ang="0">
                    <a:pos x="208" y="431"/>
                  </a:cxn>
                  <a:cxn ang="0">
                    <a:pos x="213" y="446"/>
                  </a:cxn>
                  <a:cxn ang="0">
                    <a:pos x="200" y="449"/>
                  </a:cxn>
                  <a:cxn ang="0">
                    <a:pos x="180" y="442"/>
                  </a:cxn>
                  <a:cxn ang="0">
                    <a:pos x="167" y="459"/>
                  </a:cxn>
                  <a:cxn ang="0">
                    <a:pos x="157" y="461"/>
                  </a:cxn>
                  <a:cxn ang="0">
                    <a:pos x="147" y="434"/>
                  </a:cxn>
                  <a:cxn ang="0">
                    <a:pos x="140" y="407"/>
                  </a:cxn>
                  <a:cxn ang="0">
                    <a:pos x="127" y="396"/>
                  </a:cxn>
                  <a:cxn ang="0">
                    <a:pos x="110" y="386"/>
                  </a:cxn>
                  <a:cxn ang="0">
                    <a:pos x="82" y="364"/>
                  </a:cxn>
                  <a:cxn ang="0">
                    <a:pos x="85" y="349"/>
                  </a:cxn>
                  <a:cxn ang="0">
                    <a:pos x="90" y="323"/>
                  </a:cxn>
                  <a:cxn ang="0">
                    <a:pos x="83" y="308"/>
                  </a:cxn>
                  <a:cxn ang="0">
                    <a:pos x="72" y="306"/>
                  </a:cxn>
                  <a:cxn ang="0">
                    <a:pos x="59" y="308"/>
                  </a:cxn>
                  <a:cxn ang="0">
                    <a:pos x="45" y="274"/>
                  </a:cxn>
                  <a:cxn ang="0">
                    <a:pos x="24" y="258"/>
                  </a:cxn>
                  <a:cxn ang="0">
                    <a:pos x="10" y="243"/>
                  </a:cxn>
                  <a:cxn ang="0">
                    <a:pos x="2" y="223"/>
                  </a:cxn>
                  <a:cxn ang="0">
                    <a:pos x="2" y="196"/>
                  </a:cxn>
                </a:cxnLst>
                <a:rect l="0" t="0" r="r" b="b"/>
                <a:pathLst>
                  <a:path w="260" h="462">
                    <a:moveTo>
                      <a:pt x="4" y="191"/>
                    </a:moveTo>
                    <a:lnTo>
                      <a:pt x="7" y="188"/>
                    </a:lnTo>
                    <a:lnTo>
                      <a:pt x="7" y="183"/>
                    </a:lnTo>
                    <a:lnTo>
                      <a:pt x="4" y="178"/>
                    </a:lnTo>
                    <a:lnTo>
                      <a:pt x="9" y="173"/>
                    </a:lnTo>
                    <a:lnTo>
                      <a:pt x="20" y="166"/>
                    </a:lnTo>
                    <a:lnTo>
                      <a:pt x="22" y="161"/>
                    </a:lnTo>
                    <a:lnTo>
                      <a:pt x="22" y="154"/>
                    </a:lnTo>
                    <a:lnTo>
                      <a:pt x="24" y="151"/>
                    </a:lnTo>
                    <a:lnTo>
                      <a:pt x="32" y="141"/>
                    </a:lnTo>
                    <a:lnTo>
                      <a:pt x="30" y="129"/>
                    </a:lnTo>
                    <a:lnTo>
                      <a:pt x="20" y="119"/>
                    </a:lnTo>
                    <a:lnTo>
                      <a:pt x="22" y="110"/>
                    </a:lnTo>
                    <a:lnTo>
                      <a:pt x="24" y="105"/>
                    </a:lnTo>
                    <a:lnTo>
                      <a:pt x="44" y="100"/>
                    </a:lnTo>
                    <a:lnTo>
                      <a:pt x="49" y="96"/>
                    </a:lnTo>
                    <a:lnTo>
                      <a:pt x="60" y="91"/>
                    </a:lnTo>
                    <a:lnTo>
                      <a:pt x="65" y="88"/>
                    </a:lnTo>
                    <a:lnTo>
                      <a:pt x="65" y="76"/>
                    </a:lnTo>
                    <a:lnTo>
                      <a:pt x="72" y="66"/>
                    </a:lnTo>
                    <a:lnTo>
                      <a:pt x="75" y="50"/>
                    </a:lnTo>
                    <a:lnTo>
                      <a:pt x="72" y="45"/>
                    </a:lnTo>
                    <a:lnTo>
                      <a:pt x="67" y="40"/>
                    </a:lnTo>
                    <a:lnTo>
                      <a:pt x="62" y="36"/>
                    </a:lnTo>
                    <a:lnTo>
                      <a:pt x="57" y="33"/>
                    </a:lnTo>
                    <a:lnTo>
                      <a:pt x="55" y="26"/>
                    </a:lnTo>
                    <a:lnTo>
                      <a:pt x="45" y="18"/>
                    </a:lnTo>
                    <a:lnTo>
                      <a:pt x="42" y="13"/>
                    </a:lnTo>
                    <a:lnTo>
                      <a:pt x="42" y="13"/>
                    </a:lnTo>
                    <a:lnTo>
                      <a:pt x="137" y="6"/>
                    </a:lnTo>
                    <a:lnTo>
                      <a:pt x="210" y="0"/>
                    </a:lnTo>
                    <a:lnTo>
                      <a:pt x="213" y="0"/>
                    </a:lnTo>
                    <a:lnTo>
                      <a:pt x="213" y="5"/>
                    </a:lnTo>
                    <a:lnTo>
                      <a:pt x="213" y="16"/>
                    </a:lnTo>
                    <a:lnTo>
                      <a:pt x="213" y="21"/>
                    </a:lnTo>
                    <a:lnTo>
                      <a:pt x="220" y="31"/>
                    </a:lnTo>
                    <a:lnTo>
                      <a:pt x="225" y="36"/>
                    </a:lnTo>
                    <a:lnTo>
                      <a:pt x="225" y="43"/>
                    </a:lnTo>
                    <a:lnTo>
                      <a:pt x="228" y="50"/>
                    </a:lnTo>
                    <a:lnTo>
                      <a:pt x="230" y="55"/>
                    </a:lnTo>
                    <a:lnTo>
                      <a:pt x="237" y="63"/>
                    </a:lnTo>
                    <a:lnTo>
                      <a:pt x="237" y="65"/>
                    </a:lnTo>
                    <a:lnTo>
                      <a:pt x="255" y="258"/>
                    </a:lnTo>
                    <a:lnTo>
                      <a:pt x="250" y="263"/>
                    </a:lnTo>
                    <a:lnTo>
                      <a:pt x="252" y="268"/>
                    </a:lnTo>
                    <a:lnTo>
                      <a:pt x="248" y="273"/>
                    </a:lnTo>
                    <a:lnTo>
                      <a:pt x="250" y="279"/>
                    </a:lnTo>
                    <a:lnTo>
                      <a:pt x="253" y="286"/>
                    </a:lnTo>
                    <a:lnTo>
                      <a:pt x="258" y="291"/>
                    </a:lnTo>
                    <a:lnTo>
                      <a:pt x="257" y="296"/>
                    </a:lnTo>
                    <a:lnTo>
                      <a:pt x="260" y="308"/>
                    </a:lnTo>
                    <a:lnTo>
                      <a:pt x="260" y="313"/>
                    </a:lnTo>
                    <a:lnTo>
                      <a:pt x="258" y="313"/>
                    </a:lnTo>
                    <a:lnTo>
                      <a:pt x="252" y="324"/>
                    </a:lnTo>
                    <a:lnTo>
                      <a:pt x="252" y="329"/>
                    </a:lnTo>
                    <a:lnTo>
                      <a:pt x="245" y="341"/>
                    </a:lnTo>
                    <a:lnTo>
                      <a:pt x="242" y="346"/>
                    </a:lnTo>
                    <a:lnTo>
                      <a:pt x="237" y="349"/>
                    </a:lnTo>
                    <a:lnTo>
                      <a:pt x="235" y="356"/>
                    </a:lnTo>
                    <a:lnTo>
                      <a:pt x="237" y="356"/>
                    </a:lnTo>
                    <a:lnTo>
                      <a:pt x="235" y="367"/>
                    </a:lnTo>
                    <a:lnTo>
                      <a:pt x="233" y="367"/>
                    </a:lnTo>
                    <a:lnTo>
                      <a:pt x="233" y="377"/>
                    </a:lnTo>
                    <a:lnTo>
                      <a:pt x="230" y="382"/>
                    </a:lnTo>
                    <a:lnTo>
                      <a:pt x="233" y="389"/>
                    </a:lnTo>
                    <a:lnTo>
                      <a:pt x="233" y="391"/>
                    </a:lnTo>
                    <a:lnTo>
                      <a:pt x="232" y="396"/>
                    </a:lnTo>
                    <a:lnTo>
                      <a:pt x="228" y="401"/>
                    </a:lnTo>
                    <a:lnTo>
                      <a:pt x="230" y="406"/>
                    </a:lnTo>
                    <a:lnTo>
                      <a:pt x="233" y="412"/>
                    </a:lnTo>
                    <a:lnTo>
                      <a:pt x="230" y="417"/>
                    </a:lnTo>
                    <a:lnTo>
                      <a:pt x="220" y="419"/>
                    </a:lnTo>
                    <a:lnTo>
                      <a:pt x="213" y="422"/>
                    </a:lnTo>
                    <a:lnTo>
                      <a:pt x="208" y="424"/>
                    </a:lnTo>
                    <a:lnTo>
                      <a:pt x="208" y="431"/>
                    </a:lnTo>
                    <a:lnTo>
                      <a:pt x="208" y="436"/>
                    </a:lnTo>
                    <a:lnTo>
                      <a:pt x="213" y="441"/>
                    </a:lnTo>
                    <a:lnTo>
                      <a:pt x="213" y="446"/>
                    </a:lnTo>
                    <a:lnTo>
                      <a:pt x="210" y="452"/>
                    </a:lnTo>
                    <a:lnTo>
                      <a:pt x="205" y="451"/>
                    </a:lnTo>
                    <a:lnTo>
                      <a:pt x="200" y="449"/>
                    </a:lnTo>
                    <a:lnTo>
                      <a:pt x="190" y="446"/>
                    </a:lnTo>
                    <a:lnTo>
                      <a:pt x="185" y="442"/>
                    </a:lnTo>
                    <a:lnTo>
                      <a:pt x="180" y="442"/>
                    </a:lnTo>
                    <a:lnTo>
                      <a:pt x="175" y="444"/>
                    </a:lnTo>
                    <a:lnTo>
                      <a:pt x="167" y="454"/>
                    </a:lnTo>
                    <a:lnTo>
                      <a:pt x="167" y="459"/>
                    </a:lnTo>
                    <a:lnTo>
                      <a:pt x="170" y="462"/>
                    </a:lnTo>
                    <a:lnTo>
                      <a:pt x="162" y="459"/>
                    </a:lnTo>
                    <a:lnTo>
                      <a:pt x="157" y="461"/>
                    </a:lnTo>
                    <a:lnTo>
                      <a:pt x="148" y="451"/>
                    </a:lnTo>
                    <a:lnTo>
                      <a:pt x="143" y="439"/>
                    </a:lnTo>
                    <a:lnTo>
                      <a:pt x="147" y="434"/>
                    </a:lnTo>
                    <a:lnTo>
                      <a:pt x="147" y="429"/>
                    </a:lnTo>
                    <a:lnTo>
                      <a:pt x="142" y="419"/>
                    </a:lnTo>
                    <a:lnTo>
                      <a:pt x="140" y="407"/>
                    </a:lnTo>
                    <a:lnTo>
                      <a:pt x="135" y="404"/>
                    </a:lnTo>
                    <a:lnTo>
                      <a:pt x="130" y="401"/>
                    </a:lnTo>
                    <a:lnTo>
                      <a:pt x="127" y="396"/>
                    </a:lnTo>
                    <a:lnTo>
                      <a:pt x="117" y="389"/>
                    </a:lnTo>
                    <a:lnTo>
                      <a:pt x="112" y="392"/>
                    </a:lnTo>
                    <a:lnTo>
                      <a:pt x="110" y="386"/>
                    </a:lnTo>
                    <a:lnTo>
                      <a:pt x="108" y="386"/>
                    </a:lnTo>
                    <a:lnTo>
                      <a:pt x="92" y="376"/>
                    </a:lnTo>
                    <a:lnTo>
                      <a:pt x="82" y="364"/>
                    </a:lnTo>
                    <a:lnTo>
                      <a:pt x="82" y="359"/>
                    </a:lnTo>
                    <a:lnTo>
                      <a:pt x="82" y="354"/>
                    </a:lnTo>
                    <a:lnTo>
                      <a:pt x="85" y="349"/>
                    </a:lnTo>
                    <a:lnTo>
                      <a:pt x="87" y="339"/>
                    </a:lnTo>
                    <a:lnTo>
                      <a:pt x="92" y="331"/>
                    </a:lnTo>
                    <a:lnTo>
                      <a:pt x="90" y="323"/>
                    </a:lnTo>
                    <a:lnTo>
                      <a:pt x="95" y="316"/>
                    </a:lnTo>
                    <a:lnTo>
                      <a:pt x="95" y="314"/>
                    </a:lnTo>
                    <a:lnTo>
                      <a:pt x="83" y="308"/>
                    </a:lnTo>
                    <a:lnTo>
                      <a:pt x="78" y="308"/>
                    </a:lnTo>
                    <a:lnTo>
                      <a:pt x="73" y="304"/>
                    </a:lnTo>
                    <a:lnTo>
                      <a:pt x="72" y="306"/>
                    </a:lnTo>
                    <a:lnTo>
                      <a:pt x="69" y="311"/>
                    </a:lnTo>
                    <a:lnTo>
                      <a:pt x="62" y="313"/>
                    </a:lnTo>
                    <a:lnTo>
                      <a:pt x="59" y="308"/>
                    </a:lnTo>
                    <a:lnTo>
                      <a:pt x="54" y="283"/>
                    </a:lnTo>
                    <a:lnTo>
                      <a:pt x="50" y="278"/>
                    </a:lnTo>
                    <a:lnTo>
                      <a:pt x="45" y="274"/>
                    </a:lnTo>
                    <a:lnTo>
                      <a:pt x="32" y="266"/>
                    </a:lnTo>
                    <a:lnTo>
                      <a:pt x="30" y="261"/>
                    </a:lnTo>
                    <a:lnTo>
                      <a:pt x="24" y="258"/>
                    </a:lnTo>
                    <a:lnTo>
                      <a:pt x="19" y="253"/>
                    </a:lnTo>
                    <a:lnTo>
                      <a:pt x="12" y="248"/>
                    </a:lnTo>
                    <a:lnTo>
                      <a:pt x="10" y="243"/>
                    </a:lnTo>
                    <a:lnTo>
                      <a:pt x="7" y="236"/>
                    </a:lnTo>
                    <a:lnTo>
                      <a:pt x="4" y="226"/>
                    </a:lnTo>
                    <a:lnTo>
                      <a:pt x="2" y="223"/>
                    </a:lnTo>
                    <a:lnTo>
                      <a:pt x="0" y="213"/>
                    </a:lnTo>
                    <a:lnTo>
                      <a:pt x="0" y="203"/>
                    </a:lnTo>
                    <a:lnTo>
                      <a:pt x="2" y="196"/>
                    </a:lnTo>
                    <a:lnTo>
                      <a:pt x="4" y="191"/>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65" name="Freeform 497"/>
              <p:cNvSpPr>
                <a:spLocks/>
              </p:cNvSpPr>
              <p:nvPr/>
            </p:nvSpPr>
            <p:spPr bwMode="auto">
              <a:xfrm>
                <a:off x="2977" y="3000"/>
                <a:ext cx="451" cy="473"/>
              </a:xfrm>
              <a:custGeom>
                <a:avLst/>
                <a:gdLst/>
                <a:ahLst/>
                <a:cxnLst>
                  <a:cxn ang="0">
                    <a:pos x="0" y="466"/>
                  </a:cxn>
                  <a:cxn ang="0">
                    <a:pos x="0" y="463"/>
                  </a:cxn>
                  <a:cxn ang="0">
                    <a:pos x="60" y="0"/>
                  </a:cxn>
                  <a:cxn ang="0">
                    <a:pos x="167" y="14"/>
                  </a:cxn>
                  <a:cxn ang="0">
                    <a:pos x="263" y="24"/>
                  </a:cxn>
                  <a:cxn ang="0">
                    <a:pos x="378" y="34"/>
                  </a:cxn>
                  <a:cxn ang="0">
                    <a:pos x="451" y="37"/>
                  </a:cxn>
                  <a:cxn ang="0">
                    <a:pos x="448" y="79"/>
                  </a:cxn>
                  <a:cxn ang="0">
                    <a:pos x="446" y="80"/>
                  </a:cxn>
                  <a:cxn ang="0">
                    <a:pos x="445" y="85"/>
                  </a:cxn>
                  <a:cxn ang="0">
                    <a:pos x="433" y="285"/>
                  </a:cxn>
                  <a:cxn ang="0">
                    <a:pos x="426" y="360"/>
                  </a:cxn>
                  <a:cxn ang="0">
                    <a:pos x="421" y="445"/>
                  </a:cxn>
                  <a:cxn ang="0">
                    <a:pos x="416" y="450"/>
                  </a:cxn>
                  <a:cxn ang="0">
                    <a:pos x="413" y="450"/>
                  </a:cxn>
                  <a:cxn ang="0">
                    <a:pos x="353" y="446"/>
                  </a:cxn>
                  <a:cxn ang="0">
                    <a:pos x="293" y="441"/>
                  </a:cxn>
                  <a:cxn ang="0">
                    <a:pos x="225" y="435"/>
                  </a:cxn>
                  <a:cxn ang="0">
                    <a:pos x="172" y="430"/>
                  </a:cxn>
                  <a:cxn ang="0">
                    <a:pos x="172" y="433"/>
                  </a:cxn>
                  <a:cxn ang="0">
                    <a:pos x="175" y="443"/>
                  </a:cxn>
                  <a:cxn ang="0">
                    <a:pos x="178" y="446"/>
                  </a:cxn>
                  <a:cxn ang="0">
                    <a:pos x="178" y="448"/>
                  </a:cxn>
                  <a:cxn ang="0">
                    <a:pos x="177" y="448"/>
                  </a:cxn>
                  <a:cxn ang="0">
                    <a:pos x="65" y="436"/>
                  </a:cxn>
                  <a:cxn ang="0">
                    <a:pos x="62" y="443"/>
                  </a:cxn>
                  <a:cxn ang="0">
                    <a:pos x="60" y="470"/>
                  </a:cxn>
                  <a:cxn ang="0">
                    <a:pos x="53" y="473"/>
                  </a:cxn>
                  <a:cxn ang="0">
                    <a:pos x="0" y="466"/>
                  </a:cxn>
                </a:cxnLst>
                <a:rect l="0" t="0" r="r" b="b"/>
                <a:pathLst>
                  <a:path w="451" h="473">
                    <a:moveTo>
                      <a:pt x="0" y="466"/>
                    </a:moveTo>
                    <a:lnTo>
                      <a:pt x="0" y="463"/>
                    </a:lnTo>
                    <a:lnTo>
                      <a:pt x="60" y="0"/>
                    </a:lnTo>
                    <a:lnTo>
                      <a:pt x="167" y="14"/>
                    </a:lnTo>
                    <a:lnTo>
                      <a:pt x="263" y="24"/>
                    </a:lnTo>
                    <a:lnTo>
                      <a:pt x="378" y="34"/>
                    </a:lnTo>
                    <a:lnTo>
                      <a:pt x="451" y="37"/>
                    </a:lnTo>
                    <a:lnTo>
                      <a:pt x="448" y="79"/>
                    </a:lnTo>
                    <a:lnTo>
                      <a:pt x="446" y="80"/>
                    </a:lnTo>
                    <a:lnTo>
                      <a:pt x="445" y="85"/>
                    </a:lnTo>
                    <a:lnTo>
                      <a:pt x="433" y="285"/>
                    </a:lnTo>
                    <a:lnTo>
                      <a:pt x="426" y="360"/>
                    </a:lnTo>
                    <a:lnTo>
                      <a:pt x="421" y="445"/>
                    </a:lnTo>
                    <a:lnTo>
                      <a:pt x="416" y="450"/>
                    </a:lnTo>
                    <a:lnTo>
                      <a:pt x="413" y="450"/>
                    </a:lnTo>
                    <a:lnTo>
                      <a:pt x="353" y="446"/>
                    </a:lnTo>
                    <a:lnTo>
                      <a:pt x="293" y="441"/>
                    </a:lnTo>
                    <a:lnTo>
                      <a:pt x="225" y="435"/>
                    </a:lnTo>
                    <a:lnTo>
                      <a:pt x="172" y="430"/>
                    </a:lnTo>
                    <a:lnTo>
                      <a:pt x="172" y="433"/>
                    </a:lnTo>
                    <a:lnTo>
                      <a:pt x="175" y="443"/>
                    </a:lnTo>
                    <a:lnTo>
                      <a:pt x="178" y="446"/>
                    </a:lnTo>
                    <a:lnTo>
                      <a:pt x="178" y="448"/>
                    </a:lnTo>
                    <a:lnTo>
                      <a:pt x="177" y="448"/>
                    </a:lnTo>
                    <a:lnTo>
                      <a:pt x="65" y="436"/>
                    </a:lnTo>
                    <a:lnTo>
                      <a:pt x="62" y="443"/>
                    </a:lnTo>
                    <a:lnTo>
                      <a:pt x="60" y="470"/>
                    </a:lnTo>
                    <a:lnTo>
                      <a:pt x="53" y="473"/>
                    </a:lnTo>
                    <a:lnTo>
                      <a:pt x="0" y="466"/>
                    </a:lnTo>
                    <a:close/>
                  </a:path>
                </a:pathLst>
              </a:custGeom>
              <a:solidFill>
                <a:srgbClr val="9F1D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66" name="Freeform 498"/>
              <p:cNvSpPr>
                <a:spLocks/>
              </p:cNvSpPr>
              <p:nvPr/>
            </p:nvSpPr>
            <p:spPr bwMode="auto">
              <a:xfrm>
                <a:off x="2977" y="3000"/>
                <a:ext cx="451" cy="473"/>
              </a:xfrm>
              <a:custGeom>
                <a:avLst/>
                <a:gdLst/>
                <a:ahLst/>
                <a:cxnLst>
                  <a:cxn ang="0">
                    <a:pos x="0" y="466"/>
                  </a:cxn>
                  <a:cxn ang="0">
                    <a:pos x="0" y="463"/>
                  </a:cxn>
                  <a:cxn ang="0">
                    <a:pos x="60" y="0"/>
                  </a:cxn>
                  <a:cxn ang="0">
                    <a:pos x="167" y="14"/>
                  </a:cxn>
                  <a:cxn ang="0">
                    <a:pos x="263" y="24"/>
                  </a:cxn>
                  <a:cxn ang="0">
                    <a:pos x="378" y="34"/>
                  </a:cxn>
                  <a:cxn ang="0">
                    <a:pos x="451" y="37"/>
                  </a:cxn>
                  <a:cxn ang="0">
                    <a:pos x="448" y="79"/>
                  </a:cxn>
                  <a:cxn ang="0">
                    <a:pos x="446" y="80"/>
                  </a:cxn>
                  <a:cxn ang="0">
                    <a:pos x="445" y="85"/>
                  </a:cxn>
                  <a:cxn ang="0">
                    <a:pos x="433" y="285"/>
                  </a:cxn>
                  <a:cxn ang="0">
                    <a:pos x="426" y="360"/>
                  </a:cxn>
                  <a:cxn ang="0">
                    <a:pos x="421" y="445"/>
                  </a:cxn>
                  <a:cxn ang="0">
                    <a:pos x="416" y="450"/>
                  </a:cxn>
                  <a:cxn ang="0">
                    <a:pos x="413" y="450"/>
                  </a:cxn>
                  <a:cxn ang="0">
                    <a:pos x="353" y="446"/>
                  </a:cxn>
                  <a:cxn ang="0">
                    <a:pos x="293" y="441"/>
                  </a:cxn>
                  <a:cxn ang="0">
                    <a:pos x="225" y="435"/>
                  </a:cxn>
                  <a:cxn ang="0">
                    <a:pos x="172" y="430"/>
                  </a:cxn>
                  <a:cxn ang="0">
                    <a:pos x="172" y="433"/>
                  </a:cxn>
                  <a:cxn ang="0">
                    <a:pos x="175" y="443"/>
                  </a:cxn>
                  <a:cxn ang="0">
                    <a:pos x="178" y="446"/>
                  </a:cxn>
                  <a:cxn ang="0">
                    <a:pos x="178" y="448"/>
                  </a:cxn>
                  <a:cxn ang="0">
                    <a:pos x="177" y="448"/>
                  </a:cxn>
                  <a:cxn ang="0">
                    <a:pos x="65" y="436"/>
                  </a:cxn>
                  <a:cxn ang="0">
                    <a:pos x="62" y="443"/>
                  </a:cxn>
                  <a:cxn ang="0">
                    <a:pos x="60" y="470"/>
                  </a:cxn>
                  <a:cxn ang="0">
                    <a:pos x="53" y="473"/>
                  </a:cxn>
                  <a:cxn ang="0">
                    <a:pos x="0" y="466"/>
                  </a:cxn>
                </a:cxnLst>
                <a:rect l="0" t="0" r="r" b="b"/>
                <a:pathLst>
                  <a:path w="451" h="473">
                    <a:moveTo>
                      <a:pt x="0" y="466"/>
                    </a:moveTo>
                    <a:lnTo>
                      <a:pt x="0" y="463"/>
                    </a:lnTo>
                    <a:lnTo>
                      <a:pt x="60" y="0"/>
                    </a:lnTo>
                    <a:lnTo>
                      <a:pt x="167" y="14"/>
                    </a:lnTo>
                    <a:lnTo>
                      <a:pt x="263" y="24"/>
                    </a:lnTo>
                    <a:lnTo>
                      <a:pt x="378" y="34"/>
                    </a:lnTo>
                    <a:lnTo>
                      <a:pt x="451" y="37"/>
                    </a:lnTo>
                    <a:lnTo>
                      <a:pt x="448" y="79"/>
                    </a:lnTo>
                    <a:lnTo>
                      <a:pt x="446" y="80"/>
                    </a:lnTo>
                    <a:lnTo>
                      <a:pt x="445" y="85"/>
                    </a:lnTo>
                    <a:lnTo>
                      <a:pt x="433" y="285"/>
                    </a:lnTo>
                    <a:lnTo>
                      <a:pt x="426" y="360"/>
                    </a:lnTo>
                    <a:lnTo>
                      <a:pt x="421" y="445"/>
                    </a:lnTo>
                    <a:lnTo>
                      <a:pt x="416" y="450"/>
                    </a:lnTo>
                    <a:lnTo>
                      <a:pt x="413" y="450"/>
                    </a:lnTo>
                    <a:lnTo>
                      <a:pt x="353" y="446"/>
                    </a:lnTo>
                    <a:lnTo>
                      <a:pt x="293" y="441"/>
                    </a:lnTo>
                    <a:lnTo>
                      <a:pt x="225" y="435"/>
                    </a:lnTo>
                    <a:lnTo>
                      <a:pt x="172" y="430"/>
                    </a:lnTo>
                    <a:lnTo>
                      <a:pt x="172" y="433"/>
                    </a:lnTo>
                    <a:lnTo>
                      <a:pt x="175" y="443"/>
                    </a:lnTo>
                    <a:lnTo>
                      <a:pt x="178" y="446"/>
                    </a:lnTo>
                    <a:lnTo>
                      <a:pt x="178" y="448"/>
                    </a:lnTo>
                    <a:lnTo>
                      <a:pt x="177" y="448"/>
                    </a:lnTo>
                    <a:lnTo>
                      <a:pt x="65" y="436"/>
                    </a:lnTo>
                    <a:lnTo>
                      <a:pt x="62" y="443"/>
                    </a:lnTo>
                    <a:lnTo>
                      <a:pt x="60" y="470"/>
                    </a:lnTo>
                    <a:lnTo>
                      <a:pt x="53" y="473"/>
                    </a:lnTo>
                    <a:lnTo>
                      <a:pt x="0" y="46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67" name="Freeform 499"/>
              <p:cNvSpPr>
                <a:spLocks/>
              </p:cNvSpPr>
              <p:nvPr/>
            </p:nvSpPr>
            <p:spPr bwMode="auto">
              <a:xfrm>
                <a:off x="3149" y="3079"/>
                <a:ext cx="914" cy="890"/>
              </a:xfrm>
              <a:custGeom>
                <a:avLst/>
                <a:gdLst/>
                <a:ahLst/>
                <a:cxnLst>
                  <a:cxn ang="0">
                    <a:pos x="121" y="362"/>
                  </a:cxn>
                  <a:cxn ang="0">
                    <a:pos x="273" y="6"/>
                  </a:cxn>
                  <a:cxn ang="0">
                    <a:pos x="473" y="13"/>
                  </a:cxn>
                  <a:cxn ang="0">
                    <a:pos x="498" y="183"/>
                  </a:cxn>
                  <a:cxn ang="0">
                    <a:pos x="521" y="194"/>
                  </a:cxn>
                  <a:cxn ang="0">
                    <a:pos x="558" y="206"/>
                  </a:cxn>
                  <a:cxn ang="0">
                    <a:pos x="596" y="208"/>
                  </a:cxn>
                  <a:cxn ang="0">
                    <a:pos x="616" y="229"/>
                  </a:cxn>
                  <a:cxn ang="0">
                    <a:pos x="653" y="229"/>
                  </a:cxn>
                  <a:cxn ang="0">
                    <a:pos x="671" y="228"/>
                  </a:cxn>
                  <a:cxn ang="0">
                    <a:pos x="697" y="229"/>
                  </a:cxn>
                  <a:cxn ang="0">
                    <a:pos x="731" y="233"/>
                  </a:cxn>
                  <a:cxn ang="0">
                    <a:pos x="772" y="229"/>
                  </a:cxn>
                  <a:cxn ang="0">
                    <a:pos x="816" y="238"/>
                  </a:cxn>
                  <a:cxn ang="0">
                    <a:pos x="854" y="251"/>
                  </a:cxn>
                  <a:cxn ang="0">
                    <a:pos x="891" y="414"/>
                  </a:cxn>
                  <a:cxn ang="0">
                    <a:pos x="912" y="447"/>
                  </a:cxn>
                  <a:cxn ang="0">
                    <a:pos x="909" y="482"/>
                  </a:cxn>
                  <a:cxn ang="0">
                    <a:pos x="904" y="534"/>
                  </a:cxn>
                  <a:cxn ang="0">
                    <a:pos x="879" y="574"/>
                  </a:cxn>
                  <a:cxn ang="0">
                    <a:pos x="832" y="594"/>
                  </a:cxn>
                  <a:cxn ang="0">
                    <a:pos x="832" y="567"/>
                  </a:cxn>
                  <a:cxn ang="0">
                    <a:pos x="812" y="584"/>
                  </a:cxn>
                  <a:cxn ang="0">
                    <a:pos x="802" y="619"/>
                  </a:cxn>
                  <a:cxn ang="0">
                    <a:pos x="747" y="655"/>
                  </a:cxn>
                  <a:cxn ang="0">
                    <a:pos x="727" y="672"/>
                  </a:cxn>
                  <a:cxn ang="0">
                    <a:pos x="719" y="660"/>
                  </a:cxn>
                  <a:cxn ang="0">
                    <a:pos x="701" y="655"/>
                  </a:cxn>
                  <a:cxn ang="0">
                    <a:pos x="712" y="679"/>
                  </a:cxn>
                  <a:cxn ang="0">
                    <a:pos x="686" y="694"/>
                  </a:cxn>
                  <a:cxn ang="0">
                    <a:pos x="667" y="699"/>
                  </a:cxn>
                  <a:cxn ang="0">
                    <a:pos x="667" y="704"/>
                  </a:cxn>
                  <a:cxn ang="0">
                    <a:pos x="636" y="729"/>
                  </a:cxn>
                  <a:cxn ang="0">
                    <a:pos x="631" y="772"/>
                  </a:cxn>
                  <a:cxn ang="0">
                    <a:pos x="616" y="764"/>
                  </a:cxn>
                  <a:cxn ang="0">
                    <a:pos x="634" y="789"/>
                  </a:cxn>
                  <a:cxn ang="0">
                    <a:pos x="634" y="815"/>
                  </a:cxn>
                  <a:cxn ang="0">
                    <a:pos x="649" y="878"/>
                  </a:cxn>
                  <a:cxn ang="0">
                    <a:pos x="644" y="888"/>
                  </a:cxn>
                  <a:cxn ang="0">
                    <a:pos x="599" y="872"/>
                  </a:cxn>
                  <a:cxn ang="0">
                    <a:pos x="544" y="855"/>
                  </a:cxn>
                  <a:cxn ang="0">
                    <a:pos x="514" y="837"/>
                  </a:cxn>
                  <a:cxn ang="0">
                    <a:pos x="489" y="784"/>
                  </a:cxn>
                  <a:cxn ang="0">
                    <a:pos x="486" y="747"/>
                  </a:cxn>
                  <a:cxn ang="0">
                    <a:pos x="451" y="709"/>
                  </a:cxn>
                  <a:cxn ang="0">
                    <a:pos x="429" y="667"/>
                  </a:cxn>
                  <a:cxn ang="0">
                    <a:pos x="406" y="620"/>
                  </a:cxn>
                  <a:cxn ang="0">
                    <a:pos x="368" y="576"/>
                  </a:cxn>
                  <a:cxn ang="0">
                    <a:pos x="341" y="561"/>
                  </a:cxn>
                  <a:cxn ang="0">
                    <a:pos x="291" y="551"/>
                  </a:cxn>
                  <a:cxn ang="0">
                    <a:pos x="259" y="569"/>
                  </a:cxn>
                  <a:cxn ang="0">
                    <a:pos x="231" y="614"/>
                  </a:cxn>
                  <a:cxn ang="0">
                    <a:pos x="200" y="604"/>
                  </a:cxn>
                  <a:cxn ang="0">
                    <a:pos x="146" y="567"/>
                  </a:cxn>
                  <a:cxn ang="0">
                    <a:pos x="121" y="507"/>
                  </a:cxn>
                  <a:cxn ang="0">
                    <a:pos x="101" y="467"/>
                  </a:cxn>
                  <a:cxn ang="0">
                    <a:pos x="48" y="412"/>
                  </a:cxn>
                  <a:cxn ang="0">
                    <a:pos x="13" y="374"/>
                  </a:cxn>
                </a:cxnLst>
                <a:rect l="0" t="0" r="r" b="b"/>
                <a:pathLst>
                  <a:path w="914" h="890">
                    <a:moveTo>
                      <a:pt x="6" y="369"/>
                    </a:moveTo>
                    <a:lnTo>
                      <a:pt x="6" y="367"/>
                    </a:lnTo>
                    <a:lnTo>
                      <a:pt x="3" y="364"/>
                    </a:lnTo>
                    <a:lnTo>
                      <a:pt x="0" y="354"/>
                    </a:lnTo>
                    <a:lnTo>
                      <a:pt x="0" y="351"/>
                    </a:lnTo>
                    <a:lnTo>
                      <a:pt x="53" y="356"/>
                    </a:lnTo>
                    <a:lnTo>
                      <a:pt x="121" y="362"/>
                    </a:lnTo>
                    <a:lnTo>
                      <a:pt x="181" y="367"/>
                    </a:lnTo>
                    <a:lnTo>
                      <a:pt x="241" y="371"/>
                    </a:lnTo>
                    <a:lnTo>
                      <a:pt x="244" y="371"/>
                    </a:lnTo>
                    <a:lnTo>
                      <a:pt x="249" y="366"/>
                    </a:lnTo>
                    <a:lnTo>
                      <a:pt x="254" y="281"/>
                    </a:lnTo>
                    <a:lnTo>
                      <a:pt x="261" y="206"/>
                    </a:lnTo>
                    <a:lnTo>
                      <a:pt x="273" y="6"/>
                    </a:lnTo>
                    <a:lnTo>
                      <a:pt x="274" y="1"/>
                    </a:lnTo>
                    <a:lnTo>
                      <a:pt x="276" y="0"/>
                    </a:lnTo>
                    <a:lnTo>
                      <a:pt x="366" y="5"/>
                    </a:lnTo>
                    <a:lnTo>
                      <a:pt x="434" y="8"/>
                    </a:lnTo>
                    <a:lnTo>
                      <a:pt x="461" y="8"/>
                    </a:lnTo>
                    <a:lnTo>
                      <a:pt x="468" y="10"/>
                    </a:lnTo>
                    <a:lnTo>
                      <a:pt x="473" y="13"/>
                    </a:lnTo>
                    <a:lnTo>
                      <a:pt x="469" y="159"/>
                    </a:lnTo>
                    <a:lnTo>
                      <a:pt x="468" y="168"/>
                    </a:lnTo>
                    <a:lnTo>
                      <a:pt x="473" y="169"/>
                    </a:lnTo>
                    <a:lnTo>
                      <a:pt x="479" y="173"/>
                    </a:lnTo>
                    <a:lnTo>
                      <a:pt x="488" y="183"/>
                    </a:lnTo>
                    <a:lnTo>
                      <a:pt x="493" y="186"/>
                    </a:lnTo>
                    <a:lnTo>
                      <a:pt x="498" y="183"/>
                    </a:lnTo>
                    <a:lnTo>
                      <a:pt x="504" y="184"/>
                    </a:lnTo>
                    <a:lnTo>
                      <a:pt x="509" y="184"/>
                    </a:lnTo>
                    <a:lnTo>
                      <a:pt x="511" y="179"/>
                    </a:lnTo>
                    <a:lnTo>
                      <a:pt x="513" y="183"/>
                    </a:lnTo>
                    <a:lnTo>
                      <a:pt x="518" y="184"/>
                    </a:lnTo>
                    <a:lnTo>
                      <a:pt x="521" y="189"/>
                    </a:lnTo>
                    <a:lnTo>
                      <a:pt x="521" y="194"/>
                    </a:lnTo>
                    <a:lnTo>
                      <a:pt x="523" y="201"/>
                    </a:lnTo>
                    <a:lnTo>
                      <a:pt x="529" y="201"/>
                    </a:lnTo>
                    <a:lnTo>
                      <a:pt x="531" y="201"/>
                    </a:lnTo>
                    <a:lnTo>
                      <a:pt x="536" y="199"/>
                    </a:lnTo>
                    <a:lnTo>
                      <a:pt x="543" y="203"/>
                    </a:lnTo>
                    <a:lnTo>
                      <a:pt x="553" y="208"/>
                    </a:lnTo>
                    <a:lnTo>
                      <a:pt x="558" y="206"/>
                    </a:lnTo>
                    <a:lnTo>
                      <a:pt x="563" y="206"/>
                    </a:lnTo>
                    <a:lnTo>
                      <a:pt x="566" y="209"/>
                    </a:lnTo>
                    <a:lnTo>
                      <a:pt x="569" y="213"/>
                    </a:lnTo>
                    <a:lnTo>
                      <a:pt x="576" y="211"/>
                    </a:lnTo>
                    <a:lnTo>
                      <a:pt x="581" y="208"/>
                    </a:lnTo>
                    <a:lnTo>
                      <a:pt x="591" y="208"/>
                    </a:lnTo>
                    <a:lnTo>
                      <a:pt x="596" y="208"/>
                    </a:lnTo>
                    <a:lnTo>
                      <a:pt x="596" y="214"/>
                    </a:lnTo>
                    <a:lnTo>
                      <a:pt x="599" y="219"/>
                    </a:lnTo>
                    <a:lnTo>
                      <a:pt x="604" y="219"/>
                    </a:lnTo>
                    <a:lnTo>
                      <a:pt x="606" y="223"/>
                    </a:lnTo>
                    <a:lnTo>
                      <a:pt x="606" y="229"/>
                    </a:lnTo>
                    <a:lnTo>
                      <a:pt x="611" y="231"/>
                    </a:lnTo>
                    <a:lnTo>
                      <a:pt x="616" y="229"/>
                    </a:lnTo>
                    <a:lnTo>
                      <a:pt x="624" y="221"/>
                    </a:lnTo>
                    <a:lnTo>
                      <a:pt x="631" y="223"/>
                    </a:lnTo>
                    <a:lnTo>
                      <a:pt x="633" y="228"/>
                    </a:lnTo>
                    <a:lnTo>
                      <a:pt x="638" y="228"/>
                    </a:lnTo>
                    <a:lnTo>
                      <a:pt x="639" y="233"/>
                    </a:lnTo>
                    <a:lnTo>
                      <a:pt x="644" y="234"/>
                    </a:lnTo>
                    <a:lnTo>
                      <a:pt x="653" y="229"/>
                    </a:lnTo>
                    <a:lnTo>
                      <a:pt x="657" y="231"/>
                    </a:lnTo>
                    <a:lnTo>
                      <a:pt x="656" y="236"/>
                    </a:lnTo>
                    <a:lnTo>
                      <a:pt x="657" y="241"/>
                    </a:lnTo>
                    <a:lnTo>
                      <a:pt x="659" y="243"/>
                    </a:lnTo>
                    <a:lnTo>
                      <a:pt x="662" y="241"/>
                    </a:lnTo>
                    <a:lnTo>
                      <a:pt x="666" y="231"/>
                    </a:lnTo>
                    <a:lnTo>
                      <a:pt x="671" y="228"/>
                    </a:lnTo>
                    <a:lnTo>
                      <a:pt x="671" y="224"/>
                    </a:lnTo>
                    <a:lnTo>
                      <a:pt x="672" y="223"/>
                    </a:lnTo>
                    <a:lnTo>
                      <a:pt x="677" y="226"/>
                    </a:lnTo>
                    <a:lnTo>
                      <a:pt x="682" y="231"/>
                    </a:lnTo>
                    <a:lnTo>
                      <a:pt x="687" y="233"/>
                    </a:lnTo>
                    <a:lnTo>
                      <a:pt x="692" y="228"/>
                    </a:lnTo>
                    <a:lnTo>
                      <a:pt x="697" y="229"/>
                    </a:lnTo>
                    <a:lnTo>
                      <a:pt x="701" y="234"/>
                    </a:lnTo>
                    <a:lnTo>
                      <a:pt x="706" y="238"/>
                    </a:lnTo>
                    <a:lnTo>
                      <a:pt x="712" y="239"/>
                    </a:lnTo>
                    <a:lnTo>
                      <a:pt x="717" y="244"/>
                    </a:lnTo>
                    <a:lnTo>
                      <a:pt x="719" y="239"/>
                    </a:lnTo>
                    <a:lnTo>
                      <a:pt x="724" y="239"/>
                    </a:lnTo>
                    <a:lnTo>
                      <a:pt x="731" y="233"/>
                    </a:lnTo>
                    <a:lnTo>
                      <a:pt x="736" y="233"/>
                    </a:lnTo>
                    <a:lnTo>
                      <a:pt x="742" y="228"/>
                    </a:lnTo>
                    <a:lnTo>
                      <a:pt x="747" y="231"/>
                    </a:lnTo>
                    <a:lnTo>
                      <a:pt x="752" y="231"/>
                    </a:lnTo>
                    <a:lnTo>
                      <a:pt x="757" y="228"/>
                    </a:lnTo>
                    <a:lnTo>
                      <a:pt x="767" y="224"/>
                    </a:lnTo>
                    <a:lnTo>
                      <a:pt x="772" y="229"/>
                    </a:lnTo>
                    <a:lnTo>
                      <a:pt x="776" y="229"/>
                    </a:lnTo>
                    <a:lnTo>
                      <a:pt x="782" y="229"/>
                    </a:lnTo>
                    <a:lnTo>
                      <a:pt x="786" y="228"/>
                    </a:lnTo>
                    <a:lnTo>
                      <a:pt x="789" y="223"/>
                    </a:lnTo>
                    <a:lnTo>
                      <a:pt x="794" y="223"/>
                    </a:lnTo>
                    <a:lnTo>
                      <a:pt x="806" y="231"/>
                    </a:lnTo>
                    <a:lnTo>
                      <a:pt x="816" y="238"/>
                    </a:lnTo>
                    <a:lnTo>
                      <a:pt x="821" y="239"/>
                    </a:lnTo>
                    <a:lnTo>
                      <a:pt x="826" y="244"/>
                    </a:lnTo>
                    <a:lnTo>
                      <a:pt x="841" y="246"/>
                    </a:lnTo>
                    <a:lnTo>
                      <a:pt x="842" y="248"/>
                    </a:lnTo>
                    <a:lnTo>
                      <a:pt x="844" y="249"/>
                    </a:lnTo>
                    <a:lnTo>
                      <a:pt x="849" y="254"/>
                    </a:lnTo>
                    <a:lnTo>
                      <a:pt x="854" y="251"/>
                    </a:lnTo>
                    <a:lnTo>
                      <a:pt x="871" y="254"/>
                    </a:lnTo>
                    <a:lnTo>
                      <a:pt x="872" y="298"/>
                    </a:lnTo>
                    <a:lnTo>
                      <a:pt x="876" y="382"/>
                    </a:lnTo>
                    <a:lnTo>
                      <a:pt x="884" y="391"/>
                    </a:lnTo>
                    <a:lnTo>
                      <a:pt x="887" y="396"/>
                    </a:lnTo>
                    <a:lnTo>
                      <a:pt x="892" y="406"/>
                    </a:lnTo>
                    <a:lnTo>
                      <a:pt x="891" y="414"/>
                    </a:lnTo>
                    <a:lnTo>
                      <a:pt x="896" y="419"/>
                    </a:lnTo>
                    <a:lnTo>
                      <a:pt x="897" y="424"/>
                    </a:lnTo>
                    <a:lnTo>
                      <a:pt x="899" y="426"/>
                    </a:lnTo>
                    <a:lnTo>
                      <a:pt x="902" y="431"/>
                    </a:lnTo>
                    <a:lnTo>
                      <a:pt x="902" y="436"/>
                    </a:lnTo>
                    <a:lnTo>
                      <a:pt x="911" y="447"/>
                    </a:lnTo>
                    <a:lnTo>
                      <a:pt x="912" y="447"/>
                    </a:lnTo>
                    <a:lnTo>
                      <a:pt x="912" y="452"/>
                    </a:lnTo>
                    <a:lnTo>
                      <a:pt x="914" y="457"/>
                    </a:lnTo>
                    <a:lnTo>
                      <a:pt x="911" y="462"/>
                    </a:lnTo>
                    <a:lnTo>
                      <a:pt x="914" y="467"/>
                    </a:lnTo>
                    <a:lnTo>
                      <a:pt x="911" y="472"/>
                    </a:lnTo>
                    <a:lnTo>
                      <a:pt x="912" y="477"/>
                    </a:lnTo>
                    <a:lnTo>
                      <a:pt x="909" y="482"/>
                    </a:lnTo>
                    <a:lnTo>
                      <a:pt x="907" y="489"/>
                    </a:lnTo>
                    <a:lnTo>
                      <a:pt x="904" y="494"/>
                    </a:lnTo>
                    <a:lnTo>
                      <a:pt x="902" y="499"/>
                    </a:lnTo>
                    <a:lnTo>
                      <a:pt x="902" y="509"/>
                    </a:lnTo>
                    <a:lnTo>
                      <a:pt x="899" y="516"/>
                    </a:lnTo>
                    <a:lnTo>
                      <a:pt x="902" y="521"/>
                    </a:lnTo>
                    <a:lnTo>
                      <a:pt x="904" y="534"/>
                    </a:lnTo>
                    <a:lnTo>
                      <a:pt x="902" y="541"/>
                    </a:lnTo>
                    <a:lnTo>
                      <a:pt x="897" y="546"/>
                    </a:lnTo>
                    <a:lnTo>
                      <a:pt x="897" y="546"/>
                    </a:lnTo>
                    <a:lnTo>
                      <a:pt x="892" y="551"/>
                    </a:lnTo>
                    <a:lnTo>
                      <a:pt x="887" y="561"/>
                    </a:lnTo>
                    <a:lnTo>
                      <a:pt x="894" y="572"/>
                    </a:lnTo>
                    <a:lnTo>
                      <a:pt x="879" y="574"/>
                    </a:lnTo>
                    <a:lnTo>
                      <a:pt x="862" y="581"/>
                    </a:lnTo>
                    <a:lnTo>
                      <a:pt x="847" y="589"/>
                    </a:lnTo>
                    <a:lnTo>
                      <a:pt x="841" y="592"/>
                    </a:lnTo>
                    <a:lnTo>
                      <a:pt x="836" y="594"/>
                    </a:lnTo>
                    <a:lnTo>
                      <a:pt x="831" y="600"/>
                    </a:lnTo>
                    <a:lnTo>
                      <a:pt x="829" y="600"/>
                    </a:lnTo>
                    <a:lnTo>
                      <a:pt x="832" y="594"/>
                    </a:lnTo>
                    <a:lnTo>
                      <a:pt x="844" y="585"/>
                    </a:lnTo>
                    <a:lnTo>
                      <a:pt x="849" y="585"/>
                    </a:lnTo>
                    <a:lnTo>
                      <a:pt x="851" y="584"/>
                    </a:lnTo>
                    <a:lnTo>
                      <a:pt x="841" y="584"/>
                    </a:lnTo>
                    <a:lnTo>
                      <a:pt x="829" y="587"/>
                    </a:lnTo>
                    <a:lnTo>
                      <a:pt x="832" y="576"/>
                    </a:lnTo>
                    <a:lnTo>
                      <a:pt x="832" y="567"/>
                    </a:lnTo>
                    <a:lnTo>
                      <a:pt x="827" y="567"/>
                    </a:lnTo>
                    <a:lnTo>
                      <a:pt x="822" y="571"/>
                    </a:lnTo>
                    <a:lnTo>
                      <a:pt x="819" y="576"/>
                    </a:lnTo>
                    <a:lnTo>
                      <a:pt x="812" y="572"/>
                    </a:lnTo>
                    <a:lnTo>
                      <a:pt x="809" y="574"/>
                    </a:lnTo>
                    <a:lnTo>
                      <a:pt x="812" y="579"/>
                    </a:lnTo>
                    <a:lnTo>
                      <a:pt x="812" y="584"/>
                    </a:lnTo>
                    <a:lnTo>
                      <a:pt x="817" y="589"/>
                    </a:lnTo>
                    <a:lnTo>
                      <a:pt x="817" y="595"/>
                    </a:lnTo>
                    <a:lnTo>
                      <a:pt x="822" y="597"/>
                    </a:lnTo>
                    <a:lnTo>
                      <a:pt x="819" y="604"/>
                    </a:lnTo>
                    <a:lnTo>
                      <a:pt x="814" y="607"/>
                    </a:lnTo>
                    <a:lnTo>
                      <a:pt x="811" y="612"/>
                    </a:lnTo>
                    <a:lnTo>
                      <a:pt x="802" y="619"/>
                    </a:lnTo>
                    <a:lnTo>
                      <a:pt x="801" y="627"/>
                    </a:lnTo>
                    <a:lnTo>
                      <a:pt x="791" y="637"/>
                    </a:lnTo>
                    <a:lnTo>
                      <a:pt x="786" y="640"/>
                    </a:lnTo>
                    <a:lnTo>
                      <a:pt x="779" y="644"/>
                    </a:lnTo>
                    <a:lnTo>
                      <a:pt x="769" y="652"/>
                    </a:lnTo>
                    <a:lnTo>
                      <a:pt x="759" y="652"/>
                    </a:lnTo>
                    <a:lnTo>
                      <a:pt x="747" y="655"/>
                    </a:lnTo>
                    <a:lnTo>
                      <a:pt x="749" y="662"/>
                    </a:lnTo>
                    <a:lnTo>
                      <a:pt x="754" y="657"/>
                    </a:lnTo>
                    <a:lnTo>
                      <a:pt x="759" y="657"/>
                    </a:lnTo>
                    <a:lnTo>
                      <a:pt x="754" y="660"/>
                    </a:lnTo>
                    <a:lnTo>
                      <a:pt x="742" y="665"/>
                    </a:lnTo>
                    <a:lnTo>
                      <a:pt x="727" y="674"/>
                    </a:lnTo>
                    <a:lnTo>
                      <a:pt x="727" y="672"/>
                    </a:lnTo>
                    <a:lnTo>
                      <a:pt x="737" y="665"/>
                    </a:lnTo>
                    <a:lnTo>
                      <a:pt x="739" y="660"/>
                    </a:lnTo>
                    <a:lnTo>
                      <a:pt x="729" y="665"/>
                    </a:lnTo>
                    <a:lnTo>
                      <a:pt x="732" y="662"/>
                    </a:lnTo>
                    <a:lnTo>
                      <a:pt x="727" y="662"/>
                    </a:lnTo>
                    <a:lnTo>
                      <a:pt x="724" y="657"/>
                    </a:lnTo>
                    <a:lnTo>
                      <a:pt x="719" y="660"/>
                    </a:lnTo>
                    <a:lnTo>
                      <a:pt x="714" y="659"/>
                    </a:lnTo>
                    <a:lnTo>
                      <a:pt x="711" y="652"/>
                    </a:lnTo>
                    <a:lnTo>
                      <a:pt x="711" y="654"/>
                    </a:lnTo>
                    <a:lnTo>
                      <a:pt x="714" y="664"/>
                    </a:lnTo>
                    <a:lnTo>
                      <a:pt x="709" y="665"/>
                    </a:lnTo>
                    <a:lnTo>
                      <a:pt x="701" y="659"/>
                    </a:lnTo>
                    <a:lnTo>
                      <a:pt x="701" y="655"/>
                    </a:lnTo>
                    <a:lnTo>
                      <a:pt x="696" y="655"/>
                    </a:lnTo>
                    <a:lnTo>
                      <a:pt x="701" y="667"/>
                    </a:lnTo>
                    <a:lnTo>
                      <a:pt x="706" y="670"/>
                    </a:lnTo>
                    <a:lnTo>
                      <a:pt x="702" y="675"/>
                    </a:lnTo>
                    <a:lnTo>
                      <a:pt x="707" y="674"/>
                    </a:lnTo>
                    <a:lnTo>
                      <a:pt x="712" y="677"/>
                    </a:lnTo>
                    <a:lnTo>
                      <a:pt x="712" y="679"/>
                    </a:lnTo>
                    <a:lnTo>
                      <a:pt x="696" y="687"/>
                    </a:lnTo>
                    <a:lnTo>
                      <a:pt x="691" y="685"/>
                    </a:lnTo>
                    <a:lnTo>
                      <a:pt x="684" y="675"/>
                    </a:lnTo>
                    <a:lnTo>
                      <a:pt x="686" y="677"/>
                    </a:lnTo>
                    <a:lnTo>
                      <a:pt x="682" y="682"/>
                    </a:lnTo>
                    <a:lnTo>
                      <a:pt x="686" y="687"/>
                    </a:lnTo>
                    <a:lnTo>
                      <a:pt x="686" y="694"/>
                    </a:lnTo>
                    <a:lnTo>
                      <a:pt x="679" y="700"/>
                    </a:lnTo>
                    <a:lnTo>
                      <a:pt x="674" y="704"/>
                    </a:lnTo>
                    <a:lnTo>
                      <a:pt x="676" y="697"/>
                    </a:lnTo>
                    <a:lnTo>
                      <a:pt x="676" y="692"/>
                    </a:lnTo>
                    <a:lnTo>
                      <a:pt x="674" y="697"/>
                    </a:lnTo>
                    <a:lnTo>
                      <a:pt x="669" y="704"/>
                    </a:lnTo>
                    <a:lnTo>
                      <a:pt x="667" y="699"/>
                    </a:lnTo>
                    <a:lnTo>
                      <a:pt x="662" y="702"/>
                    </a:lnTo>
                    <a:lnTo>
                      <a:pt x="657" y="700"/>
                    </a:lnTo>
                    <a:lnTo>
                      <a:pt x="659" y="704"/>
                    </a:lnTo>
                    <a:lnTo>
                      <a:pt x="656" y="709"/>
                    </a:lnTo>
                    <a:lnTo>
                      <a:pt x="661" y="714"/>
                    </a:lnTo>
                    <a:lnTo>
                      <a:pt x="662" y="709"/>
                    </a:lnTo>
                    <a:lnTo>
                      <a:pt x="667" y="704"/>
                    </a:lnTo>
                    <a:lnTo>
                      <a:pt x="667" y="709"/>
                    </a:lnTo>
                    <a:lnTo>
                      <a:pt x="666" y="715"/>
                    </a:lnTo>
                    <a:lnTo>
                      <a:pt x="654" y="729"/>
                    </a:lnTo>
                    <a:lnTo>
                      <a:pt x="649" y="724"/>
                    </a:lnTo>
                    <a:lnTo>
                      <a:pt x="639" y="725"/>
                    </a:lnTo>
                    <a:lnTo>
                      <a:pt x="633" y="727"/>
                    </a:lnTo>
                    <a:lnTo>
                      <a:pt x="636" y="729"/>
                    </a:lnTo>
                    <a:lnTo>
                      <a:pt x="641" y="727"/>
                    </a:lnTo>
                    <a:lnTo>
                      <a:pt x="641" y="730"/>
                    </a:lnTo>
                    <a:lnTo>
                      <a:pt x="646" y="735"/>
                    </a:lnTo>
                    <a:lnTo>
                      <a:pt x="648" y="737"/>
                    </a:lnTo>
                    <a:lnTo>
                      <a:pt x="649" y="742"/>
                    </a:lnTo>
                    <a:lnTo>
                      <a:pt x="639" y="769"/>
                    </a:lnTo>
                    <a:lnTo>
                      <a:pt x="631" y="772"/>
                    </a:lnTo>
                    <a:lnTo>
                      <a:pt x="636" y="767"/>
                    </a:lnTo>
                    <a:lnTo>
                      <a:pt x="631" y="765"/>
                    </a:lnTo>
                    <a:lnTo>
                      <a:pt x="628" y="767"/>
                    </a:lnTo>
                    <a:lnTo>
                      <a:pt x="623" y="769"/>
                    </a:lnTo>
                    <a:lnTo>
                      <a:pt x="619" y="762"/>
                    </a:lnTo>
                    <a:lnTo>
                      <a:pt x="613" y="759"/>
                    </a:lnTo>
                    <a:lnTo>
                      <a:pt x="616" y="764"/>
                    </a:lnTo>
                    <a:lnTo>
                      <a:pt x="619" y="767"/>
                    </a:lnTo>
                    <a:lnTo>
                      <a:pt x="618" y="774"/>
                    </a:lnTo>
                    <a:lnTo>
                      <a:pt x="629" y="775"/>
                    </a:lnTo>
                    <a:lnTo>
                      <a:pt x="639" y="774"/>
                    </a:lnTo>
                    <a:lnTo>
                      <a:pt x="638" y="779"/>
                    </a:lnTo>
                    <a:lnTo>
                      <a:pt x="638" y="784"/>
                    </a:lnTo>
                    <a:lnTo>
                      <a:pt x="634" y="789"/>
                    </a:lnTo>
                    <a:lnTo>
                      <a:pt x="634" y="795"/>
                    </a:lnTo>
                    <a:lnTo>
                      <a:pt x="629" y="795"/>
                    </a:lnTo>
                    <a:lnTo>
                      <a:pt x="629" y="800"/>
                    </a:lnTo>
                    <a:lnTo>
                      <a:pt x="634" y="807"/>
                    </a:lnTo>
                    <a:lnTo>
                      <a:pt x="629" y="804"/>
                    </a:lnTo>
                    <a:lnTo>
                      <a:pt x="629" y="810"/>
                    </a:lnTo>
                    <a:lnTo>
                      <a:pt x="634" y="815"/>
                    </a:lnTo>
                    <a:lnTo>
                      <a:pt x="638" y="833"/>
                    </a:lnTo>
                    <a:lnTo>
                      <a:pt x="638" y="838"/>
                    </a:lnTo>
                    <a:lnTo>
                      <a:pt x="646" y="857"/>
                    </a:lnTo>
                    <a:lnTo>
                      <a:pt x="648" y="867"/>
                    </a:lnTo>
                    <a:lnTo>
                      <a:pt x="651" y="872"/>
                    </a:lnTo>
                    <a:lnTo>
                      <a:pt x="646" y="872"/>
                    </a:lnTo>
                    <a:lnTo>
                      <a:pt x="649" y="878"/>
                    </a:lnTo>
                    <a:lnTo>
                      <a:pt x="654" y="873"/>
                    </a:lnTo>
                    <a:lnTo>
                      <a:pt x="653" y="878"/>
                    </a:lnTo>
                    <a:lnTo>
                      <a:pt x="659" y="873"/>
                    </a:lnTo>
                    <a:lnTo>
                      <a:pt x="659" y="880"/>
                    </a:lnTo>
                    <a:lnTo>
                      <a:pt x="657" y="880"/>
                    </a:lnTo>
                    <a:lnTo>
                      <a:pt x="644" y="883"/>
                    </a:lnTo>
                    <a:lnTo>
                      <a:pt x="644" y="888"/>
                    </a:lnTo>
                    <a:lnTo>
                      <a:pt x="639" y="890"/>
                    </a:lnTo>
                    <a:lnTo>
                      <a:pt x="633" y="885"/>
                    </a:lnTo>
                    <a:lnTo>
                      <a:pt x="633" y="885"/>
                    </a:lnTo>
                    <a:lnTo>
                      <a:pt x="623" y="875"/>
                    </a:lnTo>
                    <a:lnTo>
                      <a:pt x="618" y="873"/>
                    </a:lnTo>
                    <a:lnTo>
                      <a:pt x="613" y="872"/>
                    </a:lnTo>
                    <a:lnTo>
                      <a:pt x="599" y="872"/>
                    </a:lnTo>
                    <a:lnTo>
                      <a:pt x="578" y="870"/>
                    </a:lnTo>
                    <a:lnTo>
                      <a:pt x="574" y="868"/>
                    </a:lnTo>
                    <a:lnTo>
                      <a:pt x="564" y="858"/>
                    </a:lnTo>
                    <a:lnTo>
                      <a:pt x="558" y="858"/>
                    </a:lnTo>
                    <a:lnTo>
                      <a:pt x="553" y="855"/>
                    </a:lnTo>
                    <a:lnTo>
                      <a:pt x="548" y="857"/>
                    </a:lnTo>
                    <a:lnTo>
                      <a:pt x="544" y="855"/>
                    </a:lnTo>
                    <a:lnTo>
                      <a:pt x="541" y="850"/>
                    </a:lnTo>
                    <a:lnTo>
                      <a:pt x="536" y="845"/>
                    </a:lnTo>
                    <a:lnTo>
                      <a:pt x="533" y="847"/>
                    </a:lnTo>
                    <a:lnTo>
                      <a:pt x="528" y="843"/>
                    </a:lnTo>
                    <a:lnTo>
                      <a:pt x="518" y="843"/>
                    </a:lnTo>
                    <a:lnTo>
                      <a:pt x="514" y="842"/>
                    </a:lnTo>
                    <a:lnTo>
                      <a:pt x="514" y="837"/>
                    </a:lnTo>
                    <a:lnTo>
                      <a:pt x="509" y="832"/>
                    </a:lnTo>
                    <a:lnTo>
                      <a:pt x="508" y="820"/>
                    </a:lnTo>
                    <a:lnTo>
                      <a:pt x="504" y="809"/>
                    </a:lnTo>
                    <a:lnTo>
                      <a:pt x="499" y="804"/>
                    </a:lnTo>
                    <a:lnTo>
                      <a:pt x="494" y="794"/>
                    </a:lnTo>
                    <a:lnTo>
                      <a:pt x="489" y="789"/>
                    </a:lnTo>
                    <a:lnTo>
                      <a:pt x="489" y="784"/>
                    </a:lnTo>
                    <a:lnTo>
                      <a:pt x="491" y="779"/>
                    </a:lnTo>
                    <a:lnTo>
                      <a:pt x="491" y="772"/>
                    </a:lnTo>
                    <a:lnTo>
                      <a:pt x="484" y="769"/>
                    </a:lnTo>
                    <a:lnTo>
                      <a:pt x="488" y="762"/>
                    </a:lnTo>
                    <a:lnTo>
                      <a:pt x="488" y="757"/>
                    </a:lnTo>
                    <a:lnTo>
                      <a:pt x="486" y="752"/>
                    </a:lnTo>
                    <a:lnTo>
                      <a:pt x="486" y="747"/>
                    </a:lnTo>
                    <a:lnTo>
                      <a:pt x="484" y="745"/>
                    </a:lnTo>
                    <a:lnTo>
                      <a:pt x="479" y="740"/>
                    </a:lnTo>
                    <a:lnTo>
                      <a:pt x="471" y="739"/>
                    </a:lnTo>
                    <a:lnTo>
                      <a:pt x="461" y="724"/>
                    </a:lnTo>
                    <a:lnTo>
                      <a:pt x="459" y="719"/>
                    </a:lnTo>
                    <a:lnTo>
                      <a:pt x="456" y="714"/>
                    </a:lnTo>
                    <a:lnTo>
                      <a:pt x="451" y="709"/>
                    </a:lnTo>
                    <a:lnTo>
                      <a:pt x="449" y="704"/>
                    </a:lnTo>
                    <a:lnTo>
                      <a:pt x="446" y="697"/>
                    </a:lnTo>
                    <a:lnTo>
                      <a:pt x="441" y="695"/>
                    </a:lnTo>
                    <a:lnTo>
                      <a:pt x="434" y="690"/>
                    </a:lnTo>
                    <a:lnTo>
                      <a:pt x="429" y="680"/>
                    </a:lnTo>
                    <a:lnTo>
                      <a:pt x="428" y="669"/>
                    </a:lnTo>
                    <a:lnTo>
                      <a:pt x="429" y="667"/>
                    </a:lnTo>
                    <a:lnTo>
                      <a:pt x="424" y="662"/>
                    </a:lnTo>
                    <a:lnTo>
                      <a:pt x="421" y="657"/>
                    </a:lnTo>
                    <a:lnTo>
                      <a:pt x="418" y="652"/>
                    </a:lnTo>
                    <a:lnTo>
                      <a:pt x="418" y="650"/>
                    </a:lnTo>
                    <a:lnTo>
                      <a:pt x="416" y="645"/>
                    </a:lnTo>
                    <a:lnTo>
                      <a:pt x="409" y="634"/>
                    </a:lnTo>
                    <a:lnTo>
                      <a:pt x="406" y="620"/>
                    </a:lnTo>
                    <a:lnTo>
                      <a:pt x="403" y="615"/>
                    </a:lnTo>
                    <a:lnTo>
                      <a:pt x="396" y="604"/>
                    </a:lnTo>
                    <a:lnTo>
                      <a:pt x="381" y="592"/>
                    </a:lnTo>
                    <a:lnTo>
                      <a:pt x="381" y="589"/>
                    </a:lnTo>
                    <a:lnTo>
                      <a:pt x="376" y="585"/>
                    </a:lnTo>
                    <a:lnTo>
                      <a:pt x="371" y="581"/>
                    </a:lnTo>
                    <a:lnTo>
                      <a:pt x="368" y="576"/>
                    </a:lnTo>
                    <a:lnTo>
                      <a:pt x="363" y="577"/>
                    </a:lnTo>
                    <a:lnTo>
                      <a:pt x="363" y="574"/>
                    </a:lnTo>
                    <a:lnTo>
                      <a:pt x="358" y="569"/>
                    </a:lnTo>
                    <a:lnTo>
                      <a:pt x="356" y="564"/>
                    </a:lnTo>
                    <a:lnTo>
                      <a:pt x="351" y="559"/>
                    </a:lnTo>
                    <a:lnTo>
                      <a:pt x="346" y="557"/>
                    </a:lnTo>
                    <a:lnTo>
                      <a:pt x="341" y="561"/>
                    </a:lnTo>
                    <a:lnTo>
                      <a:pt x="326" y="557"/>
                    </a:lnTo>
                    <a:lnTo>
                      <a:pt x="321" y="557"/>
                    </a:lnTo>
                    <a:lnTo>
                      <a:pt x="316" y="556"/>
                    </a:lnTo>
                    <a:lnTo>
                      <a:pt x="309" y="557"/>
                    </a:lnTo>
                    <a:lnTo>
                      <a:pt x="304" y="556"/>
                    </a:lnTo>
                    <a:lnTo>
                      <a:pt x="296" y="551"/>
                    </a:lnTo>
                    <a:lnTo>
                      <a:pt x="291" y="551"/>
                    </a:lnTo>
                    <a:lnTo>
                      <a:pt x="288" y="556"/>
                    </a:lnTo>
                    <a:lnTo>
                      <a:pt x="283" y="557"/>
                    </a:lnTo>
                    <a:lnTo>
                      <a:pt x="278" y="556"/>
                    </a:lnTo>
                    <a:lnTo>
                      <a:pt x="271" y="559"/>
                    </a:lnTo>
                    <a:lnTo>
                      <a:pt x="266" y="559"/>
                    </a:lnTo>
                    <a:lnTo>
                      <a:pt x="264" y="562"/>
                    </a:lnTo>
                    <a:lnTo>
                      <a:pt x="259" y="569"/>
                    </a:lnTo>
                    <a:lnTo>
                      <a:pt x="251" y="590"/>
                    </a:lnTo>
                    <a:lnTo>
                      <a:pt x="248" y="592"/>
                    </a:lnTo>
                    <a:lnTo>
                      <a:pt x="248" y="597"/>
                    </a:lnTo>
                    <a:lnTo>
                      <a:pt x="244" y="602"/>
                    </a:lnTo>
                    <a:lnTo>
                      <a:pt x="239" y="604"/>
                    </a:lnTo>
                    <a:lnTo>
                      <a:pt x="236" y="609"/>
                    </a:lnTo>
                    <a:lnTo>
                      <a:pt x="231" y="614"/>
                    </a:lnTo>
                    <a:lnTo>
                      <a:pt x="229" y="617"/>
                    </a:lnTo>
                    <a:lnTo>
                      <a:pt x="221" y="617"/>
                    </a:lnTo>
                    <a:lnTo>
                      <a:pt x="216" y="617"/>
                    </a:lnTo>
                    <a:lnTo>
                      <a:pt x="216" y="615"/>
                    </a:lnTo>
                    <a:lnTo>
                      <a:pt x="211" y="614"/>
                    </a:lnTo>
                    <a:lnTo>
                      <a:pt x="206" y="610"/>
                    </a:lnTo>
                    <a:lnTo>
                      <a:pt x="200" y="604"/>
                    </a:lnTo>
                    <a:lnTo>
                      <a:pt x="186" y="597"/>
                    </a:lnTo>
                    <a:lnTo>
                      <a:pt x="183" y="592"/>
                    </a:lnTo>
                    <a:lnTo>
                      <a:pt x="173" y="590"/>
                    </a:lnTo>
                    <a:lnTo>
                      <a:pt x="168" y="587"/>
                    </a:lnTo>
                    <a:lnTo>
                      <a:pt x="156" y="577"/>
                    </a:lnTo>
                    <a:lnTo>
                      <a:pt x="153" y="572"/>
                    </a:lnTo>
                    <a:lnTo>
                      <a:pt x="146" y="567"/>
                    </a:lnTo>
                    <a:lnTo>
                      <a:pt x="141" y="566"/>
                    </a:lnTo>
                    <a:lnTo>
                      <a:pt x="135" y="559"/>
                    </a:lnTo>
                    <a:lnTo>
                      <a:pt x="123" y="532"/>
                    </a:lnTo>
                    <a:lnTo>
                      <a:pt x="123" y="522"/>
                    </a:lnTo>
                    <a:lnTo>
                      <a:pt x="125" y="517"/>
                    </a:lnTo>
                    <a:lnTo>
                      <a:pt x="125" y="512"/>
                    </a:lnTo>
                    <a:lnTo>
                      <a:pt x="121" y="507"/>
                    </a:lnTo>
                    <a:lnTo>
                      <a:pt x="118" y="496"/>
                    </a:lnTo>
                    <a:lnTo>
                      <a:pt x="115" y="494"/>
                    </a:lnTo>
                    <a:lnTo>
                      <a:pt x="113" y="484"/>
                    </a:lnTo>
                    <a:lnTo>
                      <a:pt x="111" y="479"/>
                    </a:lnTo>
                    <a:lnTo>
                      <a:pt x="106" y="476"/>
                    </a:lnTo>
                    <a:lnTo>
                      <a:pt x="106" y="471"/>
                    </a:lnTo>
                    <a:lnTo>
                      <a:pt x="101" y="467"/>
                    </a:lnTo>
                    <a:lnTo>
                      <a:pt x="90" y="459"/>
                    </a:lnTo>
                    <a:lnTo>
                      <a:pt x="85" y="456"/>
                    </a:lnTo>
                    <a:lnTo>
                      <a:pt x="80" y="452"/>
                    </a:lnTo>
                    <a:lnTo>
                      <a:pt x="70" y="442"/>
                    </a:lnTo>
                    <a:lnTo>
                      <a:pt x="68" y="436"/>
                    </a:lnTo>
                    <a:lnTo>
                      <a:pt x="58" y="426"/>
                    </a:lnTo>
                    <a:lnTo>
                      <a:pt x="48" y="412"/>
                    </a:lnTo>
                    <a:lnTo>
                      <a:pt x="43" y="407"/>
                    </a:lnTo>
                    <a:lnTo>
                      <a:pt x="33" y="402"/>
                    </a:lnTo>
                    <a:lnTo>
                      <a:pt x="28" y="397"/>
                    </a:lnTo>
                    <a:lnTo>
                      <a:pt x="23" y="387"/>
                    </a:lnTo>
                    <a:lnTo>
                      <a:pt x="21" y="382"/>
                    </a:lnTo>
                    <a:lnTo>
                      <a:pt x="18" y="377"/>
                    </a:lnTo>
                    <a:lnTo>
                      <a:pt x="13" y="374"/>
                    </a:lnTo>
                    <a:lnTo>
                      <a:pt x="11" y="372"/>
                    </a:lnTo>
                    <a:lnTo>
                      <a:pt x="11" y="372"/>
                    </a:lnTo>
                    <a:lnTo>
                      <a:pt x="6" y="369"/>
                    </a:lnTo>
                    <a:close/>
                  </a:path>
                </a:pathLst>
              </a:custGeom>
              <a:solidFill>
                <a:srgbClr val="9F1D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68" name="Freeform 500"/>
              <p:cNvSpPr>
                <a:spLocks/>
              </p:cNvSpPr>
              <p:nvPr/>
            </p:nvSpPr>
            <p:spPr bwMode="auto">
              <a:xfrm>
                <a:off x="3149" y="3079"/>
                <a:ext cx="914" cy="890"/>
              </a:xfrm>
              <a:custGeom>
                <a:avLst/>
                <a:gdLst/>
                <a:ahLst/>
                <a:cxnLst>
                  <a:cxn ang="0">
                    <a:pos x="121" y="362"/>
                  </a:cxn>
                  <a:cxn ang="0">
                    <a:pos x="273" y="6"/>
                  </a:cxn>
                  <a:cxn ang="0">
                    <a:pos x="473" y="13"/>
                  </a:cxn>
                  <a:cxn ang="0">
                    <a:pos x="498" y="183"/>
                  </a:cxn>
                  <a:cxn ang="0">
                    <a:pos x="521" y="194"/>
                  </a:cxn>
                  <a:cxn ang="0">
                    <a:pos x="558" y="206"/>
                  </a:cxn>
                  <a:cxn ang="0">
                    <a:pos x="596" y="208"/>
                  </a:cxn>
                  <a:cxn ang="0">
                    <a:pos x="616" y="229"/>
                  </a:cxn>
                  <a:cxn ang="0">
                    <a:pos x="653" y="229"/>
                  </a:cxn>
                  <a:cxn ang="0">
                    <a:pos x="671" y="228"/>
                  </a:cxn>
                  <a:cxn ang="0">
                    <a:pos x="697" y="229"/>
                  </a:cxn>
                  <a:cxn ang="0">
                    <a:pos x="731" y="233"/>
                  </a:cxn>
                  <a:cxn ang="0">
                    <a:pos x="772" y="229"/>
                  </a:cxn>
                  <a:cxn ang="0">
                    <a:pos x="816" y="238"/>
                  </a:cxn>
                  <a:cxn ang="0">
                    <a:pos x="854" y="251"/>
                  </a:cxn>
                  <a:cxn ang="0">
                    <a:pos x="891" y="414"/>
                  </a:cxn>
                  <a:cxn ang="0">
                    <a:pos x="912" y="447"/>
                  </a:cxn>
                  <a:cxn ang="0">
                    <a:pos x="909" y="482"/>
                  </a:cxn>
                  <a:cxn ang="0">
                    <a:pos x="904" y="534"/>
                  </a:cxn>
                  <a:cxn ang="0">
                    <a:pos x="879" y="574"/>
                  </a:cxn>
                  <a:cxn ang="0">
                    <a:pos x="832" y="594"/>
                  </a:cxn>
                  <a:cxn ang="0">
                    <a:pos x="832" y="567"/>
                  </a:cxn>
                  <a:cxn ang="0">
                    <a:pos x="812" y="584"/>
                  </a:cxn>
                  <a:cxn ang="0">
                    <a:pos x="802" y="619"/>
                  </a:cxn>
                  <a:cxn ang="0">
                    <a:pos x="747" y="655"/>
                  </a:cxn>
                  <a:cxn ang="0">
                    <a:pos x="727" y="672"/>
                  </a:cxn>
                  <a:cxn ang="0">
                    <a:pos x="719" y="660"/>
                  </a:cxn>
                  <a:cxn ang="0">
                    <a:pos x="701" y="655"/>
                  </a:cxn>
                  <a:cxn ang="0">
                    <a:pos x="712" y="679"/>
                  </a:cxn>
                  <a:cxn ang="0">
                    <a:pos x="686" y="694"/>
                  </a:cxn>
                  <a:cxn ang="0">
                    <a:pos x="667" y="699"/>
                  </a:cxn>
                  <a:cxn ang="0">
                    <a:pos x="667" y="704"/>
                  </a:cxn>
                  <a:cxn ang="0">
                    <a:pos x="636" y="729"/>
                  </a:cxn>
                  <a:cxn ang="0">
                    <a:pos x="631" y="772"/>
                  </a:cxn>
                  <a:cxn ang="0">
                    <a:pos x="616" y="764"/>
                  </a:cxn>
                  <a:cxn ang="0">
                    <a:pos x="634" y="789"/>
                  </a:cxn>
                  <a:cxn ang="0">
                    <a:pos x="634" y="815"/>
                  </a:cxn>
                  <a:cxn ang="0">
                    <a:pos x="649" y="878"/>
                  </a:cxn>
                  <a:cxn ang="0">
                    <a:pos x="644" y="888"/>
                  </a:cxn>
                  <a:cxn ang="0">
                    <a:pos x="599" y="872"/>
                  </a:cxn>
                  <a:cxn ang="0">
                    <a:pos x="544" y="855"/>
                  </a:cxn>
                  <a:cxn ang="0">
                    <a:pos x="514" y="837"/>
                  </a:cxn>
                  <a:cxn ang="0">
                    <a:pos x="489" y="784"/>
                  </a:cxn>
                  <a:cxn ang="0">
                    <a:pos x="486" y="747"/>
                  </a:cxn>
                  <a:cxn ang="0">
                    <a:pos x="451" y="709"/>
                  </a:cxn>
                  <a:cxn ang="0">
                    <a:pos x="429" y="667"/>
                  </a:cxn>
                  <a:cxn ang="0">
                    <a:pos x="406" y="620"/>
                  </a:cxn>
                  <a:cxn ang="0">
                    <a:pos x="368" y="576"/>
                  </a:cxn>
                  <a:cxn ang="0">
                    <a:pos x="341" y="561"/>
                  </a:cxn>
                  <a:cxn ang="0">
                    <a:pos x="291" y="551"/>
                  </a:cxn>
                  <a:cxn ang="0">
                    <a:pos x="259" y="569"/>
                  </a:cxn>
                  <a:cxn ang="0">
                    <a:pos x="231" y="614"/>
                  </a:cxn>
                  <a:cxn ang="0">
                    <a:pos x="200" y="604"/>
                  </a:cxn>
                  <a:cxn ang="0">
                    <a:pos x="146" y="567"/>
                  </a:cxn>
                  <a:cxn ang="0">
                    <a:pos x="121" y="507"/>
                  </a:cxn>
                  <a:cxn ang="0">
                    <a:pos x="101" y="467"/>
                  </a:cxn>
                  <a:cxn ang="0">
                    <a:pos x="48" y="412"/>
                  </a:cxn>
                  <a:cxn ang="0">
                    <a:pos x="13" y="374"/>
                  </a:cxn>
                </a:cxnLst>
                <a:rect l="0" t="0" r="r" b="b"/>
                <a:pathLst>
                  <a:path w="914" h="890">
                    <a:moveTo>
                      <a:pt x="6" y="369"/>
                    </a:moveTo>
                    <a:lnTo>
                      <a:pt x="6" y="367"/>
                    </a:lnTo>
                    <a:lnTo>
                      <a:pt x="3" y="364"/>
                    </a:lnTo>
                    <a:lnTo>
                      <a:pt x="0" y="354"/>
                    </a:lnTo>
                    <a:lnTo>
                      <a:pt x="0" y="351"/>
                    </a:lnTo>
                    <a:lnTo>
                      <a:pt x="53" y="356"/>
                    </a:lnTo>
                    <a:lnTo>
                      <a:pt x="121" y="362"/>
                    </a:lnTo>
                    <a:lnTo>
                      <a:pt x="181" y="367"/>
                    </a:lnTo>
                    <a:lnTo>
                      <a:pt x="241" y="371"/>
                    </a:lnTo>
                    <a:lnTo>
                      <a:pt x="244" y="371"/>
                    </a:lnTo>
                    <a:lnTo>
                      <a:pt x="249" y="366"/>
                    </a:lnTo>
                    <a:lnTo>
                      <a:pt x="254" y="281"/>
                    </a:lnTo>
                    <a:lnTo>
                      <a:pt x="261" y="206"/>
                    </a:lnTo>
                    <a:lnTo>
                      <a:pt x="273" y="6"/>
                    </a:lnTo>
                    <a:lnTo>
                      <a:pt x="274" y="1"/>
                    </a:lnTo>
                    <a:lnTo>
                      <a:pt x="276" y="0"/>
                    </a:lnTo>
                    <a:lnTo>
                      <a:pt x="366" y="5"/>
                    </a:lnTo>
                    <a:lnTo>
                      <a:pt x="434" y="8"/>
                    </a:lnTo>
                    <a:lnTo>
                      <a:pt x="461" y="8"/>
                    </a:lnTo>
                    <a:lnTo>
                      <a:pt x="468" y="10"/>
                    </a:lnTo>
                    <a:lnTo>
                      <a:pt x="473" y="13"/>
                    </a:lnTo>
                    <a:lnTo>
                      <a:pt x="469" y="159"/>
                    </a:lnTo>
                    <a:lnTo>
                      <a:pt x="468" y="168"/>
                    </a:lnTo>
                    <a:lnTo>
                      <a:pt x="473" y="169"/>
                    </a:lnTo>
                    <a:lnTo>
                      <a:pt x="479" y="173"/>
                    </a:lnTo>
                    <a:lnTo>
                      <a:pt x="488" y="183"/>
                    </a:lnTo>
                    <a:lnTo>
                      <a:pt x="493" y="186"/>
                    </a:lnTo>
                    <a:lnTo>
                      <a:pt x="498" y="183"/>
                    </a:lnTo>
                    <a:lnTo>
                      <a:pt x="504" y="184"/>
                    </a:lnTo>
                    <a:lnTo>
                      <a:pt x="509" y="184"/>
                    </a:lnTo>
                    <a:lnTo>
                      <a:pt x="511" y="179"/>
                    </a:lnTo>
                    <a:lnTo>
                      <a:pt x="513" y="183"/>
                    </a:lnTo>
                    <a:lnTo>
                      <a:pt x="518" y="184"/>
                    </a:lnTo>
                    <a:lnTo>
                      <a:pt x="521" y="189"/>
                    </a:lnTo>
                    <a:lnTo>
                      <a:pt x="521" y="194"/>
                    </a:lnTo>
                    <a:lnTo>
                      <a:pt x="523" y="201"/>
                    </a:lnTo>
                    <a:lnTo>
                      <a:pt x="529" y="201"/>
                    </a:lnTo>
                    <a:lnTo>
                      <a:pt x="531" y="201"/>
                    </a:lnTo>
                    <a:lnTo>
                      <a:pt x="536" y="199"/>
                    </a:lnTo>
                    <a:lnTo>
                      <a:pt x="543" y="203"/>
                    </a:lnTo>
                    <a:lnTo>
                      <a:pt x="553" y="208"/>
                    </a:lnTo>
                    <a:lnTo>
                      <a:pt x="558" y="206"/>
                    </a:lnTo>
                    <a:lnTo>
                      <a:pt x="563" y="206"/>
                    </a:lnTo>
                    <a:lnTo>
                      <a:pt x="566" y="209"/>
                    </a:lnTo>
                    <a:lnTo>
                      <a:pt x="569" y="213"/>
                    </a:lnTo>
                    <a:lnTo>
                      <a:pt x="576" y="211"/>
                    </a:lnTo>
                    <a:lnTo>
                      <a:pt x="581" y="208"/>
                    </a:lnTo>
                    <a:lnTo>
                      <a:pt x="591" y="208"/>
                    </a:lnTo>
                    <a:lnTo>
                      <a:pt x="596" y="208"/>
                    </a:lnTo>
                    <a:lnTo>
                      <a:pt x="596" y="214"/>
                    </a:lnTo>
                    <a:lnTo>
                      <a:pt x="599" y="219"/>
                    </a:lnTo>
                    <a:lnTo>
                      <a:pt x="604" y="219"/>
                    </a:lnTo>
                    <a:lnTo>
                      <a:pt x="606" y="223"/>
                    </a:lnTo>
                    <a:lnTo>
                      <a:pt x="606" y="229"/>
                    </a:lnTo>
                    <a:lnTo>
                      <a:pt x="611" y="231"/>
                    </a:lnTo>
                    <a:lnTo>
                      <a:pt x="616" y="229"/>
                    </a:lnTo>
                    <a:lnTo>
                      <a:pt x="624" y="221"/>
                    </a:lnTo>
                    <a:lnTo>
                      <a:pt x="631" y="223"/>
                    </a:lnTo>
                    <a:lnTo>
                      <a:pt x="633" y="228"/>
                    </a:lnTo>
                    <a:lnTo>
                      <a:pt x="638" y="228"/>
                    </a:lnTo>
                    <a:lnTo>
                      <a:pt x="639" y="233"/>
                    </a:lnTo>
                    <a:lnTo>
                      <a:pt x="644" y="234"/>
                    </a:lnTo>
                    <a:lnTo>
                      <a:pt x="653" y="229"/>
                    </a:lnTo>
                    <a:lnTo>
                      <a:pt x="657" y="231"/>
                    </a:lnTo>
                    <a:lnTo>
                      <a:pt x="656" y="236"/>
                    </a:lnTo>
                    <a:lnTo>
                      <a:pt x="657" y="241"/>
                    </a:lnTo>
                    <a:lnTo>
                      <a:pt x="659" y="243"/>
                    </a:lnTo>
                    <a:lnTo>
                      <a:pt x="662" y="241"/>
                    </a:lnTo>
                    <a:lnTo>
                      <a:pt x="666" y="231"/>
                    </a:lnTo>
                    <a:lnTo>
                      <a:pt x="671" y="228"/>
                    </a:lnTo>
                    <a:lnTo>
                      <a:pt x="671" y="224"/>
                    </a:lnTo>
                    <a:lnTo>
                      <a:pt x="672" y="223"/>
                    </a:lnTo>
                    <a:lnTo>
                      <a:pt x="677" y="226"/>
                    </a:lnTo>
                    <a:lnTo>
                      <a:pt x="682" y="231"/>
                    </a:lnTo>
                    <a:lnTo>
                      <a:pt x="687" y="233"/>
                    </a:lnTo>
                    <a:lnTo>
                      <a:pt x="692" y="228"/>
                    </a:lnTo>
                    <a:lnTo>
                      <a:pt x="697" y="229"/>
                    </a:lnTo>
                    <a:lnTo>
                      <a:pt x="701" y="234"/>
                    </a:lnTo>
                    <a:lnTo>
                      <a:pt x="706" y="238"/>
                    </a:lnTo>
                    <a:lnTo>
                      <a:pt x="712" y="239"/>
                    </a:lnTo>
                    <a:lnTo>
                      <a:pt x="717" y="244"/>
                    </a:lnTo>
                    <a:lnTo>
                      <a:pt x="719" y="239"/>
                    </a:lnTo>
                    <a:lnTo>
                      <a:pt x="724" y="239"/>
                    </a:lnTo>
                    <a:lnTo>
                      <a:pt x="731" y="233"/>
                    </a:lnTo>
                    <a:lnTo>
                      <a:pt x="736" y="233"/>
                    </a:lnTo>
                    <a:lnTo>
                      <a:pt x="742" y="228"/>
                    </a:lnTo>
                    <a:lnTo>
                      <a:pt x="747" y="231"/>
                    </a:lnTo>
                    <a:lnTo>
                      <a:pt x="752" y="231"/>
                    </a:lnTo>
                    <a:lnTo>
                      <a:pt x="757" y="228"/>
                    </a:lnTo>
                    <a:lnTo>
                      <a:pt x="767" y="224"/>
                    </a:lnTo>
                    <a:lnTo>
                      <a:pt x="772" y="229"/>
                    </a:lnTo>
                    <a:lnTo>
                      <a:pt x="776" y="229"/>
                    </a:lnTo>
                    <a:lnTo>
                      <a:pt x="782" y="229"/>
                    </a:lnTo>
                    <a:lnTo>
                      <a:pt x="786" y="228"/>
                    </a:lnTo>
                    <a:lnTo>
                      <a:pt x="789" y="223"/>
                    </a:lnTo>
                    <a:lnTo>
                      <a:pt x="794" y="223"/>
                    </a:lnTo>
                    <a:lnTo>
                      <a:pt x="806" y="231"/>
                    </a:lnTo>
                    <a:lnTo>
                      <a:pt x="816" y="238"/>
                    </a:lnTo>
                    <a:lnTo>
                      <a:pt x="821" y="239"/>
                    </a:lnTo>
                    <a:lnTo>
                      <a:pt x="826" y="244"/>
                    </a:lnTo>
                    <a:lnTo>
                      <a:pt x="841" y="246"/>
                    </a:lnTo>
                    <a:lnTo>
                      <a:pt x="842" y="248"/>
                    </a:lnTo>
                    <a:lnTo>
                      <a:pt x="844" y="249"/>
                    </a:lnTo>
                    <a:lnTo>
                      <a:pt x="849" y="254"/>
                    </a:lnTo>
                    <a:lnTo>
                      <a:pt x="854" y="251"/>
                    </a:lnTo>
                    <a:lnTo>
                      <a:pt x="871" y="254"/>
                    </a:lnTo>
                    <a:lnTo>
                      <a:pt x="872" y="298"/>
                    </a:lnTo>
                    <a:lnTo>
                      <a:pt x="876" y="382"/>
                    </a:lnTo>
                    <a:lnTo>
                      <a:pt x="884" y="391"/>
                    </a:lnTo>
                    <a:lnTo>
                      <a:pt x="887" y="396"/>
                    </a:lnTo>
                    <a:lnTo>
                      <a:pt x="892" y="406"/>
                    </a:lnTo>
                    <a:lnTo>
                      <a:pt x="891" y="414"/>
                    </a:lnTo>
                    <a:lnTo>
                      <a:pt x="896" y="419"/>
                    </a:lnTo>
                    <a:lnTo>
                      <a:pt x="897" y="424"/>
                    </a:lnTo>
                    <a:lnTo>
                      <a:pt x="899" y="426"/>
                    </a:lnTo>
                    <a:lnTo>
                      <a:pt x="902" y="431"/>
                    </a:lnTo>
                    <a:lnTo>
                      <a:pt x="902" y="436"/>
                    </a:lnTo>
                    <a:lnTo>
                      <a:pt x="911" y="447"/>
                    </a:lnTo>
                    <a:lnTo>
                      <a:pt x="912" y="447"/>
                    </a:lnTo>
                    <a:lnTo>
                      <a:pt x="912" y="452"/>
                    </a:lnTo>
                    <a:lnTo>
                      <a:pt x="914" y="457"/>
                    </a:lnTo>
                    <a:lnTo>
                      <a:pt x="911" y="462"/>
                    </a:lnTo>
                    <a:lnTo>
                      <a:pt x="914" y="467"/>
                    </a:lnTo>
                    <a:lnTo>
                      <a:pt x="911" y="472"/>
                    </a:lnTo>
                    <a:lnTo>
                      <a:pt x="912" y="477"/>
                    </a:lnTo>
                    <a:lnTo>
                      <a:pt x="909" y="482"/>
                    </a:lnTo>
                    <a:lnTo>
                      <a:pt x="907" y="489"/>
                    </a:lnTo>
                    <a:lnTo>
                      <a:pt x="904" y="494"/>
                    </a:lnTo>
                    <a:lnTo>
                      <a:pt x="902" y="499"/>
                    </a:lnTo>
                    <a:lnTo>
                      <a:pt x="902" y="509"/>
                    </a:lnTo>
                    <a:lnTo>
                      <a:pt x="899" y="516"/>
                    </a:lnTo>
                    <a:lnTo>
                      <a:pt x="902" y="521"/>
                    </a:lnTo>
                    <a:lnTo>
                      <a:pt x="904" y="534"/>
                    </a:lnTo>
                    <a:lnTo>
                      <a:pt x="902" y="541"/>
                    </a:lnTo>
                    <a:lnTo>
                      <a:pt x="897" y="546"/>
                    </a:lnTo>
                    <a:lnTo>
                      <a:pt x="897" y="546"/>
                    </a:lnTo>
                    <a:lnTo>
                      <a:pt x="892" y="551"/>
                    </a:lnTo>
                    <a:lnTo>
                      <a:pt x="887" y="561"/>
                    </a:lnTo>
                    <a:lnTo>
                      <a:pt x="894" y="572"/>
                    </a:lnTo>
                    <a:lnTo>
                      <a:pt x="879" y="574"/>
                    </a:lnTo>
                    <a:lnTo>
                      <a:pt x="862" y="581"/>
                    </a:lnTo>
                    <a:lnTo>
                      <a:pt x="847" y="589"/>
                    </a:lnTo>
                    <a:lnTo>
                      <a:pt x="841" y="592"/>
                    </a:lnTo>
                    <a:lnTo>
                      <a:pt x="836" y="594"/>
                    </a:lnTo>
                    <a:lnTo>
                      <a:pt x="831" y="600"/>
                    </a:lnTo>
                    <a:lnTo>
                      <a:pt x="829" y="600"/>
                    </a:lnTo>
                    <a:lnTo>
                      <a:pt x="832" y="594"/>
                    </a:lnTo>
                    <a:lnTo>
                      <a:pt x="844" y="585"/>
                    </a:lnTo>
                    <a:lnTo>
                      <a:pt x="849" y="585"/>
                    </a:lnTo>
                    <a:lnTo>
                      <a:pt x="851" y="584"/>
                    </a:lnTo>
                    <a:lnTo>
                      <a:pt x="841" y="584"/>
                    </a:lnTo>
                    <a:lnTo>
                      <a:pt x="829" y="587"/>
                    </a:lnTo>
                    <a:lnTo>
                      <a:pt x="832" y="576"/>
                    </a:lnTo>
                    <a:lnTo>
                      <a:pt x="832" y="567"/>
                    </a:lnTo>
                    <a:lnTo>
                      <a:pt x="827" y="567"/>
                    </a:lnTo>
                    <a:lnTo>
                      <a:pt x="822" y="571"/>
                    </a:lnTo>
                    <a:lnTo>
                      <a:pt x="819" y="576"/>
                    </a:lnTo>
                    <a:lnTo>
                      <a:pt x="812" y="572"/>
                    </a:lnTo>
                    <a:lnTo>
                      <a:pt x="809" y="574"/>
                    </a:lnTo>
                    <a:lnTo>
                      <a:pt x="812" y="579"/>
                    </a:lnTo>
                    <a:lnTo>
                      <a:pt x="812" y="584"/>
                    </a:lnTo>
                    <a:lnTo>
                      <a:pt x="817" y="589"/>
                    </a:lnTo>
                    <a:lnTo>
                      <a:pt x="817" y="595"/>
                    </a:lnTo>
                    <a:lnTo>
                      <a:pt x="822" y="597"/>
                    </a:lnTo>
                    <a:lnTo>
                      <a:pt x="819" y="604"/>
                    </a:lnTo>
                    <a:lnTo>
                      <a:pt x="814" y="607"/>
                    </a:lnTo>
                    <a:lnTo>
                      <a:pt x="811" y="612"/>
                    </a:lnTo>
                    <a:lnTo>
                      <a:pt x="802" y="619"/>
                    </a:lnTo>
                    <a:lnTo>
                      <a:pt x="801" y="627"/>
                    </a:lnTo>
                    <a:lnTo>
                      <a:pt x="791" y="637"/>
                    </a:lnTo>
                    <a:lnTo>
                      <a:pt x="786" y="640"/>
                    </a:lnTo>
                    <a:lnTo>
                      <a:pt x="779" y="644"/>
                    </a:lnTo>
                    <a:lnTo>
                      <a:pt x="769" y="652"/>
                    </a:lnTo>
                    <a:lnTo>
                      <a:pt x="759" y="652"/>
                    </a:lnTo>
                    <a:lnTo>
                      <a:pt x="747" y="655"/>
                    </a:lnTo>
                    <a:lnTo>
                      <a:pt x="749" y="662"/>
                    </a:lnTo>
                    <a:lnTo>
                      <a:pt x="754" y="657"/>
                    </a:lnTo>
                    <a:lnTo>
                      <a:pt x="759" y="657"/>
                    </a:lnTo>
                    <a:lnTo>
                      <a:pt x="754" y="660"/>
                    </a:lnTo>
                    <a:lnTo>
                      <a:pt x="742" y="665"/>
                    </a:lnTo>
                    <a:lnTo>
                      <a:pt x="727" y="674"/>
                    </a:lnTo>
                    <a:lnTo>
                      <a:pt x="727" y="672"/>
                    </a:lnTo>
                    <a:lnTo>
                      <a:pt x="737" y="665"/>
                    </a:lnTo>
                    <a:lnTo>
                      <a:pt x="739" y="660"/>
                    </a:lnTo>
                    <a:lnTo>
                      <a:pt x="729" y="665"/>
                    </a:lnTo>
                    <a:lnTo>
                      <a:pt x="732" y="662"/>
                    </a:lnTo>
                    <a:lnTo>
                      <a:pt x="727" y="662"/>
                    </a:lnTo>
                    <a:lnTo>
                      <a:pt x="724" y="657"/>
                    </a:lnTo>
                    <a:lnTo>
                      <a:pt x="719" y="660"/>
                    </a:lnTo>
                    <a:lnTo>
                      <a:pt x="714" y="659"/>
                    </a:lnTo>
                    <a:lnTo>
                      <a:pt x="711" y="652"/>
                    </a:lnTo>
                    <a:lnTo>
                      <a:pt x="711" y="654"/>
                    </a:lnTo>
                    <a:lnTo>
                      <a:pt x="714" y="664"/>
                    </a:lnTo>
                    <a:lnTo>
                      <a:pt x="709" y="665"/>
                    </a:lnTo>
                    <a:lnTo>
                      <a:pt x="701" y="659"/>
                    </a:lnTo>
                    <a:lnTo>
                      <a:pt x="701" y="655"/>
                    </a:lnTo>
                    <a:lnTo>
                      <a:pt x="696" y="655"/>
                    </a:lnTo>
                    <a:lnTo>
                      <a:pt x="701" y="667"/>
                    </a:lnTo>
                    <a:lnTo>
                      <a:pt x="706" y="670"/>
                    </a:lnTo>
                    <a:lnTo>
                      <a:pt x="702" y="675"/>
                    </a:lnTo>
                    <a:lnTo>
                      <a:pt x="707" y="674"/>
                    </a:lnTo>
                    <a:lnTo>
                      <a:pt x="712" y="677"/>
                    </a:lnTo>
                    <a:lnTo>
                      <a:pt x="712" y="679"/>
                    </a:lnTo>
                    <a:lnTo>
                      <a:pt x="696" y="687"/>
                    </a:lnTo>
                    <a:lnTo>
                      <a:pt x="691" y="685"/>
                    </a:lnTo>
                    <a:lnTo>
                      <a:pt x="684" y="675"/>
                    </a:lnTo>
                    <a:lnTo>
                      <a:pt x="686" y="677"/>
                    </a:lnTo>
                    <a:lnTo>
                      <a:pt x="682" y="682"/>
                    </a:lnTo>
                    <a:lnTo>
                      <a:pt x="686" y="687"/>
                    </a:lnTo>
                    <a:lnTo>
                      <a:pt x="686" y="694"/>
                    </a:lnTo>
                    <a:lnTo>
                      <a:pt x="679" y="700"/>
                    </a:lnTo>
                    <a:lnTo>
                      <a:pt x="674" y="704"/>
                    </a:lnTo>
                    <a:lnTo>
                      <a:pt x="676" y="697"/>
                    </a:lnTo>
                    <a:lnTo>
                      <a:pt x="676" y="692"/>
                    </a:lnTo>
                    <a:lnTo>
                      <a:pt x="674" y="697"/>
                    </a:lnTo>
                    <a:lnTo>
                      <a:pt x="669" y="704"/>
                    </a:lnTo>
                    <a:lnTo>
                      <a:pt x="667" y="699"/>
                    </a:lnTo>
                    <a:lnTo>
                      <a:pt x="662" y="702"/>
                    </a:lnTo>
                    <a:lnTo>
                      <a:pt x="657" y="700"/>
                    </a:lnTo>
                    <a:lnTo>
                      <a:pt x="659" y="704"/>
                    </a:lnTo>
                    <a:lnTo>
                      <a:pt x="656" y="709"/>
                    </a:lnTo>
                    <a:lnTo>
                      <a:pt x="661" y="714"/>
                    </a:lnTo>
                    <a:lnTo>
                      <a:pt x="662" y="709"/>
                    </a:lnTo>
                    <a:lnTo>
                      <a:pt x="667" y="704"/>
                    </a:lnTo>
                    <a:lnTo>
                      <a:pt x="667" y="709"/>
                    </a:lnTo>
                    <a:lnTo>
                      <a:pt x="666" y="715"/>
                    </a:lnTo>
                    <a:lnTo>
                      <a:pt x="654" y="729"/>
                    </a:lnTo>
                    <a:lnTo>
                      <a:pt x="649" y="724"/>
                    </a:lnTo>
                    <a:lnTo>
                      <a:pt x="639" y="725"/>
                    </a:lnTo>
                    <a:lnTo>
                      <a:pt x="633" y="727"/>
                    </a:lnTo>
                    <a:lnTo>
                      <a:pt x="636" y="729"/>
                    </a:lnTo>
                    <a:lnTo>
                      <a:pt x="641" y="727"/>
                    </a:lnTo>
                    <a:lnTo>
                      <a:pt x="641" y="730"/>
                    </a:lnTo>
                    <a:lnTo>
                      <a:pt x="646" y="735"/>
                    </a:lnTo>
                    <a:lnTo>
                      <a:pt x="648" y="737"/>
                    </a:lnTo>
                    <a:lnTo>
                      <a:pt x="649" y="742"/>
                    </a:lnTo>
                    <a:lnTo>
                      <a:pt x="639" y="769"/>
                    </a:lnTo>
                    <a:lnTo>
                      <a:pt x="631" y="772"/>
                    </a:lnTo>
                    <a:lnTo>
                      <a:pt x="636" y="767"/>
                    </a:lnTo>
                    <a:lnTo>
                      <a:pt x="631" y="765"/>
                    </a:lnTo>
                    <a:lnTo>
                      <a:pt x="628" y="767"/>
                    </a:lnTo>
                    <a:lnTo>
                      <a:pt x="623" y="769"/>
                    </a:lnTo>
                    <a:lnTo>
                      <a:pt x="619" y="762"/>
                    </a:lnTo>
                    <a:lnTo>
                      <a:pt x="613" y="759"/>
                    </a:lnTo>
                    <a:lnTo>
                      <a:pt x="616" y="764"/>
                    </a:lnTo>
                    <a:lnTo>
                      <a:pt x="619" y="767"/>
                    </a:lnTo>
                    <a:lnTo>
                      <a:pt x="618" y="774"/>
                    </a:lnTo>
                    <a:lnTo>
                      <a:pt x="629" y="775"/>
                    </a:lnTo>
                    <a:lnTo>
                      <a:pt x="639" y="774"/>
                    </a:lnTo>
                    <a:lnTo>
                      <a:pt x="638" y="779"/>
                    </a:lnTo>
                    <a:lnTo>
                      <a:pt x="638" y="784"/>
                    </a:lnTo>
                    <a:lnTo>
                      <a:pt x="634" y="789"/>
                    </a:lnTo>
                    <a:lnTo>
                      <a:pt x="634" y="795"/>
                    </a:lnTo>
                    <a:lnTo>
                      <a:pt x="629" y="795"/>
                    </a:lnTo>
                    <a:lnTo>
                      <a:pt x="629" y="800"/>
                    </a:lnTo>
                    <a:lnTo>
                      <a:pt x="634" y="807"/>
                    </a:lnTo>
                    <a:lnTo>
                      <a:pt x="629" y="804"/>
                    </a:lnTo>
                    <a:lnTo>
                      <a:pt x="629" y="810"/>
                    </a:lnTo>
                    <a:lnTo>
                      <a:pt x="634" y="815"/>
                    </a:lnTo>
                    <a:lnTo>
                      <a:pt x="638" y="833"/>
                    </a:lnTo>
                    <a:lnTo>
                      <a:pt x="638" y="838"/>
                    </a:lnTo>
                    <a:lnTo>
                      <a:pt x="646" y="857"/>
                    </a:lnTo>
                    <a:lnTo>
                      <a:pt x="648" y="867"/>
                    </a:lnTo>
                    <a:lnTo>
                      <a:pt x="651" y="872"/>
                    </a:lnTo>
                    <a:lnTo>
                      <a:pt x="646" y="872"/>
                    </a:lnTo>
                    <a:lnTo>
                      <a:pt x="649" y="878"/>
                    </a:lnTo>
                    <a:lnTo>
                      <a:pt x="654" y="873"/>
                    </a:lnTo>
                    <a:lnTo>
                      <a:pt x="653" y="878"/>
                    </a:lnTo>
                    <a:lnTo>
                      <a:pt x="659" y="873"/>
                    </a:lnTo>
                    <a:lnTo>
                      <a:pt x="659" y="880"/>
                    </a:lnTo>
                    <a:lnTo>
                      <a:pt x="657" y="880"/>
                    </a:lnTo>
                    <a:lnTo>
                      <a:pt x="644" y="883"/>
                    </a:lnTo>
                    <a:lnTo>
                      <a:pt x="644" y="888"/>
                    </a:lnTo>
                    <a:lnTo>
                      <a:pt x="639" y="890"/>
                    </a:lnTo>
                    <a:lnTo>
                      <a:pt x="633" y="885"/>
                    </a:lnTo>
                    <a:lnTo>
                      <a:pt x="633" y="885"/>
                    </a:lnTo>
                    <a:lnTo>
                      <a:pt x="623" y="875"/>
                    </a:lnTo>
                    <a:lnTo>
                      <a:pt x="618" y="873"/>
                    </a:lnTo>
                    <a:lnTo>
                      <a:pt x="613" y="872"/>
                    </a:lnTo>
                    <a:lnTo>
                      <a:pt x="599" y="872"/>
                    </a:lnTo>
                    <a:lnTo>
                      <a:pt x="578" y="870"/>
                    </a:lnTo>
                    <a:lnTo>
                      <a:pt x="574" y="868"/>
                    </a:lnTo>
                    <a:lnTo>
                      <a:pt x="564" y="858"/>
                    </a:lnTo>
                    <a:lnTo>
                      <a:pt x="558" y="858"/>
                    </a:lnTo>
                    <a:lnTo>
                      <a:pt x="553" y="855"/>
                    </a:lnTo>
                    <a:lnTo>
                      <a:pt x="548" y="857"/>
                    </a:lnTo>
                    <a:lnTo>
                      <a:pt x="544" y="855"/>
                    </a:lnTo>
                    <a:lnTo>
                      <a:pt x="541" y="850"/>
                    </a:lnTo>
                    <a:lnTo>
                      <a:pt x="536" y="845"/>
                    </a:lnTo>
                    <a:lnTo>
                      <a:pt x="533" y="847"/>
                    </a:lnTo>
                    <a:lnTo>
                      <a:pt x="528" y="843"/>
                    </a:lnTo>
                    <a:lnTo>
                      <a:pt x="518" y="843"/>
                    </a:lnTo>
                    <a:lnTo>
                      <a:pt x="514" y="842"/>
                    </a:lnTo>
                    <a:lnTo>
                      <a:pt x="514" y="837"/>
                    </a:lnTo>
                    <a:lnTo>
                      <a:pt x="509" y="832"/>
                    </a:lnTo>
                    <a:lnTo>
                      <a:pt x="508" y="820"/>
                    </a:lnTo>
                    <a:lnTo>
                      <a:pt x="504" y="809"/>
                    </a:lnTo>
                    <a:lnTo>
                      <a:pt x="499" y="804"/>
                    </a:lnTo>
                    <a:lnTo>
                      <a:pt x="494" y="794"/>
                    </a:lnTo>
                    <a:lnTo>
                      <a:pt x="489" y="789"/>
                    </a:lnTo>
                    <a:lnTo>
                      <a:pt x="489" y="784"/>
                    </a:lnTo>
                    <a:lnTo>
                      <a:pt x="491" y="779"/>
                    </a:lnTo>
                    <a:lnTo>
                      <a:pt x="491" y="772"/>
                    </a:lnTo>
                    <a:lnTo>
                      <a:pt x="484" y="769"/>
                    </a:lnTo>
                    <a:lnTo>
                      <a:pt x="488" y="762"/>
                    </a:lnTo>
                    <a:lnTo>
                      <a:pt x="488" y="757"/>
                    </a:lnTo>
                    <a:lnTo>
                      <a:pt x="486" y="752"/>
                    </a:lnTo>
                    <a:lnTo>
                      <a:pt x="486" y="747"/>
                    </a:lnTo>
                    <a:lnTo>
                      <a:pt x="484" y="745"/>
                    </a:lnTo>
                    <a:lnTo>
                      <a:pt x="479" y="740"/>
                    </a:lnTo>
                    <a:lnTo>
                      <a:pt x="471" y="739"/>
                    </a:lnTo>
                    <a:lnTo>
                      <a:pt x="461" y="724"/>
                    </a:lnTo>
                    <a:lnTo>
                      <a:pt x="459" y="719"/>
                    </a:lnTo>
                    <a:lnTo>
                      <a:pt x="456" y="714"/>
                    </a:lnTo>
                    <a:lnTo>
                      <a:pt x="451" y="709"/>
                    </a:lnTo>
                    <a:lnTo>
                      <a:pt x="449" y="704"/>
                    </a:lnTo>
                    <a:lnTo>
                      <a:pt x="446" y="697"/>
                    </a:lnTo>
                    <a:lnTo>
                      <a:pt x="441" y="695"/>
                    </a:lnTo>
                    <a:lnTo>
                      <a:pt x="434" y="690"/>
                    </a:lnTo>
                    <a:lnTo>
                      <a:pt x="429" y="680"/>
                    </a:lnTo>
                    <a:lnTo>
                      <a:pt x="428" y="669"/>
                    </a:lnTo>
                    <a:lnTo>
                      <a:pt x="429" y="667"/>
                    </a:lnTo>
                    <a:lnTo>
                      <a:pt x="424" y="662"/>
                    </a:lnTo>
                    <a:lnTo>
                      <a:pt x="421" y="657"/>
                    </a:lnTo>
                    <a:lnTo>
                      <a:pt x="418" y="652"/>
                    </a:lnTo>
                    <a:lnTo>
                      <a:pt x="418" y="650"/>
                    </a:lnTo>
                    <a:lnTo>
                      <a:pt x="416" y="645"/>
                    </a:lnTo>
                    <a:lnTo>
                      <a:pt x="409" y="634"/>
                    </a:lnTo>
                    <a:lnTo>
                      <a:pt x="406" y="620"/>
                    </a:lnTo>
                    <a:lnTo>
                      <a:pt x="403" y="615"/>
                    </a:lnTo>
                    <a:lnTo>
                      <a:pt x="396" y="604"/>
                    </a:lnTo>
                    <a:lnTo>
                      <a:pt x="381" y="592"/>
                    </a:lnTo>
                    <a:lnTo>
                      <a:pt x="381" y="589"/>
                    </a:lnTo>
                    <a:lnTo>
                      <a:pt x="376" y="585"/>
                    </a:lnTo>
                    <a:lnTo>
                      <a:pt x="371" y="581"/>
                    </a:lnTo>
                    <a:lnTo>
                      <a:pt x="368" y="576"/>
                    </a:lnTo>
                    <a:lnTo>
                      <a:pt x="363" y="577"/>
                    </a:lnTo>
                    <a:lnTo>
                      <a:pt x="363" y="574"/>
                    </a:lnTo>
                    <a:lnTo>
                      <a:pt x="358" y="569"/>
                    </a:lnTo>
                    <a:lnTo>
                      <a:pt x="356" y="564"/>
                    </a:lnTo>
                    <a:lnTo>
                      <a:pt x="351" y="559"/>
                    </a:lnTo>
                    <a:lnTo>
                      <a:pt x="346" y="557"/>
                    </a:lnTo>
                    <a:lnTo>
                      <a:pt x="341" y="561"/>
                    </a:lnTo>
                    <a:lnTo>
                      <a:pt x="326" y="557"/>
                    </a:lnTo>
                    <a:lnTo>
                      <a:pt x="321" y="557"/>
                    </a:lnTo>
                    <a:lnTo>
                      <a:pt x="316" y="556"/>
                    </a:lnTo>
                    <a:lnTo>
                      <a:pt x="309" y="557"/>
                    </a:lnTo>
                    <a:lnTo>
                      <a:pt x="304" y="556"/>
                    </a:lnTo>
                    <a:lnTo>
                      <a:pt x="296" y="551"/>
                    </a:lnTo>
                    <a:lnTo>
                      <a:pt x="291" y="551"/>
                    </a:lnTo>
                    <a:lnTo>
                      <a:pt x="288" y="556"/>
                    </a:lnTo>
                    <a:lnTo>
                      <a:pt x="283" y="557"/>
                    </a:lnTo>
                    <a:lnTo>
                      <a:pt x="278" y="556"/>
                    </a:lnTo>
                    <a:lnTo>
                      <a:pt x="271" y="559"/>
                    </a:lnTo>
                    <a:lnTo>
                      <a:pt x="266" y="559"/>
                    </a:lnTo>
                    <a:lnTo>
                      <a:pt x="264" y="562"/>
                    </a:lnTo>
                    <a:lnTo>
                      <a:pt x="259" y="569"/>
                    </a:lnTo>
                    <a:lnTo>
                      <a:pt x="251" y="590"/>
                    </a:lnTo>
                    <a:lnTo>
                      <a:pt x="248" y="592"/>
                    </a:lnTo>
                    <a:lnTo>
                      <a:pt x="248" y="597"/>
                    </a:lnTo>
                    <a:lnTo>
                      <a:pt x="244" y="602"/>
                    </a:lnTo>
                    <a:lnTo>
                      <a:pt x="239" y="604"/>
                    </a:lnTo>
                    <a:lnTo>
                      <a:pt x="236" y="609"/>
                    </a:lnTo>
                    <a:lnTo>
                      <a:pt x="231" y="614"/>
                    </a:lnTo>
                    <a:lnTo>
                      <a:pt x="229" y="617"/>
                    </a:lnTo>
                    <a:lnTo>
                      <a:pt x="221" y="617"/>
                    </a:lnTo>
                    <a:lnTo>
                      <a:pt x="216" y="617"/>
                    </a:lnTo>
                    <a:lnTo>
                      <a:pt x="216" y="615"/>
                    </a:lnTo>
                    <a:lnTo>
                      <a:pt x="211" y="614"/>
                    </a:lnTo>
                    <a:lnTo>
                      <a:pt x="206" y="610"/>
                    </a:lnTo>
                    <a:lnTo>
                      <a:pt x="200" y="604"/>
                    </a:lnTo>
                    <a:lnTo>
                      <a:pt x="186" y="597"/>
                    </a:lnTo>
                    <a:lnTo>
                      <a:pt x="183" y="592"/>
                    </a:lnTo>
                    <a:lnTo>
                      <a:pt x="173" y="590"/>
                    </a:lnTo>
                    <a:lnTo>
                      <a:pt x="168" y="587"/>
                    </a:lnTo>
                    <a:lnTo>
                      <a:pt x="156" y="577"/>
                    </a:lnTo>
                    <a:lnTo>
                      <a:pt x="153" y="572"/>
                    </a:lnTo>
                    <a:lnTo>
                      <a:pt x="146" y="567"/>
                    </a:lnTo>
                    <a:lnTo>
                      <a:pt x="141" y="566"/>
                    </a:lnTo>
                    <a:lnTo>
                      <a:pt x="135" y="559"/>
                    </a:lnTo>
                    <a:lnTo>
                      <a:pt x="123" y="532"/>
                    </a:lnTo>
                    <a:lnTo>
                      <a:pt x="123" y="522"/>
                    </a:lnTo>
                    <a:lnTo>
                      <a:pt x="125" y="517"/>
                    </a:lnTo>
                    <a:lnTo>
                      <a:pt x="125" y="512"/>
                    </a:lnTo>
                    <a:lnTo>
                      <a:pt x="121" y="507"/>
                    </a:lnTo>
                    <a:lnTo>
                      <a:pt x="118" y="496"/>
                    </a:lnTo>
                    <a:lnTo>
                      <a:pt x="115" y="494"/>
                    </a:lnTo>
                    <a:lnTo>
                      <a:pt x="113" y="484"/>
                    </a:lnTo>
                    <a:lnTo>
                      <a:pt x="111" y="479"/>
                    </a:lnTo>
                    <a:lnTo>
                      <a:pt x="106" y="476"/>
                    </a:lnTo>
                    <a:lnTo>
                      <a:pt x="106" y="471"/>
                    </a:lnTo>
                    <a:lnTo>
                      <a:pt x="101" y="467"/>
                    </a:lnTo>
                    <a:lnTo>
                      <a:pt x="90" y="459"/>
                    </a:lnTo>
                    <a:lnTo>
                      <a:pt x="85" y="456"/>
                    </a:lnTo>
                    <a:lnTo>
                      <a:pt x="80" y="452"/>
                    </a:lnTo>
                    <a:lnTo>
                      <a:pt x="70" y="442"/>
                    </a:lnTo>
                    <a:lnTo>
                      <a:pt x="68" y="436"/>
                    </a:lnTo>
                    <a:lnTo>
                      <a:pt x="58" y="426"/>
                    </a:lnTo>
                    <a:lnTo>
                      <a:pt x="48" y="412"/>
                    </a:lnTo>
                    <a:lnTo>
                      <a:pt x="43" y="407"/>
                    </a:lnTo>
                    <a:lnTo>
                      <a:pt x="33" y="402"/>
                    </a:lnTo>
                    <a:lnTo>
                      <a:pt x="28" y="397"/>
                    </a:lnTo>
                    <a:lnTo>
                      <a:pt x="23" y="387"/>
                    </a:lnTo>
                    <a:lnTo>
                      <a:pt x="21" y="382"/>
                    </a:lnTo>
                    <a:lnTo>
                      <a:pt x="18" y="377"/>
                    </a:lnTo>
                    <a:lnTo>
                      <a:pt x="13" y="374"/>
                    </a:lnTo>
                    <a:lnTo>
                      <a:pt x="11" y="372"/>
                    </a:lnTo>
                    <a:lnTo>
                      <a:pt x="11" y="372"/>
                    </a:lnTo>
                    <a:lnTo>
                      <a:pt x="6" y="369"/>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69" name="Freeform 501"/>
              <p:cNvSpPr>
                <a:spLocks/>
              </p:cNvSpPr>
              <p:nvPr/>
            </p:nvSpPr>
            <p:spPr bwMode="auto">
              <a:xfrm>
                <a:off x="3975" y="3075"/>
                <a:ext cx="326" cy="302"/>
              </a:xfrm>
              <a:custGeom>
                <a:avLst/>
                <a:gdLst/>
                <a:ahLst/>
                <a:cxnLst>
                  <a:cxn ang="0">
                    <a:pos x="65" y="12"/>
                  </a:cxn>
                  <a:cxn ang="0">
                    <a:pos x="288" y="0"/>
                  </a:cxn>
                  <a:cxn ang="0">
                    <a:pos x="298" y="9"/>
                  </a:cxn>
                  <a:cxn ang="0">
                    <a:pos x="299" y="19"/>
                  </a:cxn>
                  <a:cxn ang="0">
                    <a:pos x="289" y="27"/>
                  </a:cxn>
                  <a:cxn ang="0">
                    <a:pos x="283" y="39"/>
                  </a:cxn>
                  <a:cxn ang="0">
                    <a:pos x="323" y="40"/>
                  </a:cxn>
                  <a:cxn ang="0">
                    <a:pos x="326" y="47"/>
                  </a:cxn>
                  <a:cxn ang="0">
                    <a:pos x="323" y="55"/>
                  </a:cxn>
                  <a:cxn ang="0">
                    <a:pos x="313" y="62"/>
                  </a:cxn>
                  <a:cxn ang="0">
                    <a:pos x="311" y="65"/>
                  </a:cxn>
                  <a:cxn ang="0">
                    <a:pos x="311" y="74"/>
                  </a:cxn>
                  <a:cxn ang="0">
                    <a:pos x="304" y="80"/>
                  </a:cxn>
                  <a:cxn ang="0">
                    <a:pos x="306" y="89"/>
                  </a:cxn>
                  <a:cxn ang="0">
                    <a:pos x="299" y="89"/>
                  </a:cxn>
                  <a:cxn ang="0">
                    <a:pos x="303" y="92"/>
                  </a:cxn>
                  <a:cxn ang="0">
                    <a:pos x="304" y="112"/>
                  </a:cxn>
                  <a:cxn ang="0">
                    <a:pos x="299" y="115"/>
                  </a:cxn>
                  <a:cxn ang="0">
                    <a:pos x="291" y="123"/>
                  </a:cxn>
                  <a:cxn ang="0">
                    <a:pos x="293" y="127"/>
                  </a:cxn>
                  <a:cxn ang="0">
                    <a:pos x="288" y="137"/>
                  </a:cxn>
                  <a:cxn ang="0">
                    <a:pos x="281" y="135"/>
                  </a:cxn>
                  <a:cxn ang="0">
                    <a:pos x="278" y="148"/>
                  </a:cxn>
                  <a:cxn ang="0">
                    <a:pos x="276" y="150"/>
                  </a:cxn>
                  <a:cxn ang="0">
                    <a:pos x="276" y="155"/>
                  </a:cxn>
                  <a:cxn ang="0">
                    <a:pos x="274" y="158"/>
                  </a:cxn>
                  <a:cxn ang="0">
                    <a:pos x="274" y="168"/>
                  </a:cxn>
                  <a:cxn ang="0">
                    <a:pos x="271" y="177"/>
                  </a:cxn>
                  <a:cxn ang="0">
                    <a:pos x="264" y="178"/>
                  </a:cxn>
                  <a:cxn ang="0">
                    <a:pos x="259" y="188"/>
                  </a:cxn>
                  <a:cxn ang="0">
                    <a:pos x="253" y="190"/>
                  </a:cxn>
                  <a:cxn ang="0">
                    <a:pos x="255" y="197"/>
                  </a:cxn>
                  <a:cxn ang="0">
                    <a:pos x="258" y="207"/>
                  </a:cxn>
                  <a:cxn ang="0">
                    <a:pos x="248" y="215"/>
                  </a:cxn>
                  <a:cxn ang="0">
                    <a:pos x="248" y="225"/>
                  </a:cxn>
                  <a:cxn ang="0">
                    <a:pos x="241" y="228"/>
                  </a:cxn>
                  <a:cxn ang="0">
                    <a:pos x="246" y="233"/>
                  </a:cxn>
                  <a:cxn ang="0">
                    <a:pos x="240" y="235"/>
                  </a:cxn>
                  <a:cxn ang="0">
                    <a:pos x="241" y="242"/>
                  </a:cxn>
                  <a:cxn ang="0">
                    <a:pos x="240" y="252"/>
                  </a:cxn>
                  <a:cxn ang="0">
                    <a:pos x="241" y="252"/>
                  </a:cxn>
                  <a:cxn ang="0">
                    <a:pos x="240" y="260"/>
                  </a:cxn>
                  <a:cxn ang="0">
                    <a:pos x="245" y="260"/>
                  </a:cxn>
                  <a:cxn ang="0">
                    <a:pos x="245" y="272"/>
                  </a:cxn>
                  <a:cxn ang="0">
                    <a:pos x="248" y="280"/>
                  </a:cxn>
                  <a:cxn ang="0">
                    <a:pos x="243" y="282"/>
                  </a:cxn>
                  <a:cxn ang="0">
                    <a:pos x="243" y="293"/>
                  </a:cxn>
                  <a:cxn ang="0">
                    <a:pos x="46" y="302"/>
                  </a:cxn>
                  <a:cxn ang="0">
                    <a:pos x="28" y="255"/>
                  </a:cxn>
                  <a:cxn ang="0">
                    <a:pos x="18" y="253"/>
                  </a:cxn>
                  <a:cxn ang="0">
                    <a:pos x="15" y="250"/>
                  </a:cxn>
                  <a:cxn ang="0">
                    <a:pos x="11" y="84"/>
                  </a:cxn>
                </a:cxnLst>
                <a:rect l="0" t="0" r="r" b="b"/>
                <a:pathLst>
                  <a:path w="326" h="302">
                    <a:moveTo>
                      <a:pt x="0" y="14"/>
                    </a:moveTo>
                    <a:lnTo>
                      <a:pt x="65" y="12"/>
                    </a:lnTo>
                    <a:lnTo>
                      <a:pt x="170" y="9"/>
                    </a:lnTo>
                    <a:lnTo>
                      <a:pt x="288" y="0"/>
                    </a:lnTo>
                    <a:lnTo>
                      <a:pt x="293" y="4"/>
                    </a:lnTo>
                    <a:lnTo>
                      <a:pt x="298" y="9"/>
                    </a:lnTo>
                    <a:lnTo>
                      <a:pt x="299" y="14"/>
                    </a:lnTo>
                    <a:lnTo>
                      <a:pt x="299" y="19"/>
                    </a:lnTo>
                    <a:lnTo>
                      <a:pt x="294" y="24"/>
                    </a:lnTo>
                    <a:lnTo>
                      <a:pt x="289" y="27"/>
                    </a:lnTo>
                    <a:lnTo>
                      <a:pt x="284" y="34"/>
                    </a:lnTo>
                    <a:lnTo>
                      <a:pt x="283" y="39"/>
                    </a:lnTo>
                    <a:lnTo>
                      <a:pt x="284" y="44"/>
                    </a:lnTo>
                    <a:lnTo>
                      <a:pt x="323" y="40"/>
                    </a:lnTo>
                    <a:lnTo>
                      <a:pt x="324" y="42"/>
                    </a:lnTo>
                    <a:lnTo>
                      <a:pt x="326" y="47"/>
                    </a:lnTo>
                    <a:lnTo>
                      <a:pt x="321" y="50"/>
                    </a:lnTo>
                    <a:lnTo>
                      <a:pt x="323" y="55"/>
                    </a:lnTo>
                    <a:lnTo>
                      <a:pt x="318" y="59"/>
                    </a:lnTo>
                    <a:lnTo>
                      <a:pt x="313" y="62"/>
                    </a:lnTo>
                    <a:lnTo>
                      <a:pt x="311" y="65"/>
                    </a:lnTo>
                    <a:lnTo>
                      <a:pt x="311" y="65"/>
                    </a:lnTo>
                    <a:lnTo>
                      <a:pt x="314" y="70"/>
                    </a:lnTo>
                    <a:lnTo>
                      <a:pt x="311" y="74"/>
                    </a:lnTo>
                    <a:lnTo>
                      <a:pt x="308" y="77"/>
                    </a:lnTo>
                    <a:lnTo>
                      <a:pt x="304" y="80"/>
                    </a:lnTo>
                    <a:lnTo>
                      <a:pt x="308" y="85"/>
                    </a:lnTo>
                    <a:lnTo>
                      <a:pt x="306" y="89"/>
                    </a:lnTo>
                    <a:lnTo>
                      <a:pt x="304" y="85"/>
                    </a:lnTo>
                    <a:lnTo>
                      <a:pt x="299" y="89"/>
                    </a:lnTo>
                    <a:lnTo>
                      <a:pt x="298" y="94"/>
                    </a:lnTo>
                    <a:lnTo>
                      <a:pt x="303" y="92"/>
                    </a:lnTo>
                    <a:lnTo>
                      <a:pt x="301" y="98"/>
                    </a:lnTo>
                    <a:lnTo>
                      <a:pt x="304" y="112"/>
                    </a:lnTo>
                    <a:lnTo>
                      <a:pt x="304" y="113"/>
                    </a:lnTo>
                    <a:lnTo>
                      <a:pt x="299" y="115"/>
                    </a:lnTo>
                    <a:lnTo>
                      <a:pt x="296" y="120"/>
                    </a:lnTo>
                    <a:lnTo>
                      <a:pt x="291" y="123"/>
                    </a:lnTo>
                    <a:lnTo>
                      <a:pt x="291" y="125"/>
                    </a:lnTo>
                    <a:lnTo>
                      <a:pt x="293" y="127"/>
                    </a:lnTo>
                    <a:lnTo>
                      <a:pt x="294" y="132"/>
                    </a:lnTo>
                    <a:lnTo>
                      <a:pt x="288" y="137"/>
                    </a:lnTo>
                    <a:lnTo>
                      <a:pt x="283" y="140"/>
                    </a:lnTo>
                    <a:lnTo>
                      <a:pt x="281" y="135"/>
                    </a:lnTo>
                    <a:lnTo>
                      <a:pt x="281" y="148"/>
                    </a:lnTo>
                    <a:lnTo>
                      <a:pt x="278" y="148"/>
                    </a:lnTo>
                    <a:lnTo>
                      <a:pt x="276" y="142"/>
                    </a:lnTo>
                    <a:lnTo>
                      <a:pt x="276" y="150"/>
                    </a:lnTo>
                    <a:lnTo>
                      <a:pt x="281" y="153"/>
                    </a:lnTo>
                    <a:lnTo>
                      <a:pt x="276" y="155"/>
                    </a:lnTo>
                    <a:lnTo>
                      <a:pt x="274" y="150"/>
                    </a:lnTo>
                    <a:lnTo>
                      <a:pt x="274" y="158"/>
                    </a:lnTo>
                    <a:lnTo>
                      <a:pt x="278" y="162"/>
                    </a:lnTo>
                    <a:lnTo>
                      <a:pt x="274" y="168"/>
                    </a:lnTo>
                    <a:lnTo>
                      <a:pt x="276" y="172"/>
                    </a:lnTo>
                    <a:lnTo>
                      <a:pt x="271" y="177"/>
                    </a:lnTo>
                    <a:lnTo>
                      <a:pt x="269" y="178"/>
                    </a:lnTo>
                    <a:lnTo>
                      <a:pt x="264" y="178"/>
                    </a:lnTo>
                    <a:lnTo>
                      <a:pt x="264" y="183"/>
                    </a:lnTo>
                    <a:lnTo>
                      <a:pt x="259" y="188"/>
                    </a:lnTo>
                    <a:lnTo>
                      <a:pt x="258" y="192"/>
                    </a:lnTo>
                    <a:lnTo>
                      <a:pt x="253" y="190"/>
                    </a:lnTo>
                    <a:lnTo>
                      <a:pt x="256" y="195"/>
                    </a:lnTo>
                    <a:lnTo>
                      <a:pt x="255" y="197"/>
                    </a:lnTo>
                    <a:lnTo>
                      <a:pt x="255" y="202"/>
                    </a:lnTo>
                    <a:lnTo>
                      <a:pt x="258" y="207"/>
                    </a:lnTo>
                    <a:lnTo>
                      <a:pt x="245" y="212"/>
                    </a:lnTo>
                    <a:lnTo>
                      <a:pt x="248" y="215"/>
                    </a:lnTo>
                    <a:lnTo>
                      <a:pt x="246" y="220"/>
                    </a:lnTo>
                    <a:lnTo>
                      <a:pt x="248" y="225"/>
                    </a:lnTo>
                    <a:lnTo>
                      <a:pt x="246" y="228"/>
                    </a:lnTo>
                    <a:lnTo>
                      <a:pt x="241" y="228"/>
                    </a:lnTo>
                    <a:lnTo>
                      <a:pt x="241" y="232"/>
                    </a:lnTo>
                    <a:lnTo>
                      <a:pt x="246" y="233"/>
                    </a:lnTo>
                    <a:lnTo>
                      <a:pt x="241" y="237"/>
                    </a:lnTo>
                    <a:lnTo>
                      <a:pt x="240" y="235"/>
                    </a:lnTo>
                    <a:lnTo>
                      <a:pt x="236" y="237"/>
                    </a:lnTo>
                    <a:lnTo>
                      <a:pt x="241" y="242"/>
                    </a:lnTo>
                    <a:lnTo>
                      <a:pt x="235" y="247"/>
                    </a:lnTo>
                    <a:lnTo>
                      <a:pt x="240" y="252"/>
                    </a:lnTo>
                    <a:lnTo>
                      <a:pt x="236" y="257"/>
                    </a:lnTo>
                    <a:lnTo>
                      <a:pt x="241" y="252"/>
                    </a:lnTo>
                    <a:lnTo>
                      <a:pt x="245" y="255"/>
                    </a:lnTo>
                    <a:lnTo>
                      <a:pt x="240" y="260"/>
                    </a:lnTo>
                    <a:lnTo>
                      <a:pt x="245" y="260"/>
                    </a:lnTo>
                    <a:lnTo>
                      <a:pt x="245" y="260"/>
                    </a:lnTo>
                    <a:lnTo>
                      <a:pt x="243" y="265"/>
                    </a:lnTo>
                    <a:lnTo>
                      <a:pt x="245" y="272"/>
                    </a:lnTo>
                    <a:lnTo>
                      <a:pt x="246" y="272"/>
                    </a:lnTo>
                    <a:lnTo>
                      <a:pt x="248" y="280"/>
                    </a:lnTo>
                    <a:lnTo>
                      <a:pt x="248" y="282"/>
                    </a:lnTo>
                    <a:lnTo>
                      <a:pt x="243" y="282"/>
                    </a:lnTo>
                    <a:lnTo>
                      <a:pt x="243" y="287"/>
                    </a:lnTo>
                    <a:lnTo>
                      <a:pt x="243" y="293"/>
                    </a:lnTo>
                    <a:lnTo>
                      <a:pt x="131" y="300"/>
                    </a:lnTo>
                    <a:lnTo>
                      <a:pt x="46" y="302"/>
                    </a:lnTo>
                    <a:lnTo>
                      <a:pt x="45" y="258"/>
                    </a:lnTo>
                    <a:lnTo>
                      <a:pt x="28" y="255"/>
                    </a:lnTo>
                    <a:lnTo>
                      <a:pt x="23" y="258"/>
                    </a:lnTo>
                    <a:lnTo>
                      <a:pt x="18" y="253"/>
                    </a:lnTo>
                    <a:lnTo>
                      <a:pt x="16" y="252"/>
                    </a:lnTo>
                    <a:lnTo>
                      <a:pt x="15" y="250"/>
                    </a:lnTo>
                    <a:lnTo>
                      <a:pt x="15" y="107"/>
                    </a:lnTo>
                    <a:lnTo>
                      <a:pt x="11" y="84"/>
                    </a:lnTo>
                    <a:lnTo>
                      <a:pt x="0" y="14"/>
                    </a:lnTo>
                    <a:close/>
                  </a:path>
                </a:pathLst>
              </a:custGeom>
              <a:solidFill>
                <a:srgbClr val="9F1D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70" name="Freeform 502"/>
              <p:cNvSpPr>
                <a:spLocks/>
              </p:cNvSpPr>
              <p:nvPr/>
            </p:nvSpPr>
            <p:spPr bwMode="auto">
              <a:xfrm>
                <a:off x="3975" y="3075"/>
                <a:ext cx="326" cy="302"/>
              </a:xfrm>
              <a:custGeom>
                <a:avLst/>
                <a:gdLst/>
                <a:ahLst/>
                <a:cxnLst>
                  <a:cxn ang="0">
                    <a:pos x="65" y="12"/>
                  </a:cxn>
                  <a:cxn ang="0">
                    <a:pos x="288" y="0"/>
                  </a:cxn>
                  <a:cxn ang="0">
                    <a:pos x="298" y="9"/>
                  </a:cxn>
                  <a:cxn ang="0">
                    <a:pos x="299" y="19"/>
                  </a:cxn>
                  <a:cxn ang="0">
                    <a:pos x="289" y="27"/>
                  </a:cxn>
                  <a:cxn ang="0">
                    <a:pos x="283" y="39"/>
                  </a:cxn>
                  <a:cxn ang="0">
                    <a:pos x="323" y="40"/>
                  </a:cxn>
                  <a:cxn ang="0">
                    <a:pos x="326" y="47"/>
                  </a:cxn>
                  <a:cxn ang="0">
                    <a:pos x="323" y="55"/>
                  </a:cxn>
                  <a:cxn ang="0">
                    <a:pos x="313" y="62"/>
                  </a:cxn>
                  <a:cxn ang="0">
                    <a:pos x="311" y="65"/>
                  </a:cxn>
                  <a:cxn ang="0">
                    <a:pos x="311" y="74"/>
                  </a:cxn>
                  <a:cxn ang="0">
                    <a:pos x="304" y="80"/>
                  </a:cxn>
                  <a:cxn ang="0">
                    <a:pos x="306" y="89"/>
                  </a:cxn>
                  <a:cxn ang="0">
                    <a:pos x="299" y="89"/>
                  </a:cxn>
                  <a:cxn ang="0">
                    <a:pos x="303" y="92"/>
                  </a:cxn>
                  <a:cxn ang="0">
                    <a:pos x="304" y="112"/>
                  </a:cxn>
                  <a:cxn ang="0">
                    <a:pos x="299" y="115"/>
                  </a:cxn>
                  <a:cxn ang="0">
                    <a:pos x="291" y="123"/>
                  </a:cxn>
                  <a:cxn ang="0">
                    <a:pos x="293" y="127"/>
                  </a:cxn>
                  <a:cxn ang="0">
                    <a:pos x="288" y="137"/>
                  </a:cxn>
                  <a:cxn ang="0">
                    <a:pos x="281" y="135"/>
                  </a:cxn>
                  <a:cxn ang="0">
                    <a:pos x="278" y="148"/>
                  </a:cxn>
                  <a:cxn ang="0">
                    <a:pos x="276" y="150"/>
                  </a:cxn>
                  <a:cxn ang="0">
                    <a:pos x="276" y="155"/>
                  </a:cxn>
                  <a:cxn ang="0">
                    <a:pos x="274" y="158"/>
                  </a:cxn>
                  <a:cxn ang="0">
                    <a:pos x="274" y="168"/>
                  </a:cxn>
                  <a:cxn ang="0">
                    <a:pos x="271" y="177"/>
                  </a:cxn>
                  <a:cxn ang="0">
                    <a:pos x="264" y="178"/>
                  </a:cxn>
                  <a:cxn ang="0">
                    <a:pos x="259" y="188"/>
                  </a:cxn>
                  <a:cxn ang="0">
                    <a:pos x="253" y="190"/>
                  </a:cxn>
                  <a:cxn ang="0">
                    <a:pos x="255" y="197"/>
                  </a:cxn>
                  <a:cxn ang="0">
                    <a:pos x="258" y="207"/>
                  </a:cxn>
                  <a:cxn ang="0">
                    <a:pos x="248" y="215"/>
                  </a:cxn>
                  <a:cxn ang="0">
                    <a:pos x="248" y="225"/>
                  </a:cxn>
                  <a:cxn ang="0">
                    <a:pos x="241" y="228"/>
                  </a:cxn>
                  <a:cxn ang="0">
                    <a:pos x="246" y="233"/>
                  </a:cxn>
                  <a:cxn ang="0">
                    <a:pos x="240" y="235"/>
                  </a:cxn>
                  <a:cxn ang="0">
                    <a:pos x="241" y="242"/>
                  </a:cxn>
                  <a:cxn ang="0">
                    <a:pos x="240" y="252"/>
                  </a:cxn>
                  <a:cxn ang="0">
                    <a:pos x="241" y="252"/>
                  </a:cxn>
                  <a:cxn ang="0">
                    <a:pos x="240" y="260"/>
                  </a:cxn>
                  <a:cxn ang="0">
                    <a:pos x="245" y="260"/>
                  </a:cxn>
                  <a:cxn ang="0">
                    <a:pos x="245" y="272"/>
                  </a:cxn>
                  <a:cxn ang="0">
                    <a:pos x="248" y="280"/>
                  </a:cxn>
                  <a:cxn ang="0">
                    <a:pos x="243" y="282"/>
                  </a:cxn>
                  <a:cxn ang="0">
                    <a:pos x="243" y="293"/>
                  </a:cxn>
                  <a:cxn ang="0">
                    <a:pos x="46" y="302"/>
                  </a:cxn>
                  <a:cxn ang="0">
                    <a:pos x="28" y="255"/>
                  </a:cxn>
                  <a:cxn ang="0">
                    <a:pos x="18" y="253"/>
                  </a:cxn>
                  <a:cxn ang="0">
                    <a:pos x="15" y="250"/>
                  </a:cxn>
                  <a:cxn ang="0">
                    <a:pos x="11" y="84"/>
                  </a:cxn>
                </a:cxnLst>
                <a:rect l="0" t="0" r="r" b="b"/>
                <a:pathLst>
                  <a:path w="326" h="302">
                    <a:moveTo>
                      <a:pt x="0" y="14"/>
                    </a:moveTo>
                    <a:lnTo>
                      <a:pt x="65" y="12"/>
                    </a:lnTo>
                    <a:lnTo>
                      <a:pt x="170" y="9"/>
                    </a:lnTo>
                    <a:lnTo>
                      <a:pt x="288" y="0"/>
                    </a:lnTo>
                    <a:lnTo>
                      <a:pt x="293" y="4"/>
                    </a:lnTo>
                    <a:lnTo>
                      <a:pt x="298" y="9"/>
                    </a:lnTo>
                    <a:lnTo>
                      <a:pt x="299" y="14"/>
                    </a:lnTo>
                    <a:lnTo>
                      <a:pt x="299" y="19"/>
                    </a:lnTo>
                    <a:lnTo>
                      <a:pt x="294" y="24"/>
                    </a:lnTo>
                    <a:lnTo>
                      <a:pt x="289" y="27"/>
                    </a:lnTo>
                    <a:lnTo>
                      <a:pt x="284" y="34"/>
                    </a:lnTo>
                    <a:lnTo>
                      <a:pt x="283" y="39"/>
                    </a:lnTo>
                    <a:lnTo>
                      <a:pt x="284" y="44"/>
                    </a:lnTo>
                    <a:lnTo>
                      <a:pt x="323" y="40"/>
                    </a:lnTo>
                    <a:lnTo>
                      <a:pt x="324" y="42"/>
                    </a:lnTo>
                    <a:lnTo>
                      <a:pt x="326" y="47"/>
                    </a:lnTo>
                    <a:lnTo>
                      <a:pt x="321" y="50"/>
                    </a:lnTo>
                    <a:lnTo>
                      <a:pt x="323" y="55"/>
                    </a:lnTo>
                    <a:lnTo>
                      <a:pt x="318" y="59"/>
                    </a:lnTo>
                    <a:lnTo>
                      <a:pt x="313" y="62"/>
                    </a:lnTo>
                    <a:lnTo>
                      <a:pt x="311" y="65"/>
                    </a:lnTo>
                    <a:lnTo>
                      <a:pt x="311" y="65"/>
                    </a:lnTo>
                    <a:lnTo>
                      <a:pt x="314" y="70"/>
                    </a:lnTo>
                    <a:lnTo>
                      <a:pt x="311" y="74"/>
                    </a:lnTo>
                    <a:lnTo>
                      <a:pt x="308" y="77"/>
                    </a:lnTo>
                    <a:lnTo>
                      <a:pt x="304" y="80"/>
                    </a:lnTo>
                    <a:lnTo>
                      <a:pt x="308" y="85"/>
                    </a:lnTo>
                    <a:lnTo>
                      <a:pt x="306" y="89"/>
                    </a:lnTo>
                    <a:lnTo>
                      <a:pt x="304" y="85"/>
                    </a:lnTo>
                    <a:lnTo>
                      <a:pt x="299" y="89"/>
                    </a:lnTo>
                    <a:lnTo>
                      <a:pt x="298" y="94"/>
                    </a:lnTo>
                    <a:lnTo>
                      <a:pt x="303" y="92"/>
                    </a:lnTo>
                    <a:lnTo>
                      <a:pt x="301" y="98"/>
                    </a:lnTo>
                    <a:lnTo>
                      <a:pt x="304" y="112"/>
                    </a:lnTo>
                    <a:lnTo>
                      <a:pt x="304" y="113"/>
                    </a:lnTo>
                    <a:lnTo>
                      <a:pt x="299" y="115"/>
                    </a:lnTo>
                    <a:lnTo>
                      <a:pt x="296" y="120"/>
                    </a:lnTo>
                    <a:lnTo>
                      <a:pt x="291" y="123"/>
                    </a:lnTo>
                    <a:lnTo>
                      <a:pt x="291" y="125"/>
                    </a:lnTo>
                    <a:lnTo>
                      <a:pt x="293" y="127"/>
                    </a:lnTo>
                    <a:lnTo>
                      <a:pt x="294" y="132"/>
                    </a:lnTo>
                    <a:lnTo>
                      <a:pt x="288" y="137"/>
                    </a:lnTo>
                    <a:lnTo>
                      <a:pt x="283" y="140"/>
                    </a:lnTo>
                    <a:lnTo>
                      <a:pt x="281" y="135"/>
                    </a:lnTo>
                    <a:lnTo>
                      <a:pt x="281" y="148"/>
                    </a:lnTo>
                    <a:lnTo>
                      <a:pt x="278" y="148"/>
                    </a:lnTo>
                    <a:lnTo>
                      <a:pt x="276" y="142"/>
                    </a:lnTo>
                    <a:lnTo>
                      <a:pt x="276" y="150"/>
                    </a:lnTo>
                    <a:lnTo>
                      <a:pt x="281" y="153"/>
                    </a:lnTo>
                    <a:lnTo>
                      <a:pt x="276" y="155"/>
                    </a:lnTo>
                    <a:lnTo>
                      <a:pt x="274" y="150"/>
                    </a:lnTo>
                    <a:lnTo>
                      <a:pt x="274" y="158"/>
                    </a:lnTo>
                    <a:lnTo>
                      <a:pt x="278" y="162"/>
                    </a:lnTo>
                    <a:lnTo>
                      <a:pt x="274" y="168"/>
                    </a:lnTo>
                    <a:lnTo>
                      <a:pt x="276" y="172"/>
                    </a:lnTo>
                    <a:lnTo>
                      <a:pt x="271" y="177"/>
                    </a:lnTo>
                    <a:lnTo>
                      <a:pt x="269" y="178"/>
                    </a:lnTo>
                    <a:lnTo>
                      <a:pt x="264" y="178"/>
                    </a:lnTo>
                    <a:lnTo>
                      <a:pt x="264" y="183"/>
                    </a:lnTo>
                    <a:lnTo>
                      <a:pt x="259" y="188"/>
                    </a:lnTo>
                    <a:lnTo>
                      <a:pt x="258" y="192"/>
                    </a:lnTo>
                    <a:lnTo>
                      <a:pt x="253" y="190"/>
                    </a:lnTo>
                    <a:lnTo>
                      <a:pt x="256" y="195"/>
                    </a:lnTo>
                    <a:lnTo>
                      <a:pt x="255" y="197"/>
                    </a:lnTo>
                    <a:lnTo>
                      <a:pt x="255" y="202"/>
                    </a:lnTo>
                    <a:lnTo>
                      <a:pt x="258" y="207"/>
                    </a:lnTo>
                    <a:lnTo>
                      <a:pt x="245" y="212"/>
                    </a:lnTo>
                    <a:lnTo>
                      <a:pt x="248" y="215"/>
                    </a:lnTo>
                    <a:lnTo>
                      <a:pt x="246" y="220"/>
                    </a:lnTo>
                    <a:lnTo>
                      <a:pt x="248" y="225"/>
                    </a:lnTo>
                    <a:lnTo>
                      <a:pt x="246" y="228"/>
                    </a:lnTo>
                    <a:lnTo>
                      <a:pt x="241" y="228"/>
                    </a:lnTo>
                    <a:lnTo>
                      <a:pt x="241" y="232"/>
                    </a:lnTo>
                    <a:lnTo>
                      <a:pt x="246" y="233"/>
                    </a:lnTo>
                    <a:lnTo>
                      <a:pt x="241" y="237"/>
                    </a:lnTo>
                    <a:lnTo>
                      <a:pt x="240" y="235"/>
                    </a:lnTo>
                    <a:lnTo>
                      <a:pt x="236" y="237"/>
                    </a:lnTo>
                    <a:lnTo>
                      <a:pt x="241" y="242"/>
                    </a:lnTo>
                    <a:lnTo>
                      <a:pt x="235" y="247"/>
                    </a:lnTo>
                    <a:lnTo>
                      <a:pt x="240" y="252"/>
                    </a:lnTo>
                    <a:lnTo>
                      <a:pt x="236" y="257"/>
                    </a:lnTo>
                    <a:lnTo>
                      <a:pt x="241" y="252"/>
                    </a:lnTo>
                    <a:lnTo>
                      <a:pt x="245" y="255"/>
                    </a:lnTo>
                    <a:lnTo>
                      <a:pt x="240" y="260"/>
                    </a:lnTo>
                    <a:lnTo>
                      <a:pt x="245" y="260"/>
                    </a:lnTo>
                    <a:lnTo>
                      <a:pt x="245" y="260"/>
                    </a:lnTo>
                    <a:lnTo>
                      <a:pt x="243" y="265"/>
                    </a:lnTo>
                    <a:lnTo>
                      <a:pt x="245" y="272"/>
                    </a:lnTo>
                    <a:lnTo>
                      <a:pt x="246" y="272"/>
                    </a:lnTo>
                    <a:lnTo>
                      <a:pt x="248" y="280"/>
                    </a:lnTo>
                    <a:lnTo>
                      <a:pt x="248" y="282"/>
                    </a:lnTo>
                    <a:lnTo>
                      <a:pt x="243" y="282"/>
                    </a:lnTo>
                    <a:lnTo>
                      <a:pt x="243" y="287"/>
                    </a:lnTo>
                    <a:lnTo>
                      <a:pt x="243" y="293"/>
                    </a:lnTo>
                    <a:lnTo>
                      <a:pt x="131" y="300"/>
                    </a:lnTo>
                    <a:lnTo>
                      <a:pt x="46" y="302"/>
                    </a:lnTo>
                    <a:lnTo>
                      <a:pt x="45" y="258"/>
                    </a:lnTo>
                    <a:lnTo>
                      <a:pt x="28" y="255"/>
                    </a:lnTo>
                    <a:lnTo>
                      <a:pt x="23" y="258"/>
                    </a:lnTo>
                    <a:lnTo>
                      <a:pt x="18" y="253"/>
                    </a:lnTo>
                    <a:lnTo>
                      <a:pt x="16" y="252"/>
                    </a:lnTo>
                    <a:lnTo>
                      <a:pt x="15" y="250"/>
                    </a:lnTo>
                    <a:lnTo>
                      <a:pt x="15" y="107"/>
                    </a:lnTo>
                    <a:lnTo>
                      <a:pt x="11" y="84"/>
                    </a:lnTo>
                    <a:lnTo>
                      <a:pt x="0" y="1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71" name="Freeform 503"/>
              <p:cNvSpPr>
                <a:spLocks/>
              </p:cNvSpPr>
              <p:nvPr/>
            </p:nvSpPr>
            <p:spPr bwMode="auto">
              <a:xfrm>
                <a:off x="4021" y="3368"/>
                <a:ext cx="370" cy="326"/>
              </a:xfrm>
              <a:custGeom>
                <a:avLst/>
                <a:gdLst/>
                <a:ahLst/>
                <a:cxnLst>
                  <a:cxn ang="0">
                    <a:pos x="194" y="9"/>
                  </a:cxn>
                  <a:cxn ang="0">
                    <a:pos x="200" y="20"/>
                  </a:cxn>
                  <a:cxn ang="0">
                    <a:pos x="207" y="37"/>
                  </a:cxn>
                  <a:cxn ang="0">
                    <a:pos x="212" y="48"/>
                  </a:cxn>
                  <a:cxn ang="0">
                    <a:pos x="215" y="57"/>
                  </a:cxn>
                  <a:cxn ang="0">
                    <a:pos x="212" y="70"/>
                  </a:cxn>
                  <a:cxn ang="0">
                    <a:pos x="209" y="82"/>
                  </a:cxn>
                  <a:cxn ang="0">
                    <a:pos x="189" y="108"/>
                  </a:cxn>
                  <a:cxn ang="0">
                    <a:pos x="180" y="125"/>
                  </a:cxn>
                  <a:cxn ang="0">
                    <a:pos x="172" y="147"/>
                  </a:cxn>
                  <a:cxn ang="0">
                    <a:pos x="242" y="163"/>
                  </a:cxn>
                  <a:cxn ang="0">
                    <a:pos x="302" y="185"/>
                  </a:cxn>
                  <a:cxn ang="0">
                    <a:pos x="320" y="213"/>
                  </a:cxn>
                  <a:cxn ang="0">
                    <a:pos x="322" y="227"/>
                  </a:cxn>
                  <a:cxn ang="0">
                    <a:pos x="307" y="223"/>
                  </a:cxn>
                  <a:cxn ang="0">
                    <a:pos x="282" y="212"/>
                  </a:cxn>
                  <a:cxn ang="0">
                    <a:pos x="272" y="238"/>
                  </a:cxn>
                  <a:cxn ang="0">
                    <a:pos x="310" y="232"/>
                  </a:cxn>
                  <a:cxn ang="0">
                    <a:pos x="318" y="235"/>
                  </a:cxn>
                  <a:cxn ang="0">
                    <a:pos x="318" y="250"/>
                  </a:cxn>
                  <a:cxn ang="0">
                    <a:pos x="337" y="240"/>
                  </a:cxn>
                  <a:cxn ang="0">
                    <a:pos x="338" y="257"/>
                  </a:cxn>
                  <a:cxn ang="0">
                    <a:pos x="328" y="268"/>
                  </a:cxn>
                  <a:cxn ang="0">
                    <a:pos x="327" y="282"/>
                  </a:cxn>
                  <a:cxn ang="0">
                    <a:pos x="358" y="293"/>
                  </a:cxn>
                  <a:cxn ang="0">
                    <a:pos x="365" y="306"/>
                  </a:cxn>
                  <a:cxn ang="0">
                    <a:pos x="352" y="316"/>
                  </a:cxn>
                  <a:cxn ang="0">
                    <a:pos x="348" y="306"/>
                  </a:cxn>
                  <a:cxn ang="0">
                    <a:pos x="333" y="303"/>
                  </a:cxn>
                  <a:cxn ang="0">
                    <a:pos x="317" y="292"/>
                  </a:cxn>
                  <a:cxn ang="0">
                    <a:pos x="285" y="278"/>
                  </a:cxn>
                  <a:cxn ang="0">
                    <a:pos x="297" y="306"/>
                  </a:cxn>
                  <a:cxn ang="0">
                    <a:pos x="282" y="305"/>
                  </a:cxn>
                  <a:cxn ang="0">
                    <a:pos x="262" y="303"/>
                  </a:cxn>
                  <a:cxn ang="0">
                    <a:pos x="245" y="315"/>
                  </a:cxn>
                  <a:cxn ang="0">
                    <a:pos x="218" y="311"/>
                  </a:cxn>
                  <a:cxn ang="0">
                    <a:pos x="209" y="287"/>
                  </a:cxn>
                  <a:cxn ang="0">
                    <a:pos x="204" y="290"/>
                  </a:cxn>
                  <a:cxn ang="0">
                    <a:pos x="180" y="272"/>
                  </a:cxn>
                  <a:cxn ang="0">
                    <a:pos x="154" y="268"/>
                  </a:cxn>
                  <a:cxn ang="0">
                    <a:pos x="149" y="285"/>
                  </a:cxn>
                  <a:cxn ang="0">
                    <a:pos x="95" y="283"/>
                  </a:cxn>
                  <a:cxn ang="0">
                    <a:pos x="59" y="272"/>
                  </a:cxn>
                  <a:cxn ang="0">
                    <a:pos x="59" y="250"/>
                  </a:cxn>
                  <a:cxn ang="0">
                    <a:pos x="30" y="277"/>
                  </a:cxn>
                  <a:cxn ang="0">
                    <a:pos x="29" y="263"/>
                  </a:cxn>
                  <a:cxn ang="0">
                    <a:pos x="32" y="245"/>
                  </a:cxn>
                  <a:cxn ang="0">
                    <a:pos x="32" y="205"/>
                  </a:cxn>
                  <a:cxn ang="0">
                    <a:pos x="42" y="178"/>
                  </a:cxn>
                  <a:cxn ang="0">
                    <a:pos x="39" y="158"/>
                  </a:cxn>
                  <a:cxn ang="0">
                    <a:pos x="24" y="130"/>
                  </a:cxn>
                  <a:cxn ang="0">
                    <a:pos x="4" y="93"/>
                  </a:cxn>
                </a:cxnLst>
                <a:rect l="0" t="0" r="r" b="b"/>
                <a:pathLst>
                  <a:path w="370" h="326">
                    <a:moveTo>
                      <a:pt x="0" y="9"/>
                    </a:moveTo>
                    <a:lnTo>
                      <a:pt x="85" y="7"/>
                    </a:lnTo>
                    <a:lnTo>
                      <a:pt x="197" y="0"/>
                    </a:lnTo>
                    <a:lnTo>
                      <a:pt x="195" y="2"/>
                    </a:lnTo>
                    <a:lnTo>
                      <a:pt x="194" y="9"/>
                    </a:lnTo>
                    <a:lnTo>
                      <a:pt x="199" y="4"/>
                    </a:lnTo>
                    <a:lnTo>
                      <a:pt x="204" y="5"/>
                    </a:lnTo>
                    <a:lnTo>
                      <a:pt x="204" y="10"/>
                    </a:lnTo>
                    <a:lnTo>
                      <a:pt x="199" y="15"/>
                    </a:lnTo>
                    <a:lnTo>
                      <a:pt x="200" y="20"/>
                    </a:lnTo>
                    <a:lnTo>
                      <a:pt x="205" y="24"/>
                    </a:lnTo>
                    <a:lnTo>
                      <a:pt x="200" y="30"/>
                    </a:lnTo>
                    <a:lnTo>
                      <a:pt x="200" y="34"/>
                    </a:lnTo>
                    <a:lnTo>
                      <a:pt x="210" y="32"/>
                    </a:lnTo>
                    <a:lnTo>
                      <a:pt x="207" y="37"/>
                    </a:lnTo>
                    <a:lnTo>
                      <a:pt x="210" y="42"/>
                    </a:lnTo>
                    <a:lnTo>
                      <a:pt x="205" y="40"/>
                    </a:lnTo>
                    <a:lnTo>
                      <a:pt x="204" y="42"/>
                    </a:lnTo>
                    <a:lnTo>
                      <a:pt x="207" y="47"/>
                    </a:lnTo>
                    <a:lnTo>
                      <a:pt x="212" y="48"/>
                    </a:lnTo>
                    <a:lnTo>
                      <a:pt x="213" y="53"/>
                    </a:lnTo>
                    <a:lnTo>
                      <a:pt x="218" y="55"/>
                    </a:lnTo>
                    <a:lnTo>
                      <a:pt x="218" y="55"/>
                    </a:lnTo>
                    <a:lnTo>
                      <a:pt x="218" y="57"/>
                    </a:lnTo>
                    <a:lnTo>
                      <a:pt x="215" y="57"/>
                    </a:lnTo>
                    <a:lnTo>
                      <a:pt x="210" y="62"/>
                    </a:lnTo>
                    <a:lnTo>
                      <a:pt x="205" y="65"/>
                    </a:lnTo>
                    <a:lnTo>
                      <a:pt x="202" y="70"/>
                    </a:lnTo>
                    <a:lnTo>
                      <a:pt x="207" y="70"/>
                    </a:lnTo>
                    <a:lnTo>
                      <a:pt x="212" y="70"/>
                    </a:lnTo>
                    <a:lnTo>
                      <a:pt x="209" y="75"/>
                    </a:lnTo>
                    <a:lnTo>
                      <a:pt x="209" y="78"/>
                    </a:lnTo>
                    <a:lnTo>
                      <a:pt x="204" y="78"/>
                    </a:lnTo>
                    <a:lnTo>
                      <a:pt x="209" y="80"/>
                    </a:lnTo>
                    <a:lnTo>
                      <a:pt x="209" y="82"/>
                    </a:lnTo>
                    <a:lnTo>
                      <a:pt x="197" y="95"/>
                    </a:lnTo>
                    <a:lnTo>
                      <a:pt x="192" y="97"/>
                    </a:lnTo>
                    <a:lnTo>
                      <a:pt x="190" y="102"/>
                    </a:lnTo>
                    <a:lnTo>
                      <a:pt x="194" y="103"/>
                    </a:lnTo>
                    <a:lnTo>
                      <a:pt x="189" y="108"/>
                    </a:lnTo>
                    <a:lnTo>
                      <a:pt x="187" y="113"/>
                    </a:lnTo>
                    <a:lnTo>
                      <a:pt x="182" y="118"/>
                    </a:lnTo>
                    <a:lnTo>
                      <a:pt x="187" y="118"/>
                    </a:lnTo>
                    <a:lnTo>
                      <a:pt x="185" y="120"/>
                    </a:lnTo>
                    <a:lnTo>
                      <a:pt x="180" y="125"/>
                    </a:lnTo>
                    <a:lnTo>
                      <a:pt x="184" y="135"/>
                    </a:lnTo>
                    <a:lnTo>
                      <a:pt x="177" y="135"/>
                    </a:lnTo>
                    <a:lnTo>
                      <a:pt x="182" y="140"/>
                    </a:lnTo>
                    <a:lnTo>
                      <a:pt x="180" y="145"/>
                    </a:lnTo>
                    <a:lnTo>
                      <a:pt x="172" y="147"/>
                    </a:lnTo>
                    <a:lnTo>
                      <a:pt x="177" y="152"/>
                    </a:lnTo>
                    <a:lnTo>
                      <a:pt x="175" y="157"/>
                    </a:lnTo>
                    <a:lnTo>
                      <a:pt x="179" y="162"/>
                    </a:lnTo>
                    <a:lnTo>
                      <a:pt x="174" y="168"/>
                    </a:lnTo>
                    <a:lnTo>
                      <a:pt x="242" y="163"/>
                    </a:lnTo>
                    <a:lnTo>
                      <a:pt x="308" y="158"/>
                    </a:lnTo>
                    <a:lnTo>
                      <a:pt x="308" y="160"/>
                    </a:lnTo>
                    <a:lnTo>
                      <a:pt x="308" y="165"/>
                    </a:lnTo>
                    <a:lnTo>
                      <a:pt x="305" y="177"/>
                    </a:lnTo>
                    <a:lnTo>
                      <a:pt x="302" y="185"/>
                    </a:lnTo>
                    <a:lnTo>
                      <a:pt x="305" y="190"/>
                    </a:lnTo>
                    <a:lnTo>
                      <a:pt x="307" y="197"/>
                    </a:lnTo>
                    <a:lnTo>
                      <a:pt x="315" y="202"/>
                    </a:lnTo>
                    <a:lnTo>
                      <a:pt x="317" y="208"/>
                    </a:lnTo>
                    <a:lnTo>
                      <a:pt x="320" y="213"/>
                    </a:lnTo>
                    <a:lnTo>
                      <a:pt x="318" y="215"/>
                    </a:lnTo>
                    <a:lnTo>
                      <a:pt x="322" y="220"/>
                    </a:lnTo>
                    <a:lnTo>
                      <a:pt x="325" y="223"/>
                    </a:lnTo>
                    <a:lnTo>
                      <a:pt x="328" y="225"/>
                    </a:lnTo>
                    <a:lnTo>
                      <a:pt x="322" y="227"/>
                    </a:lnTo>
                    <a:lnTo>
                      <a:pt x="322" y="227"/>
                    </a:lnTo>
                    <a:lnTo>
                      <a:pt x="320" y="227"/>
                    </a:lnTo>
                    <a:lnTo>
                      <a:pt x="315" y="227"/>
                    </a:lnTo>
                    <a:lnTo>
                      <a:pt x="310" y="222"/>
                    </a:lnTo>
                    <a:lnTo>
                      <a:pt x="307" y="223"/>
                    </a:lnTo>
                    <a:lnTo>
                      <a:pt x="303" y="222"/>
                    </a:lnTo>
                    <a:lnTo>
                      <a:pt x="298" y="222"/>
                    </a:lnTo>
                    <a:lnTo>
                      <a:pt x="293" y="217"/>
                    </a:lnTo>
                    <a:lnTo>
                      <a:pt x="288" y="213"/>
                    </a:lnTo>
                    <a:lnTo>
                      <a:pt x="282" y="212"/>
                    </a:lnTo>
                    <a:lnTo>
                      <a:pt x="277" y="213"/>
                    </a:lnTo>
                    <a:lnTo>
                      <a:pt x="268" y="225"/>
                    </a:lnTo>
                    <a:lnTo>
                      <a:pt x="265" y="230"/>
                    </a:lnTo>
                    <a:lnTo>
                      <a:pt x="265" y="235"/>
                    </a:lnTo>
                    <a:lnTo>
                      <a:pt x="272" y="238"/>
                    </a:lnTo>
                    <a:lnTo>
                      <a:pt x="280" y="238"/>
                    </a:lnTo>
                    <a:lnTo>
                      <a:pt x="295" y="237"/>
                    </a:lnTo>
                    <a:lnTo>
                      <a:pt x="300" y="235"/>
                    </a:lnTo>
                    <a:lnTo>
                      <a:pt x="305" y="230"/>
                    </a:lnTo>
                    <a:lnTo>
                      <a:pt x="310" y="232"/>
                    </a:lnTo>
                    <a:lnTo>
                      <a:pt x="313" y="227"/>
                    </a:lnTo>
                    <a:lnTo>
                      <a:pt x="313" y="232"/>
                    </a:lnTo>
                    <a:lnTo>
                      <a:pt x="318" y="228"/>
                    </a:lnTo>
                    <a:lnTo>
                      <a:pt x="320" y="230"/>
                    </a:lnTo>
                    <a:lnTo>
                      <a:pt x="318" y="235"/>
                    </a:lnTo>
                    <a:lnTo>
                      <a:pt x="307" y="242"/>
                    </a:lnTo>
                    <a:lnTo>
                      <a:pt x="307" y="243"/>
                    </a:lnTo>
                    <a:lnTo>
                      <a:pt x="312" y="247"/>
                    </a:lnTo>
                    <a:lnTo>
                      <a:pt x="317" y="245"/>
                    </a:lnTo>
                    <a:lnTo>
                      <a:pt x="318" y="250"/>
                    </a:lnTo>
                    <a:lnTo>
                      <a:pt x="323" y="250"/>
                    </a:lnTo>
                    <a:lnTo>
                      <a:pt x="325" y="245"/>
                    </a:lnTo>
                    <a:lnTo>
                      <a:pt x="327" y="240"/>
                    </a:lnTo>
                    <a:lnTo>
                      <a:pt x="335" y="235"/>
                    </a:lnTo>
                    <a:lnTo>
                      <a:pt x="337" y="240"/>
                    </a:lnTo>
                    <a:lnTo>
                      <a:pt x="337" y="245"/>
                    </a:lnTo>
                    <a:lnTo>
                      <a:pt x="342" y="248"/>
                    </a:lnTo>
                    <a:lnTo>
                      <a:pt x="342" y="253"/>
                    </a:lnTo>
                    <a:lnTo>
                      <a:pt x="340" y="258"/>
                    </a:lnTo>
                    <a:lnTo>
                      <a:pt x="338" y="257"/>
                    </a:lnTo>
                    <a:lnTo>
                      <a:pt x="333" y="257"/>
                    </a:lnTo>
                    <a:lnTo>
                      <a:pt x="327" y="262"/>
                    </a:lnTo>
                    <a:lnTo>
                      <a:pt x="330" y="267"/>
                    </a:lnTo>
                    <a:lnTo>
                      <a:pt x="333" y="270"/>
                    </a:lnTo>
                    <a:lnTo>
                      <a:pt x="328" y="268"/>
                    </a:lnTo>
                    <a:lnTo>
                      <a:pt x="323" y="268"/>
                    </a:lnTo>
                    <a:lnTo>
                      <a:pt x="325" y="273"/>
                    </a:lnTo>
                    <a:lnTo>
                      <a:pt x="318" y="275"/>
                    </a:lnTo>
                    <a:lnTo>
                      <a:pt x="322" y="280"/>
                    </a:lnTo>
                    <a:lnTo>
                      <a:pt x="327" y="282"/>
                    </a:lnTo>
                    <a:lnTo>
                      <a:pt x="333" y="285"/>
                    </a:lnTo>
                    <a:lnTo>
                      <a:pt x="335" y="290"/>
                    </a:lnTo>
                    <a:lnTo>
                      <a:pt x="342" y="290"/>
                    </a:lnTo>
                    <a:lnTo>
                      <a:pt x="348" y="292"/>
                    </a:lnTo>
                    <a:lnTo>
                      <a:pt x="358" y="293"/>
                    </a:lnTo>
                    <a:lnTo>
                      <a:pt x="362" y="296"/>
                    </a:lnTo>
                    <a:lnTo>
                      <a:pt x="365" y="301"/>
                    </a:lnTo>
                    <a:lnTo>
                      <a:pt x="370" y="303"/>
                    </a:lnTo>
                    <a:lnTo>
                      <a:pt x="370" y="305"/>
                    </a:lnTo>
                    <a:lnTo>
                      <a:pt x="365" y="306"/>
                    </a:lnTo>
                    <a:lnTo>
                      <a:pt x="365" y="310"/>
                    </a:lnTo>
                    <a:lnTo>
                      <a:pt x="363" y="315"/>
                    </a:lnTo>
                    <a:lnTo>
                      <a:pt x="362" y="320"/>
                    </a:lnTo>
                    <a:lnTo>
                      <a:pt x="355" y="311"/>
                    </a:lnTo>
                    <a:lnTo>
                      <a:pt x="352" y="316"/>
                    </a:lnTo>
                    <a:lnTo>
                      <a:pt x="348" y="321"/>
                    </a:lnTo>
                    <a:lnTo>
                      <a:pt x="343" y="326"/>
                    </a:lnTo>
                    <a:lnTo>
                      <a:pt x="348" y="316"/>
                    </a:lnTo>
                    <a:lnTo>
                      <a:pt x="352" y="311"/>
                    </a:lnTo>
                    <a:lnTo>
                      <a:pt x="348" y="306"/>
                    </a:lnTo>
                    <a:lnTo>
                      <a:pt x="348" y="313"/>
                    </a:lnTo>
                    <a:lnTo>
                      <a:pt x="343" y="311"/>
                    </a:lnTo>
                    <a:lnTo>
                      <a:pt x="340" y="306"/>
                    </a:lnTo>
                    <a:lnTo>
                      <a:pt x="338" y="301"/>
                    </a:lnTo>
                    <a:lnTo>
                      <a:pt x="333" y="303"/>
                    </a:lnTo>
                    <a:lnTo>
                      <a:pt x="327" y="301"/>
                    </a:lnTo>
                    <a:lnTo>
                      <a:pt x="323" y="296"/>
                    </a:lnTo>
                    <a:lnTo>
                      <a:pt x="318" y="296"/>
                    </a:lnTo>
                    <a:lnTo>
                      <a:pt x="313" y="296"/>
                    </a:lnTo>
                    <a:lnTo>
                      <a:pt x="317" y="292"/>
                    </a:lnTo>
                    <a:lnTo>
                      <a:pt x="313" y="290"/>
                    </a:lnTo>
                    <a:lnTo>
                      <a:pt x="308" y="287"/>
                    </a:lnTo>
                    <a:lnTo>
                      <a:pt x="303" y="287"/>
                    </a:lnTo>
                    <a:lnTo>
                      <a:pt x="285" y="278"/>
                    </a:lnTo>
                    <a:lnTo>
                      <a:pt x="285" y="278"/>
                    </a:lnTo>
                    <a:lnTo>
                      <a:pt x="285" y="285"/>
                    </a:lnTo>
                    <a:lnTo>
                      <a:pt x="297" y="290"/>
                    </a:lnTo>
                    <a:lnTo>
                      <a:pt x="298" y="300"/>
                    </a:lnTo>
                    <a:lnTo>
                      <a:pt x="293" y="301"/>
                    </a:lnTo>
                    <a:lnTo>
                      <a:pt x="297" y="306"/>
                    </a:lnTo>
                    <a:lnTo>
                      <a:pt x="293" y="311"/>
                    </a:lnTo>
                    <a:lnTo>
                      <a:pt x="288" y="316"/>
                    </a:lnTo>
                    <a:lnTo>
                      <a:pt x="283" y="318"/>
                    </a:lnTo>
                    <a:lnTo>
                      <a:pt x="282" y="313"/>
                    </a:lnTo>
                    <a:lnTo>
                      <a:pt x="282" y="305"/>
                    </a:lnTo>
                    <a:lnTo>
                      <a:pt x="277" y="303"/>
                    </a:lnTo>
                    <a:lnTo>
                      <a:pt x="272" y="305"/>
                    </a:lnTo>
                    <a:lnTo>
                      <a:pt x="270" y="300"/>
                    </a:lnTo>
                    <a:lnTo>
                      <a:pt x="267" y="301"/>
                    </a:lnTo>
                    <a:lnTo>
                      <a:pt x="262" y="303"/>
                    </a:lnTo>
                    <a:lnTo>
                      <a:pt x="257" y="303"/>
                    </a:lnTo>
                    <a:lnTo>
                      <a:pt x="255" y="308"/>
                    </a:lnTo>
                    <a:lnTo>
                      <a:pt x="255" y="316"/>
                    </a:lnTo>
                    <a:lnTo>
                      <a:pt x="250" y="318"/>
                    </a:lnTo>
                    <a:lnTo>
                      <a:pt x="245" y="315"/>
                    </a:lnTo>
                    <a:lnTo>
                      <a:pt x="243" y="315"/>
                    </a:lnTo>
                    <a:lnTo>
                      <a:pt x="238" y="318"/>
                    </a:lnTo>
                    <a:lnTo>
                      <a:pt x="228" y="311"/>
                    </a:lnTo>
                    <a:lnTo>
                      <a:pt x="222" y="313"/>
                    </a:lnTo>
                    <a:lnTo>
                      <a:pt x="218" y="311"/>
                    </a:lnTo>
                    <a:lnTo>
                      <a:pt x="220" y="306"/>
                    </a:lnTo>
                    <a:lnTo>
                      <a:pt x="217" y="300"/>
                    </a:lnTo>
                    <a:lnTo>
                      <a:pt x="212" y="296"/>
                    </a:lnTo>
                    <a:lnTo>
                      <a:pt x="209" y="292"/>
                    </a:lnTo>
                    <a:lnTo>
                      <a:pt x="209" y="287"/>
                    </a:lnTo>
                    <a:lnTo>
                      <a:pt x="210" y="285"/>
                    </a:lnTo>
                    <a:lnTo>
                      <a:pt x="209" y="280"/>
                    </a:lnTo>
                    <a:lnTo>
                      <a:pt x="209" y="285"/>
                    </a:lnTo>
                    <a:lnTo>
                      <a:pt x="207" y="285"/>
                    </a:lnTo>
                    <a:lnTo>
                      <a:pt x="204" y="290"/>
                    </a:lnTo>
                    <a:lnTo>
                      <a:pt x="194" y="287"/>
                    </a:lnTo>
                    <a:lnTo>
                      <a:pt x="189" y="287"/>
                    </a:lnTo>
                    <a:lnTo>
                      <a:pt x="187" y="278"/>
                    </a:lnTo>
                    <a:lnTo>
                      <a:pt x="182" y="277"/>
                    </a:lnTo>
                    <a:lnTo>
                      <a:pt x="180" y="272"/>
                    </a:lnTo>
                    <a:lnTo>
                      <a:pt x="169" y="272"/>
                    </a:lnTo>
                    <a:lnTo>
                      <a:pt x="164" y="273"/>
                    </a:lnTo>
                    <a:lnTo>
                      <a:pt x="164" y="270"/>
                    </a:lnTo>
                    <a:lnTo>
                      <a:pt x="165" y="265"/>
                    </a:lnTo>
                    <a:lnTo>
                      <a:pt x="154" y="268"/>
                    </a:lnTo>
                    <a:lnTo>
                      <a:pt x="149" y="272"/>
                    </a:lnTo>
                    <a:lnTo>
                      <a:pt x="147" y="273"/>
                    </a:lnTo>
                    <a:lnTo>
                      <a:pt x="140" y="273"/>
                    </a:lnTo>
                    <a:lnTo>
                      <a:pt x="145" y="278"/>
                    </a:lnTo>
                    <a:lnTo>
                      <a:pt x="149" y="285"/>
                    </a:lnTo>
                    <a:lnTo>
                      <a:pt x="144" y="285"/>
                    </a:lnTo>
                    <a:lnTo>
                      <a:pt x="137" y="290"/>
                    </a:lnTo>
                    <a:lnTo>
                      <a:pt x="132" y="290"/>
                    </a:lnTo>
                    <a:lnTo>
                      <a:pt x="105" y="287"/>
                    </a:lnTo>
                    <a:lnTo>
                      <a:pt x="95" y="283"/>
                    </a:lnTo>
                    <a:lnTo>
                      <a:pt x="90" y="280"/>
                    </a:lnTo>
                    <a:lnTo>
                      <a:pt x="80" y="277"/>
                    </a:lnTo>
                    <a:lnTo>
                      <a:pt x="69" y="273"/>
                    </a:lnTo>
                    <a:lnTo>
                      <a:pt x="64" y="273"/>
                    </a:lnTo>
                    <a:lnTo>
                      <a:pt x="59" y="272"/>
                    </a:lnTo>
                    <a:lnTo>
                      <a:pt x="60" y="268"/>
                    </a:lnTo>
                    <a:lnTo>
                      <a:pt x="65" y="267"/>
                    </a:lnTo>
                    <a:lnTo>
                      <a:pt x="65" y="262"/>
                    </a:lnTo>
                    <a:lnTo>
                      <a:pt x="64" y="255"/>
                    </a:lnTo>
                    <a:lnTo>
                      <a:pt x="59" y="250"/>
                    </a:lnTo>
                    <a:lnTo>
                      <a:pt x="57" y="263"/>
                    </a:lnTo>
                    <a:lnTo>
                      <a:pt x="52" y="268"/>
                    </a:lnTo>
                    <a:lnTo>
                      <a:pt x="57" y="272"/>
                    </a:lnTo>
                    <a:lnTo>
                      <a:pt x="55" y="275"/>
                    </a:lnTo>
                    <a:lnTo>
                      <a:pt x="30" y="277"/>
                    </a:lnTo>
                    <a:lnTo>
                      <a:pt x="25" y="280"/>
                    </a:lnTo>
                    <a:lnTo>
                      <a:pt x="20" y="277"/>
                    </a:lnTo>
                    <a:lnTo>
                      <a:pt x="20" y="272"/>
                    </a:lnTo>
                    <a:lnTo>
                      <a:pt x="25" y="268"/>
                    </a:lnTo>
                    <a:lnTo>
                      <a:pt x="29" y="263"/>
                    </a:lnTo>
                    <a:lnTo>
                      <a:pt x="25" y="257"/>
                    </a:lnTo>
                    <a:lnTo>
                      <a:pt x="25" y="257"/>
                    </a:lnTo>
                    <a:lnTo>
                      <a:pt x="25" y="257"/>
                    </a:lnTo>
                    <a:lnTo>
                      <a:pt x="30" y="252"/>
                    </a:lnTo>
                    <a:lnTo>
                      <a:pt x="32" y="245"/>
                    </a:lnTo>
                    <a:lnTo>
                      <a:pt x="30" y="232"/>
                    </a:lnTo>
                    <a:lnTo>
                      <a:pt x="27" y="227"/>
                    </a:lnTo>
                    <a:lnTo>
                      <a:pt x="30" y="220"/>
                    </a:lnTo>
                    <a:lnTo>
                      <a:pt x="30" y="210"/>
                    </a:lnTo>
                    <a:lnTo>
                      <a:pt x="32" y="205"/>
                    </a:lnTo>
                    <a:lnTo>
                      <a:pt x="35" y="200"/>
                    </a:lnTo>
                    <a:lnTo>
                      <a:pt x="37" y="193"/>
                    </a:lnTo>
                    <a:lnTo>
                      <a:pt x="40" y="188"/>
                    </a:lnTo>
                    <a:lnTo>
                      <a:pt x="39" y="183"/>
                    </a:lnTo>
                    <a:lnTo>
                      <a:pt x="42" y="178"/>
                    </a:lnTo>
                    <a:lnTo>
                      <a:pt x="39" y="173"/>
                    </a:lnTo>
                    <a:lnTo>
                      <a:pt x="42" y="168"/>
                    </a:lnTo>
                    <a:lnTo>
                      <a:pt x="40" y="163"/>
                    </a:lnTo>
                    <a:lnTo>
                      <a:pt x="40" y="158"/>
                    </a:lnTo>
                    <a:lnTo>
                      <a:pt x="39" y="158"/>
                    </a:lnTo>
                    <a:lnTo>
                      <a:pt x="30" y="147"/>
                    </a:lnTo>
                    <a:lnTo>
                      <a:pt x="30" y="142"/>
                    </a:lnTo>
                    <a:lnTo>
                      <a:pt x="27" y="137"/>
                    </a:lnTo>
                    <a:lnTo>
                      <a:pt x="25" y="135"/>
                    </a:lnTo>
                    <a:lnTo>
                      <a:pt x="24" y="130"/>
                    </a:lnTo>
                    <a:lnTo>
                      <a:pt x="19" y="125"/>
                    </a:lnTo>
                    <a:lnTo>
                      <a:pt x="20" y="117"/>
                    </a:lnTo>
                    <a:lnTo>
                      <a:pt x="15" y="107"/>
                    </a:lnTo>
                    <a:lnTo>
                      <a:pt x="12" y="102"/>
                    </a:lnTo>
                    <a:lnTo>
                      <a:pt x="4" y="93"/>
                    </a:lnTo>
                    <a:lnTo>
                      <a:pt x="0" y="9"/>
                    </a:lnTo>
                    <a:close/>
                  </a:path>
                </a:pathLst>
              </a:custGeom>
              <a:solidFill>
                <a:srgbClr val="9F1D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72" name="Freeform 504"/>
              <p:cNvSpPr>
                <a:spLocks/>
              </p:cNvSpPr>
              <p:nvPr/>
            </p:nvSpPr>
            <p:spPr bwMode="auto">
              <a:xfrm>
                <a:off x="4021" y="3368"/>
                <a:ext cx="370" cy="326"/>
              </a:xfrm>
              <a:custGeom>
                <a:avLst/>
                <a:gdLst/>
                <a:ahLst/>
                <a:cxnLst>
                  <a:cxn ang="0">
                    <a:pos x="194" y="9"/>
                  </a:cxn>
                  <a:cxn ang="0">
                    <a:pos x="200" y="20"/>
                  </a:cxn>
                  <a:cxn ang="0">
                    <a:pos x="207" y="37"/>
                  </a:cxn>
                  <a:cxn ang="0">
                    <a:pos x="212" y="48"/>
                  </a:cxn>
                  <a:cxn ang="0">
                    <a:pos x="215" y="57"/>
                  </a:cxn>
                  <a:cxn ang="0">
                    <a:pos x="212" y="70"/>
                  </a:cxn>
                  <a:cxn ang="0">
                    <a:pos x="209" y="82"/>
                  </a:cxn>
                  <a:cxn ang="0">
                    <a:pos x="189" y="108"/>
                  </a:cxn>
                  <a:cxn ang="0">
                    <a:pos x="180" y="125"/>
                  </a:cxn>
                  <a:cxn ang="0">
                    <a:pos x="172" y="147"/>
                  </a:cxn>
                  <a:cxn ang="0">
                    <a:pos x="242" y="163"/>
                  </a:cxn>
                  <a:cxn ang="0">
                    <a:pos x="302" y="185"/>
                  </a:cxn>
                  <a:cxn ang="0">
                    <a:pos x="320" y="213"/>
                  </a:cxn>
                  <a:cxn ang="0">
                    <a:pos x="322" y="227"/>
                  </a:cxn>
                  <a:cxn ang="0">
                    <a:pos x="307" y="223"/>
                  </a:cxn>
                  <a:cxn ang="0">
                    <a:pos x="282" y="212"/>
                  </a:cxn>
                  <a:cxn ang="0">
                    <a:pos x="272" y="238"/>
                  </a:cxn>
                  <a:cxn ang="0">
                    <a:pos x="310" y="232"/>
                  </a:cxn>
                  <a:cxn ang="0">
                    <a:pos x="318" y="235"/>
                  </a:cxn>
                  <a:cxn ang="0">
                    <a:pos x="318" y="250"/>
                  </a:cxn>
                  <a:cxn ang="0">
                    <a:pos x="337" y="240"/>
                  </a:cxn>
                  <a:cxn ang="0">
                    <a:pos x="338" y="257"/>
                  </a:cxn>
                  <a:cxn ang="0">
                    <a:pos x="328" y="268"/>
                  </a:cxn>
                  <a:cxn ang="0">
                    <a:pos x="327" y="282"/>
                  </a:cxn>
                  <a:cxn ang="0">
                    <a:pos x="358" y="293"/>
                  </a:cxn>
                  <a:cxn ang="0">
                    <a:pos x="365" y="306"/>
                  </a:cxn>
                  <a:cxn ang="0">
                    <a:pos x="352" y="316"/>
                  </a:cxn>
                  <a:cxn ang="0">
                    <a:pos x="348" y="306"/>
                  </a:cxn>
                  <a:cxn ang="0">
                    <a:pos x="333" y="303"/>
                  </a:cxn>
                  <a:cxn ang="0">
                    <a:pos x="317" y="292"/>
                  </a:cxn>
                  <a:cxn ang="0">
                    <a:pos x="285" y="278"/>
                  </a:cxn>
                  <a:cxn ang="0">
                    <a:pos x="297" y="306"/>
                  </a:cxn>
                  <a:cxn ang="0">
                    <a:pos x="282" y="305"/>
                  </a:cxn>
                  <a:cxn ang="0">
                    <a:pos x="262" y="303"/>
                  </a:cxn>
                  <a:cxn ang="0">
                    <a:pos x="245" y="315"/>
                  </a:cxn>
                  <a:cxn ang="0">
                    <a:pos x="218" y="311"/>
                  </a:cxn>
                  <a:cxn ang="0">
                    <a:pos x="209" y="287"/>
                  </a:cxn>
                  <a:cxn ang="0">
                    <a:pos x="204" y="290"/>
                  </a:cxn>
                  <a:cxn ang="0">
                    <a:pos x="180" y="272"/>
                  </a:cxn>
                  <a:cxn ang="0">
                    <a:pos x="154" y="268"/>
                  </a:cxn>
                  <a:cxn ang="0">
                    <a:pos x="149" y="285"/>
                  </a:cxn>
                  <a:cxn ang="0">
                    <a:pos x="95" y="283"/>
                  </a:cxn>
                  <a:cxn ang="0">
                    <a:pos x="59" y="272"/>
                  </a:cxn>
                  <a:cxn ang="0">
                    <a:pos x="59" y="250"/>
                  </a:cxn>
                  <a:cxn ang="0">
                    <a:pos x="30" y="277"/>
                  </a:cxn>
                  <a:cxn ang="0">
                    <a:pos x="29" y="263"/>
                  </a:cxn>
                  <a:cxn ang="0">
                    <a:pos x="32" y="245"/>
                  </a:cxn>
                  <a:cxn ang="0">
                    <a:pos x="32" y="205"/>
                  </a:cxn>
                  <a:cxn ang="0">
                    <a:pos x="42" y="178"/>
                  </a:cxn>
                  <a:cxn ang="0">
                    <a:pos x="39" y="158"/>
                  </a:cxn>
                  <a:cxn ang="0">
                    <a:pos x="24" y="130"/>
                  </a:cxn>
                  <a:cxn ang="0">
                    <a:pos x="4" y="93"/>
                  </a:cxn>
                </a:cxnLst>
                <a:rect l="0" t="0" r="r" b="b"/>
                <a:pathLst>
                  <a:path w="370" h="326">
                    <a:moveTo>
                      <a:pt x="0" y="9"/>
                    </a:moveTo>
                    <a:lnTo>
                      <a:pt x="85" y="7"/>
                    </a:lnTo>
                    <a:lnTo>
                      <a:pt x="197" y="0"/>
                    </a:lnTo>
                    <a:lnTo>
                      <a:pt x="195" y="2"/>
                    </a:lnTo>
                    <a:lnTo>
                      <a:pt x="194" y="9"/>
                    </a:lnTo>
                    <a:lnTo>
                      <a:pt x="199" y="4"/>
                    </a:lnTo>
                    <a:lnTo>
                      <a:pt x="204" y="5"/>
                    </a:lnTo>
                    <a:lnTo>
                      <a:pt x="204" y="10"/>
                    </a:lnTo>
                    <a:lnTo>
                      <a:pt x="199" y="15"/>
                    </a:lnTo>
                    <a:lnTo>
                      <a:pt x="200" y="20"/>
                    </a:lnTo>
                    <a:lnTo>
                      <a:pt x="205" y="24"/>
                    </a:lnTo>
                    <a:lnTo>
                      <a:pt x="200" y="30"/>
                    </a:lnTo>
                    <a:lnTo>
                      <a:pt x="200" y="34"/>
                    </a:lnTo>
                    <a:lnTo>
                      <a:pt x="210" y="32"/>
                    </a:lnTo>
                    <a:lnTo>
                      <a:pt x="207" y="37"/>
                    </a:lnTo>
                    <a:lnTo>
                      <a:pt x="210" y="42"/>
                    </a:lnTo>
                    <a:lnTo>
                      <a:pt x="205" y="40"/>
                    </a:lnTo>
                    <a:lnTo>
                      <a:pt x="204" y="42"/>
                    </a:lnTo>
                    <a:lnTo>
                      <a:pt x="207" y="47"/>
                    </a:lnTo>
                    <a:lnTo>
                      <a:pt x="212" y="48"/>
                    </a:lnTo>
                    <a:lnTo>
                      <a:pt x="213" y="53"/>
                    </a:lnTo>
                    <a:lnTo>
                      <a:pt x="218" y="55"/>
                    </a:lnTo>
                    <a:lnTo>
                      <a:pt x="218" y="55"/>
                    </a:lnTo>
                    <a:lnTo>
                      <a:pt x="218" y="57"/>
                    </a:lnTo>
                    <a:lnTo>
                      <a:pt x="215" y="57"/>
                    </a:lnTo>
                    <a:lnTo>
                      <a:pt x="210" y="62"/>
                    </a:lnTo>
                    <a:lnTo>
                      <a:pt x="205" y="65"/>
                    </a:lnTo>
                    <a:lnTo>
                      <a:pt x="202" y="70"/>
                    </a:lnTo>
                    <a:lnTo>
                      <a:pt x="207" y="70"/>
                    </a:lnTo>
                    <a:lnTo>
                      <a:pt x="212" y="70"/>
                    </a:lnTo>
                    <a:lnTo>
                      <a:pt x="209" y="75"/>
                    </a:lnTo>
                    <a:lnTo>
                      <a:pt x="209" y="78"/>
                    </a:lnTo>
                    <a:lnTo>
                      <a:pt x="204" y="78"/>
                    </a:lnTo>
                    <a:lnTo>
                      <a:pt x="209" y="80"/>
                    </a:lnTo>
                    <a:lnTo>
                      <a:pt x="209" y="82"/>
                    </a:lnTo>
                    <a:lnTo>
                      <a:pt x="197" y="95"/>
                    </a:lnTo>
                    <a:lnTo>
                      <a:pt x="192" y="97"/>
                    </a:lnTo>
                    <a:lnTo>
                      <a:pt x="190" y="102"/>
                    </a:lnTo>
                    <a:lnTo>
                      <a:pt x="194" y="103"/>
                    </a:lnTo>
                    <a:lnTo>
                      <a:pt x="189" y="108"/>
                    </a:lnTo>
                    <a:lnTo>
                      <a:pt x="187" y="113"/>
                    </a:lnTo>
                    <a:lnTo>
                      <a:pt x="182" y="118"/>
                    </a:lnTo>
                    <a:lnTo>
                      <a:pt x="187" y="118"/>
                    </a:lnTo>
                    <a:lnTo>
                      <a:pt x="185" y="120"/>
                    </a:lnTo>
                    <a:lnTo>
                      <a:pt x="180" y="125"/>
                    </a:lnTo>
                    <a:lnTo>
                      <a:pt x="184" y="135"/>
                    </a:lnTo>
                    <a:lnTo>
                      <a:pt x="177" y="135"/>
                    </a:lnTo>
                    <a:lnTo>
                      <a:pt x="182" y="140"/>
                    </a:lnTo>
                    <a:lnTo>
                      <a:pt x="180" y="145"/>
                    </a:lnTo>
                    <a:lnTo>
                      <a:pt x="172" y="147"/>
                    </a:lnTo>
                    <a:lnTo>
                      <a:pt x="177" y="152"/>
                    </a:lnTo>
                    <a:lnTo>
                      <a:pt x="175" y="157"/>
                    </a:lnTo>
                    <a:lnTo>
                      <a:pt x="179" y="162"/>
                    </a:lnTo>
                    <a:lnTo>
                      <a:pt x="174" y="168"/>
                    </a:lnTo>
                    <a:lnTo>
                      <a:pt x="242" y="163"/>
                    </a:lnTo>
                    <a:lnTo>
                      <a:pt x="308" y="158"/>
                    </a:lnTo>
                    <a:lnTo>
                      <a:pt x="308" y="160"/>
                    </a:lnTo>
                    <a:lnTo>
                      <a:pt x="308" y="165"/>
                    </a:lnTo>
                    <a:lnTo>
                      <a:pt x="305" y="177"/>
                    </a:lnTo>
                    <a:lnTo>
                      <a:pt x="302" y="185"/>
                    </a:lnTo>
                    <a:lnTo>
                      <a:pt x="305" y="190"/>
                    </a:lnTo>
                    <a:lnTo>
                      <a:pt x="307" y="197"/>
                    </a:lnTo>
                    <a:lnTo>
                      <a:pt x="315" y="202"/>
                    </a:lnTo>
                    <a:lnTo>
                      <a:pt x="317" y="208"/>
                    </a:lnTo>
                    <a:lnTo>
                      <a:pt x="320" y="213"/>
                    </a:lnTo>
                    <a:lnTo>
                      <a:pt x="318" y="215"/>
                    </a:lnTo>
                    <a:lnTo>
                      <a:pt x="322" y="220"/>
                    </a:lnTo>
                    <a:lnTo>
                      <a:pt x="325" y="223"/>
                    </a:lnTo>
                    <a:lnTo>
                      <a:pt x="328" y="225"/>
                    </a:lnTo>
                    <a:lnTo>
                      <a:pt x="322" y="227"/>
                    </a:lnTo>
                    <a:lnTo>
                      <a:pt x="322" y="227"/>
                    </a:lnTo>
                    <a:lnTo>
                      <a:pt x="320" y="227"/>
                    </a:lnTo>
                    <a:lnTo>
                      <a:pt x="315" y="227"/>
                    </a:lnTo>
                    <a:lnTo>
                      <a:pt x="310" y="222"/>
                    </a:lnTo>
                    <a:lnTo>
                      <a:pt x="307" y="223"/>
                    </a:lnTo>
                    <a:lnTo>
                      <a:pt x="303" y="222"/>
                    </a:lnTo>
                    <a:lnTo>
                      <a:pt x="298" y="222"/>
                    </a:lnTo>
                    <a:lnTo>
                      <a:pt x="293" y="217"/>
                    </a:lnTo>
                    <a:lnTo>
                      <a:pt x="288" y="213"/>
                    </a:lnTo>
                    <a:lnTo>
                      <a:pt x="282" y="212"/>
                    </a:lnTo>
                    <a:lnTo>
                      <a:pt x="277" y="213"/>
                    </a:lnTo>
                    <a:lnTo>
                      <a:pt x="268" y="225"/>
                    </a:lnTo>
                    <a:lnTo>
                      <a:pt x="265" y="230"/>
                    </a:lnTo>
                    <a:lnTo>
                      <a:pt x="265" y="235"/>
                    </a:lnTo>
                    <a:lnTo>
                      <a:pt x="272" y="238"/>
                    </a:lnTo>
                    <a:lnTo>
                      <a:pt x="280" y="238"/>
                    </a:lnTo>
                    <a:lnTo>
                      <a:pt x="295" y="237"/>
                    </a:lnTo>
                    <a:lnTo>
                      <a:pt x="300" y="235"/>
                    </a:lnTo>
                    <a:lnTo>
                      <a:pt x="305" y="230"/>
                    </a:lnTo>
                    <a:lnTo>
                      <a:pt x="310" y="232"/>
                    </a:lnTo>
                    <a:lnTo>
                      <a:pt x="313" y="227"/>
                    </a:lnTo>
                    <a:lnTo>
                      <a:pt x="313" y="232"/>
                    </a:lnTo>
                    <a:lnTo>
                      <a:pt x="318" y="228"/>
                    </a:lnTo>
                    <a:lnTo>
                      <a:pt x="320" y="230"/>
                    </a:lnTo>
                    <a:lnTo>
                      <a:pt x="318" y="235"/>
                    </a:lnTo>
                    <a:lnTo>
                      <a:pt x="307" y="242"/>
                    </a:lnTo>
                    <a:lnTo>
                      <a:pt x="307" y="243"/>
                    </a:lnTo>
                    <a:lnTo>
                      <a:pt x="312" y="247"/>
                    </a:lnTo>
                    <a:lnTo>
                      <a:pt x="317" y="245"/>
                    </a:lnTo>
                    <a:lnTo>
                      <a:pt x="318" y="250"/>
                    </a:lnTo>
                    <a:lnTo>
                      <a:pt x="323" y="250"/>
                    </a:lnTo>
                    <a:lnTo>
                      <a:pt x="325" y="245"/>
                    </a:lnTo>
                    <a:lnTo>
                      <a:pt x="327" y="240"/>
                    </a:lnTo>
                    <a:lnTo>
                      <a:pt x="335" y="235"/>
                    </a:lnTo>
                    <a:lnTo>
                      <a:pt x="337" y="240"/>
                    </a:lnTo>
                    <a:lnTo>
                      <a:pt x="337" y="245"/>
                    </a:lnTo>
                    <a:lnTo>
                      <a:pt x="342" y="248"/>
                    </a:lnTo>
                    <a:lnTo>
                      <a:pt x="342" y="253"/>
                    </a:lnTo>
                    <a:lnTo>
                      <a:pt x="340" y="258"/>
                    </a:lnTo>
                    <a:lnTo>
                      <a:pt x="338" y="257"/>
                    </a:lnTo>
                    <a:lnTo>
                      <a:pt x="333" y="257"/>
                    </a:lnTo>
                    <a:lnTo>
                      <a:pt x="327" y="262"/>
                    </a:lnTo>
                    <a:lnTo>
                      <a:pt x="330" y="267"/>
                    </a:lnTo>
                    <a:lnTo>
                      <a:pt x="333" y="270"/>
                    </a:lnTo>
                    <a:lnTo>
                      <a:pt x="328" y="268"/>
                    </a:lnTo>
                    <a:lnTo>
                      <a:pt x="323" y="268"/>
                    </a:lnTo>
                    <a:lnTo>
                      <a:pt x="325" y="273"/>
                    </a:lnTo>
                    <a:lnTo>
                      <a:pt x="318" y="275"/>
                    </a:lnTo>
                    <a:lnTo>
                      <a:pt x="322" y="280"/>
                    </a:lnTo>
                    <a:lnTo>
                      <a:pt x="327" y="282"/>
                    </a:lnTo>
                    <a:lnTo>
                      <a:pt x="333" y="285"/>
                    </a:lnTo>
                    <a:lnTo>
                      <a:pt x="335" y="290"/>
                    </a:lnTo>
                    <a:lnTo>
                      <a:pt x="342" y="290"/>
                    </a:lnTo>
                    <a:lnTo>
                      <a:pt x="348" y="292"/>
                    </a:lnTo>
                    <a:lnTo>
                      <a:pt x="358" y="293"/>
                    </a:lnTo>
                    <a:lnTo>
                      <a:pt x="362" y="296"/>
                    </a:lnTo>
                    <a:lnTo>
                      <a:pt x="365" y="301"/>
                    </a:lnTo>
                    <a:lnTo>
                      <a:pt x="370" y="303"/>
                    </a:lnTo>
                    <a:lnTo>
                      <a:pt x="370" y="305"/>
                    </a:lnTo>
                    <a:lnTo>
                      <a:pt x="365" y="306"/>
                    </a:lnTo>
                    <a:lnTo>
                      <a:pt x="365" y="310"/>
                    </a:lnTo>
                    <a:lnTo>
                      <a:pt x="363" y="315"/>
                    </a:lnTo>
                    <a:lnTo>
                      <a:pt x="362" y="320"/>
                    </a:lnTo>
                    <a:lnTo>
                      <a:pt x="355" y="311"/>
                    </a:lnTo>
                    <a:lnTo>
                      <a:pt x="352" y="316"/>
                    </a:lnTo>
                    <a:lnTo>
                      <a:pt x="348" y="321"/>
                    </a:lnTo>
                    <a:lnTo>
                      <a:pt x="343" y="326"/>
                    </a:lnTo>
                    <a:lnTo>
                      <a:pt x="348" y="316"/>
                    </a:lnTo>
                    <a:lnTo>
                      <a:pt x="352" y="311"/>
                    </a:lnTo>
                    <a:lnTo>
                      <a:pt x="348" y="306"/>
                    </a:lnTo>
                    <a:lnTo>
                      <a:pt x="348" y="313"/>
                    </a:lnTo>
                    <a:lnTo>
                      <a:pt x="343" y="311"/>
                    </a:lnTo>
                    <a:lnTo>
                      <a:pt x="340" y="306"/>
                    </a:lnTo>
                    <a:lnTo>
                      <a:pt x="338" y="301"/>
                    </a:lnTo>
                    <a:lnTo>
                      <a:pt x="333" y="303"/>
                    </a:lnTo>
                    <a:lnTo>
                      <a:pt x="327" y="301"/>
                    </a:lnTo>
                    <a:lnTo>
                      <a:pt x="323" y="296"/>
                    </a:lnTo>
                    <a:lnTo>
                      <a:pt x="318" y="296"/>
                    </a:lnTo>
                    <a:lnTo>
                      <a:pt x="313" y="296"/>
                    </a:lnTo>
                    <a:lnTo>
                      <a:pt x="317" y="292"/>
                    </a:lnTo>
                    <a:lnTo>
                      <a:pt x="313" y="290"/>
                    </a:lnTo>
                    <a:lnTo>
                      <a:pt x="308" y="287"/>
                    </a:lnTo>
                    <a:lnTo>
                      <a:pt x="303" y="287"/>
                    </a:lnTo>
                    <a:lnTo>
                      <a:pt x="285" y="278"/>
                    </a:lnTo>
                    <a:lnTo>
                      <a:pt x="285" y="278"/>
                    </a:lnTo>
                    <a:lnTo>
                      <a:pt x="285" y="285"/>
                    </a:lnTo>
                    <a:lnTo>
                      <a:pt x="297" y="290"/>
                    </a:lnTo>
                    <a:lnTo>
                      <a:pt x="298" y="300"/>
                    </a:lnTo>
                    <a:lnTo>
                      <a:pt x="293" y="301"/>
                    </a:lnTo>
                    <a:lnTo>
                      <a:pt x="297" y="306"/>
                    </a:lnTo>
                    <a:lnTo>
                      <a:pt x="293" y="311"/>
                    </a:lnTo>
                    <a:lnTo>
                      <a:pt x="288" y="316"/>
                    </a:lnTo>
                    <a:lnTo>
                      <a:pt x="283" y="318"/>
                    </a:lnTo>
                    <a:lnTo>
                      <a:pt x="282" y="313"/>
                    </a:lnTo>
                    <a:lnTo>
                      <a:pt x="282" y="305"/>
                    </a:lnTo>
                    <a:lnTo>
                      <a:pt x="277" y="303"/>
                    </a:lnTo>
                    <a:lnTo>
                      <a:pt x="272" y="305"/>
                    </a:lnTo>
                    <a:lnTo>
                      <a:pt x="270" y="300"/>
                    </a:lnTo>
                    <a:lnTo>
                      <a:pt x="267" y="301"/>
                    </a:lnTo>
                    <a:lnTo>
                      <a:pt x="262" y="303"/>
                    </a:lnTo>
                    <a:lnTo>
                      <a:pt x="257" y="303"/>
                    </a:lnTo>
                    <a:lnTo>
                      <a:pt x="255" y="308"/>
                    </a:lnTo>
                    <a:lnTo>
                      <a:pt x="255" y="316"/>
                    </a:lnTo>
                    <a:lnTo>
                      <a:pt x="250" y="318"/>
                    </a:lnTo>
                    <a:lnTo>
                      <a:pt x="245" y="315"/>
                    </a:lnTo>
                    <a:lnTo>
                      <a:pt x="243" y="315"/>
                    </a:lnTo>
                    <a:lnTo>
                      <a:pt x="238" y="318"/>
                    </a:lnTo>
                    <a:lnTo>
                      <a:pt x="228" y="311"/>
                    </a:lnTo>
                    <a:lnTo>
                      <a:pt x="222" y="313"/>
                    </a:lnTo>
                    <a:lnTo>
                      <a:pt x="218" y="311"/>
                    </a:lnTo>
                    <a:lnTo>
                      <a:pt x="220" y="306"/>
                    </a:lnTo>
                    <a:lnTo>
                      <a:pt x="217" y="300"/>
                    </a:lnTo>
                    <a:lnTo>
                      <a:pt x="212" y="296"/>
                    </a:lnTo>
                    <a:lnTo>
                      <a:pt x="209" y="292"/>
                    </a:lnTo>
                    <a:lnTo>
                      <a:pt x="209" y="287"/>
                    </a:lnTo>
                    <a:lnTo>
                      <a:pt x="210" y="285"/>
                    </a:lnTo>
                    <a:lnTo>
                      <a:pt x="209" y="280"/>
                    </a:lnTo>
                    <a:lnTo>
                      <a:pt x="209" y="285"/>
                    </a:lnTo>
                    <a:lnTo>
                      <a:pt x="207" y="285"/>
                    </a:lnTo>
                    <a:lnTo>
                      <a:pt x="204" y="290"/>
                    </a:lnTo>
                    <a:lnTo>
                      <a:pt x="194" y="287"/>
                    </a:lnTo>
                    <a:lnTo>
                      <a:pt x="189" y="287"/>
                    </a:lnTo>
                    <a:lnTo>
                      <a:pt x="187" y="278"/>
                    </a:lnTo>
                    <a:lnTo>
                      <a:pt x="182" y="277"/>
                    </a:lnTo>
                    <a:lnTo>
                      <a:pt x="180" y="272"/>
                    </a:lnTo>
                    <a:lnTo>
                      <a:pt x="169" y="272"/>
                    </a:lnTo>
                    <a:lnTo>
                      <a:pt x="164" y="273"/>
                    </a:lnTo>
                    <a:lnTo>
                      <a:pt x="164" y="270"/>
                    </a:lnTo>
                    <a:lnTo>
                      <a:pt x="165" y="265"/>
                    </a:lnTo>
                    <a:lnTo>
                      <a:pt x="154" y="268"/>
                    </a:lnTo>
                    <a:lnTo>
                      <a:pt x="149" y="272"/>
                    </a:lnTo>
                    <a:lnTo>
                      <a:pt x="147" y="273"/>
                    </a:lnTo>
                    <a:lnTo>
                      <a:pt x="140" y="273"/>
                    </a:lnTo>
                    <a:lnTo>
                      <a:pt x="145" y="278"/>
                    </a:lnTo>
                    <a:lnTo>
                      <a:pt x="149" y="285"/>
                    </a:lnTo>
                    <a:lnTo>
                      <a:pt x="144" y="285"/>
                    </a:lnTo>
                    <a:lnTo>
                      <a:pt x="137" y="290"/>
                    </a:lnTo>
                    <a:lnTo>
                      <a:pt x="132" y="290"/>
                    </a:lnTo>
                    <a:lnTo>
                      <a:pt x="105" y="287"/>
                    </a:lnTo>
                    <a:lnTo>
                      <a:pt x="95" y="283"/>
                    </a:lnTo>
                    <a:lnTo>
                      <a:pt x="90" y="280"/>
                    </a:lnTo>
                    <a:lnTo>
                      <a:pt x="80" y="277"/>
                    </a:lnTo>
                    <a:lnTo>
                      <a:pt x="69" y="273"/>
                    </a:lnTo>
                    <a:lnTo>
                      <a:pt x="64" y="273"/>
                    </a:lnTo>
                    <a:lnTo>
                      <a:pt x="59" y="272"/>
                    </a:lnTo>
                    <a:lnTo>
                      <a:pt x="60" y="268"/>
                    </a:lnTo>
                    <a:lnTo>
                      <a:pt x="65" y="267"/>
                    </a:lnTo>
                    <a:lnTo>
                      <a:pt x="65" y="262"/>
                    </a:lnTo>
                    <a:lnTo>
                      <a:pt x="64" y="255"/>
                    </a:lnTo>
                    <a:lnTo>
                      <a:pt x="59" y="250"/>
                    </a:lnTo>
                    <a:lnTo>
                      <a:pt x="57" y="263"/>
                    </a:lnTo>
                    <a:lnTo>
                      <a:pt x="52" y="268"/>
                    </a:lnTo>
                    <a:lnTo>
                      <a:pt x="57" y="272"/>
                    </a:lnTo>
                    <a:lnTo>
                      <a:pt x="55" y="275"/>
                    </a:lnTo>
                    <a:lnTo>
                      <a:pt x="30" y="277"/>
                    </a:lnTo>
                    <a:lnTo>
                      <a:pt x="25" y="280"/>
                    </a:lnTo>
                    <a:lnTo>
                      <a:pt x="20" y="277"/>
                    </a:lnTo>
                    <a:lnTo>
                      <a:pt x="20" y="272"/>
                    </a:lnTo>
                    <a:lnTo>
                      <a:pt x="25" y="268"/>
                    </a:lnTo>
                    <a:lnTo>
                      <a:pt x="29" y="263"/>
                    </a:lnTo>
                    <a:lnTo>
                      <a:pt x="25" y="257"/>
                    </a:lnTo>
                    <a:lnTo>
                      <a:pt x="25" y="257"/>
                    </a:lnTo>
                    <a:lnTo>
                      <a:pt x="25" y="257"/>
                    </a:lnTo>
                    <a:lnTo>
                      <a:pt x="30" y="252"/>
                    </a:lnTo>
                    <a:lnTo>
                      <a:pt x="32" y="245"/>
                    </a:lnTo>
                    <a:lnTo>
                      <a:pt x="30" y="232"/>
                    </a:lnTo>
                    <a:lnTo>
                      <a:pt x="27" y="227"/>
                    </a:lnTo>
                    <a:lnTo>
                      <a:pt x="30" y="220"/>
                    </a:lnTo>
                    <a:lnTo>
                      <a:pt x="30" y="210"/>
                    </a:lnTo>
                    <a:lnTo>
                      <a:pt x="32" y="205"/>
                    </a:lnTo>
                    <a:lnTo>
                      <a:pt x="35" y="200"/>
                    </a:lnTo>
                    <a:lnTo>
                      <a:pt x="37" y="193"/>
                    </a:lnTo>
                    <a:lnTo>
                      <a:pt x="40" y="188"/>
                    </a:lnTo>
                    <a:lnTo>
                      <a:pt x="39" y="183"/>
                    </a:lnTo>
                    <a:lnTo>
                      <a:pt x="42" y="178"/>
                    </a:lnTo>
                    <a:lnTo>
                      <a:pt x="39" y="173"/>
                    </a:lnTo>
                    <a:lnTo>
                      <a:pt x="42" y="168"/>
                    </a:lnTo>
                    <a:lnTo>
                      <a:pt x="40" y="163"/>
                    </a:lnTo>
                    <a:lnTo>
                      <a:pt x="40" y="158"/>
                    </a:lnTo>
                    <a:lnTo>
                      <a:pt x="39" y="158"/>
                    </a:lnTo>
                    <a:lnTo>
                      <a:pt x="30" y="147"/>
                    </a:lnTo>
                    <a:lnTo>
                      <a:pt x="30" y="142"/>
                    </a:lnTo>
                    <a:lnTo>
                      <a:pt x="27" y="137"/>
                    </a:lnTo>
                    <a:lnTo>
                      <a:pt x="25" y="135"/>
                    </a:lnTo>
                    <a:lnTo>
                      <a:pt x="24" y="130"/>
                    </a:lnTo>
                    <a:lnTo>
                      <a:pt x="19" y="125"/>
                    </a:lnTo>
                    <a:lnTo>
                      <a:pt x="20" y="117"/>
                    </a:lnTo>
                    <a:lnTo>
                      <a:pt x="15" y="107"/>
                    </a:lnTo>
                    <a:lnTo>
                      <a:pt x="12" y="102"/>
                    </a:lnTo>
                    <a:lnTo>
                      <a:pt x="4" y="93"/>
                    </a:lnTo>
                    <a:lnTo>
                      <a:pt x="0" y="9"/>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73" name="Freeform 505"/>
              <p:cNvSpPr>
                <a:spLocks/>
              </p:cNvSpPr>
              <p:nvPr/>
            </p:nvSpPr>
            <p:spPr bwMode="auto">
              <a:xfrm>
                <a:off x="4193" y="3188"/>
                <a:ext cx="235" cy="405"/>
              </a:xfrm>
              <a:custGeom>
                <a:avLst/>
                <a:gdLst/>
                <a:ahLst/>
                <a:cxnLst>
                  <a:cxn ang="0">
                    <a:pos x="25" y="169"/>
                  </a:cxn>
                  <a:cxn ang="0">
                    <a:pos x="28" y="159"/>
                  </a:cxn>
                  <a:cxn ang="0">
                    <a:pos x="27" y="147"/>
                  </a:cxn>
                  <a:cxn ang="0">
                    <a:pos x="27" y="142"/>
                  </a:cxn>
                  <a:cxn ang="0">
                    <a:pos x="22" y="139"/>
                  </a:cxn>
                  <a:cxn ang="0">
                    <a:pos x="18" y="124"/>
                  </a:cxn>
                  <a:cxn ang="0">
                    <a:pos x="28" y="120"/>
                  </a:cxn>
                  <a:cxn ang="0">
                    <a:pos x="28" y="115"/>
                  </a:cxn>
                  <a:cxn ang="0">
                    <a:pos x="30" y="102"/>
                  </a:cxn>
                  <a:cxn ang="0">
                    <a:pos x="37" y="89"/>
                  </a:cxn>
                  <a:cxn ang="0">
                    <a:pos x="35" y="77"/>
                  </a:cxn>
                  <a:cxn ang="0">
                    <a:pos x="46" y="70"/>
                  </a:cxn>
                  <a:cxn ang="0">
                    <a:pos x="53" y="64"/>
                  </a:cxn>
                  <a:cxn ang="0">
                    <a:pos x="60" y="49"/>
                  </a:cxn>
                  <a:cxn ang="0">
                    <a:pos x="58" y="42"/>
                  </a:cxn>
                  <a:cxn ang="0">
                    <a:pos x="58" y="29"/>
                  </a:cxn>
                  <a:cxn ang="0">
                    <a:pos x="63" y="22"/>
                  </a:cxn>
                  <a:cxn ang="0">
                    <a:pos x="76" y="19"/>
                  </a:cxn>
                  <a:cxn ang="0">
                    <a:pos x="165" y="5"/>
                  </a:cxn>
                  <a:cxn ang="0">
                    <a:pos x="216" y="5"/>
                  </a:cxn>
                  <a:cxn ang="0">
                    <a:pos x="233" y="378"/>
                  </a:cxn>
                  <a:cxn ang="0">
                    <a:pos x="220" y="383"/>
                  </a:cxn>
                  <a:cxn ang="0">
                    <a:pos x="208" y="385"/>
                  </a:cxn>
                  <a:cxn ang="0">
                    <a:pos x="201" y="383"/>
                  </a:cxn>
                  <a:cxn ang="0">
                    <a:pos x="178" y="392"/>
                  </a:cxn>
                  <a:cxn ang="0">
                    <a:pos x="170" y="392"/>
                  </a:cxn>
                  <a:cxn ang="0">
                    <a:pos x="163" y="400"/>
                  </a:cxn>
                  <a:cxn ang="0">
                    <a:pos x="153" y="403"/>
                  </a:cxn>
                  <a:cxn ang="0">
                    <a:pos x="148" y="393"/>
                  </a:cxn>
                  <a:cxn ang="0">
                    <a:pos x="135" y="377"/>
                  </a:cxn>
                  <a:cxn ang="0">
                    <a:pos x="133" y="357"/>
                  </a:cxn>
                  <a:cxn ang="0">
                    <a:pos x="136" y="338"/>
                  </a:cxn>
                  <a:cxn ang="0">
                    <a:pos x="7" y="342"/>
                  </a:cxn>
                  <a:cxn ang="0">
                    <a:pos x="0" y="327"/>
                  </a:cxn>
                  <a:cxn ang="0">
                    <a:pos x="5" y="315"/>
                  </a:cxn>
                  <a:cxn ang="0">
                    <a:pos x="13" y="300"/>
                  </a:cxn>
                  <a:cxn ang="0">
                    <a:pos x="15" y="293"/>
                  </a:cxn>
                  <a:cxn ang="0">
                    <a:pos x="18" y="282"/>
                  </a:cxn>
                  <a:cxn ang="0">
                    <a:pos x="37" y="262"/>
                  </a:cxn>
                  <a:cxn ang="0">
                    <a:pos x="37" y="258"/>
                  </a:cxn>
                  <a:cxn ang="0">
                    <a:pos x="35" y="250"/>
                  </a:cxn>
                  <a:cxn ang="0">
                    <a:pos x="38" y="242"/>
                  </a:cxn>
                  <a:cxn ang="0">
                    <a:pos x="46" y="235"/>
                  </a:cxn>
                  <a:cxn ang="0">
                    <a:pos x="40" y="228"/>
                  </a:cxn>
                  <a:cxn ang="0">
                    <a:pos x="33" y="220"/>
                  </a:cxn>
                  <a:cxn ang="0">
                    <a:pos x="38" y="212"/>
                  </a:cxn>
                  <a:cxn ang="0">
                    <a:pos x="33" y="204"/>
                  </a:cxn>
                  <a:cxn ang="0">
                    <a:pos x="32" y="190"/>
                  </a:cxn>
                  <a:cxn ang="0">
                    <a:pos x="22" y="189"/>
                  </a:cxn>
                </a:cxnLst>
                <a:rect l="0" t="0" r="r" b="b"/>
                <a:pathLst>
                  <a:path w="235" h="405">
                    <a:moveTo>
                      <a:pt x="25" y="180"/>
                    </a:moveTo>
                    <a:lnTo>
                      <a:pt x="25" y="174"/>
                    </a:lnTo>
                    <a:lnTo>
                      <a:pt x="25" y="169"/>
                    </a:lnTo>
                    <a:lnTo>
                      <a:pt x="30" y="169"/>
                    </a:lnTo>
                    <a:lnTo>
                      <a:pt x="30" y="167"/>
                    </a:lnTo>
                    <a:lnTo>
                      <a:pt x="28" y="159"/>
                    </a:lnTo>
                    <a:lnTo>
                      <a:pt x="27" y="159"/>
                    </a:lnTo>
                    <a:lnTo>
                      <a:pt x="25" y="152"/>
                    </a:lnTo>
                    <a:lnTo>
                      <a:pt x="27" y="147"/>
                    </a:lnTo>
                    <a:lnTo>
                      <a:pt x="27" y="147"/>
                    </a:lnTo>
                    <a:lnTo>
                      <a:pt x="22" y="147"/>
                    </a:lnTo>
                    <a:lnTo>
                      <a:pt x="27" y="142"/>
                    </a:lnTo>
                    <a:lnTo>
                      <a:pt x="23" y="139"/>
                    </a:lnTo>
                    <a:lnTo>
                      <a:pt x="18" y="144"/>
                    </a:lnTo>
                    <a:lnTo>
                      <a:pt x="22" y="139"/>
                    </a:lnTo>
                    <a:lnTo>
                      <a:pt x="17" y="134"/>
                    </a:lnTo>
                    <a:lnTo>
                      <a:pt x="23" y="129"/>
                    </a:lnTo>
                    <a:lnTo>
                      <a:pt x="18" y="124"/>
                    </a:lnTo>
                    <a:lnTo>
                      <a:pt x="22" y="122"/>
                    </a:lnTo>
                    <a:lnTo>
                      <a:pt x="23" y="124"/>
                    </a:lnTo>
                    <a:lnTo>
                      <a:pt x="28" y="120"/>
                    </a:lnTo>
                    <a:lnTo>
                      <a:pt x="23" y="119"/>
                    </a:lnTo>
                    <a:lnTo>
                      <a:pt x="23" y="115"/>
                    </a:lnTo>
                    <a:lnTo>
                      <a:pt x="28" y="115"/>
                    </a:lnTo>
                    <a:lnTo>
                      <a:pt x="30" y="112"/>
                    </a:lnTo>
                    <a:lnTo>
                      <a:pt x="28" y="107"/>
                    </a:lnTo>
                    <a:lnTo>
                      <a:pt x="30" y="102"/>
                    </a:lnTo>
                    <a:lnTo>
                      <a:pt x="27" y="99"/>
                    </a:lnTo>
                    <a:lnTo>
                      <a:pt x="40" y="94"/>
                    </a:lnTo>
                    <a:lnTo>
                      <a:pt x="37" y="89"/>
                    </a:lnTo>
                    <a:lnTo>
                      <a:pt x="37" y="84"/>
                    </a:lnTo>
                    <a:lnTo>
                      <a:pt x="38" y="82"/>
                    </a:lnTo>
                    <a:lnTo>
                      <a:pt x="35" y="77"/>
                    </a:lnTo>
                    <a:lnTo>
                      <a:pt x="40" y="79"/>
                    </a:lnTo>
                    <a:lnTo>
                      <a:pt x="41" y="75"/>
                    </a:lnTo>
                    <a:lnTo>
                      <a:pt x="46" y="70"/>
                    </a:lnTo>
                    <a:lnTo>
                      <a:pt x="46" y="65"/>
                    </a:lnTo>
                    <a:lnTo>
                      <a:pt x="51" y="65"/>
                    </a:lnTo>
                    <a:lnTo>
                      <a:pt x="53" y="64"/>
                    </a:lnTo>
                    <a:lnTo>
                      <a:pt x="58" y="59"/>
                    </a:lnTo>
                    <a:lnTo>
                      <a:pt x="56" y="55"/>
                    </a:lnTo>
                    <a:lnTo>
                      <a:pt x="60" y="49"/>
                    </a:lnTo>
                    <a:lnTo>
                      <a:pt x="56" y="45"/>
                    </a:lnTo>
                    <a:lnTo>
                      <a:pt x="56" y="37"/>
                    </a:lnTo>
                    <a:lnTo>
                      <a:pt x="58" y="42"/>
                    </a:lnTo>
                    <a:lnTo>
                      <a:pt x="63" y="40"/>
                    </a:lnTo>
                    <a:lnTo>
                      <a:pt x="58" y="37"/>
                    </a:lnTo>
                    <a:lnTo>
                      <a:pt x="58" y="29"/>
                    </a:lnTo>
                    <a:lnTo>
                      <a:pt x="60" y="35"/>
                    </a:lnTo>
                    <a:lnTo>
                      <a:pt x="63" y="35"/>
                    </a:lnTo>
                    <a:lnTo>
                      <a:pt x="63" y="22"/>
                    </a:lnTo>
                    <a:lnTo>
                      <a:pt x="65" y="27"/>
                    </a:lnTo>
                    <a:lnTo>
                      <a:pt x="70" y="24"/>
                    </a:lnTo>
                    <a:lnTo>
                      <a:pt x="76" y="19"/>
                    </a:lnTo>
                    <a:lnTo>
                      <a:pt x="75" y="14"/>
                    </a:lnTo>
                    <a:lnTo>
                      <a:pt x="73" y="12"/>
                    </a:lnTo>
                    <a:lnTo>
                      <a:pt x="165" y="5"/>
                    </a:lnTo>
                    <a:lnTo>
                      <a:pt x="213" y="0"/>
                    </a:lnTo>
                    <a:lnTo>
                      <a:pt x="215" y="0"/>
                    </a:lnTo>
                    <a:lnTo>
                      <a:pt x="216" y="5"/>
                    </a:lnTo>
                    <a:lnTo>
                      <a:pt x="221" y="7"/>
                    </a:lnTo>
                    <a:lnTo>
                      <a:pt x="218" y="257"/>
                    </a:lnTo>
                    <a:lnTo>
                      <a:pt x="233" y="378"/>
                    </a:lnTo>
                    <a:lnTo>
                      <a:pt x="235" y="382"/>
                    </a:lnTo>
                    <a:lnTo>
                      <a:pt x="231" y="387"/>
                    </a:lnTo>
                    <a:lnTo>
                      <a:pt x="220" y="383"/>
                    </a:lnTo>
                    <a:lnTo>
                      <a:pt x="218" y="385"/>
                    </a:lnTo>
                    <a:lnTo>
                      <a:pt x="213" y="387"/>
                    </a:lnTo>
                    <a:lnTo>
                      <a:pt x="208" y="385"/>
                    </a:lnTo>
                    <a:lnTo>
                      <a:pt x="203" y="382"/>
                    </a:lnTo>
                    <a:lnTo>
                      <a:pt x="195" y="382"/>
                    </a:lnTo>
                    <a:lnTo>
                      <a:pt x="201" y="383"/>
                    </a:lnTo>
                    <a:lnTo>
                      <a:pt x="200" y="385"/>
                    </a:lnTo>
                    <a:lnTo>
                      <a:pt x="188" y="387"/>
                    </a:lnTo>
                    <a:lnTo>
                      <a:pt x="178" y="392"/>
                    </a:lnTo>
                    <a:lnTo>
                      <a:pt x="173" y="392"/>
                    </a:lnTo>
                    <a:lnTo>
                      <a:pt x="175" y="390"/>
                    </a:lnTo>
                    <a:lnTo>
                      <a:pt x="170" y="392"/>
                    </a:lnTo>
                    <a:lnTo>
                      <a:pt x="170" y="392"/>
                    </a:lnTo>
                    <a:lnTo>
                      <a:pt x="170" y="395"/>
                    </a:lnTo>
                    <a:lnTo>
                      <a:pt x="163" y="400"/>
                    </a:lnTo>
                    <a:lnTo>
                      <a:pt x="161" y="405"/>
                    </a:lnTo>
                    <a:lnTo>
                      <a:pt x="156" y="405"/>
                    </a:lnTo>
                    <a:lnTo>
                      <a:pt x="153" y="403"/>
                    </a:lnTo>
                    <a:lnTo>
                      <a:pt x="150" y="400"/>
                    </a:lnTo>
                    <a:lnTo>
                      <a:pt x="146" y="395"/>
                    </a:lnTo>
                    <a:lnTo>
                      <a:pt x="148" y="393"/>
                    </a:lnTo>
                    <a:lnTo>
                      <a:pt x="145" y="388"/>
                    </a:lnTo>
                    <a:lnTo>
                      <a:pt x="143" y="382"/>
                    </a:lnTo>
                    <a:lnTo>
                      <a:pt x="135" y="377"/>
                    </a:lnTo>
                    <a:lnTo>
                      <a:pt x="133" y="370"/>
                    </a:lnTo>
                    <a:lnTo>
                      <a:pt x="130" y="365"/>
                    </a:lnTo>
                    <a:lnTo>
                      <a:pt x="133" y="357"/>
                    </a:lnTo>
                    <a:lnTo>
                      <a:pt x="136" y="345"/>
                    </a:lnTo>
                    <a:lnTo>
                      <a:pt x="136" y="340"/>
                    </a:lnTo>
                    <a:lnTo>
                      <a:pt x="136" y="338"/>
                    </a:lnTo>
                    <a:lnTo>
                      <a:pt x="70" y="343"/>
                    </a:lnTo>
                    <a:lnTo>
                      <a:pt x="2" y="348"/>
                    </a:lnTo>
                    <a:lnTo>
                      <a:pt x="7" y="342"/>
                    </a:lnTo>
                    <a:lnTo>
                      <a:pt x="3" y="337"/>
                    </a:lnTo>
                    <a:lnTo>
                      <a:pt x="5" y="332"/>
                    </a:lnTo>
                    <a:lnTo>
                      <a:pt x="0" y="327"/>
                    </a:lnTo>
                    <a:lnTo>
                      <a:pt x="8" y="325"/>
                    </a:lnTo>
                    <a:lnTo>
                      <a:pt x="10" y="320"/>
                    </a:lnTo>
                    <a:lnTo>
                      <a:pt x="5" y="315"/>
                    </a:lnTo>
                    <a:lnTo>
                      <a:pt x="12" y="315"/>
                    </a:lnTo>
                    <a:lnTo>
                      <a:pt x="8" y="305"/>
                    </a:lnTo>
                    <a:lnTo>
                      <a:pt x="13" y="300"/>
                    </a:lnTo>
                    <a:lnTo>
                      <a:pt x="15" y="298"/>
                    </a:lnTo>
                    <a:lnTo>
                      <a:pt x="10" y="298"/>
                    </a:lnTo>
                    <a:lnTo>
                      <a:pt x="15" y="293"/>
                    </a:lnTo>
                    <a:lnTo>
                      <a:pt x="17" y="288"/>
                    </a:lnTo>
                    <a:lnTo>
                      <a:pt x="22" y="283"/>
                    </a:lnTo>
                    <a:lnTo>
                      <a:pt x="18" y="282"/>
                    </a:lnTo>
                    <a:lnTo>
                      <a:pt x="20" y="277"/>
                    </a:lnTo>
                    <a:lnTo>
                      <a:pt x="25" y="275"/>
                    </a:lnTo>
                    <a:lnTo>
                      <a:pt x="37" y="262"/>
                    </a:lnTo>
                    <a:lnTo>
                      <a:pt x="37" y="260"/>
                    </a:lnTo>
                    <a:lnTo>
                      <a:pt x="32" y="258"/>
                    </a:lnTo>
                    <a:lnTo>
                      <a:pt x="37" y="258"/>
                    </a:lnTo>
                    <a:lnTo>
                      <a:pt x="37" y="255"/>
                    </a:lnTo>
                    <a:lnTo>
                      <a:pt x="40" y="250"/>
                    </a:lnTo>
                    <a:lnTo>
                      <a:pt x="35" y="250"/>
                    </a:lnTo>
                    <a:lnTo>
                      <a:pt x="30" y="250"/>
                    </a:lnTo>
                    <a:lnTo>
                      <a:pt x="33" y="245"/>
                    </a:lnTo>
                    <a:lnTo>
                      <a:pt x="38" y="242"/>
                    </a:lnTo>
                    <a:lnTo>
                      <a:pt x="43" y="237"/>
                    </a:lnTo>
                    <a:lnTo>
                      <a:pt x="46" y="237"/>
                    </a:lnTo>
                    <a:lnTo>
                      <a:pt x="46" y="235"/>
                    </a:lnTo>
                    <a:lnTo>
                      <a:pt x="46" y="235"/>
                    </a:lnTo>
                    <a:lnTo>
                      <a:pt x="41" y="233"/>
                    </a:lnTo>
                    <a:lnTo>
                      <a:pt x="40" y="228"/>
                    </a:lnTo>
                    <a:lnTo>
                      <a:pt x="35" y="227"/>
                    </a:lnTo>
                    <a:lnTo>
                      <a:pt x="32" y="222"/>
                    </a:lnTo>
                    <a:lnTo>
                      <a:pt x="33" y="220"/>
                    </a:lnTo>
                    <a:lnTo>
                      <a:pt x="38" y="222"/>
                    </a:lnTo>
                    <a:lnTo>
                      <a:pt x="35" y="217"/>
                    </a:lnTo>
                    <a:lnTo>
                      <a:pt x="38" y="212"/>
                    </a:lnTo>
                    <a:lnTo>
                      <a:pt x="28" y="214"/>
                    </a:lnTo>
                    <a:lnTo>
                      <a:pt x="28" y="210"/>
                    </a:lnTo>
                    <a:lnTo>
                      <a:pt x="33" y="204"/>
                    </a:lnTo>
                    <a:lnTo>
                      <a:pt x="28" y="200"/>
                    </a:lnTo>
                    <a:lnTo>
                      <a:pt x="27" y="195"/>
                    </a:lnTo>
                    <a:lnTo>
                      <a:pt x="32" y="190"/>
                    </a:lnTo>
                    <a:lnTo>
                      <a:pt x="32" y="185"/>
                    </a:lnTo>
                    <a:lnTo>
                      <a:pt x="27" y="184"/>
                    </a:lnTo>
                    <a:lnTo>
                      <a:pt x="22" y="189"/>
                    </a:lnTo>
                    <a:lnTo>
                      <a:pt x="23" y="182"/>
                    </a:lnTo>
                    <a:lnTo>
                      <a:pt x="25" y="180"/>
                    </a:lnTo>
                    <a:close/>
                  </a:path>
                </a:pathLst>
              </a:custGeom>
              <a:solidFill>
                <a:srgbClr val="9F1D2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74" name="Freeform 506"/>
              <p:cNvSpPr>
                <a:spLocks/>
              </p:cNvSpPr>
              <p:nvPr/>
            </p:nvSpPr>
            <p:spPr bwMode="auto">
              <a:xfrm>
                <a:off x="4193" y="3188"/>
                <a:ext cx="235" cy="405"/>
              </a:xfrm>
              <a:custGeom>
                <a:avLst/>
                <a:gdLst/>
                <a:ahLst/>
                <a:cxnLst>
                  <a:cxn ang="0">
                    <a:pos x="25" y="169"/>
                  </a:cxn>
                  <a:cxn ang="0">
                    <a:pos x="28" y="159"/>
                  </a:cxn>
                  <a:cxn ang="0">
                    <a:pos x="27" y="147"/>
                  </a:cxn>
                  <a:cxn ang="0">
                    <a:pos x="27" y="142"/>
                  </a:cxn>
                  <a:cxn ang="0">
                    <a:pos x="22" y="139"/>
                  </a:cxn>
                  <a:cxn ang="0">
                    <a:pos x="18" y="124"/>
                  </a:cxn>
                  <a:cxn ang="0">
                    <a:pos x="28" y="120"/>
                  </a:cxn>
                  <a:cxn ang="0">
                    <a:pos x="28" y="115"/>
                  </a:cxn>
                  <a:cxn ang="0">
                    <a:pos x="30" y="102"/>
                  </a:cxn>
                  <a:cxn ang="0">
                    <a:pos x="37" y="89"/>
                  </a:cxn>
                  <a:cxn ang="0">
                    <a:pos x="35" y="77"/>
                  </a:cxn>
                  <a:cxn ang="0">
                    <a:pos x="46" y="70"/>
                  </a:cxn>
                  <a:cxn ang="0">
                    <a:pos x="53" y="64"/>
                  </a:cxn>
                  <a:cxn ang="0">
                    <a:pos x="60" y="49"/>
                  </a:cxn>
                  <a:cxn ang="0">
                    <a:pos x="58" y="42"/>
                  </a:cxn>
                  <a:cxn ang="0">
                    <a:pos x="58" y="29"/>
                  </a:cxn>
                  <a:cxn ang="0">
                    <a:pos x="63" y="22"/>
                  </a:cxn>
                  <a:cxn ang="0">
                    <a:pos x="76" y="19"/>
                  </a:cxn>
                  <a:cxn ang="0">
                    <a:pos x="165" y="5"/>
                  </a:cxn>
                  <a:cxn ang="0">
                    <a:pos x="216" y="5"/>
                  </a:cxn>
                  <a:cxn ang="0">
                    <a:pos x="233" y="378"/>
                  </a:cxn>
                  <a:cxn ang="0">
                    <a:pos x="220" y="383"/>
                  </a:cxn>
                  <a:cxn ang="0">
                    <a:pos x="208" y="385"/>
                  </a:cxn>
                  <a:cxn ang="0">
                    <a:pos x="201" y="383"/>
                  </a:cxn>
                  <a:cxn ang="0">
                    <a:pos x="178" y="392"/>
                  </a:cxn>
                  <a:cxn ang="0">
                    <a:pos x="170" y="392"/>
                  </a:cxn>
                  <a:cxn ang="0">
                    <a:pos x="163" y="400"/>
                  </a:cxn>
                  <a:cxn ang="0">
                    <a:pos x="153" y="403"/>
                  </a:cxn>
                  <a:cxn ang="0">
                    <a:pos x="148" y="393"/>
                  </a:cxn>
                  <a:cxn ang="0">
                    <a:pos x="135" y="377"/>
                  </a:cxn>
                  <a:cxn ang="0">
                    <a:pos x="133" y="357"/>
                  </a:cxn>
                  <a:cxn ang="0">
                    <a:pos x="136" y="338"/>
                  </a:cxn>
                  <a:cxn ang="0">
                    <a:pos x="7" y="342"/>
                  </a:cxn>
                  <a:cxn ang="0">
                    <a:pos x="0" y="327"/>
                  </a:cxn>
                  <a:cxn ang="0">
                    <a:pos x="5" y="315"/>
                  </a:cxn>
                  <a:cxn ang="0">
                    <a:pos x="13" y="300"/>
                  </a:cxn>
                  <a:cxn ang="0">
                    <a:pos x="15" y="293"/>
                  </a:cxn>
                  <a:cxn ang="0">
                    <a:pos x="18" y="282"/>
                  </a:cxn>
                  <a:cxn ang="0">
                    <a:pos x="37" y="262"/>
                  </a:cxn>
                  <a:cxn ang="0">
                    <a:pos x="37" y="258"/>
                  </a:cxn>
                  <a:cxn ang="0">
                    <a:pos x="35" y="250"/>
                  </a:cxn>
                  <a:cxn ang="0">
                    <a:pos x="38" y="242"/>
                  </a:cxn>
                  <a:cxn ang="0">
                    <a:pos x="46" y="235"/>
                  </a:cxn>
                  <a:cxn ang="0">
                    <a:pos x="40" y="228"/>
                  </a:cxn>
                  <a:cxn ang="0">
                    <a:pos x="33" y="220"/>
                  </a:cxn>
                  <a:cxn ang="0">
                    <a:pos x="38" y="212"/>
                  </a:cxn>
                  <a:cxn ang="0">
                    <a:pos x="33" y="204"/>
                  </a:cxn>
                  <a:cxn ang="0">
                    <a:pos x="32" y="190"/>
                  </a:cxn>
                  <a:cxn ang="0">
                    <a:pos x="22" y="189"/>
                  </a:cxn>
                </a:cxnLst>
                <a:rect l="0" t="0" r="r" b="b"/>
                <a:pathLst>
                  <a:path w="235" h="405">
                    <a:moveTo>
                      <a:pt x="25" y="180"/>
                    </a:moveTo>
                    <a:lnTo>
                      <a:pt x="25" y="174"/>
                    </a:lnTo>
                    <a:lnTo>
                      <a:pt x="25" y="169"/>
                    </a:lnTo>
                    <a:lnTo>
                      <a:pt x="30" y="169"/>
                    </a:lnTo>
                    <a:lnTo>
                      <a:pt x="30" y="167"/>
                    </a:lnTo>
                    <a:lnTo>
                      <a:pt x="28" y="159"/>
                    </a:lnTo>
                    <a:lnTo>
                      <a:pt x="27" y="159"/>
                    </a:lnTo>
                    <a:lnTo>
                      <a:pt x="25" y="152"/>
                    </a:lnTo>
                    <a:lnTo>
                      <a:pt x="27" y="147"/>
                    </a:lnTo>
                    <a:lnTo>
                      <a:pt x="27" y="147"/>
                    </a:lnTo>
                    <a:lnTo>
                      <a:pt x="22" y="147"/>
                    </a:lnTo>
                    <a:lnTo>
                      <a:pt x="27" y="142"/>
                    </a:lnTo>
                    <a:lnTo>
                      <a:pt x="23" y="139"/>
                    </a:lnTo>
                    <a:lnTo>
                      <a:pt x="18" y="144"/>
                    </a:lnTo>
                    <a:lnTo>
                      <a:pt x="22" y="139"/>
                    </a:lnTo>
                    <a:lnTo>
                      <a:pt x="17" y="134"/>
                    </a:lnTo>
                    <a:lnTo>
                      <a:pt x="23" y="129"/>
                    </a:lnTo>
                    <a:lnTo>
                      <a:pt x="18" y="124"/>
                    </a:lnTo>
                    <a:lnTo>
                      <a:pt x="22" y="122"/>
                    </a:lnTo>
                    <a:lnTo>
                      <a:pt x="23" y="124"/>
                    </a:lnTo>
                    <a:lnTo>
                      <a:pt x="28" y="120"/>
                    </a:lnTo>
                    <a:lnTo>
                      <a:pt x="23" y="119"/>
                    </a:lnTo>
                    <a:lnTo>
                      <a:pt x="23" y="115"/>
                    </a:lnTo>
                    <a:lnTo>
                      <a:pt x="28" y="115"/>
                    </a:lnTo>
                    <a:lnTo>
                      <a:pt x="30" y="112"/>
                    </a:lnTo>
                    <a:lnTo>
                      <a:pt x="28" y="107"/>
                    </a:lnTo>
                    <a:lnTo>
                      <a:pt x="30" y="102"/>
                    </a:lnTo>
                    <a:lnTo>
                      <a:pt x="27" y="99"/>
                    </a:lnTo>
                    <a:lnTo>
                      <a:pt x="40" y="94"/>
                    </a:lnTo>
                    <a:lnTo>
                      <a:pt x="37" y="89"/>
                    </a:lnTo>
                    <a:lnTo>
                      <a:pt x="37" y="84"/>
                    </a:lnTo>
                    <a:lnTo>
                      <a:pt x="38" y="82"/>
                    </a:lnTo>
                    <a:lnTo>
                      <a:pt x="35" y="77"/>
                    </a:lnTo>
                    <a:lnTo>
                      <a:pt x="40" y="79"/>
                    </a:lnTo>
                    <a:lnTo>
                      <a:pt x="41" y="75"/>
                    </a:lnTo>
                    <a:lnTo>
                      <a:pt x="46" y="70"/>
                    </a:lnTo>
                    <a:lnTo>
                      <a:pt x="46" y="65"/>
                    </a:lnTo>
                    <a:lnTo>
                      <a:pt x="51" y="65"/>
                    </a:lnTo>
                    <a:lnTo>
                      <a:pt x="53" y="64"/>
                    </a:lnTo>
                    <a:lnTo>
                      <a:pt x="58" y="59"/>
                    </a:lnTo>
                    <a:lnTo>
                      <a:pt x="56" y="55"/>
                    </a:lnTo>
                    <a:lnTo>
                      <a:pt x="60" y="49"/>
                    </a:lnTo>
                    <a:lnTo>
                      <a:pt x="56" y="45"/>
                    </a:lnTo>
                    <a:lnTo>
                      <a:pt x="56" y="37"/>
                    </a:lnTo>
                    <a:lnTo>
                      <a:pt x="58" y="42"/>
                    </a:lnTo>
                    <a:lnTo>
                      <a:pt x="63" y="40"/>
                    </a:lnTo>
                    <a:lnTo>
                      <a:pt x="58" y="37"/>
                    </a:lnTo>
                    <a:lnTo>
                      <a:pt x="58" y="29"/>
                    </a:lnTo>
                    <a:lnTo>
                      <a:pt x="60" y="35"/>
                    </a:lnTo>
                    <a:lnTo>
                      <a:pt x="63" y="35"/>
                    </a:lnTo>
                    <a:lnTo>
                      <a:pt x="63" y="22"/>
                    </a:lnTo>
                    <a:lnTo>
                      <a:pt x="65" y="27"/>
                    </a:lnTo>
                    <a:lnTo>
                      <a:pt x="70" y="24"/>
                    </a:lnTo>
                    <a:lnTo>
                      <a:pt x="76" y="19"/>
                    </a:lnTo>
                    <a:lnTo>
                      <a:pt x="75" y="14"/>
                    </a:lnTo>
                    <a:lnTo>
                      <a:pt x="73" y="12"/>
                    </a:lnTo>
                    <a:lnTo>
                      <a:pt x="165" y="5"/>
                    </a:lnTo>
                    <a:lnTo>
                      <a:pt x="213" y="0"/>
                    </a:lnTo>
                    <a:lnTo>
                      <a:pt x="215" y="0"/>
                    </a:lnTo>
                    <a:lnTo>
                      <a:pt x="216" y="5"/>
                    </a:lnTo>
                    <a:lnTo>
                      <a:pt x="221" y="7"/>
                    </a:lnTo>
                    <a:lnTo>
                      <a:pt x="218" y="257"/>
                    </a:lnTo>
                    <a:lnTo>
                      <a:pt x="233" y="378"/>
                    </a:lnTo>
                    <a:lnTo>
                      <a:pt x="235" y="382"/>
                    </a:lnTo>
                    <a:lnTo>
                      <a:pt x="231" y="387"/>
                    </a:lnTo>
                    <a:lnTo>
                      <a:pt x="220" y="383"/>
                    </a:lnTo>
                    <a:lnTo>
                      <a:pt x="218" y="385"/>
                    </a:lnTo>
                    <a:lnTo>
                      <a:pt x="213" y="387"/>
                    </a:lnTo>
                    <a:lnTo>
                      <a:pt x="208" y="385"/>
                    </a:lnTo>
                    <a:lnTo>
                      <a:pt x="203" y="382"/>
                    </a:lnTo>
                    <a:lnTo>
                      <a:pt x="195" y="382"/>
                    </a:lnTo>
                    <a:lnTo>
                      <a:pt x="201" y="383"/>
                    </a:lnTo>
                    <a:lnTo>
                      <a:pt x="200" y="385"/>
                    </a:lnTo>
                    <a:lnTo>
                      <a:pt x="188" y="387"/>
                    </a:lnTo>
                    <a:lnTo>
                      <a:pt x="178" y="392"/>
                    </a:lnTo>
                    <a:lnTo>
                      <a:pt x="173" y="392"/>
                    </a:lnTo>
                    <a:lnTo>
                      <a:pt x="175" y="390"/>
                    </a:lnTo>
                    <a:lnTo>
                      <a:pt x="170" y="392"/>
                    </a:lnTo>
                    <a:lnTo>
                      <a:pt x="170" y="392"/>
                    </a:lnTo>
                    <a:lnTo>
                      <a:pt x="170" y="395"/>
                    </a:lnTo>
                    <a:lnTo>
                      <a:pt x="163" y="400"/>
                    </a:lnTo>
                    <a:lnTo>
                      <a:pt x="161" y="405"/>
                    </a:lnTo>
                    <a:lnTo>
                      <a:pt x="156" y="405"/>
                    </a:lnTo>
                    <a:lnTo>
                      <a:pt x="153" y="403"/>
                    </a:lnTo>
                    <a:lnTo>
                      <a:pt x="150" y="400"/>
                    </a:lnTo>
                    <a:lnTo>
                      <a:pt x="146" y="395"/>
                    </a:lnTo>
                    <a:lnTo>
                      <a:pt x="148" y="393"/>
                    </a:lnTo>
                    <a:lnTo>
                      <a:pt x="145" y="388"/>
                    </a:lnTo>
                    <a:lnTo>
                      <a:pt x="143" y="382"/>
                    </a:lnTo>
                    <a:lnTo>
                      <a:pt x="135" y="377"/>
                    </a:lnTo>
                    <a:lnTo>
                      <a:pt x="133" y="370"/>
                    </a:lnTo>
                    <a:lnTo>
                      <a:pt x="130" y="365"/>
                    </a:lnTo>
                    <a:lnTo>
                      <a:pt x="133" y="357"/>
                    </a:lnTo>
                    <a:lnTo>
                      <a:pt x="136" y="345"/>
                    </a:lnTo>
                    <a:lnTo>
                      <a:pt x="136" y="340"/>
                    </a:lnTo>
                    <a:lnTo>
                      <a:pt x="136" y="338"/>
                    </a:lnTo>
                    <a:lnTo>
                      <a:pt x="70" y="343"/>
                    </a:lnTo>
                    <a:lnTo>
                      <a:pt x="2" y="348"/>
                    </a:lnTo>
                    <a:lnTo>
                      <a:pt x="7" y="342"/>
                    </a:lnTo>
                    <a:lnTo>
                      <a:pt x="3" y="337"/>
                    </a:lnTo>
                    <a:lnTo>
                      <a:pt x="5" y="332"/>
                    </a:lnTo>
                    <a:lnTo>
                      <a:pt x="0" y="327"/>
                    </a:lnTo>
                    <a:lnTo>
                      <a:pt x="8" y="325"/>
                    </a:lnTo>
                    <a:lnTo>
                      <a:pt x="10" y="320"/>
                    </a:lnTo>
                    <a:lnTo>
                      <a:pt x="5" y="315"/>
                    </a:lnTo>
                    <a:lnTo>
                      <a:pt x="12" y="315"/>
                    </a:lnTo>
                    <a:lnTo>
                      <a:pt x="8" y="305"/>
                    </a:lnTo>
                    <a:lnTo>
                      <a:pt x="13" y="300"/>
                    </a:lnTo>
                    <a:lnTo>
                      <a:pt x="15" y="298"/>
                    </a:lnTo>
                    <a:lnTo>
                      <a:pt x="10" y="298"/>
                    </a:lnTo>
                    <a:lnTo>
                      <a:pt x="15" y="293"/>
                    </a:lnTo>
                    <a:lnTo>
                      <a:pt x="17" y="288"/>
                    </a:lnTo>
                    <a:lnTo>
                      <a:pt x="22" y="283"/>
                    </a:lnTo>
                    <a:lnTo>
                      <a:pt x="18" y="282"/>
                    </a:lnTo>
                    <a:lnTo>
                      <a:pt x="20" y="277"/>
                    </a:lnTo>
                    <a:lnTo>
                      <a:pt x="25" y="275"/>
                    </a:lnTo>
                    <a:lnTo>
                      <a:pt x="37" y="262"/>
                    </a:lnTo>
                    <a:lnTo>
                      <a:pt x="37" y="260"/>
                    </a:lnTo>
                    <a:lnTo>
                      <a:pt x="32" y="258"/>
                    </a:lnTo>
                    <a:lnTo>
                      <a:pt x="37" y="258"/>
                    </a:lnTo>
                    <a:lnTo>
                      <a:pt x="37" y="255"/>
                    </a:lnTo>
                    <a:lnTo>
                      <a:pt x="40" y="250"/>
                    </a:lnTo>
                    <a:lnTo>
                      <a:pt x="35" y="250"/>
                    </a:lnTo>
                    <a:lnTo>
                      <a:pt x="30" y="250"/>
                    </a:lnTo>
                    <a:lnTo>
                      <a:pt x="33" y="245"/>
                    </a:lnTo>
                    <a:lnTo>
                      <a:pt x="38" y="242"/>
                    </a:lnTo>
                    <a:lnTo>
                      <a:pt x="43" y="237"/>
                    </a:lnTo>
                    <a:lnTo>
                      <a:pt x="46" y="237"/>
                    </a:lnTo>
                    <a:lnTo>
                      <a:pt x="46" y="235"/>
                    </a:lnTo>
                    <a:lnTo>
                      <a:pt x="46" y="235"/>
                    </a:lnTo>
                    <a:lnTo>
                      <a:pt x="41" y="233"/>
                    </a:lnTo>
                    <a:lnTo>
                      <a:pt x="40" y="228"/>
                    </a:lnTo>
                    <a:lnTo>
                      <a:pt x="35" y="227"/>
                    </a:lnTo>
                    <a:lnTo>
                      <a:pt x="32" y="222"/>
                    </a:lnTo>
                    <a:lnTo>
                      <a:pt x="33" y="220"/>
                    </a:lnTo>
                    <a:lnTo>
                      <a:pt x="38" y="222"/>
                    </a:lnTo>
                    <a:lnTo>
                      <a:pt x="35" y="217"/>
                    </a:lnTo>
                    <a:lnTo>
                      <a:pt x="38" y="212"/>
                    </a:lnTo>
                    <a:lnTo>
                      <a:pt x="28" y="214"/>
                    </a:lnTo>
                    <a:lnTo>
                      <a:pt x="28" y="210"/>
                    </a:lnTo>
                    <a:lnTo>
                      <a:pt x="33" y="204"/>
                    </a:lnTo>
                    <a:lnTo>
                      <a:pt x="28" y="200"/>
                    </a:lnTo>
                    <a:lnTo>
                      <a:pt x="27" y="195"/>
                    </a:lnTo>
                    <a:lnTo>
                      <a:pt x="32" y="190"/>
                    </a:lnTo>
                    <a:lnTo>
                      <a:pt x="32" y="185"/>
                    </a:lnTo>
                    <a:lnTo>
                      <a:pt x="27" y="184"/>
                    </a:lnTo>
                    <a:lnTo>
                      <a:pt x="22" y="189"/>
                    </a:lnTo>
                    <a:lnTo>
                      <a:pt x="23" y="182"/>
                    </a:lnTo>
                    <a:lnTo>
                      <a:pt x="25" y="18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75" name="Freeform 507"/>
              <p:cNvSpPr>
                <a:spLocks/>
              </p:cNvSpPr>
              <p:nvPr/>
            </p:nvSpPr>
            <p:spPr bwMode="auto">
              <a:xfrm>
                <a:off x="4378" y="2335"/>
                <a:ext cx="20" cy="40"/>
              </a:xfrm>
              <a:custGeom>
                <a:avLst/>
                <a:gdLst/>
                <a:ahLst/>
                <a:cxnLst>
                  <a:cxn ang="0">
                    <a:pos x="1" y="25"/>
                  </a:cxn>
                  <a:cxn ang="0">
                    <a:pos x="5" y="20"/>
                  </a:cxn>
                  <a:cxn ang="0">
                    <a:pos x="6" y="15"/>
                  </a:cxn>
                  <a:cxn ang="0">
                    <a:pos x="11" y="8"/>
                  </a:cxn>
                  <a:cxn ang="0">
                    <a:pos x="15" y="3"/>
                  </a:cxn>
                  <a:cxn ang="0">
                    <a:pos x="20" y="0"/>
                  </a:cxn>
                  <a:cxn ang="0">
                    <a:pos x="20" y="1"/>
                  </a:cxn>
                  <a:cxn ang="0">
                    <a:pos x="16" y="11"/>
                  </a:cxn>
                  <a:cxn ang="0">
                    <a:pos x="16" y="16"/>
                  </a:cxn>
                  <a:cxn ang="0">
                    <a:pos x="13" y="23"/>
                  </a:cxn>
                  <a:cxn ang="0">
                    <a:pos x="13" y="28"/>
                  </a:cxn>
                  <a:cxn ang="0">
                    <a:pos x="10" y="33"/>
                  </a:cxn>
                  <a:cxn ang="0">
                    <a:pos x="6" y="40"/>
                  </a:cxn>
                  <a:cxn ang="0">
                    <a:pos x="1" y="38"/>
                  </a:cxn>
                  <a:cxn ang="0">
                    <a:pos x="0" y="33"/>
                  </a:cxn>
                  <a:cxn ang="0">
                    <a:pos x="1" y="25"/>
                  </a:cxn>
                </a:cxnLst>
                <a:rect l="0" t="0" r="r" b="b"/>
                <a:pathLst>
                  <a:path w="20" h="40">
                    <a:moveTo>
                      <a:pt x="1" y="25"/>
                    </a:moveTo>
                    <a:lnTo>
                      <a:pt x="5" y="20"/>
                    </a:lnTo>
                    <a:lnTo>
                      <a:pt x="6" y="15"/>
                    </a:lnTo>
                    <a:lnTo>
                      <a:pt x="11" y="8"/>
                    </a:lnTo>
                    <a:lnTo>
                      <a:pt x="15" y="3"/>
                    </a:lnTo>
                    <a:lnTo>
                      <a:pt x="20" y="0"/>
                    </a:lnTo>
                    <a:lnTo>
                      <a:pt x="20" y="1"/>
                    </a:lnTo>
                    <a:lnTo>
                      <a:pt x="16" y="11"/>
                    </a:lnTo>
                    <a:lnTo>
                      <a:pt x="16" y="16"/>
                    </a:lnTo>
                    <a:lnTo>
                      <a:pt x="13" y="23"/>
                    </a:lnTo>
                    <a:lnTo>
                      <a:pt x="13" y="28"/>
                    </a:lnTo>
                    <a:lnTo>
                      <a:pt x="10" y="33"/>
                    </a:lnTo>
                    <a:lnTo>
                      <a:pt x="6" y="40"/>
                    </a:lnTo>
                    <a:lnTo>
                      <a:pt x="1" y="38"/>
                    </a:lnTo>
                    <a:lnTo>
                      <a:pt x="0" y="33"/>
                    </a:lnTo>
                    <a:lnTo>
                      <a:pt x="1" y="25"/>
                    </a:lnTo>
                    <a:close/>
                  </a:path>
                </a:pathLst>
              </a:custGeom>
              <a:solidFill>
                <a:srgbClr val="E2E2E2"/>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76" name="Freeform 508"/>
              <p:cNvSpPr>
                <a:spLocks/>
              </p:cNvSpPr>
              <p:nvPr/>
            </p:nvSpPr>
            <p:spPr bwMode="auto">
              <a:xfrm>
                <a:off x="4378" y="2335"/>
                <a:ext cx="20" cy="40"/>
              </a:xfrm>
              <a:custGeom>
                <a:avLst/>
                <a:gdLst/>
                <a:ahLst/>
                <a:cxnLst>
                  <a:cxn ang="0">
                    <a:pos x="1" y="25"/>
                  </a:cxn>
                  <a:cxn ang="0">
                    <a:pos x="5" y="20"/>
                  </a:cxn>
                  <a:cxn ang="0">
                    <a:pos x="6" y="15"/>
                  </a:cxn>
                  <a:cxn ang="0">
                    <a:pos x="11" y="8"/>
                  </a:cxn>
                  <a:cxn ang="0">
                    <a:pos x="15" y="3"/>
                  </a:cxn>
                  <a:cxn ang="0">
                    <a:pos x="20" y="0"/>
                  </a:cxn>
                  <a:cxn ang="0">
                    <a:pos x="20" y="1"/>
                  </a:cxn>
                  <a:cxn ang="0">
                    <a:pos x="16" y="11"/>
                  </a:cxn>
                  <a:cxn ang="0">
                    <a:pos x="16" y="16"/>
                  </a:cxn>
                  <a:cxn ang="0">
                    <a:pos x="13" y="23"/>
                  </a:cxn>
                  <a:cxn ang="0">
                    <a:pos x="13" y="28"/>
                  </a:cxn>
                  <a:cxn ang="0">
                    <a:pos x="10" y="33"/>
                  </a:cxn>
                  <a:cxn ang="0">
                    <a:pos x="6" y="40"/>
                  </a:cxn>
                  <a:cxn ang="0">
                    <a:pos x="1" y="38"/>
                  </a:cxn>
                  <a:cxn ang="0">
                    <a:pos x="0" y="33"/>
                  </a:cxn>
                  <a:cxn ang="0">
                    <a:pos x="1" y="25"/>
                  </a:cxn>
                </a:cxnLst>
                <a:rect l="0" t="0" r="r" b="b"/>
                <a:pathLst>
                  <a:path w="20" h="40">
                    <a:moveTo>
                      <a:pt x="1" y="25"/>
                    </a:moveTo>
                    <a:lnTo>
                      <a:pt x="5" y="20"/>
                    </a:lnTo>
                    <a:lnTo>
                      <a:pt x="6" y="15"/>
                    </a:lnTo>
                    <a:lnTo>
                      <a:pt x="11" y="8"/>
                    </a:lnTo>
                    <a:lnTo>
                      <a:pt x="15" y="3"/>
                    </a:lnTo>
                    <a:lnTo>
                      <a:pt x="20" y="0"/>
                    </a:lnTo>
                    <a:lnTo>
                      <a:pt x="20" y="1"/>
                    </a:lnTo>
                    <a:lnTo>
                      <a:pt x="16" y="11"/>
                    </a:lnTo>
                    <a:lnTo>
                      <a:pt x="16" y="16"/>
                    </a:lnTo>
                    <a:lnTo>
                      <a:pt x="13" y="23"/>
                    </a:lnTo>
                    <a:lnTo>
                      <a:pt x="13" y="28"/>
                    </a:lnTo>
                    <a:lnTo>
                      <a:pt x="10" y="33"/>
                    </a:lnTo>
                    <a:lnTo>
                      <a:pt x="6" y="40"/>
                    </a:lnTo>
                    <a:lnTo>
                      <a:pt x="1" y="38"/>
                    </a:lnTo>
                    <a:lnTo>
                      <a:pt x="0" y="33"/>
                    </a:lnTo>
                    <a:lnTo>
                      <a:pt x="1" y="25"/>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77" name="Freeform 509"/>
              <p:cNvSpPr>
                <a:spLocks/>
              </p:cNvSpPr>
              <p:nvPr/>
            </p:nvSpPr>
            <p:spPr bwMode="auto">
              <a:xfrm>
                <a:off x="4474" y="2286"/>
                <a:ext cx="7" cy="14"/>
              </a:xfrm>
              <a:custGeom>
                <a:avLst/>
                <a:gdLst/>
                <a:ahLst/>
                <a:cxnLst>
                  <a:cxn ang="0">
                    <a:pos x="5" y="2"/>
                  </a:cxn>
                  <a:cxn ang="0">
                    <a:pos x="7" y="12"/>
                  </a:cxn>
                  <a:cxn ang="0">
                    <a:pos x="0" y="14"/>
                  </a:cxn>
                  <a:cxn ang="0">
                    <a:pos x="0" y="9"/>
                  </a:cxn>
                  <a:cxn ang="0">
                    <a:pos x="2" y="4"/>
                  </a:cxn>
                  <a:cxn ang="0">
                    <a:pos x="7" y="0"/>
                  </a:cxn>
                  <a:cxn ang="0">
                    <a:pos x="5" y="2"/>
                  </a:cxn>
                </a:cxnLst>
                <a:rect l="0" t="0" r="r" b="b"/>
                <a:pathLst>
                  <a:path w="7" h="14">
                    <a:moveTo>
                      <a:pt x="5" y="2"/>
                    </a:moveTo>
                    <a:lnTo>
                      <a:pt x="7" y="12"/>
                    </a:lnTo>
                    <a:lnTo>
                      <a:pt x="0" y="14"/>
                    </a:lnTo>
                    <a:lnTo>
                      <a:pt x="0" y="9"/>
                    </a:lnTo>
                    <a:lnTo>
                      <a:pt x="2" y="4"/>
                    </a:lnTo>
                    <a:lnTo>
                      <a:pt x="7" y="0"/>
                    </a:lnTo>
                    <a:lnTo>
                      <a:pt x="5" y="2"/>
                    </a:lnTo>
                    <a:close/>
                  </a:path>
                </a:pathLst>
              </a:custGeom>
              <a:solidFill>
                <a:srgbClr val="E2E2E2"/>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78" name="Freeform 510"/>
              <p:cNvSpPr>
                <a:spLocks/>
              </p:cNvSpPr>
              <p:nvPr/>
            </p:nvSpPr>
            <p:spPr bwMode="auto">
              <a:xfrm>
                <a:off x="4474" y="2286"/>
                <a:ext cx="7" cy="14"/>
              </a:xfrm>
              <a:custGeom>
                <a:avLst/>
                <a:gdLst/>
                <a:ahLst/>
                <a:cxnLst>
                  <a:cxn ang="0">
                    <a:pos x="5" y="2"/>
                  </a:cxn>
                  <a:cxn ang="0">
                    <a:pos x="7" y="12"/>
                  </a:cxn>
                  <a:cxn ang="0">
                    <a:pos x="0" y="14"/>
                  </a:cxn>
                  <a:cxn ang="0">
                    <a:pos x="0" y="9"/>
                  </a:cxn>
                  <a:cxn ang="0">
                    <a:pos x="2" y="4"/>
                  </a:cxn>
                  <a:cxn ang="0">
                    <a:pos x="7" y="0"/>
                  </a:cxn>
                  <a:cxn ang="0">
                    <a:pos x="5" y="2"/>
                  </a:cxn>
                </a:cxnLst>
                <a:rect l="0" t="0" r="r" b="b"/>
                <a:pathLst>
                  <a:path w="7" h="14">
                    <a:moveTo>
                      <a:pt x="5" y="2"/>
                    </a:moveTo>
                    <a:lnTo>
                      <a:pt x="7" y="12"/>
                    </a:lnTo>
                    <a:lnTo>
                      <a:pt x="0" y="14"/>
                    </a:lnTo>
                    <a:lnTo>
                      <a:pt x="0" y="9"/>
                    </a:lnTo>
                    <a:lnTo>
                      <a:pt x="2" y="4"/>
                    </a:lnTo>
                    <a:lnTo>
                      <a:pt x="7" y="0"/>
                    </a:lnTo>
                    <a:lnTo>
                      <a:pt x="5" y="2"/>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79" name="Freeform 511"/>
              <p:cNvSpPr>
                <a:spLocks/>
              </p:cNvSpPr>
              <p:nvPr/>
            </p:nvSpPr>
            <p:spPr bwMode="auto">
              <a:xfrm>
                <a:off x="4569" y="2245"/>
                <a:ext cx="22" cy="13"/>
              </a:xfrm>
              <a:custGeom>
                <a:avLst/>
                <a:gdLst/>
                <a:ahLst/>
                <a:cxnLst>
                  <a:cxn ang="0">
                    <a:pos x="14" y="0"/>
                  </a:cxn>
                  <a:cxn ang="0">
                    <a:pos x="19" y="5"/>
                  </a:cxn>
                  <a:cxn ang="0">
                    <a:pos x="22" y="10"/>
                  </a:cxn>
                  <a:cxn ang="0">
                    <a:pos x="17" y="13"/>
                  </a:cxn>
                  <a:cxn ang="0">
                    <a:pos x="7" y="13"/>
                  </a:cxn>
                  <a:cxn ang="0">
                    <a:pos x="5" y="13"/>
                  </a:cxn>
                  <a:cxn ang="0">
                    <a:pos x="0" y="10"/>
                  </a:cxn>
                  <a:cxn ang="0">
                    <a:pos x="5" y="8"/>
                  </a:cxn>
                  <a:cxn ang="0">
                    <a:pos x="10" y="5"/>
                  </a:cxn>
                  <a:cxn ang="0">
                    <a:pos x="9" y="0"/>
                  </a:cxn>
                  <a:cxn ang="0">
                    <a:pos x="14" y="0"/>
                  </a:cxn>
                </a:cxnLst>
                <a:rect l="0" t="0" r="r" b="b"/>
                <a:pathLst>
                  <a:path w="22" h="13">
                    <a:moveTo>
                      <a:pt x="14" y="0"/>
                    </a:moveTo>
                    <a:lnTo>
                      <a:pt x="19" y="5"/>
                    </a:lnTo>
                    <a:lnTo>
                      <a:pt x="22" y="10"/>
                    </a:lnTo>
                    <a:lnTo>
                      <a:pt x="17" y="13"/>
                    </a:lnTo>
                    <a:lnTo>
                      <a:pt x="7" y="13"/>
                    </a:lnTo>
                    <a:lnTo>
                      <a:pt x="5" y="13"/>
                    </a:lnTo>
                    <a:lnTo>
                      <a:pt x="0" y="10"/>
                    </a:lnTo>
                    <a:lnTo>
                      <a:pt x="5" y="8"/>
                    </a:lnTo>
                    <a:lnTo>
                      <a:pt x="10" y="5"/>
                    </a:lnTo>
                    <a:lnTo>
                      <a:pt x="9" y="0"/>
                    </a:lnTo>
                    <a:lnTo>
                      <a:pt x="14" y="0"/>
                    </a:lnTo>
                    <a:close/>
                  </a:path>
                </a:pathLst>
              </a:custGeom>
              <a:solidFill>
                <a:srgbClr val="E2E2E2"/>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80" name="Freeform 512"/>
              <p:cNvSpPr>
                <a:spLocks/>
              </p:cNvSpPr>
              <p:nvPr/>
            </p:nvSpPr>
            <p:spPr bwMode="auto">
              <a:xfrm>
                <a:off x="4569" y="2245"/>
                <a:ext cx="22" cy="13"/>
              </a:xfrm>
              <a:custGeom>
                <a:avLst/>
                <a:gdLst/>
                <a:ahLst/>
                <a:cxnLst>
                  <a:cxn ang="0">
                    <a:pos x="14" y="0"/>
                  </a:cxn>
                  <a:cxn ang="0">
                    <a:pos x="19" y="5"/>
                  </a:cxn>
                  <a:cxn ang="0">
                    <a:pos x="22" y="10"/>
                  </a:cxn>
                  <a:cxn ang="0">
                    <a:pos x="17" y="13"/>
                  </a:cxn>
                  <a:cxn ang="0">
                    <a:pos x="7" y="13"/>
                  </a:cxn>
                  <a:cxn ang="0">
                    <a:pos x="5" y="13"/>
                  </a:cxn>
                  <a:cxn ang="0">
                    <a:pos x="0" y="10"/>
                  </a:cxn>
                  <a:cxn ang="0">
                    <a:pos x="5" y="8"/>
                  </a:cxn>
                  <a:cxn ang="0">
                    <a:pos x="10" y="5"/>
                  </a:cxn>
                  <a:cxn ang="0">
                    <a:pos x="9" y="0"/>
                  </a:cxn>
                  <a:cxn ang="0">
                    <a:pos x="14" y="0"/>
                  </a:cxn>
                </a:cxnLst>
                <a:rect l="0" t="0" r="r" b="b"/>
                <a:pathLst>
                  <a:path w="22" h="13">
                    <a:moveTo>
                      <a:pt x="14" y="0"/>
                    </a:moveTo>
                    <a:lnTo>
                      <a:pt x="19" y="5"/>
                    </a:lnTo>
                    <a:lnTo>
                      <a:pt x="22" y="10"/>
                    </a:lnTo>
                    <a:lnTo>
                      <a:pt x="17" y="13"/>
                    </a:lnTo>
                    <a:lnTo>
                      <a:pt x="7" y="13"/>
                    </a:lnTo>
                    <a:lnTo>
                      <a:pt x="5" y="13"/>
                    </a:lnTo>
                    <a:lnTo>
                      <a:pt x="0" y="10"/>
                    </a:lnTo>
                    <a:lnTo>
                      <a:pt x="5" y="8"/>
                    </a:lnTo>
                    <a:lnTo>
                      <a:pt x="10" y="5"/>
                    </a:lnTo>
                    <a:lnTo>
                      <a:pt x="9" y="0"/>
                    </a:lnTo>
                    <a:lnTo>
                      <a:pt x="14"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81" name="Freeform 513"/>
              <p:cNvSpPr>
                <a:spLocks/>
              </p:cNvSpPr>
              <p:nvPr/>
            </p:nvSpPr>
            <p:spPr bwMode="auto">
              <a:xfrm>
                <a:off x="4291" y="2160"/>
                <a:ext cx="48" cy="41"/>
              </a:xfrm>
              <a:custGeom>
                <a:avLst/>
                <a:gdLst/>
                <a:ahLst/>
                <a:cxnLst>
                  <a:cxn ang="0">
                    <a:pos x="35" y="13"/>
                  </a:cxn>
                  <a:cxn ang="0">
                    <a:pos x="30" y="17"/>
                  </a:cxn>
                  <a:cxn ang="0">
                    <a:pos x="20" y="28"/>
                  </a:cxn>
                  <a:cxn ang="0">
                    <a:pos x="13" y="41"/>
                  </a:cxn>
                  <a:cxn ang="0">
                    <a:pos x="8" y="36"/>
                  </a:cxn>
                  <a:cxn ang="0">
                    <a:pos x="12" y="32"/>
                  </a:cxn>
                  <a:cxn ang="0">
                    <a:pos x="12" y="27"/>
                  </a:cxn>
                  <a:cxn ang="0">
                    <a:pos x="12" y="32"/>
                  </a:cxn>
                  <a:cxn ang="0">
                    <a:pos x="2" y="32"/>
                  </a:cxn>
                  <a:cxn ang="0">
                    <a:pos x="0" y="27"/>
                  </a:cxn>
                  <a:cxn ang="0">
                    <a:pos x="3" y="22"/>
                  </a:cxn>
                  <a:cxn ang="0">
                    <a:pos x="10" y="10"/>
                  </a:cxn>
                  <a:cxn ang="0">
                    <a:pos x="20" y="3"/>
                  </a:cxn>
                  <a:cxn ang="0">
                    <a:pos x="32" y="0"/>
                  </a:cxn>
                  <a:cxn ang="0">
                    <a:pos x="43" y="0"/>
                  </a:cxn>
                  <a:cxn ang="0">
                    <a:pos x="48" y="3"/>
                  </a:cxn>
                  <a:cxn ang="0">
                    <a:pos x="43" y="7"/>
                  </a:cxn>
                  <a:cxn ang="0">
                    <a:pos x="37" y="7"/>
                  </a:cxn>
                  <a:cxn ang="0">
                    <a:pos x="35" y="13"/>
                  </a:cxn>
                </a:cxnLst>
                <a:rect l="0" t="0" r="r" b="b"/>
                <a:pathLst>
                  <a:path w="48" h="41">
                    <a:moveTo>
                      <a:pt x="35" y="13"/>
                    </a:moveTo>
                    <a:lnTo>
                      <a:pt x="30" y="17"/>
                    </a:lnTo>
                    <a:lnTo>
                      <a:pt x="20" y="28"/>
                    </a:lnTo>
                    <a:lnTo>
                      <a:pt x="13" y="41"/>
                    </a:lnTo>
                    <a:lnTo>
                      <a:pt x="8" y="36"/>
                    </a:lnTo>
                    <a:lnTo>
                      <a:pt x="12" y="32"/>
                    </a:lnTo>
                    <a:lnTo>
                      <a:pt x="12" y="27"/>
                    </a:lnTo>
                    <a:lnTo>
                      <a:pt x="12" y="32"/>
                    </a:lnTo>
                    <a:lnTo>
                      <a:pt x="2" y="32"/>
                    </a:lnTo>
                    <a:lnTo>
                      <a:pt x="0" y="27"/>
                    </a:lnTo>
                    <a:lnTo>
                      <a:pt x="3" y="22"/>
                    </a:lnTo>
                    <a:lnTo>
                      <a:pt x="10" y="10"/>
                    </a:lnTo>
                    <a:lnTo>
                      <a:pt x="20" y="3"/>
                    </a:lnTo>
                    <a:lnTo>
                      <a:pt x="32" y="0"/>
                    </a:lnTo>
                    <a:lnTo>
                      <a:pt x="43" y="0"/>
                    </a:lnTo>
                    <a:lnTo>
                      <a:pt x="48" y="3"/>
                    </a:lnTo>
                    <a:lnTo>
                      <a:pt x="43" y="7"/>
                    </a:lnTo>
                    <a:lnTo>
                      <a:pt x="37" y="7"/>
                    </a:lnTo>
                    <a:lnTo>
                      <a:pt x="35" y="13"/>
                    </a:lnTo>
                    <a:close/>
                  </a:path>
                </a:pathLst>
              </a:custGeom>
              <a:solidFill>
                <a:srgbClr val="E2E2E2"/>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82" name="Freeform 514"/>
              <p:cNvSpPr>
                <a:spLocks/>
              </p:cNvSpPr>
              <p:nvPr/>
            </p:nvSpPr>
            <p:spPr bwMode="auto">
              <a:xfrm>
                <a:off x="4291" y="2160"/>
                <a:ext cx="48" cy="41"/>
              </a:xfrm>
              <a:custGeom>
                <a:avLst/>
                <a:gdLst/>
                <a:ahLst/>
                <a:cxnLst>
                  <a:cxn ang="0">
                    <a:pos x="35" y="13"/>
                  </a:cxn>
                  <a:cxn ang="0">
                    <a:pos x="30" y="17"/>
                  </a:cxn>
                  <a:cxn ang="0">
                    <a:pos x="20" y="28"/>
                  </a:cxn>
                  <a:cxn ang="0">
                    <a:pos x="13" y="41"/>
                  </a:cxn>
                  <a:cxn ang="0">
                    <a:pos x="8" y="36"/>
                  </a:cxn>
                  <a:cxn ang="0">
                    <a:pos x="12" y="32"/>
                  </a:cxn>
                  <a:cxn ang="0">
                    <a:pos x="12" y="27"/>
                  </a:cxn>
                  <a:cxn ang="0">
                    <a:pos x="12" y="32"/>
                  </a:cxn>
                  <a:cxn ang="0">
                    <a:pos x="2" y="32"/>
                  </a:cxn>
                  <a:cxn ang="0">
                    <a:pos x="0" y="27"/>
                  </a:cxn>
                  <a:cxn ang="0">
                    <a:pos x="3" y="22"/>
                  </a:cxn>
                  <a:cxn ang="0">
                    <a:pos x="10" y="10"/>
                  </a:cxn>
                  <a:cxn ang="0">
                    <a:pos x="20" y="3"/>
                  </a:cxn>
                  <a:cxn ang="0">
                    <a:pos x="32" y="0"/>
                  </a:cxn>
                  <a:cxn ang="0">
                    <a:pos x="43" y="0"/>
                  </a:cxn>
                  <a:cxn ang="0">
                    <a:pos x="48" y="3"/>
                  </a:cxn>
                  <a:cxn ang="0">
                    <a:pos x="43" y="7"/>
                  </a:cxn>
                  <a:cxn ang="0">
                    <a:pos x="37" y="7"/>
                  </a:cxn>
                  <a:cxn ang="0">
                    <a:pos x="35" y="13"/>
                  </a:cxn>
                </a:cxnLst>
                <a:rect l="0" t="0" r="r" b="b"/>
                <a:pathLst>
                  <a:path w="48" h="41">
                    <a:moveTo>
                      <a:pt x="35" y="13"/>
                    </a:moveTo>
                    <a:lnTo>
                      <a:pt x="30" y="17"/>
                    </a:lnTo>
                    <a:lnTo>
                      <a:pt x="20" y="28"/>
                    </a:lnTo>
                    <a:lnTo>
                      <a:pt x="13" y="41"/>
                    </a:lnTo>
                    <a:lnTo>
                      <a:pt x="8" y="36"/>
                    </a:lnTo>
                    <a:lnTo>
                      <a:pt x="12" y="32"/>
                    </a:lnTo>
                    <a:lnTo>
                      <a:pt x="12" y="27"/>
                    </a:lnTo>
                    <a:lnTo>
                      <a:pt x="12" y="32"/>
                    </a:lnTo>
                    <a:lnTo>
                      <a:pt x="2" y="32"/>
                    </a:lnTo>
                    <a:lnTo>
                      <a:pt x="0" y="27"/>
                    </a:lnTo>
                    <a:lnTo>
                      <a:pt x="3" y="22"/>
                    </a:lnTo>
                    <a:lnTo>
                      <a:pt x="10" y="10"/>
                    </a:lnTo>
                    <a:lnTo>
                      <a:pt x="20" y="3"/>
                    </a:lnTo>
                    <a:lnTo>
                      <a:pt x="32" y="0"/>
                    </a:lnTo>
                    <a:lnTo>
                      <a:pt x="43" y="0"/>
                    </a:lnTo>
                    <a:lnTo>
                      <a:pt x="48" y="3"/>
                    </a:lnTo>
                    <a:lnTo>
                      <a:pt x="43" y="7"/>
                    </a:lnTo>
                    <a:lnTo>
                      <a:pt x="37" y="7"/>
                    </a:lnTo>
                    <a:lnTo>
                      <a:pt x="35" y="13"/>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83" name="Freeform 515"/>
              <p:cNvSpPr>
                <a:spLocks/>
              </p:cNvSpPr>
              <p:nvPr/>
            </p:nvSpPr>
            <p:spPr bwMode="auto">
              <a:xfrm>
                <a:off x="4193" y="2185"/>
                <a:ext cx="376" cy="168"/>
              </a:xfrm>
              <a:custGeom>
                <a:avLst/>
                <a:gdLst/>
                <a:ahLst/>
                <a:cxnLst>
                  <a:cxn ang="0">
                    <a:pos x="22" y="50"/>
                  </a:cxn>
                  <a:cxn ang="0">
                    <a:pos x="41" y="36"/>
                  </a:cxn>
                  <a:cxn ang="0">
                    <a:pos x="58" y="31"/>
                  </a:cxn>
                  <a:cxn ang="0">
                    <a:pos x="80" y="18"/>
                  </a:cxn>
                  <a:cxn ang="0">
                    <a:pos x="96" y="7"/>
                  </a:cxn>
                  <a:cxn ang="0">
                    <a:pos x="108" y="30"/>
                  </a:cxn>
                  <a:cxn ang="0">
                    <a:pos x="113" y="26"/>
                  </a:cxn>
                  <a:cxn ang="0">
                    <a:pos x="118" y="30"/>
                  </a:cxn>
                  <a:cxn ang="0">
                    <a:pos x="130" y="21"/>
                  </a:cxn>
                  <a:cxn ang="0">
                    <a:pos x="151" y="26"/>
                  </a:cxn>
                  <a:cxn ang="0">
                    <a:pos x="170" y="43"/>
                  </a:cxn>
                  <a:cxn ang="0">
                    <a:pos x="183" y="51"/>
                  </a:cxn>
                  <a:cxn ang="0">
                    <a:pos x="205" y="51"/>
                  </a:cxn>
                  <a:cxn ang="0">
                    <a:pos x="223" y="43"/>
                  </a:cxn>
                  <a:cxn ang="0">
                    <a:pos x="248" y="30"/>
                  </a:cxn>
                  <a:cxn ang="0">
                    <a:pos x="280" y="25"/>
                  </a:cxn>
                  <a:cxn ang="0">
                    <a:pos x="305" y="15"/>
                  </a:cxn>
                  <a:cxn ang="0">
                    <a:pos x="318" y="40"/>
                  </a:cxn>
                  <a:cxn ang="0">
                    <a:pos x="338" y="38"/>
                  </a:cxn>
                  <a:cxn ang="0">
                    <a:pos x="345" y="31"/>
                  </a:cxn>
                  <a:cxn ang="0">
                    <a:pos x="355" y="48"/>
                  </a:cxn>
                  <a:cxn ang="0">
                    <a:pos x="361" y="56"/>
                  </a:cxn>
                  <a:cxn ang="0">
                    <a:pos x="373" y="66"/>
                  </a:cxn>
                  <a:cxn ang="0">
                    <a:pos x="346" y="73"/>
                  </a:cxn>
                  <a:cxn ang="0">
                    <a:pos x="330" y="73"/>
                  </a:cxn>
                  <a:cxn ang="0">
                    <a:pos x="323" y="86"/>
                  </a:cxn>
                  <a:cxn ang="0">
                    <a:pos x="296" y="73"/>
                  </a:cxn>
                  <a:cxn ang="0">
                    <a:pos x="276" y="81"/>
                  </a:cxn>
                  <a:cxn ang="0">
                    <a:pos x="256" y="88"/>
                  </a:cxn>
                  <a:cxn ang="0">
                    <a:pos x="241" y="91"/>
                  </a:cxn>
                  <a:cxn ang="0">
                    <a:pos x="231" y="106"/>
                  </a:cxn>
                  <a:cxn ang="0">
                    <a:pos x="218" y="116"/>
                  </a:cxn>
                  <a:cxn ang="0">
                    <a:pos x="226" y="100"/>
                  </a:cxn>
                  <a:cxn ang="0">
                    <a:pos x="211" y="106"/>
                  </a:cxn>
                  <a:cxn ang="0">
                    <a:pos x="201" y="110"/>
                  </a:cxn>
                  <a:cxn ang="0">
                    <a:pos x="198" y="106"/>
                  </a:cxn>
                  <a:cxn ang="0">
                    <a:pos x="188" y="128"/>
                  </a:cxn>
                  <a:cxn ang="0">
                    <a:pos x="171" y="163"/>
                  </a:cxn>
                  <a:cxn ang="0">
                    <a:pos x="170" y="166"/>
                  </a:cxn>
                  <a:cxn ang="0">
                    <a:pos x="166" y="146"/>
                  </a:cxn>
                  <a:cxn ang="0">
                    <a:pos x="153" y="143"/>
                  </a:cxn>
                  <a:cxn ang="0">
                    <a:pos x="155" y="123"/>
                  </a:cxn>
                  <a:cxn ang="0">
                    <a:pos x="141" y="113"/>
                  </a:cxn>
                  <a:cxn ang="0">
                    <a:pos x="131" y="101"/>
                  </a:cxn>
                  <a:cxn ang="0">
                    <a:pos x="106" y="98"/>
                  </a:cxn>
                  <a:cxn ang="0">
                    <a:pos x="76" y="90"/>
                  </a:cxn>
                  <a:cxn ang="0">
                    <a:pos x="8" y="65"/>
                  </a:cxn>
                </a:cxnLst>
                <a:rect l="0" t="0" r="r" b="b"/>
                <a:pathLst>
                  <a:path w="376" h="168">
                    <a:moveTo>
                      <a:pt x="0" y="60"/>
                    </a:moveTo>
                    <a:lnTo>
                      <a:pt x="5" y="56"/>
                    </a:lnTo>
                    <a:lnTo>
                      <a:pt x="22" y="50"/>
                    </a:lnTo>
                    <a:lnTo>
                      <a:pt x="32" y="40"/>
                    </a:lnTo>
                    <a:lnTo>
                      <a:pt x="37" y="36"/>
                    </a:lnTo>
                    <a:lnTo>
                      <a:pt x="41" y="36"/>
                    </a:lnTo>
                    <a:lnTo>
                      <a:pt x="46" y="35"/>
                    </a:lnTo>
                    <a:lnTo>
                      <a:pt x="53" y="35"/>
                    </a:lnTo>
                    <a:lnTo>
                      <a:pt x="58" y="31"/>
                    </a:lnTo>
                    <a:lnTo>
                      <a:pt x="63" y="28"/>
                    </a:lnTo>
                    <a:lnTo>
                      <a:pt x="68" y="23"/>
                    </a:lnTo>
                    <a:lnTo>
                      <a:pt x="80" y="18"/>
                    </a:lnTo>
                    <a:lnTo>
                      <a:pt x="81" y="13"/>
                    </a:lnTo>
                    <a:lnTo>
                      <a:pt x="93" y="0"/>
                    </a:lnTo>
                    <a:lnTo>
                      <a:pt x="96" y="7"/>
                    </a:lnTo>
                    <a:lnTo>
                      <a:pt x="100" y="8"/>
                    </a:lnTo>
                    <a:lnTo>
                      <a:pt x="110" y="18"/>
                    </a:lnTo>
                    <a:lnTo>
                      <a:pt x="108" y="30"/>
                    </a:lnTo>
                    <a:lnTo>
                      <a:pt x="110" y="35"/>
                    </a:lnTo>
                    <a:lnTo>
                      <a:pt x="111" y="31"/>
                    </a:lnTo>
                    <a:lnTo>
                      <a:pt x="113" y="26"/>
                    </a:lnTo>
                    <a:lnTo>
                      <a:pt x="118" y="25"/>
                    </a:lnTo>
                    <a:lnTo>
                      <a:pt x="123" y="18"/>
                    </a:lnTo>
                    <a:lnTo>
                      <a:pt x="118" y="30"/>
                    </a:lnTo>
                    <a:lnTo>
                      <a:pt x="121" y="28"/>
                    </a:lnTo>
                    <a:lnTo>
                      <a:pt x="125" y="23"/>
                    </a:lnTo>
                    <a:lnTo>
                      <a:pt x="130" y="21"/>
                    </a:lnTo>
                    <a:lnTo>
                      <a:pt x="140" y="21"/>
                    </a:lnTo>
                    <a:lnTo>
                      <a:pt x="146" y="21"/>
                    </a:lnTo>
                    <a:lnTo>
                      <a:pt x="151" y="26"/>
                    </a:lnTo>
                    <a:lnTo>
                      <a:pt x="156" y="28"/>
                    </a:lnTo>
                    <a:lnTo>
                      <a:pt x="160" y="33"/>
                    </a:lnTo>
                    <a:lnTo>
                      <a:pt x="170" y="43"/>
                    </a:lnTo>
                    <a:lnTo>
                      <a:pt x="171" y="48"/>
                    </a:lnTo>
                    <a:lnTo>
                      <a:pt x="178" y="51"/>
                    </a:lnTo>
                    <a:lnTo>
                      <a:pt x="183" y="51"/>
                    </a:lnTo>
                    <a:lnTo>
                      <a:pt x="195" y="46"/>
                    </a:lnTo>
                    <a:lnTo>
                      <a:pt x="200" y="51"/>
                    </a:lnTo>
                    <a:lnTo>
                      <a:pt x="205" y="51"/>
                    </a:lnTo>
                    <a:lnTo>
                      <a:pt x="211" y="51"/>
                    </a:lnTo>
                    <a:lnTo>
                      <a:pt x="215" y="53"/>
                    </a:lnTo>
                    <a:lnTo>
                      <a:pt x="223" y="43"/>
                    </a:lnTo>
                    <a:lnTo>
                      <a:pt x="235" y="36"/>
                    </a:lnTo>
                    <a:lnTo>
                      <a:pt x="240" y="31"/>
                    </a:lnTo>
                    <a:lnTo>
                      <a:pt x="248" y="30"/>
                    </a:lnTo>
                    <a:lnTo>
                      <a:pt x="253" y="26"/>
                    </a:lnTo>
                    <a:lnTo>
                      <a:pt x="275" y="25"/>
                    </a:lnTo>
                    <a:lnTo>
                      <a:pt x="280" y="25"/>
                    </a:lnTo>
                    <a:lnTo>
                      <a:pt x="290" y="18"/>
                    </a:lnTo>
                    <a:lnTo>
                      <a:pt x="295" y="16"/>
                    </a:lnTo>
                    <a:lnTo>
                      <a:pt x="305" y="15"/>
                    </a:lnTo>
                    <a:lnTo>
                      <a:pt x="306" y="33"/>
                    </a:lnTo>
                    <a:lnTo>
                      <a:pt x="308" y="38"/>
                    </a:lnTo>
                    <a:lnTo>
                      <a:pt x="318" y="40"/>
                    </a:lnTo>
                    <a:lnTo>
                      <a:pt x="330" y="35"/>
                    </a:lnTo>
                    <a:lnTo>
                      <a:pt x="333" y="40"/>
                    </a:lnTo>
                    <a:lnTo>
                      <a:pt x="338" y="38"/>
                    </a:lnTo>
                    <a:lnTo>
                      <a:pt x="341" y="33"/>
                    </a:lnTo>
                    <a:lnTo>
                      <a:pt x="341" y="33"/>
                    </a:lnTo>
                    <a:lnTo>
                      <a:pt x="345" y="31"/>
                    </a:lnTo>
                    <a:lnTo>
                      <a:pt x="350" y="36"/>
                    </a:lnTo>
                    <a:lnTo>
                      <a:pt x="353" y="41"/>
                    </a:lnTo>
                    <a:lnTo>
                      <a:pt x="355" y="48"/>
                    </a:lnTo>
                    <a:lnTo>
                      <a:pt x="355" y="53"/>
                    </a:lnTo>
                    <a:lnTo>
                      <a:pt x="360" y="56"/>
                    </a:lnTo>
                    <a:lnTo>
                      <a:pt x="361" y="56"/>
                    </a:lnTo>
                    <a:lnTo>
                      <a:pt x="366" y="60"/>
                    </a:lnTo>
                    <a:lnTo>
                      <a:pt x="366" y="65"/>
                    </a:lnTo>
                    <a:lnTo>
                      <a:pt x="373" y="66"/>
                    </a:lnTo>
                    <a:lnTo>
                      <a:pt x="376" y="71"/>
                    </a:lnTo>
                    <a:lnTo>
                      <a:pt x="371" y="73"/>
                    </a:lnTo>
                    <a:lnTo>
                      <a:pt x="346" y="73"/>
                    </a:lnTo>
                    <a:lnTo>
                      <a:pt x="341" y="75"/>
                    </a:lnTo>
                    <a:lnTo>
                      <a:pt x="335" y="71"/>
                    </a:lnTo>
                    <a:lnTo>
                      <a:pt x="330" y="73"/>
                    </a:lnTo>
                    <a:lnTo>
                      <a:pt x="330" y="78"/>
                    </a:lnTo>
                    <a:lnTo>
                      <a:pt x="330" y="88"/>
                    </a:lnTo>
                    <a:lnTo>
                      <a:pt x="323" y="86"/>
                    </a:lnTo>
                    <a:lnTo>
                      <a:pt x="313" y="76"/>
                    </a:lnTo>
                    <a:lnTo>
                      <a:pt x="301" y="73"/>
                    </a:lnTo>
                    <a:lnTo>
                      <a:pt x="296" y="73"/>
                    </a:lnTo>
                    <a:lnTo>
                      <a:pt x="291" y="71"/>
                    </a:lnTo>
                    <a:lnTo>
                      <a:pt x="281" y="73"/>
                    </a:lnTo>
                    <a:lnTo>
                      <a:pt x="276" y="81"/>
                    </a:lnTo>
                    <a:lnTo>
                      <a:pt x="271" y="85"/>
                    </a:lnTo>
                    <a:lnTo>
                      <a:pt x="266" y="85"/>
                    </a:lnTo>
                    <a:lnTo>
                      <a:pt x="256" y="88"/>
                    </a:lnTo>
                    <a:lnTo>
                      <a:pt x="251" y="88"/>
                    </a:lnTo>
                    <a:lnTo>
                      <a:pt x="245" y="88"/>
                    </a:lnTo>
                    <a:lnTo>
                      <a:pt x="241" y="91"/>
                    </a:lnTo>
                    <a:lnTo>
                      <a:pt x="238" y="96"/>
                    </a:lnTo>
                    <a:lnTo>
                      <a:pt x="238" y="101"/>
                    </a:lnTo>
                    <a:lnTo>
                      <a:pt x="231" y="106"/>
                    </a:lnTo>
                    <a:lnTo>
                      <a:pt x="226" y="111"/>
                    </a:lnTo>
                    <a:lnTo>
                      <a:pt x="223" y="116"/>
                    </a:lnTo>
                    <a:lnTo>
                      <a:pt x="218" y="116"/>
                    </a:lnTo>
                    <a:lnTo>
                      <a:pt x="221" y="110"/>
                    </a:lnTo>
                    <a:lnTo>
                      <a:pt x="226" y="106"/>
                    </a:lnTo>
                    <a:lnTo>
                      <a:pt x="226" y="100"/>
                    </a:lnTo>
                    <a:lnTo>
                      <a:pt x="221" y="100"/>
                    </a:lnTo>
                    <a:lnTo>
                      <a:pt x="216" y="101"/>
                    </a:lnTo>
                    <a:lnTo>
                      <a:pt x="211" y="106"/>
                    </a:lnTo>
                    <a:lnTo>
                      <a:pt x="210" y="110"/>
                    </a:lnTo>
                    <a:lnTo>
                      <a:pt x="205" y="115"/>
                    </a:lnTo>
                    <a:lnTo>
                      <a:pt x="201" y="110"/>
                    </a:lnTo>
                    <a:lnTo>
                      <a:pt x="200" y="103"/>
                    </a:lnTo>
                    <a:lnTo>
                      <a:pt x="201" y="98"/>
                    </a:lnTo>
                    <a:lnTo>
                      <a:pt x="198" y="106"/>
                    </a:lnTo>
                    <a:lnTo>
                      <a:pt x="195" y="116"/>
                    </a:lnTo>
                    <a:lnTo>
                      <a:pt x="191" y="121"/>
                    </a:lnTo>
                    <a:lnTo>
                      <a:pt x="188" y="128"/>
                    </a:lnTo>
                    <a:lnTo>
                      <a:pt x="185" y="138"/>
                    </a:lnTo>
                    <a:lnTo>
                      <a:pt x="176" y="153"/>
                    </a:lnTo>
                    <a:lnTo>
                      <a:pt x="171" y="163"/>
                    </a:lnTo>
                    <a:lnTo>
                      <a:pt x="171" y="168"/>
                    </a:lnTo>
                    <a:lnTo>
                      <a:pt x="170" y="166"/>
                    </a:lnTo>
                    <a:lnTo>
                      <a:pt x="170" y="166"/>
                    </a:lnTo>
                    <a:lnTo>
                      <a:pt x="165" y="161"/>
                    </a:lnTo>
                    <a:lnTo>
                      <a:pt x="163" y="156"/>
                    </a:lnTo>
                    <a:lnTo>
                      <a:pt x="166" y="146"/>
                    </a:lnTo>
                    <a:lnTo>
                      <a:pt x="161" y="146"/>
                    </a:lnTo>
                    <a:lnTo>
                      <a:pt x="156" y="148"/>
                    </a:lnTo>
                    <a:lnTo>
                      <a:pt x="153" y="143"/>
                    </a:lnTo>
                    <a:lnTo>
                      <a:pt x="156" y="138"/>
                    </a:lnTo>
                    <a:lnTo>
                      <a:pt x="156" y="128"/>
                    </a:lnTo>
                    <a:lnTo>
                      <a:pt x="155" y="123"/>
                    </a:lnTo>
                    <a:lnTo>
                      <a:pt x="156" y="121"/>
                    </a:lnTo>
                    <a:lnTo>
                      <a:pt x="150" y="116"/>
                    </a:lnTo>
                    <a:lnTo>
                      <a:pt x="141" y="113"/>
                    </a:lnTo>
                    <a:lnTo>
                      <a:pt x="136" y="113"/>
                    </a:lnTo>
                    <a:lnTo>
                      <a:pt x="136" y="103"/>
                    </a:lnTo>
                    <a:lnTo>
                      <a:pt x="131" y="101"/>
                    </a:lnTo>
                    <a:lnTo>
                      <a:pt x="116" y="100"/>
                    </a:lnTo>
                    <a:lnTo>
                      <a:pt x="111" y="96"/>
                    </a:lnTo>
                    <a:lnTo>
                      <a:pt x="106" y="98"/>
                    </a:lnTo>
                    <a:lnTo>
                      <a:pt x="96" y="96"/>
                    </a:lnTo>
                    <a:lnTo>
                      <a:pt x="93" y="98"/>
                    </a:lnTo>
                    <a:lnTo>
                      <a:pt x="76" y="90"/>
                    </a:lnTo>
                    <a:lnTo>
                      <a:pt x="20" y="78"/>
                    </a:lnTo>
                    <a:lnTo>
                      <a:pt x="13" y="68"/>
                    </a:lnTo>
                    <a:lnTo>
                      <a:pt x="8" y="65"/>
                    </a:lnTo>
                    <a:lnTo>
                      <a:pt x="3" y="63"/>
                    </a:lnTo>
                    <a:lnTo>
                      <a:pt x="0" y="60"/>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84" name="Freeform 516"/>
              <p:cNvSpPr>
                <a:spLocks/>
              </p:cNvSpPr>
              <p:nvPr/>
            </p:nvSpPr>
            <p:spPr bwMode="auto">
              <a:xfrm>
                <a:off x="4193" y="2185"/>
                <a:ext cx="376" cy="168"/>
              </a:xfrm>
              <a:custGeom>
                <a:avLst/>
                <a:gdLst/>
                <a:ahLst/>
                <a:cxnLst>
                  <a:cxn ang="0">
                    <a:pos x="22" y="50"/>
                  </a:cxn>
                  <a:cxn ang="0">
                    <a:pos x="41" y="36"/>
                  </a:cxn>
                  <a:cxn ang="0">
                    <a:pos x="58" y="31"/>
                  </a:cxn>
                  <a:cxn ang="0">
                    <a:pos x="80" y="18"/>
                  </a:cxn>
                  <a:cxn ang="0">
                    <a:pos x="96" y="7"/>
                  </a:cxn>
                  <a:cxn ang="0">
                    <a:pos x="108" y="30"/>
                  </a:cxn>
                  <a:cxn ang="0">
                    <a:pos x="113" y="26"/>
                  </a:cxn>
                  <a:cxn ang="0">
                    <a:pos x="118" y="30"/>
                  </a:cxn>
                  <a:cxn ang="0">
                    <a:pos x="130" y="21"/>
                  </a:cxn>
                  <a:cxn ang="0">
                    <a:pos x="151" y="26"/>
                  </a:cxn>
                  <a:cxn ang="0">
                    <a:pos x="170" y="43"/>
                  </a:cxn>
                  <a:cxn ang="0">
                    <a:pos x="183" y="51"/>
                  </a:cxn>
                  <a:cxn ang="0">
                    <a:pos x="205" y="51"/>
                  </a:cxn>
                  <a:cxn ang="0">
                    <a:pos x="223" y="43"/>
                  </a:cxn>
                  <a:cxn ang="0">
                    <a:pos x="248" y="30"/>
                  </a:cxn>
                  <a:cxn ang="0">
                    <a:pos x="280" y="25"/>
                  </a:cxn>
                  <a:cxn ang="0">
                    <a:pos x="305" y="15"/>
                  </a:cxn>
                  <a:cxn ang="0">
                    <a:pos x="318" y="40"/>
                  </a:cxn>
                  <a:cxn ang="0">
                    <a:pos x="338" y="38"/>
                  </a:cxn>
                  <a:cxn ang="0">
                    <a:pos x="345" y="31"/>
                  </a:cxn>
                  <a:cxn ang="0">
                    <a:pos x="355" y="48"/>
                  </a:cxn>
                  <a:cxn ang="0">
                    <a:pos x="361" y="56"/>
                  </a:cxn>
                  <a:cxn ang="0">
                    <a:pos x="373" y="66"/>
                  </a:cxn>
                  <a:cxn ang="0">
                    <a:pos x="346" y="73"/>
                  </a:cxn>
                  <a:cxn ang="0">
                    <a:pos x="330" y="73"/>
                  </a:cxn>
                  <a:cxn ang="0">
                    <a:pos x="323" y="86"/>
                  </a:cxn>
                  <a:cxn ang="0">
                    <a:pos x="296" y="73"/>
                  </a:cxn>
                  <a:cxn ang="0">
                    <a:pos x="276" y="81"/>
                  </a:cxn>
                  <a:cxn ang="0">
                    <a:pos x="256" y="88"/>
                  </a:cxn>
                  <a:cxn ang="0">
                    <a:pos x="241" y="91"/>
                  </a:cxn>
                  <a:cxn ang="0">
                    <a:pos x="231" y="106"/>
                  </a:cxn>
                  <a:cxn ang="0">
                    <a:pos x="218" y="116"/>
                  </a:cxn>
                  <a:cxn ang="0">
                    <a:pos x="226" y="100"/>
                  </a:cxn>
                  <a:cxn ang="0">
                    <a:pos x="211" y="106"/>
                  </a:cxn>
                  <a:cxn ang="0">
                    <a:pos x="201" y="110"/>
                  </a:cxn>
                  <a:cxn ang="0">
                    <a:pos x="198" y="106"/>
                  </a:cxn>
                  <a:cxn ang="0">
                    <a:pos x="188" y="128"/>
                  </a:cxn>
                  <a:cxn ang="0">
                    <a:pos x="171" y="163"/>
                  </a:cxn>
                  <a:cxn ang="0">
                    <a:pos x="170" y="166"/>
                  </a:cxn>
                  <a:cxn ang="0">
                    <a:pos x="166" y="146"/>
                  </a:cxn>
                  <a:cxn ang="0">
                    <a:pos x="153" y="143"/>
                  </a:cxn>
                  <a:cxn ang="0">
                    <a:pos x="155" y="123"/>
                  </a:cxn>
                  <a:cxn ang="0">
                    <a:pos x="141" y="113"/>
                  </a:cxn>
                  <a:cxn ang="0">
                    <a:pos x="131" y="101"/>
                  </a:cxn>
                  <a:cxn ang="0">
                    <a:pos x="106" y="98"/>
                  </a:cxn>
                  <a:cxn ang="0">
                    <a:pos x="76" y="90"/>
                  </a:cxn>
                  <a:cxn ang="0">
                    <a:pos x="8" y="65"/>
                  </a:cxn>
                </a:cxnLst>
                <a:rect l="0" t="0" r="r" b="b"/>
                <a:pathLst>
                  <a:path w="376" h="168">
                    <a:moveTo>
                      <a:pt x="0" y="60"/>
                    </a:moveTo>
                    <a:lnTo>
                      <a:pt x="5" y="56"/>
                    </a:lnTo>
                    <a:lnTo>
                      <a:pt x="22" y="50"/>
                    </a:lnTo>
                    <a:lnTo>
                      <a:pt x="32" y="40"/>
                    </a:lnTo>
                    <a:lnTo>
                      <a:pt x="37" y="36"/>
                    </a:lnTo>
                    <a:lnTo>
                      <a:pt x="41" y="36"/>
                    </a:lnTo>
                    <a:lnTo>
                      <a:pt x="46" y="35"/>
                    </a:lnTo>
                    <a:lnTo>
                      <a:pt x="53" y="35"/>
                    </a:lnTo>
                    <a:lnTo>
                      <a:pt x="58" y="31"/>
                    </a:lnTo>
                    <a:lnTo>
                      <a:pt x="63" y="28"/>
                    </a:lnTo>
                    <a:lnTo>
                      <a:pt x="68" y="23"/>
                    </a:lnTo>
                    <a:lnTo>
                      <a:pt x="80" y="18"/>
                    </a:lnTo>
                    <a:lnTo>
                      <a:pt x="81" y="13"/>
                    </a:lnTo>
                    <a:lnTo>
                      <a:pt x="93" y="0"/>
                    </a:lnTo>
                    <a:lnTo>
                      <a:pt x="96" y="7"/>
                    </a:lnTo>
                    <a:lnTo>
                      <a:pt x="100" y="8"/>
                    </a:lnTo>
                    <a:lnTo>
                      <a:pt x="110" y="18"/>
                    </a:lnTo>
                    <a:lnTo>
                      <a:pt x="108" y="30"/>
                    </a:lnTo>
                    <a:lnTo>
                      <a:pt x="110" y="35"/>
                    </a:lnTo>
                    <a:lnTo>
                      <a:pt x="111" y="31"/>
                    </a:lnTo>
                    <a:lnTo>
                      <a:pt x="113" y="26"/>
                    </a:lnTo>
                    <a:lnTo>
                      <a:pt x="118" y="25"/>
                    </a:lnTo>
                    <a:lnTo>
                      <a:pt x="123" y="18"/>
                    </a:lnTo>
                    <a:lnTo>
                      <a:pt x="118" y="30"/>
                    </a:lnTo>
                    <a:lnTo>
                      <a:pt x="121" y="28"/>
                    </a:lnTo>
                    <a:lnTo>
                      <a:pt x="125" y="23"/>
                    </a:lnTo>
                    <a:lnTo>
                      <a:pt x="130" y="21"/>
                    </a:lnTo>
                    <a:lnTo>
                      <a:pt x="140" y="21"/>
                    </a:lnTo>
                    <a:lnTo>
                      <a:pt x="146" y="21"/>
                    </a:lnTo>
                    <a:lnTo>
                      <a:pt x="151" y="26"/>
                    </a:lnTo>
                    <a:lnTo>
                      <a:pt x="156" y="28"/>
                    </a:lnTo>
                    <a:lnTo>
                      <a:pt x="160" y="33"/>
                    </a:lnTo>
                    <a:lnTo>
                      <a:pt x="170" y="43"/>
                    </a:lnTo>
                    <a:lnTo>
                      <a:pt x="171" y="48"/>
                    </a:lnTo>
                    <a:lnTo>
                      <a:pt x="178" y="51"/>
                    </a:lnTo>
                    <a:lnTo>
                      <a:pt x="183" y="51"/>
                    </a:lnTo>
                    <a:lnTo>
                      <a:pt x="195" y="46"/>
                    </a:lnTo>
                    <a:lnTo>
                      <a:pt x="200" y="51"/>
                    </a:lnTo>
                    <a:lnTo>
                      <a:pt x="205" y="51"/>
                    </a:lnTo>
                    <a:lnTo>
                      <a:pt x="211" y="51"/>
                    </a:lnTo>
                    <a:lnTo>
                      <a:pt x="215" y="53"/>
                    </a:lnTo>
                    <a:lnTo>
                      <a:pt x="223" y="43"/>
                    </a:lnTo>
                    <a:lnTo>
                      <a:pt x="235" y="36"/>
                    </a:lnTo>
                    <a:lnTo>
                      <a:pt x="240" y="31"/>
                    </a:lnTo>
                    <a:lnTo>
                      <a:pt x="248" y="30"/>
                    </a:lnTo>
                    <a:lnTo>
                      <a:pt x="253" y="26"/>
                    </a:lnTo>
                    <a:lnTo>
                      <a:pt x="275" y="25"/>
                    </a:lnTo>
                    <a:lnTo>
                      <a:pt x="280" y="25"/>
                    </a:lnTo>
                    <a:lnTo>
                      <a:pt x="290" y="18"/>
                    </a:lnTo>
                    <a:lnTo>
                      <a:pt x="295" y="16"/>
                    </a:lnTo>
                    <a:lnTo>
                      <a:pt x="305" y="15"/>
                    </a:lnTo>
                    <a:lnTo>
                      <a:pt x="306" y="33"/>
                    </a:lnTo>
                    <a:lnTo>
                      <a:pt x="308" y="38"/>
                    </a:lnTo>
                    <a:lnTo>
                      <a:pt x="318" y="40"/>
                    </a:lnTo>
                    <a:lnTo>
                      <a:pt x="330" y="35"/>
                    </a:lnTo>
                    <a:lnTo>
                      <a:pt x="333" y="40"/>
                    </a:lnTo>
                    <a:lnTo>
                      <a:pt x="338" y="38"/>
                    </a:lnTo>
                    <a:lnTo>
                      <a:pt x="341" y="33"/>
                    </a:lnTo>
                    <a:lnTo>
                      <a:pt x="341" y="33"/>
                    </a:lnTo>
                    <a:lnTo>
                      <a:pt x="345" y="31"/>
                    </a:lnTo>
                    <a:lnTo>
                      <a:pt x="350" y="36"/>
                    </a:lnTo>
                    <a:lnTo>
                      <a:pt x="353" y="41"/>
                    </a:lnTo>
                    <a:lnTo>
                      <a:pt x="355" y="48"/>
                    </a:lnTo>
                    <a:lnTo>
                      <a:pt x="355" y="53"/>
                    </a:lnTo>
                    <a:lnTo>
                      <a:pt x="360" y="56"/>
                    </a:lnTo>
                    <a:lnTo>
                      <a:pt x="361" y="56"/>
                    </a:lnTo>
                    <a:lnTo>
                      <a:pt x="366" y="60"/>
                    </a:lnTo>
                    <a:lnTo>
                      <a:pt x="366" y="65"/>
                    </a:lnTo>
                    <a:lnTo>
                      <a:pt x="373" y="66"/>
                    </a:lnTo>
                    <a:lnTo>
                      <a:pt x="376" y="71"/>
                    </a:lnTo>
                    <a:lnTo>
                      <a:pt x="371" y="73"/>
                    </a:lnTo>
                    <a:lnTo>
                      <a:pt x="346" y="73"/>
                    </a:lnTo>
                    <a:lnTo>
                      <a:pt x="341" y="75"/>
                    </a:lnTo>
                    <a:lnTo>
                      <a:pt x="335" y="71"/>
                    </a:lnTo>
                    <a:lnTo>
                      <a:pt x="330" y="73"/>
                    </a:lnTo>
                    <a:lnTo>
                      <a:pt x="330" y="78"/>
                    </a:lnTo>
                    <a:lnTo>
                      <a:pt x="330" y="88"/>
                    </a:lnTo>
                    <a:lnTo>
                      <a:pt x="323" y="86"/>
                    </a:lnTo>
                    <a:lnTo>
                      <a:pt x="313" y="76"/>
                    </a:lnTo>
                    <a:lnTo>
                      <a:pt x="301" y="73"/>
                    </a:lnTo>
                    <a:lnTo>
                      <a:pt x="296" y="73"/>
                    </a:lnTo>
                    <a:lnTo>
                      <a:pt x="291" y="71"/>
                    </a:lnTo>
                    <a:lnTo>
                      <a:pt x="281" y="73"/>
                    </a:lnTo>
                    <a:lnTo>
                      <a:pt x="276" y="81"/>
                    </a:lnTo>
                    <a:lnTo>
                      <a:pt x="271" y="85"/>
                    </a:lnTo>
                    <a:lnTo>
                      <a:pt x="266" y="85"/>
                    </a:lnTo>
                    <a:lnTo>
                      <a:pt x="256" y="88"/>
                    </a:lnTo>
                    <a:lnTo>
                      <a:pt x="251" y="88"/>
                    </a:lnTo>
                    <a:lnTo>
                      <a:pt x="245" y="88"/>
                    </a:lnTo>
                    <a:lnTo>
                      <a:pt x="241" y="91"/>
                    </a:lnTo>
                    <a:lnTo>
                      <a:pt x="238" y="96"/>
                    </a:lnTo>
                    <a:lnTo>
                      <a:pt x="238" y="101"/>
                    </a:lnTo>
                    <a:lnTo>
                      <a:pt x="231" y="106"/>
                    </a:lnTo>
                    <a:lnTo>
                      <a:pt x="226" y="111"/>
                    </a:lnTo>
                    <a:lnTo>
                      <a:pt x="223" y="116"/>
                    </a:lnTo>
                    <a:lnTo>
                      <a:pt x="218" y="116"/>
                    </a:lnTo>
                    <a:lnTo>
                      <a:pt x="221" y="110"/>
                    </a:lnTo>
                    <a:lnTo>
                      <a:pt x="226" y="106"/>
                    </a:lnTo>
                    <a:lnTo>
                      <a:pt x="226" y="100"/>
                    </a:lnTo>
                    <a:lnTo>
                      <a:pt x="221" y="100"/>
                    </a:lnTo>
                    <a:lnTo>
                      <a:pt x="216" y="101"/>
                    </a:lnTo>
                    <a:lnTo>
                      <a:pt x="211" y="106"/>
                    </a:lnTo>
                    <a:lnTo>
                      <a:pt x="210" y="110"/>
                    </a:lnTo>
                    <a:lnTo>
                      <a:pt x="205" y="115"/>
                    </a:lnTo>
                    <a:lnTo>
                      <a:pt x="201" y="110"/>
                    </a:lnTo>
                    <a:lnTo>
                      <a:pt x="200" y="103"/>
                    </a:lnTo>
                    <a:lnTo>
                      <a:pt x="201" y="98"/>
                    </a:lnTo>
                    <a:lnTo>
                      <a:pt x="198" y="106"/>
                    </a:lnTo>
                    <a:lnTo>
                      <a:pt x="195" y="116"/>
                    </a:lnTo>
                    <a:lnTo>
                      <a:pt x="191" y="121"/>
                    </a:lnTo>
                    <a:lnTo>
                      <a:pt x="188" y="128"/>
                    </a:lnTo>
                    <a:lnTo>
                      <a:pt x="185" y="138"/>
                    </a:lnTo>
                    <a:lnTo>
                      <a:pt x="176" y="153"/>
                    </a:lnTo>
                    <a:lnTo>
                      <a:pt x="171" y="163"/>
                    </a:lnTo>
                    <a:lnTo>
                      <a:pt x="171" y="168"/>
                    </a:lnTo>
                    <a:lnTo>
                      <a:pt x="170" y="166"/>
                    </a:lnTo>
                    <a:lnTo>
                      <a:pt x="170" y="166"/>
                    </a:lnTo>
                    <a:lnTo>
                      <a:pt x="165" y="161"/>
                    </a:lnTo>
                    <a:lnTo>
                      <a:pt x="163" y="156"/>
                    </a:lnTo>
                    <a:lnTo>
                      <a:pt x="166" y="146"/>
                    </a:lnTo>
                    <a:lnTo>
                      <a:pt x="161" y="146"/>
                    </a:lnTo>
                    <a:lnTo>
                      <a:pt x="156" y="148"/>
                    </a:lnTo>
                    <a:lnTo>
                      <a:pt x="153" y="143"/>
                    </a:lnTo>
                    <a:lnTo>
                      <a:pt x="156" y="138"/>
                    </a:lnTo>
                    <a:lnTo>
                      <a:pt x="156" y="128"/>
                    </a:lnTo>
                    <a:lnTo>
                      <a:pt x="155" y="123"/>
                    </a:lnTo>
                    <a:lnTo>
                      <a:pt x="156" y="121"/>
                    </a:lnTo>
                    <a:lnTo>
                      <a:pt x="150" y="116"/>
                    </a:lnTo>
                    <a:lnTo>
                      <a:pt x="141" y="113"/>
                    </a:lnTo>
                    <a:lnTo>
                      <a:pt x="136" y="113"/>
                    </a:lnTo>
                    <a:lnTo>
                      <a:pt x="136" y="103"/>
                    </a:lnTo>
                    <a:lnTo>
                      <a:pt x="131" y="101"/>
                    </a:lnTo>
                    <a:lnTo>
                      <a:pt x="116" y="100"/>
                    </a:lnTo>
                    <a:lnTo>
                      <a:pt x="111" y="96"/>
                    </a:lnTo>
                    <a:lnTo>
                      <a:pt x="106" y="98"/>
                    </a:lnTo>
                    <a:lnTo>
                      <a:pt x="96" y="96"/>
                    </a:lnTo>
                    <a:lnTo>
                      <a:pt x="93" y="98"/>
                    </a:lnTo>
                    <a:lnTo>
                      <a:pt x="76" y="90"/>
                    </a:lnTo>
                    <a:lnTo>
                      <a:pt x="20" y="78"/>
                    </a:lnTo>
                    <a:lnTo>
                      <a:pt x="13" y="68"/>
                    </a:lnTo>
                    <a:lnTo>
                      <a:pt x="8" y="65"/>
                    </a:lnTo>
                    <a:lnTo>
                      <a:pt x="3" y="63"/>
                    </a:lnTo>
                    <a:lnTo>
                      <a:pt x="0" y="6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85" name="Freeform 517"/>
              <p:cNvSpPr>
                <a:spLocks/>
              </p:cNvSpPr>
              <p:nvPr/>
            </p:nvSpPr>
            <p:spPr bwMode="auto">
              <a:xfrm>
                <a:off x="4391" y="2609"/>
                <a:ext cx="202" cy="348"/>
              </a:xfrm>
              <a:custGeom>
                <a:avLst/>
                <a:gdLst/>
                <a:ahLst/>
                <a:cxnLst>
                  <a:cxn ang="0">
                    <a:pos x="0" y="341"/>
                  </a:cxn>
                  <a:cxn ang="0">
                    <a:pos x="3" y="326"/>
                  </a:cxn>
                  <a:cxn ang="0">
                    <a:pos x="7" y="315"/>
                  </a:cxn>
                  <a:cxn ang="0">
                    <a:pos x="7" y="308"/>
                  </a:cxn>
                  <a:cxn ang="0">
                    <a:pos x="15" y="300"/>
                  </a:cxn>
                  <a:cxn ang="0">
                    <a:pos x="22" y="283"/>
                  </a:cxn>
                  <a:cxn ang="0">
                    <a:pos x="30" y="272"/>
                  </a:cxn>
                  <a:cxn ang="0">
                    <a:pos x="27" y="255"/>
                  </a:cxn>
                  <a:cxn ang="0">
                    <a:pos x="23" y="245"/>
                  </a:cxn>
                  <a:cxn ang="0">
                    <a:pos x="18" y="232"/>
                  </a:cxn>
                  <a:cxn ang="0">
                    <a:pos x="20" y="222"/>
                  </a:cxn>
                  <a:cxn ang="0">
                    <a:pos x="7" y="24"/>
                  </a:cxn>
                  <a:cxn ang="0">
                    <a:pos x="13" y="27"/>
                  </a:cxn>
                  <a:cxn ang="0">
                    <a:pos x="25" y="27"/>
                  </a:cxn>
                  <a:cxn ang="0">
                    <a:pos x="47" y="14"/>
                  </a:cxn>
                  <a:cxn ang="0">
                    <a:pos x="80" y="10"/>
                  </a:cxn>
                  <a:cxn ang="0">
                    <a:pos x="172" y="4"/>
                  </a:cxn>
                  <a:cxn ang="0">
                    <a:pos x="197" y="218"/>
                  </a:cxn>
                  <a:cxn ang="0">
                    <a:pos x="198" y="228"/>
                  </a:cxn>
                  <a:cxn ang="0">
                    <a:pos x="202" y="238"/>
                  </a:cxn>
                  <a:cxn ang="0">
                    <a:pos x="188" y="247"/>
                  </a:cxn>
                  <a:cxn ang="0">
                    <a:pos x="173" y="250"/>
                  </a:cxn>
                  <a:cxn ang="0">
                    <a:pos x="162" y="253"/>
                  </a:cxn>
                  <a:cxn ang="0">
                    <a:pos x="165" y="265"/>
                  </a:cxn>
                  <a:cxn ang="0">
                    <a:pos x="160" y="275"/>
                  </a:cxn>
                  <a:cxn ang="0">
                    <a:pos x="152" y="290"/>
                  </a:cxn>
                  <a:cxn ang="0">
                    <a:pos x="142" y="293"/>
                  </a:cxn>
                  <a:cxn ang="0">
                    <a:pos x="138" y="310"/>
                  </a:cxn>
                  <a:cxn ang="0">
                    <a:pos x="132" y="318"/>
                  </a:cxn>
                  <a:cxn ang="0">
                    <a:pos x="117" y="315"/>
                  </a:cxn>
                  <a:cxn ang="0">
                    <a:pos x="107" y="305"/>
                  </a:cxn>
                  <a:cxn ang="0">
                    <a:pos x="103" y="313"/>
                  </a:cxn>
                  <a:cxn ang="0">
                    <a:pos x="100" y="323"/>
                  </a:cxn>
                  <a:cxn ang="0">
                    <a:pos x="95" y="335"/>
                  </a:cxn>
                  <a:cxn ang="0">
                    <a:pos x="85" y="330"/>
                  </a:cxn>
                  <a:cxn ang="0">
                    <a:pos x="77" y="328"/>
                  </a:cxn>
                  <a:cxn ang="0">
                    <a:pos x="67" y="335"/>
                  </a:cxn>
                  <a:cxn ang="0">
                    <a:pos x="65" y="343"/>
                  </a:cxn>
                  <a:cxn ang="0">
                    <a:pos x="43" y="331"/>
                  </a:cxn>
                  <a:cxn ang="0">
                    <a:pos x="32" y="335"/>
                  </a:cxn>
                  <a:cxn ang="0">
                    <a:pos x="27" y="343"/>
                  </a:cxn>
                  <a:cxn ang="0">
                    <a:pos x="22" y="340"/>
                  </a:cxn>
                  <a:cxn ang="0">
                    <a:pos x="13" y="343"/>
                  </a:cxn>
                  <a:cxn ang="0">
                    <a:pos x="3" y="348"/>
                  </a:cxn>
                </a:cxnLst>
                <a:rect l="0" t="0" r="r" b="b"/>
                <a:pathLst>
                  <a:path w="202" h="348">
                    <a:moveTo>
                      <a:pt x="3" y="348"/>
                    </a:moveTo>
                    <a:lnTo>
                      <a:pt x="0" y="341"/>
                    </a:lnTo>
                    <a:lnTo>
                      <a:pt x="3" y="336"/>
                    </a:lnTo>
                    <a:lnTo>
                      <a:pt x="3" y="326"/>
                    </a:lnTo>
                    <a:lnTo>
                      <a:pt x="5" y="326"/>
                    </a:lnTo>
                    <a:lnTo>
                      <a:pt x="7" y="315"/>
                    </a:lnTo>
                    <a:lnTo>
                      <a:pt x="5" y="315"/>
                    </a:lnTo>
                    <a:lnTo>
                      <a:pt x="7" y="308"/>
                    </a:lnTo>
                    <a:lnTo>
                      <a:pt x="12" y="305"/>
                    </a:lnTo>
                    <a:lnTo>
                      <a:pt x="15" y="300"/>
                    </a:lnTo>
                    <a:lnTo>
                      <a:pt x="22" y="288"/>
                    </a:lnTo>
                    <a:lnTo>
                      <a:pt x="22" y="283"/>
                    </a:lnTo>
                    <a:lnTo>
                      <a:pt x="28" y="272"/>
                    </a:lnTo>
                    <a:lnTo>
                      <a:pt x="30" y="272"/>
                    </a:lnTo>
                    <a:lnTo>
                      <a:pt x="30" y="267"/>
                    </a:lnTo>
                    <a:lnTo>
                      <a:pt x="27" y="255"/>
                    </a:lnTo>
                    <a:lnTo>
                      <a:pt x="28" y="250"/>
                    </a:lnTo>
                    <a:lnTo>
                      <a:pt x="23" y="245"/>
                    </a:lnTo>
                    <a:lnTo>
                      <a:pt x="20" y="238"/>
                    </a:lnTo>
                    <a:lnTo>
                      <a:pt x="18" y="232"/>
                    </a:lnTo>
                    <a:lnTo>
                      <a:pt x="22" y="227"/>
                    </a:lnTo>
                    <a:lnTo>
                      <a:pt x="20" y="222"/>
                    </a:lnTo>
                    <a:lnTo>
                      <a:pt x="25" y="217"/>
                    </a:lnTo>
                    <a:lnTo>
                      <a:pt x="7" y="24"/>
                    </a:lnTo>
                    <a:lnTo>
                      <a:pt x="7" y="22"/>
                    </a:lnTo>
                    <a:lnTo>
                      <a:pt x="13" y="27"/>
                    </a:lnTo>
                    <a:lnTo>
                      <a:pt x="20" y="29"/>
                    </a:lnTo>
                    <a:lnTo>
                      <a:pt x="25" y="27"/>
                    </a:lnTo>
                    <a:lnTo>
                      <a:pt x="37" y="20"/>
                    </a:lnTo>
                    <a:lnTo>
                      <a:pt x="47" y="14"/>
                    </a:lnTo>
                    <a:lnTo>
                      <a:pt x="50" y="14"/>
                    </a:lnTo>
                    <a:lnTo>
                      <a:pt x="80" y="10"/>
                    </a:lnTo>
                    <a:lnTo>
                      <a:pt x="165" y="0"/>
                    </a:lnTo>
                    <a:lnTo>
                      <a:pt x="172" y="4"/>
                    </a:lnTo>
                    <a:lnTo>
                      <a:pt x="182" y="80"/>
                    </a:lnTo>
                    <a:lnTo>
                      <a:pt x="197" y="218"/>
                    </a:lnTo>
                    <a:lnTo>
                      <a:pt x="195" y="222"/>
                    </a:lnTo>
                    <a:lnTo>
                      <a:pt x="198" y="228"/>
                    </a:lnTo>
                    <a:lnTo>
                      <a:pt x="197" y="233"/>
                    </a:lnTo>
                    <a:lnTo>
                      <a:pt x="202" y="238"/>
                    </a:lnTo>
                    <a:lnTo>
                      <a:pt x="200" y="243"/>
                    </a:lnTo>
                    <a:lnTo>
                      <a:pt x="188" y="247"/>
                    </a:lnTo>
                    <a:lnTo>
                      <a:pt x="178" y="255"/>
                    </a:lnTo>
                    <a:lnTo>
                      <a:pt x="173" y="250"/>
                    </a:lnTo>
                    <a:lnTo>
                      <a:pt x="167" y="253"/>
                    </a:lnTo>
                    <a:lnTo>
                      <a:pt x="162" y="253"/>
                    </a:lnTo>
                    <a:lnTo>
                      <a:pt x="163" y="258"/>
                    </a:lnTo>
                    <a:lnTo>
                      <a:pt x="165" y="265"/>
                    </a:lnTo>
                    <a:lnTo>
                      <a:pt x="163" y="270"/>
                    </a:lnTo>
                    <a:lnTo>
                      <a:pt x="160" y="275"/>
                    </a:lnTo>
                    <a:lnTo>
                      <a:pt x="153" y="278"/>
                    </a:lnTo>
                    <a:lnTo>
                      <a:pt x="152" y="290"/>
                    </a:lnTo>
                    <a:lnTo>
                      <a:pt x="147" y="293"/>
                    </a:lnTo>
                    <a:lnTo>
                      <a:pt x="142" y="293"/>
                    </a:lnTo>
                    <a:lnTo>
                      <a:pt x="138" y="303"/>
                    </a:lnTo>
                    <a:lnTo>
                      <a:pt x="138" y="310"/>
                    </a:lnTo>
                    <a:lnTo>
                      <a:pt x="137" y="315"/>
                    </a:lnTo>
                    <a:lnTo>
                      <a:pt x="132" y="318"/>
                    </a:lnTo>
                    <a:lnTo>
                      <a:pt x="122" y="317"/>
                    </a:lnTo>
                    <a:lnTo>
                      <a:pt x="117" y="315"/>
                    </a:lnTo>
                    <a:lnTo>
                      <a:pt x="112" y="307"/>
                    </a:lnTo>
                    <a:lnTo>
                      <a:pt x="107" y="305"/>
                    </a:lnTo>
                    <a:lnTo>
                      <a:pt x="110" y="310"/>
                    </a:lnTo>
                    <a:lnTo>
                      <a:pt x="103" y="313"/>
                    </a:lnTo>
                    <a:lnTo>
                      <a:pt x="100" y="318"/>
                    </a:lnTo>
                    <a:lnTo>
                      <a:pt x="100" y="323"/>
                    </a:lnTo>
                    <a:lnTo>
                      <a:pt x="97" y="328"/>
                    </a:lnTo>
                    <a:lnTo>
                      <a:pt x="95" y="335"/>
                    </a:lnTo>
                    <a:lnTo>
                      <a:pt x="90" y="331"/>
                    </a:lnTo>
                    <a:lnTo>
                      <a:pt x="85" y="330"/>
                    </a:lnTo>
                    <a:lnTo>
                      <a:pt x="80" y="325"/>
                    </a:lnTo>
                    <a:lnTo>
                      <a:pt x="77" y="328"/>
                    </a:lnTo>
                    <a:lnTo>
                      <a:pt x="72" y="330"/>
                    </a:lnTo>
                    <a:lnTo>
                      <a:pt x="67" y="335"/>
                    </a:lnTo>
                    <a:lnTo>
                      <a:pt x="67" y="336"/>
                    </a:lnTo>
                    <a:lnTo>
                      <a:pt x="65" y="343"/>
                    </a:lnTo>
                    <a:lnTo>
                      <a:pt x="60" y="338"/>
                    </a:lnTo>
                    <a:lnTo>
                      <a:pt x="43" y="331"/>
                    </a:lnTo>
                    <a:lnTo>
                      <a:pt x="38" y="335"/>
                    </a:lnTo>
                    <a:lnTo>
                      <a:pt x="32" y="335"/>
                    </a:lnTo>
                    <a:lnTo>
                      <a:pt x="32" y="340"/>
                    </a:lnTo>
                    <a:lnTo>
                      <a:pt x="27" y="343"/>
                    </a:lnTo>
                    <a:lnTo>
                      <a:pt x="27" y="336"/>
                    </a:lnTo>
                    <a:lnTo>
                      <a:pt x="22" y="340"/>
                    </a:lnTo>
                    <a:lnTo>
                      <a:pt x="10" y="338"/>
                    </a:lnTo>
                    <a:lnTo>
                      <a:pt x="13" y="343"/>
                    </a:lnTo>
                    <a:lnTo>
                      <a:pt x="10" y="348"/>
                    </a:lnTo>
                    <a:lnTo>
                      <a:pt x="3" y="348"/>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86" name="Freeform 518"/>
              <p:cNvSpPr>
                <a:spLocks/>
              </p:cNvSpPr>
              <p:nvPr/>
            </p:nvSpPr>
            <p:spPr bwMode="auto">
              <a:xfrm>
                <a:off x="4391" y="2609"/>
                <a:ext cx="202" cy="348"/>
              </a:xfrm>
              <a:custGeom>
                <a:avLst/>
                <a:gdLst/>
                <a:ahLst/>
                <a:cxnLst>
                  <a:cxn ang="0">
                    <a:pos x="0" y="341"/>
                  </a:cxn>
                  <a:cxn ang="0">
                    <a:pos x="3" y="326"/>
                  </a:cxn>
                  <a:cxn ang="0">
                    <a:pos x="7" y="315"/>
                  </a:cxn>
                  <a:cxn ang="0">
                    <a:pos x="7" y="308"/>
                  </a:cxn>
                  <a:cxn ang="0">
                    <a:pos x="15" y="300"/>
                  </a:cxn>
                  <a:cxn ang="0">
                    <a:pos x="22" y="283"/>
                  </a:cxn>
                  <a:cxn ang="0">
                    <a:pos x="30" y="272"/>
                  </a:cxn>
                  <a:cxn ang="0">
                    <a:pos x="27" y="255"/>
                  </a:cxn>
                  <a:cxn ang="0">
                    <a:pos x="23" y="245"/>
                  </a:cxn>
                  <a:cxn ang="0">
                    <a:pos x="18" y="232"/>
                  </a:cxn>
                  <a:cxn ang="0">
                    <a:pos x="20" y="222"/>
                  </a:cxn>
                  <a:cxn ang="0">
                    <a:pos x="7" y="24"/>
                  </a:cxn>
                  <a:cxn ang="0">
                    <a:pos x="13" y="27"/>
                  </a:cxn>
                  <a:cxn ang="0">
                    <a:pos x="25" y="27"/>
                  </a:cxn>
                  <a:cxn ang="0">
                    <a:pos x="47" y="14"/>
                  </a:cxn>
                  <a:cxn ang="0">
                    <a:pos x="80" y="10"/>
                  </a:cxn>
                  <a:cxn ang="0">
                    <a:pos x="172" y="4"/>
                  </a:cxn>
                  <a:cxn ang="0">
                    <a:pos x="197" y="218"/>
                  </a:cxn>
                  <a:cxn ang="0">
                    <a:pos x="198" y="228"/>
                  </a:cxn>
                  <a:cxn ang="0">
                    <a:pos x="202" y="238"/>
                  </a:cxn>
                  <a:cxn ang="0">
                    <a:pos x="188" y="247"/>
                  </a:cxn>
                  <a:cxn ang="0">
                    <a:pos x="173" y="250"/>
                  </a:cxn>
                  <a:cxn ang="0">
                    <a:pos x="162" y="253"/>
                  </a:cxn>
                  <a:cxn ang="0">
                    <a:pos x="165" y="265"/>
                  </a:cxn>
                  <a:cxn ang="0">
                    <a:pos x="160" y="275"/>
                  </a:cxn>
                  <a:cxn ang="0">
                    <a:pos x="152" y="290"/>
                  </a:cxn>
                  <a:cxn ang="0">
                    <a:pos x="142" y="293"/>
                  </a:cxn>
                  <a:cxn ang="0">
                    <a:pos x="138" y="310"/>
                  </a:cxn>
                  <a:cxn ang="0">
                    <a:pos x="132" y="318"/>
                  </a:cxn>
                  <a:cxn ang="0">
                    <a:pos x="117" y="315"/>
                  </a:cxn>
                  <a:cxn ang="0">
                    <a:pos x="107" y="305"/>
                  </a:cxn>
                  <a:cxn ang="0">
                    <a:pos x="103" y="313"/>
                  </a:cxn>
                  <a:cxn ang="0">
                    <a:pos x="100" y="323"/>
                  </a:cxn>
                  <a:cxn ang="0">
                    <a:pos x="95" y="335"/>
                  </a:cxn>
                  <a:cxn ang="0">
                    <a:pos x="85" y="330"/>
                  </a:cxn>
                  <a:cxn ang="0">
                    <a:pos x="77" y="328"/>
                  </a:cxn>
                  <a:cxn ang="0">
                    <a:pos x="67" y="335"/>
                  </a:cxn>
                  <a:cxn ang="0">
                    <a:pos x="65" y="343"/>
                  </a:cxn>
                  <a:cxn ang="0">
                    <a:pos x="43" y="331"/>
                  </a:cxn>
                  <a:cxn ang="0">
                    <a:pos x="32" y="335"/>
                  </a:cxn>
                  <a:cxn ang="0">
                    <a:pos x="27" y="343"/>
                  </a:cxn>
                  <a:cxn ang="0">
                    <a:pos x="22" y="340"/>
                  </a:cxn>
                  <a:cxn ang="0">
                    <a:pos x="13" y="343"/>
                  </a:cxn>
                  <a:cxn ang="0">
                    <a:pos x="3" y="348"/>
                  </a:cxn>
                </a:cxnLst>
                <a:rect l="0" t="0" r="r" b="b"/>
                <a:pathLst>
                  <a:path w="202" h="348">
                    <a:moveTo>
                      <a:pt x="3" y="348"/>
                    </a:moveTo>
                    <a:lnTo>
                      <a:pt x="0" y="341"/>
                    </a:lnTo>
                    <a:lnTo>
                      <a:pt x="3" y="336"/>
                    </a:lnTo>
                    <a:lnTo>
                      <a:pt x="3" y="326"/>
                    </a:lnTo>
                    <a:lnTo>
                      <a:pt x="5" y="326"/>
                    </a:lnTo>
                    <a:lnTo>
                      <a:pt x="7" y="315"/>
                    </a:lnTo>
                    <a:lnTo>
                      <a:pt x="5" y="315"/>
                    </a:lnTo>
                    <a:lnTo>
                      <a:pt x="7" y="308"/>
                    </a:lnTo>
                    <a:lnTo>
                      <a:pt x="12" y="305"/>
                    </a:lnTo>
                    <a:lnTo>
                      <a:pt x="15" y="300"/>
                    </a:lnTo>
                    <a:lnTo>
                      <a:pt x="22" y="288"/>
                    </a:lnTo>
                    <a:lnTo>
                      <a:pt x="22" y="283"/>
                    </a:lnTo>
                    <a:lnTo>
                      <a:pt x="28" y="272"/>
                    </a:lnTo>
                    <a:lnTo>
                      <a:pt x="30" y="272"/>
                    </a:lnTo>
                    <a:lnTo>
                      <a:pt x="30" y="267"/>
                    </a:lnTo>
                    <a:lnTo>
                      <a:pt x="27" y="255"/>
                    </a:lnTo>
                    <a:lnTo>
                      <a:pt x="28" y="250"/>
                    </a:lnTo>
                    <a:lnTo>
                      <a:pt x="23" y="245"/>
                    </a:lnTo>
                    <a:lnTo>
                      <a:pt x="20" y="238"/>
                    </a:lnTo>
                    <a:lnTo>
                      <a:pt x="18" y="232"/>
                    </a:lnTo>
                    <a:lnTo>
                      <a:pt x="22" y="227"/>
                    </a:lnTo>
                    <a:lnTo>
                      <a:pt x="20" y="222"/>
                    </a:lnTo>
                    <a:lnTo>
                      <a:pt x="25" y="217"/>
                    </a:lnTo>
                    <a:lnTo>
                      <a:pt x="7" y="24"/>
                    </a:lnTo>
                    <a:lnTo>
                      <a:pt x="7" y="22"/>
                    </a:lnTo>
                    <a:lnTo>
                      <a:pt x="13" y="27"/>
                    </a:lnTo>
                    <a:lnTo>
                      <a:pt x="20" y="29"/>
                    </a:lnTo>
                    <a:lnTo>
                      <a:pt x="25" y="27"/>
                    </a:lnTo>
                    <a:lnTo>
                      <a:pt x="37" y="20"/>
                    </a:lnTo>
                    <a:lnTo>
                      <a:pt x="47" y="14"/>
                    </a:lnTo>
                    <a:lnTo>
                      <a:pt x="50" y="14"/>
                    </a:lnTo>
                    <a:lnTo>
                      <a:pt x="80" y="10"/>
                    </a:lnTo>
                    <a:lnTo>
                      <a:pt x="165" y="0"/>
                    </a:lnTo>
                    <a:lnTo>
                      <a:pt x="172" y="4"/>
                    </a:lnTo>
                    <a:lnTo>
                      <a:pt x="182" y="80"/>
                    </a:lnTo>
                    <a:lnTo>
                      <a:pt x="197" y="218"/>
                    </a:lnTo>
                    <a:lnTo>
                      <a:pt x="195" y="222"/>
                    </a:lnTo>
                    <a:lnTo>
                      <a:pt x="198" y="228"/>
                    </a:lnTo>
                    <a:lnTo>
                      <a:pt x="197" y="233"/>
                    </a:lnTo>
                    <a:lnTo>
                      <a:pt x="202" y="238"/>
                    </a:lnTo>
                    <a:lnTo>
                      <a:pt x="200" y="243"/>
                    </a:lnTo>
                    <a:lnTo>
                      <a:pt x="188" y="247"/>
                    </a:lnTo>
                    <a:lnTo>
                      <a:pt x="178" y="255"/>
                    </a:lnTo>
                    <a:lnTo>
                      <a:pt x="173" y="250"/>
                    </a:lnTo>
                    <a:lnTo>
                      <a:pt x="167" y="253"/>
                    </a:lnTo>
                    <a:lnTo>
                      <a:pt x="162" y="253"/>
                    </a:lnTo>
                    <a:lnTo>
                      <a:pt x="163" y="258"/>
                    </a:lnTo>
                    <a:lnTo>
                      <a:pt x="165" y="265"/>
                    </a:lnTo>
                    <a:lnTo>
                      <a:pt x="163" y="270"/>
                    </a:lnTo>
                    <a:lnTo>
                      <a:pt x="160" y="275"/>
                    </a:lnTo>
                    <a:lnTo>
                      <a:pt x="153" y="278"/>
                    </a:lnTo>
                    <a:lnTo>
                      <a:pt x="152" y="290"/>
                    </a:lnTo>
                    <a:lnTo>
                      <a:pt x="147" y="293"/>
                    </a:lnTo>
                    <a:lnTo>
                      <a:pt x="142" y="293"/>
                    </a:lnTo>
                    <a:lnTo>
                      <a:pt x="138" y="303"/>
                    </a:lnTo>
                    <a:lnTo>
                      <a:pt x="138" y="310"/>
                    </a:lnTo>
                    <a:lnTo>
                      <a:pt x="137" y="315"/>
                    </a:lnTo>
                    <a:lnTo>
                      <a:pt x="132" y="318"/>
                    </a:lnTo>
                    <a:lnTo>
                      <a:pt x="122" y="317"/>
                    </a:lnTo>
                    <a:lnTo>
                      <a:pt x="117" y="315"/>
                    </a:lnTo>
                    <a:lnTo>
                      <a:pt x="112" y="307"/>
                    </a:lnTo>
                    <a:lnTo>
                      <a:pt x="107" y="305"/>
                    </a:lnTo>
                    <a:lnTo>
                      <a:pt x="110" y="310"/>
                    </a:lnTo>
                    <a:lnTo>
                      <a:pt x="103" y="313"/>
                    </a:lnTo>
                    <a:lnTo>
                      <a:pt x="100" y="318"/>
                    </a:lnTo>
                    <a:lnTo>
                      <a:pt x="100" y="323"/>
                    </a:lnTo>
                    <a:lnTo>
                      <a:pt x="97" y="328"/>
                    </a:lnTo>
                    <a:lnTo>
                      <a:pt x="95" y="335"/>
                    </a:lnTo>
                    <a:lnTo>
                      <a:pt x="90" y="331"/>
                    </a:lnTo>
                    <a:lnTo>
                      <a:pt x="85" y="330"/>
                    </a:lnTo>
                    <a:lnTo>
                      <a:pt x="80" y="325"/>
                    </a:lnTo>
                    <a:lnTo>
                      <a:pt x="77" y="328"/>
                    </a:lnTo>
                    <a:lnTo>
                      <a:pt x="72" y="330"/>
                    </a:lnTo>
                    <a:lnTo>
                      <a:pt x="67" y="335"/>
                    </a:lnTo>
                    <a:lnTo>
                      <a:pt x="67" y="336"/>
                    </a:lnTo>
                    <a:lnTo>
                      <a:pt x="65" y="343"/>
                    </a:lnTo>
                    <a:lnTo>
                      <a:pt x="60" y="338"/>
                    </a:lnTo>
                    <a:lnTo>
                      <a:pt x="43" y="331"/>
                    </a:lnTo>
                    <a:lnTo>
                      <a:pt x="38" y="335"/>
                    </a:lnTo>
                    <a:lnTo>
                      <a:pt x="32" y="335"/>
                    </a:lnTo>
                    <a:lnTo>
                      <a:pt x="32" y="340"/>
                    </a:lnTo>
                    <a:lnTo>
                      <a:pt x="27" y="343"/>
                    </a:lnTo>
                    <a:lnTo>
                      <a:pt x="27" y="336"/>
                    </a:lnTo>
                    <a:lnTo>
                      <a:pt x="22" y="340"/>
                    </a:lnTo>
                    <a:lnTo>
                      <a:pt x="10" y="338"/>
                    </a:lnTo>
                    <a:lnTo>
                      <a:pt x="13" y="343"/>
                    </a:lnTo>
                    <a:lnTo>
                      <a:pt x="10" y="348"/>
                    </a:lnTo>
                    <a:lnTo>
                      <a:pt x="3" y="348"/>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87" name="Freeform 519"/>
              <p:cNvSpPr>
                <a:spLocks/>
              </p:cNvSpPr>
              <p:nvPr/>
            </p:nvSpPr>
            <p:spPr bwMode="auto">
              <a:xfrm>
                <a:off x="4438" y="2276"/>
                <a:ext cx="253" cy="347"/>
              </a:xfrm>
              <a:custGeom>
                <a:avLst/>
                <a:gdLst/>
                <a:ahLst/>
                <a:cxnLst>
                  <a:cxn ang="0">
                    <a:pos x="8" y="340"/>
                  </a:cxn>
                  <a:cxn ang="0">
                    <a:pos x="18" y="313"/>
                  </a:cxn>
                  <a:cxn ang="0">
                    <a:pos x="28" y="278"/>
                  </a:cxn>
                  <a:cxn ang="0">
                    <a:pos x="18" y="225"/>
                  </a:cxn>
                  <a:cxn ang="0">
                    <a:pos x="1" y="193"/>
                  </a:cxn>
                  <a:cxn ang="0">
                    <a:pos x="6" y="178"/>
                  </a:cxn>
                  <a:cxn ang="0">
                    <a:pos x="0" y="152"/>
                  </a:cxn>
                  <a:cxn ang="0">
                    <a:pos x="11" y="125"/>
                  </a:cxn>
                  <a:cxn ang="0">
                    <a:pos x="8" y="100"/>
                  </a:cxn>
                  <a:cxn ang="0">
                    <a:pos x="16" y="87"/>
                  </a:cxn>
                  <a:cxn ang="0">
                    <a:pos x="33" y="74"/>
                  </a:cxn>
                  <a:cxn ang="0">
                    <a:pos x="40" y="59"/>
                  </a:cxn>
                  <a:cxn ang="0">
                    <a:pos x="41" y="72"/>
                  </a:cxn>
                  <a:cxn ang="0">
                    <a:pos x="43" y="89"/>
                  </a:cxn>
                  <a:cxn ang="0">
                    <a:pos x="50" y="72"/>
                  </a:cxn>
                  <a:cxn ang="0">
                    <a:pos x="53" y="82"/>
                  </a:cxn>
                  <a:cxn ang="0">
                    <a:pos x="55" y="65"/>
                  </a:cxn>
                  <a:cxn ang="0">
                    <a:pos x="61" y="40"/>
                  </a:cxn>
                  <a:cxn ang="0">
                    <a:pos x="73" y="34"/>
                  </a:cxn>
                  <a:cxn ang="0">
                    <a:pos x="66" y="19"/>
                  </a:cxn>
                  <a:cxn ang="0">
                    <a:pos x="80" y="5"/>
                  </a:cxn>
                  <a:cxn ang="0">
                    <a:pos x="95" y="5"/>
                  </a:cxn>
                  <a:cxn ang="0">
                    <a:pos x="110" y="9"/>
                  </a:cxn>
                  <a:cxn ang="0">
                    <a:pos x="123" y="19"/>
                  </a:cxn>
                  <a:cxn ang="0">
                    <a:pos x="138" y="22"/>
                  </a:cxn>
                  <a:cxn ang="0">
                    <a:pos x="160" y="27"/>
                  </a:cxn>
                  <a:cxn ang="0">
                    <a:pos x="171" y="42"/>
                  </a:cxn>
                  <a:cxn ang="0">
                    <a:pos x="170" y="50"/>
                  </a:cxn>
                  <a:cxn ang="0">
                    <a:pos x="176" y="65"/>
                  </a:cxn>
                  <a:cxn ang="0">
                    <a:pos x="180" y="92"/>
                  </a:cxn>
                  <a:cxn ang="0">
                    <a:pos x="173" y="115"/>
                  </a:cxn>
                  <a:cxn ang="0">
                    <a:pos x="165" y="140"/>
                  </a:cxn>
                  <a:cxn ang="0">
                    <a:pos x="153" y="155"/>
                  </a:cxn>
                  <a:cxn ang="0">
                    <a:pos x="166" y="170"/>
                  </a:cxn>
                  <a:cxn ang="0">
                    <a:pos x="178" y="162"/>
                  </a:cxn>
                  <a:cxn ang="0">
                    <a:pos x="185" y="144"/>
                  </a:cxn>
                  <a:cxn ang="0">
                    <a:pos x="200" y="134"/>
                  </a:cxn>
                  <a:cxn ang="0">
                    <a:pos x="218" y="132"/>
                  </a:cxn>
                  <a:cxn ang="0">
                    <a:pos x="234" y="168"/>
                  </a:cxn>
                  <a:cxn ang="0">
                    <a:pos x="244" y="195"/>
                  </a:cxn>
                  <a:cxn ang="0">
                    <a:pos x="253" y="210"/>
                  </a:cxn>
                  <a:cxn ang="0">
                    <a:pos x="249" y="227"/>
                  </a:cxn>
                  <a:cxn ang="0">
                    <a:pos x="248" y="247"/>
                  </a:cxn>
                  <a:cxn ang="0">
                    <a:pos x="243" y="242"/>
                  </a:cxn>
                  <a:cxn ang="0">
                    <a:pos x="234" y="247"/>
                  </a:cxn>
                  <a:cxn ang="0">
                    <a:pos x="228" y="268"/>
                  </a:cxn>
                  <a:cxn ang="0">
                    <a:pos x="219" y="275"/>
                  </a:cxn>
                  <a:cxn ang="0">
                    <a:pos x="208" y="312"/>
                  </a:cxn>
                  <a:cxn ang="0">
                    <a:pos x="125" y="337"/>
                  </a:cxn>
                  <a:cxn ang="0">
                    <a:pos x="3" y="347"/>
                  </a:cxn>
                </a:cxnLst>
                <a:rect l="0" t="0" r="r" b="b"/>
                <a:pathLst>
                  <a:path w="253" h="347">
                    <a:moveTo>
                      <a:pt x="0" y="347"/>
                    </a:moveTo>
                    <a:lnTo>
                      <a:pt x="1" y="345"/>
                    </a:lnTo>
                    <a:lnTo>
                      <a:pt x="8" y="340"/>
                    </a:lnTo>
                    <a:lnTo>
                      <a:pt x="11" y="333"/>
                    </a:lnTo>
                    <a:lnTo>
                      <a:pt x="13" y="328"/>
                    </a:lnTo>
                    <a:lnTo>
                      <a:pt x="18" y="313"/>
                    </a:lnTo>
                    <a:lnTo>
                      <a:pt x="23" y="303"/>
                    </a:lnTo>
                    <a:lnTo>
                      <a:pt x="25" y="297"/>
                    </a:lnTo>
                    <a:lnTo>
                      <a:pt x="28" y="278"/>
                    </a:lnTo>
                    <a:lnTo>
                      <a:pt x="28" y="262"/>
                    </a:lnTo>
                    <a:lnTo>
                      <a:pt x="25" y="240"/>
                    </a:lnTo>
                    <a:lnTo>
                      <a:pt x="18" y="225"/>
                    </a:lnTo>
                    <a:lnTo>
                      <a:pt x="21" y="220"/>
                    </a:lnTo>
                    <a:lnTo>
                      <a:pt x="16" y="222"/>
                    </a:lnTo>
                    <a:lnTo>
                      <a:pt x="1" y="193"/>
                    </a:lnTo>
                    <a:lnTo>
                      <a:pt x="1" y="188"/>
                    </a:lnTo>
                    <a:lnTo>
                      <a:pt x="3" y="183"/>
                    </a:lnTo>
                    <a:lnTo>
                      <a:pt x="6" y="178"/>
                    </a:lnTo>
                    <a:lnTo>
                      <a:pt x="1" y="162"/>
                    </a:lnTo>
                    <a:lnTo>
                      <a:pt x="0" y="157"/>
                    </a:lnTo>
                    <a:lnTo>
                      <a:pt x="0" y="152"/>
                    </a:lnTo>
                    <a:lnTo>
                      <a:pt x="5" y="147"/>
                    </a:lnTo>
                    <a:lnTo>
                      <a:pt x="10" y="130"/>
                    </a:lnTo>
                    <a:lnTo>
                      <a:pt x="11" y="125"/>
                    </a:lnTo>
                    <a:lnTo>
                      <a:pt x="10" y="120"/>
                    </a:lnTo>
                    <a:lnTo>
                      <a:pt x="11" y="110"/>
                    </a:lnTo>
                    <a:lnTo>
                      <a:pt x="8" y="100"/>
                    </a:lnTo>
                    <a:lnTo>
                      <a:pt x="13" y="97"/>
                    </a:lnTo>
                    <a:lnTo>
                      <a:pt x="18" y="92"/>
                    </a:lnTo>
                    <a:lnTo>
                      <a:pt x="16" y="87"/>
                    </a:lnTo>
                    <a:lnTo>
                      <a:pt x="23" y="77"/>
                    </a:lnTo>
                    <a:lnTo>
                      <a:pt x="28" y="79"/>
                    </a:lnTo>
                    <a:lnTo>
                      <a:pt x="33" y="74"/>
                    </a:lnTo>
                    <a:lnTo>
                      <a:pt x="33" y="69"/>
                    </a:lnTo>
                    <a:lnTo>
                      <a:pt x="36" y="64"/>
                    </a:lnTo>
                    <a:lnTo>
                      <a:pt x="40" y="59"/>
                    </a:lnTo>
                    <a:lnTo>
                      <a:pt x="45" y="54"/>
                    </a:lnTo>
                    <a:lnTo>
                      <a:pt x="43" y="69"/>
                    </a:lnTo>
                    <a:lnTo>
                      <a:pt x="41" y="72"/>
                    </a:lnTo>
                    <a:lnTo>
                      <a:pt x="43" y="79"/>
                    </a:lnTo>
                    <a:lnTo>
                      <a:pt x="41" y="84"/>
                    </a:lnTo>
                    <a:lnTo>
                      <a:pt x="43" y="89"/>
                    </a:lnTo>
                    <a:lnTo>
                      <a:pt x="46" y="84"/>
                    </a:lnTo>
                    <a:lnTo>
                      <a:pt x="48" y="72"/>
                    </a:lnTo>
                    <a:lnTo>
                      <a:pt x="50" y="72"/>
                    </a:lnTo>
                    <a:lnTo>
                      <a:pt x="50" y="82"/>
                    </a:lnTo>
                    <a:lnTo>
                      <a:pt x="48" y="87"/>
                    </a:lnTo>
                    <a:lnTo>
                      <a:pt x="53" y="82"/>
                    </a:lnTo>
                    <a:lnTo>
                      <a:pt x="55" y="77"/>
                    </a:lnTo>
                    <a:lnTo>
                      <a:pt x="55" y="72"/>
                    </a:lnTo>
                    <a:lnTo>
                      <a:pt x="55" y="65"/>
                    </a:lnTo>
                    <a:lnTo>
                      <a:pt x="53" y="50"/>
                    </a:lnTo>
                    <a:lnTo>
                      <a:pt x="56" y="45"/>
                    </a:lnTo>
                    <a:lnTo>
                      <a:pt x="61" y="40"/>
                    </a:lnTo>
                    <a:lnTo>
                      <a:pt x="66" y="37"/>
                    </a:lnTo>
                    <a:lnTo>
                      <a:pt x="75" y="37"/>
                    </a:lnTo>
                    <a:lnTo>
                      <a:pt x="73" y="34"/>
                    </a:lnTo>
                    <a:lnTo>
                      <a:pt x="68" y="30"/>
                    </a:lnTo>
                    <a:lnTo>
                      <a:pt x="66" y="24"/>
                    </a:lnTo>
                    <a:lnTo>
                      <a:pt x="66" y="19"/>
                    </a:lnTo>
                    <a:lnTo>
                      <a:pt x="71" y="14"/>
                    </a:lnTo>
                    <a:lnTo>
                      <a:pt x="75" y="7"/>
                    </a:lnTo>
                    <a:lnTo>
                      <a:pt x="80" y="5"/>
                    </a:lnTo>
                    <a:lnTo>
                      <a:pt x="85" y="0"/>
                    </a:lnTo>
                    <a:lnTo>
                      <a:pt x="90" y="4"/>
                    </a:lnTo>
                    <a:lnTo>
                      <a:pt x="95" y="5"/>
                    </a:lnTo>
                    <a:lnTo>
                      <a:pt x="100" y="10"/>
                    </a:lnTo>
                    <a:lnTo>
                      <a:pt x="105" y="10"/>
                    </a:lnTo>
                    <a:lnTo>
                      <a:pt x="110" y="9"/>
                    </a:lnTo>
                    <a:lnTo>
                      <a:pt x="115" y="10"/>
                    </a:lnTo>
                    <a:lnTo>
                      <a:pt x="120" y="14"/>
                    </a:lnTo>
                    <a:lnTo>
                      <a:pt x="123" y="19"/>
                    </a:lnTo>
                    <a:lnTo>
                      <a:pt x="128" y="20"/>
                    </a:lnTo>
                    <a:lnTo>
                      <a:pt x="133" y="20"/>
                    </a:lnTo>
                    <a:lnTo>
                      <a:pt x="138" y="22"/>
                    </a:lnTo>
                    <a:lnTo>
                      <a:pt x="150" y="25"/>
                    </a:lnTo>
                    <a:lnTo>
                      <a:pt x="155" y="27"/>
                    </a:lnTo>
                    <a:lnTo>
                      <a:pt x="160" y="27"/>
                    </a:lnTo>
                    <a:lnTo>
                      <a:pt x="166" y="32"/>
                    </a:lnTo>
                    <a:lnTo>
                      <a:pt x="166" y="37"/>
                    </a:lnTo>
                    <a:lnTo>
                      <a:pt x="171" y="42"/>
                    </a:lnTo>
                    <a:lnTo>
                      <a:pt x="175" y="44"/>
                    </a:lnTo>
                    <a:lnTo>
                      <a:pt x="175" y="49"/>
                    </a:lnTo>
                    <a:lnTo>
                      <a:pt x="170" y="50"/>
                    </a:lnTo>
                    <a:lnTo>
                      <a:pt x="166" y="57"/>
                    </a:lnTo>
                    <a:lnTo>
                      <a:pt x="170" y="62"/>
                    </a:lnTo>
                    <a:lnTo>
                      <a:pt x="176" y="65"/>
                    </a:lnTo>
                    <a:lnTo>
                      <a:pt x="178" y="70"/>
                    </a:lnTo>
                    <a:lnTo>
                      <a:pt x="181" y="80"/>
                    </a:lnTo>
                    <a:lnTo>
                      <a:pt x="180" y="92"/>
                    </a:lnTo>
                    <a:lnTo>
                      <a:pt x="183" y="109"/>
                    </a:lnTo>
                    <a:lnTo>
                      <a:pt x="178" y="114"/>
                    </a:lnTo>
                    <a:lnTo>
                      <a:pt x="173" y="115"/>
                    </a:lnTo>
                    <a:lnTo>
                      <a:pt x="171" y="122"/>
                    </a:lnTo>
                    <a:lnTo>
                      <a:pt x="170" y="132"/>
                    </a:lnTo>
                    <a:lnTo>
                      <a:pt x="165" y="140"/>
                    </a:lnTo>
                    <a:lnTo>
                      <a:pt x="160" y="140"/>
                    </a:lnTo>
                    <a:lnTo>
                      <a:pt x="155" y="145"/>
                    </a:lnTo>
                    <a:lnTo>
                      <a:pt x="153" y="155"/>
                    </a:lnTo>
                    <a:lnTo>
                      <a:pt x="153" y="163"/>
                    </a:lnTo>
                    <a:lnTo>
                      <a:pt x="160" y="170"/>
                    </a:lnTo>
                    <a:lnTo>
                      <a:pt x="166" y="170"/>
                    </a:lnTo>
                    <a:lnTo>
                      <a:pt x="171" y="172"/>
                    </a:lnTo>
                    <a:lnTo>
                      <a:pt x="175" y="167"/>
                    </a:lnTo>
                    <a:lnTo>
                      <a:pt x="178" y="162"/>
                    </a:lnTo>
                    <a:lnTo>
                      <a:pt x="183" y="157"/>
                    </a:lnTo>
                    <a:lnTo>
                      <a:pt x="185" y="149"/>
                    </a:lnTo>
                    <a:lnTo>
                      <a:pt x="185" y="144"/>
                    </a:lnTo>
                    <a:lnTo>
                      <a:pt x="190" y="142"/>
                    </a:lnTo>
                    <a:lnTo>
                      <a:pt x="195" y="137"/>
                    </a:lnTo>
                    <a:lnTo>
                      <a:pt x="200" y="134"/>
                    </a:lnTo>
                    <a:lnTo>
                      <a:pt x="208" y="129"/>
                    </a:lnTo>
                    <a:lnTo>
                      <a:pt x="213" y="129"/>
                    </a:lnTo>
                    <a:lnTo>
                      <a:pt x="218" y="132"/>
                    </a:lnTo>
                    <a:lnTo>
                      <a:pt x="223" y="137"/>
                    </a:lnTo>
                    <a:lnTo>
                      <a:pt x="229" y="147"/>
                    </a:lnTo>
                    <a:lnTo>
                      <a:pt x="234" y="168"/>
                    </a:lnTo>
                    <a:lnTo>
                      <a:pt x="238" y="173"/>
                    </a:lnTo>
                    <a:lnTo>
                      <a:pt x="241" y="183"/>
                    </a:lnTo>
                    <a:lnTo>
                      <a:pt x="244" y="195"/>
                    </a:lnTo>
                    <a:lnTo>
                      <a:pt x="246" y="200"/>
                    </a:lnTo>
                    <a:lnTo>
                      <a:pt x="251" y="210"/>
                    </a:lnTo>
                    <a:lnTo>
                      <a:pt x="253" y="210"/>
                    </a:lnTo>
                    <a:lnTo>
                      <a:pt x="253" y="213"/>
                    </a:lnTo>
                    <a:lnTo>
                      <a:pt x="251" y="215"/>
                    </a:lnTo>
                    <a:lnTo>
                      <a:pt x="249" y="227"/>
                    </a:lnTo>
                    <a:lnTo>
                      <a:pt x="251" y="232"/>
                    </a:lnTo>
                    <a:lnTo>
                      <a:pt x="251" y="242"/>
                    </a:lnTo>
                    <a:lnTo>
                      <a:pt x="248" y="247"/>
                    </a:lnTo>
                    <a:lnTo>
                      <a:pt x="244" y="248"/>
                    </a:lnTo>
                    <a:lnTo>
                      <a:pt x="244" y="247"/>
                    </a:lnTo>
                    <a:lnTo>
                      <a:pt x="243" y="242"/>
                    </a:lnTo>
                    <a:lnTo>
                      <a:pt x="241" y="238"/>
                    </a:lnTo>
                    <a:lnTo>
                      <a:pt x="236" y="242"/>
                    </a:lnTo>
                    <a:lnTo>
                      <a:pt x="234" y="247"/>
                    </a:lnTo>
                    <a:lnTo>
                      <a:pt x="231" y="252"/>
                    </a:lnTo>
                    <a:lnTo>
                      <a:pt x="231" y="263"/>
                    </a:lnTo>
                    <a:lnTo>
                      <a:pt x="228" y="268"/>
                    </a:lnTo>
                    <a:lnTo>
                      <a:pt x="221" y="272"/>
                    </a:lnTo>
                    <a:lnTo>
                      <a:pt x="221" y="273"/>
                    </a:lnTo>
                    <a:lnTo>
                      <a:pt x="219" y="275"/>
                    </a:lnTo>
                    <a:lnTo>
                      <a:pt x="218" y="280"/>
                    </a:lnTo>
                    <a:lnTo>
                      <a:pt x="218" y="297"/>
                    </a:lnTo>
                    <a:lnTo>
                      <a:pt x="208" y="312"/>
                    </a:lnTo>
                    <a:lnTo>
                      <a:pt x="205" y="323"/>
                    </a:lnTo>
                    <a:lnTo>
                      <a:pt x="180" y="328"/>
                    </a:lnTo>
                    <a:lnTo>
                      <a:pt x="125" y="337"/>
                    </a:lnTo>
                    <a:lnTo>
                      <a:pt x="118" y="333"/>
                    </a:lnTo>
                    <a:lnTo>
                      <a:pt x="33" y="343"/>
                    </a:lnTo>
                    <a:lnTo>
                      <a:pt x="3" y="347"/>
                    </a:lnTo>
                    <a:lnTo>
                      <a:pt x="0" y="347"/>
                    </a:lnTo>
                    <a:close/>
                  </a:path>
                </a:pathLst>
              </a:custGeom>
              <a:solidFill>
                <a:srgbClr val="E2E2E2"/>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88" name="Freeform 520"/>
              <p:cNvSpPr>
                <a:spLocks/>
              </p:cNvSpPr>
              <p:nvPr/>
            </p:nvSpPr>
            <p:spPr bwMode="auto">
              <a:xfrm>
                <a:off x="4438" y="2276"/>
                <a:ext cx="253" cy="347"/>
              </a:xfrm>
              <a:custGeom>
                <a:avLst/>
                <a:gdLst/>
                <a:ahLst/>
                <a:cxnLst>
                  <a:cxn ang="0">
                    <a:pos x="8" y="340"/>
                  </a:cxn>
                  <a:cxn ang="0">
                    <a:pos x="18" y="313"/>
                  </a:cxn>
                  <a:cxn ang="0">
                    <a:pos x="28" y="278"/>
                  </a:cxn>
                  <a:cxn ang="0">
                    <a:pos x="18" y="225"/>
                  </a:cxn>
                  <a:cxn ang="0">
                    <a:pos x="1" y="193"/>
                  </a:cxn>
                  <a:cxn ang="0">
                    <a:pos x="6" y="178"/>
                  </a:cxn>
                  <a:cxn ang="0">
                    <a:pos x="0" y="152"/>
                  </a:cxn>
                  <a:cxn ang="0">
                    <a:pos x="11" y="125"/>
                  </a:cxn>
                  <a:cxn ang="0">
                    <a:pos x="8" y="100"/>
                  </a:cxn>
                  <a:cxn ang="0">
                    <a:pos x="16" y="87"/>
                  </a:cxn>
                  <a:cxn ang="0">
                    <a:pos x="33" y="74"/>
                  </a:cxn>
                  <a:cxn ang="0">
                    <a:pos x="40" y="59"/>
                  </a:cxn>
                  <a:cxn ang="0">
                    <a:pos x="41" y="72"/>
                  </a:cxn>
                  <a:cxn ang="0">
                    <a:pos x="43" y="89"/>
                  </a:cxn>
                  <a:cxn ang="0">
                    <a:pos x="50" y="72"/>
                  </a:cxn>
                  <a:cxn ang="0">
                    <a:pos x="53" y="82"/>
                  </a:cxn>
                  <a:cxn ang="0">
                    <a:pos x="55" y="65"/>
                  </a:cxn>
                  <a:cxn ang="0">
                    <a:pos x="61" y="40"/>
                  </a:cxn>
                  <a:cxn ang="0">
                    <a:pos x="73" y="34"/>
                  </a:cxn>
                  <a:cxn ang="0">
                    <a:pos x="66" y="19"/>
                  </a:cxn>
                  <a:cxn ang="0">
                    <a:pos x="80" y="5"/>
                  </a:cxn>
                  <a:cxn ang="0">
                    <a:pos x="95" y="5"/>
                  </a:cxn>
                  <a:cxn ang="0">
                    <a:pos x="110" y="9"/>
                  </a:cxn>
                  <a:cxn ang="0">
                    <a:pos x="123" y="19"/>
                  </a:cxn>
                  <a:cxn ang="0">
                    <a:pos x="138" y="22"/>
                  </a:cxn>
                  <a:cxn ang="0">
                    <a:pos x="160" y="27"/>
                  </a:cxn>
                  <a:cxn ang="0">
                    <a:pos x="171" y="42"/>
                  </a:cxn>
                  <a:cxn ang="0">
                    <a:pos x="170" y="50"/>
                  </a:cxn>
                  <a:cxn ang="0">
                    <a:pos x="176" y="65"/>
                  </a:cxn>
                  <a:cxn ang="0">
                    <a:pos x="180" y="92"/>
                  </a:cxn>
                  <a:cxn ang="0">
                    <a:pos x="173" y="115"/>
                  </a:cxn>
                  <a:cxn ang="0">
                    <a:pos x="165" y="140"/>
                  </a:cxn>
                  <a:cxn ang="0">
                    <a:pos x="153" y="155"/>
                  </a:cxn>
                  <a:cxn ang="0">
                    <a:pos x="166" y="170"/>
                  </a:cxn>
                  <a:cxn ang="0">
                    <a:pos x="178" y="162"/>
                  </a:cxn>
                  <a:cxn ang="0">
                    <a:pos x="185" y="144"/>
                  </a:cxn>
                  <a:cxn ang="0">
                    <a:pos x="200" y="134"/>
                  </a:cxn>
                  <a:cxn ang="0">
                    <a:pos x="218" y="132"/>
                  </a:cxn>
                  <a:cxn ang="0">
                    <a:pos x="234" y="168"/>
                  </a:cxn>
                  <a:cxn ang="0">
                    <a:pos x="244" y="195"/>
                  </a:cxn>
                  <a:cxn ang="0">
                    <a:pos x="253" y="210"/>
                  </a:cxn>
                  <a:cxn ang="0">
                    <a:pos x="249" y="227"/>
                  </a:cxn>
                  <a:cxn ang="0">
                    <a:pos x="248" y="247"/>
                  </a:cxn>
                  <a:cxn ang="0">
                    <a:pos x="243" y="242"/>
                  </a:cxn>
                  <a:cxn ang="0">
                    <a:pos x="234" y="247"/>
                  </a:cxn>
                  <a:cxn ang="0">
                    <a:pos x="228" y="268"/>
                  </a:cxn>
                  <a:cxn ang="0">
                    <a:pos x="219" y="275"/>
                  </a:cxn>
                  <a:cxn ang="0">
                    <a:pos x="208" y="312"/>
                  </a:cxn>
                  <a:cxn ang="0">
                    <a:pos x="125" y="337"/>
                  </a:cxn>
                  <a:cxn ang="0">
                    <a:pos x="3" y="347"/>
                  </a:cxn>
                </a:cxnLst>
                <a:rect l="0" t="0" r="r" b="b"/>
                <a:pathLst>
                  <a:path w="253" h="347">
                    <a:moveTo>
                      <a:pt x="0" y="347"/>
                    </a:moveTo>
                    <a:lnTo>
                      <a:pt x="1" y="345"/>
                    </a:lnTo>
                    <a:lnTo>
                      <a:pt x="8" y="340"/>
                    </a:lnTo>
                    <a:lnTo>
                      <a:pt x="11" y="333"/>
                    </a:lnTo>
                    <a:lnTo>
                      <a:pt x="13" y="328"/>
                    </a:lnTo>
                    <a:lnTo>
                      <a:pt x="18" y="313"/>
                    </a:lnTo>
                    <a:lnTo>
                      <a:pt x="23" y="303"/>
                    </a:lnTo>
                    <a:lnTo>
                      <a:pt x="25" y="297"/>
                    </a:lnTo>
                    <a:lnTo>
                      <a:pt x="28" y="278"/>
                    </a:lnTo>
                    <a:lnTo>
                      <a:pt x="28" y="262"/>
                    </a:lnTo>
                    <a:lnTo>
                      <a:pt x="25" y="240"/>
                    </a:lnTo>
                    <a:lnTo>
                      <a:pt x="18" y="225"/>
                    </a:lnTo>
                    <a:lnTo>
                      <a:pt x="21" y="220"/>
                    </a:lnTo>
                    <a:lnTo>
                      <a:pt x="16" y="222"/>
                    </a:lnTo>
                    <a:lnTo>
                      <a:pt x="1" y="193"/>
                    </a:lnTo>
                    <a:lnTo>
                      <a:pt x="1" y="188"/>
                    </a:lnTo>
                    <a:lnTo>
                      <a:pt x="3" y="183"/>
                    </a:lnTo>
                    <a:lnTo>
                      <a:pt x="6" y="178"/>
                    </a:lnTo>
                    <a:lnTo>
                      <a:pt x="1" y="162"/>
                    </a:lnTo>
                    <a:lnTo>
                      <a:pt x="0" y="157"/>
                    </a:lnTo>
                    <a:lnTo>
                      <a:pt x="0" y="152"/>
                    </a:lnTo>
                    <a:lnTo>
                      <a:pt x="5" y="147"/>
                    </a:lnTo>
                    <a:lnTo>
                      <a:pt x="10" y="130"/>
                    </a:lnTo>
                    <a:lnTo>
                      <a:pt x="11" y="125"/>
                    </a:lnTo>
                    <a:lnTo>
                      <a:pt x="10" y="120"/>
                    </a:lnTo>
                    <a:lnTo>
                      <a:pt x="11" y="110"/>
                    </a:lnTo>
                    <a:lnTo>
                      <a:pt x="8" y="100"/>
                    </a:lnTo>
                    <a:lnTo>
                      <a:pt x="13" y="97"/>
                    </a:lnTo>
                    <a:lnTo>
                      <a:pt x="18" y="92"/>
                    </a:lnTo>
                    <a:lnTo>
                      <a:pt x="16" y="87"/>
                    </a:lnTo>
                    <a:lnTo>
                      <a:pt x="23" y="77"/>
                    </a:lnTo>
                    <a:lnTo>
                      <a:pt x="28" y="79"/>
                    </a:lnTo>
                    <a:lnTo>
                      <a:pt x="33" y="74"/>
                    </a:lnTo>
                    <a:lnTo>
                      <a:pt x="33" y="69"/>
                    </a:lnTo>
                    <a:lnTo>
                      <a:pt x="36" y="64"/>
                    </a:lnTo>
                    <a:lnTo>
                      <a:pt x="40" y="59"/>
                    </a:lnTo>
                    <a:lnTo>
                      <a:pt x="45" y="54"/>
                    </a:lnTo>
                    <a:lnTo>
                      <a:pt x="43" y="69"/>
                    </a:lnTo>
                    <a:lnTo>
                      <a:pt x="41" y="72"/>
                    </a:lnTo>
                    <a:lnTo>
                      <a:pt x="43" y="79"/>
                    </a:lnTo>
                    <a:lnTo>
                      <a:pt x="41" y="84"/>
                    </a:lnTo>
                    <a:lnTo>
                      <a:pt x="43" y="89"/>
                    </a:lnTo>
                    <a:lnTo>
                      <a:pt x="46" y="84"/>
                    </a:lnTo>
                    <a:lnTo>
                      <a:pt x="48" y="72"/>
                    </a:lnTo>
                    <a:lnTo>
                      <a:pt x="50" y="72"/>
                    </a:lnTo>
                    <a:lnTo>
                      <a:pt x="50" y="82"/>
                    </a:lnTo>
                    <a:lnTo>
                      <a:pt x="48" y="87"/>
                    </a:lnTo>
                    <a:lnTo>
                      <a:pt x="53" y="82"/>
                    </a:lnTo>
                    <a:lnTo>
                      <a:pt x="55" y="77"/>
                    </a:lnTo>
                    <a:lnTo>
                      <a:pt x="55" y="72"/>
                    </a:lnTo>
                    <a:lnTo>
                      <a:pt x="55" y="65"/>
                    </a:lnTo>
                    <a:lnTo>
                      <a:pt x="53" y="50"/>
                    </a:lnTo>
                    <a:lnTo>
                      <a:pt x="56" y="45"/>
                    </a:lnTo>
                    <a:lnTo>
                      <a:pt x="61" y="40"/>
                    </a:lnTo>
                    <a:lnTo>
                      <a:pt x="66" y="37"/>
                    </a:lnTo>
                    <a:lnTo>
                      <a:pt x="75" y="37"/>
                    </a:lnTo>
                    <a:lnTo>
                      <a:pt x="73" y="34"/>
                    </a:lnTo>
                    <a:lnTo>
                      <a:pt x="68" y="30"/>
                    </a:lnTo>
                    <a:lnTo>
                      <a:pt x="66" y="24"/>
                    </a:lnTo>
                    <a:lnTo>
                      <a:pt x="66" y="19"/>
                    </a:lnTo>
                    <a:lnTo>
                      <a:pt x="71" y="14"/>
                    </a:lnTo>
                    <a:lnTo>
                      <a:pt x="75" y="7"/>
                    </a:lnTo>
                    <a:lnTo>
                      <a:pt x="80" y="5"/>
                    </a:lnTo>
                    <a:lnTo>
                      <a:pt x="85" y="0"/>
                    </a:lnTo>
                    <a:lnTo>
                      <a:pt x="90" y="4"/>
                    </a:lnTo>
                    <a:lnTo>
                      <a:pt x="95" y="5"/>
                    </a:lnTo>
                    <a:lnTo>
                      <a:pt x="100" y="10"/>
                    </a:lnTo>
                    <a:lnTo>
                      <a:pt x="105" y="10"/>
                    </a:lnTo>
                    <a:lnTo>
                      <a:pt x="110" y="9"/>
                    </a:lnTo>
                    <a:lnTo>
                      <a:pt x="115" y="10"/>
                    </a:lnTo>
                    <a:lnTo>
                      <a:pt x="120" y="14"/>
                    </a:lnTo>
                    <a:lnTo>
                      <a:pt x="123" y="19"/>
                    </a:lnTo>
                    <a:lnTo>
                      <a:pt x="128" y="20"/>
                    </a:lnTo>
                    <a:lnTo>
                      <a:pt x="133" y="20"/>
                    </a:lnTo>
                    <a:lnTo>
                      <a:pt x="138" y="22"/>
                    </a:lnTo>
                    <a:lnTo>
                      <a:pt x="150" y="25"/>
                    </a:lnTo>
                    <a:lnTo>
                      <a:pt x="155" y="27"/>
                    </a:lnTo>
                    <a:lnTo>
                      <a:pt x="160" y="27"/>
                    </a:lnTo>
                    <a:lnTo>
                      <a:pt x="166" y="32"/>
                    </a:lnTo>
                    <a:lnTo>
                      <a:pt x="166" y="37"/>
                    </a:lnTo>
                    <a:lnTo>
                      <a:pt x="171" y="42"/>
                    </a:lnTo>
                    <a:lnTo>
                      <a:pt x="175" y="44"/>
                    </a:lnTo>
                    <a:lnTo>
                      <a:pt x="175" y="49"/>
                    </a:lnTo>
                    <a:lnTo>
                      <a:pt x="170" y="50"/>
                    </a:lnTo>
                    <a:lnTo>
                      <a:pt x="166" y="57"/>
                    </a:lnTo>
                    <a:lnTo>
                      <a:pt x="170" y="62"/>
                    </a:lnTo>
                    <a:lnTo>
                      <a:pt x="176" y="65"/>
                    </a:lnTo>
                    <a:lnTo>
                      <a:pt x="178" y="70"/>
                    </a:lnTo>
                    <a:lnTo>
                      <a:pt x="181" y="80"/>
                    </a:lnTo>
                    <a:lnTo>
                      <a:pt x="180" y="92"/>
                    </a:lnTo>
                    <a:lnTo>
                      <a:pt x="183" y="109"/>
                    </a:lnTo>
                    <a:lnTo>
                      <a:pt x="178" y="114"/>
                    </a:lnTo>
                    <a:lnTo>
                      <a:pt x="173" y="115"/>
                    </a:lnTo>
                    <a:lnTo>
                      <a:pt x="171" y="122"/>
                    </a:lnTo>
                    <a:lnTo>
                      <a:pt x="170" y="132"/>
                    </a:lnTo>
                    <a:lnTo>
                      <a:pt x="165" y="140"/>
                    </a:lnTo>
                    <a:lnTo>
                      <a:pt x="160" y="140"/>
                    </a:lnTo>
                    <a:lnTo>
                      <a:pt x="155" y="145"/>
                    </a:lnTo>
                    <a:lnTo>
                      <a:pt x="153" y="155"/>
                    </a:lnTo>
                    <a:lnTo>
                      <a:pt x="153" y="163"/>
                    </a:lnTo>
                    <a:lnTo>
                      <a:pt x="160" y="170"/>
                    </a:lnTo>
                    <a:lnTo>
                      <a:pt x="166" y="170"/>
                    </a:lnTo>
                    <a:lnTo>
                      <a:pt x="171" y="172"/>
                    </a:lnTo>
                    <a:lnTo>
                      <a:pt x="175" y="167"/>
                    </a:lnTo>
                    <a:lnTo>
                      <a:pt x="178" y="162"/>
                    </a:lnTo>
                    <a:lnTo>
                      <a:pt x="183" y="157"/>
                    </a:lnTo>
                    <a:lnTo>
                      <a:pt x="185" y="149"/>
                    </a:lnTo>
                    <a:lnTo>
                      <a:pt x="185" y="144"/>
                    </a:lnTo>
                    <a:lnTo>
                      <a:pt x="190" y="142"/>
                    </a:lnTo>
                    <a:lnTo>
                      <a:pt x="195" y="137"/>
                    </a:lnTo>
                    <a:lnTo>
                      <a:pt x="200" y="134"/>
                    </a:lnTo>
                    <a:lnTo>
                      <a:pt x="208" y="129"/>
                    </a:lnTo>
                    <a:lnTo>
                      <a:pt x="213" y="129"/>
                    </a:lnTo>
                    <a:lnTo>
                      <a:pt x="218" y="132"/>
                    </a:lnTo>
                    <a:lnTo>
                      <a:pt x="223" y="137"/>
                    </a:lnTo>
                    <a:lnTo>
                      <a:pt x="229" y="147"/>
                    </a:lnTo>
                    <a:lnTo>
                      <a:pt x="234" y="168"/>
                    </a:lnTo>
                    <a:lnTo>
                      <a:pt x="238" y="173"/>
                    </a:lnTo>
                    <a:lnTo>
                      <a:pt x="241" y="183"/>
                    </a:lnTo>
                    <a:lnTo>
                      <a:pt x="244" y="195"/>
                    </a:lnTo>
                    <a:lnTo>
                      <a:pt x="246" y="200"/>
                    </a:lnTo>
                    <a:lnTo>
                      <a:pt x="251" y="210"/>
                    </a:lnTo>
                    <a:lnTo>
                      <a:pt x="253" y="210"/>
                    </a:lnTo>
                    <a:lnTo>
                      <a:pt x="253" y="213"/>
                    </a:lnTo>
                    <a:lnTo>
                      <a:pt x="251" y="215"/>
                    </a:lnTo>
                    <a:lnTo>
                      <a:pt x="249" y="227"/>
                    </a:lnTo>
                    <a:lnTo>
                      <a:pt x="251" y="232"/>
                    </a:lnTo>
                    <a:lnTo>
                      <a:pt x="251" y="242"/>
                    </a:lnTo>
                    <a:lnTo>
                      <a:pt x="248" y="247"/>
                    </a:lnTo>
                    <a:lnTo>
                      <a:pt x="244" y="248"/>
                    </a:lnTo>
                    <a:lnTo>
                      <a:pt x="244" y="247"/>
                    </a:lnTo>
                    <a:lnTo>
                      <a:pt x="243" y="242"/>
                    </a:lnTo>
                    <a:lnTo>
                      <a:pt x="241" y="238"/>
                    </a:lnTo>
                    <a:lnTo>
                      <a:pt x="236" y="242"/>
                    </a:lnTo>
                    <a:lnTo>
                      <a:pt x="234" y="247"/>
                    </a:lnTo>
                    <a:lnTo>
                      <a:pt x="231" y="252"/>
                    </a:lnTo>
                    <a:lnTo>
                      <a:pt x="231" y="263"/>
                    </a:lnTo>
                    <a:lnTo>
                      <a:pt x="228" y="268"/>
                    </a:lnTo>
                    <a:lnTo>
                      <a:pt x="221" y="272"/>
                    </a:lnTo>
                    <a:lnTo>
                      <a:pt x="221" y="273"/>
                    </a:lnTo>
                    <a:lnTo>
                      <a:pt x="219" y="275"/>
                    </a:lnTo>
                    <a:lnTo>
                      <a:pt x="218" y="280"/>
                    </a:lnTo>
                    <a:lnTo>
                      <a:pt x="218" y="297"/>
                    </a:lnTo>
                    <a:lnTo>
                      <a:pt x="208" y="312"/>
                    </a:lnTo>
                    <a:lnTo>
                      <a:pt x="205" y="323"/>
                    </a:lnTo>
                    <a:lnTo>
                      <a:pt x="180" y="328"/>
                    </a:lnTo>
                    <a:lnTo>
                      <a:pt x="125" y="337"/>
                    </a:lnTo>
                    <a:lnTo>
                      <a:pt x="118" y="333"/>
                    </a:lnTo>
                    <a:lnTo>
                      <a:pt x="33" y="343"/>
                    </a:lnTo>
                    <a:lnTo>
                      <a:pt x="3" y="347"/>
                    </a:lnTo>
                    <a:lnTo>
                      <a:pt x="0" y="347"/>
                    </a:lnTo>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89" name="Freeform 521"/>
              <p:cNvSpPr>
                <a:spLocks/>
              </p:cNvSpPr>
              <p:nvPr/>
            </p:nvSpPr>
            <p:spPr bwMode="auto">
              <a:xfrm>
                <a:off x="4266" y="3002"/>
                <a:ext cx="553" cy="198"/>
              </a:xfrm>
              <a:custGeom>
                <a:avLst/>
                <a:gdLst/>
                <a:ahLst/>
                <a:cxnLst>
                  <a:cxn ang="0">
                    <a:pos x="0" y="196"/>
                  </a:cxn>
                  <a:cxn ang="0">
                    <a:pos x="8" y="188"/>
                  </a:cxn>
                  <a:cxn ang="0">
                    <a:pos x="13" y="185"/>
                  </a:cxn>
                  <a:cxn ang="0">
                    <a:pos x="12" y="165"/>
                  </a:cxn>
                  <a:cxn ang="0">
                    <a:pos x="8" y="162"/>
                  </a:cxn>
                  <a:cxn ang="0">
                    <a:pos x="15" y="162"/>
                  </a:cxn>
                  <a:cxn ang="0">
                    <a:pos x="13" y="153"/>
                  </a:cxn>
                  <a:cxn ang="0">
                    <a:pos x="20" y="147"/>
                  </a:cxn>
                  <a:cxn ang="0">
                    <a:pos x="20" y="138"/>
                  </a:cxn>
                  <a:cxn ang="0">
                    <a:pos x="22" y="135"/>
                  </a:cxn>
                  <a:cxn ang="0">
                    <a:pos x="32" y="128"/>
                  </a:cxn>
                  <a:cxn ang="0">
                    <a:pos x="35" y="120"/>
                  </a:cxn>
                  <a:cxn ang="0">
                    <a:pos x="32" y="113"/>
                  </a:cxn>
                  <a:cxn ang="0">
                    <a:pos x="38" y="98"/>
                  </a:cxn>
                  <a:cxn ang="0">
                    <a:pos x="40" y="88"/>
                  </a:cxn>
                  <a:cxn ang="0">
                    <a:pos x="43" y="82"/>
                  </a:cxn>
                  <a:cxn ang="0">
                    <a:pos x="40" y="70"/>
                  </a:cxn>
                  <a:cxn ang="0">
                    <a:pos x="43" y="73"/>
                  </a:cxn>
                  <a:cxn ang="0">
                    <a:pos x="138" y="62"/>
                  </a:cxn>
                  <a:cxn ang="0">
                    <a:pos x="135" y="47"/>
                  </a:cxn>
                  <a:cxn ang="0">
                    <a:pos x="153" y="48"/>
                  </a:cxn>
                  <a:cxn ang="0">
                    <a:pos x="207" y="43"/>
                  </a:cxn>
                  <a:cxn ang="0">
                    <a:pos x="272" y="37"/>
                  </a:cxn>
                  <a:cxn ang="0">
                    <a:pos x="322" y="32"/>
                  </a:cxn>
                  <a:cxn ang="0">
                    <a:pos x="372" y="27"/>
                  </a:cxn>
                  <a:cxn ang="0">
                    <a:pos x="416" y="23"/>
                  </a:cxn>
                  <a:cxn ang="0">
                    <a:pos x="443" y="17"/>
                  </a:cxn>
                  <a:cxn ang="0">
                    <a:pos x="498" y="10"/>
                  </a:cxn>
                  <a:cxn ang="0">
                    <a:pos x="545" y="2"/>
                  </a:cxn>
                  <a:cxn ang="0">
                    <a:pos x="551" y="8"/>
                  </a:cxn>
                  <a:cxn ang="0">
                    <a:pos x="550" y="23"/>
                  </a:cxn>
                  <a:cxn ang="0">
                    <a:pos x="540" y="30"/>
                  </a:cxn>
                  <a:cxn ang="0">
                    <a:pos x="531" y="47"/>
                  </a:cxn>
                  <a:cxn ang="0">
                    <a:pos x="516" y="47"/>
                  </a:cxn>
                  <a:cxn ang="0">
                    <a:pos x="510" y="57"/>
                  </a:cxn>
                  <a:cxn ang="0">
                    <a:pos x="500" y="62"/>
                  </a:cxn>
                  <a:cxn ang="0">
                    <a:pos x="490" y="60"/>
                  </a:cxn>
                  <a:cxn ang="0">
                    <a:pos x="486" y="67"/>
                  </a:cxn>
                  <a:cxn ang="0">
                    <a:pos x="480" y="77"/>
                  </a:cxn>
                  <a:cxn ang="0">
                    <a:pos x="471" y="82"/>
                  </a:cxn>
                  <a:cxn ang="0">
                    <a:pos x="446" y="103"/>
                  </a:cxn>
                  <a:cxn ang="0">
                    <a:pos x="431" y="107"/>
                  </a:cxn>
                  <a:cxn ang="0">
                    <a:pos x="416" y="117"/>
                  </a:cxn>
                  <a:cxn ang="0">
                    <a:pos x="413" y="130"/>
                  </a:cxn>
                  <a:cxn ang="0">
                    <a:pos x="398" y="138"/>
                  </a:cxn>
                  <a:cxn ang="0">
                    <a:pos x="372" y="162"/>
                  </a:cxn>
                  <a:cxn ang="0">
                    <a:pos x="237" y="178"/>
                  </a:cxn>
                  <a:cxn ang="0">
                    <a:pos x="142" y="186"/>
                  </a:cxn>
                  <a:cxn ang="0">
                    <a:pos x="92" y="191"/>
                  </a:cxn>
                </a:cxnLst>
                <a:rect l="0" t="0" r="r" b="b"/>
                <a:pathLst>
                  <a:path w="553" h="198">
                    <a:moveTo>
                      <a:pt x="0" y="198"/>
                    </a:moveTo>
                    <a:lnTo>
                      <a:pt x="0" y="196"/>
                    </a:lnTo>
                    <a:lnTo>
                      <a:pt x="5" y="193"/>
                    </a:lnTo>
                    <a:lnTo>
                      <a:pt x="8" y="188"/>
                    </a:lnTo>
                    <a:lnTo>
                      <a:pt x="13" y="186"/>
                    </a:lnTo>
                    <a:lnTo>
                      <a:pt x="13" y="185"/>
                    </a:lnTo>
                    <a:lnTo>
                      <a:pt x="10" y="171"/>
                    </a:lnTo>
                    <a:lnTo>
                      <a:pt x="12" y="165"/>
                    </a:lnTo>
                    <a:lnTo>
                      <a:pt x="7" y="167"/>
                    </a:lnTo>
                    <a:lnTo>
                      <a:pt x="8" y="162"/>
                    </a:lnTo>
                    <a:lnTo>
                      <a:pt x="13" y="158"/>
                    </a:lnTo>
                    <a:lnTo>
                      <a:pt x="15" y="162"/>
                    </a:lnTo>
                    <a:lnTo>
                      <a:pt x="17" y="158"/>
                    </a:lnTo>
                    <a:lnTo>
                      <a:pt x="13" y="153"/>
                    </a:lnTo>
                    <a:lnTo>
                      <a:pt x="17" y="150"/>
                    </a:lnTo>
                    <a:lnTo>
                      <a:pt x="20" y="147"/>
                    </a:lnTo>
                    <a:lnTo>
                      <a:pt x="23" y="143"/>
                    </a:lnTo>
                    <a:lnTo>
                      <a:pt x="20" y="138"/>
                    </a:lnTo>
                    <a:lnTo>
                      <a:pt x="20" y="138"/>
                    </a:lnTo>
                    <a:lnTo>
                      <a:pt x="22" y="135"/>
                    </a:lnTo>
                    <a:lnTo>
                      <a:pt x="27" y="132"/>
                    </a:lnTo>
                    <a:lnTo>
                      <a:pt x="32" y="128"/>
                    </a:lnTo>
                    <a:lnTo>
                      <a:pt x="30" y="123"/>
                    </a:lnTo>
                    <a:lnTo>
                      <a:pt x="35" y="120"/>
                    </a:lnTo>
                    <a:lnTo>
                      <a:pt x="33" y="115"/>
                    </a:lnTo>
                    <a:lnTo>
                      <a:pt x="32" y="113"/>
                    </a:lnTo>
                    <a:lnTo>
                      <a:pt x="35" y="103"/>
                    </a:lnTo>
                    <a:lnTo>
                      <a:pt x="38" y="98"/>
                    </a:lnTo>
                    <a:lnTo>
                      <a:pt x="33" y="93"/>
                    </a:lnTo>
                    <a:lnTo>
                      <a:pt x="40" y="88"/>
                    </a:lnTo>
                    <a:lnTo>
                      <a:pt x="38" y="83"/>
                    </a:lnTo>
                    <a:lnTo>
                      <a:pt x="43" y="82"/>
                    </a:lnTo>
                    <a:lnTo>
                      <a:pt x="42" y="77"/>
                    </a:lnTo>
                    <a:lnTo>
                      <a:pt x="40" y="70"/>
                    </a:lnTo>
                    <a:lnTo>
                      <a:pt x="45" y="70"/>
                    </a:lnTo>
                    <a:lnTo>
                      <a:pt x="43" y="73"/>
                    </a:lnTo>
                    <a:lnTo>
                      <a:pt x="48" y="70"/>
                    </a:lnTo>
                    <a:lnTo>
                      <a:pt x="138" y="62"/>
                    </a:lnTo>
                    <a:lnTo>
                      <a:pt x="138" y="57"/>
                    </a:lnTo>
                    <a:lnTo>
                      <a:pt x="135" y="47"/>
                    </a:lnTo>
                    <a:lnTo>
                      <a:pt x="147" y="47"/>
                    </a:lnTo>
                    <a:lnTo>
                      <a:pt x="153" y="48"/>
                    </a:lnTo>
                    <a:lnTo>
                      <a:pt x="180" y="45"/>
                    </a:lnTo>
                    <a:lnTo>
                      <a:pt x="207" y="43"/>
                    </a:lnTo>
                    <a:lnTo>
                      <a:pt x="240" y="38"/>
                    </a:lnTo>
                    <a:lnTo>
                      <a:pt x="272" y="37"/>
                    </a:lnTo>
                    <a:lnTo>
                      <a:pt x="303" y="33"/>
                    </a:lnTo>
                    <a:lnTo>
                      <a:pt x="322" y="32"/>
                    </a:lnTo>
                    <a:lnTo>
                      <a:pt x="350" y="30"/>
                    </a:lnTo>
                    <a:lnTo>
                      <a:pt x="372" y="27"/>
                    </a:lnTo>
                    <a:lnTo>
                      <a:pt x="393" y="25"/>
                    </a:lnTo>
                    <a:lnTo>
                      <a:pt x="416" y="23"/>
                    </a:lnTo>
                    <a:lnTo>
                      <a:pt x="423" y="20"/>
                    </a:lnTo>
                    <a:lnTo>
                      <a:pt x="443" y="17"/>
                    </a:lnTo>
                    <a:lnTo>
                      <a:pt x="455" y="17"/>
                    </a:lnTo>
                    <a:lnTo>
                      <a:pt x="498" y="10"/>
                    </a:lnTo>
                    <a:lnTo>
                      <a:pt x="525" y="7"/>
                    </a:lnTo>
                    <a:lnTo>
                      <a:pt x="545" y="2"/>
                    </a:lnTo>
                    <a:lnTo>
                      <a:pt x="553" y="0"/>
                    </a:lnTo>
                    <a:lnTo>
                      <a:pt x="551" y="8"/>
                    </a:lnTo>
                    <a:lnTo>
                      <a:pt x="551" y="13"/>
                    </a:lnTo>
                    <a:lnTo>
                      <a:pt x="550" y="23"/>
                    </a:lnTo>
                    <a:lnTo>
                      <a:pt x="545" y="25"/>
                    </a:lnTo>
                    <a:lnTo>
                      <a:pt x="540" y="30"/>
                    </a:lnTo>
                    <a:lnTo>
                      <a:pt x="536" y="42"/>
                    </a:lnTo>
                    <a:lnTo>
                      <a:pt x="531" y="47"/>
                    </a:lnTo>
                    <a:lnTo>
                      <a:pt x="526" y="43"/>
                    </a:lnTo>
                    <a:lnTo>
                      <a:pt x="516" y="47"/>
                    </a:lnTo>
                    <a:lnTo>
                      <a:pt x="511" y="52"/>
                    </a:lnTo>
                    <a:lnTo>
                      <a:pt x="510" y="57"/>
                    </a:lnTo>
                    <a:lnTo>
                      <a:pt x="505" y="62"/>
                    </a:lnTo>
                    <a:lnTo>
                      <a:pt x="500" y="62"/>
                    </a:lnTo>
                    <a:lnTo>
                      <a:pt x="495" y="57"/>
                    </a:lnTo>
                    <a:lnTo>
                      <a:pt x="490" y="60"/>
                    </a:lnTo>
                    <a:lnTo>
                      <a:pt x="488" y="62"/>
                    </a:lnTo>
                    <a:lnTo>
                      <a:pt x="486" y="67"/>
                    </a:lnTo>
                    <a:lnTo>
                      <a:pt x="481" y="67"/>
                    </a:lnTo>
                    <a:lnTo>
                      <a:pt x="480" y="77"/>
                    </a:lnTo>
                    <a:lnTo>
                      <a:pt x="476" y="82"/>
                    </a:lnTo>
                    <a:lnTo>
                      <a:pt x="471" y="82"/>
                    </a:lnTo>
                    <a:lnTo>
                      <a:pt x="461" y="88"/>
                    </a:lnTo>
                    <a:lnTo>
                      <a:pt x="446" y="103"/>
                    </a:lnTo>
                    <a:lnTo>
                      <a:pt x="441" y="105"/>
                    </a:lnTo>
                    <a:lnTo>
                      <a:pt x="431" y="107"/>
                    </a:lnTo>
                    <a:lnTo>
                      <a:pt x="421" y="112"/>
                    </a:lnTo>
                    <a:lnTo>
                      <a:pt x="416" y="117"/>
                    </a:lnTo>
                    <a:lnTo>
                      <a:pt x="415" y="123"/>
                    </a:lnTo>
                    <a:lnTo>
                      <a:pt x="413" y="130"/>
                    </a:lnTo>
                    <a:lnTo>
                      <a:pt x="408" y="135"/>
                    </a:lnTo>
                    <a:lnTo>
                      <a:pt x="398" y="138"/>
                    </a:lnTo>
                    <a:lnTo>
                      <a:pt x="398" y="160"/>
                    </a:lnTo>
                    <a:lnTo>
                      <a:pt x="372" y="162"/>
                    </a:lnTo>
                    <a:lnTo>
                      <a:pt x="312" y="168"/>
                    </a:lnTo>
                    <a:lnTo>
                      <a:pt x="237" y="178"/>
                    </a:lnTo>
                    <a:lnTo>
                      <a:pt x="140" y="185"/>
                    </a:lnTo>
                    <a:lnTo>
                      <a:pt x="142" y="186"/>
                    </a:lnTo>
                    <a:lnTo>
                      <a:pt x="140" y="186"/>
                    </a:lnTo>
                    <a:lnTo>
                      <a:pt x="92" y="191"/>
                    </a:lnTo>
                    <a:lnTo>
                      <a:pt x="0" y="198"/>
                    </a:lnTo>
                    <a:close/>
                  </a:path>
                </a:pathLst>
              </a:custGeom>
              <a:solidFill>
                <a:srgbClr val="FBA919"/>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90" name="Freeform 522"/>
              <p:cNvSpPr>
                <a:spLocks/>
              </p:cNvSpPr>
              <p:nvPr/>
            </p:nvSpPr>
            <p:spPr bwMode="auto">
              <a:xfrm>
                <a:off x="4266" y="3002"/>
                <a:ext cx="553" cy="198"/>
              </a:xfrm>
              <a:custGeom>
                <a:avLst/>
                <a:gdLst/>
                <a:ahLst/>
                <a:cxnLst>
                  <a:cxn ang="0">
                    <a:pos x="0" y="196"/>
                  </a:cxn>
                  <a:cxn ang="0">
                    <a:pos x="8" y="188"/>
                  </a:cxn>
                  <a:cxn ang="0">
                    <a:pos x="13" y="185"/>
                  </a:cxn>
                  <a:cxn ang="0">
                    <a:pos x="12" y="165"/>
                  </a:cxn>
                  <a:cxn ang="0">
                    <a:pos x="8" y="162"/>
                  </a:cxn>
                  <a:cxn ang="0">
                    <a:pos x="15" y="162"/>
                  </a:cxn>
                  <a:cxn ang="0">
                    <a:pos x="13" y="153"/>
                  </a:cxn>
                  <a:cxn ang="0">
                    <a:pos x="20" y="147"/>
                  </a:cxn>
                  <a:cxn ang="0">
                    <a:pos x="20" y="138"/>
                  </a:cxn>
                  <a:cxn ang="0">
                    <a:pos x="22" y="135"/>
                  </a:cxn>
                  <a:cxn ang="0">
                    <a:pos x="32" y="128"/>
                  </a:cxn>
                  <a:cxn ang="0">
                    <a:pos x="35" y="120"/>
                  </a:cxn>
                  <a:cxn ang="0">
                    <a:pos x="32" y="113"/>
                  </a:cxn>
                  <a:cxn ang="0">
                    <a:pos x="38" y="98"/>
                  </a:cxn>
                  <a:cxn ang="0">
                    <a:pos x="40" y="88"/>
                  </a:cxn>
                  <a:cxn ang="0">
                    <a:pos x="43" y="82"/>
                  </a:cxn>
                  <a:cxn ang="0">
                    <a:pos x="40" y="70"/>
                  </a:cxn>
                  <a:cxn ang="0">
                    <a:pos x="43" y="73"/>
                  </a:cxn>
                  <a:cxn ang="0">
                    <a:pos x="138" y="62"/>
                  </a:cxn>
                  <a:cxn ang="0">
                    <a:pos x="135" y="47"/>
                  </a:cxn>
                  <a:cxn ang="0">
                    <a:pos x="153" y="48"/>
                  </a:cxn>
                  <a:cxn ang="0">
                    <a:pos x="207" y="43"/>
                  </a:cxn>
                  <a:cxn ang="0">
                    <a:pos x="272" y="37"/>
                  </a:cxn>
                  <a:cxn ang="0">
                    <a:pos x="322" y="32"/>
                  </a:cxn>
                  <a:cxn ang="0">
                    <a:pos x="372" y="27"/>
                  </a:cxn>
                  <a:cxn ang="0">
                    <a:pos x="416" y="23"/>
                  </a:cxn>
                  <a:cxn ang="0">
                    <a:pos x="443" y="17"/>
                  </a:cxn>
                  <a:cxn ang="0">
                    <a:pos x="498" y="10"/>
                  </a:cxn>
                  <a:cxn ang="0">
                    <a:pos x="545" y="2"/>
                  </a:cxn>
                  <a:cxn ang="0">
                    <a:pos x="551" y="8"/>
                  </a:cxn>
                  <a:cxn ang="0">
                    <a:pos x="550" y="23"/>
                  </a:cxn>
                  <a:cxn ang="0">
                    <a:pos x="540" y="30"/>
                  </a:cxn>
                  <a:cxn ang="0">
                    <a:pos x="531" y="47"/>
                  </a:cxn>
                  <a:cxn ang="0">
                    <a:pos x="516" y="47"/>
                  </a:cxn>
                  <a:cxn ang="0">
                    <a:pos x="510" y="57"/>
                  </a:cxn>
                  <a:cxn ang="0">
                    <a:pos x="500" y="62"/>
                  </a:cxn>
                  <a:cxn ang="0">
                    <a:pos x="490" y="60"/>
                  </a:cxn>
                  <a:cxn ang="0">
                    <a:pos x="486" y="67"/>
                  </a:cxn>
                  <a:cxn ang="0">
                    <a:pos x="480" y="77"/>
                  </a:cxn>
                  <a:cxn ang="0">
                    <a:pos x="471" y="82"/>
                  </a:cxn>
                  <a:cxn ang="0">
                    <a:pos x="446" y="103"/>
                  </a:cxn>
                  <a:cxn ang="0">
                    <a:pos x="431" y="107"/>
                  </a:cxn>
                  <a:cxn ang="0">
                    <a:pos x="416" y="117"/>
                  </a:cxn>
                  <a:cxn ang="0">
                    <a:pos x="413" y="130"/>
                  </a:cxn>
                  <a:cxn ang="0">
                    <a:pos x="398" y="138"/>
                  </a:cxn>
                  <a:cxn ang="0">
                    <a:pos x="372" y="162"/>
                  </a:cxn>
                  <a:cxn ang="0">
                    <a:pos x="237" y="178"/>
                  </a:cxn>
                  <a:cxn ang="0">
                    <a:pos x="142" y="186"/>
                  </a:cxn>
                  <a:cxn ang="0">
                    <a:pos x="92" y="191"/>
                  </a:cxn>
                </a:cxnLst>
                <a:rect l="0" t="0" r="r" b="b"/>
                <a:pathLst>
                  <a:path w="553" h="198">
                    <a:moveTo>
                      <a:pt x="0" y="198"/>
                    </a:moveTo>
                    <a:lnTo>
                      <a:pt x="0" y="196"/>
                    </a:lnTo>
                    <a:lnTo>
                      <a:pt x="5" y="193"/>
                    </a:lnTo>
                    <a:lnTo>
                      <a:pt x="8" y="188"/>
                    </a:lnTo>
                    <a:lnTo>
                      <a:pt x="13" y="186"/>
                    </a:lnTo>
                    <a:lnTo>
                      <a:pt x="13" y="185"/>
                    </a:lnTo>
                    <a:lnTo>
                      <a:pt x="10" y="171"/>
                    </a:lnTo>
                    <a:lnTo>
                      <a:pt x="12" y="165"/>
                    </a:lnTo>
                    <a:lnTo>
                      <a:pt x="7" y="167"/>
                    </a:lnTo>
                    <a:lnTo>
                      <a:pt x="8" y="162"/>
                    </a:lnTo>
                    <a:lnTo>
                      <a:pt x="13" y="158"/>
                    </a:lnTo>
                    <a:lnTo>
                      <a:pt x="15" y="162"/>
                    </a:lnTo>
                    <a:lnTo>
                      <a:pt x="17" y="158"/>
                    </a:lnTo>
                    <a:lnTo>
                      <a:pt x="13" y="153"/>
                    </a:lnTo>
                    <a:lnTo>
                      <a:pt x="17" y="150"/>
                    </a:lnTo>
                    <a:lnTo>
                      <a:pt x="20" y="147"/>
                    </a:lnTo>
                    <a:lnTo>
                      <a:pt x="23" y="143"/>
                    </a:lnTo>
                    <a:lnTo>
                      <a:pt x="20" y="138"/>
                    </a:lnTo>
                    <a:lnTo>
                      <a:pt x="20" y="138"/>
                    </a:lnTo>
                    <a:lnTo>
                      <a:pt x="22" y="135"/>
                    </a:lnTo>
                    <a:lnTo>
                      <a:pt x="27" y="132"/>
                    </a:lnTo>
                    <a:lnTo>
                      <a:pt x="32" y="128"/>
                    </a:lnTo>
                    <a:lnTo>
                      <a:pt x="30" y="123"/>
                    </a:lnTo>
                    <a:lnTo>
                      <a:pt x="35" y="120"/>
                    </a:lnTo>
                    <a:lnTo>
                      <a:pt x="33" y="115"/>
                    </a:lnTo>
                    <a:lnTo>
                      <a:pt x="32" y="113"/>
                    </a:lnTo>
                    <a:lnTo>
                      <a:pt x="35" y="103"/>
                    </a:lnTo>
                    <a:lnTo>
                      <a:pt x="38" y="98"/>
                    </a:lnTo>
                    <a:lnTo>
                      <a:pt x="33" y="93"/>
                    </a:lnTo>
                    <a:lnTo>
                      <a:pt x="40" y="88"/>
                    </a:lnTo>
                    <a:lnTo>
                      <a:pt x="38" y="83"/>
                    </a:lnTo>
                    <a:lnTo>
                      <a:pt x="43" y="82"/>
                    </a:lnTo>
                    <a:lnTo>
                      <a:pt x="42" y="77"/>
                    </a:lnTo>
                    <a:lnTo>
                      <a:pt x="40" y="70"/>
                    </a:lnTo>
                    <a:lnTo>
                      <a:pt x="45" y="70"/>
                    </a:lnTo>
                    <a:lnTo>
                      <a:pt x="43" y="73"/>
                    </a:lnTo>
                    <a:lnTo>
                      <a:pt x="48" y="70"/>
                    </a:lnTo>
                    <a:lnTo>
                      <a:pt x="138" y="62"/>
                    </a:lnTo>
                    <a:lnTo>
                      <a:pt x="138" y="57"/>
                    </a:lnTo>
                    <a:lnTo>
                      <a:pt x="135" y="47"/>
                    </a:lnTo>
                    <a:lnTo>
                      <a:pt x="147" y="47"/>
                    </a:lnTo>
                    <a:lnTo>
                      <a:pt x="153" y="48"/>
                    </a:lnTo>
                    <a:lnTo>
                      <a:pt x="180" y="45"/>
                    </a:lnTo>
                    <a:lnTo>
                      <a:pt x="207" y="43"/>
                    </a:lnTo>
                    <a:lnTo>
                      <a:pt x="240" y="38"/>
                    </a:lnTo>
                    <a:lnTo>
                      <a:pt x="272" y="37"/>
                    </a:lnTo>
                    <a:lnTo>
                      <a:pt x="303" y="33"/>
                    </a:lnTo>
                    <a:lnTo>
                      <a:pt x="322" y="32"/>
                    </a:lnTo>
                    <a:lnTo>
                      <a:pt x="350" y="30"/>
                    </a:lnTo>
                    <a:lnTo>
                      <a:pt x="372" y="27"/>
                    </a:lnTo>
                    <a:lnTo>
                      <a:pt x="393" y="25"/>
                    </a:lnTo>
                    <a:lnTo>
                      <a:pt x="416" y="23"/>
                    </a:lnTo>
                    <a:lnTo>
                      <a:pt x="423" y="20"/>
                    </a:lnTo>
                    <a:lnTo>
                      <a:pt x="443" y="17"/>
                    </a:lnTo>
                    <a:lnTo>
                      <a:pt x="455" y="17"/>
                    </a:lnTo>
                    <a:lnTo>
                      <a:pt x="498" y="10"/>
                    </a:lnTo>
                    <a:lnTo>
                      <a:pt x="525" y="7"/>
                    </a:lnTo>
                    <a:lnTo>
                      <a:pt x="545" y="2"/>
                    </a:lnTo>
                    <a:lnTo>
                      <a:pt x="553" y="0"/>
                    </a:lnTo>
                    <a:lnTo>
                      <a:pt x="551" y="8"/>
                    </a:lnTo>
                    <a:lnTo>
                      <a:pt x="551" y="13"/>
                    </a:lnTo>
                    <a:lnTo>
                      <a:pt x="550" y="23"/>
                    </a:lnTo>
                    <a:lnTo>
                      <a:pt x="545" y="25"/>
                    </a:lnTo>
                    <a:lnTo>
                      <a:pt x="540" y="30"/>
                    </a:lnTo>
                    <a:lnTo>
                      <a:pt x="536" y="42"/>
                    </a:lnTo>
                    <a:lnTo>
                      <a:pt x="531" y="47"/>
                    </a:lnTo>
                    <a:lnTo>
                      <a:pt x="526" y="43"/>
                    </a:lnTo>
                    <a:lnTo>
                      <a:pt x="516" y="47"/>
                    </a:lnTo>
                    <a:lnTo>
                      <a:pt x="511" y="52"/>
                    </a:lnTo>
                    <a:lnTo>
                      <a:pt x="510" y="57"/>
                    </a:lnTo>
                    <a:lnTo>
                      <a:pt x="505" y="62"/>
                    </a:lnTo>
                    <a:lnTo>
                      <a:pt x="500" y="62"/>
                    </a:lnTo>
                    <a:lnTo>
                      <a:pt x="495" y="57"/>
                    </a:lnTo>
                    <a:lnTo>
                      <a:pt x="490" y="60"/>
                    </a:lnTo>
                    <a:lnTo>
                      <a:pt x="488" y="62"/>
                    </a:lnTo>
                    <a:lnTo>
                      <a:pt x="486" y="67"/>
                    </a:lnTo>
                    <a:lnTo>
                      <a:pt x="481" y="67"/>
                    </a:lnTo>
                    <a:lnTo>
                      <a:pt x="480" y="77"/>
                    </a:lnTo>
                    <a:lnTo>
                      <a:pt x="476" y="82"/>
                    </a:lnTo>
                    <a:lnTo>
                      <a:pt x="471" y="82"/>
                    </a:lnTo>
                    <a:lnTo>
                      <a:pt x="461" y="88"/>
                    </a:lnTo>
                    <a:lnTo>
                      <a:pt x="446" y="103"/>
                    </a:lnTo>
                    <a:lnTo>
                      <a:pt x="441" y="105"/>
                    </a:lnTo>
                    <a:lnTo>
                      <a:pt x="431" y="107"/>
                    </a:lnTo>
                    <a:lnTo>
                      <a:pt x="421" y="112"/>
                    </a:lnTo>
                    <a:lnTo>
                      <a:pt x="416" y="117"/>
                    </a:lnTo>
                    <a:lnTo>
                      <a:pt x="415" y="123"/>
                    </a:lnTo>
                    <a:lnTo>
                      <a:pt x="413" y="130"/>
                    </a:lnTo>
                    <a:lnTo>
                      <a:pt x="408" y="135"/>
                    </a:lnTo>
                    <a:lnTo>
                      <a:pt x="398" y="138"/>
                    </a:lnTo>
                    <a:lnTo>
                      <a:pt x="398" y="160"/>
                    </a:lnTo>
                    <a:lnTo>
                      <a:pt x="372" y="162"/>
                    </a:lnTo>
                    <a:lnTo>
                      <a:pt x="312" y="168"/>
                    </a:lnTo>
                    <a:lnTo>
                      <a:pt x="237" y="178"/>
                    </a:lnTo>
                    <a:lnTo>
                      <a:pt x="140" y="185"/>
                    </a:lnTo>
                    <a:lnTo>
                      <a:pt x="142" y="186"/>
                    </a:lnTo>
                    <a:lnTo>
                      <a:pt x="140" y="186"/>
                    </a:lnTo>
                    <a:lnTo>
                      <a:pt x="92" y="191"/>
                    </a:lnTo>
                    <a:lnTo>
                      <a:pt x="0" y="198"/>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91" name="Freeform 523"/>
              <p:cNvSpPr>
                <a:spLocks/>
              </p:cNvSpPr>
              <p:nvPr/>
            </p:nvSpPr>
            <p:spPr bwMode="auto">
              <a:xfrm>
                <a:off x="4314" y="2824"/>
                <a:ext cx="473" cy="248"/>
              </a:xfrm>
              <a:custGeom>
                <a:avLst/>
                <a:gdLst/>
                <a:ahLst/>
                <a:cxnLst>
                  <a:cxn ang="0">
                    <a:pos x="7" y="240"/>
                  </a:cxn>
                  <a:cxn ang="0">
                    <a:pos x="14" y="228"/>
                  </a:cxn>
                  <a:cxn ang="0">
                    <a:pos x="19" y="211"/>
                  </a:cxn>
                  <a:cxn ang="0">
                    <a:pos x="14" y="198"/>
                  </a:cxn>
                  <a:cxn ang="0">
                    <a:pos x="32" y="186"/>
                  </a:cxn>
                  <a:cxn ang="0">
                    <a:pos x="52" y="195"/>
                  </a:cxn>
                  <a:cxn ang="0">
                    <a:pos x="60" y="185"/>
                  </a:cxn>
                  <a:cxn ang="0">
                    <a:pos x="55" y="168"/>
                  </a:cxn>
                  <a:cxn ang="0">
                    <a:pos x="77" y="161"/>
                  </a:cxn>
                  <a:cxn ang="0">
                    <a:pos x="75" y="145"/>
                  </a:cxn>
                  <a:cxn ang="0">
                    <a:pos x="80" y="133"/>
                  </a:cxn>
                  <a:cxn ang="0">
                    <a:pos x="87" y="123"/>
                  </a:cxn>
                  <a:cxn ang="0">
                    <a:pos x="104" y="128"/>
                  </a:cxn>
                  <a:cxn ang="0">
                    <a:pos x="115" y="120"/>
                  </a:cxn>
                  <a:cxn ang="0">
                    <a:pos x="142" y="128"/>
                  </a:cxn>
                  <a:cxn ang="0">
                    <a:pos x="149" y="115"/>
                  </a:cxn>
                  <a:cxn ang="0">
                    <a:pos x="162" y="115"/>
                  </a:cxn>
                  <a:cxn ang="0">
                    <a:pos x="174" y="113"/>
                  </a:cxn>
                  <a:cxn ang="0">
                    <a:pos x="180" y="98"/>
                  </a:cxn>
                  <a:cxn ang="0">
                    <a:pos x="189" y="92"/>
                  </a:cxn>
                  <a:cxn ang="0">
                    <a:pos x="209" y="103"/>
                  </a:cxn>
                  <a:cxn ang="0">
                    <a:pos x="215" y="88"/>
                  </a:cxn>
                  <a:cxn ang="0">
                    <a:pos x="229" y="75"/>
                  </a:cxn>
                  <a:cxn ang="0">
                    <a:pos x="240" y="55"/>
                  </a:cxn>
                  <a:cxn ang="0">
                    <a:pos x="239" y="38"/>
                  </a:cxn>
                  <a:cxn ang="0">
                    <a:pos x="255" y="40"/>
                  </a:cxn>
                  <a:cxn ang="0">
                    <a:pos x="279" y="23"/>
                  </a:cxn>
                  <a:cxn ang="0">
                    <a:pos x="272" y="7"/>
                  </a:cxn>
                  <a:cxn ang="0">
                    <a:pos x="285" y="3"/>
                  </a:cxn>
                  <a:cxn ang="0">
                    <a:pos x="310" y="12"/>
                  </a:cxn>
                  <a:cxn ang="0">
                    <a:pos x="335" y="22"/>
                  </a:cxn>
                  <a:cxn ang="0">
                    <a:pos x="353" y="32"/>
                  </a:cxn>
                  <a:cxn ang="0">
                    <a:pos x="368" y="27"/>
                  </a:cxn>
                  <a:cxn ang="0">
                    <a:pos x="385" y="28"/>
                  </a:cxn>
                  <a:cxn ang="0">
                    <a:pos x="398" y="15"/>
                  </a:cxn>
                  <a:cxn ang="0">
                    <a:pos x="413" y="30"/>
                  </a:cxn>
                  <a:cxn ang="0">
                    <a:pos x="423" y="43"/>
                  </a:cxn>
                  <a:cxn ang="0">
                    <a:pos x="423" y="62"/>
                  </a:cxn>
                  <a:cxn ang="0">
                    <a:pos x="440" y="83"/>
                  </a:cxn>
                  <a:cxn ang="0">
                    <a:pos x="473" y="105"/>
                  </a:cxn>
                  <a:cxn ang="0">
                    <a:pos x="432" y="148"/>
                  </a:cxn>
                  <a:cxn ang="0">
                    <a:pos x="423" y="163"/>
                  </a:cxn>
                  <a:cxn ang="0">
                    <a:pos x="410" y="175"/>
                  </a:cxn>
                  <a:cxn ang="0">
                    <a:pos x="392" y="190"/>
                  </a:cxn>
                  <a:cxn ang="0">
                    <a:pos x="368" y="201"/>
                  </a:cxn>
                  <a:cxn ang="0">
                    <a:pos x="302" y="208"/>
                  </a:cxn>
                  <a:cxn ang="0">
                    <a:pos x="224" y="215"/>
                  </a:cxn>
                  <a:cxn ang="0">
                    <a:pos x="132" y="223"/>
                  </a:cxn>
                  <a:cxn ang="0">
                    <a:pos x="87" y="225"/>
                  </a:cxn>
                  <a:cxn ang="0">
                    <a:pos x="0" y="248"/>
                  </a:cxn>
                </a:cxnLst>
                <a:rect l="0" t="0" r="r" b="b"/>
                <a:pathLst>
                  <a:path w="473" h="248">
                    <a:moveTo>
                      <a:pt x="0" y="248"/>
                    </a:moveTo>
                    <a:lnTo>
                      <a:pt x="2" y="241"/>
                    </a:lnTo>
                    <a:lnTo>
                      <a:pt x="7" y="240"/>
                    </a:lnTo>
                    <a:lnTo>
                      <a:pt x="14" y="241"/>
                    </a:lnTo>
                    <a:lnTo>
                      <a:pt x="15" y="233"/>
                    </a:lnTo>
                    <a:lnTo>
                      <a:pt x="14" y="228"/>
                    </a:lnTo>
                    <a:lnTo>
                      <a:pt x="19" y="225"/>
                    </a:lnTo>
                    <a:lnTo>
                      <a:pt x="17" y="216"/>
                    </a:lnTo>
                    <a:lnTo>
                      <a:pt x="19" y="211"/>
                    </a:lnTo>
                    <a:lnTo>
                      <a:pt x="17" y="206"/>
                    </a:lnTo>
                    <a:lnTo>
                      <a:pt x="14" y="203"/>
                    </a:lnTo>
                    <a:lnTo>
                      <a:pt x="14" y="198"/>
                    </a:lnTo>
                    <a:lnTo>
                      <a:pt x="22" y="188"/>
                    </a:lnTo>
                    <a:lnTo>
                      <a:pt x="27" y="186"/>
                    </a:lnTo>
                    <a:lnTo>
                      <a:pt x="32" y="186"/>
                    </a:lnTo>
                    <a:lnTo>
                      <a:pt x="37" y="190"/>
                    </a:lnTo>
                    <a:lnTo>
                      <a:pt x="47" y="193"/>
                    </a:lnTo>
                    <a:lnTo>
                      <a:pt x="52" y="195"/>
                    </a:lnTo>
                    <a:lnTo>
                      <a:pt x="57" y="196"/>
                    </a:lnTo>
                    <a:lnTo>
                      <a:pt x="60" y="190"/>
                    </a:lnTo>
                    <a:lnTo>
                      <a:pt x="60" y="185"/>
                    </a:lnTo>
                    <a:lnTo>
                      <a:pt x="55" y="180"/>
                    </a:lnTo>
                    <a:lnTo>
                      <a:pt x="55" y="175"/>
                    </a:lnTo>
                    <a:lnTo>
                      <a:pt x="55" y="168"/>
                    </a:lnTo>
                    <a:lnTo>
                      <a:pt x="60" y="166"/>
                    </a:lnTo>
                    <a:lnTo>
                      <a:pt x="67" y="163"/>
                    </a:lnTo>
                    <a:lnTo>
                      <a:pt x="77" y="161"/>
                    </a:lnTo>
                    <a:lnTo>
                      <a:pt x="80" y="156"/>
                    </a:lnTo>
                    <a:lnTo>
                      <a:pt x="77" y="150"/>
                    </a:lnTo>
                    <a:lnTo>
                      <a:pt x="75" y="145"/>
                    </a:lnTo>
                    <a:lnTo>
                      <a:pt x="79" y="140"/>
                    </a:lnTo>
                    <a:lnTo>
                      <a:pt x="80" y="135"/>
                    </a:lnTo>
                    <a:lnTo>
                      <a:pt x="80" y="133"/>
                    </a:lnTo>
                    <a:lnTo>
                      <a:pt x="87" y="133"/>
                    </a:lnTo>
                    <a:lnTo>
                      <a:pt x="90" y="128"/>
                    </a:lnTo>
                    <a:lnTo>
                      <a:pt x="87" y="123"/>
                    </a:lnTo>
                    <a:lnTo>
                      <a:pt x="99" y="125"/>
                    </a:lnTo>
                    <a:lnTo>
                      <a:pt x="104" y="121"/>
                    </a:lnTo>
                    <a:lnTo>
                      <a:pt x="104" y="128"/>
                    </a:lnTo>
                    <a:lnTo>
                      <a:pt x="109" y="125"/>
                    </a:lnTo>
                    <a:lnTo>
                      <a:pt x="109" y="120"/>
                    </a:lnTo>
                    <a:lnTo>
                      <a:pt x="115" y="120"/>
                    </a:lnTo>
                    <a:lnTo>
                      <a:pt x="120" y="116"/>
                    </a:lnTo>
                    <a:lnTo>
                      <a:pt x="137" y="123"/>
                    </a:lnTo>
                    <a:lnTo>
                      <a:pt x="142" y="128"/>
                    </a:lnTo>
                    <a:lnTo>
                      <a:pt x="144" y="121"/>
                    </a:lnTo>
                    <a:lnTo>
                      <a:pt x="144" y="120"/>
                    </a:lnTo>
                    <a:lnTo>
                      <a:pt x="149" y="115"/>
                    </a:lnTo>
                    <a:lnTo>
                      <a:pt x="154" y="113"/>
                    </a:lnTo>
                    <a:lnTo>
                      <a:pt x="157" y="110"/>
                    </a:lnTo>
                    <a:lnTo>
                      <a:pt x="162" y="115"/>
                    </a:lnTo>
                    <a:lnTo>
                      <a:pt x="167" y="116"/>
                    </a:lnTo>
                    <a:lnTo>
                      <a:pt x="172" y="120"/>
                    </a:lnTo>
                    <a:lnTo>
                      <a:pt x="174" y="113"/>
                    </a:lnTo>
                    <a:lnTo>
                      <a:pt x="177" y="108"/>
                    </a:lnTo>
                    <a:lnTo>
                      <a:pt x="177" y="103"/>
                    </a:lnTo>
                    <a:lnTo>
                      <a:pt x="180" y="98"/>
                    </a:lnTo>
                    <a:lnTo>
                      <a:pt x="187" y="95"/>
                    </a:lnTo>
                    <a:lnTo>
                      <a:pt x="184" y="90"/>
                    </a:lnTo>
                    <a:lnTo>
                      <a:pt x="189" y="92"/>
                    </a:lnTo>
                    <a:lnTo>
                      <a:pt x="194" y="100"/>
                    </a:lnTo>
                    <a:lnTo>
                      <a:pt x="199" y="102"/>
                    </a:lnTo>
                    <a:lnTo>
                      <a:pt x="209" y="103"/>
                    </a:lnTo>
                    <a:lnTo>
                      <a:pt x="214" y="100"/>
                    </a:lnTo>
                    <a:lnTo>
                      <a:pt x="215" y="95"/>
                    </a:lnTo>
                    <a:lnTo>
                      <a:pt x="215" y="88"/>
                    </a:lnTo>
                    <a:lnTo>
                      <a:pt x="219" y="78"/>
                    </a:lnTo>
                    <a:lnTo>
                      <a:pt x="224" y="78"/>
                    </a:lnTo>
                    <a:lnTo>
                      <a:pt x="229" y="75"/>
                    </a:lnTo>
                    <a:lnTo>
                      <a:pt x="230" y="63"/>
                    </a:lnTo>
                    <a:lnTo>
                      <a:pt x="237" y="60"/>
                    </a:lnTo>
                    <a:lnTo>
                      <a:pt x="240" y="55"/>
                    </a:lnTo>
                    <a:lnTo>
                      <a:pt x="242" y="50"/>
                    </a:lnTo>
                    <a:lnTo>
                      <a:pt x="240" y="43"/>
                    </a:lnTo>
                    <a:lnTo>
                      <a:pt x="239" y="38"/>
                    </a:lnTo>
                    <a:lnTo>
                      <a:pt x="244" y="38"/>
                    </a:lnTo>
                    <a:lnTo>
                      <a:pt x="250" y="35"/>
                    </a:lnTo>
                    <a:lnTo>
                      <a:pt x="255" y="40"/>
                    </a:lnTo>
                    <a:lnTo>
                      <a:pt x="265" y="32"/>
                    </a:lnTo>
                    <a:lnTo>
                      <a:pt x="277" y="28"/>
                    </a:lnTo>
                    <a:lnTo>
                      <a:pt x="279" y="23"/>
                    </a:lnTo>
                    <a:lnTo>
                      <a:pt x="274" y="18"/>
                    </a:lnTo>
                    <a:lnTo>
                      <a:pt x="275" y="13"/>
                    </a:lnTo>
                    <a:lnTo>
                      <a:pt x="272" y="7"/>
                    </a:lnTo>
                    <a:lnTo>
                      <a:pt x="274" y="3"/>
                    </a:lnTo>
                    <a:lnTo>
                      <a:pt x="280" y="0"/>
                    </a:lnTo>
                    <a:lnTo>
                      <a:pt x="285" y="3"/>
                    </a:lnTo>
                    <a:lnTo>
                      <a:pt x="295" y="0"/>
                    </a:lnTo>
                    <a:lnTo>
                      <a:pt x="307" y="5"/>
                    </a:lnTo>
                    <a:lnTo>
                      <a:pt x="310" y="12"/>
                    </a:lnTo>
                    <a:lnTo>
                      <a:pt x="319" y="22"/>
                    </a:lnTo>
                    <a:lnTo>
                      <a:pt x="324" y="23"/>
                    </a:lnTo>
                    <a:lnTo>
                      <a:pt x="335" y="22"/>
                    </a:lnTo>
                    <a:lnTo>
                      <a:pt x="339" y="23"/>
                    </a:lnTo>
                    <a:lnTo>
                      <a:pt x="348" y="32"/>
                    </a:lnTo>
                    <a:lnTo>
                      <a:pt x="353" y="32"/>
                    </a:lnTo>
                    <a:lnTo>
                      <a:pt x="357" y="27"/>
                    </a:lnTo>
                    <a:lnTo>
                      <a:pt x="362" y="25"/>
                    </a:lnTo>
                    <a:lnTo>
                      <a:pt x="368" y="27"/>
                    </a:lnTo>
                    <a:lnTo>
                      <a:pt x="373" y="32"/>
                    </a:lnTo>
                    <a:lnTo>
                      <a:pt x="378" y="28"/>
                    </a:lnTo>
                    <a:lnTo>
                      <a:pt x="385" y="28"/>
                    </a:lnTo>
                    <a:lnTo>
                      <a:pt x="387" y="23"/>
                    </a:lnTo>
                    <a:lnTo>
                      <a:pt x="393" y="18"/>
                    </a:lnTo>
                    <a:lnTo>
                      <a:pt x="398" y="15"/>
                    </a:lnTo>
                    <a:lnTo>
                      <a:pt x="403" y="25"/>
                    </a:lnTo>
                    <a:lnTo>
                      <a:pt x="408" y="30"/>
                    </a:lnTo>
                    <a:lnTo>
                      <a:pt x="413" y="30"/>
                    </a:lnTo>
                    <a:lnTo>
                      <a:pt x="418" y="35"/>
                    </a:lnTo>
                    <a:lnTo>
                      <a:pt x="422" y="40"/>
                    </a:lnTo>
                    <a:lnTo>
                      <a:pt x="423" y="43"/>
                    </a:lnTo>
                    <a:lnTo>
                      <a:pt x="425" y="45"/>
                    </a:lnTo>
                    <a:lnTo>
                      <a:pt x="425" y="52"/>
                    </a:lnTo>
                    <a:lnTo>
                      <a:pt x="423" y="62"/>
                    </a:lnTo>
                    <a:lnTo>
                      <a:pt x="433" y="73"/>
                    </a:lnTo>
                    <a:lnTo>
                      <a:pt x="435" y="78"/>
                    </a:lnTo>
                    <a:lnTo>
                      <a:pt x="440" y="83"/>
                    </a:lnTo>
                    <a:lnTo>
                      <a:pt x="452" y="98"/>
                    </a:lnTo>
                    <a:lnTo>
                      <a:pt x="462" y="105"/>
                    </a:lnTo>
                    <a:lnTo>
                      <a:pt x="473" y="105"/>
                    </a:lnTo>
                    <a:lnTo>
                      <a:pt x="453" y="130"/>
                    </a:lnTo>
                    <a:lnTo>
                      <a:pt x="435" y="143"/>
                    </a:lnTo>
                    <a:lnTo>
                      <a:pt x="432" y="148"/>
                    </a:lnTo>
                    <a:lnTo>
                      <a:pt x="430" y="155"/>
                    </a:lnTo>
                    <a:lnTo>
                      <a:pt x="425" y="158"/>
                    </a:lnTo>
                    <a:lnTo>
                      <a:pt x="423" y="163"/>
                    </a:lnTo>
                    <a:lnTo>
                      <a:pt x="420" y="168"/>
                    </a:lnTo>
                    <a:lnTo>
                      <a:pt x="415" y="171"/>
                    </a:lnTo>
                    <a:lnTo>
                      <a:pt x="410" y="175"/>
                    </a:lnTo>
                    <a:lnTo>
                      <a:pt x="408" y="181"/>
                    </a:lnTo>
                    <a:lnTo>
                      <a:pt x="397" y="186"/>
                    </a:lnTo>
                    <a:lnTo>
                      <a:pt x="392" y="190"/>
                    </a:lnTo>
                    <a:lnTo>
                      <a:pt x="385" y="191"/>
                    </a:lnTo>
                    <a:lnTo>
                      <a:pt x="375" y="198"/>
                    </a:lnTo>
                    <a:lnTo>
                      <a:pt x="368" y="201"/>
                    </a:lnTo>
                    <a:lnTo>
                      <a:pt x="345" y="203"/>
                    </a:lnTo>
                    <a:lnTo>
                      <a:pt x="324" y="205"/>
                    </a:lnTo>
                    <a:lnTo>
                      <a:pt x="302" y="208"/>
                    </a:lnTo>
                    <a:lnTo>
                      <a:pt x="274" y="210"/>
                    </a:lnTo>
                    <a:lnTo>
                      <a:pt x="255" y="211"/>
                    </a:lnTo>
                    <a:lnTo>
                      <a:pt x="224" y="215"/>
                    </a:lnTo>
                    <a:lnTo>
                      <a:pt x="192" y="216"/>
                    </a:lnTo>
                    <a:lnTo>
                      <a:pt x="159" y="221"/>
                    </a:lnTo>
                    <a:lnTo>
                      <a:pt x="132" y="223"/>
                    </a:lnTo>
                    <a:lnTo>
                      <a:pt x="105" y="226"/>
                    </a:lnTo>
                    <a:lnTo>
                      <a:pt x="99" y="225"/>
                    </a:lnTo>
                    <a:lnTo>
                      <a:pt x="87" y="225"/>
                    </a:lnTo>
                    <a:lnTo>
                      <a:pt x="90" y="235"/>
                    </a:lnTo>
                    <a:lnTo>
                      <a:pt x="90" y="240"/>
                    </a:lnTo>
                    <a:lnTo>
                      <a:pt x="0" y="248"/>
                    </a:lnTo>
                    <a:close/>
                  </a:path>
                </a:pathLst>
              </a:custGeom>
              <a:solidFill>
                <a:srgbClr val="FBA919"/>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92" name="Freeform 524"/>
              <p:cNvSpPr>
                <a:spLocks/>
              </p:cNvSpPr>
              <p:nvPr/>
            </p:nvSpPr>
            <p:spPr bwMode="auto">
              <a:xfrm>
                <a:off x="4314" y="2824"/>
                <a:ext cx="473" cy="248"/>
              </a:xfrm>
              <a:custGeom>
                <a:avLst/>
                <a:gdLst/>
                <a:ahLst/>
                <a:cxnLst>
                  <a:cxn ang="0">
                    <a:pos x="7" y="240"/>
                  </a:cxn>
                  <a:cxn ang="0">
                    <a:pos x="14" y="228"/>
                  </a:cxn>
                  <a:cxn ang="0">
                    <a:pos x="19" y="211"/>
                  </a:cxn>
                  <a:cxn ang="0">
                    <a:pos x="14" y="198"/>
                  </a:cxn>
                  <a:cxn ang="0">
                    <a:pos x="32" y="186"/>
                  </a:cxn>
                  <a:cxn ang="0">
                    <a:pos x="52" y="195"/>
                  </a:cxn>
                  <a:cxn ang="0">
                    <a:pos x="60" y="185"/>
                  </a:cxn>
                  <a:cxn ang="0">
                    <a:pos x="55" y="168"/>
                  </a:cxn>
                  <a:cxn ang="0">
                    <a:pos x="77" y="161"/>
                  </a:cxn>
                  <a:cxn ang="0">
                    <a:pos x="75" y="145"/>
                  </a:cxn>
                  <a:cxn ang="0">
                    <a:pos x="80" y="133"/>
                  </a:cxn>
                  <a:cxn ang="0">
                    <a:pos x="87" y="123"/>
                  </a:cxn>
                  <a:cxn ang="0">
                    <a:pos x="104" y="128"/>
                  </a:cxn>
                  <a:cxn ang="0">
                    <a:pos x="115" y="120"/>
                  </a:cxn>
                  <a:cxn ang="0">
                    <a:pos x="142" y="128"/>
                  </a:cxn>
                  <a:cxn ang="0">
                    <a:pos x="149" y="115"/>
                  </a:cxn>
                  <a:cxn ang="0">
                    <a:pos x="162" y="115"/>
                  </a:cxn>
                  <a:cxn ang="0">
                    <a:pos x="174" y="113"/>
                  </a:cxn>
                  <a:cxn ang="0">
                    <a:pos x="180" y="98"/>
                  </a:cxn>
                  <a:cxn ang="0">
                    <a:pos x="189" y="92"/>
                  </a:cxn>
                  <a:cxn ang="0">
                    <a:pos x="209" y="103"/>
                  </a:cxn>
                  <a:cxn ang="0">
                    <a:pos x="215" y="88"/>
                  </a:cxn>
                  <a:cxn ang="0">
                    <a:pos x="229" y="75"/>
                  </a:cxn>
                  <a:cxn ang="0">
                    <a:pos x="240" y="55"/>
                  </a:cxn>
                  <a:cxn ang="0">
                    <a:pos x="239" y="38"/>
                  </a:cxn>
                  <a:cxn ang="0">
                    <a:pos x="255" y="40"/>
                  </a:cxn>
                  <a:cxn ang="0">
                    <a:pos x="279" y="23"/>
                  </a:cxn>
                  <a:cxn ang="0">
                    <a:pos x="272" y="7"/>
                  </a:cxn>
                  <a:cxn ang="0">
                    <a:pos x="285" y="3"/>
                  </a:cxn>
                  <a:cxn ang="0">
                    <a:pos x="310" y="12"/>
                  </a:cxn>
                  <a:cxn ang="0">
                    <a:pos x="335" y="22"/>
                  </a:cxn>
                  <a:cxn ang="0">
                    <a:pos x="353" y="32"/>
                  </a:cxn>
                  <a:cxn ang="0">
                    <a:pos x="368" y="27"/>
                  </a:cxn>
                  <a:cxn ang="0">
                    <a:pos x="385" y="28"/>
                  </a:cxn>
                  <a:cxn ang="0">
                    <a:pos x="398" y="15"/>
                  </a:cxn>
                  <a:cxn ang="0">
                    <a:pos x="413" y="30"/>
                  </a:cxn>
                  <a:cxn ang="0">
                    <a:pos x="423" y="43"/>
                  </a:cxn>
                  <a:cxn ang="0">
                    <a:pos x="423" y="62"/>
                  </a:cxn>
                  <a:cxn ang="0">
                    <a:pos x="440" y="83"/>
                  </a:cxn>
                  <a:cxn ang="0">
                    <a:pos x="473" y="105"/>
                  </a:cxn>
                  <a:cxn ang="0">
                    <a:pos x="432" y="148"/>
                  </a:cxn>
                  <a:cxn ang="0">
                    <a:pos x="423" y="163"/>
                  </a:cxn>
                  <a:cxn ang="0">
                    <a:pos x="410" y="175"/>
                  </a:cxn>
                  <a:cxn ang="0">
                    <a:pos x="392" y="190"/>
                  </a:cxn>
                  <a:cxn ang="0">
                    <a:pos x="368" y="201"/>
                  </a:cxn>
                  <a:cxn ang="0">
                    <a:pos x="302" y="208"/>
                  </a:cxn>
                  <a:cxn ang="0">
                    <a:pos x="224" y="215"/>
                  </a:cxn>
                  <a:cxn ang="0">
                    <a:pos x="132" y="223"/>
                  </a:cxn>
                  <a:cxn ang="0">
                    <a:pos x="87" y="225"/>
                  </a:cxn>
                  <a:cxn ang="0">
                    <a:pos x="0" y="248"/>
                  </a:cxn>
                </a:cxnLst>
                <a:rect l="0" t="0" r="r" b="b"/>
                <a:pathLst>
                  <a:path w="473" h="248">
                    <a:moveTo>
                      <a:pt x="0" y="248"/>
                    </a:moveTo>
                    <a:lnTo>
                      <a:pt x="2" y="241"/>
                    </a:lnTo>
                    <a:lnTo>
                      <a:pt x="7" y="240"/>
                    </a:lnTo>
                    <a:lnTo>
                      <a:pt x="14" y="241"/>
                    </a:lnTo>
                    <a:lnTo>
                      <a:pt x="15" y="233"/>
                    </a:lnTo>
                    <a:lnTo>
                      <a:pt x="14" y="228"/>
                    </a:lnTo>
                    <a:lnTo>
                      <a:pt x="19" y="225"/>
                    </a:lnTo>
                    <a:lnTo>
                      <a:pt x="17" y="216"/>
                    </a:lnTo>
                    <a:lnTo>
                      <a:pt x="19" y="211"/>
                    </a:lnTo>
                    <a:lnTo>
                      <a:pt x="17" y="206"/>
                    </a:lnTo>
                    <a:lnTo>
                      <a:pt x="14" y="203"/>
                    </a:lnTo>
                    <a:lnTo>
                      <a:pt x="14" y="198"/>
                    </a:lnTo>
                    <a:lnTo>
                      <a:pt x="22" y="188"/>
                    </a:lnTo>
                    <a:lnTo>
                      <a:pt x="27" y="186"/>
                    </a:lnTo>
                    <a:lnTo>
                      <a:pt x="32" y="186"/>
                    </a:lnTo>
                    <a:lnTo>
                      <a:pt x="37" y="190"/>
                    </a:lnTo>
                    <a:lnTo>
                      <a:pt x="47" y="193"/>
                    </a:lnTo>
                    <a:lnTo>
                      <a:pt x="52" y="195"/>
                    </a:lnTo>
                    <a:lnTo>
                      <a:pt x="57" y="196"/>
                    </a:lnTo>
                    <a:lnTo>
                      <a:pt x="60" y="190"/>
                    </a:lnTo>
                    <a:lnTo>
                      <a:pt x="60" y="185"/>
                    </a:lnTo>
                    <a:lnTo>
                      <a:pt x="55" y="180"/>
                    </a:lnTo>
                    <a:lnTo>
                      <a:pt x="55" y="175"/>
                    </a:lnTo>
                    <a:lnTo>
                      <a:pt x="55" y="168"/>
                    </a:lnTo>
                    <a:lnTo>
                      <a:pt x="60" y="166"/>
                    </a:lnTo>
                    <a:lnTo>
                      <a:pt x="67" y="163"/>
                    </a:lnTo>
                    <a:lnTo>
                      <a:pt x="77" y="161"/>
                    </a:lnTo>
                    <a:lnTo>
                      <a:pt x="80" y="156"/>
                    </a:lnTo>
                    <a:lnTo>
                      <a:pt x="77" y="150"/>
                    </a:lnTo>
                    <a:lnTo>
                      <a:pt x="75" y="145"/>
                    </a:lnTo>
                    <a:lnTo>
                      <a:pt x="79" y="140"/>
                    </a:lnTo>
                    <a:lnTo>
                      <a:pt x="80" y="135"/>
                    </a:lnTo>
                    <a:lnTo>
                      <a:pt x="80" y="133"/>
                    </a:lnTo>
                    <a:lnTo>
                      <a:pt x="87" y="133"/>
                    </a:lnTo>
                    <a:lnTo>
                      <a:pt x="90" y="128"/>
                    </a:lnTo>
                    <a:lnTo>
                      <a:pt x="87" y="123"/>
                    </a:lnTo>
                    <a:lnTo>
                      <a:pt x="99" y="125"/>
                    </a:lnTo>
                    <a:lnTo>
                      <a:pt x="104" y="121"/>
                    </a:lnTo>
                    <a:lnTo>
                      <a:pt x="104" y="128"/>
                    </a:lnTo>
                    <a:lnTo>
                      <a:pt x="109" y="125"/>
                    </a:lnTo>
                    <a:lnTo>
                      <a:pt x="109" y="120"/>
                    </a:lnTo>
                    <a:lnTo>
                      <a:pt x="115" y="120"/>
                    </a:lnTo>
                    <a:lnTo>
                      <a:pt x="120" y="116"/>
                    </a:lnTo>
                    <a:lnTo>
                      <a:pt x="137" y="123"/>
                    </a:lnTo>
                    <a:lnTo>
                      <a:pt x="142" y="128"/>
                    </a:lnTo>
                    <a:lnTo>
                      <a:pt x="144" y="121"/>
                    </a:lnTo>
                    <a:lnTo>
                      <a:pt x="144" y="120"/>
                    </a:lnTo>
                    <a:lnTo>
                      <a:pt x="149" y="115"/>
                    </a:lnTo>
                    <a:lnTo>
                      <a:pt x="154" y="113"/>
                    </a:lnTo>
                    <a:lnTo>
                      <a:pt x="157" y="110"/>
                    </a:lnTo>
                    <a:lnTo>
                      <a:pt x="162" y="115"/>
                    </a:lnTo>
                    <a:lnTo>
                      <a:pt x="167" y="116"/>
                    </a:lnTo>
                    <a:lnTo>
                      <a:pt x="172" y="120"/>
                    </a:lnTo>
                    <a:lnTo>
                      <a:pt x="174" y="113"/>
                    </a:lnTo>
                    <a:lnTo>
                      <a:pt x="177" y="108"/>
                    </a:lnTo>
                    <a:lnTo>
                      <a:pt x="177" y="103"/>
                    </a:lnTo>
                    <a:lnTo>
                      <a:pt x="180" y="98"/>
                    </a:lnTo>
                    <a:lnTo>
                      <a:pt x="187" y="95"/>
                    </a:lnTo>
                    <a:lnTo>
                      <a:pt x="184" y="90"/>
                    </a:lnTo>
                    <a:lnTo>
                      <a:pt x="189" y="92"/>
                    </a:lnTo>
                    <a:lnTo>
                      <a:pt x="194" y="100"/>
                    </a:lnTo>
                    <a:lnTo>
                      <a:pt x="199" y="102"/>
                    </a:lnTo>
                    <a:lnTo>
                      <a:pt x="209" y="103"/>
                    </a:lnTo>
                    <a:lnTo>
                      <a:pt x="214" y="100"/>
                    </a:lnTo>
                    <a:lnTo>
                      <a:pt x="215" y="95"/>
                    </a:lnTo>
                    <a:lnTo>
                      <a:pt x="215" y="88"/>
                    </a:lnTo>
                    <a:lnTo>
                      <a:pt x="219" y="78"/>
                    </a:lnTo>
                    <a:lnTo>
                      <a:pt x="224" y="78"/>
                    </a:lnTo>
                    <a:lnTo>
                      <a:pt x="229" y="75"/>
                    </a:lnTo>
                    <a:lnTo>
                      <a:pt x="230" y="63"/>
                    </a:lnTo>
                    <a:lnTo>
                      <a:pt x="237" y="60"/>
                    </a:lnTo>
                    <a:lnTo>
                      <a:pt x="240" y="55"/>
                    </a:lnTo>
                    <a:lnTo>
                      <a:pt x="242" y="50"/>
                    </a:lnTo>
                    <a:lnTo>
                      <a:pt x="240" y="43"/>
                    </a:lnTo>
                    <a:lnTo>
                      <a:pt x="239" y="38"/>
                    </a:lnTo>
                    <a:lnTo>
                      <a:pt x="244" y="38"/>
                    </a:lnTo>
                    <a:lnTo>
                      <a:pt x="250" y="35"/>
                    </a:lnTo>
                    <a:lnTo>
                      <a:pt x="255" y="40"/>
                    </a:lnTo>
                    <a:lnTo>
                      <a:pt x="265" y="32"/>
                    </a:lnTo>
                    <a:lnTo>
                      <a:pt x="277" y="28"/>
                    </a:lnTo>
                    <a:lnTo>
                      <a:pt x="279" y="23"/>
                    </a:lnTo>
                    <a:lnTo>
                      <a:pt x="274" y="18"/>
                    </a:lnTo>
                    <a:lnTo>
                      <a:pt x="275" y="13"/>
                    </a:lnTo>
                    <a:lnTo>
                      <a:pt x="272" y="7"/>
                    </a:lnTo>
                    <a:lnTo>
                      <a:pt x="274" y="3"/>
                    </a:lnTo>
                    <a:lnTo>
                      <a:pt x="280" y="0"/>
                    </a:lnTo>
                    <a:lnTo>
                      <a:pt x="285" y="3"/>
                    </a:lnTo>
                    <a:lnTo>
                      <a:pt x="295" y="0"/>
                    </a:lnTo>
                    <a:lnTo>
                      <a:pt x="307" y="5"/>
                    </a:lnTo>
                    <a:lnTo>
                      <a:pt x="310" y="12"/>
                    </a:lnTo>
                    <a:lnTo>
                      <a:pt x="319" y="22"/>
                    </a:lnTo>
                    <a:lnTo>
                      <a:pt x="324" y="23"/>
                    </a:lnTo>
                    <a:lnTo>
                      <a:pt x="335" y="22"/>
                    </a:lnTo>
                    <a:lnTo>
                      <a:pt x="339" y="23"/>
                    </a:lnTo>
                    <a:lnTo>
                      <a:pt x="348" y="32"/>
                    </a:lnTo>
                    <a:lnTo>
                      <a:pt x="353" y="32"/>
                    </a:lnTo>
                    <a:lnTo>
                      <a:pt x="357" y="27"/>
                    </a:lnTo>
                    <a:lnTo>
                      <a:pt x="362" y="25"/>
                    </a:lnTo>
                    <a:lnTo>
                      <a:pt x="368" y="27"/>
                    </a:lnTo>
                    <a:lnTo>
                      <a:pt x="373" y="32"/>
                    </a:lnTo>
                    <a:lnTo>
                      <a:pt x="378" y="28"/>
                    </a:lnTo>
                    <a:lnTo>
                      <a:pt x="385" y="28"/>
                    </a:lnTo>
                    <a:lnTo>
                      <a:pt x="387" y="23"/>
                    </a:lnTo>
                    <a:lnTo>
                      <a:pt x="393" y="18"/>
                    </a:lnTo>
                    <a:lnTo>
                      <a:pt x="398" y="15"/>
                    </a:lnTo>
                    <a:lnTo>
                      <a:pt x="403" y="25"/>
                    </a:lnTo>
                    <a:lnTo>
                      <a:pt x="408" y="30"/>
                    </a:lnTo>
                    <a:lnTo>
                      <a:pt x="413" y="30"/>
                    </a:lnTo>
                    <a:lnTo>
                      <a:pt x="418" y="35"/>
                    </a:lnTo>
                    <a:lnTo>
                      <a:pt x="422" y="40"/>
                    </a:lnTo>
                    <a:lnTo>
                      <a:pt x="423" y="43"/>
                    </a:lnTo>
                    <a:lnTo>
                      <a:pt x="425" y="45"/>
                    </a:lnTo>
                    <a:lnTo>
                      <a:pt x="425" y="52"/>
                    </a:lnTo>
                    <a:lnTo>
                      <a:pt x="423" y="62"/>
                    </a:lnTo>
                    <a:lnTo>
                      <a:pt x="433" y="73"/>
                    </a:lnTo>
                    <a:lnTo>
                      <a:pt x="435" y="78"/>
                    </a:lnTo>
                    <a:lnTo>
                      <a:pt x="440" y="83"/>
                    </a:lnTo>
                    <a:lnTo>
                      <a:pt x="452" y="98"/>
                    </a:lnTo>
                    <a:lnTo>
                      <a:pt x="462" y="105"/>
                    </a:lnTo>
                    <a:lnTo>
                      <a:pt x="473" y="105"/>
                    </a:lnTo>
                    <a:lnTo>
                      <a:pt x="453" y="130"/>
                    </a:lnTo>
                    <a:lnTo>
                      <a:pt x="435" y="143"/>
                    </a:lnTo>
                    <a:lnTo>
                      <a:pt x="432" y="148"/>
                    </a:lnTo>
                    <a:lnTo>
                      <a:pt x="430" y="155"/>
                    </a:lnTo>
                    <a:lnTo>
                      <a:pt x="425" y="158"/>
                    </a:lnTo>
                    <a:lnTo>
                      <a:pt x="423" y="163"/>
                    </a:lnTo>
                    <a:lnTo>
                      <a:pt x="420" y="168"/>
                    </a:lnTo>
                    <a:lnTo>
                      <a:pt x="415" y="171"/>
                    </a:lnTo>
                    <a:lnTo>
                      <a:pt x="410" y="175"/>
                    </a:lnTo>
                    <a:lnTo>
                      <a:pt x="408" y="181"/>
                    </a:lnTo>
                    <a:lnTo>
                      <a:pt x="397" y="186"/>
                    </a:lnTo>
                    <a:lnTo>
                      <a:pt x="392" y="190"/>
                    </a:lnTo>
                    <a:lnTo>
                      <a:pt x="385" y="191"/>
                    </a:lnTo>
                    <a:lnTo>
                      <a:pt x="375" y="198"/>
                    </a:lnTo>
                    <a:lnTo>
                      <a:pt x="368" y="201"/>
                    </a:lnTo>
                    <a:lnTo>
                      <a:pt x="345" y="203"/>
                    </a:lnTo>
                    <a:lnTo>
                      <a:pt x="324" y="205"/>
                    </a:lnTo>
                    <a:lnTo>
                      <a:pt x="302" y="208"/>
                    </a:lnTo>
                    <a:lnTo>
                      <a:pt x="274" y="210"/>
                    </a:lnTo>
                    <a:lnTo>
                      <a:pt x="255" y="211"/>
                    </a:lnTo>
                    <a:lnTo>
                      <a:pt x="224" y="215"/>
                    </a:lnTo>
                    <a:lnTo>
                      <a:pt x="192" y="216"/>
                    </a:lnTo>
                    <a:lnTo>
                      <a:pt x="159" y="221"/>
                    </a:lnTo>
                    <a:lnTo>
                      <a:pt x="132" y="223"/>
                    </a:lnTo>
                    <a:lnTo>
                      <a:pt x="105" y="226"/>
                    </a:lnTo>
                    <a:lnTo>
                      <a:pt x="99" y="225"/>
                    </a:lnTo>
                    <a:lnTo>
                      <a:pt x="87" y="225"/>
                    </a:lnTo>
                    <a:lnTo>
                      <a:pt x="90" y="235"/>
                    </a:lnTo>
                    <a:lnTo>
                      <a:pt x="90" y="240"/>
                    </a:lnTo>
                    <a:lnTo>
                      <a:pt x="0" y="248"/>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93" name="Freeform 525"/>
              <p:cNvSpPr>
                <a:spLocks/>
              </p:cNvSpPr>
              <p:nvPr/>
            </p:nvSpPr>
            <p:spPr bwMode="auto">
              <a:xfrm>
                <a:off x="4563" y="2551"/>
                <a:ext cx="273" cy="313"/>
              </a:xfrm>
              <a:custGeom>
                <a:avLst/>
                <a:gdLst/>
                <a:ahLst/>
                <a:cxnLst>
                  <a:cxn ang="0">
                    <a:pos x="55" y="53"/>
                  </a:cxn>
                  <a:cxn ang="0">
                    <a:pos x="81" y="50"/>
                  </a:cxn>
                  <a:cxn ang="0">
                    <a:pos x="98" y="53"/>
                  </a:cxn>
                  <a:cxn ang="0">
                    <a:pos x="109" y="60"/>
                  </a:cxn>
                  <a:cxn ang="0">
                    <a:pos x="121" y="55"/>
                  </a:cxn>
                  <a:cxn ang="0">
                    <a:pos x="118" y="63"/>
                  </a:cxn>
                  <a:cxn ang="0">
                    <a:pos x="118" y="68"/>
                  </a:cxn>
                  <a:cxn ang="0">
                    <a:pos x="133" y="63"/>
                  </a:cxn>
                  <a:cxn ang="0">
                    <a:pos x="144" y="68"/>
                  </a:cxn>
                  <a:cxn ang="0">
                    <a:pos x="154" y="62"/>
                  </a:cxn>
                  <a:cxn ang="0">
                    <a:pos x="171" y="53"/>
                  </a:cxn>
                  <a:cxn ang="0">
                    <a:pos x="186" y="53"/>
                  </a:cxn>
                  <a:cxn ang="0">
                    <a:pos x="203" y="35"/>
                  </a:cxn>
                  <a:cxn ang="0">
                    <a:pos x="213" y="27"/>
                  </a:cxn>
                  <a:cxn ang="0">
                    <a:pos x="254" y="0"/>
                  </a:cxn>
                  <a:cxn ang="0">
                    <a:pos x="273" y="110"/>
                  </a:cxn>
                  <a:cxn ang="0">
                    <a:pos x="266" y="112"/>
                  </a:cxn>
                  <a:cxn ang="0">
                    <a:pos x="268" y="122"/>
                  </a:cxn>
                  <a:cxn ang="0">
                    <a:pos x="269" y="143"/>
                  </a:cxn>
                  <a:cxn ang="0">
                    <a:pos x="268" y="165"/>
                  </a:cxn>
                  <a:cxn ang="0">
                    <a:pos x="266" y="171"/>
                  </a:cxn>
                  <a:cxn ang="0">
                    <a:pos x="266" y="181"/>
                  </a:cxn>
                  <a:cxn ang="0">
                    <a:pos x="264" y="198"/>
                  </a:cxn>
                  <a:cxn ang="0">
                    <a:pos x="251" y="215"/>
                  </a:cxn>
                  <a:cxn ang="0">
                    <a:pos x="231" y="220"/>
                  </a:cxn>
                  <a:cxn ang="0">
                    <a:pos x="226" y="231"/>
                  </a:cxn>
                  <a:cxn ang="0">
                    <a:pos x="218" y="241"/>
                  </a:cxn>
                  <a:cxn ang="0">
                    <a:pos x="213" y="251"/>
                  </a:cxn>
                  <a:cxn ang="0">
                    <a:pos x="214" y="261"/>
                  </a:cxn>
                  <a:cxn ang="0">
                    <a:pos x="208" y="260"/>
                  </a:cxn>
                  <a:cxn ang="0">
                    <a:pos x="198" y="263"/>
                  </a:cxn>
                  <a:cxn ang="0">
                    <a:pos x="196" y="273"/>
                  </a:cxn>
                  <a:cxn ang="0">
                    <a:pos x="193" y="281"/>
                  </a:cxn>
                  <a:cxn ang="0">
                    <a:pos x="196" y="295"/>
                  </a:cxn>
                  <a:cxn ang="0">
                    <a:pos x="191" y="303"/>
                  </a:cxn>
                  <a:cxn ang="0">
                    <a:pos x="179" y="313"/>
                  </a:cxn>
                  <a:cxn ang="0">
                    <a:pos x="173" y="313"/>
                  </a:cxn>
                  <a:cxn ang="0">
                    <a:pos x="164" y="303"/>
                  </a:cxn>
                  <a:cxn ang="0">
                    <a:pos x="154" y="298"/>
                  </a:cxn>
                  <a:cxn ang="0">
                    <a:pos x="144" y="291"/>
                  </a:cxn>
                  <a:cxn ang="0">
                    <a:pos x="136" y="301"/>
                  </a:cxn>
                  <a:cxn ang="0">
                    <a:pos x="124" y="305"/>
                  </a:cxn>
                  <a:cxn ang="0">
                    <a:pos x="113" y="298"/>
                  </a:cxn>
                  <a:cxn ang="0">
                    <a:pos x="104" y="305"/>
                  </a:cxn>
                  <a:cxn ang="0">
                    <a:pos x="90" y="296"/>
                  </a:cxn>
                  <a:cxn ang="0">
                    <a:pos x="75" y="296"/>
                  </a:cxn>
                  <a:cxn ang="0">
                    <a:pos x="61" y="285"/>
                  </a:cxn>
                  <a:cxn ang="0">
                    <a:pos x="46" y="273"/>
                  </a:cxn>
                  <a:cxn ang="0">
                    <a:pos x="31" y="273"/>
                  </a:cxn>
                  <a:cxn ang="0">
                    <a:pos x="10" y="138"/>
                  </a:cxn>
                </a:cxnLst>
                <a:rect l="0" t="0" r="r" b="b"/>
                <a:pathLst>
                  <a:path w="273" h="313">
                    <a:moveTo>
                      <a:pt x="0" y="62"/>
                    </a:moveTo>
                    <a:lnTo>
                      <a:pt x="55" y="53"/>
                    </a:lnTo>
                    <a:lnTo>
                      <a:pt x="80" y="48"/>
                    </a:lnTo>
                    <a:lnTo>
                      <a:pt x="81" y="50"/>
                    </a:lnTo>
                    <a:lnTo>
                      <a:pt x="93" y="52"/>
                    </a:lnTo>
                    <a:lnTo>
                      <a:pt x="98" y="53"/>
                    </a:lnTo>
                    <a:lnTo>
                      <a:pt x="104" y="55"/>
                    </a:lnTo>
                    <a:lnTo>
                      <a:pt x="109" y="60"/>
                    </a:lnTo>
                    <a:lnTo>
                      <a:pt x="116" y="60"/>
                    </a:lnTo>
                    <a:lnTo>
                      <a:pt x="121" y="55"/>
                    </a:lnTo>
                    <a:lnTo>
                      <a:pt x="124" y="60"/>
                    </a:lnTo>
                    <a:lnTo>
                      <a:pt x="118" y="63"/>
                    </a:lnTo>
                    <a:lnTo>
                      <a:pt x="113" y="68"/>
                    </a:lnTo>
                    <a:lnTo>
                      <a:pt x="118" y="68"/>
                    </a:lnTo>
                    <a:lnTo>
                      <a:pt x="123" y="63"/>
                    </a:lnTo>
                    <a:lnTo>
                      <a:pt x="133" y="63"/>
                    </a:lnTo>
                    <a:lnTo>
                      <a:pt x="139" y="67"/>
                    </a:lnTo>
                    <a:lnTo>
                      <a:pt x="144" y="68"/>
                    </a:lnTo>
                    <a:lnTo>
                      <a:pt x="149" y="63"/>
                    </a:lnTo>
                    <a:lnTo>
                      <a:pt x="154" y="62"/>
                    </a:lnTo>
                    <a:lnTo>
                      <a:pt x="159" y="58"/>
                    </a:lnTo>
                    <a:lnTo>
                      <a:pt x="171" y="53"/>
                    </a:lnTo>
                    <a:lnTo>
                      <a:pt x="176" y="53"/>
                    </a:lnTo>
                    <a:lnTo>
                      <a:pt x="186" y="53"/>
                    </a:lnTo>
                    <a:lnTo>
                      <a:pt x="196" y="43"/>
                    </a:lnTo>
                    <a:lnTo>
                      <a:pt x="203" y="35"/>
                    </a:lnTo>
                    <a:lnTo>
                      <a:pt x="208" y="30"/>
                    </a:lnTo>
                    <a:lnTo>
                      <a:pt x="213" y="27"/>
                    </a:lnTo>
                    <a:lnTo>
                      <a:pt x="223" y="18"/>
                    </a:lnTo>
                    <a:lnTo>
                      <a:pt x="254" y="0"/>
                    </a:lnTo>
                    <a:lnTo>
                      <a:pt x="254" y="3"/>
                    </a:lnTo>
                    <a:lnTo>
                      <a:pt x="273" y="110"/>
                    </a:lnTo>
                    <a:lnTo>
                      <a:pt x="269" y="112"/>
                    </a:lnTo>
                    <a:lnTo>
                      <a:pt x="266" y="112"/>
                    </a:lnTo>
                    <a:lnTo>
                      <a:pt x="264" y="118"/>
                    </a:lnTo>
                    <a:lnTo>
                      <a:pt x="268" y="122"/>
                    </a:lnTo>
                    <a:lnTo>
                      <a:pt x="271" y="138"/>
                    </a:lnTo>
                    <a:lnTo>
                      <a:pt x="269" y="143"/>
                    </a:lnTo>
                    <a:lnTo>
                      <a:pt x="268" y="160"/>
                    </a:lnTo>
                    <a:lnTo>
                      <a:pt x="268" y="165"/>
                    </a:lnTo>
                    <a:lnTo>
                      <a:pt x="268" y="171"/>
                    </a:lnTo>
                    <a:lnTo>
                      <a:pt x="266" y="171"/>
                    </a:lnTo>
                    <a:lnTo>
                      <a:pt x="266" y="176"/>
                    </a:lnTo>
                    <a:lnTo>
                      <a:pt x="266" y="181"/>
                    </a:lnTo>
                    <a:lnTo>
                      <a:pt x="266" y="188"/>
                    </a:lnTo>
                    <a:lnTo>
                      <a:pt x="264" y="198"/>
                    </a:lnTo>
                    <a:lnTo>
                      <a:pt x="258" y="203"/>
                    </a:lnTo>
                    <a:lnTo>
                      <a:pt x="251" y="215"/>
                    </a:lnTo>
                    <a:lnTo>
                      <a:pt x="241" y="223"/>
                    </a:lnTo>
                    <a:lnTo>
                      <a:pt x="231" y="220"/>
                    </a:lnTo>
                    <a:lnTo>
                      <a:pt x="226" y="226"/>
                    </a:lnTo>
                    <a:lnTo>
                      <a:pt x="226" y="231"/>
                    </a:lnTo>
                    <a:lnTo>
                      <a:pt x="219" y="236"/>
                    </a:lnTo>
                    <a:lnTo>
                      <a:pt x="218" y="241"/>
                    </a:lnTo>
                    <a:lnTo>
                      <a:pt x="218" y="246"/>
                    </a:lnTo>
                    <a:lnTo>
                      <a:pt x="213" y="251"/>
                    </a:lnTo>
                    <a:lnTo>
                      <a:pt x="218" y="256"/>
                    </a:lnTo>
                    <a:lnTo>
                      <a:pt x="214" y="261"/>
                    </a:lnTo>
                    <a:lnTo>
                      <a:pt x="213" y="268"/>
                    </a:lnTo>
                    <a:lnTo>
                      <a:pt x="208" y="260"/>
                    </a:lnTo>
                    <a:lnTo>
                      <a:pt x="201" y="258"/>
                    </a:lnTo>
                    <a:lnTo>
                      <a:pt x="198" y="263"/>
                    </a:lnTo>
                    <a:lnTo>
                      <a:pt x="196" y="268"/>
                    </a:lnTo>
                    <a:lnTo>
                      <a:pt x="196" y="273"/>
                    </a:lnTo>
                    <a:lnTo>
                      <a:pt x="194" y="276"/>
                    </a:lnTo>
                    <a:lnTo>
                      <a:pt x="193" y="281"/>
                    </a:lnTo>
                    <a:lnTo>
                      <a:pt x="194" y="285"/>
                    </a:lnTo>
                    <a:lnTo>
                      <a:pt x="196" y="295"/>
                    </a:lnTo>
                    <a:lnTo>
                      <a:pt x="191" y="298"/>
                    </a:lnTo>
                    <a:lnTo>
                      <a:pt x="191" y="303"/>
                    </a:lnTo>
                    <a:lnTo>
                      <a:pt x="186" y="308"/>
                    </a:lnTo>
                    <a:lnTo>
                      <a:pt x="179" y="313"/>
                    </a:lnTo>
                    <a:lnTo>
                      <a:pt x="174" y="313"/>
                    </a:lnTo>
                    <a:lnTo>
                      <a:pt x="173" y="313"/>
                    </a:lnTo>
                    <a:lnTo>
                      <a:pt x="169" y="308"/>
                    </a:lnTo>
                    <a:lnTo>
                      <a:pt x="164" y="303"/>
                    </a:lnTo>
                    <a:lnTo>
                      <a:pt x="159" y="303"/>
                    </a:lnTo>
                    <a:lnTo>
                      <a:pt x="154" y="298"/>
                    </a:lnTo>
                    <a:lnTo>
                      <a:pt x="149" y="288"/>
                    </a:lnTo>
                    <a:lnTo>
                      <a:pt x="144" y="291"/>
                    </a:lnTo>
                    <a:lnTo>
                      <a:pt x="138" y="296"/>
                    </a:lnTo>
                    <a:lnTo>
                      <a:pt x="136" y="301"/>
                    </a:lnTo>
                    <a:lnTo>
                      <a:pt x="129" y="301"/>
                    </a:lnTo>
                    <a:lnTo>
                      <a:pt x="124" y="305"/>
                    </a:lnTo>
                    <a:lnTo>
                      <a:pt x="119" y="300"/>
                    </a:lnTo>
                    <a:lnTo>
                      <a:pt x="113" y="298"/>
                    </a:lnTo>
                    <a:lnTo>
                      <a:pt x="108" y="300"/>
                    </a:lnTo>
                    <a:lnTo>
                      <a:pt x="104" y="305"/>
                    </a:lnTo>
                    <a:lnTo>
                      <a:pt x="99" y="305"/>
                    </a:lnTo>
                    <a:lnTo>
                      <a:pt x="90" y="296"/>
                    </a:lnTo>
                    <a:lnTo>
                      <a:pt x="86" y="295"/>
                    </a:lnTo>
                    <a:lnTo>
                      <a:pt x="75" y="296"/>
                    </a:lnTo>
                    <a:lnTo>
                      <a:pt x="70" y="295"/>
                    </a:lnTo>
                    <a:lnTo>
                      <a:pt x="61" y="285"/>
                    </a:lnTo>
                    <a:lnTo>
                      <a:pt x="58" y="278"/>
                    </a:lnTo>
                    <a:lnTo>
                      <a:pt x="46" y="273"/>
                    </a:lnTo>
                    <a:lnTo>
                      <a:pt x="36" y="276"/>
                    </a:lnTo>
                    <a:lnTo>
                      <a:pt x="31" y="273"/>
                    </a:lnTo>
                    <a:lnTo>
                      <a:pt x="25" y="276"/>
                    </a:lnTo>
                    <a:lnTo>
                      <a:pt x="10" y="138"/>
                    </a:lnTo>
                    <a:lnTo>
                      <a:pt x="0" y="62"/>
                    </a:lnTo>
                    <a:close/>
                  </a:path>
                </a:pathLst>
              </a:custGeom>
              <a:solidFill>
                <a:srgbClr val="FBA919"/>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94" name="Freeform 526"/>
              <p:cNvSpPr>
                <a:spLocks/>
              </p:cNvSpPr>
              <p:nvPr/>
            </p:nvSpPr>
            <p:spPr bwMode="auto">
              <a:xfrm>
                <a:off x="4563" y="2551"/>
                <a:ext cx="273" cy="313"/>
              </a:xfrm>
              <a:custGeom>
                <a:avLst/>
                <a:gdLst/>
                <a:ahLst/>
                <a:cxnLst>
                  <a:cxn ang="0">
                    <a:pos x="55" y="53"/>
                  </a:cxn>
                  <a:cxn ang="0">
                    <a:pos x="81" y="50"/>
                  </a:cxn>
                  <a:cxn ang="0">
                    <a:pos x="98" y="53"/>
                  </a:cxn>
                  <a:cxn ang="0">
                    <a:pos x="109" y="60"/>
                  </a:cxn>
                  <a:cxn ang="0">
                    <a:pos x="121" y="55"/>
                  </a:cxn>
                  <a:cxn ang="0">
                    <a:pos x="118" y="63"/>
                  </a:cxn>
                  <a:cxn ang="0">
                    <a:pos x="118" y="68"/>
                  </a:cxn>
                  <a:cxn ang="0">
                    <a:pos x="133" y="63"/>
                  </a:cxn>
                  <a:cxn ang="0">
                    <a:pos x="144" y="68"/>
                  </a:cxn>
                  <a:cxn ang="0">
                    <a:pos x="154" y="62"/>
                  </a:cxn>
                  <a:cxn ang="0">
                    <a:pos x="171" y="53"/>
                  </a:cxn>
                  <a:cxn ang="0">
                    <a:pos x="186" y="53"/>
                  </a:cxn>
                  <a:cxn ang="0">
                    <a:pos x="203" y="35"/>
                  </a:cxn>
                  <a:cxn ang="0">
                    <a:pos x="213" y="27"/>
                  </a:cxn>
                  <a:cxn ang="0">
                    <a:pos x="254" y="0"/>
                  </a:cxn>
                  <a:cxn ang="0">
                    <a:pos x="273" y="110"/>
                  </a:cxn>
                  <a:cxn ang="0">
                    <a:pos x="266" y="112"/>
                  </a:cxn>
                  <a:cxn ang="0">
                    <a:pos x="268" y="122"/>
                  </a:cxn>
                  <a:cxn ang="0">
                    <a:pos x="269" y="143"/>
                  </a:cxn>
                  <a:cxn ang="0">
                    <a:pos x="268" y="165"/>
                  </a:cxn>
                  <a:cxn ang="0">
                    <a:pos x="266" y="171"/>
                  </a:cxn>
                  <a:cxn ang="0">
                    <a:pos x="266" y="181"/>
                  </a:cxn>
                  <a:cxn ang="0">
                    <a:pos x="264" y="198"/>
                  </a:cxn>
                  <a:cxn ang="0">
                    <a:pos x="251" y="215"/>
                  </a:cxn>
                  <a:cxn ang="0">
                    <a:pos x="231" y="220"/>
                  </a:cxn>
                  <a:cxn ang="0">
                    <a:pos x="226" y="231"/>
                  </a:cxn>
                  <a:cxn ang="0">
                    <a:pos x="218" y="241"/>
                  </a:cxn>
                  <a:cxn ang="0">
                    <a:pos x="213" y="251"/>
                  </a:cxn>
                  <a:cxn ang="0">
                    <a:pos x="214" y="261"/>
                  </a:cxn>
                  <a:cxn ang="0">
                    <a:pos x="208" y="260"/>
                  </a:cxn>
                  <a:cxn ang="0">
                    <a:pos x="198" y="263"/>
                  </a:cxn>
                  <a:cxn ang="0">
                    <a:pos x="196" y="273"/>
                  </a:cxn>
                  <a:cxn ang="0">
                    <a:pos x="193" y="281"/>
                  </a:cxn>
                  <a:cxn ang="0">
                    <a:pos x="196" y="295"/>
                  </a:cxn>
                  <a:cxn ang="0">
                    <a:pos x="191" y="303"/>
                  </a:cxn>
                  <a:cxn ang="0">
                    <a:pos x="179" y="313"/>
                  </a:cxn>
                  <a:cxn ang="0">
                    <a:pos x="173" y="313"/>
                  </a:cxn>
                  <a:cxn ang="0">
                    <a:pos x="164" y="303"/>
                  </a:cxn>
                  <a:cxn ang="0">
                    <a:pos x="154" y="298"/>
                  </a:cxn>
                  <a:cxn ang="0">
                    <a:pos x="144" y="291"/>
                  </a:cxn>
                  <a:cxn ang="0">
                    <a:pos x="136" y="301"/>
                  </a:cxn>
                  <a:cxn ang="0">
                    <a:pos x="124" y="305"/>
                  </a:cxn>
                  <a:cxn ang="0">
                    <a:pos x="113" y="298"/>
                  </a:cxn>
                  <a:cxn ang="0">
                    <a:pos x="104" y="305"/>
                  </a:cxn>
                  <a:cxn ang="0">
                    <a:pos x="90" y="296"/>
                  </a:cxn>
                  <a:cxn ang="0">
                    <a:pos x="75" y="296"/>
                  </a:cxn>
                  <a:cxn ang="0">
                    <a:pos x="61" y="285"/>
                  </a:cxn>
                  <a:cxn ang="0">
                    <a:pos x="46" y="273"/>
                  </a:cxn>
                  <a:cxn ang="0">
                    <a:pos x="31" y="273"/>
                  </a:cxn>
                  <a:cxn ang="0">
                    <a:pos x="10" y="138"/>
                  </a:cxn>
                </a:cxnLst>
                <a:rect l="0" t="0" r="r" b="b"/>
                <a:pathLst>
                  <a:path w="273" h="313">
                    <a:moveTo>
                      <a:pt x="0" y="62"/>
                    </a:moveTo>
                    <a:lnTo>
                      <a:pt x="55" y="53"/>
                    </a:lnTo>
                    <a:lnTo>
                      <a:pt x="80" y="48"/>
                    </a:lnTo>
                    <a:lnTo>
                      <a:pt x="81" y="50"/>
                    </a:lnTo>
                    <a:lnTo>
                      <a:pt x="93" y="52"/>
                    </a:lnTo>
                    <a:lnTo>
                      <a:pt x="98" y="53"/>
                    </a:lnTo>
                    <a:lnTo>
                      <a:pt x="104" y="55"/>
                    </a:lnTo>
                    <a:lnTo>
                      <a:pt x="109" y="60"/>
                    </a:lnTo>
                    <a:lnTo>
                      <a:pt x="116" y="60"/>
                    </a:lnTo>
                    <a:lnTo>
                      <a:pt x="121" y="55"/>
                    </a:lnTo>
                    <a:lnTo>
                      <a:pt x="124" y="60"/>
                    </a:lnTo>
                    <a:lnTo>
                      <a:pt x="118" y="63"/>
                    </a:lnTo>
                    <a:lnTo>
                      <a:pt x="113" y="68"/>
                    </a:lnTo>
                    <a:lnTo>
                      <a:pt x="118" y="68"/>
                    </a:lnTo>
                    <a:lnTo>
                      <a:pt x="123" y="63"/>
                    </a:lnTo>
                    <a:lnTo>
                      <a:pt x="133" y="63"/>
                    </a:lnTo>
                    <a:lnTo>
                      <a:pt x="139" y="67"/>
                    </a:lnTo>
                    <a:lnTo>
                      <a:pt x="144" y="68"/>
                    </a:lnTo>
                    <a:lnTo>
                      <a:pt x="149" y="63"/>
                    </a:lnTo>
                    <a:lnTo>
                      <a:pt x="154" y="62"/>
                    </a:lnTo>
                    <a:lnTo>
                      <a:pt x="159" y="58"/>
                    </a:lnTo>
                    <a:lnTo>
                      <a:pt x="171" y="53"/>
                    </a:lnTo>
                    <a:lnTo>
                      <a:pt x="176" y="53"/>
                    </a:lnTo>
                    <a:lnTo>
                      <a:pt x="186" y="53"/>
                    </a:lnTo>
                    <a:lnTo>
                      <a:pt x="196" y="43"/>
                    </a:lnTo>
                    <a:lnTo>
                      <a:pt x="203" y="35"/>
                    </a:lnTo>
                    <a:lnTo>
                      <a:pt x="208" y="30"/>
                    </a:lnTo>
                    <a:lnTo>
                      <a:pt x="213" y="27"/>
                    </a:lnTo>
                    <a:lnTo>
                      <a:pt x="223" y="18"/>
                    </a:lnTo>
                    <a:lnTo>
                      <a:pt x="254" y="0"/>
                    </a:lnTo>
                    <a:lnTo>
                      <a:pt x="254" y="3"/>
                    </a:lnTo>
                    <a:lnTo>
                      <a:pt x="273" y="110"/>
                    </a:lnTo>
                    <a:lnTo>
                      <a:pt x="269" y="112"/>
                    </a:lnTo>
                    <a:lnTo>
                      <a:pt x="266" y="112"/>
                    </a:lnTo>
                    <a:lnTo>
                      <a:pt x="264" y="118"/>
                    </a:lnTo>
                    <a:lnTo>
                      <a:pt x="268" y="122"/>
                    </a:lnTo>
                    <a:lnTo>
                      <a:pt x="271" y="138"/>
                    </a:lnTo>
                    <a:lnTo>
                      <a:pt x="269" y="143"/>
                    </a:lnTo>
                    <a:lnTo>
                      <a:pt x="268" y="160"/>
                    </a:lnTo>
                    <a:lnTo>
                      <a:pt x="268" y="165"/>
                    </a:lnTo>
                    <a:lnTo>
                      <a:pt x="268" y="171"/>
                    </a:lnTo>
                    <a:lnTo>
                      <a:pt x="266" y="171"/>
                    </a:lnTo>
                    <a:lnTo>
                      <a:pt x="266" y="176"/>
                    </a:lnTo>
                    <a:lnTo>
                      <a:pt x="266" y="181"/>
                    </a:lnTo>
                    <a:lnTo>
                      <a:pt x="266" y="188"/>
                    </a:lnTo>
                    <a:lnTo>
                      <a:pt x="264" y="198"/>
                    </a:lnTo>
                    <a:lnTo>
                      <a:pt x="258" y="203"/>
                    </a:lnTo>
                    <a:lnTo>
                      <a:pt x="251" y="215"/>
                    </a:lnTo>
                    <a:lnTo>
                      <a:pt x="241" y="223"/>
                    </a:lnTo>
                    <a:lnTo>
                      <a:pt x="231" y="220"/>
                    </a:lnTo>
                    <a:lnTo>
                      <a:pt x="226" y="226"/>
                    </a:lnTo>
                    <a:lnTo>
                      <a:pt x="226" y="231"/>
                    </a:lnTo>
                    <a:lnTo>
                      <a:pt x="219" y="236"/>
                    </a:lnTo>
                    <a:lnTo>
                      <a:pt x="218" y="241"/>
                    </a:lnTo>
                    <a:lnTo>
                      <a:pt x="218" y="246"/>
                    </a:lnTo>
                    <a:lnTo>
                      <a:pt x="213" y="251"/>
                    </a:lnTo>
                    <a:lnTo>
                      <a:pt x="218" y="256"/>
                    </a:lnTo>
                    <a:lnTo>
                      <a:pt x="214" y="261"/>
                    </a:lnTo>
                    <a:lnTo>
                      <a:pt x="213" y="268"/>
                    </a:lnTo>
                    <a:lnTo>
                      <a:pt x="208" y="260"/>
                    </a:lnTo>
                    <a:lnTo>
                      <a:pt x="201" y="258"/>
                    </a:lnTo>
                    <a:lnTo>
                      <a:pt x="198" y="263"/>
                    </a:lnTo>
                    <a:lnTo>
                      <a:pt x="196" y="268"/>
                    </a:lnTo>
                    <a:lnTo>
                      <a:pt x="196" y="273"/>
                    </a:lnTo>
                    <a:lnTo>
                      <a:pt x="194" y="276"/>
                    </a:lnTo>
                    <a:lnTo>
                      <a:pt x="193" y="281"/>
                    </a:lnTo>
                    <a:lnTo>
                      <a:pt x="194" y="285"/>
                    </a:lnTo>
                    <a:lnTo>
                      <a:pt x="196" y="295"/>
                    </a:lnTo>
                    <a:lnTo>
                      <a:pt x="191" y="298"/>
                    </a:lnTo>
                    <a:lnTo>
                      <a:pt x="191" y="303"/>
                    </a:lnTo>
                    <a:lnTo>
                      <a:pt x="186" y="308"/>
                    </a:lnTo>
                    <a:lnTo>
                      <a:pt x="179" y="313"/>
                    </a:lnTo>
                    <a:lnTo>
                      <a:pt x="174" y="313"/>
                    </a:lnTo>
                    <a:lnTo>
                      <a:pt x="173" y="313"/>
                    </a:lnTo>
                    <a:lnTo>
                      <a:pt x="169" y="308"/>
                    </a:lnTo>
                    <a:lnTo>
                      <a:pt x="164" y="303"/>
                    </a:lnTo>
                    <a:lnTo>
                      <a:pt x="159" y="303"/>
                    </a:lnTo>
                    <a:lnTo>
                      <a:pt x="154" y="298"/>
                    </a:lnTo>
                    <a:lnTo>
                      <a:pt x="149" y="288"/>
                    </a:lnTo>
                    <a:lnTo>
                      <a:pt x="144" y="291"/>
                    </a:lnTo>
                    <a:lnTo>
                      <a:pt x="138" y="296"/>
                    </a:lnTo>
                    <a:lnTo>
                      <a:pt x="136" y="301"/>
                    </a:lnTo>
                    <a:lnTo>
                      <a:pt x="129" y="301"/>
                    </a:lnTo>
                    <a:lnTo>
                      <a:pt x="124" y="305"/>
                    </a:lnTo>
                    <a:lnTo>
                      <a:pt x="119" y="300"/>
                    </a:lnTo>
                    <a:lnTo>
                      <a:pt x="113" y="298"/>
                    </a:lnTo>
                    <a:lnTo>
                      <a:pt x="108" y="300"/>
                    </a:lnTo>
                    <a:lnTo>
                      <a:pt x="104" y="305"/>
                    </a:lnTo>
                    <a:lnTo>
                      <a:pt x="99" y="305"/>
                    </a:lnTo>
                    <a:lnTo>
                      <a:pt x="90" y="296"/>
                    </a:lnTo>
                    <a:lnTo>
                      <a:pt x="86" y="295"/>
                    </a:lnTo>
                    <a:lnTo>
                      <a:pt x="75" y="296"/>
                    </a:lnTo>
                    <a:lnTo>
                      <a:pt x="70" y="295"/>
                    </a:lnTo>
                    <a:lnTo>
                      <a:pt x="61" y="285"/>
                    </a:lnTo>
                    <a:lnTo>
                      <a:pt x="58" y="278"/>
                    </a:lnTo>
                    <a:lnTo>
                      <a:pt x="46" y="273"/>
                    </a:lnTo>
                    <a:lnTo>
                      <a:pt x="36" y="276"/>
                    </a:lnTo>
                    <a:lnTo>
                      <a:pt x="31" y="273"/>
                    </a:lnTo>
                    <a:lnTo>
                      <a:pt x="25" y="276"/>
                    </a:lnTo>
                    <a:lnTo>
                      <a:pt x="10" y="138"/>
                    </a:lnTo>
                    <a:lnTo>
                      <a:pt x="0" y="62"/>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95" name="Freeform 527"/>
              <p:cNvSpPr>
                <a:spLocks/>
              </p:cNvSpPr>
              <p:nvPr/>
            </p:nvSpPr>
            <p:spPr bwMode="auto">
              <a:xfrm>
                <a:off x="4736" y="2661"/>
                <a:ext cx="291" cy="291"/>
              </a:xfrm>
              <a:custGeom>
                <a:avLst/>
                <a:gdLst/>
                <a:ahLst/>
                <a:cxnLst>
                  <a:cxn ang="0">
                    <a:pos x="6" y="203"/>
                  </a:cxn>
                  <a:cxn ang="0">
                    <a:pos x="18" y="188"/>
                  </a:cxn>
                  <a:cxn ang="0">
                    <a:pos x="20" y="171"/>
                  </a:cxn>
                  <a:cxn ang="0">
                    <a:pos x="23" y="158"/>
                  </a:cxn>
                  <a:cxn ang="0">
                    <a:pos x="35" y="150"/>
                  </a:cxn>
                  <a:cxn ang="0">
                    <a:pos x="45" y="146"/>
                  </a:cxn>
                  <a:cxn ang="0">
                    <a:pos x="45" y="131"/>
                  </a:cxn>
                  <a:cxn ang="0">
                    <a:pos x="53" y="116"/>
                  </a:cxn>
                  <a:cxn ang="0">
                    <a:pos x="78" y="105"/>
                  </a:cxn>
                  <a:cxn ang="0">
                    <a:pos x="93" y="78"/>
                  </a:cxn>
                  <a:cxn ang="0">
                    <a:pos x="93" y="61"/>
                  </a:cxn>
                  <a:cxn ang="0">
                    <a:pos x="95" y="50"/>
                  </a:cxn>
                  <a:cxn ang="0">
                    <a:pos x="95" y="12"/>
                  </a:cxn>
                  <a:cxn ang="0">
                    <a:pos x="96" y="2"/>
                  </a:cxn>
                  <a:cxn ang="0">
                    <a:pos x="176" y="63"/>
                  </a:cxn>
                  <a:cxn ang="0">
                    <a:pos x="193" y="96"/>
                  </a:cxn>
                  <a:cxn ang="0">
                    <a:pos x="205" y="80"/>
                  </a:cxn>
                  <a:cxn ang="0">
                    <a:pos x="221" y="68"/>
                  </a:cxn>
                  <a:cxn ang="0">
                    <a:pos x="228" y="68"/>
                  </a:cxn>
                  <a:cxn ang="0">
                    <a:pos x="243" y="63"/>
                  </a:cxn>
                  <a:cxn ang="0">
                    <a:pos x="255" y="51"/>
                  </a:cxn>
                  <a:cxn ang="0">
                    <a:pos x="270" y="55"/>
                  </a:cxn>
                  <a:cxn ang="0">
                    <a:pos x="280" y="60"/>
                  </a:cxn>
                  <a:cxn ang="0">
                    <a:pos x="290" y="71"/>
                  </a:cxn>
                  <a:cxn ang="0">
                    <a:pos x="286" y="90"/>
                  </a:cxn>
                  <a:cxn ang="0">
                    <a:pos x="253" y="81"/>
                  </a:cxn>
                  <a:cxn ang="0">
                    <a:pos x="246" y="103"/>
                  </a:cxn>
                  <a:cxn ang="0">
                    <a:pos x="235" y="120"/>
                  </a:cxn>
                  <a:cxn ang="0">
                    <a:pos x="220" y="131"/>
                  </a:cxn>
                  <a:cxn ang="0">
                    <a:pos x="215" y="148"/>
                  </a:cxn>
                  <a:cxn ang="0">
                    <a:pos x="205" y="166"/>
                  </a:cxn>
                  <a:cxn ang="0">
                    <a:pos x="188" y="158"/>
                  </a:cxn>
                  <a:cxn ang="0">
                    <a:pos x="181" y="176"/>
                  </a:cxn>
                  <a:cxn ang="0">
                    <a:pos x="173" y="193"/>
                  </a:cxn>
                  <a:cxn ang="0">
                    <a:pos x="165" y="216"/>
                  </a:cxn>
                  <a:cxn ang="0">
                    <a:pos x="161" y="243"/>
                  </a:cxn>
                  <a:cxn ang="0">
                    <a:pos x="158" y="255"/>
                  </a:cxn>
                  <a:cxn ang="0">
                    <a:pos x="131" y="268"/>
                  </a:cxn>
                  <a:cxn ang="0">
                    <a:pos x="123" y="276"/>
                  </a:cxn>
                  <a:cxn ang="0">
                    <a:pos x="100" y="283"/>
                  </a:cxn>
                  <a:cxn ang="0">
                    <a:pos x="80" y="291"/>
                  </a:cxn>
                  <a:cxn ang="0">
                    <a:pos x="55" y="279"/>
                  </a:cxn>
                  <a:cxn ang="0">
                    <a:pos x="40" y="268"/>
                  </a:cxn>
                  <a:cxn ang="0">
                    <a:pos x="13" y="241"/>
                  </a:cxn>
                  <a:cxn ang="0">
                    <a:pos x="3" y="215"/>
                  </a:cxn>
                  <a:cxn ang="0">
                    <a:pos x="0" y="203"/>
                  </a:cxn>
                </a:cxnLst>
                <a:rect l="0" t="0" r="r" b="b"/>
                <a:pathLst>
                  <a:path w="291" h="291">
                    <a:moveTo>
                      <a:pt x="0" y="203"/>
                    </a:moveTo>
                    <a:lnTo>
                      <a:pt x="1" y="203"/>
                    </a:lnTo>
                    <a:lnTo>
                      <a:pt x="6" y="203"/>
                    </a:lnTo>
                    <a:lnTo>
                      <a:pt x="13" y="198"/>
                    </a:lnTo>
                    <a:lnTo>
                      <a:pt x="18" y="193"/>
                    </a:lnTo>
                    <a:lnTo>
                      <a:pt x="18" y="188"/>
                    </a:lnTo>
                    <a:lnTo>
                      <a:pt x="23" y="185"/>
                    </a:lnTo>
                    <a:lnTo>
                      <a:pt x="21" y="175"/>
                    </a:lnTo>
                    <a:lnTo>
                      <a:pt x="20" y="171"/>
                    </a:lnTo>
                    <a:lnTo>
                      <a:pt x="21" y="166"/>
                    </a:lnTo>
                    <a:lnTo>
                      <a:pt x="23" y="163"/>
                    </a:lnTo>
                    <a:lnTo>
                      <a:pt x="23" y="158"/>
                    </a:lnTo>
                    <a:lnTo>
                      <a:pt x="25" y="153"/>
                    </a:lnTo>
                    <a:lnTo>
                      <a:pt x="28" y="148"/>
                    </a:lnTo>
                    <a:lnTo>
                      <a:pt x="35" y="150"/>
                    </a:lnTo>
                    <a:lnTo>
                      <a:pt x="40" y="158"/>
                    </a:lnTo>
                    <a:lnTo>
                      <a:pt x="41" y="151"/>
                    </a:lnTo>
                    <a:lnTo>
                      <a:pt x="45" y="146"/>
                    </a:lnTo>
                    <a:lnTo>
                      <a:pt x="40" y="141"/>
                    </a:lnTo>
                    <a:lnTo>
                      <a:pt x="45" y="136"/>
                    </a:lnTo>
                    <a:lnTo>
                      <a:pt x="45" y="131"/>
                    </a:lnTo>
                    <a:lnTo>
                      <a:pt x="46" y="126"/>
                    </a:lnTo>
                    <a:lnTo>
                      <a:pt x="53" y="121"/>
                    </a:lnTo>
                    <a:lnTo>
                      <a:pt x="53" y="116"/>
                    </a:lnTo>
                    <a:lnTo>
                      <a:pt x="58" y="110"/>
                    </a:lnTo>
                    <a:lnTo>
                      <a:pt x="68" y="113"/>
                    </a:lnTo>
                    <a:lnTo>
                      <a:pt x="78" y="105"/>
                    </a:lnTo>
                    <a:lnTo>
                      <a:pt x="85" y="93"/>
                    </a:lnTo>
                    <a:lnTo>
                      <a:pt x="91" y="88"/>
                    </a:lnTo>
                    <a:lnTo>
                      <a:pt x="93" y="78"/>
                    </a:lnTo>
                    <a:lnTo>
                      <a:pt x="93" y="71"/>
                    </a:lnTo>
                    <a:lnTo>
                      <a:pt x="93" y="66"/>
                    </a:lnTo>
                    <a:lnTo>
                      <a:pt x="93" y="61"/>
                    </a:lnTo>
                    <a:lnTo>
                      <a:pt x="95" y="61"/>
                    </a:lnTo>
                    <a:lnTo>
                      <a:pt x="95" y="55"/>
                    </a:lnTo>
                    <a:lnTo>
                      <a:pt x="95" y="50"/>
                    </a:lnTo>
                    <a:lnTo>
                      <a:pt x="96" y="33"/>
                    </a:lnTo>
                    <a:lnTo>
                      <a:pt x="98" y="28"/>
                    </a:lnTo>
                    <a:lnTo>
                      <a:pt x="95" y="12"/>
                    </a:lnTo>
                    <a:lnTo>
                      <a:pt x="91" y="8"/>
                    </a:lnTo>
                    <a:lnTo>
                      <a:pt x="93" y="2"/>
                    </a:lnTo>
                    <a:lnTo>
                      <a:pt x="96" y="2"/>
                    </a:lnTo>
                    <a:lnTo>
                      <a:pt x="100" y="0"/>
                    </a:lnTo>
                    <a:lnTo>
                      <a:pt x="113" y="75"/>
                    </a:lnTo>
                    <a:lnTo>
                      <a:pt x="176" y="63"/>
                    </a:lnTo>
                    <a:lnTo>
                      <a:pt x="185" y="106"/>
                    </a:lnTo>
                    <a:lnTo>
                      <a:pt x="188" y="100"/>
                    </a:lnTo>
                    <a:lnTo>
                      <a:pt x="193" y="96"/>
                    </a:lnTo>
                    <a:lnTo>
                      <a:pt x="196" y="90"/>
                    </a:lnTo>
                    <a:lnTo>
                      <a:pt x="201" y="85"/>
                    </a:lnTo>
                    <a:lnTo>
                      <a:pt x="205" y="80"/>
                    </a:lnTo>
                    <a:lnTo>
                      <a:pt x="208" y="78"/>
                    </a:lnTo>
                    <a:lnTo>
                      <a:pt x="213" y="78"/>
                    </a:lnTo>
                    <a:lnTo>
                      <a:pt x="221" y="68"/>
                    </a:lnTo>
                    <a:lnTo>
                      <a:pt x="221" y="63"/>
                    </a:lnTo>
                    <a:lnTo>
                      <a:pt x="223" y="63"/>
                    </a:lnTo>
                    <a:lnTo>
                      <a:pt x="228" y="68"/>
                    </a:lnTo>
                    <a:lnTo>
                      <a:pt x="233" y="68"/>
                    </a:lnTo>
                    <a:lnTo>
                      <a:pt x="241" y="68"/>
                    </a:lnTo>
                    <a:lnTo>
                      <a:pt x="243" y="63"/>
                    </a:lnTo>
                    <a:lnTo>
                      <a:pt x="246" y="56"/>
                    </a:lnTo>
                    <a:lnTo>
                      <a:pt x="253" y="56"/>
                    </a:lnTo>
                    <a:lnTo>
                      <a:pt x="255" y="51"/>
                    </a:lnTo>
                    <a:lnTo>
                      <a:pt x="260" y="50"/>
                    </a:lnTo>
                    <a:lnTo>
                      <a:pt x="265" y="51"/>
                    </a:lnTo>
                    <a:lnTo>
                      <a:pt x="270" y="55"/>
                    </a:lnTo>
                    <a:lnTo>
                      <a:pt x="281" y="55"/>
                    </a:lnTo>
                    <a:lnTo>
                      <a:pt x="281" y="55"/>
                    </a:lnTo>
                    <a:lnTo>
                      <a:pt x="280" y="60"/>
                    </a:lnTo>
                    <a:lnTo>
                      <a:pt x="285" y="61"/>
                    </a:lnTo>
                    <a:lnTo>
                      <a:pt x="285" y="66"/>
                    </a:lnTo>
                    <a:lnTo>
                      <a:pt x="290" y="71"/>
                    </a:lnTo>
                    <a:lnTo>
                      <a:pt x="291" y="75"/>
                    </a:lnTo>
                    <a:lnTo>
                      <a:pt x="290" y="85"/>
                    </a:lnTo>
                    <a:lnTo>
                      <a:pt x="286" y="90"/>
                    </a:lnTo>
                    <a:lnTo>
                      <a:pt x="256" y="73"/>
                    </a:lnTo>
                    <a:lnTo>
                      <a:pt x="251" y="76"/>
                    </a:lnTo>
                    <a:lnTo>
                      <a:pt x="253" y="81"/>
                    </a:lnTo>
                    <a:lnTo>
                      <a:pt x="250" y="86"/>
                    </a:lnTo>
                    <a:lnTo>
                      <a:pt x="251" y="98"/>
                    </a:lnTo>
                    <a:lnTo>
                      <a:pt x="246" y="103"/>
                    </a:lnTo>
                    <a:lnTo>
                      <a:pt x="243" y="113"/>
                    </a:lnTo>
                    <a:lnTo>
                      <a:pt x="240" y="118"/>
                    </a:lnTo>
                    <a:lnTo>
                      <a:pt x="235" y="120"/>
                    </a:lnTo>
                    <a:lnTo>
                      <a:pt x="230" y="130"/>
                    </a:lnTo>
                    <a:lnTo>
                      <a:pt x="225" y="131"/>
                    </a:lnTo>
                    <a:lnTo>
                      <a:pt x="220" y="131"/>
                    </a:lnTo>
                    <a:lnTo>
                      <a:pt x="218" y="136"/>
                    </a:lnTo>
                    <a:lnTo>
                      <a:pt x="216" y="143"/>
                    </a:lnTo>
                    <a:lnTo>
                      <a:pt x="215" y="148"/>
                    </a:lnTo>
                    <a:lnTo>
                      <a:pt x="211" y="160"/>
                    </a:lnTo>
                    <a:lnTo>
                      <a:pt x="210" y="165"/>
                    </a:lnTo>
                    <a:lnTo>
                      <a:pt x="205" y="166"/>
                    </a:lnTo>
                    <a:lnTo>
                      <a:pt x="193" y="165"/>
                    </a:lnTo>
                    <a:lnTo>
                      <a:pt x="193" y="163"/>
                    </a:lnTo>
                    <a:lnTo>
                      <a:pt x="188" y="158"/>
                    </a:lnTo>
                    <a:lnTo>
                      <a:pt x="183" y="160"/>
                    </a:lnTo>
                    <a:lnTo>
                      <a:pt x="183" y="170"/>
                    </a:lnTo>
                    <a:lnTo>
                      <a:pt x="181" y="176"/>
                    </a:lnTo>
                    <a:lnTo>
                      <a:pt x="180" y="178"/>
                    </a:lnTo>
                    <a:lnTo>
                      <a:pt x="176" y="188"/>
                    </a:lnTo>
                    <a:lnTo>
                      <a:pt x="173" y="193"/>
                    </a:lnTo>
                    <a:lnTo>
                      <a:pt x="173" y="200"/>
                    </a:lnTo>
                    <a:lnTo>
                      <a:pt x="170" y="210"/>
                    </a:lnTo>
                    <a:lnTo>
                      <a:pt x="165" y="216"/>
                    </a:lnTo>
                    <a:lnTo>
                      <a:pt x="160" y="228"/>
                    </a:lnTo>
                    <a:lnTo>
                      <a:pt x="158" y="238"/>
                    </a:lnTo>
                    <a:lnTo>
                      <a:pt x="161" y="243"/>
                    </a:lnTo>
                    <a:lnTo>
                      <a:pt x="158" y="248"/>
                    </a:lnTo>
                    <a:lnTo>
                      <a:pt x="158" y="253"/>
                    </a:lnTo>
                    <a:lnTo>
                      <a:pt x="158" y="255"/>
                    </a:lnTo>
                    <a:lnTo>
                      <a:pt x="148" y="261"/>
                    </a:lnTo>
                    <a:lnTo>
                      <a:pt x="141" y="260"/>
                    </a:lnTo>
                    <a:lnTo>
                      <a:pt x="131" y="268"/>
                    </a:lnTo>
                    <a:lnTo>
                      <a:pt x="123" y="266"/>
                    </a:lnTo>
                    <a:lnTo>
                      <a:pt x="123" y="271"/>
                    </a:lnTo>
                    <a:lnTo>
                      <a:pt x="123" y="276"/>
                    </a:lnTo>
                    <a:lnTo>
                      <a:pt x="116" y="278"/>
                    </a:lnTo>
                    <a:lnTo>
                      <a:pt x="105" y="283"/>
                    </a:lnTo>
                    <a:lnTo>
                      <a:pt x="100" y="283"/>
                    </a:lnTo>
                    <a:lnTo>
                      <a:pt x="91" y="279"/>
                    </a:lnTo>
                    <a:lnTo>
                      <a:pt x="90" y="284"/>
                    </a:lnTo>
                    <a:lnTo>
                      <a:pt x="80" y="291"/>
                    </a:lnTo>
                    <a:lnTo>
                      <a:pt x="71" y="291"/>
                    </a:lnTo>
                    <a:lnTo>
                      <a:pt x="61" y="284"/>
                    </a:lnTo>
                    <a:lnTo>
                      <a:pt x="55" y="279"/>
                    </a:lnTo>
                    <a:lnTo>
                      <a:pt x="51" y="273"/>
                    </a:lnTo>
                    <a:lnTo>
                      <a:pt x="51" y="268"/>
                    </a:lnTo>
                    <a:lnTo>
                      <a:pt x="40" y="268"/>
                    </a:lnTo>
                    <a:lnTo>
                      <a:pt x="30" y="261"/>
                    </a:lnTo>
                    <a:lnTo>
                      <a:pt x="18" y="246"/>
                    </a:lnTo>
                    <a:lnTo>
                      <a:pt x="13" y="241"/>
                    </a:lnTo>
                    <a:lnTo>
                      <a:pt x="11" y="236"/>
                    </a:lnTo>
                    <a:lnTo>
                      <a:pt x="1" y="225"/>
                    </a:lnTo>
                    <a:lnTo>
                      <a:pt x="3" y="215"/>
                    </a:lnTo>
                    <a:lnTo>
                      <a:pt x="3" y="208"/>
                    </a:lnTo>
                    <a:lnTo>
                      <a:pt x="1" y="206"/>
                    </a:lnTo>
                    <a:lnTo>
                      <a:pt x="0" y="203"/>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96" name="Freeform 528"/>
              <p:cNvSpPr>
                <a:spLocks/>
              </p:cNvSpPr>
              <p:nvPr/>
            </p:nvSpPr>
            <p:spPr bwMode="auto">
              <a:xfrm>
                <a:off x="4736" y="2661"/>
                <a:ext cx="291" cy="291"/>
              </a:xfrm>
              <a:custGeom>
                <a:avLst/>
                <a:gdLst/>
                <a:ahLst/>
                <a:cxnLst>
                  <a:cxn ang="0">
                    <a:pos x="6" y="203"/>
                  </a:cxn>
                  <a:cxn ang="0">
                    <a:pos x="18" y="188"/>
                  </a:cxn>
                  <a:cxn ang="0">
                    <a:pos x="20" y="171"/>
                  </a:cxn>
                  <a:cxn ang="0">
                    <a:pos x="23" y="158"/>
                  </a:cxn>
                  <a:cxn ang="0">
                    <a:pos x="35" y="150"/>
                  </a:cxn>
                  <a:cxn ang="0">
                    <a:pos x="45" y="146"/>
                  </a:cxn>
                  <a:cxn ang="0">
                    <a:pos x="45" y="131"/>
                  </a:cxn>
                  <a:cxn ang="0">
                    <a:pos x="53" y="116"/>
                  </a:cxn>
                  <a:cxn ang="0">
                    <a:pos x="78" y="105"/>
                  </a:cxn>
                  <a:cxn ang="0">
                    <a:pos x="93" y="78"/>
                  </a:cxn>
                  <a:cxn ang="0">
                    <a:pos x="93" y="61"/>
                  </a:cxn>
                  <a:cxn ang="0">
                    <a:pos x="95" y="50"/>
                  </a:cxn>
                  <a:cxn ang="0">
                    <a:pos x="95" y="12"/>
                  </a:cxn>
                  <a:cxn ang="0">
                    <a:pos x="96" y="2"/>
                  </a:cxn>
                  <a:cxn ang="0">
                    <a:pos x="176" y="63"/>
                  </a:cxn>
                  <a:cxn ang="0">
                    <a:pos x="193" y="96"/>
                  </a:cxn>
                  <a:cxn ang="0">
                    <a:pos x="205" y="80"/>
                  </a:cxn>
                  <a:cxn ang="0">
                    <a:pos x="221" y="68"/>
                  </a:cxn>
                  <a:cxn ang="0">
                    <a:pos x="228" y="68"/>
                  </a:cxn>
                  <a:cxn ang="0">
                    <a:pos x="243" y="63"/>
                  </a:cxn>
                  <a:cxn ang="0">
                    <a:pos x="255" y="51"/>
                  </a:cxn>
                  <a:cxn ang="0">
                    <a:pos x="270" y="55"/>
                  </a:cxn>
                  <a:cxn ang="0">
                    <a:pos x="280" y="60"/>
                  </a:cxn>
                  <a:cxn ang="0">
                    <a:pos x="290" y="71"/>
                  </a:cxn>
                  <a:cxn ang="0">
                    <a:pos x="286" y="90"/>
                  </a:cxn>
                  <a:cxn ang="0">
                    <a:pos x="253" y="81"/>
                  </a:cxn>
                  <a:cxn ang="0">
                    <a:pos x="246" y="103"/>
                  </a:cxn>
                  <a:cxn ang="0">
                    <a:pos x="235" y="120"/>
                  </a:cxn>
                  <a:cxn ang="0">
                    <a:pos x="220" y="131"/>
                  </a:cxn>
                  <a:cxn ang="0">
                    <a:pos x="215" y="148"/>
                  </a:cxn>
                  <a:cxn ang="0">
                    <a:pos x="205" y="166"/>
                  </a:cxn>
                  <a:cxn ang="0">
                    <a:pos x="188" y="158"/>
                  </a:cxn>
                  <a:cxn ang="0">
                    <a:pos x="181" y="176"/>
                  </a:cxn>
                  <a:cxn ang="0">
                    <a:pos x="173" y="193"/>
                  </a:cxn>
                  <a:cxn ang="0">
                    <a:pos x="165" y="216"/>
                  </a:cxn>
                  <a:cxn ang="0">
                    <a:pos x="161" y="243"/>
                  </a:cxn>
                  <a:cxn ang="0">
                    <a:pos x="158" y="255"/>
                  </a:cxn>
                  <a:cxn ang="0">
                    <a:pos x="131" y="268"/>
                  </a:cxn>
                  <a:cxn ang="0">
                    <a:pos x="123" y="276"/>
                  </a:cxn>
                  <a:cxn ang="0">
                    <a:pos x="100" y="283"/>
                  </a:cxn>
                  <a:cxn ang="0">
                    <a:pos x="80" y="291"/>
                  </a:cxn>
                  <a:cxn ang="0">
                    <a:pos x="55" y="279"/>
                  </a:cxn>
                  <a:cxn ang="0">
                    <a:pos x="40" y="268"/>
                  </a:cxn>
                  <a:cxn ang="0">
                    <a:pos x="13" y="241"/>
                  </a:cxn>
                  <a:cxn ang="0">
                    <a:pos x="3" y="215"/>
                  </a:cxn>
                  <a:cxn ang="0">
                    <a:pos x="0" y="203"/>
                  </a:cxn>
                </a:cxnLst>
                <a:rect l="0" t="0" r="r" b="b"/>
                <a:pathLst>
                  <a:path w="291" h="291">
                    <a:moveTo>
                      <a:pt x="0" y="203"/>
                    </a:moveTo>
                    <a:lnTo>
                      <a:pt x="1" y="203"/>
                    </a:lnTo>
                    <a:lnTo>
                      <a:pt x="6" y="203"/>
                    </a:lnTo>
                    <a:lnTo>
                      <a:pt x="13" y="198"/>
                    </a:lnTo>
                    <a:lnTo>
                      <a:pt x="18" y="193"/>
                    </a:lnTo>
                    <a:lnTo>
                      <a:pt x="18" y="188"/>
                    </a:lnTo>
                    <a:lnTo>
                      <a:pt x="23" y="185"/>
                    </a:lnTo>
                    <a:lnTo>
                      <a:pt x="21" y="175"/>
                    </a:lnTo>
                    <a:lnTo>
                      <a:pt x="20" y="171"/>
                    </a:lnTo>
                    <a:lnTo>
                      <a:pt x="21" y="166"/>
                    </a:lnTo>
                    <a:lnTo>
                      <a:pt x="23" y="163"/>
                    </a:lnTo>
                    <a:lnTo>
                      <a:pt x="23" y="158"/>
                    </a:lnTo>
                    <a:lnTo>
                      <a:pt x="25" y="153"/>
                    </a:lnTo>
                    <a:lnTo>
                      <a:pt x="28" y="148"/>
                    </a:lnTo>
                    <a:lnTo>
                      <a:pt x="35" y="150"/>
                    </a:lnTo>
                    <a:lnTo>
                      <a:pt x="40" y="158"/>
                    </a:lnTo>
                    <a:lnTo>
                      <a:pt x="41" y="151"/>
                    </a:lnTo>
                    <a:lnTo>
                      <a:pt x="45" y="146"/>
                    </a:lnTo>
                    <a:lnTo>
                      <a:pt x="40" y="141"/>
                    </a:lnTo>
                    <a:lnTo>
                      <a:pt x="45" y="136"/>
                    </a:lnTo>
                    <a:lnTo>
                      <a:pt x="45" y="131"/>
                    </a:lnTo>
                    <a:lnTo>
                      <a:pt x="46" y="126"/>
                    </a:lnTo>
                    <a:lnTo>
                      <a:pt x="53" y="121"/>
                    </a:lnTo>
                    <a:lnTo>
                      <a:pt x="53" y="116"/>
                    </a:lnTo>
                    <a:lnTo>
                      <a:pt x="58" y="110"/>
                    </a:lnTo>
                    <a:lnTo>
                      <a:pt x="68" y="113"/>
                    </a:lnTo>
                    <a:lnTo>
                      <a:pt x="78" y="105"/>
                    </a:lnTo>
                    <a:lnTo>
                      <a:pt x="85" y="93"/>
                    </a:lnTo>
                    <a:lnTo>
                      <a:pt x="91" y="88"/>
                    </a:lnTo>
                    <a:lnTo>
                      <a:pt x="93" y="78"/>
                    </a:lnTo>
                    <a:lnTo>
                      <a:pt x="93" y="71"/>
                    </a:lnTo>
                    <a:lnTo>
                      <a:pt x="93" y="66"/>
                    </a:lnTo>
                    <a:lnTo>
                      <a:pt x="93" y="61"/>
                    </a:lnTo>
                    <a:lnTo>
                      <a:pt x="95" y="61"/>
                    </a:lnTo>
                    <a:lnTo>
                      <a:pt x="95" y="55"/>
                    </a:lnTo>
                    <a:lnTo>
                      <a:pt x="95" y="50"/>
                    </a:lnTo>
                    <a:lnTo>
                      <a:pt x="96" y="33"/>
                    </a:lnTo>
                    <a:lnTo>
                      <a:pt x="98" y="28"/>
                    </a:lnTo>
                    <a:lnTo>
                      <a:pt x="95" y="12"/>
                    </a:lnTo>
                    <a:lnTo>
                      <a:pt x="91" y="8"/>
                    </a:lnTo>
                    <a:lnTo>
                      <a:pt x="93" y="2"/>
                    </a:lnTo>
                    <a:lnTo>
                      <a:pt x="96" y="2"/>
                    </a:lnTo>
                    <a:lnTo>
                      <a:pt x="100" y="0"/>
                    </a:lnTo>
                    <a:lnTo>
                      <a:pt x="113" y="75"/>
                    </a:lnTo>
                    <a:lnTo>
                      <a:pt x="176" y="63"/>
                    </a:lnTo>
                    <a:lnTo>
                      <a:pt x="185" y="106"/>
                    </a:lnTo>
                    <a:lnTo>
                      <a:pt x="188" y="100"/>
                    </a:lnTo>
                    <a:lnTo>
                      <a:pt x="193" y="96"/>
                    </a:lnTo>
                    <a:lnTo>
                      <a:pt x="196" y="90"/>
                    </a:lnTo>
                    <a:lnTo>
                      <a:pt x="201" y="85"/>
                    </a:lnTo>
                    <a:lnTo>
                      <a:pt x="205" y="80"/>
                    </a:lnTo>
                    <a:lnTo>
                      <a:pt x="208" y="78"/>
                    </a:lnTo>
                    <a:lnTo>
                      <a:pt x="213" y="78"/>
                    </a:lnTo>
                    <a:lnTo>
                      <a:pt x="221" y="68"/>
                    </a:lnTo>
                    <a:lnTo>
                      <a:pt x="221" y="63"/>
                    </a:lnTo>
                    <a:lnTo>
                      <a:pt x="223" y="63"/>
                    </a:lnTo>
                    <a:lnTo>
                      <a:pt x="228" y="68"/>
                    </a:lnTo>
                    <a:lnTo>
                      <a:pt x="233" y="68"/>
                    </a:lnTo>
                    <a:lnTo>
                      <a:pt x="241" y="68"/>
                    </a:lnTo>
                    <a:lnTo>
                      <a:pt x="243" y="63"/>
                    </a:lnTo>
                    <a:lnTo>
                      <a:pt x="246" y="56"/>
                    </a:lnTo>
                    <a:lnTo>
                      <a:pt x="253" y="56"/>
                    </a:lnTo>
                    <a:lnTo>
                      <a:pt x="255" y="51"/>
                    </a:lnTo>
                    <a:lnTo>
                      <a:pt x="260" y="50"/>
                    </a:lnTo>
                    <a:lnTo>
                      <a:pt x="265" y="51"/>
                    </a:lnTo>
                    <a:lnTo>
                      <a:pt x="270" y="55"/>
                    </a:lnTo>
                    <a:lnTo>
                      <a:pt x="281" y="55"/>
                    </a:lnTo>
                    <a:lnTo>
                      <a:pt x="281" y="55"/>
                    </a:lnTo>
                    <a:lnTo>
                      <a:pt x="280" y="60"/>
                    </a:lnTo>
                    <a:lnTo>
                      <a:pt x="285" y="61"/>
                    </a:lnTo>
                    <a:lnTo>
                      <a:pt x="285" y="66"/>
                    </a:lnTo>
                    <a:lnTo>
                      <a:pt x="290" y="71"/>
                    </a:lnTo>
                    <a:lnTo>
                      <a:pt x="291" y="75"/>
                    </a:lnTo>
                    <a:lnTo>
                      <a:pt x="290" y="85"/>
                    </a:lnTo>
                    <a:lnTo>
                      <a:pt x="286" y="90"/>
                    </a:lnTo>
                    <a:lnTo>
                      <a:pt x="256" y="73"/>
                    </a:lnTo>
                    <a:lnTo>
                      <a:pt x="251" y="76"/>
                    </a:lnTo>
                    <a:lnTo>
                      <a:pt x="253" y="81"/>
                    </a:lnTo>
                    <a:lnTo>
                      <a:pt x="250" y="86"/>
                    </a:lnTo>
                    <a:lnTo>
                      <a:pt x="251" y="98"/>
                    </a:lnTo>
                    <a:lnTo>
                      <a:pt x="246" y="103"/>
                    </a:lnTo>
                    <a:lnTo>
                      <a:pt x="243" y="113"/>
                    </a:lnTo>
                    <a:lnTo>
                      <a:pt x="240" y="118"/>
                    </a:lnTo>
                    <a:lnTo>
                      <a:pt x="235" y="120"/>
                    </a:lnTo>
                    <a:lnTo>
                      <a:pt x="230" y="130"/>
                    </a:lnTo>
                    <a:lnTo>
                      <a:pt x="225" y="131"/>
                    </a:lnTo>
                    <a:lnTo>
                      <a:pt x="220" y="131"/>
                    </a:lnTo>
                    <a:lnTo>
                      <a:pt x="218" y="136"/>
                    </a:lnTo>
                    <a:lnTo>
                      <a:pt x="216" y="143"/>
                    </a:lnTo>
                    <a:lnTo>
                      <a:pt x="215" y="148"/>
                    </a:lnTo>
                    <a:lnTo>
                      <a:pt x="211" y="160"/>
                    </a:lnTo>
                    <a:lnTo>
                      <a:pt x="210" y="165"/>
                    </a:lnTo>
                    <a:lnTo>
                      <a:pt x="205" y="166"/>
                    </a:lnTo>
                    <a:lnTo>
                      <a:pt x="193" y="165"/>
                    </a:lnTo>
                    <a:lnTo>
                      <a:pt x="193" y="163"/>
                    </a:lnTo>
                    <a:lnTo>
                      <a:pt x="188" y="158"/>
                    </a:lnTo>
                    <a:lnTo>
                      <a:pt x="183" y="160"/>
                    </a:lnTo>
                    <a:lnTo>
                      <a:pt x="183" y="170"/>
                    </a:lnTo>
                    <a:lnTo>
                      <a:pt x="181" y="176"/>
                    </a:lnTo>
                    <a:lnTo>
                      <a:pt x="180" y="178"/>
                    </a:lnTo>
                    <a:lnTo>
                      <a:pt x="176" y="188"/>
                    </a:lnTo>
                    <a:lnTo>
                      <a:pt x="173" y="193"/>
                    </a:lnTo>
                    <a:lnTo>
                      <a:pt x="173" y="200"/>
                    </a:lnTo>
                    <a:lnTo>
                      <a:pt x="170" y="210"/>
                    </a:lnTo>
                    <a:lnTo>
                      <a:pt x="165" y="216"/>
                    </a:lnTo>
                    <a:lnTo>
                      <a:pt x="160" y="228"/>
                    </a:lnTo>
                    <a:lnTo>
                      <a:pt x="158" y="238"/>
                    </a:lnTo>
                    <a:lnTo>
                      <a:pt x="161" y="243"/>
                    </a:lnTo>
                    <a:lnTo>
                      <a:pt x="158" y="248"/>
                    </a:lnTo>
                    <a:lnTo>
                      <a:pt x="158" y="253"/>
                    </a:lnTo>
                    <a:lnTo>
                      <a:pt x="158" y="255"/>
                    </a:lnTo>
                    <a:lnTo>
                      <a:pt x="148" y="261"/>
                    </a:lnTo>
                    <a:lnTo>
                      <a:pt x="141" y="260"/>
                    </a:lnTo>
                    <a:lnTo>
                      <a:pt x="131" y="268"/>
                    </a:lnTo>
                    <a:lnTo>
                      <a:pt x="123" y="266"/>
                    </a:lnTo>
                    <a:lnTo>
                      <a:pt x="123" y="271"/>
                    </a:lnTo>
                    <a:lnTo>
                      <a:pt x="123" y="276"/>
                    </a:lnTo>
                    <a:lnTo>
                      <a:pt x="116" y="278"/>
                    </a:lnTo>
                    <a:lnTo>
                      <a:pt x="105" y="283"/>
                    </a:lnTo>
                    <a:lnTo>
                      <a:pt x="100" y="283"/>
                    </a:lnTo>
                    <a:lnTo>
                      <a:pt x="91" y="279"/>
                    </a:lnTo>
                    <a:lnTo>
                      <a:pt x="90" y="284"/>
                    </a:lnTo>
                    <a:lnTo>
                      <a:pt x="80" y="291"/>
                    </a:lnTo>
                    <a:lnTo>
                      <a:pt x="71" y="291"/>
                    </a:lnTo>
                    <a:lnTo>
                      <a:pt x="61" y="284"/>
                    </a:lnTo>
                    <a:lnTo>
                      <a:pt x="55" y="279"/>
                    </a:lnTo>
                    <a:lnTo>
                      <a:pt x="51" y="273"/>
                    </a:lnTo>
                    <a:lnTo>
                      <a:pt x="51" y="268"/>
                    </a:lnTo>
                    <a:lnTo>
                      <a:pt x="40" y="268"/>
                    </a:lnTo>
                    <a:lnTo>
                      <a:pt x="30" y="261"/>
                    </a:lnTo>
                    <a:lnTo>
                      <a:pt x="18" y="246"/>
                    </a:lnTo>
                    <a:lnTo>
                      <a:pt x="13" y="241"/>
                    </a:lnTo>
                    <a:lnTo>
                      <a:pt x="11" y="236"/>
                    </a:lnTo>
                    <a:lnTo>
                      <a:pt x="1" y="225"/>
                    </a:lnTo>
                    <a:lnTo>
                      <a:pt x="3" y="215"/>
                    </a:lnTo>
                    <a:lnTo>
                      <a:pt x="3" y="208"/>
                    </a:lnTo>
                    <a:lnTo>
                      <a:pt x="1" y="206"/>
                    </a:lnTo>
                    <a:lnTo>
                      <a:pt x="0" y="203"/>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97" name="Freeform 529"/>
              <p:cNvSpPr>
                <a:spLocks/>
              </p:cNvSpPr>
              <p:nvPr/>
            </p:nvSpPr>
            <p:spPr bwMode="auto">
              <a:xfrm>
                <a:off x="4817" y="2483"/>
                <a:ext cx="378" cy="248"/>
              </a:xfrm>
              <a:custGeom>
                <a:avLst/>
                <a:gdLst/>
                <a:ahLst/>
                <a:cxnLst>
                  <a:cxn ang="0">
                    <a:pos x="7" y="60"/>
                  </a:cxn>
                  <a:cxn ang="0">
                    <a:pos x="22" y="45"/>
                  </a:cxn>
                  <a:cxn ang="0">
                    <a:pos x="40" y="33"/>
                  </a:cxn>
                  <a:cxn ang="0">
                    <a:pos x="45" y="53"/>
                  </a:cxn>
                  <a:cxn ang="0">
                    <a:pos x="169" y="30"/>
                  </a:cxn>
                  <a:cxn ang="0">
                    <a:pos x="308" y="0"/>
                  </a:cxn>
                  <a:cxn ang="0">
                    <a:pos x="313" y="3"/>
                  </a:cxn>
                  <a:cxn ang="0">
                    <a:pos x="320" y="8"/>
                  </a:cxn>
                  <a:cxn ang="0">
                    <a:pos x="332" y="23"/>
                  </a:cxn>
                  <a:cxn ang="0">
                    <a:pos x="337" y="33"/>
                  </a:cxn>
                  <a:cxn ang="0">
                    <a:pos x="352" y="38"/>
                  </a:cxn>
                  <a:cxn ang="0">
                    <a:pos x="358" y="43"/>
                  </a:cxn>
                  <a:cxn ang="0">
                    <a:pos x="350" y="55"/>
                  </a:cxn>
                  <a:cxn ang="0">
                    <a:pos x="345" y="73"/>
                  </a:cxn>
                  <a:cxn ang="0">
                    <a:pos x="342" y="83"/>
                  </a:cxn>
                  <a:cxn ang="0">
                    <a:pos x="347" y="88"/>
                  </a:cxn>
                  <a:cxn ang="0">
                    <a:pos x="340" y="98"/>
                  </a:cxn>
                  <a:cxn ang="0">
                    <a:pos x="347" y="113"/>
                  </a:cxn>
                  <a:cxn ang="0">
                    <a:pos x="353" y="120"/>
                  </a:cxn>
                  <a:cxn ang="0">
                    <a:pos x="362" y="125"/>
                  </a:cxn>
                  <a:cxn ang="0">
                    <a:pos x="378" y="140"/>
                  </a:cxn>
                  <a:cxn ang="0">
                    <a:pos x="370" y="150"/>
                  </a:cxn>
                  <a:cxn ang="0">
                    <a:pos x="363" y="156"/>
                  </a:cxn>
                  <a:cxn ang="0">
                    <a:pos x="363" y="156"/>
                  </a:cxn>
                  <a:cxn ang="0">
                    <a:pos x="360" y="166"/>
                  </a:cxn>
                  <a:cxn ang="0">
                    <a:pos x="348" y="173"/>
                  </a:cxn>
                  <a:cxn ang="0">
                    <a:pos x="342" y="176"/>
                  </a:cxn>
                  <a:cxn ang="0">
                    <a:pos x="333" y="176"/>
                  </a:cxn>
                  <a:cxn ang="0">
                    <a:pos x="325" y="185"/>
                  </a:cxn>
                  <a:cxn ang="0">
                    <a:pos x="202" y="216"/>
                  </a:cxn>
                  <a:cxn ang="0">
                    <a:pos x="32" y="248"/>
                  </a:cxn>
                  <a:cxn ang="0">
                    <a:pos x="0" y="66"/>
                  </a:cxn>
                </a:cxnLst>
                <a:rect l="0" t="0" r="r" b="b"/>
                <a:pathLst>
                  <a:path w="378" h="248">
                    <a:moveTo>
                      <a:pt x="0" y="63"/>
                    </a:moveTo>
                    <a:lnTo>
                      <a:pt x="7" y="60"/>
                    </a:lnTo>
                    <a:lnTo>
                      <a:pt x="17" y="51"/>
                    </a:lnTo>
                    <a:lnTo>
                      <a:pt x="22" y="45"/>
                    </a:lnTo>
                    <a:lnTo>
                      <a:pt x="24" y="46"/>
                    </a:lnTo>
                    <a:lnTo>
                      <a:pt x="40" y="33"/>
                    </a:lnTo>
                    <a:lnTo>
                      <a:pt x="42" y="35"/>
                    </a:lnTo>
                    <a:lnTo>
                      <a:pt x="45" y="53"/>
                    </a:lnTo>
                    <a:lnTo>
                      <a:pt x="94" y="45"/>
                    </a:lnTo>
                    <a:lnTo>
                      <a:pt x="169" y="30"/>
                    </a:lnTo>
                    <a:lnTo>
                      <a:pt x="252" y="13"/>
                    </a:lnTo>
                    <a:lnTo>
                      <a:pt x="308" y="0"/>
                    </a:lnTo>
                    <a:lnTo>
                      <a:pt x="308" y="1"/>
                    </a:lnTo>
                    <a:lnTo>
                      <a:pt x="313" y="3"/>
                    </a:lnTo>
                    <a:lnTo>
                      <a:pt x="317" y="8"/>
                    </a:lnTo>
                    <a:lnTo>
                      <a:pt x="320" y="8"/>
                    </a:lnTo>
                    <a:lnTo>
                      <a:pt x="327" y="11"/>
                    </a:lnTo>
                    <a:lnTo>
                      <a:pt x="332" y="23"/>
                    </a:lnTo>
                    <a:lnTo>
                      <a:pt x="333" y="28"/>
                    </a:lnTo>
                    <a:lnTo>
                      <a:pt x="337" y="33"/>
                    </a:lnTo>
                    <a:lnTo>
                      <a:pt x="347" y="38"/>
                    </a:lnTo>
                    <a:lnTo>
                      <a:pt x="352" y="38"/>
                    </a:lnTo>
                    <a:lnTo>
                      <a:pt x="358" y="41"/>
                    </a:lnTo>
                    <a:lnTo>
                      <a:pt x="358" y="43"/>
                    </a:lnTo>
                    <a:lnTo>
                      <a:pt x="353" y="50"/>
                    </a:lnTo>
                    <a:lnTo>
                      <a:pt x="350" y="55"/>
                    </a:lnTo>
                    <a:lnTo>
                      <a:pt x="350" y="60"/>
                    </a:lnTo>
                    <a:lnTo>
                      <a:pt x="345" y="73"/>
                    </a:lnTo>
                    <a:lnTo>
                      <a:pt x="340" y="78"/>
                    </a:lnTo>
                    <a:lnTo>
                      <a:pt x="342" y="83"/>
                    </a:lnTo>
                    <a:lnTo>
                      <a:pt x="343" y="83"/>
                    </a:lnTo>
                    <a:lnTo>
                      <a:pt x="347" y="88"/>
                    </a:lnTo>
                    <a:lnTo>
                      <a:pt x="345" y="93"/>
                    </a:lnTo>
                    <a:lnTo>
                      <a:pt x="340" y="98"/>
                    </a:lnTo>
                    <a:lnTo>
                      <a:pt x="342" y="108"/>
                    </a:lnTo>
                    <a:lnTo>
                      <a:pt x="347" y="113"/>
                    </a:lnTo>
                    <a:lnTo>
                      <a:pt x="352" y="115"/>
                    </a:lnTo>
                    <a:lnTo>
                      <a:pt x="353" y="120"/>
                    </a:lnTo>
                    <a:lnTo>
                      <a:pt x="358" y="123"/>
                    </a:lnTo>
                    <a:lnTo>
                      <a:pt x="362" y="125"/>
                    </a:lnTo>
                    <a:lnTo>
                      <a:pt x="367" y="130"/>
                    </a:lnTo>
                    <a:lnTo>
                      <a:pt x="378" y="140"/>
                    </a:lnTo>
                    <a:lnTo>
                      <a:pt x="375" y="145"/>
                    </a:lnTo>
                    <a:lnTo>
                      <a:pt x="370" y="150"/>
                    </a:lnTo>
                    <a:lnTo>
                      <a:pt x="365" y="155"/>
                    </a:lnTo>
                    <a:lnTo>
                      <a:pt x="363" y="156"/>
                    </a:lnTo>
                    <a:lnTo>
                      <a:pt x="363" y="156"/>
                    </a:lnTo>
                    <a:lnTo>
                      <a:pt x="363" y="156"/>
                    </a:lnTo>
                    <a:lnTo>
                      <a:pt x="360" y="161"/>
                    </a:lnTo>
                    <a:lnTo>
                      <a:pt x="360" y="166"/>
                    </a:lnTo>
                    <a:lnTo>
                      <a:pt x="353" y="171"/>
                    </a:lnTo>
                    <a:lnTo>
                      <a:pt x="348" y="173"/>
                    </a:lnTo>
                    <a:lnTo>
                      <a:pt x="343" y="178"/>
                    </a:lnTo>
                    <a:lnTo>
                      <a:pt x="342" y="176"/>
                    </a:lnTo>
                    <a:lnTo>
                      <a:pt x="338" y="176"/>
                    </a:lnTo>
                    <a:lnTo>
                      <a:pt x="333" y="176"/>
                    </a:lnTo>
                    <a:lnTo>
                      <a:pt x="328" y="180"/>
                    </a:lnTo>
                    <a:lnTo>
                      <a:pt x="325" y="185"/>
                    </a:lnTo>
                    <a:lnTo>
                      <a:pt x="323" y="190"/>
                    </a:lnTo>
                    <a:lnTo>
                      <a:pt x="202" y="216"/>
                    </a:lnTo>
                    <a:lnTo>
                      <a:pt x="95" y="236"/>
                    </a:lnTo>
                    <a:lnTo>
                      <a:pt x="32" y="248"/>
                    </a:lnTo>
                    <a:lnTo>
                      <a:pt x="19" y="173"/>
                    </a:lnTo>
                    <a:lnTo>
                      <a:pt x="0" y="66"/>
                    </a:lnTo>
                    <a:lnTo>
                      <a:pt x="0" y="63"/>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98" name="Freeform 530"/>
              <p:cNvSpPr>
                <a:spLocks/>
              </p:cNvSpPr>
              <p:nvPr/>
            </p:nvSpPr>
            <p:spPr bwMode="auto">
              <a:xfrm>
                <a:off x="4817" y="2488"/>
                <a:ext cx="378" cy="248"/>
              </a:xfrm>
              <a:custGeom>
                <a:avLst/>
                <a:gdLst/>
                <a:ahLst/>
                <a:cxnLst>
                  <a:cxn ang="0">
                    <a:pos x="7" y="60"/>
                  </a:cxn>
                  <a:cxn ang="0">
                    <a:pos x="22" y="45"/>
                  </a:cxn>
                  <a:cxn ang="0">
                    <a:pos x="40" y="33"/>
                  </a:cxn>
                  <a:cxn ang="0">
                    <a:pos x="45" y="53"/>
                  </a:cxn>
                  <a:cxn ang="0">
                    <a:pos x="169" y="30"/>
                  </a:cxn>
                  <a:cxn ang="0">
                    <a:pos x="308" y="0"/>
                  </a:cxn>
                  <a:cxn ang="0">
                    <a:pos x="313" y="3"/>
                  </a:cxn>
                  <a:cxn ang="0">
                    <a:pos x="320" y="8"/>
                  </a:cxn>
                  <a:cxn ang="0">
                    <a:pos x="332" y="23"/>
                  </a:cxn>
                  <a:cxn ang="0">
                    <a:pos x="337" y="33"/>
                  </a:cxn>
                  <a:cxn ang="0">
                    <a:pos x="352" y="38"/>
                  </a:cxn>
                  <a:cxn ang="0">
                    <a:pos x="358" y="43"/>
                  </a:cxn>
                  <a:cxn ang="0">
                    <a:pos x="350" y="55"/>
                  </a:cxn>
                  <a:cxn ang="0">
                    <a:pos x="345" y="73"/>
                  </a:cxn>
                  <a:cxn ang="0">
                    <a:pos x="342" y="83"/>
                  </a:cxn>
                  <a:cxn ang="0">
                    <a:pos x="347" y="88"/>
                  </a:cxn>
                  <a:cxn ang="0">
                    <a:pos x="340" y="98"/>
                  </a:cxn>
                  <a:cxn ang="0">
                    <a:pos x="347" y="113"/>
                  </a:cxn>
                  <a:cxn ang="0">
                    <a:pos x="353" y="120"/>
                  </a:cxn>
                  <a:cxn ang="0">
                    <a:pos x="362" y="125"/>
                  </a:cxn>
                  <a:cxn ang="0">
                    <a:pos x="378" y="140"/>
                  </a:cxn>
                  <a:cxn ang="0">
                    <a:pos x="370" y="150"/>
                  </a:cxn>
                  <a:cxn ang="0">
                    <a:pos x="363" y="156"/>
                  </a:cxn>
                  <a:cxn ang="0">
                    <a:pos x="363" y="156"/>
                  </a:cxn>
                  <a:cxn ang="0">
                    <a:pos x="360" y="166"/>
                  </a:cxn>
                  <a:cxn ang="0">
                    <a:pos x="348" y="173"/>
                  </a:cxn>
                  <a:cxn ang="0">
                    <a:pos x="342" y="176"/>
                  </a:cxn>
                  <a:cxn ang="0">
                    <a:pos x="333" y="176"/>
                  </a:cxn>
                  <a:cxn ang="0">
                    <a:pos x="325" y="185"/>
                  </a:cxn>
                  <a:cxn ang="0">
                    <a:pos x="202" y="216"/>
                  </a:cxn>
                  <a:cxn ang="0">
                    <a:pos x="32" y="248"/>
                  </a:cxn>
                  <a:cxn ang="0">
                    <a:pos x="0" y="66"/>
                  </a:cxn>
                </a:cxnLst>
                <a:rect l="0" t="0" r="r" b="b"/>
                <a:pathLst>
                  <a:path w="378" h="248">
                    <a:moveTo>
                      <a:pt x="0" y="63"/>
                    </a:moveTo>
                    <a:lnTo>
                      <a:pt x="7" y="60"/>
                    </a:lnTo>
                    <a:lnTo>
                      <a:pt x="17" y="51"/>
                    </a:lnTo>
                    <a:lnTo>
                      <a:pt x="22" y="45"/>
                    </a:lnTo>
                    <a:lnTo>
                      <a:pt x="24" y="46"/>
                    </a:lnTo>
                    <a:lnTo>
                      <a:pt x="40" y="33"/>
                    </a:lnTo>
                    <a:lnTo>
                      <a:pt x="42" y="35"/>
                    </a:lnTo>
                    <a:lnTo>
                      <a:pt x="45" y="53"/>
                    </a:lnTo>
                    <a:lnTo>
                      <a:pt x="94" y="45"/>
                    </a:lnTo>
                    <a:lnTo>
                      <a:pt x="169" y="30"/>
                    </a:lnTo>
                    <a:lnTo>
                      <a:pt x="252" y="13"/>
                    </a:lnTo>
                    <a:lnTo>
                      <a:pt x="308" y="0"/>
                    </a:lnTo>
                    <a:lnTo>
                      <a:pt x="308" y="1"/>
                    </a:lnTo>
                    <a:lnTo>
                      <a:pt x="313" y="3"/>
                    </a:lnTo>
                    <a:lnTo>
                      <a:pt x="317" y="8"/>
                    </a:lnTo>
                    <a:lnTo>
                      <a:pt x="320" y="8"/>
                    </a:lnTo>
                    <a:lnTo>
                      <a:pt x="327" y="11"/>
                    </a:lnTo>
                    <a:lnTo>
                      <a:pt x="332" y="23"/>
                    </a:lnTo>
                    <a:lnTo>
                      <a:pt x="333" y="28"/>
                    </a:lnTo>
                    <a:lnTo>
                      <a:pt x="337" y="33"/>
                    </a:lnTo>
                    <a:lnTo>
                      <a:pt x="347" y="38"/>
                    </a:lnTo>
                    <a:lnTo>
                      <a:pt x="352" y="38"/>
                    </a:lnTo>
                    <a:lnTo>
                      <a:pt x="358" y="41"/>
                    </a:lnTo>
                    <a:lnTo>
                      <a:pt x="358" y="43"/>
                    </a:lnTo>
                    <a:lnTo>
                      <a:pt x="353" y="50"/>
                    </a:lnTo>
                    <a:lnTo>
                      <a:pt x="350" y="55"/>
                    </a:lnTo>
                    <a:lnTo>
                      <a:pt x="350" y="60"/>
                    </a:lnTo>
                    <a:lnTo>
                      <a:pt x="345" y="73"/>
                    </a:lnTo>
                    <a:lnTo>
                      <a:pt x="340" y="78"/>
                    </a:lnTo>
                    <a:lnTo>
                      <a:pt x="342" y="83"/>
                    </a:lnTo>
                    <a:lnTo>
                      <a:pt x="343" y="83"/>
                    </a:lnTo>
                    <a:lnTo>
                      <a:pt x="347" y="88"/>
                    </a:lnTo>
                    <a:lnTo>
                      <a:pt x="345" y="93"/>
                    </a:lnTo>
                    <a:lnTo>
                      <a:pt x="340" y="98"/>
                    </a:lnTo>
                    <a:lnTo>
                      <a:pt x="342" y="108"/>
                    </a:lnTo>
                    <a:lnTo>
                      <a:pt x="347" y="113"/>
                    </a:lnTo>
                    <a:lnTo>
                      <a:pt x="352" y="115"/>
                    </a:lnTo>
                    <a:lnTo>
                      <a:pt x="353" y="120"/>
                    </a:lnTo>
                    <a:lnTo>
                      <a:pt x="358" y="123"/>
                    </a:lnTo>
                    <a:lnTo>
                      <a:pt x="362" y="125"/>
                    </a:lnTo>
                    <a:lnTo>
                      <a:pt x="367" y="130"/>
                    </a:lnTo>
                    <a:lnTo>
                      <a:pt x="378" y="140"/>
                    </a:lnTo>
                    <a:lnTo>
                      <a:pt x="375" y="145"/>
                    </a:lnTo>
                    <a:lnTo>
                      <a:pt x="370" y="150"/>
                    </a:lnTo>
                    <a:lnTo>
                      <a:pt x="365" y="155"/>
                    </a:lnTo>
                    <a:lnTo>
                      <a:pt x="363" y="156"/>
                    </a:lnTo>
                    <a:lnTo>
                      <a:pt x="363" y="156"/>
                    </a:lnTo>
                    <a:lnTo>
                      <a:pt x="363" y="156"/>
                    </a:lnTo>
                    <a:lnTo>
                      <a:pt x="360" y="161"/>
                    </a:lnTo>
                    <a:lnTo>
                      <a:pt x="360" y="166"/>
                    </a:lnTo>
                    <a:lnTo>
                      <a:pt x="353" y="171"/>
                    </a:lnTo>
                    <a:lnTo>
                      <a:pt x="348" y="173"/>
                    </a:lnTo>
                    <a:lnTo>
                      <a:pt x="343" y="178"/>
                    </a:lnTo>
                    <a:lnTo>
                      <a:pt x="342" y="176"/>
                    </a:lnTo>
                    <a:lnTo>
                      <a:pt x="338" y="176"/>
                    </a:lnTo>
                    <a:lnTo>
                      <a:pt x="333" y="176"/>
                    </a:lnTo>
                    <a:lnTo>
                      <a:pt x="328" y="180"/>
                    </a:lnTo>
                    <a:lnTo>
                      <a:pt x="325" y="185"/>
                    </a:lnTo>
                    <a:lnTo>
                      <a:pt x="323" y="190"/>
                    </a:lnTo>
                    <a:lnTo>
                      <a:pt x="202" y="216"/>
                    </a:lnTo>
                    <a:lnTo>
                      <a:pt x="95" y="236"/>
                    </a:lnTo>
                    <a:lnTo>
                      <a:pt x="32" y="248"/>
                    </a:lnTo>
                    <a:lnTo>
                      <a:pt x="19" y="173"/>
                    </a:lnTo>
                    <a:lnTo>
                      <a:pt x="0" y="66"/>
                    </a:lnTo>
                    <a:lnTo>
                      <a:pt x="0" y="63"/>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99" name="Freeform 531"/>
              <p:cNvSpPr>
                <a:spLocks/>
              </p:cNvSpPr>
              <p:nvPr/>
            </p:nvSpPr>
            <p:spPr bwMode="auto">
              <a:xfrm>
                <a:off x="5140" y="2664"/>
                <a:ext cx="70" cy="115"/>
              </a:xfrm>
              <a:custGeom>
                <a:avLst/>
                <a:gdLst/>
                <a:ahLst/>
                <a:cxnLst>
                  <a:cxn ang="0">
                    <a:pos x="0" y="14"/>
                  </a:cxn>
                  <a:cxn ang="0">
                    <a:pos x="2" y="9"/>
                  </a:cxn>
                  <a:cxn ang="0">
                    <a:pos x="5" y="4"/>
                  </a:cxn>
                  <a:cxn ang="0">
                    <a:pos x="10" y="0"/>
                  </a:cxn>
                  <a:cxn ang="0">
                    <a:pos x="15" y="0"/>
                  </a:cxn>
                  <a:cxn ang="0">
                    <a:pos x="19" y="0"/>
                  </a:cxn>
                  <a:cxn ang="0">
                    <a:pos x="20" y="2"/>
                  </a:cxn>
                  <a:cxn ang="0">
                    <a:pos x="19" y="5"/>
                  </a:cxn>
                  <a:cxn ang="0">
                    <a:pos x="19" y="10"/>
                  </a:cxn>
                  <a:cxn ang="0">
                    <a:pos x="15" y="15"/>
                  </a:cxn>
                  <a:cxn ang="0">
                    <a:pos x="14" y="18"/>
                  </a:cxn>
                  <a:cxn ang="0">
                    <a:pos x="17" y="23"/>
                  </a:cxn>
                  <a:cxn ang="0">
                    <a:pos x="17" y="28"/>
                  </a:cxn>
                  <a:cxn ang="0">
                    <a:pos x="20" y="33"/>
                  </a:cxn>
                  <a:cxn ang="0">
                    <a:pos x="25" y="38"/>
                  </a:cxn>
                  <a:cxn ang="0">
                    <a:pos x="30" y="43"/>
                  </a:cxn>
                  <a:cxn ang="0">
                    <a:pos x="34" y="48"/>
                  </a:cxn>
                  <a:cxn ang="0">
                    <a:pos x="34" y="53"/>
                  </a:cxn>
                  <a:cxn ang="0">
                    <a:pos x="37" y="62"/>
                  </a:cxn>
                  <a:cxn ang="0">
                    <a:pos x="42" y="67"/>
                  </a:cxn>
                  <a:cxn ang="0">
                    <a:pos x="44" y="72"/>
                  </a:cxn>
                  <a:cxn ang="0">
                    <a:pos x="54" y="80"/>
                  </a:cxn>
                  <a:cxn ang="0">
                    <a:pos x="60" y="78"/>
                  </a:cxn>
                  <a:cxn ang="0">
                    <a:pos x="62" y="82"/>
                  </a:cxn>
                  <a:cxn ang="0">
                    <a:pos x="60" y="87"/>
                  </a:cxn>
                  <a:cxn ang="0">
                    <a:pos x="60" y="92"/>
                  </a:cxn>
                  <a:cxn ang="0">
                    <a:pos x="62" y="93"/>
                  </a:cxn>
                  <a:cxn ang="0">
                    <a:pos x="59" y="98"/>
                  </a:cxn>
                  <a:cxn ang="0">
                    <a:pos x="60" y="97"/>
                  </a:cxn>
                  <a:cxn ang="0">
                    <a:pos x="67" y="95"/>
                  </a:cxn>
                  <a:cxn ang="0">
                    <a:pos x="70" y="107"/>
                  </a:cxn>
                  <a:cxn ang="0">
                    <a:pos x="69" y="107"/>
                  </a:cxn>
                  <a:cxn ang="0">
                    <a:pos x="67" y="107"/>
                  </a:cxn>
                  <a:cxn ang="0">
                    <a:pos x="29" y="115"/>
                  </a:cxn>
                  <a:cxn ang="0">
                    <a:pos x="25" y="110"/>
                  </a:cxn>
                  <a:cxn ang="0">
                    <a:pos x="17" y="73"/>
                  </a:cxn>
                  <a:cxn ang="0">
                    <a:pos x="0" y="14"/>
                  </a:cxn>
                </a:cxnLst>
                <a:rect l="0" t="0" r="r" b="b"/>
                <a:pathLst>
                  <a:path w="70" h="115">
                    <a:moveTo>
                      <a:pt x="0" y="14"/>
                    </a:moveTo>
                    <a:lnTo>
                      <a:pt x="2" y="9"/>
                    </a:lnTo>
                    <a:lnTo>
                      <a:pt x="5" y="4"/>
                    </a:lnTo>
                    <a:lnTo>
                      <a:pt x="10" y="0"/>
                    </a:lnTo>
                    <a:lnTo>
                      <a:pt x="15" y="0"/>
                    </a:lnTo>
                    <a:lnTo>
                      <a:pt x="19" y="0"/>
                    </a:lnTo>
                    <a:lnTo>
                      <a:pt x="20" y="2"/>
                    </a:lnTo>
                    <a:lnTo>
                      <a:pt x="19" y="5"/>
                    </a:lnTo>
                    <a:lnTo>
                      <a:pt x="19" y="10"/>
                    </a:lnTo>
                    <a:lnTo>
                      <a:pt x="15" y="15"/>
                    </a:lnTo>
                    <a:lnTo>
                      <a:pt x="14" y="18"/>
                    </a:lnTo>
                    <a:lnTo>
                      <a:pt x="17" y="23"/>
                    </a:lnTo>
                    <a:lnTo>
                      <a:pt x="17" y="28"/>
                    </a:lnTo>
                    <a:lnTo>
                      <a:pt x="20" y="33"/>
                    </a:lnTo>
                    <a:lnTo>
                      <a:pt x="25" y="38"/>
                    </a:lnTo>
                    <a:lnTo>
                      <a:pt x="30" y="43"/>
                    </a:lnTo>
                    <a:lnTo>
                      <a:pt x="34" y="48"/>
                    </a:lnTo>
                    <a:lnTo>
                      <a:pt x="34" y="53"/>
                    </a:lnTo>
                    <a:lnTo>
                      <a:pt x="37" y="62"/>
                    </a:lnTo>
                    <a:lnTo>
                      <a:pt x="42" y="67"/>
                    </a:lnTo>
                    <a:lnTo>
                      <a:pt x="44" y="72"/>
                    </a:lnTo>
                    <a:lnTo>
                      <a:pt x="54" y="80"/>
                    </a:lnTo>
                    <a:lnTo>
                      <a:pt x="60" y="78"/>
                    </a:lnTo>
                    <a:lnTo>
                      <a:pt x="62" y="82"/>
                    </a:lnTo>
                    <a:lnTo>
                      <a:pt x="60" y="87"/>
                    </a:lnTo>
                    <a:lnTo>
                      <a:pt x="60" y="92"/>
                    </a:lnTo>
                    <a:lnTo>
                      <a:pt x="62" y="93"/>
                    </a:lnTo>
                    <a:lnTo>
                      <a:pt x="59" y="98"/>
                    </a:lnTo>
                    <a:lnTo>
                      <a:pt x="60" y="97"/>
                    </a:lnTo>
                    <a:lnTo>
                      <a:pt x="67" y="95"/>
                    </a:lnTo>
                    <a:lnTo>
                      <a:pt x="70" y="107"/>
                    </a:lnTo>
                    <a:lnTo>
                      <a:pt x="69" y="107"/>
                    </a:lnTo>
                    <a:lnTo>
                      <a:pt x="67" y="107"/>
                    </a:lnTo>
                    <a:lnTo>
                      <a:pt x="29" y="115"/>
                    </a:lnTo>
                    <a:lnTo>
                      <a:pt x="25" y="110"/>
                    </a:lnTo>
                    <a:lnTo>
                      <a:pt x="17" y="73"/>
                    </a:lnTo>
                    <a:lnTo>
                      <a:pt x="0" y="14"/>
                    </a:lnTo>
                    <a:close/>
                  </a:path>
                </a:pathLst>
              </a:custGeom>
              <a:solidFill>
                <a:srgbClr val="ED2024"/>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00" name="Freeform 532"/>
              <p:cNvSpPr>
                <a:spLocks/>
              </p:cNvSpPr>
              <p:nvPr/>
            </p:nvSpPr>
            <p:spPr bwMode="auto">
              <a:xfrm>
                <a:off x="5140" y="2664"/>
                <a:ext cx="70" cy="115"/>
              </a:xfrm>
              <a:custGeom>
                <a:avLst/>
                <a:gdLst/>
                <a:ahLst/>
                <a:cxnLst>
                  <a:cxn ang="0">
                    <a:pos x="0" y="14"/>
                  </a:cxn>
                  <a:cxn ang="0">
                    <a:pos x="2" y="9"/>
                  </a:cxn>
                  <a:cxn ang="0">
                    <a:pos x="5" y="4"/>
                  </a:cxn>
                  <a:cxn ang="0">
                    <a:pos x="10" y="0"/>
                  </a:cxn>
                  <a:cxn ang="0">
                    <a:pos x="15" y="0"/>
                  </a:cxn>
                  <a:cxn ang="0">
                    <a:pos x="19" y="0"/>
                  </a:cxn>
                  <a:cxn ang="0">
                    <a:pos x="20" y="2"/>
                  </a:cxn>
                  <a:cxn ang="0">
                    <a:pos x="19" y="5"/>
                  </a:cxn>
                  <a:cxn ang="0">
                    <a:pos x="19" y="10"/>
                  </a:cxn>
                  <a:cxn ang="0">
                    <a:pos x="15" y="15"/>
                  </a:cxn>
                  <a:cxn ang="0">
                    <a:pos x="14" y="18"/>
                  </a:cxn>
                  <a:cxn ang="0">
                    <a:pos x="17" y="23"/>
                  </a:cxn>
                  <a:cxn ang="0">
                    <a:pos x="17" y="28"/>
                  </a:cxn>
                  <a:cxn ang="0">
                    <a:pos x="20" y="33"/>
                  </a:cxn>
                  <a:cxn ang="0">
                    <a:pos x="25" y="38"/>
                  </a:cxn>
                  <a:cxn ang="0">
                    <a:pos x="30" y="43"/>
                  </a:cxn>
                  <a:cxn ang="0">
                    <a:pos x="34" y="48"/>
                  </a:cxn>
                  <a:cxn ang="0">
                    <a:pos x="34" y="53"/>
                  </a:cxn>
                  <a:cxn ang="0">
                    <a:pos x="37" y="62"/>
                  </a:cxn>
                  <a:cxn ang="0">
                    <a:pos x="42" y="67"/>
                  </a:cxn>
                  <a:cxn ang="0">
                    <a:pos x="44" y="72"/>
                  </a:cxn>
                  <a:cxn ang="0">
                    <a:pos x="54" y="80"/>
                  </a:cxn>
                  <a:cxn ang="0">
                    <a:pos x="60" y="78"/>
                  </a:cxn>
                  <a:cxn ang="0">
                    <a:pos x="62" y="82"/>
                  </a:cxn>
                  <a:cxn ang="0">
                    <a:pos x="60" y="87"/>
                  </a:cxn>
                  <a:cxn ang="0">
                    <a:pos x="60" y="92"/>
                  </a:cxn>
                  <a:cxn ang="0">
                    <a:pos x="62" y="93"/>
                  </a:cxn>
                  <a:cxn ang="0">
                    <a:pos x="59" y="98"/>
                  </a:cxn>
                  <a:cxn ang="0">
                    <a:pos x="60" y="97"/>
                  </a:cxn>
                  <a:cxn ang="0">
                    <a:pos x="67" y="95"/>
                  </a:cxn>
                  <a:cxn ang="0">
                    <a:pos x="70" y="107"/>
                  </a:cxn>
                  <a:cxn ang="0">
                    <a:pos x="69" y="107"/>
                  </a:cxn>
                  <a:cxn ang="0">
                    <a:pos x="67" y="107"/>
                  </a:cxn>
                  <a:cxn ang="0">
                    <a:pos x="29" y="115"/>
                  </a:cxn>
                  <a:cxn ang="0">
                    <a:pos x="25" y="110"/>
                  </a:cxn>
                  <a:cxn ang="0">
                    <a:pos x="17" y="73"/>
                  </a:cxn>
                  <a:cxn ang="0">
                    <a:pos x="0" y="14"/>
                  </a:cxn>
                </a:cxnLst>
                <a:rect l="0" t="0" r="r" b="b"/>
                <a:pathLst>
                  <a:path w="70" h="115">
                    <a:moveTo>
                      <a:pt x="0" y="14"/>
                    </a:moveTo>
                    <a:lnTo>
                      <a:pt x="2" y="9"/>
                    </a:lnTo>
                    <a:lnTo>
                      <a:pt x="5" y="4"/>
                    </a:lnTo>
                    <a:lnTo>
                      <a:pt x="10" y="0"/>
                    </a:lnTo>
                    <a:lnTo>
                      <a:pt x="15" y="0"/>
                    </a:lnTo>
                    <a:lnTo>
                      <a:pt x="19" y="0"/>
                    </a:lnTo>
                    <a:lnTo>
                      <a:pt x="20" y="2"/>
                    </a:lnTo>
                    <a:lnTo>
                      <a:pt x="19" y="5"/>
                    </a:lnTo>
                    <a:lnTo>
                      <a:pt x="19" y="10"/>
                    </a:lnTo>
                    <a:lnTo>
                      <a:pt x="15" y="15"/>
                    </a:lnTo>
                    <a:lnTo>
                      <a:pt x="14" y="18"/>
                    </a:lnTo>
                    <a:lnTo>
                      <a:pt x="17" y="23"/>
                    </a:lnTo>
                    <a:lnTo>
                      <a:pt x="17" y="28"/>
                    </a:lnTo>
                    <a:lnTo>
                      <a:pt x="20" y="33"/>
                    </a:lnTo>
                    <a:lnTo>
                      <a:pt x="25" y="38"/>
                    </a:lnTo>
                    <a:lnTo>
                      <a:pt x="30" y="43"/>
                    </a:lnTo>
                    <a:lnTo>
                      <a:pt x="34" y="48"/>
                    </a:lnTo>
                    <a:lnTo>
                      <a:pt x="34" y="53"/>
                    </a:lnTo>
                    <a:lnTo>
                      <a:pt x="37" y="62"/>
                    </a:lnTo>
                    <a:lnTo>
                      <a:pt x="42" y="67"/>
                    </a:lnTo>
                    <a:lnTo>
                      <a:pt x="44" y="72"/>
                    </a:lnTo>
                    <a:lnTo>
                      <a:pt x="54" y="80"/>
                    </a:lnTo>
                    <a:lnTo>
                      <a:pt x="60" y="78"/>
                    </a:lnTo>
                    <a:lnTo>
                      <a:pt x="62" y="82"/>
                    </a:lnTo>
                    <a:lnTo>
                      <a:pt x="60" y="87"/>
                    </a:lnTo>
                    <a:lnTo>
                      <a:pt x="60" y="92"/>
                    </a:lnTo>
                    <a:lnTo>
                      <a:pt x="62" y="93"/>
                    </a:lnTo>
                    <a:lnTo>
                      <a:pt x="59" y="98"/>
                    </a:lnTo>
                    <a:lnTo>
                      <a:pt x="60" y="97"/>
                    </a:lnTo>
                    <a:lnTo>
                      <a:pt x="67" y="95"/>
                    </a:lnTo>
                    <a:lnTo>
                      <a:pt x="70" y="107"/>
                    </a:lnTo>
                    <a:lnTo>
                      <a:pt x="69" y="107"/>
                    </a:lnTo>
                    <a:lnTo>
                      <a:pt x="67" y="107"/>
                    </a:lnTo>
                    <a:lnTo>
                      <a:pt x="29" y="115"/>
                    </a:lnTo>
                    <a:lnTo>
                      <a:pt x="25" y="110"/>
                    </a:lnTo>
                    <a:lnTo>
                      <a:pt x="17" y="73"/>
                    </a:lnTo>
                    <a:lnTo>
                      <a:pt x="0" y="1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01" name="Freeform 533"/>
              <p:cNvSpPr>
                <a:spLocks/>
              </p:cNvSpPr>
              <p:nvPr/>
            </p:nvSpPr>
            <p:spPr bwMode="auto">
              <a:xfrm>
                <a:off x="4406" y="3170"/>
                <a:ext cx="253" cy="411"/>
              </a:xfrm>
              <a:custGeom>
                <a:avLst/>
                <a:gdLst/>
                <a:ahLst/>
                <a:cxnLst>
                  <a:cxn ang="0">
                    <a:pos x="0" y="17"/>
                  </a:cxn>
                  <a:cxn ang="0">
                    <a:pos x="172" y="0"/>
                  </a:cxn>
                  <a:cxn ang="0">
                    <a:pos x="222" y="168"/>
                  </a:cxn>
                  <a:cxn ang="0">
                    <a:pos x="225" y="177"/>
                  </a:cxn>
                  <a:cxn ang="0">
                    <a:pos x="232" y="193"/>
                  </a:cxn>
                  <a:cxn ang="0">
                    <a:pos x="240" y="200"/>
                  </a:cxn>
                  <a:cxn ang="0">
                    <a:pos x="242" y="215"/>
                  </a:cxn>
                  <a:cxn ang="0">
                    <a:pos x="247" y="223"/>
                  </a:cxn>
                  <a:cxn ang="0">
                    <a:pos x="240" y="232"/>
                  </a:cxn>
                  <a:cxn ang="0">
                    <a:pos x="238" y="246"/>
                  </a:cxn>
                  <a:cxn ang="0">
                    <a:pos x="240" y="268"/>
                  </a:cxn>
                  <a:cxn ang="0">
                    <a:pos x="247" y="281"/>
                  </a:cxn>
                  <a:cxn ang="0">
                    <a:pos x="245" y="291"/>
                  </a:cxn>
                  <a:cxn ang="0">
                    <a:pos x="245" y="308"/>
                  </a:cxn>
                  <a:cxn ang="0">
                    <a:pos x="253" y="321"/>
                  </a:cxn>
                  <a:cxn ang="0">
                    <a:pos x="143" y="336"/>
                  </a:cxn>
                  <a:cxn ang="0">
                    <a:pos x="73" y="348"/>
                  </a:cxn>
                  <a:cxn ang="0">
                    <a:pos x="80" y="365"/>
                  </a:cxn>
                  <a:cxn ang="0">
                    <a:pos x="90" y="373"/>
                  </a:cxn>
                  <a:cxn ang="0">
                    <a:pos x="90" y="385"/>
                  </a:cxn>
                  <a:cxn ang="0">
                    <a:pos x="83" y="400"/>
                  </a:cxn>
                  <a:cxn ang="0">
                    <a:pos x="78" y="400"/>
                  </a:cxn>
                  <a:cxn ang="0">
                    <a:pos x="72" y="406"/>
                  </a:cxn>
                  <a:cxn ang="0">
                    <a:pos x="53" y="408"/>
                  </a:cxn>
                  <a:cxn ang="0">
                    <a:pos x="65" y="406"/>
                  </a:cxn>
                  <a:cxn ang="0">
                    <a:pos x="62" y="396"/>
                  </a:cxn>
                  <a:cxn ang="0">
                    <a:pos x="55" y="395"/>
                  </a:cxn>
                  <a:cxn ang="0">
                    <a:pos x="55" y="383"/>
                  </a:cxn>
                  <a:cxn ang="0">
                    <a:pos x="50" y="373"/>
                  </a:cxn>
                  <a:cxn ang="0">
                    <a:pos x="45" y="370"/>
                  </a:cxn>
                  <a:cxn ang="0">
                    <a:pos x="43" y="376"/>
                  </a:cxn>
                  <a:cxn ang="0">
                    <a:pos x="42" y="400"/>
                  </a:cxn>
                  <a:cxn ang="0">
                    <a:pos x="27" y="398"/>
                  </a:cxn>
                  <a:cxn ang="0">
                    <a:pos x="20" y="396"/>
                  </a:cxn>
                  <a:cxn ang="0">
                    <a:pos x="8" y="25"/>
                  </a:cxn>
                  <a:cxn ang="0">
                    <a:pos x="2" y="18"/>
                  </a:cxn>
                </a:cxnLst>
                <a:rect l="0" t="0" r="r" b="b"/>
                <a:pathLst>
                  <a:path w="253" h="411">
                    <a:moveTo>
                      <a:pt x="2" y="18"/>
                    </a:moveTo>
                    <a:lnTo>
                      <a:pt x="0" y="17"/>
                    </a:lnTo>
                    <a:lnTo>
                      <a:pt x="97" y="10"/>
                    </a:lnTo>
                    <a:lnTo>
                      <a:pt x="172" y="0"/>
                    </a:lnTo>
                    <a:lnTo>
                      <a:pt x="197" y="78"/>
                    </a:lnTo>
                    <a:lnTo>
                      <a:pt x="222" y="168"/>
                    </a:lnTo>
                    <a:lnTo>
                      <a:pt x="223" y="172"/>
                    </a:lnTo>
                    <a:lnTo>
                      <a:pt x="225" y="177"/>
                    </a:lnTo>
                    <a:lnTo>
                      <a:pt x="228" y="182"/>
                    </a:lnTo>
                    <a:lnTo>
                      <a:pt x="232" y="193"/>
                    </a:lnTo>
                    <a:lnTo>
                      <a:pt x="238" y="198"/>
                    </a:lnTo>
                    <a:lnTo>
                      <a:pt x="240" y="200"/>
                    </a:lnTo>
                    <a:lnTo>
                      <a:pt x="242" y="207"/>
                    </a:lnTo>
                    <a:lnTo>
                      <a:pt x="242" y="215"/>
                    </a:lnTo>
                    <a:lnTo>
                      <a:pt x="247" y="218"/>
                    </a:lnTo>
                    <a:lnTo>
                      <a:pt x="247" y="223"/>
                    </a:lnTo>
                    <a:lnTo>
                      <a:pt x="242" y="227"/>
                    </a:lnTo>
                    <a:lnTo>
                      <a:pt x="240" y="232"/>
                    </a:lnTo>
                    <a:lnTo>
                      <a:pt x="240" y="242"/>
                    </a:lnTo>
                    <a:lnTo>
                      <a:pt x="238" y="246"/>
                    </a:lnTo>
                    <a:lnTo>
                      <a:pt x="237" y="258"/>
                    </a:lnTo>
                    <a:lnTo>
                      <a:pt x="240" y="268"/>
                    </a:lnTo>
                    <a:lnTo>
                      <a:pt x="243" y="273"/>
                    </a:lnTo>
                    <a:lnTo>
                      <a:pt x="247" y="281"/>
                    </a:lnTo>
                    <a:lnTo>
                      <a:pt x="245" y="286"/>
                    </a:lnTo>
                    <a:lnTo>
                      <a:pt x="245" y="291"/>
                    </a:lnTo>
                    <a:lnTo>
                      <a:pt x="243" y="303"/>
                    </a:lnTo>
                    <a:lnTo>
                      <a:pt x="245" y="308"/>
                    </a:lnTo>
                    <a:lnTo>
                      <a:pt x="250" y="313"/>
                    </a:lnTo>
                    <a:lnTo>
                      <a:pt x="253" y="321"/>
                    </a:lnTo>
                    <a:lnTo>
                      <a:pt x="253" y="323"/>
                    </a:lnTo>
                    <a:lnTo>
                      <a:pt x="143" y="336"/>
                    </a:lnTo>
                    <a:lnTo>
                      <a:pt x="78" y="343"/>
                    </a:lnTo>
                    <a:lnTo>
                      <a:pt x="73" y="348"/>
                    </a:lnTo>
                    <a:lnTo>
                      <a:pt x="72" y="355"/>
                    </a:lnTo>
                    <a:lnTo>
                      <a:pt x="80" y="365"/>
                    </a:lnTo>
                    <a:lnTo>
                      <a:pt x="85" y="368"/>
                    </a:lnTo>
                    <a:lnTo>
                      <a:pt x="90" y="373"/>
                    </a:lnTo>
                    <a:lnTo>
                      <a:pt x="87" y="380"/>
                    </a:lnTo>
                    <a:lnTo>
                      <a:pt x="90" y="385"/>
                    </a:lnTo>
                    <a:lnTo>
                      <a:pt x="88" y="395"/>
                    </a:lnTo>
                    <a:lnTo>
                      <a:pt x="83" y="400"/>
                    </a:lnTo>
                    <a:lnTo>
                      <a:pt x="77" y="398"/>
                    </a:lnTo>
                    <a:lnTo>
                      <a:pt x="78" y="400"/>
                    </a:lnTo>
                    <a:lnTo>
                      <a:pt x="77" y="405"/>
                    </a:lnTo>
                    <a:lnTo>
                      <a:pt x="72" y="406"/>
                    </a:lnTo>
                    <a:lnTo>
                      <a:pt x="50" y="411"/>
                    </a:lnTo>
                    <a:lnTo>
                      <a:pt x="53" y="408"/>
                    </a:lnTo>
                    <a:lnTo>
                      <a:pt x="58" y="408"/>
                    </a:lnTo>
                    <a:lnTo>
                      <a:pt x="65" y="406"/>
                    </a:lnTo>
                    <a:lnTo>
                      <a:pt x="65" y="401"/>
                    </a:lnTo>
                    <a:lnTo>
                      <a:pt x="62" y="396"/>
                    </a:lnTo>
                    <a:lnTo>
                      <a:pt x="60" y="396"/>
                    </a:lnTo>
                    <a:lnTo>
                      <a:pt x="55" y="395"/>
                    </a:lnTo>
                    <a:lnTo>
                      <a:pt x="52" y="388"/>
                    </a:lnTo>
                    <a:lnTo>
                      <a:pt x="55" y="383"/>
                    </a:lnTo>
                    <a:lnTo>
                      <a:pt x="53" y="378"/>
                    </a:lnTo>
                    <a:lnTo>
                      <a:pt x="50" y="373"/>
                    </a:lnTo>
                    <a:lnTo>
                      <a:pt x="48" y="373"/>
                    </a:lnTo>
                    <a:lnTo>
                      <a:pt x="45" y="370"/>
                    </a:lnTo>
                    <a:lnTo>
                      <a:pt x="45" y="371"/>
                    </a:lnTo>
                    <a:lnTo>
                      <a:pt x="43" y="376"/>
                    </a:lnTo>
                    <a:lnTo>
                      <a:pt x="42" y="381"/>
                    </a:lnTo>
                    <a:lnTo>
                      <a:pt x="42" y="400"/>
                    </a:lnTo>
                    <a:lnTo>
                      <a:pt x="37" y="400"/>
                    </a:lnTo>
                    <a:lnTo>
                      <a:pt x="27" y="398"/>
                    </a:lnTo>
                    <a:lnTo>
                      <a:pt x="22" y="400"/>
                    </a:lnTo>
                    <a:lnTo>
                      <a:pt x="20" y="396"/>
                    </a:lnTo>
                    <a:lnTo>
                      <a:pt x="5" y="275"/>
                    </a:lnTo>
                    <a:lnTo>
                      <a:pt x="8" y="25"/>
                    </a:lnTo>
                    <a:lnTo>
                      <a:pt x="3" y="23"/>
                    </a:lnTo>
                    <a:lnTo>
                      <a:pt x="2" y="18"/>
                    </a:lnTo>
                    <a:close/>
                  </a:path>
                </a:pathLst>
              </a:custGeom>
              <a:solidFill>
                <a:srgbClr val="4E0E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02" name="Freeform 534"/>
              <p:cNvSpPr>
                <a:spLocks/>
              </p:cNvSpPr>
              <p:nvPr/>
            </p:nvSpPr>
            <p:spPr bwMode="auto">
              <a:xfrm>
                <a:off x="4406" y="3170"/>
                <a:ext cx="253" cy="411"/>
              </a:xfrm>
              <a:custGeom>
                <a:avLst/>
                <a:gdLst/>
                <a:ahLst/>
                <a:cxnLst>
                  <a:cxn ang="0">
                    <a:pos x="0" y="17"/>
                  </a:cxn>
                  <a:cxn ang="0">
                    <a:pos x="172" y="0"/>
                  </a:cxn>
                  <a:cxn ang="0">
                    <a:pos x="222" y="168"/>
                  </a:cxn>
                  <a:cxn ang="0">
                    <a:pos x="225" y="177"/>
                  </a:cxn>
                  <a:cxn ang="0">
                    <a:pos x="232" y="193"/>
                  </a:cxn>
                  <a:cxn ang="0">
                    <a:pos x="240" y="200"/>
                  </a:cxn>
                  <a:cxn ang="0">
                    <a:pos x="242" y="215"/>
                  </a:cxn>
                  <a:cxn ang="0">
                    <a:pos x="247" y="223"/>
                  </a:cxn>
                  <a:cxn ang="0">
                    <a:pos x="240" y="232"/>
                  </a:cxn>
                  <a:cxn ang="0">
                    <a:pos x="238" y="246"/>
                  </a:cxn>
                  <a:cxn ang="0">
                    <a:pos x="240" y="268"/>
                  </a:cxn>
                  <a:cxn ang="0">
                    <a:pos x="247" y="281"/>
                  </a:cxn>
                  <a:cxn ang="0">
                    <a:pos x="245" y="291"/>
                  </a:cxn>
                  <a:cxn ang="0">
                    <a:pos x="245" y="308"/>
                  </a:cxn>
                  <a:cxn ang="0">
                    <a:pos x="253" y="321"/>
                  </a:cxn>
                  <a:cxn ang="0">
                    <a:pos x="143" y="336"/>
                  </a:cxn>
                  <a:cxn ang="0">
                    <a:pos x="73" y="348"/>
                  </a:cxn>
                  <a:cxn ang="0">
                    <a:pos x="80" y="365"/>
                  </a:cxn>
                  <a:cxn ang="0">
                    <a:pos x="90" y="373"/>
                  </a:cxn>
                  <a:cxn ang="0">
                    <a:pos x="90" y="385"/>
                  </a:cxn>
                  <a:cxn ang="0">
                    <a:pos x="83" y="400"/>
                  </a:cxn>
                  <a:cxn ang="0">
                    <a:pos x="78" y="400"/>
                  </a:cxn>
                  <a:cxn ang="0">
                    <a:pos x="72" y="406"/>
                  </a:cxn>
                  <a:cxn ang="0">
                    <a:pos x="53" y="408"/>
                  </a:cxn>
                  <a:cxn ang="0">
                    <a:pos x="65" y="406"/>
                  </a:cxn>
                  <a:cxn ang="0">
                    <a:pos x="62" y="396"/>
                  </a:cxn>
                  <a:cxn ang="0">
                    <a:pos x="55" y="395"/>
                  </a:cxn>
                  <a:cxn ang="0">
                    <a:pos x="55" y="383"/>
                  </a:cxn>
                  <a:cxn ang="0">
                    <a:pos x="50" y="373"/>
                  </a:cxn>
                  <a:cxn ang="0">
                    <a:pos x="45" y="370"/>
                  </a:cxn>
                  <a:cxn ang="0">
                    <a:pos x="43" y="376"/>
                  </a:cxn>
                  <a:cxn ang="0">
                    <a:pos x="42" y="400"/>
                  </a:cxn>
                  <a:cxn ang="0">
                    <a:pos x="27" y="398"/>
                  </a:cxn>
                  <a:cxn ang="0">
                    <a:pos x="20" y="396"/>
                  </a:cxn>
                  <a:cxn ang="0">
                    <a:pos x="8" y="25"/>
                  </a:cxn>
                  <a:cxn ang="0">
                    <a:pos x="2" y="18"/>
                  </a:cxn>
                </a:cxnLst>
                <a:rect l="0" t="0" r="r" b="b"/>
                <a:pathLst>
                  <a:path w="253" h="411">
                    <a:moveTo>
                      <a:pt x="2" y="18"/>
                    </a:moveTo>
                    <a:lnTo>
                      <a:pt x="0" y="17"/>
                    </a:lnTo>
                    <a:lnTo>
                      <a:pt x="97" y="10"/>
                    </a:lnTo>
                    <a:lnTo>
                      <a:pt x="172" y="0"/>
                    </a:lnTo>
                    <a:lnTo>
                      <a:pt x="197" y="78"/>
                    </a:lnTo>
                    <a:lnTo>
                      <a:pt x="222" y="168"/>
                    </a:lnTo>
                    <a:lnTo>
                      <a:pt x="223" y="172"/>
                    </a:lnTo>
                    <a:lnTo>
                      <a:pt x="225" y="177"/>
                    </a:lnTo>
                    <a:lnTo>
                      <a:pt x="228" y="182"/>
                    </a:lnTo>
                    <a:lnTo>
                      <a:pt x="232" y="193"/>
                    </a:lnTo>
                    <a:lnTo>
                      <a:pt x="238" y="198"/>
                    </a:lnTo>
                    <a:lnTo>
                      <a:pt x="240" y="200"/>
                    </a:lnTo>
                    <a:lnTo>
                      <a:pt x="242" y="207"/>
                    </a:lnTo>
                    <a:lnTo>
                      <a:pt x="242" y="215"/>
                    </a:lnTo>
                    <a:lnTo>
                      <a:pt x="247" y="218"/>
                    </a:lnTo>
                    <a:lnTo>
                      <a:pt x="247" y="223"/>
                    </a:lnTo>
                    <a:lnTo>
                      <a:pt x="242" y="227"/>
                    </a:lnTo>
                    <a:lnTo>
                      <a:pt x="240" y="232"/>
                    </a:lnTo>
                    <a:lnTo>
                      <a:pt x="240" y="242"/>
                    </a:lnTo>
                    <a:lnTo>
                      <a:pt x="238" y="246"/>
                    </a:lnTo>
                    <a:lnTo>
                      <a:pt x="237" y="258"/>
                    </a:lnTo>
                    <a:lnTo>
                      <a:pt x="240" y="268"/>
                    </a:lnTo>
                    <a:lnTo>
                      <a:pt x="243" y="273"/>
                    </a:lnTo>
                    <a:lnTo>
                      <a:pt x="247" y="281"/>
                    </a:lnTo>
                    <a:lnTo>
                      <a:pt x="245" y="286"/>
                    </a:lnTo>
                    <a:lnTo>
                      <a:pt x="245" y="291"/>
                    </a:lnTo>
                    <a:lnTo>
                      <a:pt x="243" y="303"/>
                    </a:lnTo>
                    <a:lnTo>
                      <a:pt x="245" y="308"/>
                    </a:lnTo>
                    <a:lnTo>
                      <a:pt x="250" y="313"/>
                    </a:lnTo>
                    <a:lnTo>
                      <a:pt x="253" y="321"/>
                    </a:lnTo>
                    <a:lnTo>
                      <a:pt x="253" y="323"/>
                    </a:lnTo>
                    <a:lnTo>
                      <a:pt x="143" y="336"/>
                    </a:lnTo>
                    <a:lnTo>
                      <a:pt x="78" y="343"/>
                    </a:lnTo>
                    <a:lnTo>
                      <a:pt x="73" y="348"/>
                    </a:lnTo>
                    <a:lnTo>
                      <a:pt x="72" y="355"/>
                    </a:lnTo>
                    <a:lnTo>
                      <a:pt x="80" y="365"/>
                    </a:lnTo>
                    <a:lnTo>
                      <a:pt x="85" y="368"/>
                    </a:lnTo>
                    <a:lnTo>
                      <a:pt x="90" y="373"/>
                    </a:lnTo>
                    <a:lnTo>
                      <a:pt x="87" y="380"/>
                    </a:lnTo>
                    <a:lnTo>
                      <a:pt x="90" y="385"/>
                    </a:lnTo>
                    <a:lnTo>
                      <a:pt x="88" y="395"/>
                    </a:lnTo>
                    <a:lnTo>
                      <a:pt x="83" y="400"/>
                    </a:lnTo>
                    <a:lnTo>
                      <a:pt x="77" y="398"/>
                    </a:lnTo>
                    <a:lnTo>
                      <a:pt x="78" y="400"/>
                    </a:lnTo>
                    <a:lnTo>
                      <a:pt x="77" y="405"/>
                    </a:lnTo>
                    <a:lnTo>
                      <a:pt x="72" y="406"/>
                    </a:lnTo>
                    <a:lnTo>
                      <a:pt x="50" y="411"/>
                    </a:lnTo>
                    <a:lnTo>
                      <a:pt x="53" y="408"/>
                    </a:lnTo>
                    <a:lnTo>
                      <a:pt x="58" y="408"/>
                    </a:lnTo>
                    <a:lnTo>
                      <a:pt x="65" y="406"/>
                    </a:lnTo>
                    <a:lnTo>
                      <a:pt x="65" y="401"/>
                    </a:lnTo>
                    <a:lnTo>
                      <a:pt x="62" y="396"/>
                    </a:lnTo>
                    <a:lnTo>
                      <a:pt x="60" y="396"/>
                    </a:lnTo>
                    <a:lnTo>
                      <a:pt x="55" y="395"/>
                    </a:lnTo>
                    <a:lnTo>
                      <a:pt x="52" y="388"/>
                    </a:lnTo>
                    <a:lnTo>
                      <a:pt x="55" y="383"/>
                    </a:lnTo>
                    <a:lnTo>
                      <a:pt x="53" y="378"/>
                    </a:lnTo>
                    <a:lnTo>
                      <a:pt x="50" y="373"/>
                    </a:lnTo>
                    <a:lnTo>
                      <a:pt x="48" y="373"/>
                    </a:lnTo>
                    <a:lnTo>
                      <a:pt x="45" y="370"/>
                    </a:lnTo>
                    <a:lnTo>
                      <a:pt x="45" y="371"/>
                    </a:lnTo>
                    <a:lnTo>
                      <a:pt x="43" y="376"/>
                    </a:lnTo>
                    <a:lnTo>
                      <a:pt x="42" y="381"/>
                    </a:lnTo>
                    <a:lnTo>
                      <a:pt x="42" y="400"/>
                    </a:lnTo>
                    <a:lnTo>
                      <a:pt x="37" y="400"/>
                    </a:lnTo>
                    <a:lnTo>
                      <a:pt x="27" y="398"/>
                    </a:lnTo>
                    <a:lnTo>
                      <a:pt x="22" y="400"/>
                    </a:lnTo>
                    <a:lnTo>
                      <a:pt x="20" y="396"/>
                    </a:lnTo>
                    <a:lnTo>
                      <a:pt x="5" y="275"/>
                    </a:lnTo>
                    <a:lnTo>
                      <a:pt x="8" y="25"/>
                    </a:lnTo>
                    <a:lnTo>
                      <a:pt x="3" y="23"/>
                    </a:lnTo>
                    <a:lnTo>
                      <a:pt x="2" y="18"/>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03" name="Freeform 535"/>
              <p:cNvSpPr>
                <a:spLocks/>
              </p:cNvSpPr>
              <p:nvPr/>
            </p:nvSpPr>
            <p:spPr bwMode="auto">
              <a:xfrm>
                <a:off x="4478" y="3478"/>
                <a:ext cx="594" cy="451"/>
              </a:xfrm>
              <a:custGeom>
                <a:avLst/>
                <a:gdLst/>
                <a:ahLst/>
                <a:cxnLst>
                  <a:cxn ang="0">
                    <a:pos x="8" y="57"/>
                  </a:cxn>
                  <a:cxn ang="0">
                    <a:pos x="181" y="15"/>
                  </a:cxn>
                  <a:cxn ang="0">
                    <a:pos x="381" y="28"/>
                  </a:cxn>
                  <a:cxn ang="0">
                    <a:pos x="394" y="20"/>
                  </a:cxn>
                  <a:cxn ang="0">
                    <a:pos x="399" y="0"/>
                  </a:cxn>
                  <a:cxn ang="0">
                    <a:pos x="429" y="3"/>
                  </a:cxn>
                  <a:cxn ang="0">
                    <a:pos x="439" y="23"/>
                  </a:cxn>
                  <a:cxn ang="0">
                    <a:pos x="458" y="75"/>
                  </a:cxn>
                  <a:cxn ang="0">
                    <a:pos x="526" y="170"/>
                  </a:cxn>
                  <a:cxn ang="0">
                    <a:pos x="533" y="206"/>
                  </a:cxn>
                  <a:cxn ang="0">
                    <a:pos x="524" y="173"/>
                  </a:cxn>
                  <a:cxn ang="0">
                    <a:pos x="509" y="157"/>
                  </a:cxn>
                  <a:cxn ang="0">
                    <a:pos x="516" y="185"/>
                  </a:cxn>
                  <a:cxn ang="0">
                    <a:pos x="566" y="273"/>
                  </a:cxn>
                  <a:cxn ang="0">
                    <a:pos x="581" y="293"/>
                  </a:cxn>
                  <a:cxn ang="0">
                    <a:pos x="593" y="360"/>
                  </a:cxn>
                  <a:cxn ang="0">
                    <a:pos x="591" y="383"/>
                  </a:cxn>
                  <a:cxn ang="0">
                    <a:pos x="586" y="408"/>
                  </a:cxn>
                  <a:cxn ang="0">
                    <a:pos x="584" y="436"/>
                  </a:cxn>
                  <a:cxn ang="0">
                    <a:pos x="566" y="441"/>
                  </a:cxn>
                  <a:cxn ang="0">
                    <a:pos x="533" y="451"/>
                  </a:cxn>
                  <a:cxn ang="0">
                    <a:pos x="541" y="443"/>
                  </a:cxn>
                  <a:cxn ang="0">
                    <a:pos x="519" y="421"/>
                  </a:cxn>
                  <a:cxn ang="0">
                    <a:pos x="494" y="393"/>
                  </a:cxn>
                  <a:cxn ang="0">
                    <a:pos x="479" y="390"/>
                  </a:cxn>
                  <a:cxn ang="0">
                    <a:pos x="451" y="353"/>
                  </a:cxn>
                  <a:cxn ang="0">
                    <a:pos x="454" y="336"/>
                  </a:cxn>
                  <a:cxn ang="0">
                    <a:pos x="441" y="340"/>
                  </a:cxn>
                  <a:cxn ang="0">
                    <a:pos x="441" y="313"/>
                  </a:cxn>
                  <a:cxn ang="0">
                    <a:pos x="433" y="323"/>
                  </a:cxn>
                  <a:cxn ang="0">
                    <a:pos x="413" y="318"/>
                  </a:cxn>
                  <a:cxn ang="0">
                    <a:pos x="386" y="281"/>
                  </a:cxn>
                  <a:cxn ang="0">
                    <a:pos x="394" y="266"/>
                  </a:cxn>
                  <a:cxn ang="0">
                    <a:pos x="391" y="240"/>
                  </a:cxn>
                  <a:cxn ang="0">
                    <a:pos x="384" y="246"/>
                  </a:cxn>
                  <a:cxn ang="0">
                    <a:pos x="373" y="253"/>
                  </a:cxn>
                  <a:cxn ang="0">
                    <a:pos x="373" y="231"/>
                  </a:cxn>
                  <a:cxn ang="0">
                    <a:pos x="374" y="173"/>
                  </a:cxn>
                  <a:cxn ang="0">
                    <a:pos x="363" y="152"/>
                  </a:cxn>
                  <a:cxn ang="0">
                    <a:pos x="331" y="137"/>
                  </a:cxn>
                  <a:cxn ang="0">
                    <a:pos x="298" y="105"/>
                  </a:cxn>
                  <a:cxn ang="0">
                    <a:pos x="259" y="80"/>
                  </a:cxn>
                  <a:cxn ang="0">
                    <a:pos x="238" y="95"/>
                  </a:cxn>
                  <a:cxn ang="0">
                    <a:pos x="229" y="100"/>
                  </a:cxn>
                  <a:cxn ang="0">
                    <a:pos x="198" y="118"/>
                  </a:cxn>
                  <a:cxn ang="0">
                    <a:pos x="173" y="127"/>
                  </a:cxn>
                  <a:cxn ang="0">
                    <a:pos x="168" y="123"/>
                  </a:cxn>
                  <a:cxn ang="0">
                    <a:pos x="160" y="105"/>
                  </a:cxn>
                  <a:cxn ang="0">
                    <a:pos x="145" y="92"/>
                  </a:cxn>
                  <a:cxn ang="0">
                    <a:pos x="155" y="92"/>
                  </a:cxn>
                  <a:cxn ang="0">
                    <a:pos x="150" y="77"/>
                  </a:cxn>
                  <a:cxn ang="0">
                    <a:pos x="138" y="88"/>
                  </a:cxn>
                  <a:cxn ang="0">
                    <a:pos x="90" y="78"/>
                  </a:cxn>
                  <a:cxn ang="0">
                    <a:pos x="106" y="75"/>
                  </a:cxn>
                  <a:cxn ang="0">
                    <a:pos x="88" y="72"/>
                  </a:cxn>
                  <a:cxn ang="0">
                    <a:pos x="45" y="83"/>
                  </a:cxn>
                  <a:cxn ang="0">
                    <a:pos x="46" y="70"/>
                  </a:cxn>
                  <a:cxn ang="0">
                    <a:pos x="35" y="72"/>
                  </a:cxn>
                  <a:cxn ang="0">
                    <a:pos x="25" y="90"/>
                  </a:cxn>
                  <a:cxn ang="0">
                    <a:pos x="23" y="80"/>
                  </a:cxn>
                </a:cxnLst>
                <a:rect l="0" t="0" r="r" b="b"/>
                <a:pathLst>
                  <a:path w="594" h="451">
                    <a:moveTo>
                      <a:pt x="18" y="77"/>
                    </a:moveTo>
                    <a:lnTo>
                      <a:pt x="15" y="72"/>
                    </a:lnTo>
                    <a:lnTo>
                      <a:pt x="18" y="65"/>
                    </a:lnTo>
                    <a:lnTo>
                      <a:pt x="13" y="60"/>
                    </a:lnTo>
                    <a:lnTo>
                      <a:pt x="8" y="57"/>
                    </a:lnTo>
                    <a:lnTo>
                      <a:pt x="0" y="47"/>
                    </a:lnTo>
                    <a:lnTo>
                      <a:pt x="1" y="40"/>
                    </a:lnTo>
                    <a:lnTo>
                      <a:pt x="6" y="35"/>
                    </a:lnTo>
                    <a:lnTo>
                      <a:pt x="71" y="28"/>
                    </a:lnTo>
                    <a:lnTo>
                      <a:pt x="181" y="15"/>
                    </a:lnTo>
                    <a:lnTo>
                      <a:pt x="189" y="27"/>
                    </a:lnTo>
                    <a:lnTo>
                      <a:pt x="191" y="33"/>
                    </a:lnTo>
                    <a:lnTo>
                      <a:pt x="194" y="38"/>
                    </a:lnTo>
                    <a:lnTo>
                      <a:pt x="376" y="25"/>
                    </a:lnTo>
                    <a:lnTo>
                      <a:pt x="381" y="28"/>
                    </a:lnTo>
                    <a:lnTo>
                      <a:pt x="386" y="38"/>
                    </a:lnTo>
                    <a:lnTo>
                      <a:pt x="391" y="40"/>
                    </a:lnTo>
                    <a:lnTo>
                      <a:pt x="396" y="35"/>
                    </a:lnTo>
                    <a:lnTo>
                      <a:pt x="396" y="25"/>
                    </a:lnTo>
                    <a:lnTo>
                      <a:pt x="394" y="20"/>
                    </a:lnTo>
                    <a:lnTo>
                      <a:pt x="393" y="15"/>
                    </a:lnTo>
                    <a:lnTo>
                      <a:pt x="391" y="10"/>
                    </a:lnTo>
                    <a:lnTo>
                      <a:pt x="393" y="3"/>
                    </a:lnTo>
                    <a:lnTo>
                      <a:pt x="396" y="3"/>
                    </a:lnTo>
                    <a:lnTo>
                      <a:pt x="399" y="0"/>
                    </a:lnTo>
                    <a:lnTo>
                      <a:pt x="404" y="2"/>
                    </a:lnTo>
                    <a:lnTo>
                      <a:pt x="419" y="5"/>
                    </a:lnTo>
                    <a:lnTo>
                      <a:pt x="424" y="5"/>
                    </a:lnTo>
                    <a:lnTo>
                      <a:pt x="426" y="5"/>
                    </a:lnTo>
                    <a:lnTo>
                      <a:pt x="429" y="3"/>
                    </a:lnTo>
                    <a:lnTo>
                      <a:pt x="434" y="7"/>
                    </a:lnTo>
                    <a:lnTo>
                      <a:pt x="434" y="17"/>
                    </a:lnTo>
                    <a:lnTo>
                      <a:pt x="431" y="13"/>
                    </a:lnTo>
                    <a:lnTo>
                      <a:pt x="434" y="18"/>
                    </a:lnTo>
                    <a:lnTo>
                      <a:pt x="439" y="23"/>
                    </a:lnTo>
                    <a:lnTo>
                      <a:pt x="441" y="28"/>
                    </a:lnTo>
                    <a:lnTo>
                      <a:pt x="443" y="38"/>
                    </a:lnTo>
                    <a:lnTo>
                      <a:pt x="449" y="50"/>
                    </a:lnTo>
                    <a:lnTo>
                      <a:pt x="451" y="55"/>
                    </a:lnTo>
                    <a:lnTo>
                      <a:pt x="458" y="75"/>
                    </a:lnTo>
                    <a:lnTo>
                      <a:pt x="466" y="90"/>
                    </a:lnTo>
                    <a:lnTo>
                      <a:pt x="483" y="118"/>
                    </a:lnTo>
                    <a:lnTo>
                      <a:pt x="513" y="155"/>
                    </a:lnTo>
                    <a:lnTo>
                      <a:pt x="523" y="165"/>
                    </a:lnTo>
                    <a:lnTo>
                      <a:pt x="526" y="170"/>
                    </a:lnTo>
                    <a:lnTo>
                      <a:pt x="529" y="177"/>
                    </a:lnTo>
                    <a:lnTo>
                      <a:pt x="524" y="182"/>
                    </a:lnTo>
                    <a:lnTo>
                      <a:pt x="526" y="191"/>
                    </a:lnTo>
                    <a:lnTo>
                      <a:pt x="529" y="201"/>
                    </a:lnTo>
                    <a:lnTo>
                      <a:pt x="533" y="206"/>
                    </a:lnTo>
                    <a:lnTo>
                      <a:pt x="543" y="221"/>
                    </a:lnTo>
                    <a:lnTo>
                      <a:pt x="538" y="216"/>
                    </a:lnTo>
                    <a:lnTo>
                      <a:pt x="528" y="200"/>
                    </a:lnTo>
                    <a:lnTo>
                      <a:pt x="523" y="185"/>
                    </a:lnTo>
                    <a:lnTo>
                      <a:pt x="524" y="173"/>
                    </a:lnTo>
                    <a:lnTo>
                      <a:pt x="523" y="168"/>
                    </a:lnTo>
                    <a:lnTo>
                      <a:pt x="519" y="165"/>
                    </a:lnTo>
                    <a:lnTo>
                      <a:pt x="514" y="167"/>
                    </a:lnTo>
                    <a:lnTo>
                      <a:pt x="508" y="162"/>
                    </a:lnTo>
                    <a:lnTo>
                      <a:pt x="509" y="157"/>
                    </a:lnTo>
                    <a:lnTo>
                      <a:pt x="504" y="153"/>
                    </a:lnTo>
                    <a:lnTo>
                      <a:pt x="503" y="153"/>
                    </a:lnTo>
                    <a:lnTo>
                      <a:pt x="506" y="163"/>
                    </a:lnTo>
                    <a:lnTo>
                      <a:pt x="513" y="180"/>
                    </a:lnTo>
                    <a:lnTo>
                      <a:pt x="516" y="185"/>
                    </a:lnTo>
                    <a:lnTo>
                      <a:pt x="531" y="210"/>
                    </a:lnTo>
                    <a:lnTo>
                      <a:pt x="551" y="240"/>
                    </a:lnTo>
                    <a:lnTo>
                      <a:pt x="559" y="256"/>
                    </a:lnTo>
                    <a:lnTo>
                      <a:pt x="566" y="268"/>
                    </a:lnTo>
                    <a:lnTo>
                      <a:pt x="566" y="273"/>
                    </a:lnTo>
                    <a:lnTo>
                      <a:pt x="566" y="275"/>
                    </a:lnTo>
                    <a:lnTo>
                      <a:pt x="568" y="273"/>
                    </a:lnTo>
                    <a:lnTo>
                      <a:pt x="573" y="276"/>
                    </a:lnTo>
                    <a:lnTo>
                      <a:pt x="581" y="286"/>
                    </a:lnTo>
                    <a:lnTo>
                      <a:pt x="581" y="293"/>
                    </a:lnTo>
                    <a:lnTo>
                      <a:pt x="584" y="295"/>
                    </a:lnTo>
                    <a:lnTo>
                      <a:pt x="591" y="315"/>
                    </a:lnTo>
                    <a:lnTo>
                      <a:pt x="591" y="340"/>
                    </a:lnTo>
                    <a:lnTo>
                      <a:pt x="593" y="345"/>
                    </a:lnTo>
                    <a:lnTo>
                      <a:pt x="593" y="360"/>
                    </a:lnTo>
                    <a:lnTo>
                      <a:pt x="593" y="371"/>
                    </a:lnTo>
                    <a:lnTo>
                      <a:pt x="594" y="378"/>
                    </a:lnTo>
                    <a:lnTo>
                      <a:pt x="594" y="383"/>
                    </a:lnTo>
                    <a:lnTo>
                      <a:pt x="593" y="376"/>
                    </a:lnTo>
                    <a:lnTo>
                      <a:pt x="591" y="383"/>
                    </a:lnTo>
                    <a:lnTo>
                      <a:pt x="591" y="388"/>
                    </a:lnTo>
                    <a:lnTo>
                      <a:pt x="588" y="393"/>
                    </a:lnTo>
                    <a:lnTo>
                      <a:pt x="588" y="398"/>
                    </a:lnTo>
                    <a:lnTo>
                      <a:pt x="584" y="403"/>
                    </a:lnTo>
                    <a:lnTo>
                      <a:pt x="586" y="408"/>
                    </a:lnTo>
                    <a:lnTo>
                      <a:pt x="584" y="411"/>
                    </a:lnTo>
                    <a:lnTo>
                      <a:pt x="588" y="421"/>
                    </a:lnTo>
                    <a:lnTo>
                      <a:pt x="584" y="426"/>
                    </a:lnTo>
                    <a:lnTo>
                      <a:pt x="581" y="431"/>
                    </a:lnTo>
                    <a:lnTo>
                      <a:pt x="584" y="436"/>
                    </a:lnTo>
                    <a:lnTo>
                      <a:pt x="578" y="434"/>
                    </a:lnTo>
                    <a:lnTo>
                      <a:pt x="581" y="436"/>
                    </a:lnTo>
                    <a:lnTo>
                      <a:pt x="574" y="434"/>
                    </a:lnTo>
                    <a:lnTo>
                      <a:pt x="569" y="438"/>
                    </a:lnTo>
                    <a:lnTo>
                      <a:pt x="566" y="441"/>
                    </a:lnTo>
                    <a:lnTo>
                      <a:pt x="561" y="444"/>
                    </a:lnTo>
                    <a:lnTo>
                      <a:pt x="554" y="444"/>
                    </a:lnTo>
                    <a:lnTo>
                      <a:pt x="549" y="443"/>
                    </a:lnTo>
                    <a:lnTo>
                      <a:pt x="543" y="448"/>
                    </a:lnTo>
                    <a:lnTo>
                      <a:pt x="533" y="451"/>
                    </a:lnTo>
                    <a:lnTo>
                      <a:pt x="528" y="446"/>
                    </a:lnTo>
                    <a:lnTo>
                      <a:pt x="526" y="439"/>
                    </a:lnTo>
                    <a:lnTo>
                      <a:pt x="529" y="434"/>
                    </a:lnTo>
                    <a:lnTo>
                      <a:pt x="534" y="439"/>
                    </a:lnTo>
                    <a:lnTo>
                      <a:pt x="541" y="443"/>
                    </a:lnTo>
                    <a:lnTo>
                      <a:pt x="544" y="438"/>
                    </a:lnTo>
                    <a:lnTo>
                      <a:pt x="539" y="433"/>
                    </a:lnTo>
                    <a:lnTo>
                      <a:pt x="534" y="433"/>
                    </a:lnTo>
                    <a:lnTo>
                      <a:pt x="529" y="431"/>
                    </a:lnTo>
                    <a:lnTo>
                      <a:pt x="519" y="421"/>
                    </a:lnTo>
                    <a:lnTo>
                      <a:pt x="518" y="416"/>
                    </a:lnTo>
                    <a:lnTo>
                      <a:pt x="511" y="406"/>
                    </a:lnTo>
                    <a:lnTo>
                      <a:pt x="506" y="403"/>
                    </a:lnTo>
                    <a:lnTo>
                      <a:pt x="504" y="398"/>
                    </a:lnTo>
                    <a:lnTo>
                      <a:pt x="494" y="393"/>
                    </a:lnTo>
                    <a:lnTo>
                      <a:pt x="491" y="393"/>
                    </a:lnTo>
                    <a:lnTo>
                      <a:pt x="486" y="393"/>
                    </a:lnTo>
                    <a:lnTo>
                      <a:pt x="479" y="395"/>
                    </a:lnTo>
                    <a:lnTo>
                      <a:pt x="474" y="391"/>
                    </a:lnTo>
                    <a:lnTo>
                      <a:pt x="479" y="390"/>
                    </a:lnTo>
                    <a:lnTo>
                      <a:pt x="476" y="390"/>
                    </a:lnTo>
                    <a:lnTo>
                      <a:pt x="468" y="378"/>
                    </a:lnTo>
                    <a:lnTo>
                      <a:pt x="461" y="358"/>
                    </a:lnTo>
                    <a:lnTo>
                      <a:pt x="456" y="355"/>
                    </a:lnTo>
                    <a:lnTo>
                      <a:pt x="451" y="353"/>
                    </a:lnTo>
                    <a:lnTo>
                      <a:pt x="451" y="350"/>
                    </a:lnTo>
                    <a:lnTo>
                      <a:pt x="454" y="345"/>
                    </a:lnTo>
                    <a:lnTo>
                      <a:pt x="456" y="340"/>
                    </a:lnTo>
                    <a:lnTo>
                      <a:pt x="461" y="331"/>
                    </a:lnTo>
                    <a:lnTo>
                      <a:pt x="454" y="336"/>
                    </a:lnTo>
                    <a:lnTo>
                      <a:pt x="453" y="341"/>
                    </a:lnTo>
                    <a:lnTo>
                      <a:pt x="448" y="348"/>
                    </a:lnTo>
                    <a:lnTo>
                      <a:pt x="443" y="348"/>
                    </a:lnTo>
                    <a:lnTo>
                      <a:pt x="444" y="345"/>
                    </a:lnTo>
                    <a:lnTo>
                      <a:pt x="441" y="340"/>
                    </a:lnTo>
                    <a:lnTo>
                      <a:pt x="439" y="335"/>
                    </a:lnTo>
                    <a:lnTo>
                      <a:pt x="441" y="323"/>
                    </a:lnTo>
                    <a:lnTo>
                      <a:pt x="438" y="318"/>
                    </a:lnTo>
                    <a:lnTo>
                      <a:pt x="443" y="315"/>
                    </a:lnTo>
                    <a:lnTo>
                      <a:pt x="441" y="313"/>
                    </a:lnTo>
                    <a:lnTo>
                      <a:pt x="433" y="318"/>
                    </a:lnTo>
                    <a:lnTo>
                      <a:pt x="429" y="315"/>
                    </a:lnTo>
                    <a:lnTo>
                      <a:pt x="424" y="315"/>
                    </a:lnTo>
                    <a:lnTo>
                      <a:pt x="429" y="318"/>
                    </a:lnTo>
                    <a:lnTo>
                      <a:pt x="433" y="323"/>
                    </a:lnTo>
                    <a:lnTo>
                      <a:pt x="433" y="328"/>
                    </a:lnTo>
                    <a:lnTo>
                      <a:pt x="431" y="328"/>
                    </a:lnTo>
                    <a:lnTo>
                      <a:pt x="426" y="328"/>
                    </a:lnTo>
                    <a:lnTo>
                      <a:pt x="421" y="326"/>
                    </a:lnTo>
                    <a:lnTo>
                      <a:pt x="413" y="318"/>
                    </a:lnTo>
                    <a:lnTo>
                      <a:pt x="409" y="313"/>
                    </a:lnTo>
                    <a:lnTo>
                      <a:pt x="398" y="293"/>
                    </a:lnTo>
                    <a:lnTo>
                      <a:pt x="399" y="291"/>
                    </a:lnTo>
                    <a:lnTo>
                      <a:pt x="396" y="286"/>
                    </a:lnTo>
                    <a:lnTo>
                      <a:pt x="386" y="281"/>
                    </a:lnTo>
                    <a:lnTo>
                      <a:pt x="383" y="276"/>
                    </a:lnTo>
                    <a:lnTo>
                      <a:pt x="388" y="280"/>
                    </a:lnTo>
                    <a:lnTo>
                      <a:pt x="388" y="276"/>
                    </a:lnTo>
                    <a:lnTo>
                      <a:pt x="393" y="275"/>
                    </a:lnTo>
                    <a:lnTo>
                      <a:pt x="394" y="266"/>
                    </a:lnTo>
                    <a:lnTo>
                      <a:pt x="403" y="250"/>
                    </a:lnTo>
                    <a:lnTo>
                      <a:pt x="403" y="245"/>
                    </a:lnTo>
                    <a:lnTo>
                      <a:pt x="398" y="240"/>
                    </a:lnTo>
                    <a:lnTo>
                      <a:pt x="393" y="245"/>
                    </a:lnTo>
                    <a:lnTo>
                      <a:pt x="391" y="240"/>
                    </a:lnTo>
                    <a:lnTo>
                      <a:pt x="379" y="235"/>
                    </a:lnTo>
                    <a:lnTo>
                      <a:pt x="379" y="236"/>
                    </a:lnTo>
                    <a:lnTo>
                      <a:pt x="383" y="240"/>
                    </a:lnTo>
                    <a:lnTo>
                      <a:pt x="383" y="245"/>
                    </a:lnTo>
                    <a:lnTo>
                      <a:pt x="384" y="246"/>
                    </a:lnTo>
                    <a:lnTo>
                      <a:pt x="389" y="246"/>
                    </a:lnTo>
                    <a:lnTo>
                      <a:pt x="388" y="256"/>
                    </a:lnTo>
                    <a:lnTo>
                      <a:pt x="384" y="261"/>
                    </a:lnTo>
                    <a:lnTo>
                      <a:pt x="383" y="260"/>
                    </a:lnTo>
                    <a:lnTo>
                      <a:pt x="373" y="253"/>
                    </a:lnTo>
                    <a:lnTo>
                      <a:pt x="379" y="261"/>
                    </a:lnTo>
                    <a:lnTo>
                      <a:pt x="373" y="256"/>
                    </a:lnTo>
                    <a:lnTo>
                      <a:pt x="369" y="250"/>
                    </a:lnTo>
                    <a:lnTo>
                      <a:pt x="373" y="241"/>
                    </a:lnTo>
                    <a:lnTo>
                      <a:pt x="373" y="231"/>
                    </a:lnTo>
                    <a:lnTo>
                      <a:pt x="371" y="226"/>
                    </a:lnTo>
                    <a:lnTo>
                      <a:pt x="376" y="200"/>
                    </a:lnTo>
                    <a:lnTo>
                      <a:pt x="376" y="193"/>
                    </a:lnTo>
                    <a:lnTo>
                      <a:pt x="374" y="188"/>
                    </a:lnTo>
                    <a:lnTo>
                      <a:pt x="374" y="173"/>
                    </a:lnTo>
                    <a:lnTo>
                      <a:pt x="373" y="170"/>
                    </a:lnTo>
                    <a:lnTo>
                      <a:pt x="373" y="165"/>
                    </a:lnTo>
                    <a:lnTo>
                      <a:pt x="368" y="162"/>
                    </a:lnTo>
                    <a:lnTo>
                      <a:pt x="363" y="157"/>
                    </a:lnTo>
                    <a:lnTo>
                      <a:pt x="363" y="152"/>
                    </a:lnTo>
                    <a:lnTo>
                      <a:pt x="354" y="145"/>
                    </a:lnTo>
                    <a:lnTo>
                      <a:pt x="344" y="145"/>
                    </a:lnTo>
                    <a:lnTo>
                      <a:pt x="339" y="143"/>
                    </a:lnTo>
                    <a:lnTo>
                      <a:pt x="336" y="138"/>
                    </a:lnTo>
                    <a:lnTo>
                      <a:pt x="331" y="137"/>
                    </a:lnTo>
                    <a:lnTo>
                      <a:pt x="326" y="130"/>
                    </a:lnTo>
                    <a:lnTo>
                      <a:pt x="311" y="120"/>
                    </a:lnTo>
                    <a:lnTo>
                      <a:pt x="311" y="115"/>
                    </a:lnTo>
                    <a:lnTo>
                      <a:pt x="308" y="110"/>
                    </a:lnTo>
                    <a:lnTo>
                      <a:pt x="298" y="105"/>
                    </a:lnTo>
                    <a:lnTo>
                      <a:pt x="289" y="93"/>
                    </a:lnTo>
                    <a:lnTo>
                      <a:pt x="279" y="87"/>
                    </a:lnTo>
                    <a:lnTo>
                      <a:pt x="274" y="87"/>
                    </a:lnTo>
                    <a:lnTo>
                      <a:pt x="263" y="80"/>
                    </a:lnTo>
                    <a:lnTo>
                      <a:pt x="259" y="80"/>
                    </a:lnTo>
                    <a:lnTo>
                      <a:pt x="253" y="82"/>
                    </a:lnTo>
                    <a:lnTo>
                      <a:pt x="243" y="83"/>
                    </a:lnTo>
                    <a:lnTo>
                      <a:pt x="238" y="87"/>
                    </a:lnTo>
                    <a:lnTo>
                      <a:pt x="236" y="92"/>
                    </a:lnTo>
                    <a:lnTo>
                      <a:pt x="238" y="95"/>
                    </a:lnTo>
                    <a:lnTo>
                      <a:pt x="231" y="92"/>
                    </a:lnTo>
                    <a:lnTo>
                      <a:pt x="238" y="95"/>
                    </a:lnTo>
                    <a:lnTo>
                      <a:pt x="239" y="100"/>
                    </a:lnTo>
                    <a:lnTo>
                      <a:pt x="233" y="98"/>
                    </a:lnTo>
                    <a:lnTo>
                      <a:pt x="229" y="100"/>
                    </a:lnTo>
                    <a:lnTo>
                      <a:pt x="224" y="102"/>
                    </a:lnTo>
                    <a:lnTo>
                      <a:pt x="209" y="115"/>
                    </a:lnTo>
                    <a:lnTo>
                      <a:pt x="203" y="117"/>
                    </a:lnTo>
                    <a:lnTo>
                      <a:pt x="203" y="113"/>
                    </a:lnTo>
                    <a:lnTo>
                      <a:pt x="198" y="118"/>
                    </a:lnTo>
                    <a:lnTo>
                      <a:pt x="196" y="120"/>
                    </a:lnTo>
                    <a:lnTo>
                      <a:pt x="191" y="122"/>
                    </a:lnTo>
                    <a:lnTo>
                      <a:pt x="179" y="123"/>
                    </a:lnTo>
                    <a:lnTo>
                      <a:pt x="178" y="125"/>
                    </a:lnTo>
                    <a:lnTo>
                      <a:pt x="173" y="127"/>
                    </a:lnTo>
                    <a:lnTo>
                      <a:pt x="168" y="123"/>
                    </a:lnTo>
                    <a:lnTo>
                      <a:pt x="166" y="118"/>
                    </a:lnTo>
                    <a:lnTo>
                      <a:pt x="166" y="113"/>
                    </a:lnTo>
                    <a:lnTo>
                      <a:pt x="166" y="118"/>
                    </a:lnTo>
                    <a:lnTo>
                      <a:pt x="168" y="123"/>
                    </a:lnTo>
                    <a:lnTo>
                      <a:pt x="175" y="122"/>
                    </a:lnTo>
                    <a:lnTo>
                      <a:pt x="173" y="117"/>
                    </a:lnTo>
                    <a:lnTo>
                      <a:pt x="170" y="112"/>
                    </a:lnTo>
                    <a:lnTo>
                      <a:pt x="165" y="107"/>
                    </a:lnTo>
                    <a:lnTo>
                      <a:pt x="160" y="105"/>
                    </a:lnTo>
                    <a:lnTo>
                      <a:pt x="155" y="102"/>
                    </a:lnTo>
                    <a:lnTo>
                      <a:pt x="156" y="102"/>
                    </a:lnTo>
                    <a:lnTo>
                      <a:pt x="155" y="100"/>
                    </a:lnTo>
                    <a:lnTo>
                      <a:pt x="150" y="98"/>
                    </a:lnTo>
                    <a:lnTo>
                      <a:pt x="145" y="92"/>
                    </a:lnTo>
                    <a:lnTo>
                      <a:pt x="155" y="97"/>
                    </a:lnTo>
                    <a:lnTo>
                      <a:pt x="160" y="100"/>
                    </a:lnTo>
                    <a:lnTo>
                      <a:pt x="163" y="97"/>
                    </a:lnTo>
                    <a:lnTo>
                      <a:pt x="158" y="97"/>
                    </a:lnTo>
                    <a:lnTo>
                      <a:pt x="155" y="92"/>
                    </a:lnTo>
                    <a:lnTo>
                      <a:pt x="150" y="92"/>
                    </a:lnTo>
                    <a:lnTo>
                      <a:pt x="141" y="87"/>
                    </a:lnTo>
                    <a:lnTo>
                      <a:pt x="145" y="83"/>
                    </a:lnTo>
                    <a:lnTo>
                      <a:pt x="148" y="82"/>
                    </a:lnTo>
                    <a:lnTo>
                      <a:pt x="150" y="77"/>
                    </a:lnTo>
                    <a:lnTo>
                      <a:pt x="141" y="82"/>
                    </a:lnTo>
                    <a:lnTo>
                      <a:pt x="136" y="80"/>
                    </a:lnTo>
                    <a:lnTo>
                      <a:pt x="131" y="80"/>
                    </a:lnTo>
                    <a:lnTo>
                      <a:pt x="133" y="85"/>
                    </a:lnTo>
                    <a:lnTo>
                      <a:pt x="138" y="88"/>
                    </a:lnTo>
                    <a:lnTo>
                      <a:pt x="140" y="93"/>
                    </a:lnTo>
                    <a:lnTo>
                      <a:pt x="128" y="87"/>
                    </a:lnTo>
                    <a:lnTo>
                      <a:pt x="115" y="82"/>
                    </a:lnTo>
                    <a:lnTo>
                      <a:pt x="95" y="78"/>
                    </a:lnTo>
                    <a:lnTo>
                      <a:pt x="90" y="78"/>
                    </a:lnTo>
                    <a:lnTo>
                      <a:pt x="85" y="77"/>
                    </a:lnTo>
                    <a:lnTo>
                      <a:pt x="95" y="77"/>
                    </a:lnTo>
                    <a:lnTo>
                      <a:pt x="96" y="73"/>
                    </a:lnTo>
                    <a:lnTo>
                      <a:pt x="101" y="73"/>
                    </a:lnTo>
                    <a:lnTo>
                      <a:pt x="106" y="75"/>
                    </a:lnTo>
                    <a:lnTo>
                      <a:pt x="111" y="77"/>
                    </a:lnTo>
                    <a:lnTo>
                      <a:pt x="108" y="72"/>
                    </a:lnTo>
                    <a:lnTo>
                      <a:pt x="100" y="68"/>
                    </a:lnTo>
                    <a:lnTo>
                      <a:pt x="93" y="68"/>
                    </a:lnTo>
                    <a:lnTo>
                      <a:pt x="88" y="72"/>
                    </a:lnTo>
                    <a:lnTo>
                      <a:pt x="86" y="67"/>
                    </a:lnTo>
                    <a:lnTo>
                      <a:pt x="76" y="77"/>
                    </a:lnTo>
                    <a:lnTo>
                      <a:pt x="73" y="77"/>
                    </a:lnTo>
                    <a:lnTo>
                      <a:pt x="60" y="78"/>
                    </a:lnTo>
                    <a:lnTo>
                      <a:pt x="45" y="83"/>
                    </a:lnTo>
                    <a:lnTo>
                      <a:pt x="38" y="83"/>
                    </a:lnTo>
                    <a:lnTo>
                      <a:pt x="40" y="82"/>
                    </a:lnTo>
                    <a:lnTo>
                      <a:pt x="48" y="80"/>
                    </a:lnTo>
                    <a:lnTo>
                      <a:pt x="51" y="75"/>
                    </a:lnTo>
                    <a:lnTo>
                      <a:pt x="46" y="70"/>
                    </a:lnTo>
                    <a:lnTo>
                      <a:pt x="45" y="65"/>
                    </a:lnTo>
                    <a:lnTo>
                      <a:pt x="43" y="72"/>
                    </a:lnTo>
                    <a:lnTo>
                      <a:pt x="40" y="77"/>
                    </a:lnTo>
                    <a:lnTo>
                      <a:pt x="38" y="68"/>
                    </a:lnTo>
                    <a:lnTo>
                      <a:pt x="35" y="72"/>
                    </a:lnTo>
                    <a:lnTo>
                      <a:pt x="35" y="73"/>
                    </a:lnTo>
                    <a:lnTo>
                      <a:pt x="36" y="75"/>
                    </a:lnTo>
                    <a:lnTo>
                      <a:pt x="33" y="80"/>
                    </a:lnTo>
                    <a:lnTo>
                      <a:pt x="30" y="87"/>
                    </a:lnTo>
                    <a:lnTo>
                      <a:pt x="25" y="90"/>
                    </a:lnTo>
                    <a:lnTo>
                      <a:pt x="18" y="92"/>
                    </a:lnTo>
                    <a:lnTo>
                      <a:pt x="15" y="92"/>
                    </a:lnTo>
                    <a:lnTo>
                      <a:pt x="18" y="87"/>
                    </a:lnTo>
                    <a:lnTo>
                      <a:pt x="23" y="82"/>
                    </a:lnTo>
                    <a:lnTo>
                      <a:pt x="23" y="80"/>
                    </a:lnTo>
                    <a:lnTo>
                      <a:pt x="18" y="77"/>
                    </a:lnTo>
                    <a:close/>
                  </a:path>
                </a:pathLst>
              </a:custGeom>
              <a:solidFill>
                <a:srgbClr val="4E0E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04" name="Freeform 536"/>
              <p:cNvSpPr>
                <a:spLocks/>
              </p:cNvSpPr>
              <p:nvPr/>
            </p:nvSpPr>
            <p:spPr bwMode="auto">
              <a:xfrm>
                <a:off x="4478" y="3478"/>
                <a:ext cx="594" cy="451"/>
              </a:xfrm>
              <a:custGeom>
                <a:avLst/>
                <a:gdLst/>
                <a:ahLst/>
                <a:cxnLst>
                  <a:cxn ang="0">
                    <a:pos x="8" y="57"/>
                  </a:cxn>
                  <a:cxn ang="0">
                    <a:pos x="181" y="15"/>
                  </a:cxn>
                  <a:cxn ang="0">
                    <a:pos x="381" y="28"/>
                  </a:cxn>
                  <a:cxn ang="0">
                    <a:pos x="394" y="20"/>
                  </a:cxn>
                  <a:cxn ang="0">
                    <a:pos x="399" y="0"/>
                  </a:cxn>
                  <a:cxn ang="0">
                    <a:pos x="429" y="3"/>
                  </a:cxn>
                  <a:cxn ang="0">
                    <a:pos x="439" y="23"/>
                  </a:cxn>
                  <a:cxn ang="0">
                    <a:pos x="458" y="75"/>
                  </a:cxn>
                  <a:cxn ang="0">
                    <a:pos x="526" y="170"/>
                  </a:cxn>
                  <a:cxn ang="0">
                    <a:pos x="533" y="206"/>
                  </a:cxn>
                  <a:cxn ang="0">
                    <a:pos x="524" y="173"/>
                  </a:cxn>
                  <a:cxn ang="0">
                    <a:pos x="509" y="157"/>
                  </a:cxn>
                  <a:cxn ang="0">
                    <a:pos x="516" y="185"/>
                  </a:cxn>
                  <a:cxn ang="0">
                    <a:pos x="566" y="273"/>
                  </a:cxn>
                  <a:cxn ang="0">
                    <a:pos x="581" y="293"/>
                  </a:cxn>
                  <a:cxn ang="0">
                    <a:pos x="593" y="360"/>
                  </a:cxn>
                  <a:cxn ang="0">
                    <a:pos x="591" y="383"/>
                  </a:cxn>
                  <a:cxn ang="0">
                    <a:pos x="586" y="408"/>
                  </a:cxn>
                  <a:cxn ang="0">
                    <a:pos x="584" y="436"/>
                  </a:cxn>
                  <a:cxn ang="0">
                    <a:pos x="566" y="441"/>
                  </a:cxn>
                  <a:cxn ang="0">
                    <a:pos x="533" y="451"/>
                  </a:cxn>
                  <a:cxn ang="0">
                    <a:pos x="541" y="443"/>
                  </a:cxn>
                  <a:cxn ang="0">
                    <a:pos x="519" y="421"/>
                  </a:cxn>
                  <a:cxn ang="0">
                    <a:pos x="494" y="393"/>
                  </a:cxn>
                  <a:cxn ang="0">
                    <a:pos x="479" y="390"/>
                  </a:cxn>
                  <a:cxn ang="0">
                    <a:pos x="451" y="353"/>
                  </a:cxn>
                  <a:cxn ang="0">
                    <a:pos x="454" y="336"/>
                  </a:cxn>
                  <a:cxn ang="0">
                    <a:pos x="441" y="340"/>
                  </a:cxn>
                  <a:cxn ang="0">
                    <a:pos x="441" y="313"/>
                  </a:cxn>
                  <a:cxn ang="0">
                    <a:pos x="433" y="323"/>
                  </a:cxn>
                  <a:cxn ang="0">
                    <a:pos x="413" y="318"/>
                  </a:cxn>
                  <a:cxn ang="0">
                    <a:pos x="386" y="281"/>
                  </a:cxn>
                  <a:cxn ang="0">
                    <a:pos x="394" y="266"/>
                  </a:cxn>
                  <a:cxn ang="0">
                    <a:pos x="391" y="240"/>
                  </a:cxn>
                  <a:cxn ang="0">
                    <a:pos x="384" y="246"/>
                  </a:cxn>
                  <a:cxn ang="0">
                    <a:pos x="373" y="253"/>
                  </a:cxn>
                  <a:cxn ang="0">
                    <a:pos x="373" y="231"/>
                  </a:cxn>
                  <a:cxn ang="0">
                    <a:pos x="374" y="173"/>
                  </a:cxn>
                  <a:cxn ang="0">
                    <a:pos x="363" y="152"/>
                  </a:cxn>
                  <a:cxn ang="0">
                    <a:pos x="331" y="137"/>
                  </a:cxn>
                  <a:cxn ang="0">
                    <a:pos x="298" y="105"/>
                  </a:cxn>
                  <a:cxn ang="0">
                    <a:pos x="259" y="80"/>
                  </a:cxn>
                  <a:cxn ang="0">
                    <a:pos x="238" y="95"/>
                  </a:cxn>
                  <a:cxn ang="0">
                    <a:pos x="229" y="100"/>
                  </a:cxn>
                  <a:cxn ang="0">
                    <a:pos x="198" y="118"/>
                  </a:cxn>
                  <a:cxn ang="0">
                    <a:pos x="173" y="127"/>
                  </a:cxn>
                  <a:cxn ang="0">
                    <a:pos x="168" y="123"/>
                  </a:cxn>
                  <a:cxn ang="0">
                    <a:pos x="160" y="105"/>
                  </a:cxn>
                  <a:cxn ang="0">
                    <a:pos x="145" y="92"/>
                  </a:cxn>
                  <a:cxn ang="0">
                    <a:pos x="155" y="92"/>
                  </a:cxn>
                  <a:cxn ang="0">
                    <a:pos x="150" y="77"/>
                  </a:cxn>
                  <a:cxn ang="0">
                    <a:pos x="138" y="88"/>
                  </a:cxn>
                  <a:cxn ang="0">
                    <a:pos x="90" y="78"/>
                  </a:cxn>
                  <a:cxn ang="0">
                    <a:pos x="106" y="75"/>
                  </a:cxn>
                  <a:cxn ang="0">
                    <a:pos x="88" y="72"/>
                  </a:cxn>
                  <a:cxn ang="0">
                    <a:pos x="45" y="83"/>
                  </a:cxn>
                  <a:cxn ang="0">
                    <a:pos x="46" y="70"/>
                  </a:cxn>
                  <a:cxn ang="0">
                    <a:pos x="35" y="72"/>
                  </a:cxn>
                  <a:cxn ang="0">
                    <a:pos x="25" y="90"/>
                  </a:cxn>
                  <a:cxn ang="0">
                    <a:pos x="23" y="80"/>
                  </a:cxn>
                </a:cxnLst>
                <a:rect l="0" t="0" r="r" b="b"/>
                <a:pathLst>
                  <a:path w="594" h="451">
                    <a:moveTo>
                      <a:pt x="18" y="77"/>
                    </a:moveTo>
                    <a:lnTo>
                      <a:pt x="15" y="72"/>
                    </a:lnTo>
                    <a:lnTo>
                      <a:pt x="18" y="65"/>
                    </a:lnTo>
                    <a:lnTo>
                      <a:pt x="13" y="60"/>
                    </a:lnTo>
                    <a:lnTo>
                      <a:pt x="8" y="57"/>
                    </a:lnTo>
                    <a:lnTo>
                      <a:pt x="0" y="47"/>
                    </a:lnTo>
                    <a:lnTo>
                      <a:pt x="1" y="40"/>
                    </a:lnTo>
                    <a:lnTo>
                      <a:pt x="6" y="35"/>
                    </a:lnTo>
                    <a:lnTo>
                      <a:pt x="71" y="28"/>
                    </a:lnTo>
                    <a:lnTo>
                      <a:pt x="181" y="15"/>
                    </a:lnTo>
                    <a:lnTo>
                      <a:pt x="189" y="27"/>
                    </a:lnTo>
                    <a:lnTo>
                      <a:pt x="191" y="33"/>
                    </a:lnTo>
                    <a:lnTo>
                      <a:pt x="194" y="38"/>
                    </a:lnTo>
                    <a:lnTo>
                      <a:pt x="376" y="25"/>
                    </a:lnTo>
                    <a:lnTo>
                      <a:pt x="381" y="28"/>
                    </a:lnTo>
                    <a:lnTo>
                      <a:pt x="386" y="38"/>
                    </a:lnTo>
                    <a:lnTo>
                      <a:pt x="391" y="40"/>
                    </a:lnTo>
                    <a:lnTo>
                      <a:pt x="396" y="35"/>
                    </a:lnTo>
                    <a:lnTo>
                      <a:pt x="396" y="25"/>
                    </a:lnTo>
                    <a:lnTo>
                      <a:pt x="394" y="20"/>
                    </a:lnTo>
                    <a:lnTo>
                      <a:pt x="393" y="15"/>
                    </a:lnTo>
                    <a:lnTo>
                      <a:pt x="391" y="10"/>
                    </a:lnTo>
                    <a:lnTo>
                      <a:pt x="393" y="3"/>
                    </a:lnTo>
                    <a:lnTo>
                      <a:pt x="396" y="3"/>
                    </a:lnTo>
                    <a:lnTo>
                      <a:pt x="399" y="0"/>
                    </a:lnTo>
                    <a:lnTo>
                      <a:pt x="404" y="2"/>
                    </a:lnTo>
                    <a:lnTo>
                      <a:pt x="419" y="5"/>
                    </a:lnTo>
                    <a:lnTo>
                      <a:pt x="424" y="5"/>
                    </a:lnTo>
                    <a:lnTo>
                      <a:pt x="426" y="5"/>
                    </a:lnTo>
                    <a:lnTo>
                      <a:pt x="429" y="3"/>
                    </a:lnTo>
                    <a:lnTo>
                      <a:pt x="434" y="7"/>
                    </a:lnTo>
                    <a:lnTo>
                      <a:pt x="434" y="17"/>
                    </a:lnTo>
                    <a:lnTo>
                      <a:pt x="431" y="13"/>
                    </a:lnTo>
                    <a:lnTo>
                      <a:pt x="434" y="18"/>
                    </a:lnTo>
                    <a:lnTo>
                      <a:pt x="439" y="23"/>
                    </a:lnTo>
                    <a:lnTo>
                      <a:pt x="441" y="28"/>
                    </a:lnTo>
                    <a:lnTo>
                      <a:pt x="443" y="38"/>
                    </a:lnTo>
                    <a:lnTo>
                      <a:pt x="449" y="50"/>
                    </a:lnTo>
                    <a:lnTo>
                      <a:pt x="451" y="55"/>
                    </a:lnTo>
                    <a:lnTo>
                      <a:pt x="458" y="75"/>
                    </a:lnTo>
                    <a:lnTo>
                      <a:pt x="466" y="90"/>
                    </a:lnTo>
                    <a:lnTo>
                      <a:pt x="483" y="118"/>
                    </a:lnTo>
                    <a:lnTo>
                      <a:pt x="513" y="155"/>
                    </a:lnTo>
                    <a:lnTo>
                      <a:pt x="523" y="165"/>
                    </a:lnTo>
                    <a:lnTo>
                      <a:pt x="526" y="170"/>
                    </a:lnTo>
                    <a:lnTo>
                      <a:pt x="529" y="177"/>
                    </a:lnTo>
                    <a:lnTo>
                      <a:pt x="524" y="182"/>
                    </a:lnTo>
                    <a:lnTo>
                      <a:pt x="526" y="191"/>
                    </a:lnTo>
                    <a:lnTo>
                      <a:pt x="529" y="201"/>
                    </a:lnTo>
                    <a:lnTo>
                      <a:pt x="533" y="206"/>
                    </a:lnTo>
                    <a:lnTo>
                      <a:pt x="543" y="221"/>
                    </a:lnTo>
                    <a:lnTo>
                      <a:pt x="538" y="216"/>
                    </a:lnTo>
                    <a:lnTo>
                      <a:pt x="528" y="200"/>
                    </a:lnTo>
                    <a:lnTo>
                      <a:pt x="523" y="185"/>
                    </a:lnTo>
                    <a:lnTo>
                      <a:pt x="524" y="173"/>
                    </a:lnTo>
                    <a:lnTo>
                      <a:pt x="523" y="168"/>
                    </a:lnTo>
                    <a:lnTo>
                      <a:pt x="519" y="165"/>
                    </a:lnTo>
                    <a:lnTo>
                      <a:pt x="514" y="167"/>
                    </a:lnTo>
                    <a:lnTo>
                      <a:pt x="508" y="162"/>
                    </a:lnTo>
                    <a:lnTo>
                      <a:pt x="509" y="157"/>
                    </a:lnTo>
                    <a:lnTo>
                      <a:pt x="504" y="153"/>
                    </a:lnTo>
                    <a:lnTo>
                      <a:pt x="503" y="153"/>
                    </a:lnTo>
                    <a:lnTo>
                      <a:pt x="506" y="163"/>
                    </a:lnTo>
                    <a:lnTo>
                      <a:pt x="513" y="180"/>
                    </a:lnTo>
                    <a:lnTo>
                      <a:pt x="516" y="185"/>
                    </a:lnTo>
                    <a:lnTo>
                      <a:pt x="531" y="210"/>
                    </a:lnTo>
                    <a:lnTo>
                      <a:pt x="551" y="240"/>
                    </a:lnTo>
                    <a:lnTo>
                      <a:pt x="559" y="256"/>
                    </a:lnTo>
                    <a:lnTo>
                      <a:pt x="566" y="268"/>
                    </a:lnTo>
                    <a:lnTo>
                      <a:pt x="566" y="273"/>
                    </a:lnTo>
                    <a:lnTo>
                      <a:pt x="566" y="275"/>
                    </a:lnTo>
                    <a:lnTo>
                      <a:pt x="568" y="273"/>
                    </a:lnTo>
                    <a:lnTo>
                      <a:pt x="573" y="276"/>
                    </a:lnTo>
                    <a:lnTo>
                      <a:pt x="581" y="286"/>
                    </a:lnTo>
                    <a:lnTo>
                      <a:pt x="581" y="293"/>
                    </a:lnTo>
                    <a:lnTo>
                      <a:pt x="584" y="295"/>
                    </a:lnTo>
                    <a:lnTo>
                      <a:pt x="591" y="315"/>
                    </a:lnTo>
                    <a:lnTo>
                      <a:pt x="591" y="340"/>
                    </a:lnTo>
                    <a:lnTo>
                      <a:pt x="593" y="345"/>
                    </a:lnTo>
                    <a:lnTo>
                      <a:pt x="593" y="360"/>
                    </a:lnTo>
                    <a:lnTo>
                      <a:pt x="593" y="371"/>
                    </a:lnTo>
                    <a:lnTo>
                      <a:pt x="594" y="378"/>
                    </a:lnTo>
                    <a:lnTo>
                      <a:pt x="594" y="383"/>
                    </a:lnTo>
                    <a:lnTo>
                      <a:pt x="593" y="376"/>
                    </a:lnTo>
                    <a:lnTo>
                      <a:pt x="591" y="383"/>
                    </a:lnTo>
                    <a:lnTo>
                      <a:pt x="591" y="388"/>
                    </a:lnTo>
                    <a:lnTo>
                      <a:pt x="588" y="393"/>
                    </a:lnTo>
                    <a:lnTo>
                      <a:pt x="588" y="398"/>
                    </a:lnTo>
                    <a:lnTo>
                      <a:pt x="584" y="403"/>
                    </a:lnTo>
                    <a:lnTo>
                      <a:pt x="586" y="408"/>
                    </a:lnTo>
                    <a:lnTo>
                      <a:pt x="584" y="411"/>
                    </a:lnTo>
                    <a:lnTo>
                      <a:pt x="588" y="421"/>
                    </a:lnTo>
                    <a:lnTo>
                      <a:pt x="584" y="426"/>
                    </a:lnTo>
                    <a:lnTo>
                      <a:pt x="581" y="431"/>
                    </a:lnTo>
                    <a:lnTo>
                      <a:pt x="584" y="436"/>
                    </a:lnTo>
                    <a:lnTo>
                      <a:pt x="578" y="434"/>
                    </a:lnTo>
                    <a:lnTo>
                      <a:pt x="581" y="436"/>
                    </a:lnTo>
                    <a:lnTo>
                      <a:pt x="574" y="434"/>
                    </a:lnTo>
                    <a:lnTo>
                      <a:pt x="569" y="438"/>
                    </a:lnTo>
                    <a:lnTo>
                      <a:pt x="566" y="441"/>
                    </a:lnTo>
                    <a:lnTo>
                      <a:pt x="561" y="444"/>
                    </a:lnTo>
                    <a:lnTo>
                      <a:pt x="554" y="444"/>
                    </a:lnTo>
                    <a:lnTo>
                      <a:pt x="549" y="443"/>
                    </a:lnTo>
                    <a:lnTo>
                      <a:pt x="543" y="448"/>
                    </a:lnTo>
                    <a:lnTo>
                      <a:pt x="533" y="451"/>
                    </a:lnTo>
                    <a:lnTo>
                      <a:pt x="528" y="446"/>
                    </a:lnTo>
                    <a:lnTo>
                      <a:pt x="526" y="439"/>
                    </a:lnTo>
                    <a:lnTo>
                      <a:pt x="529" y="434"/>
                    </a:lnTo>
                    <a:lnTo>
                      <a:pt x="534" y="439"/>
                    </a:lnTo>
                    <a:lnTo>
                      <a:pt x="541" y="443"/>
                    </a:lnTo>
                    <a:lnTo>
                      <a:pt x="544" y="438"/>
                    </a:lnTo>
                    <a:lnTo>
                      <a:pt x="539" y="433"/>
                    </a:lnTo>
                    <a:lnTo>
                      <a:pt x="534" y="433"/>
                    </a:lnTo>
                    <a:lnTo>
                      <a:pt x="529" y="431"/>
                    </a:lnTo>
                    <a:lnTo>
                      <a:pt x="519" y="421"/>
                    </a:lnTo>
                    <a:lnTo>
                      <a:pt x="518" y="416"/>
                    </a:lnTo>
                    <a:lnTo>
                      <a:pt x="511" y="406"/>
                    </a:lnTo>
                    <a:lnTo>
                      <a:pt x="506" y="403"/>
                    </a:lnTo>
                    <a:lnTo>
                      <a:pt x="504" y="398"/>
                    </a:lnTo>
                    <a:lnTo>
                      <a:pt x="494" y="393"/>
                    </a:lnTo>
                    <a:lnTo>
                      <a:pt x="491" y="393"/>
                    </a:lnTo>
                    <a:lnTo>
                      <a:pt x="486" y="393"/>
                    </a:lnTo>
                    <a:lnTo>
                      <a:pt x="479" y="395"/>
                    </a:lnTo>
                    <a:lnTo>
                      <a:pt x="474" y="391"/>
                    </a:lnTo>
                    <a:lnTo>
                      <a:pt x="479" y="390"/>
                    </a:lnTo>
                    <a:lnTo>
                      <a:pt x="476" y="390"/>
                    </a:lnTo>
                    <a:lnTo>
                      <a:pt x="468" y="378"/>
                    </a:lnTo>
                    <a:lnTo>
                      <a:pt x="461" y="358"/>
                    </a:lnTo>
                    <a:lnTo>
                      <a:pt x="456" y="355"/>
                    </a:lnTo>
                    <a:lnTo>
                      <a:pt x="451" y="353"/>
                    </a:lnTo>
                    <a:lnTo>
                      <a:pt x="451" y="350"/>
                    </a:lnTo>
                    <a:lnTo>
                      <a:pt x="454" y="345"/>
                    </a:lnTo>
                    <a:lnTo>
                      <a:pt x="456" y="340"/>
                    </a:lnTo>
                    <a:lnTo>
                      <a:pt x="461" y="331"/>
                    </a:lnTo>
                    <a:lnTo>
                      <a:pt x="454" y="336"/>
                    </a:lnTo>
                    <a:lnTo>
                      <a:pt x="453" y="341"/>
                    </a:lnTo>
                    <a:lnTo>
                      <a:pt x="448" y="348"/>
                    </a:lnTo>
                    <a:lnTo>
                      <a:pt x="443" y="348"/>
                    </a:lnTo>
                    <a:lnTo>
                      <a:pt x="444" y="345"/>
                    </a:lnTo>
                    <a:lnTo>
                      <a:pt x="441" y="340"/>
                    </a:lnTo>
                    <a:lnTo>
                      <a:pt x="439" y="335"/>
                    </a:lnTo>
                    <a:lnTo>
                      <a:pt x="441" y="323"/>
                    </a:lnTo>
                    <a:lnTo>
                      <a:pt x="438" y="318"/>
                    </a:lnTo>
                    <a:lnTo>
                      <a:pt x="443" y="315"/>
                    </a:lnTo>
                    <a:lnTo>
                      <a:pt x="441" y="313"/>
                    </a:lnTo>
                    <a:lnTo>
                      <a:pt x="433" y="318"/>
                    </a:lnTo>
                    <a:lnTo>
                      <a:pt x="429" y="315"/>
                    </a:lnTo>
                    <a:lnTo>
                      <a:pt x="424" y="315"/>
                    </a:lnTo>
                    <a:lnTo>
                      <a:pt x="429" y="318"/>
                    </a:lnTo>
                    <a:lnTo>
                      <a:pt x="433" y="323"/>
                    </a:lnTo>
                    <a:lnTo>
                      <a:pt x="433" y="328"/>
                    </a:lnTo>
                    <a:lnTo>
                      <a:pt x="431" y="328"/>
                    </a:lnTo>
                    <a:lnTo>
                      <a:pt x="426" y="328"/>
                    </a:lnTo>
                    <a:lnTo>
                      <a:pt x="421" y="326"/>
                    </a:lnTo>
                    <a:lnTo>
                      <a:pt x="413" y="318"/>
                    </a:lnTo>
                    <a:lnTo>
                      <a:pt x="409" y="313"/>
                    </a:lnTo>
                    <a:lnTo>
                      <a:pt x="398" y="293"/>
                    </a:lnTo>
                    <a:lnTo>
                      <a:pt x="399" y="291"/>
                    </a:lnTo>
                    <a:lnTo>
                      <a:pt x="396" y="286"/>
                    </a:lnTo>
                    <a:lnTo>
                      <a:pt x="386" y="281"/>
                    </a:lnTo>
                    <a:lnTo>
                      <a:pt x="383" y="276"/>
                    </a:lnTo>
                    <a:lnTo>
                      <a:pt x="388" y="280"/>
                    </a:lnTo>
                    <a:lnTo>
                      <a:pt x="388" y="276"/>
                    </a:lnTo>
                    <a:lnTo>
                      <a:pt x="393" y="275"/>
                    </a:lnTo>
                    <a:lnTo>
                      <a:pt x="394" y="266"/>
                    </a:lnTo>
                    <a:lnTo>
                      <a:pt x="403" y="250"/>
                    </a:lnTo>
                    <a:lnTo>
                      <a:pt x="403" y="245"/>
                    </a:lnTo>
                    <a:lnTo>
                      <a:pt x="398" y="240"/>
                    </a:lnTo>
                    <a:lnTo>
                      <a:pt x="393" y="245"/>
                    </a:lnTo>
                    <a:lnTo>
                      <a:pt x="391" y="240"/>
                    </a:lnTo>
                    <a:lnTo>
                      <a:pt x="379" y="235"/>
                    </a:lnTo>
                    <a:lnTo>
                      <a:pt x="379" y="236"/>
                    </a:lnTo>
                    <a:lnTo>
                      <a:pt x="383" y="240"/>
                    </a:lnTo>
                    <a:lnTo>
                      <a:pt x="383" y="245"/>
                    </a:lnTo>
                    <a:lnTo>
                      <a:pt x="384" y="246"/>
                    </a:lnTo>
                    <a:lnTo>
                      <a:pt x="389" y="246"/>
                    </a:lnTo>
                    <a:lnTo>
                      <a:pt x="388" y="256"/>
                    </a:lnTo>
                    <a:lnTo>
                      <a:pt x="384" y="261"/>
                    </a:lnTo>
                    <a:lnTo>
                      <a:pt x="383" y="260"/>
                    </a:lnTo>
                    <a:lnTo>
                      <a:pt x="373" y="253"/>
                    </a:lnTo>
                    <a:lnTo>
                      <a:pt x="379" y="261"/>
                    </a:lnTo>
                    <a:lnTo>
                      <a:pt x="373" y="256"/>
                    </a:lnTo>
                    <a:lnTo>
                      <a:pt x="369" y="250"/>
                    </a:lnTo>
                    <a:lnTo>
                      <a:pt x="373" y="241"/>
                    </a:lnTo>
                    <a:lnTo>
                      <a:pt x="373" y="231"/>
                    </a:lnTo>
                    <a:lnTo>
                      <a:pt x="371" y="226"/>
                    </a:lnTo>
                    <a:lnTo>
                      <a:pt x="376" y="200"/>
                    </a:lnTo>
                    <a:lnTo>
                      <a:pt x="376" y="193"/>
                    </a:lnTo>
                    <a:lnTo>
                      <a:pt x="374" y="188"/>
                    </a:lnTo>
                    <a:lnTo>
                      <a:pt x="374" y="173"/>
                    </a:lnTo>
                    <a:lnTo>
                      <a:pt x="373" y="170"/>
                    </a:lnTo>
                    <a:lnTo>
                      <a:pt x="373" y="165"/>
                    </a:lnTo>
                    <a:lnTo>
                      <a:pt x="368" y="162"/>
                    </a:lnTo>
                    <a:lnTo>
                      <a:pt x="363" y="157"/>
                    </a:lnTo>
                    <a:lnTo>
                      <a:pt x="363" y="152"/>
                    </a:lnTo>
                    <a:lnTo>
                      <a:pt x="354" y="145"/>
                    </a:lnTo>
                    <a:lnTo>
                      <a:pt x="344" y="145"/>
                    </a:lnTo>
                    <a:lnTo>
                      <a:pt x="339" y="143"/>
                    </a:lnTo>
                    <a:lnTo>
                      <a:pt x="336" y="138"/>
                    </a:lnTo>
                    <a:lnTo>
                      <a:pt x="331" y="137"/>
                    </a:lnTo>
                    <a:lnTo>
                      <a:pt x="326" y="130"/>
                    </a:lnTo>
                    <a:lnTo>
                      <a:pt x="311" y="120"/>
                    </a:lnTo>
                    <a:lnTo>
                      <a:pt x="311" y="115"/>
                    </a:lnTo>
                    <a:lnTo>
                      <a:pt x="308" y="110"/>
                    </a:lnTo>
                    <a:lnTo>
                      <a:pt x="298" y="105"/>
                    </a:lnTo>
                    <a:lnTo>
                      <a:pt x="289" y="93"/>
                    </a:lnTo>
                    <a:lnTo>
                      <a:pt x="279" y="87"/>
                    </a:lnTo>
                    <a:lnTo>
                      <a:pt x="274" y="87"/>
                    </a:lnTo>
                    <a:lnTo>
                      <a:pt x="263" y="80"/>
                    </a:lnTo>
                    <a:lnTo>
                      <a:pt x="259" y="80"/>
                    </a:lnTo>
                    <a:lnTo>
                      <a:pt x="253" y="82"/>
                    </a:lnTo>
                    <a:lnTo>
                      <a:pt x="243" y="83"/>
                    </a:lnTo>
                    <a:lnTo>
                      <a:pt x="238" y="87"/>
                    </a:lnTo>
                    <a:lnTo>
                      <a:pt x="236" y="92"/>
                    </a:lnTo>
                    <a:lnTo>
                      <a:pt x="238" y="95"/>
                    </a:lnTo>
                    <a:lnTo>
                      <a:pt x="231" y="92"/>
                    </a:lnTo>
                    <a:lnTo>
                      <a:pt x="238" y="95"/>
                    </a:lnTo>
                    <a:lnTo>
                      <a:pt x="239" y="100"/>
                    </a:lnTo>
                    <a:lnTo>
                      <a:pt x="233" y="98"/>
                    </a:lnTo>
                    <a:lnTo>
                      <a:pt x="229" y="100"/>
                    </a:lnTo>
                    <a:lnTo>
                      <a:pt x="224" y="102"/>
                    </a:lnTo>
                    <a:lnTo>
                      <a:pt x="209" y="115"/>
                    </a:lnTo>
                    <a:lnTo>
                      <a:pt x="203" y="117"/>
                    </a:lnTo>
                    <a:lnTo>
                      <a:pt x="203" y="113"/>
                    </a:lnTo>
                    <a:lnTo>
                      <a:pt x="198" y="118"/>
                    </a:lnTo>
                    <a:lnTo>
                      <a:pt x="196" y="120"/>
                    </a:lnTo>
                    <a:lnTo>
                      <a:pt x="191" y="122"/>
                    </a:lnTo>
                    <a:lnTo>
                      <a:pt x="179" y="123"/>
                    </a:lnTo>
                    <a:lnTo>
                      <a:pt x="178" y="125"/>
                    </a:lnTo>
                    <a:lnTo>
                      <a:pt x="173" y="127"/>
                    </a:lnTo>
                    <a:lnTo>
                      <a:pt x="168" y="123"/>
                    </a:lnTo>
                    <a:lnTo>
                      <a:pt x="166" y="118"/>
                    </a:lnTo>
                    <a:lnTo>
                      <a:pt x="166" y="113"/>
                    </a:lnTo>
                    <a:lnTo>
                      <a:pt x="166" y="118"/>
                    </a:lnTo>
                    <a:lnTo>
                      <a:pt x="168" y="123"/>
                    </a:lnTo>
                    <a:lnTo>
                      <a:pt x="175" y="122"/>
                    </a:lnTo>
                    <a:lnTo>
                      <a:pt x="173" y="117"/>
                    </a:lnTo>
                    <a:lnTo>
                      <a:pt x="170" y="112"/>
                    </a:lnTo>
                    <a:lnTo>
                      <a:pt x="165" y="107"/>
                    </a:lnTo>
                    <a:lnTo>
                      <a:pt x="160" y="105"/>
                    </a:lnTo>
                    <a:lnTo>
                      <a:pt x="155" y="102"/>
                    </a:lnTo>
                    <a:lnTo>
                      <a:pt x="156" y="102"/>
                    </a:lnTo>
                    <a:lnTo>
                      <a:pt x="155" y="100"/>
                    </a:lnTo>
                    <a:lnTo>
                      <a:pt x="150" y="98"/>
                    </a:lnTo>
                    <a:lnTo>
                      <a:pt x="145" y="92"/>
                    </a:lnTo>
                    <a:lnTo>
                      <a:pt x="155" y="97"/>
                    </a:lnTo>
                    <a:lnTo>
                      <a:pt x="160" y="100"/>
                    </a:lnTo>
                    <a:lnTo>
                      <a:pt x="163" y="97"/>
                    </a:lnTo>
                    <a:lnTo>
                      <a:pt x="158" y="97"/>
                    </a:lnTo>
                    <a:lnTo>
                      <a:pt x="155" y="92"/>
                    </a:lnTo>
                    <a:lnTo>
                      <a:pt x="150" y="92"/>
                    </a:lnTo>
                    <a:lnTo>
                      <a:pt x="141" y="87"/>
                    </a:lnTo>
                    <a:lnTo>
                      <a:pt x="145" y="83"/>
                    </a:lnTo>
                    <a:lnTo>
                      <a:pt x="148" y="82"/>
                    </a:lnTo>
                    <a:lnTo>
                      <a:pt x="150" y="77"/>
                    </a:lnTo>
                    <a:lnTo>
                      <a:pt x="141" y="82"/>
                    </a:lnTo>
                    <a:lnTo>
                      <a:pt x="136" y="80"/>
                    </a:lnTo>
                    <a:lnTo>
                      <a:pt x="131" y="80"/>
                    </a:lnTo>
                    <a:lnTo>
                      <a:pt x="133" y="85"/>
                    </a:lnTo>
                    <a:lnTo>
                      <a:pt x="138" y="88"/>
                    </a:lnTo>
                    <a:lnTo>
                      <a:pt x="140" y="93"/>
                    </a:lnTo>
                    <a:lnTo>
                      <a:pt x="128" y="87"/>
                    </a:lnTo>
                    <a:lnTo>
                      <a:pt x="115" y="82"/>
                    </a:lnTo>
                    <a:lnTo>
                      <a:pt x="95" y="78"/>
                    </a:lnTo>
                    <a:lnTo>
                      <a:pt x="90" y="78"/>
                    </a:lnTo>
                    <a:lnTo>
                      <a:pt x="85" y="77"/>
                    </a:lnTo>
                    <a:lnTo>
                      <a:pt x="95" y="77"/>
                    </a:lnTo>
                    <a:lnTo>
                      <a:pt x="96" y="73"/>
                    </a:lnTo>
                    <a:lnTo>
                      <a:pt x="101" y="73"/>
                    </a:lnTo>
                    <a:lnTo>
                      <a:pt x="106" y="75"/>
                    </a:lnTo>
                    <a:lnTo>
                      <a:pt x="111" y="77"/>
                    </a:lnTo>
                    <a:lnTo>
                      <a:pt x="108" y="72"/>
                    </a:lnTo>
                    <a:lnTo>
                      <a:pt x="100" y="68"/>
                    </a:lnTo>
                    <a:lnTo>
                      <a:pt x="93" y="68"/>
                    </a:lnTo>
                    <a:lnTo>
                      <a:pt x="88" y="72"/>
                    </a:lnTo>
                    <a:lnTo>
                      <a:pt x="86" y="67"/>
                    </a:lnTo>
                    <a:lnTo>
                      <a:pt x="76" y="77"/>
                    </a:lnTo>
                    <a:lnTo>
                      <a:pt x="73" y="77"/>
                    </a:lnTo>
                    <a:lnTo>
                      <a:pt x="60" y="78"/>
                    </a:lnTo>
                    <a:lnTo>
                      <a:pt x="45" y="83"/>
                    </a:lnTo>
                    <a:lnTo>
                      <a:pt x="38" y="83"/>
                    </a:lnTo>
                    <a:lnTo>
                      <a:pt x="40" y="82"/>
                    </a:lnTo>
                    <a:lnTo>
                      <a:pt x="48" y="80"/>
                    </a:lnTo>
                    <a:lnTo>
                      <a:pt x="51" y="75"/>
                    </a:lnTo>
                    <a:lnTo>
                      <a:pt x="46" y="70"/>
                    </a:lnTo>
                    <a:lnTo>
                      <a:pt x="45" y="65"/>
                    </a:lnTo>
                    <a:lnTo>
                      <a:pt x="43" y="72"/>
                    </a:lnTo>
                    <a:lnTo>
                      <a:pt x="40" y="77"/>
                    </a:lnTo>
                    <a:lnTo>
                      <a:pt x="38" y="68"/>
                    </a:lnTo>
                    <a:lnTo>
                      <a:pt x="35" y="72"/>
                    </a:lnTo>
                    <a:lnTo>
                      <a:pt x="35" y="73"/>
                    </a:lnTo>
                    <a:lnTo>
                      <a:pt x="36" y="75"/>
                    </a:lnTo>
                    <a:lnTo>
                      <a:pt x="33" y="80"/>
                    </a:lnTo>
                    <a:lnTo>
                      <a:pt x="30" y="87"/>
                    </a:lnTo>
                    <a:lnTo>
                      <a:pt x="25" y="90"/>
                    </a:lnTo>
                    <a:lnTo>
                      <a:pt x="18" y="92"/>
                    </a:lnTo>
                    <a:lnTo>
                      <a:pt x="15" y="92"/>
                    </a:lnTo>
                    <a:lnTo>
                      <a:pt x="18" y="87"/>
                    </a:lnTo>
                    <a:lnTo>
                      <a:pt x="23" y="82"/>
                    </a:lnTo>
                    <a:lnTo>
                      <a:pt x="23" y="80"/>
                    </a:lnTo>
                    <a:lnTo>
                      <a:pt x="18" y="77"/>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05" name="Freeform 537"/>
              <p:cNvSpPr>
                <a:spLocks/>
              </p:cNvSpPr>
              <p:nvPr/>
            </p:nvSpPr>
            <p:spPr bwMode="auto">
              <a:xfrm>
                <a:off x="4578" y="3149"/>
                <a:ext cx="358" cy="369"/>
              </a:xfrm>
              <a:custGeom>
                <a:avLst/>
                <a:gdLst/>
                <a:ahLst/>
                <a:cxnLst>
                  <a:cxn ang="0">
                    <a:pos x="86" y="13"/>
                  </a:cxn>
                  <a:cxn ang="0">
                    <a:pos x="156" y="18"/>
                  </a:cxn>
                  <a:cxn ang="0">
                    <a:pos x="163" y="33"/>
                  </a:cxn>
                  <a:cxn ang="0">
                    <a:pos x="186" y="39"/>
                  </a:cxn>
                  <a:cxn ang="0">
                    <a:pos x="198" y="56"/>
                  </a:cxn>
                  <a:cxn ang="0">
                    <a:pos x="224" y="84"/>
                  </a:cxn>
                  <a:cxn ang="0">
                    <a:pos x="244" y="101"/>
                  </a:cxn>
                  <a:cxn ang="0">
                    <a:pos x="261" y="111"/>
                  </a:cxn>
                  <a:cxn ang="0">
                    <a:pos x="266" y="123"/>
                  </a:cxn>
                  <a:cxn ang="0">
                    <a:pos x="279" y="133"/>
                  </a:cxn>
                  <a:cxn ang="0">
                    <a:pos x="289" y="141"/>
                  </a:cxn>
                  <a:cxn ang="0">
                    <a:pos x="306" y="161"/>
                  </a:cxn>
                  <a:cxn ang="0">
                    <a:pos x="311" y="176"/>
                  </a:cxn>
                  <a:cxn ang="0">
                    <a:pos x="328" y="189"/>
                  </a:cxn>
                  <a:cxn ang="0">
                    <a:pos x="333" y="204"/>
                  </a:cxn>
                  <a:cxn ang="0">
                    <a:pos x="349" y="216"/>
                  </a:cxn>
                  <a:cxn ang="0">
                    <a:pos x="358" y="219"/>
                  </a:cxn>
                  <a:cxn ang="0">
                    <a:pos x="351" y="233"/>
                  </a:cxn>
                  <a:cxn ang="0">
                    <a:pos x="341" y="238"/>
                  </a:cxn>
                  <a:cxn ang="0">
                    <a:pos x="336" y="248"/>
                  </a:cxn>
                  <a:cxn ang="0">
                    <a:pos x="343" y="253"/>
                  </a:cxn>
                  <a:cxn ang="0">
                    <a:pos x="338" y="261"/>
                  </a:cxn>
                  <a:cxn ang="0">
                    <a:pos x="339" y="266"/>
                  </a:cxn>
                  <a:cxn ang="0">
                    <a:pos x="333" y="281"/>
                  </a:cxn>
                  <a:cxn ang="0">
                    <a:pos x="321" y="279"/>
                  </a:cxn>
                  <a:cxn ang="0">
                    <a:pos x="338" y="284"/>
                  </a:cxn>
                  <a:cxn ang="0">
                    <a:pos x="326" y="294"/>
                  </a:cxn>
                  <a:cxn ang="0">
                    <a:pos x="329" y="306"/>
                  </a:cxn>
                  <a:cxn ang="0">
                    <a:pos x="326" y="312"/>
                  </a:cxn>
                  <a:cxn ang="0">
                    <a:pos x="326" y="322"/>
                  </a:cxn>
                  <a:cxn ang="0">
                    <a:pos x="326" y="334"/>
                  </a:cxn>
                  <a:cxn ang="0">
                    <a:pos x="304" y="331"/>
                  </a:cxn>
                  <a:cxn ang="0">
                    <a:pos x="293" y="332"/>
                  </a:cxn>
                  <a:cxn ang="0">
                    <a:pos x="294" y="349"/>
                  </a:cxn>
                  <a:cxn ang="0">
                    <a:pos x="291" y="369"/>
                  </a:cxn>
                  <a:cxn ang="0">
                    <a:pos x="276" y="354"/>
                  </a:cxn>
                  <a:cxn ang="0">
                    <a:pos x="89" y="356"/>
                  </a:cxn>
                  <a:cxn ang="0">
                    <a:pos x="78" y="334"/>
                  </a:cxn>
                  <a:cxn ang="0">
                    <a:pos x="73" y="312"/>
                  </a:cxn>
                  <a:cxn ang="0">
                    <a:pos x="71" y="294"/>
                  </a:cxn>
                  <a:cxn ang="0">
                    <a:pos x="66" y="267"/>
                  </a:cxn>
                  <a:cxn ang="0">
                    <a:pos x="70" y="248"/>
                  </a:cxn>
                  <a:cxn ang="0">
                    <a:pos x="70" y="236"/>
                  </a:cxn>
                  <a:cxn ang="0">
                    <a:pos x="66" y="219"/>
                  </a:cxn>
                  <a:cxn ang="0">
                    <a:pos x="53" y="198"/>
                  </a:cxn>
                  <a:cxn ang="0">
                    <a:pos x="25" y="99"/>
                  </a:cxn>
                </a:cxnLst>
                <a:rect l="0" t="0" r="r" b="b"/>
                <a:pathLst>
                  <a:path w="358" h="369">
                    <a:moveTo>
                      <a:pt x="0" y="21"/>
                    </a:moveTo>
                    <a:lnTo>
                      <a:pt x="60" y="15"/>
                    </a:lnTo>
                    <a:lnTo>
                      <a:pt x="86" y="13"/>
                    </a:lnTo>
                    <a:lnTo>
                      <a:pt x="168" y="0"/>
                    </a:lnTo>
                    <a:lnTo>
                      <a:pt x="166" y="3"/>
                    </a:lnTo>
                    <a:lnTo>
                      <a:pt x="156" y="18"/>
                    </a:lnTo>
                    <a:lnTo>
                      <a:pt x="154" y="24"/>
                    </a:lnTo>
                    <a:lnTo>
                      <a:pt x="156" y="29"/>
                    </a:lnTo>
                    <a:lnTo>
                      <a:pt x="163" y="33"/>
                    </a:lnTo>
                    <a:lnTo>
                      <a:pt x="168" y="33"/>
                    </a:lnTo>
                    <a:lnTo>
                      <a:pt x="178" y="41"/>
                    </a:lnTo>
                    <a:lnTo>
                      <a:pt x="186" y="39"/>
                    </a:lnTo>
                    <a:lnTo>
                      <a:pt x="191" y="44"/>
                    </a:lnTo>
                    <a:lnTo>
                      <a:pt x="193" y="49"/>
                    </a:lnTo>
                    <a:lnTo>
                      <a:pt x="198" y="56"/>
                    </a:lnTo>
                    <a:lnTo>
                      <a:pt x="201" y="61"/>
                    </a:lnTo>
                    <a:lnTo>
                      <a:pt x="214" y="78"/>
                    </a:lnTo>
                    <a:lnTo>
                      <a:pt x="224" y="84"/>
                    </a:lnTo>
                    <a:lnTo>
                      <a:pt x="234" y="89"/>
                    </a:lnTo>
                    <a:lnTo>
                      <a:pt x="239" y="96"/>
                    </a:lnTo>
                    <a:lnTo>
                      <a:pt x="244" y="101"/>
                    </a:lnTo>
                    <a:lnTo>
                      <a:pt x="248" y="104"/>
                    </a:lnTo>
                    <a:lnTo>
                      <a:pt x="253" y="106"/>
                    </a:lnTo>
                    <a:lnTo>
                      <a:pt x="261" y="111"/>
                    </a:lnTo>
                    <a:lnTo>
                      <a:pt x="264" y="114"/>
                    </a:lnTo>
                    <a:lnTo>
                      <a:pt x="264" y="118"/>
                    </a:lnTo>
                    <a:lnTo>
                      <a:pt x="266" y="123"/>
                    </a:lnTo>
                    <a:lnTo>
                      <a:pt x="273" y="126"/>
                    </a:lnTo>
                    <a:lnTo>
                      <a:pt x="273" y="131"/>
                    </a:lnTo>
                    <a:lnTo>
                      <a:pt x="279" y="133"/>
                    </a:lnTo>
                    <a:lnTo>
                      <a:pt x="279" y="134"/>
                    </a:lnTo>
                    <a:lnTo>
                      <a:pt x="284" y="139"/>
                    </a:lnTo>
                    <a:lnTo>
                      <a:pt x="289" y="141"/>
                    </a:lnTo>
                    <a:lnTo>
                      <a:pt x="299" y="148"/>
                    </a:lnTo>
                    <a:lnTo>
                      <a:pt x="301" y="153"/>
                    </a:lnTo>
                    <a:lnTo>
                      <a:pt x="306" y="161"/>
                    </a:lnTo>
                    <a:lnTo>
                      <a:pt x="309" y="166"/>
                    </a:lnTo>
                    <a:lnTo>
                      <a:pt x="309" y="171"/>
                    </a:lnTo>
                    <a:lnTo>
                      <a:pt x="311" y="176"/>
                    </a:lnTo>
                    <a:lnTo>
                      <a:pt x="316" y="179"/>
                    </a:lnTo>
                    <a:lnTo>
                      <a:pt x="323" y="183"/>
                    </a:lnTo>
                    <a:lnTo>
                      <a:pt x="328" y="189"/>
                    </a:lnTo>
                    <a:lnTo>
                      <a:pt x="329" y="194"/>
                    </a:lnTo>
                    <a:lnTo>
                      <a:pt x="334" y="199"/>
                    </a:lnTo>
                    <a:lnTo>
                      <a:pt x="333" y="204"/>
                    </a:lnTo>
                    <a:lnTo>
                      <a:pt x="334" y="209"/>
                    </a:lnTo>
                    <a:lnTo>
                      <a:pt x="338" y="214"/>
                    </a:lnTo>
                    <a:lnTo>
                      <a:pt x="349" y="216"/>
                    </a:lnTo>
                    <a:lnTo>
                      <a:pt x="351" y="218"/>
                    </a:lnTo>
                    <a:lnTo>
                      <a:pt x="354" y="219"/>
                    </a:lnTo>
                    <a:lnTo>
                      <a:pt x="358" y="219"/>
                    </a:lnTo>
                    <a:lnTo>
                      <a:pt x="356" y="224"/>
                    </a:lnTo>
                    <a:lnTo>
                      <a:pt x="351" y="228"/>
                    </a:lnTo>
                    <a:lnTo>
                      <a:pt x="351" y="233"/>
                    </a:lnTo>
                    <a:lnTo>
                      <a:pt x="346" y="234"/>
                    </a:lnTo>
                    <a:lnTo>
                      <a:pt x="341" y="231"/>
                    </a:lnTo>
                    <a:lnTo>
                      <a:pt x="341" y="238"/>
                    </a:lnTo>
                    <a:lnTo>
                      <a:pt x="346" y="241"/>
                    </a:lnTo>
                    <a:lnTo>
                      <a:pt x="341" y="246"/>
                    </a:lnTo>
                    <a:lnTo>
                      <a:pt x="336" y="248"/>
                    </a:lnTo>
                    <a:lnTo>
                      <a:pt x="338" y="253"/>
                    </a:lnTo>
                    <a:lnTo>
                      <a:pt x="343" y="251"/>
                    </a:lnTo>
                    <a:lnTo>
                      <a:pt x="343" y="253"/>
                    </a:lnTo>
                    <a:lnTo>
                      <a:pt x="341" y="259"/>
                    </a:lnTo>
                    <a:lnTo>
                      <a:pt x="334" y="256"/>
                    </a:lnTo>
                    <a:lnTo>
                      <a:pt x="338" y="261"/>
                    </a:lnTo>
                    <a:lnTo>
                      <a:pt x="333" y="264"/>
                    </a:lnTo>
                    <a:lnTo>
                      <a:pt x="334" y="267"/>
                    </a:lnTo>
                    <a:lnTo>
                      <a:pt x="339" y="266"/>
                    </a:lnTo>
                    <a:lnTo>
                      <a:pt x="336" y="276"/>
                    </a:lnTo>
                    <a:lnTo>
                      <a:pt x="333" y="276"/>
                    </a:lnTo>
                    <a:lnTo>
                      <a:pt x="333" y="281"/>
                    </a:lnTo>
                    <a:lnTo>
                      <a:pt x="328" y="281"/>
                    </a:lnTo>
                    <a:lnTo>
                      <a:pt x="323" y="279"/>
                    </a:lnTo>
                    <a:lnTo>
                      <a:pt x="321" y="279"/>
                    </a:lnTo>
                    <a:lnTo>
                      <a:pt x="328" y="282"/>
                    </a:lnTo>
                    <a:lnTo>
                      <a:pt x="333" y="282"/>
                    </a:lnTo>
                    <a:lnTo>
                      <a:pt x="338" y="284"/>
                    </a:lnTo>
                    <a:lnTo>
                      <a:pt x="336" y="289"/>
                    </a:lnTo>
                    <a:lnTo>
                      <a:pt x="331" y="297"/>
                    </a:lnTo>
                    <a:lnTo>
                      <a:pt x="326" y="294"/>
                    </a:lnTo>
                    <a:lnTo>
                      <a:pt x="324" y="299"/>
                    </a:lnTo>
                    <a:lnTo>
                      <a:pt x="331" y="301"/>
                    </a:lnTo>
                    <a:lnTo>
                      <a:pt x="329" y="306"/>
                    </a:lnTo>
                    <a:lnTo>
                      <a:pt x="324" y="302"/>
                    </a:lnTo>
                    <a:lnTo>
                      <a:pt x="329" y="307"/>
                    </a:lnTo>
                    <a:lnTo>
                      <a:pt x="326" y="312"/>
                    </a:lnTo>
                    <a:lnTo>
                      <a:pt x="329" y="312"/>
                    </a:lnTo>
                    <a:lnTo>
                      <a:pt x="328" y="317"/>
                    </a:lnTo>
                    <a:lnTo>
                      <a:pt x="326" y="322"/>
                    </a:lnTo>
                    <a:lnTo>
                      <a:pt x="329" y="327"/>
                    </a:lnTo>
                    <a:lnTo>
                      <a:pt x="329" y="332"/>
                    </a:lnTo>
                    <a:lnTo>
                      <a:pt x="326" y="334"/>
                    </a:lnTo>
                    <a:lnTo>
                      <a:pt x="324" y="334"/>
                    </a:lnTo>
                    <a:lnTo>
                      <a:pt x="319" y="334"/>
                    </a:lnTo>
                    <a:lnTo>
                      <a:pt x="304" y="331"/>
                    </a:lnTo>
                    <a:lnTo>
                      <a:pt x="299" y="329"/>
                    </a:lnTo>
                    <a:lnTo>
                      <a:pt x="296" y="332"/>
                    </a:lnTo>
                    <a:lnTo>
                      <a:pt x="293" y="332"/>
                    </a:lnTo>
                    <a:lnTo>
                      <a:pt x="291" y="339"/>
                    </a:lnTo>
                    <a:lnTo>
                      <a:pt x="293" y="344"/>
                    </a:lnTo>
                    <a:lnTo>
                      <a:pt x="294" y="349"/>
                    </a:lnTo>
                    <a:lnTo>
                      <a:pt x="296" y="354"/>
                    </a:lnTo>
                    <a:lnTo>
                      <a:pt x="296" y="364"/>
                    </a:lnTo>
                    <a:lnTo>
                      <a:pt x="291" y="369"/>
                    </a:lnTo>
                    <a:lnTo>
                      <a:pt x="286" y="367"/>
                    </a:lnTo>
                    <a:lnTo>
                      <a:pt x="281" y="357"/>
                    </a:lnTo>
                    <a:lnTo>
                      <a:pt x="276" y="354"/>
                    </a:lnTo>
                    <a:lnTo>
                      <a:pt x="94" y="367"/>
                    </a:lnTo>
                    <a:lnTo>
                      <a:pt x="91" y="362"/>
                    </a:lnTo>
                    <a:lnTo>
                      <a:pt x="89" y="356"/>
                    </a:lnTo>
                    <a:lnTo>
                      <a:pt x="81" y="344"/>
                    </a:lnTo>
                    <a:lnTo>
                      <a:pt x="81" y="342"/>
                    </a:lnTo>
                    <a:lnTo>
                      <a:pt x="78" y="334"/>
                    </a:lnTo>
                    <a:lnTo>
                      <a:pt x="73" y="329"/>
                    </a:lnTo>
                    <a:lnTo>
                      <a:pt x="71" y="324"/>
                    </a:lnTo>
                    <a:lnTo>
                      <a:pt x="73" y="312"/>
                    </a:lnTo>
                    <a:lnTo>
                      <a:pt x="73" y="307"/>
                    </a:lnTo>
                    <a:lnTo>
                      <a:pt x="75" y="302"/>
                    </a:lnTo>
                    <a:lnTo>
                      <a:pt x="71" y="294"/>
                    </a:lnTo>
                    <a:lnTo>
                      <a:pt x="68" y="289"/>
                    </a:lnTo>
                    <a:lnTo>
                      <a:pt x="65" y="279"/>
                    </a:lnTo>
                    <a:lnTo>
                      <a:pt x="66" y="267"/>
                    </a:lnTo>
                    <a:lnTo>
                      <a:pt x="68" y="263"/>
                    </a:lnTo>
                    <a:lnTo>
                      <a:pt x="68" y="253"/>
                    </a:lnTo>
                    <a:lnTo>
                      <a:pt x="70" y="248"/>
                    </a:lnTo>
                    <a:lnTo>
                      <a:pt x="75" y="244"/>
                    </a:lnTo>
                    <a:lnTo>
                      <a:pt x="75" y="239"/>
                    </a:lnTo>
                    <a:lnTo>
                      <a:pt x="70" y="236"/>
                    </a:lnTo>
                    <a:lnTo>
                      <a:pt x="70" y="228"/>
                    </a:lnTo>
                    <a:lnTo>
                      <a:pt x="68" y="221"/>
                    </a:lnTo>
                    <a:lnTo>
                      <a:pt x="66" y="219"/>
                    </a:lnTo>
                    <a:lnTo>
                      <a:pt x="60" y="214"/>
                    </a:lnTo>
                    <a:lnTo>
                      <a:pt x="56" y="203"/>
                    </a:lnTo>
                    <a:lnTo>
                      <a:pt x="53" y="198"/>
                    </a:lnTo>
                    <a:lnTo>
                      <a:pt x="51" y="193"/>
                    </a:lnTo>
                    <a:lnTo>
                      <a:pt x="50" y="189"/>
                    </a:lnTo>
                    <a:lnTo>
                      <a:pt x="25" y="99"/>
                    </a:lnTo>
                    <a:lnTo>
                      <a:pt x="0" y="21"/>
                    </a:lnTo>
                    <a:close/>
                  </a:path>
                </a:pathLst>
              </a:custGeom>
              <a:solidFill>
                <a:srgbClr val="4E0E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06" name="Freeform 538"/>
              <p:cNvSpPr>
                <a:spLocks/>
              </p:cNvSpPr>
              <p:nvPr/>
            </p:nvSpPr>
            <p:spPr bwMode="auto">
              <a:xfrm>
                <a:off x="4578" y="3149"/>
                <a:ext cx="358" cy="369"/>
              </a:xfrm>
              <a:custGeom>
                <a:avLst/>
                <a:gdLst/>
                <a:ahLst/>
                <a:cxnLst>
                  <a:cxn ang="0">
                    <a:pos x="86" y="13"/>
                  </a:cxn>
                  <a:cxn ang="0">
                    <a:pos x="156" y="18"/>
                  </a:cxn>
                  <a:cxn ang="0">
                    <a:pos x="163" y="33"/>
                  </a:cxn>
                  <a:cxn ang="0">
                    <a:pos x="186" y="39"/>
                  </a:cxn>
                  <a:cxn ang="0">
                    <a:pos x="198" y="56"/>
                  </a:cxn>
                  <a:cxn ang="0">
                    <a:pos x="224" y="84"/>
                  </a:cxn>
                  <a:cxn ang="0">
                    <a:pos x="244" y="101"/>
                  </a:cxn>
                  <a:cxn ang="0">
                    <a:pos x="261" y="111"/>
                  </a:cxn>
                  <a:cxn ang="0">
                    <a:pos x="266" y="123"/>
                  </a:cxn>
                  <a:cxn ang="0">
                    <a:pos x="279" y="133"/>
                  </a:cxn>
                  <a:cxn ang="0">
                    <a:pos x="289" y="141"/>
                  </a:cxn>
                  <a:cxn ang="0">
                    <a:pos x="306" y="161"/>
                  </a:cxn>
                  <a:cxn ang="0">
                    <a:pos x="311" y="176"/>
                  </a:cxn>
                  <a:cxn ang="0">
                    <a:pos x="328" y="189"/>
                  </a:cxn>
                  <a:cxn ang="0">
                    <a:pos x="333" y="204"/>
                  </a:cxn>
                  <a:cxn ang="0">
                    <a:pos x="349" y="216"/>
                  </a:cxn>
                  <a:cxn ang="0">
                    <a:pos x="358" y="219"/>
                  </a:cxn>
                  <a:cxn ang="0">
                    <a:pos x="351" y="233"/>
                  </a:cxn>
                  <a:cxn ang="0">
                    <a:pos x="341" y="238"/>
                  </a:cxn>
                  <a:cxn ang="0">
                    <a:pos x="336" y="248"/>
                  </a:cxn>
                  <a:cxn ang="0">
                    <a:pos x="343" y="253"/>
                  </a:cxn>
                  <a:cxn ang="0">
                    <a:pos x="338" y="261"/>
                  </a:cxn>
                  <a:cxn ang="0">
                    <a:pos x="339" y="266"/>
                  </a:cxn>
                  <a:cxn ang="0">
                    <a:pos x="333" y="281"/>
                  </a:cxn>
                  <a:cxn ang="0">
                    <a:pos x="321" y="279"/>
                  </a:cxn>
                  <a:cxn ang="0">
                    <a:pos x="338" y="284"/>
                  </a:cxn>
                  <a:cxn ang="0">
                    <a:pos x="326" y="294"/>
                  </a:cxn>
                  <a:cxn ang="0">
                    <a:pos x="329" y="306"/>
                  </a:cxn>
                  <a:cxn ang="0">
                    <a:pos x="326" y="312"/>
                  </a:cxn>
                  <a:cxn ang="0">
                    <a:pos x="326" y="322"/>
                  </a:cxn>
                  <a:cxn ang="0">
                    <a:pos x="326" y="334"/>
                  </a:cxn>
                  <a:cxn ang="0">
                    <a:pos x="304" y="331"/>
                  </a:cxn>
                  <a:cxn ang="0">
                    <a:pos x="293" y="332"/>
                  </a:cxn>
                  <a:cxn ang="0">
                    <a:pos x="294" y="349"/>
                  </a:cxn>
                  <a:cxn ang="0">
                    <a:pos x="291" y="369"/>
                  </a:cxn>
                  <a:cxn ang="0">
                    <a:pos x="276" y="354"/>
                  </a:cxn>
                  <a:cxn ang="0">
                    <a:pos x="89" y="356"/>
                  </a:cxn>
                  <a:cxn ang="0">
                    <a:pos x="78" y="334"/>
                  </a:cxn>
                  <a:cxn ang="0">
                    <a:pos x="73" y="312"/>
                  </a:cxn>
                  <a:cxn ang="0">
                    <a:pos x="71" y="294"/>
                  </a:cxn>
                  <a:cxn ang="0">
                    <a:pos x="66" y="267"/>
                  </a:cxn>
                  <a:cxn ang="0">
                    <a:pos x="70" y="248"/>
                  </a:cxn>
                  <a:cxn ang="0">
                    <a:pos x="70" y="236"/>
                  </a:cxn>
                  <a:cxn ang="0">
                    <a:pos x="66" y="219"/>
                  </a:cxn>
                  <a:cxn ang="0">
                    <a:pos x="53" y="198"/>
                  </a:cxn>
                  <a:cxn ang="0">
                    <a:pos x="25" y="99"/>
                  </a:cxn>
                </a:cxnLst>
                <a:rect l="0" t="0" r="r" b="b"/>
                <a:pathLst>
                  <a:path w="358" h="369">
                    <a:moveTo>
                      <a:pt x="0" y="21"/>
                    </a:moveTo>
                    <a:lnTo>
                      <a:pt x="60" y="15"/>
                    </a:lnTo>
                    <a:lnTo>
                      <a:pt x="86" y="13"/>
                    </a:lnTo>
                    <a:lnTo>
                      <a:pt x="168" y="0"/>
                    </a:lnTo>
                    <a:lnTo>
                      <a:pt x="166" y="3"/>
                    </a:lnTo>
                    <a:lnTo>
                      <a:pt x="156" y="18"/>
                    </a:lnTo>
                    <a:lnTo>
                      <a:pt x="154" y="24"/>
                    </a:lnTo>
                    <a:lnTo>
                      <a:pt x="156" y="29"/>
                    </a:lnTo>
                    <a:lnTo>
                      <a:pt x="163" y="33"/>
                    </a:lnTo>
                    <a:lnTo>
                      <a:pt x="168" y="33"/>
                    </a:lnTo>
                    <a:lnTo>
                      <a:pt x="178" y="41"/>
                    </a:lnTo>
                    <a:lnTo>
                      <a:pt x="186" y="39"/>
                    </a:lnTo>
                    <a:lnTo>
                      <a:pt x="191" y="44"/>
                    </a:lnTo>
                    <a:lnTo>
                      <a:pt x="193" y="49"/>
                    </a:lnTo>
                    <a:lnTo>
                      <a:pt x="198" y="56"/>
                    </a:lnTo>
                    <a:lnTo>
                      <a:pt x="201" y="61"/>
                    </a:lnTo>
                    <a:lnTo>
                      <a:pt x="214" y="78"/>
                    </a:lnTo>
                    <a:lnTo>
                      <a:pt x="224" y="84"/>
                    </a:lnTo>
                    <a:lnTo>
                      <a:pt x="234" y="89"/>
                    </a:lnTo>
                    <a:lnTo>
                      <a:pt x="239" y="96"/>
                    </a:lnTo>
                    <a:lnTo>
                      <a:pt x="244" y="101"/>
                    </a:lnTo>
                    <a:lnTo>
                      <a:pt x="248" y="104"/>
                    </a:lnTo>
                    <a:lnTo>
                      <a:pt x="253" y="106"/>
                    </a:lnTo>
                    <a:lnTo>
                      <a:pt x="261" y="111"/>
                    </a:lnTo>
                    <a:lnTo>
                      <a:pt x="264" y="114"/>
                    </a:lnTo>
                    <a:lnTo>
                      <a:pt x="264" y="118"/>
                    </a:lnTo>
                    <a:lnTo>
                      <a:pt x="266" y="123"/>
                    </a:lnTo>
                    <a:lnTo>
                      <a:pt x="273" y="126"/>
                    </a:lnTo>
                    <a:lnTo>
                      <a:pt x="273" y="131"/>
                    </a:lnTo>
                    <a:lnTo>
                      <a:pt x="279" y="133"/>
                    </a:lnTo>
                    <a:lnTo>
                      <a:pt x="279" y="134"/>
                    </a:lnTo>
                    <a:lnTo>
                      <a:pt x="284" y="139"/>
                    </a:lnTo>
                    <a:lnTo>
                      <a:pt x="289" y="141"/>
                    </a:lnTo>
                    <a:lnTo>
                      <a:pt x="299" y="148"/>
                    </a:lnTo>
                    <a:lnTo>
                      <a:pt x="301" y="153"/>
                    </a:lnTo>
                    <a:lnTo>
                      <a:pt x="306" y="161"/>
                    </a:lnTo>
                    <a:lnTo>
                      <a:pt x="309" y="166"/>
                    </a:lnTo>
                    <a:lnTo>
                      <a:pt x="309" y="171"/>
                    </a:lnTo>
                    <a:lnTo>
                      <a:pt x="311" y="176"/>
                    </a:lnTo>
                    <a:lnTo>
                      <a:pt x="316" y="179"/>
                    </a:lnTo>
                    <a:lnTo>
                      <a:pt x="323" y="183"/>
                    </a:lnTo>
                    <a:lnTo>
                      <a:pt x="328" y="189"/>
                    </a:lnTo>
                    <a:lnTo>
                      <a:pt x="329" y="194"/>
                    </a:lnTo>
                    <a:lnTo>
                      <a:pt x="334" y="199"/>
                    </a:lnTo>
                    <a:lnTo>
                      <a:pt x="333" y="204"/>
                    </a:lnTo>
                    <a:lnTo>
                      <a:pt x="334" y="209"/>
                    </a:lnTo>
                    <a:lnTo>
                      <a:pt x="338" y="214"/>
                    </a:lnTo>
                    <a:lnTo>
                      <a:pt x="349" y="216"/>
                    </a:lnTo>
                    <a:lnTo>
                      <a:pt x="351" y="218"/>
                    </a:lnTo>
                    <a:lnTo>
                      <a:pt x="354" y="219"/>
                    </a:lnTo>
                    <a:lnTo>
                      <a:pt x="358" y="219"/>
                    </a:lnTo>
                    <a:lnTo>
                      <a:pt x="356" y="224"/>
                    </a:lnTo>
                    <a:lnTo>
                      <a:pt x="351" y="228"/>
                    </a:lnTo>
                    <a:lnTo>
                      <a:pt x="351" y="233"/>
                    </a:lnTo>
                    <a:lnTo>
                      <a:pt x="346" y="234"/>
                    </a:lnTo>
                    <a:lnTo>
                      <a:pt x="341" y="231"/>
                    </a:lnTo>
                    <a:lnTo>
                      <a:pt x="341" y="238"/>
                    </a:lnTo>
                    <a:lnTo>
                      <a:pt x="346" y="241"/>
                    </a:lnTo>
                    <a:lnTo>
                      <a:pt x="341" y="246"/>
                    </a:lnTo>
                    <a:lnTo>
                      <a:pt x="336" y="248"/>
                    </a:lnTo>
                    <a:lnTo>
                      <a:pt x="338" y="253"/>
                    </a:lnTo>
                    <a:lnTo>
                      <a:pt x="343" y="251"/>
                    </a:lnTo>
                    <a:lnTo>
                      <a:pt x="343" y="253"/>
                    </a:lnTo>
                    <a:lnTo>
                      <a:pt x="341" y="259"/>
                    </a:lnTo>
                    <a:lnTo>
                      <a:pt x="334" y="256"/>
                    </a:lnTo>
                    <a:lnTo>
                      <a:pt x="338" y="261"/>
                    </a:lnTo>
                    <a:lnTo>
                      <a:pt x="333" y="264"/>
                    </a:lnTo>
                    <a:lnTo>
                      <a:pt x="334" y="267"/>
                    </a:lnTo>
                    <a:lnTo>
                      <a:pt x="339" y="266"/>
                    </a:lnTo>
                    <a:lnTo>
                      <a:pt x="336" y="276"/>
                    </a:lnTo>
                    <a:lnTo>
                      <a:pt x="333" y="276"/>
                    </a:lnTo>
                    <a:lnTo>
                      <a:pt x="333" y="281"/>
                    </a:lnTo>
                    <a:lnTo>
                      <a:pt x="328" y="281"/>
                    </a:lnTo>
                    <a:lnTo>
                      <a:pt x="323" y="279"/>
                    </a:lnTo>
                    <a:lnTo>
                      <a:pt x="321" y="279"/>
                    </a:lnTo>
                    <a:lnTo>
                      <a:pt x="328" y="282"/>
                    </a:lnTo>
                    <a:lnTo>
                      <a:pt x="333" y="282"/>
                    </a:lnTo>
                    <a:lnTo>
                      <a:pt x="338" y="284"/>
                    </a:lnTo>
                    <a:lnTo>
                      <a:pt x="336" y="289"/>
                    </a:lnTo>
                    <a:lnTo>
                      <a:pt x="331" y="297"/>
                    </a:lnTo>
                    <a:lnTo>
                      <a:pt x="326" y="294"/>
                    </a:lnTo>
                    <a:lnTo>
                      <a:pt x="324" y="299"/>
                    </a:lnTo>
                    <a:lnTo>
                      <a:pt x="331" y="301"/>
                    </a:lnTo>
                    <a:lnTo>
                      <a:pt x="329" y="306"/>
                    </a:lnTo>
                    <a:lnTo>
                      <a:pt x="324" y="302"/>
                    </a:lnTo>
                    <a:lnTo>
                      <a:pt x="329" y="307"/>
                    </a:lnTo>
                    <a:lnTo>
                      <a:pt x="326" y="312"/>
                    </a:lnTo>
                    <a:lnTo>
                      <a:pt x="329" y="312"/>
                    </a:lnTo>
                    <a:lnTo>
                      <a:pt x="328" y="317"/>
                    </a:lnTo>
                    <a:lnTo>
                      <a:pt x="326" y="322"/>
                    </a:lnTo>
                    <a:lnTo>
                      <a:pt x="329" y="327"/>
                    </a:lnTo>
                    <a:lnTo>
                      <a:pt x="329" y="332"/>
                    </a:lnTo>
                    <a:lnTo>
                      <a:pt x="326" y="334"/>
                    </a:lnTo>
                    <a:lnTo>
                      <a:pt x="324" y="334"/>
                    </a:lnTo>
                    <a:lnTo>
                      <a:pt x="319" y="334"/>
                    </a:lnTo>
                    <a:lnTo>
                      <a:pt x="304" y="331"/>
                    </a:lnTo>
                    <a:lnTo>
                      <a:pt x="299" y="329"/>
                    </a:lnTo>
                    <a:lnTo>
                      <a:pt x="296" y="332"/>
                    </a:lnTo>
                    <a:lnTo>
                      <a:pt x="293" y="332"/>
                    </a:lnTo>
                    <a:lnTo>
                      <a:pt x="291" y="339"/>
                    </a:lnTo>
                    <a:lnTo>
                      <a:pt x="293" y="344"/>
                    </a:lnTo>
                    <a:lnTo>
                      <a:pt x="294" y="349"/>
                    </a:lnTo>
                    <a:lnTo>
                      <a:pt x="296" y="354"/>
                    </a:lnTo>
                    <a:lnTo>
                      <a:pt x="296" y="364"/>
                    </a:lnTo>
                    <a:lnTo>
                      <a:pt x="291" y="369"/>
                    </a:lnTo>
                    <a:lnTo>
                      <a:pt x="286" y="367"/>
                    </a:lnTo>
                    <a:lnTo>
                      <a:pt x="281" y="357"/>
                    </a:lnTo>
                    <a:lnTo>
                      <a:pt x="276" y="354"/>
                    </a:lnTo>
                    <a:lnTo>
                      <a:pt x="94" y="367"/>
                    </a:lnTo>
                    <a:lnTo>
                      <a:pt x="91" y="362"/>
                    </a:lnTo>
                    <a:lnTo>
                      <a:pt x="89" y="356"/>
                    </a:lnTo>
                    <a:lnTo>
                      <a:pt x="81" y="344"/>
                    </a:lnTo>
                    <a:lnTo>
                      <a:pt x="81" y="342"/>
                    </a:lnTo>
                    <a:lnTo>
                      <a:pt x="78" y="334"/>
                    </a:lnTo>
                    <a:lnTo>
                      <a:pt x="73" y="329"/>
                    </a:lnTo>
                    <a:lnTo>
                      <a:pt x="71" y="324"/>
                    </a:lnTo>
                    <a:lnTo>
                      <a:pt x="73" y="312"/>
                    </a:lnTo>
                    <a:lnTo>
                      <a:pt x="73" y="307"/>
                    </a:lnTo>
                    <a:lnTo>
                      <a:pt x="75" y="302"/>
                    </a:lnTo>
                    <a:lnTo>
                      <a:pt x="71" y="294"/>
                    </a:lnTo>
                    <a:lnTo>
                      <a:pt x="68" y="289"/>
                    </a:lnTo>
                    <a:lnTo>
                      <a:pt x="65" y="279"/>
                    </a:lnTo>
                    <a:lnTo>
                      <a:pt x="66" y="267"/>
                    </a:lnTo>
                    <a:lnTo>
                      <a:pt x="68" y="263"/>
                    </a:lnTo>
                    <a:lnTo>
                      <a:pt x="68" y="253"/>
                    </a:lnTo>
                    <a:lnTo>
                      <a:pt x="70" y="248"/>
                    </a:lnTo>
                    <a:lnTo>
                      <a:pt x="75" y="244"/>
                    </a:lnTo>
                    <a:lnTo>
                      <a:pt x="75" y="239"/>
                    </a:lnTo>
                    <a:lnTo>
                      <a:pt x="70" y="236"/>
                    </a:lnTo>
                    <a:lnTo>
                      <a:pt x="70" y="228"/>
                    </a:lnTo>
                    <a:lnTo>
                      <a:pt x="68" y="221"/>
                    </a:lnTo>
                    <a:lnTo>
                      <a:pt x="66" y="219"/>
                    </a:lnTo>
                    <a:lnTo>
                      <a:pt x="60" y="214"/>
                    </a:lnTo>
                    <a:lnTo>
                      <a:pt x="56" y="203"/>
                    </a:lnTo>
                    <a:lnTo>
                      <a:pt x="53" y="198"/>
                    </a:lnTo>
                    <a:lnTo>
                      <a:pt x="51" y="193"/>
                    </a:lnTo>
                    <a:lnTo>
                      <a:pt x="50" y="189"/>
                    </a:lnTo>
                    <a:lnTo>
                      <a:pt x="25" y="99"/>
                    </a:lnTo>
                    <a:lnTo>
                      <a:pt x="0" y="21"/>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07" name="Freeform 539"/>
              <p:cNvSpPr>
                <a:spLocks/>
              </p:cNvSpPr>
              <p:nvPr/>
            </p:nvSpPr>
            <p:spPr bwMode="auto">
              <a:xfrm>
                <a:off x="4664" y="2939"/>
                <a:ext cx="553" cy="249"/>
              </a:xfrm>
              <a:custGeom>
                <a:avLst/>
                <a:gdLst/>
                <a:ahLst/>
                <a:cxnLst>
                  <a:cxn ang="0">
                    <a:pos x="15" y="193"/>
                  </a:cxn>
                  <a:cxn ang="0">
                    <a:pos x="33" y="170"/>
                  </a:cxn>
                  <a:cxn ang="0">
                    <a:pos x="73" y="145"/>
                  </a:cxn>
                  <a:cxn ang="0">
                    <a:pos x="88" y="130"/>
                  </a:cxn>
                  <a:cxn ang="0">
                    <a:pos x="102" y="125"/>
                  </a:cxn>
                  <a:cxn ang="0">
                    <a:pos x="118" y="110"/>
                  </a:cxn>
                  <a:cxn ang="0">
                    <a:pos x="142" y="93"/>
                  </a:cxn>
                  <a:cxn ang="0">
                    <a:pos x="153" y="71"/>
                  </a:cxn>
                  <a:cxn ang="0">
                    <a:pos x="238" y="55"/>
                  </a:cxn>
                  <a:cxn ang="0">
                    <a:pos x="518" y="5"/>
                  </a:cxn>
                  <a:cxn ang="0">
                    <a:pos x="538" y="28"/>
                  </a:cxn>
                  <a:cxn ang="0">
                    <a:pos x="528" y="23"/>
                  </a:cxn>
                  <a:cxn ang="0">
                    <a:pos x="510" y="23"/>
                  </a:cxn>
                  <a:cxn ang="0">
                    <a:pos x="516" y="36"/>
                  </a:cxn>
                  <a:cxn ang="0">
                    <a:pos x="501" y="36"/>
                  </a:cxn>
                  <a:cxn ang="0">
                    <a:pos x="485" y="48"/>
                  </a:cxn>
                  <a:cxn ang="0">
                    <a:pos x="480" y="31"/>
                  </a:cxn>
                  <a:cxn ang="0">
                    <a:pos x="478" y="41"/>
                  </a:cxn>
                  <a:cxn ang="0">
                    <a:pos x="491" y="56"/>
                  </a:cxn>
                  <a:cxn ang="0">
                    <a:pos x="515" y="48"/>
                  </a:cxn>
                  <a:cxn ang="0">
                    <a:pos x="530" y="58"/>
                  </a:cxn>
                  <a:cxn ang="0">
                    <a:pos x="530" y="71"/>
                  </a:cxn>
                  <a:cxn ang="0">
                    <a:pos x="541" y="50"/>
                  </a:cxn>
                  <a:cxn ang="0">
                    <a:pos x="551" y="53"/>
                  </a:cxn>
                  <a:cxn ang="0">
                    <a:pos x="543" y="73"/>
                  </a:cxn>
                  <a:cxn ang="0">
                    <a:pos x="520" y="98"/>
                  </a:cxn>
                  <a:cxn ang="0">
                    <a:pos x="506" y="96"/>
                  </a:cxn>
                  <a:cxn ang="0">
                    <a:pos x="500" y="95"/>
                  </a:cxn>
                  <a:cxn ang="0">
                    <a:pos x="483" y="100"/>
                  </a:cxn>
                  <a:cxn ang="0">
                    <a:pos x="496" y="106"/>
                  </a:cxn>
                  <a:cxn ang="0">
                    <a:pos x="505" y="116"/>
                  </a:cxn>
                  <a:cxn ang="0">
                    <a:pos x="500" y="135"/>
                  </a:cxn>
                  <a:cxn ang="0">
                    <a:pos x="480" y="130"/>
                  </a:cxn>
                  <a:cxn ang="0">
                    <a:pos x="498" y="141"/>
                  </a:cxn>
                  <a:cxn ang="0">
                    <a:pos x="516" y="131"/>
                  </a:cxn>
                  <a:cxn ang="0">
                    <a:pos x="518" y="136"/>
                  </a:cxn>
                  <a:cxn ang="0">
                    <a:pos x="530" y="133"/>
                  </a:cxn>
                  <a:cxn ang="0">
                    <a:pos x="516" y="155"/>
                  </a:cxn>
                  <a:cxn ang="0">
                    <a:pos x="503" y="155"/>
                  </a:cxn>
                  <a:cxn ang="0">
                    <a:pos x="478" y="163"/>
                  </a:cxn>
                  <a:cxn ang="0">
                    <a:pos x="463" y="176"/>
                  </a:cxn>
                  <a:cxn ang="0">
                    <a:pos x="461" y="178"/>
                  </a:cxn>
                  <a:cxn ang="0">
                    <a:pos x="441" y="215"/>
                  </a:cxn>
                  <a:cxn ang="0">
                    <a:pos x="433" y="218"/>
                  </a:cxn>
                  <a:cxn ang="0">
                    <a:pos x="430" y="243"/>
                  </a:cxn>
                  <a:cxn ang="0">
                    <a:pos x="397" y="249"/>
                  </a:cxn>
                  <a:cxn ang="0">
                    <a:pos x="235" y="198"/>
                  </a:cxn>
                  <a:cxn ang="0">
                    <a:pos x="218" y="181"/>
                  </a:cxn>
                  <a:cxn ang="0">
                    <a:pos x="127" y="186"/>
                  </a:cxn>
                  <a:cxn ang="0">
                    <a:pos x="98" y="201"/>
                  </a:cxn>
                </a:cxnLst>
                <a:rect l="0" t="0" r="r" b="b"/>
                <a:pathLst>
                  <a:path w="553" h="249">
                    <a:moveTo>
                      <a:pt x="0" y="223"/>
                    </a:moveTo>
                    <a:lnTo>
                      <a:pt x="0" y="201"/>
                    </a:lnTo>
                    <a:lnTo>
                      <a:pt x="10" y="198"/>
                    </a:lnTo>
                    <a:lnTo>
                      <a:pt x="15" y="193"/>
                    </a:lnTo>
                    <a:lnTo>
                      <a:pt x="17" y="186"/>
                    </a:lnTo>
                    <a:lnTo>
                      <a:pt x="18" y="180"/>
                    </a:lnTo>
                    <a:lnTo>
                      <a:pt x="23" y="175"/>
                    </a:lnTo>
                    <a:lnTo>
                      <a:pt x="33" y="170"/>
                    </a:lnTo>
                    <a:lnTo>
                      <a:pt x="43" y="168"/>
                    </a:lnTo>
                    <a:lnTo>
                      <a:pt x="48" y="166"/>
                    </a:lnTo>
                    <a:lnTo>
                      <a:pt x="63" y="151"/>
                    </a:lnTo>
                    <a:lnTo>
                      <a:pt x="73" y="145"/>
                    </a:lnTo>
                    <a:lnTo>
                      <a:pt x="78" y="145"/>
                    </a:lnTo>
                    <a:lnTo>
                      <a:pt x="82" y="140"/>
                    </a:lnTo>
                    <a:lnTo>
                      <a:pt x="83" y="130"/>
                    </a:lnTo>
                    <a:lnTo>
                      <a:pt x="88" y="130"/>
                    </a:lnTo>
                    <a:lnTo>
                      <a:pt x="90" y="125"/>
                    </a:lnTo>
                    <a:lnTo>
                      <a:pt x="92" y="123"/>
                    </a:lnTo>
                    <a:lnTo>
                      <a:pt x="97" y="120"/>
                    </a:lnTo>
                    <a:lnTo>
                      <a:pt x="102" y="125"/>
                    </a:lnTo>
                    <a:lnTo>
                      <a:pt x="107" y="125"/>
                    </a:lnTo>
                    <a:lnTo>
                      <a:pt x="112" y="120"/>
                    </a:lnTo>
                    <a:lnTo>
                      <a:pt x="113" y="115"/>
                    </a:lnTo>
                    <a:lnTo>
                      <a:pt x="118" y="110"/>
                    </a:lnTo>
                    <a:lnTo>
                      <a:pt x="128" y="106"/>
                    </a:lnTo>
                    <a:lnTo>
                      <a:pt x="133" y="110"/>
                    </a:lnTo>
                    <a:lnTo>
                      <a:pt x="138" y="105"/>
                    </a:lnTo>
                    <a:lnTo>
                      <a:pt x="142" y="93"/>
                    </a:lnTo>
                    <a:lnTo>
                      <a:pt x="147" y="88"/>
                    </a:lnTo>
                    <a:lnTo>
                      <a:pt x="152" y="86"/>
                    </a:lnTo>
                    <a:lnTo>
                      <a:pt x="153" y="76"/>
                    </a:lnTo>
                    <a:lnTo>
                      <a:pt x="153" y="71"/>
                    </a:lnTo>
                    <a:lnTo>
                      <a:pt x="155" y="63"/>
                    </a:lnTo>
                    <a:lnTo>
                      <a:pt x="165" y="65"/>
                    </a:lnTo>
                    <a:lnTo>
                      <a:pt x="187" y="61"/>
                    </a:lnTo>
                    <a:lnTo>
                      <a:pt x="238" y="55"/>
                    </a:lnTo>
                    <a:lnTo>
                      <a:pt x="382" y="28"/>
                    </a:lnTo>
                    <a:lnTo>
                      <a:pt x="453" y="13"/>
                    </a:lnTo>
                    <a:lnTo>
                      <a:pt x="518" y="0"/>
                    </a:lnTo>
                    <a:lnTo>
                      <a:pt x="518" y="5"/>
                    </a:lnTo>
                    <a:lnTo>
                      <a:pt x="523" y="10"/>
                    </a:lnTo>
                    <a:lnTo>
                      <a:pt x="528" y="10"/>
                    </a:lnTo>
                    <a:lnTo>
                      <a:pt x="528" y="13"/>
                    </a:lnTo>
                    <a:lnTo>
                      <a:pt x="538" y="28"/>
                    </a:lnTo>
                    <a:lnTo>
                      <a:pt x="540" y="33"/>
                    </a:lnTo>
                    <a:lnTo>
                      <a:pt x="535" y="26"/>
                    </a:lnTo>
                    <a:lnTo>
                      <a:pt x="525" y="18"/>
                    </a:lnTo>
                    <a:lnTo>
                      <a:pt x="528" y="23"/>
                    </a:lnTo>
                    <a:lnTo>
                      <a:pt x="533" y="28"/>
                    </a:lnTo>
                    <a:lnTo>
                      <a:pt x="526" y="28"/>
                    </a:lnTo>
                    <a:lnTo>
                      <a:pt x="516" y="21"/>
                    </a:lnTo>
                    <a:lnTo>
                      <a:pt x="510" y="23"/>
                    </a:lnTo>
                    <a:lnTo>
                      <a:pt x="515" y="25"/>
                    </a:lnTo>
                    <a:lnTo>
                      <a:pt x="521" y="30"/>
                    </a:lnTo>
                    <a:lnTo>
                      <a:pt x="521" y="33"/>
                    </a:lnTo>
                    <a:lnTo>
                      <a:pt x="516" y="36"/>
                    </a:lnTo>
                    <a:lnTo>
                      <a:pt x="510" y="33"/>
                    </a:lnTo>
                    <a:lnTo>
                      <a:pt x="515" y="38"/>
                    </a:lnTo>
                    <a:lnTo>
                      <a:pt x="506" y="36"/>
                    </a:lnTo>
                    <a:lnTo>
                      <a:pt x="501" y="36"/>
                    </a:lnTo>
                    <a:lnTo>
                      <a:pt x="506" y="41"/>
                    </a:lnTo>
                    <a:lnTo>
                      <a:pt x="495" y="50"/>
                    </a:lnTo>
                    <a:lnTo>
                      <a:pt x="490" y="48"/>
                    </a:lnTo>
                    <a:lnTo>
                      <a:pt x="485" y="48"/>
                    </a:lnTo>
                    <a:lnTo>
                      <a:pt x="480" y="38"/>
                    </a:lnTo>
                    <a:lnTo>
                      <a:pt x="480" y="33"/>
                    </a:lnTo>
                    <a:lnTo>
                      <a:pt x="480" y="31"/>
                    </a:lnTo>
                    <a:lnTo>
                      <a:pt x="480" y="31"/>
                    </a:lnTo>
                    <a:lnTo>
                      <a:pt x="478" y="28"/>
                    </a:lnTo>
                    <a:lnTo>
                      <a:pt x="480" y="31"/>
                    </a:lnTo>
                    <a:lnTo>
                      <a:pt x="478" y="36"/>
                    </a:lnTo>
                    <a:lnTo>
                      <a:pt x="478" y="41"/>
                    </a:lnTo>
                    <a:lnTo>
                      <a:pt x="481" y="48"/>
                    </a:lnTo>
                    <a:lnTo>
                      <a:pt x="485" y="53"/>
                    </a:lnTo>
                    <a:lnTo>
                      <a:pt x="486" y="58"/>
                    </a:lnTo>
                    <a:lnTo>
                      <a:pt x="491" y="56"/>
                    </a:lnTo>
                    <a:lnTo>
                      <a:pt x="496" y="55"/>
                    </a:lnTo>
                    <a:lnTo>
                      <a:pt x="503" y="51"/>
                    </a:lnTo>
                    <a:lnTo>
                      <a:pt x="513" y="53"/>
                    </a:lnTo>
                    <a:lnTo>
                      <a:pt x="515" y="48"/>
                    </a:lnTo>
                    <a:lnTo>
                      <a:pt x="523" y="46"/>
                    </a:lnTo>
                    <a:lnTo>
                      <a:pt x="528" y="46"/>
                    </a:lnTo>
                    <a:lnTo>
                      <a:pt x="530" y="51"/>
                    </a:lnTo>
                    <a:lnTo>
                      <a:pt x="530" y="58"/>
                    </a:lnTo>
                    <a:lnTo>
                      <a:pt x="526" y="63"/>
                    </a:lnTo>
                    <a:lnTo>
                      <a:pt x="531" y="65"/>
                    </a:lnTo>
                    <a:lnTo>
                      <a:pt x="528" y="70"/>
                    </a:lnTo>
                    <a:lnTo>
                      <a:pt x="530" y="71"/>
                    </a:lnTo>
                    <a:lnTo>
                      <a:pt x="535" y="66"/>
                    </a:lnTo>
                    <a:lnTo>
                      <a:pt x="533" y="56"/>
                    </a:lnTo>
                    <a:lnTo>
                      <a:pt x="533" y="51"/>
                    </a:lnTo>
                    <a:lnTo>
                      <a:pt x="541" y="50"/>
                    </a:lnTo>
                    <a:lnTo>
                      <a:pt x="543" y="46"/>
                    </a:lnTo>
                    <a:lnTo>
                      <a:pt x="541" y="43"/>
                    </a:lnTo>
                    <a:lnTo>
                      <a:pt x="548" y="48"/>
                    </a:lnTo>
                    <a:lnTo>
                      <a:pt x="551" y="53"/>
                    </a:lnTo>
                    <a:lnTo>
                      <a:pt x="551" y="65"/>
                    </a:lnTo>
                    <a:lnTo>
                      <a:pt x="553" y="70"/>
                    </a:lnTo>
                    <a:lnTo>
                      <a:pt x="548" y="75"/>
                    </a:lnTo>
                    <a:lnTo>
                      <a:pt x="543" y="73"/>
                    </a:lnTo>
                    <a:lnTo>
                      <a:pt x="543" y="78"/>
                    </a:lnTo>
                    <a:lnTo>
                      <a:pt x="536" y="95"/>
                    </a:lnTo>
                    <a:lnTo>
                      <a:pt x="531" y="100"/>
                    </a:lnTo>
                    <a:lnTo>
                      <a:pt x="520" y="98"/>
                    </a:lnTo>
                    <a:lnTo>
                      <a:pt x="515" y="98"/>
                    </a:lnTo>
                    <a:lnTo>
                      <a:pt x="513" y="93"/>
                    </a:lnTo>
                    <a:lnTo>
                      <a:pt x="511" y="98"/>
                    </a:lnTo>
                    <a:lnTo>
                      <a:pt x="506" y="96"/>
                    </a:lnTo>
                    <a:lnTo>
                      <a:pt x="501" y="91"/>
                    </a:lnTo>
                    <a:lnTo>
                      <a:pt x="505" y="88"/>
                    </a:lnTo>
                    <a:lnTo>
                      <a:pt x="500" y="90"/>
                    </a:lnTo>
                    <a:lnTo>
                      <a:pt x="500" y="95"/>
                    </a:lnTo>
                    <a:lnTo>
                      <a:pt x="501" y="100"/>
                    </a:lnTo>
                    <a:lnTo>
                      <a:pt x="498" y="98"/>
                    </a:lnTo>
                    <a:lnTo>
                      <a:pt x="493" y="100"/>
                    </a:lnTo>
                    <a:lnTo>
                      <a:pt x="483" y="100"/>
                    </a:lnTo>
                    <a:lnTo>
                      <a:pt x="471" y="96"/>
                    </a:lnTo>
                    <a:lnTo>
                      <a:pt x="471" y="98"/>
                    </a:lnTo>
                    <a:lnTo>
                      <a:pt x="473" y="100"/>
                    </a:lnTo>
                    <a:lnTo>
                      <a:pt x="496" y="106"/>
                    </a:lnTo>
                    <a:lnTo>
                      <a:pt x="501" y="106"/>
                    </a:lnTo>
                    <a:lnTo>
                      <a:pt x="513" y="110"/>
                    </a:lnTo>
                    <a:lnTo>
                      <a:pt x="510" y="115"/>
                    </a:lnTo>
                    <a:lnTo>
                      <a:pt x="505" y="116"/>
                    </a:lnTo>
                    <a:lnTo>
                      <a:pt x="503" y="120"/>
                    </a:lnTo>
                    <a:lnTo>
                      <a:pt x="508" y="120"/>
                    </a:lnTo>
                    <a:lnTo>
                      <a:pt x="508" y="125"/>
                    </a:lnTo>
                    <a:lnTo>
                      <a:pt x="500" y="135"/>
                    </a:lnTo>
                    <a:lnTo>
                      <a:pt x="496" y="136"/>
                    </a:lnTo>
                    <a:lnTo>
                      <a:pt x="491" y="136"/>
                    </a:lnTo>
                    <a:lnTo>
                      <a:pt x="485" y="131"/>
                    </a:lnTo>
                    <a:lnTo>
                      <a:pt x="480" y="130"/>
                    </a:lnTo>
                    <a:lnTo>
                      <a:pt x="475" y="126"/>
                    </a:lnTo>
                    <a:lnTo>
                      <a:pt x="478" y="131"/>
                    </a:lnTo>
                    <a:lnTo>
                      <a:pt x="488" y="140"/>
                    </a:lnTo>
                    <a:lnTo>
                      <a:pt x="498" y="141"/>
                    </a:lnTo>
                    <a:lnTo>
                      <a:pt x="508" y="135"/>
                    </a:lnTo>
                    <a:lnTo>
                      <a:pt x="513" y="136"/>
                    </a:lnTo>
                    <a:lnTo>
                      <a:pt x="513" y="131"/>
                    </a:lnTo>
                    <a:lnTo>
                      <a:pt x="516" y="131"/>
                    </a:lnTo>
                    <a:lnTo>
                      <a:pt x="516" y="130"/>
                    </a:lnTo>
                    <a:lnTo>
                      <a:pt x="518" y="125"/>
                    </a:lnTo>
                    <a:lnTo>
                      <a:pt x="520" y="130"/>
                    </a:lnTo>
                    <a:lnTo>
                      <a:pt x="518" y="136"/>
                    </a:lnTo>
                    <a:lnTo>
                      <a:pt x="523" y="135"/>
                    </a:lnTo>
                    <a:lnTo>
                      <a:pt x="526" y="130"/>
                    </a:lnTo>
                    <a:lnTo>
                      <a:pt x="528" y="128"/>
                    </a:lnTo>
                    <a:lnTo>
                      <a:pt x="530" y="133"/>
                    </a:lnTo>
                    <a:lnTo>
                      <a:pt x="528" y="138"/>
                    </a:lnTo>
                    <a:lnTo>
                      <a:pt x="523" y="143"/>
                    </a:lnTo>
                    <a:lnTo>
                      <a:pt x="518" y="153"/>
                    </a:lnTo>
                    <a:lnTo>
                      <a:pt x="516" y="155"/>
                    </a:lnTo>
                    <a:lnTo>
                      <a:pt x="511" y="150"/>
                    </a:lnTo>
                    <a:lnTo>
                      <a:pt x="510" y="156"/>
                    </a:lnTo>
                    <a:lnTo>
                      <a:pt x="506" y="150"/>
                    </a:lnTo>
                    <a:lnTo>
                      <a:pt x="503" y="155"/>
                    </a:lnTo>
                    <a:lnTo>
                      <a:pt x="501" y="158"/>
                    </a:lnTo>
                    <a:lnTo>
                      <a:pt x="496" y="158"/>
                    </a:lnTo>
                    <a:lnTo>
                      <a:pt x="485" y="165"/>
                    </a:lnTo>
                    <a:lnTo>
                      <a:pt x="478" y="163"/>
                    </a:lnTo>
                    <a:lnTo>
                      <a:pt x="473" y="173"/>
                    </a:lnTo>
                    <a:lnTo>
                      <a:pt x="470" y="178"/>
                    </a:lnTo>
                    <a:lnTo>
                      <a:pt x="468" y="178"/>
                    </a:lnTo>
                    <a:lnTo>
                      <a:pt x="463" y="176"/>
                    </a:lnTo>
                    <a:lnTo>
                      <a:pt x="466" y="171"/>
                    </a:lnTo>
                    <a:lnTo>
                      <a:pt x="461" y="170"/>
                    </a:lnTo>
                    <a:lnTo>
                      <a:pt x="465" y="173"/>
                    </a:lnTo>
                    <a:lnTo>
                      <a:pt x="461" y="178"/>
                    </a:lnTo>
                    <a:lnTo>
                      <a:pt x="465" y="183"/>
                    </a:lnTo>
                    <a:lnTo>
                      <a:pt x="453" y="193"/>
                    </a:lnTo>
                    <a:lnTo>
                      <a:pt x="446" y="203"/>
                    </a:lnTo>
                    <a:lnTo>
                      <a:pt x="441" y="215"/>
                    </a:lnTo>
                    <a:lnTo>
                      <a:pt x="440" y="220"/>
                    </a:lnTo>
                    <a:lnTo>
                      <a:pt x="440" y="236"/>
                    </a:lnTo>
                    <a:lnTo>
                      <a:pt x="436" y="223"/>
                    </a:lnTo>
                    <a:lnTo>
                      <a:pt x="433" y="218"/>
                    </a:lnTo>
                    <a:lnTo>
                      <a:pt x="433" y="218"/>
                    </a:lnTo>
                    <a:lnTo>
                      <a:pt x="436" y="228"/>
                    </a:lnTo>
                    <a:lnTo>
                      <a:pt x="435" y="239"/>
                    </a:lnTo>
                    <a:lnTo>
                      <a:pt x="430" y="243"/>
                    </a:lnTo>
                    <a:lnTo>
                      <a:pt x="421" y="243"/>
                    </a:lnTo>
                    <a:lnTo>
                      <a:pt x="412" y="244"/>
                    </a:lnTo>
                    <a:lnTo>
                      <a:pt x="400" y="249"/>
                    </a:lnTo>
                    <a:lnTo>
                      <a:pt x="397" y="249"/>
                    </a:lnTo>
                    <a:lnTo>
                      <a:pt x="395" y="248"/>
                    </a:lnTo>
                    <a:lnTo>
                      <a:pt x="310" y="188"/>
                    </a:lnTo>
                    <a:lnTo>
                      <a:pt x="237" y="200"/>
                    </a:lnTo>
                    <a:lnTo>
                      <a:pt x="235" y="198"/>
                    </a:lnTo>
                    <a:lnTo>
                      <a:pt x="235" y="193"/>
                    </a:lnTo>
                    <a:lnTo>
                      <a:pt x="233" y="188"/>
                    </a:lnTo>
                    <a:lnTo>
                      <a:pt x="223" y="180"/>
                    </a:lnTo>
                    <a:lnTo>
                      <a:pt x="218" y="181"/>
                    </a:lnTo>
                    <a:lnTo>
                      <a:pt x="213" y="176"/>
                    </a:lnTo>
                    <a:lnTo>
                      <a:pt x="192" y="178"/>
                    </a:lnTo>
                    <a:lnTo>
                      <a:pt x="132" y="185"/>
                    </a:lnTo>
                    <a:lnTo>
                      <a:pt x="127" y="186"/>
                    </a:lnTo>
                    <a:lnTo>
                      <a:pt x="122" y="190"/>
                    </a:lnTo>
                    <a:lnTo>
                      <a:pt x="112" y="193"/>
                    </a:lnTo>
                    <a:lnTo>
                      <a:pt x="103" y="201"/>
                    </a:lnTo>
                    <a:lnTo>
                      <a:pt x="98" y="201"/>
                    </a:lnTo>
                    <a:lnTo>
                      <a:pt x="82" y="210"/>
                    </a:lnTo>
                    <a:lnTo>
                      <a:pt x="0" y="223"/>
                    </a:lnTo>
                    <a:close/>
                  </a:path>
                </a:pathLst>
              </a:custGeom>
              <a:solidFill>
                <a:srgbClr val="4E0E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08" name="Freeform 540"/>
              <p:cNvSpPr>
                <a:spLocks/>
              </p:cNvSpPr>
              <p:nvPr/>
            </p:nvSpPr>
            <p:spPr bwMode="auto">
              <a:xfrm>
                <a:off x="4664" y="2939"/>
                <a:ext cx="553" cy="249"/>
              </a:xfrm>
              <a:custGeom>
                <a:avLst/>
                <a:gdLst/>
                <a:ahLst/>
                <a:cxnLst>
                  <a:cxn ang="0">
                    <a:pos x="15" y="193"/>
                  </a:cxn>
                  <a:cxn ang="0">
                    <a:pos x="33" y="170"/>
                  </a:cxn>
                  <a:cxn ang="0">
                    <a:pos x="73" y="145"/>
                  </a:cxn>
                  <a:cxn ang="0">
                    <a:pos x="88" y="130"/>
                  </a:cxn>
                  <a:cxn ang="0">
                    <a:pos x="102" y="125"/>
                  </a:cxn>
                  <a:cxn ang="0">
                    <a:pos x="118" y="110"/>
                  </a:cxn>
                  <a:cxn ang="0">
                    <a:pos x="142" y="93"/>
                  </a:cxn>
                  <a:cxn ang="0">
                    <a:pos x="153" y="71"/>
                  </a:cxn>
                  <a:cxn ang="0">
                    <a:pos x="238" y="55"/>
                  </a:cxn>
                  <a:cxn ang="0">
                    <a:pos x="518" y="5"/>
                  </a:cxn>
                  <a:cxn ang="0">
                    <a:pos x="538" y="28"/>
                  </a:cxn>
                  <a:cxn ang="0">
                    <a:pos x="528" y="23"/>
                  </a:cxn>
                  <a:cxn ang="0">
                    <a:pos x="510" y="23"/>
                  </a:cxn>
                  <a:cxn ang="0">
                    <a:pos x="516" y="36"/>
                  </a:cxn>
                  <a:cxn ang="0">
                    <a:pos x="501" y="36"/>
                  </a:cxn>
                  <a:cxn ang="0">
                    <a:pos x="485" y="48"/>
                  </a:cxn>
                  <a:cxn ang="0">
                    <a:pos x="480" y="31"/>
                  </a:cxn>
                  <a:cxn ang="0">
                    <a:pos x="478" y="41"/>
                  </a:cxn>
                  <a:cxn ang="0">
                    <a:pos x="491" y="56"/>
                  </a:cxn>
                  <a:cxn ang="0">
                    <a:pos x="515" y="48"/>
                  </a:cxn>
                  <a:cxn ang="0">
                    <a:pos x="530" y="58"/>
                  </a:cxn>
                  <a:cxn ang="0">
                    <a:pos x="530" y="71"/>
                  </a:cxn>
                  <a:cxn ang="0">
                    <a:pos x="541" y="50"/>
                  </a:cxn>
                  <a:cxn ang="0">
                    <a:pos x="551" y="53"/>
                  </a:cxn>
                  <a:cxn ang="0">
                    <a:pos x="543" y="73"/>
                  </a:cxn>
                  <a:cxn ang="0">
                    <a:pos x="520" y="98"/>
                  </a:cxn>
                  <a:cxn ang="0">
                    <a:pos x="506" y="96"/>
                  </a:cxn>
                  <a:cxn ang="0">
                    <a:pos x="500" y="95"/>
                  </a:cxn>
                  <a:cxn ang="0">
                    <a:pos x="483" y="100"/>
                  </a:cxn>
                  <a:cxn ang="0">
                    <a:pos x="496" y="106"/>
                  </a:cxn>
                  <a:cxn ang="0">
                    <a:pos x="505" y="116"/>
                  </a:cxn>
                  <a:cxn ang="0">
                    <a:pos x="500" y="135"/>
                  </a:cxn>
                  <a:cxn ang="0">
                    <a:pos x="480" y="130"/>
                  </a:cxn>
                  <a:cxn ang="0">
                    <a:pos x="498" y="141"/>
                  </a:cxn>
                  <a:cxn ang="0">
                    <a:pos x="516" y="131"/>
                  </a:cxn>
                  <a:cxn ang="0">
                    <a:pos x="518" y="136"/>
                  </a:cxn>
                  <a:cxn ang="0">
                    <a:pos x="530" y="133"/>
                  </a:cxn>
                  <a:cxn ang="0">
                    <a:pos x="516" y="155"/>
                  </a:cxn>
                  <a:cxn ang="0">
                    <a:pos x="503" y="155"/>
                  </a:cxn>
                  <a:cxn ang="0">
                    <a:pos x="478" y="163"/>
                  </a:cxn>
                  <a:cxn ang="0">
                    <a:pos x="463" y="176"/>
                  </a:cxn>
                  <a:cxn ang="0">
                    <a:pos x="461" y="178"/>
                  </a:cxn>
                  <a:cxn ang="0">
                    <a:pos x="441" y="215"/>
                  </a:cxn>
                  <a:cxn ang="0">
                    <a:pos x="433" y="218"/>
                  </a:cxn>
                  <a:cxn ang="0">
                    <a:pos x="430" y="243"/>
                  </a:cxn>
                  <a:cxn ang="0">
                    <a:pos x="397" y="249"/>
                  </a:cxn>
                  <a:cxn ang="0">
                    <a:pos x="235" y="198"/>
                  </a:cxn>
                  <a:cxn ang="0">
                    <a:pos x="218" y="181"/>
                  </a:cxn>
                  <a:cxn ang="0">
                    <a:pos x="127" y="186"/>
                  </a:cxn>
                  <a:cxn ang="0">
                    <a:pos x="98" y="201"/>
                  </a:cxn>
                </a:cxnLst>
                <a:rect l="0" t="0" r="r" b="b"/>
                <a:pathLst>
                  <a:path w="553" h="249">
                    <a:moveTo>
                      <a:pt x="0" y="223"/>
                    </a:moveTo>
                    <a:lnTo>
                      <a:pt x="0" y="201"/>
                    </a:lnTo>
                    <a:lnTo>
                      <a:pt x="10" y="198"/>
                    </a:lnTo>
                    <a:lnTo>
                      <a:pt x="15" y="193"/>
                    </a:lnTo>
                    <a:lnTo>
                      <a:pt x="17" y="186"/>
                    </a:lnTo>
                    <a:lnTo>
                      <a:pt x="18" y="180"/>
                    </a:lnTo>
                    <a:lnTo>
                      <a:pt x="23" y="175"/>
                    </a:lnTo>
                    <a:lnTo>
                      <a:pt x="33" y="170"/>
                    </a:lnTo>
                    <a:lnTo>
                      <a:pt x="43" y="168"/>
                    </a:lnTo>
                    <a:lnTo>
                      <a:pt x="48" y="166"/>
                    </a:lnTo>
                    <a:lnTo>
                      <a:pt x="63" y="151"/>
                    </a:lnTo>
                    <a:lnTo>
                      <a:pt x="73" y="145"/>
                    </a:lnTo>
                    <a:lnTo>
                      <a:pt x="78" y="145"/>
                    </a:lnTo>
                    <a:lnTo>
                      <a:pt x="82" y="140"/>
                    </a:lnTo>
                    <a:lnTo>
                      <a:pt x="83" y="130"/>
                    </a:lnTo>
                    <a:lnTo>
                      <a:pt x="88" y="130"/>
                    </a:lnTo>
                    <a:lnTo>
                      <a:pt x="90" y="125"/>
                    </a:lnTo>
                    <a:lnTo>
                      <a:pt x="92" y="123"/>
                    </a:lnTo>
                    <a:lnTo>
                      <a:pt x="97" y="120"/>
                    </a:lnTo>
                    <a:lnTo>
                      <a:pt x="102" y="125"/>
                    </a:lnTo>
                    <a:lnTo>
                      <a:pt x="107" y="125"/>
                    </a:lnTo>
                    <a:lnTo>
                      <a:pt x="112" y="120"/>
                    </a:lnTo>
                    <a:lnTo>
                      <a:pt x="113" y="115"/>
                    </a:lnTo>
                    <a:lnTo>
                      <a:pt x="118" y="110"/>
                    </a:lnTo>
                    <a:lnTo>
                      <a:pt x="128" y="106"/>
                    </a:lnTo>
                    <a:lnTo>
                      <a:pt x="133" y="110"/>
                    </a:lnTo>
                    <a:lnTo>
                      <a:pt x="138" y="105"/>
                    </a:lnTo>
                    <a:lnTo>
                      <a:pt x="142" y="93"/>
                    </a:lnTo>
                    <a:lnTo>
                      <a:pt x="147" y="88"/>
                    </a:lnTo>
                    <a:lnTo>
                      <a:pt x="152" y="86"/>
                    </a:lnTo>
                    <a:lnTo>
                      <a:pt x="153" y="76"/>
                    </a:lnTo>
                    <a:lnTo>
                      <a:pt x="153" y="71"/>
                    </a:lnTo>
                    <a:lnTo>
                      <a:pt x="155" y="63"/>
                    </a:lnTo>
                    <a:lnTo>
                      <a:pt x="165" y="65"/>
                    </a:lnTo>
                    <a:lnTo>
                      <a:pt x="187" y="61"/>
                    </a:lnTo>
                    <a:lnTo>
                      <a:pt x="238" y="55"/>
                    </a:lnTo>
                    <a:lnTo>
                      <a:pt x="382" y="28"/>
                    </a:lnTo>
                    <a:lnTo>
                      <a:pt x="453" y="13"/>
                    </a:lnTo>
                    <a:lnTo>
                      <a:pt x="518" y="0"/>
                    </a:lnTo>
                    <a:lnTo>
                      <a:pt x="518" y="5"/>
                    </a:lnTo>
                    <a:lnTo>
                      <a:pt x="523" y="10"/>
                    </a:lnTo>
                    <a:lnTo>
                      <a:pt x="528" y="10"/>
                    </a:lnTo>
                    <a:lnTo>
                      <a:pt x="528" y="13"/>
                    </a:lnTo>
                    <a:lnTo>
                      <a:pt x="538" y="28"/>
                    </a:lnTo>
                    <a:lnTo>
                      <a:pt x="540" y="33"/>
                    </a:lnTo>
                    <a:lnTo>
                      <a:pt x="535" y="26"/>
                    </a:lnTo>
                    <a:lnTo>
                      <a:pt x="525" y="18"/>
                    </a:lnTo>
                    <a:lnTo>
                      <a:pt x="528" y="23"/>
                    </a:lnTo>
                    <a:lnTo>
                      <a:pt x="533" y="28"/>
                    </a:lnTo>
                    <a:lnTo>
                      <a:pt x="526" y="28"/>
                    </a:lnTo>
                    <a:lnTo>
                      <a:pt x="516" y="21"/>
                    </a:lnTo>
                    <a:lnTo>
                      <a:pt x="510" y="23"/>
                    </a:lnTo>
                    <a:lnTo>
                      <a:pt x="515" y="25"/>
                    </a:lnTo>
                    <a:lnTo>
                      <a:pt x="521" y="30"/>
                    </a:lnTo>
                    <a:lnTo>
                      <a:pt x="521" y="33"/>
                    </a:lnTo>
                    <a:lnTo>
                      <a:pt x="516" y="36"/>
                    </a:lnTo>
                    <a:lnTo>
                      <a:pt x="510" y="33"/>
                    </a:lnTo>
                    <a:lnTo>
                      <a:pt x="515" y="38"/>
                    </a:lnTo>
                    <a:lnTo>
                      <a:pt x="506" y="36"/>
                    </a:lnTo>
                    <a:lnTo>
                      <a:pt x="501" y="36"/>
                    </a:lnTo>
                    <a:lnTo>
                      <a:pt x="506" y="41"/>
                    </a:lnTo>
                    <a:lnTo>
                      <a:pt x="495" y="50"/>
                    </a:lnTo>
                    <a:lnTo>
                      <a:pt x="490" y="48"/>
                    </a:lnTo>
                    <a:lnTo>
                      <a:pt x="485" y="48"/>
                    </a:lnTo>
                    <a:lnTo>
                      <a:pt x="480" y="38"/>
                    </a:lnTo>
                    <a:lnTo>
                      <a:pt x="480" y="33"/>
                    </a:lnTo>
                    <a:lnTo>
                      <a:pt x="480" y="31"/>
                    </a:lnTo>
                    <a:lnTo>
                      <a:pt x="480" y="31"/>
                    </a:lnTo>
                    <a:lnTo>
                      <a:pt x="478" y="28"/>
                    </a:lnTo>
                    <a:lnTo>
                      <a:pt x="480" y="31"/>
                    </a:lnTo>
                    <a:lnTo>
                      <a:pt x="478" y="36"/>
                    </a:lnTo>
                    <a:lnTo>
                      <a:pt x="478" y="41"/>
                    </a:lnTo>
                    <a:lnTo>
                      <a:pt x="481" y="48"/>
                    </a:lnTo>
                    <a:lnTo>
                      <a:pt x="485" y="53"/>
                    </a:lnTo>
                    <a:lnTo>
                      <a:pt x="486" y="58"/>
                    </a:lnTo>
                    <a:lnTo>
                      <a:pt x="491" y="56"/>
                    </a:lnTo>
                    <a:lnTo>
                      <a:pt x="496" y="55"/>
                    </a:lnTo>
                    <a:lnTo>
                      <a:pt x="503" y="51"/>
                    </a:lnTo>
                    <a:lnTo>
                      <a:pt x="513" y="53"/>
                    </a:lnTo>
                    <a:lnTo>
                      <a:pt x="515" y="48"/>
                    </a:lnTo>
                    <a:lnTo>
                      <a:pt x="523" y="46"/>
                    </a:lnTo>
                    <a:lnTo>
                      <a:pt x="528" y="46"/>
                    </a:lnTo>
                    <a:lnTo>
                      <a:pt x="530" y="51"/>
                    </a:lnTo>
                    <a:lnTo>
                      <a:pt x="530" y="58"/>
                    </a:lnTo>
                    <a:lnTo>
                      <a:pt x="526" y="63"/>
                    </a:lnTo>
                    <a:lnTo>
                      <a:pt x="531" y="65"/>
                    </a:lnTo>
                    <a:lnTo>
                      <a:pt x="528" y="70"/>
                    </a:lnTo>
                    <a:lnTo>
                      <a:pt x="530" y="71"/>
                    </a:lnTo>
                    <a:lnTo>
                      <a:pt x="535" y="66"/>
                    </a:lnTo>
                    <a:lnTo>
                      <a:pt x="533" y="56"/>
                    </a:lnTo>
                    <a:lnTo>
                      <a:pt x="533" y="51"/>
                    </a:lnTo>
                    <a:lnTo>
                      <a:pt x="541" y="50"/>
                    </a:lnTo>
                    <a:lnTo>
                      <a:pt x="543" y="46"/>
                    </a:lnTo>
                    <a:lnTo>
                      <a:pt x="541" y="43"/>
                    </a:lnTo>
                    <a:lnTo>
                      <a:pt x="548" y="48"/>
                    </a:lnTo>
                    <a:lnTo>
                      <a:pt x="551" y="53"/>
                    </a:lnTo>
                    <a:lnTo>
                      <a:pt x="551" y="65"/>
                    </a:lnTo>
                    <a:lnTo>
                      <a:pt x="553" y="70"/>
                    </a:lnTo>
                    <a:lnTo>
                      <a:pt x="548" y="75"/>
                    </a:lnTo>
                    <a:lnTo>
                      <a:pt x="543" y="73"/>
                    </a:lnTo>
                    <a:lnTo>
                      <a:pt x="543" y="78"/>
                    </a:lnTo>
                    <a:lnTo>
                      <a:pt x="536" y="95"/>
                    </a:lnTo>
                    <a:lnTo>
                      <a:pt x="531" y="100"/>
                    </a:lnTo>
                    <a:lnTo>
                      <a:pt x="520" y="98"/>
                    </a:lnTo>
                    <a:lnTo>
                      <a:pt x="515" y="98"/>
                    </a:lnTo>
                    <a:lnTo>
                      <a:pt x="513" y="93"/>
                    </a:lnTo>
                    <a:lnTo>
                      <a:pt x="511" y="98"/>
                    </a:lnTo>
                    <a:lnTo>
                      <a:pt x="506" y="96"/>
                    </a:lnTo>
                    <a:lnTo>
                      <a:pt x="501" y="91"/>
                    </a:lnTo>
                    <a:lnTo>
                      <a:pt x="505" y="88"/>
                    </a:lnTo>
                    <a:lnTo>
                      <a:pt x="500" y="90"/>
                    </a:lnTo>
                    <a:lnTo>
                      <a:pt x="500" y="95"/>
                    </a:lnTo>
                    <a:lnTo>
                      <a:pt x="501" y="100"/>
                    </a:lnTo>
                    <a:lnTo>
                      <a:pt x="498" y="98"/>
                    </a:lnTo>
                    <a:lnTo>
                      <a:pt x="493" y="100"/>
                    </a:lnTo>
                    <a:lnTo>
                      <a:pt x="483" y="100"/>
                    </a:lnTo>
                    <a:lnTo>
                      <a:pt x="471" y="96"/>
                    </a:lnTo>
                    <a:lnTo>
                      <a:pt x="471" y="98"/>
                    </a:lnTo>
                    <a:lnTo>
                      <a:pt x="473" y="100"/>
                    </a:lnTo>
                    <a:lnTo>
                      <a:pt x="496" y="106"/>
                    </a:lnTo>
                    <a:lnTo>
                      <a:pt x="501" y="106"/>
                    </a:lnTo>
                    <a:lnTo>
                      <a:pt x="513" y="110"/>
                    </a:lnTo>
                    <a:lnTo>
                      <a:pt x="510" y="115"/>
                    </a:lnTo>
                    <a:lnTo>
                      <a:pt x="505" y="116"/>
                    </a:lnTo>
                    <a:lnTo>
                      <a:pt x="503" y="120"/>
                    </a:lnTo>
                    <a:lnTo>
                      <a:pt x="508" y="120"/>
                    </a:lnTo>
                    <a:lnTo>
                      <a:pt x="508" y="125"/>
                    </a:lnTo>
                    <a:lnTo>
                      <a:pt x="500" y="135"/>
                    </a:lnTo>
                    <a:lnTo>
                      <a:pt x="496" y="136"/>
                    </a:lnTo>
                    <a:lnTo>
                      <a:pt x="491" y="136"/>
                    </a:lnTo>
                    <a:lnTo>
                      <a:pt x="485" y="131"/>
                    </a:lnTo>
                    <a:lnTo>
                      <a:pt x="480" y="130"/>
                    </a:lnTo>
                    <a:lnTo>
                      <a:pt x="475" y="126"/>
                    </a:lnTo>
                    <a:lnTo>
                      <a:pt x="478" y="131"/>
                    </a:lnTo>
                    <a:lnTo>
                      <a:pt x="488" y="140"/>
                    </a:lnTo>
                    <a:lnTo>
                      <a:pt x="498" y="141"/>
                    </a:lnTo>
                    <a:lnTo>
                      <a:pt x="508" y="135"/>
                    </a:lnTo>
                    <a:lnTo>
                      <a:pt x="513" y="136"/>
                    </a:lnTo>
                    <a:lnTo>
                      <a:pt x="513" y="131"/>
                    </a:lnTo>
                    <a:lnTo>
                      <a:pt x="516" y="131"/>
                    </a:lnTo>
                    <a:lnTo>
                      <a:pt x="516" y="130"/>
                    </a:lnTo>
                    <a:lnTo>
                      <a:pt x="518" y="125"/>
                    </a:lnTo>
                    <a:lnTo>
                      <a:pt x="520" y="130"/>
                    </a:lnTo>
                    <a:lnTo>
                      <a:pt x="518" y="136"/>
                    </a:lnTo>
                    <a:lnTo>
                      <a:pt x="523" y="135"/>
                    </a:lnTo>
                    <a:lnTo>
                      <a:pt x="526" y="130"/>
                    </a:lnTo>
                    <a:lnTo>
                      <a:pt x="528" y="128"/>
                    </a:lnTo>
                    <a:lnTo>
                      <a:pt x="530" y="133"/>
                    </a:lnTo>
                    <a:lnTo>
                      <a:pt x="528" y="138"/>
                    </a:lnTo>
                    <a:lnTo>
                      <a:pt x="523" y="143"/>
                    </a:lnTo>
                    <a:lnTo>
                      <a:pt x="518" y="153"/>
                    </a:lnTo>
                    <a:lnTo>
                      <a:pt x="516" y="155"/>
                    </a:lnTo>
                    <a:lnTo>
                      <a:pt x="511" y="150"/>
                    </a:lnTo>
                    <a:lnTo>
                      <a:pt x="510" y="156"/>
                    </a:lnTo>
                    <a:lnTo>
                      <a:pt x="506" y="150"/>
                    </a:lnTo>
                    <a:lnTo>
                      <a:pt x="503" y="155"/>
                    </a:lnTo>
                    <a:lnTo>
                      <a:pt x="501" y="158"/>
                    </a:lnTo>
                    <a:lnTo>
                      <a:pt x="496" y="158"/>
                    </a:lnTo>
                    <a:lnTo>
                      <a:pt x="485" y="165"/>
                    </a:lnTo>
                    <a:lnTo>
                      <a:pt x="478" y="163"/>
                    </a:lnTo>
                    <a:lnTo>
                      <a:pt x="473" y="173"/>
                    </a:lnTo>
                    <a:lnTo>
                      <a:pt x="470" y="178"/>
                    </a:lnTo>
                    <a:lnTo>
                      <a:pt x="468" y="178"/>
                    </a:lnTo>
                    <a:lnTo>
                      <a:pt x="463" y="176"/>
                    </a:lnTo>
                    <a:lnTo>
                      <a:pt x="466" y="171"/>
                    </a:lnTo>
                    <a:lnTo>
                      <a:pt x="461" y="170"/>
                    </a:lnTo>
                    <a:lnTo>
                      <a:pt x="465" y="173"/>
                    </a:lnTo>
                    <a:lnTo>
                      <a:pt x="461" y="178"/>
                    </a:lnTo>
                    <a:lnTo>
                      <a:pt x="465" y="183"/>
                    </a:lnTo>
                    <a:lnTo>
                      <a:pt x="453" y="193"/>
                    </a:lnTo>
                    <a:lnTo>
                      <a:pt x="446" y="203"/>
                    </a:lnTo>
                    <a:lnTo>
                      <a:pt x="441" y="215"/>
                    </a:lnTo>
                    <a:lnTo>
                      <a:pt x="440" y="220"/>
                    </a:lnTo>
                    <a:lnTo>
                      <a:pt x="440" y="236"/>
                    </a:lnTo>
                    <a:lnTo>
                      <a:pt x="436" y="223"/>
                    </a:lnTo>
                    <a:lnTo>
                      <a:pt x="433" y="218"/>
                    </a:lnTo>
                    <a:lnTo>
                      <a:pt x="433" y="218"/>
                    </a:lnTo>
                    <a:lnTo>
                      <a:pt x="436" y="228"/>
                    </a:lnTo>
                    <a:lnTo>
                      <a:pt x="435" y="239"/>
                    </a:lnTo>
                    <a:lnTo>
                      <a:pt x="430" y="243"/>
                    </a:lnTo>
                    <a:lnTo>
                      <a:pt x="421" y="243"/>
                    </a:lnTo>
                    <a:lnTo>
                      <a:pt x="412" y="244"/>
                    </a:lnTo>
                    <a:lnTo>
                      <a:pt x="400" y="249"/>
                    </a:lnTo>
                    <a:lnTo>
                      <a:pt x="397" y="249"/>
                    </a:lnTo>
                    <a:lnTo>
                      <a:pt x="395" y="248"/>
                    </a:lnTo>
                    <a:lnTo>
                      <a:pt x="310" y="188"/>
                    </a:lnTo>
                    <a:lnTo>
                      <a:pt x="237" y="200"/>
                    </a:lnTo>
                    <a:lnTo>
                      <a:pt x="235" y="198"/>
                    </a:lnTo>
                    <a:lnTo>
                      <a:pt x="235" y="193"/>
                    </a:lnTo>
                    <a:lnTo>
                      <a:pt x="233" y="188"/>
                    </a:lnTo>
                    <a:lnTo>
                      <a:pt x="223" y="180"/>
                    </a:lnTo>
                    <a:lnTo>
                      <a:pt x="218" y="181"/>
                    </a:lnTo>
                    <a:lnTo>
                      <a:pt x="213" y="176"/>
                    </a:lnTo>
                    <a:lnTo>
                      <a:pt x="192" y="178"/>
                    </a:lnTo>
                    <a:lnTo>
                      <a:pt x="132" y="185"/>
                    </a:lnTo>
                    <a:lnTo>
                      <a:pt x="127" y="186"/>
                    </a:lnTo>
                    <a:lnTo>
                      <a:pt x="122" y="190"/>
                    </a:lnTo>
                    <a:lnTo>
                      <a:pt x="112" y="193"/>
                    </a:lnTo>
                    <a:lnTo>
                      <a:pt x="103" y="201"/>
                    </a:lnTo>
                    <a:lnTo>
                      <a:pt x="98" y="201"/>
                    </a:lnTo>
                    <a:lnTo>
                      <a:pt x="82" y="210"/>
                    </a:lnTo>
                    <a:lnTo>
                      <a:pt x="0" y="223"/>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09" name="Freeform 541"/>
              <p:cNvSpPr>
                <a:spLocks/>
              </p:cNvSpPr>
              <p:nvPr/>
            </p:nvSpPr>
            <p:spPr bwMode="auto">
              <a:xfrm>
                <a:off x="4689" y="2734"/>
                <a:ext cx="505" cy="288"/>
              </a:xfrm>
              <a:custGeom>
                <a:avLst/>
                <a:gdLst/>
                <a:ahLst/>
                <a:cxnLst>
                  <a:cxn ang="0">
                    <a:pos x="22" y="276"/>
                  </a:cxn>
                  <a:cxn ang="0">
                    <a:pos x="45" y="258"/>
                  </a:cxn>
                  <a:cxn ang="0">
                    <a:pos x="57" y="238"/>
                  </a:cxn>
                  <a:cxn ang="0">
                    <a:pos x="98" y="200"/>
                  </a:cxn>
                  <a:cxn ang="0">
                    <a:pos x="127" y="218"/>
                  </a:cxn>
                  <a:cxn ang="0">
                    <a:pos x="152" y="210"/>
                  </a:cxn>
                  <a:cxn ang="0">
                    <a:pos x="170" y="193"/>
                  </a:cxn>
                  <a:cxn ang="0">
                    <a:pos x="205" y="182"/>
                  </a:cxn>
                  <a:cxn ang="0">
                    <a:pos x="205" y="165"/>
                  </a:cxn>
                  <a:cxn ang="0">
                    <a:pos x="220" y="127"/>
                  </a:cxn>
                  <a:cxn ang="0">
                    <a:pos x="228" y="103"/>
                  </a:cxn>
                  <a:cxn ang="0">
                    <a:pos x="240" y="90"/>
                  </a:cxn>
                  <a:cxn ang="0">
                    <a:pos x="258" y="87"/>
                  </a:cxn>
                  <a:cxn ang="0">
                    <a:pos x="267" y="58"/>
                  </a:cxn>
                  <a:cxn ang="0">
                    <a:pos x="287" y="45"/>
                  </a:cxn>
                  <a:cxn ang="0">
                    <a:pos x="297" y="13"/>
                  </a:cxn>
                  <a:cxn ang="0">
                    <a:pos x="333" y="17"/>
                  </a:cxn>
                  <a:cxn ang="0">
                    <a:pos x="353" y="5"/>
                  </a:cxn>
                  <a:cxn ang="0">
                    <a:pos x="368" y="18"/>
                  </a:cxn>
                  <a:cxn ang="0">
                    <a:pos x="387" y="27"/>
                  </a:cxn>
                  <a:cxn ang="0">
                    <a:pos x="387" y="47"/>
                  </a:cxn>
                  <a:cxn ang="0">
                    <a:pos x="382" y="50"/>
                  </a:cxn>
                  <a:cxn ang="0">
                    <a:pos x="380" y="77"/>
                  </a:cxn>
                  <a:cxn ang="0">
                    <a:pos x="400" y="70"/>
                  </a:cxn>
                  <a:cxn ang="0">
                    <a:pos x="416" y="83"/>
                  </a:cxn>
                  <a:cxn ang="0">
                    <a:pos x="435" y="88"/>
                  </a:cxn>
                  <a:cxn ang="0">
                    <a:pos x="445" y="93"/>
                  </a:cxn>
                  <a:cxn ang="0">
                    <a:pos x="455" y="108"/>
                  </a:cxn>
                  <a:cxn ang="0">
                    <a:pos x="446" y="117"/>
                  </a:cxn>
                  <a:cxn ang="0">
                    <a:pos x="421" y="103"/>
                  </a:cxn>
                  <a:cxn ang="0">
                    <a:pos x="400" y="88"/>
                  </a:cxn>
                  <a:cxn ang="0">
                    <a:pos x="413" y="100"/>
                  </a:cxn>
                  <a:cxn ang="0">
                    <a:pos x="436" y="117"/>
                  </a:cxn>
                  <a:cxn ang="0">
                    <a:pos x="455" y="128"/>
                  </a:cxn>
                  <a:cxn ang="0">
                    <a:pos x="465" y="140"/>
                  </a:cxn>
                  <a:cxn ang="0">
                    <a:pos x="451" y="142"/>
                  </a:cxn>
                  <a:cxn ang="0">
                    <a:pos x="433" y="138"/>
                  </a:cxn>
                  <a:cxn ang="0">
                    <a:pos x="453" y="155"/>
                  </a:cxn>
                  <a:cxn ang="0">
                    <a:pos x="468" y="167"/>
                  </a:cxn>
                  <a:cxn ang="0">
                    <a:pos x="456" y="170"/>
                  </a:cxn>
                  <a:cxn ang="0">
                    <a:pos x="436" y="162"/>
                  </a:cxn>
                  <a:cxn ang="0">
                    <a:pos x="423" y="160"/>
                  </a:cxn>
                  <a:cxn ang="0">
                    <a:pos x="400" y="158"/>
                  </a:cxn>
                  <a:cxn ang="0">
                    <a:pos x="436" y="165"/>
                  </a:cxn>
                  <a:cxn ang="0">
                    <a:pos x="448" y="172"/>
                  </a:cxn>
                  <a:cxn ang="0">
                    <a:pos x="461" y="182"/>
                  </a:cxn>
                  <a:cxn ang="0">
                    <a:pos x="470" y="175"/>
                  </a:cxn>
                  <a:cxn ang="0">
                    <a:pos x="505" y="201"/>
                  </a:cxn>
                  <a:cxn ang="0">
                    <a:pos x="495" y="198"/>
                  </a:cxn>
                  <a:cxn ang="0">
                    <a:pos x="493" y="205"/>
                  </a:cxn>
                  <a:cxn ang="0">
                    <a:pos x="162" y="266"/>
                  </a:cxn>
                  <a:cxn ang="0">
                    <a:pos x="102" y="275"/>
                  </a:cxn>
                  <a:cxn ang="0">
                    <a:pos x="0" y="288"/>
                  </a:cxn>
                </a:cxnLst>
                <a:rect l="0" t="0" r="r" b="b"/>
                <a:pathLst>
                  <a:path w="505" h="288">
                    <a:moveTo>
                      <a:pt x="0" y="288"/>
                    </a:moveTo>
                    <a:lnTo>
                      <a:pt x="10" y="281"/>
                    </a:lnTo>
                    <a:lnTo>
                      <a:pt x="17" y="280"/>
                    </a:lnTo>
                    <a:lnTo>
                      <a:pt x="22" y="276"/>
                    </a:lnTo>
                    <a:lnTo>
                      <a:pt x="33" y="271"/>
                    </a:lnTo>
                    <a:lnTo>
                      <a:pt x="35" y="265"/>
                    </a:lnTo>
                    <a:lnTo>
                      <a:pt x="40" y="261"/>
                    </a:lnTo>
                    <a:lnTo>
                      <a:pt x="45" y="258"/>
                    </a:lnTo>
                    <a:lnTo>
                      <a:pt x="48" y="253"/>
                    </a:lnTo>
                    <a:lnTo>
                      <a:pt x="50" y="248"/>
                    </a:lnTo>
                    <a:lnTo>
                      <a:pt x="55" y="245"/>
                    </a:lnTo>
                    <a:lnTo>
                      <a:pt x="57" y="238"/>
                    </a:lnTo>
                    <a:lnTo>
                      <a:pt x="60" y="233"/>
                    </a:lnTo>
                    <a:lnTo>
                      <a:pt x="78" y="220"/>
                    </a:lnTo>
                    <a:lnTo>
                      <a:pt x="98" y="195"/>
                    </a:lnTo>
                    <a:lnTo>
                      <a:pt x="98" y="200"/>
                    </a:lnTo>
                    <a:lnTo>
                      <a:pt x="102" y="206"/>
                    </a:lnTo>
                    <a:lnTo>
                      <a:pt x="108" y="211"/>
                    </a:lnTo>
                    <a:lnTo>
                      <a:pt x="118" y="218"/>
                    </a:lnTo>
                    <a:lnTo>
                      <a:pt x="127" y="218"/>
                    </a:lnTo>
                    <a:lnTo>
                      <a:pt x="137" y="211"/>
                    </a:lnTo>
                    <a:lnTo>
                      <a:pt x="138" y="206"/>
                    </a:lnTo>
                    <a:lnTo>
                      <a:pt x="147" y="210"/>
                    </a:lnTo>
                    <a:lnTo>
                      <a:pt x="152" y="210"/>
                    </a:lnTo>
                    <a:lnTo>
                      <a:pt x="163" y="205"/>
                    </a:lnTo>
                    <a:lnTo>
                      <a:pt x="170" y="203"/>
                    </a:lnTo>
                    <a:lnTo>
                      <a:pt x="170" y="198"/>
                    </a:lnTo>
                    <a:lnTo>
                      <a:pt x="170" y="193"/>
                    </a:lnTo>
                    <a:lnTo>
                      <a:pt x="178" y="195"/>
                    </a:lnTo>
                    <a:lnTo>
                      <a:pt x="188" y="187"/>
                    </a:lnTo>
                    <a:lnTo>
                      <a:pt x="195" y="188"/>
                    </a:lnTo>
                    <a:lnTo>
                      <a:pt x="205" y="182"/>
                    </a:lnTo>
                    <a:lnTo>
                      <a:pt x="205" y="180"/>
                    </a:lnTo>
                    <a:lnTo>
                      <a:pt x="205" y="175"/>
                    </a:lnTo>
                    <a:lnTo>
                      <a:pt x="208" y="170"/>
                    </a:lnTo>
                    <a:lnTo>
                      <a:pt x="205" y="165"/>
                    </a:lnTo>
                    <a:lnTo>
                      <a:pt x="207" y="155"/>
                    </a:lnTo>
                    <a:lnTo>
                      <a:pt x="212" y="143"/>
                    </a:lnTo>
                    <a:lnTo>
                      <a:pt x="217" y="137"/>
                    </a:lnTo>
                    <a:lnTo>
                      <a:pt x="220" y="127"/>
                    </a:lnTo>
                    <a:lnTo>
                      <a:pt x="220" y="120"/>
                    </a:lnTo>
                    <a:lnTo>
                      <a:pt x="223" y="115"/>
                    </a:lnTo>
                    <a:lnTo>
                      <a:pt x="227" y="105"/>
                    </a:lnTo>
                    <a:lnTo>
                      <a:pt x="228" y="103"/>
                    </a:lnTo>
                    <a:lnTo>
                      <a:pt x="230" y="97"/>
                    </a:lnTo>
                    <a:lnTo>
                      <a:pt x="230" y="87"/>
                    </a:lnTo>
                    <a:lnTo>
                      <a:pt x="235" y="85"/>
                    </a:lnTo>
                    <a:lnTo>
                      <a:pt x="240" y="90"/>
                    </a:lnTo>
                    <a:lnTo>
                      <a:pt x="240" y="92"/>
                    </a:lnTo>
                    <a:lnTo>
                      <a:pt x="252" y="93"/>
                    </a:lnTo>
                    <a:lnTo>
                      <a:pt x="257" y="92"/>
                    </a:lnTo>
                    <a:lnTo>
                      <a:pt x="258" y="87"/>
                    </a:lnTo>
                    <a:lnTo>
                      <a:pt x="262" y="75"/>
                    </a:lnTo>
                    <a:lnTo>
                      <a:pt x="263" y="70"/>
                    </a:lnTo>
                    <a:lnTo>
                      <a:pt x="265" y="63"/>
                    </a:lnTo>
                    <a:lnTo>
                      <a:pt x="267" y="58"/>
                    </a:lnTo>
                    <a:lnTo>
                      <a:pt x="272" y="58"/>
                    </a:lnTo>
                    <a:lnTo>
                      <a:pt x="277" y="57"/>
                    </a:lnTo>
                    <a:lnTo>
                      <a:pt x="282" y="47"/>
                    </a:lnTo>
                    <a:lnTo>
                      <a:pt x="287" y="45"/>
                    </a:lnTo>
                    <a:lnTo>
                      <a:pt x="290" y="40"/>
                    </a:lnTo>
                    <a:lnTo>
                      <a:pt x="293" y="30"/>
                    </a:lnTo>
                    <a:lnTo>
                      <a:pt x="298" y="25"/>
                    </a:lnTo>
                    <a:lnTo>
                      <a:pt x="297" y="13"/>
                    </a:lnTo>
                    <a:lnTo>
                      <a:pt x="300" y="8"/>
                    </a:lnTo>
                    <a:lnTo>
                      <a:pt x="298" y="3"/>
                    </a:lnTo>
                    <a:lnTo>
                      <a:pt x="303" y="0"/>
                    </a:lnTo>
                    <a:lnTo>
                      <a:pt x="333" y="17"/>
                    </a:lnTo>
                    <a:lnTo>
                      <a:pt x="337" y="12"/>
                    </a:lnTo>
                    <a:lnTo>
                      <a:pt x="338" y="2"/>
                    </a:lnTo>
                    <a:lnTo>
                      <a:pt x="348" y="2"/>
                    </a:lnTo>
                    <a:lnTo>
                      <a:pt x="353" y="5"/>
                    </a:lnTo>
                    <a:lnTo>
                      <a:pt x="357" y="10"/>
                    </a:lnTo>
                    <a:lnTo>
                      <a:pt x="355" y="15"/>
                    </a:lnTo>
                    <a:lnTo>
                      <a:pt x="362" y="18"/>
                    </a:lnTo>
                    <a:lnTo>
                      <a:pt x="368" y="18"/>
                    </a:lnTo>
                    <a:lnTo>
                      <a:pt x="373" y="20"/>
                    </a:lnTo>
                    <a:lnTo>
                      <a:pt x="378" y="23"/>
                    </a:lnTo>
                    <a:lnTo>
                      <a:pt x="382" y="25"/>
                    </a:lnTo>
                    <a:lnTo>
                      <a:pt x="387" y="27"/>
                    </a:lnTo>
                    <a:lnTo>
                      <a:pt x="390" y="33"/>
                    </a:lnTo>
                    <a:lnTo>
                      <a:pt x="390" y="35"/>
                    </a:lnTo>
                    <a:lnTo>
                      <a:pt x="392" y="42"/>
                    </a:lnTo>
                    <a:lnTo>
                      <a:pt x="387" y="47"/>
                    </a:lnTo>
                    <a:lnTo>
                      <a:pt x="387" y="48"/>
                    </a:lnTo>
                    <a:lnTo>
                      <a:pt x="385" y="52"/>
                    </a:lnTo>
                    <a:lnTo>
                      <a:pt x="383" y="52"/>
                    </a:lnTo>
                    <a:lnTo>
                      <a:pt x="382" y="50"/>
                    </a:lnTo>
                    <a:lnTo>
                      <a:pt x="378" y="65"/>
                    </a:lnTo>
                    <a:lnTo>
                      <a:pt x="380" y="70"/>
                    </a:lnTo>
                    <a:lnTo>
                      <a:pt x="378" y="70"/>
                    </a:lnTo>
                    <a:lnTo>
                      <a:pt x="380" y="77"/>
                    </a:lnTo>
                    <a:lnTo>
                      <a:pt x="385" y="77"/>
                    </a:lnTo>
                    <a:lnTo>
                      <a:pt x="388" y="75"/>
                    </a:lnTo>
                    <a:lnTo>
                      <a:pt x="395" y="70"/>
                    </a:lnTo>
                    <a:lnTo>
                      <a:pt x="400" y="70"/>
                    </a:lnTo>
                    <a:lnTo>
                      <a:pt x="400" y="75"/>
                    </a:lnTo>
                    <a:lnTo>
                      <a:pt x="408" y="83"/>
                    </a:lnTo>
                    <a:lnTo>
                      <a:pt x="411" y="83"/>
                    </a:lnTo>
                    <a:lnTo>
                      <a:pt x="416" y="83"/>
                    </a:lnTo>
                    <a:lnTo>
                      <a:pt x="418" y="85"/>
                    </a:lnTo>
                    <a:lnTo>
                      <a:pt x="428" y="82"/>
                    </a:lnTo>
                    <a:lnTo>
                      <a:pt x="430" y="85"/>
                    </a:lnTo>
                    <a:lnTo>
                      <a:pt x="435" y="88"/>
                    </a:lnTo>
                    <a:lnTo>
                      <a:pt x="435" y="92"/>
                    </a:lnTo>
                    <a:lnTo>
                      <a:pt x="440" y="92"/>
                    </a:lnTo>
                    <a:lnTo>
                      <a:pt x="440" y="93"/>
                    </a:lnTo>
                    <a:lnTo>
                      <a:pt x="445" y="93"/>
                    </a:lnTo>
                    <a:lnTo>
                      <a:pt x="456" y="98"/>
                    </a:lnTo>
                    <a:lnTo>
                      <a:pt x="456" y="103"/>
                    </a:lnTo>
                    <a:lnTo>
                      <a:pt x="451" y="103"/>
                    </a:lnTo>
                    <a:lnTo>
                      <a:pt x="455" y="108"/>
                    </a:lnTo>
                    <a:lnTo>
                      <a:pt x="455" y="113"/>
                    </a:lnTo>
                    <a:lnTo>
                      <a:pt x="451" y="122"/>
                    </a:lnTo>
                    <a:lnTo>
                      <a:pt x="446" y="118"/>
                    </a:lnTo>
                    <a:lnTo>
                      <a:pt x="446" y="117"/>
                    </a:lnTo>
                    <a:lnTo>
                      <a:pt x="440" y="117"/>
                    </a:lnTo>
                    <a:lnTo>
                      <a:pt x="430" y="108"/>
                    </a:lnTo>
                    <a:lnTo>
                      <a:pt x="426" y="108"/>
                    </a:lnTo>
                    <a:lnTo>
                      <a:pt x="421" y="103"/>
                    </a:lnTo>
                    <a:lnTo>
                      <a:pt x="416" y="100"/>
                    </a:lnTo>
                    <a:lnTo>
                      <a:pt x="411" y="95"/>
                    </a:lnTo>
                    <a:lnTo>
                      <a:pt x="406" y="90"/>
                    </a:lnTo>
                    <a:lnTo>
                      <a:pt x="400" y="88"/>
                    </a:lnTo>
                    <a:lnTo>
                      <a:pt x="395" y="88"/>
                    </a:lnTo>
                    <a:lnTo>
                      <a:pt x="400" y="88"/>
                    </a:lnTo>
                    <a:lnTo>
                      <a:pt x="411" y="95"/>
                    </a:lnTo>
                    <a:lnTo>
                      <a:pt x="413" y="100"/>
                    </a:lnTo>
                    <a:lnTo>
                      <a:pt x="416" y="103"/>
                    </a:lnTo>
                    <a:lnTo>
                      <a:pt x="423" y="107"/>
                    </a:lnTo>
                    <a:lnTo>
                      <a:pt x="426" y="112"/>
                    </a:lnTo>
                    <a:lnTo>
                      <a:pt x="436" y="117"/>
                    </a:lnTo>
                    <a:lnTo>
                      <a:pt x="438" y="120"/>
                    </a:lnTo>
                    <a:lnTo>
                      <a:pt x="443" y="123"/>
                    </a:lnTo>
                    <a:lnTo>
                      <a:pt x="448" y="123"/>
                    </a:lnTo>
                    <a:lnTo>
                      <a:pt x="455" y="128"/>
                    </a:lnTo>
                    <a:lnTo>
                      <a:pt x="453" y="130"/>
                    </a:lnTo>
                    <a:lnTo>
                      <a:pt x="458" y="132"/>
                    </a:lnTo>
                    <a:lnTo>
                      <a:pt x="463" y="130"/>
                    </a:lnTo>
                    <a:lnTo>
                      <a:pt x="465" y="140"/>
                    </a:lnTo>
                    <a:lnTo>
                      <a:pt x="465" y="145"/>
                    </a:lnTo>
                    <a:lnTo>
                      <a:pt x="458" y="142"/>
                    </a:lnTo>
                    <a:lnTo>
                      <a:pt x="453" y="140"/>
                    </a:lnTo>
                    <a:lnTo>
                      <a:pt x="451" y="142"/>
                    </a:lnTo>
                    <a:lnTo>
                      <a:pt x="456" y="147"/>
                    </a:lnTo>
                    <a:lnTo>
                      <a:pt x="453" y="153"/>
                    </a:lnTo>
                    <a:lnTo>
                      <a:pt x="443" y="148"/>
                    </a:lnTo>
                    <a:lnTo>
                      <a:pt x="433" y="138"/>
                    </a:lnTo>
                    <a:lnTo>
                      <a:pt x="428" y="138"/>
                    </a:lnTo>
                    <a:lnTo>
                      <a:pt x="438" y="147"/>
                    </a:lnTo>
                    <a:lnTo>
                      <a:pt x="443" y="152"/>
                    </a:lnTo>
                    <a:lnTo>
                      <a:pt x="453" y="155"/>
                    </a:lnTo>
                    <a:lnTo>
                      <a:pt x="460" y="153"/>
                    </a:lnTo>
                    <a:lnTo>
                      <a:pt x="461" y="158"/>
                    </a:lnTo>
                    <a:lnTo>
                      <a:pt x="466" y="162"/>
                    </a:lnTo>
                    <a:lnTo>
                      <a:pt x="468" y="167"/>
                    </a:lnTo>
                    <a:lnTo>
                      <a:pt x="466" y="172"/>
                    </a:lnTo>
                    <a:lnTo>
                      <a:pt x="463" y="173"/>
                    </a:lnTo>
                    <a:lnTo>
                      <a:pt x="461" y="177"/>
                    </a:lnTo>
                    <a:lnTo>
                      <a:pt x="456" y="170"/>
                    </a:lnTo>
                    <a:lnTo>
                      <a:pt x="450" y="168"/>
                    </a:lnTo>
                    <a:lnTo>
                      <a:pt x="445" y="163"/>
                    </a:lnTo>
                    <a:lnTo>
                      <a:pt x="441" y="158"/>
                    </a:lnTo>
                    <a:lnTo>
                      <a:pt x="436" y="162"/>
                    </a:lnTo>
                    <a:lnTo>
                      <a:pt x="431" y="158"/>
                    </a:lnTo>
                    <a:lnTo>
                      <a:pt x="426" y="155"/>
                    </a:lnTo>
                    <a:lnTo>
                      <a:pt x="425" y="160"/>
                    </a:lnTo>
                    <a:lnTo>
                      <a:pt x="423" y="160"/>
                    </a:lnTo>
                    <a:lnTo>
                      <a:pt x="416" y="155"/>
                    </a:lnTo>
                    <a:lnTo>
                      <a:pt x="406" y="158"/>
                    </a:lnTo>
                    <a:lnTo>
                      <a:pt x="401" y="157"/>
                    </a:lnTo>
                    <a:lnTo>
                      <a:pt x="400" y="158"/>
                    </a:lnTo>
                    <a:lnTo>
                      <a:pt x="416" y="158"/>
                    </a:lnTo>
                    <a:lnTo>
                      <a:pt x="426" y="163"/>
                    </a:lnTo>
                    <a:lnTo>
                      <a:pt x="431" y="162"/>
                    </a:lnTo>
                    <a:lnTo>
                      <a:pt x="436" y="165"/>
                    </a:lnTo>
                    <a:lnTo>
                      <a:pt x="441" y="162"/>
                    </a:lnTo>
                    <a:lnTo>
                      <a:pt x="443" y="167"/>
                    </a:lnTo>
                    <a:lnTo>
                      <a:pt x="446" y="173"/>
                    </a:lnTo>
                    <a:lnTo>
                      <a:pt x="448" y="172"/>
                    </a:lnTo>
                    <a:lnTo>
                      <a:pt x="453" y="177"/>
                    </a:lnTo>
                    <a:lnTo>
                      <a:pt x="458" y="182"/>
                    </a:lnTo>
                    <a:lnTo>
                      <a:pt x="456" y="187"/>
                    </a:lnTo>
                    <a:lnTo>
                      <a:pt x="461" y="182"/>
                    </a:lnTo>
                    <a:lnTo>
                      <a:pt x="466" y="182"/>
                    </a:lnTo>
                    <a:lnTo>
                      <a:pt x="471" y="183"/>
                    </a:lnTo>
                    <a:lnTo>
                      <a:pt x="470" y="182"/>
                    </a:lnTo>
                    <a:lnTo>
                      <a:pt x="470" y="175"/>
                    </a:lnTo>
                    <a:lnTo>
                      <a:pt x="476" y="177"/>
                    </a:lnTo>
                    <a:lnTo>
                      <a:pt x="490" y="175"/>
                    </a:lnTo>
                    <a:lnTo>
                      <a:pt x="495" y="187"/>
                    </a:lnTo>
                    <a:lnTo>
                      <a:pt x="505" y="201"/>
                    </a:lnTo>
                    <a:lnTo>
                      <a:pt x="503" y="201"/>
                    </a:lnTo>
                    <a:lnTo>
                      <a:pt x="500" y="196"/>
                    </a:lnTo>
                    <a:lnTo>
                      <a:pt x="495" y="193"/>
                    </a:lnTo>
                    <a:lnTo>
                      <a:pt x="495" y="198"/>
                    </a:lnTo>
                    <a:lnTo>
                      <a:pt x="496" y="203"/>
                    </a:lnTo>
                    <a:lnTo>
                      <a:pt x="495" y="205"/>
                    </a:lnTo>
                    <a:lnTo>
                      <a:pt x="491" y="201"/>
                    </a:lnTo>
                    <a:lnTo>
                      <a:pt x="493" y="205"/>
                    </a:lnTo>
                    <a:lnTo>
                      <a:pt x="428" y="218"/>
                    </a:lnTo>
                    <a:lnTo>
                      <a:pt x="357" y="233"/>
                    </a:lnTo>
                    <a:lnTo>
                      <a:pt x="213" y="260"/>
                    </a:lnTo>
                    <a:lnTo>
                      <a:pt x="162" y="266"/>
                    </a:lnTo>
                    <a:lnTo>
                      <a:pt x="140" y="270"/>
                    </a:lnTo>
                    <a:lnTo>
                      <a:pt x="130" y="268"/>
                    </a:lnTo>
                    <a:lnTo>
                      <a:pt x="122" y="270"/>
                    </a:lnTo>
                    <a:lnTo>
                      <a:pt x="102" y="275"/>
                    </a:lnTo>
                    <a:lnTo>
                      <a:pt x="75" y="278"/>
                    </a:lnTo>
                    <a:lnTo>
                      <a:pt x="32" y="285"/>
                    </a:lnTo>
                    <a:lnTo>
                      <a:pt x="20" y="285"/>
                    </a:lnTo>
                    <a:lnTo>
                      <a:pt x="0" y="288"/>
                    </a:lnTo>
                    <a:close/>
                  </a:path>
                </a:pathLst>
              </a:custGeom>
              <a:solidFill>
                <a:srgbClr val="4E0E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10" name="Freeform 542"/>
              <p:cNvSpPr>
                <a:spLocks/>
              </p:cNvSpPr>
              <p:nvPr/>
            </p:nvSpPr>
            <p:spPr bwMode="auto">
              <a:xfrm>
                <a:off x="4689" y="2734"/>
                <a:ext cx="505" cy="288"/>
              </a:xfrm>
              <a:custGeom>
                <a:avLst/>
                <a:gdLst/>
                <a:ahLst/>
                <a:cxnLst>
                  <a:cxn ang="0">
                    <a:pos x="22" y="276"/>
                  </a:cxn>
                  <a:cxn ang="0">
                    <a:pos x="45" y="258"/>
                  </a:cxn>
                  <a:cxn ang="0">
                    <a:pos x="57" y="238"/>
                  </a:cxn>
                  <a:cxn ang="0">
                    <a:pos x="98" y="200"/>
                  </a:cxn>
                  <a:cxn ang="0">
                    <a:pos x="127" y="218"/>
                  </a:cxn>
                  <a:cxn ang="0">
                    <a:pos x="152" y="210"/>
                  </a:cxn>
                  <a:cxn ang="0">
                    <a:pos x="170" y="193"/>
                  </a:cxn>
                  <a:cxn ang="0">
                    <a:pos x="205" y="182"/>
                  </a:cxn>
                  <a:cxn ang="0">
                    <a:pos x="205" y="165"/>
                  </a:cxn>
                  <a:cxn ang="0">
                    <a:pos x="220" y="127"/>
                  </a:cxn>
                  <a:cxn ang="0">
                    <a:pos x="228" y="103"/>
                  </a:cxn>
                  <a:cxn ang="0">
                    <a:pos x="240" y="90"/>
                  </a:cxn>
                  <a:cxn ang="0">
                    <a:pos x="258" y="87"/>
                  </a:cxn>
                  <a:cxn ang="0">
                    <a:pos x="267" y="58"/>
                  </a:cxn>
                  <a:cxn ang="0">
                    <a:pos x="287" y="45"/>
                  </a:cxn>
                  <a:cxn ang="0">
                    <a:pos x="297" y="13"/>
                  </a:cxn>
                  <a:cxn ang="0">
                    <a:pos x="333" y="17"/>
                  </a:cxn>
                  <a:cxn ang="0">
                    <a:pos x="353" y="5"/>
                  </a:cxn>
                  <a:cxn ang="0">
                    <a:pos x="368" y="18"/>
                  </a:cxn>
                  <a:cxn ang="0">
                    <a:pos x="387" y="27"/>
                  </a:cxn>
                  <a:cxn ang="0">
                    <a:pos x="387" y="47"/>
                  </a:cxn>
                  <a:cxn ang="0">
                    <a:pos x="382" y="50"/>
                  </a:cxn>
                  <a:cxn ang="0">
                    <a:pos x="380" y="77"/>
                  </a:cxn>
                  <a:cxn ang="0">
                    <a:pos x="400" y="70"/>
                  </a:cxn>
                  <a:cxn ang="0">
                    <a:pos x="416" y="83"/>
                  </a:cxn>
                  <a:cxn ang="0">
                    <a:pos x="435" y="88"/>
                  </a:cxn>
                  <a:cxn ang="0">
                    <a:pos x="445" y="93"/>
                  </a:cxn>
                  <a:cxn ang="0">
                    <a:pos x="455" y="108"/>
                  </a:cxn>
                  <a:cxn ang="0">
                    <a:pos x="446" y="117"/>
                  </a:cxn>
                  <a:cxn ang="0">
                    <a:pos x="421" y="103"/>
                  </a:cxn>
                  <a:cxn ang="0">
                    <a:pos x="400" y="88"/>
                  </a:cxn>
                  <a:cxn ang="0">
                    <a:pos x="413" y="100"/>
                  </a:cxn>
                  <a:cxn ang="0">
                    <a:pos x="436" y="117"/>
                  </a:cxn>
                  <a:cxn ang="0">
                    <a:pos x="455" y="128"/>
                  </a:cxn>
                  <a:cxn ang="0">
                    <a:pos x="465" y="140"/>
                  </a:cxn>
                  <a:cxn ang="0">
                    <a:pos x="451" y="142"/>
                  </a:cxn>
                  <a:cxn ang="0">
                    <a:pos x="433" y="138"/>
                  </a:cxn>
                  <a:cxn ang="0">
                    <a:pos x="453" y="155"/>
                  </a:cxn>
                  <a:cxn ang="0">
                    <a:pos x="468" y="167"/>
                  </a:cxn>
                  <a:cxn ang="0">
                    <a:pos x="456" y="170"/>
                  </a:cxn>
                  <a:cxn ang="0">
                    <a:pos x="436" y="162"/>
                  </a:cxn>
                  <a:cxn ang="0">
                    <a:pos x="423" y="160"/>
                  </a:cxn>
                  <a:cxn ang="0">
                    <a:pos x="400" y="158"/>
                  </a:cxn>
                  <a:cxn ang="0">
                    <a:pos x="436" y="165"/>
                  </a:cxn>
                  <a:cxn ang="0">
                    <a:pos x="448" y="172"/>
                  </a:cxn>
                  <a:cxn ang="0">
                    <a:pos x="461" y="182"/>
                  </a:cxn>
                  <a:cxn ang="0">
                    <a:pos x="470" y="175"/>
                  </a:cxn>
                  <a:cxn ang="0">
                    <a:pos x="505" y="201"/>
                  </a:cxn>
                  <a:cxn ang="0">
                    <a:pos x="495" y="198"/>
                  </a:cxn>
                  <a:cxn ang="0">
                    <a:pos x="493" y="205"/>
                  </a:cxn>
                  <a:cxn ang="0">
                    <a:pos x="162" y="266"/>
                  </a:cxn>
                  <a:cxn ang="0">
                    <a:pos x="102" y="275"/>
                  </a:cxn>
                  <a:cxn ang="0">
                    <a:pos x="0" y="288"/>
                  </a:cxn>
                </a:cxnLst>
                <a:rect l="0" t="0" r="r" b="b"/>
                <a:pathLst>
                  <a:path w="505" h="288">
                    <a:moveTo>
                      <a:pt x="0" y="288"/>
                    </a:moveTo>
                    <a:lnTo>
                      <a:pt x="10" y="281"/>
                    </a:lnTo>
                    <a:lnTo>
                      <a:pt x="17" y="280"/>
                    </a:lnTo>
                    <a:lnTo>
                      <a:pt x="22" y="276"/>
                    </a:lnTo>
                    <a:lnTo>
                      <a:pt x="33" y="271"/>
                    </a:lnTo>
                    <a:lnTo>
                      <a:pt x="35" y="265"/>
                    </a:lnTo>
                    <a:lnTo>
                      <a:pt x="40" y="261"/>
                    </a:lnTo>
                    <a:lnTo>
                      <a:pt x="45" y="258"/>
                    </a:lnTo>
                    <a:lnTo>
                      <a:pt x="48" y="253"/>
                    </a:lnTo>
                    <a:lnTo>
                      <a:pt x="50" y="248"/>
                    </a:lnTo>
                    <a:lnTo>
                      <a:pt x="55" y="245"/>
                    </a:lnTo>
                    <a:lnTo>
                      <a:pt x="57" y="238"/>
                    </a:lnTo>
                    <a:lnTo>
                      <a:pt x="60" y="233"/>
                    </a:lnTo>
                    <a:lnTo>
                      <a:pt x="78" y="220"/>
                    </a:lnTo>
                    <a:lnTo>
                      <a:pt x="98" y="195"/>
                    </a:lnTo>
                    <a:lnTo>
                      <a:pt x="98" y="200"/>
                    </a:lnTo>
                    <a:lnTo>
                      <a:pt x="102" y="206"/>
                    </a:lnTo>
                    <a:lnTo>
                      <a:pt x="108" y="211"/>
                    </a:lnTo>
                    <a:lnTo>
                      <a:pt x="118" y="218"/>
                    </a:lnTo>
                    <a:lnTo>
                      <a:pt x="127" y="218"/>
                    </a:lnTo>
                    <a:lnTo>
                      <a:pt x="137" y="211"/>
                    </a:lnTo>
                    <a:lnTo>
                      <a:pt x="138" y="206"/>
                    </a:lnTo>
                    <a:lnTo>
                      <a:pt x="147" y="210"/>
                    </a:lnTo>
                    <a:lnTo>
                      <a:pt x="152" y="210"/>
                    </a:lnTo>
                    <a:lnTo>
                      <a:pt x="163" y="205"/>
                    </a:lnTo>
                    <a:lnTo>
                      <a:pt x="170" y="203"/>
                    </a:lnTo>
                    <a:lnTo>
                      <a:pt x="170" y="198"/>
                    </a:lnTo>
                    <a:lnTo>
                      <a:pt x="170" y="193"/>
                    </a:lnTo>
                    <a:lnTo>
                      <a:pt x="178" y="195"/>
                    </a:lnTo>
                    <a:lnTo>
                      <a:pt x="188" y="187"/>
                    </a:lnTo>
                    <a:lnTo>
                      <a:pt x="195" y="188"/>
                    </a:lnTo>
                    <a:lnTo>
                      <a:pt x="205" y="182"/>
                    </a:lnTo>
                    <a:lnTo>
                      <a:pt x="205" y="180"/>
                    </a:lnTo>
                    <a:lnTo>
                      <a:pt x="205" y="175"/>
                    </a:lnTo>
                    <a:lnTo>
                      <a:pt x="208" y="170"/>
                    </a:lnTo>
                    <a:lnTo>
                      <a:pt x="205" y="165"/>
                    </a:lnTo>
                    <a:lnTo>
                      <a:pt x="207" y="155"/>
                    </a:lnTo>
                    <a:lnTo>
                      <a:pt x="212" y="143"/>
                    </a:lnTo>
                    <a:lnTo>
                      <a:pt x="217" y="137"/>
                    </a:lnTo>
                    <a:lnTo>
                      <a:pt x="220" y="127"/>
                    </a:lnTo>
                    <a:lnTo>
                      <a:pt x="220" y="120"/>
                    </a:lnTo>
                    <a:lnTo>
                      <a:pt x="223" y="115"/>
                    </a:lnTo>
                    <a:lnTo>
                      <a:pt x="227" y="105"/>
                    </a:lnTo>
                    <a:lnTo>
                      <a:pt x="228" y="103"/>
                    </a:lnTo>
                    <a:lnTo>
                      <a:pt x="230" y="97"/>
                    </a:lnTo>
                    <a:lnTo>
                      <a:pt x="230" y="87"/>
                    </a:lnTo>
                    <a:lnTo>
                      <a:pt x="235" y="85"/>
                    </a:lnTo>
                    <a:lnTo>
                      <a:pt x="240" y="90"/>
                    </a:lnTo>
                    <a:lnTo>
                      <a:pt x="240" y="92"/>
                    </a:lnTo>
                    <a:lnTo>
                      <a:pt x="252" y="93"/>
                    </a:lnTo>
                    <a:lnTo>
                      <a:pt x="257" y="92"/>
                    </a:lnTo>
                    <a:lnTo>
                      <a:pt x="258" y="87"/>
                    </a:lnTo>
                    <a:lnTo>
                      <a:pt x="262" y="75"/>
                    </a:lnTo>
                    <a:lnTo>
                      <a:pt x="263" y="70"/>
                    </a:lnTo>
                    <a:lnTo>
                      <a:pt x="265" y="63"/>
                    </a:lnTo>
                    <a:lnTo>
                      <a:pt x="267" y="58"/>
                    </a:lnTo>
                    <a:lnTo>
                      <a:pt x="272" y="58"/>
                    </a:lnTo>
                    <a:lnTo>
                      <a:pt x="277" y="57"/>
                    </a:lnTo>
                    <a:lnTo>
                      <a:pt x="282" y="47"/>
                    </a:lnTo>
                    <a:lnTo>
                      <a:pt x="287" y="45"/>
                    </a:lnTo>
                    <a:lnTo>
                      <a:pt x="290" y="40"/>
                    </a:lnTo>
                    <a:lnTo>
                      <a:pt x="293" y="30"/>
                    </a:lnTo>
                    <a:lnTo>
                      <a:pt x="298" y="25"/>
                    </a:lnTo>
                    <a:lnTo>
                      <a:pt x="297" y="13"/>
                    </a:lnTo>
                    <a:lnTo>
                      <a:pt x="300" y="8"/>
                    </a:lnTo>
                    <a:lnTo>
                      <a:pt x="298" y="3"/>
                    </a:lnTo>
                    <a:lnTo>
                      <a:pt x="303" y="0"/>
                    </a:lnTo>
                    <a:lnTo>
                      <a:pt x="333" y="17"/>
                    </a:lnTo>
                    <a:lnTo>
                      <a:pt x="337" y="12"/>
                    </a:lnTo>
                    <a:lnTo>
                      <a:pt x="338" y="2"/>
                    </a:lnTo>
                    <a:lnTo>
                      <a:pt x="348" y="2"/>
                    </a:lnTo>
                    <a:lnTo>
                      <a:pt x="353" y="5"/>
                    </a:lnTo>
                    <a:lnTo>
                      <a:pt x="357" y="10"/>
                    </a:lnTo>
                    <a:lnTo>
                      <a:pt x="355" y="15"/>
                    </a:lnTo>
                    <a:lnTo>
                      <a:pt x="362" y="18"/>
                    </a:lnTo>
                    <a:lnTo>
                      <a:pt x="368" y="18"/>
                    </a:lnTo>
                    <a:lnTo>
                      <a:pt x="373" y="20"/>
                    </a:lnTo>
                    <a:lnTo>
                      <a:pt x="378" y="23"/>
                    </a:lnTo>
                    <a:lnTo>
                      <a:pt x="382" y="25"/>
                    </a:lnTo>
                    <a:lnTo>
                      <a:pt x="387" y="27"/>
                    </a:lnTo>
                    <a:lnTo>
                      <a:pt x="390" y="33"/>
                    </a:lnTo>
                    <a:lnTo>
                      <a:pt x="390" y="35"/>
                    </a:lnTo>
                    <a:lnTo>
                      <a:pt x="392" y="42"/>
                    </a:lnTo>
                    <a:lnTo>
                      <a:pt x="387" y="47"/>
                    </a:lnTo>
                    <a:lnTo>
                      <a:pt x="387" y="48"/>
                    </a:lnTo>
                    <a:lnTo>
                      <a:pt x="385" y="52"/>
                    </a:lnTo>
                    <a:lnTo>
                      <a:pt x="383" y="52"/>
                    </a:lnTo>
                    <a:lnTo>
                      <a:pt x="382" y="50"/>
                    </a:lnTo>
                    <a:lnTo>
                      <a:pt x="378" y="65"/>
                    </a:lnTo>
                    <a:lnTo>
                      <a:pt x="380" y="70"/>
                    </a:lnTo>
                    <a:lnTo>
                      <a:pt x="378" y="70"/>
                    </a:lnTo>
                    <a:lnTo>
                      <a:pt x="380" y="77"/>
                    </a:lnTo>
                    <a:lnTo>
                      <a:pt x="385" y="77"/>
                    </a:lnTo>
                    <a:lnTo>
                      <a:pt x="388" y="75"/>
                    </a:lnTo>
                    <a:lnTo>
                      <a:pt x="395" y="70"/>
                    </a:lnTo>
                    <a:lnTo>
                      <a:pt x="400" y="70"/>
                    </a:lnTo>
                    <a:lnTo>
                      <a:pt x="400" y="75"/>
                    </a:lnTo>
                    <a:lnTo>
                      <a:pt x="408" y="83"/>
                    </a:lnTo>
                    <a:lnTo>
                      <a:pt x="411" y="83"/>
                    </a:lnTo>
                    <a:lnTo>
                      <a:pt x="416" y="83"/>
                    </a:lnTo>
                    <a:lnTo>
                      <a:pt x="418" y="85"/>
                    </a:lnTo>
                    <a:lnTo>
                      <a:pt x="428" y="82"/>
                    </a:lnTo>
                    <a:lnTo>
                      <a:pt x="430" y="85"/>
                    </a:lnTo>
                    <a:lnTo>
                      <a:pt x="435" y="88"/>
                    </a:lnTo>
                    <a:lnTo>
                      <a:pt x="435" y="92"/>
                    </a:lnTo>
                    <a:lnTo>
                      <a:pt x="440" y="92"/>
                    </a:lnTo>
                    <a:lnTo>
                      <a:pt x="440" y="93"/>
                    </a:lnTo>
                    <a:lnTo>
                      <a:pt x="445" y="93"/>
                    </a:lnTo>
                    <a:lnTo>
                      <a:pt x="456" y="98"/>
                    </a:lnTo>
                    <a:lnTo>
                      <a:pt x="456" y="103"/>
                    </a:lnTo>
                    <a:lnTo>
                      <a:pt x="451" y="103"/>
                    </a:lnTo>
                    <a:lnTo>
                      <a:pt x="455" y="108"/>
                    </a:lnTo>
                    <a:lnTo>
                      <a:pt x="455" y="113"/>
                    </a:lnTo>
                    <a:lnTo>
                      <a:pt x="451" y="122"/>
                    </a:lnTo>
                    <a:lnTo>
                      <a:pt x="446" y="118"/>
                    </a:lnTo>
                    <a:lnTo>
                      <a:pt x="446" y="117"/>
                    </a:lnTo>
                    <a:lnTo>
                      <a:pt x="440" y="117"/>
                    </a:lnTo>
                    <a:lnTo>
                      <a:pt x="430" y="108"/>
                    </a:lnTo>
                    <a:lnTo>
                      <a:pt x="426" y="108"/>
                    </a:lnTo>
                    <a:lnTo>
                      <a:pt x="421" y="103"/>
                    </a:lnTo>
                    <a:lnTo>
                      <a:pt x="416" y="100"/>
                    </a:lnTo>
                    <a:lnTo>
                      <a:pt x="411" y="95"/>
                    </a:lnTo>
                    <a:lnTo>
                      <a:pt x="406" y="90"/>
                    </a:lnTo>
                    <a:lnTo>
                      <a:pt x="400" y="88"/>
                    </a:lnTo>
                    <a:lnTo>
                      <a:pt x="395" y="88"/>
                    </a:lnTo>
                    <a:lnTo>
                      <a:pt x="400" y="88"/>
                    </a:lnTo>
                    <a:lnTo>
                      <a:pt x="411" y="95"/>
                    </a:lnTo>
                    <a:lnTo>
                      <a:pt x="413" y="100"/>
                    </a:lnTo>
                    <a:lnTo>
                      <a:pt x="416" y="103"/>
                    </a:lnTo>
                    <a:lnTo>
                      <a:pt x="423" y="107"/>
                    </a:lnTo>
                    <a:lnTo>
                      <a:pt x="426" y="112"/>
                    </a:lnTo>
                    <a:lnTo>
                      <a:pt x="436" y="117"/>
                    </a:lnTo>
                    <a:lnTo>
                      <a:pt x="438" y="120"/>
                    </a:lnTo>
                    <a:lnTo>
                      <a:pt x="443" y="123"/>
                    </a:lnTo>
                    <a:lnTo>
                      <a:pt x="448" y="123"/>
                    </a:lnTo>
                    <a:lnTo>
                      <a:pt x="455" y="128"/>
                    </a:lnTo>
                    <a:lnTo>
                      <a:pt x="453" y="130"/>
                    </a:lnTo>
                    <a:lnTo>
                      <a:pt x="458" y="132"/>
                    </a:lnTo>
                    <a:lnTo>
                      <a:pt x="463" y="130"/>
                    </a:lnTo>
                    <a:lnTo>
                      <a:pt x="465" y="140"/>
                    </a:lnTo>
                    <a:lnTo>
                      <a:pt x="465" y="145"/>
                    </a:lnTo>
                    <a:lnTo>
                      <a:pt x="458" y="142"/>
                    </a:lnTo>
                    <a:lnTo>
                      <a:pt x="453" y="140"/>
                    </a:lnTo>
                    <a:lnTo>
                      <a:pt x="451" y="142"/>
                    </a:lnTo>
                    <a:lnTo>
                      <a:pt x="456" y="147"/>
                    </a:lnTo>
                    <a:lnTo>
                      <a:pt x="453" y="153"/>
                    </a:lnTo>
                    <a:lnTo>
                      <a:pt x="443" y="148"/>
                    </a:lnTo>
                    <a:lnTo>
                      <a:pt x="433" y="138"/>
                    </a:lnTo>
                    <a:lnTo>
                      <a:pt x="428" y="138"/>
                    </a:lnTo>
                    <a:lnTo>
                      <a:pt x="438" y="147"/>
                    </a:lnTo>
                    <a:lnTo>
                      <a:pt x="443" y="152"/>
                    </a:lnTo>
                    <a:lnTo>
                      <a:pt x="453" y="155"/>
                    </a:lnTo>
                    <a:lnTo>
                      <a:pt x="460" y="153"/>
                    </a:lnTo>
                    <a:lnTo>
                      <a:pt x="461" y="158"/>
                    </a:lnTo>
                    <a:lnTo>
                      <a:pt x="466" y="162"/>
                    </a:lnTo>
                    <a:lnTo>
                      <a:pt x="468" y="167"/>
                    </a:lnTo>
                    <a:lnTo>
                      <a:pt x="466" y="172"/>
                    </a:lnTo>
                    <a:lnTo>
                      <a:pt x="463" y="173"/>
                    </a:lnTo>
                    <a:lnTo>
                      <a:pt x="461" y="177"/>
                    </a:lnTo>
                    <a:lnTo>
                      <a:pt x="456" y="170"/>
                    </a:lnTo>
                    <a:lnTo>
                      <a:pt x="450" y="168"/>
                    </a:lnTo>
                    <a:lnTo>
                      <a:pt x="445" y="163"/>
                    </a:lnTo>
                    <a:lnTo>
                      <a:pt x="441" y="158"/>
                    </a:lnTo>
                    <a:lnTo>
                      <a:pt x="436" y="162"/>
                    </a:lnTo>
                    <a:lnTo>
                      <a:pt x="431" y="158"/>
                    </a:lnTo>
                    <a:lnTo>
                      <a:pt x="426" y="155"/>
                    </a:lnTo>
                    <a:lnTo>
                      <a:pt x="425" y="160"/>
                    </a:lnTo>
                    <a:lnTo>
                      <a:pt x="423" y="160"/>
                    </a:lnTo>
                    <a:lnTo>
                      <a:pt x="416" y="155"/>
                    </a:lnTo>
                    <a:lnTo>
                      <a:pt x="406" y="158"/>
                    </a:lnTo>
                    <a:lnTo>
                      <a:pt x="401" y="157"/>
                    </a:lnTo>
                    <a:lnTo>
                      <a:pt x="400" y="158"/>
                    </a:lnTo>
                    <a:lnTo>
                      <a:pt x="416" y="158"/>
                    </a:lnTo>
                    <a:lnTo>
                      <a:pt x="426" y="163"/>
                    </a:lnTo>
                    <a:lnTo>
                      <a:pt x="431" y="162"/>
                    </a:lnTo>
                    <a:lnTo>
                      <a:pt x="436" y="165"/>
                    </a:lnTo>
                    <a:lnTo>
                      <a:pt x="441" y="162"/>
                    </a:lnTo>
                    <a:lnTo>
                      <a:pt x="443" y="167"/>
                    </a:lnTo>
                    <a:lnTo>
                      <a:pt x="446" y="173"/>
                    </a:lnTo>
                    <a:lnTo>
                      <a:pt x="448" y="172"/>
                    </a:lnTo>
                    <a:lnTo>
                      <a:pt x="453" y="177"/>
                    </a:lnTo>
                    <a:lnTo>
                      <a:pt x="458" y="182"/>
                    </a:lnTo>
                    <a:lnTo>
                      <a:pt x="456" y="187"/>
                    </a:lnTo>
                    <a:lnTo>
                      <a:pt x="461" y="182"/>
                    </a:lnTo>
                    <a:lnTo>
                      <a:pt x="466" y="182"/>
                    </a:lnTo>
                    <a:lnTo>
                      <a:pt x="471" y="183"/>
                    </a:lnTo>
                    <a:lnTo>
                      <a:pt x="470" y="182"/>
                    </a:lnTo>
                    <a:lnTo>
                      <a:pt x="470" y="175"/>
                    </a:lnTo>
                    <a:lnTo>
                      <a:pt x="476" y="177"/>
                    </a:lnTo>
                    <a:lnTo>
                      <a:pt x="490" y="175"/>
                    </a:lnTo>
                    <a:lnTo>
                      <a:pt x="495" y="187"/>
                    </a:lnTo>
                    <a:lnTo>
                      <a:pt x="505" y="201"/>
                    </a:lnTo>
                    <a:lnTo>
                      <a:pt x="503" y="201"/>
                    </a:lnTo>
                    <a:lnTo>
                      <a:pt x="500" y="196"/>
                    </a:lnTo>
                    <a:lnTo>
                      <a:pt x="495" y="193"/>
                    </a:lnTo>
                    <a:lnTo>
                      <a:pt x="495" y="198"/>
                    </a:lnTo>
                    <a:lnTo>
                      <a:pt x="496" y="203"/>
                    </a:lnTo>
                    <a:lnTo>
                      <a:pt x="495" y="205"/>
                    </a:lnTo>
                    <a:lnTo>
                      <a:pt x="491" y="201"/>
                    </a:lnTo>
                    <a:lnTo>
                      <a:pt x="493" y="205"/>
                    </a:lnTo>
                    <a:lnTo>
                      <a:pt x="428" y="218"/>
                    </a:lnTo>
                    <a:lnTo>
                      <a:pt x="357" y="233"/>
                    </a:lnTo>
                    <a:lnTo>
                      <a:pt x="213" y="260"/>
                    </a:lnTo>
                    <a:lnTo>
                      <a:pt x="162" y="266"/>
                    </a:lnTo>
                    <a:lnTo>
                      <a:pt x="140" y="270"/>
                    </a:lnTo>
                    <a:lnTo>
                      <a:pt x="130" y="268"/>
                    </a:lnTo>
                    <a:lnTo>
                      <a:pt x="122" y="270"/>
                    </a:lnTo>
                    <a:lnTo>
                      <a:pt x="102" y="275"/>
                    </a:lnTo>
                    <a:lnTo>
                      <a:pt x="75" y="278"/>
                    </a:lnTo>
                    <a:lnTo>
                      <a:pt x="32" y="285"/>
                    </a:lnTo>
                    <a:lnTo>
                      <a:pt x="20" y="285"/>
                    </a:lnTo>
                    <a:lnTo>
                      <a:pt x="0" y="288"/>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11" name="Freeform 543"/>
              <p:cNvSpPr>
                <a:spLocks/>
              </p:cNvSpPr>
              <p:nvPr/>
            </p:nvSpPr>
            <p:spPr bwMode="auto">
              <a:xfrm>
                <a:off x="4732" y="3115"/>
                <a:ext cx="329" cy="253"/>
              </a:xfrm>
              <a:custGeom>
                <a:avLst/>
                <a:gdLst/>
                <a:ahLst/>
                <a:cxnLst>
                  <a:cxn ang="0">
                    <a:pos x="35" y="25"/>
                  </a:cxn>
                  <a:cxn ang="0">
                    <a:pos x="59" y="10"/>
                  </a:cxn>
                  <a:cxn ang="0">
                    <a:pos x="145" y="0"/>
                  </a:cxn>
                  <a:cxn ang="0">
                    <a:pos x="165" y="12"/>
                  </a:cxn>
                  <a:cxn ang="0">
                    <a:pos x="169" y="24"/>
                  </a:cxn>
                  <a:cxn ang="0">
                    <a:pos x="329" y="73"/>
                  </a:cxn>
                  <a:cxn ang="0">
                    <a:pos x="312" y="92"/>
                  </a:cxn>
                  <a:cxn ang="0">
                    <a:pos x="299" y="137"/>
                  </a:cxn>
                  <a:cxn ang="0">
                    <a:pos x="295" y="118"/>
                  </a:cxn>
                  <a:cxn ang="0">
                    <a:pos x="290" y="132"/>
                  </a:cxn>
                  <a:cxn ang="0">
                    <a:pos x="294" y="145"/>
                  </a:cxn>
                  <a:cxn ang="0">
                    <a:pos x="289" y="150"/>
                  </a:cxn>
                  <a:cxn ang="0">
                    <a:pos x="277" y="155"/>
                  </a:cxn>
                  <a:cxn ang="0">
                    <a:pos x="272" y="168"/>
                  </a:cxn>
                  <a:cxn ang="0">
                    <a:pos x="259" y="180"/>
                  </a:cxn>
                  <a:cxn ang="0">
                    <a:pos x="255" y="183"/>
                  </a:cxn>
                  <a:cxn ang="0">
                    <a:pos x="252" y="193"/>
                  </a:cxn>
                  <a:cxn ang="0">
                    <a:pos x="242" y="202"/>
                  </a:cxn>
                  <a:cxn ang="0">
                    <a:pos x="235" y="207"/>
                  </a:cxn>
                  <a:cxn ang="0">
                    <a:pos x="219" y="208"/>
                  </a:cxn>
                  <a:cxn ang="0">
                    <a:pos x="217" y="215"/>
                  </a:cxn>
                  <a:cxn ang="0">
                    <a:pos x="220" y="222"/>
                  </a:cxn>
                  <a:cxn ang="0">
                    <a:pos x="219" y="230"/>
                  </a:cxn>
                  <a:cxn ang="0">
                    <a:pos x="209" y="228"/>
                  </a:cxn>
                  <a:cxn ang="0">
                    <a:pos x="197" y="213"/>
                  </a:cxn>
                  <a:cxn ang="0">
                    <a:pos x="207" y="233"/>
                  </a:cxn>
                  <a:cxn ang="0">
                    <a:pos x="204" y="243"/>
                  </a:cxn>
                  <a:cxn ang="0">
                    <a:pos x="200" y="253"/>
                  </a:cxn>
                  <a:cxn ang="0">
                    <a:pos x="184" y="248"/>
                  </a:cxn>
                  <a:cxn ang="0">
                    <a:pos x="180" y="233"/>
                  </a:cxn>
                  <a:cxn ang="0">
                    <a:pos x="169" y="217"/>
                  </a:cxn>
                  <a:cxn ang="0">
                    <a:pos x="155" y="205"/>
                  </a:cxn>
                  <a:cxn ang="0">
                    <a:pos x="147" y="187"/>
                  </a:cxn>
                  <a:cxn ang="0">
                    <a:pos x="130" y="173"/>
                  </a:cxn>
                  <a:cxn ang="0">
                    <a:pos x="119" y="165"/>
                  </a:cxn>
                  <a:cxn ang="0">
                    <a:pos x="110" y="152"/>
                  </a:cxn>
                  <a:cxn ang="0">
                    <a:pos x="99" y="140"/>
                  </a:cxn>
                  <a:cxn ang="0">
                    <a:pos x="85" y="130"/>
                  </a:cxn>
                  <a:cxn ang="0">
                    <a:pos x="60" y="112"/>
                  </a:cxn>
                  <a:cxn ang="0">
                    <a:pos x="39" y="83"/>
                  </a:cxn>
                  <a:cxn ang="0">
                    <a:pos x="24" y="75"/>
                  </a:cxn>
                  <a:cxn ang="0">
                    <a:pos x="2" y="63"/>
                  </a:cxn>
                  <a:cxn ang="0">
                    <a:pos x="12" y="37"/>
                  </a:cxn>
                </a:cxnLst>
                <a:rect l="0" t="0" r="r" b="b"/>
                <a:pathLst>
                  <a:path w="329" h="253">
                    <a:moveTo>
                      <a:pt x="14" y="34"/>
                    </a:moveTo>
                    <a:lnTo>
                      <a:pt x="30" y="25"/>
                    </a:lnTo>
                    <a:lnTo>
                      <a:pt x="35" y="25"/>
                    </a:lnTo>
                    <a:lnTo>
                      <a:pt x="44" y="17"/>
                    </a:lnTo>
                    <a:lnTo>
                      <a:pt x="54" y="14"/>
                    </a:lnTo>
                    <a:lnTo>
                      <a:pt x="59" y="10"/>
                    </a:lnTo>
                    <a:lnTo>
                      <a:pt x="64" y="9"/>
                    </a:lnTo>
                    <a:lnTo>
                      <a:pt x="124" y="2"/>
                    </a:lnTo>
                    <a:lnTo>
                      <a:pt x="145" y="0"/>
                    </a:lnTo>
                    <a:lnTo>
                      <a:pt x="150" y="5"/>
                    </a:lnTo>
                    <a:lnTo>
                      <a:pt x="155" y="4"/>
                    </a:lnTo>
                    <a:lnTo>
                      <a:pt x="165" y="12"/>
                    </a:lnTo>
                    <a:lnTo>
                      <a:pt x="167" y="17"/>
                    </a:lnTo>
                    <a:lnTo>
                      <a:pt x="167" y="22"/>
                    </a:lnTo>
                    <a:lnTo>
                      <a:pt x="169" y="24"/>
                    </a:lnTo>
                    <a:lnTo>
                      <a:pt x="242" y="12"/>
                    </a:lnTo>
                    <a:lnTo>
                      <a:pt x="327" y="72"/>
                    </a:lnTo>
                    <a:lnTo>
                      <a:pt x="329" y="73"/>
                    </a:lnTo>
                    <a:lnTo>
                      <a:pt x="329" y="77"/>
                    </a:lnTo>
                    <a:lnTo>
                      <a:pt x="324" y="80"/>
                    </a:lnTo>
                    <a:lnTo>
                      <a:pt x="312" y="92"/>
                    </a:lnTo>
                    <a:lnTo>
                      <a:pt x="302" y="113"/>
                    </a:lnTo>
                    <a:lnTo>
                      <a:pt x="299" y="118"/>
                    </a:lnTo>
                    <a:lnTo>
                      <a:pt x="299" y="137"/>
                    </a:lnTo>
                    <a:lnTo>
                      <a:pt x="297" y="132"/>
                    </a:lnTo>
                    <a:lnTo>
                      <a:pt x="292" y="128"/>
                    </a:lnTo>
                    <a:lnTo>
                      <a:pt x="295" y="118"/>
                    </a:lnTo>
                    <a:lnTo>
                      <a:pt x="294" y="120"/>
                    </a:lnTo>
                    <a:lnTo>
                      <a:pt x="290" y="125"/>
                    </a:lnTo>
                    <a:lnTo>
                      <a:pt x="290" y="132"/>
                    </a:lnTo>
                    <a:lnTo>
                      <a:pt x="295" y="135"/>
                    </a:lnTo>
                    <a:lnTo>
                      <a:pt x="299" y="140"/>
                    </a:lnTo>
                    <a:lnTo>
                      <a:pt x="294" y="145"/>
                    </a:lnTo>
                    <a:lnTo>
                      <a:pt x="289" y="143"/>
                    </a:lnTo>
                    <a:lnTo>
                      <a:pt x="294" y="145"/>
                    </a:lnTo>
                    <a:lnTo>
                      <a:pt x="289" y="150"/>
                    </a:lnTo>
                    <a:lnTo>
                      <a:pt x="287" y="155"/>
                    </a:lnTo>
                    <a:lnTo>
                      <a:pt x="282" y="157"/>
                    </a:lnTo>
                    <a:lnTo>
                      <a:pt x="277" y="155"/>
                    </a:lnTo>
                    <a:lnTo>
                      <a:pt x="274" y="160"/>
                    </a:lnTo>
                    <a:lnTo>
                      <a:pt x="275" y="167"/>
                    </a:lnTo>
                    <a:lnTo>
                      <a:pt x="272" y="168"/>
                    </a:lnTo>
                    <a:lnTo>
                      <a:pt x="269" y="173"/>
                    </a:lnTo>
                    <a:lnTo>
                      <a:pt x="264" y="178"/>
                    </a:lnTo>
                    <a:lnTo>
                      <a:pt x="259" y="180"/>
                    </a:lnTo>
                    <a:lnTo>
                      <a:pt x="257" y="175"/>
                    </a:lnTo>
                    <a:lnTo>
                      <a:pt x="252" y="175"/>
                    </a:lnTo>
                    <a:lnTo>
                      <a:pt x="255" y="183"/>
                    </a:lnTo>
                    <a:lnTo>
                      <a:pt x="260" y="185"/>
                    </a:lnTo>
                    <a:lnTo>
                      <a:pt x="257" y="190"/>
                    </a:lnTo>
                    <a:lnTo>
                      <a:pt x="252" y="193"/>
                    </a:lnTo>
                    <a:lnTo>
                      <a:pt x="252" y="197"/>
                    </a:lnTo>
                    <a:lnTo>
                      <a:pt x="247" y="197"/>
                    </a:lnTo>
                    <a:lnTo>
                      <a:pt x="242" y="202"/>
                    </a:lnTo>
                    <a:lnTo>
                      <a:pt x="237" y="198"/>
                    </a:lnTo>
                    <a:lnTo>
                      <a:pt x="240" y="202"/>
                    </a:lnTo>
                    <a:lnTo>
                      <a:pt x="235" y="207"/>
                    </a:lnTo>
                    <a:lnTo>
                      <a:pt x="230" y="207"/>
                    </a:lnTo>
                    <a:lnTo>
                      <a:pt x="225" y="210"/>
                    </a:lnTo>
                    <a:lnTo>
                      <a:pt x="219" y="208"/>
                    </a:lnTo>
                    <a:lnTo>
                      <a:pt x="209" y="213"/>
                    </a:lnTo>
                    <a:lnTo>
                      <a:pt x="212" y="212"/>
                    </a:lnTo>
                    <a:lnTo>
                      <a:pt x="217" y="215"/>
                    </a:lnTo>
                    <a:lnTo>
                      <a:pt x="222" y="215"/>
                    </a:lnTo>
                    <a:lnTo>
                      <a:pt x="225" y="217"/>
                    </a:lnTo>
                    <a:lnTo>
                      <a:pt x="220" y="222"/>
                    </a:lnTo>
                    <a:lnTo>
                      <a:pt x="227" y="217"/>
                    </a:lnTo>
                    <a:lnTo>
                      <a:pt x="224" y="225"/>
                    </a:lnTo>
                    <a:lnTo>
                      <a:pt x="219" y="230"/>
                    </a:lnTo>
                    <a:lnTo>
                      <a:pt x="214" y="227"/>
                    </a:lnTo>
                    <a:lnTo>
                      <a:pt x="209" y="217"/>
                    </a:lnTo>
                    <a:lnTo>
                      <a:pt x="209" y="228"/>
                    </a:lnTo>
                    <a:lnTo>
                      <a:pt x="204" y="223"/>
                    </a:lnTo>
                    <a:lnTo>
                      <a:pt x="202" y="218"/>
                    </a:lnTo>
                    <a:lnTo>
                      <a:pt x="197" y="213"/>
                    </a:lnTo>
                    <a:lnTo>
                      <a:pt x="202" y="225"/>
                    </a:lnTo>
                    <a:lnTo>
                      <a:pt x="204" y="230"/>
                    </a:lnTo>
                    <a:lnTo>
                      <a:pt x="207" y="233"/>
                    </a:lnTo>
                    <a:lnTo>
                      <a:pt x="212" y="237"/>
                    </a:lnTo>
                    <a:lnTo>
                      <a:pt x="209" y="242"/>
                    </a:lnTo>
                    <a:lnTo>
                      <a:pt x="204" y="243"/>
                    </a:lnTo>
                    <a:lnTo>
                      <a:pt x="204" y="237"/>
                    </a:lnTo>
                    <a:lnTo>
                      <a:pt x="202" y="243"/>
                    </a:lnTo>
                    <a:lnTo>
                      <a:pt x="200" y="253"/>
                    </a:lnTo>
                    <a:lnTo>
                      <a:pt x="197" y="252"/>
                    </a:lnTo>
                    <a:lnTo>
                      <a:pt x="195" y="250"/>
                    </a:lnTo>
                    <a:lnTo>
                      <a:pt x="184" y="248"/>
                    </a:lnTo>
                    <a:lnTo>
                      <a:pt x="180" y="243"/>
                    </a:lnTo>
                    <a:lnTo>
                      <a:pt x="179" y="238"/>
                    </a:lnTo>
                    <a:lnTo>
                      <a:pt x="180" y="233"/>
                    </a:lnTo>
                    <a:lnTo>
                      <a:pt x="175" y="228"/>
                    </a:lnTo>
                    <a:lnTo>
                      <a:pt x="174" y="223"/>
                    </a:lnTo>
                    <a:lnTo>
                      <a:pt x="169" y="217"/>
                    </a:lnTo>
                    <a:lnTo>
                      <a:pt x="162" y="213"/>
                    </a:lnTo>
                    <a:lnTo>
                      <a:pt x="157" y="210"/>
                    </a:lnTo>
                    <a:lnTo>
                      <a:pt x="155" y="205"/>
                    </a:lnTo>
                    <a:lnTo>
                      <a:pt x="155" y="200"/>
                    </a:lnTo>
                    <a:lnTo>
                      <a:pt x="152" y="195"/>
                    </a:lnTo>
                    <a:lnTo>
                      <a:pt x="147" y="187"/>
                    </a:lnTo>
                    <a:lnTo>
                      <a:pt x="145" y="182"/>
                    </a:lnTo>
                    <a:lnTo>
                      <a:pt x="135" y="175"/>
                    </a:lnTo>
                    <a:lnTo>
                      <a:pt x="130" y="173"/>
                    </a:lnTo>
                    <a:lnTo>
                      <a:pt x="125" y="168"/>
                    </a:lnTo>
                    <a:lnTo>
                      <a:pt x="125" y="167"/>
                    </a:lnTo>
                    <a:lnTo>
                      <a:pt x="119" y="165"/>
                    </a:lnTo>
                    <a:lnTo>
                      <a:pt x="119" y="160"/>
                    </a:lnTo>
                    <a:lnTo>
                      <a:pt x="112" y="157"/>
                    </a:lnTo>
                    <a:lnTo>
                      <a:pt x="110" y="152"/>
                    </a:lnTo>
                    <a:lnTo>
                      <a:pt x="110" y="148"/>
                    </a:lnTo>
                    <a:lnTo>
                      <a:pt x="107" y="145"/>
                    </a:lnTo>
                    <a:lnTo>
                      <a:pt x="99" y="140"/>
                    </a:lnTo>
                    <a:lnTo>
                      <a:pt x="94" y="138"/>
                    </a:lnTo>
                    <a:lnTo>
                      <a:pt x="90" y="135"/>
                    </a:lnTo>
                    <a:lnTo>
                      <a:pt x="85" y="130"/>
                    </a:lnTo>
                    <a:lnTo>
                      <a:pt x="80" y="123"/>
                    </a:lnTo>
                    <a:lnTo>
                      <a:pt x="70" y="118"/>
                    </a:lnTo>
                    <a:lnTo>
                      <a:pt x="60" y="112"/>
                    </a:lnTo>
                    <a:lnTo>
                      <a:pt x="47" y="95"/>
                    </a:lnTo>
                    <a:lnTo>
                      <a:pt x="44" y="90"/>
                    </a:lnTo>
                    <a:lnTo>
                      <a:pt x="39" y="83"/>
                    </a:lnTo>
                    <a:lnTo>
                      <a:pt x="37" y="78"/>
                    </a:lnTo>
                    <a:lnTo>
                      <a:pt x="32" y="73"/>
                    </a:lnTo>
                    <a:lnTo>
                      <a:pt x="24" y="75"/>
                    </a:lnTo>
                    <a:lnTo>
                      <a:pt x="14" y="67"/>
                    </a:lnTo>
                    <a:lnTo>
                      <a:pt x="9" y="67"/>
                    </a:lnTo>
                    <a:lnTo>
                      <a:pt x="2" y="63"/>
                    </a:lnTo>
                    <a:lnTo>
                      <a:pt x="0" y="58"/>
                    </a:lnTo>
                    <a:lnTo>
                      <a:pt x="2" y="52"/>
                    </a:lnTo>
                    <a:lnTo>
                      <a:pt x="12" y="37"/>
                    </a:lnTo>
                    <a:lnTo>
                      <a:pt x="14" y="34"/>
                    </a:lnTo>
                    <a:close/>
                  </a:path>
                </a:pathLst>
              </a:custGeom>
              <a:solidFill>
                <a:srgbClr val="4E0E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12" name="Freeform 544"/>
              <p:cNvSpPr>
                <a:spLocks/>
              </p:cNvSpPr>
              <p:nvPr/>
            </p:nvSpPr>
            <p:spPr bwMode="auto">
              <a:xfrm>
                <a:off x="4732" y="3115"/>
                <a:ext cx="329" cy="253"/>
              </a:xfrm>
              <a:custGeom>
                <a:avLst/>
                <a:gdLst/>
                <a:ahLst/>
                <a:cxnLst>
                  <a:cxn ang="0">
                    <a:pos x="35" y="25"/>
                  </a:cxn>
                  <a:cxn ang="0">
                    <a:pos x="59" y="10"/>
                  </a:cxn>
                  <a:cxn ang="0">
                    <a:pos x="145" y="0"/>
                  </a:cxn>
                  <a:cxn ang="0">
                    <a:pos x="165" y="12"/>
                  </a:cxn>
                  <a:cxn ang="0">
                    <a:pos x="169" y="24"/>
                  </a:cxn>
                  <a:cxn ang="0">
                    <a:pos x="329" y="73"/>
                  </a:cxn>
                  <a:cxn ang="0">
                    <a:pos x="312" y="92"/>
                  </a:cxn>
                  <a:cxn ang="0">
                    <a:pos x="299" y="137"/>
                  </a:cxn>
                  <a:cxn ang="0">
                    <a:pos x="295" y="118"/>
                  </a:cxn>
                  <a:cxn ang="0">
                    <a:pos x="290" y="132"/>
                  </a:cxn>
                  <a:cxn ang="0">
                    <a:pos x="294" y="145"/>
                  </a:cxn>
                  <a:cxn ang="0">
                    <a:pos x="289" y="150"/>
                  </a:cxn>
                  <a:cxn ang="0">
                    <a:pos x="277" y="155"/>
                  </a:cxn>
                  <a:cxn ang="0">
                    <a:pos x="272" y="168"/>
                  </a:cxn>
                  <a:cxn ang="0">
                    <a:pos x="259" y="180"/>
                  </a:cxn>
                  <a:cxn ang="0">
                    <a:pos x="255" y="183"/>
                  </a:cxn>
                  <a:cxn ang="0">
                    <a:pos x="252" y="193"/>
                  </a:cxn>
                  <a:cxn ang="0">
                    <a:pos x="242" y="202"/>
                  </a:cxn>
                  <a:cxn ang="0">
                    <a:pos x="235" y="207"/>
                  </a:cxn>
                  <a:cxn ang="0">
                    <a:pos x="219" y="208"/>
                  </a:cxn>
                  <a:cxn ang="0">
                    <a:pos x="217" y="215"/>
                  </a:cxn>
                  <a:cxn ang="0">
                    <a:pos x="220" y="222"/>
                  </a:cxn>
                  <a:cxn ang="0">
                    <a:pos x="219" y="230"/>
                  </a:cxn>
                  <a:cxn ang="0">
                    <a:pos x="209" y="228"/>
                  </a:cxn>
                  <a:cxn ang="0">
                    <a:pos x="197" y="213"/>
                  </a:cxn>
                  <a:cxn ang="0">
                    <a:pos x="207" y="233"/>
                  </a:cxn>
                  <a:cxn ang="0">
                    <a:pos x="204" y="243"/>
                  </a:cxn>
                  <a:cxn ang="0">
                    <a:pos x="200" y="253"/>
                  </a:cxn>
                  <a:cxn ang="0">
                    <a:pos x="184" y="248"/>
                  </a:cxn>
                  <a:cxn ang="0">
                    <a:pos x="180" y="233"/>
                  </a:cxn>
                  <a:cxn ang="0">
                    <a:pos x="169" y="217"/>
                  </a:cxn>
                  <a:cxn ang="0">
                    <a:pos x="155" y="205"/>
                  </a:cxn>
                  <a:cxn ang="0">
                    <a:pos x="147" y="187"/>
                  </a:cxn>
                  <a:cxn ang="0">
                    <a:pos x="130" y="173"/>
                  </a:cxn>
                  <a:cxn ang="0">
                    <a:pos x="119" y="165"/>
                  </a:cxn>
                  <a:cxn ang="0">
                    <a:pos x="110" y="152"/>
                  </a:cxn>
                  <a:cxn ang="0">
                    <a:pos x="99" y="140"/>
                  </a:cxn>
                  <a:cxn ang="0">
                    <a:pos x="85" y="130"/>
                  </a:cxn>
                  <a:cxn ang="0">
                    <a:pos x="60" y="112"/>
                  </a:cxn>
                  <a:cxn ang="0">
                    <a:pos x="39" y="83"/>
                  </a:cxn>
                  <a:cxn ang="0">
                    <a:pos x="24" y="75"/>
                  </a:cxn>
                  <a:cxn ang="0">
                    <a:pos x="2" y="63"/>
                  </a:cxn>
                  <a:cxn ang="0">
                    <a:pos x="12" y="37"/>
                  </a:cxn>
                </a:cxnLst>
                <a:rect l="0" t="0" r="r" b="b"/>
                <a:pathLst>
                  <a:path w="329" h="253">
                    <a:moveTo>
                      <a:pt x="14" y="34"/>
                    </a:moveTo>
                    <a:lnTo>
                      <a:pt x="30" y="25"/>
                    </a:lnTo>
                    <a:lnTo>
                      <a:pt x="35" y="25"/>
                    </a:lnTo>
                    <a:lnTo>
                      <a:pt x="44" y="17"/>
                    </a:lnTo>
                    <a:lnTo>
                      <a:pt x="54" y="14"/>
                    </a:lnTo>
                    <a:lnTo>
                      <a:pt x="59" y="10"/>
                    </a:lnTo>
                    <a:lnTo>
                      <a:pt x="64" y="9"/>
                    </a:lnTo>
                    <a:lnTo>
                      <a:pt x="124" y="2"/>
                    </a:lnTo>
                    <a:lnTo>
                      <a:pt x="145" y="0"/>
                    </a:lnTo>
                    <a:lnTo>
                      <a:pt x="150" y="5"/>
                    </a:lnTo>
                    <a:lnTo>
                      <a:pt x="155" y="4"/>
                    </a:lnTo>
                    <a:lnTo>
                      <a:pt x="165" y="12"/>
                    </a:lnTo>
                    <a:lnTo>
                      <a:pt x="167" y="17"/>
                    </a:lnTo>
                    <a:lnTo>
                      <a:pt x="167" y="22"/>
                    </a:lnTo>
                    <a:lnTo>
                      <a:pt x="169" y="24"/>
                    </a:lnTo>
                    <a:lnTo>
                      <a:pt x="242" y="12"/>
                    </a:lnTo>
                    <a:lnTo>
                      <a:pt x="327" y="72"/>
                    </a:lnTo>
                    <a:lnTo>
                      <a:pt x="329" y="73"/>
                    </a:lnTo>
                    <a:lnTo>
                      <a:pt x="329" y="77"/>
                    </a:lnTo>
                    <a:lnTo>
                      <a:pt x="324" y="80"/>
                    </a:lnTo>
                    <a:lnTo>
                      <a:pt x="312" y="92"/>
                    </a:lnTo>
                    <a:lnTo>
                      <a:pt x="302" y="113"/>
                    </a:lnTo>
                    <a:lnTo>
                      <a:pt x="299" y="118"/>
                    </a:lnTo>
                    <a:lnTo>
                      <a:pt x="299" y="137"/>
                    </a:lnTo>
                    <a:lnTo>
                      <a:pt x="297" y="132"/>
                    </a:lnTo>
                    <a:lnTo>
                      <a:pt x="292" y="128"/>
                    </a:lnTo>
                    <a:lnTo>
                      <a:pt x="295" y="118"/>
                    </a:lnTo>
                    <a:lnTo>
                      <a:pt x="294" y="120"/>
                    </a:lnTo>
                    <a:lnTo>
                      <a:pt x="290" y="125"/>
                    </a:lnTo>
                    <a:lnTo>
                      <a:pt x="290" y="132"/>
                    </a:lnTo>
                    <a:lnTo>
                      <a:pt x="295" y="135"/>
                    </a:lnTo>
                    <a:lnTo>
                      <a:pt x="299" y="140"/>
                    </a:lnTo>
                    <a:lnTo>
                      <a:pt x="294" y="145"/>
                    </a:lnTo>
                    <a:lnTo>
                      <a:pt x="289" y="143"/>
                    </a:lnTo>
                    <a:lnTo>
                      <a:pt x="294" y="145"/>
                    </a:lnTo>
                    <a:lnTo>
                      <a:pt x="289" y="150"/>
                    </a:lnTo>
                    <a:lnTo>
                      <a:pt x="287" y="155"/>
                    </a:lnTo>
                    <a:lnTo>
                      <a:pt x="282" y="157"/>
                    </a:lnTo>
                    <a:lnTo>
                      <a:pt x="277" y="155"/>
                    </a:lnTo>
                    <a:lnTo>
                      <a:pt x="274" y="160"/>
                    </a:lnTo>
                    <a:lnTo>
                      <a:pt x="275" y="167"/>
                    </a:lnTo>
                    <a:lnTo>
                      <a:pt x="272" y="168"/>
                    </a:lnTo>
                    <a:lnTo>
                      <a:pt x="269" y="173"/>
                    </a:lnTo>
                    <a:lnTo>
                      <a:pt x="264" y="178"/>
                    </a:lnTo>
                    <a:lnTo>
                      <a:pt x="259" y="180"/>
                    </a:lnTo>
                    <a:lnTo>
                      <a:pt x="257" y="175"/>
                    </a:lnTo>
                    <a:lnTo>
                      <a:pt x="252" y="175"/>
                    </a:lnTo>
                    <a:lnTo>
                      <a:pt x="255" y="183"/>
                    </a:lnTo>
                    <a:lnTo>
                      <a:pt x="260" y="185"/>
                    </a:lnTo>
                    <a:lnTo>
                      <a:pt x="257" y="190"/>
                    </a:lnTo>
                    <a:lnTo>
                      <a:pt x="252" y="193"/>
                    </a:lnTo>
                    <a:lnTo>
                      <a:pt x="252" y="197"/>
                    </a:lnTo>
                    <a:lnTo>
                      <a:pt x="247" y="197"/>
                    </a:lnTo>
                    <a:lnTo>
                      <a:pt x="242" y="202"/>
                    </a:lnTo>
                    <a:lnTo>
                      <a:pt x="237" y="198"/>
                    </a:lnTo>
                    <a:lnTo>
                      <a:pt x="240" y="202"/>
                    </a:lnTo>
                    <a:lnTo>
                      <a:pt x="235" y="207"/>
                    </a:lnTo>
                    <a:lnTo>
                      <a:pt x="230" y="207"/>
                    </a:lnTo>
                    <a:lnTo>
                      <a:pt x="225" y="210"/>
                    </a:lnTo>
                    <a:lnTo>
                      <a:pt x="219" y="208"/>
                    </a:lnTo>
                    <a:lnTo>
                      <a:pt x="209" y="213"/>
                    </a:lnTo>
                    <a:lnTo>
                      <a:pt x="212" y="212"/>
                    </a:lnTo>
                    <a:lnTo>
                      <a:pt x="217" y="215"/>
                    </a:lnTo>
                    <a:lnTo>
                      <a:pt x="222" y="215"/>
                    </a:lnTo>
                    <a:lnTo>
                      <a:pt x="225" y="217"/>
                    </a:lnTo>
                    <a:lnTo>
                      <a:pt x="220" y="222"/>
                    </a:lnTo>
                    <a:lnTo>
                      <a:pt x="227" y="217"/>
                    </a:lnTo>
                    <a:lnTo>
                      <a:pt x="224" y="225"/>
                    </a:lnTo>
                    <a:lnTo>
                      <a:pt x="219" y="230"/>
                    </a:lnTo>
                    <a:lnTo>
                      <a:pt x="214" y="227"/>
                    </a:lnTo>
                    <a:lnTo>
                      <a:pt x="209" y="217"/>
                    </a:lnTo>
                    <a:lnTo>
                      <a:pt x="209" y="228"/>
                    </a:lnTo>
                    <a:lnTo>
                      <a:pt x="204" y="223"/>
                    </a:lnTo>
                    <a:lnTo>
                      <a:pt x="202" y="218"/>
                    </a:lnTo>
                    <a:lnTo>
                      <a:pt x="197" y="213"/>
                    </a:lnTo>
                    <a:lnTo>
                      <a:pt x="202" y="225"/>
                    </a:lnTo>
                    <a:lnTo>
                      <a:pt x="204" y="230"/>
                    </a:lnTo>
                    <a:lnTo>
                      <a:pt x="207" y="233"/>
                    </a:lnTo>
                    <a:lnTo>
                      <a:pt x="212" y="237"/>
                    </a:lnTo>
                    <a:lnTo>
                      <a:pt x="209" y="242"/>
                    </a:lnTo>
                    <a:lnTo>
                      <a:pt x="204" y="243"/>
                    </a:lnTo>
                    <a:lnTo>
                      <a:pt x="204" y="237"/>
                    </a:lnTo>
                    <a:lnTo>
                      <a:pt x="202" y="243"/>
                    </a:lnTo>
                    <a:lnTo>
                      <a:pt x="200" y="253"/>
                    </a:lnTo>
                    <a:lnTo>
                      <a:pt x="197" y="252"/>
                    </a:lnTo>
                    <a:lnTo>
                      <a:pt x="195" y="250"/>
                    </a:lnTo>
                    <a:lnTo>
                      <a:pt x="184" y="248"/>
                    </a:lnTo>
                    <a:lnTo>
                      <a:pt x="180" y="243"/>
                    </a:lnTo>
                    <a:lnTo>
                      <a:pt x="179" y="238"/>
                    </a:lnTo>
                    <a:lnTo>
                      <a:pt x="180" y="233"/>
                    </a:lnTo>
                    <a:lnTo>
                      <a:pt x="175" y="228"/>
                    </a:lnTo>
                    <a:lnTo>
                      <a:pt x="174" y="223"/>
                    </a:lnTo>
                    <a:lnTo>
                      <a:pt x="169" y="217"/>
                    </a:lnTo>
                    <a:lnTo>
                      <a:pt x="162" y="213"/>
                    </a:lnTo>
                    <a:lnTo>
                      <a:pt x="157" y="210"/>
                    </a:lnTo>
                    <a:lnTo>
                      <a:pt x="155" y="205"/>
                    </a:lnTo>
                    <a:lnTo>
                      <a:pt x="155" y="200"/>
                    </a:lnTo>
                    <a:lnTo>
                      <a:pt x="152" y="195"/>
                    </a:lnTo>
                    <a:lnTo>
                      <a:pt x="147" y="187"/>
                    </a:lnTo>
                    <a:lnTo>
                      <a:pt x="145" y="182"/>
                    </a:lnTo>
                    <a:lnTo>
                      <a:pt x="135" y="175"/>
                    </a:lnTo>
                    <a:lnTo>
                      <a:pt x="130" y="173"/>
                    </a:lnTo>
                    <a:lnTo>
                      <a:pt x="125" y="168"/>
                    </a:lnTo>
                    <a:lnTo>
                      <a:pt x="125" y="167"/>
                    </a:lnTo>
                    <a:lnTo>
                      <a:pt x="119" y="165"/>
                    </a:lnTo>
                    <a:lnTo>
                      <a:pt x="119" y="160"/>
                    </a:lnTo>
                    <a:lnTo>
                      <a:pt x="112" y="157"/>
                    </a:lnTo>
                    <a:lnTo>
                      <a:pt x="110" y="152"/>
                    </a:lnTo>
                    <a:lnTo>
                      <a:pt x="110" y="148"/>
                    </a:lnTo>
                    <a:lnTo>
                      <a:pt x="107" y="145"/>
                    </a:lnTo>
                    <a:lnTo>
                      <a:pt x="99" y="140"/>
                    </a:lnTo>
                    <a:lnTo>
                      <a:pt x="94" y="138"/>
                    </a:lnTo>
                    <a:lnTo>
                      <a:pt x="90" y="135"/>
                    </a:lnTo>
                    <a:lnTo>
                      <a:pt x="85" y="130"/>
                    </a:lnTo>
                    <a:lnTo>
                      <a:pt x="80" y="123"/>
                    </a:lnTo>
                    <a:lnTo>
                      <a:pt x="70" y="118"/>
                    </a:lnTo>
                    <a:lnTo>
                      <a:pt x="60" y="112"/>
                    </a:lnTo>
                    <a:lnTo>
                      <a:pt x="47" y="95"/>
                    </a:lnTo>
                    <a:lnTo>
                      <a:pt x="44" y="90"/>
                    </a:lnTo>
                    <a:lnTo>
                      <a:pt x="39" y="83"/>
                    </a:lnTo>
                    <a:lnTo>
                      <a:pt x="37" y="78"/>
                    </a:lnTo>
                    <a:lnTo>
                      <a:pt x="32" y="73"/>
                    </a:lnTo>
                    <a:lnTo>
                      <a:pt x="24" y="75"/>
                    </a:lnTo>
                    <a:lnTo>
                      <a:pt x="14" y="67"/>
                    </a:lnTo>
                    <a:lnTo>
                      <a:pt x="9" y="67"/>
                    </a:lnTo>
                    <a:lnTo>
                      <a:pt x="2" y="63"/>
                    </a:lnTo>
                    <a:lnTo>
                      <a:pt x="0" y="58"/>
                    </a:lnTo>
                    <a:lnTo>
                      <a:pt x="2" y="52"/>
                    </a:lnTo>
                    <a:lnTo>
                      <a:pt x="12" y="37"/>
                    </a:lnTo>
                    <a:lnTo>
                      <a:pt x="14" y="3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13" name="Freeform 545"/>
              <p:cNvSpPr>
                <a:spLocks/>
              </p:cNvSpPr>
              <p:nvPr/>
            </p:nvSpPr>
            <p:spPr bwMode="auto">
              <a:xfrm>
                <a:off x="4912" y="2678"/>
                <a:ext cx="297" cy="144"/>
              </a:xfrm>
              <a:custGeom>
                <a:avLst/>
                <a:gdLst/>
                <a:ahLst/>
                <a:cxnLst>
                  <a:cxn ang="0">
                    <a:pos x="228" y="0"/>
                  </a:cxn>
                  <a:cxn ang="0">
                    <a:pos x="257" y="101"/>
                  </a:cxn>
                  <a:cxn ang="0">
                    <a:pos x="292" y="96"/>
                  </a:cxn>
                  <a:cxn ang="0">
                    <a:pos x="292" y="111"/>
                  </a:cxn>
                  <a:cxn ang="0">
                    <a:pos x="285" y="131"/>
                  </a:cxn>
                  <a:cxn ang="0">
                    <a:pos x="265" y="141"/>
                  </a:cxn>
                  <a:cxn ang="0">
                    <a:pos x="258" y="134"/>
                  </a:cxn>
                  <a:cxn ang="0">
                    <a:pos x="253" y="128"/>
                  </a:cxn>
                  <a:cxn ang="0">
                    <a:pos x="252" y="121"/>
                  </a:cxn>
                  <a:cxn ang="0">
                    <a:pos x="243" y="119"/>
                  </a:cxn>
                  <a:cxn ang="0">
                    <a:pos x="238" y="118"/>
                  </a:cxn>
                  <a:cxn ang="0">
                    <a:pos x="230" y="116"/>
                  </a:cxn>
                  <a:cxn ang="0">
                    <a:pos x="222" y="114"/>
                  </a:cxn>
                  <a:cxn ang="0">
                    <a:pos x="218" y="101"/>
                  </a:cxn>
                  <a:cxn ang="0">
                    <a:pos x="237" y="91"/>
                  </a:cxn>
                  <a:cxn ang="0">
                    <a:pos x="223" y="86"/>
                  </a:cxn>
                  <a:cxn ang="0">
                    <a:pos x="213" y="91"/>
                  </a:cxn>
                  <a:cxn ang="0">
                    <a:pos x="217" y="79"/>
                  </a:cxn>
                  <a:cxn ang="0">
                    <a:pos x="223" y="73"/>
                  </a:cxn>
                  <a:cxn ang="0">
                    <a:pos x="213" y="69"/>
                  </a:cxn>
                  <a:cxn ang="0">
                    <a:pos x="208" y="68"/>
                  </a:cxn>
                  <a:cxn ang="0">
                    <a:pos x="217" y="59"/>
                  </a:cxn>
                  <a:cxn ang="0">
                    <a:pos x="213" y="59"/>
                  </a:cxn>
                  <a:cxn ang="0">
                    <a:pos x="217" y="33"/>
                  </a:cxn>
                  <a:cxn ang="0">
                    <a:pos x="220" y="28"/>
                  </a:cxn>
                  <a:cxn ang="0">
                    <a:pos x="220" y="19"/>
                  </a:cxn>
                  <a:cxn ang="0">
                    <a:pos x="213" y="18"/>
                  </a:cxn>
                  <a:cxn ang="0">
                    <a:pos x="212" y="31"/>
                  </a:cxn>
                  <a:cxn ang="0">
                    <a:pos x="205" y="31"/>
                  </a:cxn>
                  <a:cxn ang="0">
                    <a:pos x="198" y="36"/>
                  </a:cxn>
                  <a:cxn ang="0">
                    <a:pos x="193" y="44"/>
                  </a:cxn>
                  <a:cxn ang="0">
                    <a:pos x="192" y="48"/>
                  </a:cxn>
                  <a:cxn ang="0">
                    <a:pos x="198" y="63"/>
                  </a:cxn>
                  <a:cxn ang="0">
                    <a:pos x="195" y="66"/>
                  </a:cxn>
                  <a:cxn ang="0">
                    <a:pos x="198" y="79"/>
                  </a:cxn>
                  <a:cxn ang="0">
                    <a:pos x="202" y="94"/>
                  </a:cxn>
                  <a:cxn ang="0">
                    <a:pos x="212" y="121"/>
                  </a:cxn>
                  <a:cxn ang="0">
                    <a:pos x="198" y="113"/>
                  </a:cxn>
                  <a:cxn ang="0">
                    <a:pos x="192" y="99"/>
                  </a:cxn>
                  <a:cxn ang="0">
                    <a:pos x="207" y="119"/>
                  </a:cxn>
                  <a:cxn ang="0">
                    <a:pos x="223" y="136"/>
                  </a:cxn>
                  <a:cxn ang="0">
                    <a:pos x="212" y="136"/>
                  </a:cxn>
                  <a:cxn ang="0">
                    <a:pos x="200" y="133"/>
                  </a:cxn>
                  <a:cxn ang="0">
                    <a:pos x="188" y="124"/>
                  </a:cxn>
                  <a:cxn ang="0">
                    <a:pos x="182" y="128"/>
                  </a:cxn>
                  <a:cxn ang="0">
                    <a:pos x="169" y="119"/>
                  </a:cxn>
                  <a:cxn ang="0">
                    <a:pos x="160" y="124"/>
                  </a:cxn>
                  <a:cxn ang="0">
                    <a:pos x="162" y="113"/>
                  </a:cxn>
                  <a:cxn ang="0">
                    <a:pos x="170" y="96"/>
                  </a:cxn>
                  <a:cxn ang="0">
                    <a:pos x="172" y="81"/>
                  </a:cxn>
                  <a:cxn ang="0">
                    <a:pos x="155" y="79"/>
                  </a:cxn>
                  <a:cxn ang="0">
                    <a:pos x="139" y="74"/>
                  </a:cxn>
                  <a:cxn ang="0">
                    <a:pos x="130" y="61"/>
                  </a:cxn>
                  <a:cxn ang="0">
                    <a:pos x="114" y="54"/>
                  </a:cxn>
                  <a:cxn ang="0">
                    <a:pos x="104" y="43"/>
                  </a:cxn>
                  <a:cxn ang="0">
                    <a:pos x="94" y="38"/>
                  </a:cxn>
                  <a:cxn ang="0">
                    <a:pos x="79" y="34"/>
                  </a:cxn>
                  <a:cxn ang="0">
                    <a:pos x="67" y="46"/>
                  </a:cxn>
                  <a:cxn ang="0">
                    <a:pos x="52" y="51"/>
                  </a:cxn>
                  <a:cxn ang="0">
                    <a:pos x="45" y="51"/>
                  </a:cxn>
                  <a:cxn ang="0">
                    <a:pos x="29" y="63"/>
                  </a:cxn>
                  <a:cxn ang="0">
                    <a:pos x="17" y="79"/>
                  </a:cxn>
                  <a:cxn ang="0">
                    <a:pos x="0" y="46"/>
                  </a:cxn>
                </a:cxnLst>
                <a:rect l="0" t="0" r="r" b="b"/>
                <a:pathLst>
                  <a:path w="297" h="144">
                    <a:moveTo>
                      <a:pt x="0" y="46"/>
                    </a:moveTo>
                    <a:lnTo>
                      <a:pt x="107" y="26"/>
                    </a:lnTo>
                    <a:lnTo>
                      <a:pt x="228" y="0"/>
                    </a:lnTo>
                    <a:lnTo>
                      <a:pt x="245" y="59"/>
                    </a:lnTo>
                    <a:lnTo>
                      <a:pt x="253" y="96"/>
                    </a:lnTo>
                    <a:lnTo>
                      <a:pt x="257" y="101"/>
                    </a:lnTo>
                    <a:lnTo>
                      <a:pt x="295" y="93"/>
                    </a:lnTo>
                    <a:lnTo>
                      <a:pt x="293" y="94"/>
                    </a:lnTo>
                    <a:lnTo>
                      <a:pt x="292" y="96"/>
                    </a:lnTo>
                    <a:lnTo>
                      <a:pt x="297" y="101"/>
                    </a:lnTo>
                    <a:lnTo>
                      <a:pt x="293" y="113"/>
                    </a:lnTo>
                    <a:lnTo>
                      <a:pt x="292" y="111"/>
                    </a:lnTo>
                    <a:lnTo>
                      <a:pt x="288" y="121"/>
                    </a:lnTo>
                    <a:lnTo>
                      <a:pt x="285" y="126"/>
                    </a:lnTo>
                    <a:lnTo>
                      <a:pt x="285" y="131"/>
                    </a:lnTo>
                    <a:lnTo>
                      <a:pt x="273" y="136"/>
                    </a:lnTo>
                    <a:lnTo>
                      <a:pt x="268" y="141"/>
                    </a:lnTo>
                    <a:lnTo>
                      <a:pt x="265" y="141"/>
                    </a:lnTo>
                    <a:lnTo>
                      <a:pt x="253" y="144"/>
                    </a:lnTo>
                    <a:lnTo>
                      <a:pt x="253" y="141"/>
                    </a:lnTo>
                    <a:lnTo>
                      <a:pt x="258" y="134"/>
                    </a:lnTo>
                    <a:lnTo>
                      <a:pt x="260" y="129"/>
                    </a:lnTo>
                    <a:lnTo>
                      <a:pt x="255" y="133"/>
                    </a:lnTo>
                    <a:lnTo>
                      <a:pt x="253" y="128"/>
                    </a:lnTo>
                    <a:lnTo>
                      <a:pt x="247" y="131"/>
                    </a:lnTo>
                    <a:lnTo>
                      <a:pt x="247" y="126"/>
                    </a:lnTo>
                    <a:lnTo>
                      <a:pt x="252" y="121"/>
                    </a:lnTo>
                    <a:lnTo>
                      <a:pt x="247" y="119"/>
                    </a:lnTo>
                    <a:lnTo>
                      <a:pt x="247" y="109"/>
                    </a:lnTo>
                    <a:lnTo>
                      <a:pt x="243" y="119"/>
                    </a:lnTo>
                    <a:lnTo>
                      <a:pt x="240" y="118"/>
                    </a:lnTo>
                    <a:lnTo>
                      <a:pt x="240" y="113"/>
                    </a:lnTo>
                    <a:lnTo>
                      <a:pt x="238" y="118"/>
                    </a:lnTo>
                    <a:lnTo>
                      <a:pt x="240" y="123"/>
                    </a:lnTo>
                    <a:lnTo>
                      <a:pt x="235" y="121"/>
                    </a:lnTo>
                    <a:lnTo>
                      <a:pt x="230" y="116"/>
                    </a:lnTo>
                    <a:lnTo>
                      <a:pt x="225" y="114"/>
                    </a:lnTo>
                    <a:lnTo>
                      <a:pt x="227" y="119"/>
                    </a:lnTo>
                    <a:lnTo>
                      <a:pt x="222" y="114"/>
                    </a:lnTo>
                    <a:lnTo>
                      <a:pt x="222" y="108"/>
                    </a:lnTo>
                    <a:lnTo>
                      <a:pt x="223" y="98"/>
                    </a:lnTo>
                    <a:lnTo>
                      <a:pt x="218" y="101"/>
                    </a:lnTo>
                    <a:lnTo>
                      <a:pt x="220" y="96"/>
                    </a:lnTo>
                    <a:lnTo>
                      <a:pt x="233" y="96"/>
                    </a:lnTo>
                    <a:lnTo>
                      <a:pt x="237" y="91"/>
                    </a:lnTo>
                    <a:lnTo>
                      <a:pt x="232" y="94"/>
                    </a:lnTo>
                    <a:lnTo>
                      <a:pt x="225" y="91"/>
                    </a:lnTo>
                    <a:lnTo>
                      <a:pt x="223" y="86"/>
                    </a:lnTo>
                    <a:lnTo>
                      <a:pt x="220" y="84"/>
                    </a:lnTo>
                    <a:lnTo>
                      <a:pt x="215" y="86"/>
                    </a:lnTo>
                    <a:lnTo>
                      <a:pt x="213" y="91"/>
                    </a:lnTo>
                    <a:lnTo>
                      <a:pt x="212" y="86"/>
                    </a:lnTo>
                    <a:lnTo>
                      <a:pt x="212" y="81"/>
                    </a:lnTo>
                    <a:lnTo>
                      <a:pt x="217" y="79"/>
                    </a:lnTo>
                    <a:lnTo>
                      <a:pt x="223" y="83"/>
                    </a:lnTo>
                    <a:lnTo>
                      <a:pt x="220" y="78"/>
                    </a:lnTo>
                    <a:lnTo>
                      <a:pt x="223" y="73"/>
                    </a:lnTo>
                    <a:lnTo>
                      <a:pt x="218" y="73"/>
                    </a:lnTo>
                    <a:lnTo>
                      <a:pt x="215" y="68"/>
                    </a:lnTo>
                    <a:lnTo>
                      <a:pt x="213" y="69"/>
                    </a:lnTo>
                    <a:lnTo>
                      <a:pt x="208" y="73"/>
                    </a:lnTo>
                    <a:lnTo>
                      <a:pt x="208" y="78"/>
                    </a:lnTo>
                    <a:lnTo>
                      <a:pt x="208" y="68"/>
                    </a:lnTo>
                    <a:lnTo>
                      <a:pt x="212" y="66"/>
                    </a:lnTo>
                    <a:lnTo>
                      <a:pt x="218" y="61"/>
                    </a:lnTo>
                    <a:lnTo>
                      <a:pt x="217" y="59"/>
                    </a:lnTo>
                    <a:lnTo>
                      <a:pt x="217" y="54"/>
                    </a:lnTo>
                    <a:lnTo>
                      <a:pt x="215" y="54"/>
                    </a:lnTo>
                    <a:lnTo>
                      <a:pt x="213" y="59"/>
                    </a:lnTo>
                    <a:lnTo>
                      <a:pt x="210" y="53"/>
                    </a:lnTo>
                    <a:lnTo>
                      <a:pt x="212" y="38"/>
                    </a:lnTo>
                    <a:lnTo>
                      <a:pt x="217" y="33"/>
                    </a:lnTo>
                    <a:lnTo>
                      <a:pt x="222" y="31"/>
                    </a:lnTo>
                    <a:lnTo>
                      <a:pt x="227" y="29"/>
                    </a:lnTo>
                    <a:lnTo>
                      <a:pt x="220" y="28"/>
                    </a:lnTo>
                    <a:lnTo>
                      <a:pt x="227" y="18"/>
                    </a:lnTo>
                    <a:lnTo>
                      <a:pt x="225" y="16"/>
                    </a:lnTo>
                    <a:lnTo>
                      <a:pt x="220" y="19"/>
                    </a:lnTo>
                    <a:lnTo>
                      <a:pt x="222" y="14"/>
                    </a:lnTo>
                    <a:lnTo>
                      <a:pt x="218" y="16"/>
                    </a:lnTo>
                    <a:lnTo>
                      <a:pt x="213" y="18"/>
                    </a:lnTo>
                    <a:lnTo>
                      <a:pt x="212" y="19"/>
                    </a:lnTo>
                    <a:lnTo>
                      <a:pt x="217" y="26"/>
                    </a:lnTo>
                    <a:lnTo>
                      <a:pt x="212" y="31"/>
                    </a:lnTo>
                    <a:lnTo>
                      <a:pt x="207" y="33"/>
                    </a:lnTo>
                    <a:lnTo>
                      <a:pt x="207" y="28"/>
                    </a:lnTo>
                    <a:lnTo>
                      <a:pt x="205" y="31"/>
                    </a:lnTo>
                    <a:lnTo>
                      <a:pt x="205" y="38"/>
                    </a:lnTo>
                    <a:lnTo>
                      <a:pt x="200" y="33"/>
                    </a:lnTo>
                    <a:lnTo>
                      <a:pt x="198" y="36"/>
                    </a:lnTo>
                    <a:lnTo>
                      <a:pt x="200" y="39"/>
                    </a:lnTo>
                    <a:lnTo>
                      <a:pt x="198" y="46"/>
                    </a:lnTo>
                    <a:lnTo>
                      <a:pt x="193" y="44"/>
                    </a:lnTo>
                    <a:lnTo>
                      <a:pt x="198" y="49"/>
                    </a:lnTo>
                    <a:lnTo>
                      <a:pt x="193" y="49"/>
                    </a:lnTo>
                    <a:lnTo>
                      <a:pt x="192" y="48"/>
                    </a:lnTo>
                    <a:lnTo>
                      <a:pt x="187" y="49"/>
                    </a:lnTo>
                    <a:lnTo>
                      <a:pt x="200" y="58"/>
                    </a:lnTo>
                    <a:lnTo>
                      <a:pt x="198" y="63"/>
                    </a:lnTo>
                    <a:lnTo>
                      <a:pt x="203" y="66"/>
                    </a:lnTo>
                    <a:lnTo>
                      <a:pt x="202" y="66"/>
                    </a:lnTo>
                    <a:lnTo>
                      <a:pt x="195" y="66"/>
                    </a:lnTo>
                    <a:lnTo>
                      <a:pt x="195" y="66"/>
                    </a:lnTo>
                    <a:lnTo>
                      <a:pt x="198" y="69"/>
                    </a:lnTo>
                    <a:lnTo>
                      <a:pt x="198" y="79"/>
                    </a:lnTo>
                    <a:lnTo>
                      <a:pt x="200" y="84"/>
                    </a:lnTo>
                    <a:lnTo>
                      <a:pt x="198" y="89"/>
                    </a:lnTo>
                    <a:lnTo>
                      <a:pt x="202" y="94"/>
                    </a:lnTo>
                    <a:lnTo>
                      <a:pt x="205" y="106"/>
                    </a:lnTo>
                    <a:lnTo>
                      <a:pt x="215" y="116"/>
                    </a:lnTo>
                    <a:lnTo>
                      <a:pt x="212" y="121"/>
                    </a:lnTo>
                    <a:lnTo>
                      <a:pt x="210" y="118"/>
                    </a:lnTo>
                    <a:lnTo>
                      <a:pt x="205" y="116"/>
                    </a:lnTo>
                    <a:lnTo>
                      <a:pt x="198" y="113"/>
                    </a:lnTo>
                    <a:lnTo>
                      <a:pt x="193" y="103"/>
                    </a:lnTo>
                    <a:lnTo>
                      <a:pt x="192" y="96"/>
                    </a:lnTo>
                    <a:lnTo>
                      <a:pt x="192" y="99"/>
                    </a:lnTo>
                    <a:lnTo>
                      <a:pt x="195" y="111"/>
                    </a:lnTo>
                    <a:lnTo>
                      <a:pt x="198" y="116"/>
                    </a:lnTo>
                    <a:lnTo>
                      <a:pt x="207" y="119"/>
                    </a:lnTo>
                    <a:lnTo>
                      <a:pt x="212" y="124"/>
                    </a:lnTo>
                    <a:lnTo>
                      <a:pt x="217" y="126"/>
                    </a:lnTo>
                    <a:lnTo>
                      <a:pt x="223" y="136"/>
                    </a:lnTo>
                    <a:lnTo>
                      <a:pt x="222" y="141"/>
                    </a:lnTo>
                    <a:lnTo>
                      <a:pt x="217" y="138"/>
                    </a:lnTo>
                    <a:lnTo>
                      <a:pt x="212" y="136"/>
                    </a:lnTo>
                    <a:lnTo>
                      <a:pt x="210" y="138"/>
                    </a:lnTo>
                    <a:lnTo>
                      <a:pt x="205" y="133"/>
                    </a:lnTo>
                    <a:lnTo>
                      <a:pt x="200" y="133"/>
                    </a:lnTo>
                    <a:lnTo>
                      <a:pt x="195" y="134"/>
                    </a:lnTo>
                    <a:lnTo>
                      <a:pt x="190" y="129"/>
                    </a:lnTo>
                    <a:lnTo>
                      <a:pt x="188" y="124"/>
                    </a:lnTo>
                    <a:lnTo>
                      <a:pt x="187" y="126"/>
                    </a:lnTo>
                    <a:lnTo>
                      <a:pt x="187" y="133"/>
                    </a:lnTo>
                    <a:lnTo>
                      <a:pt x="182" y="128"/>
                    </a:lnTo>
                    <a:lnTo>
                      <a:pt x="177" y="123"/>
                    </a:lnTo>
                    <a:lnTo>
                      <a:pt x="173" y="118"/>
                    </a:lnTo>
                    <a:lnTo>
                      <a:pt x="169" y="119"/>
                    </a:lnTo>
                    <a:lnTo>
                      <a:pt x="169" y="123"/>
                    </a:lnTo>
                    <a:lnTo>
                      <a:pt x="165" y="129"/>
                    </a:lnTo>
                    <a:lnTo>
                      <a:pt x="160" y="124"/>
                    </a:lnTo>
                    <a:lnTo>
                      <a:pt x="159" y="118"/>
                    </a:lnTo>
                    <a:lnTo>
                      <a:pt x="160" y="113"/>
                    </a:lnTo>
                    <a:lnTo>
                      <a:pt x="162" y="113"/>
                    </a:lnTo>
                    <a:lnTo>
                      <a:pt x="165" y="108"/>
                    </a:lnTo>
                    <a:lnTo>
                      <a:pt x="165" y="103"/>
                    </a:lnTo>
                    <a:lnTo>
                      <a:pt x="170" y="96"/>
                    </a:lnTo>
                    <a:lnTo>
                      <a:pt x="169" y="91"/>
                    </a:lnTo>
                    <a:lnTo>
                      <a:pt x="172" y="86"/>
                    </a:lnTo>
                    <a:lnTo>
                      <a:pt x="172" y="81"/>
                    </a:lnTo>
                    <a:lnTo>
                      <a:pt x="165" y="78"/>
                    </a:lnTo>
                    <a:lnTo>
                      <a:pt x="159" y="81"/>
                    </a:lnTo>
                    <a:lnTo>
                      <a:pt x="155" y="79"/>
                    </a:lnTo>
                    <a:lnTo>
                      <a:pt x="150" y="76"/>
                    </a:lnTo>
                    <a:lnTo>
                      <a:pt x="145" y="74"/>
                    </a:lnTo>
                    <a:lnTo>
                      <a:pt x="139" y="74"/>
                    </a:lnTo>
                    <a:lnTo>
                      <a:pt x="132" y="71"/>
                    </a:lnTo>
                    <a:lnTo>
                      <a:pt x="134" y="66"/>
                    </a:lnTo>
                    <a:lnTo>
                      <a:pt x="130" y="61"/>
                    </a:lnTo>
                    <a:lnTo>
                      <a:pt x="125" y="58"/>
                    </a:lnTo>
                    <a:lnTo>
                      <a:pt x="115" y="58"/>
                    </a:lnTo>
                    <a:lnTo>
                      <a:pt x="114" y="54"/>
                    </a:lnTo>
                    <a:lnTo>
                      <a:pt x="109" y="49"/>
                    </a:lnTo>
                    <a:lnTo>
                      <a:pt x="109" y="44"/>
                    </a:lnTo>
                    <a:lnTo>
                      <a:pt x="104" y="43"/>
                    </a:lnTo>
                    <a:lnTo>
                      <a:pt x="105" y="38"/>
                    </a:lnTo>
                    <a:lnTo>
                      <a:pt x="105" y="38"/>
                    </a:lnTo>
                    <a:lnTo>
                      <a:pt x="94" y="38"/>
                    </a:lnTo>
                    <a:lnTo>
                      <a:pt x="89" y="34"/>
                    </a:lnTo>
                    <a:lnTo>
                      <a:pt x="84" y="33"/>
                    </a:lnTo>
                    <a:lnTo>
                      <a:pt x="79" y="34"/>
                    </a:lnTo>
                    <a:lnTo>
                      <a:pt x="77" y="39"/>
                    </a:lnTo>
                    <a:lnTo>
                      <a:pt x="70" y="39"/>
                    </a:lnTo>
                    <a:lnTo>
                      <a:pt x="67" y="46"/>
                    </a:lnTo>
                    <a:lnTo>
                      <a:pt x="65" y="51"/>
                    </a:lnTo>
                    <a:lnTo>
                      <a:pt x="57" y="51"/>
                    </a:lnTo>
                    <a:lnTo>
                      <a:pt x="52" y="51"/>
                    </a:lnTo>
                    <a:lnTo>
                      <a:pt x="47" y="46"/>
                    </a:lnTo>
                    <a:lnTo>
                      <a:pt x="45" y="46"/>
                    </a:lnTo>
                    <a:lnTo>
                      <a:pt x="45" y="51"/>
                    </a:lnTo>
                    <a:lnTo>
                      <a:pt x="37" y="61"/>
                    </a:lnTo>
                    <a:lnTo>
                      <a:pt x="32" y="61"/>
                    </a:lnTo>
                    <a:lnTo>
                      <a:pt x="29" y="63"/>
                    </a:lnTo>
                    <a:lnTo>
                      <a:pt x="25" y="68"/>
                    </a:lnTo>
                    <a:lnTo>
                      <a:pt x="20" y="73"/>
                    </a:lnTo>
                    <a:lnTo>
                      <a:pt x="17" y="79"/>
                    </a:lnTo>
                    <a:lnTo>
                      <a:pt x="12" y="83"/>
                    </a:lnTo>
                    <a:lnTo>
                      <a:pt x="9" y="89"/>
                    </a:lnTo>
                    <a:lnTo>
                      <a:pt x="0" y="46"/>
                    </a:lnTo>
                    <a:close/>
                  </a:path>
                </a:pathLst>
              </a:custGeom>
              <a:solidFill>
                <a:srgbClr val="F26922"/>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14" name="Freeform 546"/>
              <p:cNvSpPr>
                <a:spLocks/>
              </p:cNvSpPr>
              <p:nvPr/>
            </p:nvSpPr>
            <p:spPr bwMode="auto">
              <a:xfrm>
                <a:off x="4912" y="2678"/>
                <a:ext cx="297" cy="144"/>
              </a:xfrm>
              <a:custGeom>
                <a:avLst/>
                <a:gdLst/>
                <a:ahLst/>
                <a:cxnLst>
                  <a:cxn ang="0">
                    <a:pos x="228" y="0"/>
                  </a:cxn>
                  <a:cxn ang="0">
                    <a:pos x="257" y="101"/>
                  </a:cxn>
                  <a:cxn ang="0">
                    <a:pos x="292" y="96"/>
                  </a:cxn>
                  <a:cxn ang="0">
                    <a:pos x="292" y="111"/>
                  </a:cxn>
                  <a:cxn ang="0">
                    <a:pos x="285" y="131"/>
                  </a:cxn>
                  <a:cxn ang="0">
                    <a:pos x="265" y="141"/>
                  </a:cxn>
                  <a:cxn ang="0">
                    <a:pos x="258" y="134"/>
                  </a:cxn>
                  <a:cxn ang="0">
                    <a:pos x="253" y="128"/>
                  </a:cxn>
                  <a:cxn ang="0">
                    <a:pos x="252" y="121"/>
                  </a:cxn>
                  <a:cxn ang="0">
                    <a:pos x="243" y="119"/>
                  </a:cxn>
                  <a:cxn ang="0">
                    <a:pos x="238" y="118"/>
                  </a:cxn>
                  <a:cxn ang="0">
                    <a:pos x="230" y="116"/>
                  </a:cxn>
                  <a:cxn ang="0">
                    <a:pos x="222" y="114"/>
                  </a:cxn>
                  <a:cxn ang="0">
                    <a:pos x="218" y="101"/>
                  </a:cxn>
                  <a:cxn ang="0">
                    <a:pos x="237" y="91"/>
                  </a:cxn>
                  <a:cxn ang="0">
                    <a:pos x="223" y="86"/>
                  </a:cxn>
                  <a:cxn ang="0">
                    <a:pos x="213" y="91"/>
                  </a:cxn>
                  <a:cxn ang="0">
                    <a:pos x="217" y="79"/>
                  </a:cxn>
                  <a:cxn ang="0">
                    <a:pos x="223" y="73"/>
                  </a:cxn>
                  <a:cxn ang="0">
                    <a:pos x="213" y="69"/>
                  </a:cxn>
                  <a:cxn ang="0">
                    <a:pos x="208" y="68"/>
                  </a:cxn>
                  <a:cxn ang="0">
                    <a:pos x="217" y="59"/>
                  </a:cxn>
                  <a:cxn ang="0">
                    <a:pos x="213" y="59"/>
                  </a:cxn>
                  <a:cxn ang="0">
                    <a:pos x="217" y="33"/>
                  </a:cxn>
                  <a:cxn ang="0">
                    <a:pos x="220" y="28"/>
                  </a:cxn>
                  <a:cxn ang="0">
                    <a:pos x="220" y="19"/>
                  </a:cxn>
                  <a:cxn ang="0">
                    <a:pos x="213" y="18"/>
                  </a:cxn>
                  <a:cxn ang="0">
                    <a:pos x="212" y="31"/>
                  </a:cxn>
                  <a:cxn ang="0">
                    <a:pos x="205" y="31"/>
                  </a:cxn>
                  <a:cxn ang="0">
                    <a:pos x="198" y="36"/>
                  </a:cxn>
                  <a:cxn ang="0">
                    <a:pos x="193" y="44"/>
                  </a:cxn>
                  <a:cxn ang="0">
                    <a:pos x="192" y="48"/>
                  </a:cxn>
                  <a:cxn ang="0">
                    <a:pos x="198" y="63"/>
                  </a:cxn>
                  <a:cxn ang="0">
                    <a:pos x="195" y="66"/>
                  </a:cxn>
                  <a:cxn ang="0">
                    <a:pos x="198" y="79"/>
                  </a:cxn>
                  <a:cxn ang="0">
                    <a:pos x="202" y="94"/>
                  </a:cxn>
                  <a:cxn ang="0">
                    <a:pos x="212" y="121"/>
                  </a:cxn>
                  <a:cxn ang="0">
                    <a:pos x="198" y="113"/>
                  </a:cxn>
                  <a:cxn ang="0">
                    <a:pos x="192" y="99"/>
                  </a:cxn>
                  <a:cxn ang="0">
                    <a:pos x="207" y="119"/>
                  </a:cxn>
                  <a:cxn ang="0">
                    <a:pos x="223" y="136"/>
                  </a:cxn>
                  <a:cxn ang="0">
                    <a:pos x="212" y="136"/>
                  </a:cxn>
                  <a:cxn ang="0">
                    <a:pos x="200" y="133"/>
                  </a:cxn>
                  <a:cxn ang="0">
                    <a:pos x="188" y="124"/>
                  </a:cxn>
                  <a:cxn ang="0">
                    <a:pos x="182" y="128"/>
                  </a:cxn>
                  <a:cxn ang="0">
                    <a:pos x="169" y="119"/>
                  </a:cxn>
                  <a:cxn ang="0">
                    <a:pos x="160" y="124"/>
                  </a:cxn>
                  <a:cxn ang="0">
                    <a:pos x="162" y="113"/>
                  </a:cxn>
                  <a:cxn ang="0">
                    <a:pos x="170" y="96"/>
                  </a:cxn>
                  <a:cxn ang="0">
                    <a:pos x="172" y="81"/>
                  </a:cxn>
                  <a:cxn ang="0">
                    <a:pos x="155" y="79"/>
                  </a:cxn>
                  <a:cxn ang="0">
                    <a:pos x="139" y="74"/>
                  </a:cxn>
                  <a:cxn ang="0">
                    <a:pos x="130" y="61"/>
                  </a:cxn>
                  <a:cxn ang="0">
                    <a:pos x="114" y="54"/>
                  </a:cxn>
                  <a:cxn ang="0">
                    <a:pos x="104" y="43"/>
                  </a:cxn>
                  <a:cxn ang="0">
                    <a:pos x="94" y="38"/>
                  </a:cxn>
                  <a:cxn ang="0">
                    <a:pos x="79" y="34"/>
                  </a:cxn>
                  <a:cxn ang="0">
                    <a:pos x="67" y="46"/>
                  </a:cxn>
                  <a:cxn ang="0">
                    <a:pos x="52" y="51"/>
                  </a:cxn>
                  <a:cxn ang="0">
                    <a:pos x="45" y="51"/>
                  </a:cxn>
                  <a:cxn ang="0">
                    <a:pos x="29" y="63"/>
                  </a:cxn>
                  <a:cxn ang="0">
                    <a:pos x="17" y="79"/>
                  </a:cxn>
                  <a:cxn ang="0">
                    <a:pos x="0" y="46"/>
                  </a:cxn>
                </a:cxnLst>
                <a:rect l="0" t="0" r="r" b="b"/>
                <a:pathLst>
                  <a:path w="297" h="144">
                    <a:moveTo>
                      <a:pt x="0" y="46"/>
                    </a:moveTo>
                    <a:lnTo>
                      <a:pt x="107" y="26"/>
                    </a:lnTo>
                    <a:lnTo>
                      <a:pt x="228" y="0"/>
                    </a:lnTo>
                    <a:lnTo>
                      <a:pt x="245" y="59"/>
                    </a:lnTo>
                    <a:lnTo>
                      <a:pt x="253" y="96"/>
                    </a:lnTo>
                    <a:lnTo>
                      <a:pt x="257" y="101"/>
                    </a:lnTo>
                    <a:lnTo>
                      <a:pt x="295" y="93"/>
                    </a:lnTo>
                    <a:lnTo>
                      <a:pt x="293" y="94"/>
                    </a:lnTo>
                    <a:lnTo>
                      <a:pt x="292" y="96"/>
                    </a:lnTo>
                    <a:lnTo>
                      <a:pt x="297" y="101"/>
                    </a:lnTo>
                    <a:lnTo>
                      <a:pt x="293" y="113"/>
                    </a:lnTo>
                    <a:lnTo>
                      <a:pt x="292" y="111"/>
                    </a:lnTo>
                    <a:lnTo>
                      <a:pt x="288" y="121"/>
                    </a:lnTo>
                    <a:lnTo>
                      <a:pt x="285" y="126"/>
                    </a:lnTo>
                    <a:lnTo>
                      <a:pt x="285" y="131"/>
                    </a:lnTo>
                    <a:lnTo>
                      <a:pt x="273" y="136"/>
                    </a:lnTo>
                    <a:lnTo>
                      <a:pt x="268" y="141"/>
                    </a:lnTo>
                    <a:lnTo>
                      <a:pt x="265" y="141"/>
                    </a:lnTo>
                    <a:lnTo>
                      <a:pt x="253" y="144"/>
                    </a:lnTo>
                    <a:lnTo>
                      <a:pt x="253" y="141"/>
                    </a:lnTo>
                    <a:lnTo>
                      <a:pt x="258" y="134"/>
                    </a:lnTo>
                    <a:lnTo>
                      <a:pt x="260" y="129"/>
                    </a:lnTo>
                    <a:lnTo>
                      <a:pt x="255" y="133"/>
                    </a:lnTo>
                    <a:lnTo>
                      <a:pt x="253" y="128"/>
                    </a:lnTo>
                    <a:lnTo>
                      <a:pt x="247" y="131"/>
                    </a:lnTo>
                    <a:lnTo>
                      <a:pt x="247" y="126"/>
                    </a:lnTo>
                    <a:lnTo>
                      <a:pt x="252" y="121"/>
                    </a:lnTo>
                    <a:lnTo>
                      <a:pt x="247" y="119"/>
                    </a:lnTo>
                    <a:lnTo>
                      <a:pt x="247" y="109"/>
                    </a:lnTo>
                    <a:lnTo>
                      <a:pt x="243" y="119"/>
                    </a:lnTo>
                    <a:lnTo>
                      <a:pt x="240" y="118"/>
                    </a:lnTo>
                    <a:lnTo>
                      <a:pt x="240" y="113"/>
                    </a:lnTo>
                    <a:lnTo>
                      <a:pt x="238" y="118"/>
                    </a:lnTo>
                    <a:lnTo>
                      <a:pt x="240" y="123"/>
                    </a:lnTo>
                    <a:lnTo>
                      <a:pt x="235" y="121"/>
                    </a:lnTo>
                    <a:lnTo>
                      <a:pt x="230" y="116"/>
                    </a:lnTo>
                    <a:lnTo>
                      <a:pt x="225" y="114"/>
                    </a:lnTo>
                    <a:lnTo>
                      <a:pt x="227" y="119"/>
                    </a:lnTo>
                    <a:lnTo>
                      <a:pt x="222" y="114"/>
                    </a:lnTo>
                    <a:lnTo>
                      <a:pt x="222" y="108"/>
                    </a:lnTo>
                    <a:lnTo>
                      <a:pt x="223" y="98"/>
                    </a:lnTo>
                    <a:lnTo>
                      <a:pt x="218" y="101"/>
                    </a:lnTo>
                    <a:lnTo>
                      <a:pt x="220" y="96"/>
                    </a:lnTo>
                    <a:lnTo>
                      <a:pt x="233" y="96"/>
                    </a:lnTo>
                    <a:lnTo>
                      <a:pt x="237" y="91"/>
                    </a:lnTo>
                    <a:lnTo>
                      <a:pt x="232" y="94"/>
                    </a:lnTo>
                    <a:lnTo>
                      <a:pt x="225" y="91"/>
                    </a:lnTo>
                    <a:lnTo>
                      <a:pt x="223" y="86"/>
                    </a:lnTo>
                    <a:lnTo>
                      <a:pt x="220" y="84"/>
                    </a:lnTo>
                    <a:lnTo>
                      <a:pt x="215" y="86"/>
                    </a:lnTo>
                    <a:lnTo>
                      <a:pt x="213" y="91"/>
                    </a:lnTo>
                    <a:lnTo>
                      <a:pt x="212" y="86"/>
                    </a:lnTo>
                    <a:lnTo>
                      <a:pt x="212" y="81"/>
                    </a:lnTo>
                    <a:lnTo>
                      <a:pt x="217" y="79"/>
                    </a:lnTo>
                    <a:lnTo>
                      <a:pt x="223" y="83"/>
                    </a:lnTo>
                    <a:lnTo>
                      <a:pt x="220" y="78"/>
                    </a:lnTo>
                    <a:lnTo>
                      <a:pt x="223" y="73"/>
                    </a:lnTo>
                    <a:lnTo>
                      <a:pt x="218" y="73"/>
                    </a:lnTo>
                    <a:lnTo>
                      <a:pt x="215" y="68"/>
                    </a:lnTo>
                    <a:lnTo>
                      <a:pt x="213" y="69"/>
                    </a:lnTo>
                    <a:lnTo>
                      <a:pt x="208" y="73"/>
                    </a:lnTo>
                    <a:lnTo>
                      <a:pt x="208" y="78"/>
                    </a:lnTo>
                    <a:lnTo>
                      <a:pt x="208" y="68"/>
                    </a:lnTo>
                    <a:lnTo>
                      <a:pt x="212" y="66"/>
                    </a:lnTo>
                    <a:lnTo>
                      <a:pt x="218" y="61"/>
                    </a:lnTo>
                    <a:lnTo>
                      <a:pt x="217" y="59"/>
                    </a:lnTo>
                    <a:lnTo>
                      <a:pt x="217" y="54"/>
                    </a:lnTo>
                    <a:lnTo>
                      <a:pt x="215" y="54"/>
                    </a:lnTo>
                    <a:lnTo>
                      <a:pt x="213" y="59"/>
                    </a:lnTo>
                    <a:lnTo>
                      <a:pt x="210" y="53"/>
                    </a:lnTo>
                    <a:lnTo>
                      <a:pt x="212" y="38"/>
                    </a:lnTo>
                    <a:lnTo>
                      <a:pt x="217" y="33"/>
                    </a:lnTo>
                    <a:lnTo>
                      <a:pt x="222" y="31"/>
                    </a:lnTo>
                    <a:lnTo>
                      <a:pt x="227" y="29"/>
                    </a:lnTo>
                    <a:lnTo>
                      <a:pt x="220" y="28"/>
                    </a:lnTo>
                    <a:lnTo>
                      <a:pt x="227" y="18"/>
                    </a:lnTo>
                    <a:lnTo>
                      <a:pt x="225" y="16"/>
                    </a:lnTo>
                    <a:lnTo>
                      <a:pt x="220" y="19"/>
                    </a:lnTo>
                    <a:lnTo>
                      <a:pt x="222" y="14"/>
                    </a:lnTo>
                    <a:lnTo>
                      <a:pt x="218" y="16"/>
                    </a:lnTo>
                    <a:lnTo>
                      <a:pt x="213" y="18"/>
                    </a:lnTo>
                    <a:lnTo>
                      <a:pt x="212" y="19"/>
                    </a:lnTo>
                    <a:lnTo>
                      <a:pt x="217" y="26"/>
                    </a:lnTo>
                    <a:lnTo>
                      <a:pt x="212" y="31"/>
                    </a:lnTo>
                    <a:lnTo>
                      <a:pt x="207" y="33"/>
                    </a:lnTo>
                    <a:lnTo>
                      <a:pt x="207" y="28"/>
                    </a:lnTo>
                    <a:lnTo>
                      <a:pt x="205" y="31"/>
                    </a:lnTo>
                    <a:lnTo>
                      <a:pt x="205" y="38"/>
                    </a:lnTo>
                    <a:lnTo>
                      <a:pt x="200" y="33"/>
                    </a:lnTo>
                    <a:lnTo>
                      <a:pt x="198" y="36"/>
                    </a:lnTo>
                    <a:lnTo>
                      <a:pt x="200" y="39"/>
                    </a:lnTo>
                    <a:lnTo>
                      <a:pt x="198" y="46"/>
                    </a:lnTo>
                    <a:lnTo>
                      <a:pt x="193" y="44"/>
                    </a:lnTo>
                    <a:lnTo>
                      <a:pt x="198" y="49"/>
                    </a:lnTo>
                    <a:lnTo>
                      <a:pt x="193" y="49"/>
                    </a:lnTo>
                    <a:lnTo>
                      <a:pt x="192" y="48"/>
                    </a:lnTo>
                    <a:lnTo>
                      <a:pt x="187" y="49"/>
                    </a:lnTo>
                    <a:lnTo>
                      <a:pt x="200" y="58"/>
                    </a:lnTo>
                    <a:lnTo>
                      <a:pt x="198" y="63"/>
                    </a:lnTo>
                    <a:lnTo>
                      <a:pt x="203" y="66"/>
                    </a:lnTo>
                    <a:lnTo>
                      <a:pt x="202" y="66"/>
                    </a:lnTo>
                    <a:lnTo>
                      <a:pt x="195" y="66"/>
                    </a:lnTo>
                    <a:lnTo>
                      <a:pt x="195" y="66"/>
                    </a:lnTo>
                    <a:lnTo>
                      <a:pt x="198" y="69"/>
                    </a:lnTo>
                    <a:lnTo>
                      <a:pt x="198" y="79"/>
                    </a:lnTo>
                    <a:lnTo>
                      <a:pt x="200" y="84"/>
                    </a:lnTo>
                    <a:lnTo>
                      <a:pt x="198" y="89"/>
                    </a:lnTo>
                    <a:lnTo>
                      <a:pt x="202" y="94"/>
                    </a:lnTo>
                    <a:lnTo>
                      <a:pt x="205" y="106"/>
                    </a:lnTo>
                    <a:lnTo>
                      <a:pt x="215" y="116"/>
                    </a:lnTo>
                    <a:lnTo>
                      <a:pt x="212" y="121"/>
                    </a:lnTo>
                    <a:lnTo>
                      <a:pt x="210" y="118"/>
                    </a:lnTo>
                    <a:lnTo>
                      <a:pt x="205" y="116"/>
                    </a:lnTo>
                    <a:lnTo>
                      <a:pt x="198" y="113"/>
                    </a:lnTo>
                    <a:lnTo>
                      <a:pt x="193" y="103"/>
                    </a:lnTo>
                    <a:lnTo>
                      <a:pt x="192" y="96"/>
                    </a:lnTo>
                    <a:lnTo>
                      <a:pt x="192" y="99"/>
                    </a:lnTo>
                    <a:lnTo>
                      <a:pt x="195" y="111"/>
                    </a:lnTo>
                    <a:lnTo>
                      <a:pt x="198" y="116"/>
                    </a:lnTo>
                    <a:lnTo>
                      <a:pt x="207" y="119"/>
                    </a:lnTo>
                    <a:lnTo>
                      <a:pt x="212" y="124"/>
                    </a:lnTo>
                    <a:lnTo>
                      <a:pt x="217" y="126"/>
                    </a:lnTo>
                    <a:lnTo>
                      <a:pt x="223" y="136"/>
                    </a:lnTo>
                    <a:lnTo>
                      <a:pt x="222" y="141"/>
                    </a:lnTo>
                    <a:lnTo>
                      <a:pt x="217" y="138"/>
                    </a:lnTo>
                    <a:lnTo>
                      <a:pt x="212" y="136"/>
                    </a:lnTo>
                    <a:lnTo>
                      <a:pt x="210" y="138"/>
                    </a:lnTo>
                    <a:lnTo>
                      <a:pt x="205" y="133"/>
                    </a:lnTo>
                    <a:lnTo>
                      <a:pt x="200" y="133"/>
                    </a:lnTo>
                    <a:lnTo>
                      <a:pt x="195" y="134"/>
                    </a:lnTo>
                    <a:lnTo>
                      <a:pt x="190" y="129"/>
                    </a:lnTo>
                    <a:lnTo>
                      <a:pt x="188" y="124"/>
                    </a:lnTo>
                    <a:lnTo>
                      <a:pt x="187" y="126"/>
                    </a:lnTo>
                    <a:lnTo>
                      <a:pt x="187" y="133"/>
                    </a:lnTo>
                    <a:lnTo>
                      <a:pt x="182" y="128"/>
                    </a:lnTo>
                    <a:lnTo>
                      <a:pt x="177" y="123"/>
                    </a:lnTo>
                    <a:lnTo>
                      <a:pt x="173" y="118"/>
                    </a:lnTo>
                    <a:lnTo>
                      <a:pt x="169" y="119"/>
                    </a:lnTo>
                    <a:lnTo>
                      <a:pt x="169" y="123"/>
                    </a:lnTo>
                    <a:lnTo>
                      <a:pt x="165" y="129"/>
                    </a:lnTo>
                    <a:lnTo>
                      <a:pt x="160" y="124"/>
                    </a:lnTo>
                    <a:lnTo>
                      <a:pt x="159" y="118"/>
                    </a:lnTo>
                    <a:lnTo>
                      <a:pt x="160" y="113"/>
                    </a:lnTo>
                    <a:lnTo>
                      <a:pt x="162" y="113"/>
                    </a:lnTo>
                    <a:lnTo>
                      <a:pt x="165" y="108"/>
                    </a:lnTo>
                    <a:lnTo>
                      <a:pt x="165" y="103"/>
                    </a:lnTo>
                    <a:lnTo>
                      <a:pt x="170" y="96"/>
                    </a:lnTo>
                    <a:lnTo>
                      <a:pt x="169" y="91"/>
                    </a:lnTo>
                    <a:lnTo>
                      <a:pt x="172" y="86"/>
                    </a:lnTo>
                    <a:lnTo>
                      <a:pt x="172" y="81"/>
                    </a:lnTo>
                    <a:lnTo>
                      <a:pt x="165" y="78"/>
                    </a:lnTo>
                    <a:lnTo>
                      <a:pt x="159" y="81"/>
                    </a:lnTo>
                    <a:lnTo>
                      <a:pt x="155" y="79"/>
                    </a:lnTo>
                    <a:lnTo>
                      <a:pt x="150" y="76"/>
                    </a:lnTo>
                    <a:lnTo>
                      <a:pt x="145" y="74"/>
                    </a:lnTo>
                    <a:lnTo>
                      <a:pt x="139" y="74"/>
                    </a:lnTo>
                    <a:lnTo>
                      <a:pt x="132" y="71"/>
                    </a:lnTo>
                    <a:lnTo>
                      <a:pt x="134" y="66"/>
                    </a:lnTo>
                    <a:lnTo>
                      <a:pt x="130" y="61"/>
                    </a:lnTo>
                    <a:lnTo>
                      <a:pt x="125" y="58"/>
                    </a:lnTo>
                    <a:lnTo>
                      <a:pt x="115" y="58"/>
                    </a:lnTo>
                    <a:lnTo>
                      <a:pt x="114" y="54"/>
                    </a:lnTo>
                    <a:lnTo>
                      <a:pt x="109" y="49"/>
                    </a:lnTo>
                    <a:lnTo>
                      <a:pt x="109" y="44"/>
                    </a:lnTo>
                    <a:lnTo>
                      <a:pt x="104" y="43"/>
                    </a:lnTo>
                    <a:lnTo>
                      <a:pt x="105" y="38"/>
                    </a:lnTo>
                    <a:lnTo>
                      <a:pt x="105" y="38"/>
                    </a:lnTo>
                    <a:lnTo>
                      <a:pt x="94" y="38"/>
                    </a:lnTo>
                    <a:lnTo>
                      <a:pt x="89" y="34"/>
                    </a:lnTo>
                    <a:lnTo>
                      <a:pt x="84" y="33"/>
                    </a:lnTo>
                    <a:lnTo>
                      <a:pt x="79" y="34"/>
                    </a:lnTo>
                    <a:lnTo>
                      <a:pt x="77" y="39"/>
                    </a:lnTo>
                    <a:lnTo>
                      <a:pt x="70" y="39"/>
                    </a:lnTo>
                    <a:lnTo>
                      <a:pt x="67" y="46"/>
                    </a:lnTo>
                    <a:lnTo>
                      <a:pt x="65" y="51"/>
                    </a:lnTo>
                    <a:lnTo>
                      <a:pt x="57" y="51"/>
                    </a:lnTo>
                    <a:lnTo>
                      <a:pt x="52" y="51"/>
                    </a:lnTo>
                    <a:lnTo>
                      <a:pt x="47" y="46"/>
                    </a:lnTo>
                    <a:lnTo>
                      <a:pt x="45" y="46"/>
                    </a:lnTo>
                    <a:lnTo>
                      <a:pt x="45" y="51"/>
                    </a:lnTo>
                    <a:lnTo>
                      <a:pt x="37" y="61"/>
                    </a:lnTo>
                    <a:lnTo>
                      <a:pt x="32" y="61"/>
                    </a:lnTo>
                    <a:lnTo>
                      <a:pt x="29" y="63"/>
                    </a:lnTo>
                    <a:lnTo>
                      <a:pt x="25" y="68"/>
                    </a:lnTo>
                    <a:lnTo>
                      <a:pt x="20" y="73"/>
                    </a:lnTo>
                    <a:lnTo>
                      <a:pt x="17" y="79"/>
                    </a:lnTo>
                    <a:lnTo>
                      <a:pt x="12" y="83"/>
                    </a:lnTo>
                    <a:lnTo>
                      <a:pt x="9" y="89"/>
                    </a:lnTo>
                    <a:lnTo>
                      <a:pt x="0" y="46"/>
                    </a:lnTo>
                  </a:path>
                </a:pathLst>
              </a:custGeom>
              <a:solidFill>
                <a:srgbClr val="4E0E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15" name="Freeform 547"/>
              <p:cNvSpPr>
                <a:spLocks/>
              </p:cNvSpPr>
              <p:nvPr/>
            </p:nvSpPr>
            <p:spPr bwMode="auto">
              <a:xfrm>
                <a:off x="5170" y="2809"/>
                <a:ext cx="27" cy="80"/>
              </a:xfrm>
              <a:custGeom>
                <a:avLst/>
                <a:gdLst/>
                <a:ahLst/>
                <a:cxnLst>
                  <a:cxn ang="0">
                    <a:pos x="9" y="60"/>
                  </a:cxn>
                  <a:cxn ang="0">
                    <a:pos x="10" y="70"/>
                  </a:cxn>
                  <a:cxn ang="0">
                    <a:pos x="5" y="80"/>
                  </a:cxn>
                  <a:cxn ang="0">
                    <a:pos x="0" y="72"/>
                  </a:cxn>
                  <a:cxn ang="0">
                    <a:pos x="0" y="62"/>
                  </a:cxn>
                  <a:cxn ang="0">
                    <a:pos x="0" y="60"/>
                  </a:cxn>
                  <a:cxn ang="0">
                    <a:pos x="0" y="55"/>
                  </a:cxn>
                  <a:cxn ang="0">
                    <a:pos x="0" y="43"/>
                  </a:cxn>
                  <a:cxn ang="0">
                    <a:pos x="5" y="35"/>
                  </a:cxn>
                  <a:cxn ang="0">
                    <a:pos x="5" y="23"/>
                  </a:cxn>
                  <a:cxn ang="0">
                    <a:pos x="10" y="23"/>
                  </a:cxn>
                  <a:cxn ang="0">
                    <a:pos x="12" y="18"/>
                  </a:cxn>
                  <a:cxn ang="0">
                    <a:pos x="7" y="15"/>
                  </a:cxn>
                  <a:cxn ang="0">
                    <a:pos x="10" y="10"/>
                  </a:cxn>
                  <a:cxn ang="0">
                    <a:pos x="15" y="5"/>
                  </a:cxn>
                  <a:cxn ang="0">
                    <a:pos x="27" y="0"/>
                  </a:cxn>
                  <a:cxn ang="0">
                    <a:pos x="25" y="8"/>
                  </a:cxn>
                  <a:cxn ang="0">
                    <a:pos x="25" y="13"/>
                  </a:cxn>
                  <a:cxn ang="0">
                    <a:pos x="22" y="20"/>
                  </a:cxn>
                  <a:cxn ang="0">
                    <a:pos x="20" y="32"/>
                  </a:cxn>
                  <a:cxn ang="0">
                    <a:pos x="20" y="42"/>
                  </a:cxn>
                  <a:cxn ang="0">
                    <a:pos x="19" y="47"/>
                  </a:cxn>
                  <a:cxn ang="0">
                    <a:pos x="19" y="48"/>
                  </a:cxn>
                  <a:cxn ang="0">
                    <a:pos x="14" y="43"/>
                  </a:cxn>
                  <a:cxn ang="0">
                    <a:pos x="12" y="48"/>
                  </a:cxn>
                  <a:cxn ang="0">
                    <a:pos x="10" y="55"/>
                  </a:cxn>
                  <a:cxn ang="0">
                    <a:pos x="9" y="60"/>
                  </a:cxn>
                </a:cxnLst>
                <a:rect l="0" t="0" r="r" b="b"/>
                <a:pathLst>
                  <a:path w="27" h="80">
                    <a:moveTo>
                      <a:pt x="9" y="60"/>
                    </a:moveTo>
                    <a:lnTo>
                      <a:pt x="10" y="70"/>
                    </a:lnTo>
                    <a:lnTo>
                      <a:pt x="5" y="80"/>
                    </a:lnTo>
                    <a:lnTo>
                      <a:pt x="0" y="72"/>
                    </a:lnTo>
                    <a:lnTo>
                      <a:pt x="0" y="62"/>
                    </a:lnTo>
                    <a:lnTo>
                      <a:pt x="0" y="60"/>
                    </a:lnTo>
                    <a:lnTo>
                      <a:pt x="0" y="55"/>
                    </a:lnTo>
                    <a:lnTo>
                      <a:pt x="0" y="43"/>
                    </a:lnTo>
                    <a:lnTo>
                      <a:pt x="5" y="35"/>
                    </a:lnTo>
                    <a:lnTo>
                      <a:pt x="5" y="23"/>
                    </a:lnTo>
                    <a:lnTo>
                      <a:pt x="10" y="23"/>
                    </a:lnTo>
                    <a:lnTo>
                      <a:pt x="12" y="18"/>
                    </a:lnTo>
                    <a:lnTo>
                      <a:pt x="7" y="15"/>
                    </a:lnTo>
                    <a:lnTo>
                      <a:pt x="10" y="10"/>
                    </a:lnTo>
                    <a:lnTo>
                      <a:pt x="15" y="5"/>
                    </a:lnTo>
                    <a:lnTo>
                      <a:pt x="27" y="0"/>
                    </a:lnTo>
                    <a:lnTo>
                      <a:pt x="25" y="8"/>
                    </a:lnTo>
                    <a:lnTo>
                      <a:pt x="25" y="13"/>
                    </a:lnTo>
                    <a:lnTo>
                      <a:pt x="22" y="20"/>
                    </a:lnTo>
                    <a:lnTo>
                      <a:pt x="20" y="32"/>
                    </a:lnTo>
                    <a:lnTo>
                      <a:pt x="20" y="42"/>
                    </a:lnTo>
                    <a:lnTo>
                      <a:pt x="19" y="47"/>
                    </a:lnTo>
                    <a:lnTo>
                      <a:pt x="19" y="48"/>
                    </a:lnTo>
                    <a:lnTo>
                      <a:pt x="14" y="43"/>
                    </a:lnTo>
                    <a:lnTo>
                      <a:pt x="12" y="48"/>
                    </a:lnTo>
                    <a:lnTo>
                      <a:pt x="10" y="55"/>
                    </a:lnTo>
                    <a:lnTo>
                      <a:pt x="9" y="60"/>
                    </a:lnTo>
                    <a:close/>
                  </a:path>
                </a:pathLst>
              </a:custGeom>
              <a:solidFill>
                <a:srgbClr val="F26922"/>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16" name="Freeform 548"/>
              <p:cNvSpPr>
                <a:spLocks/>
              </p:cNvSpPr>
              <p:nvPr/>
            </p:nvSpPr>
            <p:spPr bwMode="auto">
              <a:xfrm>
                <a:off x="5170" y="2809"/>
                <a:ext cx="27" cy="80"/>
              </a:xfrm>
              <a:custGeom>
                <a:avLst/>
                <a:gdLst/>
                <a:ahLst/>
                <a:cxnLst>
                  <a:cxn ang="0">
                    <a:pos x="9" y="60"/>
                  </a:cxn>
                  <a:cxn ang="0">
                    <a:pos x="10" y="70"/>
                  </a:cxn>
                  <a:cxn ang="0">
                    <a:pos x="5" y="80"/>
                  </a:cxn>
                  <a:cxn ang="0">
                    <a:pos x="0" y="72"/>
                  </a:cxn>
                  <a:cxn ang="0">
                    <a:pos x="0" y="62"/>
                  </a:cxn>
                  <a:cxn ang="0">
                    <a:pos x="0" y="60"/>
                  </a:cxn>
                  <a:cxn ang="0">
                    <a:pos x="0" y="55"/>
                  </a:cxn>
                  <a:cxn ang="0">
                    <a:pos x="0" y="43"/>
                  </a:cxn>
                  <a:cxn ang="0">
                    <a:pos x="5" y="35"/>
                  </a:cxn>
                  <a:cxn ang="0">
                    <a:pos x="5" y="23"/>
                  </a:cxn>
                  <a:cxn ang="0">
                    <a:pos x="10" y="23"/>
                  </a:cxn>
                  <a:cxn ang="0">
                    <a:pos x="12" y="18"/>
                  </a:cxn>
                  <a:cxn ang="0">
                    <a:pos x="7" y="15"/>
                  </a:cxn>
                  <a:cxn ang="0">
                    <a:pos x="10" y="10"/>
                  </a:cxn>
                  <a:cxn ang="0">
                    <a:pos x="15" y="5"/>
                  </a:cxn>
                  <a:cxn ang="0">
                    <a:pos x="27" y="0"/>
                  </a:cxn>
                  <a:cxn ang="0">
                    <a:pos x="25" y="8"/>
                  </a:cxn>
                  <a:cxn ang="0">
                    <a:pos x="25" y="13"/>
                  </a:cxn>
                  <a:cxn ang="0">
                    <a:pos x="22" y="20"/>
                  </a:cxn>
                  <a:cxn ang="0">
                    <a:pos x="20" y="32"/>
                  </a:cxn>
                  <a:cxn ang="0">
                    <a:pos x="20" y="42"/>
                  </a:cxn>
                  <a:cxn ang="0">
                    <a:pos x="19" y="47"/>
                  </a:cxn>
                  <a:cxn ang="0">
                    <a:pos x="19" y="48"/>
                  </a:cxn>
                  <a:cxn ang="0">
                    <a:pos x="14" y="43"/>
                  </a:cxn>
                  <a:cxn ang="0">
                    <a:pos x="12" y="48"/>
                  </a:cxn>
                  <a:cxn ang="0">
                    <a:pos x="10" y="55"/>
                  </a:cxn>
                  <a:cxn ang="0">
                    <a:pos x="9" y="60"/>
                  </a:cxn>
                </a:cxnLst>
                <a:rect l="0" t="0" r="r" b="b"/>
                <a:pathLst>
                  <a:path w="27" h="80">
                    <a:moveTo>
                      <a:pt x="9" y="60"/>
                    </a:moveTo>
                    <a:lnTo>
                      <a:pt x="10" y="70"/>
                    </a:lnTo>
                    <a:lnTo>
                      <a:pt x="5" y="80"/>
                    </a:lnTo>
                    <a:lnTo>
                      <a:pt x="0" y="72"/>
                    </a:lnTo>
                    <a:lnTo>
                      <a:pt x="0" y="62"/>
                    </a:lnTo>
                    <a:lnTo>
                      <a:pt x="0" y="60"/>
                    </a:lnTo>
                    <a:lnTo>
                      <a:pt x="0" y="55"/>
                    </a:lnTo>
                    <a:lnTo>
                      <a:pt x="0" y="43"/>
                    </a:lnTo>
                    <a:lnTo>
                      <a:pt x="5" y="35"/>
                    </a:lnTo>
                    <a:lnTo>
                      <a:pt x="5" y="23"/>
                    </a:lnTo>
                    <a:lnTo>
                      <a:pt x="10" y="23"/>
                    </a:lnTo>
                    <a:lnTo>
                      <a:pt x="12" y="18"/>
                    </a:lnTo>
                    <a:lnTo>
                      <a:pt x="7" y="15"/>
                    </a:lnTo>
                    <a:lnTo>
                      <a:pt x="10" y="10"/>
                    </a:lnTo>
                    <a:lnTo>
                      <a:pt x="15" y="5"/>
                    </a:lnTo>
                    <a:lnTo>
                      <a:pt x="27" y="0"/>
                    </a:lnTo>
                    <a:lnTo>
                      <a:pt x="25" y="8"/>
                    </a:lnTo>
                    <a:lnTo>
                      <a:pt x="25" y="13"/>
                    </a:lnTo>
                    <a:lnTo>
                      <a:pt x="22" y="20"/>
                    </a:lnTo>
                    <a:lnTo>
                      <a:pt x="20" y="32"/>
                    </a:lnTo>
                    <a:lnTo>
                      <a:pt x="20" y="42"/>
                    </a:lnTo>
                    <a:lnTo>
                      <a:pt x="19" y="47"/>
                    </a:lnTo>
                    <a:lnTo>
                      <a:pt x="19" y="48"/>
                    </a:lnTo>
                    <a:lnTo>
                      <a:pt x="14" y="43"/>
                    </a:lnTo>
                    <a:lnTo>
                      <a:pt x="12" y="48"/>
                    </a:lnTo>
                    <a:lnTo>
                      <a:pt x="10" y="55"/>
                    </a:lnTo>
                    <a:lnTo>
                      <a:pt x="9" y="60"/>
                    </a:lnTo>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17" name="Freeform 549"/>
              <p:cNvSpPr>
                <a:spLocks/>
              </p:cNvSpPr>
              <p:nvPr/>
            </p:nvSpPr>
            <p:spPr bwMode="auto">
              <a:xfrm>
                <a:off x="5199" y="2806"/>
                <a:ext cx="6" cy="16"/>
              </a:xfrm>
              <a:custGeom>
                <a:avLst/>
                <a:gdLst/>
                <a:ahLst/>
                <a:cxnLst>
                  <a:cxn ang="0">
                    <a:pos x="6" y="1"/>
                  </a:cxn>
                  <a:cxn ang="0">
                    <a:pos x="6" y="0"/>
                  </a:cxn>
                  <a:cxn ang="0">
                    <a:pos x="3" y="11"/>
                  </a:cxn>
                  <a:cxn ang="0">
                    <a:pos x="0" y="16"/>
                  </a:cxn>
                  <a:cxn ang="0">
                    <a:pos x="3" y="11"/>
                  </a:cxn>
                  <a:cxn ang="0">
                    <a:pos x="3" y="6"/>
                  </a:cxn>
                  <a:cxn ang="0">
                    <a:pos x="6" y="1"/>
                  </a:cxn>
                </a:cxnLst>
                <a:rect l="0" t="0" r="r" b="b"/>
                <a:pathLst>
                  <a:path w="6" h="16">
                    <a:moveTo>
                      <a:pt x="6" y="1"/>
                    </a:moveTo>
                    <a:lnTo>
                      <a:pt x="6" y="0"/>
                    </a:lnTo>
                    <a:lnTo>
                      <a:pt x="3" y="11"/>
                    </a:lnTo>
                    <a:lnTo>
                      <a:pt x="0" y="16"/>
                    </a:lnTo>
                    <a:lnTo>
                      <a:pt x="3" y="11"/>
                    </a:lnTo>
                    <a:lnTo>
                      <a:pt x="3" y="6"/>
                    </a:lnTo>
                    <a:lnTo>
                      <a:pt x="6" y="1"/>
                    </a:lnTo>
                    <a:close/>
                  </a:path>
                </a:pathLst>
              </a:custGeom>
              <a:solidFill>
                <a:srgbClr val="D5E05B"/>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18" name="Freeform 550"/>
              <p:cNvSpPr>
                <a:spLocks/>
              </p:cNvSpPr>
              <p:nvPr/>
            </p:nvSpPr>
            <p:spPr bwMode="auto">
              <a:xfrm>
                <a:off x="5199" y="2806"/>
                <a:ext cx="6" cy="16"/>
              </a:xfrm>
              <a:custGeom>
                <a:avLst/>
                <a:gdLst/>
                <a:ahLst/>
                <a:cxnLst>
                  <a:cxn ang="0">
                    <a:pos x="6" y="1"/>
                  </a:cxn>
                  <a:cxn ang="0">
                    <a:pos x="6" y="0"/>
                  </a:cxn>
                  <a:cxn ang="0">
                    <a:pos x="3" y="11"/>
                  </a:cxn>
                  <a:cxn ang="0">
                    <a:pos x="0" y="16"/>
                  </a:cxn>
                  <a:cxn ang="0">
                    <a:pos x="3" y="11"/>
                  </a:cxn>
                  <a:cxn ang="0">
                    <a:pos x="3" y="6"/>
                  </a:cxn>
                  <a:cxn ang="0">
                    <a:pos x="6" y="1"/>
                  </a:cxn>
                </a:cxnLst>
                <a:rect l="0" t="0" r="r" b="b"/>
                <a:pathLst>
                  <a:path w="6" h="16">
                    <a:moveTo>
                      <a:pt x="6" y="1"/>
                    </a:moveTo>
                    <a:lnTo>
                      <a:pt x="6" y="0"/>
                    </a:lnTo>
                    <a:lnTo>
                      <a:pt x="3" y="11"/>
                    </a:lnTo>
                    <a:lnTo>
                      <a:pt x="0" y="16"/>
                    </a:lnTo>
                    <a:lnTo>
                      <a:pt x="3" y="11"/>
                    </a:lnTo>
                    <a:lnTo>
                      <a:pt x="3" y="6"/>
                    </a:lnTo>
                    <a:lnTo>
                      <a:pt x="6" y="1"/>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19" name="Freeform 551"/>
              <p:cNvSpPr>
                <a:spLocks/>
              </p:cNvSpPr>
              <p:nvPr/>
            </p:nvSpPr>
            <p:spPr bwMode="auto">
              <a:xfrm>
                <a:off x="5205" y="2784"/>
                <a:ext cx="4" cy="23"/>
              </a:xfrm>
              <a:custGeom>
                <a:avLst/>
                <a:gdLst/>
                <a:ahLst/>
                <a:cxnLst>
                  <a:cxn ang="0">
                    <a:pos x="0" y="23"/>
                  </a:cxn>
                  <a:cxn ang="0">
                    <a:pos x="2" y="7"/>
                  </a:cxn>
                  <a:cxn ang="0">
                    <a:pos x="4" y="0"/>
                  </a:cxn>
                  <a:cxn ang="0">
                    <a:pos x="2" y="17"/>
                  </a:cxn>
                  <a:cxn ang="0">
                    <a:pos x="0" y="22"/>
                  </a:cxn>
                  <a:cxn ang="0">
                    <a:pos x="0" y="23"/>
                  </a:cxn>
                </a:cxnLst>
                <a:rect l="0" t="0" r="r" b="b"/>
                <a:pathLst>
                  <a:path w="4" h="23">
                    <a:moveTo>
                      <a:pt x="0" y="23"/>
                    </a:moveTo>
                    <a:lnTo>
                      <a:pt x="2" y="7"/>
                    </a:lnTo>
                    <a:lnTo>
                      <a:pt x="4" y="0"/>
                    </a:lnTo>
                    <a:lnTo>
                      <a:pt x="2" y="17"/>
                    </a:lnTo>
                    <a:lnTo>
                      <a:pt x="0" y="22"/>
                    </a:lnTo>
                    <a:lnTo>
                      <a:pt x="0" y="23"/>
                    </a:lnTo>
                    <a:close/>
                  </a:path>
                </a:pathLst>
              </a:custGeom>
              <a:solidFill>
                <a:srgbClr val="D5E05B"/>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20" name="Freeform 552"/>
              <p:cNvSpPr>
                <a:spLocks/>
              </p:cNvSpPr>
              <p:nvPr/>
            </p:nvSpPr>
            <p:spPr bwMode="auto">
              <a:xfrm>
                <a:off x="5205" y="2784"/>
                <a:ext cx="4" cy="23"/>
              </a:xfrm>
              <a:custGeom>
                <a:avLst/>
                <a:gdLst/>
                <a:ahLst/>
                <a:cxnLst>
                  <a:cxn ang="0">
                    <a:pos x="0" y="23"/>
                  </a:cxn>
                  <a:cxn ang="0">
                    <a:pos x="2" y="7"/>
                  </a:cxn>
                  <a:cxn ang="0">
                    <a:pos x="4" y="0"/>
                  </a:cxn>
                  <a:cxn ang="0">
                    <a:pos x="2" y="17"/>
                  </a:cxn>
                  <a:cxn ang="0">
                    <a:pos x="0" y="22"/>
                  </a:cxn>
                  <a:cxn ang="0">
                    <a:pos x="0" y="23"/>
                  </a:cxn>
                </a:cxnLst>
                <a:rect l="0" t="0" r="r" b="b"/>
                <a:pathLst>
                  <a:path w="4" h="23">
                    <a:moveTo>
                      <a:pt x="0" y="23"/>
                    </a:moveTo>
                    <a:lnTo>
                      <a:pt x="2" y="7"/>
                    </a:lnTo>
                    <a:lnTo>
                      <a:pt x="4" y="0"/>
                    </a:lnTo>
                    <a:lnTo>
                      <a:pt x="2" y="17"/>
                    </a:lnTo>
                    <a:lnTo>
                      <a:pt x="0" y="22"/>
                    </a:lnTo>
                    <a:lnTo>
                      <a:pt x="0" y="23"/>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21" name="Freeform 553"/>
              <p:cNvSpPr>
                <a:spLocks/>
              </p:cNvSpPr>
              <p:nvPr/>
            </p:nvSpPr>
            <p:spPr bwMode="auto">
              <a:xfrm>
                <a:off x="5182" y="2192"/>
                <a:ext cx="110" cy="206"/>
              </a:xfrm>
              <a:custGeom>
                <a:avLst/>
                <a:gdLst/>
                <a:ahLst/>
                <a:cxnLst>
                  <a:cxn ang="0">
                    <a:pos x="0" y="26"/>
                  </a:cxn>
                  <a:cxn ang="0">
                    <a:pos x="20" y="21"/>
                  </a:cxn>
                  <a:cxn ang="0">
                    <a:pos x="105" y="0"/>
                  </a:cxn>
                  <a:cxn ang="0">
                    <a:pos x="103" y="1"/>
                  </a:cxn>
                  <a:cxn ang="0">
                    <a:pos x="107" y="9"/>
                  </a:cxn>
                  <a:cxn ang="0">
                    <a:pos x="103" y="19"/>
                  </a:cxn>
                  <a:cxn ang="0">
                    <a:pos x="105" y="24"/>
                  </a:cxn>
                  <a:cxn ang="0">
                    <a:pos x="108" y="29"/>
                  </a:cxn>
                  <a:cxn ang="0">
                    <a:pos x="110" y="34"/>
                  </a:cxn>
                  <a:cxn ang="0">
                    <a:pos x="110" y="41"/>
                  </a:cxn>
                  <a:cxn ang="0">
                    <a:pos x="107" y="48"/>
                  </a:cxn>
                  <a:cxn ang="0">
                    <a:pos x="97" y="58"/>
                  </a:cxn>
                  <a:cxn ang="0">
                    <a:pos x="95" y="58"/>
                  </a:cxn>
                  <a:cxn ang="0">
                    <a:pos x="90" y="64"/>
                  </a:cxn>
                  <a:cxn ang="0">
                    <a:pos x="90" y="69"/>
                  </a:cxn>
                  <a:cxn ang="0">
                    <a:pos x="93" y="79"/>
                  </a:cxn>
                  <a:cxn ang="0">
                    <a:pos x="92" y="89"/>
                  </a:cxn>
                  <a:cxn ang="0">
                    <a:pos x="92" y="94"/>
                  </a:cxn>
                  <a:cxn ang="0">
                    <a:pos x="90" y="99"/>
                  </a:cxn>
                  <a:cxn ang="0">
                    <a:pos x="90" y="106"/>
                  </a:cxn>
                  <a:cxn ang="0">
                    <a:pos x="88" y="111"/>
                  </a:cxn>
                  <a:cxn ang="0">
                    <a:pos x="87" y="116"/>
                  </a:cxn>
                  <a:cxn ang="0">
                    <a:pos x="87" y="124"/>
                  </a:cxn>
                  <a:cxn ang="0">
                    <a:pos x="85" y="129"/>
                  </a:cxn>
                  <a:cxn ang="0">
                    <a:pos x="88" y="148"/>
                  </a:cxn>
                  <a:cxn ang="0">
                    <a:pos x="88" y="158"/>
                  </a:cxn>
                  <a:cxn ang="0">
                    <a:pos x="92" y="174"/>
                  </a:cxn>
                  <a:cxn ang="0">
                    <a:pos x="90" y="179"/>
                  </a:cxn>
                  <a:cxn ang="0">
                    <a:pos x="90" y="184"/>
                  </a:cxn>
                  <a:cxn ang="0">
                    <a:pos x="93" y="191"/>
                  </a:cxn>
                  <a:cxn ang="0">
                    <a:pos x="98" y="196"/>
                  </a:cxn>
                  <a:cxn ang="0">
                    <a:pos x="52" y="206"/>
                  </a:cxn>
                  <a:cxn ang="0">
                    <a:pos x="48" y="201"/>
                  </a:cxn>
                  <a:cxn ang="0">
                    <a:pos x="48" y="198"/>
                  </a:cxn>
                  <a:cxn ang="0">
                    <a:pos x="37" y="144"/>
                  </a:cxn>
                  <a:cxn ang="0">
                    <a:pos x="28" y="136"/>
                  </a:cxn>
                  <a:cxn ang="0">
                    <a:pos x="27" y="143"/>
                  </a:cxn>
                  <a:cxn ang="0">
                    <a:pos x="23" y="138"/>
                  </a:cxn>
                  <a:cxn ang="0">
                    <a:pos x="25" y="128"/>
                  </a:cxn>
                  <a:cxn ang="0">
                    <a:pos x="22" y="118"/>
                  </a:cxn>
                  <a:cxn ang="0">
                    <a:pos x="18" y="113"/>
                  </a:cxn>
                  <a:cxn ang="0">
                    <a:pos x="15" y="101"/>
                  </a:cxn>
                  <a:cxn ang="0">
                    <a:pos x="15" y="91"/>
                  </a:cxn>
                  <a:cxn ang="0">
                    <a:pos x="17" y="88"/>
                  </a:cxn>
                  <a:cxn ang="0">
                    <a:pos x="17" y="83"/>
                  </a:cxn>
                  <a:cxn ang="0">
                    <a:pos x="15" y="78"/>
                  </a:cxn>
                  <a:cxn ang="0">
                    <a:pos x="15" y="73"/>
                  </a:cxn>
                  <a:cxn ang="0">
                    <a:pos x="13" y="68"/>
                  </a:cxn>
                  <a:cxn ang="0">
                    <a:pos x="8" y="63"/>
                  </a:cxn>
                  <a:cxn ang="0">
                    <a:pos x="7" y="56"/>
                  </a:cxn>
                  <a:cxn ang="0">
                    <a:pos x="7" y="44"/>
                  </a:cxn>
                  <a:cxn ang="0">
                    <a:pos x="2" y="39"/>
                  </a:cxn>
                  <a:cxn ang="0">
                    <a:pos x="3" y="33"/>
                  </a:cxn>
                  <a:cxn ang="0">
                    <a:pos x="2" y="29"/>
                  </a:cxn>
                  <a:cxn ang="0">
                    <a:pos x="0" y="26"/>
                  </a:cxn>
                </a:cxnLst>
                <a:rect l="0" t="0" r="r" b="b"/>
                <a:pathLst>
                  <a:path w="110" h="206">
                    <a:moveTo>
                      <a:pt x="0" y="26"/>
                    </a:moveTo>
                    <a:lnTo>
                      <a:pt x="20" y="21"/>
                    </a:lnTo>
                    <a:lnTo>
                      <a:pt x="105" y="0"/>
                    </a:lnTo>
                    <a:lnTo>
                      <a:pt x="103" y="1"/>
                    </a:lnTo>
                    <a:lnTo>
                      <a:pt x="107" y="9"/>
                    </a:lnTo>
                    <a:lnTo>
                      <a:pt x="103" y="19"/>
                    </a:lnTo>
                    <a:lnTo>
                      <a:pt x="105" y="24"/>
                    </a:lnTo>
                    <a:lnTo>
                      <a:pt x="108" y="29"/>
                    </a:lnTo>
                    <a:lnTo>
                      <a:pt x="110" y="34"/>
                    </a:lnTo>
                    <a:lnTo>
                      <a:pt x="110" y="41"/>
                    </a:lnTo>
                    <a:lnTo>
                      <a:pt x="107" y="48"/>
                    </a:lnTo>
                    <a:lnTo>
                      <a:pt x="97" y="58"/>
                    </a:lnTo>
                    <a:lnTo>
                      <a:pt x="95" y="58"/>
                    </a:lnTo>
                    <a:lnTo>
                      <a:pt x="90" y="64"/>
                    </a:lnTo>
                    <a:lnTo>
                      <a:pt x="90" y="69"/>
                    </a:lnTo>
                    <a:lnTo>
                      <a:pt x="93" y="79"/>
                    </a:lnTo>
                    <a:lnTo>
                      <a:pt x="92" y="89"/>
                    </a:lnTo>
                    <a:lnTo>
                      <a:pt x="92" y="94"/>
                    </a:lnTo>
                    <a:lnTo>
                      <a:pt x="90" y="99"/>
                    </a:lnTo>
                    <a:lnTo>
                      <a:pt x="90" y="106"/>
                    </a:lnTo>
                    <a:lnTo>
                      <a:pt x="88" y="111"/>
                    </a:lnTo>
                    <a:lnTo>
                      <a:pt x="87" y="116"/>
                    </a:lnTo>
                    <a:lnTo>
                      <a:pt x="87" y="124"/>
                    </a:lnTo>
                    <a:lnTo>
                      <a:pt x="85" y="129"/>
                    </a:lnTo>
                    <a:lnTo>
                      <a:pt x="88" y="148"/>
                    </a:lnTo>
                    <a:lnTo>
                      <a:pt x="88" y="158"/>
                    </a:lnTo>
                    <a:lnTo>
                      <a:pt x="92" y="174"/>
                    </a:lnTo>
                    <a:lnTo>
                      <a:pt x="90" y="179"/>
                    </a:lnTo>
                    <a:lnTo>
                      <a:pt x="90" y="184"/>
                    </a:lnTo>
                    <a:lnTo>
                      <a:pt x="93" y="191"/>
                    </a:lnTo>
                    <a:lnTo>
                      <a:pt x="98" y="196"/>
                    </a:lnTo>
                    <a:lnTo>
                      <a:pt x="52" y="206"/>
                    </a:lnTo>
                    <a:lnTo>
                      <a:pt x="48" y="201"/>
                    </a:lnTo>
                    <a:lnTo>
                      <a:pt x="48" y="198"/>
                    </a:lnTo>
                    <a:lnTo>
                      <a:pt x="37" y="144"/>
                    </a:lnTo>
                    <a:lnTo>
                      <a:pt x="28" y="136"/>
                    </a:lnTo>
                    <a:lnTo>
                      <a:pt x="27" y="143"/>
                    </a:lnTo>
                    <a:lnTo>
                      <a:pt x="23" y="138"/>
                    </a:lnTo>
                    <a:lnTo>
                      <a:pt x="25" y="128"/>
                    </a:lnTo>
                    <a:lnTo>
                      <a:pt x="22" y="118"/>
                    </a:lnTo>
                    <a:lnTo>
                      <a:pt x="18" y="113"/>
                    </a:lnTo>
                    <a:lnTo>
                      <a:pt x="15" y="101"/>
                    </a:lnTo>
                    <a:lnTo>
                      <a:pt x="15" y="91"/>
                    </a:lnTo>
                    <a:lnTo>
                      <a:pt x="17" y="88"/>
                    </a:lnTo>
                    <a:lnTo>
                      <a:pt x="17" y="83"/>
                    </a:lnTo>
                    <a:lnTo>
                      <a:pt x="15" y="78"/>
                    </a:lnTo>
                    <a:lnTo>
                      <a:pt x="15" y="73"/>
                    </a:lnTo>
                    <a:lnTo>
                      <a:pt x="13" y="68"/>
                    </a:lnTo>
                    <a:lnTo>
                      <a:pt x="8" y="63"/>
                    </a:lnTo>
                    <a:lnTo>
                      <a:pt x="7" y="56"/>
                    </a:lnTo>
                    <a:lnTo>
                      <a:pt x="7" y="44"/>
                    </a:lnTo>
                    <a:lnTo>
                      <a:pt x="2" y="39"/>
                    </a:lnTo>
                    <a:lnTo>
                      <a:pt x="3" y="33"/>
                    </a:lnTo>
                    <a:lnTo>
                      <a:pt x="2" y="29"/>
                    </a:lnTo>
                    <a:lnTo>
                      <a:pt x="0" y="26"/>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22" name="Freeform 554"/>
              <p:cNvSpPr>
                <a:spLocks/>
              </p:cNvSpPr>
              <p:nvPr/>
            </p:nvSpPr>
            <p:spPr bwMode="auto">
              <a:xfrm>
                <a:off x="5182" y="2192"/>
                <a:ext cx="110" cy="206"/>
              </a:xfrm>
              <a:custGeom>
                <a:avLst/>
                <a:gdLst/>
                <a:ahLst/>
                <a:cxnLst>
                  <a:cxn ang="0">
                    <a:pos x="0" y="26"/>
                  </a:cxn>
                  <a:cxn ang="0">
                    <a:pos x="20" y="21"/>
                  </a:cxn>
                  <a:cxn ang="0">
                    <a:pos x="105" y="0"/>
                  </a:cxn>
                  <a:cxn ang="0">
                    <a:pos x="103" y="1"/>
                  </a:cxn>
                  <a:cxn ang="0">
                    <a:pos x="107" y="9"/>
                  </a:cxn>
                  <a:cxn ang="0">
                    <a:pos x="103" y="19"/>
                  </a:cxn>
                  <a:cxn ang="0">
                    <a:pos x="105" y="24"/>
                  </a:cxn>
                  <a:cxn ang="0">
                    <a:pos x="108" y="29"/>
                  </a:cxn>
                  <a:cxn ang="0">
                    <a:pos x="110" y="34"/>
                  </a:cxn>
                  <a:cxn ang="0">
                    <a:pos x="110" y="41"/>
                  </a:cxn>
                  <a:cxn ang="0">
                    <a:pos x="107" y="48"/>
                  </a:cxn>
                  <a:cxn ang="0">
                    <a:pos x="97" y="58"/>
                  </a:cxn>
                  <a:cxn ang="0">
                    <a:pos x="95" y="58"/>
                  </a:cxn>
                  <a:cxn ang="0">
                    <a:pos x="90" y="64"/>
                  </a:cxn>
                  <a:cxn ang="0">
                    <a:pos x="90" y="69"/>
                  </a:cxn>
                  <a:cxn ang="0">
                    <a:pos x="93" y="79"/>
                  </a:cxn>
                  <a:cxn ang="0">
                    <a:pos x="92" y="89"/>
                  </a:cxn>
                  <a:cxn ang="0">
                    <a:pos x="92" y="94"/>
                  </a:cxn>
                  <a:cxn ang="0">
                    <a:pos x="90" y="99"/>
                  </a:cxn>
                  <a:cxn ang="0">
                    <a:pos x="90" y="106"/>
                  </a:cxn>
                  <a:cxn ang="0">
                    <a:pos x="88" y="111"/>
                  </a:cxn>
                  <a:cxn ang="0">
                    <a:pos x="87" y="116"/>
                  </a:cxn>
                  <a:cxn ang="0">
                    <a:pos x="87" y="124"/>
                  </a:cxn>
                  <a:cxn ang="0">
                    <a:pos x="85" y="129"/>
                  </a:cxn>
                  <a:cxn ang="0">
                    <a:pos x="88" y="148"/>
                  </a:cxn>
                  <a:cxn ang="0">
                    <a:pos x="88" y="158"/>
                  </a:cxn>
                  <a:cxn ang="0">
                    <a:pos x="92" y="174"/>
                  </a:cxn>
                  <a:cxn ang="0">
                    <a:pos x="90" y="179"/>
                  </a:cxn>
                  <a:cxn ang="0">
                    <a:pos x="90" y="184"/>
                  </a:cxn>
                  <a:cxn ang="0">
                    <a:pos x="93" y="191"/>
                  </a:cxn>
                  <a:cxn ang="0">
                    <a:pos x="98" y="196"/>
                  </a:cxn>
                  <a:cxn ang="0">
                    <a:pos x="52" y="206"/>
                  </a:cxn>
                  <a:cxn ang="0">
                    <a:pos x="48" y="201"/>
                  </a:cxn>
                  <a:cxn ang="0">
                    <a:pos x="48" y="198"/>
                  </a:cxn>
                  <a:cxn ang="0">
                    <a:pos x="37" y="144"/>
                  </a:cxn>
                  <a:cxn ang="0">
                    <a:pos x="28" y="136"/>
                  </a:cxn>
                  <a:cxn ang="0">
                    <a:pos x="27" y="143"/>
                  </a:cxn>
                  <a:cxn ang="0">
                    <a:pos x="23" y="138"/>
                  </a:cxn>
                  <a:cxn ang="0">
                    <a:pos x="25" y="128"/>
                  </a:cxn>
                  <a:cxn ang="0">
                    <a:pos x="22" y="118"/>
                  </a:cxn>
                  <a:cxn ang="0">
                    <a:pos x="18" y="113"/>
                  </a:cxn>
                  <a:cxn ang="0">
                    <a:pos x="15" y="101"/>
                  </a:cxn>
                  <a:cxn ang="0">
                    <a:pos x="15" y="91"/>
                  </a:cxn>
                  <a:cxn ang="0">
                    <a:pos x="17" y="88"/>
                  </a:cxn>
                  <a:cxn ang="0">
                    <a:pos x="17" y="83"/>
                  </a:cxn>
                  <a:cxn ang="0">
                    <a:pos x="15" y="78"/>
                  </a:cxn>
                  <a:cxn ang="0">
                    <a:pos x="15" y="73"/>
                  </a:cxn>
                  <a:cxn ang="0">
                    <a:pos x="13" y="68"/>
                  </a:cxn>
                  <a:cxn ang="0">
                    <a:pos x="8" y="63"/>
                  </a:cxn>
                  <a:cxn ang="0">
                    <a:pos x="7" y="56"/>
                  </a:cxn>
                  <a:cxn ang="0">
                    <a:pos x="7" y="44"/>
                  </a:cxn>
                  <a:cxn ang="0">
                    <a:pos x="2" y="39"/>
                  </a:cxn>
                  <a:cxn ang="0">
                    <a:pos x="3" y="33"/>
                  </a:cxn>
                  <a:cxn ang="0">
                    <a:pos x="2" y="29"/>
                  </a:cxn>
                  <a:cxn ang="0">
                    <a:pos x="0" y="26"/>
                  </a:cxn>
                </a:cxnLst>
                <a:rect l="0" t="0" r="r" b="b"/>
                <a:pathLst>
                  <a:path w="110" h="206">
                    <a:moveTo>
                      <a:pt x="0" y="26"/>
                    </a:moveTo>
                    <a:lnTo>
                      <a:pt x="20" y="21"/>
                    </a:lnTo>
                    <a:lnTo>
                      <a:pt x="105" y="0"/>
                    </a:lnTo>
                    <a:lnTo>
                      <a:pt x="103" y="1"/>
                    </a:lnTo>
                    <a:lnTo>
                      <a:pt x="107" y="9"/>
                    </a:lnTo>
                    <a:lnTo>
                      <a:pt x="103" y="19"/>
                    </a:lnTo>
                    <a:lnTo>
                      <a:pt x="105" y="24"/>
                    </a:lnTo>
                    <a:lnTo>
                      <a:pt x="108" y="29"/>
                    </a:lnTo>
                    <a:lnTo>
                      <a:pt x="110" y="34"/>
                    </a:lnTo>
                    <a:lnTo>
                      <a:pt x="110" y="41"/>
                    </a:lnTo>
                    <a:lnTo>
                      <a:pt x="107" y="48"/>
                    </a:lnTo>
                    <a:lnTo>
                      <a:pt x="97" y="58"/>
                    </a:lnTo>
                    <a:lnTo>
                      <a:pt x="95" y="58"/>
                    </a:lnTo>
                    <a:lnTo>
                      <a:pt x="90" y="64"/>
                    </a:lnTo>
                    <a:lnTo>
                      <a:pt x="90" y="69"/>
                    </a:lnTo>
                    <a:lnTo>
                      <a:pt x="93" y="79"/>
                    </a:lnTo>
                    <a:lnTo>
                      <a:pt x="92" y="89"/>
                    </a:lnTo>
                    <a:lnTo>
                      <a:pt x="92" y="94"/>
                    </a:lnTo>
                    <a:lnTo>
                      <a:pt x="90" y="99"/>
                    </a:lnTo>
                    <a:lnTo>
                      <a:pt x="90" y="106"/>
                    </a:lnTo>
                    <a:lnTo>
                      <a:pt x="88" y="111"/>
                    </a:lnTo>
                    <a:lnTo>
                      <a:pt x="87" y="116"/>
                    </a:lnTo>
                    <a:lnTo>
                      <a:pt x="87" y="124"/>
                    </a:lnTo>
                    <a:lnTo>
                      <a:pt x="85" y="129"/>
                    </a:lnTo>
                    <a:lnTo>
                      <a:pt x="88" y="148"/>
                    </a:lnTo>
                    <a:lnTo>
                      <a:pt x="88" y="158"/>
                    </a:lnTo>
                    <a:lnTo>
                      <a:pt x="92" y="174"/>
                    </a:lnTo>
                    <a:lnTo>
                      <a:pt x="90" y="179"/>
                    </a:lnTo>
                    <a:lnTo>
                      <a:pt x="90" y="184"/>
                    </a:lnTo>
                    <a:lnTo>
                      <a:pt x="93" y="191"/>
                    </a:lnTo>
                    <a:lnTo>
                      <a:pt x="98" y="196"/>
                    </a:lnTo>
                    <a:lnTo>
                      <a:pt x="52" y="206"/>
                    </a:lnTo>
                    <a:lnTo>
                      <a:pt x="48" y="201"/>
                    </a:lnTo>
                    <a:lnTo>
                      <a:pt x="48" y="198"/>
                    </a:lnTo>
                    <a:lnTo>
                      <a:pt x="37" y="144"/>
                    </a:lnTo>
                    <a:lnTo>
                      <a:pt x="28" y="136"/>
                    </a:lnTo>
                    <a:lnTo>
                      <a:pt x="27" y="143"/>
                    </a:lnTo>
                    <a:lnTo>
                      <a:pt x="23" y="138"/>
                    </a:lnTo>
                    <a:lnTo>
                      <a:pt x="25" y="128"/>
                    </a:lnTo>
                    <a:lnTo>
                      <a:pt x="22" y="118"/>
                    </a:lnTo>
                    <a:lnTo>
                      <a:pt x="18" y="113"/>
                    </a:lnTo>
                    <a:lnTo>
                      <a:pt x="15" y="101"/>
                    </a:lnTo>
                    <a:lnTo>
                      <a:pt x="15" y="91"/>
                    </a:lnTo>
                    <a:lnTo>
                      <a:pt x="17" y="88"/>
                    </a:lnTo>
                    <a:lnTo>
                      <a:pt x="17" y="83"/>
                    </a:lnTo>
                    <a:lnTo>
                      <a:pt x="15" y="78"/>
                    </a:lnTo>
                    <a:lnTo>
                      <a:pt x="15" y="73"/>
                    </a:lnTo>
                    <a:lnTo>
                      <a:pt x="13" y="68"/>
                    </a:lnTo>
                    <a:lnTo>
                      <a:pt x="8" y="63"/>
                    </a:lnTo>
                    <a:lnTo>
                      <a:pt x="7" y="56"/>
                    </a:lnTo>
                    <a:lnTo>
                      <a:pt x="7" y="44"/>
                    </a:lnTo>
                    <a:lnTo>
                      <a:pt x="2" y="39"/>
                    </a:lnTo>
                    <a:lnTo>
                      <a:pt x="3" y="33"/>
                    </a:lnTo>
                    <a:lnTo>
                      <a:pt x="2" y="29"/>
                    </a:lnTo>
                    <a:lnTo>
                      <a:pt x="0" y="2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23" name="Freeform 555"/>
              <p:cNvSpPr>
                <a:spLocks/>
              </p:cNvSpPr>
              <p:nvPr/>
            </p:nvSpPr>
            <p:spPr bwMode="auto">
              <a:xfrm>
                <a:off x="5232" y="2350"/>
                <a:ext cx="218" cy="114"/>
              </a:xfrm>
              <a:custGeom>
                <a:avLst/>
                <a:gdLst/>
                <a:ahLst/>
                <a:cxnLst>
                  <a:cxn ang="0">
                    <a:pos x="48" y="38"/>
                  </a:cxn>
                  <a:cxn ang="0">
                    <a:pos x="122" y="15"/>
                  </a:cxn>
                  <a:cxn ang="0">
                    <a:pos x="127" y="10"/>
                  </a:cxn>
                  <a:cxn ang="0">
                    <a:pos x="135" y="1"/>
                  </a:cxn>
                  <a:cxn ang="0">
                    <a:pos x="140" y="0"/>
                  </a:cxn>
                  <a:cxn ang="0">
                    <a:pos x="143" y="8"/>
                  </a:cxn>
                  <a:cxn ang="0">
                    <a:pos x="150" y="16"/>
                  </a:cxn>
                  <a:cxn ang="0">
                    <a:pos x="153" y="15"/>
                  </a:cxn>
                  <a:cxn ang="0">
                    <a:pos x="158" y="20"/>
                  </a:cxn>
                  <a:cxn ang="0">
                    <a:pos x="145" y="31"/>
                  </a:cxn>
                  <a:cxn ang="0">
                    <a:pos x="142" y="40"/>
                  </a:cxn>
                  <a:cxn ang="0">
                    <a:pos x="138" y="45"/>
                  </a:cxn>
                  <a:cxn ang="0">
                    <a:pos x="147" y="53"/>
                  </a:cxn>
                  <a:cxn ang="0">
                    <a:pos x="158" y="50"/>
                  </a:cxn>
                  <a:cxn ang="0">
                    <a:pos x="173" y="65"/>
                  </a:cxn>
                  <a:cxn ang="0">
                    <a:pos x="168" y="68"/>
                  </a:cxn>
                  <a:cxn ang="0">
                    <a:pos x="178" y="71"/>
                  </a:cxn>
                  <a:cxn ang="0">
                    <a:pos x="187" y="83"/>
                  </a:cxn>
                  <a:cxn ang="0">
                    <a:pos x="197" y="85"/>
                  </a:cxn>
                  <a:cxn ang="0">
                    <a:pos x="212" y="71"/>
                  </a:cxn>
                  <a:cxn ang="0">
                    <a:pos x="205" y="63"/>
                  </a:cxn>
                  <a:cxn ang="0">
                    <a:pos x="198" y="55"/>
                  </a:cxn>
                  <a:cxn ang="0">
                    <a:pos x="198" y="53"/>
                  </a:cxn>
                  <a:cxn ang="0">
                    <a:pos x="208" y="58"/>
                  </a:cxn>
                  <a:cxn ang="0">
                    <a:pos x="218" y="78"/>
                  </a:cxn>
                  <a:cxn ang="0">
                    <a:pos x="210" y="85"/>
                  </a:cxn>
                  <a:cxn ang="0">
                    <a:pos x="192" y="93"/>
                  </a:cxn>
                  <a:cxn ang="0">
                    <a:pos x="185" y="101"/>
                  </a:cxn>
                  <a:cxn ang="0">
                    <a:pos x="177" y="93"/>
                  </a:cxn>
                  <a:cxn ang="0">
                    <a:pos x="172" y="91"/>
                  </a:cxn>
                  <a:cxn ang="0">
                    <a:pos x="163" y="101"/>
                  </a:cxn>
                  <a:cxn ang="0">
                    <a:pos x="157" y="109"/>
                  </a:cxn>
                  <a:cxn ang="0">
                    <a:pos x="152" y="111"/>
                  </a:cxn>
                  <a:cxn ang="0">
                    <a:pos x="145" y="103"/>
                  </a:cxn>
                  <a:cxn ang="0">
                    <a:pos x="147" y="91"/>
                  </a:cxn>
                  <a:cxn ang="0">
                    <a:pos x="142" y="99"/>
                  </a:cxn>
                  <a:cxn ang="0">
                    <a:pos x="137" y="96"/>
                  </a:cxn>
                  <a:cxn ang="0">
                    <a:pos x="133" y="89"/>
                  </a:cxn>
                  <a:cxn ang="0">
                    <a:pos x="128" y="83"/>
                  </a:cxn>
                  <a:cxn ang="0">
                    <a:pos x="102" y="85"/>
                  </a:cxn>
                  <a:cxn ang="0">
                    <a:pos x="92" y="86"/>
                  </a:cxn>
                  <a:cxn ang="0">
                    <a:pos x="55" y="96"/>
                  </a:cxn>
                  <a:cxn ang="0">
                    <a:pos x="42" y="99"/>
                  </a:cxn>
                  <a:cxn ang="0">
                    <a:pos x="2" y="106"/>
                  </a:cxn>
                  <a:cxn ang="0">
                    <a:pos x="0" y="53"/>
                  </a:cxn>
                </a:cxnLst>
                <a:rect l="0" t="0" r="r" b="b"/>
                <a:pathLst>
                  <a:path w="218" h="114">
                    <a:moveTo>
                      <a:pt x="2" y="48"/>
                    </a:moveTo>
                    <a:lnTo>
                      <a:pt x="48" y="38"/>
                    </a:lnTo>
                    <a:lnTo>
                      <a:pt x="115" y="23"/>
                    </a:lnTo>
                    <a:lnTo>
                      <a:pt x="122" y="15"/>
                    </a:lnTo>
                    <a:lnTo>
                      <a:pt x="125" y="10"/>
                    </a:lnTo>
                    <a:lnTo>
                      <a:pt x="127" y="10"/>
                    </a:lnTo>
                    <a:lnTo>
                      <a:pt x="130" y="5"/>
                    </a:lnTo>
                    <a:lnTo>
                      <a:pt x="135" y="1"/>
                    </a:lnTo>
                    <a:lnTo>
                      <a:pt x="138" y="0"/>
                    </a:lnTo>
                    <a:lnTo>
                      <a:pt x="140" y="0"/>
                    </a:lnTo>
                    <a:lnTo>
                      <a:pt x="140" y="5"/>
                    </a:lnTo>
                    <a:lnTo>
                      <a:pt x="143" y="8"/>
                    </a:lnTo>
                    <a:lnTo>
                      <a:pt x="145" y="13"/>
                    </a:lnTo>
                    <a:lnTo>
                      <a:pt x="150" y="16"/>
                    </a:lnTo>
                    <a:lnTo>
                      <a:pt x="155" y="16"/>
                    </a:lnTo>
                    <a:lnTo>
                      <a:pt x="153" y="15"/>
                    </a:lnTo>
                    <a:lnTo>
                      <a:pt x="158" y="13"/>
                    </a:lnTo>
                    <a:lnTo>
                      <a:pt x="158" y="20"/>
                    </a:lnTo>
                    <a:lnTo>
                      <a:pt x="148" y="26"/>
                    </a:lnTo>
                    <a:lnTo>
                      <a:pt x="145" y="31"/>
                    </a:lnTo>
                    <a:lnTo>
                      <a:pt x="147" y="33"/>
                    </a:lnTo>
                    <a:lnTo>
                      <a:pt x="142" y="40"/>
                    </a:lnTo>
                    <a:lnTo>
                      <a:pt x="145" y="45"/>
                    </a:lnTo>
                    <a:lnTo>
                      <a:pt x="138" y="45"/>
                    </a:lnTo>
                    <a:lnTo>
                      <a:pt x="142" y="50"/>
                    </a:lnTo>
                    <a:lnTo>
                      <a:pt x="147" y="53"/>
                    </a:lnTo>
                    <a:lnTo>
                      <a:pt x="153" y="50"/>
                    </a:lnTo>
                    <a:lnTo>
                      <a:pt x="158" y="50"/>
                    </a:lnTo>
                    <a:lnTo>
                      <a:pt x="168" y="60"/>
                    </a:lnTo>
                    <a:lnTo>
                      <a:pt x="173" y="65"/>
                    </a:lnTo>
                    <a:lnTo>
                      <a:pt x="168" y="63"/>
                    </a:lnTo>
                    <a:lnTo>
                      <a:pt x="168" y="68"/>
                    </a:lnTo>
                    <a:lnTo>
                      <a:pt x="173" y="71"/>
                    </a:lnTo>
                    <a:lnTo>
                      <a:pt x="178" y="71"/>
                    </a:lnTo>
                    <a:lnTo>
                      <a:pt x="183" y="81"/>
                    </a:lnTo>
                    <a:lnTo>
                      <a:pt x="187" y="83"/>
                    </a:lnTo>
                    <a:lnTo>
                      <a:pt x="192" y="83"/>
                    </a:lnTo>
                    <a:lnTo>
                      <a:pt x="197" y="85"/>
                    </a:lnTo>
                    <a:lnTo>
                      <a:pt x="208" y="76"/>
                    </a:lnTo>
                    <a:lnTo>
                      <a:pt x="212" y="71"/>
                    </a:lnTo>
                    <a:lnTo>
                      <a:pt x="210" y="63"/>
                    </a:lnTo>
                    <a:lnTo>
                      <a:pt x="205" y="63"/>
                    </a:lnTo>
                    <a:lnTo>
                      <a:pt x="203" y="58"/>
                    </a:lnTo>
                    <a:lnTo>
                      <a:pt x="198" y="55"/>
                    </a:lnTo>
                    <a:lnTo>
                      <a:pt x="192" y="53"/>
                    </a:lnTo>
                    <a:lnTo>
                      <a:pt x="198" y="53"/>
                    </a:lnTo>
                    <a:lnTo>
                      <a:pt x="203" y="53"/>
                    </a:lnTo>
                    <a:lnTo>
                      <a:pt x="208" y="58"/>
                    </a:lnTo>
                    <a:lnTo>
                      <a:pt x="215" y="68"/>
                    </a:lnTo>
                    <a:lnTo>
                      <a:pt x="218" y="78"/>
                    </a:lnTo>
                    <a:lnTo>
                      <a:pt x="215" y="83"/>
                    </a:lnTo>
                    <a:lnTo>
                      <a:pt x="210" y="85"/>
                    </a:lnTo>
                    <a:lnTo>
                      <a:pt x="193" y="94"/>
                    </a:lnTo>
                    <a:lnTo>
                      <a:pt x="192" y="93"/>
                    </a:lnTo>
                    <a:lnTo>
                      <a:pt x="190" y="98"/>
                    </a:lnTo>
                    <a:lnTo>
                      <a:pt x="185" y="101"/>
                    </a:lnTo>
                    <a:lnTo>
                      <a:pt x="180" y="104"/>
                    </a:lnTo>
                    <a:lnTo>
                      <a:pt x="177" y="93"/>
                    </a:lnTo>
                    <a:lnTo>
                      <a:pt x="177" y="88"/>
                    </a:lnTo>
                    <a:lnTo>
                      <a:pt x="172" y="91"/>
                    </a:lnTo>
                    <a:lnTo>
                      <a:pt x="168" y="96"/>
                    </a:lnTo>
                    <a:lnTo>
                      <a:pt x="163" y="101"/>
                    </a:lnTo>
                    <a:lnTo>
                      <a:pt x="162" y="109"/>
                    </a:lnTo>
                    <a:lnTo>
                      <a:pt x="157" y="109"/>
                    </a:lnTo>
                    <a:lnTo>
                      <a:pt x="152" y="114"/>
                    </a:lnTo>
                    <a:lnTo>
                      <a:pt x="152" y="111"/>
                    </a:lnTo>
                    <a:lnTo>
                      <a:pt x="150" y="104"/>
                    </a:lnTo>
                    <a:lnTo>
                      <a:pt x="145" y="103"/>
                    </a:lnTo>
                    <a:lnTo>
                      <a:pt x="147" y="98"/>
                    </a:lnTo>
                    <a:lnTo>
                      <a:pt x="147" y="91"/>
                    </a:lnTo>
                    <a:lnTo>
                      <a:pt x="145" y="96"/>
                    </a:lnTo>
                    <a:lnTo>
                      <a:pt x="142" y="99"/>
                    </a:lnTo>
                    <a:lnTo>
                      <a:pt x="137" y="98"/>
                    </a:lnTo>
                    <a:lnTo>
                      <a:pt x="137" y="96"/>
                    </a:lnTo>
                    <a:lnTo>
                      <a:pt x="133" y="93"/>
                    </a:lnTo>
                    <a:lnTo>
                      <a:pt x="133" y="89"/>
                    </a:lnTo>
                    <a:lnTo>
                      <a:pt x="130" y="88"/>
                    </a:lnTo>
                    <a:lnTo>
                      <a:pt x="128" y="83"/>
                    </a:lnTo>
                    <a:lnTo>
                      <a:pt x="122" y="80"/>
                    </a:lnTo>
                    <a:lnTo>
                      <a:pt x="102" y="85"/>
                    </a:lnTo>
                    <a:lnTo>
                      <a:pt x="98" y="85"/>
                    </a:lnTo>
                    <a:lnTo>
                      <a:pt x="92" y="86"/>
                    </a:lnTo>
                    <a:lnTo>
                      <a:pt x="62" y="94"/>
                    </a:lnTo>
                    <a:lnTo>
                      <a:pt x="55" y="96"/>
                    </a:lnTo>
                    <a:lnTo>
                      <a:pt x="52" y="96"/>
                    </a:lnTo>
                    <a:lnTo>
                      <a:pt x="42" y="99"/>
                    </a:lnTo>
                    <a:lnTo>
                      <a:pt x="37" y="99"/>
                    </a:lnTo>
                    <a:lnTo>
                      <a:pt x="2" y="106"/>
                    </a:lnTo>
                    <a:lnTo>
                      <a:pt x="0" y="104"/>
                    </a:lnTo>
                    <a:lnTo>
                      <a:pt x="0" y="53"/>
                    </a:lnTo>
                    <a:lnTo>
                      <a:pt x="2" y="48"/>
                    </a:lnTo>
                    <a:close/>
                  </a:path>
                </a:pathLst>
              </a:custGeom>
              <a:solidFill>
                <a:srgbClr val="F26922"/>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24" name="Freeform 556"/>
              <p:cNvSpPr>
                <a:spLocks/>
              </p:cNvSpPr>
              <p:nvPr/>
            </p:nvSpPr>
            <p:spPr bwMode="auto">
              <a:xfrm>
                <a:off x="5232" y="2350"/>
                <a:ext cx="218" cy="114"/>
              </a:xfrm>
              <a:custGeom>
                <a:avLst/>
                <a:gdLst/>
                <a:ahLst/>
                <a:cxnLst>
                  <a:cxn ang="0">
                    <a:pos x="48" y="38"/>
                  </a:cxn>
                  <a:cxn ang="0">
                    <a:pos x="122" y="15"/>
                  </a:cxn>
                  <a:cxn ang="0">
                    <a:pos x="127" y="10"/>
                  </a:cxn>
                  <a:cxn ang="0">
                    <a:pos x="135" y="1"/>
                  </a:cxn>
                  <a:cxn ang="0">
                    <a:pos x="140" y="0"/>
                  </a:cxn>
                  <a:cxn ang="0">
                    <a:pos x="143" y="8"/>
                  </a:cxn>
                  <a:cxn ang="0">
                    <a:pos x="150" y="16"/>
                  </a:cxn>
                  <a:cxn ang="0">
                    <a:pos x="153" y="15"/>
                  </a:cxn>
                  <a:cxn ang="0">
                    <a:pos x="158" y="20"/>
                  </a:cxn>
                  <a:cxn ang="0">
                    <a:pos x="145" y="31"/>
                  </a:cxn>
                  <a:cxn ang="0">
                    <a:pos x="142" y="40"/>
                  </a:cxn>
                  <a:cxn ang="0">
                    <a:pos x="138" y="45"/>
                  </a:cxn>
                  <a:cxn ang="0">
                    <a:pos x="147" y="53"/>
                  </a:cxn>
                  <a:cxn ang="0">
                    <a:pos x="158" y="50"/>
                  </a:cxn>
                  <a:cxn ang="0">
                    <a:pos x="173" y="65"/>
                  </a:cxn>
                  <a:cxn ang="0">
                    <a:pos x="168" y="68"/>
                  </a:cxn>
                  <a:cxn ang="0">
                    <a:pos x="178" y="71"/>
                  </a:cxn>
                  <a:cxn ang="0">
                    <a:pos x="187" y="83"/>
                  </a:cxn>
                  <a:cxn ang="0">
                    <a:pos x="197" y="85"/>
                  </a:cxn>
                  <a:cxn ang="0">
                    <a:pos x="212" y="71"/>
                  </a:cxn>
                  <a:cxn ang="0">
                    <a:pos x="205" y="63"/>
                  </a:cxn>
                  <a:cxn ang="0">
                    <a:pos x="198" y="55"/>
                  </a:cxn>
                  <a:cxn ang="0">
                    <a:pos x="198" y="53"/>
                  </a:cxn>
                  <a:cxn ang="0">
                    <a:pos x="208" y="58"/>
                  </a:cxn>
                  <a:cxn ang="0">
                    <a:pos x="218" y="78"/>
                  </a:cxn>
                  <a:cxn ang="0">
                    <a:pos x="210" y="85"/>
                  </a:cxn>
                  <a:cxn ang="0">
                    <a:pos x="192" y="93"/>
                  </a:cxn>
                  <a:cxn ang="0">
                    <a:pos x="185" y="101"/>
                  </a:cxn>
                  <a:cxn ang="0">
                    <a:pos x="177" y="93"/>
                  </a:cxn>
                  <a:cxn ang="0">
                    <a:pos x="172" y="91"/>
                  </a:cxn>
                  <a:cxn ang="0">
                    <a:pos x="163" y="101"/>
                  </a:cxn>
                  <a:cxn ang="0">
                    <a:pos x="157" y="109"/>
                  </a:cxn>
                  <a:cxn ang="0">
                    <a:pos x="152" y="111"/>
                  </a:cxn>
                  <a:cxn ang="0">
                    <a:pos x="145" y="103"/>
                  </a:cxn>
                  <a:cxn ang="0">
                    <a:pos x="147" y="91"/>
                  </a:cxn>
                  <a:cxn ang="0">
                    <a:pos x="142" y="99"/>
                  </a:cxn>
                  <a:cxn ang="0">
                    <a:pos x="137" y="96"/>
                  </a:cxn>
                  <a:cxn ang="0">
                    <a:pos x="133" y="89"/>
                  </a:cxn>
                  <a:cxn ang="0">
                    <a:pos x="128" y="83"/>
                  </a:cxn>
                  <a:cxn ang="0">
                    <a:pos x="102" y="85"/>
                  </a:cxn>
                  <a:cxn ang="0">
                    <a:pos x="92" y="86"/>
                  </a:cxn>
                  <a:cxn ang="0">
                    <a:pos x="55" y="96"/>
                  </a:cxn>
                  <a:cxn ang="0">
                    <a:pos x="42" y="99"/>
                  </a:cxn>
                  <a:cxn ang="0">
                    <a:pos x="2" y="106"/>
                  </a:cxn>
                  <a:cxn ang="0">
                    <a:pos x="0" y="53"/>
                  </a:cxn>
                </a:cxnLst>
                <a:rect l="0" t="0" r="r" b="b"/>
                <a:pathLst>
                  <a:path w="218" h="114">
                    <a:moveTo>
                      <a:pt x="2" y="48"/>
                    </a:moveTo>
                    <a:lnTo>
                      <a:pt x="48" y="38"/>
                    </a:lnTo>
                    <a:lnTo>
                      <a:pt x="115" y="23"/>
                    </a:lnTo>
                    <a:lnTo>
                      <a:pt x="122" y="15"/>
                    </a:lnTo>
                    <a:lnTo>
                      <a:pt x="125" y="10"/>
                    </a:lnTo>
                    <a:lnTo>
                      <a:pt x="127" y="10"/>
                    </a:lnTo>
                    <a:lnTo>
                      <a:pt x="130" y="5"/>
                    </a:lnTo>
                    <a:lnTo>
                      <a:pt x="135" y="1"/>
                    </a:lnTo>
                    <a:lnTo>
                      <a:pt x="138" y="0"/>
                    </a:lnTo>
                    <a:lnTo>
                      <a:pt x="140" y="0"/>
                    </a:lnTo>
                    <a:lnTo>
                      <a:pt x="140" y="5"/>
                    </a:lnTo>
                    <a:lnTo>
                      <a:pt x="143" y="8"/>
                    </a:lnTo>
                    <a:lnTo>
                      <a:pt x="145" y="13"/>
                    </a:lnTo>
                    <a:lnTo>
                      <a:pt x="150" y="16"/>
                    </a:lnTo>
                    <a:lnTo>
                      <a:pt x="155" y="16"/>
                    </a:lnTo>
                    <a:lnTo>
                      <a:pt x="153" y="15"/>
                    </a:lnTo>
                    <a:lnTo>
                      <a:pt x="158" y="13"/>
                    </a:lnTo>
                    <a:lnTo>
                      <a:pt x="158" y="20"/>
                    </a:lnTo>
                    <a:lnTo>
                      <a:pt x="148" y="26"/>
                    </a:lnTo>
                    <a:lnTo>
                      <a:pt x="145" y="31"/>
                    </a:lnTo>
                    <a:lnTo>
                      <a:pt x="147" y="33"/>
                    </a:lnTo>
                    <a:lnTo>
                      <a:pt x="142" y="40"/>
                    </a:lnTo>
                    <a:lnTo>
                      <a:pt x="145" y="45"/>
                    </a:lnTo>
                    <a:lnTo>
                      <a:pt x="138" y="45"/>
                    </a:lnTo>
                    <a:lnTo>
                      <a:pt x="142" y="50"/>
                    </a:lnTo>
                    <a:lnTo>
                      <a:pt x="147" y="53"/>
                    </a:lnTo>
                    <a:lnTo>
                      <a:pt x="153" y="50"/>
                    </a:lnTo>
                    <a:lnTo>
                      <a:pt x="158" y="50"/>
                    </a:lnTo>
                    <a:lnTo>
                      <a:pt x="168" y="60"/>
                    </a:lnTo>
                    <a:lnTo>
                      <a:pt x="173" y="65"/>
                    </a:lnTo>
                    <a:lnTo>
                      <a:pt x="168" y="63"/>
                    </a:lnTo>
                    <a:lnTo>
                      <a:pt x="168" y="68"/>
                    </a:lnTo>
                    <a:lnTo>
                      <a:pt x="173" y="71"/>
                    </a:lnTo>
                    <a:lnTo>
                      <a:pt x="178" y="71"/>
                    </a:lnTo>
                    <a:lnTo>
                      <a:pt x="183" y="81"/>
                    </a:lnTo>
                    <a:lnTo>
                      <a:pt x="187" y="83"/>
                    </a:lnTo>
                    <a:lnTo>
                      <a:pt x="192" y="83"/>
                    </a:lnTo>
                    <a:lnTo>
                      <a:pt x="197" y="85"/>
                    </a:lnTo>
                    <a:lnTo>
                      <a:pt x="208" y="76"/>
                    </a:lnTo>
                    <a:lnTo>
                      <a:pt x="212" y="71"/>
                    </a:lnTo>
                    <a:lnTo>
                      <a:pt x="210" y="63"/>
                    </a:lnTo>
                    <a:lnTo>
                      <a:pt x="205" y="63"/>
                    </a:lnTo>
                    <a:lnTo>
                      <a:pt x="203" y="58"/>
                    </a:lnTo>
                    <a:lnTo>
                      <a:pt x="198" y="55"/>
                    </a:lnTo>
                    <a:lnTo>
                      <a:pt x="192" y="53"/>
                    </a:lnTo>
                    <a:lnTo>
                      <a:pt x="198" y="53"/>
                    </a:lnTo>
                    <a:lnTo>
                      <a:pt x="203" y="53"/>
                    </a:lnTo>
                    <a:lnTo>
                      <a:pt x="208" y="58"/>
                    </a:lnTo>
                    <a:lnTo>
                      <a:pt x="215" y="68"/>
                    </a:lnTo>
                    <a:lnTo>
                      <a:pt x="218" y="78"/>
                    </a:lnTo>
                    <a:lnTo>
                      <a:pt x="215" y="83"/>
                    </a:lnTo>
                    <a:lnTo>
                      <a:pt x="210" y="85"/>
                    </a:lnTo>
                    <a:lnTo>
                      <a:pt x="193" y="94"/>
                    </a:lnTo>
                    <a:lnTo>
                      <a:pt x="192" y="93"/>
                    </a:lnTo>
                    <a:lnTo>
                      <a:pt x="190" y="98"/>
                    </a:lnTo>
                    <a:lnTo>
                      <a:pt x="185" y="101"/>
                    </a:lnTo>
                    <a:lnTo>
                      <a:pt x="180" y="104"/>
                    </a:lnTo>
                    <a:lnTo>
                      <a:pt x="177" y="93"/>
                    </a:lnTo>
                    <a:lnTo>
                      <a:pt x="177" y="88"/>
                    </a:lnTo>
                    <a:lnTo>
                      <a:pt x="172" y="91"/>
                    </a:lnTo>
                    <a:lnTo>
                      <a:pt x="168" y="96"/>
                    </a:lnTo>
                    <a:lnTo>
                      <a:pt x="163" y="101"/>
                    </a:lnTo>
                    <a:lnTo>
                      <a:pt x="162" y="109"/>
                    </a:lnTo>
                    <a:lnTo>
                      <a:pt x="157" y="109"/>
                    </a:lnTo>
                    <a:lnTo>
                      <a:pt x="152" y="114"/>
                    </a:lnTo>
                    <a:lnTo>
                      <a:pt x="152" y="111"/>
                    </a:lnTo>
                    <a:lnTo>
                      <a:pt x="150" y="104"/>
                    </a:lnTo>
                    <a:lnTo>
                      <a:pt x="145" y="103"/>
                    </a:lnTo>
                    <a:lnTo>
                      <a:pt x="147" y="98"/>
                    </a:lnTo>
                    <a:lnTo>
                      <a:pt x="147" y="91"/>
                    </a:lnTo>
                    <a:lnTo>
                      <a:pt x="145" y="96"/>
                    </a:lnTo>
                    <a:lnTo>
                      <a:pt x="142" y="99"/>
                    </a:lnTo>
                    <a:lnTo>
                      <a:pt x="137" y="98"/>
                    </a:lnTo>
                    <a:lnTo>
                      <a:pt x="137" y="96"/>
                    </a:lnTo>
                    <a:lnTo>
                      <a:pt x="133" y="93"/>
                    </a:lnTo>
                    <a:lnTo>
                      <a:pt x="133" y="89"/>
                    </a:lnTo>
                    <a:lnTo>
                      <a:pt x="130" y="88"/>
                    </a:lnTo>
                    <a:lnTo>
                      <a:pt x="128" y="83"/>
                    </a:lnTo>
                    <a:lnTo>
                      <a:pt x="122" y="80"/>
                    </a:lnTo>
                    <a:lnTo>
                      <a:pt x="102" y="85"/>
                    </a:lnTo>
                    <a:lnTo>
                      <a:pt x="98" y="85"/>
                    </a:lnTo>
                    <a:lnTo>
                      <a:pt x="92" y="86"/>
                    </a:lnTo>
                    <a:lnTo>
                      <a:pt x="62" y="94"/>
                    </a:lnTo>
                    <a:lnTo>
                      <a:pt x="55" y="96"/>
                    </a:lnTo>
                    <a:lnTo>
                      <a:pt x="52" y="96"/>
                    </a:lnTo>
                    <a:lnTo>
                      <a:pt x="42" y="99"/>
                    </a:lnTo>
                    <a:lnTo>
                      <a:pt x="37" y="99"/>
                    </a:lnTo>
                    <a:lnTo>
                      <a:pt x="2" y="106"/>
                    </a:lnTo>
                    <a:lnTo>
                      <a:pt x="0" y="104"/>
                    </a:lnTo>
                    <a:lnTo>
                      <a:pt x="0" y="53"/>
                    </a:lnTo>
                    <a:lnTo>
                      <a:pt x="2" y="48"/>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25" name="Freeform 557"/>
              <p:cNvSpPr>
                <a:spLocks/>
              </p:cNvSpPr>
              <p:nvPr/>
            </p:nvSpPr>
            <p:spPr bwMode="auto">
              <a:xfrm>
                <a:off x="5234" y="2435"/>
                <a:ext cx="113" cy="109"/>
              </a:xfrm>
              <a:custGeom>
                <a:avLst/>
                <a:gdLst/>
                <a:ahLst/>
                <a:cxnLst>
                  <a:cxn ang="0">
                    <a:pos x="0" y="21"/>
                  </a:cxn>
                  <a:cxn ang="0">
                    <a:pos x="35" y="14"/>
                  </a:cxn>
                  <a:cxn ang="0">
                    <a:pos x="40" y="14"/>
                  </a:cxn>
                  <a:cxn ang="0">
                    <a:pos x="50" y="11"/>
                  </a:cxn>
                  <a:cxn ang="0">
                    <a:pos x="53" y="11"/>
                  </a:cxn>
                  <a:cxn ang="0">
                    <a:pos x="60" y="9"/>
                  </a:cxn>
                  <a:cxn ang="0">
                    <a:pos x="90" y="1"/>
                  </a:cxn>
                  <a:cxn ang="0">
                    <a:pos x="96" y="0"/>
                  </a:cxn>
                  <a:cxn ang="0">
                    <a:pos x="100" y="0"/>
                  </a:cxn>
                  <a:cxn ang="0">
                    <a:pos x="111" y="41"/>
                  </a:cxn>
                  <a:cxn ang="0">
                    <a:pos x="113" y="48"/>
                  </a:cxn>
                  <a:cxn ang="0">
                    <a:pos x="111" y="51"/>
                  </a:cxn>
                  <a:cxn ang="0">
                    <a:pos x="111" y="53"/>
                  </a:cxn>
                  <a:cxn ang="0">
                    <a:pos x="113" y="56"/>
                  </a:cxn>
                  <a:cxn ang="0">
                    <a:pos x="110" y="54"/>
                  </a:cxn>
                  <a:cxn ang="0">
                    <a:pos x="98" y="58"/>
                  </a:cxn>
                  <a:cxn ang="0">
                    <a:pos x="88" y="64"/>
                  </a:cxn>
                  <a:cxn ang="0">
                    <a:pos x="83" y="64"/>
                  </a:cxn>
                  <a:cxn ang="0">
                    <a:pos x="83" y="63"/>
                  </a:cxn>
                  <a:cxn ang="0">
                    <a:pos x="80" y="61"/>
                  </a:cxn>
                  <a:cxn ang="0">
                    <a:pos x="81" y="64"/>
                  </a:cxn>
                  <a:cxn ang="0">
                    <a:pos x="81" y="68"/>
                  </a:cxn>
                  <a:cxn ang="0">
                    <a:pos x="66" y="73"/>
                  </a:cxn>
                  <a:cxn ang="0">
                    <a:pos x="63" y="74"/>
                  </a:cxn>
                  <a:cxn ang="0">
                    <a:pos x="58" y="74"/>
                  </a:cxn>
                  <a:cxn ang="0">
                    <a:pos x="53" y="78"/>
                  </a:cxn>
                  <a:cxn ang="0">
                    <a:pos x="46" y="79"/>
                  </a:cxn>
                  <a:cxn ang="0">
                    <a:pos x="38" y="89"/>
                  </a:cxn>
                  <a:cxn ang="0">
                    <a:pos x="36" y="88"/>
                  </a:cxn>
                  <a:cxn ang="0">
                    <a:pos x="31" y="93"/>
                  </a:cxn>
                  <a:cxn ang="0">
                    <a:pos x="26" y="96"/>
                  </a:cxn>
                  <a:cxn ang="0">
                    <a:pos x="16" y="106"/>
                  </a:cxn>
                  <a:cxn ang="0">
                    <a:pos x="11" y="109"/>
                  </a:cxn>
                  <a:cxn ang="0">
                    <a:pos x="6" y="103"/>
                  </a:cxn>
                  <a:cxn ang="0">
                    <a:pos x="6" y="101"/>
                  </a:cxn>
                  <a:cxn ang="0">
                    <a:pos x="15" y="93"/>
                  </a:cxn>
                  <a:cxn ang="0">
                    <a:pos x="15" y="86"/>
                  </a:cxn>
                  <a:cxn ang="0">
                    <a:pos x="11" y="81"/>
                  </a:cxn>
                  <a:cxn ang="0">
                    <a:pos x="0" y="21"/>
                  </a:cxn>
                </a:cxnLst>
                <a:rect l="0" t="0" r="r" b="b"/>
                <a:pathLst>
                  <a:path w="113" h="109">
                    <a:moveTo>
                      <a:pt x="0" y="21"/>
                    </a:moveTo>
                    <a:lnTo>
                      <a:pt x="35" y="14"/>
                    </a:lnTo>
                    <a:lnTo>
                      <a:pt x="40" y="14"/>
                    </a:lnTo>
                    <a:lnTo>
                      <a:pt x="50" y="11"/>
                    </a:lnTo>
                    <a:lnTo>
                      <a:pt x="53" y="11"/>
                    </a:lnTo>
                    <a:lnTo>
                      <a:pt x="60" y="9"/>
                    </a:lnTo>
                    <a:lnTo>
                      <a:pt x="90" y="1"/>
                    </a:lnTo>
                    <a:lnTo>
                      <a:pt x="96" y="0"/>
                    </a:lnTo>
                    <a:lnTo>
                      <a:pt x="100" y="0"/>
                    </a:lnTo>
                    <a:lnTo>
                      <a:pt x="111" y="41"/>
                    </a:lnTo>
                    <a:lnTo>
                      <a:pt x="113" y="48"/>
                    </a:lnTo>
                    <a:lnTo>
                      <a:pt x="111" y="51"/>
                    </a:lnTo>
                    <a:lnTo>
                      <a:pt x="111" y="53"/>
                    </a:lnTo>
                    <a:lnTo>
                      <a:pt x="113" y="56"/>
                    </a:lnTo>
                    <a:lnTo>
                      <a:pt x="110" y="54"/>
                    </a:lnTo>
                    <a:lnTo>
                      <a:pt x="98" y="58"/>
                    </a:lnTo>
                    <a:lnTo>
                      <a:pt x="88" y="64"/>
                    </a:lnTo>
                    <a:lnTo>
                      <a:pt x="83" y="64"/>
                    </a:lnTo>
                    <a:lnTo>
                      <a:pt x="83" y="63"/>
                    </a:lnTo>
                    <a:lnTo>
                      <a:pt x="80" y="61"/>
                    </a:lnTo>
                    <a:lnTo>
                      <a:pt x="81" y="64"/>
                    </a:lnTo>
                    <a:lnTo>
                      <a:pt x="81" y="68"/>
                    </a:lnTo>
                    <a:lnTo>
                      <a:pt x="66" y="73"/>
                    </a:lnTo>
                    <a:lnTo>
                      <a:pt x="63" y="74"/>
                    </a:lnTo>
                    <a:lnTo>
                      <a:pt x="58" y="74"/>
                    </a:lnTo>
                    <a:lnTo>
                      <a:pt x="53" y="78"/>
                    </a:lnTo>
                    <a:lnTo>
                      <a:pt x="46" y="79"/>
                    </a:lnTo>
                    <a:lnTo>
                      <a:pt x="38" y="89"/>
                    </a:lnTo>
                    <a:lnTo>
                      <a:pt x="36" y="88"/>
                    </a:lnTo>
                    <a:lnTo>
                      <a:pt x="31" y="93"/>
                    </a:lnTo>
                    <a:lnTo>
                      <a:pt x="26" y="96"/>
                    </a:lnTo>
                    <a:lnTo>
                      <a:pt x="16" y="106"/>
                    </a:lnTo>
                    <a:lnTo>
                      <a:pt x="11" y="109"/>
                    </a:lnTo>
                    <a:lnTo>
                      <a:pt x="6" y="103"/>
                    </a:lnTo>
                    <a:lnTo>
                      <a:pt x="6" y="101"/>
                    </a:lnTo>
                    <a:lnTo>
                      <a:pt x="15" y="93"/>
                    </a:lnTo>
                    <a:lnTo>
                      <a:pt x="15" y="86"/>
                    </a:lnTo>
                    <a:lnTo>
                      <a:pt x="11" y="81"/>
                    </a:lnTo>
                    <a:lnTo>
                      <a:pt x="0" y="21"/>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26" name="Freeform 558"/>
              <p:cNvSpPr>
                <a:spLocks/>
              </p:cNvSpPr>
              <p:nvPr/>
            </p:nvSpPr>
            <p:spPr bwMode="auto">
              <a:xfrm>
                <a:off x="5234" y="2435"/>
                <a:ext cx="113" cy="109"/>
              </a:xfrm>
              <a:custGeom>
                <a:avLst/>
                <a:gdLst/>
                <a:ahLst/>
                <a:cxnLst>
                  <a:cxn ang="0">
                    <a:pos x="0" y="21"/>
                  </a:cxn>
                  <a:cxn ang="0">
                    <a:pos x="35" y="14"/>
                  </a:cxn>
                  <a:cxn ang="0">
                    <a:pos x="40" y="14"/>
                  </a:cxn>
                  <a:cxn ang="0">
                    <a:pos x="50" y="11"/>
                  </a:cxn>
                  <a:cxn ang="0">
                    <a:pos x="53" y="11"/>
                  </a:cxn>
                  <a:cxn ang="0">
                    <a:pos x="60" y="9"/>
                  </a:cxn>
                  <a:cxn ang="0">
                    <a:pos x="90" y="1"/>
                  </a:cxn>
                  <a:cxn ang="0">
                    <a:pos x="96" y="0"/>
                  </a:cxn>
                  <a:cxn ang="0">
                    <a:pos x="100" y="0"/>
                  </a:cxn>
                  <a:cxn ang="0">
                    <a:pos x="111" y="41"/>
                  </a:cxn>
                  <a:cxn ang="0">
                    <a:pos x="113" y="48"/>
                  </a:cxn>
                  <a:cxn ang="0">
                    <a:pos x="111" y="51"/>
                  </a:cxn>
                  <a:cxn ang="0">
                    <a:pos x="111" y="53"/>
                  </a:cxn>
                  <a:cxn ang="0">
                    <a:pos x="113" y="56"/>
                  </a:cxn>
                  <a:cxn ang="0">
                    <a:pos x="110" y="54"/>
                  </a:cxn>
                  <a:cxn ang="0">
                    <a:pos x="98" y="58"/>
                  </a:cxn>
                  <a:cxn ang="0">
                    <a:pos x="88" y="64"/>
                  </a:cxn>
                  <a:cxn ang="0">
                    <a:pos x="83" y="64"/>
                  </a:cxn>
                  <a:cxn ang="0">
                    <a:pos x="83" y="63"/>
                  </a:cxn>
                  <a:cxn ang="0">
                    <a:pos x="80" y="61"/>
                  </a:cxn>
                  <a:cxn ang="0">
                    <a:pos x="81" y="64"/>
                  </a:cxn>
                  <a:cxn ang="0">
                    <a:pos x="81" y="68"/>
                  </a:cxn>
                  <a:cxn ang="0">
                    <a:pos x="66" y="73"/>
                  </a:cxn>
                  <a:cxn ang="0">
                    <a:pos x="63" y="74"/>
                  </a:cxn>
                  <a:cxn ang="0">
                    <a:pos x="58" y="74"/>
                  </a:cxn>
                  <a:cxn ang="0">
                    <a:pos x="53" y="78"/>
                  </a:cxn>
                  <a:cxn ang="0">
                    <a:pos x="46" y="79"/>
                  </a:cxn>
                  <a:cxn ang="0">
                    <a:pos x="38" y="89"/>
                  </a:cxn>
                  <a:cxn ang="0">
                    <a:pos x="36" y="88"/>
                  </a:cxn>
                  <a:cxn ang="0">
                    <a:pos x="31" y="93"/>
                  </a:cxn>
                  <a:cxn ang="0">
                    <a:pos x="26" y="96"/>
                  </a:cxn>
                  <a:cxn ang="0">
                    <a:pos x="16" y="106"/>
                  </a:cxn>
                  <a:cxn ang="0">
                    <a:pos x="11" y="109"/>
                  </a:cxn>
                  <a:cxn ang="0">
                    <a:pos x="6" y="103"/>
                  </a:cxn>
                  <a:cxn ang="0">
                    <a:pos x="6" y="101"/>
                  </a:cxn>
                  <a:cxn ang="0">
                    <a:pos x="15" y="93"/>
                  </a:cxn>
                  <a:cxn ang="0">
                    <a:pos x="15" y="86"/>
                  </a:cxn>
                  <a:cxn ang="0">
                    <a:pos x="11" y="81"/>
                  </a:cxn>
                  <a:cxn ang="0">
                    <a:pos x="0" y="21"/>
                  </a:cxn>
                </a:cxnLst>
                <a:rect l="0" t="0" r="r" b="b"/>
                <a:pathLst>
                  <a:path w="113" h="109">
                    <a:moveTo>
                      <a:pt x="0" y="21"/>
                    </a:moveTo>
                    <a:lnTo>
                      <a:pt x="35" y="14"/>
                    </a:lnTo>
                    <a:lnTo>
                      <a:pt x="40" y="14"/>
                    </a:lnTo>
                    <a:lnTo>
                      <a:pt x="50" y="11"/>
                    </a:lnTo>
                    <a:lnTo>
                      <a:pt x="53" y="11"/>
                    </a:lnTo>
                    <a:lnTo>
                      <a:pt x="60" y="9"/>
                    </a:lnTo>
                    <a:lnTo>
                      <a:pt x="90" y="1"/>
                    </a:lnTo>
                    <a:lnTo>
                      <a:pt x="96" y="0"/>
                    </a:lnTo>
                    <a:lnTo>
                      <a:pt x="100" y="0"/>
                    </a:lnTo>
                    <a:lnTo>
                      <a:pt x="111" y="41"/>
                    </a:lnTo>
                    <a:lnTo>
                      <a:pt x="113" y="48"/>
                    </a:lnTo>
                    <a:lnTo>
                      <a:pt x="111" y="51"/>
                    </a:lnTo>
                    <a:lnTo>
                      <a:pt x="111" y="53"/>
                    </a:lnTo>
                    <a:lnTo>
                      <a:pt x="113" y="56"/>
                    </a:lnTo>
                    <a:lnTo>
                      <a:pt x="110" y="54"/>
                    </a:lnTo>
                    <a:lnTo>
                      <a:pt x="98" y="58"/>
                    </a:lnTo>
                    <a:lnTo>
                      <a:pt x="88" y="64"/>
                    </a:lnTo>
                    <a:lnTo>
                      <a:pt x="83" y="64"/>
                    </a:lnTo>
                    <a:lnTo>
                      <a:pt x="83" y="63"/>
                    </a:lnTo>
                    <a:lnTo>
                      <a:pt x="80" y="61"/>
                    </a:lnTo>
                    <a:lnTo>
                      <a:pt x="81" y="64"/>
                    </a:lnTo>
                    <a:lnTo>
                      <a:pt x="81" y="68"/>
                    </a:lnTo>
                    <a:lnTo>
                      <a:pt x="66" y="73"/>
                    </a:lnTo>
                    <a:lnTo>
                      <a:pt x="63" y="74"/>
                    </a:lnTo>
                    <a:lnTo>
                      <a:pt x="58" y="74"/>
                    </a:lnTo>
                    <a:lnTo>
                      <a:pt x="53" y="78"/>
                    </a:lnTo>
                    <a:lnTo>
                      <a:pt x="46" y="79"/>
                    </a:lnTo>
                    <a:lnTo>
                      <a:pt x="38" y="89"/>
                    </a:lnTo>
                    <a:lnTo>
                      <a:pt x="36" y="88"/>
                    </a:lnTo>
                    <a:lnTo>
                      <a:pt x="31" y="93"/>
                    </a:lnTo>
                    <a:lnTo>
                      <a:pt x="26" y="96"/>
                    </a:lnTo>
                    <a:lnTo>
                      <a:pt x="16" y="106"/>
                    </a:lnTo>
                    <a:lnTo>
                      <a:pt x="11" y="109"/>
                    </a:lnTo>
                    <a:lnTo>
                      <a:pt x="6" y="103"/>
                    </a:lnTo>
                    <a:lnTo>
                      <a:pt x="6" y="101"/>
                    </a:lnTo>
                    <a:lnTo>
                      <a:pt x="15" y="93"/>
                    </a:lnTo>
                    <a:lnTo>
                      <a:pt x="15" y="86"/>
                    </a:lnTo>
                    <a:lnTo>
                      <a:pt x="11" y="81"/>
                    </a:lnTo>
                    <a:lnTo>
                      <a:pt x="0" y="21"/>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27" name="Freeform 559"/>
              <p:cNvSpPr>
                <a:spLocks/>
              </p:cNvSpPr>
              <p:nvPr/>
            </p:nvSpPr>
            <p:spPr bwMode="auto">
              <a:xfrm>
                <a:off x="5267" y="2162"/>
                <a:ext cx="108" cy="226"/>
              </a:xfrm>
              <a:custGeom>
                <a:avLst/>
                <a:gdLst/>
                <a:ahLst/>
                <a:cxnLst>
                  <a:cxn ang="0">
                    <a:pos x="13" y="226"/>
                  </a:cxn>
                  <a:cxn ang="0">
                    <a:pos x="8" y="221"/>
                  </a:cxn>
                  <a:cxn ang="0">
                    <a:pos x="5" y="214"/>
                  </a:cxn>
                  <a:cxn ang="0">
                    <a:pos x="5" y="209"/>
                  </a:cxn>
                  <a:cxn ang="0">
                    <a:pos x="7" y="204"/>
                  </a:cxn>
                  <a:cxn ang="0">
                    <a:pos x="3" y="188"/>
                  </a:cxn>
                  <a:cxn ang="0">
                    <a:pos x="3" y="178"/>
                  </a:cxn>
                  <a:cxn ang="0">
                    <a:pos x="0" y="159"/>
                  </a:cxn>
                  <a:cxn ang="0">
                    <a:pos x="2" y="154"/>
                  </a:cxn>
                  <a:cxn ang="0">
                    <a:pos x="2" y="146"/>
                  </a:cxn>
                  <a:cxn ang="0">
                    <a:pos x="3" y="141"/>
                  </a:cxn>
                  <a:cxn ang="0">
                    <a:pos x="5" y="136"/>
                  </a:cxn>
                  <a:cxn ang="0">
                    <a:pos x="5" y="129"/>
                  </a:cxn>
                  <a:cxn ang="0">
                    <a:pos x="7" y="124"/>
                  </a:cxn>
                  <a:cxn ang="0">
                    <a:pos x="7" y="119"/>
                  </a:cxn>
                  <a:cxn ang="0">
                    <a:pos x="8" y="109"/>
                  </a:cxn>
                  <a:cxn ang="0">
                    <a:pos x="5" y="99"/>
                  </a:cxn>
                  <a:cxn ang="0">
                    <a:pos x="5" y="94"/>
                  </a:cxn>
                  <a:cxn ang="0">
                    <a:pos x="10" y="88"/>
                  </a:cxn>
                  <a:cxn ang="0">
                    <a:pos x="12" y="88"/>
                  </a:cxn>
                  <a:cxn ang="0">
                    <a:pos x="22" y="78"/>
                  </a:cxn>
                  <a:cxn ang="0">
                    <a:pos x="25" y="71"/>
                  </a:cxn>
                  <a:cxn ang="0">
                    <a:pos x="25" y="64"/>
                  </a:cxn>
                  <a:cxn ang="0">
                    <a:pos x="23" y="59"/>
                  </a:cxn>
                  <a:cxn ang="0">
                    <a:pos x="20" y="54"/>
                  </a:cxn>
                  <a:cxn ang="0">
                    <a:pos x="18" y="49"/>
                  </a:cxn>
                  <a:cxn ang="0">
                    <a:pos x="22" y="39"/>
                  </a:cxn>
                  <a:cxn ang="0">
                    <a:pos x="18" y="31"/>
                  </a:cxn>
                  <a:cxn ang="0">
                    <a:pos x="20" y="30"/>
                  </a:cxn>
                  <a:cxn ang="0">
                    <a:pos x="20" y="28"/>
                  </a:cxn>
                  <a:cxn ang="0">
                    <a:pos x="18" y="23"/>
                  </a:cxn>
                  <a:cxn ang="0">
                    <a:pos x="22" y="13"/>
                  </a:cxn>
                  <a:cxn ang="0">
                    <a:pos x="22" y="8"/>
                  </a:cxn>
                  <a:cxn ang="0">
                    <a:pos x="27" y="3"/>
                  </a:cxn>
                  <a:cxn ang="0">
                    <a:pos x="32" y="5"/>
                  </a:cxn>
                  <a:cxn ang="0">
                    <a:pos x="37" y="0"/>
                  </a:cxn>
                  <a:cxn ang="0">
                    <a:pos x="38" y="1"/>
                  </a:cxn>
                  <a:cxn ang="0">
                    <a:pos x="77" y="121"/>
                  </a:cxn>
                  <a:cxn ang="0">
                    <a:pos x="83" y="136"/>
                  </a:cxn>
                  <a:cxn ang="0">
                    <a:pos x="83" y="141"/>
                  </a:cxn>
                  <a:cxn ang="0">
                    <a:pos x="85" y="148"/>
                  </a:cxn>
                  <a:cxn ang="0">
                    <a:pos x="87" y="153"/>
                  </a:cxn>
                  <a:cxn ang="0">
                    <a:pos x="92" y="156"/>
                  </a:cxn>
                  <a:cxn ang="0">
                    <a:pos x="98" y="159"/>
                  </a:cxn>
                  <a:cxn ang="0">
                    <a:pos x="98" y="164"/>
                  </a:cxn>
                  <a:cxn ang="0">
                    <a:pos x="103" y="169"/>
                  </a:cxn>
                  <a:cxn ang="0">
                    <a:pos x="105" y="171"/>
                  </a:cxn>
                  <a:cxn ang="0">
                    <a:pos x="108" y="173"/>
                  </a:cxn>
                  <a:cxn ang="0">
                    <a:pos x="105" y="183"/>
                  </a:cxn>
                  <a:cxn ang="0">
                    <a:pos x="105" y="188"/>
                  </a:cxn>
                  <a:cxn ang="0">
                    <a:pos x="103" y="188"/>
                  </a:cxn>
                  <a:cxn ang="0">
                    <a:pos x="100" y="189"/>
                  </a:cxn>
                  <a:cxn ang="0">
                    <a:pos x="95" y="193"/>
                  </a:cxn>
                  <a:cxn ang="0">
                    <a:pos x="92" y="198"/>
                  </a:cxn>
                  <a:cxn ang="0">
                    <a:pos x="90" y="198"/>
                  </a:cxn>
                  <a:cxn ang="0">
                    <a:pos x="87" y="203"/>
                  </a:cxn>
                  <a:cxn ang="0">
                    <a:pos x="80" y="211"/>
                  </a:cxn>
                  <a:cxn ang="0">
                    <a:pos x="13" y="226"/>
                  </a:cxn>
                </a:cxnLst>
                <a:rect l="0" t="0" r="r" b="b"/>
                <a:pathLst>
                  <a:path w="108" h="226">
                    <a:moveTo>
                      <a:pt x="13" y="226"/>
                    </a:moveTo>
                    <a:lnTo>
                      <a:pt x="8" y="221"/>
                    </a:lnTo>
                    <a:lnTo>
                      <a:pt x="5" y="214"/>
                    </a:lnTo>
                    <a:lnTo>
                      <a:pt x="5" y="209"/>
                    </a:lnTo>
                    <a:lnTo>
                      <a:pt x="7" y="204"/>
                    </a:lnTo>
                    <a:lnTo>
                      <a:pt x="3" y="188"/>
                    </a:lnTo>
                    <a:lnTo>
                      <a:pt x="3" y="178"/>
                    </a:lnTo>
                    <a:lnTo>
                      <a:pt x="0" y="159"/>
                    </a:lnTo>
                    <a:lnTo>
                      <a:pt x="2" y="154"/>
                    </a:lnTo>
                    <a:lnTo>
                      <a:pt x="2" y="146"/>
                    </a:lnTo>
                    <a:lnTo>
                      <a:pt x="3" y="141"/>
                    </a:lnTo>
                    <a:lnTo>
                      <a:pt x="5" y="136"/>
                    </a:lnTo>
                    <a:lnTo>
                      <a:pt x="5" y="129"/>
                    </a:lnTo>
                    <a:lnTo>
                      <a:pt x="7" y="124"/>
                    </a:lnTo>
                    <a:lnTo>
                      <a:pt x="7" y="119"/>
                    </a:lnTo>
                    <a:lnTo>
                      <a:pt x="8" y="109"/>
                    </a:lnTo>
                    <a:lnTo>
                      <a:pt x="5" y="99"/>
                    </a:lnTo>
                    <a:lnTo>
                      <a:pt x="5" y="94"/>
                    </a:lnTo>
                    <a:lnTo>
                      <a:pt x="10" y="88"/>
                    </a:lnTo>
                    <a:lnTo>
                      <a:pt x="12" y="88"/>
                    </a:lnTo>
                    <a:lnTo>
                      <a:pt x="22" y="78"/>
                    </a:lnTo>
                    <a:lnTo>
                      <a:pt x="25" y="71"/>
                    </a:lnTo>
                    <a:lnTo>
                      <a:pt x="25" y="64"/>
                    </a:lnTo>
                    <a:lnTo>
                      <a:pt x="23" y="59"/>
                    </a:lnTo>
                    <a:lnTo>
                      <a:pt x="20" y="54"/>
                    </a:lnTo>
                    <a:lnTo>
                      <a:pt x="18" y="49"/>
                    </a:lnTo>
                    <a:lnTo>
                      <a:pt x="22" y="39"/>
                    </a:lnTo>
                    <a:lnTo>
                      <a:pt x="18" y="31"/>
                    </a:lnTo>
                    <a:lnTo>
                      <a:pt x="20" y="30"/>
                    </a:lnTo>
                    <a:lnTo>
                      <a:pt x="20" y="28"/>
                    </a:lnTo>
                    <a:lnTo>
                      <a:pt x="18" y="23"/>
                    </a:lnTo>
                    <a:lnTo>
                      <a:pt x="22" y="13"/>
                    </a:lnTo>
                    <a:lnTo>
                      <a:pt x="22" y="8"/>
                    </a:lnTo>
                    <a:lnTo>
                      <a:pt x="27" y="3"/>
                    </a:lnTo>
                    <a:lnTo>
                      <a:pt x="32" y="5"/>
                    </a:lnTo>
                    <a:lnTo>
                      <a:pt x="37" y="0"/>
                    </a:lnTo>
                    <a:lnTo>
                      <a:pt x="38" y="1"/>
                    </a:lnTo>
                    <a:lnTo>
                      <a:pt x="77" y="121"/>
                    </a:lnTo>
                    <a:lnTo>
                      <a:pt x="83" y="136"/>
                    </a:lnTo>
                    <a:lnTo>
                      <a:pt x="83" y="141"/>
                    </a:lnTo>
                    <a:lnTo>
                      <a:pt x="85" y="148"/>
                    </a:lnTo>
                    <a:lnTo>
                      <a:pt x="87" y="153"/>
                    </a:lnTo>
                    <a:lnTo>
                      <a:pt x="92" y="156"/>
                    </a:lnTo>
                    <a:lnTo>
                      <a:pt x="98" y="159"/>
                    </a:lnTo>
                    <a:lnTo>
                      <a:pt x="98" y="164"/>
                    </a:lnTo>
                    <a:lnTo>
                      <a:pt x="103" y="169"/>
                    </a:lnTo>
                    <a:lnTo>
                      <a:pt x="105" y="171"/>
                    </a:lnTo>
                    <a:lnTo>
                      <a:pt x="108" y="173"/>
                    </a:lnTo>
                    <a:lnTo>
                      <a:pt x="105" y="183"/>
                    </a:lnTo>
                    <a:lnTo>
                      <a:pt x="105" y="188"/>
                    </a:lnTo>
                    <a:lnTo>
                      <a:pt x="103" y="188"/>
                    </a:lnTo>
                    <a:lnTo>
                      <a:pt x="100" y="189"/>
                    </a:lnTo>
                    <a:lnTo>
                      <a:pt x="95" y="193"/>
                    </a:lnTo>
                    <a:lnTo>
                      <a:pt x="92" y="198"/>
                    </a:lnTo>
                    <a:lnTo>
                      <a:pt x="90" y="198"/>
                    </a:lnTo>
                    <a:lnTo>
                      <a:pt x="87" y="203"/>
                    </a:lnTo>
                    <a:lnTo>
                      <a:pt x="80" y="211"/>
                    </a:lnTo>
                    <a:lnTo>
                      <a:pt x="13" y="226"/>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28" name="Freeform 560"/>
              <p:cNvSpPr>
                <a:spLocks/>
              </p:cNvSpPr>
              <p:nvPr/>
            </p:nvSpPr>
            <p:spPr bwMode="auto">
              <a:xfrm>
                <a:off x="5267" y="2162"/>
                <a:ext cx="108" cy="226"/>
              </a:xfrm>
              <a:custGeom>
                <a:avLst/>
                <a:gdLst/>
                <a:ahLst/>
                <a:cxnLst>
                  <a:cxn ang="0">
                    <a:pos x="13" y="226"/>
                  </a:cxn>
                  <a:cxn ang="0">
                    <a:pos x="8" y="221"/>
                  </a:cxn>
                  <a:cxn ang="0">
                    <a:pos x="5" y="214"/>
                  </a:cxn>
                  <a:cxn ang="0">
                    <a:pos x="5" y="209"/>
                  </a:cxn>
                  <a:cxn ang="0">
                    <a:pos x="7" y="204"/>
                  </a:cxn>
                  <a:cxn ang="0">
                    <a:pos x="3" y="188"/>
                  </a:cxn>
                  <a:cxn ang="0">
                    <a:pos x="3" y="178"/>
                  </a:cxn>
                  <a:cxn ang="0">
                    <a:pos x="0" y="159"/>
                  </a:cxn>
                  <a:cxn ang="0">
                    <a:pos x="2" y="154"/>
                  </a:cxn>
                  <a:cxn ang="0">
                    <a:pos x="2" y="146"/>
                  </a:cxn>
                  <a:cxn ang="0">
                    <a:pos x="3" y="141"/>
                  </a:cxn>
                  <a:cxn ang="0">
                    <a:pos x="5" y="136"/>
                  </a:cxn>
                  <a:cxn ang="0">
                    <a:pos x="5" y="129"/>
                  </a:cxn>
                  <a:cxn ang="0">
                    <a:pos x="7" y="124"/>
                  </a:cxn>
                  <a:cxn ang="0">
                    <a:pos x="7" y="119"/>
                  </a:cxn>
                  <a:cxn ang="0">
                    <a:pos x="8" y="109"/>
                  </a:cxn>
                  <a:cxn ang="0">
                    <a:pos x="5" y="99"/>
                  </a:cxn>
                  <a:cxn ang="0">
                    <a:pos x="5" y="94"/>
                  </a:cxn>
                  <a:cxn ang="0">
                    <a:pos x="10" y="88"/>
                  </a:cxn>
                  <a:cxn ang="0">
                    <a:pos x="12" y="88"/>
                  </a:cxn>
                  <a:cxn ang="0">
                    <a:pos x="22" y="78"/>
                  </a:cxn>
                  <a:cxn ang="0">
                    <a:pos x="25" y="71"/>
                  </a:cxn>
                  <a:cxn ang="0">
                    <a:pos x="25" y="64"/>
                  </a:cxn>
                  <a:cxn ang="0">
                    <a:pos x="23" y="59"/>
                  </a:cxn>
                  <a:cxn ang="0">
                    <a:pos x="20" y="54"/>
                  </a:cxn>
                  <a:cxn ang="0">
                    <a:pos x="18" y="49"/>
                  </a:cxn>
                  <a:cxn ang="0">
                    <a:pos x="22" y="39"/>
                  </a:cxn>
                  <a:cxn ang="0">
                    <a:pos x="18" y="31"/>
                  </a:cxn>
                  <a:cxn ang="0">
                    <a:pos x="20" y="30"/>
                  </a:cxn>
                  <a:cxn ang="0">
                    <a:pos x="20" y="28"/>
                  </a:cxn>
                  <a:cxn ang="0">
                    <a:pos x="18" y="23"/>
                  </a:cxn>
                  <a:cxn ang="0">
                    <a:pos x="22" y="13"/>
                  </a:cxn>
                  <a:cxn ang="0">
                    <a:pos x="22" y="8"/>
                  </a:cxn>
                  <a:cxn ang="0">
                    <a:pos x="27" y="3"/>
                  </a:cxn>
                  <a:cxn ang="0">
                    <a:pos x="32" y="5"/>
                  </a:cxn>
                  <a:cxn ang="0">
                    <a:pos x="37" y="0"/>
                  </a:cxn>
                  <a:cxn ang="0">
                    <a:pos x="38" y="1"/>
                  </a:cxn>
                  <a:cxn ang="0">
                    <a:pos x="77" y="121"/>
                  </a:cxn>
                  <a:cxn ang="0">
                    <a:pos x="83" y="136"/>
                  </a:cxn>
                  <a:cxn ang="0">
                    <a:pos x="83" y="141"/>
                  </a:cxn>
                  <a:cxn ang="0">
                    <a:pos x="85" y="148"/>
                  </a:cxn>
                  <a:cxn ang="0">
                    <a:pos x="87" y="153"/>
                  </a:cxn>
                  <a:cxn ang="0">
                    <a:pos x="92" y="156"/>
                  </a:cxn>
                  <a:cxn ang="0">
                    <a:pos x="98" y="159"/>
                  </a:cxn>
                  <a:cxn ang="0">
                    <a:pos x="98" y="164"/>
                  </a:cxn>
                  <a:cxn ang="0">
                    <a:pos x="103" y="169"/>
                  </a:cxn>
                  <a:cxn ang="0">
                    <a:pos x="105" y="171"/>
                  </a:cxn>
                  <a:cxn ang="0">
                    <a:pos x="108" y="173"/>
                  </a:cxn>
                  <a:cxn ang="0">
                    <a:pos x="105" y="183"/>
                  </a:cxn>
                  <a:cxn ang="0">
                    <a:pos x="105" y="188"/>
                  </a:cxn>
                  <a:cxn ang="0">
                    <a:pos x="103" y="188"/>
                  </a:cxn>
                  <a:cxn ang="0">
                    <a:pos x="100" y="189"/>
                  </a:cxn>
                  <a:cxn ang="0">
                    <a:pos x="95" y="193"/>
                  </a:cxn>
                  <a:cxn ang="0">
                    <a:pos x="92" y="198"/>
                  </a:cxn>
                  <a:cxn ang="0">
                    <a:pos x="90" y="198"/>
                  </a:cxn>
                  <a:cxn ang="0">
                    <a:pos x="87" y="203"/>
                  </a:cxn>
                  <a:cxn ang="0">
                    <a:pos x="80" y="211"/>
                  </a:cxn>
                  <a:cxn ang="0">
                    <a:pos x="13" y="226"/>
                  </a:cxn>
                </a:cxnLst>
                <a:rect l="0" t="0" r="r" b="b"/>
                <a:pathLst>
                  <a:path w="108" h="226">
                    <a:moveTo>
                      <a:pt x="13" y="226"/>
                    </a:moveTo>
                    <a:lnTo>
                      <a:pt x="8" y="221"/>
                    </a:lnTo>
                    <a:lnTo>
                      <a:pt x="5" y="214"/>
                    </a:lnTo>
                    <a:lnTo>
                      <a:pt x="5" y="209"/>
                    </a:lnTo>
                    <a:lnTo>
                      <a:pt x="7" y="204"/>
                    </a:lnTo>
                    <a:lnTo>
                      <a:pt x="3" y="188"/>
                    </a:lnTo>
                    <a:lnTo>
                      <a:pt x="3" y="178"/>
                    </a:lnTo>
                    <a:lnTo>
                      <a:pt x="0" y="159"/>
                    </a:lnTo>
                    <a:lnTo>
                      <a:pt x="2" y="154"/>
                    </a:lnTo>
                    <a:lnTo>
                      <a:pt x="2" y="146"/>
                    </a:lnTo>
                    <a:lnTo>
                      <a:pt x="3" y="141"/>
                    </a:lnTo>
                    <a:lnTo>
                      <a:pt x="5" y="136"/>
                    </a:lnTo>
                    <a:lnTo>
                      <a:pt x="5" y="129"/>
                    </a:lnTo>
                    <a:lnTo>
                      <a:pt x="7" y="124"/>
                    </a:lnTo>
                    <a:lnTo>
                      <a:pt x="7" y="119"/>
                    </a:lnTo>
                    <a:lnTo>
                      <a:pt x="8" y="109"/>
                    </a:lnTo>
                    <a:lnTo>
                      <a:pt x="5" y="99"/>
                    </a:lnTo>
                    <a:lnTo>
                      <a:pt x="5" y="94"/>
                    </a:lnTo>
                    <a:lnTo>
                      <a:pt x="10" y="88"/>
                    </a:lnTo>
                    <a:lnTo>
                      <a:pt x="12" y="88"/>
                    </a:lnTo>
                    <a:lnTo>
                      <a:pt x="22" y="78"/>
                    </a:lnTo>
                    <a:lnTo>
                      <a:pt x="25" y="71"/>
                    </a:lnTo>
                    <a:lnTo>
                      <a:pt x="25" y="64"/>
                    </a:lnTo>
                    <a:lnTo>
                      <a:pt x="23" y="59"/>
                    </a:lnTo>
                    <a:lnTo>
                      <a:pt x="20" y="54"/>
                    </a:lnTo>
                    <a:lnTo>
                      <a:pt x="18" y="49"/>
                    </a:lnTo>
                    <a:lnTo>
                      <a:pt x="22" y="39"/>
                    </a:lnTo>
                    <a:lnTo>
                      <a:pt x="18" y="31"/>
                    </a:lnTo>
                    <a:lnTo>
                      <a:pt x="20" y="30"/>
                    </a:lnTo>
                    <a:lnTo>
                      <a:pt x="20" y="28"/>
                    </a:lnTo>
                    <a:lnTo>
                      <a:pt x="18" y="23"/>
                    </a:lnTo>
                    <a:lnTo>
                      <a:pt x="22" y="13"/>
                    </a:lnTo>
                    <a:lnTo>
                      <a:pt x="22" y="8"/>
                    </a:lnTo>
                    <a:lnTo>
                      <a:pt x="27" y="3"/>
                    </a:lnTo>
                    <a:lnTo>
                      <a:pt x="32" y="5"/>
                    </a:lnTo>
                    <a:lnTo>
                      <a:pt x="37" y="0"/>
                    </a:lnTo>
                    <a:lnTo>
                      <a:pt x="38" y="1"/>
                    </a:lnTo>
                    <a:lnTo>
                      <a:pt x="77" y="121"/>
                    </a:lnTo>
                    <a:lnTo>
                      <a:pt x="83" y="136"/>
                    </a:lnTo>
                    <a:lnTo>
                      <a:pt x="83" y="141"/>
                    </a:lnTo>
                    <a:lnTo>
                      <a:pt x="85" y="148"/>
                    </a:lnTo>
                    <a:lnTo>
                      <a:pt x="87" y="153"/>
                    </a:lnTo>
                    <a:lnTo>
                      <a:pt x="92" y="156"/>
                    </a:lnTo>
                    <a:lnTo>
                      <a:pt x="98" y="159"/>
                    </a:lnTo>
                    <a:lnTo>
                      <a:pt x="98" y="164"/>
                    </a:lnTo>
                    <a:lnTo>
                      <a:pt x="103" y="169"/>
                    </a:lnTo>
                    <a:lnTo>
                      <a:pt x="105" y="171"/>
                    </a:lnTo>
                    <a:lnTo>
                      <a:pt x="108" y="173"/>
                    </a:lnTo>
                    <a:lnTo>
                      <a:pt x="105" y="183"/>
                    </a:lnTo>
                    <a:lnTo>
                      <a:pt x="105" y="188"/>
                    </a:lnTo>
                    <a:lnTo>
                      <a:pt x="103" y="188"/>
                    </a:lnTo>
                    <a:lnTo>
                      <a:pt x="100" y="189"/>
                    </a:lnTo>
                    <a:lnTo>
                      <a:pt x="95" y="193"/>
                    </a:lnTo>
                    <a:lnTo>
                      <a:pt x="92" y="198"/>
                    </a:lnTo>
                    <a:lnTo>
                      <a:pt x="90" y="198"/>
                    </a:lnTo>
                    <a:lnTo>
                      <a:pt x="87" y="203"/>
                    </a:lnTo>
                    <a:lnTo>
                      <a:pt x="80" y="211"/>
                    </a:lnTo>
                    <a:lnTo>
                      <a:pt x="13" y="22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29" name="Freeform 561"/>
              <p:cNvSpPr>
                <a:spLocks/>
              </p:cNvSpPr>
              <p:nvPr/>
            </p:nvSpPr>
            <p:spPr bwMode="auto">
              <a:xfrm>
                <a:off x="5304" y="1955"/>
                <a:ext cx="239" cy="378"/>
              </a:xfrm>
              <a:custGeom>
                <a:avLst/>
                <a:gdLst/>
                <a:ahLst/>
                <a:cxnLst>
                  <a:cxn ang="0">
                    <a:pos x="8" y="203"/>
                  </a:cxn>
                  <a:cxn ang="0">
                    <a:pos x="15" y="192"/>
                  </a:cxn>
                  <a:cxn ang="0">
                    <a:pos x="15" y="183"/>
                  </a:cxn>
                  <a:cxn ang="0">
                    <a:pos x="20" y="172"/>
                  </a:cxn>
                  <a:cxn ang="0">
                    <a:pos x="31" y="145"/>
                  </a:cxn>
                  <a:cxn ang="0">
                    <a:pos x="25" y="125"/>
                  </a:cxn>
                  <a:cxn ang="0">
                    <a:pos x="28" y="78"/>
                  </a:cxn>
                  <a:cxn ang="0">
                    <a:pos x="63" y="7"/>
                  </a:cxn>
                  <a:cxn ang="0">
                    <a:pos x="78" y="23"/>
                  </a:cxn>
                  <a:cxn ang="0">
                    <a:pos x="93" y="10"/>
                  </a:cxn>
                  <a:cxn ang="0">
                    <a:pos x="108" y="0"/>
                  </a:cxn>
                  <a:cxn ang="0">
                    <a:pos x="135" y="13"/>
                  </a:cxn>
                  <a:cxn ang="0">
                    <a:pos x="168" y="102"/>
                  </a:cxn>
                  <a:cxn ang="0">
                    <a:pos x="171" y="117"/>
                  </a:cxn>
                  <a:cxn ang="0">
                    <a:pos x="183" y="125"/>
                  </a:cxn>
                  <a:cxn ang="0">
                    <a:pos x="198" y="125"/>
                  </a:cxn>
                  <a:cxn ang="0">
                    <a:pos x="201" y="142"/>
                  </a:cxn>
                  <a:cxn ang="0">
                    <a:pos x="209" y="157"/>
                  </a:cxn>
                  <a:cxn ang="0">
                    <a:pos x="221" y="153"/>
                  </a:cxn>
                  <a:cxn ang="0">
                    <a:pos x="226" y="173"/>
                  </a:cxn>
                  <a:cxn ang="0">
                    <a:pos x="233" y="170"/>
                  </a:cxn>
                  <a:cxn ang="0">
                    <a:pos x="233" y="190"/>
                  </a:cxn>
                  <a:cxn ang="0">
                    <a:pos x="223" y="198"/>
                  </a:cxn>
                  <a:cxn ang="0">
                    <a:pos x="218" y="202"/>
                  </a:cxn>
                  <a:cxn ang="0">
                    <a:pos x="208" y="208"/>
                  </a:cxn>
                  <a:cxn ang="0">
                    <a:pos x="200" y="207"/>
                  </a:cxn>
                  <a:cxn ang="0">
                    <a:pos x="198" y="225"/>
                  </a:cxn>
                  <a:cxn ang="0">
                    <a:pos x="193" y="218"/>
                  </a:cxn>
                  <a:cxn ang="0">
                    <a:pos x="191" y="232"/>
                  </a:cxn>
                  <a:cxn ang="0">
                    <a:pos x="175" y="228"/>
                  </a:cxn>
                  <a:cxn ang="0">
                    <a:pos x="165" y="232"/>
                  </a:cxn>
                  <a:cxn ang="0">
                    <a:pos x="168" y="248"/>
                  </a:cxn>
                  <a:cxn ang="0">
                    <a:pos x="151" y="241"/>
                  </a:cxn>
                  <a:cxn ang="0">
                    <a:pos x="148" y="232"/>
                  </a:cxn>
                  <a:cxn ang="0">
                    <a:pos x="138" y="240"/>
                  </a:cxn>
                  <a:cxn ang="0">
                    <a:pos x="140" y="256"/>
                  </a:cxn>
                  <a:cxn ang="0">
                    <a:pos x="141" y="271"/>
                  </a:cxn>
                  <a:cxn ang="0">
                    <a:pos x="130" y="281"/>
                  </a:cxn>
                  <a:cxn ang="0">
                    <a:pos x="123" y="291"/>
                  </a:cxn>
                  <a:cxn ang="0">
                    <a:pos x="116" y="288"/>
                  </a:cxn>
                  <a:cxn ang="0">
                    <a:pos x="115" y="290"/>
                  </a:cxn>
                  <a:cxn ang="0">
                    <a:pos x="113" y="291"/>
                  </a:cxn>
                  <a:cxn ang="0">
                    <a:pos x="106" y="295"/>
                  </a:cxn>
                  <a:cxn ang="0">
                    <a:pos x="101" y="288"/>
                  </a:cxn>
                  <a:cxn ang="0">
                    <a:pos x="98" y="293"/>
                  </a:cxn>
                  <a:cxn ang="0">
                    <a:pos x="106" y="313"/>
                  </a:cxn>
                  <a:cxn ang="0">
                    <a:pos x="100" y="306"/>
                  </a:cxn>
                  <a:cxn ang="0">
                    <a:pos x="96" y="313"/>
                  </a:cxn>
                  <a:cxn ang="0">
                    <a:pos x="83" y="320"/>
                  </a:cxn>
                  <a:cxn ang="0">
                    <a:pos x="80" y="336"/>
                  </a:cxn>
                  <a:cxn ang="0">
                    <a:pos x="73" y="356"/>
                  </a:cxn>
                  <a:cxn ang="0">
                    <a:pos x="73" y="373"/>
                  </a:cxn>
                  <a:cxn ang="0">
                    <a:pos x="61" y="371"/>
                  </a:cxn>
                  <a:cxn ang="0">
                    <a:pos x="50" y="360"/>
                  </a:cxn>
                  <a:cxn ang="0">
                    <a:pos x="46" y="343"/>
                  </a:cxn>
                  <a:cxn ang="0">
                    <a:pos x="0" y="207"/>
                  </a:cxn>
                </a:cxnLst>
                <a:rect l="0" t="0" r="r" b="b"/>
                <a:pathLst>
                  <a:path w="239" h="378">
                    <a:moveTo>
                      <a:pt x="0" y="207"/>
                    </a:moveTo>
                    <a:lnTo>
                      <a:pt x="3" y="202"/>
                    </a:lnTo>
                    <a:lnTo>
                      <a:pt x="8" y="203"/>
                    </a:lnTo>
                    <a:lnTo>
                      <a:pt x="15" y="202"/>
                    </a:lnTo>
                    <a:lnTo>
                      <a:pt x="13" y="197"/>
                    </a:lnTo>
                    <a:lnTo>
                      <a:pt x="15" y="192"/>
                    </a:lnTo>
                    <a:lnTo>
                      <a:pt x="15" y="192"/>
                    </a:lnTo>
                    <a:lnTo>
                      <a:pt x="20" y="193"/>
                    </a:lnTo>
                    <a:lnTo>
                      <a:pt x="15" y="183"/>
                    </a:lnTo>
                    <a:lnTo>
                      <a:pt x="16" y="182"/>
                    </a:lnTo>
                    <a:lnTo>
                      <a:pt x="16" y="177"/>
                    </a:lnTo>
                    <a:lnTo>
                      <a:pt x="20" y="172"/>
                    </a:lnTo>
                    <a:lnTo>
                      <a:pt x="28" y="160"/>
                    </a:lnTo>
                    <a:lnTo>
                      <a:pt x="26" y="157"/>
                    </a:lnTo>
                    <a:lnTo>
                      <a:pt x="31" y="145"/>
                    </a:lnTo>
                    <a:lnTo>
                      <a:pt x="28" y="140"/>
                    </a:lnTo>
                    <a:lnTo>
                      <a:pt x="28" y="130"/>
                    </a:lnTo>
                    <a:lnTo>
                      <a:pt x="25" y="125"/>
                    </a:lnTo>
                    <a:lnTo>
                      <a:pt x="26" y="108"/>
                    </a:lnTo>
                    <a:lnTo>
                      <a:pt x="31" y="102"/>
                    </a:lnTo>
                    <a:lnTo>
                      <a:pt x="28" y="78"/>
                    </a:lnTo>
                    <a:lnTo>
                      <a:pt x="53" y="7"/>
                    </a:lnTo>
                    <a:lnTo>
                      <a:pt x="58" y="7"/>
                    </a:lnTo>
                    <a:lnTo>
                      <a:pt x="63" y="7"/>
                    </a:lnTo>
                    <a:lnTo>
                      <a:pt x="66" y="17"/>
                    </a:lnTo>
                    <a:lnTo>
                      <a:pt x="71" y="22"/>
                    </a:lnTo>
                    <a:lnTo>
                      <a:pt x="78" y="23"/>
                    </a:lnTo>
                    <a:lnTo>
                      <a:pt x="83" y="18"/>
                    </a:lnTo>
                    <a:lnTo>
                      <a:pt x="88" y="17"/>
                    </a:lnTo>
                    <a:lnTo>
                      <a:pt x="93" y="10"/>
                    </a:lnTo>
                    <a:lnTo>
                      <a:pt x="98" y="8"/>
                    </a:lnTo>
                    <a:lnTo>
                      <a:pt x="101" y="2"/>
                    </a:lnTo>
                    <a:lnTo>
                      <a:pt x="108" y="0"/>
                    </a:lnTo>
                    <a:lnTo>
                      <a:pt x="113" y="2"/>
                    </a:lnTo>
                    <a:lnTo>
                      <a:pt x="125" y="7"/>
                    </a:lnTo>
                    <a:lnTo>
                      <a:pt x="135" y="13"/>
                    </a:lnTo>
                    <a:lnTo>
                      <a:pt x="140" y="15"/>
                    </a:lnTo>
                    <a:lnTo>
                      <a:pt x="161" y="83"/>
                    </a:lnTo>
                    <a:lnTo>
                      <a:pt x="168" y="102"/>
                    </a:lnTo>
                    <a:lnTo>
                      <a:pt x="168" y="107"/>
                    </a:lnTo>
                    <a:lnTo>
                      <a:pt x="171" y="112"/>
                    </a:lnTo>
                    <a:lnTo>
                      <a:pt x="171" y="117"/>
                    </a:lnTo>
                    <a:lnTo>
                      <a:pt x="173" y="122"/>
                    </a:lnTo>
                    <a:lnTo>
                      <a:pt x="178" y="122"/>
                    </a:lnTo>
                    <a:lnTo>
                      <a:pt x="183" y="125"/>
                    </a:lnTo>
                    <a:lnTo>
                      <a:pt x="190" y="125"/>
                    </a:lnTo>
                    <a:lnTo>
                      <a:pt x="195" y="123"/>
                    </a:lnTo>
                    <a:lnTo>
                      <a:pt x="198" y="125"/>
                    </a:lnTo>
                    <a:lnTo>
                      <a:pt x="196" y="130"/>
                    </a:lnTo>
                    <a:lnTo>
                      <a:pt x="198" y="137"/>
                    </a:lnTo>
                    <a:lnTo>
                      <a:pt x="201" y="142"/>
                    </a:lnTo>
                    <a:lnTo>
                      <a:pt x="201" y="147"/>
                    </a:lnTo>
                    <a:lnTo>
                      <a:pt x="205" y="152"/>
                    </a:lnTo>
                    <a:lnTo>
                      <a:pt x="209" y="157"/>
                    </a:lnTo>
                    <a:lnTo>
                      <a:pt x="214" y="152"/>
                    </a:lnTo>
                    <a:lnTo>
                      <a:pt x="218" y="152"/>
                    </a:lnTo>
                    <a:lnTo>
                      <a:pt x="221" y="153"/>
                    </a:lnTo>
                    <a:lnTo>
                      <a:pt x="223" y="153"/>
                    </a:lnTo>
                    <a:lnTo>
                      <a:pt x="233" y="165"/>
                    </a:lnTo>
                    <a:lnTo>
                      <a:pt x="226" y="173"/>
                    </a:lnTo>
                    <a:lnTo>
                      <a:pt x="231" y="178"/>
                    </a:lnTo>
                    <a:lnTo>
                      <a:pt x="234" y="172"/>
                    </a:lnTo>
                    <a:lnTo>
                      <a:pt x="233" y="170"/>
                    </a:lnTo>
                    <a:lnTo>
                      <a:pt x="239" y="175"/>
                    </a:lnTo>
                    <a:lnTo>
                      <a:pt x="238" y="180"/>
                    </a:lnTo>
                    <a:lnTo>
                      <a:pt x="233" y="190"/>
                    </a:lnTo>
                    <a:lnTo>
                      <a:pt x="228" y="193"/>
                    </a:lnTo>
                    <a:lnTo>
                      <a:pt x="219" y="193"/>
                    </a:lnTo>
                    <a:lnTo>
                      <a:pt x="223" y="198"/>
                    </a:lnTo>
                    <a:lnTo>
                      <a:pt x="218" y="197"/>
                    </a:lnTo>
                    <a:lnTo>
                      <a:pt x="218" y="202"/>
                    </a:lnTo>
                    <a:lnTo>
                      <a:pt x="218" y="202"/>
                    </a:lnTo>
                    <a:lnTo>
                      <a:pt x="213" y="203"/>
                    </a:lnTo>
                    <a:lnTo>
                      <a:pt x="213" y="208"/>
                    </a:lnTo>
                    <a:lnTo>
                      <a:pt x="208" y="208"/>
                    </a:lnTo>
                    <a:lnTo>
                      <a:pt x="208" y="213"/>
                    </a:lnTo>
                    <a:lnTo>
                      <a:pt x="205" y="213"/>
                    </a:lnTo>
                    <a:lnTo>
                      <a:pt x="200" y="207"/>
                    </a:lnTo>
                    <a:lnTo>
                      <a:pt x="198" y="213"/>
                    </a:lnTo>
                    <a:lnTo>
                      <a:pt x="198" y="218"/>
                    </a:lnTo>
                    <a:lnTo>
                      <a:pt x="198" y="225"/>
                    </a:lnTo>
                    <a:lnTo>
                      <a:pt x="196" y="218"/>
                    </a:lnTo>
                    <a:lnTo>
                      <a:pt x="196" y="225"/>
                    </a:lnTo>
                    <a:lnTo>
                      <a:pt x="193" y="218"/>
                    </a:lnTo>
                    <a:lnTo>
                      <a:pt x="191" y="222"/>
                    </a:lnTo>
                    <a:lnTo>
                      <a:pt x="193" y="227"/>
                    </a:lnTo>
                    <a:lnTo>
                      <a:pt x="191" y="232"/>
                    </a:lnTo>
                    <a:lnTo>
                      <a:pt x="186" y="227"/>
                    </a:lnTo>
                    <a:lnTo>
                      <a:pt x="173" y="223"/>
                    </a:lnTo>
                    <a:lnTo>
                      <a:pt x="175" y="228"/>
                    </a:lnTo>
                    <a:lnTo>
                      <a:pt x="170" y="232"/>
                    </a:lnTo>
                    <a:lnTo>
                      <a:pt x="165" y="227"/>
                    </a:lnTo>
                    <a:lnTo>
                      <a:pt x="165" y="232"/>
                    </a:lnTo>
                    <a:lnTo>
                      <a:pt x="163" y="238"/>
                    </a:lnTo>
                    <a:lnTo>
                      <a:pt x="165" y="243"/>
                    </a:lnTo>
                    <a:lnTo>
                      <a:pt x="168" y="248"/>
                    </a:lnTo>
                    <a:lnTo>
                      <a:pt x="160" y="245"/>
                    </a:lnTo>
                    <a:lnTo>
                      <a:pt x="150" y="245"/>
                    </a:lnTo>
                    <a:lnTo>
                      <a:pt x="151" y="241"/>
                    </a:lnTo>
                    <a:lnTo>
                      <a:pt x="153" y="237"/>
                    </a:lnTo>
                    <a:lnTo>
                      <a:pt x="148" y="237"/>
                    </a:lnTo>
                    <a:lnTo>
                      <a:pt x="148" y="232"/>
                    </a:lnTo>
                    <a:lnTo>
                      <a:pt x="145" y="227"/>
                    </a:lnTo>
                    <a:lnTo>
                      <a:pt x="146" y="237"/>
                    </a:lnTo>
                    <a:lnTo>
                      <a:pt x="138" y="240"/>
                    </a:lnTo>
                    <a:lnTo>
                      <a:pt x="141" y="245"/>
                    </a:lnTo>
                    <a:lnTo>
                      <a:pt x="141" y="251"/>
                    </a:lnTo>
                    <a:lnTo>
                      <a:pt x="140" y="256"/>
                    </a:lnTo>
                    <a:lnTo>
                      <a:pt x="140" y="261"/>
                    </a:lnTo>
                    <a:lnTo>
                      <a:pt x="138" y="266"/>
                    </a:lnTo>
                    <a:lnTo>
                      <a:pt x="141" y="271"/>
                    </a:lnTo>
                    <a:lnTo>
                      <a:pt x="138" y="278"/>
                    </a:lnTo>
                    <a:lnTo>
                      <a:pt x="135" y="283"/>
                    </a:lnTo>
                    <a:lnTo>
                      <a:pt x="130" y="281"/>
                    </a:lnTo>
                    <a:lnTo>
                      <a:pt x="125" y="281"/>
                    </a:lnTo>
                    <a:lnTo>
                      <a:pt x="121" y="286"/>
                    </a:lnTo>
                    <a:lnTo>
                      <a:pt x="123" y="291"/>
                    </a:lnTo>
                    <a:lnTo>
                      <a:pt x="121" y="296"/>
                    </a:lnTo>
                    <a:lnTo>
                      <a:pt x="118" y="293"/>
                    </a:lnTo>
                    <a:lnTo>
                      <a:pt x="116" y="288"/>
                    </a:lnTo>
                    <a:lnTo>
                      <a:pt x="116" y="283"/>
                    </a:lnTo>
                    <a:lnTo>
                      <a:pt x="115" y="283"/>
                    </a:lnTo>
                    <a:lnTo>
                      <a:pt x="115" y="290"/>
                    </a:lnTo>
                    <a:lnTo>
                      <a:pt x="118" y="300"/>
                    </a:lnTo>
                    <a:lnTo>
                      <a:pt x="111" y="296"/>
                    </a:lnTo>
                    <a:lnTo>
                      <a:pt x="113" y="291"/>
                    </a:lnTo>
                    <a:lnTo>
                      <a:pt x="110" y="286"/>
                    </a:lnTo>
                    <a:lnTo>
                      <a:pt x="108" y="288"/>
                    </a:lnTo>
                    <a:lnTo>
                      <a:pt x="106" y="295"/>
                    </a:lnTo>
                    <a:lnTo>
                      <a:pt x="111" y="301"/>
                    </a:lnTo>
                    <a:lnTo>
                      <a:pt x="108" y="306"/>
                    </a:lnTo>
                    <a:lnTo>
                      <a:pt x="101" y="288"/>
                    </a:lnTo>
                    <a:lnTo>
                      <a:pt x="101" y="283"/>
                    </a:lnTo>
                    <a:lnTo>
                      <a:pt x="100" y="288"/>
                    </a:lnTo>
                    <a:lnTo>
                      <a:pt x="98" y="293"/>
                    </a:lnTo>
                    <a:lnTo>
                      <a:pt x="101" y="291"/>
                    </a:lnTo>
                    <a:lnTo>
                      <a:pt x="108" y="306"/>
                    </a:lnTo>
                    <a:lnTo>
                      <a:pt x="106" y="313"/>
                    </a:lnTo>
                    <a:lnTo>
                      <a:pt x="103" y="301"/>
                    </a:lnTo>
                    <a:lnTo>
                      <a:pt x="101" y="301"/>
                    </a:lnTo>
                    <a:lnTo>
                      <a:pt x="100" y="306"/>
                    </a:lnTo>
                    <a:lnTo>
                      <a:pt x="96" y="313"/>
                    </a:lnTo>
                    <a:lnTo>
                      <a:pt x="96" y="306"/>
                    </a:lnTo>
                    <a:lnTo>
                      <a:pt x="96" y="313"/>
                    </a:lnTo>
                    <a:lnTo>
                      <a:pt x="93" y="303"/>
                    </a:lnTo>
                    <a:lnTo>
                      <a:pt x="85" y="313"/>
                    </a:lnTo>
                    <a:lnTo>
                      <a:pt x="83" y="320"/>
                    </a:lnTo>
                    <a:lnTo>
                      <a:pt x="85" y="325"/>
                    </a:lnTo>
                    <a:lnTo>
                      <a:pt x="88" y="326"/>
                    </a:lnTo>
                    <a:lnTo>
                      <a:pt x="80" y="336"/>
                    </a:lnTo>
                    <a:lnTo>
                      <a:pt x="83" y="341"/>
                    </a:lnTo>
                    <a:lnTo>
                      <a:pt x="80" y="351"/>
                    </a:lnTo>
                    <a:lnTo>
                      <a:pt x="73" y="356"/>
                    </a:lnTo>
                    <a:lnTo>
                      <a:pt x="73" y="361"/>
                    </a:lnTo>
                    <a:lnTo>
                      <a:pt x="75" y="366"/>
                    </a:lnTo>
                    <a:lnTo>
                      <a:pt x="73" y="373"/>
                    </a:lnTo>
                    <a:lnTo>
                      <a:pt x="68" y="378"/>
                    </a:lnTo>
                    <a:lnTo>
                      <a:pt x="66" y="376"/>
                    </a:lnTo>
                    <a:lnTo>
                      <a:pt x="61" y="371"/>
                    </a:lnTo>
                    <a:lnTo>
                      <a:pt x="61" y="366"/>
                    </a:lnTo>
                    <a:lnTo>
                      <a:pt x="55" y="363"/>
                    </a:lnTo>
                    <a:lnTo>
                      <a:pt x="50" y="360"/>
                    </a:lnTo>
                    <a:lnTo>
                      <a:pt x="48" y="355"/>
                    </a:lnTo>
                    <a:lnTo>
                      <a:pt x="46" y="348"/>
                    </a:lnTo>
                    <a:lnTo>
                      <a:pt x="46" y="343"/>
                    </a:lnTo>
                    <a:lnTo>
                      <a:pt x="40" y="328"/>
                    </a:lnTo>
                    <a:lnTo>
                      <a:pt x="1" y="208"/>
                    </a:lnTo>
                    <a:lnTo>
                      <a:pt x="0" y="207"/>
                    </a:lnTo>
                    <a:close/>
                  </a:path>
                </a:pathLst>
              </a:custGeom>
              <a:solidFill>
                <a:srgbClr val="F26922"/>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30" name="Freeform 562"/>
              <p:cNvSpPr>
                <a:spLocks/>
              </p:cNvSpPr>
              <p:nvPr/>
            </p:nvSpPr>
            <p:spPr bwMode="auto">
              <a:xfrm>
                <a:off x="5304" y="1955"/>
                <a:ext cx="239" cy="378"/>
              </a:xfrm>
              <a:custGeom>
                <a:avLst/>
                <a:gdLst/>
                <a:ahLst/>
                <a:cxnLst>
                  <a:cxn ang="0">
                    <a:pos x="8" y="203"/>
                  </a:cxn>
                  <a:cxn ang="0">
                    <a:pos x="15" y="192"/>
                  </a:cxn>
                  <a:cxn ang="0">
                    <a:pos x="15" y="183"/>
                  </a:cxn>
                  <a:cxn ang="0">
                    <a:pos x="20" y="172"/>
                  </a:cxn>
                  <a:cxn ang="0">
                    <a:pos x="31" y="145"/>
                  </a:cxn>
                  <a:cxn ang="0">
                    <a:pos x="25" y="125"/>
                  </a:cxn>
                  <a:cxn ang="0">
                    <a:pos x="28" y="78"/>
                  </a:cxn>
                  <a:cxn ang="0">
                    <a:pos x="63" y="7"/>
                  </a:cxn>
                  <a:cxn ang="0">
                    <a:pos x="78" y="23"/>
                  </a:cxn>
                  <a:cxn ang="0">
                    <a:pos x="93" y="10"/>
                  </a:cxn>
                  <a:cxn ang="0">
                    <a:pos x="108" y="0"/>
                  </a:cxn>
                  <a:cxn ang="0">
                    <a:pos x="135" y="13"/>
                  </a:cxn>
                  <a:cxn ang="0">
                    <a:pos x="168" y="102"/>
                  </a:cxn>
                  <a:cxn ang="0">
                    <a:pos x="171" y="117"/>
                  </a:cxn>
                  <a:cxn ang="0">
                    <a:pos x="183" y="125"/>
                  </a:cxn>
                  <a:cxn ang="0">
                    <a:pos x="198" y="125"/>
                  </a:cxn>
                  <a:cxn ang="0">
                    <a:pos x="201" y="142"/>
                  </a:cxn>
                  <a:cxn ang="0">
                    <a:pos x="209" y="157"/>
                  </a:cxn>
                  <a:cxn ang="0">
                    <a:pos x="221" y="153"/>
                  </a:cxn>
                  <a:cxn ang="0">
                    <a:pos x="226" y="173"/>
                  </a:cxn>
                  <a:cxn ang="0">
                    <a:pos x="233" y="170"/>
                  </a:cxn>
                  <a:cxn ang="0">
                    <a:pos x="233" y="190"/>
                  </a:cxn>
                  <a:cxn ang="0">
                    <a:pos x="223" y="198"/>
                  </a:cxn>
                  <a:cxn ang="0">
                    <a:pos x="218" y="202"/>
                  </a:cxn>
                  <a:cxn ang="0">
                    <a:pos x="208" y="208"/>
                  </a:cxn>
                  <a:cxn ang="0">
                    <a:pos x="200" y="207"/>
                  </a:cxn>
                  <a:cxn ang="0">
                    <a:pos x="198" y="225"/>
                  </a:cxn>
                  <a:cxn ang="0">
                    <a:pos x="193" y="218"/>
                  </a:cxn>
                  <a:cxn ang="0">
                    <a:pos x="191" y="232"/>
                  </a:cxn>
                  <a:cxn ang="0">
                    <a:pos x="175" y="228"/>
                  </a:cxn>
                  <a:cxn ang="0">
                    <a:pos x="165" y="232"/>
                  </a:cxn>
                  <a:cxn ang="0">
                    <a:pos x="168" y="248"/>
                  </a:cxn>
                  <a:cxn ang="0">
                    <a:pos x="151" y="241"/>
                  </a:cxn>
                  <a:cxn ang="0">
                    <a:pos x="148" y="232"/>
                  </a:cxn>
                  <a:cxn ang="0">
                    <a:pos x="138" y="240"/>
                  </a:cxn>
                  <a:cxn ang="0">
                    <a:pos x="140" y="256"/>
                  </a:cxn>
                  <a:cxn ang="0">
                    <a:pos x="141" y="271"/>
                  </a:cxn>
                  <a:cxn ang="0">
                    <a:pos x="130" y="281"/>
                  </a:cxn>
                  <a:cxn ang="0">
                    <a:pos x="123" y="291"/>
                  </a:cxn>
                  <a:cxn ang="0">
                    <a:pos x="116" y="288"/>
                  </a:cxn>
                  <a:cxn ang="0">
                    <a:pos x="115" y="290"/>
                  </a:cxn>
                  <a:cxn ang="0">
                    <a:pos x="113" y="291"/>
                  </a:cxn>
                  <a:cxn ang="0">
                    <a:pos x="106" y="295"/>
                  </a:cxn>
                  <a:cxn ang="0">
                    <a:pos x="101" y="288"/>
                  </a:cxn>
                  <a:cxn ang="0">
                    <a:pos x="98" y="293"/>
                  </a:cxn>
                  <a:cxn ang="0">
                    <a:pos x="106" y="313"/>
                  </a:cxn>
                  <a:cxn ang="0">
                    <a:pos x="100" y="306"/>
                  </a:cxn>
                  <a:cxn ang="0">
                    <a:pos x="96" y="313"/>
                  </a:cxn>
                  <a:cxn ang="0">
                    <a:pos x="83" y="320"/>
                  </a:cxn>
                  <a:cxn ang="0">
                    <a:pos x="80" y="336"/>
                  </a:cxn>
                  <a:cxn ang="0">
                    <a:pos x="73" y="356"/>
                  </a:cxn>
                  <a:cxn ang="0">
                    <a:pos x="73" y="373"/>
                  </a:cxn>
                  <a:cxn ang="0">
                    <a:pos x="61" y="371"/>
                  </a:cxn>
                  <a:cxn ang="0">
                    <a:pos x="50" y="360"/>
                  </a:cxn>
                  <a:cxn ang="0">
                    <a:pos x="46" y="343"/>
                  </a:cxn>
                  <a:cxn ang="0">
                    <a:pos x="0" y="207"/>
                  </a:cxn>
                </a:cxnLst>
                <a:rect l="0" t="0" r="r" b="b"/>
                <a:pathLst>
                  <a:path w="239" h="378">
                    <a:moveTo>
                      <a:pt x="0" y="207"/>
                    </a:moveTo>
                    <a:lnTo>
                      <a:pt x="3" y="202"/>
                    </a:lnTo>
                    <a:lnTo>
                      <a:pt x="8" y="203"/>
                    </a:lnTo>
                    <a:lnTo>
                      <a:pt x="15" y="202"/>
                    </a:lnTo>
                    <a:lnTo>
                      <a:pt x="13" y="197"/>
                    </a:lnTo>
                    <a:lnTo>
                      <a:pt x="15" y="192"/>
                    </a:lnTo>
                    <a:lnTo>
                      <a:pt x="15" y="192"/>
                    </a:lnTo>
                    <a:lnTo>
                      <a:pt x="20" y="193"/>
                    </a:lnTo>
                    <a:lnTo>
                      <a:pt x="15" y="183"/>
                    </a:lnTo>
                    <a:lnTo>
                      <a:pt x="16" y="182"/>
                    </a:lnTo>
                    <a:lnTo>
                      <a:pt x="16" y="177"/>
                    </a:lnTo>
                    <a:lnTo>
                      <a:pt x="20" y="172"/>
                    </a:lnTo>
                    <a:lnTo>
                      <a:pt x="28" y="160"/>
                    </a:lnTo>
                    <a:lnTo>
                      <a:pt x="26" y="157"/>
                    </a:lnTo>
                    <a:lnTo>
                      <a:pt x="31" y="145"/>
                    </a:lnTo>
                    <a:lnTo>
                      <a:pt x="28" y="140"/>
                    </a:lnTo>
                    <a:lnTo>
                      <a:pt x="28" y="130"/>
                    </a:lnTo>
                    <a:lnTo>
                      <a:pt x="25" y="125"/>
                    </a:lnTo>
                    <a:lnTo>
                      <a:pt x="26" y="108"/>
                    </a:lnTo>
                    <a:lnTo>
                      <a:pt x="31" y="102"/>
                    </a:lnTo>
                    <a:lnTo>
                      <a:pt x="28" y="78"/>
                    </a:lnTo>
                    <a:lnTo>
                      <a:pt x="53" y="7"/>
                    </a:lnTo>
                    <a:lnTo>
                      <a:pt x="58" y="7"/>
                    </a:lnTo>
                    <a:lnTo>
                      <a:pt x="63" y="7"/>
                    </a:lnTo>
                    <a:lnTo>
                      <a:pt x="66" y="17"/>
                    </a:lnTo>
                    <a:lnTo>
                      <a:pt x="71" y="22"/>
                    </a:lnTo>
                    <a:lnTo>
                      <a:pt x="78" y="23"/>
                    </a:lnTo>
                    <a:lnTo>
                      <a:pt x="83" y="18"/>
                    </a:lnTo>
                    <a:lnTo>
                      <a:pt x="88" y="17"/>
                    </a:lnTo>
                    <a:lnTo>
                      <a:pt x="93" y="10"/>
                    </a:lnTo>
                    <a:lnTo>
                      <a:pt x="98" y="8"/>
                    </a:lnTo>
                    <a:lnTo>
                      <a:pt x="101" y="2"/>
                    </a:lnTo>
                    <a:lnTo>
                      <a:pt x="108" y="0"/>
                    </a:lnTo>
                    <a:lnTo>
                      <a:pt x="113" y="2"/>
                    </a:lnTo>
                    <a:lnTo>
                      <a:pt x="125" y="7"/>
                    </a:lnTo>
                    <a:lnTo>
                      <a:pt x="135" y="13"/>
                    </a:lnTo>
                    <a:lnTo>
                      <a:pt x="140" y="15"/>
                    </a:lnTo>
                    <a:lnTo>
                      <a:pt x="161" y="83"/>
                    </a:lnTo>
                    <a:lnTo>
                      <a:pt x="168" y="102"/>
                    </a:lnTo>
                    <a:lnTo>
                      <a:pt x="168" y="107"/>
                    </a:lnTo>
                    <a:lnTo>
                      <a:pt x="171" y="112"/>
                    </a:lnTo>
                    <a:lnTo>
                      <a:pt x="171" y="117"/>
                    </a:lnTo>
                    <a:lnTo>
                      <a:pt x="173" y="122"/>
                    </a:lnTo>
                    <a:lnTo>
                      <a:pt x="178" y="122"/>
                    </a:lnTo>
                    <a:lnTo>
                      <a:pt x="183" y="125"/>
                    </a:lnTo>
                    <a:lnTo>
                      <a:pt x="190" y="125"/>
                    </a:lnTo>
                    <a:lnTo>
                      <a:pt x="195" y="123"/>
                    </a:lnTo>
                    <a:lnTo>
                      <a:pt x="198" y="125"/>
                    </a:lnTo>
                    <a:lnTo>
                      <a:pt x="196" y="130"/>
                    </a:lnTo>
                    <a:lnTo>
                      <a:pt x="198" y="137"/>
                    </a:lnTo>
                    <a:lnTo>
                      <a:pt x="201" y="142"/>
                    </a:lnTo>
                    <a:lnTo>
                      <a:pt x="201" y="147"/>
                    </a:lnTo>
                    <a:lnTo>
                      <a:pt x="205" y="152"/>
                    </a:lnTo>
                    <a:lnTo>
                      <a:pt x="209" y="157"/>
                    </a:lnTo>
                    <a:lnTo>
                      <a:pt x="214" y="152"/>
                    </a:lnTo>
                    <a:lnTo>
                      <a:pt x="218" y="152"/>
                    </a:lnTo>
                    <a:lnTo>
                      <a:pt x="221" y="153"/>
                    </a:lnTo>
                    <a:lnTo>
                      <a:pt x="223" y="153"/>
                    </a:lnTo>
                    <a:lnTo>
                      <a:pt x="233" y="165"/>
                    </a:lnTo>
                    <a:lnTo>
                      <a:pt x="226" y="173"/>
                    </a:lnTo>
                    <a:lnTo>
                      <a:pt x="231" y="178"/>
                    </a:lnTo>
                    <a:lnTo>
                      <a:pt x="234" y="172"/>
                    </a:lnTo>
                    <a:lnTo>
                      <a:pt x="233" y="170"/>
                    </a:lnTo>
                    <a:lnTo>
                      <a:pt x="239" y="175"/>
                    </a:lnTo>
                    <a:lnTo>
                      <a:pt x="238" y="180"/>
                    </a:lnTo>
                    <a:lnTo>
                      <a:pt x="233" y="190"/>
                    </a:lnTo>
                    <a:lnTo>
                      <a:pt x="228" y="193"/>
                    </a:lnTo>
                    <a:lnTo>
                      <a:pt x="219" y="193"/>
                    </a:lnTo>
                    <a:lnTo>
                      <a:pt x="223" y="198"/>
                    </a:lnTo>
                    <a:lnTo>
                      <a:pt x="218" y="197"/>
                    </a:lnTo>
                    <a:lnTo>
                      <a:pt x="218" y="202"/>
                    </a:lnTo>
                    <a:lnTo>
                      <a:pt x="218" y="202"/>
                    </a:lnTo>
                    <a:lnTo>
                      <a:pt x="213" y="203"/>
                    </a:lnTo>
                    <a:lnTo>
                      <a:pt x="213" y="208"/>
                    </a:lnTo>
                    <a:lnTo>
                      <a:pt x="208" y="208"/>
                    </a:lnTo>
                    <a:lnTo>
                      <a:pt x="208" y="213"/>
                    </a:lnTo>
                    <a:lnTo>
                      <a:pt x="205" y="213"/>
                    </a:lnTo>
                    <a:lnTo>
                      <a:pt x="200" y="207"/>
                    </a:lnTo>
                    <a:lnTo>
                      <a:pt x="198" y="213"/>
                    </a:lnTo>
                    <a:lnTo>
                      <a:pt x="198" y="218"/>
                    </a:lnTo>
                    <a:lnTo>
                      <a:pt x="198" y="225"/>
                    </a:lnTo>
                    <a:lnTo>
                      <a:pt x="196" y="218"/>
                    </a:lnTo>
                    <a:lnTo>
                      <a:pt x="196" y="225"/>
                    </a:lnTo>
                    <a:lnTo>
                      <a:pt x="193" y="218"/>
                    </a:lnTo>
                    <a:lnTo>
                      <a:pt x="191" y="222"/>
                    </a:lnTo>
                    <a:lnTo>
                      <a:pt x="193" y="227"/>
                    </a:lnTo>
                    <a:lnTo>
                      <a:pt x="191" y="232"/>
                    </a:lnTo>
                    <a:lnTo>
                      <a:pt x="186" y="227"/>
                    </a:lnTo>
                    <a:lnTo>
                      <a:pt x="173" y="223"/>
                    </a:lnTo>
                    <a:lnTo>
                      <a:pt x="175" y="228"/>
                    </a:lnTo>
                    <a:lnTo>
                      <a:pt x="170" y="232"/>
                    </a:lnTo>
                    <a:lnTo>
                      <a:pt x="165" y="227"/>
                    </a:lnTo>
                    <a:lnTo>
                      <a:pt x="165" y="232"/>
                    </a:lnTo>
                    <a:lnTo>
                      <a:pt x="163" y="238"/>
                    </a:lnTo>
                    <a:lnTo>
                      <a:pt x="165" y="243"/>
                    </a:lnTo>
                    <a:lnTo>
                      <a:pt x="168" y="248"/>
                    </a:lnTo>
                    <a:lnTo>
                      <a:pt x="160" y="245"/>
                    </a:lnTo>
                    <a:lnTo>
                      <a:pt x="150" y="245"/>
                    </a:lnTo>
                    <a:lnTo>
                      <a:pt x="151" y="241"/>
                    </a:lnTo>
                    <a:lnTo>
                      <a:pt x="153" y="237"/>
                    </a:lnTo>
                    <a:lnTo>
                      <a:pt x="148" y="237"/>
                    </a:lnTo>
                    <a:lnTo>
                      <a:pt x="148" y="232"/>
                    </a:lnTo>
                    <a:lnTo>
                      <a:pt x="145" y="227"/>
                    </a:lnTo>
                    <a:lnTo>
                      <a:pt x="146" y="237"/>
                    </a:lnTo>
                    <a:lnTo>
                      <a:pt x="138" y="240"/>
                    </a:lnTo>
                    <a:lnTo>
                      <a:pt x="141" y="245"/>
                    </a:lnTo>
                    <a:lnTo>
                      <a:pt x="141" y="251"/>
                    </a:lnTo>
                    <a:lnTo>
                      <a:pt x="140" y="256"/>
                    </a:lnTo>
                    <a:lnTo>
                      <a:pt x="140" y="261"/>
                    </a:lnTo>
                    <a:lnTo>
                      <a:pt x="138" y="266"/>
                    </a:lnTo>
                    <a:lnTo>
                      <a:pt x="141" y="271"/>
                    </a:lnTo>
                    <a:lnTo>
                      <a:pt x="138" y="278"/>
                    </a:lnTo>
                    <a:lnTo>
                      <a:pt x="135" y="283"/>
                    </a:lnTo>
                    <a:lnTo>
                      <a:pt x="130" y="281"/>
                    </a:lnTo>
                    <a:lnTo>
                      <a:pt x="125" y="281"/>
                    </a:lnTo>
                    <a:lnTo>
                      <a:pt x="121" y="286"/>
                    </a:lnTo>
                    <a:lnTo>
                      <a:pt x="123" y="291"/>
                    </a:lnTo>
                    <a:lnTo>
                      <a:pt x="121" y="296"/>
                    </a:lnTo>
                    <a:lnTo>
                      <a:pt x="118" y="293"/>
                    </a:lnTo>
                    <a:lnTo>
                      <a:pt x="116" y="288"/>
                    </a:lnTo>
                    <a:lnTo>
                      <a:pt x="116" y="283"/>
                    </a:lnTo>
                    <a:lnTo>
                      <a:pt x="115" y="283"/>
                    </a:lnTo>
                    <a:lnTo>
                      <a:pt x="115" y="290"/>
                    </a:lnTo>
                    <a:lnTo>
                      <a:pt x="118" y="300"/>
                    </a:lnTo>
                    <a:lnTo>
                      <a:pt x="111" y="296"/>
                    </a:lnTo>
                    <a:lnTo>
                      <a:pt x="113" y="291"/>
                    </a:lnTo>
                    <a:lnTo>
                      <a:pt x="110" y="286"/>
                    </a:lnTo>
                    <a:lnTo>
                      <a:pt x="108" y="288"/>
                    </a:lnTo>
                    <a:lnTo>
                      <a:pt x="106" y="295"/>
                    </a:lnTo>
                    <a:lnTo>
                      <a:pt x="111" y="301"/>
                    </a:lnTo>
                    <a:lnTo>
                      <a:pt x="108" y="306"/>
                    </a:lnTo>
                    <a:lnTo>
                      <a:pt x="101" y="288"/>
                    </a:lnTo>
                    <a:lnTo>
                      <a:pt x="101" y="283"/>
                    </a:lnTo>
                    <a:lnTo>
                      <a:pt x="100" y="288"/>
                    </a:lnTo>
                    <a:lnTo>
                      <a:pt x="98" y="293"/>
                    </a:lnTo>
                    <a:lnTo>
                      <a:pt x="101" y="291"/>
                    </a:lnTo>
                    <a:lnTo>
                      <a:pt x="108" y="306"/>
                    </a:lnTo>
                    <a:lnTo>
                      <a:pt x="106" y="313"/>
                    </a:lnTo>
                    <a:lnTo>
                      <a:pt x="103" y="301"/>
                    </a:lnTo>
                    <a:lnTo>
                      <a:pt x="101" y="301"/>
                    </a:lnTo>
                    <a:lnTo>
                      <a:pt x="100" y="306"/>
                    </a:lnTo>
                    <a:lnTo>
                      <a:pt x="96" y="313"/>
                    </a:lnTo>
                    <a:lnTo>
                      <a:pt x="96" y="306"/>
                    </a:lnTo>
                    <a:lnTo>
                      <a:pt x="96" y="313"/>
                    </a:lnTo>
                    <a:lnTo>
                      <a:pt x="93" y="303"/>
                    </a:lnTo>
                    <a:lnTo>
                      <a:pt x="85" y="313"/>
                    </a:lnTo>
                    <a:lnTo>
                      <a:pt x="83" y="320"/>
                    </a:lnTo>
                    <a:lnTo>
                      <a:pt x="85" y="325"/>
                    </a:lnTo>
                    <a:lnTo>
                      <a:pt x="88" y="326"/>
                    </a:lnTo>
                    <a:lnTo>
                      <a:pt x="80" y="336"/>
                    </a:lnTo>
                    <a:lnTo>
                      <a:pt x="83" y="341"/>
                    </a:lnTo>
                    <a:lnTo>
                      <a:pt x="80" y="351"/>
                    </a:lnTo>
                    <a:lnTo>
                      <a:pt x="73" y="356"/>
                    </a:lnTo>
                    <a:lnTo>
                      <a:pt x="73" y="361"/>
                    </a:lnTo>
                    <a:lnTo>
                      <a:pt x="75" y="366"/>
                    </a:lnTo>
                    <a:lnTo>
                      <a:pt x="73" y="373"/>
                    </a:lnTo>
                    <a:lnTo>
                      <a:pt x="68" y="378"/>
                    </a:lnTo>
                    <a:lnTo>
                      <a:pt x="66" y="376"/>
                    </a:lnTo>
                    <a:lnTo>
                      <a:pt x="61" y="371"/>
                    </a:lnTo>
                    <a:lnTo>
                      <a:pt x="61" y="366"/>
                    </a:lnTo>
                    <a:lnTo>
                      <a:pt x="55" y="363"/>
                    </a:lnTo>
                    <a:lnTo>
                      <a:pt x="50" y="360"/>
                    </a:lnTo>
                    <a:lnTo>
                      <a:pt x="48" y="355"/>
                    </a:lnTo>
                    <a:lnTo>
                      <a:pt x="46" y="348"/>
                    </a:lnTo>
                    <a:lnTo>
                      <a:pt x="46" y="343"/>
                    </a:lnTo>
                    <a:lnTo>
                      <a:pt x="40" y="328"/>
                    </a:lnTo>
                    <a:lnTo>
                      <a:pt x="1" y="208"/>
                    </a:lnTo>
                    <a:lnTo>
                      <a:pt x="0" y="207"/>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31" name="Freeform 563"/>
              <p:cNvSpPr>
                <a:spLocks/>
              </p:cNvSpPr>
              <p:nvPr/>
            </p:nvSpPr>
            <p:spPr bwMode="auto">
              <a:xfrm>
                <a:off x="5334" y="2430"/>
                <a:ext cx="35" cy="61"/>
              </a:xfrm>
              <a:custGeom>
                <a:avLst/>
                <a:gdLst/>
                <a:ahLst/>
                <a:cxnLst>
                  <a:cxn ang="0">
                    <a:pos x="0" y="5"/>
                  </a:cxn>
                  <a:cxn ang="0">
                    <a:pos x="20" y="0"/>
                  </a:cxn>
                  <a:cxn ang="0">
                    <a:pos x="26" y="3"/>
                  </a:cxn>
                  <a:cxn ang="0">
                    <a:pos x="28" y="8"/>
                  </a:cxn>
                  <a:cxn ang="0">
                    <a:pos x="31" y="9"/>
                  </a:cxn>
                  <a:cxn ang="0">
                    <a:pos x="31" y="13"/>
                  </a:cxn>
                  <a:cxn ang="0">
                    <a:pos x="35" y="16"/>
                  </a:cxn>
                  <a:cxn ang="0">
                    <a:pos x="35" y="18"/>
                  </a:cxn>
                  <a:cxn ang="0">
                    <a:pos x="33" y="19"/>
                  </a:cxn>
                  <a:cxn ang="0">
                    <a:pos x="28" y="14"/>
                  </a:cxn>
                  <a:cxn ang="0">
                    <a:pos x="30" y="19"/>
                  </a:cxn>
                  <a:cxn ang="0">
                    <a:pos x="28" y="24"/>
                  </a:cxn>
                  <a:cxn ang="0">
                    <a:pos x="31" y="31"/>
                  </a:cxn>
                  <a:cxn ang="0">
                    <a:pos x="31" y="36"/>
                  </a:cxn>
                  <a:cxn ang="0">
                    <a:pos x="33" y="43"/>
                  </a:cxn>
                  <a:cxn ang="0">
                    <a:pos x="33" y="48"/>
                  </a:cxn>
                  <a:cxn ang="0">
                    <a:pos x="18" y="58"/>
                  </a:cxn>
                  <a:cxn ang="0">
                    <a:pos x="13" y="61"/>
                  </a:cxn>
                  <a:cxn ang="0">
                    <a:pos x="11" y="58"/>
                  </a:cxn>
                  <a:cxn ang="0">
                    <a:pos x="11" y="56"/>
                  </a:cxn>
                  <a:cxn ang="0">
                    <a:pos x="13" y="53"/>
                  </a:cxn>
                  <a:cxn ang="0">
                    <a:pos x="11" y="46"/>
                  </a:cxn>
                  <a:cxn ang="0">
                    <a:pos x="0" y="5"/>
                  </a:cxn>
                </a:cxnLst>
                <a:rect l="0" t="0" r="r" b="b"/>
                <a:pathLst>
                  <a:path w="35" h="61">
                    <a:moveTo>
                      <a:pt x="0" y="5"/>
                    </a:moveTo>
                    <a:lnTo>
                      <a:pt x="20" y="0"/>
                    </a:lnTo>
                    <a:lnTo>
                      <a:pt x="26" y="3"/>
                    </a:lnTo>
                    <a:lnTo>
                      <a:pt x="28" y="8"/>
                    </a:lnTo>
                    <a:lnTo>
                      <a:pt x="31" y="9"/>
                    </a:lnTo>
                    <a:lnTo>
                      <a:pt x="31" y="13"/>
                    </a:lnTo>
                    <a:lnTo>
                      <a:pt x="35" y="16"/>
                    </a:lnTo>
                    <a:lnTo>
                      <a:pt x="35" y="18"/>
                    </a:lnTo>
                    <a:lnTo>
                      <a:pt x="33" y="19"/>
                    </a:lnTo>
                    <a:lnTo>
                      <a:pt x="28" y="14"/>
                    </a:lnTo>
                    <a:lnTo>
                      <a:pt x="30" y="19"/>
                    </a:lnTo>
                    <a:lnTo>
                      <a:pt x="28" y="24"/>
                    </a:lnTo>
                    <a:lnTo>
                      <a:pt x="31" y="31"/>
                    </a:lnTo>
                    <a:lnTo>
                      <a:pt x="31" y="36"/>
                    </a:lnTo>
                    <a:lnTo>
                      <a:pt x="33" y="43"/>
                    </a:lnTo>
                    <a:lnTo>
                      <a:pt x="33" y="48"/>
                    </a:lnTo>
                    <a:lnTo>
                      <a:pt x="18" y="58"/>
                    </a:lnTo>
                    <a:lnTo>
                      <a:pt x="13" y="61"/>
                    </a:lnTo>
                    <a:lnTo>
                      <a:pt x="11" y="58"/>
                    </a:lnTo>
                    <a:lnTo>
                      <a:pt x="11" y="56"/>
                    </a:lnTo>
                    <a:lnTo>
                      <a:pt x="13" y="53"/>
                    </a:lnTo>
                    <a:lnTo>
                      <a:pt x="11" y="46"/>
                    </a:lnTo>
                    <a:lnTo>
                      <a:pt x="0" y="5"/>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32" name="Freeform 564"/>
              <p:cNvSpPr>
                <a:spLocks/>
              </p:cNvSpPr>
              <p:nvPr/>
            </p:nvSpPr>
            <p:spPr bwMode="auto">
              <a:xfrm>
                <a:off x="5334" y="2430"/>
                <a:ext cx="35" cy="61"/>
              </a:xfrm>
              <a:custGeom>
                <a:avLst/>
                <a:gdLst/>
                <a:ahLst/>
                <a:cxnLst>
                  <a:cxn ang="0">
                    <a:pos x="0" y="5"/>
                  </a:cxn>
                  <a:cxn ang="0">
                    <a:pos x="20" y="0"/>
                  </a:cxn>
                  <a:cxn ang="0">
                    <a:pos x="26" y="3"/>
                  </a:cxn>
                  <a:cxn ang="0">
                    <a:pos x="28" y="8"/>
                  </a:cxn>
                  <a:cxn ang="0">
                    <a:pos x="31" y="9"/>
                  </a:cxn>
                  <a:cxn ang="0">
                    <a:pos x="31" y="13"/>
                  </a:cxn>
                  <a:cxn ang="0">
                    <a:pos x="35" y="16"/>
                  </a:cxn>
                  <a:cxn ang="0">
                    <a:pos x="35" y="18"/>
                  </a:cxn>
                  <a:cxn ang="0">
                    <a:pos x="33" y="19"/>
                  </a:cxn>
                  <a:cxn ang="0">
                    <a:pos x="28" y="14"/>
                  </a:cxn>
                  <a:cxn ang="0">
                    <a:pos x="30" y="19"/>
                  </a:cxn>
                  <a:cxn ang="0">
                    <a:pos x="28" y="24"/>
                  </a:cxn>
                  <a:cxn ang="0">
                    <a:pos x="31" y="31"/>
                  </a:cxn>
                  <a:cxn ang="0">
                    <a:pos x="31" y="36"/>
                  </a:cxn>
                  <a:cxn ang="0">
                    <a:pos x="33" y="43"/>
                  </a:cxn>
                  <a:cxn ang="0">
                    <a:pos x="33" y="48"/>
                  </a:cxn>
                  <a:cxn ang="0">
                    <a:pos x="18" y="58"/>
                  </a:cxn>
                  <a:cxn ang="0">
                    <a:pos x="13" y="61"/>
                  </a:cxn>
                  <a:cxn ang="0">
                    <a:pos x="11" y="58"/>
                  </a:cxn>
                  <a:cxn ang="0">
                    <a:pos x="11" y="56"/>
                  </a:cxn>
                  <a:cxn ang="0">
                    <a:pos x="13" y="53"/>
                  </a:cxn>
                  <a:cxn ang="0">
                    <a:pos x="11" y="46"/>
                  </a:cxn>
                  <a:cxn ang="0">
                    <a:pos x="0" y="5"/>
                  </a:cxn>
                </a:cxnLst>
                <a:rect l="0" t="0" r="r" b="b"/>
                <a:pathLst>
                  <a:path w="35" h="61">
                    <a:moveTo>
                      <a:pt x="0" y="5"/>
                    </a:moveTo>
                    <a:lnTo>
                      <a:pt x="20" y="0"/>
                    </a:lnTo>
                    <a:lnTo>
                      <a:pt x="26" y="3"/>
                    </a:lnTo>
                    <a:lnTo>
                      <a:pt x="28" y="8"/>
                    </a:lnTo>
                    <a:lnTo>
                      <a:pt x="31" y="9"/>
                    </a:lnTo>
                    <a:lnTo>
                      <a:pt x="31" y="13"/>
                    </a:lnTo>
                    <a:lnTo>
                      <a:pt x="35" y="16"/>
                    </a:lnTo>
                    <a:lnTo>
                      <a:pt x="35" y="18"/>
                    </a:lnTo>
                    <a:lnTo>
                      <a:pt x="33" y="19"/>
                    </a:lnTo>
                    <a:lnTo>
                      <a:pt x="28" y="14"/>
                    </a:lnTo>
                    <a:lnTo>
                      <a:pt x="30" y="19"/>
                    </a:lnTo>
                    <a:lnTo>
                      <a:pt x="28" y="24"/>
                    </a:lnTo>
                    <a:lnTo>
                      <a:pt x="31" y="31"/>
                    </a:lnTo>
                    <a:lnTo>
                      <a:pt x="31" y="36"/>
                    </a:lnTo>
                    <a:lnTo>
                      <a:pt x="33" y="43"/>
                    </a:lnTo>
                    <a:lnTo>
                      <a:pt x="33" y="48"/>
                    </a:lnTo>
                    <a:lnTo>
                      <a:pt x="18" y="58"/>
                    </a:lnTo>
                    <a:lnTo>
                      <a:pt x="13" y="61"/>
                    </a:lnTo>
                    <a:lnTo>
                      <a:pt x="11" y="58"/>
                    </a:lnTo>
                    <a:lnTo>
                      <a:pt x="11" y="56"/>
                    </a:lnTo>
                    <a:lnTo>
                      <a:pt x="13" y="53"/>
                    </a:lnTo>
                    <a:lnTo>
                      <a:pt x="11" y="46"/>
                    </a:lnTo>
                    <a:lnTo>
                      <a:pt x="0" y="5"/>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33" name="Freeform 565"/>
              <p:cNvSpPr>
                <a:spLocks/>
              </p:cNvSpPr>
              <p:nvPr/>
            </p:nvSpPr>
            <p:spPr bwMode="auto">
              <a:xfrm>
                <a:off x="4857" y="2210"/>
                <a:ext cx="392" cy="351"/>
              </a:xfrm>
              <a:custGeom>
                <a:avLst/>
                <a:gdLst/>
                <a:ahLst/>
                <a:cxnLst>
                  <a:cxn ang="0">
                    <a:pos x="2" y="301"/>
                  </a:cxn>
                  <a:cxn ang="0">
                    <a:pos x="24" y="278"/>
                  </a:cxn>
                  <a:cxn ang="0">
                    <a:pos x="34" y="266"/>
                  </a:cxn>
                  <a:cxn ang="0">
                    <a:pos x="45" y="251"/>
                  </a:cxn>
                  <a:cxn ang="0">
                    <a:pos x="39" y="233"/>
                  </a:cxn>
                  <a:cxn ang="0">
                    <a:pos x="40" y="228"/>
                  </a:cxn>
                  <a:cxn ang="0">
                    <a:pos x="30" y="221"/>
                  </a:cxn>
                  <a:cxn ang="0">
                    <a:pos x="27" y="212"/>
                  </a:cxn>
                  <a:cxn ang="0">
                    <a:pos x="37" y="207"/>
                  </a:cxn>
                  <a:cxn ang="0">
                    <a:pos x="49" y="202"/>
                  </a:cxn>
                  <a:cxn ang="0">
                    <a:pos x="80" y="193"/>
                  </a:cxn>
                  <a:cxn ang="0">
                    <a:pos x="115" y="197"/>
                  </a:cxn>
                  <a:cxn ang="0">
                    <a:pos x="137" y="188"/>
                  </a:cxn>
                  <a:cxn ang="0">
                    <a:pos x="150" y="190"/>
                  </a:cxn>
                  <a:cxn ang="0">
                    <a:pos x="160" y="182"/>
                  </a:cxn>
                  <a:cxn ang="0">
                    <a:pos x="167" y="172"/>
                  </a:cxn>
                  <a:cxn ang="0">
                    <a:pos x="179" y="160"/>
                  </a:cxn>
                  <a:cxn ang="0">
                    <a:pos x="189" y="155"/>
                  </a:cxn>
                  <a:cxn ang="0">
                    <a:pos x="185" y="145"/>
                  </a:cxn>
                  <a:cxn ang="0">
                    <a:pos x="180" y="130"/>
                  </a:cxn>
                  <a:cxn ang="0">
                    <a:pos x="187" y="123"/>
                  </a:cxn>
                  <a:cxn ang="0">
                    <a:pos x="182" y="122"/>
                  </a:cxn>
                  <a:cxn ang="0">
                    <a:pos x="177" y="117"/>
                  </a:cxn>
                  <a:cxn ang="0">
                    <a:pos x="177" y="118"/>
                  </a:cxn>
                  <a:cxn ang="0">
                    <a:pos x="172" y="110"/>
                  </a:cxn>
                  <a:cxn ang="0">
                    <a:pos x="187" y="95"/>
                  </a:cxn>
                  <a:cxn ang="0">
                    <a:pos x="197" y="80"/>
                  </a:cxn>
                  <a:cxn ang="0">
                    <a:pos x="214" y="45"/>
                  </a:cxn>
                  <a:cxn ang="0">
                    <a:pos x="243" y="20"/>
                  </a:cxn>
                  <a:cxn ang="0">
                    <a:pos x="285" y="12"/>
                  </a:cxn>
                  <a:cxn ang="0">
                    <a:pos x="327" y="3"/>
                  </a:cxn>
                  <a:cxn ang="0">
                    <a:pos x="327" y="13"/>
                  </a:cxn>
                  <a:cxn ang="0">
                    <a:pos x="332" y="30"/>
                  </a:cxn>
                  <a:cxn ang="0">
                    <a:pos x="338" y="42"/>
                  </a:cxn>
                  <a:cxn ang="0">
                    <a:pos x="340" y="52"/>
                  </a:cxn>
                  <a:cxn ang="0">
                    <a:pos x="342" y="62"/>
                  </a:cxn>
                  <a:cxn ang="0">
                    <a:pos x="340" y="75"/>
                  </a:cxn>
                  <a:cxn ang="0">
                    <a:pos x="347" y="92"/>
                  </a:cxn>
                  <a:cxn ang="0">
                    <a:pos x="348" y="112"/>
                  </a:cxn>
                  <a:cxn ang="0">
                    <a:pos x="353" y="110"/>
                  </a:cxn>
                  <a:cxn ang="0">
                    <a:pos x="373" y="172"/>
                  </a:cxn>
                  <a:cxn ang="0">
                    <a:pos x="377" y="180"/>
                  </a:cxn>
                  <a:cxn ang="0">
                    <a:pos x="375" y="236"/>
                  </a:cxn>
                  <a:cxn ang="0">
                    <a:pos x="388" y="298"/>
                  </a:cxn>
                  <a:cxn ang="0">
                    <a:pos x="392" y="310"/>
                  </a:cxn>
                  <a:cxn ang="0">
                    <a:pos x="383" y="320"/>
                  </a:cxn>
                  <a:cxn ang="0">
                    <a:pos x="383" y="336"/>
                  </a:cxn>
                  <a:cxn ang="0">
                    <a:pos x="377" y="345"/>
                  </a:cxn>
                  <a:cxn ang="0">
                    <a:pos x="372" y="351"/>
                  </a:cxn>
                  <a:cxn ang="0">
                    <a:pos x="373" y="323"/>
                  </a:cxn>
                  <a:cxn ang="0">
                    <a:pos x="365" y="311"/>
                  </a:cxn>
                  <a:cxn ang="0">
                    <a:pos x="363" y="308"/>
                  </a:cxn>
                  <a:cxn ang="0">
                    <a:pos x="370" y="318"/>
                  </a:cxn>
                  <a:cxn ang="0">
                    <a:pos x="318" y="313"/>
                  </a:cxn>
                  <a:cxn ang="0">
                    <a:pos x="312" y="308"/>
                  </a:cxn>
                  <a:cxn ang="0">
                    <a:pos x="297" y="303"/>
                  </a:cxn>
                  <a:cxn ang="0">
                    <a:pos x="292" y="293"/>
                  </a:cxn>
                  <a:cxn ang="0">
                    <a:pos x="280" y="278"/>
                  </a:cxn>
                  <a:cxn ang="0">
                    <a:pos x="273" y="273"/>
                  </a:cxn>
                  <a:cxn ang="0">
                    <a:pos x="268" y="270"/>
                  </a:cxn>
                  <a:cxn ang="0">
                    <a:pos x="129" y="300"/>
                  </a:cxn>
                  <a:cxn ang="0">
                    <a:pos x="5" y="323"/>
                  </a:cxn>
                  <a:cxn ang="0">
                    <a:pos x="0" y="303"/>
                  </a:cxn>
                </a:cxnLst>
                <a:rect l="0" t="0" r="r" b="b"/>
                <a:pathLst>
                  <a:path w="392" h="351">
                    <a:moveTo>
                      <a:pt x="0" y="303"/>
                    </a:moveTo>
                    <a:lnTo>
                      <a:pt x="2" y="301"/>
                    </a:lnTo>
                    <a:lnTo>
                      <a:pt x="14" y="290"/>
                    </a:lnTo>
                    <a:lnTo>
                      <a:pt x="24" y="278"/>
                    </a:lnTo>
                    <a:lnTo>
                      <a:pt x="30" y="271"/>
                    </a:lnTo>
                    <a:lnTo>
                      <a:pt x="34" y="266"/>
                    </a:lnTo>
                    <a:lnTo>
                      <a:pt x="37" y="261"/>
                    </a:lnTo>
                    <a:lnTo>
                      <a:pt x="45" y="251"/>
                    </a:lnTo>
                    <a:lnTo>
                      <a:pt x="45" y="245"/>
                    </a:lnTo>
                    <a:lnTo>
                      <a:pt x="39" y="233"/>
                    </a:lnTo>
                    <a:lnTo>
                      <a:pt x="42" y="230"/>
                    </a:lnTo>
                    <a:lnTo>
                      <a:pt x="40" y="228"/>
                    </a:lnTo>
                    <a:lnTo>
                      <a:pt x="30" y="226"/>
                    </a:lnTo>
                    <a:lnTo>
                      <a:pt x="30" y="221"/>
                    </a:lnTo>
                    <a:lnTo>
                      <a:pt x="27" y="213"/>
                    </a:lnTo>
                    <a:lnTo>
                      <a:pt x="27" y="212"/>
                    </a:lnTo>
                    <a:lnTo>
                      <a:pt x="32" y="210"/>
                    </a:lnTo>
                    <a:lnTo>
                      <a:pt x="37" y="207"/>
                    </a:lnTo>
                    <a:lnTo>
                      <a:pt x="44" y="205"/>
                    </a:lnTo>
                    <a:lnTo>
                      <a:pt x="49" y="202"/>
                    </a:lnTo>
                    <a:lnTo>
                      <a:pt x="60" y="197"/>
                    </a:lnTo>
                    <a:lnTo>
                      <a:pt x="80" y="193"/>
                    </a:lnTo>
                    <a:lnTo>
                      <a:pt x="102" y="192"/>
                    </a:lnTo>
                    <a:lnTo>
                      <a:pt x="115" y="197"/>
                    </a:lnTo>
                    <a:lnTo>
                      <a:pt x="125" y="192"/>
                    </a:lnTo>
                    <a:lnTo>
                      <a:pt x="137" y="188"/>
                    </a:lnTo>
                    <a:lnTo>
                      <a:pt x="147" y="188"/>
                    </a:lnTo>
                    <a:lnTo>
                      <a:pt x="150" y="190"/>
                    </a:lnTo>
                    <a:lnTo>
                      <a:pt x="155" y="185"/>
                    </a:lnTo>
                    <a:lnTo>
                      <a:pt x="160" y="182"/>
                    </a:lnTo>
                    <a:lnTo>
                      <a:pt x="164" y="177"/>
                    </a:lnTo>
                    <a:lnTo>
                      <a:pt x="167" y="172"/>
                    </a:lnTo>
                    <a:lnTo>
                      <a:pt x="174" y="167"/>
                    </a:lnTo>
                    <a:lnTo>
                      <a:pt x="179" y="160"/>
                    </a:lnTo>
                    <a:lnTo>
                      <a:pt x="185" y="160"/>
                    </a:lnTo>
                    <a:lnTo>
                      <a:pt x="189" y="155"/>
                    </a:lnTo>
                    <a:lnTo>
                      <a:pt x="189" y="150"/>
                    </a:lnTo>
                    <a:lnTo>
                      <a:pt x="185" y="145"/>
                    </a:lnTo>
                    <a:lnTo>
                      <a:pt x="185" y="140"/>
                    </a:lnTo>
                    <a:lnTo>
                      <a:pt x="180" y="130"/>
                    </a:lnTo>
                    <a:lnTo>
                      <a:pt x="185" y="128"/>
                    </a:lnTo>
                    <a:lnTo>
                      <a:pt x="187" y="123"/>
                    </a:lnTo>
                    <a:lnTo>
                      <a:pt x="190" y="118"/>
                    </a:lnTo>
                    <a:lnTo>
                      <a:pt x="182" y="122"/>
                    </a:lnTo>
                    <a:lnTo>
                      <a:pt x="182" y="113"/>
                    </a:lnTo>
                    <a:lnTo>
                      <a:pt x="177" y="117"/>
                    </a:lnTo>
                    <a:lnTo>
                      <a:pt x="177" y="122"/>
                    </a:lnTo>
                    <a:lnTo>
                      <a:pt x="177" y="118"/>
                    </a:lnTo>
                    <a:lnTo>
                      <a:pt x="172" y="115"/>
                    </a:lnTo>
                    <a:lnTo>
                      <a:pt x="172" y="110"/>
                    </a:lnTo>
                    <a:lnTo>
                      <a:pt x="182" y="100"/>
                    </a:lnTo>
                    <a:lnTo>
                      <a:pt x="187" y="95"/>
                    </a:lnTo>
                    <a:lnTo>
                      <a:pt x="190" y="92"/>
                    </a:lnTo>
                    <a:lnTo>
                      <a:pt x="197" y="80"/>
                    </a:lnTo>
                    <a:lnTo>
                      <a:pt x="197" y="73"/>
                    </a:lnTo>
                    <a:lnTo>
                      <a:pt x="214" y="45"/>
                    </a:lnTo>
                    <a:lnTo>
                      <a:pt x="232" y="25"/>
                    </a:lnTo>
                    <a:lnTo>
                      <a:pt x="243" y="20"/>
                    </a:lnTo>
                    <a:lnTo>
                      <a:pt x="248" y="20"/>
                    </a:lnTo>
                    <a:lnTo>
                      <a:pt x="285" y="12"/>
                    </a:lnTo>
                    <a:lnTo>
                      <a:pt x="325" y="0"/>
                    </a:lnTo>
                    <a:lnTo>
                      <a:pt x="327" y="3"/>
                    </a:lnTo>
                    <a:lnTo>
                      <a:pt x="328" y="7"/>
                    </a:lnTo>
                    <a:lnTo>
                      <a:pt x="327" y="13"/>
                    </a:lnTo>
                    <a:lnTo>
                      <a:pt x="332" y="18"/>
                    </a:lnTo>
                    <a:lnTo>
                      <a:pt x="332" y="30"/>
                    </a:lnTo>
                    <a:lnTo>
                      <a:pt x="333" y="37"/>
                    </a:lnTo>
                    <a:lnTo>
                      <a:pt x="338" y="42"/>
                    </a:lnTo>
                    <a:lnTo>
                      <a:pt x="340" y="47"/>
                    </a:lnTo>
                    <a:lnTo>
                      <a:pt x="340" y="52"/>
                    </a:lnTo>
                    <a:lnTo>
                      <a:pt x="342" y="57"/>
                    </a:lnTo>
                    <a:lnTo>
                      <a:pt x="342" y="62"/>
                    </a:lnTo>
                    <a:lnTo>
                      <a:pt x="340" y="65"/>
                    </a:lnTo>
                    <a:lnTo>
                      <a:pt x="340" y="75"/>
                    </a:lnTo>
                    <a:lnTo>
                      <a:pt x="343" y="87"/>
                    </a:lnTo>
                    <a:lnTo>
                      <a:pt x="347" y="92"/>
                    </a:lnTo>
                    <a:lnTo>
                      <a:pt x="350" y="102"/>
                    </a:lnTo>
                    <a:lnTo>
                      <a:pt x="348" y="112"/>
                    </a:lnTo>
                    <a:lnTo>
                      <a:pt x="352" y="117"/>
                    </a:lnTo>
                    <a:lnTo>
                      <a:pt x="353" y="110"/>
                    </a:lnTo>
                    <a:lnTo>
                      <a:pt x="362" y="118"/>
                    </a:lnTo>
                    <a:lnTo>
                      <a:pt x="373" y="172"/>
                    </a:lnTo>
                    <a:lnTo>
                      <a:pt x="373" y="175"/>
                    </a:lnTo>
                    <a:lnTo>
                      <a:pt x="377" y="180"/>
                    </a:lnTo>
                    <a:lnTo>
                      <a:pt x="375" y="185"/>
                    </a:lnTo>
                    <a:lnTo>
                      <a:pt x="375" y="236"/>
                    </a:lnTo>
                    <a:lnTo>
                      <a:pt x="377" y="238"/>
                    </a:lnTo>
                    <a:lnTo>
                      <a:pt x="388" y="298"/>
                    </a:lnTo>
                    <a:lnTo>
                      <a:pt x="392" y="303"/>
                    </a:lnTo>
                    <a:lnTo>
                      <a:pt x="392" y="310"/>
                    </a:lnTo>
                    <a:lnTo>
                      <a:pt x="383" y="318"/>
                    </a:lnTo>
                    <a:lnTo>
                      <a:pt x="383" y="320"/>
                    </a:lnTo>
                    <a:lnTo>
                      <a:pt x="388" y="326"/>
                    </a:lnTo>
                    <a:lnTo>
                      <a:pt x="383" y="336"/>
                    </a:lnTo>
                    <a:lnTo>
                      <a:pt x="382" y="343"/>
                    </a:lnTo>
                    <a:lnTo>
                      <a:pt x="377" y="345"/>
                    </a:lnTo>
                    <a:lnTo>
                      <a:pt x="373" y="351"/>
                    </a:lnTo>
                    <a:lnTo>
                      <a:pt x="372" y="351"/>
                    </a:lnTo>
                    <a:lnTo>
                      <a:pt x="375" y="340"/>
                    </a:lnTo>
                    <a:lnTo>
                      <a:pt x="373" y="323"/>
                    </a:lnTo>
                    <a:lnTo>
                      <a:pt x="372" y="315"/>
                    </a:lnTo>
                    <a:lnTo>
                      <a:pt x="365" y="311"/>
                    </a:lnTo>
                    <a:lnTo>
                      <a:pt x="363" y="306"/>
                    </a:lnTo>
                    <a:lnTo>
                      <a:pt x="363" y="308"/>
                    </a:lnTo>
                    <a:lnTo>
                      <a:pt x="365" y="313"/>
                    </a:lnTo>
                    <a:lnTo>
                      <a:pt x="370" y="318"/>
                    </a:lnTo>
                    <a:lnTo>
                      <a:pt x="373" y="331"/>
                    </a:lnTo>
                    <a:lnTo>
                      <a:pt x="318" y="313"/>
                    </a:lnTo>
                    <a:lnTo>
                      <a:pt x="318" y="311"/>
                    </a:lnTo>
                    <a:lnTo>
                      <a:pt x="312" y="308"/>
                    </a:lnTo>
                    <a:lnTo>
                      <a:pt x="307" y="308"/>
                    </a:lnTo>
                    <a:lnTo>
                      <a:pt x="297" y="303"/>
                    </a:lnTo>
                    <a:lnTo>
                      <a:pt x="293" y="298"/>
                    </a:lnTo>
                    <a:lnTo>
                      <a:pt x="292" y="293"/>
                    </a:lnTo>
                    <a:lnTo>
                      <a:pt x="287" y="281"/>
                    </a:lnTo>
                    <a:lnTo>
                      <a:pt x="280" y="278"/>
                    </a:lnTo>
                    <a:lnTo>
                      <a:pt x="277" y="278"/>
                    </a:lnTo>
                    <a:lnTo>
                      <a:pt x="273" y="273"/>
                    </a:lnTo>
                    <a:lnTo>
                      <a:pt x="268" y="271"/>
                    </a:lnTo>
                    <a:lnTo>
                      <a:pt x="268" y="270"/>
                    </a:lnTo>
                    <a:lnTo>
                      <a:pt x="212" y="283"/>
                    </a:lnTo>
                    <a:lnTo>
                      <a:pt x="129" y="300"/>
                    </a:lnTo>
                    <a:lnTo>
                      <a:pt x="54" y="315"/>
                    </a:lnTo>
                    <a:lnTo>
                      <a:pt x="5" y="323"/>
                    </a:lnTo>
                    <a:lnTo>
                      <a:pt x="2" y="305"/>
                    </a:lnTo>
                    <a:lnTo>
                      <a:pt x="0" y="303"/>
                    </a:lnTo>
                    <a:close/>
                  </a:path>
                </a:pathLst>
              </a:custGeom>
              <a:solidFill>
                <a:srgbClr val="FDD7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34" name="Freeform 566"/>
              <p:cNvSpPr>
                <a:spLocks/>
              </p:cNvSpPr>
              <p:nvPr/>
            </p:nvSpPr>
            <p:spPr bwMode="auto">
              <a:xfrm>
                <a:off x="4857" y="2218"/>
                <a:ext cx="392" cy="351"/>
              </a:xfrm>
              <a:custGeom>
                <a:avLst/>
                <a:gdLst/>
                <a:ahLst/>
                <a:cxnLst>
                  <a:cxn ang="0">
                    <a:pos x="2" y="301"/>
                  </a:cxn>
                  <a:cxn ang="0">
                    <a:pos x="24" y="278"/>
                  </a:cxn>
                  <a:cxn ang="0">
                    <a:pos x="34" y="266"/>
                  </a:cxn>
                  <a:cxn ang="0">
                    <a:pos x="45" y="251"/>
                  </a:cxn>
                  <a:cxn ang="0">
                    <a:pos x="39" y="233"/>
                  </a:cxn>
                  <a:cxn ang="0">
                    <a:pos x="40" y="228"/>
                  </a:cxn>
                  <a:cxn ang="0">
                    <a:pos x="30" y="221"/>
                  </a:cxn>
                  <a:cxn ang="0">
                    <a:pos x="27" y="212"/>
                  </a:cxn>
                  <a:cxn ang="0">
                    <a:pos x="37" y="207"/>
                  </a:cxn>
                  <a:cxn ang="0">
                    <a:pos x="49" y="202"/>
                  </a:cxn>
                  <a:cxn ang="0">
                    <a:pos x="80" y="193"/>
                  </a:cxn>
                  <a:cxn ang="0">
                    <a:pos x="115" y="197"/>
                  </a:cxn>
                  <a:cxn ang="0">
                    <a:pos x="137" y="188"/>
                  </a:cxn>
                  <a:cxn ang="0">
                    <a:pos x="150" y="190"/>
                  </a:cxn>
                  <a:cxn ang="0">
                    <a:pos x="160" y="182"/>
                  </a:cxn>
                  <a:cxn ang="0">
                    <a:pos x="167" y="172"/>
                  </a:cxn>
                  <a:cxn ang="0">
                    <a:pos x="179" y="160"/>
                  </a:cxn>
                  <a:cxn ang="0">
                    <a:pos x="189" y="155"/>
                  </a:cxn>
                  <a:cxn ang="0">
                    <a:pos x="185" y="145"/>
                  </a:cxn>
                  <a:cxn ang="0">
                    <a:pos x="180" y="130"/>
                  </a:cxn>
                  <a:cxn ang="0">
                    <a:pos x="187" y="123"/>
                  </a:cxn>
                  <a:cxn ang="0">
                    <a:pos x="182" y="122"/>
                  </a:cxn>
                  <a:cxn ang="0">
                    <a:pos x="177" y="117"/>
                  </a:cxn>
                  <a:cxn ang="0">
                    <a:pos x="177" y="118"/>
                  </a:cxn>
                  <a:cxn ang="0">
                    <a:pos x="172" y="110"/>
                  </a:cxn>
                  <a:cxn ang="0">
                    <a:pos x="187" y="95"/>
                  </a:cxn>
                  <a:cxn ang="0">
                    <a:pos x="197" y="80"/>
                  </a:cxn>
                  <a:cxn ang="0">
                    <a:pos x="214" y="45"/>
                  </a:cxn>
                  <a:cxn ang="0">
                    <a:pos x="243" y="20"/>
                  </a:cxn>
                  <a:cxn ang="0">
                    <a:pos x="285" y="12"/>
                  </a:cxn>
                  <a:cxn ang="0">
                    <a:pos x="327" y="3"/>
                  </a:cxn>
                  <a:cxn ang="0">
                    <a:pos x="327" y="13"/>
                  </a:cxn>
                  <a:cxn ang="0">
                    <a:pos x="332" y="30"/>
                  </a:cxn>
                  <a:cxn ang="0">
                    <a:pos x="338" y="42"/>
                  </a:cxn>
                  <a:cxn ang="0">
                    <a:pos x="340" y="52"/>
                  </a:cxn>
                  <a:cxn ang="0">
                    <a:pos x="342" y="62"/>
                  </a:cxn>
                  <a:cxn ang="0">
                    <a:pos x="340" y="75"/>
                  </a:cxn>
                  <a:cxn ang="0">
                    <a:pos x="347" y="92"/>
                  </a:cxn>
                  <a:cxn ang="0">
                    <a:pos x="348" y="112"/>
                  </a:cxn>
                  <a:cxn ang="0">
                    <a:pos x="353" y="110"/>
                  </a:cxn>
                  <a:cxn ang="0">
                    <a:pos x="373" y="172"/>
                  </a:cxn>
                  <a:cxn ang="0">
                    <a:pos x="377" y="180"/>
                  </a:cxn>
                  <a:cxn ang="0">
                    <a:pos x="375" y="236"/>
                  </a:cxn>
                  <a:cxn ang="0">
                    <a:pos x="388" y="298"/>
                  </a:cxn>
                  <a:cxn ang="0">
                    <a:pos x="392" y="310"/>
                  </a:cxn>
                  <a:cxn ang="0">
                    <a:pos x="383" y="320"/>
                  </a:cxn>
                  <a:cxn ang="0">
                    <a:pos x="383" y="336"/>
                  </a:cxn>
                  <a:cxn ang="0">
                    <a:pos x="377" y="345"/>
                  </a:cxn>
                  <a:cxn ang="0">
                    <a:pos x="372" y="351"/>
                  </a:cxn>
                  <a:cxn ang="0">
                    <a:pos x="373" y="323"/>
                  </a:cxn>
                  <a:cxn ang="0">
                    <a:pos x="365" y="311"/>
                  </a:cxn>
                  <a:cxn ang="0">
                    <a:pos x="363" y="308"/>
                  </a:cxn>
                  <a:cxn ang="0">
                    <a:pos x="370" y="318"/>
                  </a:cxn>
                  <a:cxn ang="0">
                    <a:pos x="318" y="313"/>
                  </a:cxn>
                  <a:cxn ang="0">
                    <a:pos x="312" y="308"/>
                  </a:cxn>
                  <a:cxn ang="0">
                    <a:pos x="297" y="303"/>
                  </a:cxn>
                  <a:cxn ang="0">
                    <a:pos x="292" y="293"/>
                  </a:cxn>
                  <a:cxn ang="0">
                    <a:pos x="280" y="278"/>
                  </a:cxn>
                  <a:cxn ang="0">
                    <a:pos x="273" y="273"/>
                  </a:cxn>
                  <a:cxn ang="0">
                    <a:pos x="268" y="270"/>
                  </a:cxn>
                  <a:cxn ang="0">
                    <a:pos x="129" y="300"/>
                  </a:cxn>
                  <a:cxn ang="0">
                    <a:pos x="5" y="323"/>
                  </a:cxn>
                  <a:cxn ang="0">
                    <a:pos x="0" y="303"/>
                  </a:cxn>
                </a:cxnLst>
                <a:rect l="0" t="0" r="r" b="b"/>
                <a:pathLst>
                  <a:path w="392" h="351">
                    <a:moveTo>
                      <a:pt x="0" y="303"/>
                    </a:moveTo>
                    <a:lnTo>
                      <a:pt x="2" y="301"/>
                    </a:lnTo>
                    <a:lnTo>
                      <a:pt x="14" y="290"/>
                    </a:lnTo>
                    <a:lnTo>
                      <a:pt x="24" y="278"/>
                    </a:lnTo>
                    <a:lnTo>
                      <a:pt x="30" y="271"/>
                    </a:lnTo>
                    <a:lnTo>
                      <a:pt x="34" y="266"/>
                    </a:lnTo>
                    <a:lnTo>
                      <a:pt x="37" y="261"/>
                    </a:lnTo>
                    <a:lnTo>
                      <a:pt x="45" y="251"/>
                    </a:lnTo>
                    <a:lnTo>
                      <a:pt x="45" y="245"/>
                    </a:lnTo>
                    <a:lnTo>
                      <a:pt x="39" y="233"/>
                    </a:lnTo>
                    <a:lnTo>
                      <a:pt x="42" y="230"/>
                    </a:lnTo>
                    <a:lnTo>
                      <a:pt x="40" y="228"/>
                    </a:lnTo>
                    <a:lnTo>
                      <a:pt x="30" y="226"/>
                    </a:lnTo>
                    <a:lnTo>
                      <a:pt x="30" y="221"/>
                    </a:lnTo>
                    <a:lnTo>
                      <a:pt x="27" y="213"/>
                    </a:lnTo>
                    <a:lnTo>
                      <a:pt x="27" y="212"/>
                    </a:lnTo>
                    <a:lnTo>
                      <a:pt x="32" y="210"/>
                    </a:lnTo>
                    <a:lnTo>
                      <a:pt x="37" y="207"/>
                    </a:lnTo>
                    <a:lnTo>
                      <a:pt x="44" y="205"/>
                    </a:lnTo>
                    <a:lnTo>
                      <a:pt x="49" y="202"/>
                    </a:lnTo>
                    <a:lnTo>
                      <a:pt x="60" y="197"/>
                    </a:lnTo>
                    <a:lnTo>
                      <a:pt x="80" y="193"/>
                    </a:lnTo>
                    <a:lnTo>
                      <a:pt x="102" y="192"/>
                    </a:lnTo>
                    <a:lnTo>
                      <a:pt x="115" y="197"/>
                    </a:lnTo>
                    <a:lnTo>
                      <a:pt x="125" y="192"/>
                    </a:lnTo>
                    <a:lnTo>
                      <a:pt x="137" y="188"/>
                    </a:lnTo>
                    <a:lnTo>
                      <a:pt x="147" y="188"/>
                    </a:lnTo>
                    <a:lnTo>
                      <a:pt x="150" y="190"/>
                    </a:lnTo>
                    <a:lnTo>
                      <a:pt x="155" y="185"/>
                    </a:lnTo>
                    <a:lnTo>
                      <a:pt x="160" y="182"/>
                    </a:lnTo>
                    <a:lnTo>
                      <a:pt x="164" y="177"/>
                    </a:lnTo>
                    <a:lnTo>
                      <a:pt x="167" y="172"/>
                    </a:lnTo>
                    <a:lnTo>
                      <a:pt x="174" y="167"/>
                    </a:lnTo>
                    <a:lnTo>
                      <a:pt x="179" y="160"/>
                    </a:lnTo>
                    <a:lnTo>
                      <a:pt x="185" y="160"/>
                    </a:lnTo>
                    <a:lnTo>
                      <a:pt x="189" y="155"/>
                    </a:lnTo>
                    <a:lnTo>
                      <a:pt x="189" y="150"/>
                    </a:lnTo>
                    <a:lnTo>
                      <a:pt x="185" y="145"/>
                    </a:lnTo>
                    <a:lnTo>
                      <a:pt x="185" y="140"/>
                    </a:lnTo>
                    <a:lnTo>
                      <a:pt x="180" y="130"/>
                    </a:lnTo>
                    <a:lnTo>
                      <a:pt x="185" y="128"/>
                    </a:lnTo>
                    <a:lnTo>
                      <a:pt x="187" y="123"/>
                    </a:lnTo>
                    <a:lnTo>
                      <a:pt x="190" y="118"/>
                    </a:lnTo>
                    <a:lnTo>
                      <a:pt x="182" y="122"/>
                    </a:lnTo>
                    <a:lnTo>
                      <a:pt x="182" y="113"/>
                    </a:lnTo>
                    <a:lnTo>
                      <a:pt x="177" y="117"/>
                    </a:lnTo>
                    <a:lnTo>
                      <a:pt x="177" y="122"/>
                    </a:lnTo>
                    <a:lnTo>
                      <a:pt x="177" y="118"/>
                    </a:lnTo>
                    <a:lnTo>
                      <a:pt x="172" y="115"/>
                    </a:lnTo>
                    <a:lnTo>
                      <a:pt x="172" y="110"/>
                    </a:lnTo>
                    <a:lnTo>
                      <a:pt x="182" y="100"/>
                    </a:lnTo>
                    <a:lnTo>
                      <a:pt x="187" y="95"/>
                    </a:lnTo>
                    <a:lnTo>
                      <a:pt x="190" y="92"/>
                    </a:lnTo>
                    <a:lnTo>
                      <a:pt x="197" y="80"/>
                    </a:lnTo>
                    <a:lnTo>
                      <a:pt x="197" y="73"/>
                    </a:lnTo>
                    <a:lnTo>
                      <a:pt x="214" y="45"/>
                    </a:lnTo>
                    <a:lnTo>
                      <a:pt x="232" y="25"/>
                    </a:lnTo>
                    <a:lnTo>
                      <a:pt x="243" y="20"/>
                    </a:lnTo>
                    <a:lnTo>
                      <a:pt x="248" y="20"/>
                    </a:lnTo>
                    <a:lnTo>
                      <a:pt x="285" y="12"/>
                    </a:lnTo>
                    <a:lnTo>
                      <a:pt x="325" y="0"/>
                    </a:lnTo>
                    <a:lnTo>
                      <a:pt x="327" y="3"/>
                    </a:lnTo>
                    <a:lnTo>
                      <a:pt x="328" y="7"/>
                    </a:lnTo>
                    <a:lnTo>
                      <a:pt x="327" y="13"/>
                    </a:lnTo>
                    <a:lnTo>
                      <a:pt x="332" y="18"/>
                    </a:lnTo>
                    <a:lnTo>
                      <a:pt x="332" y="30"/>
                    </a:lnTo>
                    <a:lnTo>
                      <a:pt x="333" y="37"/>
                    </a:lnTo>
                    <a:lnTo>
                      <a:pt x="338" y="42"/>
                    </a:lnTo>
                    <a:lnTo>
                      <a:pt x="340" y="47"/>
                    </a:lnTo>
                    <a:lnTo>
                      <a:pt x="340" y="52"/>
                    </a:lnTo>
                    <a:lnTo>
                      <a:pt x="342" y="57"/>
                    </a:lnTo>
                    <a:lnTo>
                      <a:pt x="342" y="62"/>
                    </a:lnTo>
                    <a:lnTo>
                      <a:pt x="340" y="65"/>
                    </a:lnTo>
                    <a:lnTo>
                      <a:pt x="340" y="75"/>
                    </a:lnTo>
                    <a:lnTo>
                      <a:pt x="343" y="87"/>
                    </a:lnTo>
                    <a:lnTo>
                      <a:pt x="347" y="92"/>
                    </a:lnTo>
                    <a:lnTo>
                      <a:pt x="350" y="102"/>
                    </a:lnTo>
                    <a:lnTo>
                      <a:pt x="348" y="112"/>
                    </a:lnTo>
                    <a:lnTo>
                      <a:pt x="352" y="117"/>
                    </a:lnTo>
                    <a:lnTo>
                      <a:pt x="353" y="110"/>
                    </a:lnTo>
                    <a:lnTo>
                      <a:pt x="362" y="118"/>
                    </a:lnTo>
                    <a:lnTo>
                      <a:pt x="373" y="172"/>
                    </a:lnTo>
                    <a:lnTo>
                      <a:pt x="373" y="175"/>
                    </a:lnTo>
                    <a:lnTo>
                      <a:pt x="377" y="180"/>
                    </a:lnTo>
                    <a:lnTo>
                      <a:pt x="375" y="185"/>
                    </a:lnTo>
                    <a:lnTo>
                      <a:pt x="375" y="236"/>
                    </a:lnTo>
                    <a:lnTo>
                      <a:pt x="377" y="238"/>
                    </a:lnTo>
                    <a:lnTo>
                      <a:pt x="388" y="298"/>
                    </a:lnTo>
                    <a:lnTo>
                      <a:pt x="392" y="303"/>
                    </a:lnTo>
                    <a:lnTo>
                      <a:pt x="392" y="310"/>
                    </a:lnTo>
                    <a:lnTo>
                      <a:pt x="383" y="318"/>
                    </a:lnTo>
                    <a:lnTo>
                      <a:pt x="383" y="320"/>
                    </a:lnTo>
                    <a:lnTo>
                      <a:pt x="388" y="326"/>
                    </a:lnTo>
                    <a:lnTo>
                      <a:pt x="383" y="336"/>
                    </a:lnTo>
                    <a:lnTo>
                      <a:pt x="382" y="343"/>
                    </a:lnTo>
                    <a:lnTo>
                      <a:pt x="377" y="345"/>
                    </a:lnTo>
                    <a:lnTo>
                      <a:pt x="373" y="351"/>
                    </a:lnTo>
                    <a:lnTo>
                      <a:pt x="372" y="351"/>
                    </a:lnTo>
                    <a:lnTo>
                      <a:pt x="375" y="340"/>
                    </a:lnTo>
                    <a:lnTo>
                      <a:pt x="373" y="323"/>
                    </a:lnTo>
                    <a:lnTo>
                      <a:pt x="372" y="315"/>
                    </a:lnTo>
                    <a:lnTo>
                      <a:pt x="365" y="311"/>
                    </a:lnTo>
                    <a:lnTo>
                      <a:pt x="363" y="306"/>
                    </a:lnTo>
                    <a:lnTo>
                      <a:pt x="363" y="308"/>
                    </a:lnTo>
                    <a:lnTo>
                      <a:pt x="365" y="313"/>
                    </a:lnTo>
                    <a:lnTo>
                      <a:pt x="370" y="318"/>
                    </a:lnTo>
                    <a:lnTo>
                      <a:pt x="373" y="331"/>
                    </a:lnTo>
                    <a:lnTo>
                      <a:pt x="318" y="313"/>
                    </a:lnTo>
                    <a:lnTo>
                      <a:pt x="318" y="311"/>
                    </a:lnTo>
                    <a:lnTo>
                      <a:pt x="312" y="308"/>
                    </a:lnTo>
                    <a:lnTo>
                      <a:pt x="307" y="308"/>
                    </a:lnTo>
                    <a:lnTo>
                      <a:pt x="297" y="303"/>
                    </a:lnTo>
                    <a:lnTo>
                      <a:pt x="293" y="298"/>
                    </a:lnTo>
                    <a:lnTo>
                      <a:pt x="292" y="293"/>
                    </a:lnTo>
                    <a:lnTo>
                      <a:pt x="287" y="281"/>
                    </a:lnTo>
                    <a:lnTo>
                      <a:pt x="280" y="278"/>
                    </a:lnTo>
                    <a:lnTo>
                      <a:pt x="277" y="278"/>
                    </a:lnTo>
                    <a:lnTo>
                      <a:pt x="273" y="273"/>
                    </a:lnTo>
                    <a:lnTo>
                      <a:pt x="268" y="271"/>
                    </a:lnTo>
                    <a:lnTo>
                      <a:pt x="268" y="270"/>
                    </a:lnTo>
                    <a:lnTo>
                      <a:pt x="212" y="283"/>
                    </a:lnTo>
                    <a:lnTo>
                      <a:pt x="129" y="300"/>
                    </a:lnTo>
                    <a:lnTo>
                      <a:pt x="54" y="315"/>
                    </a:lnTo>
                    <a:lnTo>
                      <a:pt x="5" y="323"/>
                    </a:lnTo>
                    <a:lnTo>
                      <a:pt x="2" y="305"/>
                    </a:lnTo>
                    <a:lnTo>
                      <a:pt x="0" y="303"/>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35" name="Freeform 567"/>
              <p:cNvSpPr>
                <a:spLocks/>
              </p:cNvSpPr>
              <p:nvPr/>
            </p:nvSpPr>
            <p:spPr bwMode="auto">
              <a:xfrm>
                <a:off x="5157" y="2531"/>
                <a:ext cx="85" cy="198"/>
              </a:xfrm>
              <a:custGeom>
                <a:avLst/>
                <a:gdLst/>
                <a:ahLst/>
                <a:cxnLst>
                  <a:cxn ang="0">
                    <a:pos x="2" y="148"/>
                  </a:cxn>
                  <a:cxn ang="0">
                    <a:pos x="5" y="135"/>
                  </a:cxn>
                  <a:cxn ang="0">
                    <a:pos x="13" y="130"/>
                  </a:cxn>
                  <a:cxn ang="0">
                    <a:pos x="20" y="125"/>
                  </a:cxn>
                  <a:cxn ang="0">
                    <a:pos x="23" y="113"/>
                  </a:cxn>
                  <a:cxn ang="0">
                    <a:pos x="23" y="113"/>
                  </a:cxn>
                  <a:cxn ang="0">
                    <a:pos x="30" y="107"/>
                  </a:cxn>
                  <a:cxn ang="0">
                    <a:pos x="38" y="97"/>
                  </a:cxn>
                  <a:cxn ang="0">
                    <a:pos x="22" y="82"/>
                  </a:cxn>
                  <a:cxn ang="0">
                    <a:pos x="13" y="77"/>
                  </a:cxn>
                  <a:cxn ang="0">
                    <a:pos x="7" y="70"/>
                  </a:cxn>
                  <a:cxn ang="0">
                    <a:pos x="0" y="55"/>
                  </a:cxn>
                  <a:cxn ang="0">
                    <a:pos x="7" y="45"/>
                  </a:cxn>
                  <a:cxn ang="0">
                    <a:pos x="2" y="40"/>
                  </a:cxn>
                  <a:cxn ang="0">
                    <a:pos x="5" y="30"/>
                  </a:cxn>
                  <a:cxn ang="0">
                    <a:pos x="10" y="12"/>
                  </a:cxn>
                  <a:cxn ang="0">
                    <a:pos x="18" y="0"/>
                  </a:cxn>
                  <a:cxn ang="0">
                    <a:pos x="73" y="23"/>
                  </a:cxn>
                  <a:cxn ang="0">
                    <a:pos x="72" y="37"/>
                  </a:cxn>
                  <a:cxn ang="0">
                    <a:pos x="67" y="45"/>
                  </a:cxn>
                  <a:cxn ang="0">
                    <a:pos x="62" y="50"/>
                  </a:cxn>
                  <a:cxn ang="0">
                    <a:pos x="67" y="67"/>
                  </a:cxn>
                  <a:cxn ang="0">
                    <a:pos x="82" y="67"/>
                  </a:cxn>
                  <a:cxn ang="0">
                    <a:pos x="83" y="90"/>
                  </a:cxn>
                  <a:cxn ang="0">
                    <a:pos x="85" y="110"/>
                  </a:cxn>
                  <a:cxn ang="0">
                    <a:pos x="83" y="105"/>
                  </a:cxn>
                  <a:cxn ang="0">
                    <a:pos x="82" y="95"/>
                  </a:cxn>
                  <a:cxn ang="0">
                    <a:pos x="78" y="102"/>
                  </a:cxn>
                  <a:cxn ang="0">
                    <a:pos x="82" y="115"/>
                  </a:cxn>
                  <a:cxn ang="0">
                    <a:pos x="83" y="125"/>
                  </a:cxn>
                  <a:cxn ang="0">
                    <a:pos x="78" y="135"/>
                  </a:cxn>
                  <a:cxn ang="0">
                    <a:pos x="72" y="143"/>
                  </a:cxn>
                  <a:cxn ang="0">
                    <a:pos x="70" y="153"/>
                  </a:cxn>
                  <a:cxn ang="0">
                    <a:pos x="67" y="158"/>
                  </a:cxn>
                  <a:cxn ang="0">
                    <a:pos x="63" y="166"/>
                  </a:cxn>
                  <a:cxn ang="0">
                    <a:pos x="63" y="173"/>
                  </a:cxn>
                  <a:cxn ang="0">
                    <a:pos x="57" y="188"/>
                  </a:cxn>
                  <a:cxn ang="0">
                    <a:pos x="53" y="198"/>
                  </a:cxn>
                  <a:cxn ang="0">
                    <a:pos x="48" y="193"/>
                  </a:cxn>
                  <a:cxn ang="0">
                    <a:pos x="48" y="178"/>
                  </a:cxn>
                  <a:cxn ang="0">
                    <a:pos x="32" y="181"/>
                  </a:cxn>
                  <a:cxn ang="0">
                    <a:pos x="18" y="171"/>
                  </a:cxn>
                  <a:cxn ang="0">
                    <a:pos x="2" y="161"/>
                  </a:cxn>
                  <a:cxn ang="0">
                    <a:pos x="2" y="158"/>
                  </a:cxn>
                  <a:cxn ang="0">
                    <a:pos x="0" y="151"/>
                  </a:cxn>
                </a:cxnLst>
                <a:rect l="0" t="0" r="r" b="b"/>
                <a:pathLst>
                  <a:path w="85" h="198">
                    <a:moveTo>
                      <a:pt x="0" y="151"/>
                    </a:moveTo>
                    <a:lnTo>
                      <a:pt x="2" y="148"/>
                    </a:lnTo>
                    <a:lnTo>
                      <a:pt x="2" y="140"/>
                    </a:lnTo>
                    <a:lnTo>
                      <a:pt x="5" y="135"/>
                    </a:lnTo>
                    <a:lnTo>
                      <a:pt x="10" y="132"/>
                    </a:lnTo>
                    <a:lnTo>
                      <a:pt x="13" y="130"/>
                    </a:lnTo>
                    <a:lnTo>
                      <a:pt x="15" y="128"/>
                    </a:lnTo>
                    <a:lnTo>
                      <a:pt x="20" y="125"/>
                    </a:lnTo>
                    <a:lnTo>
                      <a:pt x="20" y="120"/>
                    </a:lnTo>
                    <a:lnTo>
                      <a:pt x="23" y="113"/>
                    </a:lnTo>
                    <a:lnTo>
                      <a:pt x="23" y="113"/>
                    </a:lnTo>
                    <a:lnTo>
                      <a:pt x="23" y="113"/>
                    </a:lnTo>
                    <a:lnTo>
                      <a:pt x="25" y="112"/>
                    </a:lnTo>
                    <a:lnTo>
                      <a:pt x="30" y="107"/>
                    </a:lnTo>
                    <a:lnTo>
                      <a:pt x="35" y="102"/>
                    </a:lnTo>
                    <a:lnTo>
                      <a:pt x="38" y="97"/>
                    </a:lnTo>
                    <a:lnTo>
                      <a:pt x="27" y="87"/>
                    </a:lnTo>
                    <a:lnTo>
                      <a:pt x="22" y="82"/>
                    </a:lnTo>
                    <a:lnTo>
                      <a:pt x="18" y="80"/>
                    </a:lnTo>
                    <a:lnTo>
                      <a:pt x="13" y="77"/>
                    </a:lnTo>
                    <a:lnTo>
                      <a:pt x="12" y="72"/>
                    </a:lnTo>
                    <a:lnTo>
                      <a:pt x="7" y="70"/>
                    </a:lnTo>
                    <a:lnTo>
                      <a:pt x="2" y="65"/>
                    </a:lnTo>
                    <a:lnTo>
                      <a:pt x="0" y="55"/>
                    </a:lnTo>
                    <a:lnTo>
                      <a:pt x="5" y="50"/>
                    </a:lnTo>
                    <a:lnTo>
                      <a:pt x="7" y="45"/>
                    </a:lnTo>
                    <a:lnTo>
                      <a:pt x="3" y="40"/>
                    </a:lnTo>
                    <a:lnTo>
                      <a:pt x="2" y="40"/>
                    </a:lnTo>
                    <a:lnTo>
                      <a:pt x="0" y="35"/>
                    </a:lnTo>
                    <a:lnTo>
                      <a:pt x="5" y="30"/>
                    </a:lnTo>
                    <a:lnTo>
                      <a:pt x="10" y="17"/>
                    </a:lnTo>
                    <a:lnTo>
                      <a:pt x="10" y="12"/>
                    </a:lnTo>
                    <a:lnTo>
                      <a:pt x="13" y="7"/>
                    </a:lnTo>
                    <a:lnTo>
                      <a:pt x="18" y="0"/>
                    </a:lnTo>
                    <a:lnTo>
                      <a:pt x="73" y="18"/>
                    </a:lnTo>
                    <a:lnTo>
                      <a:pt x="73" y="23"/>
                    </a:lnTo>
                    <a:lnTo>
                      <a:pt x="73" y="28"/>
                    </a:lnTo>
                    <a:lnTo>
                      <a:pt x="72" y="37"/>
                    </a:lnTo>
                    <a:lnTo>
                      <a:pt x="72" y="40"/>
                    </a:lnTo>
                    <a:lnTo>
                      <a:pt x="67" y="45"/>
                    </a:lnTo>
                    <a:lnTo>
                      <a:pt x="65" y="45"/>
                    </a:lnTo>
                    <a:lnTo>
                      <a:pt x="62" y="50"/>
                    </a:lnTo>
                    <a:lnTo>
                      <a:pt x="62" y="65"/>
                    </a:lnTo>
                    <a:lnTo>
                      <a:pt x="67" y="67"/>
                    </a:lnTo>
                    <a:lnTo>
                      <a:pt x="72" y="65"/>
                    </a:lnTo>
                    <a:lnTo>
                      <a:pt x="82" y="67"/>
                    </a:lnTo>
                    <a:lnTo>
                      <a:pt x="83" y="73"/>
                    </a:lnTo>
                    <a:lnTo>
                      <a:pt x="83" y="90"/>
                    </a:lnTo>
                    <a:lnTo>
                      <a:pt x="85" y="95"/>
                    </a:lnTo>
                    <a:lnTo>
                      <a:pt x="85" y="110"/>
                    </a:lnTo>
                    <a:lnTo>
                      <a:pt x="85" y="115"/>
                    </a:lnTo>
                    <a:lnTo>
                      <a:pt x="83" y="105"/>
                    </a:lnTo>
                    <a:lnTo>
                      <a:pt x="85" y="100"/>
                    </a:lnTo>
                    <a:lnTo>
                      <a:pt x="82" y="95"/>
                    </a:lnTo>
                    <a:lnTo>
                      <a:pt x="82" y="100"/>
                    </a:lnTo>
                    <a:lnTo>
                      <a:pt x="78" y="102"/>
                    </a:lnTo>
                    <a:lnTo>
                      <a:pt x="82" y="107"/>
                    </a:lnTo>
                    <a:lnTo>
                      <a:pt x="82" y="115"/>
                    </a:lnTo>
                    <a:lnTo>
                      <a:pt x="80" y="120"/>
                    </a:lnTo>
                    <a:lnTo>
                      <a:pt x="83" y="125"/>
                    </a:lnTo>
                    <a:lnTo>
                      <a:pt x="82" y="130"/>
                    </a:lnTo>
                    <a:lnTo>
                      <a:pt x="78" y="135"/>
                    </a:lnTo>
                    <a:lnTo>
                      <a:pt x="77" y="142"/>
                    </a:lnTo>
                    <a:lnTo>
                      <a:pt x="72" y="143"/>
                    </a:lnTo>
                    <a:lnTo>
                      <a:pt x="73" y="148"/>
                    </a:lnTo>
                    <a:lnTo>
                      <a:pt x="70" y="153"/>
                    </a:lnTo>
                    <a:lnTo>
                      <a:pt x="73" y="158"/>
                    </a:lnTo>
                    <a:lnTo>
                      <a:pt x="67" y="158"/>
                    </a:lnTo>
                    <a:lnTo>
                      <a:pt x="63" y="163"/>
                    </a:lnTo>
                    <a:lnTo>
                      <a:pt x="63" y="166"/>
                    </a:lnTo>
                    <a:lnTo>
                      <a:pt x="65" y="166"/>
                    </a:lnTo>
                    <a:lnTo>
                      <a:pt x="63" y="173"/>
                    </a:lnTo>
                    <a:lnTo>
                      <a:pt x="62" y="183"/>
                    </a:lnTo>
                    <a:lnTo>
                      <a:pt x="57" y="188"/>
                    </a:lnTo>
                    <a:lnTo>
                      <a:pt x="57" y="193"/>
                    </a:lnTo>
                    <a:lnTo>
                      <a:pt x="53" y="198"/>
                    </a:lnTo>
                    <a:lnTo>
                      <a:pt x="48" y="198"/>
                    </a:lnTo>
                    <a:lnTo>
                      <a:pt x="48" y="193"/>
                    </a:lnTo>
                    <a:lnTo>
                      <a:pt x="50" y="185"/>
                    </a:lnTo>
                    <a:lnTo>
                      <a:pt x="48" y="178"/>
                    </a:lnTo>
                    <a:lnTo>
                      <a:pt x="37" y="178"/>
                    </a:lnTo>
                    <a:lnTo>
                      <a:pt x="32" y="181"/>
                    </a:lnTo>
                    <a:lnTo>
                      <a:pt x="23" y="173"/>
                    </a:lnTo>
                    <a:lnTo>
                      <a:pt x="18" y="171"/>
                    </a:lnTo>
                    <a:lnTo>
                      <a:pt x="12" y="170"/>
                    </a:lnTo>
                    <a:lnTo>
                      <a:pt x="2" y="161"/>
                    </a:lnTo>
                    <a:lnTo>
                      <a:pt x="3" y="158"/>
                    </a:lnTo>
                    <a:lnTo>
                      <a:pt x="2" y="158"/>
                    </a:lnTo>
                    <a:lnTo>
                      <a:pt x="0" y="153"/>
                    </a:lnTo>
                    <a:lnTo>
                      <a:pt x="0" y="151"/>
                    </a:lnTo>
                    <a:close/>
                  </a:path>
                </a:pathLst>
              </a:custGeom>
              <a:solidFill>
                <a:srgbClr val="FDD7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36" name="Freeform 568"/>
              <p:cNvSpPr>
                <a:spLocks/>
              </p:cNvSpPr>
              <p:nvPr/>
            </p:nvSpPr>
            <p:spPr bwMode="auto">
              <a:xfrm>
                <a:off x="5157" y="2531"/>
                <a:ext cx="85" cy="198"/>
              </a:xfrm>
              <a:custGeom>
                <a:avLst/>
                <a:gdLst/>
                <a:ahLst/>
                <a:cxnLst>
                  <a:cxn ang="0">
                    <a:pos x="2" y="148"/>
                  </a:cxn>
                  <a:cxn ang="0">
                    <a:pos x="5" y="135"/>
                  </a:cxn>
                  <a:cxn ang="0">
                    <a:pos x="13" y="130"/>
                  </a:cxn>
                  <a:cxn ang="0">
                    <a:pos x="20" y="125"/>
                  </a:cxn>
                  <a:cxn ang="0">
                    <a:pos x="23" y="113"/>
                  </a:cxn>
                  <a:cxn ang="0">
                    <a:pos x="23" y="113"/>
                  </a:cxn>
                  <a:cxn ang="0">
                    <a:pos x="30" y="107"/>
                  </a:cxn>
                  <a:cxn ang="0">
                    <a:pos x="38" y="97"/>
                  </a:cxn>
                  <a:cxn ang="0">
                    <a:pos x="22" y="82"/>
                  </a:cxn>
                  <a:cxn ang="0">
                    <a:pos x="13" y="77"/>
                  </a:cxn>
                  <a:cxn ang="0">
                    <a:pos x="7" y="70"/>
                  </a:cxn>
                  <a:cxn ang="0">
                    <a:pos x="0" y="55"/>
                  </a:cxn>
                  <a:cxn ang="0">
                    <a:pos x="7" y="45"/>
                  </a:cxn>
                  <a:cxn ang="0">
                    <a:pos x="2" y="40"/>
                  </a:cxn>
                  <a:cxn ang="0">
                    <a:pos x="5" y="30"/>
                  </a:cxn>
                  <a:cxn ang="0">
                    <a:pos x="10" y="12"/>
                  </a:cxn>
                  <a:cxn ang="0">
                    <a:pos x="18" y="0"/>
                  </a:cxn>
                  <a:cxn ang="0">
                    <a:pos x="73" y="23"/>
                  </a:cxn>
                  <a:cxn ang="0">
                    <a:pos x="72" y="37"/>
                  </a:cxn>
                  <a:cxn ang="0">
                    <a:pos x="67" y="45"/>
                  </a:cxn>
                  <a:cxn ang="0">
                    <a:pos x="62" y="50"/>
                  </a:cxn>
                  <a:cxn ang="0">
                    <a:pos x="67" y="67"/>
                  </a:cxn>
                  <a:cxn ang="0">
                    <a:pos x="82" y="67"/>
                  </a:cxn>
                  <a:cxn ang="0">
                    <a:pos x="83" y="90"/>
                  </a:cxn>
                  <a:cxn ang="0">
                    <a:pos x="85" y="110"/>
                  </a:cxn>
                  <a:cxn ang="0">
                    <a:pos x="83" y="105"/>
                  </a:cxn>
                  <a:cxn ang="0">
                    <a:pos x="82" y="95"/>
                  </a:cxn>
                  <a:cxn ang="0">
                    <a:pos x="78" y="102"/>
                  </a:cxn>
                  <a:cxn ang="0">
                    <a:pos x="82" y="115"/>
                  </a:cxn>
                  <a:cxn ang="0">
                    <a:pos x="83" y="125"/>
                  </a:cxn>
                  <a:cxn ang="0">
                    <a:pos x="78" y="135"/>
                  </a:cxn>
                  <a:cxn ang="0">
                    <a:pos x="72" y="143"/>
                  </a:cxn>
                  <a:cxn ang="0">
                    <a:pos x="70" y="153"/>
                  </a:cxn>
                  <a:cxn ang="0">
                    <a:pos x="67" y="158"/>
                  </a:cxn>
                  <a:cxn ang="0">
                    <a:pos x="63" y="166"/>
                  </a:cxn>
                  <a:cxn ang="0">
                    <a:pos x="63" y="173"/>
                  </a:cxn>
                  <a:cxn ang="0">
                    <a:pos x="57" y="188"/>
                  </a:cxn>
                  <a:cxn ang="0">
                    <a:pos x="53" y="198"/>
                  </a:cxn>
                  <a:cxn ang="0">
                    <a:pos x="48" y="193"/>
                  </a:cxn>
                  <a:cxn ang="0">
                    <a:pos x="48" y="178"/>
                  </a:cxn>
                  <a:cxn ang="0">
                    <a:pos x="32" y="181"/>
                  </a:cxn>
                  <a:cxn ang="0">
                    <a:pos x="18" y="171"/>
                  </a:cxn>
                  <a:cxn ang="0">
                    <a:pos x="2" y="161"/>
                  </a:cxn>
                  <a:cxn ang="0">
                    <a:pos x="2" y="158"/>
                  </a:cxn>
                  <a:cxn ang="0">
                    <a:pos x="0" y="151"/>
                  </a:cxn>
                </a:cxnLst>
                <a:rect l="0" t="0" r="r" b="b"/>
                <a:pathLst>
                  <a:path w="85" h="198">
                    <a:moveTo>
                      <a:pt x="0" y="151"/>
                    </a:moveTo>
                    <a:lnTo>
                      <a:pt x="2" y="148"/>
                    </a:lnTo>
                    <a:lnTo>
                      <a:pt x="2" y="140"/>
                    </a:lnTo>
                    <a:lnTo>
                      <a:pt x="5" y="135"/>
                    </a:lnTo>
                    <a:lnTo>
                      <a:pt x="10" y="132"/>
                    </a:lnTo>
                    <a:lnTo>
                      <a:pt x="13" y="130"/>
                    </a:lnTo>
                    <a:lnTo>
                      <a:pt x="15" y="128"/>
                    </a:lnTo>
                    <a:lnTo>
                      <a:pt x="20" y="125"/>
                    </a:lnTo>
                    <a:lnTo>
                      <a:pt x="20" y="120"/>
                    </a:lnTo>
                    <a:lnTo>
                      <a:pt x="23" y="113"/>
                    </a:lnTo>
                    <a:lnTo>
                      <a:pt x="23" y="113"/>
                    </a:lnTo>
                    <a:lnTo>
                      <a:pt x="23" y="113"/>
                    </a:lnTo>
                    <a:lnTo>
                      <a:pt x="25" y="112"/>
                    </a:lnTo>
                    <a:lnTo>
                      <a:pt x="30" y="107"/>
                    </a:lnTo>
                    <a:lnTo>
                      <a:pt x="35" y="102"/>
                    </a:lnTo>
                    <a:lnTo>
                      <a:pt x="38" y="97"/>
                    </a:lnTo>
                    <a:lnTo>
                      <a:pt x="27" y="87"/>
                    </a:lnTo>
                    <a:lnTo>
                      <a:pt x="22" y="82"/>
                    </a:lnTo>
                    <a:lnTo>
                      <a:pt x="18" y="80"/>
                    </a:lnTo>
                    <a:lnTo>
                      <a:pt x="13" y="77"/>
                    </a:lnTo>
                    <a:lnTo>
                      <a:pt x="12" y="72"/>
                    </a:lnTo>
                    <a:lnTo>
                      <a:pt x="7" y="70"/>
                    </a:lnTo>
                    <a:lnTo>
                      <a:pt x="2" y="65"/>
                    </a:lnTo>
                    <a:lnTo>
                      <a:pt x="0" y="55"/>
                    </a:lnTo>
                    <a:lnTo>
                      <a:pt x="5" y="50"/>
                    </a:lnTo>
                    <a:lnTo>
                      <a:pt x="7" y="45"/>
                    </a:lnTo>
                    <a:lnTo>
                      <a:pt x="3" y="40"/>
                    </a:lnTo>
                    <a:lnTo>
                      <a:pt x="2" y="40"/>
                    </a:lnTo>
                    <a:lnTo>
                      <a:pt x="0" y="35"/>
                    </a:lnTo>
                    <a:lnTo>
                      <a:pt x="5" y="30"/>
                    </a:lnTo>
                    <a:lnTo>
                      <a:pt x="10" y="17"/>
                    </a:lnTo>
                    <a:lnTo>
                      <a:pt x="10" y="12"/>
                    </a:lnTo>
                    <a:lnTo>
                      <a:pt x="13" y="7"/>
                    </a:lnTo>
                    <a:lnTo>
                      <a:pt x="18" y="0"/>
                    </a:lnTo>
                    <a:lnTo>
                      <a:pt x="73" y="18"/>
                    </a:lnTo>
                    <a:lnTo>
                      <a:pt x="73" y="23"/>
                    </a:lnTo>
                    <a:lnTo>
                      <a:pt x="73" y="28"/>
                    </a:lnTo>
                    <a:lnTo>
                      <a:pt x="72" y="37"/>
                    </a:lnTo>
                    <a:lnTo>
                      <a:pt x="72" y="40"/>
                    </a:lnTo>
                    <a:lnTo>
                      <a:pt x="67" y="45"/>
                    </a:lnTo>
                    <a:lnTo>
                      <a:pt x="65" y="45"/>
                    </a:lnTo>
                    <a:lnTo>
                      <a:pt x="62" y="50"/>
                    </a:lnTo>
                    <a:lnTo>
                      <a:pt x="62" y="65"/>
                    </a:lnTo>
                    <a:lnTo>
                      <a:pt x="67" y="67"/>
                    </a:lnTo>
                    <a:lnTo>
                      <a:pt x="72" y="65"/>
                    </a:lnTo>
                    <a:lnTo>
                      <a:pt x="82" y="67"/>
                    </a:lnTo>
                    <a:lnTo>
                      <a:pt x="83" y="73"/>
                    </a:lnTo>
                    <a:lnTo>
                      <a:pt x="83" y="90"/>
                    </a:lnTo>
                    <a:lnTo>
                      <a:pt x="85" y="95"/>
                    </a:lnTo>
                    <a:lnTo>
                      <a:pt x="85" y="110"/>
                    </a:lnTo>
                    <a:lnTo>
                      <a:pt x="85" y="115"/>
                    </a:lnTo>
                    <a:lnTo>
                      <a:pt x="83" y="105"/>
                    </a:lnTo>
                    <a:lnTo>
                      <a:pt x="85" y="100"/>
                    </a:lnTo>
                    <a:lnTo>
                      <a:pt x="82" y="95"/>
                    </a:lnTo>
                    <a:lnTo>
                      <a:pt x="82" y="100"/>
                    </a:lnTo>
                    <a:lnTo>
                      <a:pt x="78" y="102"/>
                    </a:lnTo>
                    <a:lnTo>
                      <a:pt x="82" y="107"/>
                    </a:lnTo>
                    <a:lnTo>
                      <a:pt x="82" y="115"/>
                    </a:lnTo>
                    <a:lnTo>
                      <a:pt x="80" y="120"/>
                    </a:lnTo>
                    <a:lnTo>
                      <a:pt x="83" y="125"/>
                    </a:lnTo>
                    <a:lnTo>
                      <a:pt x="82" y="130"/>
                    </a:lnTo>
                    <a:lnTo>
                      <a:pt x="78" y="135"/>
                    </a:lnTo>
                    <a:lnTo>
                      <a:pt x="77" y="142"/>
                    </a:lnTo>
                    <a:lnTo>
                      <a:pt x="72" y="143"/>
                    </a:lnTo>
                    <a:lnTo>
                      <a:pt x="73" y="148"/>
                    </a:lnTo>
                    <a:lnTo>
                      <a:pt x="70" y="153"/>
                    </a:lnTo>
                    <a:lnTo>
                      <a:pt x="73" y="158"/>
                    </a:lnTo>
                    <a:lnTo>
                      <a:pt x="67" y="158"/>
                    </a:lnTo>
                    <a:lnTo>
                      <a:pt x="63" y="163"/>
                    </a:lnTo>
                    <a:lnTo>
                      <a:pt x="63" y="166"/>
                    </a:lnTo>
                    <a:lnTo>
                      <a:pt x="65" y="166"/>
                    </a:lnTo>
                    <a:lnTo>
                      <a:pt x="63" y="173"/>
                    </a:lnTo>
                    <a:lnTo>
                      <a:pt x="62" y="183"/>
                    </a:lnTo>
                    <a:lnTo>
                      <a:pt x="57" y="188"/>
                    </a:lnTo>
                    <a:lnTo>
                      <a:pt x="57" y="193"/>
                    </a:lnTo>
                    <a:lnTo>
                      <a:pt x="53" y="198"/>
                    </a:lnTo>
                    <a:lnTo>
                      <a:pt x="48" y="198"/>
                    </a:lnTo>
                    <a:lnTo>
                      <a:pt x="48" y="193"/>
                    </a:lnTo>
                    <a:lnTo>
                      <a:pt x="50" y="185"/>
                    </a:lnTo>
                    <a:lnTo>
                      <a:pt x="48" y="178"/>
                    </a:lnTo>
                    <a:lnTo>
                      <a:pt x="37" y="178"/>
                    </a:lnTo>
                    <a:lnTo>
                      <a:pt x="32" y="181"/>
                    </a:lnTo>
                    <a:lnTo>
                      <a:pt x="23" y="173"/>
                    </a:lnTo>
                    <a:lnTo>
                      <a:pt x="18" y="171"/>
                    </a:lnTo>
                    <a:lnTo>
                      <a:pt x="12" y="170"/>
                    </a:lnTo>
                    <a:lnTo>
                      <a:pt x="2" y="161"/>
                    </a:lnTo>
                    <a:lnTo>
                      <a:pt x="3" y="158"/>
                    </a:lnTo>
                    <a:lnTo>
                      <a:pt x="2" y="158"/>
                    </a:lnTo>
                    <a:lnTo>
                      <a:pt x="0" y="153"/>
                    </a:lnTo>
                    <a:lnTo>
                      <a:pt x="0" y="151"/>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37" name="Freeform 569"/>
              <p:cNvSpPr>
                <a:spLocks/>
              </p:cNvSpPr>
              <p:nvPr/>
            </p:nvSpPr>
            <p:spPr bwMode="auto">
              <a:xfrm>
                <a:off x="5230" y="2511"/>
                <a:ext cx="117" cy="72"/>
              </a:xfrm>
              <a:custGeom>
                <a:avLst/>
                <a:gdLst/>
                <a:ahLst/>
                <a:cxnLst>
                  <a:cxn ang="0">
                    <a:pos x="35" y="57"/>
                  </a:cxn>
                  <a:cxn ang="0">
                    <a:pos x="17" y="67"/>
                  </a:cxn>
                  <a:cxn ang="0">
                    <a:pos x="7" y="72"/>
                  </a:cxn>
                  <a:cxn ang="0">
                    <a:pos x="12" y="68"/>
                  </a:cxn>
                  <a:cxn ang="0">
                    <a:pos x="2" y="70"/>
                  </a:cxn>
                  <a:cxn ang="0">
                    <a:pos x="0" y="70"/>
                  </a:cxn>
                  <a:cxn ang="0">
                    <a:pos x="0" y="63"/>
                  </a:cxn>
                  <a:cxn ang="0">
                    <a:pos x="2" y="58"/>
                  </a:cxn>
                  <a:cxn ang="0">
                    <a:pos x="12" y="52"/>
                  </a:cxn>
                  <a:cxn ang="0">
                    <a:pos x="14" y="45"/>
                  </a:cxn>
                  <a:cxn ang="0">
                    <a:pos x="19" y="47"/>
                  </a:cxn>
                  <a:cxn ang="0">
                    <a:pos x="17" y="42"/>
                  </a:cxn>
                  <a:cxn ang="0">
                    <a:pos x="24" y="38"/>
                  </a:cxn>
                  <a:cxn ang="0">
                    <a:pos x="27" y="40"/>
                  </a:cxn>
                  <a:cxn ang="0">
                    <a:pos x="39" y="33"/>
                  </a:cxn>
                  <a:cxn ang="0">
                    <a:pos x="44" y="33"/>
                  </a:cxn>
                  <a:cxn ang="0">
                    <a:pos x="45" y="28"/>
                  </a:cxn>
                  <a:cxn ang="0">
                    <a:pos x="50" y="27"/>
                  </a:cxn>
                  <a:cxn ang="0">
                    <a:pos x="67" y="23"/>
                  </a:cxn>
                  <a:cxn ang="0">
                    <a:pos x="77" y="18"/>
                  </a:cxn>
                  <a:cxn ang="0">
                    <a:pos x="94" y="0"/>
                  </a:cxn>
                  <a:cxn ang="0">
                    <a:pos x="89" y="8"/>
                  </a:cxn>
                  <a:cxn ang="0">
                    <a:pos x="89" y="15"/>
                  </a:cxn>
                  <a:cxn ang="0">
                    <a:pos x="82" y="18"/>
                  </a:cxn>
                  <a:cxn ang="0">
                    <a:pos x="79" y="23"/>
                  </a:cxn>
                  <a:cxn ang="0">
                    <a:pos x="84" y="23"/>
                  </a:cxn>
                  <a:cxn ang="0">
                    <a:pos x="87" y="22"/>
                  </a:cxn>
                  <a:cxn ang="0">
                    <a:pos x="94" y="12"/>
                  </a:cxn>
                  <a:cxn ang="0">
                    <a:pos x="99" y="8"/>
                  </a:cxn>
                  <a:cxn ang="0">
                    <a:pos x="105" y="7"/>
                  </a:cxn>
                  <a:cxn ang="0">
                    <a:pos x="105" y="8"/>
                  </a:cxn>
                  <a:cxn ang="0">
                    <a:pos x="112" y="7"/>
                  </a:cxn>
                  <a:cxn ang="0">
                    <a:pos x="117" y="2"/>
                  </a:cxn>
                  <a:cxn ang="0">
                    <a:pos x="110" y="10"/>
                  </a:cxn>
                  <a:cxn ang="0">
                    <a:pos x="104" y="15"/>
                  </a:cxn>
                  <a:cxn ang="0">
                    <a:pos x="94" y="23"/>
                  </a:cxn>
                  <a:cxn ang="0">
                    <a:pos x="89" y="25"/>
                  </a:cxn>
                  <a:cxn ang="0">
                    <a:pos x="87" y="28"/>
                  </a:cxn>
                  <a:cxn ang="0">
                    <a:pos x="77" y="37"/>
                  </a:cxn>
                  <a:cxn ang="0">
                    <a:pos x="72" y="37"/>
                  </a:cxn>
                  <a:cxn ang="0">
                    <a:pos x="65" y="40"/>
                  </a:cxn>
                  <a:cxn ang="0">
                    <a:pos x="60" y="43"/>
                  </a:cxn>
                  <a:cxn ang="0">
                    <a:pos x="49" y="50"/>
                  </a:cxn>
                  <a:cxn ang="0">
                    <a:pos x="44" y="52"/>
                  </a:cxn>
                  <a:cxn ang="0">
                    <a:pos x="39" y="57"/>
                  </a:cxn>
                  <a:cxn ang="0">
                    <a:pos x="35" y="57"/>
                  </a:cxn>
                </a:cxnLst>
                <a:rect l="0" t="0" r="r" b="b"/>
                <a:pathLst>
                  <a:path w="117" h="72">
                    <a:moveTo>
                      <a:pt x="35" y="57"/>
                    </a:moveTo>
                    <a:lnTo>
                      <a:pt x="17" y="67"/>
                    </a:lnTo>
                    <a:lnTo>
                      <a:pt x="7" y="72"/>
                    </a:lnTo>
                    <a:lnTo>
                      <a:pt x="12" y="68"/>
                    </a:lnTo>
                    <a:lnTo>
                      <a:pt x="2" y="70"/>
                    </a:lnTo>
                    <a:lnTo>
                      <a:pt x="0" y="70"/>
                    </a:lnTo>
                    <a:lnTo>
                      <a:pt x="0" y="63"/>
                    </a:lnTo>
                    <a:lnTo>
                      <a:pt x="2" y="58"/>
                    </a:lnTo>
                    <a:lnTo>
                      <a:pt x="12" y="52"/>
                    </a:lnTo>
                    <a:lnTo>
                      <a:pt x="14" y="45"/>
                    </a:lnTo>
                    <a:lnTo>
                      <a:pt x="19" y="47"/>
                    </a:lnTo>
                    <a:lnTo>
                      <a:pt x="17" y="42"/>
                    </a:lnTo>
                    <a:lnTo>
                      <a:pt x="24" y="38"/>
                    </a:lnTo>
                    <a:lnTo>
                      <a:pt x="27" y="40"/>
                    </a:lnTo>
                    <a:lnTo>
                      <a:pt x="39" y="33"/>
                    </a:lnTo>
                    <a:lnTo>
                      <a:pt x="44" y="33"/>
                    </a:lnTo>
                    <a:lnTo>
                      <a:pt x="45" y="28"/>
                    </a:lnTo>
                    <a:lnTo>
                      <a:pt x="50" y="27"/>
                    </a:lnTo>
                    <a:lnTo>
                      <a:pt x="67" y="23"/>
                    </a:lnTo>
                    <a:lnTo>
                      <a:pt x="77" y="18"/>
                    </a:lnTo>
                    <a:lnTo>
                      <a:pt x="94" y="0"/>
                    </a:lnTo>
                    <a:lnTo>
                      <a:pt x="89" y="8"/>
                    </a:lnTo>
                    <a:lnTo>
                      <a:pt x="89" y="15"/>
                    </a:lnTo>
                    <a:lnTo>
                      <a:pt x="82" y="18"/>
                    </a:lnTo>
                    <a:lnTo>
                      <a:pt x="79" y="23"/>
                    </a:lnTo>
                    <a:lnTo>
                      <a:pt x="84" y="23"/>
                    </a:lnTo>
                    <a:lnTo>
                      <a:pt x="87" y="22"/>
                    </a:lnTo>
                    <a:lnTo>
                      <a:pt x="94" y="12"/>
                    </a:lnTo>
                    <a:lnTo>
                      <a:pt x="99" y="8"/>
                    </a:lnTo>
                    <a:lnTo>
                      <a:pt x="105" y="7"/>
                    </a:lnTo>
                    <a:lnTo>
                      <a:pt x="105" y="8"/>
                    </a:lnTo>
                    <a:lnTo>
                      <a:pt x="112" y="7"/>
                    </a:lnTo>
                    <a:lnTo>
                      <a:pt x="117" y="2"/>
                    </a:lnTo>
                    <a:lnTo>
                      <a:pt x="110" y="10"/>
                    </a:lnTo>
                    <a:lnTo>
                      <a:pt x="104" y="15"/>
                    </a:lnTo>
                    <a:lnTo>
                      <a:pt x="94" y="23"/>
                    </a:lnTo>
                    <a:lnTo>
                      <a:pt x="89" y="25"/>
                    </a:lnTo>
                    <a:lnTo>
                      <a:pt x="87" y="28"/>
                    </a:lnTo>
                    <a:lnTo>
                      <a:pt x="77" y="37"/>
                    </a:lnTo>
                    <a:lnTo>
                      <a:pt x="72" y="37"/>
                    </a:lnTo>
                    <a:lnTo>
                      <a:pt x="65" y="40"/>
                    </a:lnTo>
                    <a:lnTo>
                      <a:pt x="60" y="43"/>
                    </a:lnTo>
                    <a:lnTo>
                      <a:pt x="49" y="50"/>
                    </a:lnTo>
                    <a:lnTo>
                      <a:pt x="44" y="52"/>
                    </a:lnTo>
                    <a:lnTo>
                      <a:pt x="39" y="57"/>
                    </a:lnTo>
                    <a:lnTo>
                      <a:pt x="35" y="57"/>
                    </a:lnTo>
                    <a:close/>
                  </a:path>
                </a:pathLst>
              </a:custGeom>
              <a:solidFill>
                <a:srgbClr val="FBA919"/>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38" name="Freeform 570"/>
              <p:cNvSpPr>
                <a:spLocks/>
              </p:cNvSpPr>
              <p:nvPr/>
            </p:nvSpPr>
            <p:spPr bwMode="auto">
              <a:xfrm>
                <a:off x="5230" y="2511"/>
                <a:ext cx="117" cy="72"/>
              </a:xfrm>
              <a:custGeom>
                <a:avLst/>
                <a:gdLst/>
                <a:ahLst/>
                <a:cxnLst>
                  <a:cxn ang="0">
                    <a:pos x="35" y="57"/>
                  </a:cxn>
                  <a:cxn ang="0">
                    <a:pos x="17" y="67"/>
                  </a:cxn>
                  <a:cxn ang="0">
                    <a:pos x="7" y="72"/>
                  </a:cxn>
                  <a:cxn ang="0">
                    <a:pos x="12" y="68"/>
                  </a:cxn>
                  <a:cxn ang="0">
                    <a:pos x="2" y="70"/>
                  </a:cxn>
                  <a:cxn ang="0">
                    <a:pos x="0" y="70"/>
                  </a:cxn>
                  <a:cxn ang="0">
                    <a:pos x="0" y="63"/>
                  </a:cxn>
                  <a:cxn ang="0">
                    <a:pos x="2" y="58"/>
                  </a:cxn>
                  <a:cxn ang="0">
                    <a:pos x="12" y="52"/>
                  </a:cxn>
                  <a:cxn ang="0">
                    <a:pos x="14" y="45"/>
                  </a:cxn>
                  <a:cxn ang="0">
                    <a:pos x="19" y="47"/>
                  </a:cxn>
                  <a:cxn ang="0">
                    <a:pos x="17" y="42"/>
                  </a:cxn>
                  <a:cxn ang="0">
                    <a:pos x="24" y="38"/>
                  </a:cxn>
                  <a:cxn ang="0">
                    <a:pos x="27" y="40"/>
                  </a:cxn>
                  <a:cxn ang="0">
                    <a:pos x="39" y="33"/>
                  </a:cxn>
                  <a:cxn ang="0">
                    <a:pos x="44" y="33"/>
                  </a:cxn>
                  <a:cxn ang="0">
                    <a:pos x="45" y="28"/>
                  </a:cxn>
                  <a:cxn ang="0">
                    <a:pos x="50" y="27"/>
                  </a:cxn>
                  <a:cxn ang="0">
                    <a:pos x="67" y="23"/>
                  </a:cxn>
                  <a:cxn ang="0">
                    <a:pos x="77" y="18"/>
                  </a:cxn>
                  <a:cxn ang="0">
                    <a:pos x="94" y="0"/>
                  </a:cxn>
                  <a:cxn ang="0">
                    <a:pos x="89" y="8"/>
                  </a:cxn>
                  <a:cxn ang="0">
                    <a:pos x="89" y="15"/>
                  </a:cxn>
                  <a:cxn ang="0">
                    <a:pos x="82" y="18"/>
                  </a:cxn>
                  <a:cxn ang="0">
                    <a:pos x="79" y="23"/>
                  </a:cxn>
                  <a:cxn ang="0">
                    <a:pos x="84" y="23"/>
                  </a:cxn>
                  <a:cxn ang="0">
                    <a:pos x="87" y="22"/>
                  </a:cxn>
                  <a:cxn ang="0">
                    <a:pos x="94" y="12"/>
                  </a:cxn>
                  <a:cxn ang="0">
                    <a:pos x="99" y="8"/>
                  </a:cxn>
                  <a:cxn ang="0">
                    <a:pos x="105" y="7"/>
                  </a:cxn>
                  <a:cxn ang="0">
                    <a:pos x="105" y="8"/>
                  </a:cxn>
                  <a:cxn ang="0">
                    <a:pos x="112" y="7"/>
                  </a:cxn>
                  <a:cxn ang="0">
                    <a:pos x="117" y="2"/>
                  </a:cxn>
                  <a:cxn ang="0">
                    <a:pos x="110" y="10"/>
                  </a:cxn>
                  <a:cxn ang="0">
                    <a:pos x="104" y="15"/>
                  </a:cxn>
                  <a:cxn ang="0">
                    <a:pos x="94" y="23"/>
                  </a:cxn>
                  <a:cxn ang="0">
                    <a:pos x="89" y="25"/>
                  </a:cxn>
                  <a:cxn ang="0">
                    <a:pos x="87" y="28"/>
                  </a:cxn>
                  <a:cxn ang="0">
                    <a:pos x="77" y="37"/>
                  </a:cxn>
                  <a:cxn ang="0">
                    <a:pos x="72" y="37"/>
                  </a:cxn>
                  <a:cxn ang="0">
                    <a:pos x="65" y="40"/>
                  </a:cxn>
                  <a:cxn ang="0">
                    <a:pos x="60" y="43"/>
                  </a:cxn>
                  <a:cxn ang="0">
                    <a:pos x="49" y="50"/>
                  </a:cxn>
                  <a:cxn ang="0">
                    <a:pos x="44" y="52"/>
                  </a:cxn>
                  <a:cxn ang="0">
                    <a:pos x="39" y="57"/>
                  </a:cxn>
                  <a:cxn ang="0">
                    <a:pos x="35" y="57"/>
                  </a:cxn>
                </a:cxnLst>
                <a:rect l="0" t="0" r="r" b="b"/>
                <a:pathLst>
                  <a:path w="117" h="72">
                    <a:moveTo>
                      <a:pt x="35" y="57"/>
                    </a:moveTo>
                    <a:lnTo>
                      <a:pt x="17" y="67"/>
                    </a:lnTo>
                    <a:lnTo>
                      <a:pt x="7" y="72"/>
                    </a:lnTo>
                    <a:lnTo>
                      <a:pt x="12" y="68"/>
                    </a:lnTo>
                    <a:lnTo>
                      <a:pt x="2" y="70"/>
                    </a:lnTo>
                    <a:lnTo>
                      <a:pt x="0" y="70"/>
                    </a:lnTo>
                    <a:lnTo>
                      <a:pt x="0" y="63"/>
                    </a:lnTo>
                    <a:lnTo>
                      <a:pt x="2" y="58"/>
                    </a:lnTo>
                    <a:lnTo>
                      <a:pt x="12" y="52"/>
                    </a:lnTo>
                    <a:lnTo>
                      <a:pt x="14" y="45"/>
                    </a:lnTo>
                    <a:lnTo>
                      <a:pt x="19" y="47"/>
                    </a:lnTo>
                    <a:lnTo>
                      <a:pt x="17" y="42"/>
                    </a:lnTo>
                    <a:lnTo>
                      <a:pt x="24" y="38"/>
                    </a:lnTo>
                    <a:lnTo>
                      <a:pt x="27" y="40"/>
                    </a:lnTo>
                    <a:lnTo>
                      <a:pt x="39" y="33"/>
                    </a:lnTo>
                    <a:lnTo>
                      <a:pt x="44" y="33"/>
                    </a:lnTo>
                    <a:lnTo>
                      <a:pt x="45" y="28"/>
                    </a:lnTo>
                    <a:lnTo>
                      <a:pt x="50" y="27"/>
                    </a:lnTo>
                    <a:lnTo>
                      <a:pt x="67" y="23"/>
                    </a:lnTo>
                    <a:lnTo>
                      <a:pt x="77" y="18"/>
                    </a:lnTo>
                    <a:lnTo>
                      <a:pt x="94" y="0"/>
                    </a:lnTo>
                    <a:lnTo>
                      <a:pt x="89" y="8"/>
                    </a:lnTo>
                    <a:lnTo>
                      <a:pt x="89" y="15"/>
                    </a:lnTo>
                    <a:lnTo>
                      <a:pt x="82" y="18"/>
                    </a:lnTo>
                    <a:lnTo>
                      <a:pt x="79" y="23"/>
                    </a:lnTo>
                    <a:lnTo>
                      <a:pt x="84" y="23"/>
                    </a:lnTo>
                    <a:lnTo>
                      <a:pt x="87" y="22"/>
                    </a:lnTo>
                    <a:lnTo>
                      <a:pt x="94" y="12"/>
                    </a:lnTo>
                    <a:lnTo>
                      <a:pt x="99" y="8"/>
                    </a:lnTo>
                    <a:lnTo>
                      <a:pt x="105" y="7"/>
                    </a:lnTo>
                    <a:lnTo>
                      <a:pt x="105" y="8"/>
                    </a:lnTo>
                    <a:lnTo>
                      <a:pt x="112" y="7"/>
                    </a:lnTo>
                    <a:lnTo>
                      <a:pt x="117" y="2"/>
                    </a:lnTo>
                    <a:lnTo>
                      <a:pt x="110" y="10"/>
                    </a:lnTo>
                    <a:lnTo>
                      <a:pt x="104" y="15"/>
                    </a:lnTo>
                    <a:lnTo>
                      <a:pt x="94" y="23"/>
                    </a:lnTo>
                    <a:lnTo>
                      <a:pt x="89" y="25"/>
                    </a:lnTo>
                    <a:lnTo>
                      <a:pt x="87" y="28"/>
                    </a:lnTo>
                    <a:lnTo>
                      <a:pt x="77" y="37"/>
                    </a:lnTo>
                    <a:lnTo>
                      <a:pt x="72" y="37"/>
                    </a:lnTo>
                    <a:lnTo>
                      <a:pt x="65" y="40"/>
                    </a:lnTo>
                    <a:lnTo>
                      <a:pt x="60" y="43"/>
                    </a:lnTo>
                    <a:lnTo>
                      <a:pt x="49" y="50"/>
                    </a:lnTo>
                    <a:lnTo>
                      <a:pt x="44" y="52"/>
                    </a:lnTo>
                    <a:lnTo>
                      <a:pt x="39" y="57"/>
                    </a:lnTo>
                    <a:lnTo>
                      <a:pt x="35" y="57"/>
                    </a:lnTo>
                  </a:path>
                </a:pathLst>
              </a:custGeom>
              <a:solidFill>
                <a:srgbClr val="FDD7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39" name="Freeform 571"/>
              <p:cNvSpPr>
                <a:spLocks/>
              </p:cNvSpPr>
              <p:nvPr/>
            </p:nvSpPr>
            <p:spPr bwMode="auto">
              <a:xfrm>
                <a:off x="5475" y="2183"/>
                <a:ext cx="14" cy="15"/>
              </a:xfrm>
              <a:custGeom>
                <a:avLst/>
                <a:gdLst/>
                <a:ahLst/>
                <a:cxnLst>
                  <a:cxn ang="0">
                    <a:pos x="9" y="0"/>
                  </a:cxn>
                  <a:cxn ang="0">
                    <a:pos x="14" y="5"/>
                  </a:cxn>
                  <a:cxn ang="0">
                    <a:pos x="12" y="10"/>
                  </a:cxn>
                  <a:cxn ang="0">
                    <a:pos x="2" y="15"/>
                  </a:cxn>
                  <a:cxn ang="0">
                    <a:pos x="0" y="10"/>
                  </a:cxn>
                  <a:cxn ang="0">
                    <a:pos x="5" y="0"/>
                  </a:cxn>
                  <a:cxn ang="0">
                    <a:pos x="9" y="0"/>
                  </a:cxn>
                </a:cxnLst>
                <a:rect l="0" t="0" r="r" b="b"/>
                <a:pathLst>
                  <a:path w="14" h="15">
                    <a:moveTo>
                      <a:pt x="9" y="0"/>
                    </a:moveTo>
                    <a:lnTo>
                      <a:pt x="14" y="5"/>
                    </a:lnTo>
                    <a:lnTo>
                      <a:pt x="12" y="10"/>
                    </a:lnTo>
                    <a:lnTo>
                      <a:pt x="2" y="15"/>
                    </a:lnTo>
                    <a:lnTo>
                      <a:pt x="0" y="10"/>
                    </a:lnTo>
                    <a:lnTo>
                      <a:pt x="5" y="0"/>
                    </a:lnTo>
                    <a:lnTo>
                      <a:pt x="9" y="0"/>
                    </a:lnTo>
                    <a:close/>
                  </a:path>
                </a:pathLst>
              </a:custGeom>
              <a:solidFill>
                <a:srgbClr val="D5E05B"/>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40" name="Freeform 572"/>
              <p:cNvSpPr>
                <a:spLocks/>
              </p:cNvSpPr>
              <p:nvPr/>
            </p:nvSpPr>
            <p:spPr bwMode="auto">
              <a:xfrm>
                <a:off x="5475" y="2183"/>
                <a:ext cx="14" cy="15"/>
              </a:xfrm>
              <a:custGeom>
                <a:avLst/>
                <a:gdLst/>
                <a:ahLst/>
                <a:cxnLst>
                  <a:cxn ang="0">
                    <a:pos x="9" y="0"/>
                  </a:cxn>
                  <a:cxn ang="0">
                    <a:pos x="14" y="5"/>
                  </a:cxn>
                  <a:cxn ang="0">
                    <a:pos x="12" y="10"/>
                  </a:cxn>
                  <a:cxn ang="0">
                    <a:pos x="2" y="15"/>
                  </a:cxn>
                  <a:cxn ang="0">
                    <a:pos x="0" y="10"/>
                  </a:cxn>
                  <a:cxn ang="0">
                    <a:pos x="5" y="0"/>
                  </a:cxn>
                  <a:cxn ang="0">
                    <a:pos x="9" y="0"/>
                  </a:cxn>
                </a:cxnLst>
                <a:rect l="0" t="0" r="r" b="b"/>
                <a:pathLst>
                  <a:path w="14" h="15">
                    <a:moveTo>
                      <a:pt x="9" y="0"/>
                    </a:moveTo>
                    <a:lnTo>
                      <a:pt x="14" y="5"/>
                    </a:lnTo>
                    <a:lnTo>
                      <a:pt x="12" y="10"/>
                    </a:lnTo>
                    <a:lnTo>
                      <a:pt x="2" y="15"/>
                    </a:lnTo>
                    <a:lnTo>
                      <a:pt x="0" y="10"/>
                    </a:lnTo>
                    <a:lnTo>
                      <a:pt x="5" y="0"/>
                    </a:lnTo>
                    <a:lnTo>
                      <a:pt x="9"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41" name="Freeform 573"/>
              <p:cNvSpPr>
                <a:spLocks/>
              </p:cNvSpPr>
              <p:nvPr/>
            </p:nvSpPr>
            <p:spPr bwMode="auto">
              <a:xfrm>
                <a:off x="2263" y="3110"/>
                <a:ext cx="13" cy="9"/>
              </a:xfrm>
              <a:custGeom>
                <a:avLst/>
                <a:gdLst/>
                <a:ahLst/>
                <a:cxnLst>
                  <a:cxn ang="0">
                    <a:pos x="13" y="7"/>
                  </a:cxn>
                  <a:cxn ang="0">
                    <a:pos x="13" y="4"/>
                  </a:cxn>
                  <a:cxn ang="0">
                    <a:pos x="10" y="0"/>
                  </a:cxn>
                  <a:cxn ang="0">
                    <a:pos x="5" y="0"/>
                  </a:cxn>
                  <a:cxn ang="0">
                    <a:pos x="0" y="2"/>
                  </a:cxn>
                  <a:cxn ang="0">
                    <a:pos x="1" y="7"/>
                  </a:cxn>
                  <a:cxn ang="0">
                    <a:pos x="6" y="9"/>
                  </a:cxn>
                  <a:cxn ang="0">
                    <a:pos x="13" y="7"/>
                  </a:cxn>
                </a:cxnLst>
                <a:rect l="0" t="0" r="r" b="b"/>
                <a:pathLst>
                  <a:path w="13" h="9">
                    <a:moveTo>
                      <a:pt x="13" y="7"/>
                    </a:moveTo>
                    <a:lnTo>
                      <a:pt x="13" y="4"/>
                    </a:lnTo>
                    <a:lnTo>
                      <a:pt x="10" y="0"/>
                    </a:lnTo>
                    <a:lnTo>
                      <a:pt x="5" y="0"/>
                    </a:lnTo>
                    <a:lnTo>
                      <a:pt x="0" y="2"/>
                    </a:lnTo>
                    <a:lnTo>
                      <a:pt x="1" y="7"/>
                    </a:lnTo>
                    <a:lnTo>
                      <a:pt x="6" y="9"/>
                    </a:lnTo>
                    <a:lnTo>
                      <a:pt x="13" y="7"/>
                    </a:lnTo>
                    <a:close/>
                  </a:path>
                </a:pathLst>
              </a:custGeom>
              <a:solidFill>
                <a:srgbClr val="FEE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42" name="Freeform 574"/>
              <p:cNvSpPr>
                <a:spLocks/>
              </p:cNvSpPr>
              <p:nvPr/>
            </p:nvSpPr>
            <p:spPr bwMode="auto">
              <a:xfrm>
                <a:off x="2263" y="3110"/>
                <a:ext cx="13" cy="9"/>
              </a:xfrm>
              <a:custGeom>
                <a:avLst/>
                <a:gdLst/>
                <a:ahLst/>
                <a:cxnLst>
                  <a:cxn ang="0">
                    <a:pos x="13" y="7"/>
                  </a:cxn>
                  <a:cxn ang="0">
                    <a:pos x="13" y="4"/>
                  </a:cxn>
                  <a:cxn ang="0">
                    <a:pos x="10" y="0"/>
                  </a:cxn>
                  <a:cxn ang="0">
                    <a:pos x="5" y="0"/>
                  </a:cxn>
                  <a:cxn ang="0">
                    <a:pos x="0" y="2"/>
                  </a:cxn>
                  <a:cxn ang="0">
                    <a:pos x="1" y="7"/>
                  </a:cxn>
                  <a:cxn ang="0">
                    <a:pos x="6" y="9"/>
                  </a:cxn>
                  <a:cxn ang="0">
                    <a:pos x="13" y="7"/>
                  </a:cxn>
                </a:cxnLst>
                <a:rect l="0" t="0" r="r" b="b"/>
                <a:pathLst>
                  <a:path w="13" h="9">
                    <a:moveTo>
                      <a:pt x="13" y="7"/>
                    </a:moveTo>
                    <a:lnTo>
                      <a:pt x="13" y="4"/>
                    </a:lnTo>
                    <a:lnTo>
                      <a:pt x="10" y="0"/>
                    </a:lnTo>
                    <a:lnTo>
                      <a:pt x="5" y="0"/>
                    </a:lnTo>
                    <a:lnTo>
                      <a:pt x="0" y="2"/>
                    </a:lnTo>
                    <a:lnTo>
                      <a:pt x="1" y="7"/>
                    </a:lnTo>
                    <a:lnTo>
                      <a:pt x="6" y="9"/>
                    </a:lnTo>
                    <a:lnTo>
                      <a:pt x="13" y="7"/>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43" name="Freeform 575"/>
              <p:cNvSpPr>
                <a:spLocks/>
              </p:cNvSpPr>
              <p:nvPr/>
            </p:nvSpPr>
            <p:spPr bwMode="auto">
              <a:xfrm>
                <a:off x="2286" y="3109"/>
                <a:ext cx="22" cy="11"/>
              </a:xfrm>
              <a:custGeom>
                <a:avLst/>
                <a:gdLst/>
                <a:ahLst/>
                <a:cxnLst>
                  <a:cxn ang="0">
                    <a:pos x="0" y="0"/>
                  </a:cxn>
                  <a:cxn ang="0">
                    <a:pos x="0" y="3"/>
                  </a:cxn>
                  <a:cxn ang="0">
                    <a:pos x="0" y="8"/>
                  </a:cxn>
                  <a:cxn ang="0">
                    <a:pos x="5" y="11"/>
                  </a:cxn>
                  <a:cxn ang="0">
                    <a:pos x="17" y="11"/>
                  </a:cxn>
                  <a:cxn ang="0">
                    <a:pos x="22" y="8"/>
                  </a:cxn>
                  <a:cxn ang="0">
                    <a:pos x="17" y="8"/>
                  </a:cxn>
                  <a:cxn ang="0">
                    <a:pos x="5" y="3"/>
                  </a:cxn>
                  <a:cxn ang="0">
                    <a:pos x="0" y="0"/>
                  </a:cxn>
                </a:cxnLst>
                <a:rect l="0" t="0" r="r" b="b"/>
                <a:pathLst>
                  <a:path w="22" h="11">
                    <a:moveTo>
                      <a:pt x="0" y="0"/>
                    </a:moveTo>
                    <a:lnTo>
                      <a:pt x="0" y="3"/>
                    </a:lnTo>
                    <a:lnTo>
                      <a:pt x="0" y="8"/>
                    </a:lnTo>
                    <a:lnTo>
                      <a:pt x="5" y="11"/>
                    </a:lnTo>
                    <a:lnTo>
                      <a:pt x="17" y="11"/>
                    </a:lnTo>
                    <a:lnTo>
                      <a:pt x="22" y="8"/>
                    </a:lnTo>
                    <a:lnTo>
                      <a:pt x="17" y="8"/>
                    </a:lnTo>
                    <a:lnTo>
                      <a:pt x="5" y="3"/>
                    </a:lnTo>
                    <a:lnTo>
                      <a:pt x="0" y="0"/>
                    </a:lnTo>
                    <a:close/>
                  </a:path>
                </a:pathLst>
              </a:custGeom>
              <a:solidFill>
                <a:srgbClr val="FEE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44" name="Freeform 576"/>
              <p:cNvSpPr>
                <a:spLocks/>
              </p:cNvSpPr>
              <p:nvPr/>
            </p:nvSpPr>
            <p:spPr bwMode="auto">
              <a:xfrm>
                <a:off x="2286" y="3109"/>
                <a:ext cx="22" cy="11"/>
              </a:xfrm>
              <a:custGeom>
                <a:avLst/>
                <a:gdLst/>
                <a:ahLst/>
                <a:cxnLst>
                  <a:cxn ang="0">
                    <a:pos x="0" y="0"/>
                  </a:cxn>
                  <a:cxn ang="0">
                    <a:pos x="0" y="3"/>
                  </a:cxn>
                  <a:cxn ang="0">
                    <a:pos x="0" y="8"/>
                  </a:cxn>
                  <a:cxn ang="0">
                    <a:pos x="5" y="11"/>
                  </a:cxn>
                  <a:cxn ang="0">
                    <a:pos x="17" y="11"/>
                  </a:cxn>
                  <a:cxn ang="0">
                    <a:pos x="22" y="8"/>
                  </a:cxn>
                  <a:cxn ang="0">
                    <a:pos x="17" y="8"/>
                  </a:cxn>
                  <a:cxn ang="0">
                    <a:pos x="5" y="3"/>
                  </a:cxn>
                  <a:cxn ang="0">
                    <a:pos x="0" y="0"/>
                  </a:cxn>
                </a:cxnLst>
                <a:rect l="0" t="0" r="r" b="b"/>
                <a:pathLst>
                  <a:path w="22" h="11">
                    <a:moveTo>
                      <a:pt x="0" y="0"/>
                    </a:moveTo>
                    <a:lnTo>
                      <a:pt x="0" y="3"/>
                    </a:lnTo>
                    <a:lnTo>
                      <a:pt x="0" y="8"/>
                    </a:lnTo>
                    <a:lnTo>
                      <a:pt x="5" y="11"/>
                    </a:lnTo>
                    <a:lnTo>
                      <a:pt x="17" y="11"/>
                    </a:lnTo>
                    <a:lnTo>
                      <a:pt x="22" y="8"/>
                    </a:lnTo>
                    <a:lnTo>
                      <a:pt x="17" y="8"/>
                    </a:lnTo>
                    <a:lnTo>
                      <a:pt x="5" y="3"/>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45" name="Freeform 577"/>
              <p:cNvSpPr>
                <a:spLocks/>
              </p:cNvSpPr>
              <p:nvPr/>
            </p:nvSpPr>
            <p:spPr bwMode="auto">
              <a:xfrm>
                <a:off x="2291" y="3178"/>
                <a:ext cx="8" cy="7"/>
              </a:xfrm>
              <a:custGeom>
                <a:avLst/>
                <a:gdLst/>
                <a:ahLst/>
                <a:cxnLst>
                  <a:cxn ang="0">
                    <a:pos x="5" y="2"/>
                  </a:cxn>
                  <a:cxn ang="0">
                    <a:pos x="0" y="0"/>
                  </a:cxn>
                  <a:cxn ang="0">
                    <a:pos x="3" y="5"/>
                  </a:cxn>
                  <a:cxn ang="0">
                    <a:pos x="8" y="7"/>
                  </a:cxn>
                  <a:cxn ang="0">
                    <a:pos x="5" y="2"/>
                  </a:cxn>
                </a:cxnLst>
                <a:rect l="0" t="0" r="r" b="b"/>
                <a:pathLst>
                  <a:path w="8" h="7">
                    <a:moveTo>
                      <a:pt x="5" y="2"/>
                    </a:moveTo>
                    <a:lnTo>
                      <a:pt x="0" y="0"/>
                    </a:lnTo>
                    <a:lnTo>
                      <a:pt x="3" y="5"/>
                    </a:lnTo>
                    <a:lnTo>
                      <a:pt x="8" y="7"/>
                    </a:lnTo>
                    <a:lnTo>
                      <a:pt x="5" y="2"/>
                    </a:lnTo>
                    <a:close/>
                  </a:path>
                </a:pathLst>
              </a:custGeom>
              <a:solidFill>
                <a:srgbClr val="FEE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46" name="Freeform 578"/>
              <p:cNvSpPr>
                <a:spLocks/>
              </p:cNvSpPr>
              <p:nvPr/>
            </p:nvSpPr>
            <p:spPr bwMode="auto">
              <a:xfrm>
                <a:off x="2291" y="3178"/>
                <a:ext cx="8" cy="7"/>
              </a:xfrm>
              <a:custGeom>
                <a:avLst/>
                <a:gdLst/>
                <a:ahLst/>
                <a:cxnLst>
                  <a:cxn ang="0">
                    <a:pos x="5" y="2"/>
                  </a:cxn>
                  <a:cxn ang="0">
                    <a:pos x="0" y="0"/>
                  </a:cxn>
                  <a:cxn ang="0">
                    <a:pos x="3" y="5"/>
                  </a:cxn>
                  <a:cxn ang="0">
                    <a:pos x="8" y="7"/>
                  </a:cxn>
                  <a:cxn ang="0">
                    <a:pos x="5" y="2"/>
                  </a:cxn>
                </a:cxnLst>
                <a:rect l="0" t="0" r="r" b="b"/>
                <a:pathLst>
                  <a:path w="8" h="7">
                    <a:moveTo>
                      <a:pt x="5" y="2"/>
                    </a:moveTo>
                    <a:lnTo>
                      <a:pt x="0" y="0"/>
                    </a:lnTo>
                    <a:lnTo>
                      <a:pt x="3" y="5"/>
                    </a:lnTo>
                    <a:lnTo>
                      <a:pt x="8" y="7"/>
                    </a:lnTo>
                    <a:lnTo>
                      <a:pt x="5" y="2"/>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47" name="Freeform 579"/>
              <p:cNvSpPr>
                <a:spLocks/>
              </p:cNvSpPr>
              <p:nvPr/>
            </p:nvSpPr>
            <p:spPr bwMode="auto">
              <a:xfrm>
                <a:off x="2351" y="3212"/>
                <a:ext cx="13" cy="21"/>
              </a:xfrm>
              <a:custGeom>
                <a:avLst/>
                <a:gdLst/>
                <a:ahLst/>
                <a:cxnLst>
                  <a:cxn ang="0">
                    <a:pos x="3" y="5"/>
                  </a:cxn>
                  <a:cxn ang="0">
                    <a:pos x="0" y="0"/>
                  </a:cxn>
                  <a:cxn ang="0">
                    <a:pos x="2" y="5"/>
                  </a:cxn>
                  <a:cxn ang="0">
                    <a:pos x="3" y="16"/>
                  </a:cxn>
                  <a:cxn ang="0">
                    <a:pos x="8" y="21"/>
                  </a:cxn>
                  <a:cxn ang="0">
                    <a:pos x="13" y="21"/>
                  </a:cxn>
                  <a:cxn ang="0">
                    <a:pos x="7" y="11"/>
                  </a:cxn>
                  <a:cxn ang="0">
                    <a:pos x="3" y="5"/>
                  </a:cxn>
                </a:cxnLst>
                <a:rect l="0" t="0" r="r" b="b"/>
                <a:pathLst>
                  <a:path w="13" h="21">
                    <a:moveTo>
                      <a:pt x="3" y="5"/>
                    </a:moveTo>
                    <a:lnTo>
                      <a:pt x="0" y="0"/>
                    </a:lnTo>
                    <a:lnTo>
                      <a:pt x="2" y="5"/>
                    </a:lnTo>
                    <a:lnTo>
                      <a:pt x="3" y="16"/>
                    </a:lnTo>
                    <a:lnTo>
                      <a:pt x="8" y="21"/>
                    </a:lnTo>
                    <a:lnTo>
                      <a:pt x="13" y="21"/>
                    </a:lnTo>
                    <a:lnTo>
                      <a:pt x="7" y="11"/>
                    </a:lnTo>
                    <a:lnTo>
                      <a:pt x="3" y="5"/>
                    </a:lnTo>
                    <a:close/>
                  </a:path>
                </a:pathLst>
              </a:custGeom>
              <a:solidFill>
                <a:srgbClr val="FEE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48" name="Freeform 580"/>
              <p:cNvSpPr>
                <a:spLocks/>
              </p:cNvSpPr>
              <p:nvPr/>
            </p:nvSpPr>
            <p:spPr bwMode="auto">
              <a:xfrm>
                <a:off x="2351" y="3212"/>
                <a:ext cx="13" cy="21"/>
              </a:xfrm>
              <a:custGeom>
                <a:avLst/>
                <a:gdLst/>
                <a:ahLst/>
                <a:cxnLst>
                  <a:cxn ang="0">
                    <a:pos x="3" y="5"/>
                  </a:cxn>
                  <a:cxn ang="0">
                    <a:pos x="0" y="0"/>
                  </a:cxn>
                  <a:cxn ang="0">
                    <a:pos x="2" y="5"/>
                  </a:cxn>
                  <a:cxn ang="0">
                    <a:pos x="3" y="16"/>
                  </a:cxn>
                  <a:cxn ang="0">
                    <a:pos x="8" y="21"/>
                  </a:cxn>
                  <a:cxn ang="0">
                    <a:pos x="13" y="21"/>
                  </a:cxn>
                  <a:cxn ang="0">
                    <a:pos x="7" y="11"/>
                  </a:cxn>
                  <a:cxn ang="0">
                    <a:pos x="3" y="5"/>
                  </a:cxn>
                </a:cxnLst>
                <a:rect l="0" t="0" r="r" b="b"/>
                <a:pathLst>
                  <a:path w="13" h="21">
                    <a:moveTo>
                      <a:pt x="3" y="5"/>
                    </a:moveTo>
                    <a:lnTo>
                      <a:pt x="0" y="0"/>
                    </a:lnTo>
                    <a:lnTo>
                      <a:pt x="2" y="5"/>
                    </a:lnTo>
                    <a:lnTo>
                      <a:pt x="3" y="16"/>
                    </a:lnTo>
                    <a:lnTo>
                      <a:pt x="8" y="21"/>
                    </a:lnTo>
                    <a:lnTo>
                      <a:pt x="13" y="21"/>
                    </a:lnTo>
                    <a:lnTo>
                      <a:pt x="7" y="11"/>
                    </a:lnTo>
                    <a:lnTo>
                      <a:pt x="3" y="5"/>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49" name="Freeform 581"/>
              <p:cNvSpPr>
                <a:spLocks/>
              </p:cNvSpPr>
              <p:nvPr/>
            </p:nvSpPr>
            <p:spPr bwMode="auto">
              <a:xfrm>
                <a:off x="2359" y="3175"/>
                <a:ext cx="19" cy="18"/>
              </a:xfrm>
              <a:custGeom>
                <a:avLst/>
                <a:gdLst/>
                <a:ahLst/>
                <a:cxnLst>
                  <a:cxn ang="0">
                    <a:pos x="0" y="0"/>
                  </a:cxn>
                  <a:cxn ang="0">
                    <a:pos x="5" y="7"/>
                  </a:cxn>
                  <a:cxn ang="0">
                    <a:pos x="10" y="17"/>
                  </a:cxn>
                  <a:cxn ang="0">
                    <a:pos x="19" y="18"/>
                  </a:cxn>
                  <a:cxn ang="0">
                    <a:pos x="17" y="12"/>
                  </a:cxn>
                  <a:cxn ang="0">
                    <a:pos x="10" y="7"/>
                  </a:cxn>
                  <a:cxn ang="0">
                    <a:pos x="5" y="3"/>
                  </a:cxn>
                  <a:cxn ang="0">
                    <a:pos x="0" y="0"/>
                  </a:cxn>
                </a:cxnLst>
                <a:rect l="0" t="0" r="r" b="b"/>
                <a:pathLst>
                  <a:path w="19" h="18">
                    <a:moveTo>
                      <a:pt x="0" y="0"/>
                    </a:moveTo>
                    <a:lnTo>
                      <a:pt x="5" y="7"/>
                    </a:lnTo>
                    <a:lnTo>
                      <a:pt x="10" y="17"/>
                    </a:lnTo>
                    <a:lnTo>
                      <a:pt x="19" y="18"/>
                    </a:lnTo>
                    <a:lnTo>
                      <a:pt x="17" y="12"/>
                    </a:lnTo>
                    <a:lnTo>
                      <a:pt x="10" y="7"/>
                    </a:lnTo>
                    <a:lnTo>
                      <a:pt x="5" y="3"/>
                    </a:lnTo>
                    <a:lnTo>
                      <a:pt x="0" y="0"/>
                    </a:lnTo>
                    <a:close/>
                  </a:path>
                </a:pathLst>
              </a:custGeom>
              <a:solidFill>
                <a:srgbClr val="FEE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50" name="Freeform 582"/>
              <p:cNvSpPr>
                <a:spLocks/>
              </p:cNvSpPr>
              <p:nvPr/>
            </p:nvSpPr>
            <p:spPr bwMode="auto">
              <a:xfrm>
                <a:off x="2359" y="3175"/>
                <a:ext cx="19" cy="18"/>
              </a:xfrm>
              <a:custGeom>
                <a:avLst/>
                <a:gdLst/>
                <a:ahLst/>
                <a:cxnLst>
                  <a:cxn ang="0">
                    <a:pos x="0" y="0"/>
                  </a:cxn>
                  <a:cxn ang="0">
                    <a:pos x="5" y="7"/>
                  </a:cxn>
                  <a:cxn ang="0">
                    <a:pos x="10" y="17"/>
                  </a:cxn>
                  <a:cxn ang="0">
                    <a:pos x="19" y="18"/>
                  </a:cxn>
                  <a:cxn ang="0">
                    <a:pos x="17" y="12"/>
                  </a:cxn>
                  <a:cxn ang="0">
                    <a:pos x="10" y="7"/>
                  </a:cxn>
                  <a:cxn ang="0">
                    <a:pos x="5" y="3"/>
                  </a:cxn>
                  <a:cxn ang="0">
                    <a:pos x="0" y="0"/>
                  </a:cxn>
                </a:cxnLst>
                <a:rect l="0" t="0" r="r" b="b"/>
                <a:pathLst>
                  <a:path w="19" h="18">
                    <a:moveTo>
                      <a:pt x="0" y="0"/>
                    </a:moveTo>
                    <a:lnTo>
                      <a:pt x="5" y="7"/>
                    </a:lnTo>
                    <a:lnTo>
                      <a:pt x="10" y="17"/>
                    </a:lnTo>
                    <a:lnTo>
                      <a:pt x="19" y="18"/>
                    </a:lnTo>
                    <a:lnTo>
                      <a:pt x="17" y="12"/>
                    </a:lnTo>
                    <a:lnTo>
                      <a:pt x="10" y="7"/>
                    </a:lnTo>
                    <a:lnTo>
                      <a:pt x="5" y="3"/>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51" name="Freeform 583"/>
              <p:cNvSpPr>
                <a:spLocks/>
              </p:cNvSpPr>
              <p:nvPr/>
            </p:nvSpPr>
            <p:spPr bwMode="auto">
              <a:xfrm>
                <a:off x="2263" y="3110"/>
                <a:ext cx="13" cy="9"/>
              </a:xfrm>
              <a:custGeom>
                <a:avLst/>
                <a:gdLst/>
                <a:ahLst/>
                <a:cxnLst>
                  <a:cxn ang="0">
                    <a:pos x="13" y="7"/>
                  </a:cxn>
                  <a:cxn ang="0">
                    <a:pos x="6" y="9"/>
                  </a:cxn>
                  <a:cxn ang="0">
                    <a:pos x="1" y="7"/>
                  </a:cxn>
                  <a:cxn ang="0">
                    <a:pos x="0" y="2"/>
                  </a:cxn>
                  <a:cxn ang="0">
                    <a:pos x="5" y="0"/>
                  </a:cxn>
                  <a:cxn ang="0">
                    <a:pos x="10" y="0"/>
                  </a:cxn>
                  <a:cxn ang="0">
                    <a:pos x="13" y="4"/>
                  </a:cxn>
                  <a:cxn ang="0">
                    <a:pos x="13" y="7"/>
                  </a:cxn>
                </a:cxnLst>
                <a:rect l="0" t="0" r="r" b="b"/>
                <a:pathLst>
                  <a:path w="13" h="9">
                    <a:moveTo>
                      <a:pt x="13" y="7"/>
                    </a:moveTo>
                    <a:lnTo>
                      <a:pt x="6" y="9"/>
                    </a:lnTo>
                    <a:lnTo>
                      <a:pt x="1" y="7"/>
                    </a:lnTo>
                    <a:lnTo>
                      <a:pt x="0" y="2"/>
                    </a:lnTo>
                    <a:lnTo>
                      <a:pt x="5" y="0"/>
                    </a:lnTo>
                    <a:lnTo>
                      <a:pt x="10" y="0"/>
                    </a:lnTo>
                    <a:lnTo>
                      <a:pt x="13" y="4"/>
                    </a:lnTo>
                    <a:lnTo>
                      <a:pt x="13" y="7"/>
                    </a:lnTo>
                    <a:close/>
                  </a:path>
                </a:pathLst>
              </a:custGeom>
              <a:solidFill>
                <a:srgbClr val="FEE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52" name="Freeform 584"/>
              <p:cNvSpPr>
                <a:spLocks/>
              </p:cNvSpPr>
              <p:nvPr/>
            </p:nvSpPr>
            <p:spPr bwMode="auto">
              <a:xfrm>
                <a:off x="2263" y="3110"/>
                <a:ext cx="13" cy="9"/>
              </a:xfrm>
              <a:custGeom>
                <a:avLst/>
                <a:gdLst/>
                <a:ahLst/>
                <a:cxnLst>
                  <a:cxn ang="0">
                    <a:pos x="13" y="7"/>
                  </a:cxn>
                  <a:cxn ang="0">
                    <a:pos x="6" y="9"/>
                  </a:cxn>
                  <a:cxn ang="0">
                    <a:pos x="1" y="7"/>
                  </a:cxn>
                  <a:cxn ang="0">
                    <a:pos x="0" y="2"/>
                  </a:cxn>
                  <a:cxn ang="0">
                    <a:pos x="5" y="0"/>
                  </a:cxn>
                  <a:cxn ang="0">
                    <a:pos x="10" y="0"/>
                  </a:cxn>
                  <a:cxn ang="0">
                    <a:pos x="13" y="4"/>
                  </a:cxn>
                  <a:cxn ang="0">
                    <a:pos x="13" y="7"/>
                  </a:cxn>
                </a:cxnLst>
                <a:rect l="0" t="0" r="r" b="b"/>
                <a:pathLst>
                  <a:path w="13" h="9">
                    <a:moveTo>
                      <a:pt x="13" y="7"/>
                    </a:moveTo>
                    <a:lnTo>
                      <a:pt x="6" y="9"/>
                    </a:lnTo>
                    <a:lnTo>
                      <a:pt x="1" y="7"/>
                    </a:lnTo>
                    <a:lnTo>
                      <a:pt x="0" y="2"/>
                    </a:lnTo>
                    <a:lnTo>
                      <a:pt x="5" y="0"/>
                    </a:lnTo>
                    <a:lnTo>
                      <a:pt x="10" y="0"/>
                    </a:lnTo>
                    <a:lnTo>
                      <a:pt x="13" y="4"/>
                    </a:lnTo>
                    <a:lnTo>
                      <a:pt x="13" y="7"/>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53" name="Freeform 585"/>
              <p:cNvSpPr>
                <a:spLocks/>
              </p:cNvSpPr>
              <p:nvPr/>
            </p:nvSpPr>
            <p:spPr bwMode="auto">
              <a:xfrm>
                <a:off x="2286" y="3109"/>
                <a:ext cx="22" cy="11"/>
              </a:xfrm>
              <a:custGeom>
                <a:avLst/>
                <a:gdLst/>
                <a:ahLst/>
                <a:cxnLst>
                  <a:cxn ang="0">
                    <a:pos x="0" y="0"/>
                  </a:cxn>
                  <a:cxn ang="0">
                    <a:pos x="5" y="3"/>
                  </a:cxn>
                  <a:cxn ang="0">
                    <a:pos x="17" y="8"/>
                  </a:cxn>
                  <a:cxn ang="0">
                    <a:pos x="22" y="8"/>
                  </a:cxn>
                  <a:cxn ang="0">
                    <a:pos x="17" y="11"/>
                  </a:cxn>
                  <a:cxn ang="0">
                    <a:pos x="5" y="11"/>
                  </a:cxn>
                  <a:cxn ang="0">
                    <a:pos x="0" y="8"/>
                  </a:cxn>
                  <a:cxn ang="0">
                    <a:pos x="0" y="3"/>
                  </a:cxn>
                  <a:cxn ang="0">
                    <a:pos x="0" y="0"/>
                  </a:cxn>
                </a:cxnLst>
                <a:rect l="0" t="0" r="r" b="b"/>
                <a:pathLst>
                  <a:path w="22" h="11">
                    <a:moveTo>
                      <a:pt x="0" y="0"/>
                    </a:moveTo>
                    <a:lnTo>
                      <a:pt x="5" y="3"/>
                    </a:lnTo>
                    <a:lnTo>
                      <a:pt x="17" y="8"/>
                    </a:lnTo>
                    <a:lnTo>
                      <a:pt x="22" y="8"/>
                    </a:lnTo>
                    <a:lnTo>
                      <a:pt x="17" y="11"/>
                    </a:lnTo>
                    <a:lnTo>
                      <a:pt x="5" y="11"/>
                    </a:lnTo>
                    <a:lnTo>
                      <a:pt x="0" y="8"/>
                    </a:lnTo>
                    <a:lnTo>
                      <a:pt x="0" y="3"/>
                    </a:lnTo>
                    <a:lnTo>
                      <a:pt x="0" y="0"/>
                    </a:lnTo>
                    <a:close/>
                  </a:path>
                </a:pathLst>
              </a:custGeom>
              <a:solidFill>
                <a:srgbClr val="FEE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54" name="Freeform 586"/>
              <p:cNvSpPr>
                <a:spLocks/>
              </p:cNvSpPr>
              <p:nvPr/>
            </p:nvSpPr>
            <p:spPr bwMode="auto">
              <a:xfrm>
                <a:off x="2286" y="3109"/>
                <a:ext cx="22" cy="11"/>
              </a:xfrm>
              <a:custGeom>
                <a:avLst/>
                <a:gdLst/>
                <a:ahLst/>
                <a:cxnLst>
                  <a:cxn ang="0">
                    <a:pos x="0" y="0"/>
                  </a:cxn>
                  <a:cxn ang="0">
                    <a:pos x="5" y="3"/>
                  </a:cxn>
                  <a:cxn ang="0">
                    <a:pos x="17" y="8"/>
                  </a:cxn>
                  <a:cxn ang="0">
                    <a:pos x="22" y="8"/>
                  </a:cxn>
                  <a:cxn ang="0">
                    <a:pos x="17" y="11"/>
                  </a:cxn>
                  <a:cxn ang="0">
                    <a:pos x="5" y="11"/>
                  </a:cxn>
                  <a:cxn ang="0">
                    <a:pos x="0" y="8"/>
                  </a:cxn>
                  <a:cxn ang="0">
                    <a:pos x="0" y="3"/>
                  </a:cxn>
                  <a:cxn ang="0">
                    <a:pos x="0" y="0"/>
                  </a:cxn>
                </a:cxnLst>
                <a:rect l="0" t="0" r="r" b="b"/>
                <a:pathLst>
                  <a:path w="22" h="11">
                    <a:moveTo>
                      <a:pt x="0" y="0"/>
                    </a:moveTo>
                    <a:lnTo>
                      <a:pt x="5" y="3"/>
                    </a:lnTo>
                    <a:lnTo>
                      <a:pt x="17" y="8"/>
                    </a:lnTo>
                    <a:lnTo>
                      <a:pt x="22" y="8"/>
                    </a:lnTo>
                    <a:lnTo>
                      <a:pt x="17" y="11"/>
                    </a:lnTo>
                    <a:lnTo>
                      <a:pt x="5" y="11"/>
                    </a:lnTo>
                    <a:lnTo>
                      <a:pt x="0" y="8"/>
                    </a:lnTo>
                    <a:lnTo>
                      <a:pt x="0" y="3"/>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55" name="Freeform 587"/>
              <p:cNvSpPr>
                <a:spLocks/>
              </p:cNvSpPr>
              <p:nvPr/>
            </p:nvSpPr>
            <p:spPr bwMode="auto">
              <a:xfrm>
                <a:off x="2291" y="3178"/>
                <a:ext cx="8" cy="7"/>
              </a:xfrm>
              <a:custGeom>
                <a:avLst/>
                <a:gdLst/>
                <a:ahLst/>
                <a:cxnLst>
                  <a:cxn ang="0">
                    <a:pos x="5" y="2"/>
                  </a:cxn>
                  <a:cxn ang="0">
                    <a:pos x="8" y="7"/>
                  </a:cxn>
                  <a:cxn ang="0">
                    <a:pos x="3" y="5"/>
                  </a:cxn>
                  <a:cxn ang="0">
                    <a:pos x="0" y="0"/>
                  </a:cxn>
                  <a:cxn ang="0">
                    <a:pos x="5" y="2"/>
                  </a:cxn>
                </a:cxnLst>
                <a:rect l="0" t="0" r="r" b="b"/>
                <a:pathLst>
                  <a:path w="8" h="7">
                    <a:moveTo>
                      <a:pt x="5" y="2"/>
                    </a:moveTo>
                    <a:lnTo>
                      <a:pt x="8" y="7"/>
                    </a:lnTo>
                    <a:lnTo>
                      <a:pt x="3" y="5"/>
                    </a:lnTo>
                    <a:lnTo>
                      <a:pt x="0" y="0"/>
                    </a:lnTo>
                    <a:lnTo>
                      <a:pt x="5" y="2"/>
                    </a:lnTo>
                    <a:close/>
                  </a:path>
                </a:pathLst>
              </a:custGeom>
              <a:solidFill>
                <a:srgbClr val="FEE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56" name="Freeform 588"/>
              <p:cNvSpPr>
                <a:spLocks/>
              </p:cNvSpPr>
              <p:nvPr/>
            </p:nvSpPr>
            <p:spPr bwMode="auto">
              <a:xfrm>
                <a:off x="2291" y="3178"/>
                <a:ext cx="8" cy="7"/>
              </a:xfrm>
              <a:custGeom>
                <a:avLst/>
                <a:gdLst/>
                <a:ahLst/>
                <a:cxnLst>
                  <a:cxn ang="0">
                    <a:pos x="5" y="2"/>
                  </a:cxn>
                  <a:cxn ang="0">
                    <a:pos x="8" y="7"/>
                  </a:cxn>
                  <a:cxn ang="0">
                    <a:pos x="3" y="5"/>
                  </a:cxn>
                  <a:cxn ang="0">
                    <a:pos x="0" y="0"/>
                  </a:cxn>
                  <a:cxn ang="0">
                    <a:pos x="5" y="2"/>
                  </a:cxn>
                </a:cxnLst>
                <a:rect l="0" t="0" r="r" b="b"/>
                <a:pathLst>
                  <a:path w="8" h="7">
                    <a:moveTo>
                      <a:pt x="5" y="2"/>
                    </a:moveTo>
                    <a:lnTo>
                      <a:pt x="8" y="7"/>
                    </a:lnTo>
                    <a:lnTo>
                      <a:pt x="3" y="5"/>
                    </a:lnTo>
                    <a:lnTo>
                      <a:pt x="0" y="0"/>
                    </a:lnTo>
                    <a:lnTo>
                      <a:pt x="5" y="2"/>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57" name="Freeform 589"/>
              <p:cNvSpPr>
                <a:spLocks/>
              </p:cNvSpPr>
              <p:nvPr/>
            </p:nvSpPr>
            <p:spPr bwMode="auto">
              <a:xfrm>
                <a:off x="2351" y="3212"/>
                <a:ext cx="13" cy="21"/>
              </a:xfrm>
              <a:custGeom>
                <a:avLst/>
                <a:gdLst/>
                <a:ahLst/>
                <a:cxnLst>
                  <a:cxn ang="0">
                    <a:pos x="3" y="5"/>
                  </a:cxn>
                  <a:cxn ang="0">
                    <a:pos x="7" y="11"/>
                  </a:cxn>
                  <a:cxn ang="0">
                    <a:pos x="13" y="21"/>
                  </a:cxn>
                  <a:cxn ang="0">
                    <a:pos x="8" y="21"/>
                  </a:cxn>
                  <a:cxn ang="0">
                    <a:pos x="3" y="16"/>
                  </a:cxn>
                  <a:cxn ang="0">
                    <a:pos x="2" y="5"/>
                  </a:cxn>
                  <a:cxn ang="0">
                    <a:pos x="0" y="0"/>
                  </a:cxn>
                  <a:cxn ang="0">
                    <a:pos x="3" y="5"/>
                  </a:cxn>
                </a:cxnLst>
                <a:rect l="0" t="0" r="r" b="b"/>
                <a:pathLst>
                  <a:path w="13" h="21">
                    <a:moveTo>
                      <a:pt x="3" y="5"/>
                    </a:moveTo>
                    <a:lnTo>
                      <a:pt x="7" y="11"/>
                    </a:lnTo>
                    <a:lnTo>
                      <a:pt x="13" y="21"/>
                    </a:lnTo>
                    <a:lnTo>
                      <a:pt x="8" y="21"/>
                    </a:lnTo>
                    <a:lnTo>
                      <a:pt x="3" y="16"/>
                    </a:lnTo>
                    <a:lnTo>
                      <a:pt x="2" y="5"/>
                    </a:lnTo>
                    <a:lnTo>
                      <a:pt x="0" y="0"/>
                    </a:lnTo>
                    <a:lnTo>
                      <a:pt x="3" y="5"/>
                    </a:lnTo>
                    <a:close/>
                  </a:path>
                </a:pathLst>
              </a:custGeom>
              <a:solidFill>
                <a:srgbClr val="FEE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58" name="Freeform 590"/>
              <p:cNvSpPr>
                <a:spLocks/>
              </p:cNvSpPr>
              <p:nvPr/>
            </p:nvSpPr>
            <p:spPr bwMode="auto">
              <a:xfrm>
                <a:off x="2351" y="3212"/>
                <a:ext cx="13" cy="21"/>
              </a:xfrm>
              <a:custGeom>
                <a:avLst/>
                <a:gdLst/>
                <a:ahLst/>
                <a:cxnLst>
                  <a:cxn ang="0">
                    <a:pos x="3" y="5"/>
                  </a:cxn>
                  <a:cxn ang="0">
                    <a:pos x="7" y="11"/>
                  </a:cxn>
                  <a:cxn ang="0">
                    <a:pos x="13" y="21"/>
                  </a:cxn>
                  <a:cxn ang="0">
                    <a:pos x="8" y="21"/>
                  </a:cxn>
                  <a:cxn ang="0">
                    <a:pos x="3" y="16"/>
                  </a:cxn>
                  <a:cxn ang="0">
                    <a:pos x="2" y="5"/>
                  </a:cxn>
                  <a:cxn ang="0">
                    <a:pos x="0" y="0"/>
                  </a:cxn>
                  <a:cxn ang="0">
                    <a:pos x="3" y="5"/>
                  </a:cxn>
                </a:cxnLst>
                <a:rect l="0" t="0" r="r" b="b"/>
                <a:pathLst>
                  <a:path w="13" h="21">
                    <a:moveTo>
                      <a:pt x="3" y="5"/>
                    </a:moveTo>
                    <a:lnTo>
                      <a:pt x="7" y="11"/>
                    </a:lnTo>
                    <a:lnTo>
                      <a:pt x="13" y="21"/>
                    </a:lnTo>
                    <a:lnTo>
                      <a:pt x="8" y="21"/>
                    </a:lnTo>
                    <a:lnTo>
                      <a:pt x="3" y="16"/>
                    </a:lnTo>
                    <a:lnTo>
                      <a:pt x="2" y="5"/>
                    </a:lnTo>
                    <a:lnTo>
                      <a:pt x="0" y="0"/>
                    </a:lnTo>
                    <a:lnTo>
                      <a:pt x="3" y="5"/>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59" name="Freeform 591"/>
              <p:cNvSpPr>
                <a:spLocks/>
              </p:cNvSpPr>
              <p:nvPr/>
            </p:nvSpPr>
            <p:spPr bwMode="auto">
              <a:xfrm>
                <a:off x="2359" y="3175"/>
                <a:ext cx="19" cy="18"/>
              </a:xfrm>
              <a:custGeom>
                <a:avLst/>
                <a:gdLst/>
                <a:ahLst/>
                <a:cxnLst>
                  <a:cxn ang="0">
                    <a:pos x="0" y="0"/>
                  </a:cxn>
                  <a:cxn ang="0">
                    <a:pos x="5" y="3"/>
                  </a:cxn>
                  <a:cxn ang="0">
                    <a:pos x="10" y="7"/>
                  </a:cxn>
                  <a:cxn ang="0">
                    <a:pos x="17" y="12"/>
                  </a:cxn>
                  <a:cxn ang="0">
                    <a:pos x="19" y="18"/>
                  </a:cxn>
                  <a:cxn ang="0">
                    <a:pos x="10" y="17"/>
                  </a:cxn>
                  <a:cxn ang="0">
                    <a:pos x="5" y="7"/>
                  </a:cxn>
                  <a:cxn ang="0">
                    <a:pos x="0" y="0"/>
                  </a:cxn>
                </a:cxnLst>
                <a:rect l="0" t="0" r="r" b="b"/>
                <a:pathLst>
                  <a:path w="19" h="18">
                    <a:moveTo>
                      <a:pt x="0" y="0"/>
                    </a:moveTo>
                    <a:lnTo>
                      <a:pt x="5" y="3"/>
                    </a:lnTo>
                    <a:lnTo>
                      <a:pt x="10" y="7"/>
                    </a:lnTo>
                    <a:lnTo>
                      <a:pt x="17" y="12"/>
                    </a:lnTo>
                    <a:lnTo>
                      <a:pt x="19" y="18"/>
                    </a:lnTo>
                    <a:lnTo>
                      <a:pt x="10" y="17"/>
                    </a:lnTo>
                    <a:lnTo>
                      <a:pt x="5" y="7"/>
                    </a:lnTo>
                    <a:lnTo>
                      <a:pt x="0" y="0"/>
                    </a:lnTo>
                    <a:close/>
                  </a:path>
                </a:pathLst>
              </a:custGeom>
              <a:solidFill>
                <a:srgbClr val="FEE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60" name="Freeform 592"/>
              <p:cNvSpPr>
                <a:spLocks/>
              </p:cNvSpPr>
              <p:nvPr/>
            </p:nvSpPr>
            <p:spPr bwMode="auto">
              <a:xfrm>
                <a:off x="2359" y="3175"/>
                <a:ext cx="19" cy="18"/>
              </a:xfrm>
              <a:custGeom>
                <a:avLst/>
                <a:gdLst/>
                <a:ahLst/>
                <a:cxnLst>
                  <a:cxn ang="0">
                    <a:pos x="0" y="0"/>
                  </a:cxn>
                  <a:cxn ang="0">
                    <a:pos x="5" y="3"/>
                  </a:cxn>
                  <a:cxn ang="0">
                    <a:pos x="10" y="7"/>
                  </a:cxn>
                  <a:cxn ang="0">
                    <a:pos x="17" y="12"/>
                  </a:cxn>
                  <a:cxn ang="0">
                    <a:pos x="19" y="18"/>
                  </a:cxn>
                  <a:cxn ang="0">
                    <a:pos x="10" y="17"/>
                  </a:cxn>
                  <a:cxn ang="0">
                    <a:pos x="5" y="7"/>
                  </a:cxn>
                  <a:cxn ang="0">
                    <a:pos x="0" y="0"/>
                  </a:cxn>
                </a:cxnLst>
                <a:rect l="0" t="0" r="r" b="b"/>
                <a:pathLst>
                  <a:path w="19" h="18">
                    <a:moveTo>
                      <a:pt x="0" y="0"/>
                    </a:moveTo>
                    <a:lnTo>
                      <a:pt x="5" y="3"/>
                    </a:lnTo>
                    <a:lnTo>
                      <a:pt x="10" y="7"/>
                    </a:lnTo>
                    <a:lnTo>
                      <a:pt x="17" y="12"/>
                    </a:lnTo>
                    <a:lnTo>
                      <a:pt x="19" y="18"/>
                    </a:lnTo>
                    <a:lnTo>
                      <a:pt x="10" y="17"/>
                    </a:lnTo>
                    <a:lnTo>
                      <a:pt x="5" y="7"/>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61" name="Freeform 593"/>
              <p:cNvSpPr>
                <a:spLocks/>
              </p:cNvSpPr>
              <p:nvPr/>
            </p:nvSpPr>
            <p:spPr bwMode="auto">
              <a:xfrm>
                <a:off x="2139" y="2403"/>
                <a:ext cx="532" cy="890"/>
              </a:xfrm>
              <a:custGeom>
                <a:avLst/>
                <a:gdLst/>
                <a:ahLst/>
                <a:cxnLst>
                  <a:cxn ang="0">
                    <a:pos x="44" y="28"/>
                  </a:cxn>
                  <a:cxn ang="0">
                    <a:pos x="49" y="0"/>
                  </a:cxn>
                  <a:cxn ang="0">
                    <a:pos x="249" y="253"/>
                  </a:cxn>
                  <a:cxn ang="0">
                    <a:pos x="507" y="711"/>
                  </a:cxn>
                  <a:cxn ang="0">
                    <a:pos x="515" y="741"/>
                  </a:cxn>
                  <a:cxn ang="0">
                    <a:pos x="532" y="767"/>
                  </a:cxn>
                  <a:cxn ang="0">
                    <a:pos x="502" y="790"/>
                  </a:cxn>
                  <a:cxn ang="0">
                    <a:pos x="493" y="822"/>
                  </a:cxn>
                  <a:cxn ang="0">
                    <a:pos x="478" y="849"/>
                  </a:cxn>
                  <a:cxn ang="0">
                    <a:pos x="482" y="865"/>
                  </a:cxn>
                  <a:cxn ang="0">
                    <a:pos x="482" y="885"/>
                  </a:cxn>
                  <a:cxn ang="0">
                    <a:pos x="470" y="889"/>
                  </a:cxn>
                  <a:cxn ang="0">
                    <a:pos x="300" y="865"/>
                  </a:cxn>
                  <a:cxn ang="0">
                    <a:pos x="297" y="855"/>
                  </a:cxn>
                  <a:cxn ang="0">
                    <a:pos x="300" y="834"/>
                  </a:cxn>
                  <a:cxn ang="0">
                    <a:pos x="272" y="779"/>
                  </a:cxn>
                  <a:cxn ang="0">
                    <a:pos x="252" y="757"/>
                  </a:cxn>
                  <a:cxn ang="0">
                    <a:pos x="239" y="751"/>
                  </a:cxn>
                  <a:cxn ang="0">
                    <a:pos x="235" y="729"/>
                  </a:cxn>
                  <a:cxn ang="0">
                    <a:pos x="190" y="699"/>
                  </a:cxn>
                  <a:cxn ang="0">
                    <a:pos x="162" y="682"/>
                  </a:cxn>
                  <a:cxn ang="0">
                    <a:pos x="135" y="669"/>
                  </a:cxn>
                  <a:cxn ang="0">
                    <a:pos x="109" y="656"/>
                  </a:cxn>
                  <a:cxn ang="0">
                    <a:pos x="114" y="634"/>
                  </a:cxn>
                  <a:cxn ang="0">
                    <a:pos x="115" y="604"/>
                  </a:cxn>
                  <a:cxn ang="0">
                    <a:pos x="110" y="589"/>
                  </a:cxn>
                  <a:cxn ang="0">
                    <a:pos x="90" y="556"/>
                  </a:cxn>
                  <a:cxn ang="0">
                    <a:pos x="82" y="524"/>
                  </a:cxn>
                  <a:cxn ang="0">
                    <a:pos x="64" y="494"/>
                  </a:cxn>
                  <a:cxn ang="0">
                    <a:pos x="77" y="461"/>
                  </a:cxn>
                  <a:cxn ang="0">
                    <a:pos x="67" y="439"/>
                  </a:cxn>
                  <a:cxn ang="0">
                    <a:pos x="50" y="409"/>
                  </a:cxn>
                  <a:cxn ang="0">
                    <a:pos x="50" y="384"/>
                  </a:cxn>
                  <a:cxn ang="0">
                    <a:pos x="64" y="364"/>
                  </a:cxn>
                  <a:cxn ang="0">
                    <a:pos x="60" y="383"/>
                  </a:cxn>
                  <a:cxn ang="0">
                    <a:pos x="79" y="399"/>
                  </a:cxn>
                  <a:cxn ang="0">
                    <a:pos x="70" y="371"/>
                  </a:cxn>
                  <a:cxn ang="0">
                    <a:pos x="70" y="349"/>
                  </a:cxn>
                  <a:cxn ang="0">
                    <a:pos x="92" y="351"/>
                  </a:cxn>
                  <a:cxn ang="0">
                    <a:pos x="127" y="364"/>
                  </a:cxn>
                  <a:cxn ang="0">
                    <a:pos x="107" y="356"/>
                  </a:cxn>
                  <a:cxn ang="0">
                    <a:pos x="99" y="353"/>
                  </a:cxn>
                  <a:cxn ang="0">
                    <a:pos x="80" y="348"/>
                  </a:cxn>
                  <a:cxn ang="0">
                    <a:pos x="62" y="344"/>
                  </a:cxn>
                  <a:cxn ang="0">
                    <a:pos x="57" y="363"/>
                  </a:cxn>
                  <a:cxn ang="0">
                    <a:pos x="42" y="343"/>
                  </a:cxn>
                  <a:cxn ang="0">
                    <a:pos x="37" y="329"/>
                  </a:cxn>
                  <a:cxn ang="0">
                    <a:pos x="35" y="313"/>
                  </a:cxn>
                  <a:cxn ang="0">
                    <a:pos x="34" y="304"/>
                  </a:cxn>
                  <a:cxn ang="0">
                    <a:pos x="17" y="273"/>
                  </a:cxn>
                  <a:cxn ang="0">
                    <a:pos x="12" y="238"/>
                  </a:cxn>
                  <a:cxn ang="0">
                    <a:pos x="19" y="195"/>
                  </a:cxn>
                  <a:cxn ang="0">
                    <a:pos x="14" y="163"/>
                  </a:cxn>
                  <a:cxn ang="0">
                    <a:pos x="0" y="131"/>
                  </a:cxn>
                  <a:cxn ang="0">
                    <a:pos x="14" y="101"/>
                  </a:cxn>
                  <a:cxn ang="0">
                    <a:pos x="25" y="88"/>
                  </a:cxn>
                  <a:cxn ang="0">
                    <a:pos x="42" y="50"/>
                  </a:cxn>
                </a:cxnLst>
                <a:rect l="0" t="0" r="r" b="b"/>
                <a:pathLst>
                  <a:path w="532" h="890">
                    <a:moveTo>
                      <a:pt x="42" y="50"/>
                    </a:moveTo>
                    <a:lnTo>
                      <a:pt x="44" y="40"/>
                    </a:lnTo>
                    <a:lnTo>
                      <a:pt x="45" y="38"/>
                    </a:lnTo>
                    <a:lnTo>
                      <a:pt x="44" y="28"/>
                    </a:lnTo>
                    <a:lnTo>
                      <a:pt x="45" y="23"/>
                    </a:lnTo>
                    <a:lnTo>
                      <a:pt x="42" y="17"/>
                    </a:lnTo>
                    <a:lnTo>
                      <a:pt x="44" y="12"/>
                    </a:lnTo>
                    <a:lnTo>
                      <a:pt x="49" y="0"/>
                    </a:lnTo>
                    <a:lnTo>
                      <a:pt x="50" y="2"/>
                    </a:lnTo>
                    <a:lnTo>
                      <a:pt x="182" y="38"/>
                    </a:lnTo>
                    <a:lnTo>
                      <a:pt x="294" y="66"/>
                    </a:lnTo>
                    <a:lnTo>
                      <a:pt x="249" y="253"/>
                    </a:lnTo>
                    <a:lnTo>
                      <a:pt x="235" y="308"/>
                    </a:lnTo>
                    <a:lnTo>
                      <a:pt x="427" y="586"/>
                    </a:lnTo>
                    <a:lnTo>
                      <a:pt x="508" y="706"/>
                    </a:lnTo>
                    <a:lnTo>
                      <a:pt x="507" y="711"/>
                    </a:lnTo>
                    <a:lnTo>
                      <a:pt x="507" y="717"/>
                    </a:lnTo>
                    <a:lnTo>
                      <a:pt x="513" y="727"/>
                    </a:lnTo>
                    <a:lnTo>
                      <a:pt x="515" y="736"/>
                    </a:lnTo>
                    <a:lnTo>
                      <a:pt x="515" y="741"/>
                    </a:lnTo>
                    <a:lnTo>
                      <a:pt x="518" y="746"/>
                    </a:lnTo>
                    <a:lnTo>
                      <a:pt x="517" y="752"/>
                    </a:lnTo>
                    <a:lnTo>
                      <a:pt x="527" y="762"/>
                    </a:lnTo>
                    <a:lnTo>
                      <a:pt x="532" y="767"/>
                    </a:lnTo>
                    <a:lnTo>
                      <a:pt x="527" y="772"/>
                    </a:lnTo>
                    <a:lnTo>
                      <a:pt x="508" y="782"/>
                    </a:lnTo>
                    <a:lnTo>
                      <a:pt x="507" y="787"/>
                    </a:lnTo>
                    <a:lnTo>
                      <a:pt x="502" y="790"/>
                    </a:lnTo>
                    <a:lnTo>
                      <a:pt x="498" y="800"/>
                    </a:lnTo>
                    <a:lnTo>
                      <a:pt x="498" y="810"/>
                    </a:lnTo>
                    <a:lnTo>
                      <a:pt x="495" y="815"/>
                    </a:lnTo>
                    <a:lnTo>
                      <a:pt x="493" y="822"/>
                    </a:lnTo>
                    <a:lnTo>
                      <a:pt x="483" y="834"/>
                    </a:lnTo>
                    <a:lnTo>
                      <a:pt x="478" y="837"/>
                    </a:lnTo>
                    <a:lnTo>
                      <a:pt x="475" y="842"/>
                    </a:lnTo>
                    <a:lnTo>
                      <a:pt x="478" y="849"/>
                    </a:lnTo>
                    <a:lnTo>
                      <a:pt x="477" y="854"/>
                    </a:lnTo>
                    <a:lnTo>
                      <a:pt x="475" y="859"/>
                    </a:lnTo>
                    <a:lnTo>
                      <a:pt x="475" y="864"/>
                    </a:lnTo>
                    <a:lnTo>
                      <a:pt x="482" y="865"/>
                    </a:lnTo>
                    <a:lnTo>
                      <a:pt x="487" y="869"/>
                    </a:lnTo>
                    <a:lnTo>
                      <a:pt x="487" y="874"/>
                    </a:lnTo>
                    <a:lnTo>
                      <a:pt x="487" y="882"/>
                    </a:lnTo>
                    <a:lnTo>
                      <a:pt x="482" y="885"/>
                    </a:lnTo>
                    <a:lnTo>
                      <a:pt x="480" y="890"/>
                    </a:lnTo>
                    <a:lnTo>
                      <a:pt x="475" y="890"/>
                    </a:lnTo>
                    <a:lnTo>
                      <a:pt x="473" y="889"/>
                    </a:lnTo>
                    <a:lnTo>
                      <a:pt x="470" y="889"/>
                    </a:lnTo>
                    <a:lnTo>
                      <a:pt x="467" y="890"/>
                    </a:lnTo>
                    <a:lnTo>
                      <a:pt x="305" y="872"/>
                    </a:lnTo>
                    <a:lnTo>
                      <a:pt x="302" y="872"/>
                    </a:lnTo>
                    <a:lnTo>
                      <a:pt x="300" y="865"/>
                    </a:lnTo>
                    <a:lnTo>
                      <a:pt x="299" y="859"/>
                    </a:lnTo>
                    <a:lnTo>
                      <a:pt x="302" y="865"/>
                    </a:lnTo>
                    <a:lnTo>
                      <a:pt x="304" y="860"/>
                    </a:lnTo>
                    <a:lnTo>
                      <a:pt x="297" y="855"/>
                    </a:lnTo>
                    <a:lnTo>
                      <a:pt x="295" y="860"/>
                    </a:lnTo>
                    <a:lnTo>
                      <a:pt x="295" y="855"/>
                    </a:lnTo>
                    <a:lnTo>
                      <a:pt x="299" y="844"/>
                    </a:lnTo>
                    <a:lnTo>
                      <a:pt x="300" y="834"/>
                    </a:lnTo>
                    <a:lnTo>
                      <a:pt x="299" y="824"/>
                    </a:lnTo>
                    <a:lnTo>
                      <a:pt x="295" y="810"/>
                    </a:lnTo>
                    <a:lnTo>
                      <a:pt x="290" y="800"/>
                    </a:lnTo>
                    <a:lnTo>
                      <a:pt x="272" y="779"/>
                    </a:lnTo>
                    <a:lnTo>
                      <a:pt x="267" y="774"/>
                    </a:lnTo>
                    <a:lnTo>
                      <a:pt x="264" y="769"/>
                    </a:lnTo>
                    <a:lnTo>
                      <a:pt x="259" y="761"/>
                    </a:lnTo>
                    <a:lnTo>
                      <a:pt x="252" y="757"/>
                    </a:lnTo>
                    <a:lnTo>
                      <a:pt x="247" y="756"/>
                    </a:lnTo>
                    <a:lnTo>
                      <a:pt x="245" y="761"/>
                    </a:lnTo>
                    <a:lnTo>
                      <a:pt x="239" y="756"/>
                    </a:lnTo>
                    <a:lnTo>
                      <a:pt x="239" y="751"/>
                    </a:lnTo>
                    <a:lnTo>
                      <a:pt x="240" y="746"/>
                    </a:lnTo>
                    <a:lnTo>
                      <a:pt x="240" y="741"/>
                    </a:lnTo>
                    <a:lnTo>
                      <a:pt x="235" y="731"/>
                    </a:lnTo>
                    <a:lnTo>
                      <a:pt x="235" y="729"/>
                    </a:lnTo>
                    <a:lnTo>
                      <a:pt x="214" y="726"/>
                    </a:lnTo>
                    <a:lnTo>
                      <a:pt x="204" y="719"/>
                    </a:lnTo>
                    <a:lnTo>
                      <a:pt x="192" y="709"/>
                    </a:lnTo>
                    <a:lnTo>
                      <a:pt x="190" y="699"/>
                    </a:lnTo>
                    <a:lnTo>
                      <a:pt x="185" y="694"/>
                    </a:lnTo>
                    <a:lnTo>
                      <a:pt x="180" y="689"/>
                    </a:lnTo>
                    <a:lnTo>
                      <a:pt x="172" y="682"/>
                    </a:lnTo>
                    <a:lnTo>
                      <a:pt x="162" y="682"/>
                    </a:lnTo>
                    <a:lnTo>
                      <a:pt x="157" y="679"/>
                    </a:lnTo>
                    <a:lnTo>
                      <a:pt x="147" y="672"/>
                    </a:lnTo>
                    <a:lnTo>
                      <a:pt x="140" y="672"/>
                    </a:lnTo>
                    <a:lnTo>
                      <a:pt x="135" y="669"/>
                    </a:lnTo>
                    <a:lnTo>
                      <a:pt x="120" y="667"/>
                    </a:lnTo>
                    <a:lnTo>
                      <a:pt x="115" y="662"/>
                    </a:lnTo>
                    <a:lnTo>
                      <a:pt x="112" y="656"/>
                    </a:lnTo>
                    <a:lnTo>
                      <a:pt x="109" y="656"/>
                    </a:lnTo>
                    <a:lnTo>
                      <a:pt x="109" y="649"/>
                    </a:lnTo>
                    <a:lnTo>
                      <a:pt x="112" y="644"/>
                    </a:lnTo>
                    <a:lnTo>
                      <a:pt x="112" y="639"/>
                    </a:lnTo>
                    <a:lnTo>
                      <a:pt x="114" y="634"/>
                    </a:lnTo>
                    <a:lnTo>
                      <a:pt x="114" y="622"/>
                    </a:lnTo>
                    <a:lnTo>
                      <a:pt x="119" y="616"/>
                    </a:lnTo>
                    <a:lnTo>
                      <a:pt x="119" y="611"/>
                    </a:lnTo>
                    <a:lnTo>
                      <a:pt x="115" y="604"/>
                    </a:lnTo>
                    <a:lnTo>
                      <a:pt x="110" y="602"/>
                    </a:lnTo>
                    <a:lnTo>
                      <a:pt x="105" y="597"/>
                    </a:lnTo>
                    <a:lnTo>
                      <a:pt x="107" y="592"/>
                    </a:lnTo>
                    <a:lnTo>
                      <a:pt x="110" y="589"/>
                    </a:lnTo>
                    <a:lnTo>
                      <a:pt x="110" y="582"/>
                    </a:lnTo>
                    <a:lnTo>
                      <a:pt x="100" y="572"/>
                    </a:lnTo>
                    <a:lnTo>
                      <a:pt x="97" y="562"/>
                    </a:lnTo>
                    <a:lnTo>
                      <a:pt x="90" y="556"/>
                    </a:lnTo>
                    <a:lnTo>
                      <a:pt x="89" y="551"/>
                    </a:lnTo>
                    <a:lnTo>
                      <a:pt x="89" y="546"/>
                    </a:lnTo>
                    <a:lnTo>
                      <a:pt x="82" y="536"/>
                    </a:lnTo>
                    <a:lnTo>
                      <a:pt x="82" y="524"/>
                    </a:lnTo>
                    <a:lnTo>
                      <a:pt x="77" y="521"/>
                    </a:lnTo>
                    <a:lnTo>
                      <a:pt x="74" y="509"/>
                    </a:lnTo>
                    <a:lnTo>
                      <a:pt x="65" y="499"/>
                    </a:lnTo>
                    <a:lnTo>
                      <a:pt x="64" y="494"/>
                    </a:lnTo>
                    <a:lnTo>
                      <a:pt x="65" y="483"/>
                    </a:lnTo>
                    <a:lnTo>
                      <a:pt x="65" y="473"/>
                    </a:lnTo>
                    <a:lnTo>
                      <a:pt x="75" y="466"/>
                    </a:lnTo>
                    <a:lnTo>
                      <a:pt x="77" y="461"/>
                    </a:lnTo>
                    <a:lnTo>
                      <a:pt x="80" y="463"/>
                    </a:lnTo>
                    <a:lnTo>
                      <a:pt x="80" y="451"/>
                    </a:lnTo>
                    <a:lnTo>
                      <a:pt x="77" y="441"/>
                    </a:lnTo>
                    <a:lnTo>
                      <a:pt x="67" y="439"/>
                    </a:lnTo>
                    <a:lnTo>
                      <a:pt x="60" y="436"/>
                    </a:lnTo>
                    <a:lnTo>
                      <a:pt x="52" y="419"/>
                    </a:lnTo>
                    <a:lnTo>
                      <a:pt x="50" y="414"/>
                    </a:lnTo>
                    <a:lnTo>
                      <a:pt x="50" y="409"/>
                    </a:lnTo>
                    <a:lnTo>
                      <a:pt x="52" y="406"/>
                    </a:lnTo>
                    <a:lnTo>
                      <a:pt x="54" y="401"/>
                    </a:lnTo>
                    <a:lnTo>
                      <a:pt x="54" y="389"/>
                    </a:lnTo>
                    <a:lnTo>
                      <a:pt x="50" y="384"/>
                    </a:lnTo>
                    <a:lnTo>
                      <a:pt x="54" y="374"/>
                    </a:lnTo>
                    <a:lnTo>
                      <a:pt x="55" y="369"/>
                    </a:lnTo>
                    <a:lnTo>
                      <a:pt x="57" y="364"/>
                    </a:lnTo>
                    <a:lnTo>
                      <a:pt x="64" y="364"/>
                    </a:lnTo>
                    <a:lnTo>
                      <a:pt x="64" y="366"/>
                    </a:lnTo>
                    <a:lnTo>
                      <a:pt x="65" y="373"/>
                    </a:lnTo>
                    <a:lnTo>
                      <a:pt x="62" y="378"/>
                    </a:lnTo>
                    <a:lnTo>
                      <a:pt x="60" y="383"/>
                    </a:lnTo>
                    <a:lnTo>
                      <a:pt x="65" y="386"/>
                    </a:lnTo>
                    <a:lnTo>
                      <a:pt x="69" y="391"/>
                    </a:lnTo>
                    <a:lnTo>
                      <a:pt x="74" y="398"/>
                    </a:lnTo>
                    <a:lnTo>
                      <a:pt x="79" y="399"/>
                    </a:lnTo>
                    <a:lnTo>
                      <a:pt x="75" y="393"/>
                    </a:lnTo>
                    <a:lnTo>
                      <a:pt x="75" y="383"/>
                    </a:lnTo>
                    <a:lnTo>
                      <a:pt x="74" y="373"/>
                    </a:lnTo>
                    <a:lnTo>
                      <a:pt x="70" y="371"/>
                    </a:lnTo>
                    <a:lnTo>
                      <a:pt x="69" y="366"/>
                    </a:lnTo>
                    <a:lnTo>
                      <a:pt x="70" y="359"/>
                    </a:lnTo>
                    <a:lnTo>
                      <a:pt x="67" y="354"/>
                    </a:lnTo>
                    <a:lnTo>
                      <a:pt x="70" y="349"/>
                    </a:lnTo>
                    <a:lnTo>
                      <a:pt x="75" y="349"/>
                    </a:lnTo>
                    <a:lnTo>
                      <a:pt x="79" y="348"/>
                    </a:lnTo>
                    <a:lnTo>
                      <a:pt x="84" y="351"/>
                    </a:lnTo>
                    <a:lnTo>
                      <a:pt x="92" y="351"/>
                    </a:lnTo>
                    <a:lnTo>
                      <a:pt x="109" y="359"/>
                    </a:lnTo>
                    <a:lnTo>
                      <a:pt x="119" y="354"/>
                    </a:lnTo>
                    <a:lnTo>
                      <a:pt x="127" y="366"/>
                    </a:lnTo>
                    <a:lnTo>
                      <a:pt x="127" y="364"/>
                    </a:lnTo>
                    <a:lnTo>
                      <a:pt x="124" y="359"/>
                    </a:lnTo>
                    <a:lnTo>
                      <a:pt x="119" y="354"/>
                    </a:lnTo>
                    <a:lnTo>
                      <a:pt x="114" y="356"/>
                    </a:lnTo>
                    <a:lnTo>
                      <a:pt x="107" y="356"/>
                    </a:lnTo>
                    <a:lnTo>
                      <a:pt x="114" y="353"/>
                    </a:lnTo>
                    <a:lnTo>
                      <a:pt x="114" y="349"/>
                    </a:lnTo>
                    <a:lnTo>
                      <a:pt x="109" y="354"/>
                    </a:lnTo>
                    <a:lnTo>
                      <a:pt x="99" y="353"/>
                    </a:lnTo>
                    <a:lnTo>
                      <a:pt x="95" y="348"/>
                    </a:lnTo>
                    <a:lnTo>
                      <a:pt x="89" y="348"/>
                    </a:lnTo>
                    <a:lnTo>
                      <a:pt x="85" y="349"/>
                    </a:lnTo>
                    <a:lnTo>
                      <a:pt x="80" y="348"/>
                    </a:lnTo>
                    <a:lnTo>
                      <a:pt x="75" y="341"/>
                    </a:lnTo>
                    <a:lnTo>
                      <a:pt x="70" y="336"/>
                    </a:lnTo>
                    <a:lnTo>
                      <a:pt x="65" y="339"/>
                    </a:lnTo>
                    <a:lnTo>
                      <a:pt x="62" y="344"/>
                    </a:lnTo>
                    <a:lnTo>
                      <a:pt x="64" y="349"/>
                    </a:lnTo>
                    <a:lnTo>
                      <a:pt x="60" y="354"/>
                    </a:lnTo>
                    <a:lnTo>
                      <a:pt x="62" y="359"/>
                    </a:lnTo>
                    <a:lnTo>
                      <a:pt x="57" y="363"/>
                    </a:lnTo>
                    <a:lnTo>
                      <a:pt x="52" y="358"/>
                    </a:lnTo>
                    <a:lnTo>
                      <a:pt x="49" y="351"/>
                    </a:lnTo>
                    <a:lnTo>
                      <a:pt x="44" y="348"/>
                    </a:lnTo>
                    <a:lnTo>
                      <a:pt x="42" y="343"/>
                    </a:lnTo>
                    <a:lnTo>
                      <a:pt x="37" y="336"/>
                    </a:lnTo>
                    <a:lnTo>
                      <a:pt x="30" y="341"/>
                    </a:lnTo>
                    <a:lnTo>
                      <a:pt x="34" y="334"/>
                    </a:lnTo>
                    <a:lnTo>
                      <a:pt x="37" y="329"/>
                    </a:lnTo>
                    <a:lnTo>
                      <a:pt x="37" y="324"/>
                    </a:lnTo>
                    <a:lnTo>
                      <a:pt x="42" y="334"/>
                    </a:lnTo>
                    <a:lnTo>
                      <a:pt x="40" y="324"/>
                    </a:lnTo>
                    <a:lnTo>
                      <a:pt x="35" y="313"/>
                    </a:lnTo>
                    <a:lnTo>
                      <a:pt x="35" y="313"/>
                    </a:lnTo>
                    <a:lnTo>
                      <a:pt x="34" y="314"/>
                    </a:lnTo>
                    <a:lnTo>
                      <a:pt x="34" y="309"/>
                    </a:lnTo>
                    <a:lnTo>
                      <a:pt x="34" y="304"/>
                    </a:lnTo>
                    <a:lnTo>
                      <a:pt x="30" y="299"/>
                    </a:lnTo>
                    <a:lnTo>
                      <a:pt x="25" y="294"/>
                    </a:lnTo>
                    <a:lnTo>
                      <a:pt x="22" y="288"/>
                    </a:lnTo>
                    <a:lnTo>
                      <a:pt x="17" y="273"/>
                    </a:lnTo>
                    <a:lnTo>
                      <a:pt x="10" y="261"/>
                    </a:lnTo>
                    <a:lnTo>
                      <a:pt x="7" y="251"/>
                    </a:lnTo>
                    <a:lnTo>
                      <a:pt x="10" y="246"/>
                    </a:lnTo>
                    <a:lnTo>
                      <a:pt x="12" y="238"/>
                    </a:lnTo>
                    <a:lnTo>
                      <a:pt x="10" y="216"/>
                    </a:lnTo>
                    <a:lnTo>
                      <a:pt x="15" y="206"/>
                    </a:lnTo>
                    <a:lnTo>
                      <a:pt x="19" y="201"/>
                    </a:lnTo>
                    <a:lnTo>
                      <a:pt x="19" y="195"/>
                    </a:lnTo>
                    <a:lnTo>
                      <a:pt x="20" y="190"/>
                    </a:lnTo>
                    <a:lnTo>
                      <a:pt x="19" y="185"/>
                    </a:lnTo>
                    <a:lnTo>
                      <a:pt x="19" y="180"/>
                    </a:lnTo>
                    <a:lnTo>
                      <a:pt x="14" y="163"/>
                    </a:lnTo>
                    <a:lnTo>
                      <a:pt x="10" y="158"/>
                    </a:lnTo>
                    <a:lnTo>
                      <a:pt x="10" y="153"/>
                    </a:lnTo>
                    <a:lnTo>
                      <a:pt x="0" y="136"/>
                    </a:lnTo>
                    <a:lnTo>
                      <a:pt x="0" y="131"/>
                    </a:lnTo>
                    <a:lnTo>
                      <a:pt x="0" y="123"/>
                    </a:lnTo>
                    <a:lnTo>
                      <a:pt x="5" y="113"/>
                    </a:lnTo>
                    <a:lnTo>
                      <a:pt x="10" y="106"/>
                    </a:lnTo>
                    <a:lnTo>
                      <a:pt x="14" y="101"/>
                    </a:lnTo>
                    <a:lnTo>
                      <a:pt x="19" y="100"/>
                    </a:lnTo>
                    <a:lnTo>
                      <a:pt x="25" y="95"/>
                    </a:lnTo>
                    <a:lnTo>
                      <a:pt x="24" y="95"/>
                    </a:lnTo>
                    <a:lnTo>
                      <a:pt x="25" y="88"/>
                    </a:lnTo>
                    <a:lnTo>
                      <a:pt x="29" y="83"/>
                    </a:lnTo>
                    <a:lnTo>
                      <a:pt x="30" y="78"/>
                    </a:lnTo>
                    <a:lnTo>
                      <a:pt x="30" y="73"/>
                    </a:lnTo>
                    <a:lnTo>
                      <a:pt x="42" y="50"/>
                    </a:lnTo>
                    <a:close/>
                  </a:path>
                </a:pathLst>
              </a:custGeom>
              <a:solidFill>
                <a:srgbClr val="F2692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62" name="Freeform 594"/>
              <p:cNvSpPr>
                <a:spLocks/>
              </p:cNvSpPr>
              <p:nvPr/>
            </p:nvSpPr>
            <p:spPr bwMode="auto">
              <a:xfrm>
                <a:off x="2139" y="2403"/>
                <a:ext cx="532" cy="890"/>
              </a:xfrm>
              <a:custGeom>
                <a:avLst/>
                <a:gdLst/>
                <a:ahLst/>
                <a:cxnLst>
                  <a:cxn ang="0">
                    <a:pos x="44" y="28"/>
                  </a:cxn>
                  <a:cxn ang="0">
                    <a:pos x="49" y="0"/>
                  </a:cxn>
                  <a:cxn ang="0">
                    <a:pos x="249" y="253"/>
                  </a:cxn>
                  <a:cxn ang="0">
                    <a:pos x="507" y="711"/>
                  </a:cxn>
                  <a:cxn ang="0">
                    <a:pos x="515" y="741"/>
                  </a:cxn>
                  <a:cxn ang="0">
                    <a:pos x="532" y="767"/>
                  </a:cxn>
                  <a:cxn ang="0">
                    <a:pos x="502" y="790"/>
                  </a:cxn>
                  <a:cxn ang="0">
                    <a:pos x="493" y="822"/>
                  </a:cxn>
                  <a:cxn ang="0">
                    <a:pos x="478" y="849"/>
                  </a:cxn>
                  <a:cxn ang="0">
                    <a:pos x="482" y="865"/>
                  </a:cxn>
                  <a:cxn ang="0">
                    <a:pos x="482" y="885"/>
                  </a:cxn>
                  <a:cxn ang="0">
                    <a:pos x="470" y="889"/>
                  </a:cxn>
                  <a:cxn ang="0">
                    <a:pos x="300" y="865"/>
                  </a:cxn>
                  <a:cxn ang="0">
                    <a:pos x="297" y="855"/>
                  </a:cxn>
                  <a:cxn ang="0">
                    <a:pos x="300" y="834"/>
                  </a:cxn>
                  <a:cxn ang="0">
                    <a:pos x="272" y="779"/>
                  </a:cxn>
                  <a:cxn ang="0">
                    <a:pos x="252" y="757"/>
                  </a:cxn>
                  <a:cxn ang="0">
                    <a:pos x="239" y="751"/>
                  </a:cxn>
                  <a:cxn ang="0">
                    <a:pos x="235" y="729"/>
                  </a:cxn>
                  <a:cxn ang="0">
                    <a:pos x="190" y="699"/>
                  </a:cxn>
                  <a:cxn ang="0">
                    <a:pos x="162" y="682"/>
                  </a:cxn>
                  <a:cxn ang="0">
                    <a:pos x="135" y="669"/>
                  </a:cxn>
                  <a:cxn ang="0">
                    <a:pos x="109" y="656"/>
                  </a:cxn>
                  <a:cxn ang="0">
                    <a:pos x="114" y="634"/>
                  </a:cxn>
                  <a:cxn ang="0">
                    <a:pos x="115" y="604"/>
                  </a:cxn>
                  <a:cxn ang="0">
                    <a:pos x="110" y="589"/>
                  </a:cxn>
                  <a:cxn ang="0">
                    <a:pos x="90" y="556"/>
                  </a:cxn>
                  <a:cxn ang="0">
                    <a:pos x="82" y="524"/>
                  </a:cxn>
                  <a:cxn ang="0">
                    <a:pos x="64" y="494"/>
                  </a:cxn>
                  <a:cxn ang="0">
                    <a:pos x="77" y="461"/>
                  </a:cxn>
                  <a:cxn ang="0">
                    <a:pos x="67" y="439"/>
                  </a:cxn>
                  <a:cxn ang="0">
                    <a:pos x="50" y="409"/>
                  </a:cxn>
                  <a:cxn ang="0">
                    <a:pos x="50" y="384"/>
                  </a:cxn>
                  <a:cxn ang="0">
                    <a:pos x="64" y="364"/>
                  </a:cxn>
                  <a:cxn ang="0">
                    <a:pos x="60" y="383"/>
                  </a:cxn>
                  <a:cxn ang="0">
                    <a:pos x="79" y="399"/>
                  </a:cxn>
                  <a:cxn ang="0">
                    <a:pos x="70" y="371"/>
                  </a:cxn>
                  <a:cxn ang="0">
                    <a:pos x="70" y="349"/>
                  </a:cxn>
                  <a:cxn ang="0">
                    <a:pos x="92" y="351"/>
                  </a:cxn>
                  <a:cxn ang="0">
                    <a:pos x="127" y="364"/>
                  </a:cxn>
                  <a:cxn ang="0">
                    <a:pos x="107" y="356"/>
                  </a:cxn>
                  <a:cxn ang="0">
                    <a:pos x="99" y="353"/>
                  </a:cxn>
                  <a:cxn ang="0">
                    <a:pos x="80" y="348"/>
                  </a:cxn>
                  <a:cxn ang="0">
                    <a:pos x="62" y="344"/>
                  </a:cxn>
                  <a:cxn ang="0">
                    <a:pos x="57" y="363"/>
                  </a:cxn>
                  <a:cxn ang="0">
                    <a:pos x="42" y="343"/>
                  </a:cxn>
                  <a:cxn ang="0">
                    <a:pos x="37" y="329"/>
                  </a:cxn>
                  <a:cxn ang="0">
                    <a:pos x="35" y="313"/>
                  </a:cxn>
                  <a:cxn ang="0">
                    <a:pos x="34" y="304"/>
                  </a:cxn>
                  <a:cxn ang="0">
                    <a:pos x="17" y="273"/>
                  </a:cxn>
                  <a:cxn ang="0">
                    <a:pos x="12" y="238"/>
                  </a:cxn>
                  <a:cxn ang="0">
                    <a:pos x="19" y="195"/>
                  </a:cxn>
                  <a:cxn ang="0">
                    <a:pos x="14" y="163"/>
                  </a:cxn>
                  <a:cxn ang="0">
                    <a:pos x="0" y="131"/>
                  </a:cxn>
                  <a:cxn ang="0">
                    <a:pos x="14" y="101"/>
                  </a:cxn>
                  <a:cxn ang="0">
                    <a:pos x="25" y="88"/>
                  </a:cxn>
                  <a:cxn ang="0">
                    <a:pos x="42" y="50"/>
                  </a:cxn>
                </a:cxnLst>
                <a:rect l="0" t="0" r="r" b="b"/>
                <a:pathLst>
                  <a:path w="532" h="890">
                    <a:moveTo>
                      <a:pt x="42" y="50"/>
                    </a:moveTo>
                    <a:lnTo>
                      <a:pt x="44" y="40"/>
                    </a:lnTo>
                    <a:lnTo>
                      <a:pt x="45" y="38"/>
                    </a:lnTo>
                    <a:lnTo>
                      <a:pt x="44" y="28"/>
                    </a:lnTo>
                    <a:lnTo>
                      <a:pt x="45" y="23"/>
                    </a:lnTo>
                    <a:lnTo>
                      <a:pt x="42" y="17"/>
                    </a:lnTo>
                    <a:lnTo>
                      <a:pt x="44" y="12"/>
                    </a:lnTo>
                    <a:lnTo>
                      <a:pt x="49" y="0"/>
                    </a:lnTo>
                    <a:lnTo>
                      <a:pt x="50" y="2"/>
                    </a:lnTo>
                    <a:lnTo>
                      <a:pt x="182" y="38"/>
                    </a:lnTo>
                    <a:lnTo>
                      <a:pt x="294" y="66"/>
                    </a:lnTo>
                    <a:lnTo>
                      <a:pt x="249" y="253"/>
                    </a:lnTo>
                    <a:lnTo>
                      <a:pt x="235" y="308"/>
                    </a:lnTo>
                    <a:lnTo>
                      <a:pt x="427" y="586"/>
                    </a:lnTo>
                    <a:lnTo>
                      <a:pt x="508" y="706"/>
                    </a:lnTo>
                    <a:lnTo>
                      <a:pt x="507" y="711"/>
                    </a:lnTo>
                    <a:lnTo>
                      <a:pt x="507" y="717"/>
                    </a:lnTo>
                    <a:lnTo>
                      <a:pt x="513" y="727"/>
                    </a:lnTo>
                    <a:lnTo>
                      <a:pt x="515" y="736"/>
                    </a:lnTo>
                    <a:lnTo>
                      <a:pt x="515" y="741"/>
                    </a:lnTo>
                    <a:lnTo>
                      <a:pt x="518" y="746"/>
                    </a:lnTo>
                    <a:lnTo>
                      <a:pt x="517" y="752"/>
                    </a:lnTo>
                    <a:lnTo>
                      <a:pt x="527" y="762"/>
                    </a:lnTo>
                    <a:lnTo>
                      <a:pt x="532" y="767"/>
                    </a:lnTo>
                    <a:lnTo>
                      <a:pt x="527" y="772"/>
                    </a:lnTo>
                    <a:lnTo>
                      <a:pt x="508" y="782"/>
                    </a:lnTo>
                    <a:lnTo>
                      <a:pt x="507" y="787"/>
                    </a:lnTo>
                    <a:lnTo>
                      <a:pt x="502" y="790"/>
                    </a:lnTo>
                    <a:lnTo>
                      <a:pt x="498" y="800"/>
                    </a:lnTo>
                    <a:lnTo>
                      <a:pt x="498" y="810"/>
                    </a:lnTo>
                    <a:lnTo>
                      <a:pt x="495" y="815"/>
                    </a:lnTo>
                    <a:lnTo>
                      <a:pt x="493" y="822"/>
                    </a:lnTo>
                    <a:lnTo>
                      <a:pt x="483" y="834"/>
                    </a:lnTo>
                    <a:lnTo>
                      <a:pt x="478" y="837"/>
                    </a:lnTo>
                    <a:lnTo>
                      <a:pt x="475" y="842"/>
                    </a:lnTo>
                    <a:lnTo>
                      <a:pt x="478" y="849"/>
                    </a:lnTo>
                    <a:lnTo>
                      <a:pt x="477" y="854"/>
                    </a:lnTo>
                    <a:lnTo>
                      <a:pt x="475" y="859"/>
                    </a:lnTo>
                    <a:lnTo>
                      <a:pt x="475" y="864"/>
                    </a:lnTo>
                    <a:lnTo>
                      <a:pt x="482" y="865"/>
                    </a:lnTo>
                    <a:lnTo>
                      <a:pt x="487" y="869"/>
                    </a:lnTo>
                    <a:lnTo>
                      <a:pt x="487" y="874"/>
                    </a:lnTo>
                    <a:lnTo>
                      <a:pt x="487" y="882"/>
                    </a:lnTo>
                    <a:lnTo>
                      <a:pt x="482" y="885"/>
                    </a:lnTo>
                    <a:lnTo>
                      <a:pt x="480" y="890"/>
                    </a:lnTo>
                    <a:lnTo>
                      <a:pt x="475" y="890"/>
                    </a:lnTo>
                    <a:lnTo>
                      <a:pt x="473" y="889"/>
                    </a:lnTo>
                    <a:lnTo>
                      <a:pt x="470" y="889"/>
                    </a:lnTo>
                    <a:lnTo>
                      <a:pt x="467" y="890"/>
                    </a:lnTo>
                    <a:lnTo>
                      <a:pt x="305" y="872"/>
                    </a:lnTo>
                    <a:lnTo>
                      <a:pt x="302" y="872"/>
                    </a:lnTo>
                    <a:lnTo>
                      <a:pt x="300" y="865"/>
                    </a:lnTo>
                    <a:lnTo>
                      <a:pt x="299" y="859"/>
                    </a:lnTo>
                    <a:lnTo>
                      <a:pt x="302" y="865"/>
                    </a:lnTo>
                    <a:lnTo>
                      <a:pt x="304" y="860"/>
                    </a:lnTo>
                    <a:lnTo>
                      <a:pt x="297" y="855"/>
                    </a:lnTo>
                    <a:lnTo>
                      <a:pt x="295" y="860"/>
                    </a:lnTo>
                    <a:lnTo>
                      <a:pt x="295" y="855"/>
                    </a:lnTo>
                    <a:lnTo>
                      <a:pt x="299" y="844"/>
                    </a:lnTo>
                    <a:lnTo>
                      <a:pt x="300" y="834"/>
                    </a:lnTo>
                    <a:lnTo>
                      <a:pt x="299" y="824"/>
                    </a:lnTo>
                    <a:lnTo>
                      <a:pt x="295" y="810"/>
                    </a:lnTo>
                    <a:lnTo>
                      <a:pt x="290" y="800"/>
                    </a:lnTo>
                    <a:lnTo>
                      <a:pt x="272" y="779"/>
                    </a:lnTo>
                    <a:lnTo>
                      <a:pt x="267" y="774"/>
                    </a:lnTo>
                    <a:lnTo>
                      <a:pt x="264" y="769"/>
                    </a:lnTo>
                    <a:lnTo>
                      <a:pt x="259" y="761"/>
                    </a:lnTo>
                    <a:lnTo>
                      <a:pt x="252" y="757"/>
                    </a:lnTo>
                    <a:lnTo>
                      <a:pt x="247" y="756"/>
                    </a:lnTo>
                    <a:lnTo>
                      <a:pt x="245" y="761"/>
                    </a:lnTo>
                    <a:lnTo>
                      <a:pt x="239" y="756"/>
                    </a:lnTo>
                    <a:lnTo>
                      <a:pt x="239" y="751"/>
                    </a:lnTo>
                    <a:lnTo>
                      <a:pt x="240" y="746"/>
                    </a:lnTo>
                    <a:lnTo>
                      <a:pt x="240" y="741"/>
                    </a:lnTo>
                    <a:lnTo>
                      <a:pt x="235" y="731"/>
                    </a:lnTo>
                    <a:lnTo>
                      <a:pt x="235" y="729"/>
                    </a:lnTo>
                    <a:lnTo>
                      <a:pt x="214" y="726"/>
                    </a:lnTo>
                    <a:lnTo>
                      <a:pt x="204" y="719"/>
                    </a:lnTo>
                    <a:lnTo>
                      <a:pt x="192" y="709"/>
                    </a:lnTo>
                    <a:lnTo>
                      <a:pt x="190" y="699"/>
                    </a:lnTo>
                    <a:lnTo>
                      <a:pt x="185" y="694"/>
                    </a:lnTo>
                    <a:lnTo>
                      <a:pt x="180" y="689"/>
                    </a:lnTo>
                    <a:lnTo>
                      <a:pt x="172" y="682"/>
                    </a:lnTo>
                    <a:lnTo>
                      <a:pt x="162" y="682"/>
                    </a:lnTo>
                    <a:lnTo>
                      <a:pt x="157" y="679"/>
                    </a:lnTo>
                    <a:lnTo>
                      <a:pt x="147" y="672"/>
                    </a:lnTo>
                    <a:lnTo>
                      <a:pt x="140" y="672"/>
                    </a:lnTo>
                    <a:lnTo>
                      <a:pt x="135" y="669"/>
                    </a:lnTo>
                    <a:lnTo>
                      <a:pt x="120" y="667"/>
                    </a:lnTo>
                    <a:lnTo>
                      <a:pt x="115" y="662"/>
                    </a:lnTo>
                    <a:lnTo>
                      <a:pt x="112" y="656"/>
                    </a:lnTo>
                    <a:lnTo>
                      <a:pt x="109" y="656"/>
                    </a:lnTo>
                    <a:lnTo>
                      <a:pt x="109" y="649"/>
                    </a:lnTo>
                    <a:lnTo>
                      <a:pt x="112" y="644"/>
                    </a:lnTo>
                    <a:lnTo>
                      <a:pt x="112" y="639"/>
                    </a:lnTo>
                    <a:lnTo>
                      <a:pt x="114" y="634"/>
                    </a:lnTo>
                    <a:lnTo>
                      <a:pt x="114" y="622"/>
                    </a:lnTo>
                    <a:lnTo>
                      <a:pt x="119" y="616"/>
                    </a:lnTo>
                    <a:lnTo>
                      <a:pt x="119" y="611"/>
                    </a:lnTo>
                    <a:lnTo>
                      <a:pt x="115" y="604"/>
                    </a:lnTo>
                    <a:lnTo>
                      <a:pt x="110" y="602"/>
                    </a:lnTo>
                    <a:lnTo>
                      <a:pt x="105" y="597"/>
                    </a:lnTo>
                    <a:lnTo>
                      <a:pt x="107" y="592"/>
                    </a:lnTo>
                    <a:lnTo>
                      <a:pt x="110" y="589"/>
                    </a:lnTo>
                    <a:lnTo>
                      <a:pt x="110" y="582"/>
                    </a:lnTo>
                    <a:lnTo>
                      <a:pt x="100" y="572"/>
                    </a:lnTo>
                    <a:lnTo>
                      <a:pt x="97" y="562"/>
                    </a:lnTo>
                    <a:lnTo>
                      <a:pt x="90" y="556"/>
                    </a:lnTo>
                    <a:lnTo>
                      <a:pt x="89" y="551"/>
                    </a:lnTo>
                    <a:lnTo>
                      <a:pt x="89" y="546"/>
                    </a:lnTo>
                    <a:lnTo>
                      <a:pt x="82" y="536"/>
                    </a:lnTo>
                    <a:lnTo>
                      <a:pt x="82" y="524"/>
                    </a:lnTo>
                    <a:lnTo>
                      <a:pt x="77" y="521"/>
                    </a:lnTo>
                    <a:lnTo>
                      <a:pt x="74" y="509"/>
                    </a:lnTo>
                    <a:lnTo>
                      <a:pt x="65" y="499"/>
                    </a:lnTo>
                    <a:lnTo>
                      <a:pt x="64" y="494"/>
                    </a:lnTo>
                    <a:lnTo>
                      <a:pt x="65" y="483"/>
                    </a:lnTo>
                    <a:lnTo>
                      <a:pt x="65" y="473"/>
                    </a:lnTo>
                    <a:lnTo>
                      <a:pt x="75" y="466"/>
                    </a:lnTo>
                    <a:lnTo>
                      <a:pt x="77" y="461"/>
                    </a:lnTo>
                    <a:lnTo>
                      <a:pt x="80" y="463"/>
                    </a:lnTo>
                    <a:lnTo>
                      <a:pt x="80" y="451"/>
                    </a:lnTo>
                    <a:lnTo>
                      <a:pt x="77" y="441"/>
                    </a:lnTo>
                    <a:lnTo>
                      <a:pt x="67" y="439"/>
                    </a:lnTo>
                    <a:lnTo>
                      <a:pt x="60" y="436"/>
                    </a:lnTo>
                    <a:lnTo>
                      <a:pt x="52" y="419"/>
                    </a:lnTo>
                    <a:lnTo>
                      <a:pt x="50" y="414"/>
                    </a:lnTo>
                    <a:lnTo>
                      <a:pt x="50" y="409"/>
                    </a:lnTo>
                    <a:lnTo>
                      <a:pt x="52" y="406"/>
                    </a:lnTo>
                    <a:lnTo>
                      <a:pt x="54" y="401"/>
                    </a:lnTo>
                    <a:lnTo>
                      <a:pt x="54" y="389"/>
                    </a:lnTo>
                    <a:lnTo>
                      <a:pt x="50" y="384"/>
                    </a:lnTo>
                    <a:lnTo>
                      <a:pt x="54" y="374"/>
                    </a:lnTo>
                    <a:lnTo>
                      <a:pt x="55" y="369"/>
                    </a:lnTo>
                    <a:lnTo>
                      <a:pt x="57" y="364"/>
                    </a:lnTo>
                    <a:lnTo>
                      <a:pt x="64" y="364"/>
                    </a:lnTo>
                    <a:lnTo>
                      <a:pt x="64" y="366"/>
                    </a:lnTo>
                    <a:lnTo>
                      <a:pt x="65" y="373"/>
                    </a:lnTo>
                    <a:lnTo>
                      <a:pt x="62" y="378"/>
                    </a:lnTo>
                    <a:lnTo>
                      <a:pt x="60" y="383"/>
                    </a:lnTo>
                    <a:lnTo>
                      <a:pt x="65" y="386"/>
                    </a:lnTo>
                    <a:lnTo>
                      <a:pt x="69" y="391"/>
                    </a:lnTo>
                    <a:lnTo>
                      <a:pt x="74" y="398"/>
                    </a:lnTo>
                    <a:lnTo>
                      <a:pt x="79" y="399"/>
                    </a:lnTo>
                    <a:lnTo>
                      <a:pt x="75" y="393"/>
                    </a:lnTo>
                    <a:lnTo>
                      <a:pt x="75" y="383"/>
                    </a:lnTo>
                    <a:lnTo>
                      <a:pt x="74" y="373"/>
                    </a:lnTo>
                    <a:lnTo>
                      <a:pt x="70" y="371"/>
                    </a:lnTo>
                    <a:lnTo>
                      <a:pt x="69" y="366"/>
                    </a:lnTo>
                    <a:lnTo>
                      <a:pt x="70" y="359"/>
                    </a:lnTo>
                    <a:lnTo>
                      <a:pt x="67" y="354"/>
                    </a:lnTo>
                    <a:lnTo>
                      <a:pt x="70" y="349"/>
                    </a:lnTo>
                    <a:lnTo>
                      <a:pt x="75" y="349"/>
                    </a:lnTo>
                    <a:lnTo>
                      <a:pt x="79" y="348"/>
                    </a:lnTo>
                    <a:lnTo>
                      <a:pt x="84" y="351"/>
                    </a:lnTo>
                    <a:lnTo>
                      <a:pt x="92" y="351"/>
                    </a:lnTo>
                    <a:lnTo>
                      <a:pt x="109" y="359"/>
                    </a:lnTo>
                    <a:lnTo>
                      <a:pt x="119" y="354"/>
                    </a:lnTo>
                    <a:lnTo>
                      <a:pt x="127" y="366"/>
                    </a:lnTo>
                    <a:lnTo>
                      <a:pt x="127" y="364"/>
                    </a:lnTo>
                    <a:lnTo>
                      <a:pt x="124" y="359"/>
                    </a:lnTo>
                    <a:lnTo>
                      <a:pt x="119" y="354"/>
                    </a:lnTo>
                    <a:lnTo>
                      <a:pt x="114" y="356"/>
                    </a:lnTo>
                    <a:lnTo>
                      <a:pt x="107" y="356"/>
                    </a:lnTo>
                    <a:lnTo>
                      <a:pt x="114" y="353"/>
                    </a:lnTo>
                    <a:lnTo>
                      <a:pt x="114" y="349"/>
                    </a:lnTo>
                    <a:lnTo>
                      <a:pt x="109" y="354"/>
                    </a:lnTo>
                    <a:lnTo>
                      <a:pt x="99" y="353"/>
                    </a:lnTo>
                    <a:lnTo>
                      <a:pt x="95" y="348"/>
                    </a:lnTo>
                    <a:lnTo>
                      <a:pt x="89" y="348"/>
                    </a:lnTo>
                    <a:lnTo>
                      <a:pt x="85" y="349"/>
                    </a:lnTo>
                    <a:lnTo>
                      <a:pt x="80" y="348"/>
                    </a:lnTo>
                    <a:lnTo>
                      <a:pt x="75" y="341"/>
                    </a:lnTo>
                    <a:lnTo>
                      <a:pt x="70" y="336"/>
                    </a:lnTo>
                    <a:lnTo>
                      <a:pt x="65" y="339"/>
                    </a:lnTo>
                    <a:lnTo>
                      <a:pt x="62" y="344"/>
                    </a:lnTo>
                    <a:lnTo>
                      <a:pt x="64" y="349"/>
                    </a:lnTo>
                    <a:lnTo>
                      <a:pt x="60" y="354"/>
                    </a:lnTo>
                    <a:lnTo>
                      <a:pt x="62" y="359"/>
                    </a:lnTo>
                    <a:lnTo>
                      <a:pt x="57" y="363"/>
                    </a:lnTo>
                    <a:lnTo>
                      <a:pt x="52" y="358"/>
                    </a:lnTo>
                    <a:lnTo>
                      <a:pt x="49" y="351"/>
                    </a:lnTo>
                    <a:lnTo>
                      <a:pt x="44" y="348"/>
                    </a:lnTo>
                    <a:lnTo>
                      <a:pt x="42" y="343"/>
                    </a:lnTo>
                    <a:lnTo>
                      <a:pt x="37" y="336"/>
                    </a:lnTo>
                    <a:lnTo>
                      <a:pt x="30" y="341"/>
                    </a:lnTo>
                    <a:lnTo>
                      <a:pt x="34" y="334"/>
                    </a:lnTo>
                    <a:lnTo>
                      <a:pt x="37" y="329"/>
                    </a:lnTo>
                    <a:lnTo>
                      <a:pt x="37" y="324"/>
                    </a:lnTo>
                    <a:lnTo>
                      <a:pt x="42" y="334"/>
                    </a:lnTo>
                    <a:lnTo>
                      <a:pt x="40" y="324"/>
                    </a:lnTo>
                    <a:lnTo>
                      <a:pt x="35" y="313"/>
                    </a:lnTo>
                    <a:lnTo>
                      <a:pt x="35" y="313"/>
                    </a:lnTo>
                    <a:lnTo>
                      <a:pt x="34" y="314"/>
                    </a:lnTo>
                    <a:lnTo>
                      <a:pt x="34" y="309"/>
                    </a:lnTo>
                    <a:lnTo>
                      <a:pt x="34" y="304"/>
                    </a:lnTo>
                    <a:lnTo>
                      <a:pt x="30" y="299"/>
                    </a:lnTo>
                    <a:lnTo>
                      <a:pt x="25" y="294"/>
                    </a:lnTo>
                    <a:lnTo>
                      <a:pt x="22" y="288"/>
                    </a:lnTo>
                    <a:lnTo>
                      <a:pt x="17" y="273"/>
                    </a:lnTo>
                    <a:lnTo>
                      <a:pt x="10" y="261"/>
                    </a:lnTo>
                    <a:lnTo>
                      <a:pt x="7" y="251"/>
                    </a:lnTo>
                    <a:lnTo>
                      <a:pt x="10" y="246"/>
                    </a:lnTo>
                    <a:lnTo>
                      <a:pt x="12" y="238"/>
                    </a:lnTo>
                    <a:lnTo>
                      <a:pt x="10" y="216"/>
                    </a:lnTo>
                    <a:lnTo>
                      <a:pt x="15" y="206"/>
                    </a:lnTo>
                    <a:lnTo>
                      <a:pt x="19" y="201"/>
                    </a:lnTo>
                    <a:lnTo>
                      <a:pt x="19" y="195"/>
                    </a:lnTo>
                    <a:lnTo>
                      <a:pt x="20" y="190"/>
                    </a:lnTo>
                    <a:lnTo>
                      <a:pt x="19" y="185"/>
                    </a:lnTo>
                    <a:lnTo>
                      <a:pt x="19" y="180"/>
                    </a:lnTo>
                    <a:lnTo>
                      <a:pt x="14" y="163"/>
                    </a:lnTo>
                    <a:lnTo>
                      <a:pt x="10" y="158"/>
                    </a:lnTo>
                    <a:lnTo>
                      <a:pt x="10" y="153"/>
                    </a:lnTo>
                    <a:lnTo>
                      <a:pt x="0" y="136"/>
                    </a:lnTo>
                    <a:lnTo>
                      <a:pt x="0" y="131"/>
                    </a:lnTo>
                    <a:lnTo>
                      <a:pt x="0" y="123"/>
                    </a:lnTo>
                    <a:lnTo>
                      <a:pt x="5" y="113"/>
                    </a:lnTo>
                    <a:lnTo>
                      <a:pt x="10" y="106"/>
                    </a:lnTo>
                    <a:lnTo>
                      <a:pt x="14" y="101"/>
                    </a:lnTo>
                    <a:lnTo>
                      <a:pt x="19" y="100"/>
                    </a:lnTo>
                    <a:lnTo>
                      <a:pt x="25" y="95"/>
                    </a:lnTo>
                    <a:lnTo>
                      <a:pt x="24" y="95"/>
                    </a:lnTo>
                    <a:lnTo>
                      <a:pt x="25" y="88"/>
                    </a:lnTo>
                    <a:lnTo>
                      <a:pt x="29" y="83"/>
                    </a:lnTo>
                    <a:lnTo>
                      <a:pt x="30" y="78"/>
                    </a:lnTo>
                    <a:lnTo>
                      <a:pt x="30" y="73"/>
                    </a:lnTo>
                    <a:lnTo>
                      <a:pt x="42" y="5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63" name="Freeform 595"/>
              <p:cNvSpPr>
                <a:spLocks/>
              </p:cNvSpPr>
              <p:nvPr/>
            </p:nvSpPr>
            <p:spPr bwMode="auto">
              <a:xfrm>
                <a:off x="2374" y="2469"/>
                <a:ext cx="413" cy="640"/>
              </a:xfrm>
              <a:custGeom>
                <a:avLst/>
                <a:gdLst/>
                <a:ahLst/>
                <a:cxnLst>
                  <a:cxn ang="0">
                    <a:pos x="14" y="187"/>
                  </a:cxn>
                  <a:cxn ang="0">
                    <a:pos x="59" y="0"/>
                  </a:cxn>
                  <a:cxn ang="0">
                    <a:pos x="162" y="24"/>
                  </a:cxn>
                  <a:cxn ang="0">
                    <a:pos x="237" y="40"/>
                  </a:cxn>
                  <a:cxn ang="0">
                    <a:pos x="332" y="60"/>
                  </a:cxn>
                  <a:cxn ang="0">
                    <a:pos x="413" y="75"/>
                  </a:cxn>
                  <a:cxn ang="0">
                    <a:pos x="340" y="483"/>
                  </a:cxn>
                  <a:cxn ang="0">
                    <a:pos x="328" y="548"/>
                  </a:cxn>
                  <a:cxn ang="0">
                    <a:pos x="323" y="555"/>
                  </a:cxn>
                  <a:cxn ang="0">
                    <a:pos x="318" y="561"/>
                  </a:cxn>
                  <a:cxn ang="0">
                    <a:pos x="312" y="560"/>
                  </a:cxn>
                  <a:cxn ang="0">
                    <a:pos x="310" y="553"/>
                  </a:cxn>
                  <a:cxn ang="0">
                    <a:pos x="305" y="548"/>
                  </a:cxn>
                  <a:cxn ang="0">
                    <a:pos x="300" y="548"/>
                  </a:cxn>
                  <a:cxn ang="0">
                    <a:pos x="295" y="545"/>
                  </a:cxn>
                  <a:cxn ang="0">
                    <a:pos x="288" y="546"/>
                  </a:cxn>
                  <a:cxn ang="0">
                    <a:pos x="283" y="550"/>
                  </a:cxn>
                  <a:cxn ang="0">
                    <a:pos x="280" y="556"/>
                  </a:cxn>
                  <a:cxn ang="0">
                    <a:pos x="283" y="568"/>
                  </a:cxn>
                  <a:cxn ang="0">
                    <a:pos x="280" y="573"/>
                  </a:cxn>
                  <a:cxn ang="0">
                    <a:pos x="280" y="578"/>
                  </a:cxn>
                  <a:cxn ang="0">
                    <a:pos x="282" y="588"/>
                  </a:cxn>
                  <a:cxn ang="0">
                    <a:pos x="278" y="595"/>
                  </a:cxn>
                  <a:cxn ang="0">
                    <a:pos x="278" y="601"/>
                  </a:cxn>
                  <a:cxn ang="0">
                    <a:pos x="280" y="611"/>
                  </a:cxn>
                  <a:cxn ang="0">
                    <a:pos x="280" y="625"/>
                  </a:cxn>
                  <a:cxn ang="0">
                    <a:pos x="273" y="628"/>
                  </a:cxn>
                  <a:cxn ang="0">
                    <a:pos x="273" y="640"/>
                  </a:cxn>
                  <a:cxn ang="0">
                    <a:pos x="192" y="520"/>
                  </a:cxn>
                  <a:cxn ang="0">
                    <a:pos x="0" y="242"/>
                  </a:cxn>
                  <a:cxn ang="0">
                    <a:pos x="14" y="187"/>
                  </a:cxn>
                </a:cxnLst>
                <a:rect l="0" t="0" r="r" b="b"/>
                <a:pathLst>
                  <a:path w="413" h="640">
                    <a:moveTo>
                      <a:pt x="14" y="187"/>
                    </a:moveTo>
                    <a:lnTo>
                      <a:pt x="59" y="0"/>
                    </a:lnTo>
                    <a:lnTo>
                      <a:pt x="162" y="24"/>
                    </a:lnTo>
                    <a:lnTo>
                      <a:pt x="237" y="40"/>
                    </a:lnTo>
                    <a:lnTo>
                      <a:pt x="332" y="60"/>
                    </a:lnTo>
                    <a:lnTo>
                      <a:pt x="413" y="75"/>
                    </a:lnTo>
                    <a:lnTo>
                      <a:pt x="340" y="483"/>
                    </a:lnTo>
                    <a:lnTo>
                      <a:pt x="328" y="548"/>
                    </a:lnTo>
                    <a:lnTo>
                      <a:pt x="323" y="555"/>
                    </a:lnTo>
                    <a:lnTo>
                      <a:pt x="318" y="561"/>
                    </a:lnTo>
                    <a:lnTo>
                      <a:pt x="312" y="560"/>
                    </a:lnTo>
                    <a:lnTo>
                      <a:pt x="310" y="553"/>
                    </a:lnTo>
                    <a:lnTo>
                      <a:pt x="305" y="548"/>
                    </a:lnTo>
                    <a:lnTo>
                      <a:pt x="300" y="548"/>
                    </a:lnTo>
                    <a:lnTo>
                      <a:pt x="295" y="545"/>
                    </a:lnTo>
                    <a:lnTo>
                      <a:pt x="288" y="546"/>
                    </a:lnTo>
                    <a:lnTo>
                      <a:pt x="283" y="550"/>
                    </a:lnTo>
                    <a:lnTo>
                      <a:pt x="280" y="556"/>
                    </a:lnTo>
                    <a:lnTo>
                      <a:pt x="283" y="568"/>
                    </a:lnTo>
                    <a:lnTo>
                      <a:pt x="280" y="573"/>
                    </a:lnTo>
                    <a:lnTo>
                      <a:pt x="280" y="578"/>
                    </a:lnTo>
                    <a:lnTo>
                      <a:pt x="282" y="588"/>
                    </a:lnTo>
                    <a:lnTo>
                      <a:pt x="278" y="595"/>
                    </a:lnTo>
                    <a:lnTo>
                      <a:pt x="278" y="601"/>
                    </a:lnTo>
                    <a:lnTo>
                      <a:pt x="280" y="611"/>
                    </a:lnTo>
                    <a:lnTo>
                      <a:pt x="280" y="625"/>
                    </a:lnTo>
                    <a:lnTo>
                      <a:pt x="273" y="628"/>
                    </a:lnTo>
                    <a:lnTo>
                      <a:pt x="273" y="640"/>
                    </a:lnTo>
                    <a:lnTo>
                      <a:pt x="192" y="520"/>
                    </a:lnTo>
                    <a:lnTo>
                      <a:pt x="0" y="242"/>
                    </a:lnTo>
                    <a:lnTo>
                      <a:pt x="14" y="187"/>
                    </a:lnTo>
                    <a:close/>
                  </a:path>
                </a:pathLst>
              </a:custGeom>
              <a:solidFill>
                <a:srgbClr val="F2692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64" name="Freeform 596"/>
              <p:cNvSpPr>
                <a:spLocks/>
              </p:cNvSpPr>
              <p:nvPr/>
            </p:nvSpPr>
            <p:spPr bwMode="auto">
              <a:xfrm>
                <a:off x="2374" y="2469"/>
                <a:ext cx="413" cy="640"/>
              </a:xfrm>
              <a:custGeom>
                <a:avLst/>
                <a:gdLst/>
                <a:ahLst/>
                <a:cxnLst>
                  <a:cxn ang="0">
                    <a:pos x="14" y="187"/>
                  </a:cxn>
                  <a:cxn ang="0">
                    <a:pos x="59" y="0"/>
                  </a:cxn>
                  <a:cxn ang="0">
                    <a:pos x="162" y="24"/>
                  </a:cxn>
                  <a:cxn ang="0">
                    <a:pos x="237" y="40"/>
                  </a:cxn>
                  <a:cxn ang="0">
                    <a:pos x="332" y="60"/>
                  </a:cxn>
                  <a:cxn ang="0">
                    <a:pos x="413" y="75"/>
                  </a:cxn>
                  <a:cxn ang="0">
                    <a:pos x="340" y="483"/>
                  </a:cxn>
                  <a:cxn ang="0">
                    <a:pos x="328" y="548"/>
                  </a:cxn>
                  <a:cxn ang="0">
                    <a:pos x="323" y="555"/>
                  </a:cxn>
                  <a:cxn ang="0">
                    <a:pos x="318" y="561"/>
                  </a:cxn>
                  <a:cxn ang="0">
                    <a:pos x="312" y="560"/>
                  </a:cxn>
                  <a:cxn ang="0">
                    <a:pos x="310" y="553"/>
                  </a:cxn>
                  <a:cxn ang="0">
                    <a:pos x="305" y="548"/>
                  </a:cxn>
                  <a:cxn ang="0">
                    <a:pos x="300" y="548"/>
                  </a:cxn>
                  <a:cxn ang="0">
                    <a:pos x="295" y="545"/>
                  </a:cxn>
                  <a:cxn ang="0">
                    <a:pos x="288" y="546"/>
                  </a:cxn>
                  <a:cxn ang="0">
                    <a:pos x="283" y="550"/>
                  </a:cxn>
                  <a:cxn ang="0">
                    <a:pos x="280" y="556"/>
                  </a:cxn>
                  <a:cxn ang="0">
                    <a:pos x="283" y="568"/>
                  </a:cxn>
                  <a:cxn ang="0">
                    <a:pos x="280" y="573"/>
                  </a:cxn>
                  <a:cxn ang="0">
                    <a:pos x="280" y="578"/>
                  </a:cxn>
                  <a:cxn ang="0">
                    <a:pos x="282" y="588"/>
                  </a:cxn>
                  <a:cxn ang="0">
                    <a:pos x="278" y="595"/>
                  </a:cxn>
                  <a:cxn ang="0">
                    <a:pos x="278" y="601"/>
                  </a:cxn>
                  <a:cxn ang="0">
                    <a:pos x="280" y="611"/>
                  </a:cxn>
                  <a:cxn ang="0">
                    <a:pos x="280" y="625"/>
                  </a:cxn>
                  <a:cxn ang="0">
                    <a:pos x="273" y="628"/>
                  </a:cxn>
                  <a:cxn ang="0">
                    <a:pos x="273" y="640"/>
                  </a:cxn>
                  <a:cxn ang="0">
                    <a:pos x="192" y="520"/>
                  </a:cxn>
                  <a:cxn ang="0">
                    <a:pos x="0" y="242"/>
                  </a:cxn>
                  <a:cxn ang="0">
                    <a:pos x="14" y="187"/>
                  </a:cxn>
                </a:cxnLst>
                <a:rect l="0" t="0" r="r" b="b"/>
                <a:pathLst>
                  <a:path w="413" h="640">
                    <a:moveTo>
                      <a:pt x="14" y="187"/>
                    </a:moveTo>
                    <a:lnTo>
                      <a:pt x="59" y="0"/>
                    </a:lnTo>
                    <a:lnTo>
                      <a:pt x="162" y="24"/>
                    </a:lnTo>
                    <a:lnTo>
                      <a:pt x="237" y="40"/>
                    </a:lnTo>
                    <a:lnTo>
                      <a:pt x="332" y="60"/>
                    </a:lnTo>
                    <a:lnTo>
                      <a:pt x="413" y="75"/>
                    </a:lnTo>
                    <a:lnTo>
                      <a:pt x="340" y="483"/>
                    </a:lnTo>
                    <a:lnTo>
                      <a:pt x="328" y="548"/>
                    </a:lnTo>
                    <a:lnTo>
                      <a:pt x="323" y="555"/>
                    </a:lnTo>
                    <a:lnTo>
                      <a:pt x="318" y="561"/>
                    </a:lnTo>
                    <a:lnTo>
                      <a:pt x="312" y="560"/>
                    </a:lnTo>
                    <a:lnTo>
                      <a:pt x="310" y="553"/>
                    </a:lnTo>
                    <a:lnTo>
                      <a:pt x="305" y="548"/>
                    </a:lnTo>
                    <a:lnTo>
                      <a:pt x="300" y="548"/>
                    </a:lnTo>
                    <a:lnTo>
                      <a:pt x="295" y="545"/>
                    </a:lnTo>
                    <a:lnTo>
                      <a:pt x="288" y="546"/>
                    </a:lnTo>
                    <a:lnTo>
                      <a:pt x="283" y="550"/>
                    </a:lnTo>
                    <a:lnTo>
                      <a:pt x="280" y="556"/>
                    </a:lnTo>
                    <a:lnTo>
                      <a:pt x="283" y="568"/>
                    </a:lnTo>
                    <a:lnTo>
                      <a:pt x="280" y="573"/>
                    </a:lnTo>
                    <a:lnTo>
                      <a:pt x="280" y="578"/>
                    </a:lnTo>
                    <a:lnTo>
                      <a:pt x="282" y="588"/>
                    </a:lnTo>
                    <a:lnTo>
                      <a:pt x="278" y="595"/>
                    </a:lnTo>
                    <a:lnTo>
                      <a:pt x="278" y="601"/>
                    </a:lnTo>
                    <a:lnTo>
                      <a:pt x="280" y="611"/>
                    </a:lnTo>
                    <a:lnTo>
                      <a:pt x="280" y="625"/>
                    </a:lnTo>
                    <a:lnTo>
                      <a:pt x="273" y="628"/>
                    </a:lnTo>
                    <a:lnTo>
                      <a:pt x="273" y="640"/>
                    </a:lnTo>
                    <a:lnTo>
                      <a:pt x="192" y="520"/>
                    </a:lnTo>
                    <a:lnTo>
                      <a:pt x="0" y="242"/>
                    </a:lnTo>
                    <a:lnTo>
                      <a:pt x="14" y="187"/>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65" name="Freeform 597"/>
              <p:cNvSpPr>
                <a:spLocks/>
              </p:cNvSpPr>
              <p:nvPr/>
            </p:nvSpPr>
            <p:spPr bwMode="auto">
              <a:xfrm>
                <a:off x="2597" y="2952"/>
                <a:ext cx="440" cy="514"/>
              </a:xfrm>
              <a:custGeom>
                <a:avLst/>
                <a:gdLst/>
                <a:ahLst/>
                <a:cxnLst>
                  <a:cxn ang="0">
                    <a:pos x="12" y="340"/>
                  </a:cxn>
                  <a:cxn ang="0">
                    <a:pos x="17" y="341"/>
                  </a:cxn>
                  <a:cxn ang="0">
                    <a:pos x="24" y="336"/>
                  </a:cxn>
                  <a:cxn ang="0">
                    <a:pos x="29" y="325"/>
                  </a:cxn>
                  <a:cxn ang="0">
                    <a:pos x="24" y="316"/>
                  </a:cxn>
                  <a:cxn ang="0">
                    <a:pos x="17" y="310"/>
                  </a:cxn>
                  <a:cxn ang="0">
                    <a:pos x="20" y="300"/>
                  </a:cxn>
                  <a:cxn ang="0">
                    <a:pos x="20" y="288"/>
                  </a:cxn>
                  <a:cxn ang="0">
                    <a:pos x="35" y="273"/>
                  </a:cxn>
                  <a:cxn ang="0">
                    <a:pos x="40" y="261"/>
                  </a:cxn>
                  <a:cxn ang="0">
                    <a:pos x="44" y="241"/>
                  </a:cxn>
                  <a:cxn ang="0">
                    <a:pos x="50" y="233"/>
                  </a:cxn>
                  <a:cxn ang="0">
                    <a:pos x="74" y="218"/>
                  </a:cxn>
                  <a:cxn ang="0">
                    <a:pos x="59" y="203"/>
                  </a:cxn>
                  <a:cxn ang="0">
                    <a:pos x="57" y="192"/>
                  </a:cxn>
                  <a:cxn ang="0">
                    <a:pos x="55" y="178"/>
                  </a:cxn>
                  <a:cxn ang="0">
                    <a:pos x="49" y="162"/>
                  </a:cxn>
                  <a:cxn ang="0">
                    <a:pos x="50" y="145"/>
                  </a:cxn>
                  <a:cxn ang="0">
                    <a:pos x="57" y="128"/>
                  </a:cxn>
                  <a:cxn ang="0">
                    <a:pos x="55" y="112"/>
                  </a:cxn>
                  <a:cxn ang="0">
                    <a:pos x="57" y="95"/>
                  </a:cxn>
                  <a:cxn ang="0">
                    <a:pos x="60" y="85"/>
                  </a:cxn>
                  <a:cxn ang="0">
                    <a:pos x="60" y="67"/>
                  </a:cxn>
                  <a:cxn ang="0">
                    <a:pos x="72" y="62"/>
                  </a:cxn>
                  <a:cxn ang="0">
                    <a:pos x="82" y="65"/>
                  </a:cxn>
                  <a:cxn ang="0">
                    <a:pos x="89" y="77"/>
                  </a:cxn>
                  <a:cxn ang="0">
                    <a:pos x="100" y="72"/>
                  </a:cxn>
                  <a:cxn ang="0">
                    <a:pos x="117" y="0"/>
                  </a:cxn>
                  <a:cxn ang="0">
                    <a:pos x="265" y="25"/>
                  </a:cxn>
                  <a:cxn ang="0">
                    <a:pos x="440" y="48"/>
                  </a:cxn>
                  <a:cxn ang="0">
                    <a:pos x="380" y="514"/>
                  </a:cxn>
                  <a:cxn ang="0">
                    <a:pos x="242" y="494"/>
                  </a:cxn>
                  <a:cxn ang="0">
                    <a:pos x="15" y="366"/>
                  </a:cxn>
                  <a:cxn ang="0">
                    <a:pos x="2" y="351"/>
                  </a:cxn>
                </a:cxnLst>
                <a:rect l="0" t="0" r="r" b="b"/>
                <a:pathLst>
                  <a:path w="440" h="514">
                    <a:moveTo>
                      <a:pt x="9" y="341"/>
                    </a:moveTo>
                    <a:lnTo>
                      <a:pt x="12" y="340"/>
                    </a:lnTo>
                    <a:lnTo>
                      <a:pt x="15" y="340"/>
                    </a:lnTo>
                    <a:lnTo>
                      <a:pt x="17" y="341"/>
                    </a:lnTo>
                    <a:lnTo>
                      <a:pt x="22" y="341"/>
                    </a:lnTo>
                    <a:lnTo>
                      <a:pt x="24" y="336"/>
                    </a:lnTo>
                    <a:lnTo>
                      <a:pt x="29" y="333"/>
                    </a:lnTo>
                    <a:lnTo>
                      <a:pt x="29" y="325"/>
                    </a:lnTo>
                    <a:lnTo>
                      <a:pt x="29" y="320"/>
                    </a:lnTo>
                    <a:lnTo>
                      <a:pt x="24" y="316"/>
                    </a:lnTo>
                    <a:lnTo>
                      <a:pt x="17" y="315"/>
                    </a:lnTo>
                    <a:lnTo>
                      <a:pt x="17" y="310"/>
                    </a:lnTo>
                    <a:lnTo>
                      <a:pt x="19" y="305"/>
                    </a:lnTo>
                    <a:lnTo>
                      <a:pt x="20" y="300"/>
                    </a:lnTo>
                    <a:lnTo>
                      <a:pt x="17" y="293"/>
                    </a:lnTo>
                    <a:lnTo>
                      <a:pt x="20" y="288"/>
                    </a:lnTo>
                    <a:lnTo>
                      <a:pt x="25" y="285"/>
                    </a:lnTo>
                    <a:lnTo>
                      <a:pt x="35" y="273"/>
                    </a:lnTo>
                    <a:lnTo>
                      <a:pt x="37" y="266"/>
                    </a:lnTo>
                    <a:lnTo>
                      <a:pt x="40" y="261"/>
                    </a:lnTo>
                    <a:lnTo>
                      <a:pt x="40" y="251"/>
                    </a:lnTo>
                    <a:lnTo>
                      <a:pt x="44" y="241"/>
                    </a:lnTo>
                    <a:lnTo>
                      <a:pt x="49" y="238"/>
                    </a:lnTo>
                    <a:lnTo>
                      <a:pt x="50" y="233"/>
                    </a:lnTo>
                    <a:lnTo>
                      <a:pt x="69" y="223"/>
                    </a:lnTo>
                    <a:lnTo>
                      <a:pt x="74" y="218"/>
                    </a:lnTo>
                    <a:lnTo>
                      <a:pt x="69" y="213"/>
                    </a:lnTo>
                    <a:lnTo>
                      <a:pt x="59" y="203"/>
                    </a:lnTo>
                    <a:lnTo>
                      <a:pt x="60" y="197"/>
                    </a:lnTo>
                    <a:lnTo>
                      <a:pt x="57" y="192"/>
                    </a:lnTo>
                    <a:lnTo>
                      <a:pt x="57" y="187"/>
                    </a:lnTo>
                    <a:lnTo>
                      <a:pt x="55" y="178"/>
                    </a:lnTo>
                    <a:lnTo>
                      <a:pt x="49" y="168"/>
                    </a:lnTo>
                    <a:lnTo>
                      <a:pt x="49" y="162"/>
                    </a:lnTo>
                    <a:lnTo>
                      <a:pt x="50" y="157"/>
                    </a:lnTo>
                    <a:lnTo>
                      <a:pt x="50" y="145"/>
                    </a:lnTo>
                    <a:lnTo>
                      <a:pt x="57" y="142"/>
                    </a:lnTo>
                    <a:lnTo>
                      <a:pt x="57" y="128"/>
                    </a:lnTo>
                    <a:lnTo>
                      <a:pt x="55" y="118"/>
                    </a:lnTo>
                    <a:lnTo>
                      <a:pt x="55" y="112"/>
                    </a:lnTo>
                    <a:lnTo>
                      <a:pt x="59" y="105"/>
                    </a:lnTo>
                    <a:lnTo>
                      <a:pt x="57" y="95"/>
                    </a:lnTo>
                    <a:lnTo>
                      <a:pt x="57" y="90"/>
                    </a:lnTo>
                    <a:lnTo>
                      <a:pt x="60" y="85"/>
                    </a:lnTo>
                    <a:lnTo>
                      <a:pt x="57" y="73"/>
                    </a:lnTo>
                    <a:lnTo>
                      <a:pt x="60" y="67"/>
                    </a:lnTo>
                    <a:lnTo>
                      <a:pt x="65" y="63"/>
                    </a:lnTo>
                    <a:lnTo>
                      <a:pt x="72" y="62"/>
                    </a:lnTo>
                    <a:lnTo>
                      <a:pt x="77" y="65"/>
                    </a:lnTo>
                    <a:lnTo>
                      <a:pt x="82" y="65"/>
                    </a:lnTo>
                    <a:lnTo>
                      <a:pt x="87" y="70"/>
                    </a:lnTo>
                    <a:lnTo>
                      <a:pt x="89" y="77"/>
                    </a:lnTo>
                    <a:lnTo>
                      <a:pt x="95" y="78"/>
                    </a:lnTo>
                    <a:lnTo>
                      <a:pt x="100" y="72"/>
                    </a:lnTo>
                    <a:lnTo>
                      <a:pt x="105" y="65"/>
                    </a:lnTo>
                    <a:lnTo>
                      <a:pt x="117" y="0"/>
                    </a:lnTo>
                    <a:lnTo>
                      <a:pt x="177" y="10"/>
                    </a:lnTo>
                    <a:lnTo>
                      <a:pt x="265" y="25"/>
                    </a:lnTo>
                    <a:lnTo>
                      <a:pt x="350" y="37"/>
                    </a:lnTo>
                    <a:lnTo>
                      <a:pt x="440" y="48"/>
                    </a:lnTo>
                    <a:lnTo>
                      <a:pt x="380" y="511"/>
                    </a:lnTo>
                    <a:lnTo>
                      <a:pt x="380" y="514"/>
                    </a:lnTo>
                    <a:lnTo>
                      <a:pt x="345" y="509"/>
                    </a:lnTo>
                    <a:lnTo>
                      <a:pt x="242" y="494"/>
                    </a:lnTo>
                    <a:lnTo>
                      <a:pt x="152" y="445"/>
                    </a:lnTo>
                    <a:lnTo>
                      <a:pt x="15" y="366"/>
                    </a:lnTo>
                    <a:lnTo>
                      <a:pt x="0" y="356"/>
                    </a:lnTo>
                    <a:lnTo>
                      <a:pt x="2" y="351"/>
                    </a:lnTo>
                    <a:lnTo>
                      <a:pt x="9" y="341"/>
                    </a:lnTo>
                    <a:close/>
                  </a:path>
                </a:pathLst>
              </a:custGeom>
              <a:solidFill>
                <a:srgbClr val="F2692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66" name="Freeform 598"/>
              <p:cNvSpPr>
                <a:spLocks/>
              </p:cNvSpPr>
              <p:nvPr/>
            </p:nvSpPr>
            <p:spPr bwMode="auto">
              <a:xfrm>
                <a:off x="2597" y="2952"/>
                <a:ext cx="440" cy="514"/>
              </a:xfrm>
              <a:custGeom>
                <a:avLst/>
                <a:gdLst/>
                <a:ahLst/>
                <a:cxnLst>
                  <a:cxn ang="0">
                    <a:pos x="12" y="340"/>
                  </a:cxn>
                  <a:cxn ang="0">
                    <a:pos x="17" y="341"/>
                  </a:cxn>
                  <a:cxn ang="0">
                    <a:pos x="24" y="336"/>
                  </a:cxn>
                  <a:cxn ang="0">
                    <a:pos x="29" y="325"/>
                  </a:cxn>
                  <a:cxn ang="0">
                    <a:pos x="24" y="316"/>
                  </a:cxn>
                  <a:cxn ang="0">
                    <a:pos x="17" y="310"/>
                  </a:cxn>
                  <a:cxn ang="0">
                    <a:pos x="20" y="300"/>
                  </a:cxn>
                  <a:cxn ang="0">
                    <a:pos x="20" y="288"/>
                  </a:cxn>
                  <a:cxn ang="0">
                    <a:pos x="35" y="273"/>
                  </a:cxn>
                  <a:cxn ang="0">
                    <a:pos x="40" y="261"/>
                  </a:cxn>
                  <a:cxn ang="0">
                    <a:pos x="44" y="241"/>
                  </a:cxn>
                  <a:cxn ang="0">
                    <a:pos x="50" y="233"/>
                  </a:cxn>
                  <a:cxn ang="0">
                    <a:pos x="74" y="218"/>
                  </a:cxn>
                  <a:cxn ang="0">
                    <a:pos x="59" y="203"/>
                  </a:cxn>
                  <a:cxn ang="0">
                    <a:pos x="57" y="192"/>
                  </a:cxn>
                  <a:cxn ang="0">
                    <a:pos x="55" y="178"/>
                  </a:cxn>
                  <a:cxn ang="0">
                    <a:pos x="49" y="162"/>
                  </a:cxn>
                  <a:cxn ang="0">
                    <a:pos x="50" y="145"/>
                  </a:cxn>
                  <a:cxn ang="0">
                    <a:pos x="57" y="128"/>
                  </a:cxn>
                  <a:cxn ang="0">
                    <a:pos x="55" y="112"/>
                  </a:cxn>
                  <a:cxn ang="0">
                    <a:pos x="57" y="95"/>
                  </a:cxn>
                  <a:cxn ang="0">
                    <a:pos x="60" y="85"/>
                  </a:cxn>
                  <a:cxn ang="0">
                    <a:pos x="60" y="67"/>
                  </a:cxn>
                  <a:cxn ang="0">
                    <a:pos x="72" y="62"/>
                  </a:cxn>
                  <a:cxn ang="0">
                    <a:pos x="82" y="65"/>
                  </a:cxn>
                  <a:cxn ang="0">
                    <a:pos x="89" y="77"/>
                  </a:cxn>
                  <a:cxn ang="0">
                    <a:pos x="100" y="72"/>
                  </a:cxn>
                  <a:cxn ang="0">
                    <a:pos x="117" y="0"/>
                  </a:cxn>
                  <a:cxn ang="0">
                    <a:pos x="265" y="25"/>
                  </a:cxn>
                  <a:cxn ang="0">
                    <a:pos x="440" y="48"/>
                  </a:cxn>
                  <a:cxn ang="0">
                    <a:pos x="380" y="514"/>
                  </a:cxn>
                  <a:cxn ang="0">
                    <a:pos x="242" y="494"/>
                  </a:cxn>
                  <a:cxn ang="0">
                    <a:pos x="15" y="366"/>
                  </a:cxn>
                  <a:cxn ang="0">
                    <a:pos x="2" y="351"/>
                  </a:cxn>
                </a:cxnLst>
                <a:rect l="0" t="0" r="r" b="b"/>
                <a:pathLst>
                  <a:path w="440" h="514">
                    <a:moveTo>
                      <a:pt x="9" y="341"/>
                    </a:moveTo>
                    <a:lnTo>
                      <a:pt x="12" y="340"/>
                    </a:lnTo>
                    <a:lnTo>
                      <a:pt x="15" y="340"/>
                    </a:lnTo>
                    <a:lnTo>
                      <a:pt x="17" y="341"/>
                    </a:lnTo>
                    <a:lnTo>
                      <a:pt x="22" y="341"/>
                    </a:lnTo>
                    <a:lnTo>
                      <a:pt x="24" y="336"/>
                    </a:lnTo>
                    <a:lnTo>
                      <a:pt x="29" y="333"/>
                    </a:lnTo>
                    <a:lnTo>
                      <a:pt x="29" y="325"/>
                    </a:lnTo>
                    <a:lnTo>
                      <a:pt x="29" y="320"/>
                    </a:lnTo>
                    <a:lnTo>
                      <a:pt x="24" y="316"/>
                    </a:lnTo>
                    <a:lnTo>
                      <a:pt x="17" y="315"/>
                    </a:lnTo>
                    <a:lnTo>
                      <a:pt x="17" y="310"/>
                    </a:lnTo>
                    <a:lnTo>
                      <a:pt x="19" y="305"/>
                    </a:lnTo>
                    <a:lnTo>
                      <a:pt x="20" y="300"/>
                    </a:lnTo>
                    <a:lnTo>
                      <a:pt x="17" y="293"/>
                    </a:lnTo>
                    <a:lnTo>
                      <a:pt x="20" y="288"/>
                    </a:lnTo>
                    <a:lnTo>
                      <a:pt x="25" y="285"/>
                    </a:lnTo>
                    <a:lnTo>
                      <a:pt x="35" y="273"/>
                    </a:lnTo>
                    <a:lnTo>
                      <a:pt x="37" y="266"/>
                    </a:lnTo>
                    <a:lnTo>
                      <a:pt x="40" y="261"/>
                    </a:lnTo>
                    <a:lnTo>
                      <a:pt x="40" y="251"/>
                    </a:lnTo>
                    <a:lnTo>
                      <a:pt x="44" y="241"/>
                    </a:lnTo>
                    <a:lnTo>
                      <a:pt x="49" y="238"/>
                    </a:lnTo>
                    <a:lnTo>
                      <a:pt x="50" y="233"/>
                    </a:lnTo>
                    <a:lnTo>
                      <a:pt x="69" y="223"/>
                    </a:lnTo>
                    <a:lnTo>
                      <a:pt x="74" y="218"/>
                    </a:lnTo>
                    <a:lnTo>
                      <a:pt x="69" y="213"/>
                    </a:lnTo>
                    <a:lnTo>
                      <a:pt x="59" y="203"/>
                    </a:lnTo>
                    <a:lnTo>
                      <a:pt x="60" y="197"/>
                    </a:lnTo>
                    <a:lnTo>
                      <a:pt x="57" y="192"/>
                    </a:lnTo>
                    <a:lnTo>
                      <a:pt x="57" y="187"/>
                    </a:lnTo>
                    <a:lnTo>
                      <a:pt x="55" y="178"/>
                    </a:lnTo>
                    <a:lnTo>
                      <a:pt x="49" y="168"/>
                    </a:lnTo>
                    <a:lnTo>
                      <a:pt x="49" y="162"/>
                    </a:lnTo>
                    <a:lnTo>
                      <a:pt x="50" y="157"/>
                    </a:lnTo>
                    <a:lnTo>
                      <a:pt x="50" y="145"/>
                    </a:lnTo>
                    <a:lnTo>
                      <a:pt x="57" y="142"/>
                    </a:lnTo>
                    <a:lnTo>
                      <a:pt x="57" y="128"/>
                    </a:lnTo>
                    <a:lnTo>
                      <a:pt x="55" y="118"/>
                    </a:lnTo>
                    <a:lnTo>
                      <a:pt x="55" y="112"/>
                    </a:lnTo>
                    <a:lnTo>
                      <a:pt x="59" y="105"/>
                    </a:lnTo>
                    <a:lnTo>
                      <a:pt x="57" y="95"/>
                    </a:lnTo>
                    <a:lnTo>
                      <a:pt x="57" y="90"/>
                    </a:lnTo>
                    <a:lnTo>
                      <a:pt x="60" y="85"/>
                    </a:lnTo>
                    <a:lnTo>
                      <a:pt x="57" y="73"/>
                    </a:lnTo>
                    <a:lnTo>
                      <a:pt x="60" y="67"/>
                    </a:lnTo>
                    <a:lnTo>
                      <a:pt x="65" y="63"/>
                    </a:lnTo>
                    <a:lnTo>
                      <a:pt x="72" y="62"/>
                    </a:lnTo>
                    <a:lnTo>
                      <a:pt x="77" y="65"/>
                    </a:lnTo>
                    <a:lnTo>
                      <a:pt x="82" y="65"/>
                    </a:lnTo>
                    <a:lnTo>
                      <a:pt x="87" y="70"/>
                    </a:lnTo>
                    <a:lnTo>
                      <a:pt x="89" y="77"/>
                    </a:lnTo>
                    <a:lnTo>
                      <a:pt x="95" y="78"/>
                    </a:lnTo>
                    <a:lnTo>
                      <a:pt x="100" y="72"/>
                    </a:lnTo>
                    <a:lnTo>
                      <a:pt x="105" y="65"/>
                    </a:lnTo>
                    <a:lnTo>
                      <a:pt x="117" y="0"/>
                    </a:lnTo>
                    <a:lnTo>
                      <a:pt x="177" y="10"/>
                    </a:lnTo>
                    <a:lnTo>
                      <a:pt x="265" y="25"/>
                    </a:lnTo>
                    <a:lnTo>
                      <a:pt x="350" y="37"/>
                    </a:lnTo>
                    <a:lnTo>
                      <a:pt x="440" y="48"/>
                    </a:lnTo>
                    <a:lnTo>
                      <a:pt x="380" y="511"/>
                    </a:lnTo>
                    <a:lnTo>
                      <a:pt x="380" y="514"/>
                    </a:lnTo>
                    <a:lnTo>
                      <a:pt x="345" y="509"/>
                    </a:lnTo>
                    <a:lnTo>
                      <a:pt x="242" y="494"/>
                    </a:lnTo>
                    <a:lnTo>
                      <a:pt x="152" y="445"/>
                    </a:lnTo>
                    <a:lnTo>
                      <a:pt x="15" y="366"/>
                    </a:lnTo>
                    <a:lnTo>
                      <a:pt x="0" y="356"/>
                    </a:lnTo>
                    <a:lnTo>
                      <a:pt x="2" y="351"/>
                    </a:lnTo>
                    <a:lnTo>
                      <a:pt x="9" y="341"/>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67" name="Freeform 599"/>
              <p:cNvSpPr>
                <a:spLocks/>
              </p:cNvSpPr>
              <p:nvPr/>
            </p:nvSpPr>
            <p:spPr bwMode="auto">
              <a:xfrm>
                <a:off x="2238" y="3105"/>
                <a:ext cx="16" cy="7"/>
              </a:xfrm>
              <a:custGeom>
                <a:avLst/>
                <a:gdLst/>
                <a:ahLst/>
                <a:cxnLst>
                  <a:cxn ang="0">
                    <a:pos x="16" y="5"/>
                  </a:cxn>
                  <a:cxn ang="0">
                    <a:pos x="15" y="4"/>
                  </a:cxn>
                  <a:cxn ang="0">
                    <a:pos x="11" y="4"/>
                  </a:cxn>
                  <a:cxn ang="0">
                    <a:pos x="10" y="0"/>
                  </a:cxn>
                  <a:cxn ang="0">
                    <a:pos x="6" y="2"/>
                  </a:cxn>
                  <a:cxn ang="0">
                    <a:pos x="0" y="4"/>
                  </a:cxn>
                  <a:cxn ang="0">
                    <a:pos x="3" y="4"/>
                  </a:cxn>
                  <a:cxn ang="0">
                    <a:pos x="10" y="7"/>
                  </a:cxn>
                  <a:cxn ang="0">
                    <a:pos x="13" y="7"/>
                  </a:cxn>
                  <a:cxn ang="0">
                    <a:pos x="16" y="5"/>
                  </a:cxn>
                </a:cxnLst>
                <a:rect l="0" t="0" r="r" b="b"/>
                <a:pathLst>
                  <a:path w="16" h="7">
                    <a:moveTo>
                      <a:pt x="16" y="5"/>
                    </a:moveTo>
                    <a:lnTo>
                      <a:pt x="15" y="4"/>
                    </a:lnTo>
                    <a:lnTo>
                      <a:pt x="11" y="4"/>
                    </a:lnTo>
                    <a:lnTo>
                      <a:pt x="10" y="0"/>
                    </a:lnTo>
                    <a:lnTo>
                      <a:pt x="6" y="2"/>
                    </a:lnTo>
                    <a:lnTo>
                      <a:pt x="0" y="4"/>
                    </a:lnTo>
                    <a:lnTo>
                      <a:pt x="3" y="4"/>
                    </a:lnTo>
                    <a:lnTo>
                      <a:pt x="10" y="7"/>
                    </a:lnTo>
                    <a:lnTo>
                      <a:pt x="13" y="7"/>
                    </a:lnTo>
                    <a:lnTo>
                      <a:pt x="16" y="5"/>
                    </a:lnTo>
                    <a:close/>
                  </a:path>
                </a:pathLst>
              </a:custGeom>
              <a:solidFill>
                <a:srgbClr val="FEE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68" name="Freeform 600"/>
              <p:cNvSpPr>
                <a:spLocks/>
              </p:cNvSpPr>
              <p:nvPr/>
            </p:nvSpPr>
            <p:spPr bwMode="auto">
              <a:xfrm>
                <a:off x="4306" y="3067"/>
                <a:ext cx="5" cy="5"/>
              </a:xfrm>
              <a:custGeom>
                <a:avLst/>
                <a:gdLst/>
                <a:ahLst/>
                <a:cxnLst>
                  <a:cxn ang="0">
                    <a:pos x="0" y="5"/>
                  </a:cxn>
                  <a:cxn ang="0">
                    <a:pos x="2" y="0"/>
                  </a:cxn>
                  <a:cxn ang="0">
                    <a:pos x="5" y="5"/>
                  </a:cxn>
                  <a:cxn ang="0">
                    <a:pos x="0" y="5"/>
                  </a:cxn>
                </a:cxnLst>
                <a:rect l="0" t="0" r="r" b="b"/>
                <a:pathLst>
                  <a:path w="5" h="5">
                    <a:moveTo>
                      <a:pt x="0" y="5"/>
                    </a:moveTo>
                    <a:lnTo>
                      <a:pt x="2" y="0"/>
                    </a:lnTo>
                    <a:lnTo>
                      <a:pt x="5" y="5"/>
                    </a:lnTo>
                    <a:lnTo>
                      <a:pt x="0" y="5"/>
                    </a:lnTo>
                    <a:close/>
                  </a:path>
                </a:pathLst>
              </a:custGeom>
              <a:solidFill>
                <a:srgbClr val="D5E05B"/>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69" name="Freeform 601"/>
              <p:cNvSpPr>
                <a:spLocks/>
              </p:cNvSpPr>
              <p:nvPr/>
            </p:nvSpPr>
            <p:spPr bwMode="auto">
              <a:xfrm>
                <a:off x="4306" y="3067"/>
                <a:ext cx="5" cy="5"/>
              </a:xfrm>
              <a:custGeom>
                <a:avLst/>
                <a:gdLst/>
                <a:ahLst/>
                <a:cxnLst>
                  <a:cxn ang="0">
                    <a:pos x="0" y="5"/>
                  </a:cxn>
                  <a:cxn ang="0">
                    <a:pos x="2" y="0"/>
                  </a:cxn>
                  <a:cxn ang="0">
                    <a:pos x="5" y="5"/>
                  </a:cxn>
                  <a:cxn ang="0">
                    <a:pos x="0" y="5"/>
                  </a:cxn>
                </a:cxnLst>
                <a:rect l="0" t="0" r="r" b="b"/>
                <a:pathLst>
                  <a:path w="5" h="5">
                    <a:moveTo>
                      <a:pt x="0" y="5"/>
                    </a:moveTo>
                    <a:lnTo>
                      <a:pt x="2" y="0"/>
                    </a:lnTo>
                    <a:lnTo>
                      <a:pt x="5" y="5"/>
                    </a:lnTo>
                    <a:lnTo>
                      <a:pt x="0" y="5"/>
                    </a:lnTo>
                  </a:path>
                </a:pathLst>
              </a:custGeom>
              <a:noFill/>
              <a:ln w="1111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70" name="Freeform 602"/>
              <p:cNvSpPr>
                <a:spLocks/>
              </p:cNvSpPr>
              <p:nvPr/>
            </p:nvSpPr>
            <p:spPr bwMode="auto">
              <a:xfrm>
                <a:off x="5180" y="2935"/>
                <a:ext cx="4" cy="4"/>
              </a:xfrm>
              <a:custGeom>
                <a:avLst/>
                <a:gdLst/>
                <a:ahLst/>
                <a:cxnLst>
                  <a:cxn ang="0">
                    <a:pos x="2" y="4"/>
                  </a:cxn>
                  <a:cxn ang="0">
                    <a:pos x="0" y="0"/>
                  </a:cxn>
                  <a:cxn ang="0">
                    <a:pos x="4" y="4"/>
                  </a:cxn>
                  <a:cxn ang="0">
                    <a:pos x="2" y="4"/>
                  </a:cxn>
                </a:cxnLst>
                <a:rect l="0" t="0" r="r" b="b"/>
                <a:pathLst>
                  <a:path w="4" h="4">
                    <a:moveTo>
                      <a:pt x="2" y="4"/>
                    </a:moveTo>
                    <a:lnTo>
                      <a:pt x="0" y="0"/>
                    </a:lnTo>
                    <a:lnTo>
                      <a:pt x="4" y="4"/>
                    </a:lnTo>
                    <a:lnTo>
                      <a:pt x="2" y="4"/>
                    </a:lnTo>
                    <a:close/>
                  </a:path>
                </a:pathLst>
              </a:custGeom>
              <a:solidFill>
                <a:srgbClr val="D5E05B"/>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71" name="Freeform 603"/>
              <p:cNvSpPr>
                <a:spLocks/>
              </p:cNvSpPr>
              <p:nvPr/>
            </p:nvSpPr>
            <p:spPr bwMode="auto">
              <a:xfrm>
                <a:off x="5180" y="2935"/>
                <a:ext cx="4" cy="4"/>
              </a:xfrm>
              <a:custGeom>
                <a:avLst/>
                <a:gdLst/>
                <a:ahLst/>
                <a:cxnLst>
                  <a:cxn ang="0">
                    <a:pos x="2" y="4"/>
                  </a:cxn>
                  <a:cxn ang="0">
                    <a:pos x="0" y="0"/>
                  </a:cxn>
                  <a:cxn ang="0">
                    <a:pos x="4" y="4"/>
                  </a:cxn>
                  <a:cxn ang="0">
                    <a:pos x="2" y="4"/>
                  </a:cxn>
                </a:cxnLst>
                <a:rect l="0" t="0" r="r" b="b"/>
                <a:pathLst>
                  <a:path w="4" h="4">
                    <a:moveTo>
                      <a:pt x="2" y="4"/>
                    </a:moveTo>
                    <a:lnTo>
                      <a:pt x="0" y="0"/>
                    </a:lnTo>
                    <a:lnTo>
                      <a:pt x="4" y="4"/>
                    </a:lnTo>
                    <a:lnTo>
                      <a:pt x="2" y="4"/>
                    </a:lnTo>
                  </a:path>
                </a:pathLst>
              </a:custGeom>
              <a:noFill/>
              <a:ln w="1111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72" name="Freeform 604"/>
              <p:cNvSpPr>
                <a:spLocks/>
              </p:cNvSpPr>
              <p:nvPr/>
            </p:nvSpPr>
            <p:spPr bwMode="auto">
              <a:xfrm>
                <a:off x="5209" y="2771"/>
                <a:ext cx="1" cy="5"/>
              </a:xfrm>
              <a:custGeom>
                <a:avLst/>
                <a:gdLst/>
                <a:ahLst/>
                <a:cxnLst>
                  <a:cxn ang="0">
                    <a:pos x="0" y="0"/>
                  </a:cxn>
                  <a:cxn ang="0">
                    <a:pos x="1" y="0"/>
                  </a:cxn>
                  <a:cxn ang="0">
                    <a:pos x="1" y="0"/>
                  </a:cxn>
                  <a:cxn ang="0">
                    <a:pos x="0" y="5"/>
                  </a:cxn>
                  <a:cxn ang="0">
                    <a:pos x="0" y="0"/>
                  </a:cxn>
                </a:cxnLst>
                <a:rect l="0" t="0" r="r" b="b"/>
                <a:pathLst>
                  <a:path w="1" h="5">
                    <a:moveTo>
                      <a:pt x="0" y="0"/>
                    </a:moveTo>
                    <a:lnTo>
                      <a:pt x="1" y="0"/>
                    </a:lnTo>
                    <a:lnTo>
                      <a:pt x="1" y="0"/>
                    </a:lnTo>
                    <a:lnTo>
                      <a:pt x="0" y="5"/>
                    </a:lnTo>
                    <a:lnTo>
                      <a:pt x="0" y="0"/>
                    </a:lnTo>
                    <a:close/>
                  </a:path>
                </a:pathLst>
              </a:custGeom>
              <a:solidFill>
                <a:srgbClr val="D5E05B"/>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73" name="Freeform 605"/>
              <p:cNvSpPr>
                <a:spLocks/>
              </p:cNvSpPr>
              <p:nvPr/>
            </p:nvSpPr>
            <p:spPr bwMode="auto">
              <a:xfrm>
                <a:off x="5209" y="2771"/>
                <a:ext cx="1" cy="5"/>
              </a:xfrm>
              <a:custGeom>
                <a:avLst/>
                <a:gdLst/>
                <a:ahLst/>
                <a:cxnLst>
                  <a:cxn ang="0">
                    <a:pos x="0" y="0"/>
                  </a:cxn>
                  <a:cxn ang="0">
                    <a:pos x="1" y="0"/>
                  </a:cxn>
                  <a:cxn ang="0">
                    <a:pos x="1" y="0"/>
                  </a:cxn>
                  <a:cxn ang="0">
                    <a:pos x="0" y="5"/>
                  </a:cxn>
                  <a:cxn ang="0">
                    <a:pos x="0" y="0"/>
                  </a:cxn>
                </a:cxnLst>
                <a:rect l="0" t="0" r="r" b="b"/>
                <a:pathLst>
                  <a:path w="1" h="5">
                    <a:moveTo>
                      <a:pt x="0" y="0"/>
                    </a:moveTo>
                    <a:lnTo>
                      <a:pt x="1" y="0"/>
                    </a:lnTo>
                    <a:lnTo>
                      <a:pt x="1" y="0"/>
                    </a:lnTo>
                    <a:lnTo>
                      <a:pt x="0" y="5"/>
                    </a:lnTo>
                    <a:lnTo>
                      <a:pt x="0" y="0"/>
                    </a:lnTo>
                  </a:path>
                </a:pathLst>
              </a:custGeom>
              <a:noFill/>
              <a:ln w="1111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74" name="Freeform 606"/>
              <p:cNvSpPr>
                <a:spLocks/>
              </p:cNvSpPr>
              <p:nvPr/>
            </p:nvSpPr>
            <p:spPr bwMode="auto">
              <a:xfrm>
                <a:off x="4021" y="3377"/>
                <a:ext cx="42" cy="273"/>
              </a:xfrm>
              <a:custGeom>
                <a:avLst/>
                <a:gdLst/>
                <a:ahLst/>
                <a:cxnLst>
                  <a:cxn ang="0">
                    <a:pos x="24" y="273"/>
                  </a:cxn>
                  <a:cxn ang="0">
                    <a:pos x="19" y="268"/>
                  </a:cxn>
                  <a:cxn ang="0">
                    <a:pos x="19" y="268"/>
                  </a:cxn>
                  <a:cxn ang="0">
                    <a:pos x="17" y="263"/>
                  </a:cxn>
                  <a:cxn ang="0">
                    <a:pos x="22" y="258"/>
                  </a:cxn>
                  <a:cxn ang="0">
                    <a:pos x="24" y="253"/>
                  </a:cxn>
                  <a:cxn ang="0">
                    <a:pos x="25" y="248"/>
                  </a:cxn>
                  <a:cxn ang="0">
                    <a:pos x="25" y="248"/>
                  </a:cxn>
                  <a:cxn ang="0">
                    <a:pos x="30" y="243"/>
                  </a:cxn>
                  <a:cxn ang="0">
                    <a:pos x="30" y="243"/>
                  </a:cxn>
                  <a:cxn ang="0">
                    <a:pos x="32" y="238"/>
                  </a:cxn>
                  <a:cxn ang="0">
                    <a:pos x="32" y="236"/>
                  </a:cxn>
                  <a:cxn ang="0">
                    <a:pos x="32" y="233"/>
                  </a:cxn>
                  <a:cxn ang="0">
                    <a:pos x="30" y="228"/>
                  </a:cxn>
                  <a:cxn ang="0">
                    <a:pos x="30" y="223"/>
                  </a:cxn>
                  <a:cxn ang="0">
                    <a:pos x="29" y="223"/>
                  </a:cxn>
                  <a:cxn ang="0">
                    <a:pos x="27" y="218"/>
                  </a:cxn>
                  <a:cxn ang="0">
                    <a:pos x="30" y="211"/>
                  </a:cxn>
                  <a:cxn ang="0">
                    <a:pos x="30" y="206"/>
                  </a:cxn>
                  <a:cxn ang="0">
                    <a:pos x="30" y="201"/>
                  </a:cxn>
                  <a:cxn ang="0">
                    <a:pos x="32" y="196"/>
                  </a:cxn>
                  <a:cxn ang="0">
                    <a:pos x="35" y="191"/>
                  </a:cxn>
                  <a:cxn ang="0">
                    <a:pos x="37" y="188"/>
                  </a:cxn>
                  <a:cxn ang="0">
                    <a:pos x="37" y="184"/>
                  </a:cxn>
                  <a:cxn ang="0">
                    <a:pos x="40" y="179"/>
                  </a:cxn>
                  <a:cxn ang="0">
                    <a:pos x="39" y="174"/>
                  </a:cxn>
                  <a:cxn ang="0">
                    <a:pos x="42" y="169"/>
                  </a:cxn>
                  <a:cxn ang="0">
                    <a:pos x="39" y="164"/>
                  </a:cxn>
                  <a:cxn ang="0">
                    <a:pos x="42" y="159"/>
                  </a:cxn>
                  <a:cxn ang="0">
                    <a:pos x="40" y="154"/>
                  </a:cxn>
                  <a:cxn ang="0">
                    <a:pos x="40" y="149"/>
                  </a:cxn>
                  <a:cxn ang="0">
                    <a:pos x="39" y="149"/>
                  </a:cxn>
                  <a:cxn ang="0">
                    <a:pos x="35" y="144"/>
                  </a:cxn>
                  <a:cxn ang="0">
                    <a:pos x="30" y="138"/>
                  </a:cxn>
                  <a:cxn ang="0">
                    <a:pos x="30" y="133"/>
                  </a:cxn>
                  <a:cxn ang="0">
                    <a:pos x="27" y="128"/>
                  </a:cxn>
                  <a:cxn ang="0">
                    <a:pos x="25" y="126"/>
                  </a:cxn>
                  <a:cxn ang="0">
                    <a:pos x="24" y="121"/>
                  </a:cxn>
                  <a:cxn ang="0">
                    <a:pos x="19" y="116"/>
                  </a:cxn>
                  <a:cxn ang="0">
                    <a:pos x="19" y="113"/>
                  </a:cxn>
                  <a:cxn ang="0">
                    <a:pos x="20" y="108"/>
                  </a:cxn>
                  <a:cxn ang="0">
                    <a:pos x="19" y="103"/>
                  </a:cxn>
                  <a:cxn ang="0">
                    <a:pos x="15" y="98"/>
                  </a:cxn>
                  <a:cxn ang="0">
                    <a:pos x="12" y="93"/>
                  </a:cxn>
                  <a:cxn ang="0">
                    <a:pos x="7" y="88"/>
                  </a:cxn>
                  <a:cxn ang="0">
                    <a:pos x="5" y="86"/>
                  </a:cxn>
                  <a:cxn ang="0">
                    <a:pos x="4" y="84"/>
                  </a:cxn>
                  <a:cxn ang="0">
                    <a:pos x="4" y="78"/>
                  </a:cxn>
                  <a:cxn ang="0">
                    <a:pos x="2" y="73"/>
                  </a:cxn>
                  <a:cxn ang="0">
                    <a:pos x="2" y="61"/>
                  </a:cxn>
                  <a:cxn ang="0">
                    <a:pos x="2" y="56"/>
                  </a:cxn>
                  <a:cxn ang="0">
                    <a:pos x="2" y="43"/>
                  </a:cxn>
                  <a:cxn ang="0">
                    <a:pos x="2" y="38"/>
                  </a:cxn>
                  <a:cxn ang="0">
                    <a:pos x="2" y="28"/>
                  </a:cxn>
                  <a:cxn ang="0">
                    <a:pos x="0" y="23"/>
                  </a:cxn>
                  <a:cxn ang="0">
                    <a:pos x="0" y="11"/>
                  </a:cxn>
                  <a:cxn ang="0">
                    <a:pos x="0" y="5"/>
                  </a:cxn>
                  <a:cxn ang="0">
                    <a:pos x="0" y="0"/>
                  </a:cxn>
                </a:cxnLst>
                <a:rect l="0" t="0" r="r" b="b"/>
                <a:pathLst>
                  <a:path w="42" h="273">
                    <a:moveTo>
                      <a:pt x="24" y="273"/>
                    </a:moveTo>
                    <a:lnTo>
                      <a:pt x="19" y="268"/>
                    </a:lnTo>
                    <a:lnTo>
                      <a:pt x="19" y="268"/>
                    </a:lnTo>
                    <a:lnTo>
                      <a:pt x="17" y="263"/>
                    </a:lnTo>
                    <a:lnTo>
                      <a:pt x="22" y="258"/>
                    </a:lnTo>
                    <a:lnTo>
                      <a:pt x="24" y="253"/>
                    </a:lnTo>
                    <a:lnTo>
                      <a:pt x="25" y="248"/>
                    </a:lnTo>
                    <a:lnTo>
                      <a:pt x="25" y="248"/>
                    </a:lnTo>
                    <a:lnTo>
                      <a:pt x="30" y="243"/>
                    </a:lnTo>
                    <a:lnTo>
                      <a:pt x="30" y="243"/>
                    </a:lnTo>
                    <a:lnTo>
                      <a:pt x="32" y="238"/>
                    </a:lnTo>
                    <a:lnTo>
                      <a:pt x="32" y="236"/>
                    </a:lnTo>
                    <a:lnTo>
                      <a:pt x="32" y="233"/>
                    </a:lnTo>
                    <a:lnTo>
                      <a:pt x="30" y="228"/>
                    </a:lnTo>
                    <a:lnTo>
                      <a:pt x="30" y="223"/>
                    </a:lnTo>
                    <a:lnTo>
                      <a:pt x="29" y="223"/>
                    </a:lnTo>
                    <a:lnTo>
                      <a:pt x="27" y="218"/>
                    </a:lnTo>
                    <a:lnTo>
                      <a:pt x="30" y="211"/>
                    </a:lnTo>
                    <a:lnTo>
                      <a:pt x="30" y="206"/>
                    </a:lnTo>
                    <a:lnTo>
                      <a:pt x="30" y="201"/>
                    </a:lnTo>
                    <a:lnTo>
                      <a:pt x="32" y="196"/>
                    </a:lnTo>
                    <a:lnTo>
                      <a:pt x="35" y="191"/>
                    </a:lnTo>
                    <a:lnTo>
                      <a:pt x="37" y="188"/>
                    </a:lnTo>
                    <a:lnTo>
                      <a:pt x="37" y="184"/>
                    </a:lnTo>
                    <a:lnTo>
                      <a:pt x="40" y="179"/>
                    </a:lnTo>
                    <a:lnTo>
                      <a:pt x="39" y="174"/>
                    </a:lnTo>
                    <a:lnTo>
                      <a:pt x="42" y="169"/>
                    </a:lnTo>
                    <a:lnTo>
                      <a:pt x="39" y="164"/>
                    </a:lnTo>
                    <a:lnTo>
                      <a:pt x="42" y="159"/>
                    </a:lnTo>
                    <a:lnTo>
                      <a:pt x="40" y="154"/>
                    </a:lnTo>
                    <a:lnTo>
                      <a:pt x="40" y="149"/>
                    </a:lnTo>
                    <a:lnTo>
                      <a:pt x="39" y="149"/>
                    </a:lnTo>
                    <a:lnTo>
                      <a:pt x="35" y="144"/>
                    </a:lnTo>
                    <a:lnTo>
                      <a:pt x="30" y="138"/>
                    </a:lnTo>
                    <a:lnTo>
                      <a:pt x="30" y="133"/>
                    </a:lnTo>
                    <a:lnTo>
                      <a:pt x="27" y="128"/>
                    </a:lnTo>
                    <a:lnTo>
                      <a:pt x="25" y="126"/>
                    </a:lnTo>
                    <a:lnTo>
                      <a:pt x="24" y="121"/>
                    </a:lnTo>
                    <a:lnTo>
                      <a:pt x="19" y="116"/>
                    </a:lnTo>
                    <a:lnTo>
                      <a:pt x="19" y="113"/>
                    </a:lnTo>
                    <a:lnTo>
                      <a:pt x="20" y="108"/>
                    </a:lnTo>
                    <a:lnTo>
                      <a:pt x="19" y="103"/>
                    </a:lnTo>
                    <a:lnTo>
                      <a:pt x="15" y="98"/>
                    </a:lnTo>
                    <a:lnTo>
                      <a:pt x="12" y="93"/>
                    </a:lnTo>
                    <a:lnTo>
                      <a:pt x="7" y="88"/>
                    </a:lnTo>
                    <a:lnTo>
                      <a:pt x="5" y="86"/>
                    </a:lnTo>
                    <a:lnTo>
                      <a:pt x="4" y="84"/>
                    </a:lnTo>
                    <a:lnTo>
                      <a:pt x="4" y="78"/>
                    </a:lnTo>
                    <a:lnTo>
                      <a:pt x="2" y="73"/>
                    </a:lnTo>
                    <a:lnTo>
                      <a:pt x="2" y="61"/>
                    </a:lnTo>
                    <a:lnTo>
                      <a:pt x="2" y="56"/>
                    </a:lnTo>
                    <a:lnTo>
                      <a:pt x="2" y="43"/>
                    </a:lnTo>
                    <a:lnTo>
                      <a:pt x="2" y="38"/>
                    </a:lnTo>
                    <a:lnTo>
                      <a:pt x="2" y="28"/>
                    </a:lnTo>
                    <a:lnTo>
                      <a:pt x="0" y="23"/>
                    </a:lnTo>
                    <a:lnTo>
                      <a:pt x="0" y="11"/>
                    </a:lnTo>
                    <a:lnTo>
                      <a:pt x="0" y="5"/>
                    </a:lnTo>
                    <a:lnTo>
                      <a:pt x="0"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2368" name="Group 2367"/>
            <p:cNvGrpSpPr/>
            <p:nvPr/>
          </p:nvGrpSpPr>
          <p:grpSpPr>
            <a:xfrm>
              <a:off x="10264286" y="4208794"/>
              <a:ext cx="4172435" cy="2220581"/>
              <a:chOff x="9982200" y="1276354"/>
              <a:chExt cx="4109064" cy="2288243"/>
            </a:xfrm>
          </p:grpSpPr>
          <p:sp>
            <p:nvSpPr>
              <p:cNvPr id="1776" name="Freeform 608"/>
              <p:cNvSpPr>
                <a:spLocks/>
              </p:cNvSpPr>
              <p:nvPr/>
            </p:nvSpPr>
            <p:spPr bwMode="auto">
              <a:xfrm>
                <a:off x="13485458" y="2247258"/>
                <a:ext cx="24483" cy="18958"/>
              </a:xfrm>
              <a:custGeom>
                <a:avLst/>
                <a:gdLst/>
                <a:ahLst/>
                <a:cxnLst>
                  <a:cxn ang="0">
                    <a:pos x="22" y="2"/>
                  </a:cxn>
                  <a:cxn ang="0">
                    <a:pos x="20" y="2"/>
                  </a:cxn>
                  <a:cxn ang="0">
                    <a:pos x="19" y="0"/>
                  </a:cxn>
                  <a:cxn ang="0">
                    <a:pos x="19" y="0"/>
                  </a:cxn>
                  <a:cxn ang="0">
                    <a:pos x="15" y="0"/>
                  </a:cxn>
                  <a:cxn ang="0">
                    <a:pos x="10" y="0"/>
                  </a:cxn>
                  <a:cxn ang="0">
                    <a:pos x="5" y="4"/>
                  </a:cxn>
                  <a:cxn ang="0">
                    <a:pos x="2" y="9"/>
                  </a:cxn>
                  <a:cxn ang="0">
                    <a:pos x="0" y="14"/>
                  </a:cxn>
                </a:cxnLst>
                <a:rect l="0" t="0" r="r" b="b"/>
                <a:pathLst>
                  <a:path w="22" h="14">
                    <a:moveTo>
                      <a:pt x="22" y="2"/>
                    </a:moveTo>
                    <a:lnTo>
                      <a:pt x="20" y="2"/>
                    </a:lnTo>
                    <a:lnTo>
                      <a:pt x="19" y="0"/>
                    </a:lnTo>
                    <a:lnTo>
                      <a:pt x="19" y="0"/>
                    </a:lnTo>
                    <a:lnTo>
                      <a:pt x="15" y="0"/>
                    </a:lnTo>
                    <a:lnTo>
                      <a:pt x="10" y="0"/>
                    </a:lnTo>
                    <a:lnTo>
                      <a:pt x="5" y="4"/>
                    </a:lnTo>
                    <a:lnTo>
                      <a:pt x="2" y="9"/>
                    </a:lnTo>
                    <a:lnTo>
                      <a:pt x="0" y="14"/>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77" name="Freeform 609"/>
              <p:cNvSpPr>
                <a:spLocks/>
              </p:cNvSpPr>
              <p:nvPr/>
            </p:nvSpPr>
            <p:spPr bwMode="auto">
              <a:xfrm>
                <a:off x="13231727" y="2266215"/>
                <a:ext cx="253730" cy="62289"/>
              </a:xfrm>
              <a:custGeom>
                <a:avLst/>
                <a:gdLst/>
                <a:ahLst/>
                <a:cxnLst>
                  <a:cxn ang="0">
                    <a:pos x="228" y="0"/>
                  </a:cxn>
                  <a:cxn ang="0">
                    <a:pos x="228" y="0"/>
                  </a:cxn>
                  <a:cxn ang="0">
                    <a:pos x="223" y="1"/>
                  </a:cxn>
                  <a:cxn ang="0">
                    <a:pos x="217" y="3"/>
                  </a:cxn>
                  <a:cxn ang="0">
                    <a:pos x="212" y="3"/>
                  </a:cxn>
                  <a:cxn ang="0">
                    <a:pos x="207" y="4"/>
                  </a:cxn>
                  <a:cxn ang="0">
                    <a:pos x="202" y="6"/>
                  </a:cxn>
                  <a:cxn ang="0">
                    <a:pos x="200" y="6"/>
                  </a:cxn>
                  <a:cxn ang="0">
                    <a:pos x="195" y="8"/>
                  </a:cxn>
                  <a:cxn ang="0">
                    <a:pos x="190" y="8"/>
                  </a:cxn>
                  <a:cxn ang="0">
                    <a:pos x="185" y="9"/>
                  </a:cxn>
                  <a:cxn ang="0">
                    <a:pos x="180" y="11"/>
                  </a:cxn>
                  <a:cxn ang="0">
                    <a:pos x="173" y="11"/>
                  </a:cxn>
                  <a:cxn ang="0">
                    <a:pos x="170" y="13"/>
                  </a:cxn>
                  <a:cxn ang="0">
                    <a:pos x="165" y="14"/>
                  </a:cxn>
                  <a:cxn ang="0">
                    <a:pos x="159" y="14"/>
                  </a:cxn>
                  <a:cxn ang="0">
                    <a:pos x="154" y="16"/>
                  </a:cxn>
                  <a:cxn ang="0">
                    <a:pos x="149" y="18"/>
                  </a:cxn>
                  <a:cxn ang="0">
                    <a:pos x="144" y="18"/>
                  </a:cxn>
                  <a:cxn ang="0">
                    <a:pos x="124" y="23"/>
                  </a:cxn>
                  <a:cxn ang="0">
                    <a:pos x="119" y="23"/>
                  </a:cxn>
                  <a:cxn ang="0">
                    <a:pos x="114" y="24"/>
                  </a:cxn>
                  <a:cxn ang="0">
                    <a:pos x="107" y="26"/>
                  </a:cxn>
                  <a:cxn ang="0">
                    <a:pos x="104" y="26"/>
                  </a:cxn>
                  <a:cxn ang="0">
                    <a:pos x="97" y="28"/>
                  </a:cxn>
                  <a:cxn ang="0">
                    <a:pos x="92" y="29"/>
                  </a:cxn>
                  <a:cxn ang="0">
                    <a:pos x="87" y="29"/>
                  </a:cxn>
                  <a:cxn ang="0">
                    <a:pos x="82" y="31"/>
                  </a:cxn>
                  <a:cxn ang="0">
                    <a:pos x="82" y="31"/>
                  </a:cxn>
                  <a:cxn ang="0">
                    <a:pos x="77" y="33"/>
                  </a:cxn>
                  <a:cxn ang="0">
                    <a:pos x="70" y="33"/>
                  </a:cxn>
                  <a:cxn ang="0">
                    <a:pos x="65" y="34"/>
                  </a:cxn>
                  <a:cxn ang="0">
                    <a:pos x="60" y="34"/>
                  </a:cxn>
                  <a:cxn ang="0">
                    <a:pos x="55" y="36"/>
                  </a:cxn>
                  <a:cxn ang="0">
                    <a:pos x="50" y="38"/>
                  </a:cxn>
                  <a:cxn ang="0">
                    <a:pos x="45" y="38"/>
                  </a:cxn>
                  <a:cxn ang="0">
                    <a:pos x="42" y="38"/>
                  </a:cxn>
                  <a:cxn ang="0">
                    <a:pos x="37" y="39"/>
                  </a:cxn>
                  <a:cxn ang="0">
                    <a:pos x="32" y="41"/>
                  </a:cxn>
                  <a:cxn ang="0">
                    <a:pos x="22" y="43"/>
                  </a:cxn>
                  <a:cxn ang="0">
                    <a:pos x="17" y="44"/>
                  </a:cxn>
                  <a:cxn ang="0">
                    <a:pos x="12" y="44"/>
                  </a:cxn>
                  <a:cxn ang="0">
                    <a:pos x="5" y="44"/>
                  </a:cxn>
                  <a:cxn ang="0">
                    <a:pos x="0" y="46"/>
                  </a:cxn>
                </a:cxnLst>
                <a:rect l="0" t="0" r="r" b="b"/>
                <a:pathLst>
                  <a:path w="228" h="46">
                    <a:moveTo>
                      <a:pt x="228" y="0"/>
                    </a:moveTo>
                    <a:lnTo>
                      <a:pt x="228" y="0"/>
                    </a:lnTo>
                    <a:lnTo>
                      <a:pt x="223" y="1"/>
                    </a:lnTo>
                    <a:lnTo>
                      <a:pt x="217" y="3"/>
                    </a:lnTo>
                    <a:lnTo>
                      <a:pt x="212" y="3"/>
                    </a:lnTo>
                    <a:lnTo>
                      <a:pt x="207" y="4"/>
                    </a:lnTo>
                    <a:lnTo>
                      <a:pt x="202" y="6"/>
                    </a:lnTo>
                    <a:lnTo>
                      <a:pt x="200" y="6"/>
                    </a:lnTo>
                    <a:lnTo>
                      <a:pt x="195" y="8"/>
                    </a:lnTo>
                    <a:lnTo>
                      <a:pt x="190" y="8"/>
                    </a:lnTo>
                    <a:lnTo>
                      <a:pt x="185" y="9"/>
                    </a:lnTo>
                    <a:lnTo>
                      <a:pt x="180" y="11"/>
                    </a:lnTo>
                    <a:lnTo>
                      <a:pt x="173" y="11"/>
                    </a:lnTo>
                    <a:lnTo>
                      <a:pt x="170" y="13"/>
                    </a:lnTo>
                    <a:lnTo>
                      <a:pt x="165" y="14"/>
                    </a:lnTo>
                    <a:lnTo>
                      <a:pt x="159" y="14"/>
                    </a:lnTo>
                    <a:lnTo>
                      <a:pt x="154" y="16"/>
                    </a:lnTo>
                    <a:lnTo>
                      <a:pt x="149" y="18"/>
                    </a:lnTo>
                    <a:lnTo>
                      <a:pt x="144" y="18"/>
                    </a:lnTo>
                    <a:lnTo>
                      <a:pt x="124" y="23"/>
                    </a:lnTo>
                    <a:lnTo>
                      <a:pt x="119" y="23"/>
                    </a:lnTo>
                    <a:lnTo>
                      <a:pt x="114" y="24"/>
                    </a:lnTo>
                    <a:lnTo>
                      <a:pt x="107" y="26"/>
                    </a:lnTo>
                    <a:lnTo>
                      <a:pt x="104" y="26"/>
                    </a:lnTo>
                    <a:lnTo>
                      <a:pt x="97" y="28"/>
                    </a:lnTo>
                    <a:lnTo>
                      <a:pt x="92" y="29"/>
                    </a:lnTo>
                    <a:lnTo>
                      <a:pt x="87" y="29"/>
                    </a:lnTo>
                    <a:lnTo>
                      <a:pt x="82" y="31"/>
                    </a:lnTo>
                    <a:lnTo>
                      <a:pt x="82" y="31"/>
                    </a:lnTo>
                    <a:lnTo>
                      <a:pt x="77" y="33"/>
                    </a:lnTo>
                    <a:lnTo>
                      <a:pt x="70" y="33"/>
                    </a:lnTo>
                    <a:lnTo>
                      <a:pt x="65" y="34"/>
                    </a:lnTo>
                    <a:lnTo>
                      <a:pt x="60" y="34"/>
                    </a:lnTo>
                    <a:lnTo>
                      <a:pt x="55" y="36"/>
                    </a:lnTo>
                    <a:lnTo>
                      <a:pt x="50" y="38"/>
                    </a:lnTo>
                    <a:lnTo>
                      <a:pt x="45" y="38"/>
                    </a:lnTo>
                    <a:lnTo>
                      <a:pt x="42" y="38"/>
                    </a:lnTo>
                    <a:lnTo>
                      <a:pt x="37" y="39"/>
                    </a:lnTo>
                    <a:lnTo>
                      <a:pt x="32" y="41"/>
                    </a:lnTo>
                    <a:lnTo>
                      <a:pt x="22" y="43"/>
                    </a:lnTo>
                    <a:lnTo>
                      <a:pt x="17" y="44"/>
                    </a:lnTo>
                    <a:lnTo>
                      <a:pt x="12" y="44"/>
                    </a:lnTo>
                    <a:lnTo>
                      <a:pt x="5" y="44"/>
                    </a:lnTo>
                    <a:lnTo>
                      <a:pt x="0" y="46"/>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78" name="Freeform 610"/>
              <p:cNvSpPr>
                <a:spLocks/>
              </p:cNvSpPr>
              <p:nvPr/>
            </p:nvSpPr>
            <p:spPr bwMode="auto">
              <a:xfrm>
                <a:off x="13359705" y="2344754"/>
                <a:ext cx="48965" cy="31145"/>
              </a:xfrm>
              <a:custGeom>
                <a:avLst/>
                <a:gdLst/>
                <a:ahLst/>
                <a:cxnLst>
                  <a:cxn ang="0">
                    <a:pos x="44" y="23"/>
                  </a:cxn>
                  <a:cxn ang="0">
                    <a:pos x="40" y="21"/>
                  </a:cxn>
                  <a:cxn ang="0">
                    <a:pos x="35" y="18"/>
                  </a:cxn>
                  <a:cxn ang="0">
                    <a:pos x="30" y="16"/>
                  </a:cxn>
                  <a:cxn ang="0">
                    <a:pos x="25" y="16"/>
                  </a:cxn>
                  <a:cxn ang="0">
                    <a:pos x="24" y="16"/>
                  </a:cxn>
                  <a:cxn ang="0">
                    <a:pos x="17" y="13"/>
                  </a:cxn>
                  <a:cxn ang="0">
                    <a:pos x="19" y="8"/>
                  </a:cxn>
                  <a:cxn ang="0">
                    <a:pos x="15" y="3"/>
                  </a:cxn>
                  <a:cxn ang="0">
                    <a:pos x="10" y="0"/>
                  </a:cxn>
                  <a:cxn ang="0">
                    <a:pos x="0" y="0"/>
                  </a:cxn>
                </a:cxnLst>
                <a:rect l="0" t="0" r="r" b="b"/>
                <a:pathLst>
                  <a:path w="44" h="23">
                    <a:moveTo>
                      <a:pt x="44" y="23"/>
                    </a:moveTo>
                    <a:lnTo>
                      <a:pt x="40" y="21"/>
                    </a:lnTo>
                    <a:lnTo>
                      <a:pt x="35" y="18"/>
                    </a:lnTo>
                    <a:lnTo>
                      <a:pt x="30" y="16"/>
                    </a:lnTo>
                    <a:lnTo>
                      <a:pt x="25" y="16"/>
                    </a:lnTo>
                    <a:lnTo>
                      <a:pt x="24" y="16"/>
                    </a:lnTo>
                    <a:lnTo>
                      <a:pt x="17" y="13"/>
                    </a:lnTo>
                    <a:lnTo>
                      <a:pt x="19" y="8"/>
                    </a:lnTo>
                    <a:lnTo>
                      <a:pt x="15" y="3"/>
                    </a:lnTo>
                    <a:lnTo>
                      <a:pt x="10" y="0"/>
                    </a:lnTo>
                    <a:lnTo>
                      <a:pt x="0"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79" name="Freeform 611"/>
              <p:cNvSpPr>
                <a:spLocks/>
              </p:cNvSpPr>
              <p:nvPr/>
            </p:nvSpPr>
            <p:spPr bwMode="auto">
              <a:xfrm>
                <a:off x="13504376" y="2067160"/>
                <a:ext cx="42288" cy="182806"/>
              </a:xfrm>
              <a:custGeom>
                <a:avLst/>
                <a:gdLst/>
                <a:ahLst/>
                <a:cxnLst>
                  <a:cxn ang="0">
                    <a:pos x="5" y="135"/>
                  </a:cxn>
                  <a:cxn ang="0">
                    <a:pos x="10" y="132"/>
                  </a:cxn>
                  <a:cxn ang="0">
                    <a:pos x="15" y="128"/>
                  </a:cxn>
                  <a:cxn ang="0">
                    <a:pos x="20" y="123"/>
                  </a:cxn>
                  <a:cxn ang="0">
                    <a:pos x="22" y="118"/>
                  </a:cxn>
                  <a:cxn ang="0">
                    <a:pos x="23" y="115"/>
                  </a:cxn>
                  <a:cxn ang="0">
                    <a:pos x="23" y="113"/>
                  </a:cxn>
                  <a:cxn ang="0">
                    <a:pos x="23" y="113"/>
                  </a:cxn>
                  <a:cxn ang="0">
                    <a:pos x="25" y="112"/>
                  </a:cxn>
                  <a:cxn ang="0">
                    <a:pos x="30" y="107"/>
                  </a:cxn>
                  <a:cxn ang="0">
                    <a:pos x="35" y="102"/>
                  </a:cxn>
                  <a:cxn ang="0">
                    <a:pos x="35" y="102"/>
                  </a:cxn>
                  <a:cxn ang="0">
                    <a:pos x="38" y="97"/>
                  </a:cxn>
                  <a:cxn ang="0">
                    <a:pos x="37" y="95"/>
                  </a:cxn>
                  <a:cxn ang="0">
                    <a:pos x="32" y="90"/>
                  </a:cxn>
                  <a:cxn ang="0">
                    <a:pos x="27" y="87"/>
                  </a:cxn>
                  <a:cxn ang="0">
                    <a:pos x="22" y="82"/>
                  </a:cxn>
                  <a:cxn ang="0">
                    <a:pos x="18" y="80"/>
                  </a:cxn>
                  <a:cxn ang="0">
                    <a:pos x="13" y="77"/>
                  </a:cxn>
                  <a:cxn ang="0">
                    <a:pos x="12" y="72"/>
                  </a:cxn>
                  <a:cxn ang="0">
                    <a:pos x="7" y="70"/>
                  </a:cxn>
                  <a:cxn ang="0">
                    <a:pos x="2" y="65"/>
                  </a:cxn>
                  <a:cxn ang="0">
                    <a:pos x="2" y="65"/>
                  </a:cxn>
                  <a:cxn ang="0">
                    <a:pos x="2" y="62"/>
                  </a:cxn>
                  <a:cxn ang="0">
                    <a:pos x="0" y="55"/>
                  </a:cxn>
                  <a:cxn ang="0">
                    <a:pos x="5" y="50"/>
                  </a:cxn>
                  <a:cxn ang="0">
                    <a:pos x="7" y="45"/>
                  </a:cxn>
                  <a:cxn ang="0">
                    <a:pos x="3" y="40"/>
                  </a:cxn>
                  <a:cxn ang="0">
                    <a:pos x="2" y="40"/>
                  </a:cxn>
                  <a:cxn ang="0">
                    <a:pos x="0" y="35"/>
                  </a:cxn>
                  <a:cxn ang="0">
                    <a:pos x="5" y="30"/>
                  </a:cxn>
                  <a:cxn ang="0">
                    <a:pos x="7" y="27"/>
                  </a:cxn>
                  <a:cxn ang="0">
                    <a:pos x="8" y="22"/>
                  </a:cxn>
                  <a:cxn ang="0">
                    <a:pos x="10" y="17"/>
                  </a:cxn>
                  <a:cxn ang="0">
                    <a:pos x="10" y="12"/>
                  </a:cxn>
                  <a:cxn ang="0">
                    <a:pos x="13" y="7"/>
                  </a:cxn>
                  <a:cxn ang="0">
                    <a:pos x="13" y="5"/>
                  </a:cxn>
                  <a:cxn ang="0">
                    <a:pos x="18" y="0"/>
                  </a:cxn>
                  <a:cxn ang="0">
                    <a:pos x="18" y="0"/>
                  </a:cxn>
                </a:cxnLst>
                <a:rect l="0" t="0" r="r" b="b"/>
                <a:pathLst>
                  <a:path w="38" h="135">
                    <a:moveTo>
                      <a:pt x="5" y="135"/>
                    </a:moveTo>
                    <a:lnTo>
                      <a:pt x="10" y="132"/>
                    </a:lnTo>
                    <a:lnTo>
                      <a:pt x="15" y="128"/>
                    </a:lnTo>
                    <a:lnTo>
                      <a:pt x="20" y="123"/>
                    </a:lnTo>
                    <a:lnTo>
                      <a:pt x="22" y="118"/>
                    </a:lnTo>
                    <a:lnTo>
                      <a:pt x="23" y="115"/>
                    </a:lnTo>
                    <a:lnTo>
                      <a:pt x="23" y="113"/>
                    </a:lnTo>
                    <a:lnTo>
                      <a:pt x="23" y="113"/>
                    </a:lnTo>
                    <a:lnTo>
                      <a:pt x="25" y="112"/>
                    </a:lnTo>
                    <a:lnTo>
                      <a:pt x="30" y="107"/>
                    </a:lnTo>
                    <a:lnTo>
                      <a:pt x="35" y="102"/>
                    </a:lnTo>
                    <a:lnTo>
                      <a:pt x="35" y="102"/>
                    </a:lnTo>
                    <a:lnTo>
                      <a:pt x="38" y="97"/>
                    </a:lnTo>
                    <a:lnTo>
                      <a:pt x="37" y="95"/>
                    </a:lnTo>
                    <a:lnTo>
                      <a:pt x="32" y="90"/>
                    </a:lnTo>
                    <a:lnTo>
                      <a:pt x="27" y="87"/>
                    </a:lnTo>
                    <a:lnTo>
                      <a:pt x="22" y="82"/>
                    </a:lnTo>
                    <a:lnTo>
                      <a:pt x="18" y="80"/>
                    </a:lnTo>
                    <a:lnTo>
                      <a:pt x="13" y="77"/>
                    </a:lnTo>
                    <a:lnTo>
                      <a:pt x="12" y="72"/>
                    </a:lnTo>
                    <a:lnTo>
                      <a:pt x="7" y="70"/>
                    </a:lnTo>
                    <a:lnTo>
                      <a:pt x="2" y="65"/>
                    </a:lnTo>
                    <a:lnTo>
                      <a:pt x="2" y="65"/>
                    </a:lnTo>
                    <a:lnTo>
                      <a:pt x="2" y="62"/>
                    </a:lnTo>
                    <a:lnTo>
                      <a:pt x="0" y="55"/>
                    </a:lnTo>
                    <a:lnTo>
                      <a:pt x="5" y="50"/>
                    </a:lnTo>
                    <a:lnTo>
                      <a:pt x="7" y="45"/>
                    </a:lnTo>
                    <a:lnTo>
                      <a:pt x="3" y="40"/>
                    </a:lnTo>
                    <a:lnTo>
                      <a:pt x="2" y="40"/>
                    </a:lnTo>
                    <a:lnTo>
                      <a:pt x="0" y="35"/>
                    </a:lnTo>
                    <a:lnTo>
                      <a:pt x="5" y="30"/>
                    </a:lnTo>
                    <a:lnTo>
                      <a:pt x="7" y="27"/>
                    </a:lnTo>
                    <a:lnTo>
                      <a:pt x="8" y="22"/>
                    </a:lnTo>
                    <a:lnTo>
                      <a:pt x="10" y="17"/>
                    </a:lnTo>
                    <a:lnTo>
                      <a:pt x="10" y="12"/>
                    </a:lnTo>
                    <a:lnTo>
                      <a:pt x="13" y="7"/>
                    </a:lnTo>
                    <a:lnTo>
                      <a:pt x="13" y="5"/>
                    </a:lnTo>
                    <a:lnTo>
                      <a:pt x="18" y="0"/>
                    </a:lnTo>
                    <a:lnTo>
                      <a:pt x="18"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80" name="Freeform 612"/>
              <p:cNvSpPr>
                <a:spLocks/>
              </p:cNvSpPr>
              <p:nvPr/>
            </p:nvSpPr>
            <p:spPr bwMode="auto">
              <a:xfrm>
                <a:off x="13147151" y="2243195"/>
                <a:ext cx="84577" cy="101559"/>
              </a:xfrm>
              <a:custGeom>
                <a:avLst/>
                <a:gdLst/>
                <a:ahLst/>
                <a:cxnLst>
                  <a:cxn ang="0">
                    <a:pos x="76" y="63"/>
                  </a:cxn>
                  <a:cxn ang="0">
                    <a:pos x="71" y="65"/>
                  </a:cxn>
                  <a:cxn ang="0">
                    <a:pos x="61" y="66"/>
                  </a:cxn>
                  <a:cxn ang="0">
                    <a:pos x="56" y="66"/>
                  </a:cxn>
                  <a:cxn ang="0">
                    <a:pos x="51" y="68"/>
                  </a:cxn>
                  <a:cxn ang="0">
                    <a:pos x="50" y="68"/>
                  </a:cxn>
                  <a:cxn ang="0">
                    <a:pos x="45" y="70"/>
                  </a:cxn>
                  <a:cxn ang="0">
                    <a:pos x="38" y="70"/>
                  </a:cxn>
                  <a:cxn ang="0">
                    <a:pos x="33" y="71"/>
                  </a:cxn>
                  <a:cxn ang="0">
                    <a:pos x="28" y="73"/>
                  </a:cxn>
                  <a:cxn ang="0">
                    <a:pos x="23" y="73"/>
                  </a:cxn>
                  <a:cxn ang="0">
                    <a:pos x="18" y="73"/>
                  </a:cxn>
                  <a:cxn ang="0">
                    <a:pos x="13" y="75"/>
                  </a:cxn>
                  <a:cxn ang="0">
                    <a:pos x="11" y="63"/>
                  </a:cxn>
                  <a:cxn ang="0">
                    <a:pos x="10" y="58"/>
                  </a:cxn>
                  <a:cxn ang="0">
                    <a:pos x="10" y="53"/>
                  </a:cxn>
                  <a:cxn ang="0">
                    <a:pos x="8" y="51"/>
                  </a:cxn>
                  <a:cxn ang="0">
                    <a:pos x="8" y="46"/>
                  </a:cxn>
                  <a:cxn ang="0">
                    <a:pos x="8" y="45"/>
                  </a:cxn>
                  <a:cxn ang="0">
                    <a:pos x="6" y="40"/>
                  </a:cxn>
                  <a:cxn ang="0">
                    <a:pos x="5" y="33"/>
                  </a:cxn>
                  <a:cxn ang="0">
                    <a:pos x="5" y="28"/>
                  </a:cxn>
                  <a:cxn ang="0">
                    <a:pos x="3" y="23"/>
                  </a:cxn>
                  <a:cxn ang="0">
                    <a:pos x="3" y="18"/>
                  </a:cxn>
                  <a:cxn ang="0">
                    <a:pos x="1" y="12"/>
                  </a:cxn>
                  <a:cxn ang="0">
                    <a:pos x="1" y="7"/>
                  </a:cxn>
                  <a:cxn ang="0">
                    <a:pos x="0" y="2"/>
                  </a:cxn>
                  <a:cxn ang="0">
                    <a:pos x="0" y="0"/>
                  </a:cxn>
                </a:cxnLst>
                <a:rect l="0" t="0" r="r" b="b"/>
                <a:pathLst>
                  <a:path w="76" h="75">
                    <a:moveTo>
                      <a:pt x="76" y="63"/>
                    </a:moveTo>
                    <a:lnTo>
                      <a:pt x="71" y="65"/>
                    </a:lnTo>
                    <a:lnTo>
                      <a:pt x="61" y="66"/>
                    </a:lnTo>
                    <a:lnTo>
                      <a:pt x="56" y="66"/>
                    </a:lnTo>
                    <a:lnTo>
                      <a:pt x="51" y="68"/>
                    </a:lnTo>
                    <a:lnTo>
                      <a:pt x="50" y="68"/>
                    </a:lnTo>
                    <a:lnTo>
                      <a:pt x="45" y="70"/>
                    </a:lnTo>
                    <a:lnTo>
                      <a:pt x="38" y="70"/>
                    </a:lnTo>
                    <a:lnTo>
                      <a:pt x="33" y="71"/>
                    </a:lnTo>
                    <a:lnTo>
                      <a:pt x="28" y="73"/>
                    </a:lnTo>
                    <a:lnTo>
                      <a:pt x="23" y="73"/>
                    </a:lnTo>
                    <a:lnTo>
                      <a:pt x="18" y="73"/>
                    </a:lnTo>
                    <a:lnTo>
                      <a:pt x="13" y="75"/>
                    </a:lnTo>
                    <a:lnTo>
                      <a:pt x="11" y="63"/>
                    </a:lnTo>
                    <a:lnTo>
                      <a:pt x="10" y="58"/>
                    </a:lnTo>
                    <a:lnTo>
                      <a:pt x="10" y="53"/>
                    </a:lnTo>
                    <a:lnTo>
                      <a:pt x="8" y="51"/>
                    </a:lnTo>
                    <a:lnTo>
                      <a:pt x="8" y="46"/>
                    </a:lnTo>
                    <a:lnTo>
                      <a:pt x="8" y="45"/>
                    </a:lnTo>
                    <a:lnTo>
                      <a:pt x="6" y="40"/>
                    </a:lnTo>
                    <a:lnTo>
                      <a:pt x="5" y="33"/>
                    </a:lnTo>
                    <a:lnTo>
                      <a:pt x="5" y="28"/>
                    </a:lnTo>
                    <a:lnTo>
                      <a:pt x="3" y="23"/>
                    </a:lnTo>
                    <a:lnTo>
                      <a:pt x="3" y="18"/>
                    </a:lnTo>
                    <a:lnTo>
                      <a:pt x="1" y="12"/>
                    </a:lnTo>
                    <a:lnTo>
                      <a:pt x="1" y="7"/>
                    </a:lnTo>
                    <a:lnTo>
                      <a:pt x="0" y="2"/>
                    </a:lnTo>
                    <a:lnTo>
                      <a:pt x="0"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81" name="Freeform 613"/>
              <p:cNvSpPr>
                <a:spLocks/>
              </p:cNvSpPr>
              <p:nvPr/>
            </p:nvSpPr>
            <p:spPr bwMode="auto">
              <a:xfrm>
                <a:off x="13231727" y="2310901"/>
                <a:ext cx="127978" cy="75831"/>
              </a:xfrm>
              <a:custGeom>
                <a:avLst/>
                <a:gdLst/>
                <a:ahLst/>
                <a:cxnLst>
                  <a:cxn ang="0">
                    <a:pos x="0" y="13"/>
                  </a:cxn>
                  <a:cxn ang="0">
                    <a:pos x="2" y="18"/>
                  </a:cxn>
                  <a:cxn ang="0">
                    <a:pos x="2" y="20"/>
                  </a:cxn>
                  <a:cxn ang="0">
                    <a:pos x="4" y="25"/>
                  </a:cxn>
                  <a:cxn ang="0">
                    <a:pos x="4" y="30"/>
                  </a:cxn>
                  <a:cxn ang="0">
                    <a:pos x="5" y="35"/>
                  </a:cxn>
                  <a:cxn ang="0">
                    <a:pos x="5" y="38"/>
                  </a:cxn>
                  <a:cxn ang="0">
                    <a:pos x="5" y="43"/>
                  </a:cxn>
                  <a:cxn ang="0">
                    <a:pos x="7" y="48"/>
                  </a:cxn>
                  <a:cxn ang="0">
                    <a:pos x="7" y="53"/>
                  </a:cxn>
                  <a:cxn ang="0">
                    <a:pos x="9" y="56"/>
                  </a:cxn>
                  <a:cxn ang="0">
                    <a:pos x="12" y="50"/>
                  </a:cxn>
                  <a:cxn ang="0">
                    <a:pos x="17" y="46"/>
                  </a:cxn>
                  <a:cxn ang="0">
                    <a:pos x="20" y="40"/>
                  </a:cxn>
                  <a:cxn ang="0">
                    <a:pos x="25" y="35"/>
                  </a:cxn>
                  <a:cxn ang="0">
                    <a:pos x="29" y="30"/>
                  </a:cxn>
                  <a:cxn ang="0">
                    <a:pos x="32" y="28"/>
                  </a:cxn>
                  <a:cxn ang="0">
                    <a:pos x="37" y="28"/>
                  </a:cxn>
                  <a:cxn ang="0">
                    <a:pos x="40" y="23"/>
                  </a:cxn>
                  <a:cxn ang="0">
                    <a:pos x="45" y="18"/>
                  </a:cxn>
                  <a:cxn ang="0">
                    <a:pos x="45" y="13"/>
                  </a:cxn>
                  <a:cxn ang="0">
                    <a:pos x="47" y="13"/>
                  </a:cxn>
                  <a:cxn ang="0">
                    <a:pos x="52" y="18"/>
                  </a:cxn>
                  <a:cxn ang="0">
                    <a:pos x="57" y="18"/>
                  </a:cxn>
                  <a:cxn ang="0">
                    <a:pos x="60" y="18"/>
                  </a:cxn>
                  <a:cxn ang="0">
                    <a:pos x="65" y="18"/>
                  </a:cxn>
                  <a:cxn ang="0">
                    <a:pos x="67" y="13"/>
                  </a:cxn>
                  <a:cxn ang="0">
                    <a:pos x="70" y="6"/>
                  </a:cxn>
                  <a:cxn ang="0">
                    <a:pos x="77" y="6"/>
                  </a:cxn>
                  <a:cxn ang="0">
                    <a:pos x="79" y="1"/>
                  </a:cxn>
                  <a:cxn ang="0">
                    <a:pos x="84" y="0"/>
                  </a:cxn>
                  <a:cxn ang="0">
                    <a:pos x="89" y="1"/>
                  </a:cxn>
                  <a:cxn ang="0">
                    <a:pos x="94" y="5"/>
                  </a:cxn>
                  <a:cxn ang="0">
                    <a:pos x="100" y="5"/>
                  </a:cxn>
                  <a:cxn ang="0">
                    <a:pos x="105" y="5"/>
                  </a:cxn>
                  <a:cxn ang="0">
                    <a:pos x="105" y="5"/>
                  </a:cxn>
                  <a:cxn ang="0">
                    <a:pos x="104" y="10"/>
                  </a:cxn>
                  <a:cxn ang="0">
                    <a:pos x="109" y="11"/>
                  </a:cxn>
                  <a:cxn ang="0">
                    <a:pos x="109" y="16"/>
                  </a:cxn>
                  <a:cxn ang="0">
                    <a:pos x="114" y="21"/>
                  </a:cxn>
                  <a:cxn ang="0">
                    <a:pos x="115" y="25"/>
                  </a:cxn>
                </a:cxnLst>
                <a:rect l="0" t="0" r="r" b="b"/>
                <a:pathLst>
                  <a:path w="115" h="56">
                    <a:moveTo>
                      <a:pt x="0" y="13"/>
                    </a:moveTo>
                    <a:lnTo>
                      <a:pt x="2" y="18"/>
                    </a:lnTo>
                    <a:lnTo>
                      <a:pt x="2" y="20"/>
                    </a:lnTo>
                    <a:lnTo>
                      <a:pt x="4" y="25"/>
                    </a:lnTo>
                    <a:lnTo>
                      <a:pt x="4" y="30"/>
                    </a:lnTo>
                    <a:lnTo>
                      <a:pt x="5" y="35"/>
                    </a:lnTo>
                    <a:lnTo>
                      <a:pt x="5" y="38"/>
                    </a:lnTo>
                    <a:lnTo>
                      <a:pt x="5" y="43"/>
                    </a:lnTo>
                    <a:lnTo>
                      <a:pt x="7" y="48"/>
                    </a:lnTo>
                    <a:lnTo>
                      <a:pt x="7" y="53"/>
                    </a:lnTo>
                    <a:lnTo>
                      <a:pt x="9" y="56"/>
                    </a:lnTo>
                    <a:lnTo>
                      <a:pt x="12" y="50"/>
                    </a:lnTo>
                    <a:lnTo>
                      <a:pt x="17" y="46"/>
                    </a:lnTo>
                    <a:lnTo>
                      <a:pt x="20" y="40"/>
                    </a:lnTo>
                    <a:lnTo>
                      <a:pt x="25" y="35"/>
                    </a:lnTo>
                    <a:lnTo>
                      <a:pt x="29" y="30"/>
                    </a:lnTo>
                    <a:lnTo>
                      <a:pt x="32" y="28"/>
                    </a:lnTo>
                    <a:lnTo>
                      <a:pt x="37" y="28"/>
                    </a:lnTo>
                    <a:lnTo>
                      <a:pt x="40" y="23"/>
                    </a:lnTo>
                    <a:lnTo>
                      <a:pt x="45" y="18"/>
                    </a:lnTo>
                    <a:lnTo>
                      <a:pt x="45" y="13"/>
                    </a:lnTo>
                    <a:lnTo>
                      <a:pt x="47" y="13"/>
                    </a:lnTo>
                    <a:lnTo>
                      <a:pt x="52" y="18"/>
                    </a:lnTo>
                    <a:lnTo>
                      <a:pt x="57" y="18"/>
                    </a:lnTo>
                    <a:lnTo>
                      <a:pt x="60" y="18"/>
                    </a:lnTo>
                    <a:lnTo>
                      <a:pt x="65" y="18"/>
                    </a:lnTo>
                    <a:lnTo>
                      <a:pt x="67" y="13"/>
                    </a:lnTo>
                    <a:lnTo>
                      <a:pt x="70" y="6"/>
                    </a:lnTo>
                    <a:lnTo>
                      <a:pt x="77" y="6"/>
                    </a:lnTo>
                    <a:lnTo>
                      <a:pt x="79" y="1"/>
                    </a:lnTo>
                    <a:lnTo>
                      <a:pt x="84" y="0"/>
                    </a:lnTo>
                    <a:lnTo>
                      <a:pt x="89" y="1"/>
                    </a:lnTo>
                    <a:lnTo>
                      <a:pt x="94" y="5"/>
                    </a:lnTo>
                    <a:lnTo>
                      <a:pt x="100" y="5"/>
                    </a:lnTo>
                    <a:lnTo>
                      <a:pt x="105" y="5"/>
                    </a:lnTo>
                    <a:lnTo>
                      <a:pt x="105" y="5"/>
                    </a:lnTo>
                    <a:lnTo>
                      <a:pt x="104" y="10"/>
                    </a:lnTo>
                    <a:lnTo>
                      <a:pt x="109" y="11"/>
                    </a:lnTo>
                    <a:lnTo>
                      <a:pt x="109" y="16"/>
                    </a:lnTo>
                    <a:lnTo>
                      <a:pt x="114" y="21"/>
                    </a:lnTo>
                    <a:lnTo>
                      <a:pt x="115" y="25"/>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82" name="Freeform 614"/>
              <p:cNvSpPr>
                <a:spLocks/>
              </p:cNvSpPr>
              <p:nvPr/>
            </p:nvSpPr>
            <p:spPr bwMode="auto">
              <a:xfrm>
                <a:off x="13092621" y="2342046"/>
                <a:ext cx="267084" cy="295198"/>
              </a:xfrm>
              <a:custGeom>
                <a:avLst/>
                <a:gdLst/>
                <a:ahLst/>
                <a:cxnLst>
                  <a:cxn ang="0">
                    <a:pos x="239" y="5"/>
                  </a:cxn>
                  <a:cxn ang="0">
                    <a:pos x="235" y="17"/>
                  </a:cxn>
                  <a:cxn ang="0">
                    <a:pos x="219" y="8"/>
                  </a:cxn>
                  <a:cxn ang="0">
                    <a:pos x="212" y="3"/>
                  </a:cxn>
                  <a:cxn ang="0">
                    <a:pos x="200" y="3"/>
                  </a:cxn>
                  <a:cxn ang="0">
                    <a:pos x="199" y="13"/>
                  </a:cxn>
                  <a:cxn ang="0">
                    <a:pos x="200" y="25"/>
                  </a:cxn>
                  <a:cxn ang="0">
                    <a:pos x="194" y="35"/>
                  </a:cxn>
                  <a:cxn ang="0">
                    <a:pos x="189" y="45"/>
                  </a:cxn>
                  <a:cxn ang="0">
                    <a:pos x="182" y="52"/>
                  </a:cxn>
                  <a:cxn ang="0">
                    <a:pos x="174" y="58"/>
                  </a:cxn>
                  <a:cxn ang="0">
                    <a:pos x="167" y="63"/>
                  </a:cxn>
                  <a:cxn ang="0">
                    <a:pos x="165" y="70"/>
                  </a:cxn>
                  <a:cxn ang="0">
                    <a:pos x="162" y="82"/>
                  </a:cxn>
                  <a:cxn ang="0">
                    <a:pos x="159" y="92"/>
                  </a:cxn>
                  <a:cxn ang="0">
                    <a:pos x="149" y="93"/>
                  </a:cxn>
                  <a:cxn ang="0">
                    <a:pos x="142" y="90"/>
                  </a:cxn>
                  <a:cxn ang="0">
                    <a:pos x="132" y="87"/>
                  </a:cxn>
                  <a:cxn ang="0">
                    <a:pos x="132" y="97"/>
                  </a:cxn>
                  <a:cxn ang="0">
                    <a:pos x="129" y="105"/>
                  </a:cxn>
                  <a:cxn ang="0">
                    <a:pos x="125" y="115"/>
                  </a:cxn>
                  <a:cxn ang="0">
                    <a:pos x="122" y="127"/>
                  </a:cxn>
                  <a:cxn ang="0">
                    <a:pos x="119" y="137"/>
                  </a:cxn>
                  <a:cxn ang="0">
                    <a:pos x="114" y="143"/>
                  </a:cxn>
                  <a:cxn ang="0">
                    <a:pos x="109" y="155"/>
                  </a:cxn>
                  <a:cxn ang="0">
                    <a:pos x="107" y="160"/>
                  </a:cxn>
                  <a:cxn ang="0">
                    <a:pos x="110" y="170"/>
                  </a:cxn>
                  <a:cxn ang="0">
                    <a:pos x="107" y="180"/>
                  </a:cxn>
                  <a:cxn ang="0">
                    <a:pos x="102" y="185"/>
                  </a:cxn>
                  <a:cxn ang="0">
                    <a:pos x="90" y="187"/>
                  </a:cxn>
                  <a:cxn ang="0">
                    <a:pos x="80" y="195"/>
                  </a:cxn>
                  <a:cxn ang="0">
                    <a:pos x="72" y="193"/>
                  </a:cxn>
                  <a:cxn ang="0">
                    <a:pos x="72" y="203"/>
                  </a:cxn>
                  <a:cxn ang="0">
                    <a:pos x="60" y="206"/>
                  </a:cxn>
                  <a:cxn ang="0">
                    <a:pos x="54" y="210"/>
                  </a:cxn>
                  <a:cxn ang="0">
                    <a:pos x="45" y="208"/>
                  </a:cxn>
                  <a:cxn ang="0">
                    <a:pos x="39" y="211"/>
                  </a:cxn>
                  <a:cxn ang="0">
                    <a:pos x="29" y="218"/>
                  </a:cxn>
                  <a:cxn ang="0">
                    <a:pos x="20" y="218"/>
                  </a:cxn>
                  <a:cxn ang="0">
                    <a:pos x="10" y="211"/>
                  </a:cxn>
                  <a:cxn ang="0">
                    <a:pos x="0" y="200"/>
                  </a:cxn>
                </a:cxnLst>
                <a:rect l="0" t="0" r="r" b="b"/>
                <a:pathLst>
                  <a:path w="240" h="218">
                    <a:moveTo>
                      <a:pt x="240" y="2"/>
                    </a:moveTo>
                    <a:lnTo>
                      <a:pt x="239" y="5"/>
                    </a:lnTo>
                    <a:lnTo>
                      <a:pt x="239" y="12"/>
                    </a:lnTo>
                    <a:lnTo>
                      <a:pt x="235" y="17"/>
                    </a:lnTo>
                    <a:lnTo>
                      <a:pt x="230" y="13"/>
                    </a:lnTo>
                    <a:lnTo>
                      <a:pt x="219" y="8"/>
                    </a:lnTo>
                    <a:lnTo>
                      <a:pt x="217" y="7"/>
                    </a:lnTo>
                    <a:lnTo>
                      <a:pt x="212" y="3"/>
                    </a:lnTo>
                    <a:lnTo>
                      <a:pt x="205" y="0"/>
                    </a:lnTo>
                    <a:lnTo>
                      <a:pt x="200" y="3"/>
                    </a:lnTo>
                    <a:lnTo>
                      <a:pt x="202" y="8"/>
                    </a:lnTo>
                    <a:lnTo>
                      <a:pt x="199" y="13"/>
                    </a:lnTo>
                    <a:lnTo>
                      <a:pt x="200" y="18"/>
                    </a:lnTo>
                    <a:lnTo>
                      <a:pt x="200" y="25"/>
                    </a:lnTo>
                    <a:lnTo>
                      <a:pt x="195" y="30"/>
                    </a:lnTo>
                    <a:lnTo>
                      <a:pt x="194" y="35"/>
                    </a:lnTo>
                    <a:lnTo>
                      <a:pt x="192" y="40"/>
                    </a:lnTo>
                    <a:lnTo>
                      <a:pt x="189" y="45"/>
                    </a:lnTo>
                    <a:lnTo>
                      <a:pt x="184" y="47"/>
                    </a:lnTo>
                    <a:lnTo>
                      <a:pt x="182" y="52"/>
                    </a:lnTo>
                    <a:lnTo>
                      <a:pt x="179" y="57"/>
                    </a:lnTo>
                    <a:lnTo>
                      <a:pt x="174" y="58"/>
                    </a:lnTo>
                    <a:lnTo>
                      <a:pt x="169" y="58"/>
                    </a:lnTo>
                    <a:lnTo>
                      <a:pt x="167" y="63"/>
                    </a:lnTo>
                    <a:lnTo>
                      <a:pt x="165" y="68"/>
                    </a:lnTo>
                    <a:lnTo>
                      <a:pt x="165" y="70"/>
                    </a:lnTo>
                    <a:lnTo>
                      <a:pt x="164" y="75"/>
                    </a:lnTo>
                    <a:lnTo>
                      <a:pt x="162" y="82"/>
                    </a:lnTo>
                    <a:lnTo>
                      <a:pt x="160" y="87"/>
                    </a:lnTo>
                    <a:lnTo>
                      <a:pt x="159" y="92"/>
                    </a:lnTo>
                    <a:lnTo>
                      <a:pt x="154" y="93"/>
                    </a:lnTo>
                    <a:lnTo>
                      <a:pt x="149" y="93"/>
                    </a:lnTo>
                    <a:lnTo>
                      <a:pt x="142" y="92"/>
                    </a:lnTo>
                    <a:lnTo>
                      <a:pt x="142" y="90"/>
                    </a:lnTo>
                    <a:lnTo>
                      <a:pt x="137" y="85"/>
                    </a:lnTo>
                    <a:lnTo>
                      <a:pt x="132" y="87"/>
                    </a:lnTo>
                    <a:lnTo>
                      <a:pt x="130" y="92"/>
                    </a:lnTo>
                    <a:lnTo>
                      <a:pt x="132" y="97"/>
                    </a:lnTo>
                    <a:lnTo>
                      <a:pt x="130" y="103"/>
                    </a:lnTo>
                    <a:lnTo>
                      <a:pt x="129" y="105"/>
                    </a:lnTo>
                    <a:lnTo>
                      <a:pt x="127" y="110"/>
                    </a:lnTo>
                    <a:lnTo>
                      <a:pt x="125" y="115"/>
                    </a:lnTo>
                    <a:lnTo>
                      <a:pt x="122" y="120"/>
                    </a:lnTo>
                    <a:lnTo>
                      <a:pt x="122" y="127"/>
                    </a:lnTo>
                    <a:lnTo>
                      <a:pt x="120" y="132"/>
                    </a:lnTo>
                    <a:lnTo>
                      <a:pt x="119" y="137"/>
                    </a:lnTo>
                    <a:lnTo>
                      <a:pt x="117" y="138"/>
                    </a:lnTo>
                    <a:lnTo>
                      <a:pt x="114" y="143"/>
                    </a:lnTo>
                    <a:lnTo>
                      <a:pt x="112" y="148"/>
                    </a:lnTo>
                    <a:lnTo>
                      <a:pt x="109" y="155"/>
                    </a:lnTo>
                    <a:lnTo>
                      <a:pt x="109" y="155"/>
                    </a:lnTo>
                    <a:lnTo>
                      <a:pt x="107" y="160"/>
                    </a:lnTo>
                    <a:lnTo>
                      <a:pt x="107" y="165"/>
                    </a:lnTo>
                    <a:lnTo>
                      <a:pt x="110" y="170"/>
                    </a:lnTo>
                    <a:lnTo>
                      <a:pt x="107" y="175"/>
                    </a:lnTo>
                    <a:lnTo>
                      <a:pt x="107" y="180"/>
                    </a:lnTo>
                    <a:lnTo>
                      <a:pt x="107" y="182"/>
                    </a:lnTo>
                    <a:lnTo>
                      <a:pt x="102" y="185"/>
                    </a:lnTo>
                    <a:lnTo>
                      <a:pt x="97" y="188"/>
                    </a:lnTo>
                    <a:lnTo>
                      <a:pt x="90" y="187"/>
                    </a:lnTo>
                    <a:lnTo>
                      <a:pt x="85" y="192"/>
                    </a:lnTo>
                    <a:lnTo>
                      <a:pt x="80" y="195"/>
                    </a:lnTo>
                    <a:lnTo>
                      <a:pt x="77" y="195"/>
                    </a:lnTo>
                    <a:lnTo>
                      <a:pt x="72" y="193"/>
                    </a:lnTo>
                    <a:lnTo>
                      <a:pt x="72" y="198"/>
                    </a:lnTo>
                    <a:lnTo>
                      <a:pt x="72" y="203"/>
                    </a:lnTo>
                    <a:lnTo>
                      <a:pt x="65" y="205"/>
                    </a:lnTo>
                    <a:lnTo>
                      <a:pt x="60" y="206"/>
                    </a:lnTo>
                    <a:lnTo>
                      <a:pt x="55" y="208"/>
                    </a:lnTo>
                    <a:lnTo>
                      <a:pt x="54" y="210"/>
                    </a:lnTo>
                    <a:lnTo>
                      <a:pt x="49" y="210"/>
                    </a:lnTo>
                    <a:lnTo>
                      <a:pt x="45" y="208"/>
                    </a:lnTo>
                    <a:lnTo>
                      <a:pt x="40" y="206"/>
                    </a:lnTo>
                    <a:lnTo>
                      <a:pt x="39" y="211"/>
                    </a:lnTo>
                    <a:lnTo>
                      <a:pt x="34" y="215"/>
                    </a:lnTo>
                    <a:lnTo>
                      <a:pt x="29" y="218"/>
                    </a:lnTo>
                    <a:lnTo>
                      <a:pt x="24" y="218"/>
                    </a:lnTo>
                    <a:lnTo>
                      <a:pt x="20" y="218"/>
                    </a:lnTo>
                    <a:lnTo>
                      <a:pt x="15" y="215"/>
                    </a:lnTo>
                    <a:lnTo>
                      <a:pt x="10" y="211"/>
                    </a:lnTo>
                    <a:lnTo>
                      <a:pt x="4" y="206"/>
                    </a:lnTo>
                    <a:lnTo>
                      <a:pt x="0" y="200"/>
                    </a:lnTo>
                    <a:lnTo>
                      <a:pt x="0" y="195"/>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83" name="Freeform 615"/>
              <p:cNvSpPr>
                <a:spLocks/>
              </p:cNvSpPr>
              <p:nvPr/>
            </p:nvSpPr>
            <p:spPr bwMode="auto">
              <a:xfrm>
                <a:off x="13404219" y="2392149"/>
                <a:ext cx="89028" cy="82601"/>
              </a:xfrm>
              <a:custGeom>
                <a:avLst/>
                <a:gdLst/>
                <a:ahLst/>
                <a:cxnLst>
                  <a:cxn ang="0">
                    <a:pos x="12" y="0"/>
                  </a:cxn>
                  <a:cxn ang="0">
                    <a:pos x="14" y="5"/>
                  </a:cxn>
                  <a:cxn ang="0">
                    <a:pos x="9" y="10"/>
                  </a:cxn>
                  <a:cxn ang="0">
                    <a:pos x="9" y="11"/>
                  </a:cxn>
                  <a:cxn ang="0">
                    <a:pos x="7" y="15"/>
                  </a:cxn>
                  <a:cxn ang="0">
                    <a:pos x="5" y="15"/>
                  </a:cxn>
                  <a:cxn ang="0">
                    <a:pos x="4" y="18"/>
                  </a:cxn>
                  <a:cxn ang="0">
                    <a:pos x="2" y="23"/>
                  </a:cxn>
                  <a:cxn ang="0">
                    <a:pos x="0" y="28"/>
                  </a:cxn>
                  <a:cxn ang="0">
                    <a:pos x="2" y="33"/>
                  </a:cxn>
                  <a:cxn ang="0">
                    <a:pos x="2" y="33"/>
                  </a:cxn>
                  <a:cxn ang="0">
                    <a:pos x="7" y="40"/>
                  </a:cxn>
                  <a:cxn ang="0">
                    <a:pos x="10" y="38"/>
                  </a:cxn>
                  <a:cxn ang="0">
                    <a:pos x="15" y="33"/>
                  </a:cxn>
                  <a:cxn ang="0">
                    <a:pos x="17" y="33"/>
                  </a:cxn>
                  <a:cxn ang="0">
                    <a:pos x="22" y="33"/>
                  </a:cxn>
                  <a:cxn ang="0">
                    <a:pos x="22" y="38"/>
                  </a:cxn>
                  <a:cxn ang="0">
                    <a:pos x="27" y="43"/>
                  </a:cxn>
                  <a:cxn ang="0">
                    <a:pos x="30" y="46"/>
                  </a:cxn>
                  <a:cxn ang="0">
                    <a:pos x="33" y="46"/>
                  </a:cxn>
                  <a:cxn ang="0">
                    <a:pos x="38" y="46"/>
                  </a:cxn>
                  <a:cxn ang="0">
                    <a:pos x="40" y="46"/>
                  </a:cxn>
                  <a:cxn ang="0">
                    <a:pos x="45" y="45"/>
                  </a:cxn>
                  <a:cxn ang="0">
                    <a:pos x="50" y="45"/>
                  </a:cxn>
                  <a:cxn ang="0">
                    <a:pos x="52" y="48"/>
                  </a:cxn>
                  <a:cxn ang="0">
                    <a:pos x="57" y="51"/>
                  </a:cxn>
                  <a:cxn ang="0">
                    <a:pos x="62" y="55"/>
                  </a:cxn>
                  <a:cxn ang="0">
                    <a:pos x="62" y="56"/>
                  </a:cxn>
                  <a:cxn ang="0">
                    <a:pos x="67" y="56"/>
                  </a:cxn>
                  <a:cxn ang="0">
                    <a:pos x="72" y="58"/>
                  </a:cxn>
                  <a:cxn ang="0">
                    <a:pos x="78" y="61"/>
                  </a:cxn>
                  <a:cxn ang="0">
                    <a:pos x="80" y="58"/>
                  </a:cxn>
                </a:cxnLst>
                <a:rect l="0" t="0" r="r" b="b"/>
                <a:pathLst>
                  <a:path w="80" h="61">
                    <a:moveTo>
                      <a:pt x="12" y="0"/>
                    </a:moveTo>
                    <a:lnTo>
                      <a:pt x="14" y="5"/>
                    </a:lnTo>
                    <a:lnTo>
                      <a:pt x="9" y="10"/>
                    </a:lnTo>
                    <a:lnTo>
                      <a:pt x="9" y="11"/>
                    </a:lnTo>
                    <a:lnTo>
                      <a:pt x="7" y="15"/>
                    </a:lnTo>
                    <a:lnTo>
                      <a:pt x="5" y="15"/>
                    </a:lnTo>
                    <a:lnTo>
                      <a:pt x="4" y="18"/>
                    </a:lnTo>
                    <a:lnTo>
                      <a:pt x="2" y="23"/>
                    </a:lnTo>
                    <a:lnTo>
                      <a:pt x="0" y="28"/>
                    </a:lnTo>
                    <a:lnTo>
                      <a:pt x="2" y="33"/>
                    </a:lnTo>
                    <a:lnTo>
                      <a:pt x="2" y="33"/>
                    </a:lnTo>
                    <a:lnTo>
                      <a:pt x="7" y="40"/>
                    </a:lnTo>
                    <a:lnTo>
                      <a:pt x="10" y="38"/>
                    </a:lnTo>
                    <a:lnTo>
                      <a:pt x="15" y="33"/>
                    </a:lnTo>
                    <a:lnTo>
                      <a:pt x="17" y="33"/>
                    </a:lnTo>
                    <a:lnTo>
                      <a:pt x="22" y="33"/>
                    </a:lnTo>
                    <a:lnTo>
                      <a:pt x="22" y="38"/>
                    </a:lnTo>
                    <a:lnTo>
                      <a:pt x="27" y="43"/>
                    </a:lnTo>
                    <a:lnTo>
                      <a:pt x="30" y="46"/>
                    </a:lnTo>
                    <a:lnTo>
                      <a:pt x="33" y="46"/>
                    </a:lnTo>
                    <a:lnTo>
                      <a:pt x="38" y="46"/>
                    </a:lnTo>
                    <a:lnTo>
                      <a:pt x="40" y="46"/>
                    </a:lnTo>
                    <a:lnTo>
                      <a:pt x="45" y="45"/>
                    </a:lnTo>
                    <a:lnTo>
                      <a:pt x="50" y="45"/>
                    </a:lnTo>
                    <a:lnTo>
                      <a:pt x="52" y="48"/>
                    </a:lnTo>
                    <a:lnTo>
                      <a:pt x="57" y="51"/>
                    </a:lnTo>
                    <a:lnTo>
                      <a:pt x="62" y="55"/>
                    </a:lnTo>
                    <a:lnTo>
                      <a:pt x="62" y="56"/>
                    </a:lnTo>
                    <a:lnTo>
                      <a:pt x="67" y="56"/>
                    </a:lnTo>
                    <a:lnTo>
                      <a:pt x="72" y="58"/>
                    </a:lnTo>
                    <a:lnTo>
                      <a:pt x="78" y="61"/>
                    </a:lnTo>
                    <a:lnTo>
                      <a:pt x="80" y="58"/>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84" name="Freeform 616"/>
              <p:cNvSpPr>
                <a:spLocks/>
              </p:cNvSpPr>
              <p:nvPr/>
            </p:nvSpPr>
            <p:spPr bwMode="auto">
              <a:xfrm>
                <a:off x="13485458" y="2266215"/>
                <a:ext cx="76787" cy="136766"/>
              </a:xfrm>
              <a:custGeom>
                <a:avLst/>
                <a:gdLst/>
                <a:ahLst/>
                <a:cxnLst>
                  <a:cxn ang="0">
                    <a:pos x="0" y="0"/>
                  </a:cxn>
                  <a:cxn ang="0">
                    <a:pos x="2" y="4"/>
                  </a:cxn>
                  <a:cxn ang="0">
                    <a:pos x="2" y="8"/>
                  </a:cxn>
                  <a:cxn ang="0">
                    <a:pos x="2" y="8"/>
                  </a:cxn>
                  <a:cxn ang="0">
                    <a:pos x="5" y="19"/>
                  </a:cxn>
                  <a:cxn ang="0">
                    <a:pos x="7" y="24"/>
                  </a:cxn>
                  <a:cxn ang="0">
                    <a:pos x="9" y="28"/>
                  </a:cxn>
                  <a:cxn ang="0">
                    <a:pos x="10" y="33"/>
                  </a:cxn>
                  <a:cxn ang="0">
                    <a:pos x="10" y="38"/>
                  </a:cxn>
                  <a:cxn ang="0">
                    <a:pos x="12" y="44"/>
                  </a:cxn>
                  <a:cxn ang="0">
                    <a:pos x="17" y="59"/>
                  </a:cxn>
                  <a:cxn ang="0">
                    <a:pos x="17" y="59"/>
                  </a:cxn>
                  <a:cxn ang="0">
                    <a:pos x="19" y="64"/>
                  </a:cxn>
                  <a:cxn ang="0">
                    <a:pos x="20" y="71"/>
                  </a:cxn>
                  <a:cxn ang="0">
                    <a:pos x="20" y="76"/>
                  </a:cxn>
                  <a:cxn ang="0">
                    <a:pos x="22" y="81"/>
                  </a:cxn>
                  <a:cxn ang="0">
                    <a:pos x="24" y="86"/>
                  </a:cxn>
                  <a:cxn ang="0">
                    <a:pos x="25" y="91"/>
                  </a:cxn>
                  <a:cxn ang="0">
                    <a:pos x="25" y="96"/>
                  </a:cxn>
                  <a:cxn ang="0">
                    <a:pos x="29" y="101"/>
                  </a:cxn>
                  <a:cxn ang="0">
                    <a:pos x="34" y="99"/>
                  </a:cxn>
                  <a:cxn ang="0">
                    <a:pos x="39" y="99"/>
                  </a:cxn>
                  <a:cxn ang="0">
                    <a:pos x="40" y="98"/>
                  </a:cxn>
                  <a:cxn ang="0">
                    <a:pos x="47" y="98"/>
                  </a:cxn>
                  <a:cxn ang="0">
                    <a:pos x="52" y="96"/>
                  </a:cxn>
                  <a:cxn ang="0">
                    <a:pos x="57" y="94"/>
                  </a:cxn>
                  <a:cxn ang="0">
                    <a:pos x="62" y="94"/>
                  </a:cxn>
                  <a:cxn ang="0">
                    <a:pos x="67" y="93"/>
                  </a:cxn>
                  <a:cxn ang="0">
                    <a:pos x="69" y="93"/>
                  </a:cxn>
                  <a:cxn ang="0">
                    <a:pos x="69" y="93"/>
                  </a:cxn>
                </a:cxnLst>
                <a:rect l="0" t="0" r="r" b="b"/>
                <a:pathLst>
                  <a:path w="69" h="101">
                    <a:moveTo>
                      <a:pt x="0" y="0"/>
                    </a:moveTo>
                    <a:lnTo>
                      <a:pt x="2" y="4"/>
                    </a:lnTo>
                    <a:lnTo>
                      <a:pt x="2" y="8"/>
                    </a:lnTo>
                    <a:lnTo>
                      <a:pt x="2" y="8"/>
                    </a:lnTo>
                    <a:lnTo>
                      <a:pt x="5" y="19"/>
                    </a:lnTo>
                    <a:lnTo>
                      <a:pt x="7" y="24"/>
                    </a:lnTo>
                    <a:lnTo>
                      <a:pt x="9" y="28"/>
                    </a:lnTo>
                    <a:lnTo>
                      <a:pt x="10" y="33"/>
                    </a:lnTo>
                    <a:lnTo>
                      <a:pt x="10" y="38"/>
                    </a:lnTo>
                    <a:lnTo>
                      <a:pt x="12" y="44"/>
                    </a:lnTo>
                    <a:lnTo>
                      <a:pt x="17" y="59"/>
                    </a:lnTo>
                    <a:lnTo>
                      <a:pt x="17" y="59"/>
                    </a:lnTo>
                    <a:lnTo>
                      <a:pt x="19" y="64"/>
                    </a:lnTo>
                    <a:lnTo>
                      <a:pt x="20" y="71"/>
                    </a:lnTo>
                    <a:lnTo>
                      <a:pt x="20" y="76"/>
                    </a:lnTo>
                    <a:lnTo>
                      <a:pt x="22" y="81"/>
                    </a:lnTo>
                    <a:lnTo>
                      <a:pt x="24" y="86"/>
                    </a:lnTo>
                    <a:lnTo>
                      <a:pt x="25" y="91"/>
                    </a:lnTo>
                    <a:lnTo>
                      <a:pt x="25" y="96"/>
                    </a:lnTo>
                    <a:lnTo>
                      <a:pt x="29" y="101"/>
                    </a:lnTo>
                    <a:lnTo>
                      <a:pt x="34" y="99"/>
                    </a:lnTo>
                    <a:lnTo>
                      <a:pt x="39" y="99"/>
                    </a:lnTo>
                    <a:lnTo>
                      <a:pt x="40" y="98"/>
                    </a:lnTo>
                    <a:lnTo>
                      <a:pt x="47" y="98"/>
                    </a:lnTo>
                    <a:lnTo>
                      <a:pt x="52" y="96"/>
                    </a:lnTo>
                    <a:lnTo>
                      <a:pt x="57" y="94"/>
                    </a:lnTo>
                    <a:lnTo>
                      <a:pt x="62" y="94"/>
                    </a:lnTo>
                    <a:lnTo>
                      <a:pt x="67" y="93"/>
                    </a:lnTo>
                    <a:lnTo>
                      <a:pt x="69" y="93"/>
                    </a:lnTo>
                    <a:lnTo>
                      <a:pt x="69" y="93"/>
                    </a:lnTo>
                  </a:path>
                </a:pathLst>
              </a:custGeom>
              <a:solidFill>
                <a:srgbClr val="FFFF00"/>
              </a:solid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85" name="Freeform 617"/>
              <p:cNvSpPr>
                <a:spLocks/>
              </p:cNvSpPr>
              <p:nvPr/>
            </p:nvSpPr>
            <p:spPr bwMode="auto">
              <a:xfrm>
                <a:off x="13501037" y="2439543"/>
                <a:ext cx="56755" cy="27082"/>
              </a:xfrm>
              <a:custGeom>
                <a:avLst/>
                <a:gdLst/>
                <a:ahLst/>
                <a:cxnLst>
                  <a:cxn ang="0">
                    <a:pos x="51" y="0"/>
                  </a:cxn>
                  <a:cxn ang="0">
                    <a:pos x="51" y="1"/>
                  </a:cxn>
                  <a:cxn ang="0">
                    <a:pos x="48" y="1"/>
                  </a:cxn>
                  <a:cxn ang="0">
                    <a:pos x="43" y="3"/>
                  </a:cxn>
                  <a:cxn ang="0">
                    <a:pos x="38" y="5"/>
                  </a:cxn>
                  <a:cxn ang="0">
                    <a:pos x="33" y="8"/>
                  </a:cxn>
                  <a:cxn ang="0">
                    <a:pos x="31" y="8"/>
                  </a:cxn>
                  <a:cxn ang="0">
                    <a:pos x="26" y="13"/>
                  </a:cxn>
                  <a:cxn ang="0">
                    <a:pos x="23" y="15"/>
                  </a:cxn>
                  <a:cxn ang="0">
                    <a:pos x="16" y="18"/>
                  </a:cxn>
                  <a:cxn ang="0">
                    <a:pos x="11" y="20"/>
                  </a:cxn>
                  <a:cxn ang="0">
                    <a:pos x="6" y="18"/>
                  </a:cxn>
                  <a:cxn ang="0">
                    <a:pos x="0" y="20"/>
                  </a:cxn>
                </a:cxnLst>
                <a:rect l="0" t="0" r="r" b="b"/>
                <a:pathLst>
                  <a:path w="51" h="20">
                    <a:moveTo>
                      <a:pt x="51" y="0"/>
                    </a:moveTo>
                    <a:lnTo>
                      <a:pt x="51" y="1"/>
                    </a:lnTo>
                    <a:lnTo>
                      <a:pt x="48" y="1"/>
                    </a:lnTo>
                    <a:lnTo>
                      <a:pt x="43" y="3"/>
                    </a:lnTo>
                    <a:lnTo>
                      <a:pt x="38" y="5"/>
                    </a:lnTo>
                    <a:lnTo>
                      <a:pt x="33" y="8"/>
                    </a:lnTo>
                    <a:lnTo>
                      <a:pt x="31" y="8"/>
                    </a:lnTo>
                    <a:lnTo>
                      <a:pt x="26" y="13"/>
                    </a:lnTo>
                    <a:lnTo>
                      <a:pt x="23" y="15"/>
                    </a:lnTo>
                    <a:lnTo>
                      <a:pt x="16" y="18"/>
                    </a:lnTo>
                    <a:lnTo>
                      <a:pt x="11" y="20"/>
                    </a:lnTo>
                    <a:lnTo>
                      <a:pt x="6" y="18"/>
                    </a:lnTo>
                    <a:lnTo>
                      <a:pt x="0" y="2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86" name="Freeform 618"/>
              <p:cNvSpPr>
                <a:spLocks/>
              </p:cNvSpPr>
              <p:nvPr/>
            </p:nvSpPr>
            <p:spPr bwMode="auto">
              <a:xfrm>
                <a:off x="13128232" y="2614224"/>
                <a:ext cx="417319" cy="93434"/>
              </a:xfrm>
              <a:custGeom>
                <a:avLst/>
                <a:gdLst/>
                <a:ahLst/>
                <a:cxnLst>
                  <a:cxn ang="0">
                    <a:pos x="373" y="0"/>
                  </a:cxn>
                  <a:cxn ang="0">
                    <a:pos x="368" y="2"/>
                  </a:cxn>
                  <a:cxn ang="0">
                    <a:pos x="365" y="4"/>
                  </a:cxn>
                  <a:cxn ang="0">
                    <a:pos x="358" y="4"/>
                  </a:cxn>
                  <a:cxn ang="0">
                    <a:pos x="348" y="7"/>
                  </a:cxn>
                  <a:cxn ang="0">
                    <a:pos x="336" y="9"/>
                  </a:cxn>
                  <a:cxn ang="0">
                    <a:pos x="326" y="10"/>
                  </a:cxn>
                  <a:cxn ang="0">
                    <a:pos x="315" y="14"/>
                  </a:cxn>
                  <a:cxn ang="0">
                    <a:pos x="310" y="15"/>
                  </a:cxn>
                  <a:cxn ang="0">
                    <a:pos x="298" y="17"/>
                  </a:cxn>
                  <a:cxn ang="0">
                    <a:pos x="288" y="19"/>
                  </a:cxn>
                  <a:cxn ang="0">
                    <a:pos x="278" y="22"/>
                  </a:cxn>
                  <a:cxn ang="0">
                    <a:pos x="266" y="24"/>
                  </a:cxn>
                  <a:cxn ang="0">
                    <a:pos x="263" y="24"/>
                  </a:cxn>
                  <a:cxn ang="0">
                    <a:pos x="252" y="27"/>
                  </a:cxn>
                  <a:cxn ang="0">
                    <a:pos x="245" y="29"/>
                  </a:cxn>
                  <a:cxn ang="0">
                    <a:pos x="237" y="30"/>
                  </a:cxn>
                  <a:cxn ang="0">
                    <a:pos x="232" y="30"/>
                  </a:cxn>
                  <a:cxn ang="0">
                    <a:pos x="223" y="32"/>
                  </a:cxn>
                  <a:cxn ang="0">
                    <a:pos x="217" y="34"/>
                  </a:cxn>
                  <a:cxn ang="0">
                    <a:pos x="208" y="35"/>
                  </a:cxn>
                  <a:cxn ang="0">
                    <a:pos x="205" y="35"/>
                  </a:cxn>
                  <a:cxn ang="0">
                    <a:pos x="172" y="42"/>
                  </a:cxn>
                  <a:cxn ang="0">
                    <a:pos x="143" y="47"/>
                  </a:cxn>
                  <a:cxn ang="0">
                    <a:pos x="108" y="54"/>
                  </a:cxn>
                  <a:cxn ang="0">
                    <a:pos x="83" y="59"/>
                  </a:cxn>
                  <a:cxn ang="0">
                    <a:pos x="73" y="60"/>
                  </a:cxn>
                  <a:cxn ang="0">
                    <a:pos x="63" y="62"/>
                  </a:cxn>
                  <a:cxn ang="0">
                    <a:pos x="53" y="62"/>
                  </a:cxn>
                  <a:cxn ang="0">
                    <a:pos x="43" y="64"/>
                  </a:cxn>
                  <a:cxn ang="0">
                    <a:pos x="33" y="65"/>
                  </a:cxn>
                  <a:cxn ang="0">
                    <a:pos x="28" y="65"/>
                  </a:cxn>
                  <a:cxn ang="0">
                    <a:pos x="22" y="67"/>
                  </a:cxn>
                  <a:cxn ang="0">
                    <a:pos x="10" y="69"/>
                  </a:cxn>
                  <a:cxn ang="0">
                    <a:pos x="0" y="67"/>
                  </a:cxn>
                </a:cxnLst>
                <a:rect l="0" t="0" r="r" b="b"/>
                <a:pathLst>
                  <a:path w="375" h="69">
                    <a:moveTo>
                      <a:pt x="375" y="0"/>
                    </a:moveTo>
                    <a:lnTo>
                      <a:pt x="373" y="0"/>
                    </a:lnTo>
                    <a:lnTo>
                      <a:pt x="371" y="2"/>
                    </a:lnTo>
                    <a:lnTo>
                      <a:pt x="368" y="2"/>
                    </a:lnTo>
                    <a:lnTo>
                      <a:pt x="366" y="2"/>
                    </a:lnTo>
                    <a:lnTo>
                      <a:pt x="365" y="4"/>
                    </a:lnTo>
                    <a:lnTo>
                      <a:pt x="363" y="4"/>
                    </a:lnTo>
                    <a:lnTo>
                      <a:pt x="358" y="4"/>
                    </a:lnTo>
                    <a:lnTo>
                      <a:pt x="353" y="5"/>
                    </a:lnTo>
                    <a:lnTo>
                      <a:pt x="348" y="7"/>
                    </a:lnTo>
                    <a:lnTo>
                      <a:pt x="343" y="7"/>
                    </a:lnTo>
                    <a:lnTo>
                      <a:pt x="336" y="9"/>
                    </a:lnTo>
                    <a:lnTo>
                      <a:pt x="331" y="10"/>
                    </a:lnTo>
                    <a:lnTo>
                      <a:pt x="326" y="10"/>
                    </a:lnTo>
                    <a:lnTo>
                      <a:pt x="321" y="12"/>
                    </a:lnTo>
                    <a:lnTo>
                      <a:pt x="315" y="14"/>
                    </a:lnTo>
                    <a:lnTo>
                      <a:pt x="315" y="14"/>
                    </a:lnTo>
                    <a:lnTo>
                      <a:pt x="310" y="15"/>
                    </a:lnTo>
                    <a:lnTo>
                      <a:pt x="305" y="15"/>
                    </a:lnTo>
                    <a:lnTo>
                      <a:pt x="298" y="17"/>
                    </a:lnTo>
                    <a:lnTo>
                      <a:pt x="293" y="19"/>
                    </a:lnTo>
                    <a:lnTo>
                      <a:pt x="288" y="19"/>
                    </a:lnTo>
                    <a:lnTo>
                      <a:pt x="283" y="20"/>
                    </a:lnTo>
                    <a:lnTo>
                      <a:pt x="278" y="22"/>
                    </a:lnTo>
                    <a:lnTo>
                      <a:pt x="271" y="22"/>
                    </a:lnTo>
                    <a:lnTo>
                      <a:pt x="266" y="24"/>
                    </a:lnTo>
                    <a:lnTo>
                      <a:pt x="265" y="24"/>
                    </a:lnTo>
                    <a:lnTo>
                      <a:pt x="263" y="24"/>
                    </a:lnTo>
                    <a:lnTo>
                      <a:pt x="257" y="25"/>
                    </a:lnTo>
                    <a:lnTo>
                      <a:pt x="252" y="27"/>
                    </a:lnTo>
                    <a:lnTo>
                      <a:pt x="247" y="29"/>
                    </a:lnTo>
                    <a:lnTo>
                      <a:pt x="245" y="29"/>
                    </a:lnTo>
                    <a:lnTo>
                      <a:pt x="242" y="29"/>
                    </a:lnTo>
                    <a:lnTo>
                      <a:pt x="237" y="30"/>
                    </a:lnTo>
                    <a:lnTo>
                      <a:pt x="232" y="30"/>
                    </a:lnTo>
                    <a:lnTo>
                      <a:pt x="232" y="30"/>
                    </a:lnTo>
                    <a:lnTo>
                      <a:pt x="227" y="32"/>
                    </a:lnTo>
                    <a:lnTo>
                      <a:pt x="223" y="32"/>
                    </a:lnTo>
                    <a:lnTo>
                      <a:pt x="218" y="34"/>
                    </a:lnTo>
                    <a:lnTo>
                      <a:pt x="217" y="34"/>
                    </a:lnTo>
                    <a:lnTo>
                      <a:pt x="215" y="34"/>
                    </a:lnTo>
                    <a:lnTo>
                      <a:pt x="208" y="35"/>
                    </a:lnTo>
                    <a:lnTo>
                      <a:pt x="207" y="35"/>
                    </a:lnTo>
                    <a:lnTo>
                      <a:pt x="205" y="35"/>
                    </a:lnTo>
                    <a:lnTo>
                      <a:pt x="205" y="35"/>
                    </a:lnTo>
                    <a:lnTo>
                      <a:pt x="172" y="42"/>
                    </a:lnTo>
                    <a:lnTo>
                      <a:pt x="150" y="45"/>
                    </a:lnTo>
                    <a:lnTo>
                      <a:pt x="143" y="47"/>
                    </a:lnTo>
                    <a:lnTo>
                      <a:pt x="115" y="52"/>
                    </a:lnTo>
                    <a:lnTo>
                      <a:pt x="108" y="54"/>
                    </a:lnTo>
                    <a:lnTo>
                      <a:pt x="88" y="57"/>
                    </a:lnTo>
                    <a:lnTo>
                      <a:pt x="83" y="59"/>
                    </a:lnTo>
                    <a:lnTo>
                      <a:pt x="78" y="59"/>
                    </a:lnTo>
                    <a:lnTo>
                      <a:pt x="73" y="60"/>
                    </a:lnTo>
                    <a:lnTo>
                      <a:pt x="68" y="60"/>
                    </a:lnTo>
                    <a:lnTo>
                      <a:pt x="63" y="62"/>
                    </a:lnTo>
                    <a:lnTo>
                      <a:pt x="57" y="62"/>
                    </a:lnTo>
                    <a:lnTo>
                      <a:pt x="53" y="62"/>
                    </a:lnTo>
                    <a:lnTo>
                      <a:pt x="48" y="64"/>
                    </a:lnTo>
                    <a:lnTo>
                      <a:pt x="43" y="64"/>
                    </a:lnTo>
                    <a:lnTo>
                      <a:pt x="38" y="65"/>
                    </a:lnTo>
                    <a:lnTo>
                      <a:pt x="33" y="65"/>
                    </a:lnTo>
                    <a:lnTo>
                      <a:pt x="32" y="65"/>
                    </a:lnTo>
                    <a:lnTo>
                      <a:pt x="28" y="65"/>
                    </a:lnTo>
                    <a:lnTo>
                      <a:pt x="23" y="67"/>
                    </a:lnTo>
                    <a:lnTo>
                      <a:pt x="22" y="67"/>
                    </a:lnTo>
                    <a:lnTo>
                      <a:pt x="15" y="67"/>
                    </a:lnTo>
                    <a:lnTo>
                      <a:pt x="10" y="69"/>
                    </a:lnTo>
                    <a:lnTo>
                      <a:pt x="5" y="69"/>
                    </a:lnTo>
                    <a:lnTo>
                      <a:pt x="0" y="67"/>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87" name="Freeform 619"/>
              <p:cNvSpPr>
                <a:spLocks/>
              </p:cNvSpPr>
              <p:nvPr/>
            </p:nvSpPr>
            <p:spPr bwMode="auto">
              <a:xfrm>
                <a:off x="13408671" y="2375899"/>
                <a:ext cx="8903" cy="16249"/>
              </a:xfrm>
              <a:custGeom>
                <a:avLst/>
                <a:gdLst/>
                <a:ahLst/>
                <a:cxnLst>
                  <a:cxn ang="0">
                    <a:pos x="0" y="0"/>
                  </a:cxn>
                  <a:cxn ang="0">
                    <a:pos x="5" y="2"/>
                  </a:cxn>
                  <a:cxn ang="0">
                    <a:pos x="6" y="3"/>
                  </a:cxn>
                  <a:cxn ang="0">
                    <a:pos x="8" y="8"/>
                  </a:cxn>
                  <a:cxn ang="0">
                    <a:pos x="8" y="10"/>
                  </a:cxn>
                  <a:cxn ang="0">
                    <a:pos x="8" y="12"/>
                  </a:cxn>
                </a:cxnLst>
                <a:rect l="0" t="0" r="r" b="b"/>
                <a:pathLst>
                  <a:path w="8" h="12">
                    <a:moveTo>
                      <a:pt x="0" y="0"/>
                    </a:moveTo>
                    <a:lnTo>
                      <a:pt x="5" y="2"/>
                    </a:lnTo>
                    <a:lnTo>
                      <a:pt x="6" y="3"/>
                    </a:lnTo>
                    <a:lnTo>
                      <a:pt x="8" y="8"/>
                    </a:lnTo>
                    <a:lnTo>
                      <a:pt x="8" y="10"/>
                    </a:lnTo>
                    <a:lnTo>
                      <a:pt x="8" y="12"/>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88" name="Freeform 620"/>
              <p:cNvSpPr>
                <a:spLocks/>
              </p:cNvSpPr>
              <p:nvPr/>
            </p:nvSpPr>
            <p:spPr bwMode="auto">
              <a:xfrm>
                <a:off x="13504376" y="2249966"/>
                <a:ext cx="5564" cy="40624"/>
              </a:xfrm>
              <a:custGeom>
                <a:avLst/>
                <a:gdLst/>
                <a:ahLst/>
                <a:cxnLst>
                  <a:cxn ang="0">
                    <a:pos x="5" y="0"/>
                  </a:cxn>
                  <a:cxn ang="0">
                    <a:pos x="3" y="3"/>
                  </a:cxn>
                  <a:cxn ang="0">
                    <a:pos x="3" y="8"/>
                  </a:cxn>
                  <a:cxn ang="0">
                    <a:pos x="2" y="13"/>
                  </a:cxn>
                  <a:cxn ang="0">
                    <a:pos x="0" y="16"/>
                  </a:cxn>
                  <a:cxn ang="0">
                    <a:pos x="3" y="21"/>
                  </a:cxn>
                  <a:cxn ang="0">
                    <a:pos x="2" y="26"/>
                  </a:cxn>
                  <a:cxn ang="0">
                    <a:pos x="2" y="30"/>
                  </a:cxn>
                </a:cxnLst>
                <a:rect l="0" t="0" r="r" b="b"/>
                <a:pathLst>
                  <a:path w="5" h="30">
                    <a:moveTo>
                      <a:pt x="5" y="0"/>
                    </a:moveTo>
                    <a:lnTo>
                      <a:pt x="3" y="3"/>
                    </a:lnTo>
                    <a:lnTo>
                      <a:pt x="3" y="8"/>
                    </a:lnTo>
                    <a:lnTo>
                      <a:pt x="2" y="13"/>
                    </a:lnTo>
                    <a:lnTo>
                      <a:pt x="0" y="16"/>
                    </a:lnTo>
                    <a:lnTo>
                      <a:pt x="3" y="21"/>
                    </a:lnTo>
                    <a:lnTo>
                      <a:pt x="2" y="26"/>
                    </a:lnTo>
                    <a:lnTo>
                      <a:pt x="2" y="3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89" name="Freeform 621"/>
              <p:cNvSpPr>
                <a:spLocks/>
              </p:cNvSpPr>
              <p:nvPr/>
            </p:nvSpPr>
            <p:spPr bwMode="auto">
              <a:xfrm>
                <a:off x="13046994" y="2857966"/>
                <a:ext cx="350548" cy="98851"/>
              </a:xfrm>
              <a:custGeom>
                <a:avLst/>
                <a:gdLst/>
                <a:ahLst/>
                <a:cxnLst>
                  <a:cxn ang="0">
                    <a:pos x="313" y="72"/>
                  </a:cxn>
                  <a:cxn ang="0">
                    <a:pos x="296" y="60"/>
                  </a:cxn>
                  <a:cxn ang="0">
                    <a:pos x="285" y="54"/>
                  </a:cxn>
                  <a:cxn ang="0">
                    <a:pos x="268" y="42"/>
                  </a:cxn>
                  <a:cxn ang="0">
                    <a:pos x="261" y="35"/>
                  </a:cxn>
                  <a:cxn ang="0">
                    <a:pos x="256" y="32"/>
                  </a:cxn>
                  <a:cxn ang="0">
                    <a:pos x="240" y="20"/>
                  </a:cxn>
                  <a:cxn ang="0">
                    <a:pos x="223" y="14"/>
                  </a:cxn>
                  <a:cxn ang="0">
                    <a:pos x="216" y="14"/>
                  </a:cxn>
                  <a:cxn ang="0">
                    <a:pos x="206" y="15"/>
                  </a:cxn>
                  <a:cxn ang="0">
                    <a:pos x="196" y="17"/>
                  </a:cxn>
                  <a:cxn ang="0">
                    <a:pos x="185" y="19"/>
                  </a:cxn>
                  <a:cxn ang="0">
                    <a:pos x="170" y="22"/>
                  </a:cxn>
                  <a:cxn ang="0">
                    <a:pos x="160" y="24"/>
                  </a:cxn>
                  <a:cxn ang="0">
                    <a:pos x="153" y="22"/>
                  </a:cxn>
                  <a:cxn ang="0">
                    <a:pos x="151" y="12"/>
                  </a:cxn>
                  <a:cxn ang="0">
                    <a:pos x="143" y="5"/>
                  </a:cxn>
                  <a:cxn ang="0">
                    <a:pos x="136" y="5"/>
                  </a:cxn>
                  <a:cxn ang="0">
                    <a:pos x="126" y="0"/>
                  </a:cxn>
                  <a:cxn ang="0">
                    <a:pos x="116" y="2"/>
                  </a:cxn>
                  <a:cxn ang="0">
                    <a:pos x="110" y="2"/>
                  </a:cxn>
                  <a:cxn ang="0">
                    <a:pos x="106" y="2"/>
                  </a:cxn>
                  <a:cxn ang="0">
                    <a:pos x="95" y="4"/>
                  </a:cxn>
                  <a:cxn ang="0">
                    <a:pos x="88" y="5"/>
                  </a:cxn>
                  <a:cxn ang="0">
                    <a:pos x="78" y="5"/>
                  </a:cxn>
                  <a:cxn ang="0">
                    <a:pos x="63" y="7"/>
                  </a:cxn>
                  <a:cxn ang="0">
                    <a:pos x="55" y="9"/>
                  </a:cxn>
                  <a:cxn ang="0">
                    <a:pos x="45" y="10"/>
                  </a:cxn>
                  <a:cxn ang="0">
                    <a:pos x="35" y="15"/>
                  </a:cxn>
                  <a:cxn ang="0">
                    <a:pos x="26" y="19"/>
                  </a:cxn>
                  <a:cxn ang="0">
                    <a:pos x="16" y="25"/>
                  </a:cxn>
                  <a:cxn ang="0">
                    <a:pos x="6" y="30"/>
                  </a:cxn>
                  <a:cxn ang="0">
                    <a:pos x="0" y="34"/>
                  </a:cxn>
                </a:cxnLst>
                <a:rect l="0" t="0" r="r" b="b"/>
                <a:pathLst>
                  <a:path w="315" h="73">
                    <a:moveTo>
                      <a:pt x="315" y="73"/>
                    </a:moveTo>
                    <a:lnTo>
                      <a:pt x="313" y="72"/>
                    </a:lnTo>
                    <a:lnTo>
                      <a:pt x="306" y="68"/>
                    </a:lnTo>
                    <a:lnTo>
                      <a:pt x="296" y="60"/>
                    </a:lnTo>
                    <a:lnTo>
                      <a:pt x="290" y="57"/>
                    </a:lnTo>
                    <a:lnTo>
                      <a:pt x="285" y="54"/>
                    </a:lnTo>
                    <a:lnTo>
                      <a:pt x="275" y="45"/>
                    </a:lnTo>
                    <a:lnTo>
                      <a:pt x="268" y="42"/>
                    </a:lnTo>
                    <a:lnTo>
                      <a:pt x="263" y="37"/>
                    </a:lnTo>
                    <a:lnTo>
                      <a:pt x="261" y="35"/>
                    </a:lnTo>
                    <a:lnTo>
                      <a:pt x="258" y="34"/>
                    </a:lnTo>
                    <a:lnTo>
                      <a:pt x="256" y="32"/>
                    </a:lnTo>
                    <a:lnTo>
                      <a:pt x="245" y="24"/>
                    </a:lnTo>
                    <a:lnTo>
                      <a:pt x="240" y="20"/>
                    </a:lnTo>
                    <a:lnTo>
                      <a:pt x="228" y="12"/>
                    </a:lnTo>
                    <a:lnTo>
                      <a:pt x="223" y="14"/>
                    </a:lnTo>
                    <a:lnTo>
                      <a:pt x="221" y="14"/>
                    </a:lnTo>
                    <a:lnTo>
                      <a:pt x="216" y="14"/>
                    </a:lnTo>
                    <a:lnTo>
                      <a:pt x="211" y="15"/>
                    </a:lnTo>
                    <a:lnTo>
                      <a:pt x="206" y="15"/>
                    </a:lnTo>
                    <a:lnTo>
                      <a:pt x="201" y="17"/>
                    </a:lnTo>
                    <a:lnTo>
                      <a:pt x="196" y="17"/>
                    </a:lnTo>
                    <a:lnTo>
                      <a:pt x="190" y="19"/>
                    </a:lnTo>
                    <a:lnTo>
                      <a:pt x="185" y="19"/>
                    </a:lnTo>
                    <a:lnTo>
                      <a:pt x="175" y="20"/>
                    </a:lnTo>
                    <a:lnTo>
                      <a:pt x="170" y="22"/>
                    </a:lnTo>
                    <a:lnTo>
                      <a:pt x="165" y="22"/>
                    </a:lnTo>
                    <a:lnTo>
                      <a:pt x="160" y="24"/>
                    </a:lnTo>
                    <a:lnTo>
                      <a:pt x="155" y="24"/>
                    </a:lnTo>
                    <a:lnTo>
                      <a:pt x="153" y="22"/>
                    </a:lnTo>
                    <a:lnTo>
                      <a:pt x="153" y="17"/>
                    </a:lnTo>
                    <a:lnTo>
                      <a:pt x="151" y="12"/>
                    </a:lnTo>
                    <a:lnTo>
                      <a:pt x="150" y="10"/>
                    </a:lnTo>
                    <a:lnTo>
                      <a:pt x="143" y="5"/>
                    </a:lnTo>
                    <a:lnTo>
                      <a:pt x="141" y="4"/>
                    </a:lnTo>
                    <a:lnTo>
                      <a:pt x="136" y="5"/>
                    </a:lnTo>
                    <a:lnTo>
                      <a:pt x="131" y="0"/>
                    </a:lnTo>
                    <a:lnTo>
                      <a:pt x="126" y="0"/>
                    </a:lnTo>
                    <a:lnTo>
                      <a:pt x="121" y="2"/>
                    </a:lnTo>
                    <a:lnTo>
                      <a:pt x="116" y="2"/>
                    </a:lnTo>
                    <a:lnTo>
                      <a:pt x="110" y="2"/>
                    </a:lnTo>
                    <a:lnTo>
                      <a:pt x="110" y="2"/>
                    </a:lnTo>
                    <a:lnTo>
                      <a:pt x="106" y="2"/>
                    </a:lnTo>
                    <a:lnTo>
                      <a:pt x="106" y="2"/>
                    </a:lnTo>
                    <a:lnTo>
                      <a:pt x="101" y="4"/>
                    </a:lnTo>
                    <a:lnTo>
                      <a:pt x="95" y="4"/>
                    </a:lnTo>
                    <a:lnTo>
                      <a:pt x="95" y="4"/>
                    </a:lnTo>
                    <a:lnTo>
                      <a:pt x="88" y="5"/>
                    </a:lnTo>
                    <a:lnTo>
                      <a:pt x="83" y="5"/>
                    </a:lnTo>
                    <a:lnTo>
                      <a:pt x="78" y="5"/>
                    </a:lnTo>
                    <a:lnTo>
                      <a:pt x="73" y="7"/>
                    </a:lnTo>
                    <a:lnTo>
                      <a:pt x="63" y="7"/>
                    </a:lnTo>
                    <a:lnTo>
                      <a:pt x="61" y="7"/>
                    </a:lnTo>
                    <a:lnTo>
                      <a:pt x="55" y="9"/>
                    </a:lnTo>
                    <a:lnTo>
                      <a:pt x="50" y="9"/>
                    </a:lnTo>
                    <a:lnTo>
                      <a:pt x="45" y="10"/>
                    </a:lnTo>
                    <a:lnTo>
                      <a:pt x="40" y="14"/>
                    </a:lnTo>
                    <a:lnTo>
                      <a:pt x="35" y="15"/>
                    </a:lnTo>
                    <a:lnTo>
                      <a:pt x="30" y="17"/>
                    </a:lnTo>
                    <a:lnTo>
                      <a:pt x="26" y="19"/>
                    </a:lnTo>
                    <a:lnTo>
                      <a:pt x="21" y="25"/>
                    </a:lnTo>
                    <a:lnTo>
                      <a:pt x="16" y="25"/>
                    </a:lnTo>
                    <a:lnTo>
                      <a:pt x="11" y="27"/>
                    </a:lnTo>
                    <a:lnTo>
                      <a:pt x="6" y="30"/>
                    </a:lnTo>
                    <a:lnTo>
                      <a:pt x="0" y="34"/>
                    </a:lnTo>
                    <a:lnTo>
                      <a:pt x="0" y="34"/>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90" name="Freeform 622"/>
              <p:cNvSpPr>
                <a:spLocks/>
              </p:cNvSpPr>
              <p:nvPr/>
            </p:nvSpPr>
            <p:spPr bwMode="auto">
              <a:xfrm>
                <a:off x="12860035" y="2921609"/>
                <a:ext cx="95705" cy="10833"/>
              </a:xfrm>
              <a:custGeom>
                <a:avLst/>
                <a:gdLst/>
                <a:ahLst/>
                <a:cxnLst>
                  <a:cxn ang="0">
                    <a:pos x="86" y="0"/>
                  </a:cxn>
                  <a:cxn ang="0">
                    <a:pos x="81" y="0"/>
                  </a:cxn>
                  <a:cxn ang="0">
                    <a:pos x="76" y="0"/>
                  </a:cxn>
                  <a:cxn ang="0">
                    <a:pos x="71" y="0"/>
                  </a:cxn>
                  <a:cxn ang="0">
                    <a:pos x="66" y="2"/>
                  </a:cxn>
                  <a:cxn ang="0">
                    <a:pos x="60" y="2"/>
                  </a:cxn>
                  <a:cxn ang="0">
                    <a:pos x="58" y="2"/>
                  </a:cxn>
                  <a:cxn ang="0">
                    <a:pos x="51" y="2"/>
                  </a:cxn>
                  <a:cxn ang="0">
                    <a:pos x="46" y="3"/>
                  </a:cxn>
                  <a:cxn ang="0">
                    <a:pos x="41" y="3"/>
                  </a:cxn>
                  <a:cxn ang="0">
                    <a:pos x="38" y="5"/>
                  </a:cxn>
                  <a:cxn ang="0">
                    <a:pos x="33" y="5"/>
                  </a:cxn>
                  <a:cxn ang="0">
                    <a:pos x="28" y="5"/>
                  </a:cxn>
                  <a:cxn ang="0">
                    <a:pos x="26" y="7"/>
                  </a:cxn>
                  <a:cxn ang="0">
                    <a:pos x="20" y="7"/>
                  </a:cxn>
                  <a:cxn ang="0">
                    <a:pos x="15" y="7"/>
                  </a:cxn>
                  <a:cxn ang="0">
                    <a:pos x="11" y="8"/>
                  </a:cxn>
                  <a:cxn ang="0">
                    <a:pos x="8" y="8"/>
                  </a:cxn>
                  <a:cxn ang="0">
                    <a:pos x="6" y="8"/>
                  </a:cxn>
                  <a:cxn ang="0">
                    <a:pos x="0" y="8"/>
                  </a:cxn>
                </a:cxnLst>
                <a:rect l="0" t="0" r="r" b="b"/>
                <a:pathLst>
                  <a:path w="86" h="8">
                    <a:moveTo>
                      <a:pt x="86" y="0"/>
                    </a:moveTo>
                    <a:lnTo>
                      <a:pt x="81" y="0"/>
                    </a:lnTo>
                    <a:lnTo>
                      <a:pt x="76" y="0"/>
                    </a:lnTo>
                    <a:lnTo>
                      <a:pt x="71" y="0"/>
                    </a:lnTo>
                    <a:lnTo>
                      <a:pt x="66" y="2"/>
                    </a:lnTo>
                    <a:lnTo>
                      <a:pt x="60" y="2"/>
                    </a:lnTo>
                    <a:lnTo>
                      <a:pt x="58" y="2"/>
                    </a:lnTo>
                    <a:lnTo>
                      <a:pt x="51" y="2"/>
                    </a:lnTo>
                    <a:lnTo>
                      <a:pt x="46" y="3"/>
                    </a:lnTo>
                    <a:lnTo>
                      <a:pt x="41" y="3"/>
                    </a:lnTo>
                    <a:lnTo>
                      <a:pt x="38" y="5"/>
                    </a:lnTo>
                    <a:lnTo>
                      <a:pt x="33" y="5"/>
                    </a:lnTo>
                    <a:lnTo>
                      <a:pt x="28" y="5"/>
                    </a:lnTo>
                    <a:lnTo>
                      <a:pt x="26" y="7"/>
                    </a:lnTo>
                    <a:lnTo>
                      <a:pt x="20" y="7"/>
                    </a:lnTo>
                    <a:lnTo>
                      <a:pt x="15" y="7"/>
                    </a:lnTo>
                    <a:lnTo>
                      <a:pt x="11" y="8"/>
                    </a:lnTo>
                    <a:lnTo>
                      <a:pt x="8" y="8"/>
                    </a:lnTo>
                    <a:lnTo>
                      <a:pt x="6" y="8"/>
                    </a:lnTo>
                    <a:lnTo>
                      <a:pt x="0" y="8"/>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91" name="Freeform 623"/>
              <p:cNvSpPr>
                <a:spLocks/>
              </p:cNvSpPr>
              <p:nvPr/>
            </p:nvSpPr>
            <p:spPr bwMode="auto">
              <a:xfrm>
                <a:off x="12955740" y="2904006"/>
                <a:ext cx="91254" cy="17604"/>
              </a:xfrm>
              <a:custGeom>
                <a:avLst/>
                <a:gdLst/>
                <a:ahLst/>
                <a:cxnLst>
                  <a:cxn ang="0">
                    <a:pos x="82" y="0"/>
                  </a:cxn>
                  <a:cxn ang="0">
                    <a:pos x="77" y="1"/>
                  </a:cxn>
                  <a:cxn ang="0">
                    <a:pos x="72" y="1"/>
                  </a:cxn>
                  <a:cxn ang="0">
                    <a:pos x="67" y="3"/>
                  </a:cxn>
                  <a:cxn ang="0">
                    <a:pos x="62" y="3"/>
                  </a:cxn>
                  <a:cxn ang="0">
                    <a:pos x="60" y="3"/>
                  </a:cxn>
                  <a:cxn ang="0">
                    <a:pos x="55" y="3"/>
                  </a:cxn>
                  <a:cxn ang="0">
                    <a:pos x="52" y="5"/>
                  </a:cxn>
                  <a:cxn ang="0">
                    <a:pos x="47" y="5"/>
                  </a:cxn>
                  <a:cxn ang="0">
                    <a:pos x="42" y="6"/>
                  </a:cxn>
                  <a:cxn ang="0">
                    <a:pos x="37" y="6"/>
                  </a:cxn>
                  <a:cxn ang="0">
                    <a:pos x="32" y="8"/>
                  </a:cxn>
                  <a:cxn ang="0">
                    <a:pos x="27" y="8"/>
                  </a:cxn>
                  <a:cxn ang="0">
                    <a:pos x="20" y="10"/>
                  </a:cxn>
                  <a:cxn ang="0">
                    <a:pos x="15" y="10"/>
                  </a:cxn>
                  <a:cxn ang="0">
                    <a:pos x="10" y="11"/>
                  </a:cxn>
                  <a:cxn ang="0">
                    <a:pos x="5" y="11"/>
                  </a:cxn>
                  <a:cxn ang="0">
                    <a:pos x="0" y="13"/>
                  </a:cxn>
                </a:cxnLst>
                <a:rect l="0" t="0" r="r" b="b"/>
                <a:pathLst>
                  <a:path w="82" h="13">
                    <a:moveTo>
                      <a:pt x="82" y="0"/>
                    </a:moveTo>
                    <a:lnTo>
                      <a:pt x="77" y="1"/>
                    </a:lnTo>
                    <a:lnTo>
                      <a:pt x="72" y="1"/>
                    </a:lnTo>
                    <a:lnTo>
                      <a:pt x="67" y="3"/>
                    </a:lnTo>
                    <a:lnTo>
                      <a:pt x="62" y="3"/>
                    </a:lnTo>
                    <a:lnTo>
                      <a:pt x="60" y="3"/>
                    </a:lnTo>
                    <a:lnTo>
                      <a:pt x="55" y="3"/>
                    </a:lnTo>
                    <a:lnTo>
                      <a:pt x="52" y="5"/>
                    </a:lnTo>
                    <a:lnTo>
                      <a:pt x="47" y="5"/>
                    </a:lnTo>
                    <a:lnTo>
                      <a:pt x="42" y="6"/>
                    </a:lnTo>
                    <a:lnTo>
                      <a:pt x="37" y="6"/>
                    </a:lnTo>
                    <a:lnTo>
                      <a:pt x="32" y="8"/>
                    </a:lnTo>
                    <a:lnTo>
                      <a:pt x="27" y="8"/>
                    </a:lnTo>
                    <a:lnTo>
                      <a:pt x="20" y="10"/>
                    </a:lnTo>
                    <a:lnTo>
                      <a:pt x="15" y="10"/>
                    </a:lnTo>
                    <a:lnTo>
                      <a:pt x="10" y="11"/>
                    </a:lnTo>
                    <a:lnTo>
                      <a:pt x="5" y="11"/>
                    </a:lnTo>
                    <a:lnTo>
                      <a:pt x="0" y="13"/>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92" name="Freeform 624"/>
              <p:cNvSpPr>
                <a:spLocks/>
              </p:cNvSpPr>
              <p:nvPr/>
            </p:nvSpPr>
            <p:spPr bwMode="auto">
              <a:xfrm>
                <a:off x="12955740" y="2704950"/>
                <a:ext cx="172492" cy="216659"/>
              </a:xfrm>
              <a:custGeom>
                <a:avLst/>
                <a:gdLst/>
                <a:ahLst/>
                <a:cxnLst>
                  <a:cxn ang="0">
                    <a:pos x="0" y="160"/>
                  </a:cxn>
                  <a:cxn ang="0">
                    <a:pos x="0" y="155"/>
                  </a:cxn>
                  <a:cxn ang="0">
                    <a:pos x="0" y="148"/>
                  </a:cxn>
                  <a:cxn ang="0">
                    <a:pos x="0" y="143"/>
                  </a:cxn>
                  <a:cxn ang="0">
                    <a:pos x="0" y="138"/>
                  </a:cxn>
                  <a:cxn ang="0">
                    <a:pos x="5" y="137"/>
                  </a:cxn>
                  <a:cxn ang="0">
                    <a:pos x="10" y="135"/>
                  </a:cxn>
                  <a:cxn ang="0">
                    <a:pos x="15" y="130"/>
                  </a:cxn>
                  <a:cxn ang="0">
                    <a:pos x="17" y="125"/>
                  </a:cxn>
                  <a:cxn ang="0">
                    <a:pos x="17" y="123"/>
                  </a:cxn>
                  <a:cxn ang="0">
                    <a:pos x="18" y="117"/>
                  </a:cxn>
                  <a:cxn ang="0">
                    <a:pos x="23" y="112"/>
                  </a:cxn>
                  <a:cxn ang="0">
                    <a:pos x="28" y="110"/>
                  </a:cxn>
                  <a:cxn ang="0">
                    <a:pos x="33" y="107"/>
                  </a:cxn>
                  <a:cxn ang="0">
                    <a:pos x="38" y="105"/>
                  </a:cxn>
                  <a:cxn ang="0">
                    <a:pos x="43" y="105"/>
                  </a:cxn>
                  <a:cxn ang="0">
                    <a:pos x="48" y="103"/>
                  </a:cxn>
                  <a:cxn ang="0">
                    <a:pos x="53" y="98"/>
                  </a:cxn>
                  <a:cxn ang="0">
                    <a:pos x="58" y="93"/>
                  </a:cxn>
                  <a:cxn ang="0">
                    <a:pos x="63" y="88"/>
                  </a:cxn>
                  <a:cxn ang="0">
                    <a:pos x="68" y="85"/>
                  </a:cxn>
                  <a:cxn ang="0">
                    <a:pos x="73" y="82"/>
                  </a:cxn>
                  <a:cxn ang="0">
                    <a:pos x="78" y="82"/>
                  </a:cxn>
                  <a:cxn ang="0">
                    <a:pos x="82" y="77"/>
                  </a:cxn>
                  <a:cxn ang="0">
                    <a:pos x="83" y="72"/>
                  </a:cxn>
                  <a:cxn ang="0">
                    <a:pos x="83" y="67"/>
                  </a:cxn>
                  <a:cxn ang="0">
                    <a:pos x="88" y="67"/>
                  </a:cxn>
                  <a:cxn ang="0">
                    <a:pos x="90" y="62"/>
                  </a:cxn>
                  <a:cxn ang="0">
                    <a:pos x="92" y="60"/>
                  </a:cxn>
                  <a:cxn ang="0">
                    <a:pos x="97" y="57"/>
                  </a:cxn>
                  <a:cxn ang="0">
                    <a:pos x="102" y="62"/>
                  </a:cxn>
                  <a:cxn ang="0">
                    <a:pos x="107" y="62"/>
                  </a:cxn>
                  <a:cxn ang="0">
                    <a:pos x="112" y="57"/>
                  </a:cxn>
                  <a:cxn ang="0">
                    <a:pos x="113" y="52"/>
                  </a:cxn>
                  <a:cxn ang="0">
                    <a:pos x="118" y="47"/>
                  </a:cxn>
                  <a:cxn ang="0">
                    <a:pos x="123" y="45"/>
                  </a:cxn>
                  <a:cxn ang="0">
                    <a:pos x="128" y="43"/>
                  </a:cxn>
                  <a:cxn ang="0">
                    <a:pos x="133" y="47"/>
                  </a:cxn>
                  <a:cxn ang="0">
                    <a:pos x="138" y="42"/>
                  </a:cxn>
                  <a:cxn ang="0">
                    <a:pos x="140" y="35"/>
                  </a:cxn>
                  <a:cxn ang="0">
                    <a:pos x="142" y="30"/>
                  </a:cxn>
                  <a:cxn ang="0">
                    <a:pos x="147" y="25"/>
                  </a:cxn>
                  <a:cxn ang="0">
                    <a:pos x="152" y="23"/>
                  </a:cxn>
                  <a:cxn ang="0">
                    <a:pos x="152" y="18"/>
                  </a:cxn>
                  <a:cxn ang="0">
                    <a:pos x="153" y="13"/>
                  </a:cxn>
                  <a:cxn ang="0">
                    <a:pos x="153" y="8"/>
                  </a:cxn>
                  <a:cxn ang="0">
                    <a:pos x="153" y="3"/>
                  </a:cxn>
                  <a:cxn ang="0">
                    <a:pos x="155" y="0"/>
                  </a:cxn>
                </a:cxnLst>
                <a:rect l="0" t="0" r="r" b="b"/>
                <a:pathLst>
                  <a:path w="155" h="160">
                    <a:moveTo>
                      <a:pt x="0" y="160"/>
                    </a:moveTo>
                    <a:lnTo>
                      <a:pt x="0" y="155"/>
                    </a:lnTo>
                    <a:lnTo>
                      <a:pt x="0" y="148"/>
                    </a:lnTo>
                    <a:lnTo>
                      <a:pt x="0" y="143"/>
                    </a:lnTo>
                    <a:lnTo>
                      <a:pt x="0" y="138"/>
                    </a:lnTo>
                    <a:lnTo>
                      <a:pt x="5" y="137"/>
                    </a:lnTo>
                    <a:lnTo>
                      <a:pt x="10" y="135"/>
                    </a:lnTo>
                    <a:lnTo>
                      <a:pt x="15" y="130"/>
                    </a:lnTo>
                    <a:lnTo>
                      <a:pt x="17" y="125"/>
                    </a:lnTo>
                    <a:lnTo>
                      <a:pt x="17" y="123"/>
                    </a:lnTo>
                    <a:lnTo>
                      <a:pt x="18" y="117"/>
                    </a:lnTo>
                    <a:lnTo>
                      <a:pt x="23" y="112"/>
                    </a:lnTo>
                    <a:lnTo>
                      <a:pt x="28" y="110"/>
                    </a:lnTo>
                    <a:lnTo>
                      <a:pt x="33" y="107"/>
                    </a:lnTo>
                    <a:lnTo>
                      <a:pt x="38" y="105"/>
                    </a:lnTo>
                    <a:lnTo>
                      <a:pt x="43" y="105"/>
                    </a:lnTo>
                    <a:lnTo>
                      <a:pt x="48" y="103"/>
                    </a:lnTo>
                    <a:lnTo>
                      <a:pt x="53" y="98"/>
                    </a:lnTo>
                    <a:lnTo>
                      <a:pt x="58" y="93"/>
                    </a:lnTo>
                    <a:lnTo>
                      <a:pt x="63" y="88"/>
                    </a:lnTo>
                    <a:lnTo>
                      <a:pt x="68" y="85"/>
                    </a:lnTo>
                    <a:lnTo>
                      <a:pt x="73" y="82"/>
                    </a:lnTo>
                    <a:lnTo>
                      <a:pt x="78" y="82"/>
                    </a:lnTo>
                    <a:lnTo>
                      <a:pt x="82" y="77"/>
                    </a:lnTo>
                    <a:lnTo>
                      <a:pt x="83" y="72"/>
                    </a:lnTo>
                    <a:lnTo>
                      <a:pt x="83" y="67"/>
                    </a:lnTo>
                    <a:lnTo>
                      <a:pt x="88" y="67"/>
                    </a:lnTo>
                    <a:lnTo>
                      <a:pt x="90" y="62"/>
                    </a:lnTo>
                    <a:lnTo>
                      <a:pt x="92" y="60"/>
                    </a:lnTo>
                    <a:lnTo>
                      <a:pt x="97" y="57"/>
                    </a:lnTo>
                    <a:lnTo>
                      <a:pt x="102" y="62"/>
                    </a:lnTo>
                    <a:lnTo>
                      <a:pt x="107" y="62"/>
                    </a:lnTo>
                    <a:lnTo>
                      <a:pt x="112" y="57"/>
                    </a:lnTo>
                    <a:lnTo>
                      <a:pt x="113" y="52"/>
                    </a:lnTo>
                    <a:lnTo>
                      <a:pt x="118" y="47"/>
                    </a:lnTo>
                    <a:lnTo>
                      <a:pt x="123" y="45"/>
                    </a:lnTo>
                    <a:lnTo>
                      <a:pt x="128" y="43"/>
                    </a:lnTo>
                    <a:lnTo>
                      <a:pt x="133" y="47"/>
                    </a:lnTo>
                    <a:lnTo>
                      <a:pt x="138" y="42"/>
                    </a:lnTo>
                    <a:lnTo>
                      <a:pt x="140" y="35"/>
                    </a:lnTo>
                    <a:lnTo>
                      <a:pt x="142" y="30"/>
                    </a:lnTo>
                    <a:lnTo>
                      <a:pt x="147" y="25"/>
                    </a:lnTo>
                    <a:lnTo>
                      <a:pt x="152" y="23"/>
                    </a:lnTo>
                    <a:lnTo>
                      <a:pt x="152" y="18"/>
                    </a:lnTo>
                    <a:lnTo>
                      <a:pt x="153" y="13"/>
                    </a:lnTo>
                    <a:lnTo>
                      <a:pt x="153" y="8"/>
                    </a:lnTo>
                    <a:lnTo>
                      <a:pt x="153" y="3"/>
                    </a:lnTo>
                    <a:lnTo>
                      <a:pt x="155"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93" name="Freeform 625"/>
              <p:cNvSpPr>
                <a:spLocks/>
              </p:cNvSpPr>
              <p:nvPr/>
            </p:nvSpPr>
            <p:spPr bwMode="auto">
              <a:xfrm>
                <a:off x="13031414" y="2904006"/>
                <a:ext cx="222570" cy="296552"/>
              </a:xfrm>
              <a:custGeom>
                <a:avLst/>
                <a:gdLst/>
                <a:ahLst/>
                <a:cxnLst>
                  <a:cxn ang="0">
                    <a:pos x="195" y="216"/>
                  </a:cxn>
                  <a:cxn ang="0">
                    <a:pos x="184" y="214"/>
                  </a:cxn>
                  <a:cxn ang="0">
                    <a:pos x="180" y="206"/>
                  </a:cxn>
                  <a:cxn ang="0">
                    <a:pos x="180" y="199"/>
                  </a:cxn>
                  <a:cxn ang="0">
                    <a:pos x="174" y="189"/>
                  </a:cxn>
                  <a:cxn ang="0">
                    <a:pos x="167" y="183"/>
                  </a:cxn>
                  <a:cxn ang="0">
                    <a:pos x="162" y="179"/>
                  </a:cxn>
                  <a:cxn ang="0">
                    <a:pos x="155" y="171"/>
                  </a:cxn>
                  <a:cxn ang="0">
                    <a:pos x="152" y="161"/>
                  </a:cxn>
                  <a:cxn ang="0">
                    <a:pos x="149" y="154"/>
                  </a:cxn>
                  <a:cxn ang="0">
                    <a:pos x="145" y="148"/>
                  </a:cxn>
                  <a:cxn ang="0">
                    <a:pos x="135" y="141"/>
                  </a:cxn>
                  <a:cxn ang="0">
                    <a:pos x="125" y="134"/>
                  </a:cxn>
                  <a:cxn ang="0">
                    <a:pos x="119" y="131"/>
                  </a:cxn>
                  <a:cxn ang="0">
                    <a:pos x="112" y="123"/>
                  </a:cxn>
                  <a:cxn ang="0">
                    <a:pos x="110" y="114"/>
                  </a:cxn>
                  <a:cxn ang="0">
                    <a:pos x="107" y="111"/>
                  </a:cxn>
                  <a:cxn ang="0">
                    <a:pos x="94" y="104"/>
                  </a:cxn>
                  <a:cxn ang="0">
                    <a:pos x="89" y="101"/>
                  </a:cxn>
                  <a:cxn ang="0">
                    <a:pos x="80" y="89"/>
                  </a:cxn>
                  <a:cxn ang="0">
                    <a:pos x="70" y="84"/>
                  </a:cxn>
                  <a:cxn ang="0">
                    <a:pos x="60" y="78"/>
                  </a:cxn>
                  <a:cxn ang="0">
                    <a:pos x="55" y="71"/>
                  </a:cxn>
                  <a:cxn ang="0">
                    <a:pos x="47" y="61"/>
                  </a:cxn>
                  <a:cxn ang="0">
                    <a:pos x="40" y="49"/>
                  </a:cxn>
                  <a:cxn ang="0">
                    <a:pos x="37" y="44"/>
                  </a:cxn>
                  <a:cxn ang="0">
                    <a:pos x="25" y="41"/>
                  </a:cxn>
                  <a:cxn ang="0">
                    <a:pos x="19" y="38"/>
                  </a:cxn>
                  <a:cxn ang="0">
                    <a:pos x="14" y="33"/>
                  </a:cxn>
                  <a:cxn ang="0">
                    <a:pos x="9" y="31"/>
                  </a:cxn>
                  <a:cxn ang="0">
                    <a:pos x="0" y="24"/>
                  </a:cxn>
                  <a:cxn ang="0">
                    <a:pos x="5" y="13"/>
                  </a:cxn>
                  <a:cxn ang="0">
                    <a:pos x="12" y="3"/>
                  </a:cxn>
                </a:cxnLst>
                <a:rect l="0" t="0" r="r" b="b"/>
                <a:pathLst>
                  <a:path w="200" h="219">
                    <a:moveTo>
                      <a:pt x="200" y="219"/>
                    </a:moveTo>
                    <a:lnTo>
                      <a:pt x="195" y="216"/>
                    </a:lnTo>
                    <a:lnTo>
                      <a:pt x="189" y="216"/>
                    </a:lnTo>
                    <a:lnTo>
                      <a:pt x="184" y="214"/>
                    </a:lnTo>
                    <a:lnTo>
                      <a:pt x="180" y="209"/>
                    </a:lnTo>
                    <a:lnTo>
                      <a:pt x="180" y="206"/>
                    </a:lnTo>
                    <a:lnTo>
                      <a:pt x="179" y="204"/>
                    </a:lnTo>
                    <a:lnTo>
                      <a:pt x="180" y="199"/>
                    </a:lnTo>
                    <a:lnTo>
                      <a:pt x="175" y="194"/>
                    </a:lnTo>
                    <a:lnTo>
                      <a:pt x="174" y="189"/>
                    </a:lnTo>
                    <a:lnTo>
                      <a:pt x="169" y="183"/>
                    </a:lnTo>
                    <a:lnTo>
                      <a:pt x="167" y="183"/>
                    </a:lnTo>
                    <a:lnTo>
                      <a:pt x="167" y="183"/>
                    </a:lnTo>
                    <a:lnTo>
                      <a:pt x="162" y="179"/>
                    </a:lnTo>
                    <a:lnTo>
                      <a:pt x="157" y="176"/>
                    </a:lnTo>
                    <a:lnTo>
                      <a:pt x="155" y="171"/>
                    </a:lnTo>
                    <a:lnTo>
                      <a:pt x="155" y="166"/>
                    </a:lnTo>
                    <a:lnTo>
                      <a:pt x="152" y="161"/>
                    </a:lnTo>
                    <a:lnTo>
                      <a:pt x="149" y="156"/>
                    </a:lnTo>
                    <a:lnTo>
                      <a:pt x="149" y="154"/>
                    </a:lnTo>
                    <a:lnTo>
                      <a:pt x="147" y="153"/>
                    </a:lnTo>
                    <a:lnTo>
                      <a:pt x="145" y="148"/>
                    </a:lnTo>
                    <a:lnTo>
                      <a:pt x="140" y="144"/>
                    </a:lnTo>
                    <a:lnTo>
                      <a:pt x="135" y="141"/>
                    </a:lnTo>
                    <a:lnTo>
                      <a:pt x="130" y="139"/>
                    </a:lnTo>
                    <a:lnTo>
                      <a:pt x="125" y="134"/>
                    </a:lnTo>
                    <a:lnTo>
                      <a:pt x="125" y="133"/>
                    </a:lnTo>
                    <a:lnTo>
                      <a:pt x="119" y="131"/>
                    </a:lnTo>
                    <a:lnTo>
                      <a:pt x="119" y="126"/>
                    </a:lnTo>
                    <a:lnTo>
                      <a:pt x="112" y="123"/>
                    </a:lnTo>
                    <a:lnTo>
                      <a:pt x="110" y="118"/>
                    </a:lnTo>
                    <a:lnTo>
                      <a:pt x="110" y="114"/>
                    </a:lnTo>
                    <a:lnTo>
                      <a:pt x="109" y="113"/>
                    </a:lnTo>
                    <a:lnTo>
                      <a:pt x="107" y="111"/>
                    </a:lnTo>
                    <a:lnTo>
                      <a:pt x="99" y="106"/>
                    </a:lnTo>
                    <a:lnTo>
                      <a:pt x="94" y="104"/>
                    </a:lnTo>
                    <a:lnTo>
                      <a:pt x="90" y="101"/>
                    </a:lnTo>
                    <a:lnTo>
                      <a:pt x="89" y="101"/>
                    </a:lnTo>
                    <a:lnTo>
                      <a:pt x="85" y="96"/>
                    </a:lnTo>
                    <a:lnTo>
                      <a:pt x="80" y="89"/>
                    </a:lnTo>
                    <a:lnTo>
                      <a:pt x="75" y="86"/>
                    </a:lnTo>
                    <a:lnTo>
                      <a:pt x="70" y="84"/>
                    </a:lnTo>
                    <a:lnTo>
                      <a:pt x="65" y="81"/>
                    </a:lnTo>
                    <a:lnTo>
                      <a:pt x="60" y="78"/>
                    </a:lnTo>
                    <a:lnTo>
                      <a:pt x="59" y="74"/>
                    </a:lnTo>
                    <a:lnTo>
                      <a:pt x="55" y="71"/>
                    </a:lnTo>
                    <a:lnTo>
                      <a:pt x="50" y="66"/>
                    </a:lnTo>
                    <a:lnTo>
                      <a:pt x="47" y="61"/>
                    </a:lnTo>
                    <a:lnTo>
                      <a:pt x="44" y="56"/>
                    </a:lnTo>
                    <a:lnTo>
                      <a:pt x="40" y="49"/>
                    </a:lnTo>
                    <a:lnTo>
                      <a:pt x="39" y="49"/>
                    </a:lnTo>
                    <a:lnTo>
                      <a:pt x="37" y="44"/>
                    </a:lnTo>
                    <a:lnTo>
                      <a:pt x="32" y="39"/>
                    </a:lnTo>
                    <a:lnTo>
                      <a:pt x="25" y="41"/>
                    </a:lnTo>
                    <a:lnTo>
                      <a:pt x="24" y="41"/>
                    </a:lnTo>
                    <a:lnTo>
                      <a:pt x="19" y="38"/>
                    </a:lnTo>
                    <a:lnTo>
                      <a:pt x="14" y="33"/>
                    </a:lnTo>
                    <a:lnTo>
                      <a:pt x="14" y="33"/>
                    </a:lnTo>
                    <a:lnTo>
                      <a:pt x="9" y="33"/>
                    </a:lnTo>
                    <a:lnTo>
                      <a:pt x="9" y="31"/>
                    </a:lnTo>
                    <a:lnTo>
                      <a:pt x="2" y="29"/>
                    </a:lnTo>
                    <a:lnTo>
                      <a:pt x="0" y="24"/>
                    </a:lnTo>
                    <a:lnTo>
                      <a:pt x="2" y="18"/>
                    </a:lnTo>
                    <a:lnTo>
                      <a:pt x="5" y="13"/>
                    </a:lnTo>
                    <a:lnTo>
                      <a:pt x="9" y="8"/>
                    </a:lnTo>
                    <a:lnTo>
                      <a:pt x="12" y="3"/>
                    </a:lnTo>
                    <a:lnTo>
                      <a:pt x="14"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94" name="Freeform 626"/>
              <p:cNvSpPr>
                <a:spLocks/>
              </p:cNvSpPr>
              <p:nvPr/>
            </p:nvSpPr>
            <p:spPr bwMode="auto">
              <a:xfrm>
                <a:off x="12950176" y="3349511"/>
                <a:ext cx="275987" cy="54165"/>
              </a:xfrm>
              <a:custGeom>
                <a:avLst/>
                <a:gdLst/>
                <a:ahLst/>
                <a:cxnLst>
                  <a:cxn ang="0">
                    <a:pos x="243" y="5"/>
                  </a:cxn>
                  <a:cxn ang="0">
                    <a:pos x="235" y="3"/>
                  </a:cxn>
                  <a:cxn ang="0">
                    <a:pos x="223" y="2"/>
                  </a:cxn>
                  <a:cxn ang="0">
                    <a:pos x="215" y="3"/>
                  </a:cxn>
                  <a:cxn ang="0">
                    <a:pos x="210" y="10"/>
                  </a:cxn>
                  <a:cxn ang="0">
                    <a:pos x="213" y="20"/>
                  </a:cxn>
                  <a:cxn ang="0">
                    <a:pos x="215" y="25"/>
                  </a:cxn>
                  <a:cxn ang="0">
                    <a:pos x="215" y="35"/>
                  </a:cxn>
                  <a:cxn ang="0">
                    <a:pos x="205" y="38"/>
                  </a:cxn>
                  <a:cxn ang="0">
                    <a:pos x="200" y="28"/>
                  </a:cxn>
                  <a:cxn ang="0">
                    <a:pos x="188" y="25"/>
                  </a:cxn>
                  <a:cxn ang="0">
                    <a:pos x="180" y="25"/>
                  </a:cxn>
                  <a:cxn ang="0">
                    <a:pos x="172" y="27"/>
                  </a:cxn>
                  <a:cxn ang="0">
                    <a:pos x="162" y="27"/>
                  </a:cxn>
                  <a:cxn ang="0">
                    <a:pos x="152" y="27"/>
                  </a:cxn>
                  <a:cxn ang="0">
                    <a:pos x="142" y="28"/>
                  </a:cxn>
                  <a:cxn ang="0">
                    <a:pos x="132" y="28"/>
                  </a:cxn>
                  <a:cxn ang="0">
                    <a:pos x="122" y="30"/>
                  </a:cxn>
                  <a:cxn ang="0">
                    <a:pos x="113" y="30"/>
                  </a:cxn>
                  <a:cxn ang="0">
                    <a:pos x="103" y="32"/>
                  </a:cxn>
                  <a:cxn ang="0">
                    <a:pos x="93" y="32"/>
                  </a:cxn>
                  <a:cxn ang="0">
                    <a:pos x="83" y="33"/>
                  </a:cxn>
                  <a:cxn ang="0">
                    <a:pos x="77" y="33"/>
                  </a:cxn>
                  <a:cxn ang="0">
                    <a:pos x="67" y="33"/>
                  </a:cxn>
                  <a:cxn ang="0">
                    <a:pos x="57" y="35"/>
                  </a:cxn>
                  <a:cxn ang="0">
                    <a:pos x="47" y="35"/>
                  </a:cxn>
                  <a:cxn ang="0">
                    <a:pos x="40" y="35"/>
                  </a:cxn>
                  <a:cxn ang="0">
                    <a:pos x="28" y="37"/>
                  </a:cxn>
                  <a:cxn ang="0">
                    <a:pos x="18" y="37"/>
                  </a:cxn>
                  <a:cxn ang="0">
                    <a:pos x="10" y="33"/>
                  </a:cxn>
                  <a:cxn ang="0">
                    <a:pos x="5" y="22"/>
                  </a:cxn>
                  <a:cxn ang="0">
                    <a:pos x="2" y="17"/>
                  </a:cxn>
                </a:cxnLst>
                <a:rect l="0" t="0" r="r" b="b"/>
                <a:pathLst>
                  <a:path w="248" h="40">
                    <a:moveTo>
                      <a:pt x="248" y="3"/>
                    </a:moveTo>
                    <a:lnTo>
                      <a:pt x="243" y="5"/>
                    </a:lnTo>
                    <a:lnTo>
                      <a:pt x="238" y="5"/>
                    </a:lnTo>
                    <a:lnTo>
                      <a:pt x="235" y="3"/>
                    </a:lnTo>
                    <a:lnTo>
                      <a:pt x="230" y="3"/>
                    </a:lnTo>
                    <a:lnTo>
                      <a:pt x="223" y="2"/>
                    </a:lnTo>
                    <a:lnTo>
                      <a:pt x="218" y="0"/>
                    </a:lnTo>
                    <a:lnTo>
                      <a:pt x="215" y="3"/>
                    </a:lnTo>
                    <a:lnTo>
                      <a:pt x="212" y="3"/>
                    </a:lnTo>
                    <a:lnTo>
                      <a:pt x="210" y="10"/>
                    </a:lnTo>
                    <a:lnTo>
                      <a:pt x="212" y="15"/>
                    </a:lnTo>
                    <a:lnTo>
                      <a:pt x="213" y="20"/>
                    </a:lnTo>
                    <a:lnTo>
                      <a:pt x="215" y="25"/>
                    </a:lnTo>
                    <a:lnTo>
                      <a:pt x="215" y="25"/>
                    </a:lnTo>
                    <a:lnTo>
                      <a:pt x="215" y="30"/>
                    </a:lnTo>
                    <a:lnTo>
                      <a:pt x="215" y="35"/>
                    </a:lnTo>
                    <a:lnTo>
                      <a:pt x="210" y="40"/>
                    </a:lnTo>
                    <a:lnTo>
                      <a:pt x="205" y="38"/>
                    </a:lnTo>
                    <a:lnTo>
                      <a:pt x="202" y="33"/>
                    </a:lnTo>
                    <a:lnTo>
                      <a:pt x="200" y="28"/>
                    </a:lnTo>
                    <a:lnTo>
                      <a:pt x="195" y="25"/>
                    </a:lnTo>
                    <a:lnTo>
                      <a:pt x="188" y="25"/>
                    </a:lnTo>
                    <a:lnTo>
                      <a:pt x="185" y="25"/>
                    </a:lnTo>
                    <a:lnTo>
                      <a:pt x="180" y="25"/>
                    </a:lnTo>
                    <a:lnTo>
                      <a:pt x="175" y="27"/>
                    </a:lnTo>
                    <a:lnTo>
                      <a:pt x="172" y="27"/>
                    </a:lnTo>
                    <a:lnTo>
                      <a:pt x="167" y="27"/>
                    </a:lnTo>
                    <a:lnTo>
                      <a:pt x="162" y="27"/>
                    </a:lnTo>
                    <a:lnTo>
                      <a:pt x="157" y="27"/>
                    </a:lnTo>
                    <a:lnTo>
                      <a:pt x="152" y="27"/>
                    </a:lnTo>
                    <a:lnTo>
                      <a:pt x="147" y="28"/>
                    </a:lnTo>
                    <a:lnTo>
                      <a:pt x="142" y="28"/>
                    </a:lnTo>
                    <a:lnTo>
                      <a:pt x="137" y="28"/>
                    </a:lnTo>
                    <a:lnTo>
                      <a:pt x="132" y="28"/>
                    </a:lnTo>
                    <a:lnTo>
                      <a:pt x="127" y="30"/>
                    </a:lnTo>
                    <a:lnTo>
                      <a:pt x="122" y="30"/>
                    </a:lnTo>
                    <a:lnTo>
                      <a:pt x="117" y="30"/>
                    </a:lnTo>
                    <a:lnTo>
                      <a:pt x="113" y="30"/>
                    </a:lnTo>
                    <a:lnTo>
                      <a:pt x="108" y="32"/>
                    </a:lnTo>
                    <a:lnTo>
                      <a:pt x="103" y="32"/>
                    </a:lnTo>
                    <a:lnTo>
                      <a:pt x="98" y="32"/>
                    </a:lnTo>
                    <a:lnTo>
                      <a:pt x="93" y="32"/>
                    </a:lnTo>
                    <a:lnTo>
                      <a:pt x="88" y="33"/>
                    </a:lnTo>
                    <a:lnTo>
                      <a:pt x="83" y="33"/>
                    </a:lnTo>
                    <a:lnTo>
                      <a:pt x="82" y="33"/>
                    </a:lnTo>
                    <a:lnTo>
                      <a:pt x="77" y="33"/>
                    </a:lnTo>
                    <a:lnTo>
                      <a:pt x="72" y="33"/>
                    </a:lnTo>
                    <a:lnTo>
                      <a:pt x="67" y="33"/>
                    </a:lnTo>
                    <a:lnTo>
                      <a:pt x="62" y="33"/>
                    </a:lnTo>
                    <a:lnTo>
                      <a:pt x="57" y="35"/>
                    </a:lnTo>
                    <a:lnTo>
                      <a:pt x="52" y="35"/>
                    </a:lnTo>
                    <a:lnTo>
                      <a:pt x="47" y="35"/>
                    </a:lnTo>
                    <a:lnTo>
                      <a:pt x="45" y="35"/>
                    </a:lnTo>
                    <a:lnTo>
                      <a:pt x="40" y="35"/>
                    </a:lnTo>
                    <a:lnTo>
                      <a:pt x="33" y="37"/>
                    </a:lnTo>
                    <a:lnTo>
                      <a:pt x="28" y="37"/>
                    </a:lnTo>
                    <a:lnTo>
                      <a:pt x="23" y="37"/>
                    </a:lnTo>
                    <a:lnTo>
                      <a:pt x="18" y="37"/>
                    </a:lnTo>
                    <a:lnTo>
                      <a:pt x="13" y="38"/>
                    </a:lnTo>
                    <a:lnTo>
                      <a:pt x="10" y="33"/>
                    </a:lnTo>
                    <a:lnTo>
                      <a:pt x="8" y="27"/>
                    </a:lnTo>
                    <a:lnTo>
                      <a:pt x="5" y="22"/>
                    </a:lnTo>
                    <a:lnTo>
                      <a:pt x="5" y="22"/>
                    </a:lnTo>
                    <a:lnTo>
                      <a:pt x="2" y="17"/>
                    </a:lnTo>
                    <a:lnTo>
                      <a:pt x="0" y="15"/>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95" name="Freeform 627"/>
              <p:cNvSpPr>
                <a:spLocks/>
              </p:cNvSpPr>
              <p:nvPr/>
            </p:nvSpPr>
            <p:spPr bwMode="auto">
              <a:xfrm>
                <a:off x="12843342" y="2178198"/>
                <a:ext cx="27821" cy="289782"/>
              </a:xfrm>
              <a:custGeom>
                <a:avLst/>
                <a:gdLst/>
                <a:ahLst/>
                <a:cxnLst>
                  <a:cxn ang="0">
                    <a:pos x="25" y="214"/>
                  </a:cxn>
                  <a:cxn ang="0">
                    <a:pos x="25" y="209"/>
                  </a:cxn>
                  <a:cxn ang="0">
                    <a:pos x="25" y="209"/>
                  </a:cxn>
                  <a:cxn ang="0">
                    <a:pos x="23" y="198"/>
                  </a:cxn>
                  <a:cxn ang="0">
                    <a:pos x="23" y="198"/>
                  </a:cxn>
                  <a:cxn ang="0">
                    <a:pos x="21" y="188"/>
                  </a:cxn>
                  <a:cxn ang="0">
                    <a:pos x="21" y="186"/>
                  </a:cxn>
                  <a:cxn ang="0">
                    <a:pos x="21" y="181"/>
                  </a:cxn>
                  <a:cxn ang="0">
                    <a:pos x="20" y="176"/>
                  </a:cxn>
                  <a:cxn ang="0">
                    <a:pos x="20" y="174"/>
                  </a:cxn>
                  <a:cxn ang="0">
                    <a:pos x="20" y="164"/>
                  </a:cxn>
                  <a:cxn ang="0">
                    <a:pos x="18" y="159"/>
                  </a:cxn>
                  <a:cxn ang="0">
                    <a:pos x="18" y="154"/>
                  </a:cxn>
                  <a:cxn ang="0">
                    <a:pos x="18" y="151"/>
                  </a:cxn>
                  <a:cxn ang="0">
                    <a:pos x="18" y="149"/>
                  </a:cxn>
                  <a:cxn ang="0">
                    <a:pos x="16" y="144"/>
                  </a:cxn>
                  <a:cxn ang="0">
                    <a:pos x="16" y="139"/>
                  </a:cxn>
                  <a:cxn ang="0">
                    <a:pos x="16" y="138"/>
                  </a:cxn>
                  <a:cxn ang="0">
                    <a:pos x="16" y="133"/>
                  </a:cxn>
                  <a:cxn ang="0">
                    <a:pos x="15" y="128"/>
                  </a:cxn>
                  <a:cxn ang="0">
                    <a:pos x="13" y="118"/>
                  </a:cxn>
                  <a:cxn ang="0">
                    <a:pos x="13" y="113"/>
                  </a:cxn>
                  <a:cxn ang="0">
                    <a:pos x="13" y="103"/>
                  </a:cxn>
                  <a:cxn ang="0">
                    <a:pos x="11" y="98"/>
                  </a:cxn>
                  <a:cxn ang="0">
                    <a:pos x="10" y="83"/>
                  </a:cxn>
                  <a:cxn ang="0">
                    <a:pos x="10" y="76"/>
                  </a:cxn>
                  <a:cxn ang="0">
                    <a:pos x="8" y="76"/>
                  </a:cxn>
                  <a:cxn ang="0">
                    <a:pos x="8" y="71"/>
                  </a:cxn>
                  <a:cxn ang="0">
                    <a:pos x="6" y="61"/>
                  </a:cxn>
                  <a:cxn ang="0">
                    <a:pos x="6" y="58"/>
                  </a:cxn>
                  <a:cxn ang="0">
                    <a:pos x="6" y="48"/>
                  </a:cxn>
                  <a:cxn ang="0">
                    <a:pos x="5" y="43"/>
                  </a:cxn>
                  <a:cxn ang="0">
                    <a:pos x="5" y="41"/>
                  </a:cxn>
                  <a:cxn ang="0">
                    <a:pos x="5" y="36"/>
                  </a:cxn>
                  <a:cxn ang="0">
                    <a:pos x="3" y="31"/>
                  </a:cxn>
                  <a:cxn ang="0">
                    <a:pos x="3" y="26"/>
                  </a:cxn>
                  <a:cxn ang="0">
                    <a:pos x="1" y="21"/>
                  </a:cxn>
                  <a:cxn ang="0">
                    <a:pos x="1" y="16"/>
                  </a:cxn>
                  <a:cxn ang="0">
                    <a:pos x="1" y="11"/>
                  </a:cxn>
                  <a:cxn ang="0">
                    <a:pos x="0" y="6"/>
                  </a:cxn>
                  <a:cxn ang="0">
                    <a:pos x="0" y="5"/>
                  </a:cxn>
                  <a:cxn ang="0">
                    <a:pos x="0" y="0"/>
                  </a:cxn>
                </a:cxnLst>
                <a:rect l="0" t="0" r="r" b="b"/>
                <a:pathLst>
                  <a:path w="25" h="214">
                    <a:moveTo>
                      <a:pt x="25" y="214"/>
                    </a:moveTo>
                    <a:lnTo>
                      <a:pt x="25" y="209"/>
                    </a:lnTo>
                    <a:lnTo>
                      <a:pt x="25" y="209"/>
                    </a:lnTo>
                    <a:lnTo>
                      <a:pt x="23" y="198"/>
                    </a:lnTo>
                    <a:lnTo>
                      <a:pt x="23" y="198"/>
                    </a:lnTo>
                    <a:lnTo>
                      <a:pt x="21" y="188"/>
                    </a:lnTo>
                    <a:lnTo>
                      <a:pt x="21" y="186"/>
                    </a:lnTo>
                    <a:lnTo>
                      <a:pt x="21" y="181"/>
                    </a:lnTo>
                    <a:lnTo>
                      <a:pt x="20" y="176"/>
                    </a:lnTo>
                    <a:lnTo>
                      <a:pt x="20" y="174"/>
                    </a:lnTo>
                    <a:lnTo>
                      <a:pt x="20" y="164"/>
                    </a:lnTo>
                    <a:lnTo>
                      <a:pt x="18" y="159"/>
                    </a:lnTo>
                    <a:lnTo>
                      <a:pt x="18" y="154"/>
                    </a:lnTo>
                    <a:lnTo>
                      <a:pt x="18" y="151"/>
                    </a:lnTo>
                    <a:lnTo>
                      <a:pt x="18" y="149"/>
                    </a:lnTo>
                    <a:lnTo>
                      <a:pt x="16" y="144"/>
                    </a:lnTo>
                    <a:lnTo>
                      <a:pt x="16" y="139"/>
                    </a:lnTo>
                    <a:lnTo>
                      <a:pt x="16" y="138"/>
                    </a:lnTo>
                    <a:lnTo>
                      <a:pt x="16" y="133"/>
                    </a:lnTo>
                    <a:lnTo>
                      <a:pt x="15" y="128"/>
                    </a:lnTo>
                    <a:lnTo>
                      <a:pt x="13" y="118"/>
                    </a:lnTo>
                    <a:lnTo>
                      <a:pt x="13" y="113"/>
                    </a:lnTo>
                    <a:lnTo>
                      <a:pt x="13" y="103"/>
                    </a:lnTo>
                    <a:lnTo>
                      <a:pt x="11" y="98"/>
                    </a:lnTo>
                    <a:lnTo>
                      <a:pt x="10" y="83"/>
                    </a:lnTo>
                    <a:lnTo>
                      <a:pt x="10" y="76"/>
                    </a:lnTo>
                    <a:lnTo>
                      <a:pt x="8" y="76"/>
                    </a:lnTo>
                    <a:lnTo>
                      <a:pt x="8" y="71"/>
                    </a:lnTo>
                    <a:lnTo>
                      <a:pt x="6" y="61"/>
                    </a:lnTo>
                    <a:lnTo>
                      <a:pt x="6" y="58"/>
                    </a:lnTo>
                    <a:lnTo>
                      <a:pt x="6" y="48"/>
                    </a:lnTo>
                    <a:lnTo>
                      <a:pt x="5" y="43"/>
                    </a:lnTo>
                    <a:lnTo>
                      <a:pt x="5" y="41"/>
                    </a:lnTo>
                    <a:lnTo>
                      <a:pt x="5" y="36"/>
                    </a:lnTo>
                    <a:lnTo>
                      <a:pt x="3" y="31"/>
                    </a:lnTo>
                    <a:lnTo>
                      <a:pt x="3" y="26"/>
                    </a:lnTo>
                    <a:lnTo>
                      <a:pt x="1" y="21"/>
                    </a:lnTo>
                    <a:lnTo>
                      <a:pt x="1" y="16"/>
                    </a:lnTo>
                    <a:lnTo>
                      <a:pt x="1" y="11"/>
                    </a:lnTo>
                    <a:lnTo>
                      <a:pt x="0" y="6"/>
                    </a:lnTo>
                    <a:lnTo>
                      <a:pt x="0" y="5"/>
                    </a:lnTo>
                    <a:lnTo>
                      <a:pt x="0"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96" name="Freeform 628"/>
              <p:cNvSpPr>
                <a:spLocks/>
              </p:cNvSpPr>
              <p:nvPr/>
            </p:nvSpPr>
            <p:spPr bwMode="auto">
              <a:xfrm>
                <a:off x="12983561" y="2704950"/>
                <a:ext cx="144671" cy="27082"/>
              </a:xfrm>
              <a:custGeom>
                <a:avLst/>
                <a:gdLst/>
                <a:ahLst/>
                <a:cxnLst>
                  <a:cxn ang="0">
                    <a:pos x="130" y="0"/>
                  </a:cxn>
                  <a:cxn ang="0">
                    <a:pos x="128" y="0"/>
                  </a:cxn>
                  <a:cxn ang="0">
                    <a:pos x="122" y="2"/>
                  </a:cxn>
                  <a:cxn ang="0">
                    <a:pos x="117" y="2"/>
                  </a:cxn>
                  <a:cxn ang="0">
                    <a:pos x="112" y="3"/>
                  </a:cxn>
                  <a:cxn ang="0">
                    <a:pos x="107" y="5"/>
                  </a:cxn>
                  <a:cxn ang="0">
                    <a:pos x="102" y="7"/>
                  </a:cxn>
                  <a:cxn ang="0">
                    <a:pos x="97" y="7"/>
                  </a:cxn>
                  <a:cxn ang="0">
                    <a:pos x="93" y="7"/>
                  </a:cxn>
                  <a:cxn ang="0">
                    <a:pos x="88" y="8"/>
                  </a:cxn>
                  <a:cxn ang="0">
                    <a:pos x="87" y="8"/>
                  </a:cxn>
                  <a:cxn ang="0">
                    <a:pos x="80" y="8"/>
                  </a:cxn>
                  <a:cxn ang="0">
                    <a:pos x="75" y="10"/>
                  </a:cxn>
                  <a:cxn ang="0">
                    <a:pos x="70" y="10"/>
                  </a:cxn>
                  <a:cxn ang="0">
                    <a:pos x="68" y="10"/>
                  </a:cxn>
                  <a:cxn ang="0">
                    <a:pos x="68" y="12"/>
                  </a:cxn>
                  <a:cxn ang="0">
                    <a:pos x="63" y="12"/>
                  </a:cxn>
                  <a:cxn ang="0">
                    <a:pos x="58" y="13"/>
                  </a:cxn>
                  <a:cxn ang="0">
                    <a:pos x="53" y="13"/>
                  </a:cxn>
                  <a:cxn ang="0">
                    <a:pos x="52" y="13"/>
                  </a:cxn>
                  <a:cxn ang="0">
                    <a:pos x="47" y="15"/>
                  </a:cxn>
                  <a:cxn ang="0">
                    <a:pos x="42" y="15"/>
                  </a:cxn>
                  <a:cxn ang="0">
                    <a:pos x="37" y="15"/>
                  </a:cxn>
                  <a:cxn ang="0">
                    <a:pos x="32" y="17"/>
                  </a:cxn>
                  <a:cxn ang="0">
                    <a:pos x="27" y="17"/>
                  </a:cxn>
                  <a:cxn ang="0">
                    <a:pos x="20" y="17"/>
                  </a:cxn>
                  <a:cxn ang="0">
                    <a:pos x="15" y="18"/>
                  </a:cxn>
                  <a:cxn ang="0">
                    <a:pos x="10" y="18"/>
                  </a:cxn>
                  <a:cxn ang="0">
                    <a:pos x="5" y="20"/>
                  </a:cxn>
                  <a:cxn ang="0">
                    <a:pos x="0" y="20"/>
                  </a:cxn>
                </a:cxnLst>
                <a:rect l="0" t="0" r="r" b="b"/>
                <a:pathLst>
                  <a:path w="130" h="20">
                    <a:moveTo>
                      <a:pt x="130" y="0"/>
                    </a:moveTo>
                    <a:lnTo>
                      <a:pt x="128" y="0"/>
                    </a:lnTo>
                    <a:lnTo>
                      <a:pt x="122" y="2"/>
                    </a:lnTo>
                    <a:lnTo>
                      <a:pt x="117" y="2"/>
                    </a:lnTo>
                    <a:lnTo>
                      <a:pt x="112" y="3"/>
                    </a:lnTo>
                    <a:lnTo>
                      <a:pt x="107" y="5"/>
                    </a:lnTo>
                    <a:lnTo>
                      <a:pt x="102" y="7"/>
                    </a:lnTo>
                    <a:lnTo>
                      <a:pt x="97" y="7"/>
                    </a:lnTo>
                    <a:lnTo>
                      <a:pt x="93" y="7"/>
                    </a:lnTo>
                    <a:lnTo>
                      <a:pt x="88" y="8"/>
                    </a:lnTo>
                    <a:lnTo>
                      <a:pt x="87" y="8"/>
                    </a:lnTo>
                    <a:lnTo>
                      <a:pt x="80" y="8"/>
                    </a:lnTo>
                    <a:lnTo>
                      <a:pt x="75" y="10"/>
                    </a:lnTo>
                    <a:lnTo>
                      <a:pt x="70" y="10"/>
                    </a:lnTo>
                    <a:lnTo>
                      <a:pt x="68" y="10"/>
                    </a:lnTo>
                    <a:lnTo>
                      <a:pt x="68" y="12"/>
                    </a:lnTo>
                    <a:lnTo>
                      <a:pt x="63" y="12"/>
                    </a:lnTo>
                    <a:lnTo>
                      <a:pt x="58" y="13"/>
                    </a:lnTo>
                    <a:lnTo>
                      <a:pt x="53" y="13"/>
                    </a:lnTo>
                    <a:lnTo>
                      <a:pt x="52" y="13"/>
                    </a:lnTo>
                    <a:lnTo>
                      <a:pt x="47" y="15"/>
                    </a:lnTo>
                    <a:lnTo>
                      <a:pt x="42" y="15"/>
                    </a:lnTo>
                    <a:lnTo>
                      <a:pt x="37" y="15"/>
                    </a:lnTo>
                    <a:lnTo>
                      <a:pt x="32" y="17"/>
                    </a:lnTo>
                    <a:lnTo>
                      <a:pt x="27" y="17"/>
                    </a:lnTo>
                    <a:lnTo>
                      <a:pt x="20" y="17"/>
                    </a:lnTo>
                    <a:lnTo>
                      <a:pt x="15" y="18"/>
                    </a:lnTo>
                    <a:lnTo>
                      <a:pt x="10" y="18"/>
                    </a:lnTo>
                    <a:lnTo>
                      <a:pt x="5" y="20"/>
                    </a:lnTo>
                    <a:lnTo>
                      <a:pt x="0" y="2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97" name="Freeform 629"/>
              <p:cNvSpPr>
                <a:spLocks/>
              </p:cNvSpPr>
              <p:nvPr/>
            </p:nvSpPr>
            <p:spPr bwMode="auto">
              <a:xfrm>
                <a:off x="12566242" y="2732033"/>
                <a:ext cx="417319" cy="67706"/>
              </a:xfrm>
              <a:custGeom>
                <a:avLst/>
                <a:gdLst/>
                <a:ahLst/>
                <a:cxnLst>
                  <a:cxn ang="0">
                    <a:pos x="373" y="2"/>
                  </a:cxn>
                  <a:cxn ang="0">
                    <a:pos x="363" y="3"/>
                  </a:cxn>
                  <a:cxn ang="0">
                    <a:pos x="353" y="3"/>
                  </a:cxn>
                  <a:cxn ang="0">
                    <a:pos x="345" y="5"/>
                  </a:cxn>
                  <a:cxn ang="0">
                    <a:pos x="335" y="7"/>
                  </a:cxn>
                  <a:cxn ang="0">
                    <a:pos x="324" y="7"/>
                  </a:cxn>
                  <a:cxn ang="0">
                    <a:pos x="319" y="8"/>
                  </a:cxn>
                  <a:cxn ang="0">
                    <a:pos x="309" y="8"/>
                  </a:cxn>
                  <a:cxn ang="0">
                    <a:pos x="299" y="10"/>
                  </a:cxn>
                  <a:cxn ang="0">
                    <a:pos x="289" y="10"/>
                  </a:cxn>
                  <a:cxn ang="0">
                    <a:pos x="280" y="10"/>
                  </a:cxn>
                  <a:cxn ang="0">
                    <a:pos x="274" y="12"/>
                  </a:cxn>
                  <a:cxn ang="0">
                    <a:pos x="267" y="12"/>
                  </a:cxn>
                  <a:cxn ang="0">
                    <a:pos x="255" y="13"/>
                  </a:cxn>
                  <a:cxn ang="0">
                    <a:pos x="245" y="15"/>
                  </a:cxn>
                  <a:cxn ang="0">
                    <a:pos x="239" y="15"/>
                  </a:cxn>
                  <a:cxn ang="0">
                    <a:pos x="229" y="17"/>
                  </a:cxn>
                  <a:cxn ang="0">
                    <a:pos x="219" y="17"/>
                  </a:cxn>
                  <a:cxn ang="0">
                    <a:pos x="209" y="18"/>
                  </a:cxn>
                  <a:cxn ang="0">
                    <a:pos x="197" y="18"/>
                  </a:cxn>
                  <a:cxn ang="0">
                    <a:pos x="185" y="20"/>
                  </a:cxn>
                  <a:cxn ang="0">
                    <a:pos x="184" y="20"/>
                  </a:cxn>
                  <a:cxn ang="0">
                    <a:pos x="174" y="22"/>
                  </a:cxn>
                  <a:cxn ang="0">
                    <a:pos x="164" y="22"/>
                  </a:cxn>
                  <a:cxn ang="0">
                    <a:pos x="154" y="23"/>
                  </a:cxn>
                  <a:cxn ang="0">
                    <a:pos x="142" y="23"/>
                  </a:cxn>
                  <a:cxn ang="0">
                    <a:pos x="132" y="25"/>
                  </a:cxn>
                  <a:cxn ang="0">
                    <a:pos x="125" y="27"/>
                  </a:cxn>
                  <a:cxn ang="0">
                    <a:pos x="115" y="27"/>
                  </a:cxn>
                  <a:cxn ang="0">
                    <a:pos x="105" y="28"/>
                  </a:cxn>
                  <a:cxn ang="0">
                    <a:pos x="87" y="27"/>
                  </a:cxn>
                  <a:cxn ang="0">
                    <a:pos x="90" y="37"/>
                  </a:cxn>
                  <a:cxn ang="0">
                    <a:pos x="90" y="42"/>
                  </a:cxn>
                  <a:cxn ang="0">
                    <a:pos x="80" y="43"/>
                  </a:cxn>
                  <a:cxn ang="0">
                    <a:pos x="69" y="43"/>
                  </a:cxn>
                  <a:cxn ang="0">
                    <a:pos x="52" y="45"/>
                  </a:cxn>
                  <a:cxn ang="0">
                    <a:pos x="42" y="47"/>
                  </a:cxn>
                  <a:cxn ang="0">
                    <a:pos x="34" y="47"/>
                  </a:cxn>
                  <a:cxn ang="0">
                    <a:pos x="29" y="47"/>
                  </a:cxn>
                  <a:cxn ang="0">
                    <a:pos x="19" y="48"/>
                  </a:cxn>
                  <a:cxn ang="0">
                    <a:pos x="7" y="50"/>
                  </a:cxn>
                </a:cxnLst>
                <a:rect l="0" t="0" r="r" b="b"/>
                <a:pathLst>
                  <a:path w="375" h="50">
                    <a:moveTo>
                      <a:pt x="375" y="0"/>
                    </a:moveTo>
                    <a:lnTo>
                      <a:pt x="373" y="2"/>
                    </a:lnTo>
                    <a:lnTo>
                      <a:pt x="368" y="3"/>
                    </a:lnTo>
                    <a:lnTo>
                      <a:pt x="363" y="3"/>
                    </a:lnTo>
                    <a:lnTo>
                      <a:pt x="358" y="3"/>
                    </a:lnTo>
                    <a:lnTo>
                      <a:pt x="353" y="3"/>
                    </a:lnTo>
                    <a:lnTo>
                      <a:pt x="348" y="5"/>
                    </a:lnTo>
                    <a:lnTo>
                      <a:pt x="345" y="5"/>
                    </a:lnTo>
                    <a:lnTo>
                      <a:pt x="340" y="5"/>
                    </a:lnTo>
                    <a:lnTo>
                      <a:pt x="335" y="7"/>
                    </a:lnTo>
                    <a:lnTo>
                      <a:pt x="330" y="7"/>
                    </a:lnTo>
                    <a:lnTo>
                      <a:pt x="324" y="7"/>
                    </a:lnTo>
                    <a:lnTo>
                      <a:pt x="324" y="7"/>
                    </a:lnTo>
                    <a:lnTo>
                      <a:pt x="319" y="8"/>
                    </a:lnTo>
                    <a:lnTo>
                      <a:pt x="314" y="8"/>
                    </a:lnTo>
                    <a:lnTo>
                      <a:pt x="309" y="8"/>
                    </a:lnTo>
                    <a:lnTo>
                      <a:pt x="302" y="10"/>
                    </a:lnTo>
                    <a:lnTo>
                      <a:pt x="299" y="10"/>
                    </a:lnTo>
                    <a:lnTo>
                      <a:pt x="294" y="10"/>
                    </a:lnTo>
                    <a:lnTo>
                      <a:pt x="289" y="10"/>
                    </a:lnTo>
                    <a:lnTo>
                      <a:pt x="285" y="10"/>
                    </a:lnTo>
                    <a:lnTo>
                      <a:pt x="280" y="10"/>
                    </a:lnTo>
                    <a:lnTo>
                      <a:pt x="275" y="12"/>
                    </a:lnTo>
                    <a:lnTo>
                      <a:pt x="274" y="12"/>
                    </a:lnTo>
                    <a:lnTo>
                      <a:pt x="272" y="12"/>
                    </a:lnTo>
                    <a:lnTo>
                      <a:pt x="267" y="12"/>
                    </a:lnTo>
                    <a:lnTo>
                      <a:pt x="262" y="13"/>
                    </a:lnTo>
                    <a:lnTo>
                      <a:pt x="255" y="13"/>
                    </a:lnTo>
                    <a:lnTo>
                      <a:pt x="250" y="15"/>
                    </a:lnTo>
                    <a:lnTo>
                      <a:pt x="245" y="15"/>
                    </a:lnTo>
                    <a:lnTo>
                      <a:pt x="240" y="15"/>
                    </a:lnTo>
                    <a:lnTo>
                      <a:pt x="239" y="15"/>
                    </a:lnTo>
                    <a:lnTo>
                      <a:pt x="234" y="17"/>
                    </a:lnTo>
                    <a:lnTo>
                      <a:pt x="229" y="17"/>
                    </a:lnTo>
                    <a:lnTo>
                      <a:pt x="224" y="17"/>
                    </a:lnTo>
                    <a:lnTo>
                      <a:pt x="219" y="17"/>
                    </a:lnTo>
                    <a:lnTo>
                      <a:pt x="214" y="18"/>
                    </a:lnTo>
                    <a:lnTo>
                      <a:pt x="209" y="18"/>
                    </a:lnTo>
                    <a:lnTo>
                      <a:pt x="202" y="18"/>
                    </a:lnTo>
                    <a:lnTo>
                      <a:pt x="197" y="18"/>
                    </a:lnTo>
                    <a:lnTo>
                      <a:pt x="192" y="18"/>
                    </a:lnTo>
                    <a:lnTo>
                      <a:pt x="185" y="20"/>
                    </a:lnTo>
                    <a:lnTo>
                      <a:pt x="185" y="20"/>
                    </a:lnTo>
                    <a:lnTo>
                      <a:pt x="184" y="20"/>
                    </a:lnTo>
                    <a:lnTo>
                      <a:pt x="179" y="20"/>
                    </a:lnTo>
                    <a:lnTo>
                      <a:pt x="174" y="22"/>
                    </a:lnTo>
                    <a:lnTo>
                      <a:pt x="169" y="22"/>
                    </a:lnTo>
                    <a:lnTo>
                      <a:pt x="164" y="22"/>
                    </a:lnTo>
                    <a:lnTo>
                      <a:pt x="159" y="23"/>
                    </a:lnTo>
                    <a:lnTo>
                      <a:pt x="154" y="23"/>
                    </a:lnTo>
                    <a:lnTo>
                      <a:pt x="149" y="23"/>
                    </a:lnTo>
                    <a:lnTo>
                      <a:pt x="142" y="23"/>
                    </a:lnTo>
                    <a:lnTo>
                      <a:pt x="137" y="25"/>
                    </a:lnTo>
                    <a:lnTo>
                      <a:pt x="132" y="25"/>
                    </a:lnTo>
                    <a:lnTo>
                      <a:pt x="132" y="25"/>
                    </a:lnTo>
                    <a:lnTo>
                      <a:pt x="125" y="27"/>
                    </a:lnTo>
                    <a:lnTo>
                      <a:pt x="120" y="27"/>
                    </a:lnTo>
                    <a:lnTo>
                      <a:pt x="115" y="27"/>
                    </a:lnTo>
                    <a:lnTo>
                      <a:pt x="110" y="28"/>
                    </a:lnTo>
                    <a:lnTo>
                      <a:pt x="105" y="28"/>
                    </a:lnTo>
                    <a:lnTo>
                      <a:pt x="99" y="27"/>
                    </a:lnTo>
                    <a:lnTo>
                      <a:pt x="87" y="27"/>
                    </a:lnTo>
                    <a:lnTo>
                      <a:pt x="90" y="32"/>
                    </a:lnTo>
                    <a:lnTo>
                      <a:pt x="90" y="37"/>
                    </a:lnTo>
                    <a:lnTo>
                      <a:pt x="90" y="38"/>
                    </a:lnTo>
                    <a:lnTo>
                      <a:pt x="90" y="42"/>
                    </a:lnTo>
                    <a:lnTo>
                      <a:pt x="85" y="42"/>
                    </a:lnTo>
                    <a:lnTo>
                      <a:pt x="80" y="43"/>
                    </a:lnTo>
                    <a:lnTo>
                      <a:pt x="74" y="43"/>
                    </a:lnTo>
                    <a:lnTo>
                      <a:pt x="69" y="43"/>
                    </a:lnTo>
                    <a:lnTo>
                      <a:pt x="64" y="45"/>
                    </a:lnTo>
                    <a:lnTo>
                      <a:pt x="52" y="45"/>
                    </a:lnTo>
                    <a:lnTo>
                      <a:pt x="47" y="47"/>
                    </a:lnTo>
                    <a:lnTo>
                      <a:pt x="42" y="47"/>
                    </a:lnTo>
                    <a:lnTo>
                      <a:pt x="35" y="47"/>
                    </a:lnTo>
                    <a:lnTo>
                      <a:pt x="34" y="47"/>
                    </a:lnTo>
                    <a:lnTo>
                      <a:pt x="30" y="47"/>
                    </a:lnTo>
                    <a:lnTo>
                      <a:pt x="29" y="47"/>
                    </a:lnTo>
                    <a:lnTo>
                      <a:pt x="24" y="48"/>
                    </a:lnTo>
                    <a:lnTo>
                      <a:pt x="19" y="48"/>
                    </a:lnTo>
                    <a:lnTo>
                      <a:pt x="12" y="48"/>
                    </a:lnTo>
                    <a:lnTo>
                      <a:pt x="7" y="50"/>
                    </a:lnTo>
                    <a:lnTo>
                      <a:pt x="0" y="5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98" name="Freeform 630"/>
              <p:cNvSpPr>
                <a:spLocks/>
              </p:cNvSpPr>
              <p:nvPr/>
            </p:nvSpPr>
            <p:spPr bwMode="auto">
              <a:xfrm>
                <a:off x="13035865" y="2243195"/>
                <a:ext cx="111285" cy="274886"/>
              </a:xfrm>
              <a:custGeom>
                <a:avLst/>
                <a:gdLst/>
                <a:ahLst/>
                <a:cxnLst>
                  <a:cxn ang="0">
                    <a:pos x="0" y="203"/>
                  </a:cxn>
                  <a:cxn ang="0">
                    <a:pos x="1" y="203"/>
                  </a:cxn>
                  <a:cxn ang="0">
                    <a:pos x="6" y="203"/>
                  </a:cxn>
                  <a:cxn ang="0">
                    <a:pos x="8" y="201"/>
                  </a:cxn>
                  <a:cxn ang="0">
                    <a:pos x="13" y="198"/>
                  </a:cxn>
                  <a:cxn ang="0">
                    <a:pos x="18" y="193"/>
                  </a:cxn>
                  <a:cxn ang="0">
                    <a:pos x="18" y="188"/>
                  </a:cxn>
                  <a:cxn ang="0">
                    <a:pos x="23" y="185"/>
                  </a:cxn>
                  <a:cxn ang="0">
                    <a:pos x="21" y="175"/>
                  </a:cxn>
                  <a:cxn ang="0">
                    <a:pos x="20" y="171"/>
                  </a:cxn>
                  <a:cxn ang="0">
                    <a:pos x="21" y="166"/>
                  </a:cxn>
                  <a:cxn ang="0">
                    <a:pos x="23" y="163"/>
                  </a:cxn>
                  <a:cxn ang="0">
                    <a:pos x="23" y="158"/>
                  </a:cxn>
                  <a:cxn ang="0">
                    <a:pos x="25" y="153"/>
                  </a:cxn>
                  <a:cxn ang="0">
                    <a:pos x="28" y="148"/>
                  </a:cxn>
                  <a:cxn ang="0">
                    <a:pos x="35" y="150"/>
                  </a:cxn>
                  <a:cxn ang="0">
                    <a:pos x="36" y="155"/>
                  </a:cxn>
                  <a:cxn ang="0">
                    <a:pos x="40" y="158"/>
                  </a:cxn>
                  <a:cxn ang="0">
                    <a:pos x="41" y="151"/>
                  </a:cxn>
                  <a:cxn ang="0">
                    <a:pos x="45" y="146"/>
                  </a:cxn>
                  <a:cxn ang="0">
                    <a:pos x="40" y="141"/>
                  </a:cxn>
                  <a:cxn ang="0">
                    <a:pos x="45" y="136"/>
                  </a:cxn>
                  <a:cxn ang="0">
                    <a:pos x="45" y="131"/>
                  </a:cxn>
                  <a:cxn ang="0">
                    <a:pos x="46" y="126"/>
                  </a:cxn>
                  <a:cxn ang="0">
                    <a:pos x="51" y="123"/>
                  </a:cxn>
                  <a:cxn ang="0">
                    <a:pos x="53" y="121"/>
                  </a:cxn>
                  <a:cxn ang="0">
                    <a:pos x="53" y="116"/>
                  </a:cxn>
                  <a:cxn ang="0">
                    <a:pos x="58" y="111"/>
                  </a:cxn>
                  <a:cxn ang="0">
                    <a:pos x="58" y="110"/>
                  </a:cxn>
                  <a:cxn ang="0">
                    <a:pos x="63" y="111"/>
                  </a:cxn>
                  <a:cxn ang="0">
                    <a:pos x="68" y="113"/>
                  </a:cxn>
                  <a:cxn ang="0">
                    <a:pos x="73" y="110"/>
                  </a:cxn>
                  <a:cxn ang="0">
                    <a:pos x="78" y="105"/>
                  </a:cxn>
                  <a:cxn ang="0">
                    <a:pos x="81" y="98"/>
                  </a:cxn>
                  <a:cxn ang="0">
                    <a:pos x="85" y="93"/>
                  </a:cxn>
                  <a:cxn ang="0">
                    <a:pos x="85" y="93"/>
                  </a:cxn>
                  <a:cxn ang="0">
                    <a:pos x="91" y="88"/>
                  </a:cxn>
                  <a:cxn ang="0">
                    <a:pos x="93" y="83"/>
                  </a:cxn>
                  <a:cxn ang="0">
                    <a:pos x="93" y="78"/>
                  </a:cxn>
                  <a:cxn ang="0">
                    <a:pos x="93" y="71"/>
                  </a:cxn>
                  <a:cxn ang="0">
                    <a:pos x="93" y="66"/>
                  </a:cxn>
                  <a:cxn ang="0">
                    <a:pos x="93" y="61"/>
                  </a:cxn>
                  <a:cxn ang="0">
                    <a:pos x="95" y="61"/>
                  </a:cxn>
                  <a:cxn ang="0">
                    <a:pos x="95" y="55"/>
                  </a:cxn>
                  <a:cxn ang="0">
                    <a:pos x="95" y="55"/>
                  </a:cxn>
                  <a:cxn ang="0">
                    <a:pos x="95" y="50"/>
                  </a:cxn>
                  <a:cxn ang="0">
                    <a:pos x="95" y="43"/>
                  </a:cxn>
                  <a:cxn ang="0">
                    <a:pos x="96" y="38"/>
                  </a:cxn>
                  <a:cxn ang="0">
                    <a:pos x="96" y="33"/>
                  </a:cxn>
                  <a:cxn ang="0">
                    <a:pos x="98" y="28"/>
                  </a:cxn>
                  <a:cxn ang="0">
                    <a:pos x="98" y="23"/>
                  </a:cxn>
                  <a:cxn ang="0">
                    <a:pos x="96" y="17"/>
                  </a:cxn>
                  <a:cxn ang="0">
                    <a:pos x="95" y="12"/>
                  </a:cxn>
                  <a:cxn ang="0">
                    <a:pos x="91" y="8"/>
                  </a:cxn>
                  <a:cxn ang="0">
                    <a:pos x="93" y="2"/>
                  </a:cxn>
                  <a:cxn ang="0">
                    <a:pos x="96" y="2"/>
                  </a:cxn>
                  <a:cxn ang="0">
                    <a:pos x="100" y="0"/>
                  </a:cxn>
                </a:cxnLst>
                <a:rect l="0" t="0" r="r" b="b"/>
                <a:pathLst>
                  <a:path w="100" h="203">
                    <a:moveTo>
                      <a:pt x="0" y="203"/>
                    </a:moveTo>
                    <a:lnTo>
                      <a:pt x="1" y="203"/>
                    </a:lnTo>
                    <a:lnTo>
                      <a:pt x="6" y="203"/>
                    </a:lnTo>
                    <a:lnTo>
                      <a:pt x="8" y="201"/>
                    </a:lnTo>
                    <a:lnTo>
                      <a:pt x="13" y="198"/>
                    </a:lnTo>
                    <a:lnTo>
                      <a:pt x="18" y="193"/>
                    </a:lnTo>
                    <a:lnTo>
                      <a:pt x="18" y="188"/>
                    </a:lnTo>
                    <a:lnTo>
                      <a:pt x="23" y="185"/>
                    </a:lnTo>
                    <a:lnTo>
                      <a:pt x="21" y="175"/>
                    </a:lnTo>
                    <a:lnTo>
                      <a:pt x="20" y="171"/>
                    </a:lnTo>
                    <a:lnTo>
                      <a:pt x="21" y="166"/>
                    </a:lnTo>
                    <a:lnTo>
                      <a:pt x="23" y="163"/>
                    </a:lnTo>
                    <a:lnTo>
                      <a:pt x="23" y="158"/>
                    </a:lnTo>
                    <a:lnTo>
                      <a:pt x="25" y="153"/>
                    </a:lnTo>
                    <a:lnTo>
                      <a:pt x="28" y="148"/>
                    </a:lnTo>
                    <a:lnTo>
                      <a:pt x="35" y="150"/>
                    </a:lnTo>
                    <a:lnTo>
                      <a:pt x="36" y="155"/>
                    </a:lnTo>
                    <a:lnTo>
                      <a:pt x="40" y="158"/>
                    </a:lnTo>
                    <a:lnTo>
                      <a:pt x="41" y="151"/>
                    </a:lnTo>
                    <a:lnTo>
                      <a:pt x="45" y="146"/>
                    </a:lnTo>
                    <a:lnTo>
                      <a:pt x="40" y="141"/>
                    </a:lnTo>
                    <a:lnTo>
                      <a:pt x="45" y="136"/>
                    </a:lnTo>
                    <a:lnTo>
                      <a:pt x="45" y="131"/>
                    </a:lnTo>
                    <a:lnTo>
                      <a:pt x="46" y="126"/>
                    </a:lnTo>
                    <a:lnTo>
                      <a:pt x="51" y="123"/>
                    </a:lnTo>
                    <a:lnTo>
                      <a:pt x="53" y="121"/>
                    </a:lnTo>
                    <a:lnTo>
                      <a:pt x="53" y="116"/>
                    </a:lnTo>
                    <a:lnTo>
                      <a:pt x="58" y="111"/>
                    </a:lnTo>
                    <a:lnTo>
                      <a:pt x="58" y="110"/>
                    </a:lnTo>
                    <a:lnTo>
                      <a:pt x="63" y="111"/>
                    </a:lnTo>
                    <a:lnTo>
                      <a:pt x="68" y="113"/>
                    </a:lnTo>
                    <a:lnTo>
                      <a:pt x="73" y="110"/>
                    </a:lnTo>
                    <a:lnTo>
                      <a:pt x="78" y="105"/>
                    </a:lnTo>
                    <a:lnTo>
                      <a:pt x="81" y="98"/>
                    </a:lnTo>
                    <a:lnTo>
                      <a:pt x="85" y="93"/>
                    </a:lnTo>
                    <a:lnTo>
                      <a:pt x="85" y="93"/>
                    </a:lnTo>
                    <a:lnTo>
                      <a:pt x="91" y="88"/>
                    </a:lnTo>
                    <a:lnTo>
                      <a:pt x="93" y="83"/>
                    </a:lnTo>
                    <a:lnTo>
                      <a:pt x="93" y="78"/>
                    </a:lnTo>
                    <a:lnTo>
                      <a:pt x="93" y="71"/>
                    </a:lnTo>
                    <a:lnTo>
                      <a:pt x="93" y="66"/>
                    </a:lnTo>
                    <a:lnTo>
                      <a:pt x="93" y="61"/>
                    </a:lnTo>
                    <a:lnTo>
                      <a:pt x="95" y="61"/>
                    </a:lnTo>
                    <a:lnTo>
                      <a:pt x="95" y="55"/>
                    </a:lnTo>
                    <a:lnTo>
                      <a:pt x="95" y="55"/>
                    </a:lnTo>
                    <a:lnTo>
                      <a:pt x="95" y="50"/>
                    </a:lnTo>
                    <a:lnTo>
                      <a:pt x="95" y="43"/>
                    </a:lnTo>
                    <a:lnTo>
                      <a:pt x="96" y="38"/>
                    </a:lnTo>
                    <a:lnTo>
                      <a:pt x="96" y="33"/>
                    </a:lnTo>
                    <a:lnTo>
                      <a:pt x="98" y="28"/>
                    </a:lnTo>
                    <a:lnTo>
                      <a:pt x="98" y="23"/>
                    </a:lnTo>
                    <a:lnTo>
                      <a:pt x="96" y="17"/>
                    </a:lnTo>
                    <a:lnTo>
                      <a:pt x="95" y="12"/>
                    </a:lnTo>
                    <a:lnTo>
                      <a:pt x="91" y="8"/>
                    </a:lnTo>
                    <a:lnTo>
                      <a:pt x="93" y="2"/>
                    </a:lnTo>
                    <a:lnTo>
                      <a:pt x="96" y="2"/>
                    </a:lnTo>
                    <a:lnTo>
                      <a:pt x="100"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99" name="Freeform 631"/>
              <p:cNvSpPr>
                <a:spLocks/>
              </p:cNvSpPr>
              <p:nvPr/>
            </p:nvSpPr>
            <p:spPr bwMode="auto">
              <a:xfrm>
                <a:off x="12871163" y="2463917"/>
                <a:ext cx="164702" cy="54165"/>
              </a:xfrm>
              <a:custGeom>
                <a:avLst/>
                <a:gdLst/>
                <a:ahLst/>
                <a:cxnLst>
                  <a:cxn ang="0">
                    <a:pos x="0" y="3"/>
                  </a:cxn>
                  <a:cxn ang="0">
                    <a:pos x="3" y="2"/>
                  </a:cxn>
                  <a:cxn ang="0">
                    <a:pos x="6" y="0"/>
                  </a:cxn>
                  <a:cxn ang="0">
                    <a:pos x="11" y="3"/>
                  </a:cxn>
                  <a:cxn ang="0">
                    <a:pos x="16" y="2"/>
                  </a:cxn>
                  <a:cxn ang="0">
                    <a:pos x="18" y="2"/>
                  </a:cxn>
                  <a:cxn ang="0">
                    <a:pos x="21" y="0"/>
                  </a:cxn>
                  <a:cxn ang="0">
                    <a:pos x="31" y="5"/>
                  </a:cxn>
                  <a:cxn ang="0">
                    <a:pos x="33" y="5"/>
                  </a:cxn>
                  <a:cxn ang="0">
                    <a:pos x="35" y="7"/>
                  </a:cxn>
                  <a:cxn ang="0">
                    <a:pos x="36" y="12"/>
                  </a:cxn>
                  <a:cxn ang="0">
                    <a:pos x="40" y="17"/>
                  </a:cxn>
                  <a:cxn ang="0">
                    <a:pos x="45" y="22"/>
                  </a:cxn>
                  <a:cxn ang="0">
                    <a:pos x="50" y="23"/>
                  </a:cxn>
                  <a:cxn ang="0">
                    <a:pos x="55" y="23"/>
                  </a:cxn>
                  <a:cxn ang="0">
                    <a:pos x="61" y="22"/>
                  </a:cxn>
                  <a:cxn ang="0">
                    <a:pos x="65" y="23"/>
                  </a:cxn>
                  <a:cxn ang="0">
                    <a:pos x="69" y="28"/>
                  </a:cxn>
                  <a:cxn ang="0">
                    <a:pos x="74" y="32"/>
                  </a:cxn>
                  <a:cxn ang="0">
                    <a:pos x="79" y="32"/>
                  </a:cxn>
                  <a:cxn ang="0">
                    <a:pos x="83" y="27"/>
                  </a:cxn>
                  <a:cxn ang="0">
                    <a:pos x="88" y="25"/>
                  </a:cxn>
                  <a:cxn ang="0">
                    <a:pos x="89" y="27"/>
                  </a:cxn>
                  <a:cxn ang="0">
                    <a:pos x="94" y="27"/>
                  </a:cxn>
                  <a:cxn ang="0">
                    <a:pos x="99" y="32"/>
                  </a:cxn>
                  <a:cxn ang="0">
                    <a:pos x="104" y="28"/>
                  </a:cxn>
                  <a:cxn ang="0">
                    <a:pos x="111" y="28"/>
                  </a:cxn>
                  <a:cxn ang="0">
                    <a:pos x="113" y="23"/>
                  </a:cxn>
                  <a:cxn ang="0">
                    <a:pos x="119" y="18"/>
                  </a:cxn>
                  <a:cxn ang="0">
                    <a:pos x="119" y="18"/>
                  </a:cxn>
                  <a:cxn ang="0">
                    <a:pos x="124" y="15"/>
                  </a:cxn>
                  <a:cxn ang="0">
                    <a:pos x="126" y="20"/>
                  </a:cxn>
                  <a:cxn ang="0">
                    <a:pos x="129" y="25"/>
                  </a:cxn>
                  <a:cxn ang="0">
                    <a:pos x="134" y="30"/>
                  </a:cxn>
                  <a:cxn ang="0">
                    <a:pos x="139" y="30"/>
                  </a:cxn>
                  <a:cxn ang="0">
                    <a:pos x="144" y="35"/>
                  </a:cxn>
                  <a:cxn ang="0">
                    <a:pos x="148" y="40"/>
                  </a:cxn>
                </a:cxnLst>
                <a:rect l="0" t="0" r="r" b="b"/>
                <a:pathLst>
                  <a:path w="148" h="40">
                    <a:moveTo>
                      <a:pt x="0" y="3"/>
                    </a:moveTo>
                    <a:lnTo>
                      <a:pt x="3" y="2"/>
                    </a:lnTo>
                    <a:lnTo>
                      <a:pt x="6" y="0"/>
                    </a:lnTo>
                    <a:lnTo>
                      <a:pt x="11" y="3"/>
                    </a:lnTo>
                    <a:lnTo>
                      <a:pt x="16" y="2"/>
                    </a:lnTo>
                    <a:lnTo>
                      <a:pt x="18" y="2"/>
                    </a:lnTo>
                    <a:lnTo>
                      <a:pt x="21" y="0"/>
                    </a:lnTo>
                    <a:lnTo>
                      <a:pt x="31" y="5"/>
                    </a:lnTo>
                    <a:lnTo>
                      <a:pt x="33" y="5"/>
                    </a:lnTo>
                    <a:lnTo>
                      <a:pt x="35" y="7"/>
                    </a:lnTo>
                    <a:lnTo>
                      <a:pt x="36" y="12"/>
                    </a:lnTo>
                    <a:lnTo>
                      <a:pt x="40" y="17"/>
                    </a:lnTo>
                    <a:lnTo>
                      <a:pt x="45" y="22"/>
                    </a:lnTo>
                    <a:lnTo>
                      <a:pt x="50" y="23"/>
                    </a:lnTo>
                    <a:lnTo>
                      <a:pt x="55" y="23"/>
                    </a:lnTo>
                    <a:lnTo>
                      <a:pt x="61" y="22"/>
                    </a:lnTo>
                    <a:lnTo>
                      <a:pt x="65" y="23"/>
                    </a:lnTo>
                    <a:lnTo>
                      <a:pt x="69" y="28"/>
                    </a:lnTo>
                    <a:lnTo>
                      <a:pt x="74" y="32"/>
                    </a:lnTo>
                    <a:lnTo>
                      <a:pt x="79" y="32"/>
                    </a:lnTo>
                    <a:lnTo>
                      <a:pt x="83" y="27"/>
                    </a:lnTo>
                    <a:lnTo>
                      <a:pt x="88" y="25"/>
                    </a:lnTo>
                    <a:lnTo>
                      <a:pt x="89" y="27"/>
                    </a:lnTo>
                    <a:lnTo>
                      <a:pt x="94" y="27"/>
                    </a:lnTo>
                    <a:lnTo>
                      <a:pt x="99" y="32"/>
                    </a:lnTo>
                    <a:lnTo>
                      <a:pt x="104" y="28"/>
                    </a:lnTo>
                    <a:lnTo>
                      <a:pt x="111" y="28"/>
                    </a:lnTo>
                    <a:lnTo>
                      <a:pt x="113" y="23"/>
                    </a:lnTo>
                    <a:lnTo>
                      <a:pt x="119" y="18"/>
                    </a:lnTo>
                    <a:lnTo>
                      <a:pt x="119" y="18"/>
                    </a:lnTo>
                    <a:lnTo>
                      <a:pt x="124" y="15"/>
                    </a:lnTo>
                    <a:lnTo>
                      <a:pt x="126" y="20"/>
                    </a:lnTo>
                    <a:lnTo>
                      <a:pt x="129" y="25"/>
                    </a:lnTo>
                    <a:lnTo>
                      <a:pt x="134" y="30"/>
                    </a:lnTo>
                    <a:lnTo>
                      <a:pt x="139" y="30"/>
                    </a:lnTo>
                    <a:lnTo>
                      <a:pt x="144" y="35"/>
                    </a:lnTo>
                    <a:lnTo>
                      <a:pt x="148" y="4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00" name="Freeform 632"/>
              <p:cNvSpPr>
                <a:spLocks/>
              </p:cNvSpPr>
              <p:nvPr/>
            </p:nvSpPr>
            <p:spPr bwMode="auto">
              <a:xfrm>
                <a:off x="12655270" y="2467979"/>
                <a:ext cx="221458" cy="176036"/>
              </a:xfrm>
              <a:custGeom>
                <a:avLst/>
                <a:gdLst/>
                <a:ahLst/>
                <a:cxnLst>
                  <a:cxn ang="0">
                    <a:pos x="192" y="4"/>
                  </a:cxn>
                  <a:cxn ang="0">
                    <a:pos x="195" y="10"/>
                  </a:cxn>
                  <a:cxn ang="0">
                    <a:pos x="199" y="20"/>
                  </a:cxn>
                  <a:cxn ang="0">
                    <a:pos x="192" y="27"/>
                  </a:cxn>
                  <a:cxn ang="0">
                    <a:pos x="185" y="29"/>
                  </a:cxn>
                  <a:cxn ang="0">
                    <a:pos x="175" y="37"/>
                  </a:cxn>
                  <a:cxn ang="0">
                    <a:pos x="170" y="32"/>
                  </a:cxn>
                  <a:cxn ang="0">
                    <a:pos x="159" y="35"/>
                  </a:cxn>
                  <a:cxn ang="0">
                    <a:pos x="162" y="47"/>
                  </a:cxn>
                  <a:cxn ang="0">
                    <a:pos x="160" y="52"/>
                  </a:cxn>
                  <a:cxn ang="0">
                    <a:pos x="150" y="60"/>
                  </a:cxn>
                  <a:cxn ang="0">
                    <a:pos x="149" y="72"/>
                  </a:cxn>
                  <a:cxn ang="0">
                    <a:pos x="144" y="75"/>
                  </a:cxn>
                  <a:cxn ang="0">
                    <a:pos x="137" y="80"/>
                  </a:cxn>
                  <a:cxn ang="0">
                    <a:pos x="135" y="90"/>
                  </a:cxn>
                  <a:cxn ang="0">
                    <a:pos x="134" y="97"/>
                  </a:cxn>
                  <a:cxn ang="0">
                    <a:pos x="124" y="100"/>
                  </a:cxn>
                  <a:cxn ang="0">
                    <a:pos x="114" y="97"/>
                  </a:cxn>
                  <a:cxn ang="0">
                    <a:pos x="109" y="89"/>
                  </a:cxn>
                  <a:cxn ang="0">
                    <a:pos x="107" y="92"/>
                  </a:cxn>
                  <a:cxn ang="0">
                    <a:pos x="97" y="100"/>
                  </a:cxn>
                  <a:cxn ang="0">
                    <a:pos x="97" y="105"/>
                  </a:cxn>
                  <a:cxn ang="0">
                    <a:pos x="92" y="117"/>
                  </a:cxn>
                  <a:cxn ang="0">
                    <a:pos x="82" y="112"/>
                  </a:cxn>
                  <a:cxn ang="0">
                    <a:pos x="74" y="110"/>
                  </a:cxn>
                  <a:cxn ang="0">
                    <a:pos x="64" y="117"/>
                  </a:cxn>
                  <a:cxn ang="0">
                    <a:pos x="62" y="125"/>
                  </a:cxn>
                  <a:cxn ang="0">
                    <a:pos x="45" y="117"/>
                  </a:cxn>
                  <a:cxn ang="0">
                    <a:pos x="35" y="117"/>
                  </a:cxn>
                  <a:cxn ang="0">
                    <a:pos x="29" y="117"/>
                  </a:cxn>
                  <a:cxn ang="0">
                    <a:pos x="24" y="125"/>
                  </a:cxn>
                  <a:cxn ang="0">
                    <a:pos x="24" y="118"/>
                  </a:cxn>
                  <a:cxn ang="0">
                    <a:pos x="12" y="120"/>
                  </a:cxn>
                  <a:cxn ang="0">
                    <a:pos x="10" y="125"/>
                  </a:cxn>
                  <a:cxn ang="0">
                    <a:pos x="0" y="130"/>
                  </a:cxn>
                </a:cxnLst>
                <a:rect l="0" t="0" r="r" b="b"/>
                <a:pathLst>
                  <a:path w="199" h="130">
                    <a:moveTo>
                      <a:pt x="194" y="0"/>
                    </a:moveTo>
                    <a:lnTo>
                      <a:pt x="192" y="4"/>
                    </a:lnTo>
                    <a:lnTo>
                      <a:pt x="194" y="9"/>
                    </a:lnTo>
                    <a:lnTo>
                      <a:pt x="195" y="10"/>
                    </a:lnTo>
                    <a:lnTo>
                      <a:pt x="194" y="15"/>
                    </a:lnTo>
                    <a:lnTo>
                      <a:pt x="199" y="20"/>
                    </a:lnTo>
                    <a:lnTo>
                      <a:pt x="197" y="25"/>
                    </a:lnTo>
                    <a:lnTo>
                      <a:pt x="192" y="27"/>
                    </a:lnTo>
                    <a:lnTo>
                      <a:pt x="187" y="29"/>
                    </a:lnTo>
                    <a:lnTo>
                      <a:pt x="185" y="29"/>
                    </a:lnTo>
                    <a:lnTo>
                      <a:pt x="180" y="34"/>
                    </a:lnTo>
                    <a:lnTo>
                      <a:pt x="175" y="37"/>
                    </a:lnTo>
                    <a:lnTo>
                      <a:pt x="175" y="37"/>
                    </a:lnTo>
                    <a:lnTo>
                      <a:pt x="170" y="32"/>
                    </a:lnTo>
                    <a:lnTo>
                      <a:pt x="164" y="35"/>
                    </a:lnTo>
                    <a:lnTo>
                      <a:pt x="159" y="35"/>
                    </a:lnTo>
                    <a:lnTo>
                      <a:pt x="160" y="40"/>
                    </a:lnTo>
                    <a:lnTo>
                      <a:pt x="162" y="47"/>
                    </a:lnTo>
                    <a:lnTo>
                      <a:pt x="162" y="47"/>
                    </a:lnTo>
                    <a:lnTo>
                      <a:pt x="160" y="52"/>
                    </a:lnTo>
                    <a:lnTo>
                      <a:pt x="157" y="57"/>
                    </a:lnTo>
                    <a:lnTo>
                      <a:pt x="150" y="60"/>
                    </a:lnTo>
                    <a:lnTo>
                      <a:pt x="150" y="65"/>
                    </a:lnTo>
                    <a:lnTo>
                      <a:pt x="149" y="72"/>
                    </a:lnTo>
                    <a:lnTo>
                      <a:pt x="144" y="75"/>
                    </a:lnTo>
                    <a:lnTo>
                      <a:pt x="144" y="75"/>
                    </a:lnTo>
                    <a:lnTo>
                      <a:pt x="139" y="75"/>
                    </a:lnTo>
                    <a:lnTo>
                      <a:pt x="137" y="80"/>
                    </a:lnTo>
                    <a:lnTo>
                      <a:pt x="135" y="85"/>
                    </a:lnTo>
                    <a:lnTo>
                      <a:pt x="135" y="90"/>
                    </a:lnTo>
                    <a:lnTo>
                      <a:pt x="135" y="92"/>
                    </a:lnTo>
                    <a:lnTo>
                      <a:pt x="134" y="97"/>
                    </a:lnTo>
                    <a:lnTo>
                      <a:pt x="129" y="100"/>
                    </a:lnTo>
                    <a:lnTo>
                      <a:pt x="124" y="100"/>
                    </a:lnTo>
                    <a:lnTo>
                      <a:pt x="119" y="99"/>
                    </a:lnTo>
                    <a:lnTo>
                      <a:pt x="114" y="97"/>
                    </a:lnTo>
                    <a:lnTo>
                      <a:pt x="110" y="92"/>
                    </a:lnTo>
                    <a:lnTo>
                      <a:pt x="109" y="89"/>
                    </a:lnTo>
                    <a:lnTo>
                      <a:pt x="104" y="87"/>
                    </a:lnTo>
                    <a:lnTo>
                      <a:pt x="107" y="92"/>
                    </a:lnTo>
                    <a:lnTo>
                      <a:pt x="100" y="95"/>
                    </a:lnTo>
                    <a:lnTo>
                      <a:pt x="97" y="100"/>
                    </a:lnTo>
                    <a:lnTo>
                      <a:pt x="97" y="103"/>
                    </a:lnTo>
                    <a:lnTo>
                      <a:pt x="97" y="105"/>
                    </a:lnTo>
                    <a:lnTo>
                      <a:pt x="94" y="110"/>
                    </a:lnTo>
                    <a:lnTo>
                      <a:pt x="92" y="117"/>
                    </a:lnTo>
                    <a:lnTo>
                      <a:pt x="87" y="113"/>
                    </a:lnTo>
                    <a:lnTo>
                      <a:pt x="82" y="112"/>
                    </a:lnTo>
                    <a:lnTo>
                      <a:pt x="77" y="107"/>
                    </a:lnTo>
                    <a:lnTo>
                      <a:pt x="74" y="110"/>
                    </a:lnTo>
                    <a:lnTo>
                      <a:pt x="69" y="112"/>
                    </a:lnTo>
                    <a:lnTo>
                      <a:pt x="64" y="117"/>
                    </a:lnTo>
                    <a:lnTo>
                      <a:pt x="64" y="118"/>
                    </a:lnTo>
                    <a:lnTo>
                      <a:pt x="62" y="125"/>
                    </a:lnTo>
                    <a:lnTo>
                      <a:pt x="57" y="120"/>
                    </a:lnTo>
                    <a:lnTo>
                      <a:pt x="45" y="117"/>
                    </a:lnTo>
                    <a:lnTo>
                      <a:pt x="40" y="113"/>
                    </a:lnTo>
                    <a:lnTo>
                      <a:pt x="35" y="117"/>
                    </a:lnTo>
                    <a:lnTo>
                      <a:pt x="32" y="117"/>
                    </a:lnTo>
                    <a:lnTo>
                      <a:pt x="29" y="117"/>
                    </a:lnTo>
                    <a:lnTo>
                      <a:pt x="29" y="122"/>
                    </a:lnTo>
                    <a:lnTo>
                      <a:pt x="24" y="125"/>
                    </a:lnTo>
                    <a:lnTo>
                      <a:pt x="24" y="118"/>
                    </a:lnTo>
                    <a:lnTo>
                      <a:pt x="24" y="118"/>
                    </a:lnTo>
                    <a:lnTo>
                      <a:pt x="19" y="122"/>
                    </a:lnTo>
                    <a:lnTo>
                      <a:pt x="12" y="120"/>
                    </a:lnTo>
                    <a:lnTo>
                      <a:pt x="7" y="120"/>
                    </a:lnTo>
                    <a:lnTo>
                      <a:pt x="10" y="125"/>
                    </a:lnTo>
                    <a:lnTo>
                      <a:pt x="7" y="130"/>
                    </a:lnTo>
                    <a:lnTo>
                      <a:pt x="0" y="13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01" name="Freeform 633"/>
              <p:cNvSpPr>
                <a:spLocks/>
              </p:cNvSpPr>
              <p:nvPr/>
            </p:nvSpPr>
            <p:spPr bwMode="auto">
              <a:xfrm>
                <a:off x="13035865" y="2518082"/>
                <a:ext cx="56755" cy="88018"/>
              </a:xfrm>
              <a:custGeom>
                <a:avLst/>
                <a:gdLst/>
                <a:ahLst/>
                <a:cxnLst>
                  <a:cxn ang="0">
                    <a:pos x="0" y="0"/>
                  </a:cxn>
                  <a:cxn ang="0">
                    <a:pos x="0" y="2"/>
                  </a:cxn>
                  <a:cxn ang="0">
                    <a:pos x="1" y="3"/>
                  </a:cxn>
                  <a:cxn ang="0">
                    <a:pos x="3" y="5"/>
                  </a:cxn>
                  <a:cxn ang="0">
                    <a:pos x="3" y="12"/>
                  </a:cxn>
                  <a:cxn ang="0">
                    <a:pos x="3" y="17"/>
                  </a:cxn>
                  <a:cxn ang="0">
                    <a:pos x="1" y="22"/>
                  </a:cxn>
                  <a:cxn ang="0">
                    <a:pos x="1" y="23"/>
                  </a:cxn>
                  <a:cxn ang="0">
                    <a:pos x="6" y="28"/>
                  </a:cxn>
                  <a:cxn ang="0">
                    <a:pos x="11" y="33"/>
                  </a:cxn>
                  <a:cxn ang="0">
                    <a:pos x="13" y="38"/>
                  </a:cxn>
                  <a:cxn ang="0">
                    <a:pos x="18" y="43"/>
                  </a:cxn>
                  <a:cxn ang="0">
                    <a:pos x="23" y="48"/>
                  </a:cxn>
                  <a:cxn ang="0">
                    <a:pos x="26" y="52"/>
                  </a:cxn>
                  <a:cxn ang="0">
                    <a:pos x="30" y="58"/>
                  </a:cxn>
                  <a:cxn ang="0">
                    <a:pos x="35" y="62"/>
                  </a:cxn>
                  <a:cxn ang="0">
                    <a:pos x="40" y="65"/>
                  </a:cxn>
                  <a:cxn ang="0">
                    <a:pos x="46" y="65"/>
                  </a:cxn>
                  <a:cxn ang="0">
                    <a:pos x="51" y="65"/>
                  </a:cxn>
                </a:cxnLst>
                <a:rect l="0" t="0" r="r" b="b"/>
                <a:pathLst>
                  <a:path w="51" h="65">
                    <a:moveTo>
                      <a:pt x="0" y="0"/>
                    </a:moveTo>
                    <a:lnTo>
                      <a:pt x="0" y="2"/>
                    </a:lnTo>
                    <a:lnTo>
                      <a:pt x="1" y="3"/>
                    </a:lnTo>
                    <a:lnTo>
                      <a:pt x="3" y="5"/>
                    </a:lnTo>
                    <a:lnTo>
                      <a:pt x="3" y="12"/>
                    </a:lnTo>
                    <a:lnTo>
                      <a:pt x="3" y="17"/>
                    </a:lnTo>
                    <a:lnTo>
                      <a:pt x="1" y="22"/>
                    </a:lnTo>
                    <a:lnTo>
                      <a:pt x="1" y="23"/>
                    </a:lnTo>
                    <a:lnTo>
                      <a:pt x="6" y="28"/>
                    </a:lnTo>
                    <a:lnTo>
                      <a:pt x="11" y="33"/>
                    </a:lnTo>
                    <a:lnTo>
                      <a:pt x="13" y="38"/>
                    </a:lnTo>
                    <a:lnTo>
                      <a:pt x="18" y="43"/>
                    </a:lnTo>
                    <a:lnTo>
                      <a:pt x="23" y="48"/>
                    </a:lnTo>
                    <a:lnTo>
                      <a:pt x="26" y="52"/>
                    </a:lnTo>
                    <a:lnTo>
                      <a:pt x="30" y="58"/>
                    </a:lnTo>
                    <a:lnTo>
                      <a:pt x="35" y="62"/>
                    </a:lnTo>
                    <a:lnTo>
                      <a:pt x="40" y="65"/>
                    </a:lnTo>
                    <a:lnTo>
                      <a:pt x="46" y="65"/>
                    </a:lnTo>
                    <a:lnTo>
                      <a:pt x="51" y="65"/>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02" name="Freeform 634"/>
              <p:cNvSpPr>
                <a:spLocks/>
              </p:cNvSpPr>
              <p:nvPr/>
            </p:nvSpPr>
            <p:spPr bwMode="auto">
              <a:xfrm>
                <a:off x="12983561" y="2606099"/>
                <a:ext cx="109059" cy="125933"/>
              </a:xfrm>
              <a:custGeom>
                <a:avLst/>
                <a:gdLst/>
                <a:ahLst/>
                <a:cxnLst>
                  <a:cxn ang="0">
                    <a:pos x="98" y="0"/>
                  </a:cxn>
                  <a:cxn ang="0">
                    <a:pos x="97" y="3"/>
                  </a:cxn>
                  <a:cxn ang="0">
                    <a:pos x="87" y="13"/>
                  </a:cxn>
                  <a:cxn ang="0">
                    <a:pos x="82" y="18"/>
                  </a:cxn>
                  <a:cxn ang="0">
                    <a:pos x="78" y="25"/>
                  </a:cxn>
                  <a:cxn ang="0">
                    <a:pos x="72" y="28"/>
                  </a:cxn>
                  <a:cxn ang="0">
                    <a:pos x="67" y="33"/>
                  </a:cxn>
                  <a:cxn ang="0">
                    <a:pos x="62" y="36"/>
                  </a:cxn>
                  <a:cxn ang="0">
                    <a:pos x="60" y="38"/>
                  </a:cxn>
                  <a:cxn ang="0">
                    <a:pos x="57" y="43"/>
                  </a:cxn>
                  <a:cxn ang="0">
                    <a:pos x="55" y="50"/>
                  </a:cxn>
                  <a:cxn ang="0">
                    <a:pos x="55" y="50"/>
                  </a:cxn>
                  <a:cxn ang="0">
                    <a:pos x="50" y="53"/>
                  </a:cxn>
                  <a:cxn ang="0">
                    <a:pos x="48" y="58"/>
                  </a:cxn>
                  <a:cxn ang="0">
                    <a:pos x="45" y="63"/>
                  </a:cxn>
                  <a:cxn ang="0">
                    <a:pos x="40" y="66"/>
                  </a:cxn>
                  <a:cxn ang="0">
                    <a:pos x="35" y="70"/>
                  </a:cxn>
                  <a:cxn ang="0">
                    <a:pos x="33" y="76"/>
                  </a:cxn>
                  <a:cxn ang="0">
                    <a:pos x="32" y="76"/>
                  </a:cxn>
                  <a:cxn ang="0">
                    <a:pos x="27" y="78"/>
                  </a:cxn>
                  <a:cxn ang="0">
                    <a:pos x="22" y="81"/>
                  </a:cxn>
                  <a:cxn ang="0">
                    <a:pos x="17" y="85"/>
                  </a:cxn>
                  <a:cxn ang="0">
                    <a:pos x="10" y="86"/>
                  </a:cxn>
                  <a:cxn ang="0">
                    <a:pos x="5" y="90"/>
                  </a:cxn>
                  <a:cxn ang="0">
                    <a:pos x="0" y="93"/>
                  </a:cxn>
                </a:cxnLst>
                <a:rect l="0" t="0" r="r" b="b"/>
                <a:pathLst>
                  <a:path w="98" h="93">
                    <a:moveTo>
                      <a:pt x="98" y="0"/>
                    </a:moveTo>
                    <a:lnTo>
                      <a:pt x="97" y="3"/>
                    </a:lnTo>
                    <a:lnTo>
                      <a:pt x="87" y="13"/>
                    </a:lnTo>
                    <a:lnTo>
                      <a:pt x="82" y="18"/>
                    </a:lnTo>
                    <a:lnTo>
                      <a:pt x="78" y="25"/>
                    </a:lnTo>
                    <a:lnTo>
                      <a:pt x="72" y="28"/>
                    </a:lnTo>
                    <a:lnTo>
                      <a:pt x="67" y="33"/>
                    </a:lnTo>
                    <a:lnTo>
                      <a:pt x="62" y="36"/>
                    </a:lnTo>
                    <a:lnTo>
                      <a:pt x="60" y="38"/>
                    </a:lnTo>
                    <a:lnTo>
                      <a:pt x="57" y="43"/>
                    </a:lnTo>
                    <a:lnTo>
                      <a:pt x="55" y="50"/>
                    </a:lnTo>
                    <a:lnTo>
                      <a:pt x="55" y="50"/>
                    </a:lnTo>
                    <a:lnTo>
                      <a:pt x="50" y="53"/>
                    </a:lnTo>
                    <a:lnTo>
                      <a:pt x="48" y="58"/>
                    </a:lnTo>
                    <a:lnTo>
                      <a:pt x="45" y="63"/>
                    </a:lnTo>
                    <a:lnTo>
                      <a:pt x="40" y="66"/>
                    </a:lnTo>
                    <a:lnTo>
                      <a:pt x="35" y="70"/>
                    </a:lnTo>
                    <a:lnTo>
                      <a:pt x="33" y="76"/>
                    </a:lnTo>
                    <a:lnTo>
                      <a:pt x="32" y="76"/>
                    </a:lnTo>
                    <a:lnTo>
                      <a:pt x="27" y="78"/>
                    </a:lnTo>
                    <a:lnTo>
                      <a:pt x="22" y="81"/>
                    </a:lnTo>
                    <a:lnTo>
                      <a:pt x="17" y="85"/>
                    </a:lnTo>
                    <a:lnTo>
                      <a:pt x="10" y="86"/>
                    </a:lnTo>
                    <a:lnTo>
                      <a:pt x="5" y="90"/>
                    </a:lnTo>
                    <a:lnTo>
                      <a:pt x="0" y="93"/>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03" name="Freeform 635"/>
              <p:cNvSpPr>
                <a:spLocks/>
              </p:cNvSpPr>
              <p:nvPr/>
            </p:nvSpPr>
            <p:spPr bwMode="auto">
              <a:xfrm>
                <a:off x="12668624" y="2932442"/>
                <a:ext cx="191411" cy="24374"/>
              </a:xfrm>
              <a:custGeom>
                <a:avLst/>
                <a:gdLst/>
                <a:ahLst/>
                <a:cxnLst>
                  <a:cxn ang="0">
                    <a:pos x="172" y="0"/>
                  </a:cxn>
                  <a:cxn ang="0">
                    <a:pos x="170" y="0"/>
                  </a:cxn>
                  <a:cxn ang="0">
                    <a:pos x="168" y="2"/>
                  </a:cxn>
                  <a:cxn ang="0">
                    <a:pos x="165" y="2"/>
                  </a:cxn>
                  <a:cxn ang="0">
                    <a:pos x="162" y="2"/>
                  </a:cxn>
                  <a:cxn ang="0">
                    <a:pos x="157" y="2"/>
                  </a:cxn>
                  <a:cxn ang="0">
                    <a:pos x="152" y="3"/>
                  </a:cxn>
                  <a:cxn ang="0">
                    <a:pos x="147" y="3"/>
                  </a:cxn>
                  <a:cxn ang="0">
                    <a:pos x="142" y="5"/>
                  </a:cxn>
                  <a:cxn ang="0">
                    <a:pos x="135" y="5"/>
                  </a:cxn>
                  <a:cxn ang="0">
                    <a:pos x="130" y="5"/>
                  </a:cxn>
                  <a:cxn ang="0">
                    <a:pos x="125" y="7"/>
                  </a:cxn>
                  <a:cxn ang="0">
                    <a:pos x="118" y="7"/>
                  </a:cxn>
                  <a:cxn ang="0">
                    <a:pos x="113" y="7"/>
                  </a:cxn>
                  <a:cxn ang="0">
                    <a:pos x="108" y="8"/>
                  </a:cxn>
                  <a:cxn ang="0">
                    <a:pos x="103" y="8"/>
                  </a:cxn>
                  <a:cxn ang="0">
                    <a:pos x="97" y="10"/>
                  </a:cxn>
                  <a:cxn ang="0">
                    <a:pos x="92" y="10"/>
                  </a:cxn>
                  <a:cxn ang="0">
                    <a:pos x="92" y="10"/>
                  </a:cxn>
                  <a:cxn ang="0">
                    <a:pos x="87" y="10"/>
                  </a:cxn>
                  <a:cxn ang="0">
                    <a:pos x="85" y="10"/>
                  </a:cxn>
                  <a:cxn ang="0">
                    <a:pos x="80" y="10"/>
                  </a:cxn>
                  <a:cxn ang="0">
                    <a:pos x="75" y="12"/>
                  </a:cxn>
                  <a:cxn ang="0">
                    <a:pos x="70" y="12"/>
                  </a:cxn>
                  <a:cxn ang="0">
                    <a:pos x="65" y="12"/>
                  </a:cxn>
                  <a:cxn ang="0">
                    <a:pos x="60" y="12"/>
                  </a:cxn>
                  <a:cxn ang="0">
                    <a:pos x="55" y="12"/>
                  </a:cxn>
                  <a:cxn ang="0">
                    <a:pos x="53" y="12"/>
                  </a:cxn>
                  <a:cxn ang="0">
                    <a:pos x="48" y="13"/>
                  </a:cxn>
                  <a:cxn ang="0">
                    <a:pos x="43" y="13"/>
                  </a:cxn>
                  <a:cxn ang="0">
                    <a:pos x="38" y="13"/>
                  </a:cxn>
                  <a:cxn ang="0">
                    <a:pos x="32" y="15"/>
                  </a:cxn>
                  <a:cxn ang="0">
                    <a:pos x="27" y="15"/>
                  </a:cxn>
                  <a:cxn ang="0">
                    <a:pos x="22" y="15"/>
                  </a:cxn>
                  <a:cxn ang="0">
                    <a:pos x="17" y="15"/>
                  </a:cxn>
                  <a:cxn ang="0">
                    <a:pos x="12" y="17"/>
                  </a:cxn>
                  <a:cxn ang="0">
                    <a:pos x="7" y="17"/>
                  </a:cxn>
                  <a:cxn ang="0">
                    <a:pos x="0" y="17"/>
                  </a:cxn>
                  <a:cxn ang="0">
                    <a:pos x="2" y="18"/>
                  </a:cxn>
                  <a:cxn ang="0">
                    <a:pos x="2" y="18"/>
                  </a:cxn>
                </a:cxnLst>
                <a:rect l="0" t="0" r="r" b="b"/>
                <a:pathLst>
                  <a:path w="172" h="18">
                    <a:moveTo>
                      <a:pt x="172" y="0"/>
                    </a:moveTo>
                    <a:lnTo>
                      <a:pt x="170" y="0"/>
                    </a:lnTo>
                    <a:lnTo>
                      <a:pt x="168" y="2"/>
                    </a:lnTo>
                    <a:lnTo>
                      <a:pt x="165" y="2"/>
                    </a:lnTo>
                    <a:lnTo>
                      <a:pt x="162" y="2"/>
                    </a:lnTo>
                    <a:lnTo>
                      <a:pt x="157" y="2"/>
                    </a:lnTo>
                    <a:lnTo>
                      <a:pt x="152" y="3"/>
                    </a:lnTo>
                    <a:lnTo>
                      <a:pt x="147" y="3"/>
                    </a:lnTo>
                    <a:lnTo>
                      <a:pt x="142" y="5"/>
                    </a:lnTo>
                    <a:lnTo>
                      <a:pt x="135" y="5"/>
                    </a:lnTo>
                    <a:lnTo>
                      <a:pt x="130" y="5"/>
                    </a:lnTo>
                    <a:lnTo>
                      <a:pt x="125" y="7"/>
                    </a:lnTo>
                    <a:lnTo>
                      <a:pt x="118" y="7"/>
                    </a:lnTo>
                    <a:lnTo>
                      <a:pt x="113" y="7"/>
                    </a:lnTo>
                    <a:lnTo>
                      <a:pt x="108" y="8"/>
                    </a:lnTo>
                    <a:lnTo>
                      <a:pt x="103" y="8"/>
                    </a:lnTo>
                    <a:lnTo>
                      <a:pt x="97" y="10"/>
                    </a:lnTo>
                    <a:lnTo>
                      <a:pt x="92" y="10"/>
                    </a:lnTo>
                    <a:lnTo>
                      <a:pt x="92" y="10"/>
                    </a:lnTo>
                    <a:lnTo>
                      <a:pt x="87" y="10"/>
                    </a:lnTo>
                    <a:lnTo>
                      <a:pt x="85" y="10"/>
                    </a:lnTo>
                    <a:lnTo>
                      <a:pt x="80" y="10"/>
                    </a:lnTo>
                    <a:lnTo>
                      <a:pt x="75" y="12"/>
                    </a:lnTo>
                    <a:lnTo>
                      <a:pt x="70" y="12"/>
                    </a:lnTo>
                    <a:lnTo>
                      <a:pt x="65" y="12"/>
                    </a:lnTo>
                    <a:lnTo>
                      <a:pt x="60" y="12"/>
                    </a:lnTo>
                    <a:lnTo>
                      <a:pt x="55" y="12"/>
                    </a:lnTo>
                    <a:lnTo>
                      <a:pt x="53" y="12"/>
                    </a:lnTo>
                    <a:lnTo>
                      <a:pt x="48" y="13"/>
                    </a:lnTo>
                    <a:lnTo>
                      <a:pt x="43" y="13"/>
                    </a:lnTo>
                    <a:lnTo>
                      <a:pt x="38" y="13"/>
                    </a:lnTo>
                    <a:lnTo>
                      <a:pt x="32" y="15"/>
                    </a:lnTo>
                    <a:lnTo>
                      <a:pt x="27" y="15"/>
                    </a:lnTo>
                    <a:lnTo>
                      <a:pt x="22" y="15"/>
                    </a:lnTo>
                    <a:lnTo>
                      <a:pt x="17" y="15"/>
                    </a:lnTo>
                    <a:lnTo>
                      <a:pt x="12" y="17"/>
                    </a:lnTo>
                    <a:lnTo>
                      <a:pt x="7" y="17"/>
                    </a:lnTo>
                    <a:lnTo>
                      <a:pt x="0" y="17"/>
                    </a:lnTo>
                    <a:lnTo>
                      <a:pt x="2" y="18"/>
                    </a:lnTo>
                    <a:lnTo>
                      <a:pt x="2" y="18"/>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04" name="Freeform 636"/>
              <p:cNvSpPr>
                <a:spLocks/>
              </p:cNvSpPr>
              <p:nvPr/>
            </p:nvSpPr>
            <p:spPr bwMode="auto">
              <a:xfrm>
                <a:off x="12512825" y="2956816"/>
                <a:ext cx="158025" cy="16249"/>
              </a:xfrm>
              <a:custGeom>
                <a:avLst/>
                <a:gdLst/>
                <a:ahLst/>
                <a:cxnLst>
                  <a:cxn ang="0">
                    <a:pos x="142" y="0"/>
                  </a:cxn>
                  <a:cxn ang="0">
                    <a:pos x="140" y="0"/>
                  </a:cxn>
                  <a:cxn ang="0">
                    <a:pos x="140" y="0"/>
                  </a:cxn>
                  <a:cxn ang="0">
                    <a:pos x="135" y="0"/>
                  </a:cxn>
                  <a:cxn ang="0">
                    <a:pos x="130" y="2"/>
                  </a:cxn>
                  <a:cxn ang="0">
                    <a:pos x="123" y="2"/>
                  </a:cxn>
                  <a:cxn ang="0">
                    <a:pos x="118" y="2"/>
                  </a:cxn>
                  <a:cxn ang="0">
                    <a:pos x="113" y="4"/>
                  </a:cxn>
                  <a:cxn ang="0">
                    <a:pos x="108" y="4"/>
                  </a:cxn>
                  <a:cxn ang="0">
                    <a:pos x="103" y="4"/>
                  </a:cxn>
                  <a:cxn ang="0">
                    <a:pos x="97" y="5"/>
                  </a:cxn>
                  <a:cxn ang="0">
                    <a:pos x="92" y="5"/>
                  </a:cxn>
                  <a:cxn ang="0">
                    <a:pos x="85" y="5"/>
                  </a:cxn>
                  <a:cxn ang="0">
                    <a:pos x="80" y="5"/>
                  </a:cxn>
                  <a:cxn ang="0">
                    <a:pos x="75" y="5"/>
                  </a:cxn>
                  <a:cxn ang="0">
                    <a:pos x="68" y="7"/>
                  </a:cxn>
                  <a:cxn ang="0">
                    <a:pos x="63" y="7"/>
                  </a:cxn>
                  <a:cxn ang="0">
                    <a:pos x="58" y="7"/>
                  </a:cxn>
                  <a:cxn ang="0">
                    <a:pos x="53" y="9"/>
                  </a:cxn>
                  <a:cxn ang="0">
                    <a:pos x="47" y="9"/>
                  </a:cxn>
                  <a:cxn ang="0">
                    <a:pos x="42" y="9"/>
                  </a:cxn>
                  <a:cxn ang="0">
                    <a:pos x="37" y="9"/>
                  </a:cxn>
                  <a:cxn ang="0">
                    <a:pos x="30" y="10"/>
                  </a:cxn>
                  <a:cxn ang="0">
                    <a:pos x="27" y="10"/>
                  </a:cxn>
                  <a:cxn ang="0">
                    <a:pos x="20" y="10"/>
                  </a:cxn>
                  <a:cxn ang="0">
                    <a:pos x="17" y="10"/>
                  </a:cxn>
                  <a:cxn ang="0">
                    <a:pos x="13" y="10"/>
                  </a:cxn>
                  <a:cxn ang="0">
                    <a:pos x="10" y="10"/>
                  </a:cxn>
                  <a:cxn ang="0">
                    <a:pos x="5" y="12"/>
                  </a:cxn>
                  <a:cxn ang="0">
                    <a:pos x="0" y="12"/>
                  </a:cxn>
                </a:cxnLst>
                <a:rect l="0" t="0" r="r" b="b"/>
                <a:pathLst>
                  <a:path w="142" h="12">
                    <a:moveTo>
                      <a:pt x="142" y="0"/>
                    </a:moveTo>
                    <a:lnTo>
                      <a:pt x="140" y="0"/>
                    </a:lnTo>
                    <a:lnTo>
                      <a:pt x="140" y="0"/>
                    </a:lnTo>
                    <a:lnTo>
                      <a:pt x="135" y="0"/>
                    </a:lnTo>
                    <a:lnTo>
                      <a:pt x="130" y="2"/>
                    </a:lnTo>
                    <a:lnTo>
                      <a:pt x="123" y="2"/>
                    </a:lnTo>
                    <a:lnTo>
                      <a:pt x="118" y="2"/>
                    </a:lnTo>
                    <a:lnTo>
                      <a:pt x="113" y="4"/>
                    </a:lnTo>
                    <a:lnTo>
                      <a:pt x="108" y="4"/>
                    </a:lnTo>
                    <a:lnTo>
                      <a:pt x="103" y="4"/>
                    </a:lnTo>
                    <a:lnTo>
                      <a:pt x="97" y="5"/>
                    </a:lnTo>
                    <a:lnTo>
                      <a:pt x="92" y="5"/>
                    </a:lnTo>
                    <a:lnTo>
                      <a:pt x="85" y="5"/>
                    </a:lnTo>
                    <a:lnTo>
                      <a:pt x="80" y="5"/>
                    </a:lnTo>
                    <a:lnTo>
                      <a:pt x="75" y="5"/>
                    </a:lnTo>
                    <a:lnTo>
                      <a:pt x="68" y="7"/>
                    </a:lnTo>
                    <a:lnTo>
                      <a:pt x="63" y="7"/>
                    </a:lnTo>
                    <a:lnTo>
                      <a:pt x="58" y="7"/>
                    </a:lnTo>
                    <a:lnTo>
                      <a:pt x="53" y="9"/>
                    </a:lnTo>
                    <a:lnTo>
                      <a:pt x="47" y="9"/>
                    </a:lnTo>
                    <a:lnTo>
                      <a:pt x="42" y="9"/>
                    </a:lnTo>
                    <a:lnTo>
                      <a:pt x="37" y="9"/>
                    </a:lnTo>
                    <a:lnTo>
                      <a:pt x="30" y="10"/>
                    </a:lnTo>
                    <a:lnTo>
                      <a:pt x="27" y="10"/>
                    </a:lnTo>
                    <a:lnTo>
                      <a:pt x="20" y="10"/>
                    </a:lnTo>
                    <a:lnTo>
                      <a:pt x="17" y="10"/>
                    </a:lnTo>
                    <a:lnTo>
                      <a:pt x="13" y="10"/>
                    </a:lnTo>
                    <a:lnTo>
                      <a:pt x="10" y="10"/>
                    </a:lnTo>
                    <a:lnTo>
                      <a:pt x="5" y="12"/>
                    </a:lnTo>
                    <a:lnTo>
                      <a:pt x="0" y="12"/>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05" name="Freeform 637"/>
              <p:cNvSpPr>
                <a:spLocks/>
              </p:cNvSpPr>
              <p:nvPr/>
            </p:nvSpPr>
            <p:spPr bwMode="auto">
              <a:xfrm>
                <a:off x="12431587" y="3200558"/>
                <a:ext cx="173605" cy="304677"/>
              </a:xfrm>
              <a:custGeom>
                <a:avLst/>
                <a:gdLst/>
                <a:ahLst/>
                <a:cxnLst>
                  <a:cxn ang="0">
                    <a:pos x="155" y="223"/>
                  </a:cxn>
                  <a:cxn ang="0">
                    <a:pos x="146" y="215"/>
                  </a:cxn>
                  <a:cxn ang="0">
                    <a:pos x="145" y="208"/>
                  </a:cxn>
                  <a:cxn ang="0">
                    <a:pos x="143" y="202"/>
                  </a:cxn>
                  <a:cxn ang="0">
                    <a:pos x="136" y="197"/>
                  </a:cxn>
                  <a:cxn ang="0">
                    <a:pos x="133" y="190"/>
                  </a:cxn>
                  <a:cxn ang="0">
                    <a:pos x="131" y="180"/>
                  </a:cxn>
                  <a:cxn ang="0">
                    <a:pos x="135" y="170"/>
                  </a:cxn>
                  <a:cxn ang="0">
                    <a:pos x="136" y="160"/>
                  </a:cxn>
                  <a:cxn ang="0">
                    <a:pos x="131" y="160"/>
                  </a:cxn>
                  <a:cxn ang="0">
                    <a:pos x="118" y="160"/>
                  </a:cxn>
                  <a:cxn ang="0">
                    <a:pos x="105" y="162"/>
                  </a:cxn>
                  <a:cxn ang="0">
                    <a:pos x="100" y="162"/>
                  </a:cxn>
                  <a:cxn ang="0">
                    <a:pos x="86" y="162"/>
                  </a:cxn>
                  <a:cxn ang="0">
                    <a:pos x="81" y="163"/>
                  </a:cxn>
                  <a:cxn ang="0">
                    <a:pos x="70" y="163"/>
                  </a:cxn>
                  <a:cxn ang="0">
                    <a:pos x="58" y="165"/>
                  </a:cxn>
                  <a:cxn ang="0">
                    <a:pos x="46" y="165"/>
                  </a:cxn>
                  <a:cxn ang="0">
                    <a:pos x="35" y="167"/>
                  </a:cxn>
                  <a:cxn ang="0">
                    <a:pos x="25" y="167"/>
                  </a:cxn>
                  <a:cxn ang="0">
                    <a:pos x="13" y="167"/>
                  </a:cxn>
                  <a:cxn ang="0">
                    <a:pos x="2" y="168"/>
                  </a:cxn>
                  <a:cxn ang="0">
                    <a:pos x="3" y="157"/>
                  </a:cxn>
                  <a:cxn ang="0">
                    <a:pos x="0" y="147"/>
                  </a:cxn>
                  <a:cxn ang="0">
                    <a:pos x="8" y="145"/>
                  </a:cxn>
                  <a:cxn ang="0">
                    <a:pos x="10" y="140"/>
                  </a:cxn>
                  <a:cxn ang="0">
                    <a:pos x="12" y="135"/>
                  </a:cxn>
                  <a:cxn ang="0">
                    <a:pos x="10" y="130"/>
                  </a:cxn>
                  <a:cxn ang="0">
                    <a:pos x="13" y="120"/>
                  </a:cxn>
                  <a:cxn ang="0">
                    <a:pos x="15" y="118"/>
                  </a:cxn>
                  <a:cxn ang="0">
                    <a:pos x="15" y="115"/>
                  </a:cxn>
                  <a:cxn ang="0">
                    <a:pos x="17" y="108"/>
                  </a:cxn>
                  <a:cxn ang="0">
                    <a:pos x="18" y="102"/>
                  </a:cxn>
                  <a:cxn ang="0">
                    <a:pos x="22" y="97"/>
                  </a:cxn>
                  <a:cxn ang="0">
                    <a:pos x="28" y="88"/>
                  </a:cxn>
                  <a:cxn ang="0">
                    <a:pos x="37" y="82"/>
                  </a:cxn>
                  <a:cxn ang="0">
                    <a:pos x="32" y="78"/>
                  </a:cxn>
                  <a:cxn ang="0">
                    <a:pos x="37" y="75"/>
                  </a:cxn>
                  <a:cxn ang="0">
                    <a:pos x="40" y="70"/>
                  </a:cxn>
                  <a:cxn ang="0">
                    <a:pos x="30" y="70"/>
                  </a:cxn>
                  <a:cxn ang="0">
                    <a:pos x="38" y="62"/>
                  </a:cxn>
                  <a:cxn ang="0">
                    <a:pos x="43" y="57"/>
                  </a:cxn>
                  <a:cxn ang="0">
                    <a:pos x="46" y="55"/>
                  </a:cxn>
                  <a:cxn ang="0">
                    <a:pos x="41" y="53"/>
                  </a:cxn>
                  <a:cxn ang="0">
                    <a:pos x="40" y="50"/>
                  </a:cxn>
                  <a:cxn ang="0">
                    <a:pos x="35" y="47"/>
                  </a:cxn>
                  <a:cxn ang="0">
                    <a:pos x="33" y="40"/>
                  </a:cxn>
                  <a:cxn ang="0">
                    <a:pos x="35" y="37"/>
                  </a:cxn>
                  <a:cxn ang="0">
                    <a:pos x="33" y="34"/>
                  </a:cxn>
                  <a:cxn ang="0">
                    <a:pos x="28" y="30"/>
                  </a:cxn>
                  <a:cxn ang="0">
                    <a:pos x="33" y="24"/>
                  </a:cxn>
                  <a:cxn ang="0">
                    <a:pos x="28" y="20"/>
                  </a:cxn>
                  <a:cxn ang="0">
                    <a:pos x="30" y="12"/>
                  </a:cxn>
                  <a:cxn ang="0">
                    <a:pos x="32" y="5"/>
                  </a:cxn>
                  <a:cxn ang="0">
                    <a:pos x="22" y="9"/>
                  </a:cxn>
                  <a:cxn ang="0">
                    <a:pos x="25" y="0"/>
                  </a:cxn>
                </a:cxnLst>
                <a:rect l="0" t="0" r="r" b="b"/>
                <a:pathLst>
                  <a:path w="156" h="225">
                    <a:moveTo>
                      <a:pt x="156" y="225"/>
                    </a:moveTo>
                    <a:lnTo>
                      <a:pt x="155" y="223"/>
                    </a:lnTo>
                    <a:lnTo>
                      <a:pt x="150" y="220"/>
                    </a:lnTo>
                    <a:lnTo>
                      <a:pt x="146" y="215"/>
                    </a:lnTo>
                    <a:lnTo>
                      <a:pt x="148" y="213"/>
                    </a:lnTo>
                    <a:lnTo>
                      <a:pt x="145" y="208"/>
                    </a:lnTo>
                    <a:lnTo>
                      <a:pt x="143" y="202"/>
                    </a:lnTo>
                    <a:lnTo>
                      <a:pt x="143" y="202"/>
                    </a:lnTo>
                    <a:lnTo>
                      <a:pt x="141" y="202"/>
                    </a:lnTo>
                    <a:lnTo>
                      <a:pt x="136" y="197"/>
                    </a:lnTo>
                    <a:lnTo>
                      <a:pt x="135" y="197"/>
                    </a:lnTo>
                    <a:lnTo>
                      <a:pt x="133" y="190"/>
                    </a:lnTo>
                    <a:lnTo>
                      <a:pt x="130" y="185"/>
                    </a:lnTo>
                    <a:lnTo>
                      <a:pt x="131" y="180"/>
                    </a:lnTo>
                    <a:lnTo>
                      <a:pt x="133" y="177"/>
                    </a:lnTo>
                    <a:lnTo>
                      <a:pt x="135" y="170"/>
                    </a:lnTo>
                    <a:lnTo>
                      <a:pt x="136" y="165"/>
                    </a:lnTo>
                    <a:lnTo>
                      <a:pt x="136" y="160"/>
                    </a:lnTo>
                    <a:lnTo>
                      <a:pt x="136" y="158"/>
                    </a:lnTo>
                    <a:lnTo>
                      <a:pt x="131" y="160"/>
                    </a:lnTo>
                    <a:lnTo>
                      <a:pt x="123" y="160"/>
                    </a:lnTo>
                    <a:lnTo>
                      <a:pt x="118" y="160"/>
                    </a:lnTo>
                    <a:lnTo>
                      <a:pt x="111" y="162"/>
                    </a:lnTo>
                    <a:lnTo>
                      <a:pt x="105" y="162"/>
                    </a:lnTo>
                    <a:lnTo>
                      <a:pt x="105" y="162"/>
                    </a:lnTo>
                    <a:lnTo>
                      <a:pt x="100" y="162"/>
                    </a:lnTo>
                    <a:lnTo>
                      <a:pt x="93" y="162"/>
                    </a:lnTo>
                    <a:lnTo>
                      <a:pt x="86" y="162"/>
                    </a:lnTo>
                    <a:lnTo>
                      <a:pt x="85" y="163"/>
                    </a:lnTo>
                    <a:lnTo>
                      <a:pt x="81" y="163"/>
                    </a:lnTo>
                    <a:lnTo>
                      <a:pt x="76" y="163"/>
                    </a:lnTo>
                    <a:lnTo>
                      <a:pt x="70" y="163"/>
                    </a:lnTo>
                    <a:lnTo>
                      <a:pt x="65" y="163"/>
                    </a:lnTo>
                    <a:lnTo>
                      <a:pt x="58" y="165"/>
                    </a:lnTo>
                    <a:lnTo>
                      <a:pt x="53" y="165"/>
                    </a:lnTo>
                    <a:lnTo>
                      <a:pt x="46" y="165"/>
                    </a:lnTo>
                    <a:lnTo>
                      <a:pt x="41" y="165"/>
                    </a:lnTo>
                    <a:lnTo>
                      <a:pt x="35" y="167"/>
                    </a:lnTo>
                    <a:lnTo>
                      <a:pt x="30" y="167"/>
                    </a:lnTo>
                    <a:lnTo>
                      <a:pt x="25" y="167"/>
                    </a:lnTo>
                    <a:lnTo>
                      <a:pt x="20" y="167"/>
                    </a:lnTo>
                    <a:lnTo>
                      <a:pt x="13" y="167"/>
                    </a:lnTo>
                    <a:lnTo>
                      <a:pt x="8" y="167"/>
                    </a:lnTo>
                    <a:lnTo>
                      <a:pt x="2" y="168"/>
                    </a:lnTo>
                    <a:lnTo>
                      <a:pt x="7" y="162"/>
                    </a:lnTo>
                    <a:lnTo>
                      <a:pt x="3" y="157"/>
                    </a:lnTo>
                    <a:lnTo>
                      <a:pt x="5" y="152"/>
                    </a:lnTo>
                    <a:lnTo>
                      <a:pt x="0" y="147"/>
                    </a:lnTo>
                    <a:lnTo>
                      <a:pt x="5" y="145"/>
                    </a:lnTo>
                    <a:lnTo>
                      <a:pt x="8" y="145"/>
                    </a:lnTo>
                    <a:lnTo>
                      <a:pt x="8" y="145"/>
                    </a:lnTo>
                    <a:lnTo>
                      <a:pt x="10" y="140"/>
                    </a:lnTo>
                    <a:lnTo>
                      <a:pt x="5" y="135"/>
                    </a:lnTo>
                    <a:lnTo>
                      <a:pt x="12" y="135"/>
                    </a:lnTo>
                    <a:lnTo>
                      <a:pt x="12" y="135"/>
                    </a:lnTo>
                    <a:lnTo>
                      <a:pt x="10" y="130"/>
                    </a:lnTo>
                    <a:lnTo>
                      <a:pt x="8" y="125"/>
                    </a:lnTo>
                    <a:lnTo>
                      <a:pt x="13" y="120"/>
                    </a:lnTo>
                    <a:lnTo>
                      <a:pt x="13" y="120"/>
                    </a:lnTo>
                    <a:lnTo>
                      <a:pt x="15" y="118"/>
                    </a:lnTo>
                    <a:lnTo>
                      <a:pt x="10" y="118"/>
                    </a:lnTo>
                    <a:lnTo>
                      <a:pt x="15" y="115"/>
                    </a:lnTo>
                    <a:lnTo>
                      <a:pt x="15" y="113"/>
                    </a:lnTo>
                    <a:lnTo>
                      <a:pt x="17" y="108"/>
                    </a:lnTo>
                    <a:lnTo>
                      <a:pt x="22" y="103"/>
                    </a:lnTo>
                    <a:lnTo>
                      <a:pt x="18" y="102"/>
                    </a:lnTo>
                    <a:lnTo>
                      <a:pt x="20" y="97"/>
                    </a:lnTo>
                    <a:lnTo>
                      <a:pt x="22" y="97"/>
                    </a:lnTo>
                    <a:lnTo>
                      <a:pt x="25" y="95"/>
                    </a:lnTo>
                    <a:lnTo>
                      <a:pt x="28" y="88"/>
                    </a:lnTo>
                    <a:lnTo>
                      <a:pt x="35" y="83"/>
                    </a:lnTo>
                    <a:lnTo>
                      <a:pt x="37" y="82"/>
                    </a:lnTo>
                    <a:lnTo>
                      <a:pt x="37" y="80"/>
                    </a:lnTo>
                    <a:lnTo>
                      <a:pt x="32" y="78"/>
                    </a:lnTo>
                    <a:lnTo>
                      <a:pt x="37" y="78"/>
                    </a:lnTo>
                    <a:lnTo>
                      <a:pt x="37" y="75"/>
                    </a:lnTo>
                    <a:lnTo>
                      <a:pt x="40" y="70"/>
                    </a:lnTo>
                    <a:lnTo>
                      <a:pt x="40" y="70"/>
                    </a:lnTo>
                    <a:lnTo>
                      <a:pt x="35" y="70"/>
                    </a:lnTo>
                    <a:lnTo>
                      <a:pt x="30" y="70"/>
                    </a:lnTo>
                    <a:lnTo>
                      <a:pt x="33" y="65"/>
                    </a:lnTo>
                    <a:lnTo>
                      <a:pt x="38" y="62"/>
                    </a:lnTo>
                    <a:lnTo>
                      <a:pt x="43" y="57"/>
                    </a:lnTo>
                    <a:lnTo>
                      <a:pt x="43" y="57"/>
                    </a:lnTo>
                    <a:lnTo>
                      <a:pt x="46" y="57"/>
                    </a:lnTo>
                    <a:lnTo>
                      <a:pt x="46" y="55"/>
                    </a:lnTo>
                    <a:lnTo>
                      <a:pt x="46" y="55"/>
                    </a:lnTo>
                    <a:lnTo>
                      <a:pt x="41" y="53"/>
                    </a:lnTo>
                    <a:lnTo>
                      <a:pt x="40" y="52"/>
                    </a:lnTo>
                    <a:lnTo>
                      <a:pt x="40" y="50"/>
                    </a:lnTo>
                    <a:lnTo>
                      <a:pt x="40" y="48"/>
                    </a:lnTo>
                    <a:lnTo>
                      <a:pt x="35" y="47"/>
                    </a:lnTo>
                    <a:lnTo>
                      <a:pt x="32" y="42"/>
                    </a:lnTo>
                    <a:lnTo>
                      <a:pt x="33" y="40"/>
                    </a:lnTo>
                    <a:lnTo>
                      <a:pt x="38" y="42"/>
                    </a:lnTo>
                    <a:lnTo>
                      <a:pt x="35" y="37"/>
                    </a:lnTo>
                    <a:lnTo>
                      <a:pt x="38" y="32"/>
                    </a:lnTo>
                    <a:lnTo>
                      <a:pt x="33" y="34"/>
                    </a:lnTo>
                    <a:lnTo>
                      <a:pt x="28" y="34"/>
                    </a:lnTo>
                    <a:lnTo>
                      <a:pt x="28" y="30"/>
                    </a:lnTo>
                    <a:lnTo>
                      <a:pt x="32" y="25"/>
                    </a:lnTo>
                    <a:lnTo>
                      <a:pt x="33" y="24"/>
                    </a:lnTo>
                    <a:lnTo>
                      <a:pt x="28" y="20"/>
                    </a:lnTo>
                    <a:lnTo>
                      <a:pt x="28" y="20"/>
                    </a:lnTo>
                    <a:lnTo>
                      <a:pt x="27" y="15"/>
                    </a:lnTo>
                    <a:lnTo>
                      <a:pt x="30" y="12"/>
                    </a:lnTo>
                    <a:lnTo>
                      <a:pt x="32" y="10"/>
                    </a:lnTo>
                    <a:lnTo>
                      <a:pt x="32" y="5"/>
                    </a:lnTo>
                    <a:lnTo>
                      <a:pt x="27" y="4"/>
                    </a:lnTo>
                    <a:lnTo>
                      <a:pt x="22" y="9"/>
                    </a:lnTo>
                    <a:lnTo>
                      <a:pt x="23" y="2"/>
                    </a:lnTo>
                    <a:lnTo>
                      <a:pt x="25" y="0"/>
                    </a:lnTo>
                  </a:path>
                </a:pathLst>
              </a:custGeom>
              <a:solidFill>
                <a:srgbClr val="9F1D20"/>
              </a:solid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06" name="Freeform 638"/>
              <p:cNvSpPr>
                <a:spLocks/>
              </p:cNvSpPr>
              <p:nvPr/>
            </p:nvSpPr>
            <p:spPr bwMode="auto">
              <a:xfrm>
                <a:off x="12860035" y="2932442"/>
                <a:ext cx="92367" cy="437381"/>
              </a:xfrm>
              <a:custGeom>
                <a:avLst/>
                <a:gdLst/>
                <a:ahLst/>
                <a:cxnLst>
                  <a:cxn ang="0">
                    <a:pos x="83" y="323"/>
                  </a:cxn>
                  <a:cxn ang="0">
                    <a:pos x="79" y="316"/>
                  </a:cxn>
                  <a:cxn ang="0">
                    <a:pos x="73" y="308"/>
                  </a:cxn>
                  <a:cxn ang="0">
                    <a:pos x="73" y="301"/>
                  </a:cxn>
                  <a:cxn ang="0">
                    <a:pos x="73" y="286"/>
                  </a:cxn>
                  <a:cxn ang="0">
                    <a:pos x="73" y="276"/>
                  </a:cxn>
                  <a:cxn ang="0">
                    <a:pos x="71" y="273"/>
                  </a:cxn>
                  <a:cxn ang="0">
                    <a:pos x="66" y="263"/>
                  </a:cxn>
                  <a:cxn ang="0">
                    <a:pos x="65" y="253"/>
                  </a:cxn>
                  <a:cxn ang="0">
                    <a:pos x="68" y="242"/>
                  </a:cxn>
                  <a:cxn ang="0">
                    <a:pos x="68" y="232"/>
                  </a:cxn>
                  <a:cxn ang="0">
                    <a:pos x="75" y="223"/>
                  </a:cxn>
                  <a:cxn ang="0">
                    <a:pos x="70" y="215"/>
                  </a:cxn>
                  <a:cxn ang="0">
                    <a:pos x="70" y="207"/>
                  </a:cxn>
                  <a:cxn ang="0">
                    <a:pos x="68" y="200"/>
                  </a:cxn>
                  <a:cxn ang="0">
                    <a:pos x="66" y="198"/>
                  </a:cxn>
                  <a:cxn ang="0">
                    <a:pos x="60" y="193"/>
                  </a:cxn>
                  <a:cxn ang="0">
                    <a:pos x="53" y="177"/>
                  </a:cxn>
                  <a:cxn ang="0">
                    <a:pos x="51" y="172"/>
                  </a:cxn>
                  <a:cxn ang="0">
                    <a:pos x="50" y="168"/>
                  </a:cxn>
                  <a:cxn ang="0">
                    <a:pos x="48" y="162"/>
                  </a:cxn>
                  <a:cxn ang="0">
                    <a:pos x="46" y="158"/>
                  </a:cxn>
                  <a:cxn ang="0">
                    <a:pos x="45" y="147"/>
                  </a:cxn>
                  <a:cxn ang="0">
                    <a:pos x="41" y="138"/>
                  </a:cxn>
                  <a:cxn ang="0">
                    <a:pos x="36" y="118"/>
                  </a:cxn>
                  <a:cxn ang="0">
                    <a:pos x="33" y="107"/>
                  </a:cxn>
                  <a:cxn ang="0">
                    <a:pos x="31" y="102"/>
                  </a:cxn>
                  <a:cxn ang="0">
                    <a:pos x="28" y="92"/>
                  </a:cxn>
                  <a:cxn ang="0">
                    <a:pos x="26" y="85"/>
                  </a:cxn>
                  <a:cxn ang="0">
                    <a:pos x="23" y="73"/>
                  </a:cxn>
                  <a:cxn ang="0">
                    <a:pos x="20" y="63"/>
                  </a:cxn>
                  <a:cxn ang="0">
                    <a:pos x="16" y="55"/>
                  </a:cxn>
                  <a:cxn ang="0">
                    <a:pos x="11" y="40"/>
                  </a:cxn>
                  <a:cxn ang="0">
                    <a:pos x="10" y="28"/>
                  </a:cxn>
                  <a:cxn ang="0">
                    <a:pos x="6" y="20"/>
                  </a:cxn>
                  <a:cxn ang="0">
                    <a:pos x="1" y="3"/>
                  </a:cxn>
                </a:cxnLst>
                <a:rect l="0" t="0" r="r" b="b"/>
                <a:pathLst>
                  <a:path w="83" h="323">
                    <a:moveTo>
                      <a:pt x="81" y="323"/>
                    </a:moveTo>
                    <a:lnTo>
                      <a:pt x="83" y="323"/>
                    </a:lnTo>
                    <a:lnTo>
                      <a:pt x="81" y="321"/>
                    </a:lnTo>
                    <a:lnTo>
                      <a:pt x="79" y="316"/>
                    </a:lnTo>
                    <a:lnTo>
                      <a:pt x="78" y="313"/>
                    </a:lnTo>
                    <a:lnTo>
                      <a:pt x="73" y="308"/>
                    </a:lnTo>
                    <a:lnTo>
                      <a:pt x="71" y="303"/>
                    </a:lnTo>
                    <a:lnTo>
                      <a:pt x="73" y="301"/>
                    </a:lnTo>
                    <a:lnTo>
                      <a:pt x="73" y="291"/>
                    </a:lnTo>
                    <a:lnTo>
                      <a:pt x="73" y="286"/>
                    </a:lnTo>
                    <a:lnTo>
                      <a:pt x="75" y="281"/>
                    </a:lnTo>
                    <a:lnTo>
                      <a:pt x="73" y="276"/>
                    </a:lnTo>
                    <a:lnTo>
                      <a:pt x="73" y="275"/>
                    </a:lnTo>
                    <a:lnTo>
                      <a:pt x="71" y="273"/>
                    </a:lnTo>
                    <a:lnTo>
                      <a:pt x="68" y="268"/>
                    </a:lnTo>
                    <a:lnTo>
                      <a:pt x="66" y="263"/>
                    </a:lnTo>
                    <a:lnTo>
                      <a:pt x="65" y="258"/>
                    </a:lnTo>
                    <a:lnTo>
                      <a:pt x="65" y="253"/>
                    </a:lnTo>
                    <a:lnTo>
                      <a:pt x="66" y="246"/>
                    </a:lnTo>
                    <a:lnTo>
                      <a:pt x="68" y="242"/>
                    </a:lnTo>
                    <a:lnTo>
                      <a:pt x="68" y="238"/>
                    </a:lnTo>
                    <a:lnTo>
                      <a:pt x="68" y="232"/>
                    </a:lnTo>
                    <a:lnTo>
                      <a:pt x="70" y="227"/>
                    </a:lnTo>
                    <a:lnTo>
                      <a:pt x="75" y="223"/>
                    </a:lnTo>
                    <a:lnTo>
                      <a:pt x="75" y="218"/>
                    </a:lnTo>
                    <a:lnTo>
                      <a:pt x="70" y="215"/>
                    </a:lnTo>
                    <a:lnTo>
                      <a:pt x="70" y="210"/>
                    </a:lnTo>
                    <a:lnTo>
                      <a:pt x="70" y="207"/>
                    </a:lnTo>
                    <a:lnTo>
                      <a:pt x="70" y="205"/>
                    </a:lnTo>
                    <a:lnTo>
                      <a:pt x="68" y="200"/>
                    </a:lnTo>
                    <a:lnTo>
                      <a:pt x="66" y="200"/>
                    </a:lnTo>
                    <a:lnTo>
                      <a:pt x="66" y="198"/>
                    </a:lnTo>
                    <a:lnTo>
                      <a:pt x="66" y="198"/>
                    </a:lnTo>
                    <a:lnTo>
                      <a:pt x="60" y="193"/>
                    </a:lnTo>
                    <a:lnTo>
                      <a:pt x="56" y="182"/>
                    </a:lnTo>
                    <a:lnTo>
                      <a:pt x="53" y="177"/>
                    </a:lnTo>
                    <a:lnTo>
                      <a:pt x="51" y="172"/>
                    </a:lnTo>
                    <a:lnTo>
                      <a:pt x="51" y="172"/>
                    </a:lnTo>
                    <a:lnTo>
                      <a:pt x="51" y="170"/>
                    </a:lnTo>
                    <a:lnTo>
                      <a:pt x="50" y="168"/>
                    </a:lnTo>
                    <a:lnTo>
                      <a:pt x="48" y="163"/>
                    </a:lnTo>
                    <a:lnTo>
                      <a:pt x="48" y="162"/>
                    </a:lnTo>
                    <a:lnTo>
                      <a:pt x="48" y="160"/>
                    </a:lnTo>
                    <a:lnTo>
                      <a:pt x="46" y="158"/>
                    </a:lnTo>
                    <a:lnTo>
                      <a:pt x="45" y="152"/>
                    </a:lnTo>
                    <a:lnTo>
                      <a:pt x="45" y="147"/>
                    </a:lnTo>
                    <a:lnTo>
                      <a:pt x="43" y="143"/>
                    </a:lnTo>
                    <a:lnTo>
                      <a:pt x="41" y="138"/>
                    </a:lnTo>
                    <a:lnTo>
                      <a:pt x="36" y="123"/>
                    </a:lnTo>
                    <a:lnTo>
                      <a:pt x="36" y="118"/>
                    </a:lnTo>
                    <a:lnTo>
                      <a:pt x="33" y="108"/>
                    </a:lnTo>
                    <a:lnTo>
                      <a:pt x="33" y="107"/>
                    </a:lnTo>
                    <a:lnTo>
                      <a:pt x="31" y="103"/>
                    </a:lnTo>
                    <a:lnTo>
                      <a:pt x="31" y="102"/>
                    </a:lnTo>
                    <a:lnTo>
                      <a:pt x="30" y="97"/>
                    </a:lnTo>
                    <a:lnTo>
                      <a:pt x="28" y="92"/>
                    </a:lnTo>
                    <a:lnTo>
                      <a:pt x="26" y="87"/>
                    </a:lnTo>
                    <a:lnTo>
                      <a:pt x="26" y="85"/>
                    </a:lnTo>
                    <a:lnTo>
                      <a:pt x="25" y="78"/>
                    </a:lnTo>
                    <a:lnTo>
                      <a:pt x="23" y="73"/>
                    </a:lnTo>
                    <a:lnTo>
                      <a:pt x="21" y="68"/>
                    </a:lnTo>
                    <a:lnTo>
                      <a:pt x="20" y="63"/>
                    </a:lnTo>
                    <a:lnTo>
                      <a:pt x="18" y="60"/>
                    </a:lnTo>
                    <a:lnTo>
                      <a:pt x="16" y="55"/>
                    </a:lnTo>
                    <a:lnTo>
                      <a:pt x="15" y="45"/>
                    </a:lnTo>
                    <a:lnTo>
                      <a:pt x="11" y="40"/>
                    </a:lnTo>
                    <a:lnTo>
                      <a:pt x="10" y="35"/>
                    </a:lnTo>
                    <a:lnTo>
                      <a:pt x="10" y="28"/>
                    </a:lnTo>
                    <a:lnTo>
                      <a:pt x="8" y="25"/>
                    </a:lnTo>
                    <a:lnTo>
                      <a:pt x="6" y="20"/>
                    </a:lnTo>
                    <a:lnTo>
                      <a:pt x="5" y="18"/>
                    </a:lnTo>
                    <a:lnTo>
                      <a:pt x="1" y="3"/>
                    </a:lnTo>
                    <a:lnTo>
                      <a:pt x="0"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07" name="Freeform 639"/>
              <p:cNvSpPr>
                <a:spLocks/>
              </p:cNvSpPr>
              <p:nvPr/>
            </p:nvSpPr>
            <p:spPr bwMode="auto">
              <a:xfrm>
                <a:off x="12670850" y="2956816"/>
                <a:ext cx="22257" cy="517274"/>
              </a:xfrm>
              <a:custGeom>
                <a:avLst/>
                <a:gdLst/>
                <a:ahLst/>
                <a:cxnLst>
                  <a:cxn ang="0">
                    <a:pos x="20" y="382"/>
                  </a:cxn>
                  <a:cxn ang="0">
                    <a:pos x="18" y="377"/>
                  </a:cxn>
                  <a:cxn ang="0">
                    <a:pos x="18" y="375"/>
                  </a:cxn>
                  <a:cxn ang="0">
                    <a:pos x="18" y="373"/>
                  </a:cxn>
                  <a:cxn ang="0">
                    <a:pos x="16" y="367"/>
                  </a:cxn>
                  <a:cxn ang="0">
                    <a:pos x="16" y="362"/>
                  </a:cxn>
                  <a:cxn ang="0">
                    <a:pos x="15" y="357"/>
                  </a:cxn>
                  <a:cxn ang="0">
                    <a:pos x="15" y="347"/>
                  </a:cxn>
                  <a:cxn ang="0">
                    <a:pos x="15" y="343"/>
                  </a:cxn>
                  <a:cxn ang="0">
                    <a:pos x="13" y="342"/>
                  </a:cxn>
                  <a:cxn ang="0">
                    <a:pos x="13" y="335"/>
                  </a:cxn>
                  <a:cxn ang="0">
                    <a:pos x="11" y="330"/>
                  </a:cxn>
                  <a:cxn ang="0">
                    <a:pos x="11" y="320"/>
                  </a:cxn>
                  <a:cxn ang="0">
                    <a:pos x="10" y="315"/>
                  </a:cxn>
                  <a:cxn ang="0">
                    <a:pos x="10" y="310"/>
                  </a:cxn>
                  <a:cxn ang="0">
                    <a:pos x="8" y="305"/>
                  </a:cxn>
                  <a:cxn ang="0">
                    <a:pos x="8" y="300"/>
                  </a:cxn>
                  <a:cxn ang="0">
                    <a:pos x="8" y="297"/>
                  </a:cxn>
                  <a:cxn ang="0">
                    <a:pos x="6" y="290"/>
                  </a:cxn>
                  <a:cxn ang="0">
                    <a:pos x="5" y="280"/>
                  </a:cxn>
                  <a:cxn ang="0">
                    <a:pos x="5" y="275"/>
                  </a:cxn>
                  <a:cxn ang="0">
                    <a:pos x="3" y="270"/>
                  </a:cxn>
                  <a:cxn ang="0">
                    <a:pos x="3" y="267"/>
                  </a:cxn>
                  <a:cxn ang="0">
                    <a:pos x="3" y="262"/>
                  </a:cxn>
                  <a:cxn ang="0">
                    <a:pos x="3" y="257"/>
                  </a:cxn>
                  <a:cxn ang="0">
                    <a:pos x="3" y="237"/>
                  </a:cxn>
                  <a:cxn ang="0">
                    <a:pos x="3" y="232"/>
                  </a:cxn>
                  <a:cxn ang="0">
                    <a:pos x="3" y="205"/>
                  </a:cxn>
                  <a:cxn ang="0">
                    <a:pos x="3" y="200"/>
                  </a:cxn>
                  <a:cxn ang="0">
                    <a:pos x="3" y="180"/>
                  </a:cxn>
                  <a:cxn ang="0">
                    <a:pos x="3" y="175"/>
                  </a:cxn>
                  <a:cxn ang="0">
                    <a:pos x="3" y="157"/>
                  </a:cxn>
                  <a:cxn ang="0">
                    <a:pos x="5" y="152"/>
                  </a:cxn>
                  <a:cxn ang="0">
                    <a:pos x="5" y="125"/>
                  </a:cxn>
                  <a:cxn ang="0">
                    <a:pos x="5" y="122"/>
                  </a:cxn>
                  <a:cxn ang="0">
                    <a:pos x="5" y="100"/>
                  </a:cxn>
                  <a:cxn ang="0">
                    <a:pos x="5" y="94"/>
                  </a:cxn>
                  <a:cxn ang="0">
                    <a:pos x="5" y="70"/>
                  </a:cxn>
                  <a:cxn ang="0">
                    <a:pos x="6" y="67"/>
                  </a:cxn>
                  <a:cxn ang="0">
                    <a:pos x="6" y="45"/>
                  </a:cxn>
                  <a:cxn ang="0">
                    <a:pos x="6" y="40"/>
                  </a:cxn>
                  <a:cxn ang="0">
                    <a:pos x="6" y="17"/>
                  </a:cxn>
                  <a:cxn ang="0">
                    <a:pos x="6" y="12"/>
                  </a:cxn>
                  <a:cxn ang="0">
                    <a:pos x="6" y="7"/>
                  </a:cxn>
                  <a:cxn ang="0">
                    <a:pos x="1" y="5"/>
                  </a:cxn>
                  <a:cxn ang="0">
                    <a:pos x="0" y="0"/>
                  </a:cxn>
                </a:cxnLst>
                <a:rect l="0" t="0" r="r" b="b"/>
                <a:pathLst>
                  <a:path w="20" h="382">
                    <a:moveTo>
                      <a:pt x="20" y="382"/>
                    </a:moveTo>
                    <a:lnTo>
                      <a:pt x="18" y="377"/>
                    </a:lnTo>
                    <a:lnTo>
                      <a:pt x="18" y="375"/>
                    </a:lnTo>
                    <a:lnTo>
                      <a:pt x="18" y="373"/>
                    </a:lnTo>
                    <a:lnTo>
                      <a:pt x="16" y="367"/>
                    </a:lnTo>
                    <a:lnTo>
                      <a:pt x="16" y="362"/>
                    </a:lnTo>
                    <a:lnTo>
                      <a:pt x="15" y="357"/>
                    </a:lnTo>
                    <a:lnTo>
                      <a:pt x="15" y="347"/>
                    </a:lnTo>
                    <a:lnTo>
                      <a:pt x="15" y="343"/>
                    </a:lnTo>
                    <a:lnTo>
                      <a:pt x="13" y="342"/>
                    </a:lnTo>
                    <a:lnTo>
                      <a:pt x="13" y="335"/>
                    </a:lnTo>
                    <a:lnTo>
                      <a:pt x="11" y="330"/>
                    </a:lnTo>
                    <a:lnTo>
                      <a:pt x="11" y="320"/>
                    </a:lnTo>
                    <a:lnTo>
                      <a:pt x="10" y="315"/>
                    </a:lnTo>
                    <a:lnTo>
                      <a:pt x="10" y="310"/>
                    </a:lnTo>
                    <a:lnTo>
                      <a:pt x="8" y="305"/>
                    </a:lnTo>
                    <a:lnTo>
                      <a:pt x="8" y="300"/>
                    </a:lnTo>
                    <a:lnTo>
                      <a:pt x="8" y="297"/>
                    </a:lnTo>
                    <a:lnTo>
                      <a:pt x="6" y="290"/>
                    </a:lnTo>
                    <a:lnTo>
                      <a:pt x="5" y="280"/>
                    </a:lnTo>
                    <a:lnTo>
                      <a:pt x="5" y="275"/>
                    </a:lnTo>
                    <a:lnTo>
                      <a:pt x="3" y="270"/>
                    </a:lnTo>
                    <a:lnTo>
                      <a:pt x="3" y="267"/>
                    </a:lnTo>
                    <a:lnTo>
                      <a:pt x="3" y="262"/>
                    </a:lnTo>
                    <a:lnTo>
                      <a:pt x="3" y="257"/>
                    </a:lnTo>
                    <a:lnTo>
                      <a:pt x="3" y="237"/>
                    </a:lnTo>
                    <a:lnTo>
                      <a:pt x="3" y="232"/>
                    </a:lnTo>
                    <a:lnTo>
                      <a:pt x="3" y="205"/>
                    </a:lnTo>
                    <a:lnTo>
                      <a:pt x="3" y="200"/>
                    </a:lnTo>
                    <a:lnTo>
                      <a:pt x="3" y="180"/>
                    </a:lnTo>
                    <a:lnTo>
                      <a:pt x="3" y="175"/>
                    </a:lnTo>
                    <a:lnTo>
                      <a:pt x="3" y="157"/>
                    </a:lnTo>
                    <a:lnTo>
                      <a:pt x="5" y="152"/>
                    </a:lnTo>
                    <a:lnTo>
                      <a:pt x="5" y="125"/>
                    </a:lnTo>
                    <a:lnTo>
                      <a:pt x="5" y="122"/>
                    </a:lnTo>
                    <a:lnTo>
                      <a:pt x="5" y="100"/>
                    </a:lnTo>
                    <a:lnTo>
                      <a:pt x="5" y="94"/>
                    </a:lnTo>
                    <a:lnTo>
                      <a:pt x="5" y="70"/>
                    </a:lnTo>
                    <a:lnTo>
                      <a:pt x="6" y="67"/>
                    </a:lnTo>
                    <a:lnTo>
                      <a:pt x="6" y="45"/>
                    </a:lnTo>
                    <a:lnTo>
                      <a:pt x="6" y="40"/>
                    </a:lnTo>
                    <a:lnTo>
                      <a:pt x="6" y="17"/>
                    </a:lnTo>
                    <a:lnTo>
                      <a:pt x="6" y="12"/>
                    </a:lnTo>
                    <a:lnTo>
                      <a:pt x="6" y="7"/>
                    </a:lnTo>
                    <a:lnTo>
                      <a:pt x="1" y="5"/>
                    </a:lnTo>
                    <a:lnTo>
                      <a:pt x="0"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08" name="Freeform 640"/>
              <p:cNvSpPr>
                <a:spLocks/>
              </p:cNvSpPr>
              <p:nvPr/>
            </p:nvSpPr>
            <p:spPr bwMode="auto">
              <a:xfrm>
                <a:off x="12748750" y="3369823"/>
                <a:ext cx="201426" cy="83955"/>
              </a:xfrm>
              <a:custGeom>
                <a:avLst/>
                <a:gdLst/>
                <a:ahLst/>
                <a:cxnLst>
                  <a:cxn ang="0">
                    <a:pos x="181" y="0"/>
                  </a:cxn>
                  <a:cxn ang="0">
                    <a:pos x="176" y="2"/>
                  </a:cxn>
                  <a:cxn ang="0">
                    <a:pos x="171" y="2"/>
                  </a:cxn>
                  <a:cxn ang="0">
                    <a:pos x="165" y="3"/>
                  </a:cxn>
                  <a:cxn ang="0">
                    <a:pos x="160" y="3"/>
                  </a:cxn>
                  <a:cxn ang="0">
                    <a:pos x="153" y="5"/>
                  </a:cxn>
                  <a:cxn ang="0">
                    <a:pos x="153" y="5"/>
                  </a:cxn>
                  <a:cxn ang="0">
                    <a:pos x="148" y="5"/>
                  </a:cxn>
                  <a:cxn ang="0">
                    <a:pos x="148" y="5"/>
                  </a:cxn>
                  <a:cxn ang="0">
                    <a:pos x="141" y="7"/>
                  </a:cxn>
                  <a:cxn ang="0">
                    <a:pos x="136" y="7"/>
                  </a:cxn>
                  <a:cxn ang="0">
                    <a:pos x="130" y="7"/>
                  </a:cxn>
                  <a:cxn ang="0">
                    <a:pos x="125" y="8"/>
                  </a:cxn>
                  <a:cxn ang="0">
                    <a:pos x="118" y="8"/>
                  </a:cxn>
                  <a:cxn ang="0">
                    <a:pos x="113" y="8"/>
                  </a:cxn>
                  <a:cxn ang="0">
                    <a:pos x="106" y="10"/>
                  </a:cxn>
                  <a:cxn ang="0">
                    <a:pos x="101" y="10"/>
                  </a:cxn>
                  <a:cxn ang="0">
                    <a:pos x="95" y="12"/>
                  </a:cxn>
                  <a:cxn ang="0">
                    <a:pos x="90" y="12"/>
                  </a:cxn>
                  <a:cxn ang="0">
                    <a:pos x="88" y="12"/>
                  </a:cxn>
                  <a:cxn ang="0">
                    <a:pos x="83" y="12"/>
                  </a:cxn>
                  <a:cxn ang="0">
                    <a:pos x="78" y="13"/>
                  </a:cxn>
                  <a:cxn ang="0">
                    <a:pos x="71" y="13"/>
                  </a:cxn>
                  <a:cxn ang="0">
                    <a:pos x="66" y="15"/>
                  </a:cxn>
                  <a:cxn ang="0">
                    <a:pos x="60" y="15"/>
                  </a:cxn>
                  <a:cxn ang="0">
                    <a:pos x="55" y="15"/>
                  </a:cxn>
                  <a:cxn ang="0">
                    <a:pos x="48" y="17"/>
                  </a:cxn>
                  <a:cxn ang="0">
                    <a:pos x="43" y="17"/>
                  </a:cxn>
                  <a:cxn ang="0">
                    <a:pos x="36" y="18"/>
                  </a:cxn>
                  <a:cxn ang="0">
                    <a:pos x="31" y="18"/>
                  </a:cxn>
                  <a:cxn ang="0">
                    <a:pos x="25" y="18"/>
                  </a:cxn>
                  <a:cxn ang="0">
                    <a:pos x="21" y="18"/>
                  </a:cxn>
                  <a:cxn ang="0">
                    <a:pos x="15" y="20"/>
                  </a:cxn>
                  <a:cxn ang="0">
                    <a:pos x="8" y="20"/>
                  </a:cxn>
                  <a:cxn ang="0">
                    <a:pos x="6" y="20"/>
                  </a:cxn>
                  <a:cxn ang="0">
                    <a:pos x="1" y="25"/>
                  </a:cxn>
                  <a:cxn ang="0">
                    <a:pos x="1" y="25"/>
                  </a:cxn>
                  <a:cxn ang="0">
                    <a:pos x="0" y="32"/>
                  </a:cxn>
                  <a:cxn ang="0">
                    <a:pos x="3" y="37"/>
                  </a:cxn>
                  <a:cxn ang="0">
                    <a:pos x="8" y="42"/>
                  </a:cxn>
                  <a:cxn ang="0">
                    <a:pos x="13" y="45"/>
                  </a:cxn>
                  <a:cxn ang="0">
                    <a:pos x="18" y="50"/>
                  </a:cxn>
                  <a:cxn ang="0">
                    <a:pos x="16" y="55"/>
                  </a:cxn>
                  <a:cxn ang="0">
                    <a:pos x="15" y="57"/>
                  </a:cxn>
                  <a:cxn ang="0">
                    <a:pos x="18" y="62"/>
                  </a:cxn>
                </a:cxnLst>
                <a:rect l="0" t="0" r="r" b="b"/>
                <a:pathLst>
                  <a:path w="181" h="62">
                    <a:moveTo>
                      <a:pt x="181" y="0"/>
                    </a:moveTo>
                    <a:lnTo>
                      <a:pt x="176" y="2"/>
                    </a:lnTo>
                    <a:lnTo>
                      <a:pt x="171" y="2"/>
                    </a:lnTo>
                    <a:lnTo>
                      <a:pt x="165" y="3"/>
                    </a:lnTo>
                    <a:lnTo>
                      <a:pt x="160" y="3"/>
                    </a:lnTo>
                    <a:lnTo>
                      <a:pt x="153" y="5"/>
                    </a:lnTo>
                    <a:lnTo>
                      <a:pt x="153" y="5"/>
                    </a:lnTo>
                    <a:lnTo>
                      <a:pt x="148" y="5"/>
                    </a:lnTo>
                    <a:lnTo>
                      <a:pt x="148" y="5"/>
                    </a:lnTo>
                    <a:lnTo>
                      <a:pt x="141" y="7"/>
                    </a:lnTo>
                    <a:lnTo>
                      <a:pt x="136" y="7"/>
                    </a:lnTo>
                    <a:lnTo>
                      <a:pt x="130" y="7"/>
                    </a:lnTo>
                    <a:lnTo>
                      <a:pt x="125" y="8"/>
                    </a:lnTo>
                    <a:lnTo>
                      <a:pt x="118" y="8"/>
                    </a:lnTo>
                    <a:lnTo>
                      <a:pt x="113" y="8"/>
                    </a:lnTo>
                    <a:lnTo>
                      <a:pt x="106" y="10"/>
                    </a:lnTo>
                    <a:lnTo>
                      <a:pt x="101" y="10"/>
                    </a:lnTo>
                    <a:lnTo>
                      <a:pt x="95" y="12"/>
                    </a:lnTo>
                    <a:lnTo>
                      <a:pt x="90" y="12"/>
                    </a:lnTo>
                    <a:lnTo>
                      <a:pt x="88" y="12"/>
                    </a:lnTo>
                    <a:lnTo>
                      <a:pt x="83" y="12"/>
                    </a:lnTo>
                    <a:lnTo>
                      <a:pt x="78" y="13"/>
                    </a:lnTo>
                    <a:lnTo>
                      <a:pt x="71" y="13"/>
                    </a:lnTo>
                    <a:lnTo>
                      <a:pt x="66" y="15"/>
                    </a:lnTo>
                    <a:lnTo>
                      <a:pt x="60" y="15"/>
                    </a:lnTo>
                    <a:lnTo>
                      <a:pt x="55" y="15"/>
                    </a:lnTo>
                    <a:lnTo>
                      <a:pt x="48" y="17"/>
                    </a:lnTo>
                    <a:lnTo>
                      <a:pt x="43" y="17"/>
                    </a:lnTo>
                    <a:lnTo>
                      <a:pt x="36" y="18"/>
                    </a:lnTo>
                    <a:lnTo>
                      <a:pt x="31" y="18"/>
                    </a:lnTo>
                    <a:lnTo>
                      <a:pt x="25" y="18"/>
                    </a:lnTo>
                    <a:lnTo>
                      <a:pt x="21" y="18"/>
                    </a:lnTo>
                    <a:lnTo>
                      <a:pt x="15" y="20"/>
                    </a:lnTo>
                    <a:lnTo>
                      <a:pt x="8" y="20"/>
                    </a:lnTo>
                    <a:lnTo>
                      <a:pt x="6" y="20"/>
                    </a:lnTo>
                    <a:lnTo>
                      <a:pt x="1" y="25"/>
                    </a:lnTo>
                    <a:lnTo>
                      <a:pt x="1" y="25"/>
                    </a:lnTo>
                    <a:lnTo>
                      <a:pt x="0" y="32"/>
                    </a:lnTo>
                    <a:lnTo>
                      <a:pt x="3" y="37"/>
                    </a:lnTo>
                    <a:lnTo>
                      <a:pt x="8" y="42"/>
                    </a:lnTo>
                    <a:lnTo>
                      <a:pt x="13" y="45"/>
                    </a:lnTo>
                    <a:lnTo>
                      <a:pt x="18" y="50"/>
                    </a:lnTo>
                    <a:lnTo>
                      <a:pt x="16" y="55"/>
                    </a:lnTo>
                    <a:lnTo>
                      <a:pt x="15" y="57"/>
                    </a:lnTo>
                    <a:lnTo>
                      <a:pt x="18" y="62"/>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09" name="Line 641"/>
              <p:cNvSpPr>
                <a:spLocks noChangeShapeType="1"/>
              </p:cNvSpPr>
              <p:nvPr/>
            </p:nvSpPr>
            <p:spPr bwMode="auto">
              <a:xfrm>
                <a:off x="12557339" y="2799738"/>
                <a:ext cx="5564" cy="1354"/>
              </a:xfrm>
              <a:prstGeom prst="line">
                <a:avLst/>
              </a:pr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10" name="Freeform 642"/>
              <p:cNvSpPr>
                <a:spLocks/>
              </p:cNvSpPr>
              <p:nvPr/>
            </p:nvSpPr>
            <p:spPr bwMode="auto">
              <a:xfrm>
                <a:off x="12557339" y="2792968"/>
                <a:ext cx="5564" cy="6771"/>
              </a:xfrm>
              <a:custGeom>
                <a:avLst/>
                <a:gdLst/>
                <a:ahLst/>
                <a:cxnLst>
                  <a:cxn ang="0">
                    <a:pos x="5" y="5"/>
                  </a:cxn>
                  <a:cxn ang="0">
                    <a:pos x="2" y="0"/>
                  </a:cxn>
                  <a:cxn ang="0">
                    <a:pos x="0" y="5"/>
                  </a:cxn>
                </a:cxnLst>
                <a:rect l="0" t="0" r="r" b="b"/>
                <a:pathLst>
                  <a:path w="5" h="5">
                    <a:moveTo>
                      <a:pt x="5" y="5"/>
                    </a:moveTo>
                    <a:lnTo>
                      <a:pt x="2" y="0"/>
                    </a:lnTo>
                    <a:lnTo>
                      <a:pt x="0" y="5"/>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11" name="Freeform 643"/>
              <p:cNvSpPr>
                <a:spLocks/>
              </p:cNvSpPr>
              <p:nvPr/>
            </p:nvSpPr>
            <p:spPr bwMode="auto">
              <a:xfrm>
                <a:off x="12560678" y="2799738"/>
                <a:ext cx="5564" cy="4062"/>
              </a:xfrm>
              <a:custGeom>
                <a:avLst/>
                <a:gdLst/>
                <a:ahLst/>
                <a:cxnLst>
                  <a:cxn ang="0">
                    <a:pos x="5" y="0"/>
                  </a:cxn>
                  <a:cxn ang="0">
                    <a:pos x="0" y="3"/>
                  </a:cxn>
                  <a:cxn ang="0">
                    <a:pos x="2" y="0"/>
                  </a:cxn>
                </a:cxnLst>
                <a:rect l="0" t="0" r="r" b="b"/>
                <a:pathLst>
                  <a:path w="5" h="3">
                    <a:moveTo>
                      <a:pt x="5" y="0"/>
                    </a:moveTo>
                    <a:lnTo>
                      <a:pt x="0" y="3"/>
                    </a:lnTo>
                    <a:lnTo>
                      <a:pt x="2"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12" name="Freeform 644"/>
              <p:cNvSpPr>
                <a:spLocks/>
              </p:cNvSpPr>
              <p:nvPr/>
            </p:nvSpPr>
            <p:spPr bwMode="auto">
              <a:xfrm>
                <a:off x="12548436" y="2799738"/>
                <a:ext cx="12241" cy="58227"/>
              </a:xfrm>
              <a:custGeom>
                <a:avLst/>
                <a:gdLst/>
                <a:ahLst/>
                <a:cxnLst>
                  <a:cxn ang="0">
                    <a:pos x="0" y="43"/>
                  </a:cxn>
                  <a:cxn ang="0">
                    <a:pos x="1" y="40"/>
                  </a:cxn>
                  <a:cxn ang="0">
                    <a:pos x="3" y="33"/>
                  </a:cxn>
                  <a:cxn ang="0">
                    <a:pos x="6" y="28"/>
                  </a:cxn>
                  <a:cxn ang="0">
                    <a:pos x="1" y="23"/>
                  </a:cxn>
                  <a:cxn ang="0">
                    <a:pos x="3" y="22"/>
                  </a:cxn>
                  <a:cxn ang="0">
                    <a:pos x="8" y="18"/>
                  </a:cxn>
                  <a:cxn ang="0">
                    <a:pos x="6" y="13"/>
                  </a:cxn>
                  <a:cxn ang="0">
                    <a:pos x="11" y="12"/>
                  </a:cxn>
                  <a:cxn ang="0">
                    <a:pos x="10" y="7"/>
                  </a:cxn>
                  <a:cxn ang="0">
                    <a:pos x="8" y="0"/>
                  </a:cxn>
                </a:cxnLst>
                <a:rect l="0" t="0" r="r" b="b"/>
                <a:pathLst>
                  <a:path w="11" h="43">
                    <a:moveTo>
                      <a:pt x="0" y="43"/>
                    </a:moveTo>
                    <a:lnTo>
                      <a:pt x="1" y="40"/>
                    </a:lnTo>
                    <a:lnTo>
                      <a:pt x="3" y="33"/>
                    </a:lnTo>
                    <a:lnTo>
                      <a:pt x="6" y="28"/>
                    </a:lnTo>
                    <a:lnTo>
                      <a:pt x="1" y="23"/>
                    </a:lnTo>
                    <a:lnTo>
                      <a:pt x="3" y="22"/>
                    </a:lnTo>
                    <a:lnTo>
                      <a:pt x="8" y="18"/>
                    </a:lnTo>
                    <a:lnTo>
                      <a:pt x="6" y="13"/>
                    </a:lnTo>
                    <a:lnTo>
                      <a:pt x="11" y="12"/>
                    </a:lnTo>
                    <a:lnTo>
                      <a:pt x="10" y="7"/>
                    </a:lnTo>
                    <a:lnTo>
                      <a:pt x="8"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13" name="Freeform 645"/>
              <p:cNvSpPr>
                <a:spLocks/>
              </p:cNvSpPr>
              <p:nvPr/>
            </p:nvSpPr>
            <p:spPr bwMode="auto">
              <a:xfrm>
                <a:off x="12651932" y="2202572"/>
                <a:ext cx="33386" cy="441443"/>
              </a:xfrm>
              <a:custGeom>
                <a:avLst/>
                <a:gdLst/>
                <a:ahLst/>
                <a:cxnLst>
                  <a:cxn ang="0">
                    <a:pos x="3" y="326"/>
                  </a:cxn>
                  <a:cxn ang="0">
                    <a:pos x="0" y="319"/>
                  </a:cxn>
                  <a:cxn ang="0">
                    <a:pos x="3" y="314"/>
                  </a:cxn>
                  <a:cxn ang="0">
                    <a:pos x="3" y="309"/>
                  </a:cxn>
                  <a:cxn ang="0">
                    <a:pos x="3" y="304"/>
                  </a:cxn>
                  <a:cxn ang="0">
                    <a:pos x="5" y="304"/>
                  </a:cxn>
                  <a:cxn ang="0">
                    <a:pos x="5" y="299"/>
                  </a:cxn>
                  <a:cxn ang="0">
                    <a:pos x="7" y="293"/>
                  </a:cxn>
                  <a:cxn ang="0">
                    <a:pos x="5" y="293"/>
                  </a:cxn>
                  <a:cxn ang="0">
                    <a:pos x="7" y="286"/>
                  </a:cxn>
                  <a:cxn ang="0">
                    <a:pos x="12" y="283"/>
                  </a:cxn>
                  <a:cxn ang="0">
                    <a:pos x="15" y="278"/>
                  </a:cxn>
                  <a:cxn ang="0">
                    <a:pos x="18" y="271"/>
                  </a:cxn>
                  <a:cxn ang="0">
                    <a:pos x="18" y="271"/>
                  </a:cxn>
                  <a:cxn ang="0">
                    <a:pos x="22" y="266"/>
                  </a:cxn>
                  <a:cxn ang="0">
                    <a:pos x="22" y="261"/>
                  </a:cxn>
                  <a:cxn ang="0">
                    <a:pos x="25" y="256"/>
                  </a:cxn>
                  <a:cxn ang="0">
                    <a:pos x="28" y="250"/>
                  </a:cxn>
                  <a:cxn ang="0">
                    <a:pos x="30" y="250"/>
                  </a:cxn>
                  <a:cxn ang="0">
                    <a:pos x="30" y="245"/>
                  </a:cxn>
                  <a:cxn ang="0">
                    <a:pos x="28" y="238"/>
                  </a:cxn>
                  <a:cxn ang="0">
                    <a:pos x="27" y="233"/>
                  </a:cxn>
                  <a:cxn ang="0">
                    <a:pos x="28" y="228"/>
                  </a:cxn>
                  <a:cxn ang="0">
                    <a:pos x="23" y="223"/>
                  </a:cxn>
                  <a:cxn ang="0">
                    <a:pos x="20" y="218"/>
                  </a:cxn>
                  <a:cxn ang="0">
                    <a:pos x="20" y="216"/>
                  </a:cxn>
                  <a:cxn ang="0">
                    <a:pos x="18" y="210"/>
                  </a:cxn>
                  <a:cxn ang="0">
                    <a:pos x="22" y="205"/>
                  </a:cxn>
                  <a:cxn ang="0">
                    <a:pos x="20" y="200"/>
                  </a:cxn>
                  <a:cxn ang="0">
                    <a:pos x="23" y="195"/>
                  </a:cxn>
                  <a:cxn ang="0">
                    <a:pos x="25" y="195"/>
                  </a:cxn>
                  <a:cxn ang="0">
                    <a:pos x="23" y="188"/>
                  </a:cxn>
                  <a:cxn ang="0">
                    <a:pos x="23" y="188"/>
                  </a:cxn>
                  <a:cxn ang="0">
                    <a:pos x="23" y="185"/>
                  </a:cxn>
                  <a:cxn ang="0">
                    <a:pos x="23" y="180"/>
                  </a:cxn>
                  <a:cxn ang="0">
                    <a:pos x="20" y="145"/>
                  </a:cxn>
                  <a:cxn ang="0">
                    <a:pos x="20" y="141"/>
                  </a:cxn>
                  <a:cxn ang="0">
                    <a:pos x="18" y="135"/>
                  </a:cxn>
                  <a:cxn ang="0">
                    <a:pos x="18" y="130"/>
                  </a:cxn>
                  <a:cxn ang="0">
                    <a:pos x="18" y="126"/>
                  </a:cxn>
                  <a:cxn ang="0">
                    <a:pos x="17" y="121"/>
                  </a:cxn>
                  <a:cxn ang="0">
                    <a:pos x="17" y="116"/>
                  </a:cxn>
                  <a:cxn ang="0">
                    <a:pos x="13" y="81"/>
                  </a:cxn>
                  <a:cxn ang="0">
                    <a:pos x="13" y="80"/>
                  </a:cxn>
                  <a:cxn ang="0">
                    <a:pos x="13" y="75"/>
                  </a:cxn>
                  <a:cxn ang="0">
                    <a:pos x="13" y="73"/>
                  </a:cxn>
                  <a:cxn ang="0">
                    <a:pos x="12" y="66"/>
                  </a:cxn>
                  <a:cxn ang="0">
                    <a:pos x="10" y="47"/>
                  </a:cxn>
                  <a:cxn ang="0">
                    <a:pos x="10" y="43"/>
                  </a:cxn>
                  <a:cxn ang="0">
                    <a:pos x="10" y="38"/>
                  </a:cxn>
                  <a:cxn ang="0">
                    <a:pos x="7" y="18"/>
                  </a:cxn>
                  <a:cxn ang="0">
                    <a:pos x="7" y="18"/>
                  </a:cxn>
                  <a:cxn ang="0">
                    <a:pos x="7" y="15"/>
                  </a:cxn>
                  <a:cxn ang="0">
                    <a:pos x="7" y="3"/>
                  </a:cxn>
                  <a:cxn ang="0">
                    <a:pos x="7" y="0"/>
                  </a:cxn>
                </a:cxnLst>
                <a:rect l="0" t="0" r="r" b="b"/>
                <a:pathLst>
                  <a:path w="30" h="326">
                    <a:moveTo>
                      <a:pt x="3" y="326"/>
                    </a:moveTo>
                    <a:lnTo>
                      <a:pt x="0" y="319"/>
                    </a:lnTo>
                    <a:lnTo>
                      <a:pt x="3" y="314"/>
                    </a:lnTo>
                    <a:lnTo>
                      <a:pt x="3" y="309"/>
                    </a:lnTo>
                    <a:lnTo>
                      <a:pt x="3" y="304"/>
                    </a:lnTo>
                    <a:lnTo>
                      <a:pt x="5" y="304"/>
                    </a:lnTo>
                    <a:lnTo>
                      <a:pt x="5" y="299"/>
                    </a:lnTo>
                    <a:lnTo>
                      <a:pt x="7" y="293"/>
                    </a:lnTo>
                    <a:lnTo>
                      <a:pt x="5" y="293"/>
                    </a:lnTo>
                    <a:lnTo>
                      <a:pt x="7" y="286"/>
                    </a:lnTo>
                    <a:lnTo>
                      <a:pt x="12" y="283"/>
                    </a:lnTo>
                    <a:lnTo>
                      <a:pt x="15" y="278"/>
                    </a:lnTo>
                    <a:lnTo>
                      <a:pt x="18" y="271"/>
                    </a:lnTo>
                    <a:lnTo>
                      <a:pt x="18" y="271"/>
                    </a:lnTo>
                    <a:lnTo>
                      <a:pt x="22" y="266"/>
                    </a:lnTo>
                    <a:lnTo>
                      <a:pt x="22" y="261"/>
                    </a:lnTo>
                    <a:lnTo>
                      <a:pt x="25" y="256"/>
                    </a:lnTo>
                    <a:lnTo>
                      <a:pt x="28" y="250"/>
                    </a:lnTo>
                    <a:lnTo>
                      <a:pt x="30" y="250"/>
                    </a:lnTo>
                    <a:lnTo>
                      <a:pt x="30" y="245"/>
                    </a:lnTo>
                    <a:lnTo>
                      <a:pt x="28" y="238"/>
                    </a:lnTo>
                    <a:lnTo>
                      <a:pt x="27" y="233"/>
                    </a:lnTo>
                    <a:lnTo>
                      <a:pt x="28" y="228"/>
                    </a:lnTo>
                    <a:lnTo>
                      <a:pt x="23" y="223"/>
                    </a:lnTo>
                    <a:lnTo>
                      <a:pt x="20" y="218"/>
                    </a:lnTo>
                    <a:lnTo>
                      <a:pt x="20" y="216"/>
                    </a:lnTo>
                    <a:lnTo>
                      <a:pt x="18" y="210"/>
                    </a:lnTo>
                    <a:lnTo>
                      <a:pt x="22" y="205"/>
                    </a:lnTo>
                    <a:lnTo>
                      <a:pt x="20" y="200"/>
                    </a:lnTo>
                    <a:lnTo>
                      <a:pt x="23" y="195"/>
                    </a:lnTo>
                    <a:lnTo>
                      <a:pt x="25" y="195"/>
                    </a:lnTo>
                    <a:lnTo>
                      <a:pt x="23" y="188"/>
                    </a:lnTo>
                    <a:lnTo>
                      <a:pt x="23" y="188"/>
                    </a:lnTo>
                    <a:lnTo>
                      <a:pt x="23" y="185"/>
                    </a:lnTo>
                    <a:lnTo>
                      <a:pt x="23" y="180"/>
                    </a:lnTo>
                    <a:lnTo>
                      <a:pt x="20" y="145"/>
                    </a:lnTo>
                    <a:lnTo>
                      <a:pt x="20" y="141"/>
                    </a:lnTo>
                    <a:lnTo>
                      <a:pt x="18" y="135"/>
                    </a:lnTo>
                    <a:lnTo>
                      <a:pt x="18" y="130"/>
                    </a:lnTo>
                    <a:lnTo>
                      <a:pt x="18" y="126"/>
                    </a:lnTo>
                    <a:lnTo>
                      <a:pt x="17" y="121"/>
                    </a:lnTo>
                    <a:lnTo>
                      <a:pt x="17" y="116"/>
                    </a:lnTo>
                    <a:lnTo>
                      <a:pt x="13" y="81"/>
                    </a:lnTo>
                    <a:lnTo>
                      <a:pt x="13" y="80"/>
                    </a:lnTo>
                    <a:lnTo>
                      <a:pt x="13" y="75"/>
                    </a:lnTo>
                    <a:lnTo>
                      <a:pt x="13" y="73"/>
                    </a:lnTo>
                    <a:lnTo>
                      <a:pt x="12" y="66"/>
                    </a:lnTo>
                    <a:lnTo>
                      <a:pt x="10" y="47"/>
                    </a:lnTo>
                    <a:lnTo>
                      <a:pt x="10" y="43"/>
                    </a:lnTo>
                    <a:lnTo>
                      <a:pt x="10" y="38"/>
                    </a:lnTo>
                    <a:lnTo>
                      <a:pt x="7" y="18"/>
                    </a:lnTo>
                    <a:lnTo>
                      <a:pt x="7" y="18"/>
                    </a:lnTo>
                    <a:lnTo>
                      <a:pt x="7" y="15"/>
                    </a:lnTo>
                    <a:lnTo>
                      <a:pt x="7" y="3"/>
                    </a:lnTo>
                    <a:lnTo>
                      <a:pt x="7"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14" name="Freeform 646"/>
              <p:cNvSpPr>
                <a:spLocks/>
              </p:cNvSpPr>
              <p:nvPr/>
            </p:nvSpPr>
            <p:spPr bwMode="auto">
              <a:xfrm>
                <a:off x="12395976" y="2375899"/>
                <a:ext cx="189185" cy="366966"/>
              </a:xfrm>
              <a:custGeom>
                <a:avLst/>
                <a:gdLst/>
                <a:ahLst/>
                <a:cxnLst>
                  <a:cxn ang="0">
                    <a:pos x="165" y="270"/>
                  </a:cxn>
                  <a:cxn ang="0">
                    <a:pos x="157" y="270"/>
                  </a:cxn>
                  <a:cxn ang="0">
                    <a:pos x="148" y="260"/>
                  </a:cxn>
                  <a:cxn ang="0">
                    <a:pos x="147" y="253"/>
                  </a:cxn>
                  <a:cxn ang="0">
                    <a:pos x="147" y="243"/>
                  </a:cxn>
                  <a:cxn ang="0">
                    <a:pos x="143" y="233"/>
                  </a:cxn>
                  <a:cxn ang="0">
                    <a:pos x="140" y="221"/>
                  </a:cxn>
                  <a:cxn ang="0">
                    <a:pos x="140" y="216"/>
                  </a:cxn>
                  <a:cxn ang="0">
                    <a:pos x="130" y="210"/>
                  </a:cxn>
                  <a:cxn ang="0">
                    <a:pos x="122" y="201"/>
                  </a:cxn>
                  <a:cxn ang="0">
                    <a:pos x="117" y="198"/>
                  </a:cxn>
                  <a:cxn ang="0">
                    <a:pos x="110" y="196"/>
                  </a:cxn>
                  <a:cxn ang="0">
                    <a:pos x="108" y="195"/>
                  </a:cxn>
                  <a:cxn ang="0">
                    <a:pos x="92" y="185"/>
                  </a:cxn>
                  <a:cxn ang="0">
                    <a:pos x="82" y="173"/>
                  </a:cxn>
                  <a:cxn ang="0">
                    <a:pos x="82" y="163"/>
                  </a:cxn>
                  <a:cxn ang="0">
                    <a:pos x="87" y="153"/>
                  </a:cxn>
                  <a:cxn ang="0">
                    <a:pos x="92" y="140"/>
                  </a:cxn>
                  <a:cxn ang="0">
                    <a:pos x="90" y="132"/>
                  </a:cxn>
                  <a:cxn ang="0">
                    <a:pos x="95" y="125"/>
                  </a:cxn>
                  <a:cxn ang="0">
                    <a:pos x="90" y="120"/>
                  </a:cxn>
                  <a:cxn ang="0">
                    <a:pos x="78" y="117"/>
                  </a:cxn>
                  <a:cxn ang="0">
                    <a:pos x="72" y="115"/>
                  </a:cxn>
                  <a:cxn ang="0">
                    <a:pos x="62" y="122"/>
                  </a:cxn>
                  <a:cxn ang="0">
                    <a:pos x="57" y="110"/>
                  </a:cxn>
                  <a:cxn ang="0">
                    <a:pos x="55" y="100"/>
                  </a:cxn>
                  <a:cxn ang="0">
                    <a:pos x="54" y="92"/>
                  </a:cxn>
                  <a:cxn ang="0">
                    <a:pos x="45" y="83"/>
                  </a:cxn>
                  <a:cxn ang="0">
                    <a:pos x="34" y="77"/>
                  </a:cxn>
                  <a:cxn ang="0">
                    <a:pos x="30" y="70"/>
                  </a:cxn>
                  <a:cxn ang="0">
                    <a:pos x="19" y="62"/>
                  </a:cxn>
                  <a:cxn ang="0">
                    <a:pos x="12" y="57"/>
                  </a:cxn>
                  <a:cxn ang="0">
                    <a:pos x="7" y="45"/>
                  </a:cxn>
                  <a:cxn ang="0">
                    <a:pos x="4" y="35"/>
                  </a:cxn>
                  <a:cxn ang="0">
                    <a:pos x="2" y="27"/>
                  </a:cxn>
                  <a:cxn ang="0">
                    <a:pos x="0" y="17"/>
                  </a:cxn>
                  <a:cxn ang="0">
                    <a:pos x="2" y="5"/>
                  </a:cxn>
                </a:cxnLst>
                <a:rect l="0" t="0" r="r" b="b"/>
                <a:pathLst>
                  <a:path w="170" h="271">
                    <a:moveTo>
                      <a:pt x="170" y="271"/>
                    </a:moveTo>
                    <a:lnTo>
                      <a:pt x="165" y="270"/>
                    </a:lnTo>
                    <a:lnTo>
                      <a:pt x="162" y="268"/>
                    </a:lnTo>
                    <a:lnTo>
                      <a:pt x="157" y="270"/>
                    </a:lnTo>
                    <a:lnTo>
                      <a:pt x="153" y="265"/>
                    </a:lnTo>
                    <a:lnTo>
                      <a:pt x="148" y="260"/>
                    </a:lnTo>
                    <a:lnTo>
                      <a:pt x="147" y="255"/>
                    </a:lnTo>
                    <a:lnTo>
                      <a:pt x="147" y="253"/>
                    </a:lnTo>
                    <a:lnTo>
                      <a:pt x="143" y="248"/>
                    </a:lnTo>
                    <a:lnTo>
                      <a:pt x="147" y="243"/>
                    </a:lnTo>
                    <a:lnTo>
                      <a:pt x="147" y="238"/>
                    </a:lnTo>
                    <a:lnTo>
                      <a:pt x="143" y="233"/>
                    </a:lnTo>
                    <a:lnTo>
                      <a:pt x="142" y="228"/>
                    </a:lnTo>
                    <a:lnTo>
                      <a:pt x="140" y="221"/>
                    </a:lnTo>
                    <a:lnTo>
                      <a:pt x="140" y="221"/>
                    </a:lnTo>
                    <a:lnTo>
                      <a:pt x="140" y="216"/>
                    </a:lnTo>
                    <a:lnTo>
                      <a:pt x="135" y="213"/>
                    </a:lnTo>
                    <a:lnTo>
                      <a:pt x="130" y="210"/>
                    </a:lnTo>
                    <a:lnTo>
                      <a:pt x="127" y="205"/>
                    </a:lnTo>
                    <a:lnTo>
                      <a:pt x="122" y="201"/>
                    </a:lnTo>
                    <a:lnTo>
                      <a:pt x="118" y="200"/>
                    </a:lnTo>
                    <a:lnTo>
                      <a:pt x="117" y="198"/>
                    </a:lnTo>
                    <a:lnTo>
                      <a:pt x="112" y="201"/>
                    </a:lnTo>
                    <a:lnTo>
                      <a:pt x="110" y="196"/>
                    </a:lnTo>
                    <a:lnTo>
                      <a:pt x="110" y="195"/>
                    </a:lnTo>
                    <a:lnTo>
                      <a:pt x="108" y="195"/>
                    </a:lnTo>
                    <a:lnTo>
                      <a:pt x="102" y="191"/>
                    </a:lnTo>
                    <a:lnTo>
                      <a:pt x="92" y="185"/>
                    </a:lnTo>
                    <a:lnTo>
                      <a:pt x="88" y="180"/>
                    </a:lnTo>
                    <a:lnTo>
                      <a:pt x="82" y="173"/>
                    </a:lnTo>
                    <a:lnTo>
                      <a:pt x="82" y="168"/>
                    </a:lnTo>
                    <a:lnTo>
                      <a:pt x="82" y="163"/>
                    </a:lnTo>
                    <a:lnTo>
                      <a:pt x="85" y="158"/>
                    </a:lnTo>
                    <a:lnTo>
                      <a:pt x="87" y="153"/>
                    </a:lnTo>
                    <a:lnTo>
                      <a:pt x="87" y="148"/>
                    </a:lnTo>
                    <a:lnTo>
                      <a:pt x="92" y="140"/>
                    </a:lnTo>
                    <a:lnTo>
                      <a:pt x="90" y="137"/>
                    </a:lnTo>
                    <a:lnTo>
                      <a:pt x="90" y="132"/>
                    </a:lnTo>
                    <a:lnTo>
                      <a:pt x="93" y="127"/>
                    </a:lnTo>
                    <a:lnTo>
                      <a:pt x="95" y="125"/>
                    </a:lnTo>
                    <a:lnTo>
                      <a:pt x="95" y="123"/>
                    </a:lnTo>
                    <a:lnTo>
                      <a:pt x="90" y="120"/>
                    </a:lnTo>
                    <a:lnTo>
                      <a:pt x="83" y="117"/>
                    </a:lnTo>
                    <a:lnTo>
                      <a:pt x="78" y="117"/>
                    </a:lnTo>
                    <a:lnTo>
                      <a:pt x="73" y="113"/>
                    </a:lnTo>
                    <a:lnTo>
                      <a:pt x="72" y="115"/>
                    </a:lnTo>
                    <a:lnTo>
                      <a:pt x="69" y="120"/>
                    </a:lnTo>
                    <a:lnTo>
                      <a:pt x="62" y="122"/>
                    </a:lnTo>
                    <a:lnTo>
                      <a:pt x="59" y="117"/>
                    </a:lnTo>
                    <a:lnTo>
                      <a:pt x="57" y="110"/>
                    </a:lnTo>
                    <a:lnTo>
                      <a:pt x="55" y="105"/>
                    </a:lnTo>
                    <a:lnTo>
                      <a:pt x="55" y="100"/>
                    </a:lnTo>
                    <a:lnTo>
                      <a:pt x="55" y="98"/>
                    </a:lnTo>
                    <a:lnTo>
                      <a:pt x="54" y="92"/>
                    </a:lnTo>
                    <a:lnTo>
                      <a:pt x="50" y="87"/>
                    </a:lnTo>
                    <a:lnTo>
                      <a:pt x="45" y="83"/>
                    </a:lnTo>
                    <a:lnTo>
                      <a:pt x="40" y="80"/>
                    </a:lnTo>
                    <a:lnTo>
                      <a:pt x="34" y="77"/>
                    </a:lnTo>
                    <a:lnTo>
                      <a:pt x="32" y="75"/>
                    </a:lnTo>
                    <a:lnTo>
                      <a:pt x="30" y="70"/>
                    </a:lnTo>
                    <a:lnTo>
                      <a:pt x="24" y="67"/>
                    </a:lnTo>
                    <a:lnTo>
                      <a:pt x="19" y="62"/>
                    </a:lnTo>
                    <a:lnTo>
                      <a:pt x="14" y="57"/>
                    </a:lnTo>
                    <a:lnTo>
                      <a:pt x="12" y="57"/>
                    </a:lnTo>
                    <a:lnTo>
                      <a:pt x="10" y="52"/>
                    </a:lnTo>
                    <a:lnTo>
                      <a:pt x="7" y="45"/>
                    </a:lnTo>
                    <a:lnTo>
                      <a:pt x="5" y="40"/>
                    </a:lnTo>
                    <a:lnTo>
                      <a:pt x="4" y="35"/>
                    </a:lnTo>
                    <a:lnTo>
                      <a:pt x="2" y="32"/>
                    </a:lnTo>
                    <a:lnTo>
                      <a:pt x="2" y="27"/>
                    </a:lnTo>
                    <a:lnTo>
                      <a:pt x="0" y="22"/>
                    </a:lnTo>
                    <a:lnTo>
                      <a:pt x="0" y="17"/>
                    </a:lnTo>
                    <a:lnTo>
                      <a:pt x="0" y="12"/>
                    </a:lnTo>
                    <a:lnTo>
                      <a:pt x="2" y="5"/>
                    </a:lnTo>
                    <a:lnTo>
                      <a:pt x="4"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15" name="Freeform 647"/>
              <p:cNvSpPr>
                <a:spLocks/>
              </p:cNvSpPr>
              <p:nvPr/>
            </p:nvSpPr>
            <p:spPr bwMode="auto">
              <a:xfrm>
                <a:off x="12581822" y="2644015"/>
                <a:ext cx="73448" cy="98851"/>
              </a:xfrm>
              <a:custGeom>
                <a:avLst/>
                <a:gdLst/>
                <a:ahLst/>
                <a:cxnLst>
                  <a:cxn ang="0">
                    <a:pos x="66" y="0"/>
                  </a:cxn>
                  <a:cxn ang="0">
                    <a:pos x="66" y="2"/>
                  </a:cxn>
                  <a:cxn ang="0">
                    <a:pos x="65" y="7"/>
                  </a:cxn>
                  <a:cxn ang="0">
                    <a:pos x="61" y="12"/>
                  </a:cxn>
                  <a:cxn ang="0">
                    <a:pos x="63" y="17"/>
                  </a:cxn>
                  <a:cxn ang="0">
                    <a:pos x="66" y="23"/>
                  </a:cxn>
                  <a:cxn ang="0">
                    <a:pos x="63" y="28"/>
                  </a:cxn>
                  <a:cxn ang="0">
                    <a:pos x="58" y="28"/>
                  </a:cxn>
                  <a:cxn ang="0">
                    <a:pos x="53" y="30"/>
                  </a:cxn>
                  <a:cxn ang="0">
                    <a:pos x="46" y="33"/>
                  </a:cxn>
                  <a:cxn ang="0">
                    <a:pos x="41" y="35"/>
                  </a:cxn>
                  <a:cxn ang="0">
                    <a:pos x="41" y="42"/>
                  </a:cxn>
                  <a:cxn ang="0">
                    <a:pos x="41" y="47"/>
                  </a:cxn>
                  <a:cxn ang="0">
                    <a:pos x="46" y="52"/>
                  </a:cxn>
                  <a:cxn ang="0">
                    <a:pos x="46" y="57"/>
                  </a:cxn>
                  <a:cxn ang="0">
                    <a:pos x="46" y="58"/>
                  </a:cxn>
                  <a:cxn ang="0">
                    <a:pos x="43" y="63"/>
                  </a:cxn>
                  <a:cxn ang="0">
                    <a:pos x="38" y="62"/>
                  </a:cxn>
                  <a:cxn ang="0">
                    <a:pos x="33" y="60"/>
                  </a:cxn>
                  <a:cxn ang="0">
                    <a:pos x="28" y="58"/>
                  </a:cxn>
                  <a:cxn ang="0">
                    <a:pos x="28" y="58"/>
                  </a:cxn>
                  <a:cxn ang="0">
                    <a:pos x="23" y="57"/>
                  </a:cxn>
                  <a:cxn ang="0">
                    <a:pos x="18" y="53"/>
                  </a:cxn>
                  <a:cxn ang="0">
                    <a:pos x="13" y="53"/>
                  </a:cxn>
                  <a:cxn ang="0">
                    <a:pos x="8" y="55"/>
                  </a:cxn>
                  <a:cxn ang="0">
                    <a:pos x="3" y="60"/>
                  </a:cxn>
                  <a:cxn ang="0">
                    <a:pos x="0" y="65"/>
                  </a:cxn>
                  <a:cxn ang="0">
                    <a:pos x="0" y="70"/>
                  </a:cxn>
                  <a:cxn ang="0">
                    <a:pos x="3" y="73"/>
                  </a:cxn>
                </a:cxnLst>
                <a:rect l="0" t="0" r="r" b="b"/>
                <a:pathLst>
                  <a:path w="66" h="73">
                    <a:moveTo>
                      <a:pt x="66" y="0"/>
                    </a:moveTo>
                    <a:lnTo>
                      <a:pt x="66" y="2"/>
                    </a:lnTo>
                    <a:lnTo>
                      <a:pt x="65" y="7"/>
                    </a:lnTo>
                    <a:lnTo>
                      <a:pt x="61" y="12"/>
                    </a:lnTo>
                    <a:lnTo>
                      <a:pt x="63" y="17"/>
                    </a:lnTo>
                    <a:lnTo>
                      <a:pt x="66" y="23"/>
                    </a:lnTo>
                    <a:lnTo>
                      <a:pt x="63" y="28"/>
                    </a:lnTo>
                    <a:lnTo>
                      <a:pt x="58" y="28"/>
                    </a:lnTo>
                    <a:lnTo>
                      <a:pt x="53" y="30"/>
                    </a:lnTo>
                    <a:lnTo>
                      <a:pt x="46" y="33"/>
                    </a:lnTo>
                    <a:lnTo>
                      <a:pt x="41" y="35"/>
                    </a:lnTo>
                    <a:lnTo>
                      <a:pt x="41" y="42"/>
                    </a:lnTo>
                    <a:lnTo>
                      <a:pt x="41" y="47"/>
                    </a:lnTo>
                    <a:lnTo>
                      <a:pt x="46" y="52"/>
                    </a:lnTo>
                    <a:lnTo>
                      <a:pt x="46" y="57"/>
                    </a:lnTo>
                    <a:lnTo>
                      <a:pt x="46" y="58"/>
                    </a:lnTo>
                    <a:lnTo>
                      <a:pt x="43" y="63"/>
                    </a:lnTo>
                    <a:lnTo>
                      <a:pt x="38" y="62"/>
                    </a:lnTo>
                    <a:lnTo>
                      <a:pt x="33" y="60"/>
                    </a:lnTo>
                    <a:lnTo>
                      <a:pt x="28" y="58"/>
                    </a:lnTo>
                    <a:lnTo>
                      <a:pt x="28" y="58"/>
                    </a:lnTo>
                    <a:lnTo>
                      <a:pt x="23" y="57"/>
                    </a:lnTo>
                    <a:lnTo>
                      <a:pt x="18" y="53"/>
                    </a:lnTo>
                    <a:lnTo>
                      <a:pt x="13" y="53"/>
                    </a:lnTo>
                    <a:lnTo>
                      <a:pt x="8" y="55"/>
                    </a:lnTo>
                    <a:lnTo>
                      <a:pt x="3" y="60"/>
                    </a:lnTo>
                    <a:lnTo>
                      <a:pt x="0" y="65"/>
                    </a:lnTo>
                    <a:lnTo>
                      <a:pt x="0" y="70"/>
                    </a:lnTo>
                    <a:lnTo>
                      <a:pt x="3" y="73"/>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16" name="Freeform 648"/>
              <p:cNvSpPr>
                <a:spLocks/>
              </p:cNvSpPr>
              <p:nvPr/>
            </p:nvSpPr>
            <p:spPr bwMode="auto">
              <a:xfrm>
                <a:off x="12566242" y="2742865"/>
                <a:ext cx="21144" cy="56873"/>
              </a:xfrm>
              <a:custGeom>
                <a:avLst/>
                <a:gdLst/>
                <a:ahLst/>
                <a:cxnLst>
                  <a:cxn ang="0">
                    <a:pos x="17" y="0"/>
                  </a:cxn>
                  <a:cxn ang="0">
                    <a:pos x="19" y="5"/>
                  </a:cxn>
                  <a:cxn ang="0">
                    <a:pos x="17" y="10"/>
                  </a:cxn>
                  <a:cxn ang="0">
                    <a:pos x="17" y="15"/>
                  </a:cxn>
                  <a:cxn ang="0">
                    <a:pos x="19" y="19"/>
                  </a:cxn>
                  <a:cxn ang="0">
                    <a:pos x="14" y="22"/>
                  </a:cxn>
                  <a:cxn ang="0">
                    <a:pos x="15" y="27"/>
                  </a:cxn>
                  <a:cxn ang="0">
                    <a:pos x="15" y="30"/>
                  </a:cxn>
                  <a:cxn ang="0">
                    <a:pos x="14" y="35"/>
                  </a:cxn>
                  <a:cxn ang="0">
                    <a:pos x="9" y="34"/>
                  </a:cxn>
                  <a:cxn ang="0">
                    <a:pos x="7" y="34"/>
                  </a:cxn>
                  <a:cxn ang="0">
                    <a:pos x="2" y="35"/>
                  </a:cxn>
                  <a:cxn ang="0">
                    <a:pos x="2" y="37"/>
                  </a:cxn>
                  <a:cxn ang="0">
                    <a:pos x="0" y="42"/>
                  </a:cxn>
                </a:cxnLst>
                <a:rect l="0" t="0" r="r" b="b"/>
                <a:pathLst>
                  <a:path w="19" h="42">
                    <a:moveTo>
                      <a:pt x="17" y="0"/>
                    </a:moveTo>
                    <a:lnTo>
                      <a:pt x="19" y="5"/>
                    </a:lnTo>
                    <a:lnTo>
                      <a:pt x="17" y="10"/>
                    </a:lnTo>
                    <a:lnTo>
                      <a:pt x="17" y="15"/>
                    </a:lnTo>
                    <a:lnTo>
                      <a:pt x="19" y="19"/>
                    </a:lnTo>
                    <a:lnTo>
                      <a:pt x="14" y="22"/>
                    </a:lnTo>
                    <a:lnTo>
                      <a:pt x="15" y="27"/>
                    </a:lnTo>
                    <a:lnTo>
                      <a:pt x="15" y="30"/>
                    </a:lnTo>
                    <a:lnTo>
                      <a:pt x="14" y="35"/>
                    </a:lnTo>
                    <a:lnTo>
                      <a:pt x="9" y="34"/>
                    </a:lnTo>
                    <a:lnTo>
                      <a:pt x="7" y="34"/>
                    </a:lnTo>
                    <a:lnTo>
                      <a:pt x="2" y="35"/>
                    </a:lnTo>
                    <a:lnTo>
                      <a:pt x="2" y="37"/>
                    </a:lnTo>
                    <a:lnTo>
                      <a:pt x="0" y="42"/>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17" name="Freeform 649"/>
              <p:cNvSpPr>
                <a:spLocks/>
              </p:cNvSpPr>
              <p:nvPr/>
            </p:nvSpPr>
            <p:spPr bwMode="auto">
              <a:xfrm>
                <a:off x="12188985" y="2803801"/>
                <a:ext cx="359451" cy="59581"/>
              </a:xfrm>
              <a:custGeom>
                <a:avLst/>
                <a:gdLst/>
                <a:ahLst/>
                <a:cxnLst>
                  <a:cxn ang="0">
                    <a:pos x="318" y="40"/>
                  </a:cxn>
                  <a:cxn ang="0">
                    <a:pos x="308" y="42"/>
                  </a:cxn>
                  <a:cxn ang="0">
                    <a:pos x="294" y="42"/>
                  </a:cxn>
                  <a:cxn ang="0">
                    <a:pos x="283" y="39"/>
                  </a:cxn>
                  <a:cxn ang="0">
                    <a:pos x="289" y="27"/>
                  </a:cxn>
                  <a:cxn ang="0">
                    <a:pos x="294" y="24"/>
                  </a:cxn>
                  <a:cxn ang="0">
                    <a:pos x="299" y="14"/>
                  </a:cxn>
                  <a:cxn ang="0">
                    <a:pos x="293" y="4"/>
                  </a:cxn>
                  <a:cxn ang="0">
                    <a:pos x="283" y="0"/>
                  </a:cxn>
                  <a:cxn ang="0">
                    <a:pos x="274" y="2"/>
                  </a:cxn>
                  <a:cxn ang="0">
                    <a:pos x="266" y="2"/>
                  </a:cxn>
                  <a:cxn ang="0">
                    <a:pos x="256" y="4"/>
                  </a:cxn>
                  <a:cxn ang="0">
                    <a:pos x="245" y="4"/>
                  </a:cxn>
                  <a:cxn ang="0">
                    <a:pos x="235" y="4"/>
                  </a:cxn>
                  <a:cxn ang="0">
                    <a:pos x="223" y="5"/>
                  </a:cxn>
                  <a:cxn ang="0">
                    <a:pos x="211" y="5"/>
                  </a:cxn>
                  <a:cxn ang="0">
                    <a:pos x="201" y="7"/>
                  </a:cxn>
                  <a:cxn ang="0">
                    <a:pos x="191" y="7"/>
                  </a:cxn>
                  <a:cxn ang="0">
                    <a:pos x="180" y="7"/>
                  </a:cxn>
                  <a:cxn ang="0">
                    <a:pos x="170" y="9"/>
                  </a:cxn>
                  <a:cxn ang="0">
                    <a:pos x="158" y="9"/>
                  </a:cxn>
                  <a:cxn ang="0">
                    <a:pos x="148" y="9"/>
                  </a:cxn>
                  <a:cxn ang="0">
                    <a:pos x="136" y="10"/>
                  </a:cxn>
                  <a:cxn ang="0">
                    <a:pos x="126" y="10"/>
                  </a:cxn>
                  <a:cxn ang="0">
                    <a:pos x="115" y="10"/>
                  </a:cxn>
                  <a:cxn ang="0">
                    <a:pos x="105" y="12"/>
                  </a:cxn>
                  <a:cxn ang="0">
                    <a:pos x="88" y="12"/>
                  </a:cxn>
                  <a:cxn ang="0">
                    <a:pos x="76" y="12"/>
                  </a:cxn>
                  <a:cxn ang="0">
                    <a:pos x="65" y="12"/>
                  </a:cxn>
                  <a:cxn ang="0">
                    <a:pos x="51" y="14"/>
                  </a:cxn>
                  <a:cxn ang="0">
                    <a:pos x="31" y="14"/>
                  </a:cxn>
                  <a:cxn ang="0">
                    <a:pos x="11" y="14"/>
                  </a:cxn>
                </a:cxnLst>
                <a:rect l="0" t="0" r="r" b="b"/>
                <a:pathLst>
                  <a:path w="323" h="44">
                    <a:moveTo>
                      <a:pt x="323" y="40"/>
                    </a:moveTo>
                    <a:lnTo>
                      <a:pt x="318" y="40"/>
                    </a:lnTo>
                    <a:lnTo>
                      <a:pt x="313" y="40"/>
                    </a:lnTo>
                    <a:lnTo>
                      <a:pt x="308" y="42"/>
                    </a:lnTo>
                    <a:lnTo>
                      <a:pt x="306" y="42"/>
                    </a:lnTo>
                    <a:lnTo>
                      <a:pt x="294" y="42"/>
                    </a:lnTo>
                    <a:lnTo>
                      <a:pt x="284" y="44"/>
                    </a:lnTo>
                    <a:lnTo>
                      <a:pt x="283" y="39"/>
                    </a:lnTo>
                    <a:lnTo>
                      <a:pt x="284" y="34"/>
                    </a:lnTo>
                    <a:lnTo>
                      <a:pt x="289" y="27"/>
                    </a:lnTo>
                    <a:lnTo>
                      <a:pt x="289" y="27"/>
                    </a:lnTo>
                    <a:lnTo>
                      <a:pt x="294" y="24"/>
                    </a:lnTo>
                    <a:lnTo>
                      <a:pt x="299" y="19"/>
                    </a:lnTo>
                    <a:lnTo>
                      <a:pt x="299" y="14"/>
                    </a:lnTo>
                    <a:lnTo>
                      <a:pt x="298" y="9"/>
                    </a:lnTo>
                    <a:lnTo>
                      <a:pt x="293" y="4"/>
                    </a:lnTo>
                    <a:lnTo>
                      <a:pt x="288" y="0"/>
                    </a:lnTo>
                    <a:lnTo>
                      <a:pt x="283" y="0"/>
                    </a:lnTo>
                    <a:lnTo>
                      <a:pt x="278" y="2"/>
                    </a:lnTo>
                    <a:lnTo>
                      <a:pt x="274" y="2"/>
                    </a:lnTo>
                    <a:lnTo>
                      <a:pt x="269" y="2"/>
                    </a:lnTo>
                    <a:lnTo>
                      <a:pt x="266" y="2"/>
                    </a:lnTo>
                    <a:lnTo>
                      <a:pt x="261" y="2"/>
                    </a:lnTo>
                    <a:lnTo>
                      <a:pt x="256" y="4"/>
                    </a:lnTo>
                    <a:lnTo>
                      <a:pt x="250" y="4"/>
                    </a:lnTo>
                    <a:lnTo>
                      <a:pt x="245" y="4"/>
                    </a:lnTo>
                    <a:lnTo>
                      <a:pt x="240" y="4"/>
                    </a:lnTo>
                    <a:lnTo>
                      <a:pt x="235" y="4"/>
                    </a:lnTo>
                    <a:lnTo>
                      <a:pt x="228" y="5"/>
                    </a:lnTo>
                    <a:lnTo>
                      <a:pt x="223" y="5"/>
                    </a:lnTo>
                    <a:lnTo>
                      <a:pt x="218" y="5"/>
                    </a:lnTo>
                    <a:lnTo>
                      <a:pt x="211" y="5"/>
                    </a:lnTo>
                    <a:lnTo>
                      <a:pt x="206" y="7"/>
                    </a:lnTo>
                    <a:lnTo>
                      <a:pt x="201" y="7"/>
                    </a:lnTo>
                    <a:lnTo>
                      <a:pt x="196" y="7"/>
                    </a:lnTo>
                    <a:lnTo>
                      <a:pt x="191" y="7"/>
                    </a:lnTo>
                    <a:lnTo>
                      <a:pt x="186" y="7"/>
                    </a:lnTo>
                    <a:lnTo>
                      <a:pt x="180" y="7"/>
                    </a:lnTo>
                    <a:lnTo>
                      <a:pt x="175" y="7"/>
                    </a:lnTo>
                    <a:lnTo>
                      <a:pt x="170" y="9"/>
                    </a:lnTo>
                    <a:lnTo>
                      <a:pt x="165" y="9"/>
                    </a:lnTo>
                    <a:lnTo>
                      <a:pt x="158" y="9"/>
                    </a:lnTo>
                    <a:lnTo>
                      <a:pt x="153" y="9"/>
                    </a:lnTo>
                    <a:lnTo>
                      <a:pt x="148" y="9"/>
                    </a:lnTo>
                    <a:lnTo>
                      <a:pt x="141" y="9"/>
                    </a:lnTo>
                    <a:lnTo>
                      <a:pt x="136" y="10"/>
                    </a:lnTo>
                    <a:lnTo>
                      <a:pt x="131" y="10"/>
                    </a:lnTo>
                    <a:lnTo>
                      <a:pt x="126" y="10"/>
                    </a:lnTo>
                    <a:lnTo>
                      <a:pt x="120" y="10"/>
                    </a:lnTo>
                    <a:lnTo>
                      <a:pt x="115" y="10"/>
                    </a:lnTo>
                    <a:lnTo>
                      <a:pt x="106" y="10"/>
                    </a:lnTo>
                    <a:lnTo>
                      <a:pt x="105" y="12"/>
                    </a:lnTo>
                    <a:lnTo>
                      <a:pt x="93" y="12"/>
                    </a:lnTo>
                    <a:lnTo>
                      <a:pt x="88" y="12"/>
                    </a:lnTo>
                    <a:lnTo>
                      <a:pt x="81" y="12"/>
                    </a:lnTo>
                    <a:lnTo>
                      <a:pt x="76" y="12"/>
                    </a:lnTo>
                    <a:lnTo>
                      <a:pt x="71" y="12"/>
                    </a:lnTo>
                    <a:lnTo>
                      <a:pt x="65" y="12"/>
                    </a:lnTo>
                    <a:lnTo>
                      <a:pt x="56" y="12"/>
                    </a:lnTo>
                    <a:lnTo>
                      <a:pt x="51" y="14"/>
                    </a:lnTo>
                    <a:lnTo>
                      <a:pt x="36" y="14"/>
                    </a:lnTo>
                    <a:lnTo>
                      <a:pt x="31" y="14"/>
                    </a:lnTo>
                    <a:lnTo>
                      <a:pt x="18" y="14"/>
                    </a:lnTo>
                    <a:lnTo>
                      <a:pt x="11" y="14"/>
                    </a:lnTo>
                    <a:lnTo>
                      <a:pt x="0" y="14"/>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18" name="Freeform 650"/>
              <p:cNvSpPr>
                <a:spLocks/>
              </p:cNvSpPr>
              <p:nvPr/>
            </p:nvSpPr>
            <p:spPr bwMode="auto">
              <a:xfrm>
                <a:off x="12512825" y="2857966"/>
                <a:ext cx="38950" cy="115100"/>
              </a:xfrm>
              <a:custGeom>
                <a:avLst/>
                <a:gdLst/>
                <a:ahLst/>
                <a:cxnLst>
                  <a:cxn ang="0">
                    <a:pos x="32" y="0"/>
                  </a:cxn>
                  <a:cxn ang="0">
                    <a:pos x="33" y="2"/>
                  </a:cxn>
                  <a:cxn ang="0">
                    <a:pos x="35" y="7"/>
                  </a:cxn>
                  <a:cxn ang="0">
                    <a:pos x="30" y="10"/>
                  </a:cxn>
                  <a:cxn ang="0">
                    <a:pos x="32" y="15"/>
                  </a:cxn>
                  <a:cxn ang="0">
                    <a:pos x="28" y="19"/>
                  </a:cxn>
                  <a:cxn ang="0">
                    <a:pos x="27" y="19"/>
                  </a:cxn>
                  <a:cxn ang="0">
                    <a:pos x="22" y="22"/>
                  </a:cxn>
                  <a:cxn ang="0">
                    <a:pos x="20" y="25"/>
                  </a:cxn>
                  <a:cxn ang="0">
                    <a:pos x="20" y="25"/>
                  </a:cxn>
                  <a:cxn ang="0">
                    <a:pos x="23" y="30"/>
                  </a:cxn>
                  <a:cxn ang="0">
                    <a:pos x="20" y="34"/>
                  </a:cxn>
                  <a:cxn ang="0">
                    <a:pos x="17" y="37"/>
                  </a:cxn>
                  <a:cxn ang="0">
                    <a:pos x="13" y="40"/>
                  </a:cxn>
                  <a:cxn ang="0">
                    <a:pos x="17" y="45"/>
                  </a:cxn>
                  <a:cxn ang="0">
                    <a:pos x="15" y="49"/>
                  </a:cxn>
                  <a:cxn ang="0">
                    <a:pos x="13" y="45"/>
                  </a:cxn>
                  <a:cxn ang="0">
                    <a:pos x="8" y="49"/>
                  </a:cxn>
                  <a:cxn ang="0">
                    <a:pos x="7" y="54"/>
                  </a:cxn>
                  <a:cxn ang="0">
                    <a:pos x="12" y="52"/>
                  </a:cxn>
                  <a:cxn ang="0">
                    <a:pos x="12" y="54"/>
                  </a:cxn>
                  <a:cxn ang="0">
                    <a:pos x="10" y="58"/>
                  </a:cxn>
                  <a:cxn ang="0">
                    <a:pos x="12" y="63"/>
                  </a:cxn>
                  <a:cxn ang="0">
                    <a:pos x="13" y="67"/>
                  </a:cxn>
                  <a:cxn ang="0">
                    <a:pos x="13" y="68"/>
                  </a:cxn>
                  <a:cxn ang="0">
                    <a:pos x="13" y="72"/>
                  </a:cxn>
                  <a:cxn ang="0">
                    <a:pos x="13" y="73"/>
                  </a:cxn>
                  <a:cxn ang="0">
                    <a:pos x="8" y="75"/>
                  </a:cxn>
                  <a:cxn ang="0">
                    <a:pos x="5" y="80"/>
                  </a:cxn>
                  <a:cxn ang="0">
                    <a:pos x="0" y="83"/>
                  </a:cxn>
                  <a:cxn ang="0">
                    <a:pos x="0" y="85"/>
                  </a:cxn>
                </a:cxnLst>
                <a:rect l="0" t="0" r="r" b="b"/>
                <a:pathLst>
                  <a:path w="35" h="85">
                    <a:moveTo>
                      <a:pt x="32" y="0"/>
                    </a:moveTo>
                    <a:lnTo>
                      <a:pt x="33" y="2"/>
                    </a:lnTo>
                    <a:lnTo>
                      <a:pt x="35" y="7"/>
                    </a:lnTo>
                    <a:lnTo>
                      <a:pt x="30" y="10"/>
                    </a:lnTo>
                    <a:lnTo>
                      <a:pt x="32" y="15"/>
                    </a:lnTo>
                    <a:lnTo>
                      <a:pt x="28" y="19"/>
                    </a:lnTo>
                    <a:lnTo>
                      <a:pt x="27" y="19"/>
                    </a:lnTo>
                    <a:lnTo>
                      <a:pt x="22" y="22"/>
                    </a:lnTo>
                    <a:lnTo>
                      <a:pt x="20" y="25"/>
                    </a:lnTo>
                    <a:lnTo>
                      <a:pt x="20" y="25"/>
                    </a:lnTo>
                    <a:lnTo>
                      <a:pt x="23" y="30"/>
                    </a:lnTo>
                    <a:lnTo>
                      <a:pt x="20" y="34"/>
                    </a:lnTo>
                    <a:lnTo>
                      <a:pt x="17" y="37"/>
                    </a:lnTo>
                    <a:lnTo>
                      <a:pt x="13" y="40"/>
                    </a:lnTo>
                    <a:lnTo>
                      <a:pt x="17" y="45"/>
                    </a:lnTo>
                    <a:lnTo>
                      <a:pt x="15" y="49"/>
                    </a:lnTo>
                    <a:lnTo>
                      <a:pt x="13" y="45"/>
                    </a:lnTo>
                    <a:lnTo>
                      <a:pt x="8" y="49"/>
                    </a:lnTo>
                    <a:lnTo>
                      <a:pt x="7" y="54"/>
                    </a:lnTo>
                    <a:lnTo>
                      <a:pt x="12" y="52"/>
                    </a:lnTo>
                    <a:lnTo>
                      <a:pt x="12" y="54"/>
                    </a:lnTo>
                    <a:lnTo>
                      <a:pt x="10" y="58"/>
                    </a:lnTo>
                    <a:lnTo>
                      <a:pt x="12" y="63"/>
                    </a:lnTo>
                    <a:lnTo>
                      <a:pt x="13" y="67"/>
                    </a:lnTo>
                    <a:lnTo>
                      <a:pt x="13" y="68"/>
                    </a:lnTo>
                    <a:lnTo>
                      <a:pt x="13" y="72"/>
                    </a:lnTo>
                    <a:lnTo>
                      <a:pt x="13" y="73"/>
                    </a:lnTo>
                    <a:lnTo>
                      <a:pt x="8" y="75"/>
                    </a:lnTo>
                    <a:lnTo>
                      <a:pt x="5" y="80"/>
                    </a:lnTo>
                    <a:lnTo>
                      <a:pt x="0" y="83"/>
                    </a:lnTo>
                    <a:lnTo>
                      <a:pt x="0" y="85"/>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19" name="Freeform 651"/>
              <p:cNvSpPr>
                <a:spLocks/>
              </p:cNvSpPr>
              <p:nvPr/>
            </p:nvSpPr>
            <p:spPr bwMode="auto">
              <a:xfrm>
                <a:off x="12188985" y="2822759"/>
                <a:ext cx="16693" cy="319572"/>
              </a:xfrm>
              <a:custGeom>
                <a:avLst/>
                <a:gdLst/>
                <a:ahLst/>
                <a:cxnLst>
                  <a:cxn ang="0">
                    <a:pos x="15" y="236"/>
                  </a:cxn>
                  <a:cxn ang="0">
                    <a:pos x="15" y="211"/>
                  </a:cxn>
                  <a:cxn ang="0">
                    <a:pos x="15" y="206"/>
                  </a:cxn>
                  <a:cxn ang="0">
                    <a:pos x="15" y="123"/>
                  </a:cxn>
                  <a:cxn ang="0">
                    <a:pos x="15" y="118"/>
                  </a:cxn>
                  <a:cxn ang="0">
                    <a:pos x="15" y="93"/>
                  </a:cxn>
                  <a:cxn ang="0">
                    <a:pos x="13" y="86"/>
                  </a:cxn>
                  <a:cxn ang="0">
                    <a:pos x="13" y="86"/>
                  </a:cxn>
                  <a:cxn ang="0">
                    <a:pos x="13" y="81"/>
                  </a:cxn>
                  <a:cxn ang="0">
                    <a:pos x="11" y="75"/>
                  </a:cxn>
                  <a:cxn ang="0">
                    <a:pos x="11" y="70"/>
                  </a:cxn>
                  <a:cxn ang="0">
                    <a:pos x="10" y="60"/>
                  </a:cxn>
                  <a:cxn ang="0">
                    <a:pos x="10" y="55"/>
                  </a:cxn>
                  <a:cxn ang="0">
                    <a:pos x="8" y="50"/>
                  </a:cxn>
                  <a:cxn ang="0">
                    <a:pos x="8" y="45"/>
                  </a:cxn>
                  <a:cxn ang="0">
                    <a:pos x="6" y="40"/>
                  </a:cxn>
                  <a:cxn ang="0">
                    <a:pos x="6" y="35"/>
                  </a:cxn>
                  <a:cxn ang="0">
                    <a:pos x="5" y="30"/>
                  </a:cxn>
                  <a:cxn ang="0">
                    <a:pos x="5" y="25"/>
                  </a:cxn>
                  <a:cxn ang="0">
                    <a:pos x="3" y="20"/>
                  </a:cxn>
                  <a:cxn ang="0">
                    <a:pos x="1" y="10"/>
                  </a:cxn>
                  <a:cxn ang="0">
                    <a:pos x="1" y="5"/>
                  </a:cxn>
                  <a:cxn ang="0">
                    <a:pos x="0" y="0"/>
                  </a:cxn>
                </a:cxnLst>
                <a:rect l="0" t="0" r="r" b="b"/>
                <a:pathLst>
                  <a:path w="15" h="236">
                    <a:moveTo>
                      <a:pt x="15" y="236"/>
                    </a:moveTo>
                    <a:lnTo>
                      <a:pt x="15" y="211"/>
                    </a:lnTo>
                    <a:lnTo>
                      <a:pt x="15" y="206"/>
                    </a:lnTo>
                    <a:lnTo>
                      <a:pt x="15" y="123"/>
                    </a:lnTo>
                    <a:lnTo>
                      <a:pt x="15" y="118"/>
                    </a:lnTo>
                    <a:lnTo>
                      <a:pt x="15" y="93"/>
                    </a:lnTo>
                    <a:lnTo>
                      <a:pt x="13" y="86"/>
                    </a:lnTo>
                    <a:lnTo>
                      <a:pt x="13" y="86"/>
                    </a:lnTo>
                    <a:lnTo>
                      <a:pt x="13" y="81"/>
                    </a:lnTo>
                    <a:lnTo>
                      <a:pt x="11" y="75"/>
                    </a:lnTo>
                    <a:lnTo>
                      <a:pt x="11" y="70"/>
                    </a:lnTo>
                    <a:lnTo>
                      <a:pt x="10" y="60"/>
                    </a:lnTo>
                    <a:lnTo>
                      <a:pt x="10" y="55"/>
                    </a:lnTo>
                    <a:lnTo>
                      <a:pt x="8" y="50"/>
                    </a:lnTo>
                    <a:lnTo>
                      <a:pt x="8" y="45"/>
                    </a:lnTo>
                    <a:lnTo>
                      <a:pt x="6" y="40"/>
                    </a:lnTo>
                    <a:lnTo>
                      <a:pt x="6" y="35"/>
                    </a:lnTo>
                    <a:lnTo>
                      <a:pt x="5" y="30"/>
                    </a:lnTo>
                    <a:lnTo>
                      <a:pt x="5" y="25"/>
                    </a:lnTo>
                    <a:lnTo>
                      <a:pt x="3" y="20"/>
                    </a:lnTo>
                    <a:lnTo>
                      <a:pt x="1" y="10"/>
                    </a:lnTo>
                    <a:lnTo>
                      <a:pt x="1" y="5"/>
                    </a:lnTo>
                    <a:lnTo>
                      <a:pt x="0"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20" name="Freeform 652"/>
              <p:cNvSpPr>
                <a:spLocks/>
              </p:cNvSpPr>
              <p:nvPr/>
            </p:nvSpPr>
            <p:spPr bwMode="auto">
              <a:xfrm>
                <a:off x="12240176" y="3200558"/>
                <a:ext cx="219232" cy="12187"/>
              </a:xfrm>
              <a:custGeom>
                <a:avLst/>
                <a:gdLst/>
                <a:ahLst/>
                <a:cxnLst>
                  <a:cxn ang="0">
                    <a:pos x="197" y="0"/>
                  </a:cxn>
                  <a:cxn ang="0">
                    <a:pos x="194" y="0"/>
                  </a:cxn>
                  <a:cxn ang="0">
                    <a:pos x="187" y="0"/>
                  </a:cxn>
                  <a:cxn ang="0">
                    <a:pos x="184" y="2"/>
                  </a:cxn>
                  <a:cxn ang="0">
                    <a:pos x="177" y="2"/>
                  </a:cxn>
                  <a:cxn ang="0">
                    <a:pos x="172" y="2"/>
                  </a:cxn>
                  <a:cxn ang="0">
                    <a:pos x="165" y="2"/>
                  </a:cxn>
                  <a:cxn ang="0">
                    <a:pos x="160" y="2"/>
                  </a:cxn>
                  <a:cxn ang="0">
                    <a:pos x="155" y="2"/>
                  </a:cxn>
                  <a:cxn ang="0">
                    <a:pos x="150" y="4"/>
                  </a:cxn>
                  <a:cxn ang="0">
                    <a:pos x="142" y="4"/>
                  </a:cxn>
                  <a:cxn ang="0">
                    <a:pos x="135" y="4"/>
                  </a:cxn>
                  <a:cxn ang="0">
                    <a:pos x="134" y="4"/>
                  </a:cxn>
                  <a:cxn ang="0">
                    <a:pos x="127" y="4"/>
                  </a:cxn>
                  <a:cxn ang="0">
                    <a:pos x="122" y="4"/>
                  </a:cxn>
                  <a:cxn ang="0">
                    <a:pos x="115" y="5"/>
                  </a:cxn>
                  <a:cxn ang="0">
                    <a:pos x="110" y="5"/>
                  </a:cxn>
                  <a:cxn ang="0">
                    <a:pos x="105" y="5"/>
                  </a:cxn>
                  <a:cxn ang="0">
                    <a:pos x="99" y="5"/>
                  </a:cxn>
                  <a:cxn ang="0">
                    <a:pos x="94" y="5"/>
                  </a:cxn>
                  <a:cxn ang="0">
                    <a:pos x="89" y="5"/>
                  </a:cxn>
                  <a:cxn ang="0">
                    <a:pos x="85" y="7"/>
                  </a:cxn>
                  <a:cxn ang="0">
                    <a:pos x="79" y="7"/>
                  </a:cxn>
                  <a:cxn ang="0">
                    <a:pos x="74" y="7"/>
                  </a:cxn>
                  <a:cxn ang="0">
                    <a:pos x="69" y="7"/>
                  </a:cxn>
                  <a:cxn ang="0">
                    <a:pos x="62" y="7"/>
                  </a:cxn>
                  <a:cxn ang="0">
                    <a:pos x="50" y="7"/>
                  </a:cxn>
                  <a:cxn ang="0">
                    <a:pos x="45" y="9"/>
                  </a:cxn>
                  <a:cxn ang="0">
                    <a:pos x="40" y="9"/>
                  </a:cxn>
                  <a:cxn ang="0">
                    <a:pos x="35" y="9"/>
                  </a:cxn>
                  <a:cxn ang="0">
                    <a:pos x="22" y="9"/>
                  </a:cxn>
                  <a:cxn ang="0">
                    <a:pos x="15" y="9"/>
                  </a:cxn>
                  <a:cxn ang="0">
                    <a:pos x="10" y="9"/>
                  </a:cxn>
                  <a:cxn ang="0">
                    <a:pos x="5" y="9"/>
                  </a:cxn>
                  <a:cxn ang="0">
                    <a:pos x="0" y="9"/>
                  </a:cxn>
                </a:cxnLst>
                <a:rect l="0" t="0" r="r" b="b"/>
                <a:pathLst>
                  <a:path w="197" h="9">
                    <a:moveTo>
                      <a:pt x="197" y="0"/>
                    </a:moveTo>
                    <a:lnTo>
                      <a:pt x="194" y="0"/>
                    </a:lnTo>
                    <a:lnTo>
                      <a:pt x="187" y="0"/>
                    </a:lnTo>
                    <a:lnTo>
                      <a:pt x="184" y="2"/>
                    </a:lnTo>
                    <a:lnTo>
                      <a:pt x="177" y="2"/>
                    </a:lnTo>
                    <a:lnTo>
                      <a:pt x="172" y="2"/>
                    </a:lnTo>
                    <a:lnTo>
                      <a:pt x="165" y="2"/>
                    </a:lnTo>
                    <a:lnTo>
                      <a:pt x="160" y="2"/>
                    </a:lnTo>
                    <a:lnTo>
                      <a:pt x="155" y="2"/>
                    </a:lnTo>
                    <a:lnTo>
                      <a:pt x="150" y="4"/>
                    </a:lnTo>
                    <a:lnTo>
                      <a:pt x="142" y="4"/>
                    </a:lnTo>
                    <a:lnTo>
                      <a:pt x="135" y="4"/>
                    </a:lnTo>
                    <a:lnTo>
                      <a:pt x="134" y="4"/>
                    </a:lnTo>
                    <a:lnTo>
                      <a:pt x="127" y="4"/>
                    </a:lnTo>
                    <a:lnTo>
                      <a:pt x="122" y="4"/>
                    </a:lnTo>
                    <a:lnTo>
                      <a:pt x="115" y="5"/>
                    </a:lnTo>
                    <a:lnTo>
                      <a:pt x="110" y="5"/>
                    </a:lnTo>
                    <a:lnTo>
                      <a:pt x="105" y="5"/>
                    </a:lnTo>
                    <a:lnTo>
                      <a:pt x="99" y="5"/>
                    </a:lnTo>
                    <a:lnTo>
                      <a:pt x="94" y="5"/>
                    </a:lnTo>
                    <a:lnTo>
                      <a:pt x="89" y="5"/>
                    </a:lnTo>
                    <a:lnTo>
                      <a:pt x="85" y="7"/>
                    </a:lnTo>
                    <a:lnTo>
                      <a:pt x="79" y="7"/>
                    </a:lnTo>
                    <a:lnTo>
                      <a:pt x="74" y="7"/>
                    </a:lnTo>
                    <a:lnTo>
                      <a:pt x="69" y="7"/>
                    </a:lnTo>
                    <a:lnTo>
                      <a:pt x="62" y="7"/>
                    </a:lnTo>
                    <a:lnTo>
                      <a:pt x="50" y="7"/>
                    </a:lnTo>
                    <a:lnTo>
                      <a:pt x="45" y="9"/>
                    </a:lnTo>
                    <a:lnTo>
                      <a:pt x="40" y="9"/>
                    </a:lnTo>
                    <a:lnTo>
                      <a:pt x="35" y="9"/>
                    </a:lnTo>
                    <a:lnTo>
                      <a:pt x="22" y="9"/>
                    </a:lnTo>
                    <a:lnTo>
                      <a:pt x="15" y="9"/>
                    </a:lnTo>
                    <a:lnTo>
                      <a:pt x="10" y="9"/>
                    </a:lnTo>
                    <a:lnTo>
                      <a:pt x="5" y="9"/>
                    </a:lnTo>
                    <a:lnTo>
                      <a:pt x="0" y="9"/>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21" name="Freeform 653"/>
              <p:cNvSpPr>
                <a:spLocks/>
              </p:cNvSpPr>
              <p:nvPr/>
            </p:nvSpPr>
            <p:spPr bwMode="auto">
              <a:xfrm>
                <a:off x="11576917" y="2809217"/>
                <a:ext cx="628761" cy="333113"/>
              </a:xfrm>
              <a:custGeom>
                <a:avLst/>
                <a:gdLst/>
                <a:ahLst/>
                <a:cxnLst>
                  <a:cxn ang="0">
                    <a:pos x="555" y="244"/>
                  </a:cxn>
                  <a:cxn ang="0">
                    <a:pos x="540" y="238"/>
                  </a:cxn>
                  <a:cxn ang="0">
                    <a:pos x="528" y="229"/>
                  </a:cxn>
                  <a:cxn ang="0">
                    <a:pos x="513" y="223"/>
                  </a:cxn>
                  <a:cxn ang="0">
                    <a:pos x="500" y="229"/>
                  </a:cxn>
                  <a:cxn ang="0">
                    <a:pos x="486" y="226"/>
                  </a:cxn>
                  <a:cxn ang="0">
                    <a:pos x="471" y="231"/>
                  </a:cxn>
                  <a:cxn ang="0">
                    <a:pos x="455" y="233"/>
                  </a:cxn>
                  <a:cxn ang="0">
                    <a:pos x="443" y="239"/>
                  </a:cxn>
                  <a:cxn ang="0">
                    <a:pos x="430" y="238"/>
                  </a:cxn>
                  <a:cxn ang="0">
                    <a:pos x="425" y="234"/>
                  </a:cxn>
                  <a:cxn ang="0">
                    <a:pos x="411" y="233"/>
                  </a:cxn>
                  <a:cxn ang="0">
                    <a:pos x="396" y="223"/>
                  </a:cxn>
                  <a:cxn ang="0">
                    <a:pos x="390" y="231"/>
                  </a:cxn>
                  <a:cxn ang="0">
                    <a:pos x="381" y="241"/>
                  </a:cxn>
                  <a:cxn ang="0">
                    <a:pos x="377" y="229"/>
                  </a:cxn>
                  <a:cxn ang="0">
                    <a:pos x="363" y="233"/>
                  </a:cxn>
                  <a:cxn ang="0">
                    <a:pos x="355" y="223"/>
                  </a:cxn>
                  <a:cxn ang="0">
                    <a:pos x="340" y="229"/>
                  </a:cxn>
                  <a:cxn ang="0">
                    <a:pos x="330" y="229"/>
                  </a:cxn>
                  <a:cxn ang="0">
                    <a:pos x="323" y="219"/>
                  </a:cxn>
                  <a:cxn ang="0">
                    <a:pos x="320" y="208"/>
                  </a:cxn>
                  <a:cxn ang="0">
                    <a:pos x="305" y="208"/>
                  </a:cxn>
                  <a:cxn ang="0">
                    <a:pos x="290" y="209"/>
                  </a:cxn>
                  <a:cxn ang="0">
                    <a:pos x="277" y="208"/>
                  </a:cxn>
                  <a:cxn ang="0">
                    <a:pos x="260" y="199"/>
                  </a:cxn>
                  <a:cxn ang="0">
                    <a:pos x="247" y="201"/>
                  </a:cxn>
                  <a:cxn ang="0">
                    <a:pos x="242" y="184"/>
                  </a:cxn>
                  <a:cxn ang="0">
                    <a:pos x="233" y="184"/>
                  </a:cxn>
                  <a:cxn ang="0">
                    <a:pos x="217" y="186"/>
                  </a:cxn>
                  <a:cxn ang="0">
                    <a:pos x="197" y="169"/>
                  </a:cxn>
                  <a:cxn ang="0">
                    <a:pos x="192" y="163"/>
                  </a:cxn>
                  <a:cxn ang="0">
                    <a:pos x="193" y="141"/>
                  </a:cxn>
                  <a:cxn ang="0">
                    <a:pos x="193" y="114"/>
                  </a:cxn>
                  <a:cxn ang="0">
                    <a:pos x="195" y="93"/>
                  </a:cxn>
                  <a:cxn ang="0">
                    <a:pos x="195" y="65"/>
                  </a:cxn>
                  <a:cxn ang="0">
                    <a:pos x="197" y="43"/>
                  </a:cxn>
                  <a:cxn ang="0">
                    <a:pos x="197" y="18"/>
                  </a:cxn>
                  <a:cxn ang="0">
                    <a:pos x="185" y="8"/>
                  </a:cxn>
                  <a:cxn ang="0">
                    <a:pos x="158" y="8"/>
                  </a:cxn>
                  <a:cxn ang="0">
                    <a:pos x="140" y="8"/>
                  </a:cxn>
                  <a:cxn ang="0">
                    <a:pos x="123" y="6"/>
                  </a:cxn>
                  <a:cxn ang="0">
                    <a:pos x="107" y="6"/>
                  </a:cxn>
                  <a:cxn ang="0">
                    <a:pos x="90" y="5"/>
                  </a:cxn>
                  <a:cxn ang="0">
                    <a:pos x="77" y="5"/>
                  </a:cxn>
                  <a:cxn ang="0">
                    <a:pos x="60" y="3"/>
                  </a:cxn>
                  <a:cxn ang="0">
                    <a:pos x="47" y="3"/>
                  </a:cxn>
                  <a:cxn ang="0">
                    <a:pos x="30" y="1"/>
                  </a:cxn>
                  <a:cxn ang="0">
                    <a:pos x="13" y="1"/>
                  </a:cxn>
                  <a:cxn ang="0">
                    <a:pos x="0" y="0"/>
                  </a:cxn>
                </a:cxnLst>
                <a:rect l="0" t="0" r="r" b="b"/>
                <a:pathLst>
                  <a:path w="565" h="246">
                    <a:moveTo>
                      <a:pt x="565" y="246"/>
                    </a:moveTo>
                    <a:lnTo>
                      <a:pt x="560" y="246"/>
                    </a:lnTo>
                    <a:lnTo>
                      <a:pt x="555" y="244"/>
                    </a:lnTo>
                    <a:lnTo>
                      <a:pt x="550" y="244"/>
                    </a:lnTo>
                    <a:lnTo>
                      <a:pt x="545" y="239"/>
                    </a:lnTo>
                    <a:lnTo>
                      <a:pt x="540" y="238"/>
                    </a:lnTo>
                    <a:lnTo>
                      <a:pt x="535" y="234"/>
                    </a:lnTo>
                    <a:lnTo>
                      <a:pt x="530" y="231"/>
                    </a:lnTo>
                    <a:lnTo>
                      <a:pt x="528" y="229"/>
                    </a:lnTo>
                    <a:lnTo>
                      <a:pt x="523" y="226"/>
                    </a:lnTo>
                    <a:lnTo>
                      <a:pt x="518" y="223"/>
                    </a:lnTo>
                    <a:lnTo>
                      <a:pt x="513" y="223"/>
                    </a:lnTo>
                    <a:lnTo>
                      <a:pt x="510" y="228"/>
                    </a:lnTo>
                    <a:lnTo>
                      <a:pt x="506" y="229"/>
                    </a:lnTo>
                    <a:lnTo>
                      <a:pt x="500" y="229"/>
                    </a:lnTo>
                    <a:lnTo>
                      <a:pt x="496" y="229"/>
                    </a:lnTo>
                    <a:lnTo>
                      <a:pt x="491" y="224"/>
                    </a:lnTo>
                    <a:lnTo>
                      <a:pt x="486" y="226"/>
                    </a:lnTo>
                    <a:lnTo>
                      <a:pt x="481" y="228"/>
                    </a:lnTo>
                    <a:lnTo>
                      <a:pt x="476" y="231"/>
                    </a:lnTo>
                    <a:lnTo>
                      <a:pt x="471" y="231"/>
                    </a:lnTo>
                    <a:lnTo>
                      <a:pt x="466" y="228"/>
                    </a:lnTo>
                    <a:lnTo>
                      <a:pt x="460" y="233"/>
                    </a:lnTo>
                    <a:lnTo>
                      <a:pt x="455" y="233"/>
                    </a:lnTo>
                    <a:lnTo>
                      <a:pt x="450" y="238"/>
                    </a:lnTo>
                    <a:lnTo>
                      <a:pt x="448" y="239"/>
                    </a:lnTo>
                    <a:lnTo>
                      <a:pt x="443" y="239"/>
                    </a:lnTo>
                    <a:lnTo>
                      <a:pt x="441" y="244"/>
                    </a:lnTo>
                    <a:lnTo>
                      <a:pt x="436" y="239"/>
                    </a:lnTo>
                    <a:lnTo>
                      <a:pt x="430" y="238"/>
                    </a:lnTo>
                    <a:lnTo>
                      <a:pt x="425" y="234"/>
                    </a:lnTo>
                    <a:lnTo>
                      <a:pt x="425" y="234"/>
                    </a:lnTo>
                    <a:lnTo>
                      <a:pt x="425" y="234"/>
                    </a:lnTo>
                    <a:lnTo>
                      <a:pt x="421" y="229"/>
                    </a:lnTo>
                    <a:lnTo>
                      <a:pt x="416" y="228"/>
                    </a:lnTo>
                    <a:lnTo>
                      <a:pt x="411" y="233"/>
                    </a:lnTo>
                    <a:lnTo>
                      <a:pt x="406" y="231"/>
                    </a:lnTo>
                    <a:lnTo>
                      <a:pt x="401" y="226"/>
                    </a:lnTo>
                    <a:lnTo>
                      <a:pt x="396" y="223"/>
                    </a:lnTo>
                    <a:lnTo>
                      <a:pt x="395" y="224"/>
                    </a:lnTo>
                    <a:lnTo>
                      <a:pt x="395" y="228"/>
                    </a:lnTo>
                    <a:lnTo>
                      <a:pt x="390" y="231"/>
                    </a:lnTo>
                    <a:lnTo>
                      <a:pt x="386" y="241"/>
                    </a:lnTo>
                    <a:lnTo>
                      <a:pt x="383" y="243"/>
                    </a:lnTo>
                    <a:lnTo>
                      <a:pt x="381" y="241"/>
                    </a:lnTo>
                    <a:lnTo>
                      <a:pt x="380" y="236"/>
                    </a:lnTo>
                    <a:lnTo>
                      <a:pt x="381" y="231"/>
                    </a:lnTo>
                    <a:lnTo>
                      <a:pt x="377" y="229"/>
                    </a:lnTo>
                    <a:lnTo>
                      <a:pt x="372" y="233"/>
                    </a:lnTo>
                    <a:lnTo>
                      <a:pt x="368" y="234"/>
                    </a:lnTo>
                    <a:lnTo>
                      <a:pt x="363" y="233"/>
                    </a:lnTo>
                    <a:lnTo>
                      <a:pt x="362" y="228"/>
                    </a:lnTo>
                    <a:lnTo>
                      <a:pt x="357" y="228"/>
                    </a:lnTo>
                    <a:lnTo>
                      <a:pt x="355" y="223"/>
                    </a:lnTo>
                    <a:lnTo>
                      <a:pt x="348" y="221"/>
                    </a:lnTo>
                    <a:lnTo>
                      <a:pt x="345" y="224"/>
                    </a:lnTo>
                    <a:lnTo>
                      <a:pt x="340" y="229"/>
                    </a:lnTo>
                    <a:lnTo>
                      <a:pt x="335" y="231"/>
                    </a:lnTo>
                    <a:lnTo>
                      <a:pt x="330" y="229"/>
                    </a:lnTo>
                    <a:lnTo>
                      <a:pt x="330" y="229"/>
                    </a:lnTo>
                    <a:lnTo>
                      <a:pt x="330" y="223"/>
                    </a:lnTo>
                    <a:lnTo>
                      <a:pt x="328" y="219"/>
                    </a:lnTo>
                    <a:lnTo>
                      <a:pt x="323" y="219"/>
                    </a:lnTo>
                    <a:lnTo>
                      <a:pt x="320" y="214"/>
                    </a:lnTo>
                    <a:lnTo>
                      <a:pt x="320" y="208"/>
                    </a:lnTo>
                    <a:lnTo>
                      <a:pt x="320" y="208"/>
                    </a:lnTo>
                    <a:lnTo>
                      <a:pt x="315" y="208"/>
                    </a:lnTo>
                    <a:lnTo>
                      <a:pt x="310" y="208"/>
                    </a:lnTo>
                    <a:lnTo>
                      <a:pt x="305" y="208"/>
                    </a:lnTo>
                    <a:lnTo>
                      <a:pt x="300" y="211"/>
                    </a:lnTo>
                    <a:lnTo>
                      <a:pt x="293" y="213"/>
                    </a:lnTo>
                    <a:lnTo>
                      <a:pt x="290" y="209"/>
                    </a:lnTo>
                    <a:lnTo>
                      <a:pt x="287" y="206"/>
                    </a:lnTo>
                    <a:lnTo>
                      <a:pt x="282" y="206"/>
                    </a:lnTo>
                    <a:lnTo>
                      <a:pt x="277" y="208"/>
                    </a:lnTo>
                    <a:lnTo>
                      <a:pt x="272" y="206"/>
                    </a:lnTo>
                    <a:lnTo>
                      <a:pt x="267" y="203"/>
                    </a:lnTo>
                    <a:lnTo>
                      <a:pt x="260" y="199"/>
                    </a:lnTo>
                    <a:lnTo>
                      <a:pt x="255" y="201"/>
                    </a:lnTo>
                    <a:lnTo>
                      <a:pt x="253" y="201"/>
                    </a:lnTo>
                    <a:lnTo>
                      <a:pt x="247" y="201"/>
                    </a:lnTo>
                    <a:lnTo>
                      <a:pt x="245" y="194"/>
                    </a:lnTo>
                    <a:lnTo>
                      <a:pt x="245" y="189"/>
                    </a:lnTo>
                    <a:lnTo>
                      <a:pt x="242" y="184"/>
                    </a:lnTo>
                    <a:lnTo>
                      <a:pt x="237" y="183"/>
                    </a:lnTo>
                    <a:lnTo>
                      <a:pt x="235" y="179"/>
                    </a:lnTo>
                    <a:lnTo>
                      <a:pt x="233" y="184"/>
                    </a:lnTo>
                    <a:lnTo>
                      <a:pt x="228" y="184"/>
                    </a:lnTo>
                    <a:lnTo>
                      <a:pt x="222" y="183"/>
                    </a:lnTo>
                    <a:lnTo>
                      <a:pt x="217" y="186"/>
                    </a:lnTo>
                    <a:lnTo>
                      <a:pt x="212" y="183"/>
                    </a:lnTo>
                    <a:lnTo>
                      <a:pt x="203" y="173"/>
                    </a:lnTo>
                    <a:lnTo>
                      <a:pt x="197" y="169"/>
                    </a:lnTo>
                    <a:lnTo>
                      <a:pt x="193" y="169"/>
                    </a:lnTo>
                    <a:lnTo>
                      <a:pt x="192" y="168"/>
                    </a:lnTo>
                    <a:lnTo>
                      <a:pt x="192" y="163"/>
                    </a:lnTo>
                    <a:lnTo>
                      <a:pt x="193" y="159"/>
                    </a:lnTo>
                    <a:lnTo>
                      <a:pt x="193" y="146"/>
                    </a:lnTo>
                    <a:lnTo>
                      <a:pt x="193" y="141"/>
                    </a:lnTo>
                    <a:lnTo>
                      <a:pt x="193" y="128"/>
                    </a:lnTo>
                    <a:lnTo>
                      <a:pt x="193" y="123"/>
                    </a:lnTo>
                    <a:lnTo>
                      <a:pt x="193" y="114"/>
                    </a:lnTo>
                    <a:lnTo>
                      <a:pt x="195" y="108"/>
                    </a:lnTo>
                    <a:lnTo>
                      <a:pt x="195" y="98"/>
                    </a:lnTo>
                    <a:lnTo>
                      <a:pt x="195" y="93"/>
                    </a:lnTo>
                    <a:lnTo>
                      <a:pt x="195" y="81"/>
                    </a:lnTo>
                    <a:lnTo>
                      <a:pt x="195" y="76"/>
                    </a:lnTo>
                    <a:lnTo>
                      <a:pt x="195" y="65"/>
                    </a:lnTo>
                    <a:lnTo>
                      <a:pt x="195" y="61"/>
                    </a:lnTo>
                    <a:lnTo>
                      <a:pt x="195" y="50"/>
                    </a:lnTo>
                    <a:lnTo>
                      <a:pt x="197" y="43"/>
                    </a:lnTo>
                    <a:lnTo>
                      <a:pt x="197" y="35"/>
                    </a:lnTo>
                    <a:lnTo>
                      <a:pt x="197" y="28"/>
                    </a:lnTo>
                    <a:lnTo>
                      <a:pt x="197" y="18"/>
                    </a:lnTo>
                    <a:lnTo>
                      <a:pt x="197" y="13"/>
                    </a:lnTo>
                    <a:lnTo>
                      <a:pt x="192" y="10"/>
                    </a:lnTo>
                    <a:lnTo>
                      <a:pt x="185" y="8"/>
                    </a:lnTo>
                    <a:lnTo>
                      <a:pt x="175" y="8"/>
                    </a:lnTo>
                    <a:lnTo>
                      <a:pt x="170" y="8"/>
                    </a:lnTo>
                    <a:lnTo>
                      <a:pt x="158" y="8"/>
                    </a:lnTo>
                    <a:lnTo>
                      <a:pt x="153" y="8"/>
                    </a:lnTo>
                    <a:lnTo>
                      <a:pt x="145" y="8"/>
                    </a:lnTo>
                    <a:lnTo>
                      <a:pt x="140" y="8"/>
                    </a:lnTo>
                    <a:lnTo>
                      <a:pt x="135" y="8"/>
                    </a:lnTo>
                    <a:lnTo>
                      <a:pt x="128" y="6"/>
                    </a:lnTo>
                    <a:lnTo>
                      <a:pt x="123" y="6"/>
                    </a:lnTo>
                    <a:lnTo>
                      <a:pt x="118" y="6"/>
                    </a:lnTo>
                    <a:lnTo>
                      <a:pt x="113" y="6"/>
                    </a:lnTo>
                    <a:lnTo>
                      <a:pt x="107" y="6"/>
                    </a:lnTo>
                    <a:lnTo>
                      <a:pt x="102" y="6"/>
                    </a:lnTo>
                    <a:lnTo>
                      <a:pt x="97" y="5"/>
                    </a:lnTo>
                    <a:lnTo>
                      <a:pt x="90" y="5"/>
                    </a:lnTo>
                    <a:lnTo>
                      <a:pt x="85" y="5"/>
                    </a:lnTo>
                    <a:lnTo>
                      <a:pt x="83" y="5"/>
                    </a:lnTo>
                    <a:lnTo>
                      <a:pt x="77" y="5"/>
                    </a:lnTo>
                    <a:lnTo>
                      <a:pt x="72" y="5"/>
                    </a:lnTo>
                    <a:lnTo>
                      <a:pt x="65" y="3"/>
                    </a:lnTo>
                    <a:lnTo>
                      <a:pt x="60" y="3"/>
                    </a:lnTo>
                    <a:lnTo>
                      <a:pt x="55" y="3"/>
                    </a:lnTo>
                    <a:lnTo>
                      <a:pt x="52" y="3"/>
                    </a:lnTo>
                    <a:lnTo>
                      <a:pt x="47" y="3"/>
                    </a:lnTo>
                    <a:lnTo>
                      <a:pt x="40" y="3"/>
                    </a:lnTo>
                    <a:lnTo>
                      <a:pt x="35" y="3"/>
                    </a:lnTo>
                    <a:lnTo>
                      <a:pt x="30" y="1"/>
                    </a:lnTo>
                    <a:lnTo>
                      <a:pt x="23" y="1"/>
                    </a:lnTo>
                    <a:lnTo>
                      <a:pt x="18" y="1"/>
                    </a:lnTo>
                    <a:lnTo>
                      <a:pt x="13" y="1"/>
                    </a:lnTo>
                    <a:lnTo>
                      <a:pt x="8" y="1"/>
                    </a:lnTo>
                    <a:lnTo>
                      <a:pt x="2" y="0"/>
                    </a:lnTo>
                    <a:lnTo>
                      <a:pt x="0"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22" name="Freeform 654"/>
              <p:cNvSpPr>
                <a:spLocks/>
              </p:cNvSpPr>
              <p:nvPr/>
            </p:nvSpPr>
            <p:spPr bwMode="auto">
              <a:xfrm>
                <a:off x="12450505" y="2973066"/>
                <a:ext cx="65658" cy="227492"/>
              </a:xfrm>
              <a:custGeom>
                <a:avLst/>
                <a:gdLst/>
                <a:ahLst/>
                <a:cxnLst>
                  <a:cxn ang="0">
                    <a:pos x="8" y="167"/>
                  </a:cxn>
                  <a:cxn ang="0">
                    <a:pos x="8" y="157"/>
                  </a:cxn>
                  <a:cxn ang="0">
                    <a:pos x="13" y="155"/>
                  </a:cxn>
                  <a:cxn ang="0">
                    <a:pos x="11" y="147"/>
                  </a:cxn>
                  <a:cxn ang="0">
                    <a:pos x="8" y="142"/>
                  </a:cxn>
                  <a:cxn ang="0">
                    <a:pos x="10" y="137"/>
                  </a:cxn>
                  <a:cxn ang="0">
                    <a:pos x="10" y="135"/>
                  </a:cxn>
                  <a:cxn ang="0">
                    <a:pos x="10" y="130"/>
                  </a:cxn>
                  <a:cxn ang="0">
                    <a:pos x="6" y="127"/>
                  </a:cxn>
                  <a:cxn ang="0">
                    <a:pos x="5" y="127"/>
                  </a:cxn>
                  <a:cxn ang="0">
                    <a:pos x="0" y="122"/>
                  </a:cxn>
                  <a:cxn ang="0">
                    <a:pos x="5" y="115"/>
                  </a:cxn>
                  <a:cxn ang="0">
                    <a:pos x="5" y="110"/>
                  </a:cxn>
                  <a:cxn ang="0">
                    <a:pos x="11" y="108"/>
                  </a:cxn>
                  <a:cxn ang="0">
                    <a:pos x="6" y="103"/>
                  </a:cxn>
                  <a:cxn ang="0">
                    <a:pos x="13" y="100"/>
                  </a:cxn>
                  <a:cxn ang="0">
                    <a:pos x="13" y="90"/>
                  </a:cxn>
                  <a:cxn ang="0">
                    <a:pos x="11" y="87"/>
                  </a:cxn>
                  <a:cxn ang="0">
                    <a:pos x="18" y="83"/>
                  </a:cxn>
                  <a:cxn ang="0">
                    <a:pos x="20" y="77"/>
                  </a:cxn>
                  <a:cxn ang="0">
                    <a:pos x="21" y="70"/>
                  </a:cxn>
                  <a:cxn ang="0">
                    <a:pos x="23" y="67"/>
                  </a:cxn>
                  <a:cxn ang="0">
                    <a:pos x="29" y="58"/>
                  </a:cxn>
                  <a:cxn ang="0">
                    <a:pos x="34" y="53"/>
                  </a:cxn>
                  <a:cxn ang="0">
                    <a:pos x="41" y="47"/>
                  </a:cxn>
                  <a:cxn ang="0">
                    <a:pos x="41" y="42"/>
                  </a:cxn>
                  <a:cxn ang="0">
                    <a:pos x="39" y="33"/>
                  </a:cxn>
                  <a:cxn ang="0">
                    <a:pos x="39" y="25"/>
                  </a:cxn>
                  <a:cxn ang="0">
                    <a:pos x="46" y="28"/>
                  </a:cxn>
                  <a:cxn ang="0">
                    <a:pos x="41" y="23"/>
                  </a:cxn>
                  <a:cxn ang="0">
                    <a:pos x="43" y="23"/>
                  </a:cxn>
                  <a:cxn ang="0">
                    <a:pos x="46" y="17"/>
                  </a:cxn>
                  <a:cxn ang="0">
                    <a:pos x="46" y="10"/>
                  </a:cxn>
                  <a:cxn ang="0">
                    <a:pos x="53" y="12"/>
                  </a:cxn>
                  <a:cxn ang="0">
                    <a:pos x="58" y="2"/>
                  </a:cxn>
                </a:cxnLst>
                <a:rect l="0" t="0" r="r" b="b"/>
                <a:pathLst>
                  <a:path w="59" h="168">
                    <a:moveTo>
                      <a:pt x="8" y="168"/>
                    </a:moveTo>
                    <a:lnTo>
                      <a:pt x="8" y="167"/>
                    </a:lnTo>
                    <a:lnTo>
                      <a:pt x="8" y="162"/>
                    </a:lnTo>
                    <a:lnTo>
                      <a:pt x="8" y="157"/>
                    </a:lnTo>
                    <a:lnTo>
                      <a:pt x="13" y="157"/>
                    </a:lnTo>
                    <a:lnTo>
                      <a:pt x="13" y="155"/>
                    </a:lnTo>
                    <a:lnTo>
                      <a:pt x="11" y="150"/>
                    </a:lnTo>
                    <a:lnTo>
                      <a:pt x="11" y="147"/>
                    </a:lnTo>
                    <a:lnTo>
                      <a:pt x="10" y="147"/>
                    </a:lnTo>
                    <a:lnTo>
                      <a:pt x="8" y="142"/>
                    </a:lnTo>
                    <a:lnTo>
                      <a:pt x="8" y="140"/>
                    </a:lnTo>
                    <a:lnTo>
                      <a:pt x="10" y="137"/>
                    </a:lnTo>
                    <a:lnTo>
                      <a:pt x="10" y="135"/>
                    </a:lnTo>
                    <a:lnTo>
                      <a:pt x="10" y="135"/>
                    </a:lnTo>
                    <a:lnTo>
                      <a:pt x="5" y="135"/>
                    </a:lnTo>
                    <a:lnTo>
                      <a:pt x="10" y="130"/>
                    </a:lnTo>
                    <a:lnTo>
                      <a:pt x="6" y="128"/>
                    </a:lnTo>
                    <a:lnTo>
                      <a:pt x="6" y="127"/>
                    </a:lnTo>
                    <a:lnTo>
                      <a:pt x="1" y="132"/>
                    </a:lnTo>
                    <a:lnTo>
                      <a:pt x="5" y="127"/>
                    </a:lnTo>
                    <a:lnTo>
                      <a:pt x="1" y="123"/>
                    </a:lnTo>
                    <a:lnTo>
                      <a:pt x="0" y="122"/>
                    </a:lnTo>
                    <a:lnTo>
                      <a:pt x="6" y="117"/>
                    </a:lnTo>
                    <a:lnTo>
                      <a:pt x="5" y="115"/>
                    </a:lnTo>
                    <a:lnTo>
                      <a:pt x="1" y="112"/>
                    </a:lnTo>
                    <a:lnTo>
                      <a:pt x="5" y="110"/>
                    </a:lnTo>
                    <a:lnTo>
                      <a:pt x="6" y="112"/>
                    </a:lnTo>
                    <a:lnTo>
                      <a:pt x="11" y="108"/>
                    </a:lnTo>
                    <a:lnTo>
                      <a:pt x="6" y="107"/>
                    </a:lnTo>
                    <a:lnTo>
                      <a:pt x="6" y="103"/>
                    </a:lnTo>
                    <a:lnTo>
                      <a:pt x="11" y="103"/>
                    </a:lnTo>
                    <a:lnTo>
                      <a:pt x="13" y="100"/>
                    </a:lnTo>
                    <a:lnTo>
                      <a:pt x="11" y="95"/>
                    </a:lnTo>
                    <a:lnTo>
                      <a:pt x="13" y="90"/>
                    </a:lnTo>
                    <a:lnTo>
                      <a:pt x="10" y="87"/>
                    </a:lnTo>
                    <a:lnTo>
                      <a:pt x="11" y="87"/>
                    </a:lnTo>
                    <a:lnTo>
                      <a:pt x="16" y="83"/>
                    </a:lnTo>
                    <a:lnTo>
                      <a:pt x="18" y="83"/>
                    </a:lnTo>
                    <a:lnTo>
                      <a:pt x="23" y="82"/>
                    </a:lnTo>
                    <a:lnTo>
                      <a:pt x="20" y="77"/>
                    </a:lnTo>
                    <a:lnTo>
                      <a:pt x="20" y="72"/>
                    </a:lnTo>
                    <a:lnTo>
                      <a:pt x="21" y="70"/>
                    </a:lnTo>
                    <a:lnTo>
                      <a:pt x="18" y="65"/>
                    </a:lnTo>
                    <a:lnTo>
                      <a:pt x="23" y="67"/>
                    </a:lnTo>
                    <a:lnTo>
                      <a:pt x="24" y="63"/>
                    </a:lnTo>
                    <a:lnTo>
                      <a:pt x="29" y="58"/>
                    </a:lnTo>
                    <a:lnTo>
                      <a:pt x="29" y="53"/>
                    </a:lnTo>
                    <a:lnTo>
                      <a:pt x="34" y="53"/>
                    </a:lnTo>
                    <a:lnTo>
                      <a:pt x="36" y="52"/>
                    </a:lnTo>
                    <a:lnTo>
                      <a:pt x="41" y="47"/>
                    </a:lnTo>
                    <a:lnTo>
                      <a:pt x="39" y="43"/>
                    </a:lnTo>
                    <a:lnTo>
                      <a:pt x="41" y="42"/>
                    </a:lnTo>
                    <a:lnTo>
                      <a:pt x="43" y="37"/>
                    </a:lnTo>
                    <a:lnTo>
                      <a:pt x="39" y="33"/>
                    </a:lnTo>
                    <a:lnTo>
                      <a:pt x="39" y="28"/>
                    </a:lnTo>
                    <a:lnTo>
                      <a:pt x="39" y="25"/>
                    </a:lnTo>
                    <a:lnTo>
                      <a:pt x="41" y="30"/>
                    </a:lnTo>
                    <a:lnTo>
                      <a:pt x="46" y="28"/>
                    </a:lnTo>
                    <a:lnTo>
                      <a:pt x="41" y="25"/>
                    </a:lnTo>
                    <a:lnTo>
                      <a:pt x="41" y="23"/>
                    </a:lnTo>
                    <a:lnTo>
                      <a:pt x="41" y="17"/>
                    </a:lnTo>
                    <a:lnTo>
                      <a:pt x="43" y="23"/>
                    </a:lnTo>
                    <a:lnTo>
                      <a:pt x="46" y="23"/>
                    </a:lnTo>
                    <a:lnTo>
                      <a:pt x="46" y="17"/>
                    </a:lnTo>
                    <a:lnTo>
                      <a:pt x="46" y="17"/>
                    </a:lnTo>
                    <a:lnTo>
                      <a:pt x="46" y="10"/>
                    </a:lnTo>
                    <a:lnTo>
                      <a:pt x="48" y="15"/>
                    </a:lnTo>
                    <a:lnTo>
                      <a:pt x="53" y="12"/>
                    </a:lnTo>
                    <a:lnTo>
                      <a:pt x="59" y="7"/>
                    </a:lnTo>
                    <a:lnTo>
                      <a:pt x="58" y="2"/>
                    </a:lnTo>
                    <a:lnTo>
                      <a:pt x="56"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23" name="Freeform 655"/>
              <p:cNvSpPr>
                <a:spLocks/>
              </p:cNvSpPr>
              <p:nvPr/>
            </p:nvSpPr>
            <p:spPr bwMode="auto">
              <a:xfrm>
                <a:off x="12205678" y="3142331"/>
                <a:ext cx="34498" cy="70414"/>
              </a:xfrm>
              <a:custGeom>
                <a:avLst/>
                <a:gdLst/>
                <a:ahLst/>
                <a:cxnLst>
                  <a:cxn ang="0">
                    <a:pos x="0" y="0"/>
                  </a:cxn>
                  <a:cxn ang="0">
                    <a:pos x="1" y="2"/>
                  </a:cxn>
                  <a:cxn ang="0">
                    <a:pos x="3" y="3"/>
                  </a:cxn>
                  <a:cxn ang="0">
                    <a:pos x="8" y="8"/>
                  </a:cxn>
                  <a:cxn ang="0">
                    <a:pos x="13" y="5"/>
                  </a:cxn>
                  <a:cxn ang="0">
                    <a:pos x="18" y="5"/>
                  </a:cxn>
                  <a:cxn ang="0">
                    <a:pos x="23" y="7"/>
                  </a:cxn>
                  <a:cxn ang="0">
                    <a:pos x="30" y="7"/>
                  </a:cxn>
                  <a:cxn ang="0">
                    <a:pos x="30" y="8"/>
                  </a:cxn>
                  <a:cxn ang="0">
                    <a:pos x="31" y="13"/>
                  </a:cxn>
                  <a:cxn ang="0">
                    <a:pos x="31" y="25"/>
                  </a:cxn>
                  <a:cxn ang="0">
                    <a:pos x="31" y="30"/>
                  </a:cxn>
                  <a:cxn ang="0">
                    <a:pos x="31" y="40"/>
                  </a:cxn>
                  <a:cxn ang="0">
                    <a:pos x="31" y="47"/>
                  </a:cxn>
                  <a:cxn ang="0">
                    <a:pos x="31" y="52"/>
                  </a:cxn>
                </a:cxnLst>
                <a:rect l="0" t="0" r="r" b="b"/>
                <a:pathLst>
                  <a:path w="31" h="52">
                    <a:moveTo>
                      <a:pt x="0" y="0"/>
                    </a:moveTo>
                    <a:lnTo>
                      <a:pt x="1" y="2"/>
                    </a:lnTo>
                    <a:lnTo>
                      <a:pt x="3" y="3"/>
                    </a:lnTo>
                    <a:lnTo>
                      <a:pt x="8" y="8"/>
                    </a:lnTo>
                    <a:lnTo>
                      <a:pt x="13" y="5"/>
                    </a:lnTo>
                    <a:lnTo>
                      <a:pt x="18" y="5"/>
                    </a:lnTo>
                    <a:lnTo>
                      <a:pt x="23" y="7"/>
                    </a:lnTo>
                    <a:lnTo>
                      <a:pt x="30" y="7"/>
                    </a:lnTo>
                    <a:lnTo>
                      <a:pt x="30" y="8"/>
                    </a:lnTo>
                    <a:lnTo>
                      <a:pt x="31" y="13"/>
                    </a:lnTo>
                    <a:lnTo>
                      <a:pt x="31" y="25"/>
                    </a:lnTo>
                    <a:lnTo>
                      <a:pt x="31" y="30"/>
                    </a:lnTo>
                    <a:lnTo>
                      <a:pt x="31" y="40"/>
                    </a:lnTo>
                    <a:lnTo>
                      <a:pt x="31" y="47"/>
                    </a:lnTo>
                    <a:lnTo>
                      <a:pt x="31" y="52"/>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24" name="Freeform 656"/>
              <p:cNvSpPr>
                <a:spLocks/>
              </p:cNvSpPr>
              <p:nvPr/>
            </p:nvSpPr>
            <p:spPr bwMode="auto">
              <a:xfrm>
                <a:off x="12188985" y="2768594"/>
                <a:ext cx="1113" cy="54165"/>
              </a:xfrm>
              <a:custGeom>
                <a:avLst/>
                <a:gdLst/>
                <a:ahLst/>
                <a:cxnLst>
                  <a:cxn ang="0">
                    <a:pos x="0" y="0"/>
                  </a:cxn>
                  <a:cxn ang="0">
                    <a:pos x="0" y="1"/>
                  </a:cxn>
                  <a:cxn ang="0">
                    <a:pos x="0" y="8"/>
                  </a:cxn>
                  <a:cxn ang="0">
                    <a:pos x="0" y="25"/>
                  </a:cxn>
                  <a:cxn ang="0">
                    <a:pos x="0" y="30"/>
                  </a:cxn>
                  <a:cxn ang="0">
                    <a:pos x="0" y="40"/>
                  </a:cxn>
                </a:cxnLst>
                <a:rect l="0" t="0" r="r" b="b"/>
                <a:pathLst>
                  <a:path h="40">
                    <a:moveTo>
                      <a:pt x="0" y="0"/>
                    </a:moveTo>
                    <a:lnTo>
                      <a:pt x="0" y="1"/>
                    </a:lnTo>
                    <a:lnTo>
                      <a:pt x="0" y="8"/>
                    </a:lnTo>
                    <a:lnTo>
                      <a:pt x="0" y="25"/>
                    </a:lnTo>
                    <a:lnTo>
                      <a:pt x="0" y="30"/>
                    </a:lnTo>
                    <a:lnTo>
                      <a:pt x="0" y="4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25" name="Freeform 657"/>
              <p:cNvSpPr>
                <a:spLocks/>
              </p:cNvSpPr>
              <p:nvPr/>
            </p:nvSpPr>
            <p:spPr bwMode="auto">
              <a:xfrm>
                <a:off x="12133343" y="2432772"/>
                <a:ext cx="55643" cy="335822"/>
              </a:xfrm>
              <a:custGeom>
                <a:avLst/>
                <a:gdLst/>
                <a:ahLst/>
                <a:cxnLst>
                  <a:cxn ang="0">
                    <a:pos x="50" y="248"/>
                  </a:cxn>
                  <a:cxn ang="0">
                    <a:pos x="50" y="236"/>
                  </a:cxn>
                  <a:cxn ang="0">
                    <a:pos x="48" y="231"/>
                  </a:cxn>
                  <a:cxn ang="0">
                    <a:pos x="48" y="214"/>
                  </a:cxn>
                  <a:cxn ang="0">
                    <a:pos x="48" y="208"/>
                  </a:cxn>
                  <a:cxn ang="0">
                    <a:pos x="48" y="191"/>
                  </a:cxn>
                  <a:cxn ang="0">
                    <a:pos x="48" y="184"/>
                  </a:cxn>
                  <a:cxn ang="0">
                    <a:pos x="48" y="173"/>
                  </a:cxn>
                  <a:cxn ang="0">
                    <a:pos x="46" y="168"/>
                  </a:cxn>
                  <a:cxn ang="0">
                    <a:pos x="46" y="151"/>
                  </a:cxn>
                  <a:cxn ang="0">
                    <a:pos x="46" y="146"/>
                  </a:cxn>
                  <a:cxn ang="0">
                    <a:pos x="46" y="129"/>
                  </a:cxn>
                  <a:cxn ang="0">
                    <a:pos x="46" y="125"/>
                  </a:cxn>
                  <a:cxn ang="0">
                    <a:pos x="46" y="113"/>
                  </a:cxn>
                  <a:cxn ang="0">
                    <a:pos x="45" y="108"/>
                  </a:cxn>
                  <a:cxn ang="0">
                    <a:pos x="45" y="91"/>
                  </a:cxn>
                  <a:cxn ang="0">
                    <a:pos x="45" y="88"/>
                  </a:cxn>
                  <a:cxn ang="0">
                    <a:pos x="45" y="71"/>
                  </a:cxn>
                  <a:cxn ang="0">
                    <a:pos x="40" y="68"/>
                  </a:cxn>
                  <a:cxn ang="0">
                    <a:pos x="35" y="66"/>
                  </a:cxn>
                  <a:cxn ang="0">
                    <a:pos x="31" y="61"/>
                  </a:cxn>
                  <a:cxn ang="0">
                    <a:pos x="26" y="56"/>
                  </a:cxn>
                  <a:cxn ang="0">
                    <a:pos x="26" y="50"/>
                  </a:cxn>
                  <a:cxn ang="0">
                    <a:pos x="26" y="50"/>
                  </a:cxn>
                  <a:cxn ang="0">
                    <a:pos x="20" y="46"/>
                  </a:cxn>
                  <a:cxn ang="0">
                    <a:pos x="20" y="45"/>
                  </a:cxn>
                  <a:cxn ang="0">
                    <a:pos x="15" y="40"/>
                  </a:cxn>
                  <a:cxn ang="0">
                    <a:pos x="13" y="35"/>
                  </a:cxn>
                  <a:cxn ang="0">
                    <a:pos x="16" y="30"/>
                  </a:cxn>
                  <a:cxn ang="0">
                    <a:pos x="20" y="26"/>
                  </a:cxn>
                  <a:cxn ang="0">
                    <a:pos x="21" y="21"/>
                  </a:cxn>
                  <a:cxn ang="0">
                    <a:pos x="26" y="21"/>
                  </a:cxn>
                  <a:cxn ang="0">
                    <a:pos x="28" y="20"/>
                  </a:cxn>
                  <a:cxn ang="0">
                    <a:pos x="26" y="15"/>
                  </a:cxn>
                  <a:cxn ang="0">
                    <a:pos x="23" y="8"/>
                  </a:cxn>
                  <a:cxn ang="0">
                    <a:pos x="20" y="6"/>
                  </a:cxn>
                  <a:cxn ang="0">
                    <a:pos x="13" y="10"/>
                  </a:cxn>
                  <a:cxn ang="0">
                    <a:pos x="8" y="6"/>
                  </a:cxn>
                  <a:cxn ang="0">
                    <a:pos x="3" y="3"/>
                  </a:cxn>
                  <a:cxn ang="0">
                    <a:pos x="0" y="0"/>
                  </a:cxn>
                </a:cxnLst>
                <a:rect l="0" t="0" r="r" b="b"/>
                <a:pathLst>
                  <a:path w="50" h="248">
                    <a:moveTo>
                      <a:pt x="50" y="248"/>
                    </a:moveTo>
                    <a:lnTo>
                      <a:pt x="50" y="236"/>
                    </a:lnTo>
                    <a:lnTo>
                      <a:pt x="48" y="231"/>
                    </a:lnTo>
                    <a:lnTo>
                      <a:pt x="48" y="214"/>
                    </a:lnTo>
                    <a:lnTo>
                      <a:pt x="48" y="208"/>
                    </a:lnTo>
                    <a:lnTo>
                      <a:pt x="48" y="191"/>
                    </a:lnTo>
                    <a:lnTo>
                      <a:pt x="48" y="184"/>
                    </a:lnTo>
                    <a:lnTo>
                      <a:pt x="48" y="173"/>
                    </a:lnTo>
                    <a:lnTo>
                      <a:pt x="46" y="168"/>
                    </a:lnTo>
                    <a:lnTo>
                      <a:pt x="46" y="151"/>
                    </a:lnTo>
                    <a:lnTo>
                      <a:pt x="46" y="146"/>
                    </a:lnTo>
                    <a:lnTo>
                      <a:pt x="46" y="129"/>
                    </a:lnTo>
                    <a:lnTo>
                      <a:pt x="46" y="125"/>
                    </a:lnTo>
                    <a:lnTo>
                      <a:pt x="46" y="113"/>
                    </a:lnTo>
                    <a:lnTo>
                      <a:pt x="45" y="108"/>
                    </a:lnTo>
                    <a:lnTo>
                      <a:pt x="45" y="91"/>
                    </a:lnTo>
                    <a:lnTo>
                      <a:pt x="45" y="88"/>
                    </a:lnTo>
                    <a:lnTo>
                      <a:pt x="45" y="71"/>
                    </a:lnTo>
                    <a:lnTo>
                      <a:pt x="40" y="68"/>
                    </a:lnTo>
                    <a:lnTo>
                      <a:pt x="35" y="66"/>
                    </a:lnTo>
                    <a:lnTo>
                      <a:pt x="31" y="61"/>
                    </a:lnTo>
                    <a:lnTo>
                      <a:pt x="26" y="56"/>
                    </a:lnTo>
                    <a:lnTo>
                      <a:pt x="26" y="50"/>
                    </a:lnTo>
                    <a:lnTo>
                      <a:pt x="26" y="50"/>
                    </a:lnTo>
                    <a:lnTo>
                      <a:pt x="20" y="46"/>
                    </a:lnTo>
                    <a:lnTo>
                      <a:pt x="20" y="45"/>
                    </a:lnTo>
                    <a:lnTo>
                      <a:pt x="15" y="40"/>
                    </a:lnTo>
                    <a:lnTo>
                      <a:pt x="13" y="35"/>
                    </a:lnTo>
                    <a:lnTo>
                      <a:pt x="16" y="30"/>
                    </a:lnTo>
                    <a:lnTo>
                      <a:pt x="20" y="26"/>
                    </a:lnTo>
                    <a:lnTo>
                      <a:pt x="21" y="21"/>
                    </a:lnTo>
                    <a:lnTo>
                      <a:pt x="26" y="21"/>
                    </a:lnTo>
                    <a:lnTo>
                      <a:pt x="28" y="20"/>
                    </a:lnTo>
                    <a:lnTo>
                      <a:pt x="26" y="15"/>
                    </a:lnTo>
                    <a:lnTo>
                      <a:pt x="23" y="8"/>
                    </a:lnTo>
                    <a:lnTo>
                      <a:pt x="20" y="6"/>
                    </a:lnTo>
                    <a:lnTo>
                      <a:pt x="13" y="10"/>
                    </a:lnTo>
                    <a:lnTo>
                      <a:pt x="8" y="6"/>
                    </a:lnTo>
                    <a:lnTo>
                      <a:pt x="3" y="3"/>
                    </a:lnTo>
                    <a:lnTo>
                      <a:pt x="0"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26" name="Freeform 658"/>
              <p:cNvSpPr>
                <a:spLocks/>
              </p:cNvSpPr>
              <p:nvPr/>
            </p:nvSpPr>
            <p:spPr bwMode="auto">
              <a:xfrm>
                <a:off x="11651478" y="2759115"/>
                <a:ext cx="537507" cy="10833"/>
              </a:xfrm>
              <a:custGeom>
                <a:avLst/>
                <a:gdLst/>
                <a:ahLst/>
                <a:cxnLst>
                  <a:cxn ang="0">
                    <a:pos x="483" y="7"/>
                  </a:cxn>
                  <a:cxn ang="0">
                    <a:pos x="466" y="7"/>
                  </a:cxn>
                  <a:cxn ang="0">
                    <a:pos x="461" y="7"/>
                  </a:cxn>
                  <a:cxn ang="0">
                    <a:pos x="439" y="7"/>
                  </a:cxn>
                  <a:cxn ang="0">
                    <a:pos x="433" y="7"/>
                  </a:cxn>
                  <a:cxn ang="0">
                    <a:pos x="406" y="7"/>
                  </a:cxn>
                  <a:cxn ang="0">
                    <a:pos x="401" y="8"/>
                  </a:cxn>
                  <a:cxn ang="0">
                    <a:pos x="251" y="8"/>
                  </a:cxn>
                  <a:cxn ang="0">
                    <a:pos x="246" y="7"/>
                  </a:cxn>
                  <a:cxn ang="0">
                    <a:pos x="223" y="7"/>
                  </a:cxn>
                  <a:cxn ang="0">
                    <a:pos x="216" y="7"/>
                  </a:cxn>
                  <a:cxn ang="0">
                    <a:pos x="196" y="7"/>
                  </a:cxn>
                  <a:cxn ang="0">
                    <a:pos x="190" y="7"/>
                  </a:cxn>
                  <a:cxn ang="0">
                    <a:pos x="175" y="7"/>
                  </a:cxn>
                  <a:cxn ang="0">
                    <a:pos x="168" y="5"/>
                  </a:cxn>
                  <a:cxn ang="0">
                    <a:pos x="151" y="5"/>
                  </a:cxn>
                  <a:cxn ang="0">
                    <a:pos x="146" y="5"/>
                  </a:cxn>
                  <a:cxn ang="0">
                    <a:pos x="136" y="5"/>
                  </a:cxn>
                  <a:cxn ang="0">
                    <a:pos x="131" y="5"/>
                  </a:cxn>
                  <a:cxn ang="0">
                    <a:pos x="121" y="5"/>
                  </a:cxn>
                  <a:cxn ang="0">
                    <a:pos x="115" y="3"/>
                  </a:cxn>
                  <a:cxn ang="0">
                    <a:pos x="105" y="3"/>
                  </a:cxn>
                  <a:cxn ang="0">
                    <a:pos x="98" y="3"/>
                  </a:cxn>
                  <a:cxn ang="0">
                    <a:pos x="93" y="3"/>
                  </a:cxn>
                  <a:cxn ang="0">
                    <a:pos x="88" y="3"/>
                  </a:cxn>
                  <a:cxn ang="0">
                    <a:pos x="76" y="3"/>
                  </a:cxn>
                  <a:cxn ang="0">
                    <a:pos x="73" y="3"/>
                  </a:cxn>
                  <a:cxn ang="0">
                    <a:pos x="66" y="3"/>
                  </a:cxn>
                  <a:cxn ang="0">
                    <a:pos x="61" y="2"/>
                  </a:cxn>
                  <a:cxn ang="0">
                    <a:pos x="56" y="2"/>
                  </a:cxn>
                  <a:cxn ang="0">
                    <a:pos x="50" y="2"/>
                  </a:cxn>
                  <a:cxn ang="0">
                    <a:pos x="45" y="2"/>
                  </a:cxn>
                  <a:cxn ang="0">
                    <a:pos x="40" y="2"/>
                  </a:cxn>
                  <a:cxn ang="0">
                    <a:pos x="33" y="2"/>
                  </a:cxn>
                  <a:cxn ang="0">
                    <a:pos x="28" y="0"/>
                  </a:cxn>
                  <a:cxn ang="0">
                    <a:pos x="23" y="0"/>
                  </a:cxn>
                  <a:cxn ang="0">
                    <a:pos x="18" y="0"/>
                  </a:cxn>
                  <a:cxn ang="0">
                    <a:pos x="11" y="0"/>
                  </a:cxn>
                  <a:cxn ang="0">
                    <a:pos x="6" y="0"/>
                  </a:cxn>
                  <a:cxn ang="0">
                    <a:pos x="0" y="0"/>
                  </a:cxn>
                </a:cxnLst>
                <a:rect l="0" t="0" r="r" b="b"/>
                <a:pathLst>
                  <a:path w="483" h="8">
                    <a:moveTo>
                      <a:pt x="483" y="7"/>
                    </a:moveTo>
                    <a:lnTo>
                      <a:pt x="466" y="7"/>
                    </a:lnTo>
                    <a:lnTo>
                      <a:pt x="461" y="7"/>
                    </a:lnTo>
                    <a:lnTo>
                      <a:pt x="439" y="7"/>
                    </a:lnTo>
                    <a:lnTo>
                      <a:pt x="433" y="7"/>
                    </a:lnTo>
                    <a:lnTo>
                      <a:pt x="406" y="7"/>
                    </a:lnTo>
                    <a:lnTo>
                      <a:pt x="401" y="8"/>
                    </a:lnTo>
                    <a:lnTo>
                      <a:pt x="251" y="8"/>
                    </a:lnTo>
                    <a:lnTo>
                      <a:pt x="246" y="7"/>
                    </a:lnTo>
                    <a:lnTo>
                      <a:pt x="223" y="7"/>
                    </a:lnTo>
                    <a:lnTo>
                      <a:pt x="216" y="7"/>
                    </a:lnTo>
                    <a:lnTo>
                      <a:pt x="196" y="7"/>
                    </a:lnTo>
                    <a:lnTo>
                      <a:pt x="190" y="7"/>
                    </a:lnTo>
                    <a:lnTo>
                      <a:pt x="175" y="7"/>
                    </a:lnTo>
                    <a:lnTo>
                      <a:pt x="168" y="5"/>
                    </a:lnTo>
                    <a:lnTo>
                      <a:pt x="151" y="5"/>
                    </a:lnTo>
                    <a:lnTo>
                      <a:pt x="146" y="5"/>
                    </a:lnTo>
                    <a:lnTo>
                      <a:pt x="136" y="5"/>
                    </a:lnTo>
                    <a:lnTo>
                      <a:pt x="131" y="5"/>
                    </a:lnTo>
                    <a:lnTo>
                      <a:pt x="121" y="5"/>
                    </a:lnTo>
                    <a:lnTo>
                      <a:pt x="115" y="3"/>
                    </a:lnTo>
                    <a:lnTo>
                      <a:pt x="105" y="3"/>
                    </a:lnTo>
                    <a:lnTo>
                      <a:pt x="98" y="3"/>
                    </a:lnTo>
                    <a:lnTo>
                      <a:pt x="93" y="3"/>
                    </a:lnTo>
                    <a:lnTo>
                      <a:pt x="88" y="3"/>
                    </a:lnTo>
                    <a:lnTo>
                      <a:pt x="76" y="3"/>
                    </a:lnTo>
                    <a:lnTo>
                      <a:pt x="73" y="3"/>
                    </a:lnTo>
                    <a:lnTo>
                      <a:pt x="66" y="3"/>
                    </a:lnTo>
                    <a:lnTo>
                      <a:pt x="61" y="2"/>
                    </a:lnTo>
                    <a:lnTo>
                      <a:pt x="56" y="2"/>
                    </a:lnTo>
                    <a:lnTo>
                      <a:pt x="50" y="2"/>
                    </a:lnTo>
                    <a:lnTo>
                      <a:pt x="45" y="2"/>
                    </a:lnTo>
                    <a:lnTo>
                      <a:pt x="40" y="2"/>
                    </a:lnTo>
                    <a:lnTo>
                      <a:pt x="33" y="2"/>
                    </a:lnTo>
                    <a:lnTo>
                      <a:pt x="28" y="0"/>
                    </a:lnTo>
                    <a:lnTo>
                      <a:pt x="23" y="0"/>
                    </a:lnTo>
                    <a:lnTo>
                      <a:pt x="18" y="0"/>
                    </a:lnTo>
                    <a:lnTo>
                      <a:pt x="11" y="0"/>
                    </a:lnTo>
                    <a:lnTo>
                      <a:pt x="6" y="0"/>
                    </a:lnTo>
                    <a:lnTo>
                      <a:pt x="0"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27" name="Freeform 659"/>
              <p:cNvSpPr>
                <a:spLocks/>
              </p:cNvSpPr>
              <p:nvPr/>
            </p:nvSpPr>
            <p:spPr bwMode="auto">
              <a:xfrm>
                <a:off x="11665945" y="2420585"/>
                <a:ext cx="467398" cy="12187"/>
              </a:xfrm>
              <a:custGeom>
                <a:avLst/>
                <a:gdLst/>
                <a:ahLst/>
                <a:cxnLst>
                  <a:cxn ang="0">
                    <a:pos x="420" y="9"/>
                  </a:cxn>
                  <a:cxn ang="0">
                    <a:pos x="398" y="9"/>
                  </a:cxn>
                  <a:cxn ang="0">
                    <a:pos x="391" y="9"/>
                  </a:cxn>
                  <a:cxn ang="0">
                    <a:pos x="320" y="9"/>
                  </a:cxn>
                  <a:cxn ang="0">
                    <a:pos x="315" y="9"/>
                  </a:cxn>
                  <a:cxn ang="0">
                    <a:pos x="308" y="9"/>
                  </a:cxn>
                  <a:cxn ang="0">
                    <a:pos x="303" y="9"/>
                  </a:cxn>
                  <a:cxn ang="0">
                    <a:pos x="298" y="9"/>
                  </a:cxn>
                  <a:cxn ang="0">
                    <a:pos x="293" y="9"/>
                  </a:cxn>
                  <a:cxn ang="0">
                    <a:pos x="233" y="9"/>
                  </a:cxn>
                  <a:cxn ang="0">
                    <a:pos x="228" y="9"/>
                  </a:cxn>
                  <a:cxn ang="0">
                    <a:pos x="205" y="9"/>
                  </a:cxn>
                  <a:cxn ang="0">
                    <a:pos x="200" y="7"/>
                  </a:cxn>
                  <a:cxn ang="0">
                    <a:pos x="180" y="7"/>
                  </a:cxn>
                  <a:cxn ang="0">
                    <a:pos x="173" y="7"/>
                  </a:cxn>
                  <a:cxn ang="0">
                    <a:pos x="157" y="7"/>
                  </a:cxn>
                  <a:cxn ang="0">
                    <a:pos x="152" y="7"/>
                  </a:cxn>
                  <a:cxn ang="0">
                    <a:pos x="142" y="7"/>
                  </a:cxn>
                  <a:cxn ang="0">
                    <a:pos x="137" y="7"/>
                  </a:cxn>
                  <a:cxn ang="0">
                    <a:pos x="127" y="7"/>
                  </a:cxn>
                  <a:cxn ang="0">
                    <a:pos x="122" y="5"/>
                  </a:cxn>
                  <a:cxn ang="0">
                    <a:pos x="110" y="5"/>
                  </a:cxn>
                  <a:cxn ang="0">
                    <a:pos x="105" y="5"/>
                  </a:cxn>
                  <a:cxn ang="0">
                    <a:pos x="95" y="5"/>
                  </a:cxn>
                  <a:cxn ang="0">
                    <a:pos x="90" y="5"/>
                  </a:cxn>
                  <a:cxn ang="0">
                    <a:pos x="80" y="5"/>
                  </a:cxn>
                  <a:cxn ang="0">
                    <a:pos x="73" y="4"/>
                  </a:cxn>
                  <a:cxn ang="0">
                    <a:pos x="68" y="4"/>
                  </a:cxn>
                  <a:cxn ang="0">
                    <a:pos x="63" y="4"/>
                  </a:cxn>
                  <a:cxn ang="0">
                    <a:pos x="58" y="4"/>
                  </a:cxn>
                  <a:cxn ang="0">
                    <a:pos x="53" y="4"/>
                  </a:cxn>
                  <a:cxn ang="0">
                    <a:pos x="47" y="4"/>
                  </a:cxn>
                  <a:cxn ang="0">
                    <a:pos x="40" y="2"/>
                  </a:cxn>
                  <a:cxn ang="0">
                    <a:pos x="35" y="2"/>
                  </a:cxn>
                  <a:cxn ang="0">
                    <a:pos x="30" y="2"/>
                  </a:cxn>
                  <a:cxn ang="0">
                    <a:pos x="25" y="2"/>
                  </a:cxn>
                  <a:cxn ang="0">
                    <a:pos x="20" y="2"/>
                  </a:cxn>
                  <a:cxn ang="0">
                    <a:pos x="15" y="2"/>
                  </a:cxn>
                  <a:cxn ang="0">
                    <a:pos x="10" y="0"/>
                  </a:cxn>
                  <a:cxn ang="0">
                    <a:pos x="3" y="0"/>
                  </a:cxn>
                  <a:cxn ang="0">
                    <a:pos x="0" y="0"/>
                  </a:cxn>
                </a:cxnLst>
                <a:rect l="0" t="0" r="r" b="b"/>
                <a:pathLst>
                  <a:path w="420" h="9">
                    <a:moveTo>
                      <a:pt x="420" y="9"/>
                    </a:moveTo>
                    <a:lnTo>
                      <a:pt x="398" y="9"/>
                    </a:lnTo>
                    <a:lnTo>
                      <a:pt x="391" y="9"/>
                    </a:lnTo>
                    <a:lnTo>
                      <a:pt x="320" y="9"/>
                    </a:lnTo>
                    <a:lnTo>
                      <a:pt x="315" y="9"/>
                    </a:lnTo>
                    <a:lnTo>
                      <a:pt x="308" y="9"/>
                    </a:lnTo>
                    <a:lnTo>
                      <a:pt x="303" y="9"/>
                    </a:lnTo>
                    <a:lnTo>
                      <a:pt x="298" y="9"/>
                    </a:lnTo>
                    <a:lnTo>
                      <a:pt x="293" y="9"/>
                    </a:lnTo>
                    <a:lnTo>
                      <a:pt x="233" y="9"/>
                    </a:lnTo>
                    <a:lnTo>
                      <a:pt x="228" y="9"/>
                    </a:lnTo>
                    <a:lnTo>
                      <a:pt x="205" y="9"/>
                    </a:lnTo>
                    <a:lnTo>
                      <a:pt x="200" y="7"/>
                    </a:lnTo>
                    <a:lnTo>
                      <a:pt x="180" y="7"/>
                    </a:lnTo>
                    <a:lnTo>
                      <a:pt x="173" y="7"/>
                    </a:lnTo>
                    <a:lnTo>
                      <a:pt x="157" y="7"/>
                    </a:lnTo>
                    <a:lnTo>
                      <a:pt x="152" y="7"/>
                    </a:lnTo>
                    <a:lnTo>
                      <a:pt x="142" y="7"/>
                    </a:lnTo>
                    <a:lnTo>
                      <a:pt x="137" y="7"/>
                    </a:lnTo>
                    <a:lnTo>
                      <a:pt x="127" y="7"/>
                    </a:lnTo>
                    <a:lnTo>
                      <a:pt x="122" y="5"/>
                    </a:lnTo>
                    <a:lnTo>
                      <a:pt x="110" y="5"/>
                    </a:lnTo>
                    <a:lnTo>
                      <a:pt x="105" y="5"/>
                    </a:lnTo>
                    <a:lnTo>
                      <a:pt x="95" y="5"/>
                    </a:lnTo>
                    <a:lnTo>
                      <a:pt x="90" y="5"/>
                    </a:lnTo>
                    <a:lnTo>
                      <a:pt x="80" y="5"/>
                    </a:lnTo>
                    <a:lnTo>
                      <a:pt x="73" y="4"/>
                    </a:lnTo>
                    <a:lnTo>
                      <a:pt x="68" y="4"/>
                    </a:lnTo>
                    <a:lnTo>
                      <a:pt x="63" y="4"/>
                    </a:lnTo>
                    <a:lnTo>
                      <a:pt x="58" y="4"/>
                    </a:lnTo>
                    <a:lnTo>
                      <a:pt x="53" y="4"/>
                    </a:lnTo>
                    <a:lnTo>
                      <a:pt x="47" y="4"/>
                    </a:lnTo>
                    <a:lnTo>
                      <a:pt x="40" y="2"/>
                    </a:lnTo>
                    <a:lnTo>
                      <a:pt x="35" y="2"/>
                    </a:lnTo>
                    <a:lnTo>
                      <a:pt x="30" y="2"/>
                    </a:lnTo>
                    <a:lnTo>
                      <a:pt x="25" y="2"/>
                    </a:lnTo>
                    <a:lnTo>
                      <a:pt x="20" y="2"/>
                    </a:lnTo>
                    <a:lnTo>
                      <a:pt x="15" y="2"/>
                    </a:lnTo>
                    <a:lnTo>
                      <a:pt x="10" y="0"/>
                    </a:lnTo>
                    <a:lnTo>
                      <a:pt x="3" y="0"/>
                    </a:lnTo>
                    <a:lnTo>
                      <a:pt x="0"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28" name="Freeform 660"/>
              <p:cNvSpPr>
                <a:spLocks/>
              </p:cNvSpPr>
              <p:nvPr/>
            </p:nvSpPr>
            <p:spPr bwMode="auto">
              <a:xfrm>
                <a:off x="11580255" y="2752344"/>
                <a:ext cx="71223" cy="6771"/>
              </a:xfrm>
              <a:custGeom>
                <a:avLst/>
                <a:gdLst/>
                <a:ahLst/>
                <a:cxnLst>
                  <a:cxn ang="0">
                    <a:pos x="64" y="5"/>
                  </a:cxn>
                  <a:cxn ang="0">
                    <a:pos x="59" y="3"/>
                  </a:cxn>
                  <a:cxn ang="0">
                    <a:pos x="54" y="3"/>
                  </a:cxn>
                  <a:cxn ang="0">
                    <a:pos x="47" y="3"/>
                  </a:cxn>
                  <a:cxn ang="0">
                    <a:pos x="42" y="3"/>
                  </a:cxn>
                  <a:cxn ang="0">
                    <a:pos x="37" y="3"/>
                  </a:cxn>
                  <a:cxn ang="0">
                    <a:pos x="32" y="3"/>
                  </a:cxn>
                  <a:cxn ang="0">
                    <a:pos x="27" y="3"/>
                  </a:cxn>
                  <a:cxn ang="0">
                    <a:pos x="22" y="2"/>
                  </a:cxn>
                  <a:cxn ang="0">
                    <a:pos x="17" y="2"/>
                  </a:cxn>
                  <a:cxn ang="0">
                    <a:pos x="10" y="2"/>
                  </a:cxn>
                  <a:cxn ang="0">
                    <a:pos x="5" y="2"/>
                  </a:cxn>
                  <a:cxn ang="0">
                    <a:pos x="0" y="0"/>
                  </a:cxn>
                </a:cxnLst>
                <a:rect l="0" t="0" r="r" b="b"/>
                <a:pathLst>
                  <a:path w="64" h="5">
                    <a:moveTo>
                      <a:pt x="64" y="5"/>
                    </a:moveTo>
                    <a:lnTo>
                      <a:pt x="59" y="3"/>
                    </a:lnTo>
                    <a:lnTo>
                      <a:pt x="54" y="3"/>
                    </a:lnTo>
                    <a:lnTo>
                      <a:pt x="47" y="3"/>
                    </a:lnTo>
                    <a:lnTo>
                      <a:pt x="42" y="3"/>
                    </a:lnTo>
                    <a:lnTo>
                      <a:pt x="37" y="3"/>
                    </a:lnTo>
                    <a:lnTo>
                      <a:pt x="32" y="3"/>
                    </a:lnTo>
                    <a:lnTo>
                      <a:pt x="27" y="3"/>
                    </a:lnTo>
                    <a:lnTo>
                      <a:pt x="22" y="2"/>
                    </a:lnTo>
                    <a:lnTo>
                      <a:pt x="17" y="2"/>
                    </a:lnTo>
                    <a:lnTo>
                      <a:pt x="10" y="2"/>
                    </a:lnTo>
                    <a:lnTo>
                      <a:pt x="5" y="2"/>
                    </a:lnTo>
                    <a:lnTo>
                      <a:pt x="0"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29" name="Freeform 661"/>
              <p:cNvSpPr>
                <a:spLocks/>
              </p:cNvSpPr>
              <p:nvPr/>
            </p:nvSpPr>
            <p:spPr bwMode="auto">
              <a:xfrm>
                <a:off x="11576917" y="2752344"/>
                <a:ext cx="3339" cy="56873"/>
              </a:xfrm>
              <a:custGeom>
                <a:avLst/>
                <a:gdLst/>
                <a:ahLst/>
                <a:cxnLst>
                  <a:cxn ang="0">
                    <a:pos x="3" y="0"/>
                  </a:cxn>
                  <a:cxn ang="0">
                    <a:pos x="3" y="2"/>
                  </a:cxn>
                  <a:cxn ang="0">
                    <a:pos x="3" y="8"/>
                  </a:cxn>
                  <a:cxn ang="0">
                    <a:pos x="2" y="18"/>
                  </a:cxn>
                  <a:cxn ang="0">
                    <a:pos x="2" y="25"/>
                  </a:cxn>
                  <a:cxn ang="0">
                    <a:pos x="2" y="30"/>
                  </a:cxn>
                  <a:cxn ang="0">
                    <a:pos x="0" y="35"/>
                  </a:cxn>
                  <a:cxn ang="0">
                    <a:pos x="0" y="42"/>
                  </a:cxn>
                </a:cxnLst>
                <a:rect l="0" t="0" r="r" b="b"/>
                <a:pathLst>
                  <a:path w="3" h="42">
                    <a:moveTo>
                      <a:pt x="3" y="0"/>
                    </a:moveTo>
                    <a:lnTo>
                      <a:pt x="3" y="2"/>
                    </a:lnTo>
                    <a:lnTo>
                      <a:pt x="3" y="8"/>
                    </a:lnTo>
                    <a:lnTo>
                      <a:pt x="2" y="18"/>
                    </a:lnTo>
                    <a:lnTo>
                      <a:pt x="2" y="25"/>
                    </a:lnTo>
                    <a:lnTo>
                      <a:pt x="2" y="30"/>
                    </a:lnTo>
                    <a:lnTo>
                      <a:pt x="0" y="35"/>
                    </a:lnTo>
                    <a:lnTo>
                      <a:pt x="0" y="42"/>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30" name="Freeform 662"/>
              <p:cNvSpPr>
                <a:spLocks/>
              </p:cNvSpPr>
              <p:nvPr/>
            </p:nvSpPr>
            <p:spPr bwMode="auto">
              <a:xfrm>
                <a:off x="11651478" y="2420585"/>
                <a:ext cx="14467" cy="338530"/>
              </a:xfrm>
              <a:custGeom>
                <a:avLst/>
                <a:gdLst/>
                <a:ahLst/>
                <a:cxnLst>
                  <a:cxn ang="0">
                    <a:pos x="13" y="0"/>
                  </a:cxn>
                  <a:cxn ang="0">
                    <a:pos x="13" y="9"/>
                  </a:cxn>
                  <a:cxn ang="0">
                    <a:pos x="11" y="14"/>
                  </a:cxn>
                  <a:cxn ang="0">
                    <a:pos x="11" y="19"/>
                  </a:cxn>
                  <a:cxn ang="0">
                    <a:pos x="11" y="30"/>
                  </a:cxn>
                  <a:cxn ang="0">
                    <a:pos x="11" y="37"/>
                  </a:cxn>
                  <a:cxn ang="0">
                    <a:pos x="10" y="42"/>
                  </a:cxn>
                  <a:cxn ang="0">
                    <a:pos x="10" y="47"/>
                  </a:cxn>
                  <a:cxn ang="0">
                    <a:pos x="10" y="52"/>
                  </a:cxn>
                  <a:cxn ang="0">
                    <a:pos x="10" y="59"/>
                  </a:cxn>
                  <a:cxn ang="0">
                    <a:pos x="10" y="64"/>
                  </a:cxn>
                  <a:cxn ang="0">
                    <a:pos x="10" y="69"/>
                  </a:cxn>
                  <a:cxn ang="0">
                    <a:pos x="10" y="74"/>
                  </a:cxn>
                  <a:cxn ang="0">
                    <a:pos x="10" y="80"/>
                  </a:cxn>
                  <a:cxn ang="0">
                    <a:pos x="8" y="85"/>
                  </a:cxn>
                  <a:cxn ang="0">
                    <a:pos x="8" y="90"/>
                  </a:cxn>
                  <a:cxn ang="0">
                    <a:pos x="8" y="95"/>
                  </a:cxn>
                  <a:cxn ang="0">
                    <a:pos x="8" y="99"/>
                  </a:cxn>
                  <a:cxn ang="0">
                    <a:pos x="8" y="102"/>
                  </a:cxn>
                  <a:cxn ang="0">
                    <a:pos x="8" y="109"/>
                  </a:cxn>
                  <a:cxn ang="0">
                    <a:pos x="6" y="114"/>
                  </a:cxn>
                  <a:cxn ang="0">
                    <a:pos x="6" y="119"/>
                  </a:cxn>
                  <a:cxn ang="0">
                    <a:pos x="6" y="124"/>
                  </a:cxn>
                  <a:cxn ang="0">
                    <a:pos x="6" y="129"/>
                  </a:cxn>
                  <a:cxn ang="0">
                    <a:pos x="6" y="134"/>
                  </a:cxn>
                  <a:cxn ang="0">
                    <a:pos x="6" y="140"/>
                  </a:cxn>
                  <a:cxn ang="0">
                    <a:pos x="5" y="145"/>
                  </a:cxn>
                  <a:cxn ang="0">
                    <a:pos x="5" y="150"/>
                  </a:cxn>
                  <a:cxn ang="0">
                    <a:pos x="5" y="155"/>
                  </a:cxn>
                  <a:cxn ang="0">
                    <a:pos x="5" y="160"/>
                  </a:cxn>
                  <a:cxn ang="0">
                    <a:pos x="5" y="162"/>
                  </a:cxn>
                  <a:cxn ang="0">
                    <a:pos x="5" y="172"/>
                  </a:cxn>
                  <a:cxn ang="0">
                    <a:pos x="5" y="177"/>
                  </a:cxn>
                  <a:cxn ang="0">
                    <a:pos x="5" y="182"/>
                  </a:cxn>
                  <a:cxn ang="0">
                    <a:pos x="3" y="187"/>
                  </a:cxn>
                  <a:cxn ang="0">
                    <a:pos x="3" y="190"/>
                  </a:cxn>
                  <a:cxn ang="0">
                    <a:pos x="3" y="195"/>
                  </a:cxn>
                  <a:cxn ang="0">
                    <a:pos x="3" y="202"/>
                  </a:cxn>
                  <a:cxn ang="0">
                    <a:pos x="3" y="207"/>
                  </a:cxn>
                  <a:cxn ang="0">
                    <a:pos x="3" y="213"/>
                  </a:cxn>
                  <a:cxn ang="0">
                    <a:pos x="1" y="218"/>
                  </a:cxn>
                  <a:cxn ang="0">
                    <a:pos x="1" y="223"/>
                  </a:cxn>
                  <a:cxn ang="0">
                    <a:pos x="1" y="228"/>
                  </a:cxn>
                  <a:cxn ang="0">
                    <a:pos x="1" y="233"/>
                  </a:cxn>
                  <a:cxn ang="0">
                    <a:pos x="1" y="238"/>
                  </a:cxn>
                  <a:cxn ang="0">
                    <a:pos x="1" y="243"/>
                  </a:cxn>
                  <a:cxn ang="0">
                    <a:pos x="0" y="250"/>
                  </a:cxn>
                </a:cxnLst>
                <a:rect l="0" t="0" r="r" b="b"/>
                <a:pathLst>
                  <a:path w="13" h="250">
                    <a:moveTo>
                      <a:pt x="13" y="0"/>
                    </a:moveTo>
                    <a:lnTo>
                      <a:pt x="13" y="9"/>
                    </a:lnTo>
                    <a:lnTo>
                      <a:pt x="11" y="14"/>
                    </a:lnTo>
                    <a:lnTo>
                      <a:pt x="11" y="19"/>
                    </a:lnTo>
                    <a:lnTo>
                      <a:pt x="11" y="30"/>
                    </a:lnTo>
                    <a:lnTo>
                      <a:pt x="11" y="37"/>
                    </a:lnTo>
                    <a:lnTo>
                      <a:pt x="10" y="42"/>
                    </a:lnTo>
                    <a:lnTo>
                      <a:pt x="10" y="47"/>
                    </a:lnTo>
                    <a:lnTo>
                      <a:pt x="10" y="52"/>
                    </a:lnTo>
                    <a:lnTo>
                      <a:pt x="10" y="59"/>
                    </a:lnTo>
                    <a:lnTo>
                      <a:pt x="10" y="64"/>
                    </a:lnTo>
                    <a:lnTo>
                      <a:pt x="10" y="69"/>
                    </a:lnTo>
                    <a:lnTo>
                      <a:pt x="10" y="74"/>
                    </a:lnTo>
                    <a:lnTo>
                      <a:pt x="10" y="80"/>
                    </a:lnTo>
                    <a:lnTo>
                      <a:pt x="8" y="85"/>
                    </a:lnTo>
                    <a:lnTo>
                      <a:pt x="8" y="90"/>
                    </a:lnTo>
                    <a:lnTo>
                      <a:pt x="8" y="95"/>
                    </a:lnTo>
                    <a:lnTo>
                      <a:pt x="8" y="99"/>
                    </a:lnTo>
                    <a:lnTo>
                      <a:pt x="8" y="102"/>
                    </a:lnTo>
                    <a:lnTo>
                      <a:pt x="8" y="109"/>
                    </a:lnTo>
                    <a:lnTo>
                      <a:pt x="6" y="114"/>
                    </a:lnTo>
                    <a:lnTo>
                      <a:pt x="6" y="119"/>
                    </a:lnTo>
                    <a:lnTo>
                      <a:pt x="6" y="124"/>
                    </a:lnTo>
                    <a:lnTo>
                      <a:pt x="6" y="129"/>
                    </a:lnTo>
                    <a:lnTo>
                      <a:pt x="6" y="134"/>
                    </a:lnTo>
                    <a:lnTo>
                      <a:pt x="6" y="140"/>
                    </a:lnTo>
                    <a:lnTo>
                      <a:pt x="5" y="145"/>
                    </a:lnTo>
                    <a:lnTo>
                      <a:pt x="5" y="150"/>
                    </a:lnTo>
                    <a:lnTo>
                      <a:pt x="5" y="155"/>
                    </a:lnTo>
                    <a:lnTo>
                      <a:pt x="5" y="160"/>
                    </a:lnTo>
                    <a:lnTo>
                      <a:pt x="5" y="162"/>
                    </a:lnTo>
                    <a:lnTo>
                      <a:pt x="5" y="172"/>
                    </a:lnTo>
                    <a:lnTo>
                      <a:pt x="5" y="177"/>
                    </a:lnTo>
                    <a:lnTo>
                      <a:pt x="5" y="182"/>
                    </a:lnTo>
                    <a:lnTo>
                      <a:pt x="3" y="187"/>
                    </a:lnTo>
                    <a:lnTo>
                      <a:pt x="3" y="190"/>
                    </a:lnTo>
                    <a:lnTo>
                      <a:pt x="3" y="195"/>
                    </a:lnTo>
                    <a:lnTo>
                      <a:pt x="3" y="202"/>
                    </a:lnTo>
                    <a:lnTo>
                      <a:pt x="3" y="207"/>
                    </a:lnTo>
                    <a:lnTo>
                      <a:pt x="3" y="213"/>
                    </a:lnTo>
                    <a:lnTo>
                      <a:pt x="1" y="218"/>
                    </a:lnTo>
                    <a:lnTo>
                      <a:pt x="1" y="223"/>
                    </a:lnTo>
                    <a:lnTo>
                      <a:pt x="1" y="228"/>
                    </a:lnTo>
                    <a:lnTo>
                      <a:pt x="1" y="233"/>
                    </a:lnTo>
                    <a:lnTo>
                      <a:pt x="1" y="238"/>
                    </a:lnTo>
                    <a:lnTo>
                      <a:pt x="1" y="243"/>
                    </a:lnTo>
                    <a:lnTo>
                      <a:pt x="0" y="25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31" name="Freeform 663"/>
              <p:cNvSpPr>
                <a:spLocks/>
              </p:cNvSpPr>
              <p:nvPr/>
            </p:nvSpPr>
            <p:spPr bwMode="auto">
              <a:xfrm>
                <a:off x="11145130" y="2702242"/>
                <a:ext cx="435125" cy="50102"/>
              </a:xfrm>
              <a:custGeom>
                <a:avLst/>
                <a:gdLst/>
                <a:ahLst/>
                <a:cxnLst>
                  <a:cxn ang="0">
                    <a:pos x="386" y="37"/>
                  </a:cxn>
                  <a:cxn ang="0">
                    <a:pos x="375" y="37"/>
                  </a:cxn>
                  <a:cxn ang="0">
                    <a:pos x="365" y="35"/>
                  </a:cxn>
                  <a:cxn ang="0">
                    <a:pos x="353" y="35"/>
                  </a:cxn>
                  <a:cxn ang="0">
                    <a:pos x="341" y="34"/>
                  </a:cxn>
                  <a:cxn ang="0">
                    <a:pos x="335" y="34"/>
                  </a:cxn>
                  <a:cxn ang="0">
                    <a:pos x="323" y="34"/>
                  </a:cxn>
                  <a:cxn ang="0">
                    <a:pos x="313" y="32"/>
                  </a:cxn>
                  <a:cxn ang="0">
                    <a:pos x="303" y="32"/>
                  </a:cxn>
                  <a:cxn ang="0">
                    <a:pos x="295" y="30"/>
                  </a:cxn>
                  <a:cxn ang="0">
                    <a:pos x="283" y="30"/>
                  </a:cxn>
                  <a:cxn ang="0">
                    <a:pos x="272" y="29"/>
                  </a:cxn>
                  <a:cxn ang="0">
                    <a:pos x="262" y="29"/>
                  </a:cxn>
                  <a:cxn ang="0">
                    <a:pos x="250" y="27"/>
                  </a:cxn>
                  <a:cxn ang="0">
                    <a:pos x="240" y="27"/>
                  </a:cxn>
                  <a:cxn ang="0">
                    <a:pos x="230" y="25"/>
                  </a:cxn>
                  <a:cxn ang="0">
                    <a:pos x="218" y="24"/>
                  </a:cxn>
                  <a:cxn ang="0">
                    <a:pos x="208" y="24"/>
                  </a:cxn>
                  <a:cxn ang="0">
                    <a:pos x="198" y="22"/>
                  </a:cxn>
                  <a:cxn ang="0">
                    <a:pos x="192" y="22"/>
                  </a:cxn>
                  <a:cxn ang="0">
                    <a:pos x="180" y="20"/>
                  </a:cxn>
                  <a:cxn ang="0">
                    <a:pos x="168" y="20"/>
                  </a:cxn>
                  <a:cxn ang="0">
                    <a:pos x="152" y="19"/>
                  </a:cxn>
                  <a:cxn ang="0">
                    <a:pos x="143" y="17"/>
                  </a:cxn>
                  <a:cxn ang="0">
                    <a:pos x="133" y="17"/>
                  </a:cxn>
                  <a:cxn ang="0">
                    <a:pos x="122" y="15"/>
                  </a:cxn>
                  <a:cxn ang="0">
                    <a:pos x="112" y="14"/>
                  </a:cxn>
                  <a:cxn ang="0">
                    <a:pos x="102" y="12"/>
                  </a:cxn>
                  <a:cxn ang="0">
                    <a:pos x="90" y="12"/>
                  </a:cxn>
                  <a:cxn ang="0">
                    <a:pos x="80" y="10"/>
                  </a:cxn>
                  <a:cxn ang="0">
                    <a:pos x="68" y="9"/>
                  </a:cxn>
                  <a:cxn ang="0">
                    <a:pos x="58" y="9"/>
                  </a:cxn>
                  <a:cxn ang="0">
                    <a:pos x="47" y="7"/>
                  </a:cxn>
                  <a:cxn ang="0">
                    <a:pos x="37" y="5"/>
                  </a:cxn>
                  <a:cxn ang="0">
                    <a:pos x="27" y="4"/>
                  </a:cxn>
                  <a:cxn ang="0">
                    <a:pos x="18" y="4"/>
                  </a:cxn>
                  <a:cxn ang="0">
                    <a:pos x="8" y="2"/>
                  </a:cxn>
                  <a:cxn ang="0">
                    <a:pos x="3" y="2"/>
                  </a:cxn>
                  <a:cxn ang="0">
                    <a:pos x="0" y="0"/>
                  </a:cxn>
                </a:cxnLst>
                <a:rect l="0" t="0" r="r" b="b"/>
                <a:pathLst>
                  <a:path w="391" h="37">
                    <a:moveTo>
                      <a:pt x="391" y="37"/>
                    </a:moveTo>
                    <a:lnTo>
                      <a:pt x="386" y="37"/>
                    </a:lnTo>
                    <a:lnTo>
                      <a:pt x="380" y="37"/>
                    </a:lnTo>
                    <a:lnTo>
                      <a:pt x="375" y="37"/>
                    </a:lnTo>
                    <a:lnTo>
                      <a:pt x="370" y="37"/>
                    </a:lnTo>
                    <a:lnTo>
                      <a:pt x="365" y="35"/>
                    </a:lnTo>
                    <a:lnTo>
                      <a:pt x="360" y="35"/>
                    </a:lnTo>
                    <a:lnTo>
                      <a:pt x="353" y="35"/>
                    </a:lnTo>
                    <a:lnTo>
                      <a:pt x="348" y="35"/>
                    </a:lnTo>
                    <a:lnTo>
                      <a:pt x="341" y="34"/>
                    </a:lnTo>
                    <a:lnTo>
                      <a:pt x="337" y="34"/>
                    </a:lnTo>
                    <a:lnTo>
                      <a:pt x="335" y="34"/>
                    </a:lnTo>
                    <a:lnTo>
                      <a:pt x="330" y="34"/>
                    </a:lnTo>
                    <a:lnTo>
                      <a:pt x="323" y="34"/>
                    </a:lnTo>
                    <a:lnTo>
                      <a:pt x="318" y="34"/>
                    </a:lnTo>
                    <a:lnTo>
                      <a:pt x="313" y="32"/>
                    </a:lnTo>
                    <a:lnTo>
                      <a:pt x="308" y="32"/>
                    </a:lnTo>
                    <a:lnTo>
                      <a:pt x="303" y="32"/>
                    </a:lnTo>
                    <a:lnTo>
                      <a:pt x="297" y="30"/>
                    </a:lnTo>
                    <a:lnTo>
                      <a:pt x="295" y="30"/>
                    </a:lnTo>
                    <a:lnTo>
                      <a:pt x="288" y="30"/>
                    </a:lnTo>
                    <a:lnTo>
                      <a:pt x="283" y="30"/>
                    </a:lnTo>
                    <a:lnTo>
                      <a:pt x="277" y="29"/>
                    </a:lnTo>
                    <a:lnTo>
                      <a:pt x="272" y="29"/>
                    </a:lnTo>
                    <a:lnTo>
                      <a:pt x="267" y="29"/>
                    </a:lnTo>
                    <a:lnTo>
                      <a:pt x="262" y="29"/>
                    </a:lnTo>
                    <a:lnTo>
                      <a:pt x="257" y="29"/>
                    </a:lnTo>
                    <a:lnTo>
                      <a:pt x="250" y="27"/>
                    </a:lnTo>
                    <a:lnTo>
                      <a:pt x="245" y="27"/>
                    </a:lnTo>
                    <a:lnTo>
                      <a:pt x="240" y="27"/>
                    </a:lnTo>
                    <a:lnTo>
                      <a:pt x="235" y="25"/>
                    </a:lnTo>
                    <a:lnTo>
                      <a:pt x="230" y="25"/>
                    </a:lnTo>
                    <a:lnTo>
                      <a:pt x="223" y="25"/>
                    </a:lnTo>
                    <a:lnTo>
                      <a:pt x="218" y="24"/>
                    </a:lnTo>
                    <a:lnTo>
                      <a:pt x="215" y="24"/>
                    </a:lnTo>
                    <a:lnTo>
                      <a:pt x="208" y="24"/>
                    </a:lnTo>
                    <a:lnTo>
                      <a:pt x="203" y="24"/>
                    </a:lnTo>
                    <a:lnTo>
                      <a:pt x="198" y="22"/>
                    </a:lnTo>
                    <a:lnTo>
                      <a:pt x="197" y="22"/>
                    </a:lnTo>
                    <a:lnTo>
                      <a:pt x="192" y="22"/>
                    </a:lnTo>
                    <a:lnTo>
                      <a:pt x="185" y="22"/>
                    </a:lnTo>
                    <a:lnTo>
                      <a:pt x="180" y="20"/>
                    </a:lnTo>
                    <a:lnTo>
                      <a:pt x="170" y="20"/>
                    </a:lnTo>
                    <a:lnTo>
                      <a:pt x="168" y="20"/>
                    </a:lnTo>
                    <a:lnTo>
                      <a:pt x="158" y="19"/>
                    </a:lnTo>
                    <a:lnTo>
                      <a:pt x="152" y="19"/>
                    </a:lnTo>
                    <a:lnTo>
                      <a:pt x="147" y="17"/>
                    </a:lnTo>
                    <a:lnTo>
                      <a:pt x="143" y="17"/>
                    </a:lnTo>
                    <a:lnTo>
                      <a:pt x="138" y="17"/>
                    </a:lnTo>
                    <a:lnTo>
                      <a:pt x="133" y="17"/>
                    </a:lnTo>
                    <a:lnTo>
                      <a:pt x="127" y="15"/>
                    </a:lnTo>
                    <a:lnTo>
                      <a:pt x="122" y="15"/>
                    </a:lnTo>
                    <a:lnTo>
                      <a:pt x="117" y="15"/>
                    </a:lnTo>
                    <a:lnTo>
                      <a:pt x="112" y="14"/>
                    </a:lnTo>
                    <a:lnTo>
                      <a:pt x="107" y="14"/>
                    </a:lnTo>
                    <a:lnTo>
                      <a:pt x="102" y="12"/>
                    </a:lnTo>
                    <a:lnTo>
                      <a:pt x="97" y="12"/>
                    </a:lnTo>
                    <a:lnTo>
                      <a:pt x="90" y="12"/>
                    </a:lnTo>
                    <a:lnTo>
                      <a:pt x="85" y="10"/>
                    </a:lnTo>
                    <a:lnTo>
                      <a:pt x="80" y="10"/>
                    </a:lnTo>
                    <a:lnTo>
                      <a:pt x="75" y="10"/>
                    </a:lnTo>
                    <a:lnTo>
                      <a:pt x="68" y="9"/>
                    </a:lnTo>
                    <a:lnTo>
                      <a:pt x="63" y="9"/>
                    </a:lnTo>
                    <a:lnTo>
                      <a:pt x="58" y="9"/>
                    </a:lnTo>
                    <a:lnTo>
                      <a:pt x="53" y="7"/>
                    </a:lnTo>
                    <a:lnTo>
                      <a:pt x="47" y="7"/>
                    </a:lnTo>
                    <a:lnTo>
                      <a:pt x="42" y="5"/>
                    </a:lnTo>
                    <a:lnTo>
                      <a:pt x="37" y="5"/>
                    </a:lnTo>
                    <a:lnTo>
                      <a:pt x="32" y="5"/>
                    </a:lnTo>
                    <a:lnTo>
                      <a:pt x="27" y="4"/>
                    </a:lnTo>
                    <a:lnTo>
                      <a:pt x="23" y="4"/>
                    </a:lnTo>
                    <a:lnTo>
                      <a:pt x="18" y="4"/>
                    </a:lnTo>
                    <a:lnTo>
                      <a:pt x="13" y="2"/>
                    </a:lnTo>
                    <a:lnTo>
                      <a:pt x="8" y="2"/>
                    </a:lnTo>
                    <a:lnTo>
                      <a:pt x="3" y="2"/>
                    </a:lnTo>
                    <a:lnTo>
                      <a:pt x="3" y="2"/>
                    </a:lnTo>
                    <a:lnTo>
                      <a:pt x="2" y="0"/>
                    </a:lnTo>
                    <a:lnTo>
                      <a:pt x="0"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32" name="Freeform 664"/>
              <p:cNvSpPr>
                <a:spLocks/>
              </p:cNvSpPr>
              <p:nvPr/>
            </p:nvSpPr>
            <p:spPr bwMode="auto">
              <a:xfrm>
                <a:off x="11269770" y="2809217"/>
                <a:ext cx="307147" cy="502378"/>
              </a:xfrm>
              <a:custGeom>
                <a:avLst/>
                <a:gdLst/>
                <a:ahLst/>
                <a:cxnLst>
                  <a:cxn ang="0">
                    <a:pos x="274" y="1"/>
                  </a:cxn>
                  <a:cxn ang="0">
                    <a:pos x="273" y="8"/>
                  </a:cxn>
                  <a:cxn ang="0">
                    <a:pos x="273" y="20"/>
                  </a:cxn>
                  <a:cxn ang="0">
                    <a:pos x="273" y="31"/>
                  </a:cxn>
                  <a:cxn ang="0">
                    <a:pos x="271" y="46"/>
                  </a:cxn>
                  <a:cxn ang="0">
                    <a:pos x="269" y="63"/>
                  </a:cxn>
                  <a:cxn ang="0">
                    <a:pos x="269" y="80"/>
                  </a:cxn>
                  <a:cxn ang="0">
                    <a:pos x="268" y="91"/>
                  </a:cxn>
                  <a:cxn ang="0">
                    <a:pos x="268" y="103"/>
                  </a:cxn>
                  <a:cxn ang="0">
                    <a:pos x="266" y="113"/>
                  </a:cxn>
                  <a:cxn ang="0">
                    <a:pos x="266" y="126"/>
                  </a:cxn>
                  <a:cxn ang="0">
                    <a:pos x="264" y="138"/>
                  </a:cxn>
                  <a:cxn ang="0">
                    <a:pos x="264" y="153"/>
                  </a:cxn>
                  <a:cxn ang="0">
                    <a:pos x="264" y="164"/>
                  </a:cxn>
                  <a:cxn ang="0">
                    <a:pos x="263" y="174"/>
                  </a:cxn>
                  <a:cxn ang="0">
                    <a:pos x="263" y="183"/>
                  </a:cxn>
                  <a:cxn ang="0">
                    <a:pos x="261" y="199"/>
                  </a:cxn>
                  <a:cxn ang="0">
                    <a:pos x="261" y="211"/>
                  </a:cxn>
                  <a:cxn ang="0">
                    <a:pos x="259" y="221"/>
                  </a:cxn>
                  <a:cxn ang="0">
                    <a:pos x="259" y="233"/>
                  </a:cxn>
                  <a:cxn ang="0">
                    <a:pos x="258" y="243"/>
                  </a:cxn>
                  <a:cxn ang="0">
                    <a:pos x="256" y="263"/>
                  </a:cxn>
                  <a:cxn ang="0">
                    <a:pos x="256" y="269"/>
                  </a:cxn>
                  <a:cxn ang="0">
                    <a:pos x="254" y="281"/>
                  </a:cxn>
                  <a:cxn ang="0">
                    <a:pos x="253" y="294"/>
                  </a:cxn>
                  <a:cxn ang="0">
                    <a:pos x="253" y="311"/>
                  </a:cxn>
                  <a:cxn ang="0">
                    <a:pos x="253" y="323"/>
                  </a:cxn>
                  <a:cxn ang="0">
                    <a:pos x="251" y="331"/>
                  </a:cxn>
                  <a:cxn ang="0">
                    <a:pos x="251" y="339"/>
                  </a:cxn>
                  <a:cxn ang="0">
                    <a:pos x="251" y="349"/>
                  </a:cxn>
                  <a:cxn ang="0">
                    <a:pos x="244" y="371"/>
                  </a:cxn>
                  <a:cxn ang="0">
                    <a:pos x="236" y="371"/>
                  </a:cxn>
                  <a:cxn ang="0">
                    <a:pos x="225" y="371"/>
                  </a:cxn>
                  <a:cxn ang="0">
                    <a:pos x="213" y="369"/>
                  </a:cxn>
                  <a:cxn ang="0">
                    <a:pos x="201" y="367"/>
                  </a:cxn>
                  <a:cxn ang="0">
                    <a:pos x="190" y="367"/>
                  </a:cxn>
                  <a:cxn ang="0">
                    <a:pos x="181" y="367"/>
                  </a:cxn>
                  <a:cxn ang="0">
                    <a:pos x="173" y="366"/>
                  </a:cxn>
                  <a:cxn ang="0">
                    <a:pos x="161" y="366"/>
                  </a:cxn>
                  <a:cxn ang="0">
                    <a:pos x="150" y="364"/>
                  </a:cxn>
                  <a:cxn ang="0">
                    <a:pos x="140" y="364"/>
                  </a:cxn>
                  <a:cxn ang="0">
                    <a:pos x="128" y="362"/>
                  </a:cxn>
                  <a:cxn ang="0">
                    <a:pos x="121" y="362"/>
                  </a:cxn>
                  <a:cxn ang="0">
                    <a:pos x="111" y="362"/>
                  </a:cxn>
                  <a:cxn ang="0">
                    <a:pos x="100" y="361"/>
                  </a:cxn>
                  <a:cxn ang="0">
                    <a:pos x="88" y="359"/>
                  </a:cxn>
                  <a:cxn ang="0">
                    <a:pos x="76" y="359"/>
                  </a:cxn>
                  <a:cxn ang="0">
                    <a:pos x="65" y="357"/>
                  </a:cxn>
                  <a:cxn ang="0">
                    <a:pos x="53" y="356"/>
                  </a:cxn>
                  <a:cxn ang="0">
                    <a:pos x="41" y="356"/>
                  </a:cxn>
                  <a:cxn ang="0">
                    <a:pos x="30" y="354"/>
                  </a:cxn>
                  <a:cxn ang="0">
                    <a:pos x="21" y="354"/>
                  </a:cxn>
                  <a:cxn ang="0">
                    <a:pos x="11" y="352"/>
                  </a:cxn>
                  <a:cxn ang="0">
                    <a:pos x="5" y="351"/>
                  </a:cxn>
                  <a:cxn ang="0">
                    <a:pos x="0" y="354"/>
                  </a:cxn>
                  <a:cxn ang="0">
                    <a:pos x="6" y="369"/>
                  </a:cxn>
                </a:cxnLst>
                <a:rect l="0" t="0" r="r" b="b"/>
                <a:pathLst>
                  <a:path w="276" h="371">
                    <a:moveTo>
                      <a:pt x="276" y="0"/>
                    </a:moveTo>
                    <a:lnTo>
                      <a:pt x="274" y="1"/>
                    </a:lnTo>
                    <a:lnTo>
                      <a:pt x="273" y="6"/>
                    </a:lnTo>
                    <a:lnTo>
                      <a:pt x="273" y="8"/>
                    </a:lnTo>
                    <a:lnTo>
                      <a:pt x="273" y="15"/>
                    </a:lnTo>
                    <a:lnTo>
                      <a:pt x="273" y="20"/>
                    </a:lnTo>
                    <a:lnTo>
                      <a:pt x="273" y="25"/>
                    </a:lnTo>
                    <a:lnTo>
                      <a:pt x="273" y="31"/>
                    </a:lnTo>
                    <a:lnTo>
                      <a:pt x="271" y="36"/>
                    </a:lnTo>
                    <a:lnTo>
                      <a:pt x="271" y="46"/>
                    </a:lnTo>
                    <a:lnTo>
                      <a:pt x="271" y="53"/>
                    </a:lnTo>
                    <a:lnTo>
                      <a:pt x="269" y="63"/>
                    </a:lnTo>
                    <a:lnTo>
                      <a:pt x="269" y="70"/>
                    </a:lnTo>
                    <a:lnTo>
                      <a:pt x="269" y="80"/>
                    </a:lnTo>
                    <a:lnTo>
                      <a:pt x="269" y="85"/>
                    </a:lnTo>
                    <a:lnTo>
                      <a:pt x="268" y="91"/>
                    </a:lnTo>
                    <a:lnTo>
                      <a:pt x="268" y="96"/>
                    </a:lnTo>
                    <a:lnTo>
                      <a:pt x="268" y="103"/>
                    </a:lnTo>
                    <a:lnTo>
                      <a:pt x="268" y="108"/>
                    </a:lnTo>
                    <a:lnTo>
                      <a:pt x="266" y="113"/>
                    </a:lnTo>
                    <a:lnTo>
                      <a:pt x="266" y="119"/>
                    </a:lnTo>
                    <a:lnTo>
                      <a:pt x="266" y="126"/>
                    </a:lnTo>
                    <a:lnTo>
                      <a:pt x="266" y="133"/>
                    </a:lnTo>
                    <a:lnTo>
                      <a:pt x="264" y="138"/>
                    </a:lnTo>
                    <a:lnTo>
                      <a:pt x="264" y="143"/>
                    </a:lnTo>
                    <a:lnTo>
                      <a:pt x="264" y="153"/>
                    </a:lnTo>
                    <a:lnTo>
                      <a:pt x="264" y="158"/>
                    </a:lnTo>
                    <a:lnTo>
                      <a:pt x="264" y="164"/>
                    </a:lnTo>
                    <a:lnTo>
                      <a:pt x="263" y="168"/>
                    </a:lnTo>
                    <a:lnTo>
                      <a:pt x="263" y="174"/>
                    </a:lnTo>
                    <a:lnTo>
                      <a:pt x="263" y="178"/>
                    </a:lnTo>
                    <a:lnTo>
                      <a:pt x="263" y="183"/>
                    </a:lnTo>
                    <a:lnTo>
                      <a:pt x="263" y="189"/>
                    </a:lnTo>
                    <a:lnTo>
                      <a:pt x="261" y="199"/>
                    </a:lnTo>
                    <a:lnTo>
                      <a:pt x="261" y="206"/>
                    </a:lnTo>
                    <a:lnTo>
                      <a:pt x="261" y="211"/>
                    </a:lnTo>
                    <a:lnTo>
                      <a:pt x="259" y="216"/>
                    </a:lnTo>
                    <a:lnTo>
                      <a:pt x="259" y="221"/>
                    </a:lnTo>
                    <a:lnTo>
                      <a:pt x="259" y="226"/>
                    </a:lnTo>
                    <a:lnTo>
                      <a:pt x="259" y="233"/>
                    </a:lnTo>
                    <a:lnTo>
                      <a:pt x="258" y="238"/>
                    </a:lnTo>
                    <a:lnTo>
                      <a:pt x="258" y="243"/>
                    </a:lnTo>
                    <a:lnTo>
                      <a:pt x="256" y="258"/>
                    </a:lnTo>
                    <a:lnTo>
                      <a:pt x="256" y="263"/>
                    </a:lnTo>
                    <a:lnTo>
                      <a:pt x="256" y="268"/>
                    </a:lnTo>
                    <a:lnTo>
                      <a:pt x="256" y="269"/>
                    </a:lnTo>
                    <a:lnTo>
                      <a:pt x="254" y="274"/>
                    </a:lnTo>
                    <a:lnTo>
                      <a:pt x="254" y="281"/>
                    </a:lnTo>
                    <a:lnTo>
                      <a:pt x="254" y="284"/>
                    </a:lnTo>
                    <a:lnTo>
                      <a:pt x="253" y="294"/>
                    </a:lnTo>
                    <a:lnTo>
                      <a:pt x="253" y="301"/>
                    </a:lnTo>
                    <a:lnTo>
                      <a:pt x="253" y="311"/>
                    </a:lnTo>
                    <a:lnTo>
                      <a:pt x="253" y="316"/>
                    </a:lnTo>
                    <a:lnTo>
                      <a:pt x="253" y="323"/>
                    </a:lnTo>
                    <a:lnTo>
                      <a:pt x="253" y="326"/>
                    </a:lnTo>
                    <a:lnTo>
                      <a:pt x="251" y="331"/>
                    </a:lnTo>
                    <a:lnTo>
                      <a:pt x="251" y="337"/>
                    </a:lnTo>
                    <a:lnTo>
                      <a:pt x="251" y="339"/>
                    </a:lnTo>
                    <a:lnTo>
                      <a:pt x="251" y="344"/>
                    </a:lnTo>
                    <a:lnTo>
                      <a:pt x="251" y="349"/>
                    </a:lnTo>
                    <a:lnTo>
                      <a:pt x="249" y="366"/>
                    </a:lnTo>
                    <a:lnTo>
                      <a:pt x="244" y="371"/>
                    </a:lnTo>
                    <a:lnTo>
                      <a:pt x="241" y="371"/>
                    </a:lnTo>
                    <a:lnTo>
                      <a:pt x="236" y="371"/>
                    </a:lnTo>
                    <a:lnTo>
                      <a:pt x="229" y="371"/>
                    </a:lnTo>
                    <a:lnTo>
                      <a:pt x="225" y="371"/>
                    </a:lnTo>
                    <a:lnTo>
                      <a:pt x="218" y="369"/>
                    </a:lnTo>
                    <a:lnTo>
                      <a:pt x="213" y="369"/>
                    </a:lnTo>
                    <a:lnTo>
                      <a:pt x="208" y="369"/>
                    </a:lnTo>
                    <a:lnTo>
                      <a:pt x="201" y="367"/>
                    </a:lnTo>
                    <a:lnTo>
                      <a:pt x="196" y="367"/>
                    </a:lnTo>
                    <a:lnTo>
                      <a:pt x="190" y="367"/>
                    </a:lnTo>
                    <a:lnTo>
                      <a:pt x="186" y="367"/>
                    </a:lnTo>
                    <a:lnTo>
                      <a:pt x="181" y="367"/>
                    </a:lnTo>
                    <a:lnTo>
                      <a:pt x="178" y="367"/>
                    </a:lnTo>
                    <a:lnTo>
                      <a:pt x="173" y="366"/>
                    </a:lnTo>
                    <a:lnTo>
                      <a:pt x="166" y="366"/>
                    </a:lnTo>
                    <a:lnTo>
                      <a:pt x="161" y="366"/>
                    </a:lnTo>
                    <a:lnTo>
                      <a:pt x="155" y="366"/>
                    </a:lnTo>
                    <a:lnTo>
                      <a:pt x="150" y="364"/>
                    </a:lnTo>
                    <a:lnTo>
                      <a:pt x="145" y="364"/>
                    </a:lnTo>
                    <a:lnTo>
                      <a:pt x="140" y="364"/>
                    </a:lnTo>
                    <a:lnTo>
                      <a:pt x="133" y="362"/>
                    </a:lnTo>
                    <a:lnTo>
                      <a:pt x="128" y="362"/>
                    </a:lnTo>
                    <a:lnTo>
                      <a:pt x="121" y="362"/>
                    </a:lnTo>
                    <a:lnTo>
                      <a:pt x="121" y="362"/>
                    </a:lnTo>
                    <a:lnTo>
                      <a:pt x="115" y="362"/>
                    </a:lnTo>
                    <a:lnTo>
                      <a:pt x="111" y="362"/>
                    </a:lnTo>
                    <a:lnTo>
                      <a:pt x="105" y="361"/>
                    </a:lnTo>
                    <a:lnTo>
                      <a:pt x="100" y="361"/>
                    </a:lnTo>
                    <a:lnTo>
                      <a:pt x="93" y="361"/>
                    </a:lnTo>
                    <a:lnTo>
                      <a:pt x="88" y="359"/>
                    </a:lnTo>
                    <a:lnTo>
                      <a:pt x="81" y="359"/>
                    </a:lnTo>
                    <a:lnTo>
                      <a:pt x="76" y="359"/>
                    </a:lnTo>
                    <a:lnTo>
                      <a:pt x="70" y="357"/>
                    </a:lnTo>
                    <a:lnTo>
                      <a:pt x="65" y="357"/>
                    </a:lnTo>
                    <a:lnTo>
                      <a:pt x="58" y="357"/>
                    </a:lnTo>
                    <a:lnTo>
                      <a:pt x="53" y="356"/>
                    </a:lnTo>
                    <a:lnTo>
                      <a:pt x="46" y="356"/>
                    </a:lnTo>
                    <a:lnTo>
                      <a:pt x="41" y="356"/>
                    </a:lnTo>
                    <a:lnTo>
                      <a:pt x="35" y="354"/>
                    </a:lnTo>
                    <a:lnTo>
                      <a:pt x="30" y="354"/>
                    </a:lnTo>
                    <a:lnTo>
                      <a:pt x="23" y="354"/>
                    </a:lnTo>
                    <a:lnTo>
                      <a:pt x="21" y="354"/>
                    </a:lnTo>
                    <a:lnTo>
                      <a:pt x="16" y="352"/>
                    </a:lnTo>
                    <a:lnTo>
                      <a:pt x="11" y="352"/>
                    </a:lnTo>
                    <a:lnTo>
                      <a:pt x="5" y="352"/>
                    </a:lnTo>
                    <a:lnTo>
                      <a:pt x="5" y="351"/>
                    </a:lnTo>
                    <a:lnTo>
                      <a:pt x="0" y="351"/>
                    </a:lnTo>
                    <a:lnTo>
                      <a:pt x="0" y="354"/>
                    </a:lnTo>
                    <a:lnTo>
                      <a:pt x="3" y="364"/>
                    </a:lnTo>
                    <a:lnTo>
                      <a:pt x="6" y="369"/>
                    </a:lnTo>
                    <a:lnTo>
                      <a:pt x="8" y="371"/>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33" name="Freeform 665"/>
              <p:cNvSpPr>
                <a:spLocks/>
              </p:cNvSpPr>
              <p:nvPr/>
            </p:nvSpPr>
            <p:spPr bwMode="auto">
              <a:xfrm>
                <a:off x="11078359" y="2259445"/>
                <a:ext cx="111285" cy="1073817"/>
              </a:xfrm>
              <a:custGeom>
                <a:avLst/>
                <a:gdLst/>
                <a:ahLst/>
                <a:cxnLst>
                  <a:cxn ang="0">
                    <a:pos x="2" y="782"/>
                  </a:cxn>
                  <a:cxn ang="0">
                    <a:pos x="3" y="767"/>
                  </a:cxn>
                  <a:cxn ang="0">
                    <a:pos x="7" y="750"/>
                  </a:cxn>
                  <a:cxn ang="0">
                    <a:pos x="8" y="727"/>
                  </a:cxn>
                  <a:cxn ang="0">
                    <a:pos x="10" y="720"/>
                  </a:cxn>
                  <a:cxn ang="0">
                    <a:pos x="12" y="697"/>
                  </a:cxn>
                  <a:cxn ang="0">
                    <a:pos x="13" y="685"/>
                  </a:cxn>
                  <a:cxn ang="0">
                    <a:pos x="15" y="674"/>
                  </a:cxn>
                  <a:cxn ang="0">
                    <a:pos x="18" y="650"/>
                  </a:cxn>
                  <a:cxn ang="0">
                    <a:pos x="20" y="639"/>
                  </a:cxn>
                  <a:cxn ang="0">
                    <a:pos x="23" y="617"/>
                  </a:cxn>
                  <a:cxn ang="0">
                    <a:pos x="25" y="600"/>
                  </a:cxn>
                  <a:cxn ang="0">
                    <a:pos x="27" y="590"/>
                  </a:cxn>
                  <a:cxn ang="0">
                    <a:pos x="28" y="572"/>
                  </a:cxn>
                  <a:cxn ang="0">
                    <a:pos x="30" y="555"/>
                  </a:cxn>
                  <a:cxn ang="0">
                    <a:pos x="33" y="539"/>
                  </a:cxn>
                  <a:cxn ang="0">
                    <a:pos x="35" y="512"/>
                  </a:cxn>
                  <a:cxn ang="0">
                    <a:pos x="38" y="496"/>
                  </a:cxn>
                  <a:cxn ang="0">
                    <a:pos x="40" y="476"/>
                  </a:cxn>
                  <a:cxn ang="0">
                    <a:pos x="42" y="464"/>
                  </a:cxn>
                  <a:cxn ang="0">
                    <a:pos x="45" y="442"/>
                  </a:cxn>
                  <a:cxn ang="0">
                    <a:pos x="47" y="422"/>
                  </a:cxn>
                  <a:cxn ang="0">
                    <a:pos x="50" y="406"/>
                  </a:cxn>
                  <a:cxn ang="0">
                    <a:pos x="52" y="391"/>
                  </a:cxn>
                  <a:cxn ang="0">
                    <a:pos x="55" y="362"/>
                  </a:cxn>
                  <a:cxn ang="0">
                    <a:pos x="57" y="346"/>
                  </a:cxn>
                  <a:cxn ang="0">
                    <a:pos x="60" y="324"/>
                  </a:cxn>
                  <a:cxn ang="0">
                    <a:pos x="62" y="302"/>
                  </a:cxn>
                  <a:cxn ang="0">
                    <a:pos x="65" y="286"/>
                  </a:cxn>
                  <a:cxn ang="0">
                    <a:pos x="67" y="264"/>
                  </a:cxn>
                  <a:cxn ang="0">
                    <a:pos x="68" y="249"/>
                  </a:cxn>
                  <a:cxn ang="0">
                    <a:pos x="72" y="228"/>
                  </a:cxn>
                  <a:cxn ang="0">
                    <a:pos x="73" y="211"/>
                  </a:cxn>
                  <a:cxn ang="0">
                    <a:pos x="77" y="194"/>
                  </a:cxn>
                  <a:cxn ang="0">
                    <a:pos x="78" y="173"/>
                  </a:cxn>
                  <a:cxn ang="0">
                    <a:pos x="80" y="156"/>
                  </a:cxn>
                  <a:cxn ang="0">
                    <a:pos x="82" y="148"/>
                  </a:cxn>
                  <a:cxn ang="0">
                    <a:pos x="85" y="124"/>
                  </a:cxn>
                  <a:cxn ang="0">
                    <a:pos x="88" y="103"/>
                  </a:cxn>
                  <a:cxn ang="0">
                    <a:pos x="90" y="81"/>
                  </a:cxn>
                  <a:cxn ang="0">
                    <a:pos x="93" y="59"/>
                  </a:cxn>
                  <a:cxn ang="0">
                    <a:pos x="95" y="48"/>
                  </a:cxn>
                  <a:cxn ang="0">
                    <a:pos x="97" y="31"/>
                  </a:cxn>
                  <a:cxn ang="0">
                    <a:pos x="98" y="14"/>
                  </a:cxn>
                  <a:cxn ang="0">
                    <a:pos x="100" y="0"/>
                  </a:cxn>
                </a:cxnLst>
                <a:rect l="0" t="0" r="r" b="b"/>
                <a:pathLst>
                  <a:path w="100" h="793">
                    <a:moveTo>
                      <a:pt x="0" y="793"/>
                    </a:moveTo>
                    <a:lnTo>
                      <a:pt x="2" y="788"/>
                    </a:lnTo>
                    <a:lnTo>
                      <a:pt x="2" y="782"/>
                    </a:lnTo>
                    <a:lnTo>
                      <a:pt x="3" y="777"/>
                    </a:lnTo>
                    <a:lnTo>
                      <a:pt x="3" y="772"/>
                    </a:lnTo>
                    <a:lnTo>
                      <a:pt x="3" y="767"/>
                    </a:lnTo>
                    <a:lnTo>
                      <a:pt x="5" y="760"/>
                    </a:lnTo>
                    <a:lnTo>
                      <a:pt x="5" y="755"/>
                    </a:lnTo>
                    <a:lnTo>
                      <a:pt x="7" y="750"/>
                    </a:lnTo>
                    <a:lnTo>
                      <a:pt x="7" y="743"/>
                    </a:lnTo>
                    <a:lnTo>
                      <a:pt x="8" y="734"/>
                    </a:lnTo>
                    <a:lnTo>
                      <a:pt x="8" y="727"/>
                    </a:lnTo>
                    <a:lnTo>
                      <a:pt x="10" y="722"/>
                    </a:lnTo>
                    <a:lnTo>
                      <a:pt x="10" y="722"/>
                    </a:lnTo>
                    <a:lnTo>
                      <a:pt x="10" y="720"/>
                    </a:lnTo>
                    <a:lnTo>
                      <a:pt x="10" y="714"/>
                    </a:lnTo>
                    <a:lnTo>
                      <a:pt x="12" y="709"/>
                    </a:lnTo>
                    <a:lnTo>
                      <a:pt x="12" y="697"/>
                    </a:lnTo>
                    <a:lnTo>
                      <a:pt x="13" y="692"/>
                    </a:lnTo>
                    <a:lnTo>
                      <a:pt x="13" y="687"/>
                    </a:lnTo>
                    <a:lnTo>
                      <a:pt x="13" y="685"/>
                    </a:lnTo>
                    <a:lnTo>
                      <a:pt x="15" y="680"/>
                    </a:lnTo>
                    <a:lnTo>
                      <a:pt x="15" y="679"/>
                    </a:lnTo>
                    <a:lnTo>
                      <a:pt x="15" y="674"/>
                    </a:lnTo>
                    <a:lnTo>
                      <a:pt x="17" y="667"/>
                    </a:lnTo>
                    <a:lnTo>
                      <a:pt x="18" y="657"/>
                    </a:lnTo>
                    <a:lnTo>
                      <a:pt x="18" y="650"/>
                    </a:lnTo>
                    <a:lnTo>
                      <a:pt x="18" y="649"/>
                    </a:lnTo>
                    <a:lnTo>
                      <a:pt x="20" y="642"/>
                    </a:lnTo>
                    <a:lnTo>
                      <a:pt x="20" y="639"/>
                    </a:lnTo>
                    <a:lnTo>
                      <a:pt x="22" y="629"/>
                    </a:lnTo>
                    <a:lnTo>
                      <a:pt x="22" y="622"/>
                    </a:lnTo>
                    <a:lnTo>
                      <a:pt x="23" y="617"/>
                    </a:lnTo>
                    <a:lnTo>
                      <a:pt x="23" y="612"/>
                    </a:lnTo>
                    <a:lnTo>
                      <a:pt x="23" y="605"/>
                    </a:lnTo>
                    <a:lnTo>
                      <a:pt x="25" y="600"/>
                    </a:lnTo>
                    <a:lnTo>
                      <a:pt x="25" y="599"/>
                    </a:lnTo>
                    <a:lnTo>
                      <a:pt x="25" y="597"/>
                    </a:lnTo>
                    <a:lnTo>
                      <a:pt x="27" y="590"/>
                    </a:lnTo>
                    <a:lnTo>
                      <a:pt x="27" y="589"/>
                    </a:lnTo>
                    <a:lnTo>
                      <a:pt x="27" y="584"/>
                    </a:lnTo>
                    <a:lnTo>
                      <a:pt x="28" y="572"/>
                    </a:lnTo>
                    <a:lnTo>
                      <a:pt x="30" y="567"/>
                    </a:lnTo>
                    <a:lnTo>
                      <a:pt x="30" y="562"/>
                    </a:lnTo>
                    <a:lnTo>
                      <a:pt x="30" y="555"/>
                    </a:lnTo>
                    <a:lnTo>
                      <a:pt x="32" y="550"/>
                    </a:lnTo>
                    <a:lnTo>
                      <a:pt x="32" y="544"/>
                    </a:lnTo>
                    <a:lnTo>
                      <a:pt x="33" y="539"/>
                    </a:lnTo>
                    <a:lnTo>
                      <a:pt x="33" y="527"/>
                    </a:lnTo>
                    <a:lnTo>
                      <a:pt x="35" y="522"/>
                    </a:lnTo>
                    <a:lnTo>
                      <a:pt x="35" y="512"/>
                    </a:lnTo>
                    <a:lnTo>
                      <a:pt x="37" y="505"/>
                    </a:lnTo>
                    <a:lnTo>
                      <a:pt x="37" y="500"/>
                    </a:lnTo>
                    <a:lnTo>
                      <a:pt x="38" y="496"/>
                    </a:lnTo>
                    <a:lnTo>
                      <a:pt x="38" y="492"/>
                    </a:lnTo>
                    <a:lnTo>
                      <a:pt x="40" y="487"/>
                    </a:lnTo>
                    <a:lnTo>
                      <a:pt x="40" y="476"/>
                    </a:lnTo>
                    <a:lnTo>
                      <a:pt x="42" y="471"/>
                    </a:lnTo>
                    <a:lnTo>
                      <a:pt x="42" y="466"/>
                    </a:lnTo>
                    <a:lnTo>
                      <a:pt x="42" y="464"/>
                    </a:lnTo>
                    <a:lnTo>
                      <a:pt x="43" y="459"/>
                    </a:lnTo>
                    <a:lnTo>
                      <a:pt x="43" y="447"/>
                    </a:lnTo>
                    <a:lnTo>
                      <a:pt x="45" y="442"/>
                    </a:lnTo>
                    <a:lnTo>
                      <a:pt x="45" y="439"/>
                    </a:lnTo>
                    <a:lnTo>
                      <a:pt x="47" y="434"/>
                    </a:lnTo>
                    <a:lnTo>
                      <a:pt x="47" y="422"/>
                    </a:lnTo>
                    <a:lnTo>
                      <a:pt x="48" y="417"/>
                    </a:lnTo>
                    <a:lnTo>
                      <a:pt x="48" y="412"/>
                    </a:lnTo>
                    <a:lnTo>
                      <a:pt x="50" y="406"/>
                    </a:lnTo>
                    <a:lnTo>
                      <a:pt x="50" y="401"/>
                    </a:lnTo>
                    <a:lnTo>
                      <a:pt x="50" y="396"/>
                    </a:lnTo>
                    <a:lnTo>
                      <a:pt x="52" y="391"/>
                    </a:lnTo>
                    <a:lnTo>
                      <a:pt x="53" y="379"/>
                    </a:lnTo>
                    <a:lnTo>
                      <a:pt x="53" y="372"/>
                    </a:lnTo>
                    <a:lnTo>
                      <a:pt x="55" y="362"/>
                    </a:lnTo>
                    <a:lnTo>
                      <a:pt x="55" y="357"/>
                    </a:lnTo>
                    <a:lnTo>
                      <a:pt x="57" y="351"/>
                    </a:lnTo>
                    <a:lnTo>
                      <a:pt x="57" y="346"/>
                    </a:lnTo>
                    <a:lnTo>
                      <a:pt x="58" y="334"/>
                    </a:lnTo>
                    <a:lnTo>
                      <a:pt x="58" y="332"/>
                    </a:lnTo>
                    <a:lnTo>
                      <a:pt x="60" y="324"/>
                    </a:lnTo>
                    <a:lnTo>
                      <a:pt x="60" y="319"/>
                    </a:lnTo>
                    <a:lnTo>
                      <a:pt x="62" y="312"/>
                    </a:lnTo>
                    <a:lnTo>
                      <a:pt x="62" y="302"/>
                    </a:lnTo>
                    <a:lnTo>
                      <a:pt x="63" y="296"/>
                    </a:lnTo>
                    <a:lnTo>
                      <a:pt x="63" y="291"/>
                    </a:lnTo>
                    <a:lnTo>
                      <a:pt x="65" y="286"/>
                    </a:lnTo>
                    <a:lnTo>
                      <a:pt x="65" y="274"/>
                    </a:lnTo>
                    <a:lnTo>
                      <a:pt x="67" y="269"/>
                    </a:lnTo>
                    <a:lnTo>
                      <a:pt x="67" y="264"/>
                    </a:lnTo>
                    <a:lnTo>
                      <a:pt x="68" y="261"/>
                    </a:lnTo>
                    <a:lnTo>
                      <a:pt x="68" y="254"/>
                    </a:lnTo>
                    <a:lnTo>
                      <a:pt x="68" y="249"/>
                    </a:lnTo>
                    <a:lnTo>
                      <a:pt x="70" y="244"/>
                    </a:lnTo>
                    <a:lnTo>
                      <a:pt x="72" y="233"/>
                    </a:lnTo>
                    <a:lnTo>
                      <a:pt x="72" y="228"/>
                    </a:lnTo>
                    <a:lnTo>
                      <a:pt x="72" y="223"/>
                    </a:lnTo>
                    <a:lnTo>
                      <a:pt x="73" y="218"/>
                    </a:lnTo>
                    <a:lnTo>
                      <a:pt x="73" y="211"/>
                    </a:lnTo>
                    <a:lnTo>
                      <a:pt x="75" y="206"/>
                    </a:lnTo>
                    <a:lnTo>
                      <a:pt x="75" y="201"/>
                    </a:lnTo>
                    <a:lnTo>
                      <a:pt x="77" y="194"/>
                    </a:lnTo>
                    <a:lnTo>
                      <a:pt x="77" y="189"/>
                    </a:lnTo>
                    <a:lnTo>
                      <a:pt x="77" y="184"/>
                    </a:lnTo>
                    <a:lnTo>
                      <a:pt x="78" y="173"/>
                    </a:lnTo>
                    <a:lnTo>
                      <a:pt x="80" y="168"/>
                    </a:lnTo>
                    <a:lnTo>
                      <a:pt x="80" y="161"/>
                    </a:lnTo>
                    <a:lnTo>
                      <a:pt x="80" y="156"/>
                    </a:lnTo>
                    <a:lnTo>
                      <a:pt x="82" y="154"/>
                    </a:lnTo>
                    <a:lnTo>
                      <a:pt x="82" y="153"/>
                    </a:lnTo>
                    <a:lnTo>
                      <a:pt x="82" y="148"/>
                    </a:lnTo>
                    <a:lnTo>
                      <a:pt x="83" y="141"/>
                    </a:lnTo>
                    <a:lnTo>
                      <a:pt x="83" y="136"/>
                    </a:lnTo>
                    <a:lnTo>
                      <a:pt x="85" y="124"/>
                    </a:lnTo>
                    <a:lnTo>
                      <a:pt x="85" y="119"/>
                    </a:lnTo>
                    <a:lnTo>
                      <a:pt x="87" y="108"/>
                    </a:lnTo>
                    <a:lnTo>
                      <a:pt x="88" y="103"/>
                    </a:lnTo>
                    <a:lnTo>
                      <a:pt x="88" y="91"/>
                    </a:lnTo>
                    <a:lnTo>
                      <a:pt x="90" y="86"/>
                    </a:lnTo>
                    <a:lnTo>
                      <a:pt x="90" y="81"/>
                    </a:lnTo>
                    <a:lnTo>
                      <a:pt x="92" y="76"/>
                    </a:lnTo>
                    <a:lnTo>
                      <a:pt x="92" y="64"/>
                    </a:lnTo>
                    <a:lnTo>
                      <a:pt x="93" y="59"/>
                    </a:lnTo>
                    <a:lnTo>
                      <a:pt x="93" y="59"/>
                    </a:lnTo>
                    <a:lnTo>
                      <a:pt x="93" y="54"/>
                    </a:lnTo>
                    <a:lnTo>
                      <a:pt x="95" y="48"/>
                    </a:lnTo>
                    <a:lnTo>
                      <a:pt x="95" y="43"/>
                    </a:lnTo>
                    <a:lnTo>
                      <a:pt x="95" y="38"/>
                    </a:lnTo>
                    <a:lnTo>
                      <a:pt x="97" y="31"/>
                    </a:lnTo>
                    <a:lnTo>
                      <a:pt x="97" y="26"/>
                    </a:lnTo>
                    <a:lnTo>
                      <a:pt x="98" y="21"/>
                    </a:lnTo>
                    <a:lnTo>
                      <a:pt x="98" y="14"/>
                    </a:lnTo>
                    <a:lnTo>
                      <a:pt x="100" y="11"/>
                    </a:lnTo>
                    <a:lnTo>
                      <a:pt x="100" y="6"/>
                    </a:lnTo>
                    <a:lnTo>
                      <a:pt x="100" y="0"/>
                    </a:lnTo>
                    <a:lnTo>
                      <a:pt x="100"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34" name="Freeform 666"/>
              <p:cNvSpPr>
                <a:spLocks/>
              </p:cNvSpPr>
              <p:nvPr/>
            </p:nvSpPr>
            <p:spPr bwMode="auto">
              <a:xfrm>
                <a:off x="10785679" y="2637244"/>
                <a:ext cx="359451" cy="64998"/>
              </a:xfrm>
              <a:custGeom>
                <a:avLst/>
                <a:gdLst/>
                <a:ahLst/>
                <a:cxnLst>
                  <a:cxn ang="0">
                    <a:pos x="316" y="48"/>
                  </a:cxn>
                  <a:cxn ang="0">
                    <a:pos x="306" y="47"/>
                  </a:cxn>
                  <a:cxn ang="0">
                    <a:pos x="295" y="45"/>
                  </a:cxn>
                  <a:cxn ang="0">
                    <a:pos x="286" y="45"/>
                  </a:cxn>
                  <a:cxn ang="0">
                    <a:pos x="275" y="43"/>
                  </a:cxn>
                  <a:cxn ang="0">
                    <a:pos x="265" y="42"/>
                  </a:cxn>
                  <a:cxn ang="0">
                    <a:pos x="255" y="40"/>
                  </a:cxn>
                  <a:cxn ang="0">
                    <a:pos x="245" y="38"/>
                  </a:cxn>
                  <a:cxn ang="0">
                    <a:pos x="233" y="37"/>
                  </a:cxn>
                  <a:cxn ang="0">
                    <a:pos x="223" y="35"/>
                  </a:cxn>
                  <a:cxn ang="0">
                    <a:pos x="212" y="33"/>
                  </a:cxn>
                  <a:cxn ang="0">
                    <a:pos x="202" y="32"/>
                  </a:cxn>
                  <a:cxn ang="0">
                    <a:pos x="192" y="30"/>
                  </a:cxn>
                  <a:cxn ang="0">
                    <a:pos x="183" y="30"/>
                  </a:cxn>
                  <a:cxn ang="0">
                    <a:pos x="175" y="28"/>
                  </a:cxn>
                  <a:cxn ang="0">
                    <a:pos x="170" y="28"/>
                  </a:cxn>
                  <a:cxn ang="0">
                    <a:pos x="163" y="27"/>
                  </a:cxn>
                  <a:cxn ang="0">
                    <a:pos x="153" y="25"/>
                  </a:cxn>
                  <a:cxn ang="0">
                    <a:pos x="143" y="23"/>
                  </a:cxn>
                  <a:cxn ang="0">
                    <a:pos x="132" y="22"/>
                  </a:cxn>
                  <a:cxn ang="0">
                    <a:pos x="122" y="20"/>
                  </a:cxn>
                  <a:cxn ang="0">
                    <a:pos x="110" y="18"/>
                  </a:cxn>
                  <a:cxn ang="0">
                    <a:pos x="100" y="17"/>
                  </a:cxn>
                  <a:cxn ang="0">
                    <a:pos x="92" y="15"/>
                  </a:cxn>
                  <a:cxn ang="0">
                    <a:pos x="82" y="13"/>
                  </a:cxn>
                  <a:cxn ang="0">
                    <a:pos x="70" y="12"/>
                  </a:cxn>
                  <a:cxn ang="0">
                    <a:pos x="60" y="10"/>
                  </a:cxn>
                  <a:cxn ang="0">
                    <a:pos x="50" y="8"/>
                  </a:cxn>
                  <a:cxn ang="0">
                    <a:pos x="38" y="7"/>
                  </a:cxn>
                  <a:cxn ang="0">
                    <a:pos x="30" y="5"/>
                  </a:cxn>
                  <a:cxn ang="0">
                    <a:pos x="23" y="3"/>
                  </a:cxn>
                  <a:cxn ang="0">
                    <a:pos x="12" y="2"/>
                  </a:cxn>
                  <a:cxn ang="0">
                    <a:pos x="2" y="0"/>
                  </a:cxn>
                </a:cxnLst>
                <a:rect l="0" t="0" r="r" b="b"/>
                <a:pathLst>
                  <a:path w="323" h="48">
                    <a:moveTo>
                      <a:pt x="323" y="48"/>
                    </a:moveTo>
                    <a:lnTo>
                      <a:pt x="316" y="48"/>
                    </a:lnTo>
                    <a:lnTo>
                      <a:pt x="311" y="47"/>
                    </a:lnTo>
                    <a:lnTo>
                      <a:pt x="306" y="47"/>
                    </a:lnTo>
                    <a:lnTo>
                      <a:pt x="300" y="47"/>
                    </a:lnTo>
                    <a:lnTo>
                      <a:pt x="295" y="45"/>
                    </a:lnTo>
                    <a:lnTo>
                      <a:pt x="290" y="45"/>
                    </a:lnTo>
                    <a:lnTo>
                      <a:pt x="286" y="45"/>
                    </a:lnTo>
                    <a:lnTo>
                      <a:pt x="281" y="43"/>
                    </a:lnTo>
                    <a:lnTo>
                      <a:pt x="275" y="43"/>
                    </a:lnTo>
                    <a:lnTo>
                      <a:pt x="270" y="42"/>
                    </a:lnTo>
                    <a:lnTo>
                      <a:pt x="265" y="42"/>
                    </a:lnTo>
                    <a:lnTo>
                      <a:pt x="261" y="40"/>
                    </a:lnTo>
                    <a:lnTo>
                      <a:pt x="255" y="40"/>
                    </a:lnTo>
                    <a:lnTo>
                      <a:pt x="250" y="40"/>
                    </a:lnTo>
                    <a:lnTo>
                      <a:pt x="245" y="38"/>
                    </a:lnTo>
                    <a:lnTo>
                      <a:pt x="240" y="38"/>
                    </a:lnTo>
                    <a:lnTo>
                      <a:pt x="233" y="37"/>
                    </a:lnTo>
                    <a:lnTo>
                      <a:pt x="228" y="37"/>
                    </a:lnTo>
                    <a:lnTo>
                      <a:pt x="223" y="35"/>
                    </a:lnTo>
                    <a:lnTo>
                      <a:pt x="218" y="35"/>
                    </a:lnTo>
                    <a:lnTo>
                      <a:pt x="212" y="33"/>
                    </a:lnTo>
                    <a:lnTo>
                      <a:pt x="207" y="33"/>
                    </a:lnTo>
                    <a:lnTo>
                      <a:pt x="202" y="32"/>
                    </a:lnTo>
                    <a:lnTo>
                      <a:pt x="197" y="32"/>
                    </a:lnTo>
                    <a:lnTo>
                      <a:pt x="192" y="30"/>
                    </a:lnTo>
                    <a:lnTo>
                      <a:pt x="185" y="30"/>
                    </a:lnTo>
                    <a:lnTo>
                      <a:pt x="183" y="30"/>
                    </a:lnTo>
                    <a:lnTo>
                      <a:pt x="182" y="28"/>
                    </a:lnTo>
                    <a:lnTo>
                      <a:pt x="175" y="28"/>
                    </a:lnTo>
                    <a:lnTo>
                      <a:pt x="172" y="28"/>
                    </a:lnTo>
                    <a:lnTo>
                      <a:pt x="170" y="28"/>
                    </a:lnTo>
                    <a:lnTo>
                      <a:pt x="168" y="27"/>
                    </a:lnTo>
                    <a:lnTo>
                      <a:pt x="163" y="27"/>
                    </a:lnTo>
                    <a:lnTo>
                      <a:pt x="158" y="27"/>
                    </a:lnTo>
                    <a:lnTo>
                      <a:pt x="153" y="25"/>
                    </a:lnTo>
                    <a:lnTo>
                      <a:pt x="148" y="25"/>
                    </a:lnTo>
                    <a:lnTo>
                      <a:pt x="143" y="23"/>
                    </a:lnTo>
                    <a:lnTo>
                      <a:pt x="137" y="23"/>
                    </a:lnTo>
                    <a:lnTo>
                      <a:pt x="132" y="22"/>
                    </a:lnTo>
                    <a:lnTo>
                      <a:pt x="127" y="22"/>
                    </a:lnTo>
                    <a:lnTo>
                      <a:pt x="122" y="20"/>
                    </a:lnTo>
                    <a:lnTo>
                      <a:pt x="117" y="20"/>
                    </a:lnTo>
                    <a:lnTo>
                      <a:pt x="110" y="18"/>
                    </a:lnTo>
                    <a:lnTo>
                      <a:pt x="105" y="17"/>
                    </a:lnTo>
                    <a:lnTo>
                      <a:pt x="100" y="17"/>
                    </a:lnTo>
                    <a:lnTo>
                      <a:pt x="98" y="17"/>
                    </a:lnTo>
                    <a:lnTo>
                      <a:pt x="92" y="15"/>
                    </a:lnTo>
                    <a:lnTo>
                      <a:pt x="87" y="15"/>
                    </a:lnTo>
                    <a:lnTo>
                      <a:pt x="82" y="13"/>
                    </a:lnTo>
                    <a:lnTo>
                      <a:pt x="77" y="13"/>
                    </a:lnTo>
                    <a:lnTo>
                      <a:pt x="70" y="12"/>
                    </a:lnTo>
                    <a:lnTo>
                      <a:pt x="65" y="12"/>
                    </a:lnTo>
                    <a:lnTo>
                      <a:pt x="60" y="10"/>
                    </a:lnTo>
                    <a:lnTo>
                      <a:pt x="55" y="10"/>
                    </a:lnTo>
                    <a:lnTo>
                      <a:pt x="50" y="8"/>
                    </a:lnTo>
                    <a:lnTo>
                      <a:pt x="43" y="7"/>
                    </a:lnTo>
                    <a:lnTo>
                      <a:pt x="38" y="7"/>
                    </a:lnTo>
                    <a:lnTo>
                      <a:pt x="33" y="5"/>
                    </a:lnTo>
                    <a:lnTo>
                      <a:pt x="30" y="5"/>
                    </a:lnTo>
                    <a:lnTo>
                      <a:pt x="23" y="3"/>
                    </a:lnTo>
                    <a:lnTo>
                      <a:pt x="23" y="3"/>
                    </a:lnTo>
                    <a:lnTo>
                      <a:pt x="17" y="3"/>
                    </a:lnTo>
                    <a:lnTo>
                      <a:pt x="12" y="2"/>
                    </a:lnTo>
                    <a:lnTo>
                      <a:pt x="7" y="0"/>
                    </a:lnTo>
                    <a:lnTo>
                      <a:pt x="2" y="0"/>
                    </a:lnTo>
                    <a:lnTo>
                      <a:pt x="0"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35" name="Freeform 667"/>
              <p:cNvSpPr>
                <a:spLocks/>
              </p:cNvSpPr>
              <p:nvPr/>
            </p:nvSpPr>
            <p:spPr bwMode="auto">
              <a:xfrm>
                <a:off x="10711118" y="2637244"/>
                <a:ext cx="74561" cy="212597"/>
              </a:xfrm>
              <a:custGeom>
                <a:avLst/>
                <a:gdLst/>
                <a:ahLst/>
                <a:cxnLst>
                  <a:cxn ang="0">
                    <a:pos x="0" y="157"/>
                  </a:cxn>
                  <a:cxn ang="0">
                    <a:pos x="0" y="157"/>
                  </a:cxn>
                  <a:cxn ang="0">
                    <a:pos x="0" y="152"/>
                  </a:cxn>
                  <a:cxn ang="0">
                    <a:pos x="0" y="145"/>
                  </a:cxn>
                  <a:cxn ang="0">
                    <a:pos x="7" y="142"/>
                  </a:cxn>
                  <a:cxn ang="0">
                    <a:pos x="7" y="135"/>
                  </a:cxn>
                  <a:cxn ang="0">
                    <a:pos x="7" y="130"/>
                  </a:cxn>
                  <a:cxn ang="0">
                    <a:pos x="7" y="128"/>
                  </a:cxn>
                  <a:cxn ang="0">
                    <a:pos x="7" y="123"/>
                  </a:cxn>
                  <a:cxn ang="0">
                    <a:pos x="5" y="118"/>
                  </a:cxn>
                  <a:cxn ang="0">
                    <a:pos x="5" y="112"/>
                  </a:cxn>
                  <a:cxn ang="0">
                    <a:pos x="9" y="105"/>
                  </a:cxn>
                  <a:cxn ang="0">
                    <a:pos x="7" y="100"/>
                  </a:cxn>
                  <a:cxn ang="0">
                    <a:pos x="7" y="95"/>
                  </a:cxn>
                  <a:cxn ang="0">
                    <a:pos x="7" y="90"/>
                  </a:cxn>
                  <a:cxn ang="0">
                    <a:pos x="10" y="85"/>
                  </a:cxn>
                  <a:cxn ang="0">
                    <a:pos x="9" y="78"/>
                  </a:cxn>
                  <a:cxn ang="0">
                    <a:pos x="7" y="73"/>
                  </a:cxn>
                  <a:cxn ang="0">
                    <a:pos x="7" y="73"/>
                  </a:cxn>
                  <a:cxn ang="0">
                    <a:pos x="9" y="72"/>
                  </a:cxn>
                  <a:cxn ang="0">
                    <a:pos x="10" y="67"/>
                  </a:cxn>
                  <a:cxn ang="0">
                    <a:pos x="15" y="63"/>
                  </a:cxn>
                  <a:cxn ang="0">
                    <a:pos x="22" y="62"/>
                  </a:cxn>
                  <a:cxn ang="0">
                    <a:pos x="27" y="65"/>
                  </a:cxn>
                  <a:cxn ang="0">
                    <a:pos x="32" y="65"/>
                  </a:cxn>
                  <a:cxn ang="0">
                    <a:pos x="37" y="70"/>
                  </a:cxn>
                  <a:cxn ang="0">
                    <a:pos x="39" y="77"/>
                  </a:cxn>
                  <a:cxn ang="0">
                    <a:pos x="45" y="78"/>
                  </a:cxn>
                  <a:cxn ang="0">
                    <a:pos x="50" y="72"/>
                  </a:cxn>
                  <a:cxn ang="0">
                    <a:pos x="54" y="67"/>
                  </a:cxn>
                  <a:cxn ang="0">
                    <a:pos x="55" y="65"/>
                  </a:cxn>
                  <a:cxn ang="0">
                    <a:pos x="60" y="42"/>
                  </a:cxn>
                  <a:cxn ang="0">
                    <a:pos x="60" y="37"/>
                  </a:cxn>
                  <a:cxn ang="0">
                    <a:pos x="64" y="20"/>
                  </a:cxn>
                  <a:cxn ang="0">
                    <a:pos x="65" y="17"/>
                  </a:cxn>
                  <a:cxn ang="0">
                    <a:pos x="65" y="15"/>
                  </a:cxn>
                  <a:cxn ang="0">
                    <a:pos x="65" y="8"/>
                  </a:cxn>
                  <a:cxn ang="0">
                    <a:pos x="67" y="3"/>
                  </a:cxn>
                  <a:cxn ang="0">
                    <a:pos x="67" y="0"/>
                  </a:cxn>
                </a:cxnLst>
                <a:rect l="0" t="0" r="r" b="b"/>
                <a:pathLst>
                  <a:path w="67" h="157">
                    <a:moveTo>
                      <a:pt x="0" y="157"/>
                    </a:moveTo>
                    <a:lnTo>
                      <a:pt x="0" y="157"/>
                    </a:lnTo>
                    <a:lnTo>
                      <a:pt x="0" y="152"/>
                    </a:lnTo>
                    <a:lnTo>
                      <a:pt x="0" y="145"/>
                    </a:lnTo>
                    <a:lnTo>
                      <a:pt x="7" y="142"/>
                    </a:lnTo>
                    <a:lnTo>
                      <a:pt x="7" y="135"/>
                    </a:lnTo>
                    <a:lnTo>
                      <a:pt x="7" y="130"/>
                    </a:lnTo>
                    <a:lnTo>
                      <a:pt x="7" y="128"/>
                    </a:lnTo>
                    <a:lnTo>
                      <a:pt x="7" y="123"/>
                    </a:lnTo>
                    <a:lnTo>
                      <a:pt x="5" y="118"/>
                    </a:lnTo>
                    <a:lnTo>
                      <a:pt x="5" y="112"/>
                    </a:lnTo>
                    <a:lnTo>
                      <a:pt x="9" y="105"/>
                    </a:lnTo>
                    <a:lnTo>
                      <a:pt x="7" y="100"/>
                    </a:lnTo>
                    <a:lnTo>
                      <a:pt x="7" y="95"/>
                    </a:lnTo>
                    <a:lnTo>
                      <a:pt x="7" y="90"/>
                    </a:lnTo>
                    <a:lnTo>
                      <a:pt x="10" y="85"/>
                    </a:lnTo>
                    <a:lnTo>
                      <a:pt x="9" y="78"/>
                    </a:lnTo>
                    <a:lnTo>
                      <a:pt x="7" y="73"/>
                    </a:lnTo>
                    <a:lnTo>
                      <a:pt x="7" y="73"/>
                    </a:lnTo>
                    <a:lnTo>
                      <a:pt x="9" y="72"/>
                    </a:lnTo>
                    <a:lnTo>
                      <a:pt x="10" y="67"/>
                    </a:lnTo>
                    <a:lnTo>
                      <a:pt x="15" y="63"/>
                    </a:lnTo>
                    <a:lnTo>
                      <a:pt x="22" y="62"/>
                    </a:lnTo>
                    <a:lnTo>
                      <a:pt x="27" y="65"/>
                    </a:lnTo>
                    <a:lnTo>
                      <a:pt x="32" y="65"/>
                    </a:lnTo>
                    <a:lnTo>
                      <a:pt x="37" y="70"/>
                    </a:lnTo>
                    <a:lnTo>
                      <a:pt x="39" y="77"/>
                    </a:lnTo>
                    <a:lnTo>
                      <a:pt x="45" y="78"/>
                    </a:lnTo>
                    <a:lnTo>
                      <a:pt x="50" y="72"/>
                    </a:lnTo>
                    <a:lnTo>
                      <a:pt x="54" y="67"/>
                    </a:lnTo>
                    <a:lnTo>
                      <a:pt x="55" y="65"/>
                    </a:lnTo>
                    <a:lnTo>
                      <a:pt x="60" y="42"/>
                    </a:lnTo>
                    <a:lnTo>
                      <a:pt x="60" y="37"/>
                    </a:lnTo>
                    <a:lnTo>
                      <a:pt x="64" y="20"/>
                    </a:lnTo>
                    <a:lnTo>
                      <a:pt x="65" y="17"/>
                    </a:lnTo>
                    <a:lnTo>
                      <a:pt x="65" y="15"/>
                    </a:lnTo>
                    <a:lnTo>
                      <a:pt x="65" y="8"/>
                    </a:lnTo>
                    <a:lnTo>
                      <a:pt x="67" y="3"/>
                    </a:lnTo>
                    <a:lnTo>
                      <a:pt x="67"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36" name="Freeform 668"/>
              <p:cNvSpPr>
                <a:spLocks/>
              </p:cNvSpPr>
              <p:nvPr/>
            </p:nvSpPr>
            <p:spPr bwMode="auto">
              <a:xfrm>
                <a:off x="10665491" y="2849841"/>
                <a:ext cx="72335" cy="249158"/>
              </a:xfrm>
              <a:custGeom>
                <a:avLst/>
                <a:gdLst/>
                <a:ahLst/>
                <a:cxnLst>
                  <a:cxn ang="0">
                    <a:pos x="0" y="184"/>
                  </a:cxn>
                  <a:cxn ang="0">
                    <a:pos x="6" y="183"/>
                  </a:cxn>
                  <a:cxn ang="0">
                    <a:pos x="8" y="184"/>
                  </a:cxn>
                  <a:cxn ang="0">
                    <a:pos x="13" y="184"/>
                  </a:cxn>
                  <a:cxn ang="0">
                    <a:pos x="15" y="179"/>
                  </a:cxn>
                  <a:cxn ang="0">
                    <a:pos x="20" y="176"/>
                  </a:cxn>
                  <a:cxn ang="0">
                    <a:pos x="20" y="173"/>
                  </a:cxn>
                  <a:cxn ang="0">
                    <a:pos x="20" y="168"/>
                  </a:cxn>
                  <a:cxn ang="0">
                    <a:pos x="20" y="163"/>
                  </a:cxn>
                  <a:cxn ang="0">
                    <a:pos x="15" y="159"/>
                  </a:cxn>
                  <a:cxn ang="0">
                    <a:pos x="8" y="158"/>
                  </a:cxn>
                  <a:cxn ang="0">
                    <a:pos x="8" y="153"/>
                  </a:cxn>
                  <a:cxn ang="0">
                    <a:pos x="10" y="148"/>
                  </a:cxn>
                  <a:cxn ang="0">
                    <a:pos x="11" y="143"/>
                  </a:cxn>
                  <a:cxn ang="0">
                    <a:pos x="11" y="141"/>
                  </a:cxn>
                  <a:cxn ang="0">
                    <a:pos x="8" y="136"/>
                  </a:cxn>
                  <a:cxn ang="0">
                    <a:pos x="11" y="131"/>
                  </a:cxn>
                  <a:cxn ang="0">
                    <a:pos x="16" y="128"/>
                  </a:cxn>
                  <a:cxn ang="0">
                    <a:pos x="21" y="123"/>
                  </a:cxn>
                  <a:cxn ang="0">
                    <a:pos x="21" y="121"/>
                  </a:cxn>
                  <a:cxn ang="0">
                    <a:pos x="21" y="121"/>
                  </a:cxn>
                  <a:cxn ang="0">
                    <a:pos x="26" y="116"/>
                  </a:cxn>
                  <a:cxn ang="0">
                    <a:pos x="26" y="114"/>
                  </a:cxn>
                  <a:cxn ang="0">
                    <a:pos x="28" y="109"/>
                  </a:cxn>
                  <a:cxn ang="0">
                    <a:pos x="31" y="104"/>
                  </a:cxn>
                  <a:cxn ang="0">
                    <a:pos x="31" y="99"/>
                  </a:cxn>
                  <a:cxn ang="0">
                    <a:pos x="31" y="94"/>
                  </a:cxn>
                  <a:cxn ang="0">
                    <a:pos x="33" y="89"/>
                  </a:cxn>
                  <a:cxn ang="0">
                    <a:pos x="33" y="89"/>
                  </a:cxn>
                  <a:cxn ang="0">
                    <a:pos x="35" y="84"/>
                  </a:cxn>
                  <a:cxn ang="0">
                    <a:pos x="40" y="81"/>
                  </a:cxn>
                  <a:cxn ang="0">
                    <a:pos x="41" y="76"/>
                  </a:cxn>
                  <a:cxn ang="0">
                    <a:pos x="46" y="73"/>
                  </a:cxn>
                  <a:cxn ang="0">
                    <a:pos x="48" y="73"/>
                  </a:cxn>
                  <a:cxn ang="0">
                    <a:pos x="53" y="69"/>
                  </a:cxn>
                  <a:cxn ang="0">
                    <a:pos x="60" y="66"/>
                  </a:cxn>
                  <a:cxn ang="0">
                    <a:pos x="65" y="61"/>
                  </a:cxn>
                  <a:cxn ang="0">
                    <a:pos x="60" y="56"/>
                  </a:cxn>
                  <a:cxn ang="0">
                    <a:pos x="55" y="51"/>
                  </a:cxn>
                  <a:cxn ang="0">
                    <a:pos x="50" y="46"/>
                  </a:cxn>
                  <a:cxn ang="0">
                    <a:pos x="51" y="41"/>
                  </a:cxn>
                  <a:cxn ang="0">
                    <a:pos x="51" y="40"/>
                  </a:cxn>
                  <a:cxn ang="0">
                    <a:pos x="48" y="35"/>
                  </a:cxn>
                  <a:cxn ang="0">
                    <a:pos x="48" y="30"/>
                  </a:cxn>
                  <a:cxn ang="0">
                    <a:pos x="46" y="25"/>
                  </a:cxn>
                  <a:cxn ang="0">
                    <a:pos x="46" y="23"/>
                  </a:cxn>
                  <a:cxn ang="0">
                    <a:pos x="46" y="21"/>
                  </a:cxn>
                  <a:cxn ang="0">
                    <a:pos x="43" y="16"/>
                  </a:cxn>
                  <a:cxn ang="0">
                    <a:pos x="40" y="11"/>
                  </a:cxn>
                  <a:cxn ang="0">
                    <a:pos x="40" y="5"/>
                  </a:cxn>
                  <a:cxn ang="0">
                    <a:pos x="41" y="0"/>
                  </a:cxn>
                </a:cxnLst>
                <a:rect l="0" t="0" r="r" b="b"/>
                <a:pathLst>
                  <a:path w="65" h="184">
                    <a:moveTo>
                      <a:pt x="0" y="184"/>
                    </a:moveTo>
                    <a:lnTo>
                      <a:pt x="6" y="183"/>
                    </a:lnTo>
                    <a:lnTo>
                      <a:pt x="8" y="184"/>
                    </a:lnTo>
                    <a:lnTo>
                      <a:pt x="13" y="184"/>
                    </a:lnTo>
                    <a:lnTo>
                      <a:pt x="15" y="179"/>
                    </a:lnTo>
                    <a:lnTo>
                      <a:pt x="20" y="176"/>
                    </a:lnTo>
                    <a:lnTo>
                      <a:pt x="20" y="173"/>
                    </a:lnTo>
                    <a:lnTo>
                      <a:pt x="20" y="168"/>
                    </a:lnTo>
                    <a:lnTo>
                      <a:pt x="20" y="163"/>
                    </a:lnTo>
                    <a:lnTo>
                      <a:pt x="15" y="159"/>
                    </a:lnTo>
                    <a:lnTo>
                      <a:pt x="8" y="158"/>
                    </a:lnTo>
                    <a:lnTo>
                      <a:pt x="8" y="153"/>
                    </a:lnTo>
                    <a:lnTo>
                      <a:pt x="10" y="148"/>
                    </a:lnTo>
                    <a:lnTo>
                      <a:pt x="11" y="143"/>
                    </a:lnTo>
                    <a:lnTo>
                      <a:pt x="11" y="141"/>
                    </a:lnTo>
                    <a:lnTo>
                      <a:pt x="8" y="136"/>
                    </a:lnTo>
                    <a:lnTo>
                      <a:pt x="11" y="131"/>
                    </a:lnTo>
                    <a:lnTo>
                      <a:pt x="16" y="128"/>
                    </a:lnTo>
                    <a:lnTo>
                      <a:pt x="21" y="123"/>
                    </a:lnTo>
                    <a:lnTo>
                      <a:pt x="21" y="121"/>
                    </a:lnTo>
                    <a:lnTo>
                      <a:pt x="21" y="121"/>
                    </a:lnTo>
                    <a:lnTo>
                      <a:pt x="26" y="116"/>
                    </a:lnTo>
                    <a:lnTo>
                      <a:pt x="26" y="114"/>
                    </a:lnTo>
                    <a:lnTo>
                      <a:pt x="28" y="109"/>
                    </a:lnTo>
                    <a:lnTo>
                      <a:pt x="31" y="104"/>
                    </a:lnTo>
                    <a:lnTo>
                      <a:pt x="31" y="99"/>
                    </a:lnTo>
                    <a:lnTo>
                      <a:pt x="31" y="94"/>
                    </a:lnTo>
                    <a:lnTo>
                      <a:pt x="33" y="89"/>
                    </a:lnTo>
                    <a:lnTo>
                      <a:pt x="33" y="89"/>
                    </a:lnTo>
                    <a:lnTo>
                      <a:pt x="35" y="84"/>
                    </a:lnTo>
                    <a:lnTo>
                      <a:pt x="40" y="81"/>
                    </a:lnTo>
                    <a:lnTo>
                      <a:pt x="41" y="76"/>
                    </a:lnTo>
                    <a:lnTo>
                      <a:pt x="46" y="73"/>
                    </a:lnTo>
                    <a:lnTo>
                      <a:pt x="48" y="73"/>
                    </a:lnTo>
                    <a:lnTo>
                      <a:pt x="53" y="69"/>
                    </a:lnTo>
                    <a:lnTo>
                      <a:pt x="60" y="66"/>
                    </a:lnTo>
                    <a:lnTo>
                      <a:pt x="65" y="61"/>
                    </a:lnTo>
                    <a:lnTo>
                      <a:pt x="60" y="56"/>
                    </a:lnTo>
                    <a:lnTo>
                      <a:pt x="55" y="51"/>
                    </a:lnTo>
                    <a:lnTo>
                      <a:pt x="50" y="46"/>
                    </a:lnTo>
                    <a:lnTo>
                      <a:pt x="51" y="41"/>
                    </a:lnTo>
                    <a:lnTo>
                      <a:pt x="51" y="40"/>
                    </a:lnTo>
                    <a:lnTo>
                      <a:pt x="48" y="35"/>
                    </a:lnTo>
                    <a:lnTo>
                      <a:pt x="48" y="30"/>
                    </a:lnTo>
                    <a:lnTo>
                      <a:pt x="46" y="25"/>
                    </a:lnTo>
                    <a:lnTo>
                      <a:pt x="46" y="23"/>
                    </a:lnTo>
                    <a:lnTo>
                      <a:pt x="46" y="21"/>
                    </a:lnTo>
                    <a:lnTo>
                      <a:pt x="43" y="16"/>
                    </a:lnTo>
                    <a:lnTo>
                      <a:pt x="40" y="11"/>
                    </a:lnTo>
                    <a:lnTo>
                      <a:pt x="40" y="5"/>
                    </a:lnTo>
                    <a:lnTo>
                      <a:pt x="41"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37" name="Freeform 669"/>
              <p:cNvSpPr>
                <a:spLocks/>
              </p:cNvSpPr>
              <p:nvPr/>
            </p:nvSpPr>
            <p:spPr bwMode="auto">
              <a:xfrm>
                <a:off x="10407309" y="1983204"/>
                <a:ext cx="303809" cy="866637"/>
              </a:xfrm>
              <a:custGeom>
                <a:avLst/>
                <a:gdLst/>
                <a:ahLst/>
                <a:cxnLst>
                  <a:cxn ang="0">
                    <a:pos x="268" y="633"/>
                  </a:cxn>
                  <a:cxn ang="0">
                    <a:pos x="262" y="623"/>
                  </a:cxn>
                  <a:cxn ang="0">
                    <a:pos x="250" y="605"/>
                  </a:cxn>
                  <a:cxn ang="0">
                    <a:pos x="238" y="588"/>
                  </a:cxn>
                  <a:cxn ang="0">
                    <a:pos x="232" y="581"/>
                  </a:cxn>
                  <a:cxn ang="0">
                    <a:pos x="222" y="565"/>
                  </a:cxn>
                  <a:cxn ang="0">
                    <a:pos x="210" y="548"/>
                  </a:cxn>
                  <a:cxn ang="0">
                    <a:pos x="200" y="531"/>
                  </a:cxn>
                  <a:cxn ang="0">
                    <a:pos x="192" y="520"/>
                  </a:cxn>
                  <a:cxn ang="0">
                    <a:pos x="180" y="505"/>
                  </a:cxn>
                  <a:cxn ang="0">
                    <a:pos x="170" y="490"/>
                  </a:cxn>
                  <a:cxn ang="0">
                    <a:pos x="162" y="478"/>
                  </a:cxn>
                  <a:cxn ang="0">
                    <a:pos x="153" y="465"/>
                  </a:cxn>
                  <a:cxn ang="0">
                    <a:pos x="139" y="443"/>
                  </a:cxn>
                  <a:cxn ang="0">
                    <a:pos x="127" y="427"/>
                  </a:cxn>
                  <a:cxn ang="0">
                    <a:pos x="115" y="408"/>
                  </a:cxn>
                  <a:cxn ang="0">
                    <a:pos x="104" y="393"/>
                  </a:cxn>
                  <a:cxn ang="0">
                    <a:pos x="90" y="372"/>
                  </a:cxn>
                  <a:cxn ang="0">
                    <a:pos x="79" y="355"/>
                  </a:cxn>
                  <a:cxn ang="0">
                    <a:pos x="67" y="338"/>
                  </a:cxn>
                  <a:cxn ang="0">
                    <a:pos x="55" y="322"/>
                  </a:cxn>
                  <a:cxn ang="0">
                    <a:pos x="45" y="305"/>
                  </a:cxn>
                  <a:cxn ang="0">
                    <a:pos x="37" y="293"/>
                  </a:cxn>
                  <a:cxn ang="0">
                    <a:pos x="25" y="277"/>
                  </a:cxn>
                  <a:cxn ang="0">
                    <a:pos x="15" y="263"/>
                  </a:cxn>
                  <a:cxn ang="0">
                    <a:pos x="5" y="247"/>
                  </a:cxn>
                  <a:cxn ang="0">
                    <a:pos x="0" y="242"/>
                  </a:cxn>
                  <a:cxn ang="0">
                    <a:pos x="4" y="223"/>
                  </a:cxn>
                  <a:cxn ang="0">
                    <a:pos x="7" y="212"/>
                  </a:cxn>
                  <a:cxn ang="0">
                    <a:pos x="9" y="205"/>
                  </a:cxn>
                  <a:cxn ang="0">
                    <a:pos x="12" y="194"/>
                  </a:cxn>
                  <a:cxn ang="0">
                    <a:pos x="15" y="182"/>
                  </a:cxn>
                  <a:cxn ang="0">
                    <a:pos x="19" y="165"/>
                  </a:cxn>
                  <a:cxn ang="0">
                    <a:pos x="22" y="150"/>
                  </a:cxn>
                  <a:cxn ang="0">
                    <a:pos x="25" y="137"/>
                  </a:cxn>
                  <a:cxn ang="0">
                    <a:pos x="32" y="115"/>
                  </a:cxn>
                  <a:cxn ang="0">
                    <a:pos x="35" y="100"/>
                  </a:cxn>
                  <a:cxn ang="0">
                    <a:pos x="39" y="84"/>
                  </a:cxn>
                  <a:cxn ang="0">
                    <a:pos x="44" y="62"/>
                  </a:cxn>
                  <a:cxn ang="0">
                    <a:pos x="49" y="47"/>
                  </a:cxn>
                  <a:cxn ang="0">
                    <a:pos x="52" y="30"/>
                  </a:cxn>
                  <a:cxn ang="0">
                    <a:pos x="55" y="15"/>
                  </a:cxn>
                  <a:cxn ang="0">
                    <a:pos x="59" y="0"/>
                  </a:cxn>
                </a:cxnLst>
                <a:rect l="0" t="0" r="r" b="b"/>
                <a:pathLst>
                  <a:path w="273" h="640">
                    <a:moveTo>
                      <a:pt x="273" y="640"/>
                    </a:moveTo>
                    <a:lnTo>
                      <a:pt x="273" y="640"/>
                    </a:lnTo>
                    <a:lnTo>
                      <a:pt x="268" y="633"/>
                    </a:lnTo>
                    <a:lnTo>
                      <a:pt x="265" y="628"/>
                    </a:lnTo>
                    <a:lnTo>
                      <a:pt x="262" y="623"/>
                    </a:lnTo>
                    <a:lnTo>
                      <a:pt x="262" y="623"/>
                    </a:lnTo>
                    <a:lnTo>
                      <a:pt x="253" y="611"/>
                    </a:lnTo>
                    <a:lnTo>
                      <a:pt x="253" y="610"/>
                    </a:lnTo>
                    <a:lnTo>
                      <a:pt x="250" y="605"/>
                    </a:lnTo>
                    <a:lnTo>
                      <a:pt x="245" y="600"/>
                    </a:lnTo>
                    <a:lnTo>
                      <a:pt x="242" y="595"/>
                    </a:lnTo>
                    <a:lnTo>
                      <a:pt x="238" y="588"/>
                    </a:lnTo>
                    <a:lnTo>
                      <a:pt x="235" y="583"/>
                    </a:lnTo>
                    <a:lnTo>
                      <a:pt x="233" y="583"/>
                    </a:lnTo>
                    <a:lnTo>
                      <a:pt x="232" y="581"/>
                    </a:lnTo>
                    <a:lnTo>
                      <a:pt x="228" y="575"/>
                    </a:lnTo>
                    <a:lnTo>
                      <a:pt x="225" y="570"/>
                    </a:lnTo>
                    <a:lnTo>
                      <a:pt x="222" y="565"/>
                    </a:lnTo>
                    <a:lnTo>
                      <a:pt x="218" y="560"/>
                    </a:lnTo>
                    <a:lnTo>
                      <a:pt x="213" y="553"/>
                    </a:lnTo>
                    <a:lnTo>
                      <a:pt x="210" y="548"/>
                    </a:lnTo>
                    <a:lnTo>
                      <a:pt x="207" y="543"/>
                    </a:lnTo>
                    <a:lnTo>
                      <a:pt x="203" y="536"/>
                    </a:lnTo>
                    <a:lnTo>
                      <a:pt x="200" y="531"/>
                    </a:lnTo>
                    <a:lnTo>
                      <a:pt x="197" y="526"/>
                    </a:lnTo>
                    <a:lnTo>
                      <a:pt x="195" y="526"/>
                    </a:lnTo>
                    <a:lnTo>
                      <a:pt x="192" y="520"/>
                    </a:lnTo>
                    <a:lnTo>
                      <a:pt x="188" y="515"/>
                    </a:lnTo>
                    <a:lnTo>
                      <a:pt x="185" y="510"/>
                    </a:lnTo>
                    <a:lnTo>
                      <a:pt x="180" y="505"/>
                    </a:lnTo>
                    <a:lnTo>
                      <a:pt x="178" y="500"/>
                    </a:lnTo>
                    <a:lnTo>
                      <a:pt x="175" y="495"/>
                    </a:lnTo>
                    <a:lnTo>
                      <a:pt x="170" y="490"/>
                    </a:lnTo>
                    <a:lnTo>
                      <a:pt x="170" y="488"/>
                    </a:lnTo>
                    <a:lnTo>
                      <a:pt x="167" y="483"/>
                    </a:lnTo>
                    <a:lnTo>
                      <a:pt x="162" y="478"/>
                    </a:lnTo>
                    <a:lnTo>
                      <a:pt x="158" y="471"/>
                    </a:lnTo>
                    <a:lnTo>
                      <a:pt x="155" y="466"/>
                    </a:lnTo>
                    <a:lnTo>
                      <a:pt x="153" y="465"/>
                    </a:lnTo>
                    <a:lnTo>
                      <a:pt x="150" y="458"/>
                    </a:lnTo>
                    <a:lnTo>
                      <a:pt x="145" y="453"/>
                    </a:lnTo>
                    <a:lnTo>
                      <a:pt x="139" y="443"/>
                    </a:lnTo>
                    <a:lnTo>
                      <a:pt x="135" y="438"/>
                    </a:lnTo>
                    <a:lnTo>
                      <a:pt x="132" y="432"/>
                    </a:lnTo>
                    <a:lnTo>
                      <a:pt x="127" y="427"/>
                    </a:lnTo>
                    <a:lnTo>
                      <a:pt x="120" y="417"/>
                    </a:lnTo>
                    <a:lnTo>
                      <a:pt x="117" y="412"/>
                    </a:lnTo>
                    <a:lnTo>
                      <a:pt x="115" y="408"/>
                    </a:lnTo>
                    <a:lnTo>
                      <a:pt x="112" y="403"/>
                    </a:lnTo>
                    <a:lnTo>
                      <a:pt x="109" y="398"/>
                    </a:lnTo>
                    <a:lnTo>
                      <a:pt x="104" y="393"/>
                    </a:lnTo>
                    <a:lnTo>
                      <a:pt x="97" y="382"/>
                    </a:lnTo>
                    <a:lnTo>
                      <a:pt x="94" y="377"/>
                    </a:lnTo>
                    <a:lnTo>
                      <a:pt x="90" y="372"/>
                    </a:lnTo>
                    <a:lnTo>
                      <a:pt x="85" y="365"/>
                    </a:lnTo>
                    <a:lnTo>
                      <a:pt x="82" y="360"/>
                    </a:lnTo>
                    <a:lnTo>
                      <a:pt x="79" y="355"/>
                    </a:lnTo>
                    <a:lnTo>
                      <a:pt x="79" y="353"/>
                    </a:lnTo>
                    <a:lnTo>
                      <a:pt x="70" y="343"/>
                    </a:lnTo>
                    <a:lnTo>
                      <a:pt x="67" y="338"/>
                    </a:lnTo>
                    <a:lnTo>
                      <a:pt x="64" y="333"/>
                    </a:lnTo>
                    <a:lnTo>
                      <a:pt x="60" y="327"/>
                    </a:lnTo>
                    <a:lnTo>
                      <a:pt x="55" y="322"/>
                    </a:lnTo>
                    <a:lnTo>
                      <a:pt x="52" y="317"/>
                    </a:lnTo>
                    <a:lnTo>
                      <a:pt x="49" y="312"/>
                    </a:lnTo>
                    <a:lnTo>
                      <a:pt x="45" y="305"/>
                    </a:lnTo>
                    <a:lnTo>
                      <a:pt x="40" y="300"/>
                    </a:lnTo>
                    <a:lnTo>
                      <a:pt x="40" y="300"/>
                    </a:lnTo>
                    <a:lnTo>
                      <a:pt x="37" y="293"/>
                    </a:lnTo>
                    <a:lnTo>
                      <a:pt x="34" y="288"/>
                    </a:lnTo>
                    <a:lnTo>
                      <a:pt x="25" y="278"/>
                    </a:lnTo>
                    <a:lnTo>
                      <a:pt x="25" y="277"/>
                    </a:lnTo>
                    <a:lnTo>
                      <a:pt x="22" y="272"/>
                    </a:lnTo>
                    <a:lnTo>
                      <a:pt x="19" y="267"/>
                    </a:lnTo>
                    <a:lnTo>
                      <a:pt x="15" y="263"/>
                    </a:lnTo>
                    <a:lnTo>
                      <a:pt x="12" y="258"/>
                    </a:lnTo>
                    <a:lnTo>
                      <a:pt x="9" y="253"/>
                    </a:lnTo>
                    <a:lnTo>
                      <a:pt x="5" y="247"/>
                    </a:lnTo>
                    <a:lnTo>
                      <a:pt x="4" y="245"/>
                    </a:lnTo>
                    <a:lnTo>
                      <a:pt x="4" y="245"/>
                    </a:lnTo>
                    <a:lnTo>
                      <a:pt x="0" y="242"/>
                    </a:lnTo>
                    <a:lnTo>
                      <a:pt x="2" y="235"/>
                    </a:lnTo>
                    <a:lnTo>
                      <a:pt x="4" y="228"/>
                    </a:lnTo>
                    <a:lnTo>
                      <a:pt x="4" y="223"/>
                    </a:lnTo>
                    <a:lnTo>
                      <a:pt x="5" y="223"/>
                    </a:lnTo>
                    <a:lnTo>
                      <a:pt x="7" y="217"/>
                    </a:lnTo>
                    <a:lnTo>
                      <a:pt x="7" y="212"/>
                    </a:lnTo>
                    <a:lnTo>
                      <a:pt x="9" y="207"/>
                    </a:lnTo>
                    <a:lnTo>
                      <a:pt x="9" y="205"/>
                    </a:lnTo>
                    <a:lnTo>
                      <a:pt x="9" y="205"/>
                    </a:lnTo>
                    <a:lnTo>
                      <a:pt x="9" y="205"/>
                    </a:lnTo>
                    <a:lnTo>
                      <a:pt x="10" y="199"/>
                    </a:lnTo>
                    <a:lnTo>
                      <a:pt x="12" y="194"/>
                    </a:lnTo>
                    <a:lnTo>
                      <a:pt x="14" y="189"/>
                    </a:lnTo>
                    <a:lnTo>
                      <a:pt x="14" y="187"/>
                    </a:lnTo>
                    <a:lnTo>
                      <a:pt x="15" y="182"/>
                    </a:lnTo>
                    <a:lnTo>
                      <a:pt x="17" y="177"/>
                    </a:lnTo>
                    <a:lnTo>
                      <a:pt x="17" y="170"/>
                    </a:lnTo>
                    <a:lnTo>
                      <a:pt x="19" y="165"/>
                    </a:lnTo>
                    <a:lnTo>
                      <a:pt x="20" y="160"/>
                    </a:lnTo>
                    <a:lnTo>
                      <a:pt x="20" y="155"/>
                    </a:lnTo>
                    <a:lnTo>
                      <a:pt x="22" y="150"/>
                    </a:lnTo>
                    <a:lnTo>
                      <a:pt x="24" y="147"/>
                    </a:lnTo>
                    <a:lnTo>
                      <a:pt x="25" y="142"/>
                    </a:lnTo>
                    <a:lnTo>
                      <a:pt x="25" y="137"/>
                    </a:lnTo>
                    <a:lnTo>
                      <a:pt x="29" y="125"/>
                    </a:lnTo>
                    <a:lnTo>
                      <a:pt x="30" y="120"/>
                    </a:lnTo>
                    <a:lnTo>
                      <a:pt x="32" y="115"/>
                    </a:lnTo>
                    <a:lnTo>
                      <a:pt x="32" y="110"/>
                    </a:lnTo>
                    <a:lnTo>
                      <a:pt x="34" y="105"/>
                    </a:lnTo>
                    <a:lnTo>
                      <a:pt x="35" y="100"/>
                    </a:lnTo>
                    <a:lnTo>
                      <a:pt x="37" y="94"/>
                    </a:lnTo>
                    <a:lnTo>
                      <a:pt x="37" y="89"/>
                    </a:lnTo>
                    <a:lnTo>
                      <a:pt x="39" y="84"/>
                    </a:lnTo>
                    <a:lnTo>
                      <a:pt x="40" y="77"/>
                    </a:lnTo>
                    <a:lnTo>
                      <a:pt x="42" y="72"/>
                    </a:lnTo>
                    <a:lnTo>
                      <a:pt x="44" y="62"/>
                    </a:lnTo>
                    <a:lnTo>
                      <a:pt x="45" y="57"/>
                    </a:lnTo>
                    <a:lnTo>
                      <a:pt x="47" y="52"/>
                    </a:lnTo>
                    <a:lnTo>
                      <a:pt x="49" y="47"/>
                    </a:lnTo>
                    <a:lnTo>
                      <a:pt x="49" y="42"/>
                    </a:lnTo>
                    <a:lnTo>
                      <a:pt x="50" y="35"/>
                    </a:lnTo>
                    <a:lnTo>
                      <a:pt x="52" y="30"/>
                    </a:lnTo>
                    <a:lnTo>
                      <a:pt x="54" y="25"/>
                    </a:lnTo>
                    <a:lnTo>
                      <a:pt x="55" y="20"/>
                    </a:lnTo>
                    <a:lnTo>
                      <a:pt x="55" y="15"/>
                    </a:lnTo>
                    <a:lnTo>
                      <a:pt x="57" y="9"/>
                    </a:lnTo>
                    <a:lnTo>
                      <a:pt x="59" y="4"/>
                    </a:lnTo>
                    <a:lnTo>
                      <a:pt x="59"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38" name="Freeform 670"/>
              <p:cNvSpPr>
                <a:spLocks/>
              </p:cNvSpPr>
              <p:nvPr/>
            </p:nvSpPr>
            <p:spPr bwMode="auto">
              <a:xfrm>
                <a:off x="10785679" y="2084763"/>
                <a:ext cx="81238" cy="552481"/>
              </a:xfrm>
              <a:custGeom>
                <a:avLst/>
                <a:gdLst/>
                <a:ahLst/>
                <a:cxnLst>
                  <a:cxn ang="0">
                    <a:pos x="0" y="408"/>
                  </a:cxn>
                  <a:cxn ang="0">
                    <a:pos x="2" y="401"/>
                  </a:cxn>
                  <a:cxn ang="0">
                    <a:pos x="3" y="396"/>
                  </a:cxn>
                  <a:cxn ang="0">
                    <a:pos x="5" y="386"/>
                  </a:cxn>
                  <a:cxn ang="0">
                    <a:pos x="5" y="382"/>
                  </a:cxn>
                  <a:cxn ang="0">
                    <a:pos x="7" y="375"/>
                  </a:cxn>
                  <a:cxn ang="0">
                    <a:pos x="7" y="370"/>
                  </a:cxn>
                  <a:cxn ang="0">
                    <a:pos x="8" y="365"/>
                  </a:cxn>
                  <a:cxn ang="0">
                    <a:pos x="10" y="360"/>
                  </a:cxn>
                  <a:cxn ang="0">
                    <a:pos x="10" y="353"/>
                  </a:cxn>
                  <a:cxn ang="0">
                    <a:pos x="10" y="350"/>
                  </a:cxn>
                  <a:cxn ang="0">
                    <a:pos x="12" y="345"/>
                  </a:cxn>
                  <a:cxn ang="0">
                    <a:pos x="13" y="335"/>
                  </a:cxn>
                  <a:cxn ang="0">
                    <a:pos x="15" y="330"/>
                  </a:cxn>
                  <a:cxn ang="0">
                    <a:pos x="18" y="313"/>
                  </a:cxn>
                  <a:cxn ang="0">
                    <a:pos x="18" y="307"/>
                  </a:cxn>
                  <a:cxn ang="0">
                    <a:pos x="20" y="302"/>
                  </a:cxn>
                  <a:cxn ang="0">
                    <a:pos x="22" y="290"/>
                  </a:cxn>
                  <a:cxn ang="0">
                    <a:pos x="22" y="285"/>
                  </a:cxn>
                  <a:cxn ang="0">
                    <a:pos x="25" y="268"/>
                  </a:cxn>
                  <a:cxn ang="0">
                    <a:pos x="27" y="263"/>
                  </a:cxn>
                  <a:cxn ang="0">
                    <a:pos x="30" y="247"/>
                  </a:cxn>
                  <a:cxn ang="0">
                    <a:pos x="30" y="242"/>
                  </a:cxn>
                  <a:cxn ang="0">
                    <a:pos x="30" y="242"/>
                  </a:cxn>
                  <a:cxn ang="0">
                    <a:pos x="32" y="235"/>
                  </a:cxn>
                  <a:cxn ang="0">
                    <a:pos x="33" y="230"/>
                  </a:cxn>
                  <a:cxn ang="0">
                    <a:pos x="35" y="213"/>
                  </a:cxn>
                  <a:cxn ang="0">
                    <a:pos x="37" y="208"/>
                  </a:cxn>
                  <a:cxn ang="0">
                    <a:pos x="37" y="202"/>
                  </a:cxn>
                  <a:cxn ang="0">
                    <a:pos x="40" y="192"/>
                  </a:cxn>
                  <a:cxn ang="0">
                    <a:pos x="40" y="187"/>
                  </a:cxn>
                  <a:cxn ang="0">
                    <a:pos x="42" y="175"/>
                  </a:cxn>
                  <a:cxn ang="0">
                    <a:pos x="43" y="170"/>
                  </a:cxn>
                  <a:cxn ang="0">
                    <a:pos x="45" y="165"/>
                  </a:cxn>
                  <a:cxn ang="0">
                    <a:pos x="45" y="163"/>
                  </a:cxn>
                  <a:cxn ang="0">
                    <a:pos x="45" y="157"/>
                  </a:cxn>
                  <a:cxn ang="0">
                    <a:pos x="47" y="152"/>
                  </a:cxn>
                  <a:cxn ang="0">
                    <a:pos x="50" y="135"/>
                  </a:cxn>
                  <a:cxn ang="0">
                    <a:pos x="50" y="130"/>
                  </a:cxn>
                  <a:cxn ang="0">
                    <a:pos x="52" y="125"/>
                  </a:cxn>
                  <a:cxn ang="0">
                    <a:pos x="52" y="122"/>
                  </a:cxn>
                  <a:cxn ang="0">
                    <a:pos x="55" y="105"/>
                  </a:cxn>
                  <a:cxn ang="0">
                    <a:pos x="55" y="104"/>
                  </a:cxn>
                  <a:cxn ang="0">
                    <a:pos x="55" y="102"/>
                  </a:cxn>
                  <a:cxn ang="0">
                    <a:pos x="55" y="102"/>
                  </a:cxn>
                  <a:cxn ang="0">
                    <a:pos x="57" y="97"/>
                  </a:cxn>
                  <a:cxn ang="0">
                    <a:pos x="57" y="92"/>
                  </a:cxn>
                  <a:cxn ang="0">
                    <a:pos x="58" y="87"/>
                  </a:cxn>
                  <a:cxn ang="0">
                    <a:pos x="58" y="84"/>
                  </a:cxn>
                  <a:cxn ang="0">
                    <a:pos x="60" y="77"/>
                  </a:cxn>
                  <a:cxn ang="0">
                    <a:pos x="63" y="54"/>
                  </a:cxn>
                  <a:cxn ang="0">
                    <a:pos x="65" y="52"/>
                  </a:cxn>
                  <a:cxn ang="0">
                    <a:pos x="67" y="40"/>
                  </a:cxn>
                  <a:cxn ang="0">
                    <a:pos x="73" y="0"/>
                  </a:cxn>
                </a:cxnLst>
                <a:rect l="0" t="0" r="r" b="b"/>
                <a:pathLst>
                  <a:path w="73" h="408">
                    <a:moveTo>
                      <a:pt x="0" y="408"/>
                    </a:moveTo>
                    <a:lnTo>
                      <a:pt x="2" y="401"/>
                    </a:lnTo>
                    <a:lnTo>
                      <a:pt x="3" y="396"/>
                    </a:lnTo>
                    <a:lnTo>
                      <a:pt x="5" y="386"/>
                    </a:lnTo>
                    <a:lnTo>
                      <a:pt x="5" y="382"/>
                    </a:lnTo>
                    <a:lnTo>
                      <a:pt x="7" y="375"/>
                    </a:lnTo>
                    <a:lnTo>
                      <a:pt x="7" y="370"/>
                    </a:lnTo>
                    <a:lnTo>
                      <a:pt x="8" y="365"/>
                    </a:lnTo>
                    <a:lnTo>
                      <a:pt x="10" y="360"/>
                    </a:lnTo>
                    <a:lnTo>
                      <a:pt x="10" y="353"/>
                    </a:lnTo>
                    <a:lnTo>
                      <a:pt x="10" y="350"/>
                    </a:lnTo>
                    <a:lnTo>
                      <a:pt x="12" y="345"/>
                    </a:lnTo>
                    <a:lnTo>
                      <a:pt x="13" y="335"/>
                    </a:lnTo>
                    <a:lnTo>
                      <a:pt x="15" y="330"/>
                    </a:lnTo>
                    <a:lnTo>
                      <a:pt x="18" y="313"/>
                    </a:lnTo>
                    <a:lnTo>
                      <a:pt x="18" y="307"/>
                    </a:lnTo>
                    <a:lnTo>
                      <a:pt x="20" y="302"/>
                    </a:lnTo>
                    <a:lnTo>
                      <a:pt x="22" y="290"/>
                    </a:lnTo>
                    <a:lnTo>
                      <a:pt x="22" y="285"/>
                    </a:lnTo>
                    <a:lnTo>
                      <a:pt x="25" y="268"/>
                    </a:lnTo>
                    <a:lnTo>
                      <a:pt x="27" y="263"/>
                    </a:lnTo>
                    <a:lnTo>
                      <a:pt x="30" y="247"/>
                    </a:lnTo>
                    <a:lnTo>
                      <a:pt x="30" y="242"/>
                    </a:lnTo>
                    <a:lnTo>
                      <a:pt x="30" y="242"/>
                    </a:lnTo>
                    <a:lnTo>
                      <a:pt x="32" y="235"/>
                    </a:lnTo>
                    <a:lnTo>
                      <a:pt x="33" y="230"/>
                    </a:lnTo>
                    <a:lnTo>
                      <a:pt x="35" y="213"/>
                    </a:lnTo>
                    <a:lnTo>
                      <a:pt x="37" y="208"/>
                    </a:lnTo>
                    <a:lnTo>
                      <a:pt x="37" y="202"/>
                    </a:lnTo>
                    <a:lnTo>
                      <a:pt x="40" y="192"/>
                    </a:lnTo>
                    <a:lnTo>
                      <a:pt x="40" y="187"/>
                    </a:lnTo>
                    <a:lnTo>
                      <a:pt x="42" y="175"/>
                    </a:lnTo>
                    <a:lnTo>
                      <a:pt x="43" y="170"/>
                    </a:lnTo>
                    <a:lnTo>
                      <a:pt x="45" y="165"/>
                    </a:lnTo>
                    <a:lnTo>
                      <a:pt x="45" y="163"/>
                    </a:lnTo>
                    <a:lnTo>
                      <a:pt x="45" y="157"/>
                    </a:lnTo>
                    <a:lnTo>
                      <a:pt x="47" y="152"/>
                    </a:lnTo>
                    <a:lnTo>
                      <a:pt x="50" y="135"/>
                    </a:lnTo>
                    <a:lnTo>
                      <a:pt x="50" y="130"/>
                    </a:lnTo>
                    <a:lnTo>
                      <a:pt x="52" y="125"/>
                    </a:lnTo>
                    <a:lnTo>
                      <a:pt x="52" y="122"/>
                    </a:lnTo>
                    <a:lnTo>
                      <a:pt x="55" y="105"/>
                    </a:lnTo>
                    <a:lnTo>
                      <a:pt x="55" y="104"/>
                    </a:lnTo>
                    <a:lnTo>
                      <a:pt x="55" y="102"/>
                    </a:lnTo>
                    <a:lnTo>
                      <a:pt x="55" y="102"/>
                    </a:lnTo>
                    <a:lnTo>
                      <a:pt x="57" y="97"/>
                    </a:lnTo>
                    <a:lnTo>
                      <a:pt x="57" y="92"/>
                    </a:lnTo>
                    <a:lnTo>
                      <a:pt x="58" y="87"/>
                    </a:lnTo>
                    <a:lnTo>
                      <a:pt x="58" y="84"/>
                    </a:lnTo>
                    <a:lnTo>
                      <a:pt x="60" y="77"/>
                    </a:lnTo>
                    <a:lnTo>
                      <a:pt x="63" y="54"/>
                    </a:lnTo>
                    <a:lnTo>
                      <a:pt x="65" y="52"/>
                    </a:lnTo>
                    <a:lnTo>
                      <a:pt x="67" y="40"/>
                    </a:lnTo>
                    <a:lnTo>
                      <a:pt x="73"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39" name="Freeform 671"/>
              <p:cNvSpPr>
                <a:spLocks/>
              </p:cNvSpPr>
              <p:nvPr/>
            </p:nvSpPr>
            <p:spPr bwMode="auto">
              <a:xfrm>
                <a:off x="13590066" y="1873521"/>
                <a:ext cx="51191" cy="13541"/>
              </a:xfrm>
              <a:custGeom>
                <a:avLst/>
                <a:gdLst/>
                <a:ahLst/>
                <a:cxnLst>
                  <a:cxn ang="0">
                    <a:pos x="0" y="10"/>
                  </a:cxn>
                  <a:cxn ang="0">
                    <a:pos x="3" y="10"/>
                  </a:cxn>
                  <a:cxn ang="0">
                    <a:pos x="5" y="10"/>
                  </a:cxn>
                  <a:cxn ang="0">
                    <a:pos x="10" y="8"/>
                  </a:cxn>
                  <a:cxn ang="0">
                    <a:pos x="15" y="7"/>
                  </a:cxn>
                  <a:cxn ang="0">
                    <a:pos x="20" y="5"/>
                  </a:cxn>
                  <a:cxn ang="0">
                    <a:pos x="25" y="5"/>
                  </a:cxn>
                  <a:cxn ang="0">
                    <a:pos x="30" y="3"/>
                  </a:cxn>
                  <a:cxn ang="0">
                    <a:pos x="35" y="2"/>
                  </a:cxn>
                  <a:cxn ang="0">
                    <a:pos x="41" y="2"/>
                  </a:cxn>
                  <a:cxn ang="0">
                    <a:pos x="45" y="0"/>
                  </a:cxn>
                  <a:cxn ang="0">
                    <a:pos x="46" y="0"/>
                  </a:cxn>
                </a:cxnLst>
                <a:rect l="0" t="0" r="r" b="b"/>
                <a:pathLst>
                  <a:path w="46" h="10">
                    <a:moveTo>
                      <a:pt x="0" y="10"/>
                    </a:moveTo>
                    <a:lnTo>
                      <a:pt x="3" y="10"/>
                    </a:lnTo>
                    <a:lnTo>
                      <a:pt x="5" y="10"/>
                    </a:lnTo>
                    <a:lnTo>
                      <a:pt x="10" y="8"/>
                    </a:lnTo>
                    <a:lnTo>
                      <a:pt x="15" y="7"/>
                    </a:lnTo>
                    <a:lnTo>
                      <a:pt x="20" y="5"/>
                    </a:lnTo>
                    <a:lnTo>
                      <a:pt x="25" y="5"/>
                    </a:lnTo>
                    <a:lnTo>
                      <a:pt x="30" y="3"/>
                    </a:lnTo>
                    <a:lnTo>
                      <a:pt x="35" y="2"/>
                    </a:lnTo>
                    <a:lnTo>
                      <a:pt x="41" y="2"/>
                    </a:lnTo>
                    <a:lnTo>
                      <a:pt x="45" y="0"/>
                    </a:lnTo>
                    <a:lnTo>
                      <a:pt x="46"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40" name="Freeform 672"/>
              <p:cNvSpPr>
                <a:spLocks/>
              </p:cNvSpPr>
              <p:nvPr/>
            </p:nvSpPr>
            <p:spPr bwMode="auto">
              <a:xfrm>
                <a:off x="13641257" y="1822064"/>
                <a:ext cx="102382" cy="51457"/>
              </a:xfrm>
              <a:custGeom>
                <a:avLst/>
                <a:gdLst/>
                <a:ahLst/>
                <a:cxnLst>
                  <a:cxn ang="0">
                    <a:pos x="0" y="38"/>
                  </a:cxn>
                  <a:cxn ang="0">
                    <a:pos x="4" y="36"/>
                  </a:cxn>
                  <a:cxn ang="0">
                    <a:pos x="9" y="36"/>
                  </a:cxn>
                  <a:cxn ang="0">
                    <a:pos x="10" y="36"/>
                  </a:cxn>
                  <a:cxn ang="0">
                    <a:pos x="15" y="35"/>
                  </a:cxn>
                  <a:cxn ang="0">
                    <a:pos x="20" y="33"/>
                  </a:cxn>
                  <a:cxn ang="0">
                    <a:pos x="25" y="33"/>
                  </a:cxn>
                  <a:cxn ang="0">
                    <a:pos x="30" y="31"/>
                  </a:cxn>
                  <a:cxn ang="0">
                    <a:pos x="35" y="30"/>
                  </a:cxn>
                  <a:cxn ang="0">
                    <a:pos x="40" y="28"/>
                  </a:cxn>
                  <a:cxn ang="0">
                    <a:pos x="45" y="28"/>
                  </a:cxn>
                  <a:cxn ang="0">
                    <a:pos x="52" y="26"/>
                  </a:cxn>
                  <a:cxn ang="0">
                    <a:pos x="57" y="25"/>
                  </a:cxn>
                  <a:cxn ang="0">
                    <a:pos x="62" y="25"/>
                  </a:cxn>
                  <a:cxn ang="0">
                    <a:pos x="62" y="23"/>
                  </a:cxn>
                  <a:cxn ang="0">
                    <a:pos x="67" y="23"/>
                  </a:cxn>
                  <a:cxn ang="0">
                    <a:pos x="72" y="18"/>
                  </a:cxn>
                  <a:cxn ang="0">
                    <a:pos x="74" y="15"/>
                  </a:cxn>
                  <a:cxn ang="0">
                    <a:pos x="77" y="10"/>
                  </a:cxn>
                  <a:cxn ang="0">
                    <a:pos x="79" y="10"/>
                  </a:cxn>
                  <a:cxn ang="0">
                    <a:pos x="82" y="5"/>
                  </a:cxn>
                  <a:cxn ang="0">
                    <a:pos x="87" y="1"/>
                  </a:cxn>
                  <a:cxn ang="0">
                    <a:pos x="92" y="0"/>
                  </a:cxn>
                </a:cxnLst>
                <a:rect l="0" t="0" r="r" b="b"/>
                <a:pathLst>
                  <a:path w="92" h="38">
                    <a:moveTo>
                      <a:pt x="0" y="38"/>
                    </a:moveTo>
                    <a:lnTo>
                      <a:pt x="4" y="36"/>
                    </a:lnTo>
                    <a:lnTo>
                      <a:pt x="9" y="36"/>
                    </a:lnTo>
                    <a:lnTo>
                      <a:pt x="10" y="36"/>
                    </a:lnTo>
                    <a:lnTo>
                      <a:pt x="15" y="35"/>
                    </a:lnTo>
                    <a:lnTo>
                      <a:pt x="20" y="33"/>
                    </a:lnTo>
                    <a:lnTo>
                      <a:pt x="25" y="33"/>
                    </a:lnTo>
                    <a:lnTo>
                      <a:pt x="30" y="31"/>
                    </a:lnTo>
                    <a:lnTo>
                      <a:pt x="35" y="30"/>
                    </a:lnTo>
                    <a:lnTo>
                      <a:pt x="40" y="28"/>
                    </a:lnTo>
                    <a:lnTo>
                      <a:pt x="45" y="28"/>
                    </a:lnTo>
                    <a:lnTo>
                      <a:pt x="52" y="26"/>
                    </a:lnTo>
                    <a:lnTo>
                      <a:pt x="57" y="25"/>
                    </a:lnTo>
                    <a:lnTo>
                      <a:pt x="62" y="25"/>
                    </a:lnTo>
                    <a:lnTo>
                      <a:pt x="62" y="23"/>
                    </a:lnTo>
                    <a:lnTo>
                      <a:pt x="67" y="23"/>
                    </a:lnTo>
                    <a:lnTo>
                      <a:pt x="72" y="18"/>
                    </a:lnTo>
                    <a:lnTo>
                      <a:pt x="74" y="15"/>
                    </a:lnTo>
                    <a:lnTo>
                      <a:pt x="77" y="10"/>
                    </a:lnTo>
                    <a:lnTo>
                      <a:pt x="79" y="10"/>
                    </a:lnTo>
                    <a:lnTo>
                      <a:pt x="82" y="5"/>
                    </a:lnTo>
                    <a:lnTo>
                      <a:pt x="87" y="1"/>
                    </a:lnTo>
                    <a:lnTo>
                      <a:pt x="92"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41" name="Freeform 673"/>
              <p:cNvSpPr>
                <a:spLocks/>
              </p:cNvSpPr>
              <p:nvPr/>
            </p:nvSpPr>
            <p:spPr bwMode="auto">
              <a:xfrm>
                <a:off x="13587840" y="1887062"/>
                <a:ext cx="2226" cy="78539"/>
              </a:xfrm>
              <a:custGeom>
                <a:avLst/>
                <a:gdLst/>
                <a:ahLst/>
                <a:cxnLst>
                  <a:cxn ang="0">
                    <a:pos x="2" y="58"/>
                  </a:cxn>
                  <a:cxn ang="0">
                    <a:pos x="0" y="56"/>
                  </a:cxn>
                  <a:cxn ang="0">
                    <a:pos x="0" y="32"/>
                  </a:cxn>
                  <a:cxn ang="0">
                    <a:pos x="0" y="27"/>
                  </a:cxn>
                  <a:cxn ang="0">
                    <a:pos x="0" y="5"/>
                  </a:cxn>
                  <a:cxn ang="0">
                    <a:pos x="2" y="0"/>
                  </a:cxn>
                </a:cxnLst>
                <a:rect l="0" t="0" r="r" b="b"/>
                <a:pathLst>
                  <a:path w="2" h="58">
                    <a:moveTo>
                      <a:pt x="2" y="58"/>
                    </a:moveTo>
                    <a:lnTo>
                      <a:pt x="0" y="56"/>
                    </a:lnTo>
                    <a:lnTo>
                      <a:pt x="0" y="32"/>
                    </a:lnTo>
                    <a:lnTo>
                      <a:pt x="0" y="27"/>
                    </a:lnTo>
                    <a:lnTo>
                      <a:pt x="0" y="5"/>
                    </a:lnTo>
                    <a:lnTo>
                      <a:pt x="2"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42" name="Freeform 674"/>
              <p:cNvSpPr>
                <a:spLocks/>
              </p:cNvSpPr>
              <p:nvPr/>
            </p:nvSpPr>
            <p:spPr bwMode="auto">
              <a:xfrm>
                <a:off x="13590066" y="1937164"/>
                <a:ext cx="111285" cy="28437"/>
              </a:xfrm>
              <a:custGeom>
                <a:avLst/>
                <a:gdLst/>
                <a:ahLst/>
                <a:cxnLst>
                  <a:cxn ang="0">
                    <a:pos x="100" y="0"/>
                  </a:cxn>
                  <a:cxn ang="0">
                    <a:pos x="96" y="0"/>
                  </a:cxn>
                  <a:cxn ang="0">
                    <a:pos x="95" y="0"/>
                  </a:cxn>
                  <a:cxn ang="0">
                    <a:pos x="90" y="1"/>
                  </a:cxn>
                  <a:cxn ang="0">
                    <a:pos x="85" y="3"/>
                  </a:cxn>
                  <a:cxn ang="0">
                    <a:pos x="78" y="4"/>
                  </a:cxn>
                  <a:cxn ang="0">
                    <a:pos x="75" y="4"/>
                  </a:cxn>
                  <a:cxn ang="0">
                    <a:pos x="70" y="6"/>
                  </a:cxn>
                  <a:cxn ang="0">
                    <a:pos x="65" y="8"/>
                  </a:cxn>
                  <a:cxn ang="0">
                    <a:pos x="60" y="9"/>
                  </a:cxn>
                  <a:cxn ang="0">
                    <a:pos x="53" y="11"/>
                  </a:cxn>
                  <a:cxn ang="0">
                    <a:pos x="53" y="11"/>
                  </a:cxn>
                  <a:cxn ang="0">
                    <a:pos x="51" y="11"/>
                  </a:cxn>
                  <a:cxn ang="0">
                    <a:pos x="50" y="11"/>
                  </a:cxn>
                  <a:cxn ang="0">
                    <a:pos x="45" y="13"/>
                  </a:cxn>
                  <a:cxn ang="0">
                    <a:pos x="40" y="14"/>
                  </a:cxn>
                  <a:cxn ang="0">
                    <a:pos x="35" y="14"/>
                  </a:cxn>
                  <a:cxn ang="0">
                    <a:pos x="30" y="16"/>
                  </a:cxn>
                  <a:cxn ang="0">
                    <a:pos x="25" y="16"/>
                  </a:cxn>
                  <a:cxn ang="0">
                    <a:pos x="20" y="18"/>
                  </a:cxn>
                  <a:cxn ang="0">
                    <a:pos x="15" y="19"/>
                  </a:cxn>
                  <a:cxn ang="0">
                    <a:pos x="10" y="19"/>
                  </a:cxn>
                  <a:cxn ang="0">
                    <a:pos x="5" y="21"/>
                  </a:cxn>
                  <a:cxn ang="0">
                    <a:pos x="0" y="21"/>
                  </a:cxn>
                </a:cxnLst>
                <a:rect l="0" t="0" r="r" b="b"/>
                <a:pathLst>
                  <a:path w="100" h="21">
                    <a:moveTo>
                      <a:pt x="100" y="0"/>
                    </a:moveTo>
                    <a:lnTo>
                      <a:pt x="96" y="0"/>
                    </a:lnTo>
                    <a:lnTo>
                      <a:pt x="95" y="0"/>
                    </a:lnTo>
                    <a:lnTo>
                      <a:pt x="90" y="1"/>
                    </a:lnTo>
                    <a:lnTo>
                      <a:pt x="85" y="3"/>
                    </a:lnTo>
                    <a:lnTo>
                      <a:pt x="78" y="4"/>
                    </a:lnTo>
                    <a:lnTo>
                      <a:pt x="75" y="4"/>
                    </a:lnTo>
                    <a:lnTo>
                      <a:pt x="70" y="6"/>
                    </a:lnTo>
                    <a:lnTo>
                      <a:pt x="65" y="8"/>
                    </a:lnTo>
                    <a:lnTo>
                      <a:pt x="60" y="9"/>
                    </a:lnTo>
                    <a:lnTo>
                      <a:pt x="53" y="11"/>
                    </a:lnTo>
                    <a:lnTo>
                      <a:pt x="53" y="11"/>
                    </a:lnTo>
                    <a:lnTo>
                      <a:pt x="51" y="11"/>
                    </a:lnTo>
                    <a:lnTo>
                      <a:pt x="50" y="11"/>
                    </a:lnTo>
                    <a:lnTo>
                      <a:pt x="45" y="13"/>
                    </a:lnTo>
                    <a:lnTo>
                      <a:pt x="40" y="14"/>
                    </a:lnTo>
                    <a:lnTo>
                      <a:pt x="35" y="14"/>
                    </a:lnTo>
                    <a:lnTo>
                      <a:pt x="30" y="16"/>
                    </a:lnTo>
                    <a:lnTo>
                      <a:pt x="25" y="16"/>
                    </a:lnTo>
                    <a:lnTo>
                      <a:pt x="20" y="18"/>
                    </a:lnTo>
                    <a:lnTo>
                      <a:pt x="15" y="19"/>
                    </a:lnTo>
                    <a:lnTo>
                      <a:pt x="10" y="19"/>
                    </a:lnTo>
                    <a:lnTo>
                      <a:pt x="5" y="21"/>
                    </a:lnTo>
                    <a:lnTo>
                      <a:pt x="0" y="21"/>
                    </a:lnTo>
                  </a:path>
                </a:pathLst>
              </a:custGeom>
              <a:solidFill>
                <a:srgbClr val="FBA919"/>
              </a:solid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43" name="Freeform 675"/>
              <p:cNvSpPr>
                <a:spLocks/>
              </p:cNvSpPr>
              <p:nvPr/>
            </p:nvSpPr>
            <p:spPr bwMode="auto">
              <a:xfrm>
                <a:off x="13701351" y="1937164"/>
                <a:ext cx="14467" cy="75831"/>
              </a:xfrm>
              <a:custGeom>
                <a:avLst/>
                <a:gdLst/>
                <a:ahLst/>
                <a:cxnLst>
                  <a:cxn ang="0">
                    <a:pos x="13" y="56"/>
                  </a:cxn>
                  <a:cxn ang="0">
                    <a:pos x="11" y="51"/>
                  </a:cxn>
                  <a:cxn ang="0">
                    <a:pos x="13" y="48"/>
                  </a:cxn>
                  <a:cxn ang="0">
                    <a:pos x="11" y="43"/>
                  </a:cxn>
                  <a:cxn ang="0">
                    <a:pos x="11" y="41"/>
                  </a:cxn>
                  <a:cxn ang="0">
                    <a:pos x="10" y="36"/>
                  </a:cxn>
                  <a:cxn ang="0">
                    <a:pos x="5" y="16"/>
                  </a:cxn>
                  <a:cxn ang="0">
                    <a:pos x="3" y="9"/>
                  </a:cxn>
                  <a:cxn ang="0">
                    <a:pos x="1" y="4"/>
                  </a:cxn>
                  <a:cxn ang="0">
                    <a:pos x="0" y="0"/>
                  </a:cxn>
                </a:cxnLst>
                <a:rect l="0" t="0" r="r" b="b"/>
                <a:pathLst>
                  <a:path w="13" h="56">
                    <a:moveTo>
                      <a:pt x="13" y="56"/>
                    </a:moveTo>
                    <a:lnTo>
                      <a:pt x="11" y="51"/>
                    </a:lnTo>
                    <a:lnTo>
                      <a:pt x="13" y="48"/>
                    </a:lnTo>
                    <a:lnTo>
                      <a:pt x="11" y="43"/>
                    </a:lnTo>
                    <a:lnTo>
                      <a:pt x="11" y="41"/>
                    </a:lnTo>
                    <a:lnTo>
                      <a:pt x="10" y="36"/>
                    </a:lnTo>
                    <a:lnTo>
                      <a:pt x="5" y="16"/>
                    </a:lnTo>
                    <a:lnTo>
                      <a:pt x="3" y="9"/>
                    </a:lnTo>
                    <a:lnTo>
                      <a:pt x="1" y="4"/>
                    </a:lnTo>
                    <a:lnTo>
                      <a:pt x="0"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44" name="Freeform 676"/>
              <p:cNvSpPr>
                <a:spLocks/>
              </p:cNvSpPr>
              <p:nvPr/>
            </p:nvSpPr>
            <p:spPr bwMode="auto">
              <a:xfrm>
                <a:off x="13590066" y="1965601"/>
                <a:ext cx="16693" cy="119163"/>
              </a:xfrm>
              <a:custGeom>
                <a:avLst/>
                <a:gdLst/>
                <a:ahLst/>
                <a:cxnLst>
                  <a:cxn ang="0">
                    <a:pos x="11" y="88"/>
                  </a:cxn>
                  <a:cxn ang="0">
                    <a:pos x="11" y="87"/>
                  </a:cxn>
                  <a:cxn ang="0">
                    <a:pos x="10" y="87"/>
                  </a:cxn>
                  <a:cxn ang="0">
                    <a:pos x="6" y="82"/>
                  </a:cxn>
                  <a:cxn ang="0">
                    <a:pos x="6" y="80"/>
                  </a:cxn>
                  <a:cxn ang="0">
                    <a:pos x="15" y="72"/>
                  </a:cxn>
                  <a:cxn ang="0">
                    <a:pos x="15" y="65"/>
                  </a:cxn>
                  <a:cxn ang="0">
                    <a:pos x="11" y="60"/>
                  </a:cxn>
                  <a:cxn ang="0">
                    <a:pos x="6" y="40"/>
                  </a:cxn>
                  <a:cxn ang="0">
                    <a:pos x="6" y="35"/>
                  </a:cxn>
                  <a:cxn ang="0">
                    <a:pos x="5" y="30"/>
                  </a:cxn>
                  <a:cxn ang="0">
                    <a:pos x="5" y="23"/>
                  </a:cxn>
                  <a:cxn ang="0">
                    <a:pos x="3" y="18"/>
                  </a:cxn>
                  <a:cxn ang="0">
                    <a:pos x="3" y="13"/>
                  </a:cxn>
                  <a:cxn ang="0">
                    <a:pos x="1" y="8"/>
                  </a:cxn>
                  <a:cxn ang="0">
                    <a:pos x="1" y="7"/>
                  </a:cxn>
                  <a:cxn ang="0">
                    <a:pos x="0" y="0"/>
                  </a:cxn>
                </a:cxnLst>
                <a:rect l="0" t="0" r="r" b="b"/>
                <a:pathLst>
                  <a:path w="15" h="88">
                    <a:moveTo>
                      <a:pt x="11" y="88"/>
                    </a:moveTo>
                    <a:lnTo>
                      <a:pt x="11" y="87"/>
                    </a:lnTo>
                    <a:lnTo>
                      <a:pt x="10" y="87"/>
                    </a:lnTo>
                    <a:lnTo>
                      <a:pt x="6" y="82"/>
                    </a:lnTo>
                    <a:lnTo>
                      <a:pt x="6" y="80"/>
                    </a:lnTo>
                    <a:lnTo>
                      <a:pt x="15" y="72"/>
                    </a:lnTo>
                    <a:lnTo>
                      <a:pt x="15" y="65"/>
                    </a:lnTo>
                    <a:lnTo>
                      <a:pt x="11" y="60"/>
                    </a:lnTo>
                    <a:lnTo>
                      <a:pt x="6" y="40"/>
                    </a:lnTo>
                    <a:lnTo>
                      <a:pt x="6" y="35"/>
                    </a:lnTo>
                    <a:lnTo>
                      <a:pt x="5" y="30"/>
                    </a:lnTo>
                    <a:lnTo>
                      <a:pt x="5" y="23"/>
                    </a:lnTo>
                    <a:lnTo>
                      <a:pt x="3" y="18"/>
                    </a:lnTo>
                    <a:lnTo>
                      <a:pt x="3" y="13"/>
                    </a:lnTo>
                    <a:lnTo>
                      <a:pt x="1" y="8"/>
                    </a:lnTo>
                    <a:lnTo>
                      <a:pt x="1" y="7"/>
                    </a:lnTo>
                    <a:lnTo>
                      <a:pt x="0"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45" name="Freeform 677"/>
              <p:cNvSpPr>
                <a:spLocks/>
              </p:cNvSpPr>
              <p:nvPr/>
            </p:nvSpPr>
            <p:spPr bwMode="auto">
              <a:xfrm>
                <a:off x="13667965" y="1567490"/>
                <a:ext cx="75674" cy="231554"/>
              </a:xfrm>
              <a:custGeom>
                <a:avLst/>
                <a:gdLst/>
                <a:ahLst/>
                <a:cxnLst>
                  <a:cxn ang="0">
                    <a:pos x="68" y="171"/>
                  </a:cxn>
                  <a:cxn ang="0">
                    <a:pos x="66" y="169"/>
                  </a:cxn>
                  <a:cxn ang="0">
                    <a:pos x="61" y="164"/>
                  </a:cxn>
                  <a:cxn ang="0">
                    <a:pos x="61" y="159"/>
                  </a:cxn>
                  <a:cxn ang="0">
                    <a:pos x="60" y="159"/>
                  </a:cxn>
                  <a:cxn ang="0">
                    <a:pos x="55" y="156"/>
                  </a:cxn>
                  <a:cxn ang="0">
                    <a:pos x="50" y="153"/>
                  </a:cxn>
                  <a:cxn ang="0">
                    <a:pos x="48" y="148"/>
                  </a:cxn>
                  <a:cxn ang="0">
                    <a:pos x="46" y="141"/>
                  </a:cxn>
                  <a:cxn ang="0">
                    <a:pos x="46" y="136"/>
                  </a:cxn>
                  <a:cxn ang="0">
                    <a:pos x="43" y="131"/>
                  </a:cxn>
                  <a:cxn ang="0">
                    <a:pos x="41" y="126"/>
                  </a:cxn>
                  <a:cxn ang="0">
                    <a:pos x="40" y="121"/>
                  </a:cxn>
                  <a:cxn ang="0">
                    <a:pos x="38" y="116"/>
                  </a:cxn>
                  <a:cxn ang="0">
                    <a:pos x="36" y="109"/>
                  </a:cxn>
                  <a:cxn ang="0">
                    <a:pos x="35" y="104"/>
                  </a:cxn>
                  <a:cxn ang="0">
                    <a:pos x="33" y="99"/>
                  </a:cxn>
                  <a:cxn ang="0">
                    <a:pos x="31" y="94"/>
                  </a:cxn>
                  <a:cxn ang="0">
                    <a:pos x="30" y="89"/>
                  </a:cxn>
                  <a:cxn ang="0">
                    <a:pos x="28" y="84"/>
                  </a:cxn>
                  <a:cxn ang="0">
                    <a:pos x="25" y="74"/>
                  </a:cxn>
                  <a:cxn ang="0">
                    <a:pos x="23" y="71"/>
                  </a:cxn>
                  <a:cxn ang="0">
                    <a:pos x="23" y="69"/>
                  </a:cxn>
                  <a:cxn ang="0">
                    <a:pos x="21" y="64"/>
                  </a:cxn>
                  <a:cxn ang="0">
                    <a:pos x="20" y="59"/>
                  </a:cxn>
                  <a:cxn ang="0">
                    <a:pos x="18" y="53"/>
                  </a:cxn>
                  <a:cxn ang="0">
                    <a:pos x="16" y="48"/>
                  </a:cxn>
                  <a:cxn ang="0">
                    <a:pos x="16" y="48"/>
                  </a:cxn>
                  <a:cxn ang="0">
                    <a:pos x="15" y="46"/>
                  </a:cxn>
                  <a:cxn ang="0">
                    <a:pos x="15" y="44"/>
                  </a:cxn>
                  <a:cxn ang="0">
                    <a:pos x="15" y="44"/>
                  </a:cxn>
                  <a:cxn ang="0">
                    <a:pos x="13" y="39"/>
                  </a:cxn>
                  <a:cxn ang="0">
                    <a:pos x="11" y="33"/>
                  </a:cxn>
                  <a:cxn ang="0">
                    <a:pos x="10" y="28"/>
                  </a:cxn>
                  <a:cxn ang="0">
                    <a:pos x="8" y="23"/>
                  </a:cxn>
                  <a:cxn ang="0">
                    <a:pos x="6" y="18"/>
                  </a:cxn>
                  <a:cxn ang="0">
                    <a:pos x="5" y="13"/>
                  </a:cxn>
                  <a:cxn ang="0">
                    <a:pos x="3" y="8"/>
                  </a:cxn>
                  <a:cxn ang="0">
                    <a:pos x="1" y="3"/>
                  </a:cxn>
                  <a:cxn ang="0">
                    <a:pos x="0" y="0"/>
                  </a:cxn>
                </a:cxnLst>
                <a:rect l="0" t="0" r="r" b="b"/>
                <a:pathLst>
                  <a:path w="68" h="171">
                    <a:moveTo>
                      <a:pt x="68" y="171"/>
                    </a:moveTo>
                    <a:lnTo>
                      <a:pt x="66" y="169"/>
                    </a:lnTo>
                    <a:lnTo>
                      <a:pt x="61" y="164"/>
                    </a:lnTo>
                    <a:lnTo>
                      <a:pt x="61" y="159"/>
                    </a:lnTo>
                    <a:lnTo>
                      <a:pt x="60" y="159"/>
                    </a:lnTo>
                    <a:lnTo>
                      <a:pt x="55" y="156"/>
                    </a:lnTo>
                    <a:lnTo>
                      <a:pt x="50" y="153"/>
                    </a:lnTo>
                    <a:lnTo>
                      <a:pt x="48" y="148"/>
                    </a:lnTo>
                    <a:lnTo>
                      <a:pt x="46" y="141"/>
                    </a:lnTo>
                    <a:lnTo>
                      <a:pt x="46" y="136"/>
                    </a:lnTo>
                    <a:lnTo>
                      <a:pt x="43" y="131"/>
                    </a:lnTo>
                    <a:lnTo>
                      <a:pt x="41" y="126"/>
                    </a:lnTo>
                    <a:lnTo>
                      <a:pt x="40" y="121"/>
                    </a:lnTo>
                    <a:lnTo>
                      <a:pt x="38" y="116"/>
                    </a:lnTo>
                    <a:lnTo>
                      <a:pt x="36" y="109"/>
                    </a:lnTo>
                    <a:lnTo>
                      <a:pt x="35" y="104"/>
                    </a:lnTo>
                    <a:lnTo>
                      <a:pt x="33" y="99"/>
                    </a:lnTo>
                    <a:lnTo>
                      <a:pt x="31" y="94"/>
                    </a:lnTo>
                    <a:lnTo>
                      <a:pt x="30" y="89"/>
                    </a:lnTo>
                    <a:lnTo>
                      <a:pt x="28" y="84"/>
                    </a:lnTo>
                    <a:lnTo>
                      <a:pt x="25" y="74"/>
                    </a:lnTo>
                    <a:lnTo>
                      <a:pt x="23" y="71"/>
                    </a:lnTo>
                    <a:lnTo>
                      <a:pt x="23" y="69"/>
                    </a:lnTo>
                    <a:lnTo>
                      <a:pt x="21" y="64"/>
                    </a:lnTo>
                    <a:lnTo>
                      <a:pt x="20" y="59"/>
                    </a:lnTo>
                    <a:lnTo>
                      <a:pt x="18" y="53"/>
                    </a:lnTo>
                    <a:lnTo>
                      <a:pt x="16" y="48"/>
                    </a:lnTo>
                    <a:lnTo>
                      <a:pt x="16" y="48"/>
                    </a:lnTo>
                    <a:lnTo>
                      <a:pt x="15" y="46"/>
                    </a:lnTo>
                    <a:lnTo>
                      <a:pt x="15" y="44"/>
                    </a:lnTo>
                    <a:lnTo>
                      <a:pt x="15" y="44"/>
                    </a:lnTo>
                    <a:lnTo>
                      <a:pt x="13" y="39"/>
                    </a:lnTo>
                    <a:lnTo>
                      <a:pt x="11" y="33"/>
                    </a:lnTo>
                    <a:lnTo>
                      <a:pt x="10" y="28"/>
                    </a:lnTo>
                    <a:lnTo>
                      <a:pt x="8" y="23"/>
                    </a:lnTo>
                    <a:lnTo>
                      <a:pt x="6" y="18"/>
                    </a:lnTo>
                    <a:lnTo>
                      <a:pt x="5" y="13"/>
                    </a:lnTo>
                    <a:lnTo>
                      <a:pt x="3" y="8"/>
                    </a:lnTo>
                    <a:lnTo>
                      <a:pt x="1" y="3"/>
                    </a:lnTo>
                    <a:lnTo>
                      <a:pt x="0" y="0"/>
                    </a:lnTo>
                  </a:path>
                </a:pathLst>
              </a:custGeom>
              <a:solidFill>
                <a:srgbClr val="FBA919"/>
              </a:solid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46" name="Freeform 678"/>
              <p:cNvSpPr>
                <a:spLocks/>
              </p:cNvSpPr>
              <p:nvPr/>
            </p:nvSpPr>
            <p:spPr bwMode="auto">
              <a:xfrm>
                <a:off x="13532197" y="1643320"/>
                <a:ext cx="57868" cy="243742"/>
              </a:xfrm>
              <a:custGeom>
                <a:avLst/>
                <a:gdLst/>
                <a:ahLst/>
                <a:cxnLst>
                  <a:cxn ang="0">
                    <a:pos x="52" y="180"/>
                  </a:cxn>
                  <a:cxn ang="0">
                    <a:pos x="48" y="175"/>
                  </a:cxn>
                  <a:cxn ang="0">
                    <a:pos x="48" y="172"/>
                  </a:cxn>
                  <a:cxn ang="0">
                    <a:pos x="47" y="165"/>
                  </a:cxn>
                  <a:cxn ang="0">
                    <a:pos x="43" y="150"/>
                  </a:cxn>
                  <a:cxn ang="0">
                    <a:pos x="42" y="145"/>
                  </a:cxn>
                  <a:cxn ang="0">
                    <a:pos x="42" y="140"/>
                  </a:cxn>
                  <a:cxn ang="0">
                    <a:pos x="40" y="135"/>
                  </a:cxn>
                  <a:cxn ang="0">
                    <a:pos x="40" y="130"/>
                  </a:cxn>
                  <a:cxn ang="0">
                    <a:pos x="38" y="125"/>
                  </a:cxn>
                  <a:cxn ang="0">
                    <a:pos x="37" y="120"/>
                  </a:cxn>
                  <a:cxn ang="0">
                    <a:pos x="37" y="118"/>
                  </a:cxn>
                  <a:cxn ang="0">
                    <a:pos x="33" y="115"/>
                  </a:cxn>
                  <a:cxn ang="0">
                    <a:pos x="28" y="110"/>
                  </a:cxn>
                  <a:cxn ang="0">
                    <a:pos x="27" y="115"/>
                  </a:cxn>
                  <a:cxn ang="0">
                    <a:pos x="27" y="117"/>
                  </a:cxn>
                  <a:cxn ang="0">
                    <a:pos x="23" y="112"/>
                  </a:cxn>
                  <a:cxn ang="0">
                    <a:pos x="25" y="107"/>
                  </a:cxn>
                  <a:cxn ang="0">
                    <a:pos x="25" y="102"/>
                  </a:cxn>
                  <a:cxn ang="0">
                    <a:pos x="23" y="97"/>
                  </a:cxn>
                  <a:cxn ang="0">
                    <a:pos x="22" y="92"/>
                  </a:cxn>
                  <a:cxn ang="0">
                    <a:pos x="18" y="87"/>
                  </a:cxn>
                  <a:cxn ang="0">
                    <a:pos x="17" y="82"/>
                  </a:cxn>
                  <a:cxn ang="0">
                    <a:pos x="15" y="75"/>
                  </a:cxn>
                  <a:cxn ang="0">
                    <a:pos x="15" y="65"/>
                  </a:cxn>
                  <a:cxn ang="0">
                    <a:pos x="17" y="62"/>
                  </a:cxn>
                  <a:cxn ang="0">
                    <a:pos x="17" y="57"/>
                  </a:cxn>
                  <a:cxn ang="0">
                    <a:pos x="15" y="52"/>
                  </a:cxn>
                  <a:cxn ang="0">
                    <a:pos x="15" y="47"/>
                  </a:cxn>
                  <a:cxn ang="0">
                    <a:pos x="13" y="42"/>
                  </a:cxn>
                  <a:cxn ang="0">
                    <a:pos x="8" y="37"/>
                  </a:cxn>
                  <a:cxn ang="0">
                    <a:pos x="7" y="30"/>
                  </a:cxn>
                  <a:cxn ang="0">
                    <a:pos x="7" y="25"/>
                  </a:cxn>
                  <a:cxn ang="0">
                    <a:pos x="7" y="18"/>
                  </a:cxn>
                  <a:cxn ang="0">
                    <a:pos x="2" y="13"/>
                  </a:cxn>
                  <a:cxn ang="0">
                    <a:pos x="3" y="7"/>
                  </a:cxn>
                  <a:cxn ang="0">
                    <a:pos x="2" y="3"/>
                  </a:cxn>
                  <a:cxn ang="0">
                    <a:pos x="0" y="2"/>
                  </a:cxn>
                  <a:cxn ang="0">
                    <a:pos x="0" y="2"/>
                  </a:cxn>
                  <a:cxn ang="0">
                    <a:pos x="0" y="0"/>
                  </a:cxn>
                </a:cxnLst>
                <a:rect l="0" t="0" r="r" b="b"/>
                <a:pathLst>
                  <a:path w="52" h="180">
                    <a:moveTo>
                      <a:pt x="52" y="180"/>
                    </a:moveTo>
                    <a:lnTo>
                      <a:pt x="48" y="175"/>
                    </a:lnTo>
                    <a:lnTo>
                      <a:pt x="48" y="172"/>
                    </a:lnTo>
                    <a:lnTo>
                      <a:pt x="47" y="165"/>
                    </a:lnTo>
                    <a:lnTo>
                      <a:pt x="43" y="150"/>
                    </a:lnTo>
                    <a:lnTo>
                      <a:pt x="42" y="145"/>
                    </a:lnTo>
                    <a:lnTo>
                      <a:pt x="42" y="140"/>
                    </a:lnTo>
                    <a:lnTo>
                      <a:pt x="40" y="135"/>
                    </a:lnTo>
                    <a:lnTo>
                      <a:pt x="40" y="130"/>
                    </a:lnTo>
                    <a:lnTo>
                      <a:pt x="38" y="125"/>
                    </a:lnTo>
                    <a:lnTo>
                      <a:pt x="37" y="120"/>
                    </a:lnTo>
                    <a:lnTo>
                      <a:pt x="37" y="118"/>
                    </a:lnTo>
                    <a:lnTo>
                      <a:pt x="33" y="115"/>
                    </a:lnTo>
                    <a:lnTo>
                      <a:pt x="28" y="110"/>
                    </a:lnTo>
                    <a:lnTo>
                      <a:pt x="27" y="115"/>
                    </a:lnTo>
                    <a:lnTo>
                      <a:pt x="27" y="117"/>
                    </a:lnTo>
                    <a:lnTo>
                      <a:pt x="23" y="112"/>
                    </a:lnTo>
                    <a:lnTo>
                      <a:pt x="25" y="107"/>
                    </a:lnTo>
                    <a:lnTo>
                      <a:pt x="25" y="102"/>
                    </a:lnTo>
                    <a:lnTo>
                      <a:pt x="23" y="97"/>
                    </a:lnTo>
                    <a:lnTo>
                      <a:pt x="22" y="92"/>
                    </a:lnTo>
                    <a:lnTo>
                      <a:pt x="18" y="87"/>
                    </a:lnTo>
                    <a:lnTo>
                      <a:pt x="17" y="82"/>
                    </a:lnTo>
                    <a:lnTo>
                      <a:pt x="15" y="75"/>
                    </a:lnTo>
                    <a:lnTo>
                      <a:pt x="15" y="65"/>
                    </a:lnTo>
                    <a:lnTo>
                      <a:pt x="17" y="62"/>
                    </a:lnTo>
                    <a:lnTo>
                      <a:pt x="17" y="57"/>
                    </a:lnTo>
                    <a:lnTo>
                      <a:pt x="15" y="52"/>
                    </a:lnTo>
                    <a:lnTo>
                      <a:pt x="15" y="47"/>
                    </a:lnTo>
                    <a:lnTo>
                      <a:pt x="13" y="42"/>
                    </a:lnTo>
                    <a:lnTo>
                      <a:pt x="8" y="37"/>
                    </a:lnTo>
                    <a:lnTo>
                      <a:pt x="7" y="30"/>
                    </a:lnTo>
                    <a:lnTo>
                      <a:pt x="7" y="25"/>
                    </a:lnTo>
                    <a:lnTo>
                      <a:pt x="7" y="18"/>
                    </a:lnTo>
                    <a:lnTo>
                      <a:pt x="2" y="13"/>
                    </a:lnTo>
                    <a:lnTo>
                      <a:pt x="3" y="7"/>
                    </a:lnTo>
                    <a:lnTo>
                      <a:pt x="2" y="3"/>
                    </a:lnTo>
                    <a:lnTo>
                      <a:pt x="0" y="2"/>
                    </a:lnTo>
                    <a:lnTo>
                      <a:pt x="0" y="2"/>
                    </a:lnTo>
                    <a:lnTo>
                      <a:pt x="0" y="0"/>
                    </a:lnTo>
                  </a:path>
                </a:pathLst>
              </a:custGeom>
              <a:solidFill>
                <a:srgbClr val="FDC010"/>
              </a:solid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47" name="Freeform 679"/>
              <p:cNvSpPr>
                <a:spLocks/>
              </p:cNvSpPr>
              <p:nvPr/>
            </p:nvSpPr>
            <p:spPr bwMode="auto">
              <a:xfrm>
                <a:off x="13626790" y="1605405"/>
                <a:ext cx="27821" cy="268116"/>
              </a:xfrm>
              <a:custGeom>
                <a:avLst/>
                <a:gdLst/>
                <a:ahLst/>
                <a:cxnLst>
                  <a:cxn ang="0">
                    <a:pos x="13" y="198"/>
                  </a:cxn>
                  <a:cxn ang="0">
                    <a:pos x="8" y="193"/>
                  </a:cxn>
                  <a:cxn ang="0">
                    <a:pos x="5" y="186"/>
                  </a:cxn>
                  <a:cxn ang="0">
                    <a:pos x="5" y="181"/>
                  </a:cxn>
                  <a:cxn ang="0">
                    <a:pos x="7" y="176"/>
                  </a:cxn>
                  <a:cxn ang="0">
                    <a:pos x="7" y="170"/>
                  </a:cxn>
                  <a:cxn ang="0">
                    <a:pos x="5" y="166"/>
                  </a:cxn>
                  <a:cxn ang="0">
                    <a:pos x="3" y="160"/>
                  </a:cxn>
                  <a:cxn ang="0">
                    <a:pos x="3" y="155"/>
                  </a:cxn>
                  <a:cxn ang="0">
                    <a:pos x="3" y="150"/>
                  </a:cxn>
                  <a:cxn ang="0">
                    <a:pos x="3" y="143"/>
                  </a:cxn>
                  <a:cxn ang="0">
                    <a:pos x="2" y="138"/>
                  </a:cxn>
                  <a:cxn ang="0">
                    <a:pos x="2" y="136"/>
                  </a:cxn>
                  <a:cxn ang="0">
                    <a:pos x="0" y="131"/>
                  </a:cxn>
                  <a:cxn ang="0">
                    <a:pos x="2" y="126"/>
                  </a:cxn>
                  <a:cxn ang="0">
                    <a:pos x="2" y="123"/>
                  </a:cxn>
                  <a:cxn ang="0">
                    <a:pos x="2" y="118"/>
                  </a:cxn>
                  <a:cxn ang="0">
                    <a:pos x="3" y="113"/>
                  </a:cxn>
                  <a:cxn ang="0">
                    <a:pos x="5" y="108"/>
                  </a:cxn>
                  <a:cxn ang="0">
                    <a:pos x="5" y="101"/>
                  </a:cxn>
                  <a:cxn ang="0">
                    <a:pos x="7" y="96"/>
                  </a:cxn>
                  <a:cxn ang="0">
                    <a:pos x="7" y="91"/>
                  </a:cxn>
                  <a:cxn ang="0">
                    <a:pos x="8" y="86"/>
                  </a:cxn>
                  <a:cxn ang="0">
                    <a:pos x="8" y="81"/>
                  </a:cxn>
                  <a:cxn ang="0">
                    <a:pos x="7" y="76"/>
                  </a:cxn>
                  <a:cxn ang="0">
                    <a:pos x="5" y="71"/>
                  </a:cxn>
                  <a:cxn ang="0">
                    <a:pos x="5" y="66"/>
                  </a:cxn>
                  <a:cxn ang="0">
                    <a:pos x="10" y="60"/>
                  </a:cxn>
                  <a:cxn ang="0">
                    <a:pos x="12" y="60"/>
                  </a:cxn>
                  <a:cxn ang="0">
                    <a:pos x="17" y="55"/>
                  </a:cxn>
                  <a:cxn ang="0">
                    <a:pos x="22" y="50"/>
                  </a:cxn>
                  <a:cxn ang="0">
                    <a:pos x="23" y="45"/>
                  </a:cxn>
                  <a:cxn ang="0">
                    <a:pos x="25" y="43"/>
                  </a:cxn>
                  <a:cxn ang="0">
                    <a:pos x="25" y="36"/>
                  </a:cxn>
                  <a:cxn ang="0">
                    <a:pos x="23" y="31"/>
                  </a:cxn>
                  <a:cxn ang="0">
                    <a:pos x="20" y="26"/>
                  </a:cxn>
                  <a:cxn ang="0">
                    <a:pos x="18" y="21"/>
                  </a:cxn>
                  <a:cxn ang="0">
                    <a:pos x="20" y="16"/>
                  </a:cxn>
                  <a:cxn ang="0">
                    <a:pos x="22" y="11"/>
                  </a:cxn>
                  <a:cxn ang="0">
                    <a:pos x="20" y="6"/>
                  </a:cxn>
                  <a:cxn ang="0">
                    <a:pos x="18" y="3"/>
                  </a:cxn>
                  <a:cxn ang="0">
                    <a:pos x="18" y="3"/>
                  </a:cxn>
                  <a:cxn ang="0">
                    <a:pos x="20" y="0"/>
                  </a:cxn>
                  <a:cxn ang="0">
                    <a:pos x="20" y="0"/>
                  </a:cxn>
                </a:cxnLst>
                <a:rect l="0" t="0" r="r" b="b"/>
                <a:pathLst>
                  <a:path w="25" h="198">
                    <a:moveTo>
                      <a:pt x="13" y="198"/>
                    </a:moveTo>
                    <a:lnTo>
                      <a:pt x="8" y="193"/>
                    </a:lnTo>
                    <a:lnTo>
                      <a:pt x="5" y="186"/>
                    </a:lnTo>
                    <a:lnTo>
                      <a:pt x="5" y="181"/>
                    </a:lnTo>
                    <a:lnTo>
                      <a:pt x="7" y="176"/>
                    </a:lnTo>
                    <a:lnTo>
                      <a:pt x="7" y="170"/>
                    </a:lnTo>
                    <a:lnTo>
                      <a:pt x="5" y="166"/>
                    </a:lnTo>
                    <a:lnTo>
                      <a:pt x="3" y="160"/>
                    </a:lnTo>
                    <a:lnTo>
                      <a:pt x="3" y="155"/>
                    </a:lnTo>
                    <a:lnTo>
                      <a:pt x="3" y="150"/>
                    </a:lnTo>
                    <a:lnTo>
                      <a:pt x="3" y="143"/>
                    </a:lnTo>
                    <a:lnTo>
                      <a:pt x="2" y="138"/>
                    </a:lnTo>
                    <a:lnTo>
                      <a:pt x="2" y="136"/>
                    </a:lnTo>
                    <a:lnTo>
                      <a:pt x="0" y="131"/>
                    </a:lnTo>
                    <a:lnTo>
                      <a:pt x="2" y="126"/>
                    </a:lnTo>
                    <a:lnTo>
                      <a:pt x="2" y="123"/>
                    </a:lnTo>
                    <a:lnTo>
                      <a:pt x="2" y="118"/>
                    </a:lnTo>
                    <a:lnTo>
                      <a:pt x="3" y="113"/>
                    </a:lnTo>
                    <a:lnTo>
                      <a:pt x="5" y="108"/>
                    </a:lnTo>
                    <a:lnTo>
                      <a:pt x="5" y="101"/>
                    </a:lnTo>
                    <a:lnTo>
                      <a:pt x="7" y="96"/>
                    </a:lnTo>
                    <a:lnTo>
                      <a:pt x="7" y="91"/>
                    </a:lnTo>
                    <a:lnTo>
                      <a:pt x="8" y="86"/>
                    </a:lnTo>
                    <a:lnTo>
                      <a:pt x="8" y="81"/>
                    </a:lnTo>
                    <a:lnTo>
                      <a:pt x="7" y="76"/>
                    </a:lnTo>
                    <a:lnTo>
                      <a:pt x="5" y="71"/>
                    </a:lnTo>
                    <a:lnTo>
                      <a:pt x="5" y="66"/>
                    </a:lnTo>
                    <a:lnTo>
                      <a:pt x="10" y="60"/>
                    </a:lnTo>
                    <a:lnTo>
                      <a:pt x="12" y="60"/>
                    </a:lnTo>
                    <a:lnTo>
                      <a:pt x="17" y="55"/>
                    </a:lnTo>
                    <a:lnTo>
                      <a:pt x="22" y="50"/>
                    </a:lnTo>
                    <a:lnTo>
                      <a:pt x="23" y="45"/>
                    </a:lnTo>
                    <a:lnTo>
                      <a:pt x="25" y="43"/>
                    </a:lnTo>
                    <a:lnTo>
                      <a:pt x="25" y="36"/>
                    </a:lnTo>
                    <a:lnTo>
                      <a:pt x="23" y="31"/>
                    </a:lnTo>
                    <a:lnTo>
                      <a:pt x="20" y="26"/>
                    </a:lnTo>
                    <a:lnTo>
                      <a:pt x="18" y="21"/>
                    </a:lnTo>
                    <a:lnTo>
                      <a:pt x="20" y="16"/>
                    </a:lnTo>
                    <a:lnTo>
                      <a:pt x="22" y="11"/>
                    </a:lnTo>
                    <a:lnTo>
                      <a:pt x="20" y="6"/>
                    </a:lnTo>
                    <a:lnTo>
                      <a:pt x="18" y="3"/>
                    </a:lnTo>
                    <a:lnTo>
                      <a:pt x="18" y="3"/>
                    </a:lnTo>
                    <a:lnTo>
                      <a:pt x="20" y="0"/>
                    </a:lnTo>
                    <a:lnTo>
                      <a:pt x="20"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48" name="Freeform 680"/>
              <p:cNvSpPr>
                <a:spLocks/>
              </p:cNvSpPr>
              <p:nvPr/>
            </p:nvSpPr>
            <p:spPr bwMode="auto">
              <a:xfrm>
                <a:off x="13170520" y="2008933"/>
                <a:ext cx="353887" cy="71768"/>
              </a:xfrm>
              <a:custGeom>
                <a:avLst/>
                <a:gdLst/>
                <a:ahLst/>
                <a:cxnLst>
                  <a:cxn ang="0">
                    <a:pos x="318" y="41"/>
                  </a:cxn>
                  <a:cxn ang="0">
                    <a:pos x="312" y="38"/>
                  </a:cxn>
                  <a:cxn ang="0">
                    <a:pos x="302" y="36"/>
                  </a:cxn>
                  <a:cxn ang="0">
                    <a:pos x="293" y="28"/>
                  </a:cxn>
                  <a:cxn ang="0">
                    <a:pos x="290" y="18"/>
                  </a:cxn>
                  <a:cxn ang="0">
                    <a:pos x="280" y="8"/>
                  </a:cxn>
                  <a:cxn ang="0">
                    <a:pos x="273" y="3"/>
                  </a:cxn>
                  <a:cxn ang="0">
                    <a:pos x="268" y="0"/>
                  </a:cxn>
                  <a:cxn ang="0">
                    <a:pos x="257" y="3"/>
                  </a:cxn>
                  <a:cxn ang="0">
                    <a:pos x="247" y="5"/>
                  </a:cxn>
                  <a:cxn ang="0">
                    <a:pos x="243" y="5"/>
                  </a:cxn>
                  <a:cxn ang="0">
                    <a:pos x="237" y="6"/>
                  </a:cxn>
                  <a:cxn ang="0">
                    <a:pos x="225" y="10"/>
                  </a:cxn>
                  <a:cxn ang="0">
                    <a:pos x="212" y="13"/>
                  </a:cxn>
                  <a:cxn ang="0">
                    <a:pos x="204" y="15"/>
                  </a:cxn>
                  <a:cxn ang="0">
                    <a:pos x="197" y="16"/>
                  </a:cxn>
                  <a:cxn ang="0">
                    <a:pos x="189" y="18"/>
                  </a:cxn>
                  <a:cxn ang="0">
                    <a:pos x="177" y="20"/>
                  </a:cxn>
                  <a:cxn ang="0">
                    <a:pos x="165" y="23"/>
                  </a:cxn>
                  <a:cxn ang="0">
                    <a:pos x="157" y="25"/>
                  </a:cxn>
                  <a:cxn ang="0">
                    <a:pos x="145" y="26"/>
                  </a:cxn>
                  <a:cxn ang="0">
                    <a:pos x="134" y="28"/>
                  </a:cxn>
                  <a:cxn ang="0">
                    <a:pos x="122" y="31"/>
                  </a:cxn>
                  <a:cxn ang="0">
                    <a:pos x="112" y="33"/>
                  </a:cxn>
                  <a:cxn ang="0">
                    <a:pos x="100" y="36"/>
                  </a:cxn>
                  <a:cxn ang="0">
                    <a:pos x="90" y="38"/>
                  </a:cxn>
                  <a:cxn ang="0">
                    <a:pos x="79" y="40"/>
                  </a:cxn>
                  <a:cxn ang="0">
                    <a:pos x="70" y="41"/>
                  </a:cxn>
                  <a:cxn ang="0">
                    <a:pos x="59" y="45"/>
                  </a:cxn>
                  <a:cxn ang="0">
                    <a:pos x="49" y="46"/>
                  </a:cxn>
                  <a:cxn ang="0">
                    <a:pos x="30" y="50"/>
                  </a:cxn>
                  <a:cxn ang="0">
                    <a:pos x="22" y="51"/>
                  </a:cxn>
                  <a:cxn ang="0">
                    <a:pos x="10" y="53"/>
                  </a:cxn>
                  <a:cxn ang="0">
                    <a:pos x="4" y="48"/>
                  </a:cxn>
                  <a:cxn ang="0">
                    <a:pos x="2" y="35"/>
                  </a:cxn>
                  <a:cxn ang="0">
                    <a:pos x="0" y="31"/>
                  </a:cxn>
                </a:cxnLst>
                <a:rect l="0" t="0" r="r" b="b"/>
                <a:pathLst>
                  <a:path w="318" h="53">
                    <a:moveTo>
                      <a:pt x="318" y="43"/>
                    </a:moveTo>
                    <a:lnTo>
                      <a:pt x="318" y="41"/>
                    </a:lnTo>
                    <a:lnTo>
                      <a:pt x="318" y="41"/>
                    </a:lnTo>
                    <a:lnTo>
                      <a:pt x="312" y="38"/>
                    </a:lnTo>
                    <a:lnTo>
                      <a:pt x="307" y="38"/>
                    </a:lnTo>
                    <a:lnTo>
                      <a:pt x="302" y="36"/>
                    </a:lnTo>
                    <a:lnTo>
                      <a:pt x="297" y="33"/>
                    </a:lnTo>
                    <a:lnTo>
                      <a:pt x="293" y="28"/>
                    </a:lnTo>
                    <a:lnTo>
                      <a:pt x="292" y="23"/>
                    </a:lnTo>
                    <a:lnTo>
                      <a:pt x="290" y="18"/>
                    </a:lnTo>
                    <a:lnTo>
                      <a:pt x="287" y="11"/>
                    </a:lnTo>
                    <a:lnTo>
                      <a:pt x="280" y="8"/>
                    </a:lnTo>
                    <a:lnTo>
                      <a:pt x="277" y="8"/>
                    </a:lnTo>
                    <a:lnTo>
                      <a:pt x="273" y="3"/>
                    </a:lnTo>
                    <a:lnTo>
                      <a:pt x="268" y="1"/>
                    </a:lnTo>
                    <a:lnTo>
                      <a:pt x="268" y="0"/>
                    </a:lnTo>
                    <a:lnTo>
                      <a:pt x="263" y="1"/>
                    </a:lnTo>
                    <a:lnTo>
                      <a:pt x="257" y="3"/>
                    </a:lnTo>
                    <a:lnTo>
                      <a:pt x="252" y="3"/>
                    </a:lnTo>
                    <a:lnTo>
                      <a:pt x="247" y="5"/>
                    </a:lnTo>
                    <a:lnTo>
                      <a:pt x="247" y="5"/>
                    </a:lnTo>
                    <a:lnTo>
                      <a:pt x="243" y="5"/>
                    </a:lnTo>
                    <a:lnTo>
                      <a:pt x="242" y="6"/>
                    </a:lnTo>
                    <a:lnTo>
                      <a:pt x="237" y="6"/>
                    </a:lnTo>
                    <a:lnTo>
                      <a:pt x="230" y="8"/>
                    </a:lnTo>
                    <a:lnTo>
                      <a:pt x="225" y="10"/>
                    </a:lnTo>
                    <a:lnTo>
                      <a:pt x="219" y="11"/>
                    </a:lnTo>
                    <a:lnTo>
                      <a:pt x="212" y="13"/>
                    </a:lnTo>
                    <a:lnTo>
                      <a:pt x="209" y="13"/>
                    </a:lnTo>
                    <a:lnTo>
                      <a:pt x="204" y="15"/>
                    </a:lnTo>
                    <a:lnTo>
                      <a:pt x="200" y="15"/>
                    </a:lnTo>
                    <a:lnTo>
                      <a:pt x="197" y="16"/>
                    </a:lnTo>
                    <a:lnTo>
                      <a:pt x="194" y="16"/>
                    </a:lnTo>
                    <a:lnTo>
                      <a:pt x="189" y="18"/>
                    </a:lnTo>
                    <a:lnTo>
                      <a:pt x="184" y="18"/>
                    </a:lnTo>
                    <a:lnTo>
                      <a:pt x="177" y="20"/>
                    </a:lnTo>
                    <a:lnTo>
                      <a:pt x="170" y="21"/>
                    </a:lnTo>
                    <a:lnTo>
                      <a:pt x="165" y="23"/>
                    </a:lnTo>
                    <a:lnTo>
                      <a:pt x="164" y="23"/>
                    </a:lnTo>
                    <a:lnTo>
                      <a:pt x="157" y="25"/>
                    </a:lnTo>
                    <a:lnTo>
                      <a:pt x="150" y="25"/>
                    </a:lnTo>
                    <a:lnTo>
                      <a:pt x="145" y="26"/>
                    </a:lnTo>
                    <a:lnTo>
                      <a:pt x="140" y="28"/>
                    </a:lnTo>
                    <a:lnTo>
                      <a:pt x="134" y="28"/>
                    </a:lnTo>
                    <a:lnTo>
                      <a:pt x="129" y="30"/>
                    </a:lnTo>
                    <a:lnTo>
                      <a:pt x="122" y="31"/>
                    </a:lnTo>
                    <a:lnTo>
                      <a:pt x="119" y="33"/>
                    </a:lnTo>
                    <a:lnTo>
                      <a:pt x="112" y="33"/>
                    </a:lnTo>
                    <a:lnTo>
                      <a:pt x="107" y="35"/>
                    </a:lnTo>
                    <a:lnTo>
                      <a:pt x="100" y="36"/>
                    </a:lnTo>
                    <a:lnTo>
                      <a:pt x="95" y="36"/>
                    </a:lnTo>
                    <a:lnTo>
                      <a:pt x="90" y="38"/>
                    </a:lnTo>
                    <a:lnTo>
                      <a:pt x="84" y="40"/>
                    </a:lnTo>
                    <a:lnTo>
                      <a:pt x="79" y="40"/>
                    </a:lnTo>
                    <a:lnTo>
                      <a:pt x="75" y="40"/>
                    </a:lnTo>
                    <a:lnTo>
                      <a:pt x="70" y="41"/>
                    </a:lnTo>
                    <a:lnTo>
                      <a:pt x="65" y="43"/>
                    </a:lnTo>
                    <a:lnTo>
                      <a:pt x="59" y="45"/>
                    </a:lnTo>
                    <a:lnTo>
                      <a:pt x="54" y="45"/>
                    </a:lnTo>
                    <a:lnTo>
                      <a:pt x="49" y="46"/>
                    </a:lnTo>
                    <a:lnTo>
                      <a:pt x="42" y="46"/>
                    </a:lnTo>
                    <a:lnTo>
                      <a:pt x="30" y="50"/>
                    </a:lnTo>
                    <a:lnTo>
                      <a:pt x="24" y="51"/>
                    </a:lnTo>
                    <a:lnTo>
                      <a:pt x="22" y="51"/>
                    </a:lnTo>
                    <a:lnTo>
                      <a:pt x="17" y="51"/>
                    </a:lnTo>
                    <a:lnTo>
                      <a:pt x="10" y="53"/>
                    </a:lnTo>
                    <a:lnTo>
                      <a:pt x="5" y="53"/>
                    </a:lnTo>
                    <a:lnTo>
                      <a:pt x="4" y="48"/>
                    </a:lnTo>
                    <a:lnTo>
                      <a:pt x="2" y="38"/>
                    </a:lnTo>
                    <a:lnTo>
                      <a:pt x="2" y="35"/>
                    </a:lnTo>
                    <a:lnTo>
                      <a:pt x="2" y="33"/>
                    </a:lnTo>
                    <a:lnTo>
                      <a:pt x="0" y="31"/>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49" name="Freeform 681"/>
              <p:cNvSpPr>
                <a:spLocks/>
              </p:cNvSpPr>
              <p:nvPr/>
            </p:nvSpPr>
            <p:spPr bwMode="auto">
              <a:xfrm>
                <a:off x="13701351" y="1930394"/>
                <a:ext cx="55643" cy="46040"/>
              </a:xfrm>
              <a:custGeom>
                <a:avLst/>
                <a:gdLst/>
                <a:ahLst/>
                <a:cxnLst>
                  <a:cxn ang="0">
                    <a:pos x="0" y="5"/>
                  </a:cxn>
                  <a:cxn ang="0">
                    <a:pos x="5" y="3"/>
                  </a:cxn>
                  <a:cxn ang="0">
                    <a:pos x="10" y="3"/>
                  </a:cxn>
                  <a:cxn ang="0">
                    <a:pos x="15" y="1"/>
                  </a:cxn>
                  <a:cxn ang="0">
                    <a:pos x="20" y="0"/>
                  </a:cxn>
                  <a:cxn ang="0">
                    <a:pos x="26" y="3"/>
                  </a:cxn>
                  <a:cxn ang="0">
                    <a:pos x="28" y="8"/>
                  </a:cxn>
                  <a:cxn ang="0">
                    <a:pos x="31" y="9"/>
                  </a:cxn>
                  <a:cxn ang="0">
                    <a:pos x="31" y="13"/>
                  </a:cxn>
                  <a:cxn ang="0">
                    <a:pos x="35" y="16"/>
                  </a:cxn>
                  <a:cxn ang="0">
                    <a:pos x="40" y="21"/>
                  </a:cxn>
                  <a:cxn ang="0">
                    <a:pos x="43" y="23"/>
                  </a:cxn>
                  <a:cxn ang="0">
                    <a:pos x="48" y="24"/>
                  </a:cxn>
                  <a:cxn ang="0">
                    <a:pos x="50" y="34"/>
                  </a:cxn>
                </a:cxnLst>
                <a:rect l="0" t="0" r="r" b="b"/>
                <a:pathLst>
                  <a:path w="50" h="34">
                    <a:moveTo>
                      <a:pt x="0" y="5"/>
                    </a:moveTo>
                    <a:lnTo>
                      <a:pt x="5" y="3"/>
                    </a:lnTo>
                    <a:lnTo>
                      <a:pt x="10" y="3"/>
                    </a:lnTo>
                    <a:lnTo>
                      <a:pt x="15" y="1"/>
                    </a:lnTo>
                    <a:lnTo>
                      <a:pt x="20" y="0"/>
                    </a:lnTo>
                    <a:lnTo>
                      <a:pt x="26" y="3"/>
                    </a:lnTo>
                    <a:lnTo>
                      <a:pt x="28" y="8"/>
                    </a:lnTo>
                    <a:lnTo>
                      <a:pt x="31" y="9"/>
                    </a:lnTo>
                    <a:lnTo>
                      <a:pt x="31" y="13"/>
                    </a:lnTo>
                    <a:lnTo>
                      <a:pt x="35" y="16"/>
                    </a:lnTo>
                    <a:lnTo>
                      <a:pt x="40" y="21"/>
                    </a:lnTo>
                    <a:lnTo>
                      <a:pt x="43" y="23"/>
                    </a:lnTo>
                    <a:lnTo>
                      <a:pt x="48" y="24"/>
                    </a:lnTo>
                    <a:lnTo>
                      <a:pt x="50" y="34"/>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50" name="Freeform 682"/>
              <p:cNvSpPr>
                <a:spLocks/>
              </p:cNvSpPr>
              <p:nvPr/>
            </p:nvSpPr>
            <p:spPr bwMode="auto">
              <a:xfrm>
                <a:off x="13524407" y="2067160"/>
                <a:ext cx="72335" cy="85310"/>
              </a:xfrm>
              <a:custGeom>
                <a:avLst/>
                <a:gdLst/>
                <a:ahLst/>
                <a:cxnLst>
                  <a:cxn ang="0">
                    <a:pos x="0" y="0"/>
                  </a:cxn>
                  <a:cxn ang="0">
                    <a:pos x="0" y="0"/>
                  </a:cxn>
                  <a:cxn ang="0">
                    <a:pos x="7" y="2"/>
                  </a:cxn>
                  <a:cxn ang="0">
                    <a:pos x="12" y="3"/>
                  </a:cxn>
                  <a:cxn ang="0">
                    <a:pos x="15" y="5"/>
                  </a:cxn>
                  <a:cxn ang="0">
                    <a:pos x="20" y="7"/>
                  </a:cxn>
                  <a:cxn ang="0">
                    <a:pos x="27" y="8"/>
                  </a:cxn>
                  <a:cxn ang="0">
                    <a:pos x="32" y="10"/>
                  </a:cxn>
                  <a:cxn ang="0">
                    <a:pos x="37" y="12"/>
                  </a:cxn>
                  <a:cxn ang="0">
                    <a:pos x="39" y="13"/>
                  </a:cxn>
                  <a:cxn ang="0">
                    <a:pos x="44" y="13"/>
                  </a:cxn>
                  <a:cxn ang="0">
                    <a:pos x="50" y="17"/>
                  </a:cxn>
                  <a:cxn ang="0">
                    <a:pos x="55" y="18"/>
                  </a:cxn>
                  <a:cxn ang="0">
                    <a:pos x="55" y="18"/>
                  </a:cxn>
                  <a:cxn ang="0">
                    <a:pos x="55" y="23"/>
                  </a:cxn>
                  <a:cxn ang="0">
                    <a:pos x="55" y="28"/>
                  </a:cxn>
                  <a:cxn ang="0">
                    <a:pos x="55" y="32"/>
                  </a:cxn>
                  <a:cxn ang="0">
                    <a:pos x="54" y="37"/>
                  </a:cxn>
                  <a:cxn ang="0">
                    <a:pos x="54" y="38"/>
                  </a:cxn>
                  <a:cxn ang="0">
                    <a:pos x="54" y="42"/>
                  </a:cxn>
                  <a:cxn ang="0">
                    <a:pos x="50" y="47"/>
                  </a:cxn>
                  <a:cxn ang="0">
                    <a:pos x="45" y="50"/>
                  </a:cxn>
                  <a:cxn ang="0">
                    <a:pos x="45" y="50"/>
                  </a:cxn>
                  <a:cxn ang="0">
                    <a:pos x="45" y="55"/>
                  </a:cxn>
                  <a:cxn ang="0">
                    <a:pos x="44" y="62"/>
                  </a:cxn>
                  <a:cxn ang="0">
                    <a:pos x="49" y="63"/>
                  </a:cxn>
                  <a:cxn ang="0">
                    <a:pos x="54" y="60"/>
                  </a:cxn>
                  <a:cxn ang="0">
                    <a:pos x="60" y="57"/>
                  </a:cxn>
                  <a:cxn ang="0">
                    <a:pos x="65" y="57"/>
                  </a:cxn>
                </a:cxnLst>
                <a:rect l="0" t="0" r="r" b="b"/>
                <a:pathLst>
                  <a:path w="65" h="63">
                    <a:moveTo>
                      <a:pt x="0" y="0"/>
                    </a:moveTo>
                    <a:lnTo>
                      <a:pt x="0" y="0"/>
                    </a:lnTo>
                    <a:lnTo>
                      <a:pt x="7" y="2"/>
                    </a:lnTo>
                    <a:lnTo>
                      <a:pt x="12" y="3"/>
                    </a:lnTo>
                    <a:lnTo>
                      <a:pt x="15" y="5"/>
                    </a:lnTo>
                    <a:lnTo>
                      <a:pt x="20" y="7"/>
                    </a:lnTo>
                    <a:lnTo>
                      <a:pt x="27" y="8"/>
                    </a:lnTo>
                    <a:lnTo>
                      <a:pt x="32" y="10"/>
                    </a:lnTo>
                    <a:lnTo>
                      <a:pt x="37" y="12"/>
                    </a:lnTo>
                    <a:lnTo>
                      <a:pt x="39" y="13"/>
                    </a:lnTo>
                    <a:lnTo>
                      <a:pt x="44" y="13"/>
                    </a:lnTo>
                    <a:lnTo>
                      <a:pt x="50" y="17"/>
                    </a:lnTo>
                    <a:lnTo>
                      <a:pt x="55" y="18"/>
                    </a:lnTo>
                    <a:lnTo>
                      <a:pt x="55" y="18"/>
                    </a:lnTo>
                    <a:lnTo>
                      <a:pt x="55" y="23"/>
                    </a:lnTo>
                    <a:lnTo>
                      <a:pt x="55" y="28"/>
                    </a:lnTo>
                    <a:lnTo>
                      <a:pt x="55" y="32"/>
                    </a:lnTo>
                    <a:lnTo>
                      <a:pt x="54" y="37"/>
                    </a:lnTo>
                    <a:lnTo>
                      <a:pt x="54" y="38"/>
                    </a:lnTo>
                    <a:lnTo>
                      <a:pt x="54" y="42"/>
                    </a:lnTo>
                    <a:lnTo>
                      <a:pt x="50" y="47"/>
                    </a:lnTo>
                    <a:lnTo>
                      <a:pt x="45" y="50"/>
                    </a:lnTo>
                    <a:lnTo>
                      <a:pt x="45" y="50"/>
                    </a:lnTo>
                    <a:lnTo>
                      <a:pt x="45" y="55"/>
                    </a:lnTo>
                    <a:lnTo>
                      <a:pt x="44" y="62"/>
                    </a:lnTo>
                    <a:lnTo>
                      <a:pt x="49" y="63"/>
                    </a:lnTo>
                    <a:lnTo>
                      <a:pt x="54" y="60"/>
                    </a:lnTo>
                    <a:lnTo>
                      <a:pt x="60" y="57"/>
                    </a:lnTo>
                    <a:lnTo>
                      <a:pt x="65" y="57"/>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51" name="Freeform 683"/>
              <p:cNvSpPr>
                <a:spLocks/>
              </p:cNvSpPr>
              <p:nvPr/>
            </p:nvSpPr>
            <p:spPr bwMode="auto">
              <a:xfrm>
                <a:off x="12843342" y="2159240"/>
                <a:ext cx="89028" cy="18958"/>
              </a:xfrm>
              <a:custGeom>
                <a:avLst/>
                <a:gdLst/>
                <a:ahLst/>
                <a:cxnLst>
                  <a:cxn ang="0">
                    <a:pos x="0" y="14"/>
                  </a:cxn>
                  <a:cxn ang="0">
                    <a:pos x="3" y="14"/>
                  </a:cxn>
                  <a:cxn ang="0">
                    <a:pos x="8" y="12"/>
                  </a:cxn>
                  <a:cxn ang="0">
                    <a:pos x="13" y="12"/>
                  </a:cxn>
                  <a:cxn ang="0">
                    <a:pos x="18" y="10"/>
                  </a:cxn>
                  <a:cxn ang="0">
                    <a:pos x="18" y="10"/>
                  </a:cxn>
                  <a:cxn ang="0">
                    <a:pos x="25" y="10"/>
                  </a:cxn>
                  <a:cxn ang="0">
                    <a:pos x="30" y="9"/>
                  </a:cxn>
                  <a:cxn ang="0">
                    <a:pos x="35" y="9"/>
                  </a:cxn>
                  <a:cxn ang="0">
                    <a:pos x="40" y="7"/>
                  </a:cxn>
                  <a:cxn ang="0">
                    <a:pos x="45" y="7"/>
                  </a:cxn>
                  <a:cxn ang="0">
                    <a:pos x="50" y="5"/>
                  </a:cxn>
                  <a:cxn ang="0">
                    <a:pos x="55" y="5"/>
                  </a:cxn>
                  <a:cxn ang="0">
                    <a:pos x="60" y="4"/>
                  </a:cxn>
                  <a:cxn ang="0">
                    <a:pos x="65" y="4"/>
                  </a:cxn>
                  <a:cxn ang="0">
                    <a:pos x="66" y="4"/>
                  </a:cxn>
                  <a:cxn ang="0">
                    <a:pos x="71" y="2"/>
                  </a:cxn>
                  <a:cxn ang="0">
                    <a:pos x="78" y="0"/>
                  </a:cxn>
                  <a:cxn ang="0">
                    <a:pos x="78" y="0"/>
                  </a:cxn>
                  <a:cxn ang="0">
                    <a:pos x="80" y="0"/>
                  </a:cxn>
                </a:cxnLst>
                <a:rect l="0" t="0" r="r" b="b"/>
                <a:pathLst>
                  <a:path w="80" h="14">
                    <a:moveTo>
                      <a:pt x="0" y="14"/>
                    </a:moveTo>
                    <a:lnTo>
                      <a:pt x="3" y="14"/>
                    </a:lnTo>
                    <a:lnTo>
                      <a:pt x="8" y="12"/>
                    </a:lnTo>
                    <a:lnTo>
                      <a:pt x="13" y="12"/>
                    </a:lnTo>
                    <a:lnTo>
                      <a:pt x="18" y="10"/>
                    </a:lnTo>
                    <a:lnTo>
                      <a:pt x="18" y="10"/>
                    </a:lnTo>
                    <a:lnTo>
                      <a:pt x="25" y="10"/>
                    </a:lnTo>
                    <a:lnTo>
                      <a:pt x="30" y="9"/>
                    </a:lnTo>
                    <a:lnTo>
                      <a:pt x="35" y="9"/>
                    </a:lnTo>
                    <a:lnTo>
                      <a:pt x="40" y="7"/>
                    </a:lnTo>
                    <a:lnTo>
                      <a:pt x="45" y="7"/>
                    </a:lnTo>
                    <a:lnTo>
                      <a:pt x="50" y="5"/>
                    </a:lnTo>
                    <a:lnTo>
                      <a:pt x="55" y="5"/>
                    </a:lnTo>
                    <a:lnTo>
                      <a:pt x="60" y="4"/>
                    </a:lnTo>
                    <a:lnTo>
                      <a:pt x="65" y="4"/>
                    </a:lnTo>
                    <a:lnTo>
                      <a:pt x="66" y="4"/>
                    </a:lnTo>
                    <a:lnTo>
                      <a:pt x="71" y="2"/>
                    </a:lnTo>
                    <a:lnTo>
                      <a:pt x="78" y="0"/>
                    </a:lnTo>
                    <a:lnTo>
                      <a:pt x="78" y="0"/>
                    </a:lnTo>
                    <a:lnTo>
                      <a:pt x="80"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52" name="Freeform 684"/>
              <p:cNvSpPr>
                <a:spLocks/>
              </p:cNvSpPr>
              <p:nvPr/>
            </p:nvSpPr>
            <p:spPr bwMode="auto">
              <a:xfrm>
                <a:off x="13126006" y="2094242"/>
                <a:ext cx="21144" cy="148953"/>
              </a:xfrm>
              <a:custGeom>
                <a:avLst/>
                <a:gdLst/>
                <a:ahLst/>
                <a:cxnLst>
                  <a:cxn ang="0">
                    <a:pos x="0" y="0"/>
                  </a:cxn>
                  <a:cxn ang="0">
                    <a:pos x="0" y="2"/>
                  </a:cxn>
                  <a:cxn ang="0">
                    <a:pos x="0" y="3"/>
                  </a:cxn>
                  <a:cxn ang="0">
                    <a:pos x="0" y="7"/>
                  </a:cxn>
                  <a:cxn ang="0">
                    <a:pos x="2" y="18"/>
                  </a:cxn>
                  <a:cxn ang="0">
                    <a:pos x="4" y="23"/>
                  </a:cxn>
                  <a:cxn ang="0">
                    <a:pos x="5" y="33"/>
                  </a:cxn>
                  <a:cxn ang="0">
                    <a:pos x="5" y="40"/>
                  </a:cxn>
                  <a:cxn ang="0">
                    <a:pos x="7" y="45"/>
                  </a:cxn>
                  <a:cxn ang="0">
                    <a:pos x="10" y="62"/>
                  </a:cxn>
                  <a:cxn ang="0">
                    <a:pos x="10" y="65"/>
                  </a:cxn>
                  <a:cxn ang="0">
                    <a:pos x="12" y="67"/>
                  </a:cxn>
                  <a:cxn ang="0">
                    <a:pos x="12" y="72"/>
                  </a:cxn>
                  <a:cxn ang="0">
                    <a:pos x="14" y="78"/>
                  </a:cxn>
                  <a:cxn ang="0">
                    <a:pos x="14" y="83"/>
                  </a:cxn>
                  <a:cxn ang="0">
                    <a:pos x="15" y="93"/>
                  </a:cxn>
                  <a:cxn ang="0">
                    <a:pos x="17" y="98"/>
                  </a:cxn>
                  <a:cxn ang="0">
                    <a:pos x="17" y="103"/>
                  </a:cxn>
                  <a:cxn ang="0">
                    <a:pos x="19" y="108"/>
                  </a:cxn>
                  <a:cxn ang="0">
                    <a:pos x="19" y="110"/>
                  </a:cxn>
                </a:cxnLst>
                <a:rect l="0" t="0" r="r" b="b"/>
                <a:pathLst>
                  <a:path w="19" h="110">
                    <a:moveTo>
                      <a:pt x="0" y="0"/>
                    </a:moveTo>
                    <a:lnTo>
                      <a:pt x="0" y="2"/>
                    </a:lnTo>
                    <a:lnTo>
                      <a:pt x="0" y="3"/>
                    </a:lnTo>
                    <a:lnTo>
                      <a:pt x="0" y="7"/>
                    </a:lnTo>
                    <a:lnTo>
                      <a:pt x="2" y="18"/>
                    </a:lnTo>
                    <a:lnTo>
                      <a:pt x="4" y="23"/>
                    </a:lnTo>
                    <a:lnTo>
                      <a:pt x="5" y="33"/>
                    </a:lnTo>
                    <a:lnTo>
                      <a:pt x="5" y="40"/>
                    </a:lnTo>
                    <a:lnTo>
                      <a:pt x="7" y="45"/>
                    </a:lnTo>
                    <a:lnTo>
                      <a:pt x="10" y="62"/>
                    </a:lnTo>
                    <a:lnTo>
                      <a:pt x="10" y="65"/>
                    </a:lnTo>
                    <a:lnTo>
                      <a:pt x="12" y="67"/>
                    </a:lnTo>
                    <a:lnTo>
                      <a:pt x="12" y="72"/>
                    </a:lnTo>
                    <a:lnTo>
                      <a:pt x="14" y="78"/>
                    </a:lnTo>
                    <a:lnTo>
                      <a:pt x="14" y="83"/>
                    </a:lnTo>
                    <a:lnTo>
                      <a:pt x="15" y="93"/>
                    </a:lnTo>
                    <a:lnTo>
                      <a:pt x="17" y="98"/>
                    </a:lnTo>
                    <a:lnTo>
                      <a:pt x="17" y="103"/>
                    </a:lnTo>
                    <a:lnTo>
                      <a:pt x="19" y="108"/>
                    </a:lnTo>
                    <a:lnTo>
                      <a:pt x="19" y="11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53" name="Freeform 685"/>
              <p:cNvSpPr>
                <a:spLocks/>
              </p:cNvSpPr>
              <p:nvPr/>
            </p:nvSpPr>
            <p:spPr bwMode="auto">
              <a:xfrm>
                <a:off x="12704236" y="2172781"/>
                <a:ext cx="139106" cy="18958"/>
              </a:xfrm>
              <a:custGeom>
                <a:avLst/>
                <a:gdLst/>
                <a:ahLst/>
                <a:cxnLst>
                  <a:cxn ang="0">
                    <a:pos x="125" y="4"/>
                  </a:cxn>
                  <a:cxn ang="0">
                    <a:pos x="118" y="0"/>
                  </a:cxn>
                  <a:cxn ang="0">
                    <a:pos x="113" y="0"/>
                  </a:cxn>
                  <a:cxn ang="0">
                    <a:pos x="111" y="0"/>
                  </a:cxn>
                  <a:cxn ang="0">
                    <a:pos x="106" y="0"/>
                  </a:cxn>
                  <a:cxn ang="0">
                    <a:pos x="100" y="2"/>
                  </a:cxn>
                  <a:cxn ang="0">
                    <a:pos x="95" y="2"/>
                  </a:cxn>
                  <a:cxn ang="0">
                    <a:pos x="88" y="4"/>
                  </a:cxn>
                  <a:cxn ang="0">
                    <a:pos x="81" y="4"/>
                  </a:cxn>
                  <a:cxn ang="0">
                    <a:pos x="76" y="5"/>
                  </a:cxn>
                  <a:cxn ang="0">
                    <a:pos x="73" y="5"/>
                  </a:cxn>
                  <a:cxn ang="0">
                    <a:pos x="68" y="5"/>
                  </a:cxn>
                  <a:cxn ang="0">
                    <a:pos x="61" y="7"/>
                  </a:cxn>
                  <a:cxn ang="0">
                    <a:pos x="56" y="7"/>
                  </a:cxn>
                  <a:cxn ang="0">
                    <a:pos x="50" y="9"/>
                  </a:cxn>
                  <a:cxn ang="0">
                    <a:pos x="43" y="9"/>
                  </a:cxn>
                  <a:cxn ang="0">
                    <a:pos x="38" y="9"/>
                  </a:cxn>
                  <a:cxn ang="0">
                    <a:pos x="33" y="10"/>
                  </a:cxn>
                  <a:cxn ang="0">
                    <a:pos x="26" y="10"/>
                  </a:cxn>
                  <a:cxn ang="0">
                    <a:pos x="20" y="12"/>
                  </a:cxn>
                  <a:cxn ang="0">
                    <a:pos x="20" y="12"/>
                  </a:cxn>
                  <a:cxn ang="0">
                    <a:pos x="13" y="12"/>
                  </a:cxn>
                  <a:cxn ang="0">
                    <a:pos x="8" y="12"/>
                  </a:cxn>
                  <a:cxn ang="0">
                    <a:pos x="8" y="12"/>
                  </a:cxn>
                  <a:cxn ang="0">
                    <a:pos x="3" y="14"/>
                  </a:cxn>
                  <a:cxn ang="0">
                    <a:pos x="0" y="14"/>
                  </a:cxn>
                </a:cxnLst>
                <a:rect l="0" t="0" r="r" b="b"/>
                <a:pathLst>
                  <a:path w="125" h="14">
                    <a:moveTo>
                      <a:pt x="125" y="4"/>
                    </a:moveTo>
                    <a:lnTo>
                      <a:pt x="118" y="0"/>
                    </a:lnTo>
                    <a:lnTo>
                      <a:pt x="113" y="0"/>
                    </a:lnTo>
                    <a:lnTo>
                      <a:pt x="111" y="0"/>
                    </a:lnTo>
                    <a:lnTo>
                      <a:pt x="106" y="0"/>
                    </a:lnTo>
                    <a:lnTo>
                      <a:pt x="100" y="2"/>
                    </a:lnTo>
                    <a:lnTo>
                      <a:pt x="95" y="2"/>
                    </a:lnTo>
                    <a:lnTo>
                      <a:pt x="88" y="4"/>
                    </a:lnTo>
                    <a:lnTo>
                      <a:pt x="81" y="4"/>
                    </a:lnTo>
                    <a:lnTo>
                      <a:pt x="76" y="5"/>
                    </a:lnTo>
                    <a:lnTo>
                      <a:pt x="73" y="5"/>
                    </a:lnTo>
                    <a:lnTo>
                      <a:pt x="68" y="5"/>
                    </a:lnTo>
                    <a:lnTo>
                      <a:pt x="61" y="7"/>
                    </a:lnTo>
                    <a:lnTo>
                      <a:pt x="56" y="7"/>
                    </a:lnTo>
                    <a:lnTo>
                      <a:pt x="50" y="9"/>
                    </a:lnTo>
                    <a:lnTo>
                      <a:pt x="43" y="9"/>
                    </a:lnTo>
                    <a:lnTo>
                      <a:pt x="38" y="9"/>
                    </a:lnTo>
                    <a:lnTo>
                      <a:pt x="33" y="10"/>
                    </a:lnTo>
                    <a:lnTo>
                      <a:pt x="26" y="10"/>
                    </a:lnTo>
                    <a:lnTo>
                      <a:pt x="20" y="12"/>
                    </a:lnTo>
                    <a:lnTo>
                      <a:pt x="20" y="12"/>
                    </a:lnTo>
                    <a:lnTo>
                      <a:pt x="13" y="12"/>
                    </a:lnTo>
                    <a:lnTo>
                      <a:pt x="8" y="12"/>
                    </a:lnTo>
                    <a:lnTo>
                      <a:pt x="8" y="12"/>
                    </a:lnTo>
                    <a:lnTo>
                      <a:pt x="3" y="14"/>
                    </a:lnTo>
                    <a:lnTo>
                      <a:pt x="0" y="14"/>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54" name="Freeform 686"/>
              <p:cNvSpPr>
                <a:spLocks/>
              </p:cNvSpPr>
              <p:nvPr/>
            </p:nvSpPr>
            <p:spPr bwMode="auto">
              <a:xfrm>
                <a:off x="12442715" y="2117262"/>
                <a:ext cx="190298" cy="17604"/>
              </a:xfrm>
              <a:custGeom>
                <a:avLst/>
                <a:gdLst/>
                <a:ahLst/>
                <a:cxnLst>
                  <a:cxn ang="0">
                    <a:pos x="171" y="0"/>
                  </a:cxn>
                  <a:cxn ang="0">
                    <a:pos x="166" y="1"/>
                  </a:cxn>
                  <a:cxn ang="0">
                    <a:pos x="163" y="1"/>
                  </a:cxn>
                  <a:cxn ang="0">
                    <a:pos x="161" y="1"/>
                  </a:cxn>
                  <a:cxn ang="0">
                    <a:pos x="156" y="1"/>
                  </a:cxn>
                  <a:cxn ang="0">
                    <a:pos x="151" y="1"/>
                  </a:cxn>
                  <a:cxn ang="0">
                    <a:pos x="146" y="1"/>
                  </a:cxn>
                  <a:cxn ang="0">
                    <a:pos x="141" y="3"/>
                  </a:cxn>
                  <a:cxn ang="0">
                    <a:pos x="136" y="3"/>
                  </a:cxn>
                  <a:cxn ang="0">
                    <a:pos x="131" y="3"/>
                  </a:cxn>
                  <a:cxn ang="0">
                    <a:pos x="126" y="5"/>
                  </a:cxn>
                  <a:cxn ang="0">
                    <a:pos x="121" y="5"/>
                  </a:cxn>
                  <a:cxn ang="0">
                    <a:pos x="116" y="5"/>
                  </a:cxn>
                  <a:cxn ang="0">
                    <a:pos x="105" y="6"/>
                  </a:cxn>
                  <a:cxn ang="0">
                    <a:pos x="101" y="6"/>
                  </a:cxn>
                  <a:cxn ang="0">
                    <a:pos x="95" y="6"/>
                  </a:cxn>
                  <a:cxn ang="0">
                    <a:pos x="90" y="6"/>
                  </a:cxn>
                  <a:cxn ang="0">
                    <a:pos x="85" y="6"/>
                  </a:cxn>
                  <a:cxn ang="0">
                    <a:pos x="80" y="8"/>
                  </a:cxn>
                  <a:cxn ang="0">
                    <a:pos x="75" y="8"/>
                  </a:cxn>
                  <a:cxn ang="0">
                    <a:pos x="70" y="8"/>
                  </a:cxn>
                  <a:cxn ang="0">
                    <a:pos x="65" y="8"/>
                  </a:cxn>
                  <a:cxn ang="0">
                    <a:pos x="60" y="8"/>
                  </a:cxn>
                  <a:cxn ang="0">
                    <a:pos x="53" y="10"/>
                  </a:cxn>
                  <a:cxn ang="0">
                    <a:pos x="48" y="10"/>
                  </a:cxn>
                  <a:cxn ang="0">
                    <a:pos x="38" y="10"/>
                  </a:cxn>
                  <a:cxn ang="0">
                    <a:pos x="33" y="10"/>
                  </a:cxn>
                  <a:cxn ang="0">
                    <a:pos x="28" y="11"/>
                  </a:cxn>
                  <a:cxn ang="0">
                    <a:pos x="23" y="11"/>
                  </a:cxn>
                  <a:cxn ang="0">
                    <a:pos x="18" y="11"/>
                  </a:cxn>
                  <a:cxn ang="0">
                    <a:pos x="13" y="11"/>
                  </a:cxn>
                  <a:cxn ang="0">
                    <a:pos x="7" y="11"/>
                  </a:cxn>
                  <a:cxn ang="0">
                    <a:pos x="2" y="13"/>
                  </a:cxn>
                  <a:cxn ang="0">
                    <a:pos x="0" y="13"/>
                  </a:cxn>
                </a:cxnLst>
                <a:rect l="0" t="0" r="r" b="b"/>
                <a:pathLst>
                  <a:path w="171" h="13">
                    <a:moveTo>
                      <a:pt x="171" y="0"/>
                    </a:moveTo>
                    <a:lnTo>
                      <a:pt x="166" y="1"/>
                    </a:lnTo>
                    <a:lnTo>
                      <a:pt x="163" y="1"/>
                    </a:lnTo>
                    <a:lnTo>
                      <a:pt x="161" y="1"/>
                    </a:lnTo>
                    <a:lnTo>
                      <a:pt x="156" y="1"/>
                    </a:lnTo>
                    <a:lnTo>
                      <a:pt x="151" y="1"/>
                    </a:lnTo>
                    <a:lnTo>
                      <a:pt x="146" y="1"/>
                    </a:lnTo>
                    <a:lnTo>
                      <a:pt x="141" y="3"/>
                    </a:lnTo>
                    <a:lnTo>
                      <a:pt x="136" y="3"/>
                    </a:lnTo>
                    <a:lnTo>
                      <a:pt x="131" y="3"/>
                    </a:lnTo>
                    <a:lnTo>
                      <a:pt x="126" y="5"/>
                    </a:lnTo>
                    <a:lnTo>
                      <a:pt x="121" y="5"/>
                    </a:lnTo>
                    <a:lnTo>
                      <a:pt x="116" y="5"/>
                    </a:lnTo>
                    <a:lnTo>
                      <a:pt x="105" y="6"/>
                    </a:lnTo>
                    <a:lnTo>
                      <a:pt x="101" y="6"/>
                    </a:lnTo>
                    <a:lnTo>
                      <a:pt x="95" y="6"/>
                    </a:lnTo>
                    <a:lnTo>
                      <a:pt x="90" y="6"/>
                    </a:lnTo>
                    <a:lnTo>
                      <a:pt x="85" y="6"/>
                    </a:lnTo>
                    <a:lnTo>
                      <a:pt x="80" y="8"/>
                    </a:lnTo>
                    <a:lnTo>
                      <a:pt x="75" y="8"/>
                    </a:lnTo>
                    <a:lnTo>
                      <a:pt x="70" y="8"/>
                    </a:lnTo>
                    <a:lnTo>
                      <a:pt x="65" y="8"/>
                    </a:lnTo>
                    <a:lnTo>
                      <a:pt x="60" y="8"/>
                    </a:lnTo>
                    <a:lnTo>
                      <a:pt x="53" y="10"/>
                    </a:lnTo>
                    <a:lnTo>
                      <a:pt x="48" y="10"/>
                    </a:lnTo>
                    <a:lnTo>
                      <a:pt x="38" y="10"/>
                    </a:lnTo>
                    <a:lnTo>
                      <a:pt x="33" y="10"/>
                    </a:lnTo>
                    <a:lnTo>
                      <a:pt x="28" y="11"/>
                    </a:lnTo>
                    <a:lnTo>
                      <a:pt x="23" y="11"/>
                    </a:lnTo>
                    <a:lnTo>
                      <a:pt x="18" y="11"/>
                    </a:lnTo>
                    <a:lnTo>
                      <a:pt x="13" y="11"/>
                    </a:lnTo>
                    <a:lnTo>
                      <a:pt x="7" y="11"/>
                    </a:lnTo>
                    <a:lnTo>
                      <a:pt x="2" y="13"/>
                    </a:lnTo>
                    <a:lnTo>
                      <a:pt x="0" y="13"/>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55" name="Freeform 687"/>
              <p:cNvSpPr>
                <a:spLocks/>
              </p:cNvSpPr>
              <p:nvPr/>
            </p:nvSpPr>
            <p:spPr bwMode="auto">
              <a:xfrm>
                <a:off x="12431587" y="1679882"/>
                <a:ext cx="190298" cy="146245"/>
              </a:xfrm>
              <a:custGeom>
                <a:avLst/>
                <a:gdLst/>
                <a:ahLst/>
                <a:cxnLst>
                  <a:cxn ang="0">
                    <a:pos x="171" y="108"/>
                  </a:cxn>
                  <a:cxn ang="0">
                    <a:pos x="170" y="106"/>
                  </a:cxn>
                  <a:cxn ang="0">
                    <a:pos x="165" y="101"/>
                  </a:cxn>
                  <a:cxn ang="0">
                    <a:pos x="163" y="96"/>
                  </a:cxn>
                  <a:cxn ang="0">
                    <a:pos x="165" y="91"/>
                  </a:cxn>
                  <a:cxn ang="0">
                    <a:pos x="166" y="86"/>
                  </a:cxn>
                  <a:cxn ang="0">
                    <a:pos x="161" y="86"/>
                  </a:cxn>
                  <a:cxn ang="0">
                    <a:pos x="156" y="88"/>
                  </a:cxn>
                  <a:cxn ang="0">
                    <a:pos x="153" y="83"/>
                  </a:cxn>
                  <a:cxn ang="0">
                    <a:pos x="156" y="78"/>
                  </a:cxn>
                  <a:cxn ang="0">
                    <a:pos x="156" y="73"/>
                  </a:cxn>
                  <a:cxn ang="0">
                    <a:pos x="156" y="68"/>
                  </a:cxn>
                  <a:cxn ang="0">
                    <a:pos x="155" y="63"/>
                  </a:cxn>
                  <a:cxn ang="0">
                    <a:pos x="156" y="61"/>
                  </a:cxn>
                  <a:cxn ang="0">
                    <a:pos x="150" y="56"/>
                  </a:cxn>
                  <a:cxn ang="0">
                    <a:pos x="146" y="55"/>
                  </a:cxn>
                  <a:cxn ang="0">
                    <a:pos x="141" y="53"/>
                  </a:cxn>
                  <a:cxn ang="0">
                    <a:pos x="136" y="53"/>
                  </a:cxn>
                  <a:cxn ang="0">
                    <a:pos x="136" y="50"/>
                  </a:cxn>
                  <a:cxn ang="0">
                    <a:pos x="136" y="43"/>
                  </a:cxn>
                  <a:cxn ang="0">
                    <a:pos x="131" y="41"/>
                  </a:cxn>
                  <a:cxn ang="0">
                    <a:pos x="125" y="40"/>
                  </a:cxn>
                  <a:cxn ang="0">
                    <a:pos x="123" y="40"/>
                  </a:cxn>
                  <a:cxn ang="0">
                    <a:pos x="116" y="40"/>
                  </a:cxn>
                  <a:cxn ang="0">
                    <a:pos x="111" y="36"/>
                  </a:cxn>
                  <a:cxn ang="0">
                    <a:pos x="106" y="38"/>
                  </a:cxn>
                  <a:cxn ang="0">
                    <a:pos x="101" y="38"/>
                  </a:cxn>
                  <a:cxn ang="0">
                    <a:pos x="96" y="36"/>
                  </a:cxn>
                  <a:cxn ang="0">
                    <a:pos x="93" y="38"/>
                  </a:cxn>
                  <a:cxn ang="0">
                    <a:pos x="88" y="35"/>
                  </a:cxn>
                  <a:cxn ang="0">
                    <a:pos x="83" y="33"/>
                  </a:cxn>
                  <a:cxn ang="0">
                    <a:pos x="78" y="31"/>
                  </a:cxn>
                  <a:cxn ang="0">
                    <a:pos x="76" y="30"/>
                  </a:cxn>
                  <a:cxn ang="0">
                    <a:pos x="71" y="30"/>
                  </a:cxn>
                  <a:cxn ang="0">
                    <a:pos x="66" y="28"/>
                  </a:cxn>
                  <a:cxn ang="0">
                    <a:pos x="61" y="26"/>
                  </a:cxn>
                  <a:cxn ang="0">
                    <a:pos x="60" y="26"/>
                  </a:cxn>
                  <a:cxn ang="0">
                    <a:pos x="56" y="26"/>
                  </a:cxn>
                  <a:cxn ang="0">
                    <a:pos x="46" y="23"/>
                  </a:cxn>
                  <a:cxn ang="0">
                    <a:pos x="40" y="23"/>
                  </a:cxn>
                  <a:cxn ang="0">
                    <a:pos x="35" y="21"/>
                  </a:cxn>
                  <a:cxn ang="0">
                    <a:pos x="28" y="21"/>
                  </a:cxn>
                  <a:cxn ang="0">
                    <a:pos x="25" y="20"/>
                  </a:cxn>
                  <a:cxn ang="0">
                    <a:pos x="20" y="18"/>
                  </a:cxn>
                  <a:cxn ang="0">
                    <a:pos x="17" y="13"/>
                  </a:cxn>
                  <a:cxn ang="0">
                    <a:pos x="13" y="8"/>
                  </a:cxn>
                  <a:cxn ang="0">
                    <a:pos x="8" y="5"/>
                  </a:cxn>
                  <a:cxn ang="0">
                    <a:pos x="3" y="3"/>
                  </a:cxn>
                  <a:cxn ang="0">
                    <a:pos x="0" y="0"/>
                  </a:cxn>
                </a:cxnLst>
                <a:rect l="0" t="0" r="r" b="b"/>
                <a:pathLst>
                  <a:path w="171" h="108">
                    <a:moveTo>
                      <a:pt x="171" y="108"/>
                    </a:moveTo>
                    <a:lnTo>
                      <a:pt x="170" y="106"/>
                    </a:lnTo>
                    <a:lnTo>
                      <a:pt x="165" y="101"/>
                    </a:lnTo>
                    <a:lnTo>
                      <a:pt x="163" y="96"/>
                    </a:lnTo>
                    <a:lnTo>
                      <a:pt x="165" y="91"/>
                    </a:lnTo>
                    <a:lnTo>
                      <a:pt x="166" y="86"/>
                    </a:lnTo>
                    <a:lnTo>
                      <a:pt x="161" y="86"/>
                    </a:lnTo>
                    <a:lnTo>
                      <a:pt x="156" y="88"/>
                    </a:lnTo>
                    <a:lnTo>
                      <a:pt x="153" y="83"/>
                    </a:lnTo>
                    <a:lnTo>
                      <a:pt x="156" y="78"/>
                    </a:lnTo>
                    <a:lnTo>
                      <a:pt x="156" y="73"/>
                    </a:lnTo>
                    <a:lnTo>
                      <a:pt x="156" y="68"/>
                    </a:lnTo>
                    <a:lnTo>
                      <a:pt x="155" y="63"/>
                    </a:lnTo>
                    <a:lnTo>
                      <a:pt x="156" y="61"/>
                    </a:lnTo>
                    <a:lnTo>
                      <a:pt x="150" y="56"/>
                    </a:lnTo>
                    <a:lnTo>
                      <a:pt x="146" y="55"/>
                    </a:lnTo>
                    <a:lnTo>
                      <a:pt x="141" y="53"/>
                    </a:lnTo>
                    <a:lnTo>
                      <a:pt x="136" y="53"/>
                    </a:lnTo>
                    <a:lnTo>
                      <a:pt x="136" y="50"/>
                    </a:lnTo>
                    <a:lnTo>
                      <a:pt x="136" y="43"/>
                    </a:lnTo>
                    <a:lnTo>
                      <a:pt x="131" y="41"/>
                    </a:lnTo>
                    <a:lnTo>
                      <a:pt x="125" y="40"/>
                    </a:lnTo>
                    <a:lnTo>
                      <a:pt x="123" y="40"/>
                    </a:lnTo>
                    <a:lnTo>
                      <a:pt x="116" y="40"/>
                    </a:lnTo>
                    <a:lnTo>
                      <a:pt x="111" y="36"/>
                    </a:lnTo>
                    <a:lnTo>
                      <a:pt x="106" y="38"/>
                    </a:lnTo>
                    <a:lnTo>
                      <a:pt x="101" y="38"/>
                    </a:lnTo>
                    <a:lnTo>
                      <a:pt x="96" y="36"/>
                    </a:lnTo>
                    <a:lnTo>
                      <a:pt x="93" y="38"/>
                    </a:lnTo>
                    <a:lnTo>
                      <a:pt x="88" y="35"/>
                    </a:lnTo>
                    <a:lnTo>
                      <a:pt x="83" y="33"/>
                    </a:lnTo>
                    <a:lnTo>
                      <a:pt x="78" y="31"/>
                    </a:lnTo>
                    <a:lnTo>
                      <a:pt x="76" y="30"/>
                    </a:lnTo>
                    <a:lnTo>
                      <a:pt x="71" y="30"/>
                    </a:lnTo>
                    <a:lnTo>
                      <a:pt x="66" y="28"/>
                    </a:lnTo>
                    <a:lnTo>
                      <a:pt x="61" y="26"/>
                    </a:lnTo>
                    <a:lnTo>
                      <a:pt x="60" y="26"/>
                    </a:lnTo>
                    <a:lnTo>
                      <a:pt x="56" y="26"/>
                    </a:lnTo>
                    <a:lnTo>
                      <a:pt x="46" y="23"/>
                    </a:lnTo>
                    <a:lnTo>
                      <a:pt x="40" y="23"/>
                    </a:lnTo>
                    <a:lnTo>
                      <a:pt x="35" y="21"/>
                    </a:lnTo>
                    <a:lnTo>
                      <a:pt x="28" y="21"/>
                    </a:lnTo>
                    <a:lnTo>
                      <a:pt x="25" y="20"/>
                    </a:lnTo>
                    <a:lnTo>
                      <a:pt x="20" y="18"/>
                    </a:lnTo>
                    <a:lnTo>
                      <a:pt x="17" y="13"/>
                    </a:lnTo>
                    <a:lnTo>
                      <a:pt x="13" y="8"/>
                    </a:lnTo>
                    <a:lnTo>
                      <a:pt x="8" y="5"/>
                    </a:lnTo>
                    <a:lnTo>
                      <a:pt x="3" y="3"/>
                    </a:lnTo>
                    <a:lnTo>
                      <a:pt x="0"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56" name="Freeform 688"/>
              <p:cNvSpPr>
                <a:spLocks/>
              </p:cNvSpPr>
              <p:nvPr/>
            </p:nvSpPr>
            <p:spPr bwMode="auto">
              <a:xfrm>
                <a:off x="12279126" y="1666340"/>
                <a:ext cx="119075" cy="360196"/>
              </a:xfrm>
              <a:custGeom>
                <a:avLst/>
                <a:gdLst/>
                <a:ahLst/>
                <a:cxnLst>
                  <a:cxn ang="0">
                    <a:pos x="105" y="261"/>
                  </a:cxn>
                  <a:cxn ang="0">
                    <a:pos x="104" y="253"/>
                  </a:cxn>
                  <a:cxn ang="0">
                    <a:pos x="102" y="239"/>
                  </a:cxn>
                  <a:cxn ang="0">
                    <a:pos x="97" y="233"/>
                  </a:cxn>
                  <a:cxn ang="0">
                    <a:pos x="87" y="223"/>
                  </a:cxn>
                  <a:cxn ang="0">
                    <a:pos x="77" y="219"/>
                  </a:cxn>
                  <a:cxn ang="0">
                    <a:pos x="65" y="209"/>
                  </a:cxn>
                  <a:cxn ang="0">
                    <a:pos x="59" y="200"/>
                  </a:cxn>
                  <a:cxn ang="0">
                    <a:pos x="52" y="195"/>
                  </a:cxn>
                  <a:cxn ang="0">
                    <a:pos x="44" y="191"/>
                  </a:cxn>
                  <a:cxn ang="0">
                    <a:pos x="35" y="183"/>
                  </a:cxn>
                  <a:cxn ang="0">
                    <a:pos x="27" y="181"/>
                  </a:cxn>
                  <a:cxn ang="0">
                    <a:pos x="20" y="180"/>
                  </a:cxn>
                  <a:cxn ang="0">
                    <a:pos x="10" y="170"/>
                  </a:cxn>
                  <a:cxn ang="0">
                    <a:pos x="10" y="163"/>
                  </a:cxn>
                  <a:cxn ang="0">
                    <a:pos x="10" y="153"/>
                  </a:cxn>
                  <a:cxn ang="0">
                    <a:pos x="9" y="148"/>
                  </a:cxn>
                  <a:cxn ang="0">
                    <a:pos x="10" y="136"/>
                  </a:cxn>
                  <a:cxn ang="0">
                    <a:pos x="9" y="126"/>
                  </a:cxn>
                  <a:cxn ang="0">
                    <a:pos x="12" y="118"/>
                  </a:cxn>
                  <a:cxn ang="0">
                    <a:pos x="10" y="106"/>
                  </a:cxn>
                  <a:cxn ang="0">
                    <a:pos x="4" y="101"/>
                  </a:cxn>
                  <a:cxn ang="0">
                    <a:pos x="0" y="90"/>
                  </a:cxn>
                  <a:cxn ang="0">
                    <a:pos x="7" y="80"/>
                  </a:cxn>
                  <a:cxn ang="0">
                    <a:pos x="14" y="71"/>
                  </a:cxn>
                  <a:cxn ang="0">
                    <a:pos x="24" y="65"/>
                  </a:cxn>
                  <a:cxn ang="0">
                    <a:pos x="30" y="60"/>
                  </a:cxn>
                  <a:cxn ang="0">
                    <a:pos x="32" y="51"/>
                  </a:cxn>
                  <a:cxn ang="0">
                    <a:pos x="32" y="41"/>
                  </a:cxn>
                  <a:cxn ang="0">
                    <a:pos x="32" y="30"/>
                  </a:cxn>
                  <a:cxn ang="0">
                    <a:pos x="30" y="21"/>
                  </a:cxn>
                  <a:cxn ang="0">
                    <a:pos x="30" y="10"/>
                  </a:cxn>
                  <a:cxn ang="0">
                    <a:pos x="37" y="3"/>
                  </a:cxn>
                  <a:cxn ang="0">
                    <a:pos x="39" y="1"/>
                  </a:cxn>
                </a:cxnLst>
                <a:rect l="0" t="0" r="r" b="b"/>
                <a:pathLst>
                  <a:path w="107" h="266">
                    <a:moveTo>
                      <a:pt x="107" y="266"/>
                    </a:moveTo>
                    <a:lnTo>
                      <a:pt x="105" y="261"/>
                    </a:lnTo>
                    <a:lnTo>
                      <a:pt x="105" y="258"/>
                    </a:lnTo>
                    <a:lnTo>
                      <a:pt x="104" y="253"/>
                    </a:lnTo>
                    <a:lnTo>
                      <a:pt x="102" y="243"/>
                    </a:lnTo>
                    <a:lnTo>
                      <a:pt x="102" y="239"/>
                    </a:lnTo>
                    <a:lnTo>
                      <a:pt x="100" y="238"/>
                    </a:lnTo>
                    <a:lnTo>
                      <a:pt x="97" y="233"/>
                    </a:lnTo>
                    <a:lnTo>
                      <a:pt x="92" y="228"/>
                    </a:lnTo>
                    <a:lnTo>
                      <a:pt x="87" y="223"/>
                    </a:lnTo>
                    <a:lnTo>
                      <a:pt x="82" y="223"/>
                    </a:lnTo>
                    <a:lnTo>
                      <a:pt x="77" y="219"/>
                    </a:lnTo>
                    <a:lnTo>
                      <a:pt x="65" y="209"/>
                    </a:lnTo>
                    <a:lnTo>
                      <a:pt x="65" y="209"/>
                    </a:lnTo>
                    <a:lnTo>
                      <a:pt x="62" y="204"/>
                    </a:lnTo>
                    <a:lnTo>
                      <a:pt x="59" y="200"/>
                    </a:lnTo>
                    <a:lnTo>
                      <a:pt x="54" y="196"/>
                    </a:lnTo>
                    <a:lnTo>
                      <a:pt x="52" y="195"/>
                    </a:lnTo>
                    <a:lnTo>
                      <a:pt x="49" y="193"/>
                    </a:lnTo>
                    <a:lnTo>
                      <a:pt x="44" y="191"/>
                    </a:lnTo>
                    <a:lnTo>
                      <a:pt x="39" y="188"/>
                    </a:lnTo>
                    <a:lnTo>
                      <a:pt x="35" y="183"/>
                    </a:lnTo>
                    <a:lnTo>
                      <a:pt x="30" y="181"/>
                    </a:lnTo>
                    <a:lnTo>
                      <a:pt x="27" y="181"/>
                    </a:lnTo>
                    <a:lnTo>
                      <a:pt x="22" y="180"/>
                    </a:lnTo>
                    <a:lnTo>
                      <a:pt x="20" y="180"/>
                    </a:lnTo>
                    <a:lnTo>
                      <a:pt x="15" y="175"/>
                    </a:lnTo>
                    <a:lnTo>
                      <a:pt x="10" y="170"/>
                    </a:lnTo>
                    <a:lnTo>
                      <a:pt x="7" y="168"/>
                    </a:lnTo>
                    <a:lnTo>
                      <a:pt x="10" y="163"/>
                    </a:lnTo>
                    <a:lnTo>
                      <a:pt x="10" y="156"/>
                    </a:lnTo>
                    <a:lnTo>
                      <a:pt x="10" y="153"/>
                    </a:lnTo>
                    <a:lnTo>
                      <a:pt x="9" y="148"/>
                    </a:lnTo>
                    <a:lnTo>
                      <a:pt x="9" y="148"/>
                    </a:lnTo>
                    <a:lnTo>
                      <a:pt x="7" y="141"/>
                    </a:lnTo>
                    <a:lnTo>
                      <a:pt x="10" y="136"/>
                    </a:lnTo>
                    <a:lnTo>
                      <a:pt x="9" y="131"/>
                    </a:lnTo>
                    <a:lnTo>
                      <a:pt x="9" y="126"/>
                    </a:lnTo>
                    <a:lnTo>
                      <a:pt x="12" y="121"/>
                    </a:lnTo>
                    <a:lnTo>
                      <a:pt x="12" y="118"/>
                    </a:lnTo>
                    <a:lnTo>
                      <a:pt x="14" y="113"/>
                    </a:lnTo>
                    <a:lnTo>
                      <a:pt x="10" y="106"/>
                    </a:lnTo>
                    <a:lnTo>
                      <a:pt x="9" y="101"/>
                    </a:lnTo>
                    <a:lnTo>
                      <a:pt x="4" y="101"/>
                    </a:lnTo>
                    <a:lnTo>
                      <a:pt x="0" y="96"/>
                    </a:lnTo>
                    <a:lnTo>
                      <a:pt x="0" y="90"/>
                    </a:lnTo>
                    <a:lnTo>
                      <a:pt x="4" y="86"/>
                    </a:lnTo>
                    <a:lnTo>
                      <a:pt x="7" y="80"/>
                    </a:lnTo>
                    <a:lnTo>
                      <a:pt x="7" y="75"/>
                    </a:lnTo>
                    <a:lnTo>
                      <a:pt x="14" y="71"/>
                    </a:lnTo>
                    <a:lnTo>
                      <a:pt x="19" y="68"/>
                    </a:lnTo>
                    <a:lnTo>
                      <a:pt x="24" y="65"/>
                    </a:lnTo>
                    <a:lnTo>
                      <a:pt x="29" y="63"/>
                    </a:lnTo>
                    <a:lnTo>
                      <a:pt x="30" y="60"/>
                    </a:lnTo>
                    <a:lnTo>
                      <a:pt x="32" y="58"/>
                    </a:lnTo>
                    <a:lnTo>
                      <a:pt x="32" y="51"/>
                    </a:lnTo>
                    <a:lnTo>
                      <a:pt x="32" y="46"/>
                    </a:lnTo>
                    <a:lnTo>
                      <a:pt x="32" y="41"/>
                    </a:lnTo>
                    <a:lnTo>
                      <a:pt x="32" y="35"/>
                    </a:lnTo>
                    <a:lnTo>
                      <a:pt x="32" y="30"/>
                    </a:lnTo>
                    <a:lnTo>
                      <a:pt x="30" y="25"/>
                    </a:lnTo>
                    <a:lnTo>
                      <a:pt x="30" y="21"/>
                    </a:lnTo>
                    <a:lnTo>
                      <a:pt x="30" y="16"/>
                    </a:lnTo>
                    <a:lnTo>
                      <a:pt x="30" y="10"/>
                    </a:lnTo>
                    <a:lnTo>
                      <a:pt x="35" y="10"/>
                    </a:lnTo>
                    <a:lnTo>
                      <a:pt x="37" y="3"/>
                    </a:lnTo>
                    <a:lnTo>
                      <a:pt x="37" y="3"/>
                    </a:lnTo>
                    <a:lnTo>
                      <a:pt x="39" y="1"/>
                    </a:lnTo>
                    <a:lnTo>
                      <a:pt x="40"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57" name="Freeform 689"/>
              <p:cNvSpPr>
                <a:spLocks/>
              </p:cNvSpPr>
              <p:nvPr/>
            </p:nvSpPr>
            <p:spPr bwMode="auto">
              <a:xfrm>
                <a:off x="12050992" y="2026536"/>
                <a:ext cx="347210" cy="13541"/>
              </a:xfrm>
              <a:custGeom>
                <a:avLst/>
                <a:gdLst/>
                <a:ahLst/>
                <a:cxnLst>
                  <a:cxn ang="0">
                    <a:pos x="312" y="0"/>
                  </a:cxn>
                  <a:cxn ang="0">
                    <a:pos x="309" y="0"/>
                  </a:cxn>
                  <a:cxn ang="0">
                    <a:pos x="302" y="0"/>
                  </a:cxn>
                  <a:cxn ang="0">
                    <a:pos x="295" y="2"/>
                  </a:cxn>
                  <a:cxn ang="0">
                    <a:pos x="290" y="2"/>
                  </a:cxn>
                  <a:cxn ang="0">
                    <a:pos x="284" y="2"/>
                  </a:cxn>
                  <a:cxn ang="0">
                    <a:pos x="279" y="2"/>
                  </a:cxn>
                  <a:cxn ang="0">
                    <a:pos x="272" y="2"/>
                  </a:cxn>
                  <a:cxn ang="0">
                    <a:pos x="267" y="3"/>
                  </a:cxn>
                  <a:cxn ang="0">
                    <a:pos x="262" y="3"/>
                  </a:cxn>
                  <a:cxn ang="0">
                    <a:pos x="255" y="3"/>
                  </a:cxn>
                  <a:cxn ang="0">
                    <a:pos x="250" y="3"/>
                  </a:cxn>
                  <a:cxn ang="0">
                    <a:pos x="242" y="3"/>
                  </a:cxn>
                  <a:cxn ang="0">
                    <a:pos x="237" y="3"/>
                  </a:cxn>
                  <a:cxn ang="0">
                    <a:pos x="232" y="3"/>
                  </a:cxn>
                  <a:cxn ang="0">
                    <a:pos x="225" y="5"/>
                  </a:cxn>
                  <a:cxn ang="0">
                    <a:pos x="220" y="5"/>
                  </a:cxn>
                  <a:cxn ang="0">
                    <a:pos x="215" y="5"/>
                  </a:cxn>
                  <a:cxn ang="0">
                    <a:pos x="209" y="5"/>
                  </a:cxn>
                  <a:cxn ang="0">
                    <a:pos x="204" y="5"/>
                  </a:cxn>
                  <a:cxn ang="0">
                    <a:pos x="195" y="5"/>
                  </a:cxn>
                  <a:cxn ang="0">
                    <a:pos x="190" y="7"/>
                  </a:cxn>
                  <a:cxn ang="0">
                    <a:pos x="182" y="7"/>
                  </a:cxn>
                  <a:cxn ang="0">
                    <a:pos x="175" y="7"/>
                  </a:cxn>
                  <a:cxn ang="0">
                    <a:pos x="170" y="7"/>
                  </a:cxn>
                  <a:cxn ang="0">
                    <a:pos x="164" y="7"/>
                  </a:cxn>
                  <a:cxn ang="0">
                    <a:pos x="152" y="7"/>
                  </a:cxn>
                  <a:cxn ang="0">
                    <a:pos x="147" y="8"/>
                  </a:cxn>
                  <a:cxn ang="0">
                    <a:pos x="135" y="8"/>
                  </a:cxn>
                  <a:cxn ang="0">
                    <a:pos x="129" y="8"/>
                  </a:cxn>
                  <a:cxn ang="0">
                    <a:pos x="117" y="8"/>
                  </a:cxn>
                  <a:cxn ang="0">
                    <a:pos x="110" y="8"/>
                  </a:cxn>
                  <a:cxn ang="0">
                    <a:pos x="94" y="8"/>
                  </a:cxn>
                  <a:cxn ang="0">
                    <a:pos x="87" y="8"/>
                  </a:cxn>
                  <a:cxn ang="0">
                    <a:pos x="69" y="8"/>
                  </a:cxn>
                  <a:cxn ang="0">
                    <a:pos x="62" y="10"/>
                  </a:cxn>
                  <a:cxn ang="0">
                    <a:pos x="32" y="10"/>
                  </a:cxn>
                  <a:cxn ang="0">
                    <a:pos x="27" y="10"/>
                  </a:cxn>
                  <a:cxn ang="0">
                    <a:pos x="0" y="10"/>
                  </a:cxn>
                </a:cxnLst>
                <a:rect l="0" t="0" r="r" b="b"/>
                <a:pathLst>
                  <a:path w="312" h="10">
                    <a:moveTo>
                      <a:pt x="312" y="0"/>
                    </a:moveTo>
                    <a:lnTo>
                      <a:pt x="309" y="0"/>
                    </a:lnTo>
                    <a:lnTo>
                      <a:pt x="302" y="0"/>
                    </a:lnTo>
                    <a:lnTo>
                      <a:pt x="295" y="2"/>
                    </a:lnTo>
                    <a:lnTo>
                      <a:pt x="290" y="2"/>
                    </a:lnTo>
                    <a:lnTo>
                      <a:pt x="284" y="2"/>
                    </a:lnTo>
                    <a:lnTo>
                      <a:pt x="279" y="2"/>
                    </a:lnTo>
                    <a:lnTo>
                      <a:pt x="272" y="2"/>
                    </a:lnTo>
                    <a:lnTo>
                      <a:pt x="267" y="3"/>
                    </a:lnTo>
                    <a:lnTo>
                      <a:pt x="262" y="3"/>
                    </a:lnTo>
                    <a:lnTo>
                      <a:pt x="255" y="3"/>
                    </a:lnTo>
                    <a:lnTo>
                      <a:pt x="250" y="3"/>
                    </a:lnTo>
                    <a:lnTo>
                      <a:pt x="242" y="3"/>
                    </a:lnTo>
                    <a:lnTo>
                      <a:pt x="237" y="3"/>
                    </a:lnTo>
                    <a:lnTo>
                      <a:pt x="232" y="3"/>
                    </a:lnTo>
                    <a:lnTo>
                      <a:pt x="225" y="5"/>
                    </a:lnTo>
                    <a:lnTo>
                      <a:pt x="220" y="5"/>
                    </a:lnTo>
                    <a:lnTo>
                      <a:pt x="215" y="5"/>
                    </a:lnTo>
                    <a:lnTo>
                      <a:pt x="209" y="5"/>
                    </a:lnTo>
                    <a:lnTo>
                      <a:pt x="204" y="5"/>
                    </a:lnTo>
                    <a:lnTo>
                      <a:pt x="195" y="5"/>
                    </a:lnTo>
                    <a:lnTo>
                      <a:pt x="190" y="7"/>
                    </a:lnTo>
                    <a:lnTo>
                      <a:pt x="182" y="7"/>
                    </a:lnTo>
                    <a:lnTo>
                      <a:pt x="175" y="7"/>
                    </a:lnTo>
                    <a:lnTo>
                      <a:pt x="170" y="7"/>
                    </a:lnTo>
                    <a:lnTo>
                      <a:pt x="164" y="7"/>
                    </a:lnTo>
                    <a:lnTo>
                      <a:pt x="152" y="7"/>
                    </a:lnTo>
                    <a:lnTo>
                      <a:pt x="147" y="8"/>
                    </a:lnTo>
                    <a:lnTo>
                      <a:pt x="135" y="8"/>
                    </a:lnTo>
                    <a:lnTo>
                      <a:pt x="129" y="8"/>
                    </a:lnTo>
                    <a:lnTo>
                      <a:pt x="117" y="8"/>
                    </a:lnTo>
                    <a:lnTo>
                      <a:pt x="110" y="8"/>
                    </a:lnTo>
                    <a:lnTo>
                      <a:pt x="94" y="8"/>
                    </a:lnTo>
                    <a:lnTo>
                      <a:pt x="87" y="8"/>
                    </a:lnTo>
                    <a:lnTo>
                      <a:pt x="69" y="8"/>
                    </a:lnTo>
                    <a:lnTo>
                      <a:pt x="62" y="10"/>
                    </a:lnTo>
                    <a:lnTo>
                      <a:pt x="32" y="10"/>
                    </a:lnTo>
                    <a:lnTo>
                      <a:pt x="27" y="10"/>
                    </a:lnTo>
                    <a:lnTo>
                      <a:pt x="0" y="1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58" name="Freeform 690"/>
              <p:cNvSpPr>
                <a:spLocks/>
              </p:cNvSpPr>
              <p:nvPr/>
            </p:nvSpPr>
            <p:spPr bwMode="auto">
              <a:xfrm>
                <a:off x="12398201" y="2026536"/>
                <a:ext cx="44514" cy="108330"/>
              </a:xfrm>
              <a:custGeom>
                <a:avLst/>
                <a:gdLst/>
                <a:ahLst/>
                <a:cxnLst>
                  <a:cxn ang="0">
                    <a:pos x="0" y="0"/>
                  </a:cxn>
                  <a:cxn ang="0">
                    <a:pos x="0" y="0"/>
                  </a:cxn>
                  <a:cxn ang="0">
                    <a:pos x="0" y="3"/>
                  </a:cxn>
                  <a:cxn ang="0">
                    <a:pos x="0" y="7"/>
                  </a:cxn>
                  <a:cxn ang="0">
                    <a:pos x="3" y="12"/>
                  </a:cxn>
                  <a:cxn ang="0">
                    <a:pos x="7" y="13"/>
                  </a:cxn>
                  <a:cxn ang="0">
                    <a:pos x="10" y="18"/>
                  </a:cxn>
                  <a:cxn ang="0">
                    <a:pos x="7" y="23"/>
                  </a:cxn>
                  <a:cxn ang="0">
                    <a:pos x="5" y="28"/>
                  </a:cxn>
                  <a:cxn ang="0">
                    <a:pos x="5" y="35"/>
                  </a:cxn>
                  <a:cxn ang="0">
                    <a:pos x="7" y="37"/>
                  </a:cxn>
                  <a:cxn ang="0">
                    <a:pos x="7" y="42"/>
                  </a:cxn>
                  <a:cxn ang="0">
                    <a:pos x="7" y="47"/>
                  </a:cxn>
                  <a:cxn ang="0">
                    <a:pos x="12" y="52"/>
                  </a:cxn>
                  <a:cxn ang="0">
                    <a:pos x="12" y="57"/>
                  </a:cxn>
                  <a:cxn ang="0">
                    <a:pos x="12" y="58"/>
                  </a:cxn>
                  <a:cxn ang="0">
                    <a:pos x="15" y="63"/>
                  </a:cxn>
                  <a:cxn ang="0">
                    <a:pos x="20" y="65"/>
                  </a:cxn>
                  <a:cxn ang="0">
                    <a:pos x="25" y="67"/>
                  </a:cxn>
                  <a:cxn ang="0">
                    <a:pos x="30" y="67"/>
                  </a:cxn>
                  <a:cxn ang="0">
                    <a:pos x="35" y="68"/>
                  </a:cxn>
                  <a:cxn ang="0">
                    <a:pos x="38" y="73"/>
                  </a:cxn>
                  <a:cxn ang="0">
                    <a:pos x="40" y="80"/>
                  </a:cxn>
                </a:cxnLst>
                <a:rect l="0" t="0" r="r" b="b"/>
                <a:pathLst>
                  <a:path w="40" h="80">
                    <a:moveTo>
                      <a:pt x="0" y="0"/>
                    </a:moveTo>
                    <a:lnTo>
                      <a:pt x="0" y="0"/>
                    </a:lnTo>
                    <a:lnTo>
                      <a:pt x="0" y="3"/>
                    </a:lnTo>
                    <a:lnTo>
                      <a:pt x="0" y="7"/>
                    </a:lnTo>
                    <a:lnTo>
                      <a:pt x="3" y="12"/>
                    </a:lnTo>
                    <a:lnTo>
                      <a:pt x="7" y="13"/>
                    </a:lnTo>
                    <a:lnTo>
                      <a:pt x="10" y="18"/>
                    </a:lnTo>
                    <a:lnTo>
                      <a:pt x="7" y="23"/>
                    </a:lnTo>
                    <a:lnTo>
                      <a:pt x="5" y="28"/>
                    </a:lnTo>
                    <a:lnTo>
                      <a:pt x="5" y="35"/>
                    </a:lnTo>
                    <a:lnTo>
                      <a:pt x="7" y="37"/>
                    </a:lnTo>
                    <a:lnTo>
                      <a:pt x="7" y="42"/>
                    </a:lnTo>
                    <a:lnTo>
                      <a:pt x="7" y="47"/>
                    </a:lnTo>
                    <a:lnTo>
                      <a:pt x="12" y="52"/>
                    </a:lnTo>
                    <a:lnTo>
                      <a:pt x="12" y="57"/>
                    </a:lnTo>
                    <a:lnTo>
                      <a:pt x="12" y="58"/>
                    </a:lnTo>
                    <a:lnTo>
                      <a:pt x="15" y="63"/>
                    </a:lnTo>
                    <a:lnTo>
                      <a:pt x="20" y="65"/>
                    </a:lnTo>
                    <a:lnTo>
                      <a:pt x="25" y="67"/>
                    </a:lnTo>
                    <a:lnTo>
                      <a:pt x="30" y="67"/>
                    </a:lnTo>
                    <a:lnTo>
                      <a:pt x="35" y="68"/>
                    </a:lnTo>
                    <a:lnTo>
                      <a:pt x="38" y="73"/>
                    </a:lnTo>
                    <a:lnTo>
                      <a:pt x="40" y="8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59" name="Freeform 691"/>
              <p:cNvSpPr>
                <a:spLocks/>
              </p:cNvSpPr>
              <p:nvPr/>
            </p:nvSpPr>
            <p:spPr bwMode="auto">
              <a:xfrm>
                <a:off x="12400427" y="2134866"/>
                <a:ext cx="79012" cy="241033"/>
              </a:xfrm>
              <a:custGeom>
                <a:avLst/>
                <a:gdLst/>
                <a:ahLst/>
                <a:cxnLst>
                  <a:cxn ang="0">
                    <a:pos x="0" y="178"/>
                  </a:cxn>
                  <a:cxn ang="0">
                    <a:pos x="3" y="175"/>
                  </a:cxn>
                  <a:cxn ang="0">
                    <a:pos x="3" y="170"/>
                  </a:cxn>
                  <a:cxn ang="0">
                    <a:pos x="0" y="165"/>
                  </a:cxn>
                  <a:cxn ang="0">
                    <a:pos x="5" y="160"/>
                  </a:cxn>
                  <a:cxn ang="0">
                    <a:pos x="6" y="158"/>
                  </a:cxn>
                  <a:cxn ang="0">
                    <a:pos x="11" y="156"/>
                  </a:cxn>
                  <a:cxn ang="0">
                    <a:pos x="16" y="153"/>
                  </a:cxn>
                  <a:cxn ang="0">
                    <a:pos x="18" y="148"/>
                  </a:cxn>
                  <a:cxn ang="0">
                    <a:pos x="18" y="141"/>
                  </a:cxn>
                  <a:cxn ang="0">
                    <a:pos x="20" y="138"/>
                  </a:cxn>
                  <a:cxn ang="0">
                    <a:pos x="23" y="133"/>
                  </a:cxn>
                  <a:cxn ang="0">
                    <a:pos x="28" y="128"/>
                  </a:cxn>
                  <a:cxn ang="0">
                    <a:pos x="28" y="123"/>
                  </a:cxn>
                  <a:cxn ang="0">
                    <a:pos x="26" y="116"/>
                  </a:cxn>
                  <a:cxn ang="0">
                    <a:pos x="21" y="111"/>
                  </a:cxn>
                  <a:cxn ang="0">
                    <a:pos x="16" y="106"/>
                  </a:cxn>
                  <a:cxn ang="0">
                    <a:pos x="16" y="101"/>
                  </a:cxn>
                  <a:cxn ang="0">
                    <a:pos x="18" y="97"/>
                  </a:cxn>
                  <a:cxn ang="0">
                    <a:pos x="20" y="92"/>
                  </a:cxn>
                  <a:cxn ang="0">
                    <a:pos x="26" y="90"/>
                  </a:cxn>
                  <a:cxn ang="0">
                    <a:pos x="31" y="88"/>
                  </a:cxn>
                  <a:cxn ang="0">
                    <a:pos x="36" y="88"/>
                  </a:cxn>
                  <a:cxn ang="0">
                    <a:pos x="40" y="87"/>
                  </a:cxn>
                  <a:cxn ang="0">
                    <a:pos x="45" y="83"/>
                  </a:cxn>
                  <a:cxn ang="0">
                    <a:pos x="51" y="80"/>
                  </a:cxn>
                  <a:cxn ang="0">
                    <a:pos x="56" y="78"/>
                  </a:cxn>
                  <a:cxn ang="0">
                    <a:pos x="61" y="75"/>
                  </a:cxn>
                  <a:cxn ang="0">
                    <a:pos x="61" y="68"/>
                  </a:cxn>
                  <a:cxn ang="0">
                    <a:pos x="61" y="63"/>
                  </a:cxn>
                  <a:cxn ang="0">
                    <a:pos x="65" y="58"/>
                  </a:cxn>
                  <a:cxn ang="0">
                    <a:pos x="68" y="53"/>
                  </a:cxn>
                  <a:cxn ang="0">
                    <a:pos x="69" y="48"/>
                  </a:cxn>
                  <a:cxn ang="0">
                    <a:pos x="69" y="48"/>
                  </a:cxn>
                  <a:cxn ang="0">
                    <a:pos x="69" y="42"/>
                  </a:cxn>
                  <a:cxn ang="0">
                    <a:pos x="71" y="37"/>
                  </a:cxn>
                  <a:cxn ang="0">
                    <a:pos x="68" y="32"/>
                  </a:cxn>
                  <a:cxn ang="0">
                    <a:pos x="63" y="27"/>
                  </a:cxn>
                  <a:cxn ang="0">
                    <a:pos x="58" y="23"/>
                  </a:cxn>
                  <a:cxn ang="0">
                    <a:pos x="53" y="20"/>
                  </a:cxn>
                  <a:cxn ang="0">
                    <a:pos x="53" y="18"/>
                  </a:cxn>
                  <a:cxn ang="0">
                    <a:pos x="51" y="13"/>
                  </a:cxn>
                  <a:cxn ang="0">
                    <a:pos x="46" y="8"/>
                  </a:cxn>
                  <a:cxn ang="0">
                    <a:pos x="41" y="5"/>
                  </a:cxn>
                  <a:cxn ang="0">
                    <a:pos x="38" y="0"/>
                  </a:cxn>
                  <a:cxn ang="0">
                    <a:pos x="38" y="0"/>
                  </a:cxn>
                </a:cxnLst>
                <a:rect l="0" t="0" r="r" b="b"/>
                <a:pathLst>
                  <a:path w="71" h="178">
                    <a:moveTo>
                      <a:pt x="0" y="178"/>
                    </a:moveTo>
                    <a:lnTo>
                      <a:pt x="3" y="175"/>
                    </a:lnTo>
                    <a:lnTo>
                      <a:pt x="3" y="170"/>
                    </a:lnTo>
                    <a:lnTo>
                      <a:pt x="0" y="165"/>
                    </a:lnTo>
                    <a:lnTo>
                      <a:pt x="5" y="160"/>
                    </a:lnTo>
                    <a:lnTo>
                      <a:pt x="6" y="158"/>
                    </a:lnTo>
                    <a:lnTo>
                      <a:pt x="11" y="156"/>
                    </a:lnTo>
                    <a:lnTo>
                      <a:pt x="16" y="153"/>
                    </a:lnTo>
                    <a:lnTo>
                      <a:pt x="18" y="148"/>
                    </a:lnTo>
                    <a:lnTo>
                      <a:pt x="18" y="141"/>
                    </a:lnTo>
                    <a:lnTo>
                      <a:pt x="20" y="138"/>
                    </a:lnTo>
                    <a:lnTo>
                      <a:pt x="23" y="133"/>
                    </a:lnTo>
                    <a:lnTo>
                      <a:pt x="28" y="128"/>
                    </a:lnTo>
                    <a:lnTo>
                      <a:pt x="28" y="123"/>
                    </a:lnTo>
                    <a:lnTo>
                      <a:pt x="26" y="116"/>
                    </a:lnTo>
                    <a:lnTo>
                      <a:pt x="21" y="111"/>
                    </a:lnTo>
                    <a:lnTo>
                      <a:pt x="16" y="106"/>
                    </a:lnTo>
                    <a:lnTo>
                      <a:pt x="16" y="101"/>
                    </a:lnTo>
                    <a:lnTo>
                      <a:pt x="18" y="97"/>
                    </a:lnTo>
                    <a:lnTo>
                      <a:pt x="20" y="92"/>
                    </a:lnTo>
                    <a:lnTo>
                      <a:pt x="26" y="90"/>
                    </a:lnTo>
                    <a:lnTo>
                      <a:pt x="31" y="88"/>
                    </a:lnTo>
                    <a:lnTo>
                      <a:pt x="36" y="88"/>
                    </a:lnTo>
                    <a:lnTo>
                      <a:pt x="40" y="87"/>
                    </a:lnTo>
                    <a:lnTo>
                      <a:pt x="45" y="83"/>
                    </a:lnTo>
                    <a:lnTo>
                      <a:pt x="51" y="80"/>
                    </a:lnTo>
                    <a:lnTo>
                      <a:pt x="56" y="78"/>
                    </a:lnTo>
                    <a:lnTo>
                      <a:pt x="61" y="75"/>
                    </a:lnTo>
                    <a:lnTo>
                      <a:pt x="61" y="68"/>
                    </a:lnTo>
                    <a:lnTo>
                      <a:pt x="61" y="63"/>
                    </a:lnTo>
                    <a:lnTo>
                      <a:pt x="65" y="58"/>
                    </a:lnTo>
                    <a:lnTo>
                      <a:pt x="68" y="53"/>
                    </a:lnTo>
                    <a:lnTo>
                      <a:pt x="69" y="48"/>
                    </a:lnTo>
                    <a:lnTo>
                      <a:pt x="69" y="48"/>
                    </a:lnTo>
                    <a:lnTo>
                      <a:pt x="69" y="42"/>
                    </a:lnTo>
                    <a:lnTo>
                      <a:pt x="71" y="37"/>
                    </a:lnTo>
                    <a:lnTo>
                      <a:pt x="68" y="32"/>
                    </a:lnTo>
                    <a:lnTo>
                      <a:pt x="63" y="27"/>
                    </a:lnTo>
                    <a:lnTo>
                      <a:pt x="58" y="23"/>
                    </a:lnTo>
                    <a:lnTo>
                      <a:pt x="53" y="20"/>
                    </a:lnTo>
                    <a:lnTo>
                      <a:pt x="53" y="18"/>
                    </a:lnTo>
                    <a:lnTo>
                      <a:pt x="51" y="13"/>
                    </a:lnTo>
                    <a:lnTo>
                      <a:pt x="46" y="8"/>
                    </a:lnTo>
                    <a:lnTo>
                      <a:pt x="41" y="5"/>
                    </a:lnTo>
                    <a:lnTo>
                      <a:pt x="38" y="0"/>
                    </a:lnTo>
                    <a:lnTo>
                      <a:pt x="38"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60" name="Freeform 692"/>
              <p:cNvSpPr>
                <a:spLocks/>
              </p:cNvSpPr>
              <p:nvPr/>
            </p:nvSpPr>
            <p:spPr bwMode="auto">
              <a:xfrm>
                <a:off x="12101070" y="2348817"/>
                <a:ext cx="299357" cy="27082"/>
              </a:xfrm>
              <a:custGeom>
                <a:avLst/>
                <a:gdLst/>
                <a:ahLst/>
                <a:cxnLst>
                  <a:cxn ang="0">
                    <a:pos x="269" y="20"/>
                  </a:cxn>
                  <a:cxn ang="0">
                    <a:pos x="267" y="20"/>
                  </a:cxn>
                  <a:cxn ang="0">
                    <a:pos x="267" y="20"/>
                  </a:cxn>
                  <a:cxn ang="0">
                    <a:pos x="262" y="13"/>
                  </a:cxn>
                  <a:cxn ang="0">
                    <a:pos x="257" y="10"/>
                  </a:cxn>
                  <a:cxn ang="0">
                    <a:pos x="252" y="7"/>
                  </a:cxn>
                  <a:cxn ang="0">
                    <a:pos x="249" y="0"/>
                  </a:cxn>
                  <a:cxn ang="0">
                    <a:pos x="244" y="2"/>
                  </a:cxn>
                  <a:cxn ang="0">
                    <a:pos x="239" y="2"/>
                  </a:cxn>
                  <a:cxn ang="0">
                    <a:pos x="234" y="3"/>
                  </a:cxn>
                  <a:cxn ang="0">
                    <a:pos x="229" y="3"/>
                  </a:cxn>
                  <a:cxn ang="0">
                    <a:pos x="224" y="3"/>
                  </a:cxn>
                  <a:cxn ang="0">
                    <a:pos x="219" y="5"/>
                  </a:cxn>
                  <a:cxn ang="0">
                    <a:pos x="214" y="5"/>
                  </a:cxn>
                  <a:cxn ang="0">
                    <a:pos x="207" y="5"/>
                  </a:cxn>
                  <a:cxn ang="0">
                    <a:pos x="202" y="5"/>
                  </a:cxn>
                  <a:cxn ang="0">
                    <a:pos x="197" y="7"/>
                  </a:cxn>
                  <a:cxn ang="0">
                    <a:pos x="192" y="7"/>
                  </a:cxn>
                  <a:cxn ang="0">
                    <a:pos x="190" y="7"/>
                  </a:cxn>
                  <a:cxn ang="0">
                    <a:pos x="185" y="7"/>
                  </a:cxn>
                  <a:cxn ang="0">
                    <a:pos x="180" y="7"/>
                  </a:cxn>
                  <a:cxn ang="0">
                    <a:pos x="175" y="7"/>
                  </a:cxn>
                  <a:cxn ang="0">
                    <a:pos x="170" y="7"/>
                  </a:cxn>
                  <a:cxn ang="0">
                    <a:pos x="165" y="8"/>
                  </a:cxn>
                  <a:cxn ang="0">
                    <a:pos x="160" y="8"/>
                  </a:cxn>
                  <a:cxn ang="0">
                    <a:pos x="155" y="8"/>
                  </a:cxn>
                  <a:cxn ang="0">
                    <a:pos x="150" y="8"/>
                  </a:cxn>
                  <a:cxn ang="0">
                    <a:pos x="145" y="8"/>
                  </a:cxn>
                  <a:cxn ang="0">
                    <a:pos x="139" y="10"/>
                  </a:cxn>
                  <a:cxn ang="0">
                    <a:pos x="135" y="10"/>
                  </a:cxn>
                  <a:cxn ang="0">
                    <a:pos x="129" y="10"/>
                  </a:cxn>
                  <a:cxn ang="0">
                    <a:pos x="124" y="10"/>
                  </a:cxn>
                  <a:cxn ang="0">
                    <a:pos x="119" y="10"/>
                  </a:cxn>
                  <a:cxn ang="0">
                    <a:pos x="112" y="12"/>
                  </a:cxn>
                  <a:cxn ang="0">
                    <a:pos x="102" y="12"/>
                  </a:cxn>
                  <a:cxn ang="0">
                    <a:pos x="97" y="12"/>
                  </a:cxn>
                  <a:cxn ang="0">
                    <a:pos x="74" y="12"/>
                  </a:cxn>
                  <a:cxn ang="0">
                    <a:pos x="69" y="12"/>
                  </a:cxn>
                  <a:cxn ang="0">
                    <a:pos x="7" y="12"/>
                  </a:cxn>
                  <a:cxn ang="0">
                    <a:pos x="5" y="12"/>
                  </a:cxn>
                  <a:cxn ang="0">
                    <a:pos x="0" y="12"/>
                  </a:cxn>
                </a:cxnLst>
                <a:rect l="0" t="0" r="r" b="b"/>
                <a:pathLst>
                  <a:path w="269" h="20">
                    <a:moveTo>
                      <a:pt x="269" y="20"/>
                    </a:moveTo>
                    <a:lnTo>
                      <a:pt x="267" y="20"/>
                    </a:lnTo>
                    <a:lnTo>
                      <a:pt x="267" y="20"/>
                    </a:lnTo>
                    <a:lnTo>
                      <a:pt x="262" y="13"/>
                    </a:lnTo>
                    <a:lnTo>
                      <a:pt x="257" y="10"/>
                    </a:lnTo>
                    <a:lnTo>
                      <a:pt x="252" y="7"/>
                    </a:lnTo>
                    <a:lnTo>
                      <a:pt x="249" y="0"/>
                    </a:lnTo>
                    <a:lnTo>
                      <a:pt x="244" y="2"/>
                    </a:lnTo>
                    <a:lnTo>
                      <a:pt x="239" y="2"/>
                    </a:lnTo>
                    <a:lnTo>
                      <a:pt x="234" y="3"/>
                    </a:lnTo>
                    <a:lnTo>
                      <a:pt x="229" y="3"/>
                    </a:lnTo>
                    <a:lnTo>
                      <a:pt x="224" y="3"/>
                    </a:lnTo>
                    <a:lnTo>
                      <a:pt x="219" y="5"/>
                    </a:lnTo>
                    <a:lnTo>
                      <a:pt x="214" y="5"/>
                    </a:lnTo>
                    <a:lnTo>
                      <a:pt x="207" y="5"/>
                    </a:lnTo>
                    <a:lnTo>
                      <a:pt x="202" y="5"/>
                    </a:lnTo>
                    <a:lnTo>
                      <a:pt x="197" y="7"/>
                    </a:lnTo>
                    <a:lnTo>
                      <a:pt x="192" y="7"/>
                    </a:lnTo>
                    <a:lnTo>
                      <a:pt x="190" y="7"/>
                    </a:lnTo>
                    <a:lnTo>
                      <a:pt x="185" y="7"/>
                    </a:lnTo>
                    <a:lnTo>
                      <a:pt x="180" y="7"/>
                    </a:lnTo>
                    <a:lnTo>
                      <a:pt x="175" y="7"/>
                    </a:lnTo>
                    <a:lnTo>
                      <a:pt x="170" y="7"/>
                    </a:lnTo>
                    <a:lnTo>
                      <a:pt x="165" y="8"/>
                    </a:lnTo>
                    <a:lnTo>
                      <a:pt x="160" y="8"/>
                    </a:lnTo>
                    <a:lnTo>
                      <a:pt x="155" y="8"/>
                    </a:lnTo>
                    <a:lnTo>
                      <a:pt x="150" y="8"/>
                    </a:lnTo>
                    <a:lnTo>
                      <a:pt x="145" y="8"/>
                    </a:lnTo>
                    <a:lnTo>
                      <a:pt x="139" y="10"/>
                    </a:lnTo>
                    <a:lnTo>
                      <a:pt x="135" y="10"/>
                    </a:lnTo>
                    <a:lnTo>
                      <a:pt x="129" y="10"/>
                    </a:lnTo>
                    <a:lnTo>
                      <a:pt x="124" y="10"/>
                    </a:lnTo>
                    <a:lnTo>
                      <a:pt x="119" y="10"/>
                    </a:lnTo>
                    <a:lnTo>
                      <a:pt x="112" y="12"/>
                    </a:lnTo>
                    <a:lnTo>
                      <a:pt x="102" y="12"/>
                    </a:lnTo>
                    <a:lnTo>
                      <a:pt x="97" y="12"/>
                    </a:lnTo>
                    <a:lnTo>
                      <a:pt x="74" y="12"/>
                    </a:lnTo>
                    <a:lnTo>
                      <a:pt x="69" y="12"/>
                    </a:lnTo>
                    <a:lnTo>
                      <a:pt x="7" y="12"/>
                    </a:lnTo>
                    <a:lnTo>
                      <a:pt x="5" y="12"/>
                    </a:lnTo>
                    <a:lnTo>
                      <a:pt x="0" y="12"/>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61" name="Freeform 693"/>
              <p:cNvSpPr>
                <a:spLocks/>
              </p:cNvSpPr>
              <p:nvPr/>
            </p:nvSpPr>
            <p:spPr bwMode="auto">
              <a:xfrm>
                <a:off x="12101070" y="2365066"/>
                <a:ext cx="32273" cy="67706"/>
              </a:xfrm>
              <a:custGeom>
                <a:avLst/>
                <a:gdLst/>
                <a:ahLst/>
                <a:cxnLst>
                  <a:cxn ang="0">
                    <a:pos x="29" y="50"/>
                  </a:cxn>
                  <a:cxn ang="0">
                    <a:pos x="27" y="48"/>
                  </a:cxn>
                  <a:cxn ang="0">
                    <a:pos x="22" y="45"/>
                  </a:cxn>
                  <a:cxn ang="0">
                    <a:pos x="22" y="40"/>
                  </a:cxn>
                  <a:cxn ang="0">
                    <a:pos x="19" y="35"/>
                  </a:cxn>
                  <a:cxn ang="0">
                    <a:pos x="17" y="30"/>
                  </a:cxn>
                  <a:cxn ang="0">
                    <a:pos x="12" y="25"/>
                  </a:cxn>
                  <a:cxn ang="0">
                    <a:pos x="7" y="20"/>
                  </a:cxn>
                  <a:cxn ang="0">
                    <a:pos x="5" y="15"/>
                  </a:cxn>
                  <a:cxn ang="0">
                    <a:pos x="4" y="10"/>
                  </a:cxn>
                  <a:cxn ang="0">
                    <a:pos x="0" y="5"/>
                  </a:cxn>
                  <a:cxn ang="0">
                    <a:pos x="0" y="0"/>
                  </a:cxn>
                </a:cxnLst>
                <a:rect l="0" t="0" r="r" b="b"/>
                <a:pathLst>
                  <a:path w="29" h="50">
                    <a:moveTo>
                      <a:pt x="29" y="50"/>
                    </a:moveTo>
                    <a:lnTo>
                      <a:pt x="27" y="48"/>
                    </a:lnTo>
                    <a:lnTo>
                      <a:pt x="22" y="45"/>
                    </a:lnTo>
                    <a:lnTo>
                      <a:pt x="22" y="40"/>
                    </a:lnTo>
                    <a:lnTo>
                      <a:pt x="19" y="35"/>
                    </a:lnTo>
                    <a:lnTo>
                      <a:pt x="17" y="30"/>
                    </a:lnTo>
                    <a:lnTo>
                      <a:pt x="12" y="25"/>
                    </a:lnTo>
                    <a:lnTo>
                      <a:pt x="7" y="20"/>
                    </a:lnTo>
                    <a:lnTo>
                      <a:pt x="5" y="15"/>
                    </a:lnTo>
                    <a:lnTo>
                      <a:pt x="4" y="10"/>
                    </a:lnTo>
                    <a:lnTo>
                      <a:pt x="0" y="5"/>
                    </a:lnTo>
                    <a:lnTo>
                      <a:pt x="0"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62" name="Freeform 694"/>
              <p:cNvSpPr>
                <a:spLocks/>
              </p:cNvSpPr>
              <p:nvPr/>
            </p:nvSpPr>
            <p:spPr bwMode="auto">
              <a:xfrm>
                <a:off x="12023170" y="1767899"/>
                <a:ext cx="27821" cy="272178"/>
              </a:xfrm>
              <a:custGeom>
                <a:avLst/>
                <a:gdLst/>
                <a:ahLst/>
                <a:cxnLst>
                  <a:cxn ang="0">
                    <a:pos x="25" y="201"/>
                  </a:cxn>
                  <a:cxn ang="0">
                    <a:pos x="25" y="193"/>
                  </a:cxn>
                  <a:cxn ang="0">
                    <a:pos x="25" y="188"/>
                  </a:cxn>
                  <a:cxn ang="0">
                    <a:pos x="25" y="105"/>
                  </a:cxn>
                  <a:cxn ang="0">
                    <a:pos x="24" y="98"/>
                  </a:cxn>
                  <a:cxn ang="0">
                    <a:pos x="24" y="53"/>
                  </a:cxn>
                  <a:cxn ang="0">
                    <a:pos x="20" y="48"/>
                  </a:cxn>
                  <a:cxn ang="0">
                    <a:pos x="15" y="45"/>
                  </a:cxn>
                  <a:cxn ang="0">
                    <a:pos x="10" y="45"/>
                  </a:cxn>
                  <a:cxn ang="0">
                    <a:pos x="7" y="38"/>
                  </a:cxn>
                  <a:cxn ang="0">
                    <a:pos x="5" y="33"/>
                  </a:cxn>
                  <a:cxn ang="0">
                    <a:pos x="0" y="28"/>
                  </a:cxn>
                  <a:cxn ang="0">
                    <a:pos x="2" y="25"/>
                  </a:cxn>
                  <a:cxn ang="0">
                    <a:pos x="7" y="20"/>
                  </a:cxn>
                  <a:cxn ang="0">
                    <a:pos x="12" y="16"/>
                  </a:cxn>
                  <a:cxn ang="0">
                    <a:pos x="15" y="11"/>
                  </a:cxn>
                  <a:cxn ang="0">
                    <a:pos x="15" y="10"/>
                  </a:cxn>
                  <a:cxn ang="0">
                    <a:pos x="17" y="5"/>
                  </a:cxn>
                  <a:cxn ang="0">
                    <a:pos x="19" y="0"/>
                  </a:cxn>
                </a:cxnLst>
                <a:rect l="0" t="0" r="r" b="b"/>
                <a:pathLst>
                  <a:path w="25" h="201">
                    <a:moveTo>
                      <a:pt x="25" y="201"/>
                    </a:moveTo>
                    <a:lnTo>
                      <a:pt x="25" y="193"/>
                    </a:lnTo>
                    <a:lnTo>
                      <a:pt x="25" y="188"/>
                    </a:lnTo>
                    <a:lnTo>
                      <a:pt x="25" y="105"/>
                    </a:lnTo>
                    <a:lnTo>
                      <a:pt x="24" y="98"/>
                    </a:lnTo>
                    <a:lnTo>
                      <a:pt x="24" y="53"/>
                    </a:lnTo>
                    <a:lnTo>
                      <a:pt x="20" y="48"/>
                    </a:lnTo>
                    <a:lnTo>
                      <a:pt x="15" y="45"/>
                    </a:lnTo>
                    <a:lnTo>
                      <a:pt x="10" y="45"/>
                    </a:lnTo>
                    <a:lnTo>
                      <a:pt x="7" y="38"/>
                    </a:lnTo>
                    <a:lnTo>
                      <a:pt x="5" y="33"/>
                    </a:lnTo>
                    <a:lnTo>
                      <a:pt x="0" y="28"/>
                    </a:lnTo>
                    <a:lnTo>
                      <a:pt x="2" y="25"/>
                    </a:lnTo>
                    <a:lnTo>
                      <a:pt x="7" y="20"/>
                    </a:lnTo>
                    <a:lnTo>
                      <a:pt x="12" y="16"/>
                    </a:lnTo>
                    <a:lnTo>
                      <a:pt x="15" y="11"/>
                    </a:lnTo>
                    <a:lnTo>
                      <a:pt x="15" y="10"/>
                    </a:lnTo>
                    <a:lnTo>
                      <a:pt x="17" y="5"/>
                    </a:lnTo>
                    <a:lnTo>
                      <a:pt x="19"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63" name="Freeform 695"/>
              <p:cNvSpPr>
                <a:spLocks/>
              </p:cNvSpPr>
              <p:nvPr/>
            </p:nvSpPr>
            <p:spPr bwMode="auto">
              <a:xfrm>
                <a:off x="12039863" y="2040077"/>
                <a:ext cx="11129" cy="111038"/>
              </a:xfrm>
              <a:custGeom>
                <a:avLst/>
                <a:gdLst/>
                <a:ahLst/>
                <a:cxnLst>
                  <a:cxn ang="0">
                    <a:pos x="10" y="0"/>
                  </a:cxn>
                  <a:cxn ang="0">
                    <a:pos x="2" y="0"/>
                  </a:cxn>
                  <a:cxn ang="0">
                    <a:pos x="2" y="2"/>
                  </a:cxn>
                  <a:cxn ang="0">
                    <a:pos x="4" y="7"/>
                  </a:cxn>
                  <a:cxn ang="0">
                    <a:pos x="5" y="12"/>
                  </a:cxn>
                  <a:cxn ang="0">
                    <a:pos x="5" y="17"/>
                  </a:cxn>
                  <a:cxn ang="0">
                    <a:pos x="4" y="18"/>
                  </a:cxn>
                  <a:cxn ang="0">
                    <a:pos x="4" y="23"/>
                  </a:cxn>
                  <a:cxn ang="0">
                    <a:pos x="9" y="28"/>
                  </a:cxn>
                  <a:cxn ang="0">
                    <a:pos x="10" y="28"/>
                  </a:cxn>
                  <a:cxn ang="0">
                    <a:pos x="10" y="33"/>
                  </a:cxn>
                  <a:cxn ang="0">
                    <a:pos x="7" y="38"/>
                  </a:cxn>
                  <a:cxn ang="0">
                    <a:pos x="7" y="45"/>
                  </a:cxn>
                  <a:cxn ang="0">
                    <a:pos x="5" y="50"/>
                  </a:cxn>
                  <a:cxn ang="0">
                    <a:pos x="4" y="55"/>
                  </a:cxn>
                  <a:cxn ang="0">
                    <a:pos x="2" y="55"/>
                  </a:cxn>
                  <a:cxn ang="0">
                    <a:pos x="0" y="60"/>
                  </a:cxn>
                  <a:cxn ang="0">
                    <a:pos x="2" y="67"/>
                  </a:cxn>
                  <a:cxn ang="0">
                    <a:pos x="7" y="70"/>
                  </a:cxn>
                  <a:cxn ang="0">
                    <a:pos x="9" y="75"/>
                  </a:cxn>
                  <a:cxn ang="0">
                    <a:pos x="9" y="82"/>
                  </a:cxn>
                  <a:cxn ang="0">
                    <a:pos x="9" y="82"/>
                  </a:cxn>
                </a:cxnLst>
                <a:rect l="0" t="0" r="r" b="b"/>
                <a:pathLst>
                  <a:path w="10" h="82">
                    <a:moveTo>
                      <a:pt x="10" y="0"/>
                    </a:moveTo>
                    <a:lnTo>
                      <a:pt x="2" y="0"/>
                    </a:lnTo>
                    <a:lnTo>
                      <a:pt x="2" y="2"/>
                    </a:lnTo>
                    <a:lnTo>
                      <a:pt x="4" y="7"/>
                    </a:lnTo>
                    <a:lnTo>
                      <a:pt x="5" y="12"/>
                    </a:lnTo>
                    <a:lnTo>
                      <a:pt x="5" y="17"/>
                    </a:lnTo>
                    <a:lnTo>
                      <a:pt x="4" y="18"/>
                    </a:lnTo>
                    <a:lnTo>
                      <a:pt x="4" y="23"/>
                    </a:lnTo>
                    <a:lnTo>
                      <a:pt x="9" y="28"/>
                    </a:lnTo>
                    <a:lnTo>
                      <a:pt x="10" y="28"/>
                    </a:lnTo>
                    <a:lnTo>
                      <a:pt x="10" y="33"/>
                    </a:lnTo>
                    <a:lnTo>
                      <a:pt x="7" y="38"/>
                    </a:lnTo>
                    <a:lnTo>
                      <a:pt x="7" y="45"/>
                    </a:lnTo>
                    <a:lnTo>
                      <a:pt x="5" y="50"/>
                    </a:lnTo>
                    <a:lnTo>
                      <a:pt x="4" y="55"/>
                    </a:lnTo>
                    <a:lnTo>
                      <a:pt x="2" y="55"/>
                    </a:lnTo>
                    <a:lnTo>
                      <a:pt x="0" y="60"/>
                    </a:lnTo>
                    <a:lnTo>
                      <a:pt x="2" y="67"/>
                    </a:lnTo>
                    <a:lnTo>
                      <a:pt x="7" y="70"/>
                    </a:lnTo>
                    <a:lnTo>
                      <a:pt x="9" y="75"/>
                    </a:lnTo>
                    <a:lnTo>
                      <a:pt x="9" y="82"/>
                    </a:lnTo>
                    <a:lnTo>
                      <a:pt x="9" y="82"/>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64" name="Freeform 696"/>
              <p:cNvSpPr>
                <a:spLocks/>
              </p:cNvSpPr>
              <p:nvPr/>
            </p:nvSpPr>
            <p:spPr bwMode="auto">
              <a:xfrm>
                <a:off x="11545757" y="2076639"/>
                <a:ext cx="504122" cy="74477"/>
              </a:xfrm>
              <a:custGeom>
                <a:avLst/>
                <a:gdLst/>
                <a:ahLst/>
                <a:cxnLst>
                  <a:cxn ang="0">
                    <a:pos x="448" y="53"/>
                  </a:cxn>
                  <a:cxn ang="0">
                    <a:pos x="441" y="43"/>
                  </a:cxn>
                  <a:cxn ang="0">
                    <a:pos x="429" y="36"/>
                  </a:cxn>
                  <a:cxn ang="0">
                    <a:pos x="424" y="35"/>
                  </a:cxn>
                  <a:cxn ang="0">
                    <a:pos x="413" y="31"/>
                  </a:cxn>
                  <a:cxn ang="0">
                    <a:pos x="405" y="25"/>
                  </a:cxn>
                  <a:cxn ang="0">
                    <a:pos x="398" y="25"/>
                  </a:cxn>
                  <a:cxn ang="0">
                    <a:pos x="388" y="26"/>
                  </a:cxn>
                  <a:cxn ang="0">
                    <a:pos x="376" y="26"/>
                  </a:cxn>
                  <a:cxn ang="0">
                    <a:pos x="366" y="31"/>
                  </a:cxn>
                  <a:cxn ang="0">
                    <a:pos x="361" y="33"/>
                  </a:cxn>
                  <a:cxn ang="0">
                    <a:pos x="355" y="28"/>
                  </a:cxn>
                  <a:cxn ang="0">
                    <a:pos x="345" y="23"/>
                  </a:cxn>
                  <a:cxn ang="0">
                    <a:pos x="335" y="16"/>
                  </a:cxn>
                  <a:cxn ang="0">
                    <a:pos x="315" y="13"/>
                  </a:cxn>
                  <a:cxn ang="0">
                    <a:pos x="290" y="13"/>
                  </a:cxn>
                  <a:cxn ang="0">
                    <a:pos x="266" y="13"/>
                  </a:cxn>
                  <a:cxn ang="0">
                    <a:pos x="253" y="13"/>
                  </a:cxn>
                  <a:cxn ang="0">
                    <a:pos x="235" y="11"/>
                  </a:cxn>
                  <a:cxn ang="0">
                    <a:pos x="223" y="11"/>
                  </a:cxn>
                  <a:cxn ang="0">
                    <a:pos x="205" y="11"/>
                  </a:cxn>
                  <a:cxn ang="0">
                    <a:pos x="193" y="10"/>
                  </a:cxn>
                  <a:cxn ang="0">
                    <a:pos x="178" y="10"/>
                  </a:cxn>
                  <a:cxn ang="0">
                    <a:pos x="166" y="10"/>
                  </a:cxn>
                  <a:cxn ang="0">
                    <a:pos x="155" y="8"/>
                  </a:cxn>
                  <a:cxn ang="0">
                    <a:pos x="143" y="8"/>
                  </a:cxn>
                  <a:cxn ang="0">
                    <a:pos x="131" y="6"/>
                  </a:cxn>
                  <a:cxn ang="0">
                    <a:pos x="120" y="6"/>
                  </a:cxn>
                  <a:cxn ang="0">
                    <a:pos x="106" y="6"/>
                  </a:cxn>
                  <a:cxn ang="0">
                    <a:pos x="95" y="5"/>
                  </a:cxn>
                  <a:cxn ang="0">
                    <a:pos x="85" y="5"/>
                  </a:cxn>
                  <a:cxn ang="0">
                    <a:pos x="71" y="5"/>
                  </a:cxn>
                  <a:cxn ang="0">
                    <a:pos x="63" y="3"/>
                  </a:cxn>
                  <a:cxn ang="0">
                    <a:pos x="53" y="3"/>
                  </a:cxn>
                  <a:cxn ang="0">
                    <a:pos x="41" y="1"/>
                  </a:cxn>
                  <a:cxn ang="0">
                    <a:pos x="30" y="1"/>
                  </a:cxn>
                  <a:cxn ang="0">
                    <a:pos x="16" y="1"/>
                  </a:cxn>
                  <a:cxn ang="0">
                    <a:pos x="5" y="0"/>
                  </a:cxn>
                </a:cxnLst>
                <a:rect l="0" t="0" r="r" b="b"/>
                <a:pathLst>
                  <a:path w="453" h="55">
                    <a:moveTo>
                      <a:pt x="453" y="55"/>
                    </a:moveTo>
                    <a:lnTo>
                      <a:pt x="448" y="53"/>
                    </a:lnTo>
                    <a:lnTo>
                      <a:pt x="443" y="48"/>
                    </a:lnTo>
                    <a:lnTo>
                      <a:pt x="441" y="43"/>
                    </a:lnTo>
                    <a:lnTo>
                      <a:pt x="434" y="41"/>
                    </a:lnTo>
                    <a:lnTo>
                      <a:pt x="429" y="36"/>
                    </a:lnTo>
                    <a:lnTo>
                      <a:pt x="424" y="36"/>
                    </a:lnTo>
                    <a:lnTo>
                      <a:pt x="424" y="35"/>
                    </a:lnTo>
                    <a:lnTo>
                      <a:pt x="418" y="33"/>
                    </a:lnTo>
                    <a:lnTo>
                      <a:pt x="413" y="31"/>
                    </a:lnTo>
                    <a:lnTo>
                      <a:pt x="408" y="26"/>
                    </a:lnTo>
                    <a:lnTo>
                      <a:pt x="405" y="25"/>
                    </a:lnTo>
                    <a:lnTo>
                      <a:pt x="400" y="25"/>
                    </a:lnTo>
                    <a:lnTo>
                      <a:pt x="398" y="25"/>
                    </a:lnTo>
                    <a:lnTo>
                      <a:pt x="393" y="26"/>
                    </a:lnTo>
                    <a:lnTo>
                      <a:pt x="388" y="26"/>
                    </a:lnTo>
                    <a:lnTo>
                      <a:pt x="381" y="26"/>
                    </a:lnTo>
                    <a:lnTo>
                      <a:pt x="376" y="26"/>
                    </a:lnTo>
                    <a:lnTo>
                      <a:pt x="371" y="25"/>
                    </a:lnTo>
                    <a:lnTo>
                      <a:pt x="366" y="31"/>
                    </a:lnTo>
                    <a:lnTo>
                      <a:pt x="361" y="33"/>
                    </a:lnTo>
                    <a:lnTo>
                      <a:pt x="361" y="33"/>
                    </a:lnTo>
                    <a:lnTo>
                      <a:pt x="360" y="31"/>
                    </a:lnTo>
                    <a:lnTo>
                      <a:pt x="355" y="28"/>
                    </a:lnTo>
                    <a:lnTo>
                      <a:pt x="350" y="26"/>
                    </a:lnTo>
                    <a:lnTo>
                      <a:pt x="345" y="23"/>
                    </a:lnTo>
                    <a:lnTo>
                      <a:pt x="340" y="20"/>
                    </a:lnTo>
                    <a:lnTo>
                      <a:pt x="335" y="16"/>
                    </a:lnTo>
                    <a:lnTo>
                      <a:pt x="333" y="13"/>
                    </a:lnTo>
                    <a:lnTo>
                      <a:pt x="315" y="13"/>
                    </a:lnTo>
                    <a:lnTo>
                      <a:pt x="308" y="13"/>
                    </a:lnTo>
                    <a:lnTo>
                      <a:pt x="290" y="13"/>
                    </a:lnTo>
                    <a:lnTo>
                      <a:pt x="285" y="13"/>
                    </a:lnTo>
                    <a:lnTo>
                      <a:pt x="266" y="13"/>
                    </a:lnTo>
                    <a:lnTo>
                      <a:pt x="260" y="13"/>
                    </a:lnTo>
                    <a:lnTo>
                      <a:pt x="253" y="13"/>
                    </a:lnTo>
                    <a:lnTo>
                      <a:pt x="246" y="11"/>
                    </a:lnTo>
                    <a:lnTo>
                      <a:pt x="235" y="11"/>
                    </a:lnTo>
                    <a:lnTo>
                      <a:pt x="230" y="11"/>
                    </a:lnTo>
                    <a:lnTo>
                      <a:pt x="223" y="11"/>
                    </a:lnTo>
                    <a:lnTo>
                      <a:pt x="218" y="11"/>
                    </a:lnTo>
                    <a:lnTo>
                      <a:pt x="205" y="11"/>
                    </a:lnTo>
                    <a:lnTo>
                      <a:pt x="200" y="10"/>
                    </a:lnTo>
                    <a:lnTo>
                      <a:pt x="193" y="10"/>
                    </a:lnTo>
                    <a:lnTo>
                      <a:pt x="190" y="10"/>
                    </a:lnTo>
                    <a:lnTo>
                      <a:pt x="178" y="10"/>
                    </a:lnTo>
                    <a:lnTo>
                      <a:pt x="171" y="10"/>
                    </a:lnTo>
                    <a:lnTo>
                      <a:pt x="166" y="10"/>
                    </a:lnTo>
                    <a:lnTo>
                      <a:pt x="160" y="8"/>
                    </a:lnTo>
                    <a:lnTo>
                      <a:pt x="155" y="8"/>
                    </a:lnTo>
                    <a:lnTo>
                      <a:pt x="148" y="8"/>
                    </a:lnTo>
                    <a:lnTo>
                      <a:pt x="143" y="8"/>
                    </a:lnTo>
                    <a:lnTo>
                      <a:pt x="136" y="8"/>
                    </a:lnTo>
                    <a:lnTo>
                      <a:pt x="131" y="6"/>
                    </a:lnTo>
                    <a:lnTo>
                      <a:pt x="125" y="6"/>
                    </a:lnTo>
                    <a:lnTo>
                      <a:pt x="120" y="6"/>
                    </a:lnTo>
                    <a:lnTo>
                      <a:pt x="113" y="6"/>
                    </a:lnTo>
                    <a:lnTo>
                      <a:pt x="106" y="6"/>
                    </a:lnTo>
                    <a:lnTo>
                      <a:pt x="101" y="6"/>
                    </a:lnTo>
                    <a:lnTo>
                      <a:pt x="95" y="5"/>
                    </a:lnTo>
                    <a:lnTo>
                      <a:pt x="90" y="5"/>
                    </a:lnTo>
                    <a:lnTo>
                      <a:pt x="85" y="5"/>
                    </a:lnTo>
                    <a:lnTo>
                      <a:pt x="78" y="5"/>
                    </a:lnTo>
                    <a:lnTo>
                      <a:pt x="71" y="5"/>
                    </a:lnTo>
                    <a:lnTo>
                      <a:pt x="66" y="3"/>
                    </a:lnTo>
                    <a:lnTo>
                      <a:pt x="63" y="3"/>
                    </a:lnTo>
                    <a:lnTo>
                      <a:pt x="56" y="3"/>
                    </a:lnTo>
                    <a:lnTo>
                      <a:pt x="53" y="3"/>
                    </a:lnTo>
                    <a:lnTo>
                      <a:pt x="46" y="3"/>
                    </a:lnTo>
                    <a:lnTo>
                      <a:pt x="41" y="1"/>
                    </a:lnTo>
                    <a:lnTo>
                      <a:pt x="35" y="1"/>
                    </a:lnTo>
                    <a:lnTo>
                      <a:pt x="30" y="1"/>
                    </a:lnTo>
                    <a:lnTo>
                      <a:pt x="23" y="1"/>
                    </a:lnTo>
                    <a:lnTo>
                      <a:pt x="16" y="1"/>
                    </a:lnTo>
                    <a:lnTo>
                      <a:pt x="11" y="0"/>
                    </a:lnTo>
                    <a:lnTo>
                      <a:pt x="5" y="0"/>
                    </a:lnTo>
                    <a:lnTo>
                      <a:pt x="0"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65" name="Freeform 697"/>
              <p:cNvSpPr>
                <a:spLocks/>
              </p:cNvSpPr>
              <p:nvPr/>
            </p:nvSpPr>
            <p:spPr bwMode="auto">
              <a:xfrm>
                <a:off x="12049879" y="2151115"/>
                <a:ext cx="51191" cy="213951"/>
              </a:xfrm>
              <a:custGeom>
                <a:avLst/>
                <a:gdLst/>
                <a:ahLst/>
                <a:cxnLst>
                  <a:cxn ang="0">
                    <a:pos x="0" y="0"/>
                  </a:cxn>
                  <a:cxn ang="0">
                    <a:pos x="5" y="1"/>
                  </a:cxn>
                  <a:cxn ang="0">
                    <a:pos x="6" y="6"/>
                  </a:cxn>
                  <a:cxn ang="0">
                    <a:pos x="6" y="6"/>
                  </a:cxn>
                  <a:cxn ang="0">
                    <a:pos x="5" y="11"/>
                  </a:cxn>
                  <a:cxn ang="0">
                    <a:pos x="8" y="16"/>
                  </a:cxn>
                  <a:cxn ang="0">
                    <a:pos x="10" y="21"/>
                  </a:cxn>
                  <a:cxn ang="0">
                    <a:pos x="8" y="26"/>
                  </a:cxn>
                  <a:cxn ang="0">
                    <a:pos x="13" y="31"/>
                  </a:cxn>
                  <a:cxn ang="0">
                    <a:pos x="13" y="36"/>
                  </a:cxn>
                  <a:cxn ang="0">
                    <a:pos x="18" y="41"/>
                  </a:cxn>
                  <a:cxn ang="0">
                    <a:pos x="21" y="46"/>
                  </a:cxn>
                  <a:cxn ang="0">
                    <a:pos x="21" y="51"/>
                  </a:cxn>
                  <a:cxn ang="0">
                    <a:pos x="25" y="56"/>
                  </a:cxn>
                  <a:cxn ang="0">
                    <a:pos x="25" y="61"/>
                  </a:cxn>
                  <a:cxn ang="0">
                    <a:pos x="25" y="66"/>
                  </a:cxn>
                  <a:cxn ang="0">
                    <a:pos x="25" y="73"/>
                  </a:cxn>
                  <a:cxn ang="0">
                    <a:pos x="25" y="78"/>
                  </a:cxn>
                  <a:cxn ang="0">
                    <a:pos x="25" y="78"/>
                  </a:cxn>
                  <a:cxn ang="0">
                    <a:pos x="25" y="80"/>
                  </a:cxn>
                  <a:cxn ang="0">
                    <a:pos x="30" y="80"/>
                  </a:cxn>
                  <a:cxn ang="0">
                    <a:pos x="30" y="85"/>
                  </a:cxn>
                  <a:cxn ang="0">
                    <a:pos x="35" y="88"/>
                  </a:cxn>
                  <a:cxn ang="0">
                    <a:pos x="35" y="93"/>
                  </a:cxn>
                  <a:cxn ang="0">
                    <a:pos x="35" y="93"/>
                  </a:cxn>
                  <a:cxn ang="0">
                    <a:pos x="36" y="98"/>
                  </a:cxn>
                  <a:cxn ang="0">
                    <a:pos x="35" y="103"/>
                  </a:cxn>
                  <a:cxn ang="0">
                    <a:pos x="35" y="104"/>
                  </a:cxn>
                  <a:cxn ang="0">
                    <a:pos x="40" y="109"/>
                  </a:cxn>
                  <a:cxn ang="0">
                    <a:pos x="38" y="116"/>
                  </a:cxn>
                  <a:cxn ang="0">
                    <a:pos x="38" y="121"/>
                  </a:cxn>
                  <a:cxn ang="0">
                    <a:pos x="40" y="121"/>
                  </a:cxn>
                  <a:cxn ang="0">
                    <a:pos x="38" y="123"/>
                  </a:cxn>
                  <a:cxn ang="0">
                    <a:pos x="41" y="128"/>
                  </a:cxn>
                  <a:cxn ang="0">
                    <a:pos x="41" y="133"/>
                  </a:cxn>
                  <a:cxn ang="0">
                    <a:pos x="41" y="138"/>
                  </a:cxn>
                  <a:cxn ang="0">
                    <a:pos x="40" y="144"/>
                  </a:cxn>
                  <a:cxn ang="0">
                    <a:pos x="40" y="149"/>
                  </a:cxn>
                  <a:cxn ang="0">
                    <a:pos x="45" y="153"/>
                  </a:cxn>
                  <a:cxn ang="0">
                    <a:pos x="46" y="158"/>
                  </a:cxn>
                </a:cxnLst>
                <a:rect l="0" t="0" r="r" b="b"/>
                <a:pathLst>
                  <a:path w="46" h="158">
                    <a:moveTo>
                      <a:pt x="0" y="0"/>
                    </a:moveTo>
                    <a:lnTo>
                      <a:pt x="5" y="1"/>
                    </a:lnTo>
                    <a:lnTo>
                      <a:pt x="6" y="6"/>
                    </a:lnTo>
                    <a:lnTo>
                      <a:pt x="6" y="6"/>
                    </a:lnTo>
                    <a:lnTo>
                      <a:pt x="5" y="11"/>
                    </a:lnTo>
                    <a:lnTo>
                      <a:pt x="8" y="16"/>
                    </a:lnTo>
                    <a:lnTo>
                      <a:pt x="10" y="21"/>
                    </a:lnTo>
                    <a:lnTo>
                      <a:pt x="8" y="26"/>
                    </a:lnTo>
                    <a:lnTo>
                      <a:pt x="13" y="31"/>
                    </a:lnTo>
                    <a:lnTo>
                      <a:pt x="13" y="36"/>
                    </a:lnTo>
                    <a:lnTo>
                      <a:pt x="18" y="41"/>
                    </a:lnTo>
                    <a:lnTo>
                      <a:pt x="21" y="46"/>
                    </a:lnTo>
                    <a:lnTo>
                      <a:pt x="21" y="51"/>
                    </a:lnTo>
                    <a:lnTo>
                      <a:pt x="25" y="56"/>
                    </a:lnTo>
                    <a:lnTo>
                      <a:pt x="25" y="61"/>
                    </a:lnTo>
                    <a:lnTo>
                      <a:pt x="25" y="66"/>
                    </a:lnTo>
                    <a:lnTo>
                      <a:pt x="25" y="73"/>
                    </a:lnTo>
                    <a:lnTo>
                      <a:pt x="25" y="78"/>
                    </a:lnTo>
                    <a:lnTo>
                      <a:pt x="25" y="78"/>
                    </a:lnTo>
                    <a:lnTo>
                      <a:pt x="25" y="80"/>
                    </a:lnTo>
                    <a:lnTo>
                      <a:pt x="30" y="80"/>
                    </a:lnTo>
                    <a:lnTo>
                      <a:pt x="30" y="85"/>
                    </a:lnTo>
                    <a:lnTo>
                      <a:pt x="35" y="88"/>
                    </a:lnTo>
                    <a:lnTo>
                      <a:pt x="35" y="93"/>
                    </a:lnTo>
                    <a:lnTo>
                      <a:pt x="35" y="93"/>
                    </a:lnTo>
                    <a:lnTo>
                      <a:pt x="36" y="98"/>
                    </a:lnTo>
                    <a:lnTo>
                      <a:pt x="35" y="103"/>
                    </a:lnTo>
                    <a:lnTo>
                      <a:pt x="35" y="104"/>
                    </a:lnTo>
                    <a:lnTo>
                      <a:pt x="40" y="109"/>
                    </a:lnTo>
                    <a:lnTo>
                      <a:pt x="38" y="116"/>
                    </a:lnTo>
                    <a:lnTo>
                      <a:pt x="38" y="121"/>
                    </a:lnTo>
                    <a:lnTo>
                      <a:pt x="40" y="121"/>
                    </a:lnTo>
                    <a:lnTo>
                      <a:pt x="38" y="123"/>
                    </a:lnTo>
                    <a:lnTo>
                      <a:pt x="41" y="128"/>
                    </a:lnTo>
                    <a:lnTo>
                      <a:pt x="41" y="133"/>
                    </a:lnTo>
                    <a:lnTo>
                      <a:pt x="41" y="138"/>
                    </a:lnTo>
                    <a:lnTo>
                      <a:pt x="40" y="144"/>
                    </a:lnTo>
                    <a:lnTo>
                      <a:pt x="40" y="149"/>
                    </a:lnTo>
                    <a:lnTo>
                      <a:pt x="45" y="153"/>
                    </a:lnTo>
                    <a:lnTo>
                      <a:pt x="46" y="158"/>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66" name="Freeform 698"/>
              <p:cNvSpPr>
                <a:spLocks/>
              </p:cNvSpPr>
              <p:nvPr/>
            </p:nvSpPr>
            <p:spPr bwMode="auto">
              <a:xfrm>
                <a:off x="12000913" y="1429370"/>
                <a:ext cx="43401" cy="338530"/>
              </a:xfrm>
              <a:custGeom>
                <a:avLst/>
                <a:gdLst/>
                <a:ahLst/>
                <a:cxnLst>
                  <a:cxn ang="0">
                    <a:pos x="0" y="0"/>
                  </a:cxn>
                  <a:cxn ang="0">
                    <a:pos x="0" y="3"/>
                  </a:cxn>
                  <a:cxn ang="0">
                    <a:pos x="2" y="8"/>
                  </a:cxn>
                  <a:cxn ang="0">
                    <a:pos x="2" y="12"/>
                  </a:cxn>
                  <a:cxn ang="0">
                    <a:pos x="4" y="18"/>
                  </a:cxn>
                  <a:cxn ang="0">
                    <a:pos x="5" y="23"/>
                  </a:cxn>
                  <a:cxn ang="0">
                    <a:pos x="7" y="28"/>
                  </a:cxn>
                  <a:cxn ang="0">
                    <a:pos x="4" y="38"/>
                  </a:cxn>
                  <a:cxn ang="0">
                    <a:pos x="5" y="43"/>
                  </a:cxn>
                  <a:cxn ang="0">
                    <a:pos x="5" y="48"/>
                  </a:cxn>
                  <a:cxn ang="0">
                    <a:pos x="5" y="53"/>
                  </a:cxn>
                  <a:cxn ang="0">
                    <a:pos x="5" y="55"/>
                  </a:cxn>
                  <a:cxn ang="0">
                    <a:pos x="5" y="60"/>
                  </a:cxn>
                  <a:cxn ang="0">
                    <a:pos x="5" y="67"/>
                  </a:cxn>
                  <a:cxn ang="0">
                    <a:pos x="7" y="72"/>
                  </a:cxn>
                  <a:cxn ang="0">
                    <a:pos x="9" y="77"/>
                  </a:cxn>
                  <a:cxn ang="0">
                    <a:pos x="10" y="82"/>
                  </a:cxn>
                  <a:cxn ang="0">
                    <a:pos x="12" y="87"/>
                  </a:cxn>
                  <a:cxn ang="0">
                    <a:pos x="12" y="88"/>
                  </a:cxn>
                  <a:cxn ang="0">
                    <a:pos x="12" y="90"/>
                  </a:cxn>
                  <a:cxn ang="0">
                    <a:pos x="12" y="92"/>
                  </a:cxn>
                  <a:cxn ang="0">
                    <a:pos x="14" y="97"/>
                  </a:cxn>
                  <a:cxn ang="0">
                    <a:pos x="17" y="102"/>
                  </a:cxn>
                  <a:cxn ang="0">
                    <a:pos x="19" y="108"/>
                  </a:cxn>
                  <a:cxn ang="0">
                    <a:pos x="20" y="113"/>
                  </a:cxn>
                  <a:cxn ang="0">
                    <a:pos x="20" y="118"/>
                  </a:cxn>
                  <a:cxn ang="0">
                    <a:pos x="20" y="118"/>
                  </a:cxn>
                  <a:cxn ang="0">
                    <a:pos x="20" y="125"/>
                  </a:cxn>
                  <a:cxn ang="0">
                    <a:pos x="20" y="130"/>
                  </a:cxn>
                  <a:cxn ang="0">
                    <a:pos x="22" y="135"/>
                  </a:cxn>
                  <a:cxn ang="0">
                    <a:pos x="22" y="145"/>
                  </a:cxn>
                  <a:cxn ang="0">
                    <a:pos x="22" y="150"/>
                  </a:cxn>
                  <a:cxn ang="0">
                    <a:pos x="24" y="156"/>
                  </a:cxn>
                  <a:cxn ang="0">
                    <a:pos x="22" y="161"/>
                  </a:cxn>
                  <a:cxn ang="0">
                    <a:pos x="22" y="163"/>
                  </a:cxn>
                  <a:cxn ang="0">
                    <a:pos x="25" y="170"/>
                  </a:cxn>
                  <a:cxn ang="0">
                    <a:pos x="25" y="175"/>
                  </a:cxn>
                  <a:cxn ang="0">
                    <a:pos x="25" y="176"/>
                  </a:cxn>
                  <a:cxn ang="0">
                    <a:pos x="25" y="178"/>
                  </a:cxn>
                  <a:cxn ang="0">
                    <a:pos x="25" y="190"/>
                  </a:cxn>
                  <a:cxn ang="0">
                    <a:pos x="25" y="195"/>
                  </a:cxn>
                  <a:cxn ang="0">
                    <a:pos x="27" y="200"/>
                  </a:cxn>
                  <a:cxn ang="0">
                    <a:pos x="27" y="205"/>
                  </a:cxn>
                  <a:cxn ang="0">
                    <a:pos x="29" y="210"/>
                  </a:cxn>
                  <a:cxn ang="0">
                    <a:pos x="32" y="213"/>
                  </a:cxn>
                  <a:cxn ang="0">
                    <a:pos x="35" y="218"/>
                  </a:cxn>
                  <a:cxn ang="0">
                    <a:pos x="37" y="223"/>
                  </a:cxn>
                  <a:cxn ang="0">
                    <a:pos x="37" y="230"/>
                  </a:cxn>
                  <a:cxn ang="0">
                    <a:pos x="37" y="235"/>
                  </a:cxn>
                  <a:cxn ang="0">
                    <a:pos x="39" y="240"/>
                  </a:cxn>
                  <a:cxn ang="0">
                    <a:pos x="37" y="245"/>
                  </a:cxn>
                  <a:cxn ang="0">
                    <a:pos x="39" y="250"/>
                  </a:cxn>
                </a:cxnLst>
                <a:rect l="0" t="0" r="r" b="b"/>
                <a:pathLst>
                  <a:path w="39" h="250">
                    <a:moveTo>
                      <a:pt x="0" y="0"/>
                    </a:moveTo>
                    <a:lnTo>
                      <a:pt x="0" y="3"/>
                    </a:lnTo>
                    <a:lnTo>
                      <a:pt x="2" y="8"/>
                    </a:lnTo>
                    <a:lnTo>
                      <a:pt x="2" y="12"/>
                    </a:lnTo>
                    <a:lnTo>
                      <a:pt x="4" y="18"/>
                    </a:lnTo>
                    <a:lnTo>
                      <a:pt x="5" y="23"/>
                    </a:lnTo>
                    <a:lnTo>
                      <a:pt x="7" y="28"/>
                    </a:lnTo>
                    <a:lnTo>
                      <a:pt x="4" y="38"/>
                    </a:lnTo>
                    <a:lnTo>
                      <a:pt x="5" y="43"/>
                    </a:lnTo>
                    <a:lnTo>
                      <a:pt x="5" y="48"/>
                    </a:lnTo>
                    <a:lnTo>
                      <a:pt x="5" y="53"/>
                    </a:lnTo>
                    <a:lnTo>
                      <a:pt x="5" y="55"/>
                    </a:lnTo>
                    <a:lnTo>
                      <a:pt x="5" y="60"/>
                    </a:lnTo>
                    <a:lnTo>
                      <a:pt x="5" y="67"/>
                    </a:lnTo>
                    <a:lnTo>
                      <a:pt x="7" y="72"/>
                    </a:lnTo>
                    <a:lnTo>
                      <a:pt x="9" y="77"/>
                    </a:lnTo>
                    <a:lnTo>
                      <a:pt x="10" y="82"/>
                    </a:lnTo>
                    <a:lnTo>
                      <a:pt x="12" y="87"/>
                    </a:lnTo>
                    <a:lnTo>
                      <a:pt x="12" y="88"/>
                    </a:lnTo>
                    <a:lnTo>
                      <a:pt x="12" y="90"/>
                    </a:lnTo>
                    <a:lnTo>
                      <a:pt x="12" y="92"/>
                    </a:lnTo>
                    <a:lnTo>
                      <a:pt x="14" y="97"/>
                    </a:lnTo>
                    <a:lnTo>
                      <a:pt x="17" y="102"/>
                    </a:lnTo>
                    <a:lnTo>
                      <a:pt x="19" y="108"/>
                    </a:lnTo>
                    <a:lnTo>
                      <a:pt x="20" y="113"/>
                    </a:lnTo>
                    <a:lnTo>
                      <a:pt x="20" y="118"/>
                    </a:lnTo>
                    <a:lnTo>
                      <a:pt x="20" y="118"/>
                    </a:lnTo>
                    <a:lnTo>
                      <a:pt x="20" y="125"/>
                    </a:lnTo>
                    <a:lnTo>
                      <a:pt x="20" y="130"/>
                    </a:lnTo>
                    <a:lnTo>
                      <a:pt x="22" y="135"/>
                    </a:lnTo>
                    <a:lnTo>
                      <a:pt x="22" y="145"/>
                    </a:lnTo>
                    <a:lnTo>
                      <a:pt x="22" y="150"/>
                    </a:lnTo>
                    <a:lnTo>
                      <a:pt x="24" y="156"/>
                    </a:lnTo>
                    <a:lnTo>
                      <a:pt x="22" y="161"/>
                    </a:lnTo>
                    <a:lnTo>
                      <a:pt x="22" y="163"/>
                    </a:lnTo>
                    <a:lnTo>
                      <a:pt x="25" y="170"/>
                    </a:lnTo>
                    <a:lnTo>
                      <a:pt x="25" y="175"/>
                    </a:lnTo>
                    <a:lnTo>
                      <a:pt x="25" y="176"/>
                    </a:lnTo>
                    <a:lnTo>
                      <a:pt x="25" y="178"/>
                    </a:lnTo>
                    <a:lnTo>
                      <a:pt x="25" y="190"/>
                    </a:lnTo>
                    <a:lnTo>
                      <a:pt x="25" y="195"/>
                    </a:lnTo>
                    <a:lnTo>
                      <a:pt x="27" y="200"/>
                    </a:lnTo>
                    <a:lnTo>
                      <a:pt x="27" y="205"/>
                    </a:lnTo>
                    <a:lnTo>
                      <a:pt x="29" y="210"/>
                    </a:lnTo>
                    <a:lnTo>
                      <a:pt x="32" y="213"/>
                    </a:lnTo>
                    <a:lnTo>
                      <a:pt x="35" y="218"/>
                    </a:lnTo>
                    <a:lnTo>
                      <a:pt x="37" y="223"/>
                    </a:lnTo>
                    <a:lnTo>
                      <a:pt x="37" y="230"/>
                    </a:lnTo>
                    <a:lnTo>
                      <a:pt x="37" y="235"/>
                    </a:lnTo>
                    <a:lnTo>
                      <a:pt x="39" y="240"/>
                    </a:lnTo>
                    <a:lnTo>
                      <a:pt x="37" y="245"/>
                    </a:lnTo>
                    <a:lnTo>
                      <a:pt x="39" y="25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67" name="Freeform 699"/>
              <p:cNvSpPr>
                <a:spLocks/>
              </p:cNvSpPr>
              <p:nvPr/>
            </p:nvSpPr>
            <p:spPr bwMode="auto">
              <a:xfrm>
                <a:off x="11568014" y="1748942"/>
                <a:ext cx="476301" cy="18958"/>
              </a:xfrm>
              <a:custGeom>
                <a:avLst/>
                <a:gdLst/>
                <a:ahLst/>
                <a:cxnLst>
                  <a:cxn ang="0">
                    <a:pos x="428" y="14"/>
                  </a:cxn>
                  <a:cxn ang="0">
                    <a:pos x="363" y="14"/>
                  </a:cxn>
                  <a:cxn ang="0">
                    <a:pos x="356" y="14"/>
                  </a:cxn>
                  <a:cxn ang="0">
                    <a:pos x="321" y="14"/>
                  </a:cxn>
                  <a:cxn ang="0">
                    <a:pos x="315" y="14"/>
                  </a:cxn>
                  <a:cxn ang="0">
                    <a:pos x="293" y="14"/>
                  </a:cxn>
                  <a:cxn ang="0">
                    <a:pos x="286" y="14"/>
                  </a:cxn>
                  <a:cxn ang="0">
                    <a:pos x="270" y="14"/>
                  </a:cxn>
                  <a:cxn ang="0">
                    <a:pos x="265" y="12"/>
                  </a:cxn>
                  <a:cxn ang="0">
                    <a:pos x="253" y="12"/>
                  </a:cxn>
                  <a:cxn ang="0">
                    <a:pos x="246" y="12"/>
                  </a:cxn>
                  <a:cxn ang="0">
                    <a:pos x="235" y="12"/>
                  </a:cxn>
                  <a:cxn ang="0">
                    <a:pos x="230" y="12"/>
                  </a:cxn>
                  <a:cxn ang="0">
                    <a:pos x="215" y="12"/>
                  </a:cxn>
                  <a:cxn ang="0">
                    <a:pos x="210" y="10"/>
                  </a:cxn>
                  <a:cxn ang="0">
                    <a:pos x="201" y="10"/>
                  </a:cxn>
                  <a:cxn ang="0">
                    <a:pos x="198" y="10"/>
                  </a:cxn>
                  <a:cxn ang="0">
                    <a:pos x="191" y="10"/>
                  </a:cxn>
                  <a:cxn ang="0">
                    <a:pos x="186" y="10"/>
                  </a:cxn>
                  <a:cxn ang="0">
                    <a:pos x="176" y="10"/>
                  </a:cxn>
                  <a:cxn ang="0">
                    <a:pos x="170" y="9"/>
                  </a:cxn>
                  <a:cxn ang="0">
                    <a:pos x="165" y="9"/>
                  </a:cxn>
                  <a:cxn ang="0">
                    <a:pos x="158" y="9"/>
                  </a:cxn>
                  <a:cxn ang="0">
                    <a:pos x="153" y="9"/>
                  </a:cxn>
                  <a:cxn ang="0">
                    <a:pos x="148" y="9"/>
                  </a:cxn>
                  <a:cxn ang="0">
                    <a:pos x="141" y="9"/>
                  </a:cxn>
                  <a:cxn ang="0">
                    <a:pos x="136" y="7"/>
                  </a:cxn>
                  <a:cxn ang="0">
                    <a:pos x="130" y="7"/>
                  </a:cxn>
                  <a:cxn ang="0">
                    <a:pos x="125" y="7"/>
                  </a:cxn>
                  <a:cxn ang="0">
                    <a:pos x="118" y="7"/>
                  </a:cxn>
                  <a:cxn ang="0">
                    <a:pos x="113" y="7"/>
                  </a:cxn>
                  <a:cxn ang="0">
                    <a:pos x="108" y="7"/>
                  </a:cxn>
                  <a:cxn ang="0">
                    <a:pos x="101" y="7"/>
                  </a:cxn>
                  <a:cxn ang="0">
                    <a:pos x="95" y="5"/>
                  </a:cxn>
                  <a:cxn ang="0">
                    <a:pos x="95" y="5"/>
                  </a:cxn>
                  <a:cxn ang="0">
                    <a:pos x="90" y="5"/>
                  </a:cxn>
                  <a:cxn ang="0">
                    <a:pos x="83" y="5"/>
                  </a:cxn>
                  <a:cxn ang="0">
                    <a:pos x="78" y="5"/>
                  </a:cxn>
                  <a:cxn ang="0">
                    <a:pos x="71" y="4"/>
                  </a:cxn>
                  <a:cxn ang="0">
                    <a:pos x="66" y="4"/>
                  </a:cxn>
                  <a:cxn ang="0">
                    <a:pos x="60" y="4"/>
                  </a:cxn>
                  <a:cxn ang="0">
                    <a:pos x="55" y="4"/>
                  </a:cxn>
                  <a:cxn ang="0">
                    <a:pos x="48" y="4"/>
                  </a:cxn>
                  <a:cxn ang="0">
                    <a:pos x="43" y="2"/>
                  </a:cxn>
                  <a:cxn ang="0">
                    <a:pos x="38" y="2"/>
                  </a:cxn>
                  <a:cxn ang="0">
                    <a:pos x="35" y="2"/>
                  </a:cxn>
                  <a:cxn ang="0">
                    <a:pos x="30" y="2"/>
                  </a:cxn>
                  <a:cxn ang="0">
                    <a:pos x="25" y="2"/>
                  </a:cxn>
                  <a:cxn ang="0">
                    <a:pos x="18" y="2"/>
                  </a:cxn>
                  <a:cxn ang="0">
                    <a:pos x="13" y="0"/>
                  </a:cxn>
                  <a:cxn ang="0">
                    <a:pos x="6" y="0"/>
                  </a:cxn>
                  <a:cxn ang="0">
                    <a:pos x="5" y="0"/>
                  </a:cxn>
                  <a:cxn ang="0">
                    <a:pos x="0" y="0"/>
                  </a:cxn>
                </a:cxnLst>
                <a:rect l="0" t="0" r="r" b="b"/>
                <a:pathLst>
                  <a:path w="428" h="14">
                    <a:moveTo>
                      <a:pt x="428" y="14"/>
                    </a:moveTo>
                    <a:lnTo>
                      <a:pt x="363" y="14"/>
                    </a:lnTo>
                    <a:lnTo>
                      <a:pt x="356" y="14"/>
                    </a:lnTo>
                    <a:lnTo>
                      <a:pt x="321" y="14"/>
                    </a:lnTo>
                    <a:lnTo>
                      <a:pt x="315" y="14"/>
                    </a:lnTo>
                    <a:lnTo>
                      <a:pt x="293" y="14"/>
                    </a:lnTo>
                    <a:lnTo>
                      <a:pt x="286" y="14"/>
                    </a:lnTo>
                    <a:lnTo>
                      <a:pt x="270" y="14"/>
                    </a:lnTo>
                    <a:lnTo>
                      <a:pt x="265" y="12"/>
                    </a:lnTo>
                    <a:lnTo>
                      <a:pt x="253" y="12"/>
                    </a:lnTo>
                    <a:lnTo>
                      <a:pt x="246" y="12"/>
                    </a:lnTo>
                    <a:lnTo>
                      <a:pt x="235" y="12"/>
                    </a:lnTo>
                    <a:lnTo>
                      <a:pt x="230" y="12"/>
                    </a:lnTo>
                    <a:lnTo>
                      <a:pt x="215" y="12"/>
                    </a:lnTo>
                    <a:lnTo>
                      <a:pt x="210" y="10"/>
                    </a:lnTo>
                    <a:lnTo>
                      <a:pt x="201" y="10"/>
                    </a:lnTo>
                    <a:lnTo>
                      <a:pt x="198" y="10"/>
                    </a:lnTo>
                    <a:lnTo>
                      <a:pt x="191" y="10"/>
                    </a:lnTo>
                    <a:lnTo>
                      <a:pt x="186" y="10"/>
                    </a:lnTo>
                    <a:lnTo>
                      <a:pt x="176" y="10"/>
                    </a:lnTo>
                    <a:lnTo>
                      <a:pt x="170" y="9"/>
                    </a:lnTo>
                    <a:lnTo>
                      <a:pt x="165" y="9"/>
                    </a:lnTo>
                    <a:lnTo>
                      <a:pt x="158" y="9"/>
                    </a:lnTo>
                    <a:lnTo>
                      <a:pt x="153" y="9"/>
                    </a:lnTo>
                    <a:lnTo>
                      <a:pt x="148" y="9"/>
                    </a:lnTo>
                    <a:lnTo>
                      <a:pt x="141" y="9"/>
                    </a:lnTo>
                    <a:lnTo>
                      <a:pt x="136" y="7"/>
                    </a:lnTo>
                    <a:lnTo>
                      <a:pt x="130" y="7"/>
                    </a:lnTo>
                    <a:lnTo>
                      <a:pt x="125" y="7"/>
                    </a:lnTo>
                    <a:lnTo>
                      <a:pt x="118" y="7"/>
                    </a:lnTo>
                    <a:lnTo>
                      <a:pt x="113" y="7"/>
                    </a:lnTo>
                    <a:lnTo>
                      <a:pt x="108" y="7"/>
                    </a:lnTo>
                    <a:lnTo>
                      <a:pt x="101" y="7"/>
                    </a:lnTo>
                    <a:lnTo>
                      <a:pt x="95" y="5"/>
                    </a:lnTo>
                    <a:lnTo>
                      <a:pt x="95" y="5"/>
                    </a:lnTo>
                    <a:lnTo>
                      <a:pt x="90" y="5"/>
                    </a:lnTo>
                    <a:lnTo>
                      <a:pt x="83" y="5"/>
                    </a:lnTo>
                    <a:lnTo>
                      <a:pt x="78" y="5"/>
                    </a:lnTo>
                    <a:lnTo>
                      <a:pt x="71" y="4"/>
                    </a:lnTo>
                    <a:lnTo>
                      <a:pt x="66" y="4"/>
                    </a:lnTo>
                    <a:lnTo>
                      <a:pt x="60" y="4"/>
                    </a:lnTo>
                    <a:lnTo>
                      <a:pt x="55" y="4"/>
                    </a:lnTo>
                    <a:lnTo>
                      <a:pt x="48" y="4"/>
                    </a:lnTo>
                    <a:lnTo>
                      <a:pt x="43" y="2"/>
                    </a:lnTo>
                    <a:lnTo>
                      <a:pt x="38" y="2"/>
                    </a:lnTo>
                    <a:lnTo>
                      <a:pt x="35" y="2"/>
                    </a:lnTo>
                    <a:lnTo>
                      <a:pt x="30" y="2"/>
                    </a:lnTo>
                    <a:lnTo>
                      <a:pt x="25" y="2"/>
                    </a:lnTo>
                    <a:lnTo>
                      <a:pt x="18" y="2"/>
                    </a:lnTo>
                    <a:lnTo>
                      <a:pt x="13" y="0"/>
                    </a:lnTo>
                    <a:lnTo>
                      <a:pt x="6" y="0"/>
                    </a:lnTo>
                    <a:lnTo>
                      <a:pt x="5" y="0"/>
                    </a:lnTo>
                    <a:lnTo>
                      <a:pt x="0"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68" name="Freeform 700"/>
              <p:cNvSpPr>
                <a:spLocks/>
              </p:cNvSpPr>
              <p:nvPr/>
            </p:nvSpPr>
            <p:spPr bwMode="auto">
              <a:xfrm>
                <a:off x="11534628" y="2076639"/>
                <a:ext cx="11129" cy="222076"/>
              </a:xfrm>
              <a:custGeom>
                <a:avLst/>
                <a:gdLst/>
                <a:ahLst/>
                <a:cxnLst>
                  <a:cxn ang="0">
                    <a:pos x="10" y="0"/>
                  </a:cxn>
                  <a:cxn ang="0">
                    <a:pos x="10" y="5"/>
                  </a:cxn>
                  <a:cxn ang="0">
                    <a:pos x="10" y="10"/>
                  </a:cxn>
                  <a:cxn ang="0">
                    <a:pos x="10" y="15"/>
                  </a:cxn>
                  <a:cxn ang="0">
                    <a:pos x="10" y="20"/>
                  </a:cxn>
                  <a:cxn ang="0">
                    <a:pos x="10" y="26"/>
                  </a:cxn>
                  <a:cxn ang="0">
                    <a:pos x="8" y="30"/>
                  </a:cxn>
                  <a:cxn ang="0">
                    <a:pos x="8" y="35"/>
                  </a:cxn>
                  <a:cxn ang="0">
                    <a:pos x="8" y="40"/>
                  </a:cxn>
                  <a:cxn ang="0">
                    <a:pos x="6" y="50"/>
                  </a:cxn>
                  <a:cxn ang="0">
                    <a:pos x="6" y="55"/>
                  </a:cxn>
                  <a:cxn ang="0">
                    <a:pos x="6" y="61"/>
                  </a:cxn>
                  <a:cxn ang="0">
                    <a:pos x="5" y="71"/>
                  </a:cxn>
                  <a:cxn ang="0">
                    <a:pos x="5" y="76"/>
                  </a:cxn>
                  <a:cxn ang="0">
                    <a:pos x="5" y="81"/>
                  </a:cxn>
                  <a:cxn ang="0">
                    <a:pos x="5" y="83"/>
                  </a:cxn>
                  <a:cxn ang="0">
                    <a:pos x="3" y="93"/>
                  </a:cxn>
                  <a:cxn ang="0">
                    <a:pos x="3" y="96"/>
                  </a:cxn>
                  <a:cxn ang="0">
                    <a:pos x="3" y="101"/>
                  </a:cxn>
                  <a:cxn ang="0">
                    <a:pos x="3" y="108"/>
                  </a:cxn>
                  <a:cxn ang="0">
                    <a:pos x="3" y="113"/>
                  </a:cxn>
                  <a:cxn ang="0">
                    <a:pos x="1" y="123"/>
                  </a:cxn>
                  <a:cxn ang="0">
                    <a:pos x="1" y="128"/>
                  </a:cxn>
                  <a:cxn ang="0">
                    <a:pos x="0" y="143"/>
                  </a:cxn>
                  <a:cxn ang="0">
                    <a:pos x="0" y="149"/>
                  </a:cxn>
                  <a:cxn ang="0">
                    <a:pos x="0" y="154"/>
                  </a:cxn>
                  <a:cxn ang="0">
                    <a:pos x="0" y="159"/>
                  </a:cxn>
                  <a:cxn ang="0">
                    <a:pos x="0" y="164"/>
                  </a:cxn>
                </a:cxnLst>
                <a:rect l="0" t="0" r="r" b="b"/>
                <a:pathLst>
                  <a:path w="10" h="164">
                    <a:moveTo>
                      <a:pt x="10" y="0"/>
                    </a:moveTo>
                    <a:lnTo>
                      <a:pt x="10" y="5"/>
                    </a:lnTo>
                    <a:lnTo>
                      <a:pt x="10" y="10"/>
                    </a:lnTo>
                    <a:lnTo>
                      <a:pt x="10" y="15"/>
                    </a:lnTo>
                    <a:lnTo>
                      <a:pt x="10" y="20"/>
                    </a:lnTo>
                    <a:lnTo>
                      <a:pt x="10" y="26"/>
                    </a:lnTo>
                    <a:lnTo>
                      <a:pt x="8" y="30"/>
                    </a:lnTo>
                    <a:lnTo>
                      <a:pt x="8" y="35"/>
                    </a:lnTo>
                    <a:lnTo>
                      <a:pt x="8" y="40"/>
                    </a:lnTo>
                    <a:lnTo>
                      <a:pt x="6" y="50"/>
                    </a:lnTo>
                    <a:lnTo>
                      <a:pt x="6" y="55"/>
                    </a:lnTo>
                    <a:lnTo>
                      <a:pt x="6" y="61"/>
                    </a:lnTo>
                    <a:lnTo>
                      <a:pt x="5" y="71"/>
                    </a:lnTo>
                    <a:lnTo>
                      <a:pt x="5" y="76"/>
                    </a:lnTo>
                    <a:lnTo>
                      <a:pt x="5" y="81"/>
                    </a:lnTo>
                    <a:lnTo>
                      <a:pt x="5" y="83"/>
                    </a:lnTo>
                    <a:lnTo>
                      <a:pt x="3" y="93"/>
                    </a:lnTo>
                    <a:lnTo>
                      <a:pt x="3" y="96"/>
                    </a:lnTo>
                    <a:lnTo>
                      <a:pt x="3" y="101"/>
                    </a:lnTo>
                    <a:lnTo>
                      <a:pt x="3" y="108"/>
                    </a:lnTo>
                    <a:lnTo>
                      <a:pt x="3" y="113"/>
                    </a:lnTo>
                    <a:lnTo>
                      <a:pt x="1" y="123"/>
                    </a:lnTo>
                    <a:lnTo>
                      <a:pt x="1" y="128"/>
                    </a:lnTo>
                    <a:lnTo>
                      <a:pt x="0" y="143"/>
                    </a:lnTo>
                    <a:lnTo>
                      <a:pt x="0" y="149"/>
                    </a:lnTo>
                    <a:lnTo>
                      <a:pt x="0" y="154"/>
                    </a:lnTo>
                    <a:lnTo>
                      <a:pt x="0" y="159"/>
                    </a:lnTo>
                    <a:lnTo>
                      <a:pt x="0" y="164"/>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69" name="Freeform 701"/>
              <p:cNvSpPr>
                <a:spLocks/>
              </p:cNvSpPr>
              <p:nvPr/>
            </p:nvSpPr>
            <p:spPr bwMode="auto">
              <a:xfrm>
                <a:off x="11189644" y="2259445"/>
                <a:ext cx="344984" cy="39269"/>
              </a:xfrm>
              <a:custGeom>
                <a:avLst/>
                <a:gdLst/>
                <a:ahLst/>
                <a:cxnLst>
                  <a:cxn ang="0">
                    <a:pos x="310" y="29"/>
                  </a:cxn>
                  <a:cxn ang="0">
                    <a:pos x="308" y="29"/>
                  </a:cxn>
                  <a:cxn ang="0">
                    <a:pos x="303" y="29"/>
                  </a:cxn>
                  <a:cxn ang="0">
                    <a:pos x="298" y="28"/>
                  </a:cxn>
                  <a:cxn ang="0">
                    <a:pos x="293" y="28"/>
                  </a:cxn>
                  <a:cxn ang="0">
                    <a:pos x="288" y="28"/>
                  </a:cxn>
                  <a:cxn ang="0">
                    <a:pos x="283" y="28"/>
                  </a:cxn>
                  <a:cxn ang="0">
                    <a:pos x="272" y="26"/>
                  </a:cxn>
                  <a:cxn ang="0">
                    <a:pos x="267" y="26"/>
                  </a:cxn>
                  <a:cxn ang="0">
                    <a:pos x="262" y="26"/>
                  </a:cxn>
                  <a:cxn ang="0">
                    <a:pos x="257" y="24"/>
                  </a:cxn>
                  <a:cxn ang="0">
                    <a:pos x="255" y="24"/>
                  </a:cxn>
                  <a:cxn ang="0">
                    <a:pos x="248" y="24"/>
                  </a:cxn>
                  <a:cxn ang="0">
                    <a:pos x="247" y="24"/>
                  </a:cxn>
                  <a:cxn ang="0">
                    <a:pos x="243" y="24"/>
                  </a:cxn>
                  <a:cxn ang="0">
                    <a:pos x="238" y="24"/>
                  </a:cxn>
                  <a:cxn ang="0">
                    <a:pos x="233" y="23"/>
                  </a:cxn>
                  <a:cxn ang="0">
                    <a:pos x="228" y="23"/>
                  </a:cxn>
                  <a:cxn ang="0">
                    <a:pos x="223" y="23"/>
                  </a:cxn>
                  <a:cxn ang="0">
                    <a:pos x="218" y="21"/>
                  </a:cxn>
                  <a:cxn ang="0">
                    <a:pos x="213" y="21"/>
                  </a:cxn>
                  <a:cxn ang="0">
                    <a:pos x="208" y="21"/>
                  </a:cxn>
                  <a:cxn ang="0">
                    <a:pos x="203" y="21"/>
                  </a:cxn>
                  <a:cxn ang="0">
                    <a:pos x="198" y="19"/>
                  </a:cxn>
                  <a:cxn ang="0">
                    <a:pos x="193" y="19"/>
                  </a:cxn>
                  <a:cxn ang="0">
                    <a:pos x="183" y="19"/>
                  </a:cxn>
                  <a:cxn ang="0">
                    <a:pos x="178" y="18"/>
                  </a:cxn>
                  <a:cxn ang="0">
                    <a:pos x="172" y="18"/>
                  </a:cxn>
                  <a:cxn ang="0">
                    <a:pos x="167" y="18"/>
                  </a:cxn>
                  <a:cxn ang="0">
                    <a:pos x="163" y="16"/>
                  </a:cxn>
                  <a:cxn ang="0">
                    <a:pos x="160" y="16"/>
                  </a:cxn>
                  <a:cxn ang="0">
                    <a:pos x="155" y="16"/>
                  </a:cxn>
                  <a:cxn ang="0">
                    <a:pos x="150" y="16"/>
                  </a:cxn>
                  <a:cxn ang="0">
                    <a:pos x="145" y="14"/>
                  </a:cxn>
                  <a:cxn ang="0">
                    <a:pos x="140" y="14"/>
                  </a:cxn>
                  <a:cxn ang="0">
                    <a:pos x="130" y="13"/>
                  </a:cxn>
                  <a:cxn ang="0">
                    <a:pos x="125" y="13"/>
                  </a:cxn>
                  <a:cxn ang="0">
                    <a:pos x="118" y="13"/>
                  </a:cxn>
                  <a:cxn ang="0">
                    <a:pos x="113" y="11"/>
                  </a:cxn>
                  <a:cxn ang="0">
                    <a:pos x="108" y="11"/>
                  </a:cxn>
                  <a:cxn ang="0">
                    <a:pos x="103" y="11"/>
                  </a:cxn>
                  <a:cxn ang="0">
                    <a:pos x="98" y="9"/>
                  </a:cxn>
                  <a:cxn ang="0">
                    <a:pos x="93" y="9"/>
                  </a:cxn>
                  <a:cxn ang="0">
                    <a:pos x="88" y="9"/>
                  </a:cxn>
                  <a:cxn ang="0">
                    <a:pos x="83" y="8"/>
                  </a:cxn>
                  <a:cxn ang="0">
                    <a:pos x="80" y="8"/>
                  </a:cxn>
                  <a:cxn ang="0">
                    <a:pos x="70" y="8"/>
                  </a:cxn>
                  <a:cxn ang="0">
                    <a:pos x="65" y="6"/>
                  </a:cxn>
                  <a:cxn ang="0">
                    <a:pos x="60" y="6"/>
                  </a:cxn>
                  <a:cxn ang="0">
                    <a:pos x="53" y="5"/>
                  </a:cxn>
                  <a:cxn ang="0">
                    <a:pos x="48" y="5"/>
                  </a:cxn>
                  <a:cxn ang="0">
                    <a:pos x="43" y="5"/>
                  </a:cxn>
                  <a:cxn ang="0">
                    <a:pos x="38" y="3"/>
                  </a:cxn>
                  <a:cxn ang="0">
                    <a:pos x="33" y="3"/>
                  </a:cxn>
                  <a:cxn ang="0">
                    <a:pos x="28" y="1"/>
                  </a:cxn>
                  <a:cxn ang="0">
                    <a:pos x="23" y="1"/>
                  </a:cxn>
                  <a:cxn ang="0">
                    <a:pos x="17" y="1"/>
                  </a:cxn>
                  <a:cxn ang="0">
                    <a:pos x="12" y="0"/>
                  </a:cxn>
                  <a:cxn ang="0">
                    <a:pos x="7" y="0"/>
                  </a:cxn>
                  <a:cxn ang="0">
                    <a:pos x="0" y="0"/>
                  </a:cxn>
                </a:cxnLst>
                <a:rect l="0" t="0" r="r" b="b"/>
                <a:pathLst>
                  <a:path w="310" h="29">
                    <a:moveTo>
                      <a:pt x="310" y="29"/>
                    </a:moveTo>
                    <a:lnTo>
                      <a:pt x="308" y="29"/>
                    </a:lnTo>
                    <a:lnTo>
                      <a:pt x="303" y="29"/>
                    </a:lnTo>
                    <a:lnTo>
                      <a:pt x="298" y="28"/>
                    </a:lnTo>
                    <a:lnTo>
                      <a:pt x="293" y="28"/>
                    </a:lnTo>
                    <a:lnTo>
                      <a:pt x="288" y="28"/>
                    </a:lnTo>
                    <a:lnTo>
                      <a:pt x="283" y="28"/>
                    </a:lnTo>
                    <a:lnTo>
                      <a:pt x="272" y="26"/>
                    </a:lnTo>
                    <a:lnTo>
                      <a:pt x="267" y="26"/>
                    </a:lnTo>
                    <a:lnTo>
                      <a:pt x="262" y="26"/>
                    </a:lnTo>
                    <a:lnTo>
                      <a:pt x="257" y="24"/>
                    </a:lnTo>
                    <a:lnTo>
                      <a:pt x="255" y="24"/>
                    </a:lnTo>
                    <a:lnTo>
                      <a:pt x="248" y="24"/>
                    </a:lnTo>
                    <a:lnTo>
                      <a:pt x="247" y="24"/>
                    </a:lnTo>
                    <a:lnTo>
                      <a:pt x="243" y="24"/>
                    </a:lnTo>
                    <a:lnTo>
                      <a:pt x="238" y="24"/>
                    </a:lnTo>
                    <a:lnTo>
                      <a:pt x="233" y="23"/>
                    </a:lnTo>
                    <a:lnTo>
                      <a:pt x="228" y="23"/>
                    </a:lnTo>
                    <a:lnTo>
                      <a:pt x="223" y="23"/>
                    </a:lnTo>
                    <a:lnTo>
                      <a:pt x="218" y="21"/>
                    </a:lnTo>
                    <a:lnTo>
                      <a:pt x="213" y="21"/>
                    </a:lnTo>
                    <a:lnTo>
                      <a:pt x="208" y="21"/>
                    </a:lnTo>
                    <a:lnTo>
                      <a:pt x="203" y="21"/>
                    </a:lnTo>
                    <a:lnTo>
                      <a:pt x="198" y="19"/>
                    </a:lnTo>
                    <a:lnTo>
                      <a:pt x="193" y="19"/>
                    </a:lnTo>
                    <a:lnTo>
                      <a:pt x="183" y="19"/>
                    </a:lnTo>
                    <a:lnTo>
                      <a:pt x="178" y="18"/>
                    </a:lnTo>
                    <a:lnTo>
                      <a:pt x="172" y="18"/>
                    </a:lnTo>
                    <a:lnTo>
                      <a:pt x="167" y="18"/>
                    </a:lnTo>
                    <a:lnTo>
                      <a:pt x="163" y="16"/>
                    </a:lnTo>
                    <a:lnTo>
                      <a:pt x="160" y="16"/>
                    </a:lnTo>
                    <a:lnTo>
                      <a:pt x="155" y="16"/>
                    </a:lnTo>
                    <a:lnTo>
                      <a:pt x="150" y="16"/>
                    </a:lnTo>
                    <a:lnTo>
                      <a:pt x="145" y="14"/>
                    </a:lnTo>
                    <a:lnTo>
                      <a:pt x="140" y="14"/>
                    </a:lnTo>
                    <a:lnTo>
                      <a:pt x="130" y="13"/>
                    </a:lnTo>
                    <a:lnTo>
                      <a:pt x="125" y="13"/>
                    </a:lnTo>
                    <a:lnTo>
                      <a:pt x="118" y="13"/>
                    </a:lnTo>
                    <a:lnTo>
                      <a:pt x="113" y="11"/>
                    </a:lnTo>
                    <a:lnTo>
                      <a:pt x="108" y="11"/>
                    </a:lnTo>
                    <a:lnTo>
                      <a:pt x="103" y="11"/>
                    </a:lnTo>
                    <a:lnTo>
                      <a:pt x="98" y="9"/>
                    </a:lnTo>
                    <a:lnTo>
                      <a:pt x="93" y="9"/>
                    </a:lnTo>
                    <a:lnTo>
                      <a:pt x="88" y="9"/>
                    </a:lnTo>
                    <a:lnTo>
                      <a:pt x="83" y="8"/>
                    </a:lnTo>
                    <a:lnTo>
                      <a:pt x="80" y="8"/>
                    </a:lnTo>
                    <a:lnTo>
                      <a:pt x="70" y="8"/>
                    </a:lnTo>
                    <a:lnTo>
                      <a:pt x="65" y="6"/>
                    </a:lnTo>
                    <a:lnTo>
                      <a:pt x="60" y="6"/>
                    </a:lnTo>
                    <a:lnTo>
                      <a:pt x="53" y="5"/>
                    </a:lnTo>
                    <a:lnTo>
                      <a:pt x="48" y="5"/>
                    </a:lnTo>
                    <a:lnTo>
                      <a:pt x="43" y="5"/>
                    </a:lnTo>
                    <a:lnTo>
                      <a:pt x="38" y="3"/>
                    </a:lnTo>
                    <a:lnTo>
                      <a:pt x="33" y="3"/>
                    </a:lnTo>
                    <a:lnTo>
                      <a:pt x="28" y="1"/>
                    </a:lnTo>
                    <a:lnTo>
                      <a:pt x="23" y="1"/>
                    </a:lnTo>
                    <a:lnTo>
                      <a:pt x="17" y="1"/>
                    </a:lnTo>
                    <a:lnTo>
                      <a:pt x="12" y="0"/>
                    </a:lnTo>
                    <a:lnTo>
                      <a:pt x="7" y="0"/>
                    </a:lnTo>
                    <a:lnTo>
                      <a:pt x="0"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70" name="Freeform 702"/>
              <p:cNvSpPr>
                <a:spLocks/>
              </p:cNvSpPr>
              <p:nvPr/>
            </p:nvSpPr>
            <p:spPr bwMode="auto">
              <a:xfrm>
                <a:off x="11100616" y="1792274"/>
                <a:ext cx="457382" cy="60935"/>
              </a:xfrm>
              <a:custGeom>
                <a:avLst/>
                <a:gdLst/>
                <a:ahLst/>
                <a:cxnLst>
                  <a:cxn ang="0">
                    <a:pos x="406" y="45"/>
                  </a:cxn>
                  <a:cxn ang="0">
                    <a:pos x="395" y="43"/>
                  </a:cxn>
                  <a:cxn ang="0">
                    <a:pos x="390" y="43"/>
                  </a:cxn>
                  <a:cxn ang="0">
                    <a:pos x="380" y="42"/>
                  </a:cxn>
                  <a:cxn ang="0">
                    <a:pos x="368" y="42"/>
                  </a:cxn>
                  <a:cxn ang="0">
                    <a:pos x="357" y="40"/>
                  </a:cxn>
                  <a:cxn ang="0">
                    <a:pos x="347" y="40"/>
                  </a:cxn>
                  <a:cxn ang="0">
                    <a:pos x="335" y="38"/>
                  </a:cxn>
                  <a:cxn ang="0">
                    <a:pos x="322" y="37"/>
                  </a:cxn>
                  <a:cxn ang="0">
                    <a:pos x="312" y="37"/>
                  </a:cxn>
                  <a:cxn ang="0">
                    <a:pos x="305" y="35"/>
                  </a:cxn>
                  <a:cxn ang="0">
                    <a:pos x="295" y="35"/>
                  </a:cxn>
                  <a:cxn ang="0">
                    <a:pos x="283" y="33"/>
                  </a:cxn>
                  <a:cxn ang="0">
                    <a:pos x="272" y="33"/>
                  </a:cxn>
                  <a:cxn ang="0">
                    <a:pos x="260" y="32"/>
                  </a:cxn>
                  <a:cxn ang="0">
                    <a:pos x="248" y="30"/>
                  </a:cxn>
                  <a:cxn ang="0">
                    <a:pos x="238" y="28"/>
                  </a:cxn>
                  <a:cxn ang="0">
                    <a:pos x="227" y="28"/>
                  </a:cxn>
                  <a:cxn ang="0">
                    <a:pos x="215" y="27"/>
                  </a:cxn>
                  <a:cxn ang="0">
                    <a:pos x="203" y="25"/>
                  </a:cxn>
                  <a:cxn ang="0">
                    <a:pos x="192" y="23"/>
                  </a:cxn>
                  <a:cxn ang="0">
                    <a:pos x="180" y="23"/>
                  </a:cxn>
                  <a:cxn ang="0">
                    <a:pos x="168" y="22"/>
                  </a:cxn>
                  <a:cxn ang="0">
                    <a:pos x="157" y="20"/>
                  </a:cxn>
                  <a:cxn ang="0">
                    <a:pos x="147" y="18"/>
                  </a:cxn>
                  <a:cxn ang="0">
                    <a:pos x="140" y="18"/>
                  </a:cxn>
                  <a:cxn ang="0">
                    <a:pos x="128" y="17"/>
                  </a:cxn>
                  <a:cxn ang="0">
                    <a:pos x="122" y="17"/>
                  </a:cxn>
                  <a:cxn ang="0">
                    <a:pos x="112" y="15"/>
                  </a:cxn>
                  <a:cxn ang="0">
                    <a:pos x="100" y="13"/>
                  </a:cxn>
                  <a:cxn ang="0">
                    <a:pos x="88" y="12"/>
                  </a:cxn>
                  <a:cxn ang="0">
                    <a:pos x="77" y="10"/>
                  </a:cxn>
                  <a:cxn ang="0">
                    <a:pos x="67" y="8"/>
                  </a:cxn>
                  <a:cxn ang="0">
                    <a:pos x="57" y="7"/>
                  </a:cxn>
                  <a:cxn ang="0">
                    <a:pos x="45" y="5"/>
                  </a:cxn>
                  <a:cxn ang="0">
                    <a:pos x="33" y="5"/>
                  </a:cxn>
                  <a:cxn ang="0">
                    <a:pos x="22" y="3"/>
                  </a:cxn>
                  <a:cxn ang="0">
                    <a:pos x="10" y="0"/>
                  </a:cxn>
                  <a:cxn ang="0">
                    <a:pos x="5" y="8"/>
                  </a:cxn>
                  <a:cxn ang="0">
                    <a:pos x="3" y="15"/>
                  </a:cxn>
                  <a:cxn ang="0">
                    <a:pos x="3" y="27"/>
                  </a:cxn>
                  <a:cxn ang="0">
                    <a:pos x="2" y="30"/>
                  </a:cxn>
                  <a:cxn ang="0">
                    <a:pos x="0" y="40"/>
                  </a:cxn>
                </a:cxnLst>
                <a:rect l="0" t="0" r="r" b="b"/>
                <a:pathLst>
                  <a:path w="411" h="45">
                    <a:moveTo>
                      <a:pt x="411" y="45"/>
                    </a:moveTo>
                    <a:lnTo>
                      <a:pt x="406" y="45"/>
                    </a:lnTo>
                    <a:lnTo>
                      <a:pt x="401" y="43"/>
                    </a:lnTo>
                    <a:lnTo>
                      <a:pt x="395" y="43"/>
                    </a:lnTo>
                    <a:lnTo>
                      <a:pt x="395" y="43"/>
                    </a:lnTo>
                    <a:lnTo>
                      <a:pt x="390" y="43"/>
                    </a:lnTo>
                    <a:lnTo>
                      <a:pt x="385" y="43"/>
                    </a:lnTo>
                    <a:lnTo>
                      <a:pt x="380" y="42"/>
                    </a:lnTo>
                    <a:lnTo>
                      <a:pt x="373" y="42"/>
                    </a:lnTo>
                    <a:lnTo>
                      <a:pt x="368" y="42"/>
                    </a:lnTo>
                    <a:lnTo>
                      <a:pt x="362" y="40"/>
                    </a:lnTo>
                    <a:lnTo>
                      <a:pt x="357" y="40"/>
                    </a:lnTo>
                    <a:lnTo>
                      <a:pt x="352" y="40"/>
                    </a:lnTo>
                    <a:lnTo>
                      <a:pt x="347" y="40"/>
                    </a:lnTo>
                    <a:lnTo>
                      <a:pt x="340" y="38"/>
                    </a:lnTo>
                    <a:lnTo>
                      <a:pt x="335" y="38"/>
                    </a:lnTo>
                    <a:lnTo>
                      <a:pt x="328" y="38"/>
                    </a:lnTo>
                    <a:lnTo>
                      <a:pt x="322" y="37"/>
                    </a:lnTo>
                    <a:lnTo>
                      <a:pt x="317" y="37"/>
                    </a:lnTo>
                    <a:lnTo>
                      <a:pt x="312" y="37"/>
                    </a:lnTo>
                    <a:lnTo>
                      <a:pt x="310" y="37"/>
                    </a:lnTo>
                    <a:lnTo>
                      <a:pt x="305" y="35"/>
                    </a:lnTo>
                    <a:lnTo>
                      <a:pt x="298" y="35"/>
                    </a:lnTo>
                    <a:lnTo>
                      <a:pt x="295" y="35"/>
                    </a:lnTo>
                    <a:lnTo>
                      <a:pt x="290" y="35"/>
                    </a:lnTo>
                    <a:lnTo>
                      <a:pt x="283" y="33"/>
                    </a:lnTo>
                    <a:lnTo>
                      <a:pt x="278" y="33"/>
                    </a:lnTo>
                    <a:lnTo>
                      <a:pt x="272" y="33"/>
                    </a:lnTo>
                    <a:lnTo>
                      <a:pt x="267" y="32"/>
                    </a:lnTo>
                    <a:lnTo>
                      <a:pt x="260" y="32"/>
                    </a:lnTo>
                    <a:lnTo>
                      <a:pt x="255" y="32"/>
                    </a:lnTo>
                    <a:lnTo>
                      <a:pt x="248" y="30"/>
                    </a:lnTo>
                    <a:lnTo>
                      <a:pt x="243" y="30"/>
                    </a:lnTo>
                    <a:lnTo>
                      <a:pt x="238" y="28"/>
                    </a:lnTo>
                    <a:lnTo>
                      <a:pt x="232" y="28"/>
                    </a:lnTo>
                    <a:lnTo>
                      <a:pt x="227" y="28"/>
                    </a:lnTo>
                    <a:lnTo>
                      <a:pt x="220" y="28"/>
                    </a:lnTo>
                    <a:lnTo>
                      <a:pt x="215" y="27"/>
                    </a:lnTo>
                    <a:lnTo>
                      <a:pt x="208" y="27"/>
                    </a:lnTo>
                    <a:lnTo>
                      <a:pt x="203" y="25"/>
                    </a:lnTo>
                    <a:lnTo>
                      <a:pt x="197" y="25"/>
                    </a:lnTo>
                    <a:lnTo>
                      <a:pt x="192" y="23"/>
                    </a:lnTo>
                    <a:lnTo>
                      <a:pt x="185" y="23"/>
                    </a:lnTo>
                    <a:lnTo>
                      <a:pt x="180" y="23"/>
                    </a:lnTo>
                    <a:lnTo>
                      <a:pt x="173" y="22"/>
                    </a:lnTo>
                    <a:lnTo>
                      <a:pt x="168" y="22"/>
                    </a:lnTo>
                    <a:lnTo>
                      <a:pt x="163" y="22"/>
                    </a:lnTo>
                    <a:lnTo>
                      <a:pt x="157" y="20"/>
                    </a:lnTo>
                    <a:lnTo>
                      <a:pt x="152" y="20"/>
                    </a:lnTo>
                    <a:lnTo>
                      <a:pt x="147" y="18"/>
                    </a:lnTo>
                    <a:lnTo>
                      <a:pt x="145" y="18"/>
                    </a:lnTo>
                    <a:lnTo>
                      <a:pt x="140" y="18"/>
                    </a:lnTo>
                    <a:lnTo>
                      <a:pt x="133" y="17"/>
                    </a:lnTo>
                    <a:lnTo>
                      <a:pt x="128" y="17"/>
                    </a:lnTo>
                    <a:lnTo>
                      <a:pt x="123" y="17"/>
                    </a:lnTo>
                    <a:lnTo>
                      <a:pt x="122" y="17"/>
                    </a:lnTo>
                    <a:lnTo>
                      <a:pt x="117" y="15"/>
                    </a:lnTo>
                    <a:lnTo>
                      <a:pt x="112" y="15"/>
                    </a:lnTo>
                    <a:lnTo>
                      <a:pt x="105" y="13"/>
                    </a:lnTo>
                    <a:lnTo>
                      <a:pt x="100" y="13"/>
                    </a:lnTo>
                    <a:lnTo>
                      <a:pt x="93" y="12"/>
                    </a:lnTo>
                    <a:lnTo>
                      <a:pt x="88" y="12"/>
                    </a:lnTo>
                    <a:lnTo>
                      <a:pt x="82" y="10"/>
                    </a:lnTo>
                    <a:lnTo>
                      <a:pt x="77" y="10"/>
                    </a:lnTo>
                    <a:lnTo>
                      <a:pt x="73" y="10"/>
                    </a:lnTo>
                    <a:lnTo>
                      <a:pt x="67" y="8"/>
                    </a:lnTo>
                    <a:lnTo>
                      <a:pt x="62" y="8"/>
                    </a:lnTo>
                    <a:lnTo>
                      <a:pt x="57" y="7"/>
                    </a:lnTo>
                    <a:lnTo>
                      <a:pt x="50" y="7"/>
                    </a:lnTo>
                    <a:lnTo>
                      <a:pt x="45" y="5"/>
                    </a:lnTo>
                    <a:lnTo>
                      <a:pt x="38" y="5"/>
                    </a:lnTo>
                    <a:lnTo>
                      <a:pt x="33" y="5"/>
                    </a:lnTo>
                    <a:lnTo>
                      <a:pt x="28" y="3"/>
                    </a:lnTo>
                    <a:lnTo>
                      <a:pt x="22" y="3"/>
                    </a:lnTo>
                    <a:lnTo>
                      <a:pt x="17" y="2"/>
                    </a:lnTo>
                    <a:lnTo>
                      <a:pt x="10" y="0"/>
                    </a:lnTo>
                    <a:lnTo>
                      <a:pt x="5" y="5"/>
                    </a:lnTo>
                    <a:lnTo>
                      <a:pt x="5" y="8"/>
                    </a:lnTo>
                    <a:lnTo>
                      <a:pt x="5" y="10"/>
                    </a:lnTo>
                    <a:lnTo>
                      <a:pt x="3" y="15"/>
                    </a:lnTo>
                    <a:lnTo>
                      <a:pt x="3" y="20"/>
                    </a:lnTo>
                    <a:lnTo>
                      <a:pt x="3" y="27"/>
                    </a:lnTo>
                    <a:lnTo>
                      <a:pt x="2" y="28"/>
                    </a:lnTo>
                    <a:lnTo>
                      <a:pt x="2" y="30"/>
                    </a:lnTo>
                    <a:lnTo>
                      <a:pt x="2" y="35"/>
                    </a:lnTo>
                    <a:lnTo>
                      <a:pt x="0" y="4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71" name="Freeform 703"/>
              <p:cNvSpPr>
                <a:spLocks/>
              </p:cNvSpPr>
              <p:nvPr/>
            </p:nvSpPr>
            <p:spPr bwMode="auto">
              <a:xfrm>
                <a:off x="11545757" y="1853209"/>
                <a:ext cx="12241" cy="223430"/>
              </a:xfrm>
              <a:custGeom>
                <a:avLst/>
                <a:gdLst/>
                <a:ahLst/>
                <a:cxnLst>
                  <a:cxn ang="0">
                    <a:pos x="11" y="0"/>
                  </a:cxn>
                  <a:cxn ang="0">
                    <a:pos x="11" y="5"/>
                  </a:cxn>
                  <a:cxn ang="0">
                    <a:pos x="11" y="10"/>
                  </a:cxn>
                  <a:cxn ang="0">
                    <a:pos x="11" y="15"/>
                  </a:cxn>
                  <a:cxn ang="0">
                    <a:pos x="11" y="18"/>
                  </a:cxn>
                  <a:cxn ang="0">
                    <a:pos x="11" y="23"/>
                  </a:cxn>
                  <a:cxn ang="0">
                    <a:pos x="10" y="28"/>
                  </a:cxn>
                  <a:cxn ang="0">
                    <a:pos x="10" y="33"/>
                  </a:cxn>
                  <a:cxn ang="0">
                    <a:pos x="10" y="40"/>
                  </a:cxn>
                  <a:cxn ang="0">
                    <a:pos x="10" y="45"/>
                  </a:cxn>
                  <a:cxn ang="0">
                    <a:pos x="8" y="50"/>
                  </a:cxn>
                  <a:cxn ang="0">
                    <a:pos x="8" y="55"/>
                  </a:cxn>
                  <a:cxn ang="0">
                    <a:pos x="8" y="65"/>
                  </a:cxn>
                  <a:cxn ang="0">
                    <a:pos x="8" y="70"/>
                  </a:cxn>
                  <a:cxn ang="0">
                    <a:pos x="6" y="85"/>
                  </a:cxn>
                  <a:cxn ang="0">
                    <a:pos x="6" y="90"/>
                  </a:cxn>
                  <a:cxn ang="0">
                    <a:pos x="5" y="96"/>
                  </a:cxn>
                  <a:cxn ang="0">
                    <a:pos x="5" y="106"/>
                  </a:cxn>
                  <a:cxn ang="0">
                    <a:pos x="5" y="111"/>
                  </a:cxn>
                  <a:cxn ang="0">
                    <a:pos x="5" y="116"/>
                  </a:cxn>
                  <a:cxn ang="0">
                    <a:pos x="3" y="121"/>
                  </a:cxn>
                  <a:cxn ang="0">
                    <a:pos x="3" y="126"/>
                  </a:cxn>
                  <a:cxn ang="0">
                    <a:pos x="3" y="130"/>
                  </a:cxn>
                  <a:cxn ang="0">
                    <a:pos x="3" y="135"/>
                  </a:cxn>
                  <a:cxn ang="0">
                    <a:pos x="3" y="140"/>
                  </a:cxn>
                  <a:cxn ang="0">
                    <a:pos x="1" y="143"/>
                  </a:cxn>
                  <a:cxn ang="0">
                    <a:pos x="1" y="148"/>
                  </a:cxn>
                  <a:cxn ang="0">
                    <a:pos x="1" y="153"/>
                  </a:cxn>
                  <a:cxn ang="0">
                    <a:pos x="1" y="160"/>
                  </a:cxn>
                  <a:cxn ang="0">
                    <a:pos x="0" y="165"/>
                  </a:cxn>
                </a:cxnLst>
                <a:rect l="0" t="0" r="r" b="b"/>
                <a:pathLst>
                  <a:path w="11" h="165">
                    <a:moveTo>
                      <a:pt x="11" y="0"/>
                    </a:moveTo>
                    <a:lnTo>
                      <a:pt x="11" y="5"/>
                    </a:lnTo>
                    <a:lnTo>
                      <a:pt x="11" y="10"/>
                    </a:lnTo>
                    <a:lnTo>
                      <a:pt x="11" y="15"/>
                    </a:lnTo>
                    <a:lnTo>
                      <a:pt x="11" y="18"/>
                    </a:lnTo>
                    <a:lnTo>
                      <a:pt x="11" y="23"/>
                    </a:lnTo>
                    <a:lnTo>
                      <a:pt x="10" y="28"/>
                    </a:lnTo>
                    <a:lnTo>
                      <a:pt x="10" y="33"/>
                    </a:lnTo>
                    <a:lnTo>
                      <a:pt x="10" y="40"/>
                    </a:lnTo>
                    <a:lnTo>
                      <a:pt x="10" y="45"/>
                    </a:lnTo>
                    <a:lnTo>
                      <a:pt x="8" y="50"/>
                    </a:lnTo>
                    <a:lnTo>
                      <a:pt x="8" y="55"/>
                    </a:lnTo>
                    <a:lnTo>
                      <a:pt x="8" y="65"/>
                    </a:lnTo>
                    <a:lnTo>
                      <a:pt x="8" y="70"/>
                    </a:lnTo>
                    <a:lnTo>
                      <a:pt x="6" y="85"/>
                    </a:lnTo>
                    <a:lnTo>
                      <a:pt x="6" y="90"/>
                    </a:lnTo>
                    <a:lnTo>
                      <a:pt x="5" y="96"/>
                    </a:lnTo>
                    <a:lnTo>
                      <a:pt x="5" y="106"/>
                    </a:lnTo>
                    <a:lnTo>
                      <a:pt x="5" y="111"/>
                    </a:lnTo>
                    <a:lnTo>
                      <a:pt x="5" y="116"/>
                    </a:lnTo>
                    <a:lnTo>
                      <a:pt x="3" y="121"/>
                    </a:lnTo>
                    <a:lnTo>
                      <a:pt x="3" y="126"/>
                    </a:lnTo>
                    <a:lnTo>
                      <a:pt x="3" y="130"/>
                    </a:lnTo>
                    <a:lnTo>
                      <a:pt x="3" y="135"/>
                    </a:lnTo>
                    <a:lnTo>
                      <a:pt x="3" y="140"/>
                    </a:lnTo>
                    <a:lnTo>
                      <a:pt x="1" y="143"/>
                    </a:lnTo>
                    <a:lnTo>
                      <a:pt x="1" y="148"/>
                    </a:lnTo>
                    <a:lnTo>
                      <a:pt x="1" y="153"/>
                    </a:lnTo>
                    <a:lnTo>
                      <a:pt x="1" y="160"/>
                    </a:lnTo>
                    <a:lnTo>
                      <a:pt x="0" y="165"/>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72" name="Freeform 704"/>
              <p:cNvSpPr>
                <a:spLocks/>
              </p:cNvSpPr>
              <p:nvPr/>
            </p:nvSpPr>
            <p:spPr bwMode="auto">
              <a:xfrm>
                <a:off x="11534628" y="2298714"/>
                <a:ext cx="134655" cy="121871"/>
              </a:xfrm>
              <a:custGeom>
                <a:avLst/>
                <a:gdLst/>
                <a:ahLst/>
                <a:cxnLst>
                  <a:cxn ang="0">
                    <a:pos x="0" y="0"/>
                  </a:cxn>
                  <a:cxn ang="0">
                    <a:pos x="5" y="0"/>
                  </a:cxn>
                  <a:cxn ang="0">
                    <a:pos x="10" y="0"/>
                  </a:cxn>
                  <a:cxn ang="0">
                    <a:pos x="15" y="2"/>
                  </a:cxn>
                  <a:cxn ang="0">
                    <a:pos x="20" y="2"/>
                  </a:cxn>
                  <a:cxn ang="0">
                    <a:pos x="25" y="2"/>
                  </a:cxn>
                  <a:cxn ang="0">
                    <a:pos x="30" y="2"/>
                  </a:cxn>
                  <a:cxn ang="0">
                    <a:pos x="35" y="2"/>
                  </a:cxn>
                  <a:cxn ang="0">
                    <a:pos x="40" y="4"/>
                  </a:cxn>
                  <a:cxn ang="0">
                    <a:pos x="45" y="4"/>
                  </a:cxn>
                  <a:cxn ang="0">
                    <a:pos x="50" y="4"/>
                  </a:cxn>
                  <a:cxn ang="0">
                    <a:pos x="56" y="4"/>
                  </a:cxn>
                  <a:cxn ang="0">
                    <a:pos x="61" y="4"/>
                  </a:cxn>
                  <a:cxn ang="0">
                    <a:pos x="66" y="5"/>
                  </a:cxn>
                  <a:cxn ang="0">
                    <a:pos x="71" y="5"/>
                  </a:cxn>
                  <a:cxn ang="0">
                    <a:pos x="76" y="5"/>
                  </a:cxn>
                  <a:cxn ang="0">
                    <a:pos x="81" y="5"/>
                  </a:cxn>
                  <a:cxn ang="0">
                    <a:pos x="86" y="5"/>
                  </a:cxn>
                  <a:cxn ang="0">
                    <a:pos x="91" y="7"/>
                  </a:cxn>
                  <a:cxn ang="0">
                    <a:pos x="96" y="7"/>
                  </a:cxn>
                  <a:cxn ang="0">
                    <a:pos x="101" y="7"/>
                  </a:cxn>
                  <a:cxn ang="0">
                    <a:pos x="105" y="7"/>
                  </a:cxn>
                  <a:cxn ang="0">
                    <a:pos x="110" y="7"/>
                  </a:cxn>
                  <a:cxn ang="0">
                    <a:pos x="116" y="7"/>
                  </a:cxn>
                  <a:cxn ang="0">
                    <a:pos x="116" y="9"/>
                  </a:cxn>
                  <a:cxn ang="0">
                    <a:pos x="121" y="10"/>
                  </a:cxn>
                  <a:cxn ang="0">
                    <a:pos x="121" y="15"/>
                  </a:cxn>
                  <a:cxn ang="0">
                    <a:pos x="121" y="20"/>
                  </a:cxn>
                  <a:cxn ang="0">
                    <a:pos x="121" y="25"/>
                  </a:cxn>
                  <a:cxn ang="0">
                    <a:pos x="121" y="32"/>
                  </a:cxn>
                  <a:cxn ang="0">
                    <a:pos x="121" y="37"/>
                  </a:cxn>
                  <a:cxn ang="0">
                    <a:pos x="120" y="42"/>
                  </a:cxn>
                  <a:cxn ang="0">
                    <a:pos x="120" y="44"/>
                  </a:cxn>
                  <a:cxn ang="0">
                    <a:pos x="120" y="49"/>
                  </a:cxn>
                  <a:cxn ang="0">
                    <a:pos x="120" y="54"/>
                  </a:cxn>
                  <a:cxn ang="0">
                    <a:pos x="120" y="59"/>
                  </a:cxn>
                  <a:cxn ang="0">
                    <a:pos x="120" y="64"/>
                  </a:cxn>
                  <a:cxn ang="0">
                    <a:pos x="118" y="70"/>
                  </a:cxn>
                  <a:cxn ang="0">
                    <a:pos x="118" y="75"/>
                  </a:cxn>
                  <a:cxn ang="0">
                    <a:pos x="118" y="80"/>
                  </a:cxn>
                  <a:cxn ang="0">
                    <a:pos x="118" y="85"/>
                  </a:cxn>
                  <a:cxn ang="0">
                    <a:pos x="118" y="90"/>
                  </a:cxn>
                </a:cxnLst>
                <a:rect l="0" t="0" r="r" b="b"/>
                <a:pathLst>
                  <a:path w="121" h="90">
                    <a:moveTo>
                      <a:pt x="0" y="0"/>
                    </a:moveTo>
                    <a:lnTo>
                      <a:pt x="5" y="0"/>
                    </a:lnTo>
                    <a:lnTo>
                      <a:pt x="10" y="0"/>
                    </a:lnTo>
                    <a:lnTo>
                      <a:pt x="15" y="2"/>
                    </a:lnTo>
                    <a:lnTo>
                      <a:pt x="20" y="2"/>
                    </a:lnTo>
                    <a:lnTo>
                      <a:pt x="25" y="2"/>
                    </a:lnTo>
                    <a:lnTo>
                      <a:pt x="30" y="2"/>
                    </a:lnTo>
                    <a:lnTo>
                      <a:pt x="35" y="2"/>
                    </a:lnTo>
                    <a:lnTo>
                      <a:pt x="40" y="4"/>
                    </a:lnTo>
                    <a:lnTo>
                      <a:pt x="45" y="4"/>
                    </a:lnTo>
                    <a:lnTo>
                      <a:pt x="50" y="4"/>
                    </a:lnTo>
                    <a:lnTo>
                      <a:pt x="56" y="4"/>
                    </a:lnTo>
                    <a:lnTo>
                      <a:pt x="61" y="4"/>
                    </a:lnTo>
                    <a:lnTo>
                      <a:pt x="66" y="5"/>
                    </a:lnTo>
                    <a:lnTo>
                      <a:pt x="71" y="5"/>
                    </a:lnTo>
                    <a:lnTo>
                      <a:pt x="76" y="5"/>
                    </a:lnTo>
                    <a:lnTo>
                      <a:pt x="81" y="5"/>
                    </a:lnTo>
                    <a:lnTo>
                      <a:pt x="86" y="5"/>
                    </a:lnTo>
                    <a:lnTo>
                      <a:pt x="91" y="7"/>
                    </a:lnTo>
                    <a:lnTo>
                      <a:pt x="96" y="7"/>
                    </a:lnTo>
                    <a:lnTo>
                      <a:pt x="101" y="7"/>
                    </a:lnTo>
                    <a:lnTo>
                      <a:pt x="105" y="7"/>
                    </a:lnTo>
                    <a:lnTo>
                      <a:pt x="110" y="7"/>
                    </a:lnTo>
                    <a:lnTo>
                      <a:pt x="116" y="7"/>
                    </a:lnTo>
                    <a:lnTo>
                      <a:pt x="116" y="9"/>
                    </a:lnTo>
                    <a:lnTo>
                      <a:pt x="121" y="10"/>
                    </a:lnTo>
                    <a:lnTo>
                      <a:pt x="121" y="15"/>
                    </a:lnTo>
                    <a:lnTo>
                      <a:pt x="121" y="20"/>
                    </a:lnTo>
                    <a:lnTo>
                      <a:pt x="121" y="25"/>
                    </a:lnTo>
                    <a:lnTo>
                      <a:pt x="121" y="32"/>
                    </a:lnTo>
                    <a:lnTo>
                      <a:pt x="121" y="37"/>
                    </a:lnTo>
                    <a:lnTo>
                      <a:pt x="120" y="42"/>
                    </a:lnTo>
                    <a:lnTo>
                      <a:pt x="120" y="44"/>
                    </a:lnTo>
                    <a:lnTo>
                      <a:pt x="120" y="49"/>
                    </a:lnTo>
                    <a:lnTo>
                      <a:pt x="120" y="54"/>
                    </a:lnTo>
                    <a:lnTo>
                      <a:pt x="120" y="59"/>
                    </a:lnTo>
                    <a:lnTo>
                      <a:pt x="120" y="64"/>
                    </a:lnTo>
                    <a:lnTo>
                      <a:pt x="118" y="70"/>
                    </a:lnTo>
                    <a:lnTo>
                      <a:pt x="118" y="75"/>
                    </a:lnTo>
                    <a:lnTo>
                      <a:pt x="118" y="80"/>
                    </a:lnTo>
                    <a:lnTo>
                      <a:pt x="118" y="85"/>
                    </a:lnTo>
                    <a:lnTo>
                      <a:pt x="118" y="9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73" name="Freeform 705"/>
              <p:cNvSpPr>
                <a:spLocks/>
              </p:cNvSpPr>
              <p:nvPr/>
            </p:nvSpPr>
            <p:spPr bwMode="auto">
              <a:xfrm>
                <a:off x="11568014" y="1411766"/>
                <a:ext cx="17806" cy="337176"/>
              </a:xfrm>
              <a:custGeom>
                <a:avLst/>
                <a:gdLst/>
                <a:ahLst/>
                <a:cxnLst>
                  <a:cxn ang="0">
                    <a:pos x="16" y="0"/>
                  </a:cxn>
                  <a:cxn ang="0">
                    <a:pos x="16" y="3"/>
                  </a:cxn>
                  <a:cxn ang="0">
                    <a:pos x="16" y="8"/>
                  </a:cxn>
                  <a:cxn ang="0">
                    <a:pos x="15" y="13"/>
                  </a:cxn>
                  <a:cxn ang="0">
                    <a:pos x="15" y="16"/>
                  </a:cxn>
                  <a:cxn ang="0">
                    <a:pos x="15" y="26"/>
                  </a:cxn>
                  <a:cxn ang="0">
                    <a:pos x="15" y="33"/>
                  </a:cxn>
                  <a:cxn ang="0">
                    <a:pos x="15" y="38"/>
                  </a:cxn>
                  <a:cxn ang="0">
                    <a:pos x="13" y="48"/>
                  </a:cxn>
                  <a:cxn ang="0">
                    <a:pos x="13" y="53"/>
                  </a:cxn>
                  <a:cxn ang="0">
                    <a:pos x="13" y="58"/>
                  </a:cxn>
                  <a:cxn ang="0">
                    <a:pos x="11" y="63"/>
                  </a:cxn>
                  <a:cxn ang="0">
                    <a:pos x="11" y="68"/>
                  </a:cxn>
                  <a:cxn ang="0">
                    <a:pos x="11" y="73"/>
                  </a:cxn>
                  <a:cxn ang="0">
                    <a:pos x="11" y="80"/>
                  </a:cxn>
                  <a:cxn ang="0">
                    <a:pos x="11" y="83"/>
                  </a:cxn>
                  <a:cxn ang="0">
                    <a:pos x="10" y="85"/>
                  </a:cxn>
                  <a:cxn ang="0">
                    <a:pos x="10" y="91"/>
                  </a:cxn>
                  <a:cxn ang="0">
                    <a:pos x="10" y="95"/>
                  </a:cxn>
                  <a:cxn ang="0">
                    <a:pos x="10" y="100"/>
                  </a:cxn>
                  <a:cxn ang="0">
                    <a:pos x="10" y="103"/>
                  </a:cxn>
                  <a:cxn ang="0">
                    <a:pos x="8" y="108"/>
                  </a:cxn>
                  <a:cxn ang="0">
                    <a:pos x="8" y="110"/>
                  </a:cxn>
                  <a:cxn ang="0">
                    <a:pos x="8" y="115"/>
                  </a:cxn>
                  <a:cxn ang="0">
                    <a:pos x="8" y="120"/>
                  </a:cxn>
                  <a:cxn ang="0">
                    <a:pos x="8" y="126"/>
                  </a:cxn>
                  <a:cxn ang="0">
                    <a:pos x="8" y="131"/>
                  </a:cxn>
                  <a:cxn ang="0">
                    <a:pos x="8" y="136"/>
                  </a:cxn>
                  <a:cxn ang="0">
                    <a:pos x="6" y="141"/>
                  </a:cxn>
                  <a:cxn ang="0">
                    <a:pos x="6" y="146"/>
                  </a:cxn>
                  <a:cxn ang="0">
                    <a:pos x="6" y="151"/>
                  </a:cxn>
                  <a:cxn ang="0">
                    <a:pos x="6" y="156"/>
                  </a:cxn>
                  <a:cxn ang="0">
                    <a:pos x="5" y="163"/>
                  </a:cxn>
                  <a:cxn ang="0">
                    <a:pos x="5" y="168"/>
                  </a:cxn>
                  <a:cxn ang="0">
                    <a:pos x="5" y="171"/>
                  </a:cxn>
                  <a:cxn ang="0">
                    <a:pos x="3" y="181"/>
                  </a:cxn>
                  <a:cxn ang="0">
                    <a:pos x="3" y="186"/>
                  </a:cxn>
                  <a:cxn ang="0">
                    <a:pos x="3" y="193"/>
                  </a:cxn>
                  <a:cxn ang="0">
                    <a:pos x="3" y="198"/>
                  </a:cxn>
                  <a:cxn ang="0">
                    <a:pos x="3" y="203"/>
                  </a:cxn>
                  <a:cxn ang="0">
                    <a:pos x="3" y="208"/>
                  </a:cxn>
                  <a:cxn ang="0">
                    <a:pos x="1" y="213"/>
                  </a:cxn>
                  <a:cxn ang="0">
                    <a:pos x="1" y="218"/>
                  </a:cxn>
                  <a:cxn ang="0">
                    <a:pos x="1" y="223"/>
                  </a:cxn>
                  <a:cxn ang="0">
                    <a:pos x="1" y="228"/>
                  </a:cxn>
                  <a:cxn ang="0">
                    <a:pos x="1" y="233"/>
                  </a:cxn>
                  <a:cxn ang="0">
                    <a:pos x="0" y="238"/>
                  </a:cxn>
                  <a:cxn ang="0">
                    <a:pos x="0" y="249"/>
                  </a:cxn>
                </a:cxnLst>
                <a:rect l="0" t="0" r="r" b="b"/>
                <a:pathLst>
                  <a:path w="16" h="249">
                    <a:moveTo>
                      <a:pt x="16" y="0"/>
                    </a:moveTo>
                    <a:lnTo>
                      <a:pt x="16" y="3"/>
                    </a:lnTo>
                    <a:lnTo>
                      <a:pt x="16" y="8"/>
                    </a:lnTo>
                    <a:lnTo>
                      <a:pt x="15" y="13"/>
                    </a:lnTo>
                    <a:lnTo>
                      <a:pt x="15" y="16"/>
                    </a:lnTo>
                    <a:lnTo>
                      <a:pt x="15" y="26"/>
                    </a:lnTo>
                    <a:lnTo>
                      <a:pt x="15" y="33"/>
                    </a:lnTo>
                    <a:lnTo>
                      <a:pt x="15" y="38"/>
                    </a:lnTo>
                    <a:lnTo>
                      <a:pt x="13" y="48"/>
                    </a:lnTo>
                    <a:lnTo>
                      <a:pt x="13" y="53"/>
                    </a:lnTo>
                    <a:lnTo>
                      <a:pt x="13" y="58"/>
                    </a:lnTo>
                    <a:lnTo>
                      <a:pt x="11" y="63"/>
                    </a:lnTo>
                    <a:lnTo>
                      <a:pt x="11" y="68"/>
                    </a:lnTo>
                    <a:lnTo>
                      <a:pt x="11" y="73"/>
                    </a:lnTo>
                    <a:lnTo>
                      <a:pt x="11" y="80"/>
                    </a:lnTo>
                    <a:lnTo>
                      <a:pt x="11" y="83"/>
                    </a:lnTo>
                    <a:lnTo>
                      <a:pt x="10" y="85"/>
                    </a:lnTo>
                    <a:lnTo>
                      <a:pt x="10" y="91"/>
                    </a:lnTo>
                    <a:lnTo>
                      <a:pt x="10" y="95"/>
                    </a:lnTo>
                    <a:lnTo>
                      <a:pt x="10" y="100"/>
                    </a:lnTo>
                    <a:lnTo>
                      <a:pt x="10" y="103"/>
                    </a:lnTo>
                    <a:lnTo>
                      <a:pt x="8" y="108"/>
                    </a:lnTo>
                    <a:lnTo>
                      <a:pt x="8" y="110"/>
                    </a:lnTo>
                    <a:lnTo>
                      <a:pt x="8" y="115"/>
                    </a:lnTo>
                    <a:lnTo>
                      <a:pt x="8" y="120"/>
                    </a:lnTo>
                    <a:lnTo>
                      <a:pt x="8" y="126"/>
                    </a:lnTo>
                    <a:lnTo>
                      <a:pt x="8" y="131"/>
                    </a:lnTo>
                    <a:lnTo>
                      <a:pt x="8" y="136"/>
                    </a:lnTo>
                    <a:lnTo>
                      <a:pt x="6" y="141"/>
                    </a:lnTo>
                    <a:lnTo>
                      <a:pt x="6" y="146"/>
                    </a:lnTo>
                    <a:lnTo>
                      <a:pt x="6" y="151"/>
                    </a:lnTo>
                    <a:lnTo>
                      <a:pt x="6" y="156"/>
                    </a:lnTo>
                    <a:lnTo>
                      <a:pt x="5" y="163"/>
                    </a:lnTo>
                    <a:lnTo>
                      <a:pt x="5" y="168"/>
                    </a:lnTo>
                    <a:lnTo>
                      <a:pt x="5" y="171"/>
                    </a:lnTo>
                    <a:lnTo>
                      <a:pt x="3" y="181"/>
                    </a:lnTo>
                    <a:lnTo>
                      <a:pt x="3" y="186"/>
                    </a:lnTo>
                    <a:lnTo>
                      <a:pt x="3" y="193"/>
                    </a:lnTo>
                    <a:lnTo>
                      <a:pt x="3" y="198"/>
                    </a:lnTo>
                    <a:lnTo>
                      <a:pt x="3" y="203"/>
                    </a:lnTo>
                    <a:lnTo>
                      <a:pt x="3" y="208"/>
                    </a:lnTo>
                    <a:lnTo>
                      <a:pt x="1" y="213"/>
                    </a:lnTo>
                    <a:lnTo>
                      <a:pt x="1" y="218"/>
                    </a:lnTo>
                    <a:lnTo>
                      <a:pt x="1" y="223"/>
                    </a:lnTo>
                    <a:lnTo>
                      <a:pt x="1" y="228"/>
                    </a:lnTo>
                    <a:lnTo>
                      <a:pt x="1" y="233"/>
                    </a:lnTo>
                    <a:lnTo>
                      <a:pt x="0" y="238"/>
                    </a:lnTo>
                    <a:lnTo>
                      <a:pt x="0" y="249"/>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74" name="Freeform 706"/>
              <p:cNvSpPr>
                <a:spLocks/>
              </p:cNvSpPr>
              <p:nvPr/>
            </p:nvSpPr>
            <p:spPr bwMode="auto">
              <a:xfrm>
                <a:off x="11557998" y="1748942"/>
                <a:ext cx="10016" cy="104267"/>
              </a:xfrm>
              <a:custGeom>
                <a:avLst/>
                <a:gdLst/>
                <a:ahLst/>
                <a:cxnLst>
                  <a:cxn ang="0">
                    <a:pos x="9" y="0"/>
                  </a:cxn>
                  <a:cxn ang="0">
                    <a:pos x="9" y="0"/>
                  </a:cxn>
                  <a:cxn ang="0">
                    <a:pos x="7" y="5"/>
                  </a:cxn>
                  <a:cxn ang="0">
                    <a:pos x="7" y="12"/>
                  </a:cxn>
                  <a:cxn ang="0">
                    <a:pos x="7" y="22"/>
                  </a:cxn>
                  <a:cxn ang="0">
                    <a:pos x="7" y="27"/>
                  </a:cxn>
                  <a:cxn ang="0">
                    <a:pos x="5" y="32"/>
                  </a:cxn>
                  <a:cxn ang="0">
                    <a:pos x="5" y="37"/>
                  </a:cxn>
                  <a:cxn ang="0">
                    <a:pos x="5" y="40"/>
                  </a:cxn>
                  <a:cxn ang="0">
                    <a:pos x="5" y="45"/>
                  </a:cxn>
                  <a:cxn ang="0">
                    <a:pos x="5" y="50"/>
                  </a:cxn>
                  <a:cxn ang="0">
                    <a:pos x="5" y="55"/>
                  </a:cxn>
                  <a:cxn ang="0">
                    <a:pos x="4" y="60"/>
                  </a:cxn>
                  <a:cxn ang="0">
                    <a:pos x="4" y="67"/>
                  </a:cxn>
                  <a:cxn ang="0">
                    <a:pos x="4" y="72"/>
                  </a:cxn>
                  <a:cxn ang="0">
                    <a:pos x="0" y="77"/>
                  </a:cxn>
                </a:cxnLst>
                <a:rect l="0" t="0" r="r" b="b"/>
                <a:pathLst>
                  <a:path w="9" h="77">
                    <a:moveTo>
                      <a:pt x="9" y="0"/>
                    </a:moveTo>
                    <a:lnTo>
                      <a:pt x="9" y="0"/>
                    </a:lnTo>
                    <a:lnTo>
                      <a:pt x="7" y="5"/>
                    </a:lnTo>
                    <a:lnTo>
                      <a:pt x="7" y="12"/>
                    </a:lnTo>
                    <a:lnTo>
                      <a:pt x="7" y="22"/>
                    </a:lnTo>
                    <a:lnTo>
                      <a:pt x="7" y="27"/>
                    </a:lnTo>
                    <a:lnTo>
                      <a:pt x="5" y="32"/>
                    </a:lnTo>
                    <a:lnTo>
                      <a:pt x="5" y="37"/>
                    </a:lnTo>
                    <a:lnTo>
                      <a:pt x="5" y="40"/>
                    </a:lnTo>
                    <a:lnTo>
                      <a:pt x="5" y="45"/>
                    </a:lnTo>
                    <a:lnTo>
                      <a:pt x="5" y="50"/>
                    </a:lnTo>
                    <a:lnTo>
                      <a:pt x="5" y="55"/>
                    </a:lnTo>
                    <a:lnTo>
                      <a:pt x="4" y="60"/>
                    </a:lnTo>
                    <a:lnTo>
                      <a:pt x="4" y="67"/>
                    </a:lnTo>
                    <a:lnTo>
                      <a:pt x="4" y="72"/>
                    </a:lnTo>
                    <a:lnTo>
                      <a:pt x="0" y="77"/>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75" name="Freeform 707"/>
              <p:cNvSpPr>
                <a:spLocks/>
              </p:cNvSpPr>
              <p:nvPr/>
            </p:nvSpPr>
            <p:spPr bwMode="auto">
              <a:xfrm>
                <a:off x="11053876" y="2124033"/>
                <a:ext cx="135768" cy="135412"/>
              </a:xfrm>
              <a:custGeom>
                <a:avLst/>
                <a:gdLst/>
                <a:ahLst/>
                <a:cxnLst>
                  <a:cxn ang="0">
                    <a:pos x="122" y="100"/>
                  </a:cxn>
                  <a:cxn ang="0">
                    <a:pos x="117" y="98"/>
                  </a:cxn>
                  <a:cxn ang="0">
                    <a:pos x="112" y="98"/>
                  </a:cxn>
                  <a:cxn ang="0">
                    <a:pos x="107" y="96"/>
                  </a:cxn>
                  <a:cxn ang="0">
                    <a:pos x="102" y="96"/>
                  </a:cxn>
                  <a:cxn ang="0">
                    <a:pos x="99" y="96"/>
                  </a:cxn>
                  <a:cxn ang="0">
                    <a:pos x="94" y="95"/>
                  </a:cxn>
                  <a:cxn ang="0">
                    <a:pos x="90" y="95"/>
                  </a:cxn>
                  <a:cxn ang="0">
                    <a:pos x="87" y="95"/>
                  </a:cxn>
                  <a:cxn ang="0">
                    <a:pos x="82" y="93"/>
                  </a:cxn>
                  <a:cxn ang="0">
                    <a:pos x="77" y="93"/>
                  </a:cxn>
                  <a:cxn ang="0">
                    <a:pos x="72" y="91"/>
                  </a:cxn>
                  <a:cxn ang="0">
                    <a:pos x="67" y="91"/>
                  </a:cxn>
                  <a:cxn ang="0">
                    <a:pos x="64" y="91"/>
                  </a:cxn>
                  <a:cxn ang="0">
                    <a:pos x="59" y="90"/>
                  </a:cxn>
                  <a:cxn ang="0">
                    <a:pos x="54" y="90"/>
                  </a:cxn>
                  <a:cxn ang="0">
                    <a:pos x="49" y="90"/>
                  </a:cxn>
                  <a:cxn ang="0">
                    <a:pos x="44" y="88"/>
                  </a:cxn>
                  <a:cxn ang="0">
                    <a:pos x="39" y="88"/>
                  </a:cxn>
                  <a:cxn ang="0">
                    <a:pos x="29" y="86"/>
                  </a:cxn>
                  <a:cxn ang="0">
                    <a:pos x="22" y="85"/>
                  </a:cxn>
                  <a:cxn ang="0">
                    <a:pos x="17" y="85"/>
                  </a:cxn>
                  <a:cxn ang="0">
                    <a:pos x="12" y="85"/>
                  </a:cxn>
                  <a:cxn ang="0">
                    <a:pos x="5" y="83"/>
                  </a:cxn>
                  <a:cxn ang="0">
                    <a:pos x="0" y="83"/>
                  </a:cxn>
                  <a:cxn ang="0">
                    <a:pos x="0" y="76"/>
                  </a:cxn>
                  <a:cxn ang="0">
                    <a:pos x="2" y="71"/>
                  </a:cxn>
                  <a:cxn ang="0">
                    <a:pos x="2" y="66"/>
                  </a:cxn>
                  <a:cxn ang="0">
                    <a:pos x="4" y="63"/>
                  </a:cxn>
                  <a:cxn ang="0">
                    <a:pos x="4" y="61"/>
                  </a:cxn>
                  <a:cxn ang="0">
                    <a:pos x="4" y="56"/>
                  </a:cxn>
                  <a:cxn ang="0">
                    <a:pos x="5" y="51"/>
                  </a:cxn>
                  <a:cxn ang="0">
                    <a:pos x="7" y="40"/>
                  </a:cxn>
                  <a:cxn ang="0">
                    <a:pos x="7" y="38"/>
                  </a:cxn>
                  <a:cxn ang="0">
                    <a:pos x="7" y="31"/>
                  </a:cxn>
                  <a:cxn ang="0">
                    <a:pos x="9" y="26"/>
                  </a:cxn>
                  <a:cxn ang="0">
                    <a:pos x="9" y="20"/>
                  </a:cxn>
                  <a:cxn ang="0">
                    <a:pos x="9" y="20"/>
                  </a:cxn>
                  <a:cxn ang="0">
                    <a:pos x="10" y="15"/>
                  </a:cxn>
                  <a:cxn ang="0">
                    <a:pos x="10" y="10"/>
                  </a:cxn>
                  <a:cxn ang="0">
                    <a:pos x="12" y="5"/>
                  </a:cxn>
                  <a:cxn ang="0">
                    <a:pos x="12" y="0"/>
                  </a:cxn>
                </a:cxnLst>
                <a:rect l="0" t="0" r="r" b="b"/>
                <a:pathLst>
                  <a:path w="122" h="100">
                    <a:moveTo>
                      <a:pt x="122" y="100"/>
                    </a:moveTo>
                    <a:lnTo>
                      <a:pt x="117" y="98"/>
                    </a:lnTo>
                    <a:lnTo>
                      <a:pt x="112" y="98"/>
                    </a:lnTo>
                    <a:lnTo>
                      <a:pt x="107" y="96"/>
                    </a:lnTo>
                    <a:lnTo>
                      <a:pt x="102" y="96"/>
                    </a:lnTo>
                    <a:lnTo>
                      <a:pt x="99" y="96"/>
                    </a:lnTo>
                    <a:lnTo>
                      <a:pt x="94" y="95"/>
                    </a:lnTo>
                    <a:lnTo>
                      <a:pt x="90" y="95"/>
                    </a:lnTo>
                    <a:lnTo>
                      <a:pt x="87" y="95"/>
                    </a:lnTo>
                    <a:lnTo>
                      <a:pt x="82" y="93"/>
                    </a:lnTo>
                    <a:lnTo>
                      <a:pt x="77" y="93"/>
                    </a:lnTo>
                    <a:lnTo>
                      <a:pt x="72" y="91"/>
                    </a:lnTo>
                    <a:lnTo>
                      <a:pt x="67" y="91"/>
                    </a:lnTo>
                    <a:lnTo>
                      <a:pt x="64" y="91"/>
                    </a:lnTo>
                    <a:lnTo>
                      <a:pt x="59" y="90"/>
                    </a:lnTo>
                    <a:lnTo>
                      <a:pt x="54" y="90"/>
                    </a:lnTo>
                    <a:lnTo>
                      <a:pt x="49" y="90"/>
                    </a:lnTo>
                    <a:lnTo>
                      <a:pt x="44" y="88"/>
                    </a:lnTo>
                    <a:lnTo>
                      <a:pt x="39" y="88"/>
                    </a:lnTo>
                    <a:lnTo>
                      <a:pt x="29" y="86"/>
                    </a:lnTo>
                    <a:lnTo>
                      <a:pt x="22" y="85"/>
                    </a:lnTo>
                    <a:lnTo>
                      <a:pt x="17" y="85"/>
                    </a:lnTo>
                    <a:lnTo>
                      <a:pt x="12" y="85"/>
                    </a:lnTo>
                    <a:lnTo>
                      <a:pt x="5" y="83"/>
                    </a:lnTo>
                    <a:lnTo>
                      <a:pt x="0" y="83"/>
                    </a:lnTo>
                    <a:lnTo>
                      <a:pt x="0" y="76"/>
                    </a:lnTo>
                    <a:lnTo>
                      <a:pt x="2" y="71"/>
                    </a:lnTo>
                    <a:lnTo>
                      <a:pt x="2" y="66"/>
                    </a:lnTo>
                    <a:lnTo>
                      <a:pt x="4" y="63"/>
                    </a:lnTo>
                    <a:lnTo>
                      <a:pt x="4" y="61"/>
                    </a:lnTo>
                    <a:lnTo>
                      <a:pt x="4" y="56"/>
                    </a:lnTo>
                    <a:lnTo>
                      <a:pt x="5" y="51"/>
                    </a:lnTo>
                    <a:lnTo>
                      <a:pt x="7" y="40"/>
                    </a:lnTo>
                    <a:lnTo>
                      <a:pt x="7" y="38"/>
                    </a:lnTo>
                    <a:lnTo>
                      <a:pt x="7" y="31"/>
                    </a:lnTo>
                    <a:lnTo>
                      <a:pt x="9" y="26"/>
                    </a:lnTo>
                    <a:lnTo>
                      <a:pt x="9" y="20"/>
                    </a:lnTo>
                    <a:lnTo>
                      <a:pt x="9" y="20"/>
                    </a:lnTo>
                    <a:lnTo>
                      <a:pt x="10" y="15"/>
                    </a:lnTo>
                    <a:lnTo>
                      <a:pt x="10" y="10"/>
                    </a:lnTo>
                    <a:lnTo>
                      <a:pt x="12" y="5"/>
                    </a:lnTo>
                    <a:lnTo>
                      <a:pt x="12"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76" name="Freeform 708"/>
              <p:cNvSpPr>
                <a:spLocks/>
              </p:cNvSpPr>
              <p:nvPr/>
            </p:nvSpPr>
            <p:spPr bwMode="auto">
              <a:xfrm>
                <a:off x="11067231" y="1846438"/>
                <a:ext cx="33386" cy="277595"/>
              </a:xfrm>
              <a:custGeom>
                <a:avLst/>
                <a:gdLst/>
                <a:ahLst/>
                <a:cxnLst>
                  <a:cxn ang="0">
                    <a:pos x="30" y="0"/>
                  </a:cxn>
                  <a:cxn ang="0">
                    <a:pos x="30" y="3"/>
                  </a:cxn>
                  <a:cxn ang="0">
                    <a:pos x="28" y="8"/>
                  </a:cxn>
                  <a:cxn ang="0">
                    <a:pos x="28" y="15"/>
                  </a:cxn>
                  <a:cxn ang="0">
                    <a:pos x="28" y="20"/>
                  </a:cxn>
                  <a:cxn ang="0">
                    <a:pos x="27" y="25"/>
                  </a:cxn>
                  <a:cxn ang="0">
                    <a:pos x="27" y="30"/>
                  </a:cxn>
                  <a:cxn ang="0">
                    <a:pos x="23" y="42"/>
                  </a:cxn>
                  <a:cxn ang="0">
                    <a:pos x="23" y="47"/>
                  </a:cxn>
                  <a:cxn ang="0">
                    <a:pos x="22" y="53"/>
                  </a:cxn>
                  <a:cxn ang="0">
                    <a:pos x="22" y="58"/>
                  </a:cxn>
                  <a:cxn ang="0">
                    <a:pos x="22" y="63"/>
                  </a:cxn>
                  <a:cxn ang="0">
                    <a:pos x="20" y="68"/>
                  </a:cxn>
                  <a:cxn ang="0">
                    <a:pos x="20" y="75"/>
                  </a:cxn>
                  <a:cxn ang="0">
                    <a:pos x="18" y="78"/>
                  </a:cxn>
                  <a:cxn ang="0">
                    <a:pos x="18" y="83"/>
                  </a:cxn>
                  <a:cxn ang="0">
                    <a:pos x="17" y="90"/>
                  </a:cxn>
                  <a:cxn ang="0">
                    <a:pos x="17" y="95"/>
                  </a:cxn>
                  <a:cxn ang="0">
                    <a:pos x="15" y="100"/>
                  </a:cxn>
                  <a:cxn ang="0">
                    <a:pos x="15" y="106"/>
                  </a:cxn>
                  <a:cxn ang="0">
                    <a:pos x="13" y="113"/>
                  </a:cxn>
                  <a:cxn ang="0">
                    <a:pos x="13" y="120"/>
                  </a:cxn>
                  <a:cxn ang="0">
                    <a:pos x="12" y="125"/>
                  </a:cxn>
                  <a:cxn ang="0">
                    <a:pos x="12" y="130"/>
                  </a:cxn>
                  <a:cxn ang="0">
                    <a:pos x="10" y="136"/>
                  </a:cxn>
                  <a:cxn ang="0">
                    <a:pos x="10" y="141"/>
                  </a:cxn>
                  <a:cxn ang="0">
                    <a:pos x="8" y="146"/>
                  </a:cxn>
                  <a:cxn ang="0">
                    <a:pos x="8" y="151"/>
                  </a:cxn>
                  <a:cxn ang="0">
                    <a:pos x="7" y="158"/>
                  </a:cxn>
                  <a:cxn ang="0">
                    <a:pos x="7" y="163"/>
                  </a:cxn>
                  <a:cxn ang="0">
                    <a:pos x="5" y="168"/>
                  </a:cxn>
                  <a:cxn ang="0">
                    <a:pos x="5" y="173"/>
                  </a:cxn>
                  <a:cxn ang="0">
                    <a:pos x="5" y="176"/>
                  </a:cxn>
                  <a:cxn ang="0">
                    <a:pos x="3" y="181"/>
                  </a:cxn>
                  <a:cxn ang="0">
                    <a:pos x="3" y="188"/>
                  </a:cxn>
                  <a:cxn ang="0">
                    <a:pos x="2" y="190"/>
                  </a:cxn>
                  <a:cxn ang="0">
                    <a:pos x="2" y="195"/>
                  </a:cxn>
                  <a:cxn ang="0">
                    <a:pos x="2" y="200"/>
                  </a:cxn>
                  <a:cxn ang="0">
                    <a:pos x="0" y="205"/>
                  </a:cxn>
                </a:cxnLst>
                <a:rect l="0" t="0" r="r" b="b"/>
                <a:pathLst>
                  <a:path w="30" h="205">
                    <a:moveTo>
                      <a:pt x="30" y="0"/>
                    </a:moveTo>
                    <a:lnTo>
                      <a:pt x="30" y="3"/>
                    </a:lnTo>
                    <a:lnTo>
                      <a:pt x="28" y="8"/>
                    </a:lnTo>
                    <a:lnTo>
                      <a:pt x="28" y="15"/>
                    </a:lnTo>
                    <a:lnTo>
                      <a:pt x="28" y="20"/>
                    </a:lnTo>
                    <a:lnTo>
                      <a:pt x="27" y="25"/>
                    </a:lnTo>
                    <a:lnTo>
                      <a:pt x="27" y="30"/>
                    </a:lnTo>
                    <a:lnTo>
                      <a:pt x="23" y="42"/>
                    </a:lnTo>
                    <a:lnTo>
                      <a:pt x="23" y="47"/>
                    </a:lnTo>
                    <a:lnTo>
                      <a:pt x="22" y="53"/>
                    </a:lnTo>
                    <a:lnTo>
                      <a:pt x="22" y="58"/>
                    </a:lnTo>
                    <a:lnTo>
                      <a:pt x="22" y="63"/>
                    </a:lnTo>
                    <a:lnTo>
                      <a:pt x="20" y="68"/>
                    </a:lnTo>
                    <a:lnTo>
                      <a:pt x="20" y="75"/>
                    </a:lnTo>
                    <a:lnTo>
                      <a:pt x="18" y="78"/>
                    </a:lnTo>
                    <a:lnTo>
                      <a:pt x="18" y="83"/>
                    </a:lnTo>
                    <a:lnTo>
                      <a:pt x="17" y="90"/>
                    </a:lnTo>
                    <a:lnTo>
                      <a:pt x="17" y="95"/>
                    </a:lnTo>
                    <a:lnTo>
                      <a:pt x="15" y="100"/>
                    </a:lnTo>
                    <a:lnTo>
                      <a:pt x="15" y="106"/>
                    </a:lnTo>
                    <a:lnTo>
                      <a:pt x="13" y="113"/>
                    </a:lnTo>
                    <a:lnTo>
                      <a:pt x="13" y="120"/>
                    </a:lnTo>
                    <a:lnTo>
                      <a:pt x="12" y="125"/>
                    </a:lnTo>
                    <a:lnTo>
                      <a:pt x="12" y="130"/>
                    </a:lnTo>
                    <a:lnTo>
                      <a:pt x="10" y="136"/>
                    </a:lnTo>
                    <a:lnTo>
                      <a:pt x="10" y="141"/>
                    </a:lnTo>
                    <a:lnTo>
                      <a:pt x="8" y="146"/>
                    </a:lnTo>
                    <a:lnTo>
                      <a:pt x="8" y="151"/>
                    </a:lnTo>
                    <a:lnTo>
                      <a:pt x="7" y="158"/>
                    </a:lnTo>
                    <a:lnTo>
                      <a:pt x="7" y="163"/>
                    </a:lnTo>
                    <a:lnTo>
                      <a:pt x="5" y="168"/>
                    </a:lnTo>
                    <a:lnTo>
                      <a:pt x="5" y="173"/>
                    </a:lnTo>
                    <a:lnTo>
                      <a:pt x="5" y="176"/>
                    </a:lnTo>
                    <a:lnTo>
                      <a:pt x="3" y="181"/>
                    </a:lnTo>
                    <a:lnTo>
                      <a:pt x="3" y="188"/>
                    </a:lnTo>
                    <a:lnTo>
                      <a:pt x="2" y="190"/>
                    </a:lnTo>
                    <a:lnTo>
                      <a:pt x="2" y="195"/>
                    </a:lnTo>
                    <a:lnTo>
                      <a:pt x="2" y="200"/>
                    </a:lnTo>
                    <a:lnTo>
                      <a:pt x="0" y="205"/>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77" name="Freeform 709"/>
              <p:cNvSpPr>
                <a:spLocks/>
              </p:cNvSpPr>
              <p:nvPr/>
            </p:nvSpPr>
            <p:spPr bwMode="auto">
              <a:xfrm>
                <a:off x="10866917" y="2084763"/>
                <a:ext cx="200313" cy="39269"/>
              </a:xfrm>
              <a:custGeom>
                <a:avLst/>
                <a:gdLst/>
                <a:ahLst/>
                <a:cxnLst>
                  <a:cxn ang="0">
                    <a:pos x="180" y="29"/>
                  </a:cxn>
                  <a:cxn ang="0">
                    <a:pos x="177" y="29"/>
                  </a:cxn>
                  <a:cxn ang="0">
                    <a:pos x="170" y="27"/>
                  </a:cxn>
                  <a:cxn ang="0">
                    <a:pos x="163" y="27"/>
                  </a:cxn>
                  <a:cxn ang="0">
                    <a:pos x="159" y="25"/>
                  </a:cxn>
                  <a:cxn ang="0">
                    <a:pos x="152" y="25"/>
                  </a:cxn>
                  <a:cxn ang="0">
                    <a:pos x="147" y="24"/>
                  </a:cxn>
                  <a:cxn ang="0">
                    <a:pos x="140" y="24"/>
                  </a:cxn>
                  <a:cxn ang="0">
                    <a:pos x="134" y="22"/>
                  </a:cxn>
                  <a:cxn ang="0">
                    <a:pos x="129" y="22"/>
                  </a:cxn>
                  <a:cxn ang="0">
                    <a:pos x="127" y="20"/>
                  </a:cxn>
                  <a:cxn ang="0">
                    <a:pos x="124" y="20"/>
                  </a:cxn>
                  <a:cxn ang="0">
                    <a:pos x="117" y="19"/>
                  </a:cxn>
                  <a:cxn ang="0">
                    <a:pos x="112" y="19"/>
                  </a:cxn>
                  <a:cxn ang="0">
                    <a:pos x="109" y="19"/>
                  </a:cxn>
                  <a:cxn ang="0">
                    <a:pos x="104" y="17"/>
                  </a:cxn>
                  <a:cxn ang="0">
                    <a:pos x="90" y="15"/>
                  </a:cxn>
                  <a:cxn ang="0">
                    <a:pos x="85" y="14"/>
                  </a:cxn>
                  <a:cxn ang="0">
                    <a:pos x="79" y="14"/>
                  </a:cxn>
                  <a:cxn ang="0">
                    <a:pos x="74" y="12"/>
                  </a:cxn>
                  <a:cxn ang="0">
                    <a:pos x="72" y="12"/>
                  </a:cxn>
                  <a:cxn ang="0">
                    <a:pos x="67" y="12"/>
                  </a:cxn>
                  <a:cxn ang="0">
                    <a:pos x="60" y="10"/>
                  </a:cxn>
                  <a:cxn ang="0">
                    <a:pos x="54" y="9"/>
                  </a:cxn>
                  <a:cxn ang="0">
                    <a:pos x="49" y="9"/>
                  </a:cxn>
                  <a:cxn ang="0">
                    <a:pos x="42" y="7"/>
                  </a:cxn>
                  <a:cxn ang="0">
                    <a:pos x="37" y="7"/>
                  </a:cxn>
                  <a:cxn ang="0">
                    <a:pos x="30" y="5"/>
                  </a:cxn>
                  <a:cxn ang="0">
                    <a:pos x="24" y="4"/>
                  </a:cxn>
                  <a:cxn ang="0">
                    <a:pos x="19" y="2"/>
                  </a:cxn>
                  <a:cxn ang="0">
                    <a:pos x="12" y="2"/>
                  </a:cxn>
                  <a:cxn ang="0">
                    <a:pos x="7" y="0"/>
                  </a:cxn>
                  <a:cxn ang="0">
                    <a:pos x="0" y="0"/>
                  </a:cxn>
                </a:cxnLst>
                <a:rect l="0" t="0" r="r" b="b"/>
                <a:pathLst>
                  <a:path w="180" h="29">
                    <a:moveTo>
                      <a:pt x="180" y="29"/>
                    </a:moveTo>
                    <a:lnTo>
                      <a:pt x="177" y="29"/>
                    </a:lnTo>
                    <a:lnTo>
                      <a:pt x="170" y="27"/>
                    </a:lnTo>
                    <a:lnTo>
                      <a:pt x="163" y="27"/>
                    </a:lnTo>
                    <a:lnTo>
                      <a:pt x="159" y="25"/>
                    </a:lnTo>
                    <a:lnTo>
                      <a:pt x="152" y="25"/>
                    </a:lnTo>
                    <a:lnTo>
                      <a:pt x="147" y="24"/>
                    </a:lnTo>
                    <a:lnTo>
                      <a:pt x="140" y="24"/>
                    </a:lnTo>
                    <a:lnTo>
                      <a:pt x="134" y="22"/>
                    </a:lnTo>
                    <a:lnTo>
                      <a:pt x="129" y="22"/>
                    </a:lnTo>
                    <a:lnTo>
                      <a:pt x="127" y="20"/>
                    </a:lnTo>
                    <a:lnTo>
                      <a:pt x="124" y="20"/>
                    </a:lnTo>
                    <a:lnTo>
                      <a:pt x="117" y="19"/>
                    </a:lnTo>
                    <a:lnTo>
                      <a:pt x="112" y="19"/>
                    </a:lnTo>
                    <a:lnTo>
                      <a:pt x="109" y="19"/>
                    </a:lnTo>
                    <a:lnTo>
                      <a:pt x="104" y="17"/>
                    </a:lnTo>
                    <a:lnTo>
                      <a:pt x="90" y="15"/>
                    </a:lnTo>
                    <a:lnTo>
                      <a:pt x="85" y="14"/>
                    </a:lnTo>
                    <a:lnTo>
                      <a:pt x="79" y="14"/>
                    </a:lnTo>
                    <a:lnTo>
                      <a:pt x="74" y="12"/>
                    </a:lnTo>
                    <a:lnTo>
                      <a:pt x="72" y="12"/>
                    </a:lnTo>
                    <a:lnTo>
                      <a:pt x="67" y="12"/>
                    </a:lnTo>
                    <a:lnTo>
                      <a:pt x="60" y="10"/>
                    </a:lnTo>
                    <a:lnTo>
                      <a:pt x="54" y="9"/>
                    </a:lnTo>
                    <a:lnTo>
                      <a:pt x="49" y="9"/>
                    </a:lnTo>
                    <a:lnTo>
                      <a:pt x="42" y="7"/>
                    </a:lnTo>
                    <a:lnTo>
                      <a:pt x="37" y="7"/>
                    </a:lnTo>
                    <a:lnTo>
                      <a:pt x="30" y="5"/>
                    </a:lnTo>
                    <a:lnTo>
                      <a:pt x="24" y="4"/>
                    </a:lnTo>
                    <a:lnTo>
                      <a:pt x="19" y="2"/>
                    </a:lnTo>
                    <a:lnTo>
                      <a:pt x="12" y="2"/>
                    </a:lnTo>
                    <a:lnTo>
                      <a:pt x="7" y="0"/>
                    </a:lnTo>
                    <a:lnTo>
                      <a:pt x="0"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78" name="Freeform 710"/>
              <p:cNvSpPr>
                <a:spLocks/>
              </p:cNvSpPr>
              <p:nvPr/>
            </p:nvSpPr>
            <p:spPr bwMode="auto">
              <a:xfrm>
                <a:off x="10843547" y="1289895"/>
                <a:ext cx="257069" cy="556543"/>
              </a:xfrm>
              <a:custGeom>
                <a:avLst/>
                <a:gdLst/>
                <a:ahLst/>
                <a:cxnLst>
                  <a:cxn ang="0">
                    <a:pos x="226" y="406"/>
                  </a:cxn>
                  <a:cxn ang="0">
                    <a:pos x="221" y="398"/>
                  </a:cxn>
                  <a:cxn ang="0">
                    <a:pos x="214" y="389"/>
                  </a:cxn>
                  <a:cxn ang="0">
                    <a:pos x="206" y="401"/>
                  </a:cxn>
                  <a:cxn ang="0">
                    <a:pos x="201" y="403"/>
                  </a:cxn>
                  <a:cxn ang="0">
                    <a:pos x="191" y="403"/>
                  </a:cxn>
                  <a:cxn ang="0">
                    <a:pos x="180" y="399"/>
                  </a:cxn>
                  <a:cxn ang="0">
                    <a:pos x="170" y="398"/>
                  </a:cxn>
                  <a:cxn ang="0">
                    <a:pos x="161" y="396"/>
                  </a:cxn>
                  <a:cxn ang="0">
                    <a:pos x="156" y="401"/>
                  </a:cxn>
                  <a:cxn ang="0">
                    <a:pos x="145" y="399"/>
                  </a:cxn>
                  <a:cxn ang="0">
                    <a:pos x="135" y="398"/>
                  </a:cxn>
                  <a:cxn ang="0">
                    <a:pos x="128" y="406"/>
                  </a:cxn>
                  <a:cxn ang="0">
                    <a:pos x="121" y="401"/>
                  </a:cxn>
                  <a:cxn ang="0">
                    <a:pos x="120" y="391"/>
                  </a:cxn>
                  <a:cxn ang="0">
                    <a:pos x="118" y="381"/>
                  </a:cxn>
                  <a:cxn ang="0">
                    <a:pos x="115" y="371"/>
                  </a:cxn>
                  <a:cxn ang="0">
                    <a:pos x="103" y="368"/>
                  </a:cxn>
                  <a:cxn ang="0">
                    <a:pos x="98" y="356"/>
                  </a:cxn>
                  <a:cxn ang="0">
                    <a:pos x="100" y="349"/>
                  </a:cxn>
                  <a:cxn ang="0">
                    <a:pos x="98" y="339"/>
                  </a:cxn>
                  <a:cxn ang="0">
                    <a:pos x="93" y="329"/>
                  </a:cxn>
                  <a:cxn ang="0">
                    <a:pos x="90" y="318"/>
                  </a:cxn>
                  <a:cxn ang="0">
                    <a:pos x="88" y="309"/>
                  </a:cxn>
                  <a:cxn ang="0">
                    <a:pos x="83" y="293"/>
                  </a:cxn>
                  <a:cxn ang="0">
                    <a:pos x="76" y="291"/>
                  </a:cxn>
                  <a:cxn ang="0">
                    <a:pos x="61" y="299"/>
                  </a:cxn>
                  <a:cxn ang="0">
                    <a:pos x="55" y="299"/>
                  </a:cxn>
                  <a:cxn ang="0">
                    <a:pos x="45" y="293"/>
                  </a:cxn>
                  <a:cxn ang="0">
                    <a:pos x="46" y="286"/>
                  </a:cxn>
                  <a:cxn ang="0">
                    <a:pos x="48" y="276"/>
                  </a:cxn>
                  <a:cxn ang="0">
                    <a:pos x="56" y="269"/>
                  </a:cxn>
                  <a:cxn ang="0">
                    <a:pos x="58" y="259"/>
                  </a:cxn>
                  <a:cxn ang="0">
                    <a:pos x="58" y="248"/>
                  </a:cxn>
                  <a:cxn ang="0">
                    <a:pos x="61" y="238"/>
                  </a:cxn>
                  <a:cxn ang="0">
                    <a:pos x="65" y="228"/>
                  </a:cxn>
                  <a:cxn ang="0">
                    <a:pos x="70" y="216"/>
                  </a:cxn>
                  <a:cxn ang="0">
                    <a:pos x="73" y="206"/>
                  </a:cxn>
                  <a:cxn ang="0">
                    <a:pos x="65" y="205"/>
                  </a:cxn>
                  <a:cxn ang="0">
                    <a:pos x="56" y="201"/>
                  </a:cxn>
                  <a:cxn ang="0">
                    <a:pos x="53" y="196"/>
                  </a:cxn>
                  <a:cxn ang="0">
                    <a:pos x="45" y="186"/>
                  </a:cxn>
                  <a:cxn ang="0">
                    <a:pos x="45" y="178"/>
                  </a:cxn>
                  <a:cxn ang="0">
                    <a:pos x="38" y="168"/>
                  </a:cxn>
                  <a:cxn ang="0">
                    <a:pos x="31" y="158"/>
                  </a:cxn>
                  <a:cxn ang="0">
                    <a:pos x="26" y="146"/>
                  </a:cxn>
                  <a:cxn ang="0">
                    <a:pos x="18" y="143"/>
                  </a:cxn>
                  <a:cxn ang="0">
                    <a:pos x="13" y="133"/>
                  </a:cxn>
                  <a:cxn ang="0">
                    <a:pos x="13" y="126"/>
                  </a:cxn>
                  <a:cxn ang="0">
                    <a:pos x="13" y="116"/>
                  </a:cxn>
                  <a:cxn ang="0">
                    <a:pos x="10" y="105"/>
                  </a:cxn>
                  <a:cxn ang="0">
                    <a:pos x="8" y="96"/>
                  </a:cxn>
                  <a:cxn ang="0">
                    <a:pos x="1" y="86"/>
                  </a:cxn>
                  <a:cxn ang="0">
                    <a:pos x="0" y="75"/>
                  </a:cxn>
                  <a:cxn ang="0">
                    <a:pos x="0" y="73"/>
                  </a:cxn>
                  <a:cxn ang="0">
                    <a:pos x="3" y="61"/>
                  </a:cxn>
                  <a:cxn ang="0">
                    <a:pos x="5" y="50"/>
                  </a:cxn>
                  <a:cxn ang="0">
                    <a:pos x="6" y="40"/>
                  </a:cxn>
                  <a:cxn ang="0">
                    <a:pos x="8" y="31"/>
                  </a:cxn>
                  <a:cxn ang="0">
                    <a:pos x="11" y="21"/>
                  </a:cxn>
                  <a:cxn ang="0">
                    <a:pos x="13" y="11"/>
                  </a:cxn>
                  <a:cxn ang="0">
                    <a:pos x="15" y="1"/>
                  </a:cxn>
                </a:cxnLst>
                <a:rect l="0" t="0" r="r" b="b"/>
                <a:pathLst>
                  <a:path w="231" h="411">
                    <a:moveTo>
                      <a:pt x="231" y="411"/>
                    </a:moveTo>
                    <a:lnTo>
                      <a:pt x="226" y="406"/>
                    </a:lnTo>
                    <a:lnTo>
                      <a:pt x="223" y="401"/>
                    </a:lnTo>
                    <a:lnTo>
                      <a:pt x="221" y="398"/>
                    </a:lnTo>
                    <a:lnTo>
                      <a:pt x="219" y="391"/>
                    </a:lnTo>
                    <a:lnTo>
                      <a:pt x="214" y="389"/>
                    </a:lnTo>
                    <a:lnTo>
                      <a:pt x="209" y="394"/>
                    </a:lnTo>
                    <a:lnTo>
                      <a:pt x="206" y="401"/>
                    </a:lnTo>
                    <a:lnTo>
                      <a:pt x="206" y="404"/>
                    </a:lnTo>
                    <a:lnTo>
                      <a:pt x="201" y="403"/>
                    </a:lnTo>
                    <a:lnTo>
                      <a:pt x="196" y="401"/>
                    </a:lnTo>
                    <a:lnTo>
                      <a:pt x="191" y="403"/>
                    </a:lnTo>
                    <a:lnTo>
                      <a:pt x="184" y="399"/>
                    </a:lnTo>
                    <a:lnTo>
                      <a:pt x="180" y="399"/>
                    </a:lnTo>
                    <a:lnTo>
                      <a:pt x="175" y="399"/>
                    </a:lnTo>
                    <a:lnTo>
                      <a:pt x="170" y="398"/>
                    </a:lnTo>
                    <a:lnTo>
                      <a:pt x="165" y="396"/>
                    </a:lnTo>
                    <a:lnTo>
                      <a:pt x="161" y="396"/>
                    </a:lnTo>
                    <a:lnTo>
                      <a:pt x="161" y="396"/>
                    </a:lnTo>
                    <a:lnTo>
                      <a:pt x="156" y="401"/>
                    </a:lnTo>
                    <a:lnTo>
                      <a:pt x="151" y="401"/>
                    </a:lnTo>
                    <a:lnTo>
                      <a:pt x="145" y="399"/>
                    </a:lnTo>
                    <a:lnTo>
                      <a:pt x="140" y="398"/>
                    </a:lnTo>
                    <a:lnTo>
                      <a:pt x="135" y="398"/>
                    </a:lnTo>
                    <a:lnTo>
                      <a:pt x="130" y="399"/>
                    </a:lnTo>
                    <a:lnTo>
                      <a:pt x="128" y="406"/>
                    </a:lnTo>
                    <a:lnTo>
                      <a:pt x="126" y="406"/>
                    </a:lnTo>
                    <a:lnTo>
                      <a:pt x="121" y="401"/>
                    </a:lnTo>
                    <a:lnTo>
                      <a:pt x="118" y="396"/>
                    </a:lnTo>
                    <a:lnTo>
                      <a:pt x="120" y="391"/>
                    </a:lnTo>
                    <a:lnTo>
                      <a:pt x="116" y="386"/>
                    </a:lnTo>
                    <a:lnTo>
                      <a:pt x="118" y="381"/>
                    </a:lnTo>
                    <a:lnTo>
                      <a:pt x="116" y="376"/>
                    </a:lnTo>
                    <a:lnTo>
                      <a:pt x="115" y="371"/>
                    </a:lnTo>
                    <a:lnTo>
                      <a:pt x="110" y="366"/>
                    </a:lnTo>
                    <a:lnTo>
                      <a:pt x="103" y="368"/>
                    </a:lnTo>
                    <a:lnTo>
                      <a:pt x="100" y="363"/>
                    </a:lnTo>
                    <a:lnTo>
                      <a:pt x="98" y="356"/>
                    </a:lnTo>
                    <a:lnTo>
                      <a:pt x="100" y="351"/>
                    </a:lnTo>
                    <a:lnTo>
                      <a:pt x="100" y="349"/>
                    </a:lnTo>
                    <a:lnTo>
                      <a:pt x="100" y="344"/>
                    </a:lnTo>
                    <a:lnTo>
                      <a:pt x="98" y="339"/>
                    </a:lnTo>
                    <a:lnTo>
                      <a:pt x="95" y="334"/>
                    </a:lnTo>
                    <a:lnTo>
                      <a:pt x="93" y="329"/>
                    </a:lnTo>
                    <a:lnTo>
                      <a:pt x="90" y="323"/>
                    </a:lnTo>
                    <a:lnTo>
                      <a:pt x="90" y="318"/>
                    </a:lnTo>
                    <a:lnTo>
                      <a:pt x="90" y="314"/>
                    </a:lnTo>
                    <a:lnTo>
                      <a:pt x="88" y="309"/>
                    </a:lnTo>
                    <a:lnTo>
                      <a:pt x="88" y="298"/>
                    </a:lnTo>
                    <a:lnTo>
                      <a:pt x="83" y="293"/>
                    </a:lnTo>
                    <a:lnTo>
                      <a:pt x="81" y="288"/>
                    </a:lnTo>
                    <a:lnTo>
                      <a:pt x="76" y="291"/>
                    </a:lnTo>
                    <a:lnTo>
                      <a:pt x="71" y="294"/>
                    </a:lnTo>
                    <a:lnTo>
                      <a:pt x="61" y="299"/>
                    </a:lnTo>
                    <a:lnTo>
                      <a:pt x="56" y="301"/>
                    </a:lnTo>
                    <a:lnTo>
                      <a:pt x="55" y="299"/>
                    </a:lnTo>
                    <a:lnTo>
                      <a:pt x="51" y="294"/>
                    </a:lnTo>
                    <a:lnTo>
                      <a:pt x="45" y="293"/>
                    </a:lnTo>
                    <a:lnTo>
                      <a:pt x="45" y="293"/>
                    </a:lnTo>
                    <a:lnTo>
                      <a:pt x="46" y="286"/>
                    </a:lnTo>
                    <a:lnTo>
                      <a:pt x="50" y="281"/>
                    </a:lnTo>
                    <a:lnTo>
                      <a:pt x="48" y="276"/>
                    </a:lnTo>
                    <a:lnTo>
                      <a:pt x="51" y="271"/>
                    </a:lnTo>
                    <a:lnTo>
                      <a:pt x="56" y="269"/>
                    </a:lnTo>
                    <a:lnTo>
                      <a:pt x="58" y="264"/>
                    </a:lnTo>
                    <a:lnTo>
                      <a:pt x="58" y="259"/>
                    </a:lnTo>
                    <a:lnTo>
                      <a:pt x="56" y="254"/>
                    </a:lnTo>
                    <a:lnTo>
                      <a:pt x="58" y="248"/>
                    </a:lnTo>
                    <a:lnTo>
                      <a:pt x="56" y="243"/>
                    </a:lnTo>
                    <a:lnTo>
                      <a:pt x="61" y="238"/>
                    </a:lnTo>
                    <a:lnTo>
                      <a:pt x="63" y="233"/>
                    </a:lnTo>
                    <a:lnTo>
                      <a:pt x="65" y="228"/>
                    </a:lnTo>
                    <a:lnTo>
                      <a:pt x="68" y="223"/>
                    </a:lnTo>
                    <a:lnTo>
                      <a:pt x="70" y="216"/>
                    </a:lnTo>
                    <a:lnTo>
                      <a:pt x="71" y="211"/>
                    </a:lnTo>
                    <a:lnTo>
                      <a:pt x="73" y="206"/>
                    </a:lnTo>
                    <a:lnTo>
                      <a:pt x="68" y="205"/>
                    </a:lnTo>
                    <a:lnTo>
                      <a:pt x="65" y="205"/>
                    </a:lnTo>
                    <a:lnTo>
                      <a:pt x="61" y="205"/>
                    </a:lnTo>
                    <a:lnTo>
                      <a:pt x="56" y="201"/>
                    </a:lnTo>
                    <a:lnTo>
                      <a:pt x="58" y="196"/>
                    </a:lnTo>
                    <a:lnTo>
                      <a:pt x="53" y="196"/>
                    </a:lnTo>
                    <a:lnTo>
                      <a:pt x="50" y="191"/>
                    </a:lnTo>
                    <a:lnTo>
                      <a:pt x="45" y="186"/>
                    </a:lnTo>
                    <a:lnTo>
                      <a:pt x="43" y="181"/>
                    </a:lnTo>
                    <a:lnTo>
                      <a:pt x="45" y="178"/>
                    </a:lnTo>
                    <a:lnTo>
                      <a:pt x="40" y="173"/>
                    </a:lnTo>
                    <a:lnTo>
                      <a:pt x="38" y="168"/>
                    </a:lnTo>
                    <a:lnTo>
                      <a:pt x="35" y="163"/>
                    </a:lnTo>
                    <a:lnTo>
                      <a:pt x="31" y="158"/>
                    </a:lnTo>
                    <a:lnTo>
                      <a:pt x="28" y="151"/>
                    </a:lnTo>
                    <a:lnTo>
                      <a:pt x="26" y="146"/>
                    </a:lnTo>
                    <a:lnTo>
                      <a:pt x="21" y="143"/>
                    </a:lnTo>
                    <a:lnTo>
                      <a:pt x="18" y="143"/>
                    </a:lnTo>
                    <a:lnTo>
                      <a:pt x="16" y="138"/>
                    </a:lnTo>
                    <a:lnTo>
                      <a:pt x="13" y="133"/>
                    </a:lnTo>
                    <a:lnTo>
                      <a:pt x="8" y="128"/>
                    </a:lnTo>
                    <a:lnTo>
                      <a:pt x="13" y="126"/>
                    </a:lnTo>
                    <a:lnTo>
                      <a:pt x="11" y="121"/>
                    </a:lnTo>
                    <a:lnTo>
                      <a:pt x="13" y="116"/>
                    </a:lnTo>
                    <a:lnTo>
                      <a:pt x="11" y="110"/>
                    </a:lnTo>
                    <a:lnTo>
                      <a:pt x="10" y="105"/>
                    </a:lnTo>
                    <a:lnTo>
                      <a:pt x="8" y="100"/>
                    </a:lnTo>
                    <a:lnTo>
                      <a:pt x="8" y="96"/>
                    </a:lnTo>
                    <a:lnTo>
                      <a:pt x="5" y="91"/>
                    </a:lnTo>
                    <a:lnTo>
                      <a:pt x="1" y="86"/>
                    </a:lnTo>
                    <a:lnTo>
                      <a:pt x="0" y="81"/>
                    </a:lnTo>
                    <a:lnTo>
                      <a:pt x="0" y="75"/>
                    </a:lnTo>
                    <a:lnTo>
                      <a:pt x="0" y="73"/>
                    </a:lnTo>
                    <a:lnTo>
                      <a:pt x="0" y="73"/>
                    </a:lnTo>
                    <a:lnTo>
                      <a:pt x="1" y="66"/>
                    </a:lnTo>
                    <a:lnTo>
                      <a:pt x="3" y="61"/>
                    </a:lnTo>
                    <a:lnTo>
                      <a:pt x="5" y="56"/>
                    </a:lnTo>
                    <a:lnTo>
                      <a:pt x="5" y="50"/>
                    </a:lnTo>
                    <a:lnTo>
                      <a:pt x="6" y="45"/>
                    </a:lnTo>
                    <a:lnTo>
                      <a:pt x="6" y="40"/>
                    </a:lnTo>
                    <a:lnTo>
                      <a:pt x="8" y="31"/>
                    </a:lnTo>
                    <a:lnTo>
                      <a:pt x="8" y="31"/>
                    </a:lnTo>
                    <a:lnTo>
                      <a:pt x="10" y="28"/>
                    </a:lnTo>
                    <a:lnTo>
                      <a:pt x="11" y="21"/>
                    </a:lnTo>
                    <a:lnTo>
                      <a:pt x="11" y="16"/>
                    </a:lnTo>
                    <a:lnTo>
                      <a:pt x="13" y="11"/>
                    </a:lnTo>
                    <a:lnTo>
                      <a:pt x="13" y="6"/>
                    </a:lnTo>
                    <a:lnTo>
                      <a:pt x="15" y="1"/>
                    </a:lnTo>
                    <a:lnTo>
                      <a:pt x="15"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79" name="Freeform 711"/>
              <p:cNvSpPr>
                <a:spLocks/>
              </p:cNvSpPr>
              <p:nvPr/>
            </p:nvSpPr>
            <p:spPr bwMode="auto">
              <a:xfrm>
                <a:off x="10671055" y="2037369"/>
                <a:ext cx="195862" cy="47394"/>
              </a:xfrm>
              <a:custGeom>
                <a:avLst/>
                <a:gdLst/>
                <a:ahLst/>
                <a:cxnLst>
                  <a:cxn ang="0">
                    <a:pos x="176" y="35"/>
                  </a:cxn>
                  <a:cxn ang="0">
                    <a:pos x="171" y="34"/>
                  </a:cxn>
                  <a:cxn ang="0">
                    <a:pos x="165" y="32"/>
                  </a:cxn>
                  <a:cxn ang="0">
                    <a:pos x="160" y="32"/>
                  </a:cxn>
                  <a:cxn ang="0">
                    <a:pos x="153" y="30"/>
                  </a:cxn>
                  <a:cxn ang="0">
                    <a:pos x="148" y="30"/>
                  </a:cxn>
                  <a:cxn ang="0">
                    <a:pos x="141" y="29"/>
                  </a:cxn>
                  <a:cxn ang="0">
                    <a:pos x="140" y="29"/>
                  </a:cxn>
                  <a:cxn ang="0">
                    <a:pos x="128" y="25"/>
                  </a:cxn>
                  <a:cxn ang="0">
                    <a:pos x="120" y="24"/>
                  </a:cxn>
                  <a:cxn ang="0">
                    <a:pos x="113" y="24"/>
                  </a:cxn>
                  <a:cxn ang="0">
                    <a:pos x="106" y="22"/>
                  </a:cxn>
                  <a:cxn ang="0">
                    <a:pos x="101" y="20"/>
                  </a:cxn>
                  <a:cxn ang="0">
                    <a:pos x="95" y="20"/>
                  </a:cxn>
                  <a:cxn ang="0">
                    <a:pos x="90" y="19"/>
                  </a:cxn>
                  <a:cxn ang="0">
                    <a:pos x="83" y="17"/>
                  </a:cxn>
                  <a:cxn ang="0">
                    <a:pos x="78" y="17"/>
                  </a:cxn>
                  <a:cxn ang="0">
                    <a:pos x="71" y="15"/>
                  </a:cxn>
                  <a:cxn ang="0">
                    <a:pos x="61" y="12"/>
                  </a:cxn>
                  <a:cxn ang="0">
                    <a:pos x="55" y="12"/>
                  </a:cxn>
                  <a:cxn ang="0">
                    <a:pos x="55" y="12"/>
                  </a:cxn>
                  <a:cxn ang="0">
                    <a:pos x="51" y="10"/>
                  </a:cxn>
                  <a:cxn ang="0">
                    <a:pos x="46" y="10"/>
                  </a:cxn>
                  <a:cxn ang="0">
                    <a:pos x="40" y="9"/>
                  </a:cxn>
                  <a:cxn ang="0">
                    <a:pos x="33" y="7"/>
                  </a:cxn>
                  <a:cxn ang="0">
                    <a:pos x="28" y="7"/>
                  </a:cxn>
                  <a:cxn ang="0">
                    <a:pos x="21" y="5"/>
                  </a:cxn>
                  <a:cxn ang="0">
                    <a:pos x="16" y="4"/>
                  </a:cxn>
                  <a:cxn ang="0">
                    <a:pos x="10" y="2"/>
                  </a:cxn>
                  <a:cxn ang="0">
                    <a:pos x="5" y="0"/>
                  </a:cxn>
                  <a:cxn ang="0">
                    <a:pos x="0" y="0"/>
                  </a:cxn>
                </a:cxnLst>
                <a:rect l="0" t="0" r="r" b="b"/>
                <a:pathLst>
                  <a:path w="176" h="35">
                    <a:moveTo>
                      <a:pt x="176" y="35"/>
                    </a:moveTo>
                    <a:lnTo>
                      <a:pt x="171" y="34"/>
                    </a:lnTo>
                    <a:lnTo>
                      <a:pt x="165" y="32"/>
                    </a:lnTo>
                    <a:lnTo>
                      <a:pt x="160" y="32"/>
                    </a:lnTo>
                    <a:lnTo>
                      <a:pt x="153" y="30"/>
                    </a:lnTo>
                    <a:lnTo>
                      <a:pt x="148" y="30"/>
                    </a:lnTo>
                    <a:lnTo>
                      <a:pt x="141" y="29"/>
                    </a:lnTo>
                    <a:lnTo>
                      <a:pt x="140" y="29"/>
                    </a:lnTo>
                    <a:lnTo>
                      <a:pt x="128" y="25"/>
                    </a:lnTo>
                    <a:lnTo>
                      <a:pt x="120" y="24"/>
                    </a:lnTo>
                    <a:lnTo>
                      <a:pt x="113" y="24"/>
                    </a:lnTo>
                    <a:lnTo>
                      <a:pt x="106" y="22"/>
                    </a:lnTo>
                    <a:lnTo>
                      <a:pt x="101" y="20"/>
                    </a:lnTo>
                    <a:lnTo>
                      <a:pt x="95" y="20"/>
                    </a:lnTo>
                    <a:lnTo>
                      <a:pt x="90" y="19"/>
                    </a:lnTo>
                    <a:lnTo>
                      <a:pt x="83" y="17"/>
                    </a:lnTo>
                    <a:lnTo>
                      <a:pt x="78" y="17"/>
                    </a:lnTo>
                    <a:lnTo>
                      <a:pt x="71" y="15"/>
                    </a:lnTo>
                    <a:lnTo>
                      <a:pt x="61" y="12"/>
                    </a:lnTo>
                    <a:lnTo>
                      <a:pt x="55" y="12"/>
                    </a:lnTo>
                    <a:lnTo>
                      <a:pt x="55" y="12"/>
                    </a:lnTo>
                    <a:lnTo>
                      <a:pt x="51" y="10"/>
                    </a:lnTo>
                    <a:lnTo>
                      <a:pt x="46" y="10"/>
                    </a:lnTo>
                    <a:lnTo>
                      <a:pt x="40" y="9"/>
                    </a:lnTo>
                    <a:lnTo>
                      <a:pt x="33" y="7"/>
                    </a:lnTo>
                    <a:lnTo>
                      <a:pt x="28" y="7"/>
                    </a:lnTo>
                    <a:lnTo>
                      <a:pt x="21" y="5"/>
                    </a:lnTo>
                    <a:lnTo>
                      <a:pt x="16" y="4"/>
                    </a:lnTo>
                    <a:lnTo>
                      <a:pt x="10" y="2"/>
                    </a:lnTo>
                    <a:lnTo>
                      <a:pt x="5" y="0"/>
                    </a:lnTo>
                    <a:lnTo>
                      <a:pt x="0"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80" name="Freeform 712"/>
              <p:cNvSpPr>
                <a:spLocks/>
              </p:cNvSpPr>
              <p:nvPr/>
            </p:nvSpPr>
            <p:spPr bwMode="auto">
              <a:xfrm>
                <a:off x="10472968" y="1983204"/>
                <a:ext cx="198088" cy="54165"/>
              </a:xfrm>
              <a:custGeom>
                <a:avLst/>
                <a:gdLst/>
                <a:ahLst/>
                <a:cxnLst>
                  <a:cxn ang="0">
                    <a:pos x="178" y="40"/>
                  </a:cxn>
                  <a:cxn ang="0">
                    <a:pos x="173" y="39"/>
                  </a:cxn>
                  <a:cxn ang="0">
                    <a:pos x="168" y="39"/>
                  </a:cxn>
                  <a:cxn ang="0">
                    <a:pos x="161" y="37"/>
                  </a:cxn>
                  <a:cxn ang="0">
                    <a:pos x="154" y="35"/>
                  </a:cxn>
                  <a:cxn ang="0">
                    <a:pos x="149" y="34"/>
                  </a:cxn>
                  <a:cxn ang="0">
                    <a:pos x="143" y="34"/>
                  </a:cxn>
                  <a:cxn ang="0">
                    <a:pos x="138" y="32"/>
                  </a:cxn>
                  <a:cxn ang="0">
                    <a:pos x="136" y="30"/>
                  </a:cxn>
                  <a:cxn ang="0">
                    <a:pos x="129" y="30"/>
                  </a:cxn>
                  <a:cxn ang="0">
                    <a:pos x="123" y="29"/>
                  </a:cxn>
                  <a:cxn ang="0">
                    <a:pos x="121" y="29"/>
                  </a:cxn>
                  <a:cxn ang="0">
                    <a:pos x="116" y="27"/>
                  </a:cxn>
                  <a:cxn ang="0">
                    <a:pos x="109" y="25"/>
                  </a:cxn>
                  <a:cxn ang="0">
                    <a:pos x="103" y="24"/>
                  </a:cxn>
                  <a:cxn ang="0">
                    <a:pos x="98" y="24"/>
                  </a:cxn>
                  <a:cxn ang="0">
                    <a:pos x="91" y="22"/>
                  </a:cxn>
                  <a:cxn ang="0">
                    <a:pos x="86" y="20"/>
                  </a:cxn>
                  <a:cxn ang="0">
                    <a:pos x="80" y="19"/>
                  </a:cxn>
                  <a:cxn ang="0">
                    <a:pos x="75" y="17"/>
                  </a:cxn>
                  <a:cxn ang="0">
                    <a:pos x="68" y="17"/>
                  </a:cxn>
                  <a:cxn ang="0">
                    <a:pos x="63" y="15"/>
                  </a:cxn>
                  <a:cxn ang="0">
                    <a:pos x="56" y="14"/>
                  </a:cxn>
                  <a:cxn ang="0">
                    <a:pos x="50" y="12"/>
                  </a:cxn>
                  <a:cxn ang="0">
                    <a:pos x="45" y="10"/>
                  </a:cxn>
                  <a:cxn ang="0">
                    <a:pos x="38" y="9"/>
                  </a:cxn>
                  <a:cxn ang="0">
                    <a:pos x="36" y="9"/>
                  </a:cxn>
                  <a:cxn ang="0">
                    <a:pos x="30" y="7"/>
                  </a:cxn>
                  <a:cxn ang="0">
                    <a:pos x="25" y="5"/>
                  </a:cxn>
                  <a:cxn ang="0">
                    <a:pos x="18" y="4"/>
                  </a:cxn>
                  <a:cxn ang="0">
                    <a:pos x="13" y="4"/>
                  </a:cxn>
                  <a:cxn ang="0">
                    <a:pos x="6" y="2"/>
                  </a:cxn>
                  <a:cxn ang="0">
                    <a:pos x="0" y="0"/>
                  </a:cxn>
                </a:cxnLst>
                <a:rect l="0" t="0" r="r" b="b"/>
                <a:pathLst>
                  <a:path w="178" h="40">
                    <a:moveTo>
                      <a:pt x="178" y="40"/>
                    </a:moveTo>
                    <a:lnTo>
                      <a:pt x="173" y="39"/>
                    </a:lnTo>
                    <a:lnTo>
                      <a:pt x="168" y="39"/>
                    </a:lnTo>
                    <a:lnTo>
                      <a:pt x="161" y="37"/>
                    </a:lnTo>
                    <a:lnTo>
                      <a:pt x="154" y="35"/>
                    </a:lnTo>
                    <a:lnTo>
                      <a:pt x="149" y="34"/>
                    </a:lnTo>
                    <a:lnTo>
                      <a:pt x="143" y="34"/>
                    </a:lnTo>
                    <a:lnTo>
                      <a:pt x="138" y="32"/>
                    </a:lnTo>
                    <a:lnTo>
                      <a:pt x="136" y="30"/>
                    </a:lnTo>
                    <a:lnTo>
                      <a:pt x="129" y="30"/>
                    </a:lnTo>
                    <a:lnTo>
                      <a:pt x="123" y="29"/>
                    </a:lnTo>
                    <a:lnTo>
                      <a:pt x="121" y="29"/>
                    </a:lnTo>
                    <a:lnTo>
                      <a:pt x="116" y="27"/>
                    </a:lnTo>
                    <a:lnTo>
                      <a:pt x="109" y="25"/>
                    </a:lnTo>
                    <a:lnTo>
                      <a:pt x="103" y="24"/>
                    </a:lnTo>
                    <a:lnTo>
                      <a:pt x="98" y="24"/>
                    </a:lnTo>
                    <a:lnTo>
                      <a:pt x="91" y="22"/>
                    </a:lnTo>
                    <a:lnTo>
                      <a:pt x="86" y="20"/>
                    </a:lnTo>
                    <a:lnTo>
                      <a:pt x="80" y="19"/>
                    </a:lnTo>
                    <a:lnTo>
                      <a:pt x="75" y="17"/>
                    </a:lnTo>
                    <a:lnTo>
                      <a:pt x="68" y="17"/>
                    </a:lnTo>
                    <a:lnTo>
                      <a:pt x="63" y="15"/>
                    </a:lnTo>
                    <a:lnTo>
                      <a:pt x="56" y="14"/>
                    </a:lnTo>
                    <a:lnTo>
                      <a:pt x="50" y="12"/>
                    </a:lnTo>
                    <a:lnTo>
                      <a:pt x="45" y="10"/>
                    </a:lnTo>
                    <a:lnTo>
                      <a:pt x="38" y="9"/>
                    </a:lnTo>
                    <a:lnTo>
                      <a:pt x="36" y="9"/>
                    </a:lnTo>
                    <a:lnTo>
                      <a:pt x="30" y="7"/>
                    </a:lnTo>
                    <a:lnTo>
                      <a:pt x="25" y="5"/>
                    </a:lnTo>
                    <a:lnTo>
                      <a:pt x="18" y="4"/>
                    </a:lnTo>
                    <a:lnTo>
                      <a:pt x="13" y="4"/>
                    </a:lnTo>
                    <a:lnTo>
                      <a:pt x="6" y="2"/>
                    </a:lnTo>
                    <a:lnTo>
                      <a:pt x="0"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81" name="Freeform 713"/>
              <p:cNvSpPr>
                <a:spLocks/>
              </p:cNvSpPr>
              <p:nvPr/>
            </p:nvSpPr>
            <p:spPr bwMode="auto">
              <a:xfrm>
                <a:off x="10671055" y="1602697"/>
                <a:ext cx="103495" cy="434672"/>
              </a:xfrm>
              <a:custGeom>
                <a:avLst/>
                <a:gdLst/>
                <a:ahLst/>
                <a:cxnLst>
                  <a:cxn ang="0">
                    <a:pos x="0" y="316"/>
                  </a:cxn>
                  <a:cxn ang="0">
                    <a:pos x="3" y="305"/>
                  </a:cxn>
                  <a:cxn ang="0">
                    <a:pos x="5" y="293"/>
                  </a:cxn>
                  <a:cxn ang="0">
                    <a:pos x="6" y="286"/>
                  </a:cxn>
                  <a:cxn ang="0">
                    <a:pos x="8" y="275"/>
                  </a:cxn>
                  <a:cxn ang="0">
                    <a:pos x="13" y="260"/>
                  </a:cxn>
                  <a:cxn ang="0">
                    <a:pos x="16" y="243"/>
                  </a:cxn>
                  <a:cxn ang="0">
                    <a:pos x="18" y="233"/>
                  </a:cxn>
                  <a:cxn ang="0">
                    <a:pos x="20" y="222"/>
                  </a:cxn>
                  <a:cxn ang="0">
                    <a:pos x="21" y="212"/>
                  </a:cxn>
                  <a:cxn ang="0">
                    <a:pos x="25" y="202"/>
                  </a:cxn>
                  <a:cxn ang="0">
                    <a:pos x="26" y="190"/>
                  </a:cxn>
                  <a:cxn ang="0">
                    <a:pos x="28" y="182"/>
                  </a:cxn>
                  <a:cxn ang="0">
                    <a:pos x="31" y="172"/>
                  </a:cxn>
                  <a:cxn ang="0">
                    <a:pos x="36" y="165"/>
                  </a:cxn>
                  <a:cxn ang="0">
                    <a:pos x="38" y="157"/>
                  </a:cxn>
                  <a:cxn ang="0">
                    <a:pos x="43" y="147"/>
                  </a:cxn>
                  <a:cxn ang="0">
                    <a:pos x="35" y="138"/>
                  </a:cxn>
                  <a:cxn ang="0">
                    <a:pos x="28" y="133"/>
                  </a:cxn>
                  <a:cxn ang="0">
                    <a:pos x="30" y="127"/>
                  </a:cxn>
                  <a:cxn ang="0">
                    <a:pos x="31" y="117"/>
                  </a:cxn>
                  <a:cxn ang="0">
                    <a:pos x="40" y="107"/>
                  </a:cxn>
                  <a:cxn ang="0">
                    <a:pos x="48" y="98"/>
                  </a:cxn>
                  <a:cxn ang="0">
                    <a:pos x="56" y="92"/>
                  </a:cxn>
                  <a:cxn ang="0">
                    <a:pos x="60" y="80"/>
                  </a:cxn>
                  <a:cxn ang="0">
                    <a:pos x="75" y="60"/>
                  </a:cxn>
                  <a:cxn ang="0">
                    <a:pos x="81" y="50"/>
                  </a:cxn>
                  <a:cxn ang="0">
                    <a:pos x="90" y="40"/>
                  </a:cxn>
                  <a:cxn ang="0">
                    <a:pos x="91" y="30"/>
                  </a:cxn>
                  <a:cxn ang="0">
                    <a:pos x="85" y="20"/>
                  </a:cxn>
                  <a:cxn ang="0">
                    <a:pos x="78" y="12"/>
                  </a:cxn>
                  <a:cxn ang="0">
                    <a:pos x="75" y="2"/>
                  </a:cxn>
                </a:cxnLst>
                <a:rect l="0" t="0" r="r" b="b"/>
                <a:pathLst>
                  <a:path w="93" h="321">
                    <a:moveTo>
                      <a:pt x="0" y="321"/>
                    </a:moveTo>
                    <a:lnTo>
                      <a:pt x="0" y="316"/>
                    </a:lnTo>
                    <a:lnTo>
                      <a:pt x="1" y="310"/>
                    </a:lnTo>
                    <a:lnTo>
                      <a:pt x="3" y="305"/>
                    </a:lnTo>
                    <a:lnTo>
                      <a:pt x="3" y="300"/>
                    </a:lnTo>
                    <a:lnTo>
                      <a:pt x="5" y="293"/>
                    </a:lnTo>
                    <a:lnTo>
                      <a:pt x="5" y="291"/>
                    </a:lnTo>
                    <a:lnTo>
                      <a:pt x="6" y="286"/>
                    </a:lnTo>
                    <a:lnTo>
                      <a:pt x="8" y="280"/>
                    </a:lnTo>
                    <a:lnTo>
                      <a:pt x="8" y="275"/>
                    </a:lnTo>
                    <a:lnTo>
                      <a:pt x="11" y="265"/>
                    </a:lnTo>
                    <a:lnTo>
                      <a:pt x="13" y="260"/>
                    </a:lnTo>
                    <a:lnTo>
                      <a:pt x="15" y="248"/>
                    </a:lnTo>
                    <a:lnTo>
                      <a:pt x="16" y="243"/>
                    </a:lnTo>
                    <a:lnTo>
                      <a:pt x="16" y="238"/>
                    </a:lnTo>
                    <a:lnTo>
                      <a:pt x="18" y="233"/>
                    </a:lnTo>
                    <a:lnTo>
                      <a:pt x="18" y="227"/>
                    </a:lnTo>
                    <a:lnTo>
                      <a:pt x="20" y="222"/>
                    </a:lnTo>
                    <a:lnTo>
                      <a:pt x="21" y="217"/>
                    </a:lnTo>
                    <a:lnTo>
                      <a:pt x="21" y="212"/>
                    </a:lnTo>
                    <a:lnTo>
                      <a:pt x="23" y="207"/>
                    </a:lnTo>
                    <a:lnTo>
                      <a:pt x="25" y="202"/>
                    </a:lnTo>
                    <a:lnTo>
                      <a:pt x="25" y="197"/>
                    </a:lnTo>
                    <a:lnTo>
                      <a:pt x="26" y="190"/>
                    </a:lnTo>
                    <a:lnTo>
                      <a:pt x="28" y="185"/>
                    </a:lnTo>
                    <a:lnTo>
                      <a:pt x="28" y="182"/>
                    </a:lnTo>
                    <a:lnTo>
                      <a:pt x="30" y="175"/>
                    </a:lnTo>
                    <a:lnTo>
                      <a:pt x="31" y="172"/>
                    </a:lnTo>
                    <a:lnTo>
                      <a:pt x="35" y="170"/>
                    </a:lnTo>
                    <a:lnTo>
                      <a:pt x="36" y="165"/>
                    </a:lnTo>
                    <a:lnTo>
                      <a:pt x="38" y="158"/>
                    </a:lnTo>
                    <a:lnTo>
                      <a:pt x="38" y="157"/>
                    </a:lnTo>
                    <a:lnTo>
                      <a:pt x="40" y="152"/>
                    </a:lnTo>
                    <a:lnTo>
                      <a:pt x="43" y="147"/>
                    </a:lnTo>
                    <a:lnTo>
                      <a:pt x="40" y="142"/>
                    </a:lnTo>
                    <a:lnTo>
                      <a:pt x="35" y="138"/>
                    </a:lnTo>
                    <a:lnTo>
                      <a:pt x="30" y="137"/>
                    </a:lnTo>
                    <a:lnTo>
                      <a:pt x="28" y="133"/>
                    </a:lnTo>
                    <a:lnTo>
                      <a:pt x="30" y="128"/>
                    </a:lnTo>
                    <a:lnTo>
                      <a:pt x="30" y="127"/>
                    </a:lnTo>
                    <a:lnTo>
                      <a:pt x="30" y="122"/>
                    </a:lnTo>
                    <a:lnTo>
                      <a:pt x="31" y="117"/>
                    </a:lnTo>
                    <a:lnTo>
                      <a:pt x="36" y="112"/>
                    </a:lnTo>
                    <a:lnTo>
                      <a:pt x="40" y="107"/>
                    </a:lnTo>
                    <a:lnTo>
                      <a:pt x="43" y="102"/>
                    </a:lnTo>
                    <a:lnTo>
                      <a:pt x="48" y="98"/>
                    </a:lnTo>
                    <a:lnTo>
                      <a:pt x="51" y="97"/>
                    </a:lnTo>
                    <a:lnTo>
                      <a:pt x="56" y="92"/>
                    </a:lnTo>
                    <a:lnTo>
                      <a:pt x="60" y="85"/>
                    </a:lnTo>
                    <a:lnTo>
                      <a:pt x="60" y="80"/>
                    </a:lnTo>
                    <a:lnTo>
                      <a:pt x="70" y="70"/>
                    </a:lnTo>
                    <a:lnTo>
                      <a:pt x="75" y="60"/>
                    </a:lnTo>
                    <a:lnTo>
                      <a:pt x="78" y="55"/>
                    </a:lnTo>
                    <a:lnTo>
                      <a:pt x="81" y="50"/>
                    </a:lnTo>
                    <a:lnTo>
                      <a:pt x="85" y="47"/>
                    </a:lnTo>
                    <a:lnTo>
                      <a:pt x="90" y="40"/>
                    </a:lnTo>
                    <a:lnTo>
                      <a:pt x="93" y="35"/>
                    </a:lnTo>
                    <a:lnTo>
                      <a:pt x="91" y="30"/>
                    </a:lnTo>
                    <a:lnTo>
                      <a:pt x="90" y="25"/>
                    </a:lnTo>
                    <a:lnTo>
                      <a:pt x="85" y="20"/>
                    </a:lnTo>
                    <a:lnTo>
                      <a:pt x="80" y="15"/>
                    </a:lnTo>
                    <a:lnTo>
                      <a:pt x="78" y="12"/>
                    </a:lnTo>
                    <a:lnTo>
                      <a:pt x="76" y="7"/>
                    </a:lnTo>
                    <a:lnTo>
                      <a:pt x="75" y="2"/>
                    </a:lnTo>
                    <a:lnTo>
                      <a:pt x="75"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82" name="Freeform 714"/>
              <p:cNvSpPr>
                <a:spLocks/>
              </p:cNvSpPr>
              <p:nvPr/>
            </p:nvSpPr>
            <p:spPr bwMode="auto">
              <a:xfrm>
                <a:off x="10750068" y="1276354"/>
                <a:ext cx="50078" cy="326343"/>
              </a:xfrm>
              <a:custGeom>
                <a:avLst/>
                <a:gdLst/>
                <a:ahLst/>
                <a:cxnLst>
                  <a:cxn ang="0">
                    <a:pos x="45" y="0"/>
                  </a:cxn>
                  <a:cxn ang="0">
                    <a:pos x="45" y="3"/>
                  </a:cxn>
                  <a:cxn ang="0">
                    <a:pos x="42" y="15"/>
                  </a:cxn>
                  <a:cxn ang="0">
                    <a:pos x="42" y="20"/>
                  </a:cxn>
                  <a:cxn ang="0">
                    <a:pos x="40" y="25"/>
                  </a:cxn>
                  <a:cxn ang="0">
                    <a:pos x="39" y="30"/>
                  </a:cxn>
                  <a:cxn ang="0">
                    <a:pos x="39" y="35"/>
                  </a:cxn>
                  <a:cxn ang="0">
                    <a:pos x="37" y="41"/>
                  </a:cxn>
                  <a:cxn ang="0">
                    <a:pos x="35" y="46"/>
                  </a:cxn>
                  <a:cxn ang="0">
                    <a:pos x="35" y="51"/>
                  </a:cxn>
                  <a:cxn ang="0">
                    <a:pos x="34" y="56"/>
                  </a:cxn>
                  <a:cxn ang="0">
                    <a:pos x="32" y="61"/>
                  </a:cxn>
                  <a:cxn ang="0">
                    <a:pos x="32" y="61"/>
                  </a:cxn>
                  <a:cxn ang="0">
                    <a:pos x="32" y="63"/>
                  </a:cxn>
                  <a:cxn ang="0">
                    <a:pos x="30" y="68"/>
                  </a:cxn>
                  <a:cxn ang="0">
                    <a:pos x="30" y="73"/>
                  </a:cxn>
                  <a:cxn ang="0">
                    <a:pos x="29" y="83"/>
                  </a:cxn>
                  <a:cxn ang="0">
                    <a:pos x="27" y="88"/>
                  </a:cxn>
                  <a:cxn ang="0">
                    <a:pos x="25" y="93"/>
                  </a:cxn>
                  <a:cxn ang="0">
                    <a:pos x="24" y="100"/>
                  </a:cxn>
                  <a:cxn ang="0">
                    <a:pos x="24" y="101"/>
                  </a:cxn>
                  <a:cxn ang="0">
                    <a:pos x="24" y="103"/>
                  </a:cxn>
                  <a:cxn ang="0">
                    <a:pos x="24" y="108"/>
                  </a:cxn>
                  <a:cxn ang="0">
                    <a:pos x="22" y="113"/>
                  </a:cxn>
                  <a:cxn ang="0">
                    <a:pos x="20" y="118"/>
                  </a:cxn>
                  <a:cxn ang="0">
                    <a:pos x="19" y="123"/>
                  </a:cxn>
                  <a:cxn ang="0">
                    <a:pos x="19" y="128"/>
                  </a:cxn>
                  <a:cxn ang="0">
                    <a:pos x="17" y="133"/>
                  </a:cxn>
                  <a:cxn ang="0">
                    <a:pos x="15" y="140"/>
                  </a:cxn>
                  <a:cxn ang="0">
                    <a:pos x="15" y="145"/>
                  </a:cxn>
                  <a:cxn ang="0">
                    <a:pos x="14" y="150"/>
                  </a:cxn>
                  <a:cxn ang="0">
                    <a:pos x="12" y="155"/>
                  </a:cxn>
                  <a:cxn ang="0">
                    <a:pos x="12" y="161"/>
                  </a:cxn>
                  <a:cxn ang="0">
                    <a:pos x="10" y="166"/>
                  </a:cxn>
                  <a:cxn ang="0">
                    <a:pos x="9" y="171"/>
                  </a:cxn>
                  <a:cxn ang="0">
                    <a:pos x="9" y="176"/>
                  </a:cxn>
                  <a:cxn ang="0">
                    <a:pos x="7" y="181"/>
                  </a:cxn>
                  <a:cxn ang="0">
                    <a:pos x="5" y="186"/>
                  </a:cxn>
                  <a:cxn ang="0">
                    <a:pos x="5" y="193"/>
                  </a:cxn>
                  <a:cxn ang="0">
                    <a:pos x="4" y="198"/>
                  </a:cxn>
                  <a:cxn ang="0">
                    <a:pos x="4" y="203"/>
                  </a:cxn>
                  <a:cxn ang="0">
                    <a:pos x="4" y="205"/>
                  </a:cxn>
                  <a:cxn ang="0">
                    <a:pos x="0" y="210"/>
                  </a:cxn>
                  <a:cxn ang="0">
                    <a:pos x="4" y="215"/>
                  </a:cxn>
                  <a:cxn ang="0">
                    <a:pos x="5" y="220"/>
                  </a:cxn>
                  <a:cxn ang="0">
                    <a:pos x="4" y="225"/>
                  </a:cxn>
                  <a:cxn ang="0">
                    <a:pos x="2" y="231"/>
                  </a:cxn>
                  <a:cxn ang="0">
                    <a:pos x="2" y="236"/>
                  </a:cxn>
                  <a:cxn ang="0">
                    <a:pos x="4" y="241"/>
                  </a:cxn>
                </a:cxnLst>
                <a:rect l="0" t="0" r="r" b="b"/>
                <a:pathLst>
                  <a:path w="45" h="241">
                    <a:moveTo>
                      <a:pt x="45" y="0"/>
                    </a:moveTo>
                    <a:lnTo>
                      <a:pt x="45" y="3"/>
                    </a:lnTo>
                    <a:lnTo>
                      <a:pt x="42" y="15"/>
                    </a:lnTo>
                    <a:lnTo>
                      <a:pt x="42" y="20"/>
                    </a:lnTo>
                    <a:lnTo>
                      <a:pt x="40" y="25"/>
                    </a:lnTo>
                    <a:lnTo>
                      <a:pt x="39" y="30"/>
                    </a:lnTo>
                    <a:lnTo>
                      <a:pt x="39" y="35"/>
                    </a:lnTo>
                    <a:lnTo>
                      <a:pt x="37" y="41"/>
                    </a:lnTo>
                    <a:lnTo>
                      <a:pt x="35" y="46"/>
                    </a:lnTo>
                    <a:lnTo>
                      <a:pt x="35" y="51"/>
                    </a:lnTo>
                    <a:lnTo>
                      <a:pt x="34" y="56"/>
                    </a:lnTo>
                    <a:lnTo>
                      <a:pt x="32" y="61"/>
                    </a:lnTo>
                    <a:lnTo>
                      <a:pt x="32" y="61"/>
                    </a:lnTo>
                    <a:lnTo>
                      <a:pt x="32" y="63"/>
                    </a:lnTo>
                    <a:lnTo>
                      <a:pt x="30" y="68"/>
                    </a:lnTo>
                    <a:lnTo>
                      <a:pt x="30" y="73"/>
                    </a:lnTo>
                    <a:lnTo>
                      <a:pt x="29" y="83"/>
                    </a:lnTo>
                    <a:lnTo>
                      <a:pt x="27" y="88"/>
                    </a:lnTo>
                    <a:lnTo>
                      <a:pt x="25" y="93"/>
                    </a:lnTo>
                    <a:lnTo>
                      <a:pt x="24" y="100"/>
                    </a:lnTo>
                    <a:lnTo>
                      <a:pt x="24" y="101"/>
                    </a:lnTo>
                    <a:lnTo>
                      <a:pt x="24" y="103"/>
                    </a:lnTo>
                    <a:lnTo>
                      <a:pt x="24" y="108"/>
                    </a:lnTo>
                    <a:lnTo>
                      <a:pt x="22" y="113"/>
                    </a:lnTo>
                    <a:lnTo>
                      <a:pt x="20" y="118"/>
                    </a:lnTo>
                    <a:lnTo>
                      <a:pt x="19" y="123"/>
                    </a:lnTo>
                    <a:lnTo>
                      <a:pt x="19" y="128"/>
                    </a:lnTo>
                    <a:lnTo>
                      <a:pt x="17" y="133"/>
                    </a:lnTo>
                    <a:lnTo>
                      <a:pt x="15" y="140"/>
                    </a:lnTo>
                    <a:lnTo>
                      <a:pt x="15" y="145"/>
                    </a:lnTo>
                    <a:lnTo>
                      <a:pt x="14" y="150"/>
                    </a:lnTo>
                    <a:lnTo>
                      <a:pt x="12" y="155"/>
                    </a:lnTo>
                    <a:lnTo>
                      <a:pt x="12" y="161"/>
                    </a:lnTo>
                    <a:lnTo>
                      <a:pt x="10" y="166"/>
                    </a:lnTo>
                    <a:lnTo>
                      <a:pt x="9" y="171"/>
                    </a:lnTo>
                    <a:lnTo>
                      <a:pt x="9" y="176"/>
                    </a:lnTo>
                    <a:lnTo>
                      <a:pt x="7" y="181"/>
                    </a:lnTo>
                    <a:lnTo>
                      <a:pt x="5" y="186"/>
                    </a:lnTo>
                    <a:lnTo>
                      <a:pt x="5" y="193"/>
                    </a:lnTo>
                    <a:lnTo>
                      <a:pt x="4" y="198"/>
                    </a:lnTo>
                    <a:lnTo>
                      <a:pt x="4" y="203"/>
                    </a:lnTo>
                    <a:lnTo>
                      <a:pt x="4" y="205"/>
                    </a:lnTo>
                    <a:lnTo>
                      <a:pt x="0" y="210"/>
                    </a:lnTo>
                    <a:lnTo>
                      <a:pt x="4" y="215"/>
                    </a:lnTo>
                    <a:lnTo>
                      <a:pt x="5" y="220"/>
                    </a:lnTo>
                    <a:lnTo>
                      <a:pt x="4" y="225"/>
                    </a:lnTo>
                    <a:lnTo>
                      <a:pt x="2" y="231"/>
                    </a:lnTo>
                    <a:lnTo>
                      <a:pt x="2" y="236"/>
                    </a:lnTo>
                    <a:lnTo>
                      <a:pt x="4" y="241"/>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83" name="Freeform 715"/>
              <p:cNvSpPr>
                <a:spLocks/>
              </p:cNvSpPr>
              <p:nvPr/>
            </p:nvSpPr>
            <p:spPr bwMode="auto">
              <a:xfrm>
                <a:off x="10314943" y="1438848"/>
                <a:ext cx="439576" cy="163848"/>
              </a:xfrm>
              <a:custGeom>
                <a:avLst/>
                <a:gdLst/>
                <a:ahLst/>
                <a:cxnLst>
                  <a:cxn ang="0">
                    <a:pos x="390" y="120"/>
                  </a:cxn>
                  <a:cxn ang="0">
                    <a:pos x="378" y="118"/>
                  </a:cxn>
                  <a:cxn ang="0">
                    <a:pos x="368" y="115"/>
                  </a:cxn>
                  <a:cxn ang="0">
                    <a:pos x="356" y="113"/>
                  </a:cxn>
                  <a:cxn ang="0">
                    <a:pos x="345" y="111"/>
                  </a:cxn>
                  <a:cxn ang="0">
                    <a:pos x="333" y="108"/>
                  </a:cxn>
                  <a:cxn ang="0">
                    <a:pos x="323" y="106"/>
                  </a:cxn>
                  <a:cxn ang="0">
                    <a:pos x="311" y="103"/>
                  </a:cxn>
                  <a:cxn ang="0">
                    <a:pos x="303" y="101"/>
                  </a:cxn>
                  <a:cxn ang="0">
                    <a:pos x="293" y="100"/>
                  </a:cxn>
                  <a:cxn ang="0">
                    <a:pos x="281" y="96"/>
                  </a:cxn>
                  <a:cxn ang="0">
                    <a:pos x="276" y="95"/>
                  </a:cxn>
                  <a:cxn ang="0">
                    <a:pos x="265" y="98"/>
                  </a:cxn>
                  <a:cxn ang="0">
                    <a:pos x="255" y="95"/>
                  </a:cxn>
                  <a:cxn ang="0">
                    <a:pos x="248" y="95"/>
                  </a:cxn>
                  <a:cxn ang="0">
                    <a:pos x="238" y="96"/>
                  </a:cxn>
                  <a:cxn ang="0">
                    <a:pos x="227" y="96"/>
                  </a:cxn>
                  <a:cxn ang="0">
                    <a:pos x="217" y="96"/>
                  </a:cxn>
                  <a:cxn ang="0">
                    <a:pos x="207" y="98"/>
                  </a:cxn>
                  <a:cxn ang="0">
                    <a:pos x="195" y="100"/>
                  </a:cxn>
                  <a:cxn ang="0">
                    <a:pos x="185" y="95"/>
                  </a:cxn>
                  <a:cxn ang="0">
                    <a:pos x="173" y="95"/>
                  </a:cxn>
                  <a:cxn ang="0">
                    <a:pos x="167" y="96"/>
                  </a:cxn>
                  <a:cxn ang="0">
                    <a:pos x="158" y="95"/>
                  </a:cxn>
                  <a:cxn ang="0">
                    <a:pos x="148" y="95"/>
                  </a:cxn>
                  <a:cxn ang="0">
                    <a:pos x="142" y="86"/>
                  </a:cxn>
                  <a:cxn ang="0">
                    <a:pos x="130" y="81"/>
                  </a:cxn>
                  <a:cxn ang="0">
                    <a:pos x="122" y="81"/>
                  </a:cxn>
                  <a:cxn ang="0">
                    <a:pos x="112" y="80"/>
                  </a:cxn>
                  <a:cxn ang="0">
                    <a:pos x="100" y="83"/>
                  </a:cxn>
                  <a:cxn ang="0">
                    <a:pos x="90" y="85"/>
                  </a:cxn>
                  <a:cxn ang="0">
                    <a:pos x="85" y="83"/>
                  </a:cxn>
                  <a:cxn ang="0">
                    <a:pos x="77" y="80"/>
                  </a:cxn>
                  <a:cxn ang="0">
                    <a:pos x="68" y="75"/>
                  </a:cxn>
                  <a:cxn ang="0">
                    <a:pos x="63" y="73"/>
                  </a:cxn>
                  <a:cxn ang="0">
                    <a:pos x="62" y="70"/>
                  </a:cxn>
                  <a:cxn ang="0">
                    <a:pos x="62" y="58"/>
                  </a:cxn>
                  <a:cxn ang="0">
                    <a:pos x="63" y="48"/>
                  </a:cxn>
                  <a:cxn ang="0">
                    <a:pos x="62" y="38"/>
                  </a:cxn>
                  <a:cxn ang="0">
                    <a:pos x="55" y="26"/>
                  </a:cxn>
                  <a:cxn ang="0">
                    <a:pos x="48" y="20"/>
                  </a:cxn>
                  <a:cxn ang="0">
                    <a:pos x="38" y="20"/>
                  </a:cxn>
                  <a:cxn ang="0">
                    <a:pos x="35" y="10"/>
                  </a:cxn>
                  <a:cxn ang="0">
                    <a:pos x="25" y="8"/>
                  </a:cxn>
                  <a:cxn ang="0">
                    <a:pos x="13" y="6"/>
                  </a:cxn>
                  <a:cxn ang="0">
                    <a:pos x="8" y="0"/>
                  </a:cxn>
                  <a:cxn ang="0">
                    <a:pos x="0" y="0"/>
                  </a:cxn>
                </a:cxnLst>
                <a:rect l="0" t="0" r="r" b="b"/>
                <a:pathLst>
                  <a:path w="395" h="121">
                    <a:moveTo>
                      <a:pt x="395" y="121"/>
                    </a:moveTo>
                    <a:lnTo>
                      <a:pt x="390" y="120"/>
                    </a:lnTo>
                    <a:lnTo>
                      <a:pt x="383" y="118"/>
                    </a:lnTo>
                    <a:lnTo>
                      <a:pt x="378" y="118"/>
                    </a:lnTo>
                    <a:lnTo>
                      <a:pt x="373" y="116"/>
                    </a:lnTo>
                    <a:lnTo>
                      <a:pt x="368" y="115"/>
                    </a:lnTo>
                    <a:lnTo>
                      <a:pt x="361" y="115"/>
                    </a:lnTo>
                    <a:lnTo>
                      <a:pt x="356" y="113"/>
                    </a:lnTo>
                    <a:lnTo>
                      <a:pt x="350" y="111"/>
                    </a:lnTo>
                    <a:lnTo>
                      <a:pt x="345" y="111"/>
                    </a:lnTo>
                    <a:lnTo>
                      <a:pt x="340" y="110"/>
                    </a:lnTo>
                    <a:lnTo>
                      <a:pt x="333" y="108"/>
                    </a:lnTo>
                    <a:lnTo>
                      <a:pt x="328" y="106"/>
                    </a:lnTo>
                    <a:lnTo>
                      <a:pt x="323" y="106"/>
                    </a:lnTo>
                    <a:lnTo>
                      <a:pt x="316" y="105"/>
                    </a:lnTo>
                    <a:lnTo>
                      <a:pt x="311" y="103"/>
                    </a:lnTo>
                    <a:lnTo>
                      <a:pt x="310" y="103"/>
                    </a:lnTo>
                    <a:lnTo>
                      <a:pt x="303" y="101"/>
                    </a:lnTo>
                    <a:lnTo>
                      <a:pt x="298" y="100"/>
                    </a:lnTo>
                    <a:lnTo>
                      <a:pt x="293" y="100"/>
                    </a:lnTo>
                    <a:lnTo>
                      <a:pt x="286" y="98"/>
                    </a:lnTo>
                    <a:lnTo>
                      <a:pt x="281" y="96"/>
                    </a:lnTo>
                    <a:lnTo>
                      <a:pt x="280" y="95"/>
                    </a:lnTo>
                    <a:lnTo>
                      <a:pt x="276" y="95"/>
                    </a:lnTo>
                    <a:lnTo>
                      <a:pt x="271" y="98"/>
                    </a:lnTo>
                    <a:lnTo>
                      <a:pt x="265" y="98"/>
                    </a:lnTo>
                    <a:lnTo>
                      <a:pt x="260" y="95"/>
                    </a:lnTo>
                    <a:lnTo>
                      <a:pt x="255" y="95"/>
                    </a:lnTo>
                    <a:lnTo>
                      <a:pt x="253" y="95"/>
                    </a:lnTo>
                    <a:lnTo>
                      <a:pt x="248" y="95"/>
                    </a:lnTo>
                    <a:lnTo>
                      <a:pt x="243" y="93"/>
                    </a:lnTo>
                    <a:lnTo>
                      <a:pt x="238" y="96"/>
                    </a:lnTo>
                    <a:lnTo>
                      <a:pt x="233" y="96"/>
                    </a:lnTo>
                    <a:lnTo>
                      <a:pt x="227" y="96"/>
                    </a:lnTo>
                    <a:lnTo>
                      <a:pt x="222" y="96"/>
                    </a:lnTo>
                    <a:lnTo>
                      <a:pt x="217" y="96"/>
                    </a:lnTo>
                    <a:lnTo>
                      <a:pt x="212" y="96"/>
                    </a:lnTo>
                    <a:lnTo>
                      <a:pt x="207" y="98"/>
                    </a:lnTo>
                    <a:lnTo>
                      <a:pt x="202" y="100"/>
                    </a:lnTo>
                    <a:lnTo>
                      <a:pt x="195" y="100"/>
                    </a:lnTo>
                    <a:lnTo>
                      <a:pt x="190" y="100"/>
                    </a:lnTo>
                    <a:lnTo>
                      <a:pt x="185" y="95"/>
                    </a:lnTo>
                    <a:lnTo>
                      <a:pt x="180" y="93"/>
                    </a:lnTo>
                    <a:lnTo>
                      <a:pt x="173" y="95"/>
                    </a:lnTo>
                    <a:lnTo>
                      <a:pt x="168" y="95"/>
                    </a:lnTo>
                    <a:lnTo>
                      <a:pt x="167" y="96"/>
                    </a:lnTo>
                    <a:lnTo>
                      <a:pt x="163" y="96"/>
                    </a:lnTo>
                    <a:lnTo>
                      <a:pt x="158" y="95"/>
                    </a:lnTo>
                    <a:lnTo>
                      <a:pt x="153" y="95"/>
                    </a:lnTo>
                    <a:lnTo>
                      <a:pt x="148" y="95"/>
                    </a:lnTo>
                    <a:lnTo>
                      <a:pt x="147" y="90"/>
                    </a:lnTo>
                    <a:lnTo>
                      <a:pt x="142" y="86"/>
                    </a:lnTo>
                    <a:lnTo>
                      <a:pt x="137" y="85"/>
                    </a:lnTo>
                    <a:lnTo>
                      <a:pt x="130" y="81"/>
                    </a:lnTo>
                    <a:lnTo>
                      <a:pt x="127" y="81"/>
                    </a:lnTo>
                    <a:lnTo>
                      <a:pt x="122" y="81"/>
                    </a:lnTo>
                    <a:lnTo>
                      <a:pt x="117" y="80"/>
                    </a:lnTo>
                    <a:lnTo>
                      <a:pt x="112" y="80"/>
                    </a:lnTo>
                    <a:lnTo>
                      <a:pt x="105" y="83"/>
                    </a:lnTo>
                    <a:lnTo>
                      <a:pt x="100" y="83"/>
                    </a:lnTo>
                    <a:lnTo>
                      <a:pt x="95" y="83"/>
                    </a:lnTo>
                    <a:lnTo>
                      <a:pt x="90" y="85"/>
                    </a:lnTo>
                    <a:lnTo>
                      <a:pt x="85" y="83"/>
                    </a:lnTo>
                    <a:lnTo>
                      <a:pt x="85" y="83"/>
                    </a:lnTo>
                    <a:lnTo>
                      <a:pt x="78" y="80"/>
                    </a:lnTo>
                    <a:lnTo>
                      <a:pt x="77" y="80"/>
                    </a:lnTo>
                    <a:lnTo>
                      <a:pt x="72" y="76"/>
                    </a:lnTo>
                    <a:lnTo>
                      <a:pt x="68" y="75"/>
                    </a:lnTo>
                    <a:lnTo>
                      <a:pt x="67" y="75"/>
                    </a:lnTo>
                    <a:lnTo>
                      <a:pt x="63" y="73"/>
                    </a:lnTo>
                    <a:lnTo>
                      <a:pt x="63" y="73"/>
                    </a:lnTo>
                    <a:lnTo>
                      <a:pt x="62" y="70"/>
                    </a:lnTo>
                    <a:lnTo>
                      <a:pt x="62" y="65"/>
                    </a:lnTo>
                    <a:lnTo>
                      <a:pt x="62" y="58"/>
                    </a:lnTo>
                    <a:lnTo>
                      <a:pt x="63" y="53"/>
                    </a:lnTo>
                    <a:lnTo>
                      <a:pt x="63" y="48"/>
                    </a:lnTo>
                    <a:lnTo>
                      <a:pt x="63" y="43"/>
                    </a:lnTo>
                    <a:lnTo>
                      <a:pt x="62" y="38"/>
                    </a:lnTo>
                    <a:lnTo>
                      <a:pt x="62" y="31"/>
                    </a:lnTo>
                    <a:lnTo>
                      <a:pt x="55" y="26"/>
                    </a:lnTo>
                    <a:lnTo>
                      <a:pt x="53" y="21"/>
                    </a:lnTo>
                    <a:lnTo>
                      <a:pt x="48" y="20"/>
                    </a:lnTo>
                    <a:lnTo>
                      <a:pt x="43" y="21"/>
                    </a:lnTo>
                    <a:lnTo>
                      <a:pt x="38" y="20"/>
                    </a:lnTo>
                    <a:lnTo>
                      <a:pt x="35" y="15"/>
                    </a:lnTo>
                    <a:lnTo>
                      <a:pt x="35" y="10"/>
                    </a:lnTo>
                    <a:lnTo>
                      <a:pt x="30" y="8"/>
                    </a:lnTo>
                    <a:lnTo>
                      <a:pt x="25" y="8"/>
                    </a:lnTo>
                    <a:lnTo>
                      <a:pt x="20" y="5"/>
                    </a:lnTo>
                    <a:lnTo>
                      <a:pt x="13" y="6"/>
                    </a:lnTo>
                    <a:lnTo>
                      <a:pt x="12" y="6"/>
                    </a:lnTo>
                    <a:lnTo>
                      <a:pt x="8" y="0"/>
                    </a:lnTo>
                    <a:lnTo>
                      <a:pt x="2" y="1"/>
                    </a:lnTo>
                    <a:lnTo>
                      <a:pt x="0" y="0"/>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84" name="Freeform 716"/>
              <p:cNvSpPr>
                <a:spLocks/>
              </p:cNvSpPr>
              <p:nvPr/>
            </p:nvSpPr>
            <p:spPr bwMode="auto">
              <a:xfrm>
                <a:off x="10200319" y="1893833"/>
                <a:ext cx="272649" cy="89372"/>
              </a:xfrm>
              <a:custGeom>
                <a:avLst/>
                <a:gdLst/>
                <a:ahLst/>
                <a:cxnLst>
                  <a:cxn ang="0">
                    <a:pos x="0" y="0"/>
                  </a:cxn>
                  <a:cxn ang="0">
                    <a:pos x="5" y="2"/>
                  </a:cxn>
                  <a:cxn ang="0">
                    <a:pos x="10" y="3"/>
                  </a:cxn>
                  <a:cxn ang="0">
                    <a:pos x="16" y="5"/>
                  </a:cxn>
                  <a:cxn ang="0">
                    <a:pos x="21" y="7"/>
                  </a:cxn>
                  <a:cxn ang="0">
                    <a:pos x="28" y="8"/>
                  </a:cxn>
                  <a:cxn ang="0">
                    <a:pos x="33" y="10"/>
                  </a:cxn>
                  <a:cxn ang="0">
                    <a:pos x="38" y="12"/>
                  </a:cxn>
                  <a:cxn ang="0">
                    <a:pos x="45" y="13"/>
                  </a:cxn>
                  <a:cxn ang="0">
                    <a:pos x="50" y="15"/>
                  </a:cxn>
                  <a:cxn ang="0">
                    <a:pos x="56" y="17"/>
                  </a:cxn>
                  <a:cxn ang="0">
                    <a:pos x="61" y="18"/>
                  </a:cxn>
                  <a:cxn ang="0">
                    <a:pos x="68" y="20"/>
                  </a:cxn>
                  <a:cxn ang="0">
                    <a:pos x="73" y="22"/>
                  </a:cxn>
                  <a:cxn ang="0">
                    <a:pos x="80" y="23"/>
                  </a:cxn>
                  <a:cxn ang="0">
                    <a:pos x="85" y="25"/>
                  </a:cxn>
                  <a:cxn ang="0">
                    <a:pos x="91" y="27"/>
                  </a:cxn>
                  <a:cxn ang="0">
                    <a:pos x="95" y="27"/>
                  </a:cxn>
                  <a:cxn ang="0">
                    <a:pos x="100" y="28"/>
                  </a:cxn>
                  <a:cxn ang="0">
                    <a:pos x="105" y="30"/>
                  </a:cxn>
                  <a:cxn ang="0">
                    <a:pos x="111" y="32"/>
                  </a:cxn>
                  <a:cxn ang="0">
                    <a:pos x="116" y="33"/>
                  </a:cxn>
                  <a:cxn ang="0">
                    <a:pos x="123" y="35"/>
                  </a:cxn>
                  <a:cxn ang="0">
                    <a:pos x="128" y="36"/>
                  </a:cxn>
                  <a:cxn ang="0">
                    <a:pos x="133" y="38"/>
                  </a:cxn>
                  <a:cxn ang="0">
                    <a:pos x="136" y="38"/>
                  </a:cxn>
                  <a:cxn ang="0">
                    <a:pos x="140" y="40"/>
                  </a:cxn>
                  <a:cxn ang="0">
                    <a:pos x="146" y="41"/>
                  </a:cxn>
                  <a:cxn ang="0">
                    <a:pos x="151" y="41"/>
                  </a:cxn>
                  <a:cxn ang="0">
                    <a:pos x="156" y="43"/>
                  </a:cxn>
                  <a:cxn ang="0">
                    <a:pos x="161" y="45"/>
                  </a:cxn>
                  <a:cxn ang="0">
                    <a:pos x="165" y="46"/>
                  </a:cxn>
                  <a:cxn ang="0">
                    <a:pos x="170" y="48"/>
                  </a:cxn>
                  <a:cxn ang="0">
                    <a:pos x="176" y="48"/>
                  </a:cxn>
                  <a:cxn ang="0">
                    <a:pos x="181" y="50"/>
                  </a:cxn>
                  <a:cxn ang="0">
                    <a:pos x="188" y="51"/>
                  </a:cxn>
                  <a:cxn ang="0">
                    <a:pos x="195" y="53"/>
                  </a:cxn>
                  <a:cxn ang="0">
                    <a:pos x="200" y="55"/>
                  </a:cxn>
                  <a:cxn ang="0">
                    <a:pos x="206" y="56"/>
                  </a:cxn>
                  <a:cxn ang="0">
                    <a:pos x="211" y="58"/>
                  </a:cxn>
                  <a:cxn ang="0">
                    <a:pos x="216" y="60"/>
                  </a:cxn>
                  <a:cxn ang="0">
                    <a:pos x="221" y="60"/>
                  </a:cxn>
                  <a:cxn ang="0">
                    <a:pos x="226" y="61"/>
                  </a:cxn>
                  <a:cxn ang="0">
                    <a:pos x="230" y="61"/>
                  </a:cxn>
                  <a:cxn ang="0">
                    <a:pos x="233" y="63"/>
                  </a:cxn>
                  <a:cxn ang="0">
                    <a:pos x="240" y="65"/>
                  </a:cxn>
                  <a:cxn ang="0">
                    <a:pos x="245" y="66"/>
                  </a:cxn>
                </a:cxnLst>
                <a:rect l="0" t="0" r="r" b="b"/>
                <a:pathLst>
                  <a:path w="245" h="66">
                    <a:moveTo>
                      <a:pt x="0" y="0"/>
                    </a:moveTo>
                    <a:lnTo>
                      <a:pt x="5" y="2"/>
                    </a:lnTo>
                    <a:lnTo>
                      <a:pt x="10" y="3"/>
                    </a:lnTo>
                    <a:lnTo>
                      <a:pt x="16" y="5"/>
                    </a:lnTo>
                    <a:lnTo>
                      <a:pt x="21" y="7"/>
                    </a:lnTo>
                    <a:lnTo>
                      <a:pt x="28" y="8"/>
                    </a:lnTo>
                    <a:lnTo>
                      <a:pt x="33" y="10"/>
                    </a:lnTo>
                    <a:lnTo>
                      <a:pt x="38" y="12"/>
                    </a:lnTo>
                    <a:lnTo>
                      <a:pt x="45" y="13"/>
                    </a:lnTo>
                    <a:lnTo>
                      <a:pt x="50" y="15"/>
                    </a:lnTo>
                    <a:lnTo>
                      <a:pt x="56" y="17"/>
                    </a:lnTo>
                    <a:lnTo>
                      <a:pt x="61" y="18"/>
                    </a:lnTo>
                    <a:lnTo>
                      <a:pt x="68" y="20"/>
                    </a:lnTo>
                    <a:lnTo>
                      <a:pt x="73" y="22"/>
                    </a:lnTo>
                    <a:lnTo>
                      <a:pt x="80" y="23"/>
                    </a:lnTo>
                    <a:lnTo>
                      <a:pt x="85" y="25"/>
                    </a:lnTo>
                    <a:lnTo>
                      <a:pt x="91" y="27"/>
                    </a:lnTo>
                    <a:lnTo>
                      <a:pt x="95" y="27"/>
                    </a:lnTo>
                    <a:lnTo>
                      <a:pt x="100" y="28"/>
                    </a:lnTo>
                    <a:lnTo>
                      <a:pt x="105" y="30"/>
                    </a:lnTo>
                    <a:lnTo>
                      <a:pt x="111" y="32"/>
                    </a:lnTo>
                    <a:lnTo>
                      <a:pt x="116" y="33"/>
                    </a:lnTo>
                    <a:lnTo>
                      <a:pt x="123" y="35"/>
                    </a:lnTo>
                    <a:lnTo>
                      <a:pt x="128" y="36"/>
                    </a:lnTo>
                    <a:lnTo>
                      <a:pt x="133" y="38"/>
                    </a:lnTo>
                    <a:lnTo>
                      <a:pt x="136" y="38"/>
                    </a:lnTo>
                    <a:lnTo>
                      <a:pt x="140" y="40"/>
                    </a:lnTo>
                    <a:lnTo>
                      <a:pt x="146" y="41"/>
                    </a:lnTo>
                    <a:lnTo>
                      <a:pt x="151" y="41"/>
                    </a:lnTo>
                    <a:lnTo>
                      <a:pt x="156" y="43"/>
                    </a:lnTo>
                    <a:lnTo>
                      <a:pt x="161" y="45"/>
                    </a:lnTo>
                    <a:lnTo>
                      <a:pt x="165" y="46"/>
                    </a:lnTo>
                    <a:lnTo>
                      <a:pt x="170" y="48"/>
                    </a:lnTo>
                    <a:lnTo>
                      <a:pt x="176" y="48"/>
                    </a:lnTo>
                    <a:lnTo>
                      <a:pt x="181" y="50"/>
                    </a:lnTo>
                    <a:lnTo>
                      <a:pt x="188" y="51"/>
                    </a:lnTo>
                    <a:lnTo>
                      <a:pt x="195" y="53"/>
                    </a:lnTo>
                    <a:lnTo>
                      <a:pt x="200" y="55"/>
                    </a:lnTo>
                    <a:lnTo>
                      <a:pt x="206" y="56"/>
                    </a:lnTo>
                    <a:lnTo>
                      <a:pt x="211" y="58"/>
                    </a:lnTo>
                    <a:lnTo>
                      <a:pt x="216" y="60"/>
                    </a:lnTo>
                    <a:lnTo>
                      <a:pt x="221" y="60"/>
                    </a:lnTo>
                    <a:lnTo>
                      <a:pt x="226" y="61"/>
                    </a:lnTo>
                    <a:lnTo>
                      <a:pt x="230" y="61"/>
                    </a:lnTo>
                    <a:lnTo>
                      <a:pt x="233" y="63"/>
                    </a:lnTo>
                    <a:lnTo>
                      <a:pt x="240" y="65"/>
                    </a:lnTo>
                    <a:lnTo>
                      <a:pt x="245" y="66"/>
                    </a:lnTo>
                  </a:path>
                </a:pathLst>
              </a:custGeom>
              <a:noFill/>
              <a:ln w="4763" cap="flat">
                <a:solidFill>
                  <a:srgbClr val="9B9B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85" name="Rectangle 717"/>
              <p:cNvSpPr>
                <a:spLocks noChangeArrowheads="1"/>
              </p:cNvSpPr>
              <p:nvPr/>
            </p:nvSpPr>
            <p:spPr bwMode="auto">
              <a:xfrm>
                <a:off x="12302496" y="1356247"/>
                <a:ext cx="1013808" cy="19228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AvantGarde Md BT" pitchFamily="34" charset="0"/>
                    <a:cs typeface="Arial" pitchFamily="34" charset="0"/>
                  </a:rPr>
                  <a:t>INDIANAPOLIS</a:t>
                </a:r>
                <a:endParaRPr lang="en-US" dirty="0">
                  <a:solidFill>
                    <a:srgbClr val="000000"/>
                  </a:solidFill>
                  <a:latin typeface="Arial" pitchFamily="34" charset="0"/>
                  <a:cs typeface="Arial" pitchFamily="34" charset="0"/>
                </a:endParaRPr>
              </a:p>
            </p:txBody>
          </p:sp>
          <p:sp>
            <p:nvSpPr>
              <p:cNvPr id="1886" name="Rectangle 718"/>
              <p:cNvSpPr>
                <a:spLocks noChangeArrowheads="1"/>
              </p:cNvSpPr>
              <p:nvPr/>
            </p:nvSpPr>
            <p:spPr bwMode="auto">
              <a:xfrm>
                <a:off x="13123154" y="1736199"/>
                <a:ext cx="595376" cy="1800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AvantGarde Md BT" pitchFamily="34" charset="0"/>
                    <a:cs typeface="Arial" pitchFamily="34" charset="0"/>
                  </a:rPr>
                  <a:t>NEW YORK</a:t>
                </a:r>
                <a:endParaRPr lang="en-US" dirty="0">
                  <a:solidFill>
                    <a:srgbClr val="000000"/>
                  </a:solidFill>
                  <a:latin typeface="Arial" pitchFamily="34" charset="0"/>
                  <a:cs typeface="Arial" pitchFamily="34" charset="0"/>
                </a:endParaRPr>
              </a:p>
            </p:txBody>
          </p:sp>
          <p:sp>
            <p:nvSpPr>
              <p:cNvPr id="1887" name="Rectangle 721"/>
              <p:cNvSpPr>
                <a:spLocks noChangeArrowheads="1"/>
              </p:cNvSpPr>
              <p:nvPr/>
            </p:nvSpPr>
            <p:spPr bwMode="auto">
              <a:xfrm>
                <a:off x="13367982" y="1889487"/>
                <a:ext cx="97931" cy="1205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000000"/>
                    </a:solidFill>
                    <a:latin typeface="AvantGarde Md BT" pitchFamily="34" charset="0"/>
                    <a:cs typeface="Arial" pitchFamily="34" charset="0"/>
                  </a:rPr>
                  <a:t>63</a:t>
                </a:r>
                <a:endParaRPr lang="en-US" dirty="0">
                  <a:solidFill>
                    <a:srgbClr val="000000"/>
                  </a:solidFill>
                  <a:latin typeface="Arial" pitchFamily="34" charset="0"/>
                  <a:cs typeface="Arial" pitchFamily="34" charset="0"/>
                </a:endParaRPr>
              </a:p>
            </p:txBody>
          </p:sp>
          <p:sp>
            <p:nvSpPr>
              <p:cNvPr id="1888" name="Rectangle 722"/>
              <p:cNvSpPr>
                <a:spLocks noChangeArrowheads="1"/>
              </p:cNvSpPr>
              <p:nvPr/>
            </p:nvSpPr>
            <p:spPr bwMode="auto">
              <a:xfrm>
                <a:off x="13114724" y="2057139"/>
                <a:ext cx="593150" cy="1895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AvantGarde Md BT" pitchFamily="34" charset="0"/>
                    <a:cs typeface="Arial" pitchFamily="34" charset="0"/>
                  </a:rPr>
                  <a:t>PITTSBURGH</a:t>
                </a:r>
                <a:endParaRPr lang="en-US" dirty="0">
                  <a:solidFill>
                    <a:srgbClr val="000000"/>
                  </a:solidFill>
                  <a:latin typeface="Arial" pitchFamily="34" charset="0"/>
                  <a:cs typeface="Arial" pitchFamily="34" charset="0"/>
                </a:endParaRPr>
              </a:p>
            </p:txBody>
          </p:sp>
          <p:sp>
            <p:nvSpPr>
              <p:cNvPr id="1889" name="Rectangle 723"/>
              <p:cNvSpPr>
                <a:spLocks noChangeArrowheads="1"/>
              </p:cNvSpPr>
              <p:nvPr/>
            </p:nvSpPr>
            <p:spPr bwMode="auto">
              <a:xfrm>
                <a:off x="13182608" y="2202030"/>
                <a:ext cx="235926" cy="12051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800" dirty="0">
                    <a:solidFill>
                      <a:srgbClr val="000000"/>
                    </a:solidFill>
                    <a:latin typeface="AvantGarde Md BT" pitchFamily="34" charset="0"/>
                    <a:cs typeface="Arial" pitchFamily="34" charset="0"/>
                  </a:rPr>
                  <a:t>55</a:t>
                </a:r>
                <a:endParaRPr lang="en-US" dirty="0">
                  <a:solidFill>
                    <a:srgbClr val="000000"/>
                  </a:solidFill>
                  <a:latin typeface="Arial" pitchFamily="34" charset="0"/>
                  <a:cs typeface="Arial" pitchFamily="34" charset="0"/>
                </a:endParaRPr>
              </a:p>
            </p:txBody>
          </p:sp>
          <p:sp>
            <p:nvSpPr>
              <p:cNvPr id="1890" name="Rectangle 724"/>
              <p:cNvSpPr>
                <a:spLocks noChangeArrowheads="1"/>
              </p:cNvSpPr>
              <p:nvPr/>
            </p:nvSpPr>
            <p:spPr bwMode="auto">
              <a:xfrm>
                <a:off x="13409087" y="1442911"/>
                <a:ext cx="682177" cy="19228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AvantGarde Md BT" pitchFamily="34" charset="0"/>
                    <a:cs typeface="Arial" pitchFamily="34" charset="0"/>
                  </a:rPr>
                  <a:t>BOSTON</a:t>
                </a:r>
                <a:endParaRPr lang="en-US" dirty="0">
                  <a:solidFill>
                    <a:srgbClr val="000000"/>
                  </a:solidFill>
                  <a:latin typeface="Arial" pitchFamily="34" charset="0"/>
                  <a:cs typeface="Arial" pitchFamily="34" charset="0"/>
                </a:endParaRPr>
              </a:p>
            </p:txBody>
          </p:sp>
          <p:sp>
            <p:nvSpPr>
              <p:cNvPr id="1891" name="Rectangle 725"/>
              <p:cNvSpPr>
                <a:spLocks noChangeArrowheads="1"/>
              </p:cNvSpPr>
              <p:nvPr/>
            </p:nvSpPr>
            <p:spPr bwMode="auto">
              <a:xfrm>
                <a:off x="13666852" y="1602697"/>
                <a:ext cx="97931" cy="1205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000000"/>
                    </a:solidFill>
                    <a:latin typeface="AvantGarde Md BT" pitchFamily="34" charset="0"/>
                    <a:cs typeface="Arial" pitchFamily="34" charset="0"/>
                  </a:rPr>
                  <a:t>77</a:t>
                </a:r>
                <a:endParaRPr lang="en-US" dirty="0">
                  <a:solidFill>
                    <a:srgbClr val="000000"/>
                  </a:solidFill>
                  <a:latin typeface="Arial" pitchFamily="34" charset="0"/>
                  <a:cs typeface="Arial" pitchFamily="34" charset="0"/>
                </a:endParaRPr>
              </a:p>
            </p:txBody>
          </p:sp>
          <p:sp>
            <p:nvSpPr>
              <p:cNvPr id="1892" name="Rectangle 726"/>
              <p:cNvSpPr>
                <a:spLocks noChangeArrowheads="1"/>
              </p:cNvSpPr>
              <p:nvPr/>
            </p:nvSpPr>
            <p:spPr bwMode="auto">
              <a:xfrm>
                <a:off x="10697764" y="1578323"/>
                <a:ext cx="410642" cy="1800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AvantGarde Md BT" pitchFamily="34" charset="0"/>
                    <a:cs typeface="Arial" pitchFamily="34" charset="0"/>
                  </a:rPr>
                  <a:t>SEATTLE</a:t>
                </a:r>
                <a:endParaRPr lang="en-US" dirty="0">
                  <a:solidFill>
                    <a:srgbClr val="000000"/>
                  </a:solidFill>
                  <a:latin typeface="Arial" pitchFamily="34" charset="0"/>
                  <a:cs typeface="Arial" pitchFamily="34" charset="0"/>
                </a:endParaRPr>
              </a:p>
            </p:txBody>
          </p:sp>
          <p:sp>
            <p:nvSpPr>
              <p:cNvPr id="1893" name="Rectangle 729"/>
              <p:cNvSpPr>
                <a:spLocks noChangeArrowheads="1"/>
              </p:cNvSpPr>
              <p:nvPr/>
            </p:nvSpPr>
            <p:spPr bwMode="auto">
              <a:xfrm>
                <a:off x="10884988" y="1757202"/>
                <a:ext cx="97931" cy="1205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000000"/>
                    </a:solidFill>
                    <a:latin typeface="AvantGarde Md BT" pitchFamily="34" charset="0"/>
                    <a:cs typeface="Arial" pitchFamily="34" charset="0"/>
                  </a:rPr>
                  <a:t>78</a:t>
                </a:r>
                <a:endParaRPr lang="en-US" dirty="0">
                  <a:solidFill>
                    <a:srgbClr val="000000"/>
                  </a:solidFill>
                  <a:latin typeface="Arial" pitchFamily="34" charset="0"/>
                  <a:cs typeface="Arial" pitchFamily="34" charset="0"/>
                </a:endParaRPr>
              </a:p>
            </p:txBody>
          </p:sp>
          <p:sp>
            <p:nvSpPr>
              <p:cNvPr id="1894" name="Rectangle 730"/>
              <p:cNvSpPr>
                <a:spLocks noChangeArrowheads="1"/>
              </p:cNvSpPr>
              <p:nvPr/>
            </p:nvSpPr>
            <p:spPr bwMode="auto">
              <a:xfrm>
                <a:off x="12556226" y="2631828"/>
                <a:ext cx="657695" cy="1800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FFFFFF"/>
                    </a:solidFill>
                    <a:latin typeface="AvantGarde Md BT" pitchFamily="34" charset="0"/>
                    <a:cs typeface="Arial" pitchFamily="34" charset="0"/>
                  </a:rPr>
                  <a:t>CINCINNATI</a:t>
                </a:r>
                <a:endParaRPr lang="en-US" dirty="0">
                  <a:solidFill>
                    <a:srgbClr val="FFFFFF"/>
                  </a:solidFill>
                  <a:latin typeface="Arial" pitchFamily="34" charset="0"/>
                  <a:cs typeface="Arial" pitchFamily="34" charset="0"/>
                </a:endParaRPr>
              </a:p>
            </p:txBody>
          </p:sp>
          <p:sp>
            <p:nvSpPr>
              <p:cNvPr id="1895" name="Rectangle 733"/>
              <p:cNvSpPr>
                <a:spLocks noChangeArrowheads="1"/>
              </p:cNvSpPr>
              <p:nvPr/>
            </p:nvSpPr>
            <p:spPr bwMode="auto">
              <a:xfrm>
                <a:off x="12737621" y="2787551"/>
                <a:ext cx="122414" cy="1503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FFFFFF"/>
                    </a:solidFill>
                    <a:latin typeface="AvantGarde Md BT" pitchFamily="34" charset="0"/>
                    <a:cs typeface="Arial" pitchFamily="34" charset="0"/>
                  </a:rPr>
                  <a:t>79</a:t>
                </a:r>
                <a:endParaRPr lang="en-US" dirty="0">
                  <a:solidFill>
                    <a:srgbClr val="FFFFFF"/>
                  </a:solidFill>
                  <a:latin typeface="Arial" pitchFamily="34" charset="0"/>
                  <a:cs typeface="Arial" pitchFamily="34" charset="0"/>
                </a:endParaRPr>
              </a:p>
            </p:txBody>
          </p:sp>
          <p:sp>
            <p:nvSpPr>
              <p:cNvPr id="1896" name="Rectangle 734"/>
              <p:cNvSpPr>
                <a:spLocks noChangeArrowheads="1"/>
              </p:cNvSpPr>
              <p:nvPr/>
            </p:nvSpPr>
            <p:spPr bwMode="auto">
              <a:xfrm>
                <a:off x="9982200" y="2428710"/>
                <a:ext cx="940360" cy="1800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AvantGarde Md BT" pitchFamily="34" charset="0"/>
                    <a:cs typeface="Arial" pitchFamily="34" charset="0"/>
                  </a:rPr>
                  <a:t>SAN FRANCISCO</a:t>
                </a:r>
                <a:endParaRPr lang="en-US" dirty="0">
                  <a:solidFill>
                    <a:srgbClr val="000000"/>
                  </a:solidFill>
                  <a:latin typeface="Arial" pitchFamily="34" charset="0"/>
                  <a:cs typeface="Arial" pitchFamily="34" charset="0"/>
                </a:endParaRPr>
              </a:p>
            </p:txBody>
          </p:sp>
          <p:sp>
            <p:nvSpPr>
              <p:cNvPr id="1897" name="Rectangle 737"/>
              <p:cNvSpPr>
                <a:spLocks noChangeArrowheads="1"/>
              </p:cNvSpPr>
              <p:nvPr/>
            </p:nvSpPr>
            <p:spPr bwMode="auto">
              <a:xfrm>
                <a:off x="10308266" y="2602037"/>
                <a:ext cx="148009" cy="1205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000000"/>
                    </a:solidFill>
                    <a:latin typeface="AvantGarde Md BT" pitchFamily="34" charset="0"/>
                    <a:cs typeface="Arial" pitchFamily="34" charset="0"/>
                  </a:rPr>
                  <a:t>141</a:t>
                </a:r>
                <a:endParaRPr lang="en-US" dirty="0">
                  <a:solidFill>
                    <a:srgbClr val="000000"/>
                  </a:solidFill>
                  <a:latin typeface="Arial" pitchFamily="34" charset="0"/>
                  <a:cs typeface="Arial" pitchFamily="34" charset="0"/>
                </a:endParaRPr>
              </a:p>
            </p:txBody>
          </p:sp>
          <p:sp>
            <p:nvSpPr>
              <p:cNvPr id="1898" name="Rectangle 738"/>
              <p:cNvSpPr>
                <a:spLocks noChangeArrowheads="1"/>
              </p:cNvSpPr>
              <p:nvPr/>
            </p:nvSpPr>
            <p:spPr bwMode="auto">
              <a:xfrm>
                <a:off x="12234269" y="1988621"/>
                <a:ext cx="577570" cy="1800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AvantGarde Md BT" pitchFamily="34" charset="0"/>
                    <a:cs typeface="Arial" pitchFamily="34" charset="0"/>
                  </a:rPr>
                  <a:t>CHICAGO</a:t>
                </a:r>
                <a:endParaRPr lang="en-US" dirty="0">
                  <a:solidFill>
                    <a:srgbClr val="000000"/>
                  </a:solidFill>
                  <a:latin typeface="Arial" pitchFamily="34" charset="0"/>
                  <a:cs typeface="Arial" pitchFamily="34" charset="0"/>
                </a:endParaRPr>
              </a:p>
            </p:txBody>
          </p:sp>
          <p:sp>
            <p:nvSpPr>
              <p:cNvPr id="1899" name="Rectangle 741"/>
              <p:cNvSpPr>
                <a:spLocks noChangeArrowheads="1"/>
              </p:cNvSpPr>
              <p:nvPr/>
            </p:nvSpPr>
            <p:spPr bwMode="auto">
              <a:xfrm flipH="1">
                <a:off x="12490225" y="2159240"/>
                <a:ext cx="321614" cy="12051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800" dirty="0">
                    <a:solidFill>
                      <a:srgbClr val="000000"/>
                    </a:solidFill>
                    <a:latin typeface="AvantGarde Md BT" pitchFamily="34" charset="0"/>
                    <a:cs typeface="Arial" pitchFamily="34" charset="0"/>
                  </a:rPr>
                  <a:t>152</a:t>
                </a:r>
                <a:endParaRPr lang="en-US" dirty="0">
                  <a:solidFill>
                    <a:srgbClr val="000000"/>
                  </a:solidFill>
                  <a:latin typeface="Arial" pitchFamily="34" charset="0"/>
                  <a:cs typeface="Arial" pitchFamily="34" charset="0"/>
                </a:endParaRPr>
              </a:p>
            </p:txBody>
          </p:sp>
          <p:sp>
            <p:nvSpPr>
              <p:cNvPr id="1900" name="Rectangle 742"/>
              <p:cNvSpPr>
                <a:spLocks noChangeArrowheads="1"/>
              </p:cNvSpPr>
              <p:nvPr/>
            </p:nvSpPr>
            <p:spPr bwMode="auto">
              <a:xfrm>
                <a:off x="11404425" y="2396211"/>
                <a:ext cx="584247" cy="19228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AvantGarde Md BT" pitchFamily="34" charset="0"/>
                    <a:cs typeface="Arial" pitchFamily="34" charset="0"/>
                  </a:rPr>
                  <a:t>TOPEKA</a:t>
                </a:r>
                <a:endParaRPr lang="en-US" dirty="0">
                  <a:solidFill>
                    <a:srgbClr val="000000"/>
                  </a:solidFill>
                  <a:latin typeface="Arial" pitchFamily="34" charset="0"/>
                  <a:cs typeface="Arial" pitchFamily="34" charset="0"/>
                </a:endParaRPr>
              </a:p>
            </p:txBody>
          </p:sp>
          <p:sp>
            <p:nvSpPr>
              <p:cNvPr id="1901" name="Rectangle 743"/>
              <p:cNvSpPr>
                <a:spLocks noChangeArrowheads="1"/>
              </p:cNvSpPr>
              <p:nvPr/>
            </p:nvSpPr>
            <p:spPr bwMode="auto">
              <a:xfrm>
                <a:off x="11553547" y="1673111"/>
                <a:ext cx="970407" cy="19228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FFFFFF"/>
                    </a:solidFill>
                    <a:latin typeface="AvantGarde Md BT" pitchFamily="34" charset="0"/>
                    <a:cs typeface="Arial" pitchFamily="34" charset="0"/>
                  </a:rPr>
                  <a:t>DES MOINES</a:t>
                </a:r>
                <a:endParaRPr lang="en-US" dirty="0">
                  <a:solidFill>
                    <a:srgbClr val="FFFFFF"/>
                  </a:solidFill>
                  <a:latin typeface="Arial" pitchFamily="34" charset="0"/>
                  <a:cs typeface="Arial" pitchFamily="34" charset="0"/>
                </a:endParaRPr>
              </a:p>
            </p:txBody>
          </p:sp>
          <p:sp>
            <p:nvSpPr>
              <p:cNvPr id="1902" name="Rectangle 744"/>
              <p:cNvSpPr>
                <a:spLocks noChangeArrowheads="1"/>
              </p:cNvSpPr>
              <p:nvPr/>
            </p:nvSpPr>
            <p:spPr bwMode="auto">
              <a:xfrm>
                <a:off x="11867754" y="1897589"/>
                <a:ext cx="159138" cy="1354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dirty="0">
                    <a:solidFill>
                      <a:srgbClr val="FFFFFF"/>
                    </a:solidFill>
                    <a:latin typeface="Arial" pitchFamily="34" charset="0"/>
                    <a:cs typeface="Arial" pitchFamily="34" charset="0"/>
                  </a:rPr>
                  <a:t>180</a:t>
                </a:r>
              </a:p>
            </p:txBody>
          </p:sp>
          <p:sp>
            <p:nvSpPr>
              <p:cNvPr id="1903" name="Rectangle 745"/>
              <p:cNvSpPr>
                <a:spLocks noChangeArrowheads="1"/>
              </p:cNvSpPr>
              <p:nvPr/>
            </p:nvSpPr>
            <p:spPr bwMode="auto">
              <a:xfrm>
                <a:off x="11638124" y="3276389"/>
                <a:ext cx="408417" cy="1800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FFFFFF"/>
                    </a:solidFill>
                    <a:latin typeface="AvantGarde Md BT" pitchFamily="34" charset="0"/>
                    <a:cs typeface="Arial" pitchFamily="34" charset="0"/>
                  </a:rPr>
                  <a:t>DALLAS</a:t>
                </a:r>
                <a:endParaRPr lang="en-US" dirty="0">
                  <a:solidFill>
                    <a:srgbClr val="FFFFFF"/>
                  </a:solidFill>
                  <a:latin typeface="Arial" pitchFamily="34" charset="0"/>
                  <a:cs typeface="Arial" pitchFamily="34" charset="0"/>
                </a:endParaRPr>
              </a:p>
            </p:txBody>
          </p:sp>
          <p:sp>
            <p:nvSpPr>
              <p:cNvPr id="1904" name="Rectangle 749"/>
              <p:cNvSpPr>
                <a:spLocks noChangeArrowheads="1"/>
              </p:cNvSpPr>
              <p:nvPr/>
            </p:nvSpPr>
            <p:spPr bwMode="auto">
              <a:xfrm>
                <a:off x="12676414" y="3020460"/>
                <a:ext cx="458495" cy="1800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FFFFFF"/>
                    </a:solidFill>
                    <a:latin typeface="AvantGarde Md BT" pitchFamily="34" charset="0"/>
                    <a:cs typeface="Arial" pitchFamily="34" charset="0"/>
                  </a:rPr>
                  <a:t>ATLANTA</a:t>
                </a:r>
                <a:endParaRPr lang="en-US" dirty="0">
                  <a:solidFill>
                    <a:srgbClr val="FFFFFF"/>
                  </a:solidFill>
                  <a:latin typeface="Arial" pitchFamily="34" charset="0"/>
                  <a:cs typeface="Arial" pitchFamily="34" charset="0"/>
                </a:endParaRPr>
              </a:p>
            </p:txBody>
          </p:sp>
          <p:sp>
            <p:nvSpPr>
              <p:cNvPr id="1905" name="Rectangle 755"/>
              <p:cNvSpPr>
                <a:spLocks noChangeArrowheads="1"/>
              </p:cNvSpPr>
              <p:nvPr/>
            </p:nvSpPr>
            <p:spPr bwMode="auto">
              <a:xfrm>
                <a:off x="12981336" y="3166705"/>
                <a:ext cx="0" cy="2356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solidFill>
                    <a:srgbClr val="000000"/>
                  </a:solidFill>
                  <a:latin typeface="Arial" pitchFamily="34" charset="0"/>
                  <a:cs typeface="Arial" pitchFamily="34" charset="0"/>
                </a:endParaRPr>
              </a:p>
            </p:txBody>
          </p:sp>
          <p:sp>
            <p:nvSpPr>
              <p:cNvPr id="1958" name="Rectangle 741"/>
              <p:cNvSpPr>
                <a:spLocks noChangeArrowheads="1"/>
              </p:cNvSpPr>
              <p:nvPr/>
            </p:nvSpPr>
            <p:spPr bwMode="auto">
              <a:xfrm>
                <a:off x="11506200" y="2571754"/>
                <a:ext cx="367148"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800" dirty="0">
                    <a:solidFill>
                      <a:srgbClr val="000000"/>
                    </a:solidFill>
                    <a:latin typeface="AvantGarde Md BT" pitchFamily="34" charset="0"/>
                    <a:cs typeface="Arial" pitchFamily="34" charset="0"/>
                  </a:rPr>
                  <a:t>170</a:t>
                </a:r>
                <a:endParaRPr lang="en-US" dirty="0">
                  <a:solidFill>
                    <a:srgbClr val="000000"/>
                  </a:solidFill>
                  <a:latin typeface="Arial" pitchFamily="34" charset="0"/>
                  <a:cs typeface="Arial" pitchFamily="34" charset="0"/>
                </a:endParaRPr>
              </a:p>
            </p:txBody>
          </p:sp>
          <p:sp>
            <p:nvSpPr>
              <p:cNvPr id="1959" name="Rectangle 741"/>
              <p:cNvSpPr>
                <a:spLocks noChangeArrowheads="1"/>
              </p:cNvSpPr>
              <p:nvPr/>
            </p:nvSpPr>
            <p:spPr bwMode="auto">
              <a:xfrm>
                <a:off x="11811000" y="3441486"/>
                <a:ext cx="177934"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FFFFFF"/>
                    </a:solidFill>
                    <a:latin typeface="AvantGarde Md BT" pitchFamily="34" charset="0"/>
                    <a:cs typeface="Arial" pitchFamily="34" charset="0"/>
                  </a:rPr>
                  <a:t>181</a:t>
                </a:r>
                <a:endParaRPr lang="en-US" dirty="0">
                  <a:solidFill>
                    <a:srgbClr val="FFFFFF"/>
                  </a:solidFill>
                  <a:latin typeface="Arial" pitchFamily="34" charset="0"/>
                  <a:cs typeface="Arial" pitchFamily="34" charset="0"/>
                </a:endParaRPr>
              </a:p>
            </p:txBody>
          </p:sp>
          <p:sp>
            <p:nvSpPr>
              <p:cNvPr id="1960" name="Rectangle 741"/>
              <p:cNvSpPr>
                <a:spLocks noChangeArrowheads="1"/>
              </p:cNvSpPr>
              <p:nvPr/>
            </p:nvSpPr>
            <p:spPr bwMode="auto">
              <a:xfrm>
                <a:off x="12801600" y="3181354"/>
                <a:ext cx="378397" cy="1220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sz="800" dirty="0">
                    <a:solidFill>
                      <a:srgbClr val="FFFFFF"/>
                    </a:solidFill>
                    <a:latin typeface="AvantGarde Md BT" pitchFamily="34" charset="0"/>
                    <a:cs typeface="Arial" pitchFamily="34" charset="0"/>
                  </a:rPr>
                  <a:t>349</a:t>
                </a:r>
                <a:endParaRPr lang="en-US" dirty="0">
                  <a:solidFill>
                    <a:srgbClr val="FFFFFF"/>
                  </a:solidFill>
                  <a:latin typeface="Arial" pitchFamily="34" charset="0"/>
                  <a:cs typeface="Arial" pitchFamily="34" charset="0"/>
                </a:endParaRPr>
              </a:p>
            </p:txBody>
          </p:sp>
          <p:sp>
            <p:nvSpPr>
              <p:cNvPr id="1961" name="Rectangle 729"/>
              <p:cNvSpPr>
                <a:spLocks noChangeArrowheads="1"/>
              </p:cNvSpPr>
              <p:nvPr/>
            </p:nvSpPr>
            <p:spPr bwMode="auto">
              <a:xfrm>
                <a:off x="12705600" y="1525672"/>
                <a:ext cx="281012" cy="12779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800" dirty="0">
                    <a:solidFill>
                      <a:srgbClr val="000000"/>
                    </a:solidFill>
                    <a:latin typeface="AvantGarde Md BT" pitchFamily="34" charset="0"/>
                    <a:cs typeface="Arial" pitchFamily="34" charset="0"/>
                  </a:rPr>
                  <a:t>48</a:t>
                </a:r>
                <a:endParaRPr lang="en-US" dirty="0">
                  <a:solidFill>
                    <a:srgbClr val="000000"/>
                  </a:solidFill>
                  <a:latin typeface="Arial" pitchFamily="34" charset="0"/>
                  <a:cs typeface="Arial" pitchFamily="34" charset="0"/>
                </a:endParaRPr>
              </a:p>
            </p:txBody>
          </p:sp>
        </p:grpSp>
      </p:grpSp>
      <p:sp>
        <p:nvSpPr>
          <p:cNvPr id="1966" name="Freeform 5"/>
          <p:cNvSpPr>
            <a:spLocks/>
          </p:cNvSpPr>
          <p:nvPr/>
        </p:nvSpPr>
        <p:spPr bwMode="auto">
          <a:xfrm>
            <a:off x="4663328" y="3868309"/>
            <a:ext cx="10418" cy="8632"/>
          </a:xfrm>
          <a:custGeom>
            <a:avLst/>
            <a:gdLst/>
            <a:ahLst/>
            <a:cxnLst>
              <a:cxn ang="0">
                <a:pos x="3" y="8"/>
              </a:cxn>
              <a:cxn ang="0">
                <a:pos x="5" y="6"/>
              </a:cxn>
              <a:cxn ang="0">
                <a:pos x="8" y="8"/>
              </a:cxn>
              <a:cxn ang="0">
                <a:pos x="10" y="8"/>
              </a:cxn>
              <a:cxn ang="0">
                <a:pos x="8" y="5"/>
              </a:cxn>
              <a:cxn ang="0">
                <a:pos x="8" y="3"/>
              </a:cxn>
              <a:cxn ang="0">
                <a:pos x="7" y="3"/>
              </a:cxn>
              <a:cxn ang="0">
                <a:pos x="3" y="1"/>
              </a:cxn>
              <a:cxn ang="0">
                <a:pos x="2" y="0"/>
              </a:cxn>
              <a:cxn ang="0">
                <a:pos x="0" y="1"/>
              </a:cxn>
              <a:cxn ang="0">
                <a:pos x="2" y="3"/>
              </a:cxn>
              <a:cxn ang="0">
                <a:pos x="2" y="5"/>
              </a:cxn>
              <a:cxn ang="0">
                <a:pos x="3" y="8"/>
              </a:cxn>
            </a:cxnLst>
            <a:rect l="0" t="0" r="r" b="b"/>
            <a:pathLst>
              <a:path w="10" h="8">
                <a:moveTo>
                  <a:pt x="3" y="8"/>
                </a:moveTo>
                <a:lnTo>
                  <a:pt x="5" y="6"/>
                </a:lnTo>
                <a:lnTo>
                  <a:pt x="8" y="8"/>
                </a:lnTo>
                <a:lnTo>
                  <a:pt x="10" y="8"/>
                </a:lnTo>
                <a:lnTo>
                  <a:pt x="8" y="5"/>
                </a:lnTo>
                <a:lnTo>
                  <a:pt x="8" y="3"/>
                </a:lnTo>
                <a:lnTo>
                  <a:pt x="7" y="3"/>
                </a:lnTo>
                <a:lnTo>
                  <a:pt x="3" y="1"/>
                </a:lnTo>
                <a:lnTo>
                  <a:pt x="2" y="0"/>
                </a:lnTo>
                <a:lnTo>
                  <a:pt x="0" y="1"/>
                </a:lnTo>
                <a:lnTo>
                  <a:pt x="2" y="3"/>
                </a:lnTo>
                <a:lnTo>
                  <a:pt x="2" y="5"/>
                </a:lnTo>
                <a:lnTo>
                  <a:pt x="3" y="8"/>
                </a:lnTo>
                <a:close/>
              </a:path>
            </a:pathLst>
          </a:custGeom>
          <a:solidFill>
            <a:srgbClr val="FDF05A"/>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67" name="Freeform 6"/>
          <p:cNvSpPr>
            <a:spLocks/>
          </p:cNvSpPr>
          <p:nvPr/>
        </p:nvSpPr>
        <p:spPr bwMode="auto">
          <a:xfrm>
            <a:off x="4663328" y="3868309"/>
            <a:ext cx="10418" cy="8632"/>
          </a:xfrm>
          <a:custGeom>
            <a:avLst/>
            <a:gdLst/>
            <a:ahLst/>
            <a:cxnLst>
              <a:cxn ang="0">
                <a:pos x="3" y="8"/>
              </a:cxn>
              <a:cxn ang="0">
                <a:pos x="5" y="6"/>
              </a:cxn>
              <a:cxn ang="0">
                <a:pos x="8" y="8"/>
              </a:cxn>
              <a:cxn ang="0">
                <a:pos x="10" y="8"/>
              </a:cxn>
              <a:cxn ang="0">
                <a:pos x="8" y="5"/>
              </a:cxn>
              <a:cxn ang="0">
                <a:pos x="8" y="3"/>
              </a:cxn>
              <a:cxn ang="0">
                <a:pos x="7" y="3"/>
              </a:cxn>
              <a:cxn ang="0">
                <a:pos x="3" y="1"/>
              </a:cxn>
              <a:cxn ang="0">
                <a:pos x="2" y="0"/>
              </a:cxn>
              <a:cxn ang="0">
                <a:pos x="0" y="1"/>
              </a:cxn>
              <a:cxn ang="0">
                <a:pos x="2" y="3"/>
              </a:cxn>
              <a:cxn ang="0">
                <a:pos x="2" y="5"/>
              </a:cxn>
              <a:cxn ang="0">
                <a:pos x="3" y="8"/>
              </a:cxn>
            </a:cxnLst>
            <a:rect l="0" t="0" r="r" b="b"/>
            <a:pathLst>
              <a:path w="10" h="8">
                <a:moveTo>
                  <a:pt x="3" y="8"/>
                </a:moveTo>
                <a:lnTo>
                  <a:pt x="5" y="6"/>
                </a:lnTo>
                <a:lnTo>
                  <a:pt x="8" y="8"/>
                </a:lnTo>
                <a:lnTo>
                  <a:pt x="10" y="8"/>
                </a:lnTo>
                <a:lnTo>
                  <a:pt x="8" y="5"/>
                </a:lnTo>
                <a:lnTo>
                  <a:pt x="8" y="3"/>
                </a:lnTo>
                <a:lnTo>
                  <a:pt x="7" y="3"/>
                </a:lnTo>
                <a:lnTo>
                  <a:pt x="3" y="1"/>
                </a:lnTo>
                <a:lnTo>
                  <a:pt x="2" y="0"/>
                </a:lnTo>
                <a:lnTo>
                  <a:pt x="0" y="1"/>
                </a:lnTo>
                <a:lnTo>
                  <a:pt x="2" y="3"/>
                </a:lnTo>
                <a:lnTo>
                  <a:pt x="2" y="5"/>
                </a:lnTo>
                <a:lnTo>
                  <a:pt x="3" y="8"/>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68" name="Freeform 7"/>
          <p:cNvSpPr>
            <a:spLocks/>
          </p:cNvSpPr>
          <p:nvPr/>
        </p:nvSpPr>
        <p:spPr bwMode="auto">
          <a:xfrm>
            <a:off x="4671662" y="3885574"/>
            <a:ext cx="4167" cy="4316"/>
          </a:xfrm>
          <a:custGeom>
            <a:avLst/>
            <a:gdLst/>
            <a:ahLst/>
            <a:cxnLst>
              <a:cxn ang="0">
                <a:pos x="2" y="4"/>
              </a:cxn>
              <a:cxn ang="0">
                <a:pos x="4" y="4"/>
              </a:cxn>
              <a:cxn ang="0">
                <a:pos x="4" y="0"/>
              </a:cxn>
              <a:cxn ang="0">
                <a:pos x="2" y="2"/>
              </a:cxn>
              <a:cxn ang="0">
                <a:pos x="0" y="2"/>
              </a:cxn>
              <a:cxn ang="0">
                <a:pos x="2" y="4"/>
              </a:cxn>
            </a:cxnLst>
            <a:rect l="0" t="0" r="r" b="b"/>
            <a:pathLst>
              <a:path w="4" h="4">
                <a:moveTo>
                  <a:pt x="2" y="4"/>
                </a:moveTo>
                <a:lnTo>
                  <a:pt x="4" y="4"/>
                </a:lnTo>
                <a:lnTo>
                  <a:pt x="4" y="0"/>
                </a:lnTo>
                <a:lnTo>
                  <a:pt x="2" y="2"/>
                </a:lnTo>
                <a:lnTo>
                  <a:pt x="0" y="2"/>
                </a:lnTo>
                <a:lnTo>
                  <a:pt x="2" y="4"/>
                </a:lnTo>
                <a:close/>
              </a:path>
            </a:pathLst>
          </a:custGeom>
          <a:solidFill>
            <a:srgbClr val="FDF05A"/>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69" name="Freeform 8"/>
          <p:cNvSpPr>
            <a:spLocks/>
          </p:cNvSpPr>
          <p:nvPr/>
        </p:nvSpPr>
        <p:spPr bwMode="auto">
          <a:xfrm>
            <a:off x="4671662" y="3885574"/>
            <a:ext cx="4167" cy="4316"/>
          </a:xfrm>
          <a:custGeom>
            <a:avLst/>
            <a:gdLst/>
            <a:ahLst/>
            <a:cxnLst>
              <a:cxn ang="0">
                <a:pos x="2" y="4"/>
              </a:cxn>
              <a:cxn ang="0">
                <a:pos x="4" y="4"/>
              </a:cxn>
              <a:cxn ang="0">
                <a:pos x="4" y="0"/>
              </a:cxn>
              <a:cxn ang="0">
                <a:pos x="2" y="2"/>
              </a:cxn>
              <a:cxn ang="0">
                <a:pos x="0" y="2"/>
              </a:cxn>
              <a:cxn ang="0">
                <a:pos x="2" y="4"/>
              </a:cxn>
            </a:cxnLst>
            <a:rect l="0" t="0" r="r" b="b"/>
            <a:pathLst>
              <a:path w="4" h="4">
                <a:moveTo>
                  <a:pt x="2" y="4"/>
                </a:moveTo>
                <a:lnTo>
                  <a:pt x="4" y="4"/>
                </a:lnTo>
                <a:lnTo>
                  <a:pt x="4" y="0"/>
                </a:lnTo>
                <a:lnTo>
                  <a:pt x="2" y="2"/>
                </a:lnTo>
                <a:lnTo>
                  <a:pt x="0" y="2"/>
                </a:lnTo>
                <a:lnTo>
                  <a:pt x="2" y="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70" name="Freeform 9"/>
          <p:cNvSpPr>
            <a:spLocks/>
          </p:cNvSpPr>
          <p:nvPr/>
        </p:nvSpPr>
        <p:spPr bwMode="auto">
          <a:xfrm>
            <a:off x="4720626" y="3917944"/>
            <a:ext cx="7293" cy="5395"/>
          </a:xfrm>
          <a:custGeom>
            <a:avLst/>
            <a:gdLst/>
            <a:ahLst/>
            <a:cxnLst>
              <a:cxn ang="0">
                <a:pos x="2" y="5"/>
              </a:cxn>
              <a:cxn ang="0">
                <a:pos x="2" y="5"/>
              </a:cxn>
              <a:cxn ang="0">
                <a:pos x="7" y="3"/>
              </a:cxn>
              <a:cxn ang="0">
                <a:pos x="7" y="0"/>
              </a:cxn>
              <a:cxn ang="0">
                <a:pos x="5" y="3"/>
              </a:cxn>
              <a:cxn ang="0">
                <a:pos x="0" y="3"/>
              </a:cxn>
              <a:cxn ang="0">
                <a:pos x="2" y="5"/>
              </a:cxn>
            </a:cxnLst>
            <a:rect l="0" t="0" r="r" b="b"/>
            <a:pathLst>
              <a:path w="7" h="5">
                <a:moveTo>
                  <a:pt x="2" y="5"/>
                </a:moveTo>
                <a:lnTo>
                  <a:pt x="2" y="5"/>
                </a:lnTo>
                <a:lnTo>
                  <a:pt x="7" y="3"/>
                </a:lnTo>
                <a:lnTo>
                  <a:pt x="7" y="0"/>
                </a:lnTo>
                <a:lnTo>
                  <a:pt x="5" y="3"/>
                </a:lnTo>
                <a:lnTo>
                  <a:pt x="0" y="3"/>
                </a:lnTo>
                <a:lnTo>
                  <a:pt x="2" y="5"/>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71" name="Freeform 10"/>
          <p:cNvSpPr>
            <a:spLocks/>
          </p:cNvSpPr>
          <p:nvPr/>
        </p:nvSpPr>
        <p:spPr bwMode="auto">
          <a:xfrm>
            <a:off x="4720626" y="3917944"/>
            <a:ext cx="7293" cy="5395"/>
          </a:xfrm>
          <a:custGeom>
            <a:avLst/>
            <a:gdLst/>
            <a:ahLst/>
            <a:cxnLst>
              <a:cxn ang="0">
                <a:pos x="2" y="5"/>
              </a:cxn>
              <a:cxn ang="0">
                <a:pos x="2" y="5"/>
              </a:cxn>
              <a:cxn ang="0">
                <a:pos x="7" y="3"/>
              </a:cxn>
              <a:cxn ang="0">
                <a:pos x="7" y="0"/>
              </a:cxn>
              <a:cxn ang="0">
                <a:pos x="5" y="3"/>
              </a:cxn>
              <a:cxn ang="0">
                <a:pos x="0" y="3"/>
              </a:cxn>
              <a:cxn ang="0">
                <a:pos x="2" y="5"/>
              </a:cxn>
            </a:cxnLst>
            <a:rect l="0" t="0" r="r" b="b"/>
            <a:pathLst>
              <a:path w="7" h="5">
                <a:moveTo>
                  <a:pt x="2" y="5"/>
                </a:moveTo>
                <a:lnTo>
                  <a:pt x="2" y="5"/>
                </a:lnTo>
                <a:lnTo>
                  <a:pt x="7" y="3"/>
                </a:lnTo>
                <a:lnTo>
                  <a:pt x="7" y="0"/>
                </a:lnTo>
                <a:lnTo>
                  <a:pt x="5" y="3"/>
                </a:lnTo>
                <a:lnTo>
                  <a:pt x="0" y="3"/>
                </a:lnTo>
                <a:lnTo>
                  <a:pt x="2" y="5"/>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72" name="Freeform 11"/>
          <p:cNvSpPr>
            <a:spLocks/>
          </p:cNvSpPr>
          <p:nvPr/>
        </p:nvSpPr>
        <p:spPr bwMode="auto">
          <a:xfrm>
            <a:off x="4739379" y="3926576"/>
            <a:ext cx="2084" cy="2158"/>
          </a:xfrm>
          <a:custGeom>
            <a:avLst/>
            <a:gdLst/>
            <a:ahLst/>
            <a:cxnLst>
              <a:cxn ang="0">
                <a:pos x="0" y="2"/>
              </a:cxn>
              <a:cxn ang="0">
                <a:pos x="2" y="2"/>
              </a:cxn>
              <a:cxn ang="0">
                <a:pos x="0" y="0"/>
              </a:cxn>
              <a:cxn ang="0">
                <a:pos x="0" y="2"/>
              </a:cxn>
            </a:cxnLst>
            <a:rect l="0" t="0" r="r" b="b"/>
            <a:pathLst>
              <a:path w="2" h="2">
                <a:moveTo>
                  <a:pt x="0" y="2"/>
                </a:moveTo>
                <a:lnTo>
                  <a:pt x="2" y="2"/>
                </a:lnTo>
                <a:lnTo>
                  <a:pt x="0" y="0"/>
                </a:lnTo>
                <a:lnTo>
                  <a:pt x="0" y="2"/>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73" name="Freeform 12"/>
          <p:cNvSpPr>
            <a:spLocks/>
          </p:cNvSpPr>
          <p:nvPr/>
        </p:nvSpPr>
        <p:spPr bwMode="auto">
          <a:xfrm>
            <a:off x="4739379" y="3926576"/>
            <a:ext cx="2084" cy="2158"/>
          </a:xfrm>
          <a:custGeom>
            <a:avLst/>
            <a:gdLst/>
            <a:ahLst/>
            <a:cxnLst>
              <a:cxn ang="0">
                <a:pos x="0" y="2"/>
              </a:cxn>
              <a:cxn ang="0">
                <a:pos x="2" y="2"/>
              </a:cxn>
              <a:cxn ang="0">
                <a:pos x="0" y="0"/>
              </a:cxn>
              <a:cxn ang="0">
                <a:pos x="0" y="2"/>
              </a:cxn>
            </a:cxnLst>
            <a:rect l="0" t="0" r="r" b="b"/>
            <a:pathLst>
              <a:path w="2" h="2">
                <a:moveTo>
                  <a:pt x="0" y="2"/>
                </a:moveTo>
                <a:lnTo>
                  <a:pt x="2" y="2"/>
                </a:lnTo>
                <a:lnTo>
                  <a:pt x="0" y="0"/>
                </a:lnTo>
                <a:lnTo>
                  <a:pt x="0" y="2"/>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74" name="Freeform 13"/>
          <p:cNvSpPr>
            <a:spLocks/>
          </p:cNvSpPr>
          <p:nvPr/>
        </p:nvSpPr>
        <p:spPr bwMode="auto">
          <a:xfrm>
            <a:off x="4739379" y="3936288"/>
            <a:ext cx="9376" cy="8632"/>
          </a:xfrm>
          <a:custGeom>
            <a:avLst/>
            <a:gdLst/>
            <a:ahLst/>
            <a:cxnLst>
              <a:cxn ang="0">
                <a:pos x="7" y="8"/>
              </a:cxn>
              <a:cxn ang="0">
                <a:pos x="9" y="8"/>
              </a:cxn>
              <a:cxn ang="0">
                <a:pos x="7" y="6"/>
              </a:cxn>
              <a:cxn ang="0">
                <a:pos x="5" y="5"/>
              </a:cxn>
              <a:cxn ang="0">
                <a:pos x="5" y="3"/>
              </a:cxn>
              <a:cxn ang="0">
                <a:pos x="4" y="0"/>
              </a:cxn>
              <a:cxn ang="0">
                <a:pos x="0" y="0"/>
              </a:cxn>
              <a:cxn ang="0">
                <a:pos x="2" y="1"/>
              </a:cxn>
              <a:cxn ang="0">
                <a:pos x="4" y="3"/>
              </a:cxn>
              <a:cxn ang="0">
                <a:pos x="7" y="8"/>
              </a:cxn>
            </a:cxnLst>
            <a:rect l="0" t="0" r="r" b="b"/>
            <a:pathLst>
              <a:path w="9" h="8">
                <a:moveTo>
                  <a:pt x="7" y="8"/>
                </a:moveTo>
                <a:lnTo>
                  <a:pt x="9" y="8"/>
                </a:lnTo>
                <a:lnTo>
                  <a:pt x="7" y="6"/>
                </a:lnTo>
                <a:lnTo>
                  <a:pt x="5" y="5"/>
                </a:lnTo>
                <a:lnTo>
                  <a:pt x="5" y="3"/>
                </a:lnTo>
                <a:lnTo>
                  <a:pt x="4" y="0"/>
                </a:lnTo>
                <a:lnTo>
                  <a:pt x="0" y="0"/>
                </a:lnTo>
                <a:lnTo>
                  <a:pt x="2" y="1"/>
                </a:lnTo>
                <a:lnTo>
                  <a:pt x="4" y="3"/>
                </a:lnTo>
                <a:lnTo>
                  <a:pt x="7" y="8"/>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75" name="Freeform 14"/>
          <p:cNvSpPr>
            <a:spLocks/>
          </p:cNvSpPr>
          <p:nvPr/>
        </p:nvSpPr>
        <p:spPr bwMode="auto">
          <a:xfrm>
            <a:off x="4739379" y="3936288"/>
            <a:ext cx="9376" cy="8632"/>
          </a:xfrm>
          <a:custGeom>
            <a:avLst/>
            <a:gdLst/>
            <a:ahLst/>
            <a:cxnLst>
              <a:cxn ang="0">
                <a:pos x="7" y="8"/>
              </a:cxn>
              <a:cxn ang="0">
                <a:pos x="9" y="8"/>
              </a:cxn>
              <a:cxn ang="0">
                <a:pos x="7" y="6"/>
              </a:cxn>
              <a:cxn ang="0">
                <a:pos x="5" y="5"/>
              </a:cxn>
              <a:cxn ang="0">
                <a:pos x="5" y="3"/>
              </a:cxn>
              <a:cxn ang="0">
                <a:pos x="4" y="0"/>
              </a:cxn>
              <a:cxn ang="0">
                <a:pos x="0" y="0"/>
              </a:cxn>
              <a:cxn ang="0">
                <a:pos x="2" y="1"/>
              </a:cxn>
              <a:cxn ang="0">
                <a:pos x="4" y="3"/>
              </a:cxn>
              <a:cxn ang="0">
                <a:pos x="7" y="8"/>
              </a:cxn>
            </a:cxnLst>
            <a:rect l="0" t="0" r="r" b="b"/>
            <a:pathLst>
              <a:path w="9" h="8">
                <a:moveTo>
                  <a:pt x="7" y="8"/>
                </a:moveTo>
                <a:lnTo>
                  <a:pt x="9" y="8"/>
                </a:lnTo>
                <a:lnTo>
                  <a:pt x="7" y="6"/>
                </a:lnTo>
                <a:lnTo>
                  <a:pt x="5" y="5"/>
                </a:lnTo>
                <a:lnTo>
                  <a:pt x="5" y="3"/>
                </a:lnTo>
                <a:lnTo>
                  <a:pt x="4" y="0"/>
                </a:lnTo>
                <a:lnTo>
                  <a:pt x="0" y="0"/>
                </a:lnTo>
                <a:lnTo>
                  <a:pt x="2" y="1"/>
                </a:lnTo>
                <a:lnTo>
                  <a:pt x="4" y="3"/>
                </a:lnTo>
                <a:lnTo>
                  <a:pt x="7" y="8"/>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76" name="Freeform 15"/>
          <p:cNvSpPr>
            <a:spLocks/>
          </p:cNvSpPr>
          <p:nvPr/>
        </p:nvSpPr>
        <p:spPr bwMode="auto">
          <a:xfrm>
            <a:off x="4755006" y="3930892"/>
            <a:ext cx="4167" cy="3237"/>
          </a:xfrm>
          <a:custGeom>
            <a:avLst/>
            <a:gdLst/>
            <a:ahLst/>
            <a:cxnLst>
              <a:cxn ang="0">
                <a:pos x="2" y="3"/>
              </a:cxn>
              <a:cxn ang="0">
                <a:pos x="4" y="1"/>
              </a:cxn>
              <a:cxn ang="0">
                <a:pos x="2" y="0"/>
              </a:cxn>
              <a:cxn ang="0">
                <a:pos x="0" y="1"/>
              </a:cxn>
              <a:cxn ang="0">
                <a:pos x="2" y="3"/>
              </a:cxn>
            </a:cxnLst>
            <a:rect l="0" t="0" r="r" b="b"/>
            <a:pathLst>
              <a:path w="4" h="3">
                <a:moveTo>
                  <a:pt x="2" y="3"/>
                </a:moveTo>
                <a:lnTo>
                  <a:pt x="4" y="1"/>
                </a:lnTo>
                <a:lnTo>
                  <a:pt x="2" y="0"/>
                </a:lnTo>
                <a:lnTo>
                  <a:pt x="0" y="1"/>
                </a:lnTo>
                <a:lnTo>
                  <a:pt x="2" y="3"/>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77" name="Freeform 16"/>
          <p:cNvSpPr>
            <a:spLocks/>
          </p:cNvSpPr>
          <p:nvPr/>
        </p:nvSpPr>
        <p:spPr bwMode="auto">
          <a:xfrm>
            <a:off x="4755006" y="3930892"/>
            <a:ext cx="4167" cy="3237"/>
          </a:xfrm>
          <a:custGeom>
            <a:avLst/>
            <a:gdLst/>
            <a:ahLst/>
            <a:cxnLst>
              <a:cxn ang="0">
                <a:pos x="2" y="3"/>
              </a:cxn>
              <a:cxn ang="0">
                <a:pos x="4" y="1"/>
              </a:cxn>
              <a:cxn ang="0">
                <a:pos x="2" y="0"/>
              </a:cxn>
              <a:cxn ang="0">
                <a:pos x="0" y="1"/>
              </a:cxn>
              <a:cxn ang="0">
                <a:pos x="2" y="3"/>
              </a:cxn>
            </a:cxnLst>
            <a:rect l="0" t="0" r="r" b="b"/>
            <a:pathLst>
              <a:path w="4" h="3">
                <a:moveTo>
                  <a:pt x="2" y="3"/>
                </a:moveTo>
                <a:lnTo>
                  <a:pt x="4" y="1"/>
                </a:lnTo>
                <a:lnTo>
                  <a:pt x="2" y="0"/>
                </a:lnTo>
                <a:lnTo>
                  <a:pt x="0" y="1"/>
                </a:lnTo>
                <a:lnTo>
                  <a:pt x="2" y="3"/>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78" name="Freeform 17"/>
          <p:cNvSpPr>
            <a:spLocks/>
          </p:cNvSpPr>
          <p:nvPr/>
        </p:nvSpPr>
        <p:spPr bwMode="auto">
          <a:xfrm>
            <a:off x="4780009" y="3942762"/>
            <a:ext cx="1042" cy="2158"/>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79" name="Freeform 18"/>
          <p:cNvSpPr>
            <a:spLocks/>
          </p:cNvSpPr>
          <p:nvPr/>
        </p:nvSpPr>
        <p:spPr bwMode="auto">
          <a:xfrm>
            <a:off x="4780009" y="3942762"/>
            <a:ext cx="1042" cy="2158"/>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80" name="Freeform 19"/>
          <p:cNvSpPr>
            <a:spLocks/>
          </p:cNvSpPr>
          <p:nvPr/>
        </p:nvSpPr>
        <p:spPr bwMode="auto">
          <a:xfrm>
            <a:off x="4790426" y="3944920"/>
            <a:ext cx="5209" cy="8632"/>
          </a:xfrm>
          <a:custGeom>
            <a:avLst/>
            <a:gdLst/>
            <a:ahLst/>
            <a:cxnLst>
              <a:cxn ang="0">
                <a:pos x="1" y="8"/>
              </a:cxn>
              <a:cxn ang="0">
                <a:pos x="1" y="7"/>
              </a:cxn>
              <a:cxn ang="0">
                <a:pos x="5" y="3"/>
              </a:cxn>
              <a:cxn ang="0">
                <a:pos x="3" y="2"/>
              </a:cxn>
              <a:cxn ang="0">
                <a:pos x="1" y="0"/>
              </a:cxn>
              <a:cxn ang="0">
                <a:pos x="0" y="0"/>
              </a:cxn>
              <a:cxn ang="0">
                <a:pos x="0" y="2"/>
              </a:cxn>
              <a:cxn ang="0">
                <a:pos x="1" y="3"/>
              </a:cxn>
              <a:cxn ang="0">
                <a:pos x="0" y="5"/>
              </a:cxn>
              <a:cxn ang="0">
                <a:pos x="1" y="8"/>
              </a:cxn>
            </a:cxnLst>
            <a:rect l="0" t="0" r="r" b="b"/>
            <a:pathLst>
              <a:path w="5" h="8">
                <a:moveTo>
                  <a:pt x="1" y="8"/>
                </a:moveTo>
                <a:lnTo>
                  <a:pt x="1" y="7"/>
                </a:lnTo>
                <a:lnTo>
                  <a:pt x="5" y="3"/>
                </a:lnTo>
                <a:lnTo>
                  <a:pt x="3" y="2"/>
                </a:lnTo>
                <a:lnTo>
                  <a:pt x="1" y="0"/>
                </a:lnTo>
                <a:lnTo>
                  <a:pt x="0" y="0"/>
                </a:lnTo>
                <a:lnTo>
                  <a:pt x="0" y="2"/>
                </a:lnTo>
                <a:lnTo>
                  <a:pt x="1" y="3"/>
                </a:lnTo>
                <a:lnTo>
                  <a:pt x="0" y="5"/>
                </a:lnTo>
                <a:lnTo>
                  <a:pt x="1" y="8"/>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81" name="Freeform 20"/>
          <p:cNvSpPr>
            <a:spLocks/>
          </p:cNvSpPr>
          <p:nvPr/>
        </p:nvSpPr>
        <p:spPr bwMode="auto">
          <a:xfrm>
            <a:off x="4790426" y="3944920"/>
            <a:ext cx="5209" cy="8632"/>
          </a:xfrm>
          <a:custGeom>
            <a:avLst/>
            <a:gdLst/>
            <a:ahLst/>
            <a:cxnLst>
              <a:cxn ang="0">
                <a:pos x="1" y="8"/>
              </a:cxn>
              <a:cxn ang="0">
                <a:pos x="1" y="7"/>
              </a:cxn>
              <a:cxn ang="0">
                <a:pos x="5" y="3"/>
              </a:cxn>
              <a:cxn ang="0">
                <a:pos x="3" y="2"/>
              </a:cxn>
              <a:cxn ang="0">
                <a:pos x="1" y="0"/>
              </a:cxn>
              <a:cxn ang="0">
                <a:pos x="0" y="0"/>
              </a:cxn>
              <a:cxn ang="0">
                <a:pos x="0" y="2"/>
              </a:cxn>
              <a:cxn ang="0">
                <a:pos x="1" y="3"/>
              </a:cxn>
              <a:cxn ang="0">
                <a:pos x="0" y="5"/>
              </a:cxn>
              <a:cxn ang="0">
                <a:pos x="1" y="8"/>
              </a:cxn>
            </a:cxnLst>
            <a:rect l="0" t="0" r="r" b="b"/>
            <a:pathLst>
              <a:path w="5" h="8">
                <a:moveTo>
                  <a:pt x="1" y="8"/>
                </a:moveTo>
                <a:lnTo>
                  <a:pt x="1" y="7"/>
                </a:lnTo>
                <a:lnTo>
                  <a:pt x="5" y="3"/>
                </a:lnTo>
                <a:lnTo>
                  <a:pt x="3" y="2"/>
                </a:lnTo>
                <a:lnTo>
                  <a:pt x="1" y="0"/>
                </a:lnTo>
                <a:lnTo>
                  <a:pt x="0" y="0"/>
                </a:lnTo>
                <a:lnTo>
                  <a:pt x="0" y="2"/>
                </a:lnTo>
                <a:lnTo>
                  <a:pt x="1" y="3"/>
                </a:lnTo>
                <a:lnTo>
                  <a:pt x="0" y="5"/>
                </a:lnTo>
                <a:lnTo>
                  <a:pt x="1" y="8"/>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82" name="Freeform 21"/>
          <p:cNvSpPr>
            <a:spLocks/>
          </p:cNvSpPr>
          <p:nvPr/>
        </p:nvSpPr>
        <p:spPr bwMode="auto">
          <a:xfrm>
            <a:off x="4796677" y="3948157"/>
            <a:ext cx="9376" cy="5395"/>
          </a:xfrm>
          <a:custGeom>
            <a:avLst/>
            <a:gdLst/>
            <a:ahLst/>
            <a:cxnLst>
              <a:cxn ang="0">
                <a:pos x="0" y="4"/>
              </a:cxn>
              <a:cxn ang="0">
                <a:pos x="2" y="4"/>
              </a:cxn>
              <a:cxn ang="0">
                <a:pos x="5" y="5"/>
              </a:cxn>
              <a:cxn ang="0">
                <a:pos x="7" y="5"/>
              </a:cxn>
              <a:cxn ang="0">
                <a:pos x="7" y="2"/>
              </a:cxn>
              <a:cxn ang="0">
                <a:pos x="9" y="0"/>
              </a:cxn>
              <a:cxn ang="0">
                <a:pos x="7" y="0"/>
              </a:cxn>
              <a:cxn ang="0">
                <a:pos x="5" y="2"/>
              </a:cxn>
              <a:cxn ang="0">
                <a:pos x="0" y="4"/>
              </a:cxn>
              <a:cxn ang="0">
                <a:pos x="0" y="4"/>
              </a:cxn>
            </a:cxnLst>
            <a:rect l="0" t="0" r="r" b="b"/>
            <a:pathLst>
              <a:path w="9" h="5">
                <a:moveTo>
                  <a:pt x="0" y="4"/>
                </a:moveTo>
                <a:lnTo>
                  <a:pt x="2" y="4"/>
                </a:lnTo>
                <a:lnTo>
                  <a:pt x="5" y="5"/>
                </a:lnTo>
                <a:lnTo>
                  <a:pt x="7" y="5"/>
                </a:lnTo>
                <a:lnTo>
                  <a:pt x="7" y="2"/>
                </a:lnTo>
                <a:lnTo>
                  <a:pt x="9" y="0"/>
                </a:lnTo>
                <a:lnTo>
                  <a:pt x="7" y="0"/>
                </a:lnTo>
                <a:lnTo>
                  <a:pt x="5" y="2"/>
                </a:lnTo>
                <a:lnTo>
                  <a:pt x="0" y="4"/>
                </a:lnTo>
                <a:lnTo>
                  <a:pt x="0" y="4"/>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83" name="Freeform 22"/>
          <p:cNvSpPr>
            <a:spLocks/>
          </p:cNvSpPr>
          <p:nvPr/>
        </p:nvSpPr>
        <p:spPr bwMode="auto">
          <a:xfrm>
            <a:off x="4796677" y="3948157"/>
            <a:ext cx="9376" cy="5395"/>
          </a:xfrm>
          <a:custGeom>
            <a:avLst/>
            <a:gdLst/>
            <a:ahLst/>
            <a:cxnLst>
              <a:cxn ang="0">
                <a:pos x="0" y="4"/>
              </a:cxn>
              <a:cxn ang="0">
                <a:pos x="2" y="4"/>
              </a:cxn>
              <a:cxn ang="0">
                <a:pos x="5" y="5"/>
              </a:cxn>
              <a:cxn ang="0">
                <a:pos x="7" y="5"/>
              </a:cxn>
              <a:cxn ang="0">
                <a:pos x="7" y="2"/>
              </a:cxn>
              <a:cxn ang="0">
                <a:pos x="9" y="0"/>
              </a:cxn>
              <a:cxn ang="0">
                <a:pos x="7" y="0"/>
              </a:cxn>
              <a:cxn ang="0">
                <a:pos x="5" y="2"/>
              </a:cxn>
              <a:cxn ang="0">
                <a:pos x="0" y="4"/>
              </a:cxn>
              <a:cxn ang="0">
                <a:pos x="0" y="4"/>
              </a:cxn>
            </a:cxnLst>
            <a:rect l="0" t="0" r="r" b="b"/>
            <a:pathLst>
              <a:path w="9" h="5">
                <a:moveTo>
                  <a:pt x="0" y="4"/>
                </a:moveTo>
                <a:lnTo>
                  <a:pt x="2" y="4"/>
                </a:lnTo>
                <a:lnTo>
                  <a:pt x="5" y="5"/>
                </a:lnTo>
                <a:lnTo>
                  <a:pt x="7" y="5"/>
                </a:lnTo>
                <a:lnTo>
                  <a:pt x="7" y="2"/>
                </a:lnTo>
                <a:lnTo>
                  <a:pt x="9" y="0"/>
                </a:lnTo>
                <a:lnTo>
                  <a:pt x="7" y="0"/>
                </a:lnTo>
                <a:lnTo>
                  <a:pt x="5" y="2"/>
                </a:lnTo>
                <a:lnTo>
                  <a:pt x="0" y="4"/>
                </a:lnTo>
                <a:lnTo>
                  <a:pt x="0" y="4"/>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84" name="Freeform 23"/>
          <p:cNvSpPr>
            <a:spLocks/>
          </p:cNvSpPr>
          <p:nvPr/>
        </p:nvSpPr>
        <p:spPr bwMode="auto">
          <a:xfrm>
            <a:off x="4806053" y="3948157"/>
            <a:ext cx="8334" cy="9711"/>
          </a:xfrm>
          <a:custGeom>
            <a:avLst/>
            <a:gdLst/>
            <a:ahLst/>
            <a:cxnLst>
              <a:cxn ang="0">
                <a:pos x="0" y="9"/>
              </a:cxn>
              <a:cxn ang="0">
                <a:pos x="3" y="7"/>
              </a:cxn>
              <a:cxn ang="0">
                <a:pos x="3" y="9"/>
              </a:cxn>
              <a:cxn ang="0">
                <a:pos x="5" y="7"/>
              </a:cxn>
              <a:cxn ang="0">
                <a:pos x="8" y="7"/>
              </a:cxn>
              <a:cxn ang="0">
                <a:pos x="8" y="4"/>
              </a:cxn>
              <a:cxn ang="0">
                <a:pos x="6" y="4"/>
              </a:cxn>
              <a:cxn ang="0">
                <a:pos x="6" y="0"/>
              </a:cxn>
              <a:cxn ang="0">
                <a:pos x="5" y="2"/>
              </a:cxn>
              <a:cxn ang="0">
                <a:pos x="5" y="5"/>
              </a:cxn>
              <a:cxn ang="0">
                <a:pos x="3" y="5"/>
              </a:cxn>
              <a:cxn ang="0">
                <a:pos x="0" y="7"/>
              </a:cxn>
              <a:cxn ang="0">
                <a:pos x="0" y="9"/>
              </a:cxn>
            </a:cxnLst>
            <a:rect l="0" t="0" r="r" b="b"/>
            <a:pathLst>
              <a:path w="8" h="9">
                <a:moveTo>
                  <a:pt x="0" y="9"/>
                </a:moveTo>
                <a:lnTo>
                  <a:pt x="3" y="7"/>
                </a:lnTo>
                <a:lnTo>
                  <a:pt x="3" y="9"/>
                </a:lnTo>
                <a:lnTo>
                  <a:pt x="5" y="7"/>
                </a:lnTo>
                <a:lnTo>
                  <a:pt x="8" y="7"/>
                </a:lnTo>
                <a:lnTo>
                  <a:pt x="8" y="4"/>
                </a:lnTo>
                <a:lnTo>
                  <a:pt x="6" y="4"/>
                </a:lnTo>
                <a:lnTo>
                  <a:pt x="6" y="0"/>
                </a:lnTo>
                <a:lnTo>
                  <a:pt x="5" y="2"/>
                </a:lnTo>
                <a:lnTo>
                  <a:pt x="5" y="5"/>
                </a:lnTo>
                <a:lnTo>
                  <a:pt x="3" y="5"/>
                </a:lnTo>
                <a:lnTo>
                  <a:pt x="0" y="7"/>
                </a:lnTo>
                <a:lnTo>
                  <a:pt x="0" y="9"/>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85" name="Freeform 24"/>
          <p:cNvSpPr>
            <a:spLocks/>
          </p:cNvSpPr>
          <p:nvPr/>
        </p:nvSpPr>
        <p:spPr bwMode="auto">
          <a:xfrm>
            <a:off x="4806053" y="3948157"/>
            <a:ext cx="8334" cy="9711"/>
          </a:xfrm>
          <a:custGeom>
            <a:avLst/>
            <a:gdLst/>
            <a:ahLst/>
            <a:cxnLst>
              <a:cxn ang="0">
                <a:pos x="0" y="9"/>
              </a:cxn>
              <a:cxn ang="0">
                <a:pos x="3" y="7"/>
              </a:cxn>
              <a:cxn ang="0">
                <a:pos x="3" y="9"/>
              </a:cxn>
              <a:cxn ang="0">
                <a:pos x="5" y="7"/>
              </a:cxn>
              <a:cxn ang="0">
                <a:pos x="8" y="7"/>
              </a:cxn>
              <a:cxn ang="0">
                <a:pos x="8" y="4"/>
              </a:cxn>
              <a:cxn ang="0">
                <a:pos x="6" y="4"/>
              </a:cxn>
              <a:cxn ang="0">
                <a:pos x="6" y="0"/>
              </a:cxn>
              <a:cxn ang="0">
                <a:pos x="5" y="2"/>
              </a:cxn>
              <a:cxn ang="0">
                <a:pos x="5" y="5"/>
              </a:cxn>
              <a:cxn ang="0">
                <a:pos x="3" y="5"/>
              </a:cxn>
              <a:cxn ang="0">
                <a:pos x="0" y="7"/>
              </a:cxn>
              <a:cxn ang="0">
                <a:pos x="0" y="9"/>
              </a:cxn>
            </a:cxnLst>
            <a:rect l="0" t="0" r="r" b="b"/>
            <a:pathLst>
              <a:path w="8" h="9">
                <a:moveTo>
                  <a:pt x="0" y="9"/>
                </a:moveTo>
                <a:lnTo>
                  <a:pt x="3" y="7"/>
                </a:lnTo>
                <a:lnTo>
                  <a:pt x="3" y="9"/>
                </a:lnTo>
                <a:lnTo>
                  <a:pt x="5" y="7"/>
                </a:lnTo>
                <a:lnTo>
                  <a:pt x="8" y="7"/>
                </a:lnTo>
                <a:lnTo>
                  <a:pt x="8" y="4"/>
                </a:lnTo>
                <a:lnTo>
                  <a:pt x="6" y="4"/>
                </a:lnTo>
                <a:lnTo>
                  <a:pt x="6" y="0"/>
                </a:lnTo>
                <a:lnTo>
                  <a:pt x="5" y="2"/>
                </a:lnTo>
                <a:lnTo>
                  <a:pt x="5" y="5"/>
                </a:lnTo>
                <a:lnTo>
                  <a:pt x="3" y="5"/>
                </a:lnTo>
                <a:lnTo>
                  <a:pt x="0" y="7"/>
                </a:lnTo>
                <a:lnTo>
                  <a:pt x="0" y="9"/>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86" name="Rectangle 25"/>
          <p:cNvSpPr>
            <a:spLocks noChangeArrowheads="1"/>
          </p:cNvSpPr>
          <p:nvPr/>
        </p:nvSpPr>
        <p:spPr bwMode="auto">
          <a:xfrm>
            <a:off x="4816471" y="3953552"/>
            <a:ext cx="1042" cy="2158"/>
          </a:xfrm>
          <a:prstGeom prst="rect">
            <a:avLst/>
          </a:prstGeom>
          <a:solidFill>
            <a:srgbClr val="FDC01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87" name="Rectangle 26"/>
          <p:cNvSpPr>
            <a:spLocks noChangeArrowheads="1"/>
          </p:cNvSpPr>
          <p:nvPr/>
        </p:nvSpPr>
        <p:spPr bwMode="auto">
          <a:xfrm>
            <a:off x="4816471" y="3953552"/>
            <a:ext cx="1042" cy="2158"/>
          </a:xfrm>
          <a:prstGeom prst="rect">
            <a:avLst/>
          </a:prstGeom>
          <a:solidFill>
            <a:srgbClr val="FDC01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88" name="Freeform 27"/>
          <p:cNvSpPr>
            <a:spLocks/>
          </p:cNvSpPr>
          <p:nvPr/>
        </p:nvSpPr>
        <p:spPr bwMode="auto">
          <a:xfrm>
            <a:off x="4819597" y="3953552"/>
            <a:ext cx="2084" cy="2158"/>
          </a:xfrm>
          <a:custGeom>
            <a:avLst/>
            <a:gdLst/>
            <a:ahLst/>
            <a:cxnLst>
              <a:cxn ang="0">
                <a:pos x="0" y="2"/>
              </a:cxn>
              <a:cxn ang="0">
                <a:pos x="2" y="0"/>
              </a:cxn>
              <a:cxn ang="0">
                <a:pos x="0" y="0"/>
              </a:cxn>
              <a:cxn ang="0">
                <a:pos x="0" y="2"/>
              </a:cxn>
            </a:cxnLst>
            <a:rect l="0" t="0" r="r" b="b"/>
            <a:pathLst>
              <a:path w="2" h="2">
                <a:moveTo>
                  <a:pt x="0" y="2"/>
                </a:moveTo>
                <a:lnTo>
                  <a:pt x="2" y="0"/>
                </a:lnTo>
                <a:lnTo>
                  <a:pt x="0" y="0"/>
                </a:lnTo>
                <a:lnTo>
                  <a:pt x="0" y="2"/>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89" name="Freeform 28"/>
          <p:cNvSpPr>
            <a:spLocks/>
          </p:cNvSpPr>
          <p:nvPr/>
        </p:nvSpPr>
        <p:spPr bwMode="auto">
          <a:xfrm>
            <a:off x="4819597" y="3953552"/>
            <a:ext cx="2084" cy="2158"/>
          </a:xfrm>
          <a:custGeom>
            <a:avLst/>
            <a:gdLst/>
            <a:ahLst/>
            <a:cxnLst>
              <a:cxn ang="0">
                <a:pos x="0" y="2"/>
              </a:cxn>
              <a:cxn ang="0">
                <a:pos x="2" y="0"/>
              </a:cxn>
              <a:cxn ang="0">
                <a:pos x="0" y="0"/>
              </a:cxn>
              <a:cxn ang="0">
                <a:pos x="0" y="2"/>
              </a:cxn>
            </a:cxnLst>
            <a:rect l="0" t="0" r="r" b="b"/>
            <a:pathLst>
              <a:path w="2" h="2">
                <a:moveTo>
                  <a:pt x="0" y="2"/>
                </a:moveTo>
                <a:lnTo>
                  <a:pt x="2" y="0"/>
                </a:lnTo>
                <a:lnTo>
                  <a:pt x="0" y="0"/>
                </a:lnTo>
                <a:lnTo>
                  <a:pt x="0" y="2"/>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90" name="Freeform 29"/>
          <p:cNvSpPr>
            <a:spLocks/>
          </p:cNvSpPr>
          <p:nvPr/>
        </p:nvSpPr>
        <p:spPr bwMode="auto">
          <a:xfrm>
            <a:off x="4819597" y="3948157"/>
            <a:ext cx="3125" cy="4316"/>
          </a:xfrm>
          <a:custGeom>
            <a:avLst/>
            <a:gdLst/>
            <a:ahLst/>
            <a:cxnLst>
              <a:cxn ang="0">
                <a:pos x="2" y="4"/>
              </a:cxn>
              <a:cxn ang="0">
                <a:pos x="3" y="2"/>
              </a:cxn>
              <a:cxn ang="0">
                <a:pos x="3" y="0"/>
              </a:cxn>
              <a:cxn ang="0">
                <a:pos x="0" y="0"/>
              </a:cxn>
              <a:cxn ang="0">
                <a:pos x="2" y="4"/>
              </a:cxn>
            </a:cxnLst>
            <a:rect l="0" t="0" r="r" b="b"/>
            <a:pathLst>
              <a:path w="3" h="4">
                <a:moveTo>
                  <a:pt x="2" y="4"/>
                </a:moveTo>
                <a:lnTo>
                  <a:pt x="3" y="2"/>
                </a:lnTo>
                <a:lnTo>
                  <a:pt x="3" y="0"/>
                </a:lnTo>
                <a:lnTo>
                  <a:pt x="0" y="0"/>
                </a:lnTo>
                <a:lnTo>
                  <a:pt x="2" y="4"/>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91" name="Freeform 30"/>
          <p:cNvSpPr>
            <a:spLocks/>
          </p:cNvSpPr>
          <p:nvPr/>
        </p:nvSpPr>
        <p:spPr bwMode="auto">
          <a:xfrm>
            <a:off x="4819597" y="3948157"/>
            <a:ext cx="3125" cy="4316"/>
          </a:xfrm>
          <a:custGeom>
            <a:avLst/>
            <a:gdLst/>
            <a:ahLst/>
            <a:cxnLst>
              <a:cxn ang="0">
                <a:pos x="2" y="4"/>
              </a:cxn>
              <a:cxn ang="0">
                <a:pos x="3" y="2"/>
              </a:cxn>
              <a:cxn ang="0">
                <a:pos x="3" y="0"/>
              </a:cxn>
              <a:cxn ang="0">
                <a:pos x="0" y="0"/>
              </a:cxn>
              <a:cxn ang="0">
                <a:pos x="2" y="4"/>
              </a:cxn>
            </a:cxnLst>
            <a:rect l="0" t="0" r="r" b="b"/>
            <a:pathLst>
              <a:path w="3" h="4">
                <a:moveTo>
                  <a:pt x="2" y="4"/>
                </a:moveTo>
                <a:lnTo>
                  <a:pt x="3" y="2"/>
                </a:lnTo>
                <a:lnTo>
                  <a:pt x="3" y="0"/>
                </a:lnTo>
                <a:lnTo>
                  <a:pt x="0" y="0"/>
                </a:lnTo>
                <a:lnTo>
                  <a:pt x="2" y="4"/>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92" name="Freeform 31"/>
          <p:cNvSpPr>
            <a:spLocks/>
          </p:cNvSpPr>
          <p:nvPr/>
        </p:nvSpPr>
        <p:spPr bwMode="auto">
          <a:xfrm>
            <a:off x="4835223" y="3947078"/>
            <a:ext cx="18752" cy="8632"/>
          </a:xfrm>
          <a:custGeom>
            <a:avLst/>
            <a:gdLst/>
            <a:ahLst/>
            <a:cxnLst>
              <a:cxn ang="0">
                <a:pos x="10" y="5"/>
              </a:cxn>
              <a:cxn ang="0">
                <a:pos x="3" y="5"/>
              </a:cxn>
              <a:cxn ang="0">
                <a:pos x="0" y="6"/>
              </a:cxn>
              <a:cxn ang="0">
                <a:pos x="2" y="6"/>
              </a:cxn>
              <a:cxn ang="0">
                <a:pos x="3" y="6"/>
              </a:cxn>
              <a:cxn ang="0">
                <a:pos x="8" y="8"/>
              </a:cxn>
              <a:cxn ang="0">
                <a:pos x="10" y="6"/>
              </a:cxn>
              <a:cxn ang="0">
                <a:pos x="12" y="6"/>
              </a:cxn>
              <a:cxn ang="0">
                <a:pos x="15" y="8"/>
              </a:cxn>
              <a:cxn ang="0">
                <a:pos x="17" y="6"/>
              </a:cxn>
              <a:cxn ang="0">
                <a:pos x="17" y="5"/>
              </a:cxn>
              <a:cxn ang="0">
                <a:pos x="18" y="3"/>
              </a:cxn>
              <a:cxn ang="0">
                <a:pos x="18" y="1"/>
              </a:cxn>
              <a:cxn ang="0">
                <a:pos x="17" y="0"/>
              </a:cxn>
              <a:cxn ang="0">
                <a:pos x="13" y="1"/>
              </a:cxn>
              <a:cxn ang="0">
                <a:pos x="13" y="5"/>
              </a:cxn>
              <a:cxn ang="0">
                <a:pos x="12" y="5"/>
              </a:cxn>
              <a:cxn ang="0">
                <a:pos x="10" y="5"/>
              </a:cxn>
            </a:cxnLst>
            <a:rect l="0" t="0" r="r" b="b"/>
            <a:pathLst>
              <a:path w="18" h="8">
                <a:moveTo>
                  <a:pt x="10" y="5"/>
                </a:moveTo>
                <a:lnTo>
                  <a:pt x="3" y="5"/>
                </a:lnTo>
                <a:lnTo>
                  <a:pt x="0" y="6"/>
                </a:lnTo>
                <a:lnTo>
                  <a:pt x="2" y="6"/>
                </a:lnTo>
                <a:lnTo>
                  <a:pt x="3" y="6"/>
                </a:lnTo>
                <a:lnTo>
                  <a:pt x="8" y="8"/>
                </a:lnTo>
                <a:lnTo>
                  <a:pt x="10" y="6"/>
                </a:lnTo>
                <a:lnTo>
                  <a:pt x="12" y="6"/>
                </a:lnTo>
                <a:lnTo>
                  <a:pt x="15" y="8"/>
                </a:lnTo>
                <a:lnTo>
                  <a:pt x="17" y="6"/>
                </a:lnTo>
                <a:lnTo>
                  <a:pt x="17" y="5"/>
                </a:lnTo>
                <a:lnTo>
                  <a:pt x="18" y="3"/>
                </a:lnTo>
                <a:lnTo>
                  <a:pt x="18" y="1"/>
                </a:lnTo>
                <a:lnTo>
                  <a:pt x="17" y="0"/>
                </a:lnTo>
                <a:lnTo>
                  <a:pt x="13" y="1"/>
                </a:lnTo>
                <a:lnTo>
                  <a:pt x="13" y="5"/>
                </a:lnTo>
                <a:lnTo>
                  <a:pt x="12" y="5"/>
                </a:lnTo>
                <a:lnTo>
                  <a:pt x="10" y="5"/>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93" name="Freeform 32"/>
          <p:cNvSpPr>
            <a:spLocks/>
          </p:cNvSpPr>
          <p:nvPr/>
        </p:nvSpPr>
        <p:spPr bwMode="auto">
          <a:xfrm>
            <a:off x="4835223" y="3947078"/>
            <a:ext cx="18752" cy="8632"/>
          </a:xfrm>
          <a:custGeom>
            <a:avLst/>
            <a:gdLst/>
            <a:ahLst/>
            <a:cxnLst>
              <a:cxn ang="0">
                <a:pos x="10" y="5"/>
              </a:cxn>
              <a:cxn ang="0">
                <a:pos x="3" y="5"/>
              </a:cxn>
              <a:cxn ang="0">
                <a:pos x="0" y="6"/>
              </a:cxn>
              <a:cxn ang="0">
                <a:pos x="2" y="6"/>
              </a:cxn>
              <a:cxn ang="0">
                <a:pos x="3" y="6"/>
              </a:cxn>
              <a:cxn ang="0">
                <a:pos x="8" y="8"/>
              </a:cxn>
              <a:cxn ang="0">
                <a:pos x="10" y="6"/>
              </a:cxn>
              <a:cxn ang="0">
                <a:pos x="12" y="6"/>
              </a:cxn>
              <a:cxn ang="0">
                <a:pos x="15" y="8"/>
              </a:cxn>
              <a:cxn ang="0">
                <a:pos x="17" y="6"/>
              </a:cxn>
              <a:cxn ang="0">
                <a:pos x="17" y="5"/>
              </a:cxn>
              <a:cxn ang="0">
                <a:pos x="18" y="3"/>
              </a:cxn>
              <a:cxn ang="0">
                <a:pos x="18" y="1"/>
              </a:cxn>
              <a:cxn ang="0">
                <a:pos x="17" y="0"/>
              </a:cxn>
              <a:cxn ang="0">
                <a:pos x="13" y="1"/>
              </a:cxn>
              <a:cxn ang="0">
                <a:pos x="13" y="5"/>
              </a:cxn>
              <a:cxn ang="0">
                <a:pos x="12" y="5"/>
              </a:cxn>
              <a:cxn ang="0">
                <a:pos x="10" y="5"/>
              </a:cxn>
            </a:cxnLst>
            <a:rect l="0" t="0" r="r" b="b"/>
            <a:pathLst>
              <a:path w="18" h="8">
                <a:moveTo>
                  <a:pt x="10" y="5"/>
                </a:moveTo>
                <a:lnTo>
                  <a:pt x="3" y="5"/>
                </a:lnTo>
                <a:lnTo>
                  <a:pt x="0" y="6"/>
                </a:lnTo>
                <a:lnTo>
                  <a:pt x="2" y="6"/>
                </a:lnTo>
                <a:lnTo>
                  <a:pt x="3" y="6"/>
                </a:lnTo>
                <a:lnTo>
                  <a:pt x="8" y="8"/>
                </a:lnTo>
                <a:lnTo>
                  <a:pt x="10" y="6"/>
                </a:lnTo>
                <a:lnTo>
                  <a:pt x="12" y="6"/>
                </a:lnTo>
                <a:lnTo>
                  <a:pt x="15" y="8"/>
                </a:lnTo>
                <a:lnTo>
                  <a:pt x="17" y="6"/>
                </a:lnTo>
                <a:lnTo>
                  <a:pt x="17" y="5"/>
                </a:lnTo>
                <a:lnTo>
                  <a:pt x="18" y="3"/>
                </a:lnTo>
                <a:lnTo>
                  <a:pt x="18" y="1"/>
                </a:lnTo>
                <a:lnTo>
                  <a:pt x="17" y="0"/>
                </a:lnTo>
                <a:lnTo>
                  <a:pt x="13" y="1"/>
                </a:lnTo>
                <a:lnTo>
                  <a:pt x="13" y="5"/>
                </a:lnTo>
                <a:lnTo>
                  <a:pt x="12" y="5"/>
                </a:lnTo>
                <a:lnTo>
                  <a:pt x="10" y="5"/>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94" name="Freeform 33"/>
          <p:cNvSpPr>
            <a:spLocks/>
          </p:cNvSpPr>
          <p:nvPr/>
        </p:nvSpPr>
        <p:spPr bwMode="auto">
          <a:xfrm>
            <a:off x="4853976" y="3955710"/>
            <a:ext cx="15627" cy="3237"/>
          </a:xfrm>
          <a:custGeom>
            <a:avLst/>
            <a:gdLst/>
            <a:ahLst/>
            <a:cxnLst>
              <a:cxn ang="0">
                <a:pos x="7" y="3"/>
              </a:cxn>
              <a:cxn ang="0">
                <a:pos x="9" y="3"/>
              </a:cxn>
              <a:cxn ang="0">
                <a:pos x="10" y="3"/>
              </a:cxn>
              <a:cxn ang="0">
                <a:pos x="12" y="3"/>
              </a:cxn>
              <a:cxn ang="0">
                <a:pos x="15" y="3"/>
              </a:cxn>
              <a:cxn ang="0">
                <a:pos x="10" y="2"/>
              </a:cxn>
              <a:cxn ang="0">
                <a:pos x="9" y="2"/>
              </a:cxn>
              <a:cxn ang="0">
                <a:pos x="7" y="0"/>
              </a:cxn>
              <a:cxn ang="0">
                <a:pos x="4" y="0"/>
              </a:cxn>
              <a:cxn ang="0">
                <a:pos x="2" y="0"/>
              </a:cxn>
              <a:cxn ang="0">
                <a:pos x="0" y="0"/>
              </a:cxn>
              <a:cxn ang="0">
                <a:pos x="2" y="2"/>
              </a:cxn>
              <a:cxn ang="0">
                <a:pos x="5" y="2"/>
              </a:cxn>
              <a:cxn ang="0">
                <a:pos x="7" y="3"/>
              </a:cxn>
            </a:cxnLst>
            <a:rect l="0" t="0" r="r" b="b"/>
            <a:pathLst>
              <a:path w="15" h="3">
                <a:moveTo>
                  <a:pt x="7" y="3"/>
                </a:moveTo>
                <a:lnTo>
                  <a:pt x="9" y="3"/>
                </a:lnTo>
                <a:lnTo>
                  <a:pt x="10" y="3"/>
                </a:lnTo>
                <a:lnTo>
                  <a:pt x="12" y="3"/>
                </a:lnTo>
                <a:lnTo>
                  <a:pt x="15" y="3"/>
                </a:lnTo>
                <a:lnTo>
                  <a:pt x="10" y="2"/>
                </a:lnTo>
                <a:lnTo>
                  <a:pt x="9" y="2"/>
                </a:lnTo>
                <a:lnTo>
                  <a:pt x="7" y="0"/>
                </a:lnTo>
                <a:lnTo>
                  <a:pt x="4" y="0"/>
                </a:lnTo>
                <a:lnTo>
                  <a:pt x="2" y="0"/>
                </a:lnTo>
                <a:lnTo>
                  <a:pt x="0" y="0"/>
                </a:lnTo>
                <a:lnTo>
                  <a:pt x="2" y="2"/>
                </a:lnTo>
                <a:lnTo>
                  <a:pt x="5" y="2"/>
                </a:lnTo>
                <a:lnTo>
                  <a:pt x="7" y="3"/>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95" name="Freeform 34"/>
          <p:cNvSpPr>
            <a:spLocks/>
          </p:cNvSpPr>
          <p:nvPr/>
        </p:nvSpPr>
        <p:spPr bwMode="auto">
          <a:xfrm>
            <a:off x="4853976" y="3955710"/>
            <a:ext cx="15627" cy="3237"/>
          </a:xfrm>
          <a:custGeom>
            <a:avLst/>
            <a:gdLst/>
            <a:ahLst/>
            <a:cxnLst>
              <a:cxn ang="0">
                <a:pos x="7" y="3"/>
              </a:cxn>
              <a:cxn ang="0">
                <a:pos x="9" y="3"/>
              </a:cxn>
              <a:cxn ang="0">
                <a:pos x="10" y="3"/>
              </a:cxn>
              <a:cxn ang="0">
                <a:pos x="12" y="3"/>
              </a:cxn>
              <a:cxn ang="0">
                <a:pos x="15" y="3"/>
              </a:cxn>
              <a:cxn ang="0">
                <a:pos x="10" y="2"/>
              </a:cxn>
              <a:cxn ang="0">
                <a:pos x="9" y="2"/>
              </a:cxn>
              <a:cxn ang="0">
                <a:pos x="7" y="0"/>
              </a:cxn>
              <a:cxn ang="0">
                <a:pos x="4" y="0"/>
              </a:cxn>
              <a:cxn ang="0">
                <a:pos x="2" y="0"/>
              </a:cxn>
              <a:cxn ang="0">
                <a:pos x="0" y="0"/>
              </a:cxn>
              <a:cxn ang="0">
                <a:pos x="2" y="2"/>
              </a:cxn>
              <a:cxn ang="0">
                <a:pos x="5" y="2"/>
              </a:cxn>
              <a:cxn ang="0">
                <a:pos x="7" y="3"/>
              </a:cxn>
            </a:cxnLst>
            <a:rect l="0" t="0" r="r" b="b"/>
            <a:pathLst>
              <a:path w="15" h="3">
                <a:moveTo>
                  <a:pt x="7" y="3"/>
                </a:moveTo>
                <a:lnTo>
                  <a:pt x="9" y="3"/>
                </a:lnTo>
                <a:lnTo>
                  <a:pt x="10" y="3"/>
                </a:lnTo>
                <a:lnTo>
                  <a:pt x="12" y="3"/>
                </a:lnTo>
                <a:lnTo>
                  <a:pt x="15" y="3"/>
                </a:lnTo>
                <a:lnTo>
                  <a:pt x="10" y="2"/>
                </a:lnTo>
                <a:lnTo>
                  <a:pt x="9" y="2"/>
                </a:lnTo>
                <a:lnTo>
                  <a:pt x="7" y="0"/>
                </a:lnTo>
                <a:lnTo>
                  <a:pt x="4" y="0"/>
                </a:lnTo>
                <a:lnTo>
                  <a:pt x="2" y="0"/>
                </a:lnTo>
                <a:lnTo>
                  <a:pt x="0" y="0"/>
                </a:lnTo>
                <a:lnTo>
                  <a:pt x="2" y="2"/>
                </a:lnTo>
                <a:lnTo>
                  <a:pt x="5" y="2"/>
                </a:lnTo>
                <a:lnTo>
                  <a:pt x="7" y="3"/>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96" name="Freeform 35"/>
          <p:cNvSpPr>
            <a:spLocks/>
          </p:cNvSpPr>
          <p:nvPr/>
        </p:nvSpPr>
        <p:spPr bwMode="auto">
          <a:xfrm>
            <a:off x="4876895" y="3953552"/>
            <a:ext cx="3125" cy="2158"/>
          </a:xfrm>
          <a:custGeom>
            <a:avLst/>
            <a:gdLst/>
            <a:ahLst/>
            <a:cxnLst>
              <a:cxn ang="0">
                <a:pos x="0" y="2"/>
              </a:cxn>
              <a:cxn ang="0">
                <a:pos x="2" y="2"/>
              </a:cxn>
              <a:cxn ang="0">
                <a:pos x="3" y="0"/>
              </a:cxn>
              <a:cxn ang="0">
                <a:pos x="2" y="0"/>
              </a:cxn>
              <a:cxn ang="0">
                <a:pos x="0" y="0"/>
              </a:cxn>
              <a:cxn ang="0">
                <a:pos x="0" y="2"/>
              </a:cxn>
            </a:cxnLst>
            <a:rect l="0" t="0" r="r" b="b"/>
            <a:pathLst>
              <a:path w="3" h="2">
                <a:moveTo>
                  <a:pt x="0" y="2"/>
                </a:moveTo>
                <a:lnTo>
                  <a:pt x="2" y="2"/>
                </a:lnTo>
                <a:lnTo>
                  <a:pt x="3" y="0"/>
                </a:lnTo>
                <a:lnTo>
                  <a:pt x="2" y="0"/>
                </a:lnTo>
                <a:lnTo>
                  <a:pt x="0" y="0"/>
                </a:lnTo>
                <a:lnTo>
                  <a:pt x="0" y="2"/>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97" name="Freeform 36"/>
          <p:cNvSpPr>
            <a:spLocks/>
          </p:cNvSpPr>
          <p:nvPr/>
        </p:nvSpPr>
        <p:spPr bwMode="auto">
          <a:xfrm>
            <a:off x="4876895" y="3953552"/>
            <a:ext cx="3125" cy="2158"/>
          </a:xfrm>
          <a:custGeom>
            <a:avLst/>
            <a:gdLst/>
            <a:ahLst/>
            <a:cxnLst>
              <a:cxn ang="0">
                <a:pos x="0" y="2"/>
              </a:cxn>
              <a:cxn ang="0">
                <a:pos x="2" y="2"/>
              </a:cxn>
              <a:cxn ang="0">
                <a:pos x="3" y="0"/>
              </a:cxn>
              <a:cxn ang="0">
                <a:pos x="2" y="0"/>
              </a:cxn>
              <a:cxn ang="0">
                <a:pos x="0" y="0"/>
              </a:cxn>
              <a:cxn ang="0">
                <a:pos x="0" y="2"/>
              </a:cxn>
            </a:cxnLst>
            <a:rect l="0" t="0" r="r" b="b"/>
            <a:pathLst>
              <a:path w="3" h="2">
                <a:moveTo>
                  <a:pt x="0" y="2"/>
                </a:moveTo>
                <a:lnTo>
                  <a:pt x="2" y="2"/>
                </a:lnTo>
                <a:lnTo>
                  <a:pt x="3" y="0"/>
                </a:lnTo>
                <a:lnTo>
                  <a:pt x="2" y="0"/>
                </a:lnTo>
                <a:lnTo>
                  <a:pt x="0" y="0"/>
                </a:lnTo>
                <a:lnTo>
                  <a:pt x="0" y="2"/>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98" name="Freeform 37"/>
          <p:cNvSpPr>
            <a:spLocks/>
          </p:cNvSpPr>
          <p:nvPr/>
        </p:nvSpPr>
        <p:spPr bwMode="auto">
          <a:xfrm>
            <a:off x="4903982" y="3950315"/>
            <a:ext cx="4167" cy="3237"/>
          </a:xfrm>
          <a:custGeom>
            <a:avLst/>
            <a:gdLst/>
            <a:ahLst/>
            <a:cxnLst>
              <a:cxn ang="0">
                <a:pos x="0" y="3"/>
              </a:cxn>
              <a:cxn ang="0">
                <a:pos x="0" y="2"/>
              </a:cxn>
              <a:cxn ang="0">
                <a:pos x="4" y="2"/>
              </a:cxn>
              <a:cxn ang="0">
                <a:pos x="2" y="0"/>
              </a:cxn>
              <a:cxn ang="0">
                <a:pos x="0" y="2"/>
              </a:cxn>
              <a:cxn ang="0">
                <a:pos x="0" y="3"/>
              </a:cxn>
            </a:cxnLst>
            <a:rect l="0" t="0" r="r" b="b"/>
            <a:pathLst>
              <a:path w="4" h="3">
                <a:moveTo>
                  <a:pt x="0" y="3"/>
                </a:moveTo>
                <a:lnTo>
                  <a:pt x="0" y="2"/>
                </a:lnTo>
                <a:lnTo>
                  <a:pt x="4" y="2"/>
                </a:lnTo>
                <a:lnTo>
                  <a:pt x="2" y="0"/>
                </a:lnTo>
                <a:lnTo>
                  <a:pt x="0" y="2"/>
                </a:lnTo>
                <a:lnTo>
                  <a:pt x="0" y="3"/>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999" name="Freeform 38"/>
          <p:cNvSpPr>
            <a:spLocks/>
          </p:cNvSpPr>
          <p:nvPr/>
        </p:nvSpPr>
        <p:spPr bwMode="auto">
          <a:xfrm>
            <a:off x="4903982" y="3950315"/>
            <a:ext cx="4167" cy="3237"/>
          </a:xfrm>
          <a:custGeom>
            <a:avLst/>
            <a:gdLst/>
            <a:ahLst/>
            <a:cxnLst>
              <a:cxn ang="0">
                <a:pos x="0" y="3"/>
              </a:cxn>
              <a:cxn ang="0">
                <a:pos x="0" y="2"/>
              </a:cxn>
              <a:cxn ang="0">
                <a:pos x="4" y="2"/>
              </a:cxn>
              <a:cxn ang="0">
                <a:pos x="2" y="0"/>
              </a:cxn>
              <a:cxn ang="0">
                <a:pos x="0" y="2"/>
              </a:cxn>
              <a:cxn ang="0">
                <a:pos x="0" y="3"/>
              </a:cxn>
            </a:cxnLst>
            <a:rect l="0" t="0" r="r" b="b"/>
            <a:pathLst>
              <a:path w="4" h="3">
                <a:moveTo>
                  <a:pt x="0" y="3"/>
                </a:moveTo>
                <a:lnTo>
                  <a:pt x="0" y="2"/>
                </a:lnTo>
                <a:lnTo>
                  <a:pt x="4" y="2"/>
                </a:lnTo>
                <a:lnTo>
                  <a:pt x="2" y="0"/>
                </a:lnTo>
                <a:lnTo>
                  <a:pt x="0" y="2"/>
                </a:lnTo>
                <a:lnTo>
                  <a:pt x="0" y="3"/>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0" name="Freeform 39"/>
          <p:cNvSpPr>
            <a:spLocks/>
          </p:cNvSpPr>
          <p:nvPr/>
        </p:nvSpPr>
        <p:spPr bwMode="auto">
          <a:xfrm>
            <a:off x="4916483" y="3947078"/>
            <a:ext cx="5209" cy="3237"/>
          </a:xfrm>
          <a:custGeom>
            <a:avLst/>
            <a:gdLst/>
            <a:ahLst/>
            <a:cxnLst>
              <a:cxn ang="0">
                <a:pos x="0" y="1"/>
              </a:cxn>
              <a:cxn ang="0">
                <a:pos x="5" y="3"/>
              </a:cxn>
              <a:cxn ang="0">
                <a:pos x="5" y="0"/>
              </a:cxn>
              <a:cxn ang="0">
                <a:pos x="0" y="1"/>
              </a:cxn>
              <a:cxn ang="0">
                <a:pos x="0" y="1"/>
              </a:cxn>
            </a:cxnLst>
            <a:rect l="0" t="0" r="r" b="b"/>
            <a:pathLst>
              <a:path w="5" h="3">
                <a:moveTo>
                  <a:pt x="0" y="1"/>
                </a:moveTo>
                <a:lnTo>
                  <a:pt x="5" y="3"/>
                </a:lnTo>
                <a:lnTo>
                  <a:pt x="5" y="0"/>
                </a:lnTo>
                <a:lnTo>
                  <a:pt x="0" y="1"/>
                </a:lnTo>
                <a:lnTo>
                  <a:pt x="0" y="1"/>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1" name="Freeform 40"/>
          <p:cNvSpPr>
            <a:spLocks/>
          </p:cNvSpPr>
          <p:nvPr/>
        </p:nvSpPr>
        <p:spPr bwMode="auto">
          <a:xfrm>
            <a:off x="4916483" y="3947078"/>
            <a:ext cx="5209" cy="3237"/>
          </a:xfrm>
          <a:custGeom>
            <a:avLst/>
            <a:gdLst/>
            <a:ahLst/>
            <a:cxnLst>
              <a:cxn ang="0">
                <a:pos x="0" y="1"/>
              </a:cxn>
              <a:cxn ang="0">
                <a:pos x="5" y="3"/>
              </a:cxn>
              <a:cxn ang="0">
                <a:pos x="5" y="0"/>
              </a:cxn>
              <a:cxn ang="0">
                <a:pos x="0" y="1"/>
              </a:cxn>
              <a:cxn ang="0">
                <a:pos x="0" y="1"/>
              </a:cxn>
            </a:cxnLst>
            <a:rect l="0" t="0" r="r" b="b"/>
            <a:pathLst>
              <a:path w="5" h="3">
                <a:moveTo>
                  <a:pt x="0" y="1"/>
                </a:moveTo>
                <a:lnTo>
                  <a:pt x="5" y="3"/>
                </a:lnTo>
                <a:lnTo>
                  <a:pt x="5" y="0"/>
                </a:lnTo>
                <a:lnTo>
                  <a:pt x="0" y="1"/>
                </a:lnTo>
                <a:lnTo>
                  <a:pt x="0" y="1"/>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2" name="Freeform 41"/>
          <p:cNvSpPr>
            <a:spLocks/>
          </p:cNvSpPr>
          <p:nvPr/>
        </p:nvSpPr>
        <p:spPr bwMode="auto">
          <a:xfrm>
            <a:off x="4932110" y="3934130"/>
            <a:ext cx="20836" cy="16185"/>
          </a:xfrm>
          <a:custGeom>
            <a:avLst/>
            <a:gdLst/>
            <a:ahLst/>
            <a:cxnLst>
              <a:cxn ang="0">
                <a:pos x="20" y="2"/>
              </a:cxn>
              <a:cxn ang="0">
                <a:pos x="18" y="0"/>
              </a:cxn>
              <a:cxn ang="0">
                <a:pos x="17" y="0"/>
              </a:cxn>
              <a:cxn ang="0">
                <a:pos x="15" y="0"/>
              </a:cxn>
              <a:cxn ang="0">
                <a:pos x="13" y="0"/>
              </a:cxn>
              <a:cxn ang="0">
                <a:pos x="10" y="2"/>
              </a:cxn>
              <a:cxn ang="0">
                <a:pos x="10" y="3"/>
              </a:cxn>
              <a:cxn ang="0">
                <a:pos x="10" y="7"/>
              </a:cxn>
              <a:cxn ang="0">
                <a:pos x="7" y="7"/>
              </a:cxn>
              <a:cxn ang="0">
                <a:pos x="3" y="8"/>
              </a:cxn>
              <a:cxn ang="0">
                <a:pos x="3" y="10"/>
              </a:cxn>
              <a:cxn ang="0">
                <a:pos x="2" y="13"/>
              </a:cxn>
              <a:cxn ang="0">
                <a:pos x="0" y="15"/>
              </a:cxn>
              <a:cxn ang="0">
                <a:pos x="5" y="13"/>
              </a:cxn>
              <a:cxn ang="0">
                <a:pos x="7" y="12"/>
              </a:cxn>
              <a:cxn ang="0">
                <a:pos x="8" y="10"/>
              </a:cxn>
              <a:cxn ang="0">
                <a:pos x="10" y="8"/>
              </a:cxn>
              <a:cxn ang="0">
                <a:pos x="12" y="7"/>
              </a:cxn>
              <a:cxn ang="0">
                <a:pos x="13" y="7"/>
              </a:cxn>
              <a:cxn ang="0">
                <a:pos x="18" y="3"/>
              </a:cxn>
              <a:cxn ang="0">
                <a:pos x="20" y="2"/>
              </a:cxn>
            </a:cxnLst>
            <a:rect l="0" t="0" r="r" b="b"/>
            <a:pathLst>
              <a:path w="20" h="15">
                <a:moveTo>
                  <a:pt x="20" y="2"/>
                </a:moveTo>
                <a:lnTo>
                  <a:pt x="18" y="0"/>
                </a:lnTo>
                <a:lnTo>
                  <a:pt x="17" y="0"/>
                </a:lnTo>
                <a:lnTo>
                  <a:pt x="15" y="0"/>
                </a:lnTo>
                <a:lnTo>
                  <a:pt x="13" y="0"/>
                </a:lnTo>
                <a:lnTo>
                  <a:pt x="10" y="2"/>
                </a:lnTo>
                <a:lnTo>
                  <a:pt x="10" y="3"/>
                </a:lnTo>
                <a:lnTo>
                  <a:pt x="10" y="7"/>
                </a:lnTo>
                <a:lnTo>
                  <a:pt x="7" y="7"/>
                </a:lnTo>
                <a:lnTo>
                  <a:pt x="3" y="8"/>
                </a:lnTo>
                <a:lnTo>
                  <a:pt x="3" y="10"/>
                </a:lnTo>
                <a:lnTo>
                  <a:pt x="2" y="13"/>
                </a:lnTo>
                <a:lnTo>
                  <a:pt x="0" y="15"/>
                </a:lnTo>
                <a:lnTo>
                  <a:pt x="5" y="13"/>
                </a:lnTo>
                <a:lnTo>
                  <a:pt x="7" y="12"/>
                </a:lnTo>
                <a:lnTo>
                  <a:pt x="8" y="10"/>
                </a:lnTo>
                <a:lnTo>
                  <a:pt x="10" y="8"/>
                </a:lnTo>
                <a:lnTo>
                  <a:pt x="12" y="7"/>
                </a:lnTo>
                <a:lnTo>
                  <a:pt x="13" y="7"/>
                </a:lnTo>
                <a:lnTo>
                  <a:pt x="18" y="3"/>
                </a:lnTo>
                <a:lnTo>
                  <a:pt x="20" y="2"/>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3" name="Freeform 42"/>
          <p:cNvSpPr>
            <a:spLocks/>
          </p:cNvSpPr>
          <p:nvPr/>
        </p:nvSpPr>
        <p:spPr bwMode="auto">
          <a:xfrm>
            <a:off x="4932110" y="3934130"/>
            <a:ext cx="20836" cy="16185"/>
          </a:xfrm>
          <a:custGeom>
            <a:avLst/>
            <a:gdLst/>
            <a:ahLst/>
            <a:cxnLst>
              <a:cxn ang="0">
                <a:pos x="20" y="2"/>
              </a:cxn>
              <a:cxn ang="0">
                <a:pos x="18" y="0"/>
              </a:cxn>
              <a:cxn ang="0">
                <a:pos x="17" y="0"/>
              </a:cxn>
              <a:cxn ang="0">
                <a:pos x="15" y="0"/>
              </a:cxn>
              <a:cxn ang="0">
                <a:pos x="13" y="0"/>
              </a:cxn>
              <a:cxn ang="0">
                <a:pos x="10" y="2"/>
              </a:cxn>
              <a:cxn ang="0">
                <a:pos x="10" y="3"/>
              </a:cxn>
              <a:cxn ang="0">
                <a:pos x="10" y="7"/>
              </a:cxn>
              <a:cxn ang="0">
                <a:pos x="7" y="7"/>
              </a:cxn>
              <a:cxn ang="0">
                <a:pos x="3" y="8"/>
              </a:cxn>
              <a:cxn ang="0">
                <a:pos x="3" y="10"/>
              </a:cxn>
              <a:cxn ang="0">
                <a:pos x="2" y="13"/>
              </a:cxn>
              <a:cxn ang="0">
                <a:pos x="0" y="15"/>
              </a:cxn>
              <a:cxn ang="0">
                <a:pos x="5" y="13"/>
              </a:cxn>
              <a:cxn ang="0">
                <a:pos x="7" y="12"/>
              </a:cxn>
              <a:cxn ang="0">
                <a:pos x="8" y="10"/>
              </a:cxn>
              <a:cxn ang="0">
                <a:pos x="10" y="8"/>
              </a:cxn>
              <a:cxn ang="0">
                <a:pos x="12" y="7"/>
              </a:cxn>
              <a:cxn ang="0">
                <a:pos x="13" y="7"/>
              </a:cxn>
              <a:cxn ang="0">
                <a:pos x="18" y="3"/>
              </a:cxn>
              <a:cxn ang="0">
                <a:pos x="20" y="2"/>
              </a:cxn>
            </a:cxnLst>
            <a:rect l="0" t="0" r="r" b="b"/>
            <a:pathLst>
              <a:path w="20" h="15">
                <a:moveTo>
                  <a:pt x="20" y="2"/>
                </a:moveTo>
                <a:lnTo>
                  <a:pt x="18" y="0"/>
                </a:lnTo>
                <a:lnTo>
                  <a:pt x="17" y="0"/>
                </a:lnTo>
                <a:lnTo>
                  <a:pt x="15" y="0"/>
                </a:lnTo>
                <a:lnTo>
                  <a:pt x="13" y="0"/>
                </a:lnTo>
                <a:lnTo>
                  <a:pt x="10" y="2"/>
                </a:lnTo>
                <a:lnTo>
                  <a:pt x="10" y="3"/>
                </a:lnTo>
                <a:lnTo>
                  <a:pt x="10" y="7"/>
                </a:lnTo>
                <a:lnTo>
                  <a:pt x="7" y="7"/>
                </a:lnTo>
                <a:lnTo>
                  <a:pt x="3" y="8"/>
                </a:lnTo>
                <a:lnTo>
                  <a:pt x="3" y="10"/>
                </a:lnTo>
                <a:lnTo>
                  <a:pt x="2" y="13"/>
                </a:lnTo>
                <a:lnTo>
                  <a:pt x="0" y="15"/>
                </a:lnTo>
                <a:lnTo>
                  <a:pt x="5" y="13"/>
                </a:lnTo>
                <a:lnTo>
                  <a:pt x="7" y="12"/>
                </a:lnTo>
                <a:lnTo>
                  <a:pt x="8" y="10"/>
                </a:lnTo>
                <a:lnTo>
                  <a:pt x="10" y="8"/>
                </a:lnTo>
                <a:lnTo>
                  <a:pt x="12" y="7"/>
                </a:lnTo>
                <a:lnTo>
                  <a:pt x="13" y="7"/>
                </a:lnTo>
                <a:lnTo>
                  <a:pt x="18" y="3"/>
                </a:lnTo>
                <a:lnTo>
                  <a:pt x="20" y="2"/>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4" name="Freeform 43"/>
          <p:cNvSpPr>
            <a:spLocks/>
          </p:cNvSpPr>
          <p:nvPr/>
        </p:nvSpPr>
        <p:spPr bwMode="auto">
          <a:xfrm>
            <a:off x="4950862" y="3925497"/>
            <a:ext cx="25003" cy="16185"/>
          </a:xfrm>
          <a:custGeom>
            <a:avLst/>
            <a:gdLst/>
            <a:ahLst/>
            <a:cxnLst>
              <a:cxn ang="0">
                <a:pos x="2" y="15"/>
              </a:cxn>
              <a:cxn ang="0">
                <a:pos x="9" y="15"/>
              </a:cxn>
              <a:cxn ang="0">
                <a:pos x="12" y="11"/>
              </a:cxn>
              <a:cxn ang="0">
                <a:pos x="14" y="11"/>
              </a:cxn>
              <a:cxn ang="0">
                <a:pos x="17" y="11"/>
              </a:cxn>
              <a:cxn ang="0">
                <a:pos x="15" y="10"/>
              </a:cxn>
              <a:cxn ang="0">
                <a:pos x="19" y="11"/>
              </a:cxn>
              <a:cxn ang="0">
                <a:pos x="19" y="8"/>
              </a:cxn>
              <a:cxn ang="0">
                <a:pos x="22" y="8"/>
              </a:cxn>
              <a:cxn ang="0">
                <a:pos x="24" y="8"/>
              </a:cxn>
              <a:cxn ang="0">
                <a:pos x="22" y="5"/>
              </a:cxn>
              <a:cxn ang="0">
                <a:pos x="20" y="6"/>
              </a:cxn>
              <a:cxn ang="0">
                <a:pos x="20" y="5"/>
              </a:cxn>
              <a:cxn ang="0">
                <a:pos x="22" y="3"/>
              </a:cxn>
              <a:cxn ang="0">
                <a:pos x="24" y="1"/>
              </a:cxn>
              <a:cxn ang="0">
                <a:pos x="24" y="0"/>
              </a:cxn>
              <a:cxn ang="0">
                <a:pos x="22" y="1"/>
              </a:cxn>
              <a:cxn ang="0">
                <a:pos x="19" y="1"/>
              </a:cxn>
              <a:cxn ang="0">
                <a:pos x="20" y="0"/>
              </a:cxn>
              <a:cxn ang="0">
                <a:pos x="17" y="0"/>
              </a:cxn>
              <a:cxn ang="0">
                <a:pos x="15" y="0"/>
              </a:cxn>
              <a:cxn ang="0">
                <a:pos x="14" y="0"/>
              </a:cxn>
              <a:cxn ang="0">
                <a:pos x="12" y="3"/>
              </a:cxn>
              <a:cxn ang="0">
                <a:pos x="14" y="5"/>
              </a:cxn>
              <a:cxn ang="0">
                <a:pos x="15" y="5"/>
              </a:cxn>
              <a:cxn ang="0">
                <a:pos x="17" y="6"/>
              </a:cxn>
              <a:cxn ang="0">
                <a:pos x="14" y="6"/>
              </a:cxn>
              <a:cxn ang="0">
                <a:pos x="14" y="8"/>
              </a:cxn>
              <a:cxn ang="0">
                <a:pos x="10" y="10"/>
              </a:cxn>
              <a:cxn ang="0">
                <a:pos x="14" y="10"/>
              </a:cxn>
              <a:cxn ang="0">
                <a:pos x="10" y="10"/>
              </a:cxn>
              <a:cxn ang="0">
                <a:pos x="7" y="11"/>
              </a:cxn>
              <a:cxn ang="0">
                <a:pos x="5" y="13"/>
              </a:cxn>
              <a:cxn ang="0">
                <a:pos x="2" y="13"/>
              </a:cxn>
              <a:cxn ang="0">
                <a:pos x="0" y="15"/>
              </a:cxn>
              <a:cxn ang="0">
                <a:pos x="2" y="15"/>
              </a:cxn>
            </a:cxnLst>
            <a:rect l="0" t="0" r="r" b="b"/>
            <a:pathLst>
              <a:path w="24" h="15">
                <a:moveTo>
                  <a:pt x="2" y="15"/>
                </a:moveTo>
                <a:lnTo>
                  <a:pt x="9" y="15"/>
                </a:lnTo>
                <a:lnTo>
                  <a:pt x="12" y="11"/>
                </a:lnTo>
                <a:lnTo>
                  <a:pt x="14" y="11"/>
                </a:lnTo>
                <a:lnTo>
                  <a:pt x="17" y="11"/>
                </a:lnTo>
                <a:lnTo>
                  <a:pt x="15" y="10"/>
                </a:lnTo>
                <a:lnTo>
                  <a:pt x="19" y="11"/>
                </a:lnTo>
                <a:lnTo>
                  <a:pt x="19" y="8"/>
                </a:lnTo>
                <a:lnTo>
                  <a:pt x="22" y="8"/>
                </a:lnTo>
                <a:lnTo>
                  <a:pt x="24" y="8"/>
                </a:lnTo>
                <a:lnTo>
                  <a:pt x="22" y="5"/>
                </a:lnTo>
                <a:lnTo>
                  <a:pt x="20" y="6"/>
                </a:lnTo>
                <a:lnTo>
                  <a:pt x="20" y="5"/>
                </a:lnTo>
                <a:lnTo>
                  <a:pt x="22" y="3"/>
                </a:lnTo>
                <a:lnTo>
                  <a:pt x="24" y="1"/>
                </a:lnTo>
                <a:lnTo>
                  <a:pt x="24" y="0"/>
                </a:lnTo>
                <a:lnTo>
                  <a:pt x="22" y="1"/>
                </a:lnTo>
                <a:lnTo>
                  <a:pt x="19" y="1"/>
                </a:lnTo>
                <a:lnTo>
                  <a:pt x="20" y="0"/>
                </a:lnTo>
                <a:lnTo>
                  <a:pt x="17" y="0"/>
                </a:lnTo>
                <a:lnTo>
                  <a:pt x="15" y="0"/>
                </a:lnTo>
                <a:lnTo>
                  <a:pt x="14" y="0"/>
                </a:lnTo>
                <a:lnTo>
                  <a:pt x="12" y="3"/>
                </a:lnTo>
                <a:lnTo>
                  <a:pt x="14" y="5"/>
                </a:lnTo>
                <a:lnTo>
                  <a:pt x="15" y="5"/>
                </a:lnTo>
                <a:lnTo>
                  <a:pt x="17" y="6"/>
                </a:lnTo>
                <a:lnTo>
                  <a:pt x="14" y="6"/>
                </a:lnTo>
                <a:lnTo>
                  <a:pt x="14" y="8"/>
                </a:lnTo>
                <a:lnTo>
                  <a:pt x="10" y="10"/>
                </a:lnTo>
                <a:lnTo>
                  <a:pt x="14" y="10"/>
                </a:lnTo>
                <a:lnTo>
                  <a:pt x="10" y="10"/>
                </a:lnTo>
                <a:lnTo>
                  <a:pt x="7" y="11"/>
                </a:lnTo>
                <a:lnTo>
                  <a:pt x="5" y="13"/>
                </a:lnTo>
                <a:lnTo>
                  <a:pt x="2" y="13"/>
                </a:lnTo>
                <a:lnTo>
                  <a:pt x="0" y="15"/>
                </a:lnTo>
                <a:lnTo>
                  <a:pt x="2" y="15"/>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5" name="Freeform 44"/>
          <p:cNvSpPr>
            <a:spLocks/>
          </p:cNvSpPr>
          <p:nvPr/>
        </p:nvSpPr>
        <p:spPr bwMode="auto">
          <a:xfrm>
            <a:off x="4950862" y="3925497"/>
            <a:ext cx="25003" cy="16185"/>
          </a:xfrm>
          <a:custGeom>
            <a:avLst/>
            <a:gdLst/>
            <a:ahLst/>
            <a:cxnLst>
              <a:cxn ang="0">
                <a:pos x="2" y="15"/>
              </a:cxn>
              <a:cxn ang="0">
                <a:pos x="9" y="15"/>
              </a:cxn>
              <a:cxn ang="0">
                <a:pos x="12" y="11"/>
              </a:cxn>
              <a:cxn ang="0">
                <a:pos x="14" y="11"/>
              </a:cxn>
              <a:cxn ang="0">
                <a:pos x="17" y="11"/>
              </a:cxn>
              <a:cxn ang="0">
                <a:pos x="15" y="10"/>
              </a:cxn>
              <a:cxn ang="0">
                <a:pos x="19" y="11"/>
              </a:cxn>
              <a:cxn ang="0">
                <a:pos x="19" y="8"/>
              </a:cxn>
              <a:cxn ang="0">
                <a:pos x="22" y="8"/>
              </a:cxn>
              <a:cxn ang="0">
                <a:pos x="24" y="8"/>
              </a:cxn>
              <a:cxn ang="0">
                <a:pos x="22" y="5"/>
              </a:cxn>
              <a:cxn ang="0">
                <a:pos x="20" y="6"/>
              </a:cxn>
              <a:cxn ang="0">
                <a:pos x="20" y="5"/>
              </a:cxn>
              <a:cxn ang="0">
                <a:pos x="22" y="3"/>
              </a:cxn>
              <a:cxn ang="0">
                <a:pos x="24" y="1"/>
              </a:cxn>
              <a:cxn ang="0">
                <a:pos x="24" y="0"/>
              </a:cxn>
              <a:cxn ang="0">
                <a:pos x="22" y="1"/>
              </a:cxn>
              <a:cxn ang="0">
                <a:pos x="19" y="1"/>
              </a:cxn>
              <a:cxn ang="0">
                <a:pos x="20" y="0"/>
              </a:cxn>
              <a:cxn ang="0">
                <a:pos x="17" y="0"/>
              </a:cxn>
              <a:cxn ang="0">
                <a:pos x="15" y="0"/>
              </a:cxn>
              <a:cxn ang="0">
                <a:pos x="14" y="0"/>
              </a:cxn>
              <a:cxn ang="0">
                <a:pos x="12" y="3"/>
              </a:cxn>
              <a:cxn ang="0">
                <a:pos x="14" y="5"/>
              </a:cxn>
              <a:cxn ang="0">
                <a:pos x="15" y="5"/>
              </a:cxn>
              <a:cxn ang="0">
                <a:pos x="17" y="6"/>
              </a:cxn>
              <a:cxn ang="0">
                <a:pos x="14" y="6"/>
              </a:cxn>
              <a:cxn ang="0">
                <a:pos x="14" y="8"/>
              </a:cxn>
              <a:cxn ang="0">
                <a:pos x="10" y="10"/>
              </a:cxn>
              <a:cxn ang="0">
                <a:pos x="14" y="10"/>
              </a:cxn>
              <a:cxn ang="0">
                <a:pos x="10" y="10"/>
              </a:cxn>
              <a:cxn ang="0">
                <a:pos x="7" y="11"/>
              </a:cxn>
              <a:cxn ang="0">
                <a:pos x="5" y="13"/>
              </a:cxn>
              <a:cxn ang="0">
                <a:pos x="2" y="13"/>
              </a:cxn>
              <a:cxn ang="0">
                <a:pos x="0" y="15"/>
              </a:cxn>
              <a:cxn ang="0">
                <a:pos x="2" y="15"/>
              </a:cxn>
            </a:cxnLst>
            <a:rect l="0" t="0" r="r" b="b"/>
            <a:pathLst>
              <a:path w="24" h="15">
                <a:moveTo>
                  <a:pt x="2" y="15"/>
                </a:moveTo>
                <a:lnTo>
                  <a:pt x="9" y="15"/>
                </a:lnTo>
                <a:lnTo>
                  <a:pt x="12" y="11"/>
                </a:lnTo>
                <a:lnTo>
                  <a:pt x="14" y="11"/>
                </a:lnTo>
                <a:lnTo>
                  <a:pt x="17" y="11"/>
                </a:lnTo>
                <a:lnTo>
                  <a:pt x="15" y="10"/>
                </a:lnTo>
                <a:lnTo>
                  <a:pt x="19" y="11"/>
                </a:lnTo>
                <a:lnTo>
                  <a:pt x="19" y="8"/>
                </a:lnTo>
                <a:lnTo>
                  <a:pt x="22" y="8"/>
                </a:lnTo>
                <a:lnTo>
                  <a:pt x="24" y="8"/>
                </a:lnTo>
                <a:lnTo>
                  <a:pt x="22" y="5"/>
                </a:lnTo>
                <a:lnTo>
                  <a:pt x="20" y="6"/>
                </a:lnTo>
                <a:lnTo>
                  <a:pt x="20" y="5"/>
                </a:lnTo>
                <a:lnTo>
                  <a:pt x="22" y="3"/>
                </a:lnTo>
                <a:lnTo>
                  <a:pt x="24" y="1"/>
                </a:lnTo>
                <a:lnTo>
                  <a:pt x="24" y="0"/>
                </a:lnTo>
                <a:lnTo>
                  <a:pt x="22" y="1"/>
                </a:lnTo>
                <a:lnTo>
                  <a:pt x="19" y="1"/>
                </a:lnTo>
                <a:lnTo>
                  <a:pt x="20" y="0"/>
                </a:lnTo>
                <a:lnTo>
                  <a:pt x="17" y="0"/>
                </a:lnTo>
                <a:lnTo>
                  <a:pt x="15" y="0"/>
                </a:lnTo>
                <a:lnTo>
                  <a:pt x="14" y="0"/>
                </a:lnTo>
                <a:lnTo>
                  <a:pt x="12" y="3"/>
                </a:lnTo>
                <a:lnTo>
                  <a:pt x="14" y="5"/>
                </a:lnTo>
                <a:lnTo>
                  <a:pt x="15" y="5"/>
                </a:lnTo>
                <a:lnTo>
                  <a:pt x="17" y="6"/>
                </a:lnTo>
                <a:lnTo>
                  <a:pt x="14" y="6"/>
                </a:lnTo>
                <a:lnTo>
                  <a:pt x="14" y="8"/>
                </a:lnTo>
                <a:lnTo>
                  <a:pt x="10" y="10"/>
                </a:lnTo>
                <a:lnTo>
                  <a:pt x="14" y="10"/>
                </a:lnTo>
                <a:lnTo>
                  <a:pt x="10" y="10"/>
                </a:lnTo>
                <a:lnTo>
                  <a:pt x="7" y="11"/>
                </a:lnTo>
                <a:lnTo>
                  <a:pt x="5" y="13"/>
                </a:lnTo>
                <a:lnTo>
                  <a:pt x="2" y="13"/>
                </a:lnTo>
                <a:lnTo>
                  <a:pt x="0" y="15"/>
                </a:lnTo>
                <a:lnTo>
                  <a:pt x="2" y="15"/>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6" name="Freeform 45"/>
          <p:cNvSpPr>
            <a:spLocks/>
          </p:cNvSpPr>
          <p:nvPr/>
        </p:nvSpPr>
        <p:spPr bwMode="auto">
          <a:xfrm>
            <a:off x="4975865" y="3928734"/>
            <a:ext cx="1042" cy="3237"/>
          </a:xfrm>
          <a:custGeom>
            <a:avLst/>
            <a:gdLst/>
            <a:ahLst/>
            <a:cxnLst>
              <a:cxn ang="0">
                <a:pos x="0" y="3"/>
              </a:cxn>
              <a:cxn ang="0">
                <a:pos x="1" y="3"/>
              </a:cxn>
              <a:cxn ang="0">
                <a:pos x="1" y="0"/>
              </a:cxn>
              <a:cxn ang="0">
                <a:pos x="0" y="2"/>
              </a:cxn>
              <a:cxn ang="0">
                <a:pos x="0" y="3"/>
              </a:cxn>
            </a:cxnLst>
            <a:rect l="0" t="0" r="r" b="b"/>
            <a:pathLst>
              <a:path w="1" h="3">
                <a:moveTo>
                  <a:pt x="0" y="3"/>
                </a:moveTo>
                <a:lnTo>
                  <a:pt x="1" y="3"/>
                </a:lnTo>
                <a:lnTo>
                  <a:pt x="1" y="0"/>
                </a:lnTo>
                <a:lnTo>
                  <a:pt x="0" y="2"/>
                </a:lnTo>
                <a:lnTo>
                  <a:pt x="0" y="3"/>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7" name="Freeform 46"/>
          <p:cNvSpPr>
            <a:spLocks/>
          </p:cNvSpPr>
          <p:nvPr/>
        </p:nvSpPr>
        <p:spPr bwMode="auto">
          <a:xfrm>
            <a:off x="4975865" y="3928734"/>
            <a:ext cx="1042" cy="3237"/>
          </a:xfrm>
          <a:custGeom>
            <a:avLst/>
            <a:gdLst/>
            <a:ahLst/>
            <a:cxnLst>
              <a:cxn ang="0">
                <a:pos x="0" y="3"/>
              </a:cxn>
              <a:cxn ang="0">
                <a:pos x="1" y="3"/>
              </a:cxn>
              <a:cxn ang="0">
                <a:pos x="1" y="0"/>
              </a:cxn>
              <a:cxn ang="0">
                <a:pos x="0" y="2"/>
              </a:cxn>
              <a:cxn ang="0">
                <a:pos x="0" y="3"/>
              </a:cxn>
            </a:cxnLst>
            <a:rect l="0" t="0" r="r" b="b"/>
            <a:pathLst>
              <a:path w="1" h="3">
                <a:moveTo>
                  <a:pt x="0" y="3"/>
                </a:moveTo>
                <a:lnTo>
                  <a:pt x="1" y="3"/>
                </a:lnTo>
                <a:lnTo>
                  <a:pt x="1" y="0"/>
                </a:lnTo>
                <a:lnTo>
                  <a:pt x="0" y="2"/>
                </a:lnTo>
                <a:lnTo>
                  <a:pt x="0" y="3"/>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8" name="Freeform 47"/>
          <p:cNvSpPr>
            <a:spLocks/>
          </p:cNvSpPr>
          <p:nvPr/>
        </p:nvSpPr>
        <p:spPr bwMode="auto">
          <a:xfrm>
            <a:off x="4976907" y="3760407"/>
            <a:ext cx="22919" cy="16185"/>
          </a:xfrm>
          <a:custGeom>
            <a:avLst/>
            <a:gdLst/>
            <a:ahLst/>
            <a:cxnLst>
              <a:cxn ang="0">
                <a:pos x="4" y="8"/>
              </a:cxn>
              <a:cxn ang="0">
                <a:pos x="4" y="8"/>
              </a:cxn>
              <a:cxn ang="0">
                <a:pos x="9" y="11"/>
              </a:cxn>
              <a:cxn ang="0">
                <a:pos x="10" y="11"/>
              </a:cxn>
              <a:cxn ang="0">
                <a:pos x="15" y="15"/>
              </a:cxn>
              <a:cxn ang="0">
                <a:pos x="14" y="11"/>
              </a:cxn>
              <a:cxn ang="0">
                <a:pos x="15" y="13"/>
              </a:cxn>
              <a:cxn ang="0">
                <a:pos x="19" y="11"/>
              </a:cxn>
              <a:cxn ang="0">
                <a:pos x="22" y="11"/>
              </a:cxn>
              <a:cxn ang="0">
                <a:pos x="20" y="8"/>
              </a:cxn>
              <a:cxn ang="0">
                <a:pos x="20" y="1"/>
              </a:cxn>
              <a:cxn ang="0">
                <a:pos x="19" y="0"/>
              </a:cxn>
              <a:cxn ang="0">
                <a:pos x="17" y="1"/>
              </a:cxn>
              <a:cxn ang="0">
                <a:pos x="14" y="0"/>
              </a:cxn>
              <a:cxn ang="0">
                <a:pos x="12" y="0"/>
              </a:cxn>
              <a:cxn ang="0">
                <a:pos x="10" y="0"/>
              </a:cxn>
              <a:cxn ang="0">
                <a:pos x="9" y="0"/>
              </a:cxn>
              <a:cxn ang="0">
                <a:pos x="7" y="3"/>
              </a:cxn>
              <a:cxn ang="0">
                <a:pos x="2" y="1"/>
              </a:cxn>
              <a:cxn ang="0">
                <a:pos x="0" y="3"/>
              </a:cxn>
              <a:cxn ang="0">
                <a:pos x="2" y="8"/>
              </a:cxn>
              <a:cxn ang="0">
                <a:pos x="4" y="8"/>
              </a:cxn>
            </a:cxnLst>
            <a:rect l="0" t="0" r="r" b="b"/>
            <a:pathLst>
              <a:path w="22" h="15">
                <a:moveTo>
                  <a:pt x="4" y="8"/>
                </a:moveTo>
                <a:lnTo>
                  <a:pt x="4" y="8"/>
                </a:lnTo>
                <a:lnTo>
                  <a:pt x="9" y="11"/>
                </a:lnTo>
                <a:lnTo>
                  <a:pt x="10" y="11"/>
                </a:lnTo>
                <a:lnTo>
                  <a:pt x="15" y="15"/>
                </a:lnTo>
                <a:lnTo>
                  <a:pt x="14" y="11"/>
                </a:lnTo>
                <a:lnTo>
                  <a:pt x="15" y="13"/>
                </a:lnTo>
                <a:lnTo>
                  <a:pt x="19" y="11"/>
                </a:lnTo>
                <a:lnTo>
                  <a:pt x="22" y="11"/>
                </a:lnTo>
                <a:lnTo>
                  <a:pt x="20" y="8"/>
                </a:lnTo>
                <a:lnTo>
                  <a:pt x="20" y="1"/>
                </a:lnTo>
                <a:lnTo>
                  <a:pt x="19" y="0"/>
                </a:lnTo>
                <a:lnTo>
                  <a:pt x="17" y="1"/>
                </a:lnTo>
                <a:lnTo>
                  <a:pt x="14" y="0"/>
                </a:lnTo>
                <a:lnTo>
                  <a:pt x="12" y="0"/>
                </a:lnTo>
                <a:lnTo>
                  <a:pt x="10" y="0"/>
                </a:lnTo>
                <a:lnTo>
                  <a:pt x="9" y="0"/>
                </a:lnTo>
                <a:lnTo>
                  <a:pt x="7" y="3"/>
                </a:lnTo>
                <a:lnTo>
                  <a:pt x="2" y="1"/>
                </a:lnTo>
                <a:lnTo>
                  <a:pt x="0" y="3"/>
                </a:lnTo>
                <a:lnTo>
                  <a:pt x="2" y="8"/>
                </a:lnTo>
                <a:lnTo>
                  <a:pt x="4" y="8"/>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9" name="Freeform 48"/>
          <p:cNvSpPr>
            <a:spLocks/>
          </p:cNvSpPr>
          <p:nvPr/>
        </p:nvSpPr>
        <p:spPr bwMode="auto">
          <a:xfrm>
            <a:off x="4976907" y="3760407"/>
            <a:ext cx="22919" cy="16185"/>
          </a:xfrm>
          <a:custGeom>
            <a:avLst/>
            <a:gdLst/>
            <a:ahLst/>
            <a:cxnLst>
              <a:cxn ang="0">
                <a:pos x="4" y="8"/>
              </a:cxn>
              <a:cxn ang="0">
                <a:pos x="4" y="8"/>
              </a:cxn>
              <a:cxn ang="0">
                <a:pos x="9" y="11"/>
              </a:cxn>
              <a:cxn ang="0">
                <a:pos x="10" y="11"/>
              </a:cxn>
              <a:cxn ang="0">
                <a:pos x="15" y="15"/>
              </a:cxn>
              <a:cxn ang="0">
                <a:pos x="14" y="11"/>
              </a:cxn>
              <a:cxn ang="0">
                <a:pos x="15" y="13"/>
              </a:cxn>
              <a:cxn ang="0">
                <a:pos x="19" y="11"/>
              </a:cxn>
              <a:cxn ang="0">
                <a:pos x="22" y="11"/>
              </a:cxn>
              <a:cxn ang="0">
                <a:pos x="20" y="8"/>
              </a:cxn>
              <a:cxn ang="0">
                <a:pos x="20" y="1"/>
              </a:cxn>
              <a:cxn ang="0">
                <a:pos x="19" y="0"/>
              </a:cxn>
              <a:cxn ang="0">
                <a:pos x="17" y="1"/>
              </a:cxn>
              <a:cxn ang="0">
                <a:pos x="14" y="0"/>
              </a:cxn>
              <a:cxn ang="0">
                <a:pos x="12" y="0"/>
              </a:cxn>
              <a:cxn ang="0">
                <a:pos x="10" y="0"/>
              </a:cxn>
              <a:cxn ang="0">
                <a:pos x="9" y="0"/>
              </a:cxn>
              <a:cxn ang="0">
                <a:pos x="7" y="3"/>
              </a:cxn>
              <a:cxn ang="0">
                <a:pos x="2" y="1"/>
              </a:cxn>
              <a:cxn ang="0">
                <a:pos x="0" y="3"/>
              </a:cxn>
              <a:cxn ang="0">
                <a:pos x="2" y="8"/>
              </a:cxn>
              <a:cxn ang="0">
                <a:pos x="4" y="8"/>
              </a:cxn>
            </a:cxnLst>
            <a:rect l="0" t="0" r="r" b="b"/>
            <a:pathLst>
              <a:path w="22" h="15">
                <a:moveTo>
                  <a:pt x="4" y="8"/>
                </a:moveTo>
                <a:lnTo>
                  <a:pt x="4" y="8"/>
                </a:lnTo>
                <a:lnTo>
                  <a:pt x="9" y="11"/>
                </a:lnTo>
                <a:lnTo>
                  <a:pt x="10" y="11"/>
                </a:lnTo>
                <a:lnTo>
                  <a:pt x="15" y="15"/>
                </a:lnTo>
                <a:lnTo>
                  <a:pt x="14" y="11"/>
                </a:lnTo>
                <a:lnTo>
                  <a:pt x="15" y="13"/>
                </a:lnTo>
                <a:lnTo>
                  <a:pt x="19" y="11"/>
                </a:lnTo>
                <a:lnTo>
                  <a:pt x="22" y="11"/>
                </a:lnTo>
                <a:lnTo>
                  <a:pt x="20" y="8"/>
                </a:lnTo>
                <a:lnTo>
                  <a:pt x="20" y="1"/>
                </a:lnTo>
                <a:lnTo>
                  <a:pt x="19" y="0"/>
                </a:lnTo>
                <a:lnTo>
                  <a:pt x="17" y="1"/>
                </a:lnTo>
                <a:lnTo>
                  <a:pt x="14" y="0"/>
                </a:lnTo>
                <a:lnTo>
                  <a:pt x="12" y="0"/>
                </a:lnTo>
                <a:lnTo>
                  <a:pt x="10" y="0"/>
                </a:lnTo>
                <a:lnTo>
                  <a:pt x="9" y="0"/>
                </a:lnTo>
                <a:lnTo>
                  <a:pt x="7" y="3"/>
                </a:lnTo>
                <a:lnTo>
                  <a:pt x="2" y="1"/>
                </a:lnTo>
                <a:lnTo>
                  <a:pt x="0" y="3"/>
                </a:lnTo>
                <a:lnTo>
                  <a:pt x="2" y="8"/>
                </a:lnTo>
                <a:lnTo>
                  <a:pt x="4" y="8"/>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10" name="Freeform 49"/>
          <p:cNvSpPr>
            <a:spLocks/>
          </p:cNvSpPr>
          <p:nvPr/>
        </p:nvSpPr>
        <p:spPr bwMode="auto">
          <a:xfrm>
            <a:off x="4978991" y="3920102"/>
            <a:ext cx="7293" cy="5395"/>
          </a:xfrm>
          <a:custGeom>
            <a:avLst/>
            <a:gdLst/>
            <a:ahLst/>
            <a:cxnLst>
              <a:cxn ang="0">
                <a:pos x="3" y="5"/>
              </a:cxn>
              <a:cxn ang="0">
                <a:pos x="7" y="3"/>
              </a:cxn>
              <a:cxn ang="0">
                <a:pos x="3" y="1"/>
              </a:cxn>
              <a:cxn ang="0">
                <a:pos x="2" y="0"/>
              </a:cxn>
              <a:cxn ang="0">
                <a:pos x="0" y="1"/>
              </a:cxn>
              <a:cxn ang="0">
                <a:pos x="0" y="5"/>
              </a:cxn>
              <a:cxn ang="0">
                <a:pos x="3" y="5"/>
              </a:cxn>
            </a:cxnLst>
            <a:rect l="0" t="0" r="r" b="b"/>
            <a:pathLst>
              <a:path w="7" h="5">
                <a:moveTo>
                  <a:pt x="3" y="5"/>
                </a:moveTo>
                <a:lnTo>
                  <a:pt x="7" y="3"/>
                </a:lnTo>
                <a:lnTo>
                  <a:pt x="3" y="1"/>
                </a:lnTo>
                <a:lnTo>
                  <a:pt x="2" y="0"/>
                </a:lnTo>
                <a:lnTo>
                  <a:pt x="0" y="1"/>
                </a:lnTo>
                <a:lnTo>
                  <a:pt x="0" y="5"/>
                </a:lnTo>
                <a:lnTo>
                  <a:pt x="3" y="5"/>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11" name="Freeform 50"/>
          <p:cNvSpPr>
            <a:spLocks/>
          </p:cNvSpPr>
          <p:nvPr/>
        </p:nvSpPr>
        <p:spPr bwMode="auto">
          <a:xfrm>
            <a:off x="4978991" y="3920102"/>
            <a:ext cx="7293" cy="5395"/>
          </a:xfrm>
          <a:custGeom>
            <a:avLst/>
            <a:gdLst/>
            <a:ahLst/>
            <a:cxnLst>
              <a:cxn ang="0">
                <a:pos x="3" y="5"/>
              </a:cxn>
              <a:cxn ang="0">
                <a:pos x="7" y="3"/>
              </a:cxn>
              <a:cxn ang="0">
                <a:pos x="3" y="1"/>
              </a:cxn>
              <a:cxn ang="0">
                <a:pos x="2" y="0"/>
              </a:cxn>
              <a:cxn ang="0">
                <a:pos x="0" y="1"/>
              </a:cxn>
              <a:cxn ang="0">
                <a:pos x="0" y="5"/>
              </a:cxn>
              <a:cxn ang="0">
                <a:pos x="3" y="5"/>
              </a:cxn>
            </a:cxnLst>
            <a:rect l="0" t="0" r="r" b="b"/>
            <a:pathLst>
              <a:path w="7" h="5">
                <a:moveTo>
                  <a:pt x="3" y="5"/>
                </a:moveTo>
                <a:lnTo>
                  <a:pt x="7" y="3"/>
                </a:lnTo>
                <a:lnTo>
                  <a:pt x="3" y="1"/>
                </a:lnTo>
                <a:lnTo>
                  <a:pt x="2" y="0"/>
                </a:lnTo>
                <a:lnTo>
                  <a:pt x="0" y="1"/>
                </a:lnTo>
                <a:lnTo>
                  <a:pt x="0" y="5"/>
                </a:lnTo>
                <a:lnTo>
                  <a:pt x="3" y="5"/>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12" name="Freeform 51"/>
          <p:cNvSpPr>
            <a:spLocks/>
          </p:cNvSpPr>
          <p:nvPr/>
        </p:nvSpPr>
        <p:spPr bwMode="auto">
          <a:xfrm>
            <a:off x="4986283" y="3917944"/>
            <a:ext cx="1042" cy="5395"/>
          </a:xfrm>
          <a:custGeom>
            <a:avLst/>
            <a:gdLst/>
            <a:ahLst/>
            <a:cxnLst>
              <a:cxn ang="0">
                <a:pos x="0" y="5"/>
              </a:cxn>
              <a:cxn ang="0">
                <a:pos x="1" y="5"/>
              </a:cxn>
              <a:cxn ang="0">
                <a:pos x="1" y="3"/>
              </a:cxn>
              <a:cxn ang="0">
                <a:pos x="0" y="0"/>
              </a:cxn>
              <a:cxn ang="0">
                <a:pos x="0" y="3"/>
              </a:cxn>
              <a:cxn ang="0">
                <a:pos x="0" y="5"/>
              </a:cxn>
            </a:cxnLst>
            <a:rect l="0" t="0" r="r" b="b"/>
            <a:pathLst>
              <a:path w="1" h="5">
                <a:moveTo>
                  <a:pt x="0" y="5"/>
                </a:moveTo>
                <a:lnTo>
                  <a:pt x="1" y="5"/>
                </a:lnTo>
                <a:lnTo>
                  <a:pt x="1" y="3"/>
                </a:lnTo>
                <a:lnTo>
                  <a:pt x="0" y="0"/>
                </a:lnTo>
                <a:lnTo>
                  <a:pt x="0" y="3"/>
                </a:lnTo>
                <a:lnTo>
                  <a:pt x="0" y="5"/>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13" name="Freeform 52"/>
          <p:cNvSpPr>
            <a:spLocks/>
          </p:cNvSpPr>
          <p:nvPr/>
        </p:nvSpPr>
        <p:spPr bwMode="auto">
          <a:xfrm>
            <a:off x="4986283" y="3917944"/>
            <a:ext cx="1042" cy="5395"/>
          </a:xfrm>
          <a:custGeom>
            <a:avLst/>
            <a:gdLst/>
            <a:ahLst/>
            <a:cxnLst>
              <a:cxn ang="0">
                <a:pos x="0" y="5"/>
              </a:cxn>
              <a:cxn ang="0">
                <a:pos x="1" y="5"/>
              </a:cxn>
              <a:cxn ang="0">
                <a:pos x="1" y="3"/>
              </a:cxn>
              <a:cxn ang="0">
                <a:pos x="0" y="0"/>
              </a:cxn>
              <a:cxn ang="0">
                <a:pos x="0" y="3"/>
              </a:cxn>
              <a:cxn ang="0">
                <a:pos x="0" y="5"/>
              </a:cxn>
            </a:cxnLst>
            <a:rect l="0" t="0" r="r" b="b"/>
            <a:pathLst>
              <a:path w="1" h="5">
                <a:moveTo>
                  <a:pt x="0" y="5"/>
                </a:moveTo>
                <a:lnTo>
                  <a:pt x="1" y="5"/>
                </a:lnTo>
                <a:lnTo>
                  <a:pt x="1" y="3"/>
                </a:lnTo>
                <a:lnTo>
                  <a:pt x="0" y="0"/>
                </a:lnTo>
                <a:lnTo>
                  <a:pt x="0" y="3"/>
                </a:lnTo>
                <a:lnTo>
                  <a:pt x="0" y="5"/>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14" name="Freeform 53"/>
          <p:cNvSpPr>
            <a:spLocks/>
          </p:cNvSpPr>
          <p:nvPr/>
        </p:nvSpPr>
        <p:spPr bwMode="auto">
          <a:xfrm>
            <a:off x="4989408" y="3925497"/>
            <a:ext cx="2084" cy="1079"/>
          </a:xfrm>
          <a:custGeom>
            <a:avLst/>
            <a:gdLst/>
            <a:ahLst/>
            <a:cxnLst>
              <a:cxn ang="0">
                <a:pos x="2" y="0"/>
              </a:cxn>
              <a:cxn ang="0">
                <a:pos x="2" y="0"/>
              </a:cxn>
              <a:cxn ang="0">
                <a:pos x="0" y="0"/>
              </a:cxn>
              <a:cxn ang="0">
                <a:pos x="2" y="0"/>
              </a:cxn>
            </a:cxnLst>
            <a:rect l="0" t="0" r="r" b="b"/>
            <a:pathLst>
              <a:path w="2">
                <a:moveTo>
                  <a:pt x="2" y="0"/>
                </a:moveTo>
                <a:lnTo>
                  <a:pt x="2" y="0"/>
                </a:lnTo>
                <a:lnTo>
                  <a:pt x="0" y="0"/>
                </a:lnTo>
                <a:lnTo>
                  <a:pt x="2"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15" name="Freeform 54"/>
          <p:cNvSpPr>
            <a:spLocks/>
          </p:cNvSpPr>
          <p:nvPr/>
        </p:nvSpPr>
        <p:spPr bwMode="auto">
          <a:xfrm>
            <a:off x="4989408" y="3925497"/>
            <a:ext cx="2084" cy="1079"/>
          </a:xfrm>
          <a:custGeom>
            <a:avLst/>
            <a:gdLst/>
            <a:ahLst/>
            <a:cxnLst>
              <a:cxn ang="0">
                <a:pos x="2" y="0"/>
              </a:cxn>
              <a:cxn ang="0">
                <a:pos x="2" y="0"/>
              </a:cxn>
              <a:cxn ang="0">
                <a:pos x="0" y="0"/>
              </a:cxn>
              <a:cxn ang="0">
                <a:pos x="2" y="0"/>
              </a:cxn>
            </a:cxnLst>
            <a:rect l="0" t="0" r="r" b="b"/>
            <a:pathLst>
              <a:path w="2">
                <a:moveTo>
                  <a:pt x="2" y="0"/>
                </a:moveTo>
                <a:lnTo>
                  <a:pt x="2" y="0"/>
                </a:lnTo>
                <a:lnTo>
                  <a:pt x="0" y="0"/>
                </a:lnTo>
                <a:lnTo>
                  <a:pt x="2"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16" name="Freeform 55"/>
          <p:cNvSpPr>
            <a:spLocks/>
          </p:cNvSpPr>
          <p:nvPr/>
        </p:nvSpPr>
        <p:spPr bwMode="auto">
          <a:xfrm>
            <a:off x="4996701" y="3612582"/>
            <a:ext cx="1042" cy="2158"/>
          </a:xfrm>
          <a:custGeom>
            <a:avLst/>
            <a:gdLst/>
            <a:ahLst/>
            <a:cxnLst>
              <a:cxn ang="0">
                <a:pos x="1" y="0"/>
              </a:cxn>
              <a:cxn ang="0">
                <a:pos x="1" y="0"/>
              </a:cxn>
              <a:cxn ang="0">
                <a:pos x="0" y="2"/>
              </a:cxn>
              <a:cxn ang="0">
                <a:pos x="1" y="0"/>
              </a:cxn>
            </a:cxnLst>
            <a:rect l="0" t="0" r="r" b="b"/>
            <a:pathLst>
              <a:path w="1" h="2">
                <a:moveTo>
                  <a:pt x="1" y="0"/>
                </a:moveTo>
                <a:lnTo>
                  <a:pt x="1" y="0"/>
                </a:lnTo>
                <a:lnTo>
                  <a:pt x="0" y="2"/>
                </a:lnTo>
                <a:lnTo>
                  <a:pt x="1"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17" name="Freeform 56"/>
          <p:cNvSpPr>
            <a:spLocks/>
          </p:cNvSpPr>
          <p:nvPr/>
        </p:nvSpPr>
        <p:spPr bwMode="auto">
          <a:xfrm>
            <a:off x="4996701" y="3612582"/>
            <a:ext cx="1042" cy="2158"/>
          </a:xfrm>
          <a:custGeom>
            <a:avLst/>
            <a:gdLst/>
            <a:ahLst/>
            <a:cxnLst>
              <a:cxn ang="0">
                <a:pos x="1" y="0"/>
              </a:cxn>
              <a:cxn ang="0">
                <a:pos x="1" y="0"/>
              </a:cxn>
              <a:cxn ang="0">
                <a:pos x="0" y="2"/>
              </a:cxn>
              <a:cxn ang="0">
                <a:pos x="1" y="0"/>
              </a:cxn>
            </a:cxnLst>
            <a:rect l="0" t="0" r="r" b="b"/>
            <a:pathLst>
              <a:path w="1" h="2">
                <a:moveTo>
                  <a:pt x="1" y="0"/>
                </a:moveTo>
                <a:lnTo>
                  <a:pt x="1" y="0"/>
                </a:lnTo>
                <a:lnTo>
                  <a:pt x="0" y="2"/>
                </a:lnTo>
                <a:lnTo>
                  <a:pt x="1"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18" name="Freeform 57"/>
          <p:cNvSpPr>
            <a:spLocks/>
          </p:cNvSpPr>
          <p:nvPr/>
        </p:nvSpPr>
        <p:spPr bwMode="auto">
          <a:xfrm>
            <a:off x="4996701" y="3901759"/>
            <a:ext cx="27087" cy="14027"/>
          </a:xfrm>
          <a:custGeom>
            <a:avLst/>
            <a:gdLst/>
            <a:ahLst/>
            <a:cxnLst>
              <a:cxn ang="0">
                <a:pos x="1" y="8"/>
              </a:cxn>
              <a:cxn ang="0">
                <a:pos x="0" y="12"/>
              </a:cxn>
              <a:cxn ang="0">
                <a:pos x="1" y="13"/>
              </a:cxn>
              <a:cxn ang="0">
                <a:pos x="3" y="13"/>
              </a:cxn>
              <a:cxn ang="0">
                <a:pos x="5" y="13"/>
              </a:cxn>
              <a:cxn ang="0">
                <a:pos x="8" y="13"/>
              </a:cxn>
              <a:cxn ang="0">
                <a:pos x="8" y="12"/>
              </a:cxn>
              <a:cxn ang="0">
                <a:pos x="11" y="10"/>
              </a:cxn>
              <a:cxn ang="0">
                <a:pos x="13" y="8"/>
              </a:cxn>
              <a:cxn ang="0">
                <a:pos x="15" y="8"/>
              </a:cxn>
              <a:cxn ang="0">
                <a:pos x="20" y="10"/>
              </a:cxn>
              <a:cxn ang="0">
                <a:pos x="21" y="8"/>
              </a:cxn>
              <a:cxn ang="0">
                <a:pos x="21" y="7"/>
              </a:cxn>
              <a:cxn ang="0">
                <a:pos x="25" y="8"/>
              </a:cxn>
              <a:cxn ang="0">
                <a:pos x="26" y="8"/>
              </a:cxn>
              <a:cxn ang="0">
                <a:pos x="26" y="7"/>
              </a:cxn>
              <a:cxn ang="0">
                <a:pos x="25" y="7"/>
              </a:cxn>
              <a:cxn ang="0">
                <a:pos x="21" y="5"/>
              </a:cxn>
              <a:cxn ang="0">
                <a:pos x="21" y="2"/>
              </a:cxn>
              <a:cxn ang="0">
                <a:pos x="21" y="0"/>
              </a:cxn>
              <a:cxn ang="0">
                <a:pos x="18" y="0"/>
              </a:cxn>
              <a:cxn ang="0">
                <a:pos x="16" y="0"/>
              </a:cxn>
              <a:cxn ang="0">
                <a:pos x="13" y="2"/>
              </a:cxn>
              <a:cxn ang="0">
                <a:pos x="10" y="2"/>
              </a:cxn>
              <a:cxn ang="0">
                <a:pos x="8" y="2"/>
              </a:cxn>
              <a:cxn ang="0">
                <a:pos x="6" y="4"/>
              </a:cxn>
              <a:cxn ang="0">
                <a:pos x="5" y="7"/>
              </a:cxn>
              <a:cxn ang="0">
                <a:pos x="1" y="8"/>
              </a:cxn>
            </a:cxnLst>
            <a:rect l="0" t="0" r="r" b="b"/>
            <a:pathLst>
              <a:path w="26" h="13">
                <a:moveTo>
                  <a:pt x="1" y="8"/>
                </a:moveTo>
                <a:lnTo>
                  <a:pt x="0" y="12"/>
                </a:lnTo>
                <a:lnTo>
                  <a:pt x="1" y="13"/>
                </a:lnTo>
                <a:lnTo>
                  <a:pt x="3" y="13"/>
                </a:lnTo>
                <a:lnTo>
                  <a:pt x="5" y="13"/>
                </a:lnTo>
                <a:lnTo>
                  <a:pt x="8" y="13"/>
                </a:lnTo>
                <a:lnTo>
                  <a:pt x="8" y="12"/>
                </a:lnTo>
                <a:lnTo>
                  <a:pt x="11" y="10"/>
                </a:lnTo>
                <a:lnTo>
                  <a:pt x="13" y="8"/>
                </a:lnTo>
                <a:lnTo>
                  <a:pt x="15" y="8"/>
                </a:lnTo>
                <a:lnTo>
                  <a:pt x="20" y="10"/>
                </a:lnTo>
                <a:lnTo>
                  <a:pt x="21" y="8"/>
                </a:lnTo>
                <a:lnTo>
                  <a:pt x="21" y="7"/>
                </a:lnTo>
                <a:lnTo>
                  <a:pt x="25" y="8"/>
                </a:lnTo>
                <a:lnTo>
                  <a:pt x="26" y="8"/>
                </a:lnTo>
                <a:lnTo>
                  <a:pt x="26" y="7"/>
                </a:lnTo>
                <a:lnTo>
                  <a:pt x="25" y="7"/>
                </a:lnTo>
                <a:lnTo>
                  <a:pt x="21" y="5"/>
                </a:lnTo>
                <a:lnTo>
                  <a:pt x="21" y="2"/>
                </a:lnTo>
                <a:lnTo>
                  <a:pt x="21" y="0"/>
                </a:lnTo>
                <a:lnTo>
                  <a:pt x="18" y="0"/>
                </a:lnTo>
                <a:lnTo>
                  <a:pt x="16" y="0"/>
                </a:lnTo>
                <a:lnTo>
                  <a:pt x="13" y="2"/>
                </a:lnTo>
                <a:lnTo>
                  <a:pt x="10" y="2"/>
                </a:lnTo>
                <a:lnTo>
                  <a:pt x="8" y="2"/>
                </a:lnTo>
                <a:lnTo>
                  <a:pt x="6" y="4"/>
                </a:lnTo>
                <a:lnTo>
                  <a:pt x="5" y="7"/>
                </a:lnTo>
                <a:lnTo>
                  <a:pt x="1" y="8"/>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19" name="Freeform 58"/>
          <p:cNvSpPr>
            <a:spLocks/>
          </p:cNvSpPr>
          <p:nvPr/>
        </p:nvSpPr>
        <p:spPr bwMode="auto">
          <a:xfrm>
            <a:off x="4996701" y="3901759"/>
            <a:ext cx="27087" cy="14027"/>
          </a:xfrm>
          <a:custGeom>
            <a:avLst/>
            <a:gdLst/>
            <a:ahLst/>
            <a:cxnLst>
              <a:cxn ang="0">
                <a:pos x="1" y="8"/>
              </a:cxn>
              <a:cxn ang="0">
                <a:pos x="0" y="12"/>
              </a:cxn>
              <a:cxn ang="0">
                <a:pos x="1" y="13"/>
              </a:cxn>
              <a:cxn ang="0">
                <a:pos x="3" y="13"/>
              </a:cxn>
              <a:cxn ang="0">
                <a:pos x="5" y="13"/>
              </a:cxn>
              <a:cxn ang="0">
                <a:pos x="8" y="13"/>
              </a:cxn>
              <a:cxn ang="0">
                <a:pos x="8" y="12"/>
              </a:cxn>
              <a:cxn ang="0">
                <a:pos x="11" y="10"/>
              </a:cxn>
              <a:cxn ang="0">
                <a:pos x="13" y="8"/>
              </a:cxn>
              <a:cxn ang="0">
                <a:pos x="15" y="8"/>
              </a:cxn>
              <a:cxn ang="0">
                <a:pos x="20" y="10"/>
              </a:cxn>
              <a:cxn ang="0">
                <a:pos x="21" y="8"/>
              </a:cxn>
              <a:cxn ang="0">
                <a:pos x="21" y="7"/>
              </a:cxn>
              <a:cxn ang="0">
                <a:pos x="25" y="8"/>
              </a:cxn>
              <a:cxn ang="0">
                <a:pos x="26" y="8"/>
              </a:cxn>
              <a:cxn ang="0">
                <a:pos x="26" y="7"/>
              </a:cxn>
              <a:cxn ang="0">
                <a:pos x="25" y="7"/>
              </a:cxn>
              <a:cxn ang="0">
                <a:pos x="21" y="5"/>
              </a:cxn>
              <a:cxn ang="0">
                <a:pos x="21" y="2"/>
              </a:cxn>
              <a:cxn ang="0">
                <a:pos x="21" y="0"/>
              </a:cxn>
              <a:cxn ang="0">
                <a:pos x="18" y="0"/>
              </a:cxn>
              <a:cxn ang="0">
                <a:pos x="16" y="0"/>
              </a:cxn>
              <a:cxn ang="0">
                <a:pos x="13" y="2"/>
              </a:cxn>
              <a:cxn ang="0">
                <a:pos x="10" y="2"/>
              </a:cxn>
              <a:cxn ang="0">
                <a:pos x="8" y="2"/>
              </a:cxn>
              <a:cxn ang="0">
                <a:pos x="6" y="4"/>
              </a:cxn>
              <a:cxn ang="0">
                <a:pos x="5" y="7"/>
              </a:cxn>
              <a:cxn ang="0">
                <a:pos x="1" y="8"/>
              </a:cxn>
            </a:cxnLst>
            <a:rect l="0" t="0" r="r" b="b"/>
            <a:pathLst>
              <a:path w="26" h="13">
                <a:moveTo>
                  <a:pt x="1" y="8"/>
                </a:moveTo>
                <a:lnTo>
                  <a:pt x="0" y="12"/>
                </a:lnTo>
                <a:lnTo>
                  <a:pt x="1" y="13"/>
                </a:lnTo>
                <a:lnTo>
                  <a:pt x="3" y="13"/>
                </a:lnTo>
                <a:lnTo>
                  <a:pt x="5" y="13"/>
                </a:lnTo>
                <a:lnTo>
                  <a:pt x="8" y="13"/>
                </a:lnTo>
                <a:lnTo>
                  <a:pt x="8" y="12"/>
                </a:lnTo>
                <a:lnTo>
                  <a:pt x="11" y="10"/>
                </a:lnTo>
                <a:lnTo>
                  <a:pt x="13" y="8"/>
                </a:lnTo>
                <a:lnTo>
                  <a:pt x="15" y="8"/>
                </a:lnTo>
                <a:lnTo>
                  <a:pt x="20" y="10"/>
                </a:lnTo>
                <a:lnTo>
                  <a:pt x="21" y="8"/>
                </a:lnTo>
                <a:lnTo>
                  <a:pt x="21" y="7"/>
                </a:lnTo>
                <a:lnTo>
                  <a:pt x="25" y="8"/>
                </a:lnTo>
                <a:lnTo>
                  <a:pt x="26" y="8"/>
                </a:lnTo>
                <a:lnTo>
                  <a:pt x="26" y="7"/>
                </a:lnTo>
                <a:lnTo>
                  <a:pt x="25" y="7"/>
                </a:lnTo>
                <a:lnTo>
                  <a:pt x="21" y="5"/>
                </a:lnTo>
                <a:lnTo>
                  <a:pt x="21" y="2"/>
                </a:lnTo>
                <a:lnTo>
                  <a:pt x="21" y="0"/>
                </a:lnTo>
                <a:lnTo>
                  <a:pt x="18" y="0"/>
                </a:lnTo>
                <a:lnTo>
                  <a:pt x="16" y="0"/>
                </a:lnTo>
                <a:lnTo>
                  <a:pt x="13" y="2"/>
                </a:lnTo>
                <a:lnTo>
                  <a:pt x="10" y="2"/>
                </a:lnTo>
                <a:lnTo>
                  <a:pt x="8" y="2"/>
                </a:lnTo>
                <a:lnTo>
                  <a:pt x="6" y="4"/>
                </a:lnTo>
                <a:lnTo>
                  <a:pt x="5" y="7"/>
                </a:lnTo>
                <a:lnTo>
                  <a:pt x="1" y="8"/>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20" name="Freeform 59"/>
          <p:cNvSpPr>
            <a:spLocks/>
          </p:cNvSpPr>
          <p:nvPr/>
        </p:nvSpPr>
        <p:spPr bwMode="auto">
          <a:xfrm>
            <a:off x="5001910" y="3607186"/>
            <a:ext cx="5209" cy="2158"/>
          </a:xfrm>
          <a:custGeom>
            <a:avLst/>
            <a:gdLst/>
            <a:ahLst/>
            <a:cxnLst>
              <a:cxn ang="0">
                <a:pos x="5" y="0"/>
              </a:cxn>
              <a:cxn ang="0">
                <a:pos x="5" y="0"/>
              </a:cxn>
              <a:cxn ang="0">
                <a:pos x="1" y="0"/>
              </a:cxn>
              <a:cxn ang="0">
                <a:pos x="0" y="2"/>
              </a:cxn>
              <a:cxn ang="0">
                <a:pos x="5" y="0"/>
              </a:cxn>
            </a:cxnLst>
            <a:rect l="0" t="0" r="r" b="b"/>
            <a:pathLst>
              <a:path w="5" h="2">
                <a:moveTo>
                  <a:pt x="5" y="0"/>
                </a:moveTo>
                <a:lnTo>
                  <a:pt x="5" y="0"/>
                </a:lnTo>
                <a:lnTo>
                  <a:pt x="1" y="0"/>
                </a:lnTo>
                <a:lnTo>
                  <a:pt x="0" y="2"/>
                </a:lnTo>
                <a:lnTo>
                  <a:pt x="5"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21" name="Freeform 60"/>
          <p:cNvSpPr>
            <a:spLocks/>
          </p:cNvSpPr>
          <p:nvPr/>
        </p:nvSpPr>
        <p:spPr bwMode="auto">
          <a:xfrm>
            <a:off x="5001910" y="3607186"/>
            <a:ext cx="5209" cy="2158"/>
          </a:xfrm>
          <a:custGeom>
            <a:avLst/>
            <a:gdLst/>
            <a:ahLst/>
            <a:cxnLst>
              <a:cxn ang="0">
                <a:pos x="5" y="0"/>
              </a:cxn>
              <a:cxn ang="0">
                <a:pos x="5" y="0"/>
              </a:cxn>
              <a:cxn ang="0">
                <a:pos x="1" y="0"/>
              </a:cxn>
              <a:cxn ang="0">
                <a:pos x="0" y="2"/>
              </a:cxn>
              <a:cxn ang="0">
                <a:pos x="5" y="0"/>
              </a:cxn>
            </a:cxnLst>
            <a:rect l="0" t="0" r="r" b="b"/>
            <a:pathLst>
              <a:path w="5" h="2">
                <a:moveTo>
                  <a:pt x="5" y="0"/>
                </a:moveTo>
                <a:lnTo>
                  <a:pt x="5" y="0"/>
                </a:lnTo>
                <a:lnTo>
                  <a:pt x="1" y="0"/>
                </a:lnTo>
                <a:lnTo>
                  <a:pt x="0" y="2"/>
                </a:lnTo>
                <a:lnTo>
                  <a:pt x="5"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22" name="Freeform 61"/>
          <p:cNvSpPr>
            <a:spLocks/>
          </p:cNvSpPr>
          <p:nvPr/>
        </p:nvSpPr>
        <p:spPr bwMode="auto">
          <a:xfrm>
            <a:off x="5013370" y="3600712"/>
            <a:ext cx="7293" cy="1079"/>
          </a:xfrm>
          <a:custGeom>
            <a:avLst/>
            <a:gdLst/>
            <a:ahLst/>
            <a:cxnLst>
              <a:cxn ang="0">
                <a:pos x="7" y="0"/>
              </a:cxn>
              <a:cxn ang="0">
                <a:pos x="4" y="1"/>
              </a:cxn>
              <a:cxn ang="0">
                <a:pos x="0" y="1"/>
              </a:cxn>
              <a:cxn ang="0">
                <a:pos x="7" y="0"/>
              </a:cxn>
            </a:cxnLst>
            <a:rect l="0" t="0" r="r" b="b"/>
            <a:pathLst>
              <a:path w="7" h="1">
                <a:moveTo>
                  <a:pt x="7" y="0"/>
                </a:moveTo>
                <a:lnTo>
                  <a:pt x="4" y="1"/>
                </a:lnTo>
                <a:lnTo>
                  <a:pt x="0" y="1"/>
                </a:lnTo>
                <a:lnTo>
                  <a:pt x="7"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23" name="Freeform 62"/>
          <p:cNvSpPr>
            <a:spLocks/>
          </p:cNvSpPr>
          <p:nvPr/>
        </p:nvSpPr>
        <p:spPr bwMode="auto">
          <a:xfrm>
            <a:off x="5013370" y="3600712"/>
            <a:ext cx="7293" cy="1079"/>
          </a:xfrm>
          <a:custGeom>
            <a:avLst/>
            <a:gdLst/>
            <a:ahLst/>
            <a:cxnLst>
              <a:cxn ang="0">
                <a:pos x="7" y="0"/>
              </a:cxn>
              <a:cxn ang="0">
                <a:pos x="4" y="1"/>
              </a:cxn>
              <a:cxn ang="0">
                <a:pos x="0" y="1"/>
              </a:cxn>
              <a:cxn ang="0">
                <a:pos x="7" y="0"/>
              </a:cxn>
            </a:cxnLst>
            <a:rect l="0" t="0" r="r" b="b"/>
            <a:pathLst>
              <a:path w="7" h="1">
                <a:moveTo>
                  <a:pt x="7" y="0"/>
                </a:moveTo>
                <a:lnTo>
                  <a:pt x="4" y="1"/>
                </a:lnTo>
                <a:lnTo>
                  <a:pt x="0" y="1"/>
                </a:lnTo>
                <a:lnTo>
                  <a:pt x="7"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24" name="Freeform 63"/>
          <p:cNvSpPr>
            <a:spLocks/>
          </p:cNvSpPr>
          <p:nvPr/>
        </p:nvSpPr>
        <p:spPr bwMode="auto">
          <a:xfrm>
            <a:off x="5027955" y="3915786"/>
            <a:ext cx="3125" cy="4316"/>
          </a:xfrm>
          <a:custGeom>
            <a:avLst/>
            <a:gdLst/>
            <a:ahLst/>
            <a:cxnLst>
              <a:cxn ang="0">
                <a:pos x="1" y="0"/>
              </a:cxn>
              <a:cxn ang="0">
                <a:pos x="0" y="0"/>
              </a:cxn>
              <a:cxn ang="0">
                <a:pos x="1" y="2"/>
              </a:cxn>
              <a:cxn ang="0">
                <a:pos x="3" y="4"/>
              </a:cxn>
              <a:cxn ang="0">
                <a:pos x="3" y="0"/>
              </a:cxn>
              <a:cxn ang="0">
                <a:pos x="1" y="0"/>
              </a:cxn>
            </a:cxnLst>
            <a:rect l="0" t="0" r="r" b="b"/>
            <a:pathLst>
              <a:path w="3" h="4">
                <a:moveTo>
                  <a:pt x="1" y="0"/>
                </a:moveTo>
                <a:lnTo>
                  <a:pt x="0" y="0"/>
                </a:lnTo>
                <a:lnTo>
                  <a:pt x="1" y="2"/>
                </a:lnTo>
                <a:lnTo>
                  <a:pt x="3" y="4"/>
                </a:lnTo>
                <a:lnTo>
                  <a:pt x="3" y="0"/>
                </a:lnTo>
                <a:lnTo>
                  <a:pt x="1"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25" name="Freeform 64"/>
          <p:cNvSpPr>
            <a:spLocks/>
          </p:cNvSpPr>
          <p:nvPr/>
        </p:nvSpPr>
        <p:spPr bwMode="auto">
          <a:xfrm>
            <a:off x="5027955" y="3915786"/>
            <a:ext cx="3125" cy="4316"/>
          </a:xfrm>
          <a:custGeom>
            <a:avLst/>
            <a:gdLst/>
            <a:ahLst/>
            <a:cxnLst>
              <a:cxn ang="0">
                <a:pos x="1" y="0"/>
              </a:cxn>
              <a:cxn ang="0">
                <a:pos x="0" y="0"/>
              </a:cxn>
              <a:cxn ang="0">
                <a:pos x="1" y="2"/>
              </a:cxn>
              <a:cxn ang="0">
                <a:pos x="3" y="4"/>
              </a:cxn>
              <a:cxn ang="0">
                <a:pos x="3" y="0"/>
              </a:cxn>
              <a:cxn ang="0">
                <a:pos x="1" y="0"/>
              </a:cxn>
            </a:cxnLst>
            <a:rect l="0" t="0" r="r" b="b"/>
            <a:pathLst>
              <a:path w="3" h="4">
                <a:moveTo>
                  <a:pt x="1" y="0"/>
                </a:moveTo>
                <a:lnTo>
                  <a:pt x="0" y="0"/>
                </a:lnTo>
                <a:lnTo>
                  <a:pt x="1" y="2"/>
                </a:lnTo>
                <a:lnTo>
                  <a:pt x="3" y="4"/>
                </a:lnTo>
                <a:lnTo>
                  <a:pt x="3" y="0"/>
                </a:lnTo>
                <a:lnTo>
                  <a:pt x="1"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26" name="Freeform 65"/>
          <p:cNvSpPr>
            <a:spLocks/>
          </p:cNvSpPr>
          <p:nvPr/>
        </p:nvSpPr>
        <p:spPr bwMode="auto">
          <a:xfrm>
            <a:off x="5034205" y="3903917"/>
            <a:ext cx="2084" cy="3237"/>
          </a:xfrm>
          <a:custGeom>
            <a:avLst/>
            <a:gdLst/>
            <a:ahLst/>
            <a:cxnLst>
              <a:cxn ang="0">
                <a:pos x="2" y="0"/>
              </a:cxn>
              <a:cxn ang="0">
                <a:pos x="0" y="0"/>
              </a:cxn>
              <a:cxn ang="0">
                <a:pos x="0" y="3"/>
              </a:cxn>
              <a:cxn ang="0">
                <a:pos x="2" y="2"/>
              </a:cxn>
              <a:cxn ang="0">
                <a:pos x="2" y="0"/>
              </a:cxn>
            </a:cxnLst>
            <a:rect l="0" t="0" r="r" b="b"/>
            <a:pathLst>
              <a:path w="2" h="3">
                <a:moveTo>
                  <a:pt x="2" y="0"/>
                </a:moveTo>
                <a:lnTo>
                  <a:pt x="0" y="0"/>
                </a:lnTo>
                <a:lnTo>
                  <a:pt x="0" y="3"/>
                </a:lnTo>
                <a:lnTo>
                  <a:pt x="2" y="2"/>
                </a:lnTo>
                <a:lnTo>
                  <a:pt x="2"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27" name="Freeform 66"/>
          <p:cNvSpPr>
            <a:spLocks/>
          </p:cNvSpPr>
          <p:nvPr/>
        </p:nvSpPr>
        <p:spPr bwMode="auto">
          <a:xfrm>
            <a:off x="5034205" y="3903917"/>
            <a:ext cx="2084" cy="3237"/>
          </a:xfrm>
          <a:custGeom>
            <a:avLst/>
            <a:gdLst/>
            <a:ahLst/>
            <a:cxnLst>
              <a:cxn ang="0">
                <a:pos x="2" y="0"/>
              </a:cxn>
              <a:cxn ang="0">
                <a:pos x="0" y="0"/>
              </a:cxn>
              <a:cxn ang="0">
                <a:pos x="0" y="3"/>
              </a:cxn>
              <a:cxn ang="0">
                <a:pos x="2" y="2"/>
              </a:cxn>
              <a:cxn ang="0">
                <a:pos x="2" y="0"/>
              </a:cxn>
            </a:cxnLst>
            <a:rect l="0" t="0" r="r" b="b"/>
            <a:pathLst>
              <a:path w="2" h="3">
                <a:moveTo>
                  <a:pt x="2" y="0"/>
                </a:moveTo>
                <a:lnTo>
                  <a:pt x="0" y="0"/>
                </a:lnTo>
                <a:lnTo>
                  <a:pt x="0" y="3"/>
                </a:lnTo>
                <a:lnTo>
                  <a:pt x="2" y="2"/>
                </a:lnTo>
                <a:lnTo>
                  <a:pt x="2"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28" name="Freeform 67"/>
          <p:cNvSpPr>
            <a:spLocks/>
          </p:cNvSpPr>
          <p:nvPr/>
        </p:nvSpPr>
        <p:spPr bwMode="auto">
          <a:xfrm>
            <a:off x="5039414" y="3677323"/>
            <a:ext cx="4167" cy="2158"/>
          </a:xfrm>
          <a:custGeom>
            <a:avLst/>
            <a:gdLst/>
            <a:ahLst/>
            <a:cxnLst>
              <a:cxn ang="0">
                <a:pos x="4" y="2"/>
              </a:cxn>
              <a:cxn ang="0">
                <a:pos x="4" y="0"/>
              </a:cxn>
              <a:cxn ang="0">
                <a:pos x="0" y="0"/>
              </a:cxn>
              <a:cxn ang="0">
                <a:pos x="2" y="2"/>
              </a:cxn>
              <a:cxn ang="0">
                <a:pos x="4" y="2"/>
              </a:cxn>
            </a:cxnLst>
            <a:rect l="0" t="0" r="r" b="b"/>
            <a:pathLst>
              <a:path w="4" h="2">
                <a:moveTo>
                  <a:pt x="4" y="2"/>
                </a:moveTo>
                <a:lnTo>
                  <a:pt x="4" y="0"/>
                </a:lnTo>
                <a:lnTo>
                  <a:pt x="0" y="0"/>
                </a:lnTo>
                <a:lnTo>
                  <a:pt x="2" y="2"/>
                </a:lnTo>
                <a:lnTo>
                  <a:pt x="4" y="2"/>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29" name="Freeform 68"/>
          <p:cNvSpPr>
            <a:spLocks/>
          </p:cNvSpPr>
          <p:nvPr/>
        </p:nvSpPr>
        <p:spPr bwMode="auto">
          <a:xfrm>
            <a:off x="5039414" y="3677323"/>
            <a:ext cx="4167" cy="2158"/>
          </a:xfrm>
          <a:custGeom>
            <a:avLst/>
            <a:gdLst/>
            <a:ahLst/>
            <a:cxnLst>
              <a:cxn ang="0">
                <a:pos x="4" y="2"/>
              </a:cxn>
              <a:cxn ang="0">
                <a:pos x="4" y="0"/>
              </a:cxn>
              <a:cxn ang="0">
                <a:pos x="0" y="0"/>
              </a:cxn>
              <a:cxn ang="0">
                <a:pos x="2" y="2"/>
              </a:cxn>
              <a:cxn ang="0">
                <a:pos x="4" y="2"/>
              </a:cxn>
            </a:cxnLst>
            <a:rect l="0" t="0" r="r" b="b"/>
            <a:pathLst>
              <a:path w="4" h="2">
                <a:moveTo>
                  <a:pt x="4" y="2"/>
                </a:moveTo>
                <a:lnTo>
                  <a:pt x="4" y="0"/>
                </a:lnTo>
                <a:lnTo>
                  <a:pt x="0" y="0"/>
                </a:lnTo>
                <a:lnTo>
                  <a:pt x="2" y="2"/>
                </a:lnTo>
                <a:lnTo>
                  <a:pt x="4" y="2"/>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30" name="Freeform 69"/>
          <p:cNvSpPr>
            <a:spLocks/>
          </p:cNvSpPr>
          <p:nvPr/>
        </p:nvSpPr>
        <p:spPr bwMode="auto">
          <a:xfrm>
            <a:off x="5043582" y="3900680"/>
            <a:ext cx="1042" cy="1079"/>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31" name="Freeform 70"/>
          <p:cNvSpPr>
            <a:spLocks/>
          </p:cNvSpPr>
          <p:nvPr/>
        </p:nvSpPr>
        <p:spPr bwMode="auto">
          <a:xfrm>
            <a:off x="5043582" y="3900680"/>
            <a:ext cx="1042" cy="1079"/>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32" name="Freeform 71"/>
          <p:cNvSpPr>
            <a:spLocks/>
          </p:cNvSpPr>
          <p:nvPr/>
        </p:nvSpPr>
        <p:spPr bwMode="auto">
          <a:xfrm>
            <a:off x="5053999" y="3804647"/>
            <a:ext cx="5209" cy="5395"/>
          </a:xfrm>
          <a:custGeom>
            <a:avLst/>
            <a:gdLst/>
            <a:ahLst/>
            <a:cxnLst>
              <a:cxn ang="0">
                <a:pos x="0" y="4"/>
              </a:cxn>
              <a:cxn ang="0">
                <a:pos x="1" y="5"/>
              </a:cxn>
              <a:cxn ang="0">
                <a:pos x="3" y="4"/>
              </a:cxn>
              <a:cxn ang="0">
                <a:pos x="5" y="2"/>
              </a:cxn>
              <a:cxn ang="0">
                <a:pos x="5" y="0"/>
              </a:cxn>
              <a:cxn ang="0">
                <a:pos x="3" y="2"/>
              </a:cxn>
              <a:cxn ang="0">
                <a:pos x="0" y="4"/>
              </a:cxn>
            </a:cxnLst>
            <a:rect l="0" t="0" r="r" b="b"/>
            <a:pathLst>
              <a:path w="5" h="5">
                <a:moveTo>
                  <a:pt x="0" y="4"/>
                </a:moveTo>
                <a:lnTo>
                  <a:pt x="1" y="5"/>
                </a:lnTo>
                <a:lnTo>
                  <a:pt x="3" y="4"/>
                </a:lnTo>
                <a:lnTo>
                  <a:pt x="5" y="2"/>
                </a:lnTo>
                <a:lnTo>
                  <a:pt x="5" y="0"/>
                </a:lnTo>
                <a:lnTo>
                  <a:pt x="3" y="2"/>
                </a:lnTo>
                <a:lnTo>
                  <a:pt x="0" y="4"/>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33" name="Freeform 72"/>
          <p:cNvSpPr>
            <a:spLocks/>
          </p:cNvSpPr>
          <p:nvPr/>
        </p:nvSpPr>
        <p:spPr bwMode="auto">
          <a:xfrm>
            <a:off x="5053999" y="3804647"/>
            <a:ext cx="5209" cy="5395"/>
          </a:xfrm>
          <a:custGeom>
            <a:avLst/>
            <a:gdLst/>
            <a:ahLst/>
            <a:cxnLst>
              <a:cxn ang="0">
                <a:pos x="0" y="4"/>
              </a:cxn>
              <a:cxn ang="0">
                <a:pos x="1" y="5"/>
              </a:cxn>
              <a:cxn ang="0">
                <a:pos x="3" y="4"/>
              </a:cxn>
              <a:cxn ang="0">
                <a:pos x="5" y="2"/>
              </a:cxn>
              <a:cxn ang="0">
                <a:pos x="5" y="0"/>
              </a:cxn>
              <a:cxn ang="0">
                <a:pos x="3" y="2"/>
              </a:cxn>
              <a:cxn ang="0">
                <a:pos x="0" y="4"/>
              </a:cxn>
            </a:cxnLst>
            <a:rect l="0" t="0" r="r" b="b"/>
            <a:pathLst>
              <a:path w="5" h="5">
                <a:moveTo>
                  <a:pt x="0" y="4"/>
                </a:moveTo>
                <a:lnTo>
                  <a:pt x="1" y="5"/>
                </a:lnTo>
                <a:lnTo>
                  <a:pt x="3" y="4"/>
                </a:lnTo>
                <a:lnTo>
                  <a:pt x="5" y="2"/>
                </a:lnTo>
                <a:lnTo>
                  <a:pt x="5" y="0"/>
                </a:lnTo>
                <a:lnTo>
                  <a:pt x="3" y="2"/>
                </a:lnTo>
                <a:lnTo>
                  <a:pt x="0" y="4"/>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34" name="Freeform 73"/>
          <p:cNvSpPr>
            <a:spLocks/>
          </p:cNvSpPr>
          <p:nvPr/>
        </p:nvSpPr>
        <p:spPr bwMode="auto">
          <a:xfrm>
            <a:off x="5057125" y="3893127"/>
            <a:ext cx="5209" cy="7553"/>
          </a:xfrm>
          <a:custGeom>
            <a:avLst/>
            <a:gdLst/>
            <a:ahLst/>
            <a:cxnLst>
              <a:cxn ang="0">
                <a:pos x="2" y="0"/>
              </a:cxn>
              <a:cxn ang="0">
                <a:pos x="0" y="2"/>
              </a:cxn>
              <a:cxn ang="0">
                <a:pos x="0" y="3"/>
              </a:cxn>
              <a:cxn ang="0">
                <a:pos x="0" y="5"/>
              </a:cxn>
              <a:cxn ang="0">
                <a:pos x="0" y="7"/>
              </a:cxn>
              <a:cxn ang="0">
                <a:pos x="5" y="5"/>
              </a:cxn>
              <a:cxn ang="0">
                <a:pos x="3" y="3"/>
              </a:cxn>
              <a:cxn ang="0">
                <a:pos x="3" y="0"/>
              </a:cxn>
              <a:cxn ang="0">
                <a:pos x="2" y="3"/>
              </a:cxn>
              <a:cxn ang="0">
                <a:pos x="2" y="0"/>
              </a:cxn>
            </a:cxnLst>
            <a:rect l="0" t="0" r="r" b="b"/>
            <a:pathLst>
              <a:path w="5" h="7">
                <a:moveTo>
                  <a:pt x="2" y="0"/>
                </a:moveTo>
                <a:lnTo>
                  <a:pt x="0" y="2"/>
                </a:lnTo>
                <a:lnTo>
                  <a:pt x="0" y="3"/>
                </a:lnTo>
                <a:lnTo>
                  <a:pt x="0" y="5"/>
                </a:lnTo>
                <a:lnTo>
                  <a:pt x="0" y="7"/>
                </a:lnTo>
                <a:lnTo>
                  <a:pt x="5" y="5"/>
                </a:lnTo>
                <a:lnTo>
                  <a:pt x="3" y="3"/>
                </a:lnTo>
                <a:lnTo>
                  <a:pt x="3" y="0"/>
                </a:lnTo>
                <a:lnTo>
                  <a:pt x="2" y="3"/>
                </a:lnTo>
                <a:lnTo>
                  <a:pt x="2"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35" name="Freeform 74"/>
          <p:cNvSpPr>
            <a:spLocks/>
          </p:cNvSpPr>
          <p:nvPr/>
        </p:nvSpPr>
        <p:spPr bwMode="auto">
          <a:xfrm>
            <a:off x="5057125" y="3893127"/>
            <a:ext cx="5209" cy="7553"/>
          </a:xfrm>
          <a:custGeom>
            <a:avLst/>
            <a:gdLst/>
            <a:ahLst/>
            <a:cxnLst>
              <a:cxn ang="0">
                <a:pos x="2" y="0"/>
              </a:cxn>
              <a:cxn ang="0">
                <a:pos x="0" y="2"/>
              </a:cxn>
              <a:cxn ang="0">
                <a:pos x="0" y="3"/>
              </a:cxn>
              <a:cxn ang="0">
                <a:pos x="0" y="5"/>
              </a:cxn>
              <a:cxn ang="0">
                <a:pos x="0" y="7"/>
              </a:cxn>
              <a:cxn ang="0">
                <a:pos x="5" y="5"/>
              </a:cxn>
              <a:cxn ang="0">
                <a:pos x="3" y="3"/>
              </a:cxn>
              <a:cxn ang="0">
                <a:pos x="3" y="0"/>
              </a:cxn>
              <a:cxn ang="0">
                <a:pos x="2" y="3"/>
              </a:cxn>
              <a:cxn ang="0">
                <a:pos x="2" y="0"/>
              </a:cxn>
            </a:cxnLst>
            <a:rect l="0" t="0" r="r" b="b"/>
            <a:pathLst>
              <a:path w="5" h="7">
                <a:moveTo>
                  <a:pt x="2" y="0"/>
                </a:moveTo>
                <a:lnTo>
                  <a:pt x="0" y="2"/>
                </a:lnTo>
                <a:lnTo>
                  <a:pt x="0" y="3"/>
                </a:lnTo>
                <a:lnTo>
                  <a:pt x="0" y="5"/>
                </a:lnTo>
                <a:lnTo>
                  <a:pt x="0" y="7"/>
                </a:lnTo>
                <a:lnTo>
                  <a:pt x="5" y="5"/>
                </a:lnTo>
                <a:lnTo>
                  <a:pt x="3" y="3"/>
                </a:lnTo>
                <a:lnTo>
                  <a:pt x="3" y="0"/>
                </a:lnTo>
                <a:lnTo>
                  <a:pt x="2" y="3"/>
                </a:lnTo>
                <a:lnTo>
                  <a:pt x="2"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36" name="Freeform 75"/>
          <p:cNvSpPr>
            <a:spLocks/>
          </p:cNvSpPr>
          <p:nvPr/>
        </p:nvSpPr>
        <p:spPr bwMode="auto">
          <a:xfrm>
            <a:off x="5062334" y="3895285"/>
            <a:ext cx="2084" cy="1079"/>
          </a:xfrm>
          <a:custGeom>
            <a:avLst/>
            <a:gdLst/>
            <a:ahLst/>
            <a:cxnLst>
              <a:cxn ang="0">
                <a:pos x="2" y="0"/>
              </a:cxn>
              <a:cxn ang="0">
                <a:pos x="2" y="0"/>
              </a:cxn>
              <a:cxn ang="0">
                <a:pos x="0" y="1"/>
              </a:cxn>
              <a:cxn ang="0">
                <a:pos x="2" y="1"/>
              </a:cxn>
              <a:cxn ang="0">
                <a:pos x="2" y="0"/>
              </a:cxn>
            </a:cxnLst>
            <a:rect l="0" t="0" r="r" b="b"/>
            <a:pathLst>
              <a:path w="2" h="1">
                <a:moveTo>
                  <a:pt x="2" y="0"/>
                </a:moveTo>
                <a:lnTo>
                  <a:pt x="2" y="0"/>
                </a:lnTo>
                <a:lnTo>
                  <a:pt x="0" y="1"/>
                </a:lnTo>
                <a:lnTo>
                  <a:pt x="2" y="1"/>
                </a:lnTo>
                <a:lnTo>
                  <a:pt x="2"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37" name="Freeform 76"/>
          <p:cNvSpPr>
            <a:spLocks/>
          </p:cNvSpPr>
          <p:nvPr/>
        </p:nvSpPr>
        <p:spPr bwMode="auto">
          <a:xfrm>
            <a:off x="5062334" y="3895285"/>
            <a:ext cx="2084" cy="1079"/>
          </a:xfrm>
          <a:custGeom>
            <a:avLst/>
            <a:gdLst/>
            <a:ahLst/>
            <a:cxnLst>
              <a:cxn ang="0">
                <a:pos x="2" y="0"/>
              </a:cxn>
              <a:cxn ang="0">
                <a:pos x="2" y="0"/>
              </a:cxn>
              <a:cxn ang="0">
                <a:pos x="0" y="1"/>
              </a:cxn>
              <a:cxn ang="0">
                <a:pos x="2" y="1"/>
              </a:cxn>
              <a:cxn ang="0">
                <a:pos x="2" y="0"/>
              </a:cxn>
            </a:cxnLst>
            <a:rect l="0" t="0" r="r" b="b"/>
            <a:pathLst>
              <a:path w="2" h="1">
                <a:moveTo>
                  <a:pt x="2" y="0"/>
                </a:moveTo>
                <a:lnTo>
                  <a:pt x="2" y="0"/>
                </a:lnTo>
                <a:lnTo>
                  <a:pt x="0" y="1"/>
                </a:lnTo>
                <a:lnTo>
                  <a:pt x="2" y="1"/>
                </a:lnTo>
                <a:lnTo>
                  <a:pt x="2"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38" name="Freeform 77"/>
          <p:cNvSpPr>
            <a:spLocks/>
          </p:cNvSpPr>
          <p:nvPr/>
        </p:nvSpPr>
        <p:spPr bwMode="auto">
          <a:xfrm>
            <a:off x="5065459" y="3896364"/>
            <a:ext cx="5209" cy="10790"/>
          </a:xfrm>
          <a:custGeom>
            <a:avLst/>
            <a:gdLst/>
            <a:ahLst/>
            <a:cxnLst>
              <a:cxn ang="0">
                <a:pos x="4" y="5"/>
              </a:cxn>
              <a:cxn ang="0">
                <a:pos x="5" y="2"/>
              </a:cxn>
              <a:cxn ang="0">
                <a:pos x="5" y="0"/>
              </a:cxn>
              <a:cxn ang="0">
                <a:pos x="4" y="2"/>
              </a:cxn>
              <a:cxn ang="0">
                <a:pos x="2" y="4"/>
              </a:cxn>
              <a:cxn ang="0">
                <a:pos x="2" y="5"/>
              </a:cxn>
              <a:cxn ang="0">
                <a:pos x="2" y="7"/>
              </a:cxn>
              <a:cxn ang="0">
                <a:pos x="0" y="10"/>
              </a:cxn>
              <a:cxn ang="0">
                <a:pos x="4" y="5"/>
              </a:cxn>
            </a:cxnLst>
            <a:rect l="0" t="0" r="r" b="b"/>
            <a:pathLst>
              <a:path w="5" h="10">
                <a:moveTo>
                  <a:pt x="4" y="5"/>
                </a:moveTo>
                <a:lnTo>
                  <a:pt x="5" y="2"/>
                </a:lnTo>
                <a:lnTo>
                  <a:pt x="5" y="0"/>
                </a:lnTo>
                <a:lnTo>
                  <a:pt x="4" y="2"/>
                </a:lnTo>
                <a:lnTo>
                  <a:pt x="2" y="4"/>
                </a:lnTo>
                <a:lnTo>
                  <a:pt x="2" y="5"/>
                </a:lnTo>
                <a:lnTo>
                  <a:pt x="2" y="7"/>
                </a:lnTo>
                <a:lnTo>
                  <a:pt x="0" y="10"/>
                </a:lnTo>
                <a:lnTo>
                  <a:pt x="4" y="5"/>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39" name="Freeform 78"/>
          <p:cNvSpPr>
            <a:spLocks/>
          </p:cNvSpPr>
          <p:nvPr/>
        </p:nvSpPr>
        <p:spPr bwMode="auto">
          <a:xfrm>
            <a:off x="5065459" y="3896364"/>
            <a:ext cx="5209" cy="10790"/>
          </a:xfrm>
          <a:custGeom>
            <a:avLst/>
            <a:gdLst/>
            <a:ahLst/>
            <a:cxnLst>
              <a:cxn ang="0">
                <a:pos x="4" y="5"/>
              </a:cxn>
              <a:cxn ang="0">
                <a:pos x="5" y="2"/>
              </a:cxn>
              <a:cxn ang="0">
                <a:pos x="5" y="0"/>
              </a:cxn>
              <a:cxn ang="0">
                <a:pos x="4" y="2"/>
              </a:cxn>
              <a:cxn ang="0">
                <a:pos x="2" y="4"/>
              </a:cxn>
              <a:cxn ang="0">
                <a:pos x="2" y="5"/>
              </a:cxn>
              <a:cxn ang="0">
                <a:pos x="2" y="7"/>
              </a:cxn>
              <a:cxn ang="0">
                <a:pos x="0" y="10"/>
              </a:cxn>
              <a:cxn ang="0">
                <a:pos x="4" y="5"/>
              </a:cxn>
            </a:cxnLst>
            <a:rect l="0" t="0" r="r" b="b"/>
            <a:pathLst>
              <a:path w="5" h="10">
                <a:moveTo>
                  <a:pt x="4" y="5"/>
                </a:moveTo>
                <a:lnTo>
                  <a:pt x="5" y="2"/>
                </a:lnTo>
                <a:lnTo>
                  <a:pt x="5" y="0"/>
                </a:lnTo>
                <a:lnTo>
                  <a:pt x="4" y="2"/>
                </a:lnTo>
                <a:lnTo>
                  <a:pt x="2" y="4"/>
                </a:lnTo>
                <a:lnTo>
                  <a:pt x="2" y="5"/>
                </a:lnTo>
                <a:lnTo>
                  <a:pt x="2" y="7"/>
                </a:lnTo>
                <a:lnTo>
                  <a:pt x="0" y="10"/>
                </a:lnTo>
                <a:lnTo>
                  <a:pt x="4" y="5"/>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40" name="Freeform 79"/>
          <p:cNvSpPr>
            <a:spLocks/>
          </p:cNvSpPr>
          <p:nvPr/>
        </p:nvSpPr>
        <p:spPr bwMode="auto">
          <a:xfrm>
            <a:off x="5075877" y="3898522"/>
            <a:ext cx="1042" cy="3237"/>
          </a:xfrm>
          <a:custGeom>
            <a:avLst/>
            <a:gdLst/>
            <a:ahLst/>
            <a:cxnLst>
              <a:cxn ang="0">
                <a:pos x="0" y="0"/>
              </a:cxn>
              <a:cxn ang="0">
                <a:pos x="0" y="0"/>
              </a:cxn>
              <a:cxn ang="0">
                <a:pos x="0" y="2"/>
              </a:cxn>
              <a:cxn ang="0">
                <a:pos x="0" y="3"/>
              </a:cxn>
              <a:cxn ang="0">
                <a:pos x="0" y="0"/>
              </a:cxn>
            </a:cxnLst>
            <a:rect l="0" t="0" r="r" b="b"/>
            <a:pathLst>
              <a:path h="3">
                <a:moveTo>
                  <a:pt x="0" y="0"/>
                </a:moveTo>
                <a:lnTo>
                  <a:pt x="0" y="0"/>
                </a:lnTo>
                <a:lnTo>
                  <a:pt x="0" y="2"/>
                </a:lnTo>
                <a:lnTo>
                  <a:pt x="0" y="3"/>
                </a:lnTo>
                <a:lnTo>
                  <a:pt x="0"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41" name="Freeform 80"/>
          <p:cNvSpPr>
            <a:spLocks/>
          </p:cNvSpPr>
          <p:nvPr/>
        </p:nvSpPr>
        <p:spPr bwMode="auto">
          <a:xfrm>
            <a:off x="5075877" y="3898522"/>
            <a:ext cx="1042" cy="3237"/>
          </a:xfrm>
          <a:custGeom>
            <a:avLst/>
            <a:gdLst/>
            <a:ahLst/>
            <a:cxnLst>
              <a:cxn ang="0">
                <a:pos x="0" y="0"/>
              </a:cxn>
              <a:cxn ang="0">
                <a:pos x="0" y="0"/>
              </a:cxn>
              <a:cxn ang="0">
                <a:pos x="0" y="2"/>
              </a:cxn>
              <a:cxn ang="0">
                <a:pos x="0" y="3"/>
              </a:cxn>
              <a:cxn ang="0">
                <a:pos x="0" y="0"/>
              </a:cxn>
            </a:cxnLst>
            <a:rect l="0" t="0" r="r" b="b"/>
            <a:pathLst>
              <a:path h="3">
                <a:moveTo>
                  <a:pt x="0" y="0"/>
                </a:moveTo>
                <a:lnTo>
                  <a:pt x="0" y="0"/>
                </a:lnTo>
                <a:lnTo>
                  <a:pt x="0" y="2"/>
                </a:lnTo>
                <a:lnTo>
                  <a:pt x="0" y="3"/>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42" name="Freeform 81"/>
          <p:cNvSpPr>
            <a:spLocks/>
          </p:cNvSpPr>
          <p:nvPr/>
        </p:nvSpPr>
        <p:spPr bwMode="auto">
          <a:xfrm>
            <a:off x="5075877" y="3901759"/>
            <a:ext cx="2084" cy="4316"/>
          </a:xfrm>
          <a:custGeom>
            <a:avLst/>
            <a:gdLst/>
            <a:ahLst/>
            <a:cxnLst>
              <a:cxn ang="0">
                <a:pos x="2" y="0"/>
              </a:cxn>
              <a:cxn ang="0">
                <a:pos x="0" y="0"/>
              </a:cxn>
              <a:cxn ang="0">
                <a:pos x="2" y="4"/>
              </a:cxn>
              <a:cxn ang="0">
                <a:pos x="2" y="0"/>
              </a:cxn>
            </a:cxnLst>
            <a:rect l="0" t="0" r="r" b="b"/>
            <a:pathLst>
              <a:path w="2" h="4">
                <a:moveTo>
                  <a:pt x="2" y="0"/>
                </a:moveTo>
                <a:lnTo>
                  <a:pt x="0" y="0"/>
                </a:lnTo>
                <a:lnTo>
                  <a:pt x="2" y="4"/>
                </a:lnTo>
                <a:lnTo>
                  <a:pt x="2"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43" name="Freeform 82"/>
          <p:cNvSpPr>
            <a:spLocks/>
          </p:cNvSpPr>
          <p:nvPr/>
        </p:nvSpPr>
        <p:spPr bwMode="auto">
          <a:xfrm>
            <a:off x="5075877" y="3901759"/>
            <a:ext cx="2084" cy="4316"/>
          </a:xfrm>
          <a:custGeom>
            <a:avLst/>
            <a:gdLst/>
            <a:ahLst/>
            <a:cxnLst>
              <a:cxn ang="0">
                <a:pos x="2" y="0"/>
              </a:cxn>
              <a:cxn ang="0">
                <a:pos x="0" y="0"/>
              </a:cxn>
              <a:cxn ang="0">
                <a:pos x="2" y="4"/>
              </a:cxn>
              <a:cxn ang="0">
                <a:pos x="2" y="0"/>
              </a:cxn>
            </a:cxnLst>
            <a:rect l="0" t="0" r="r" b="b"/>
            <a:pathLst>
              <a:path w="2" h="4">
                <a:moveTo>
                  <a:pt x="2" y="0"/>
                </a:moveTo>
                <a:lnTo>
                  <a:pt x="0" y="0"/>
                </a:lnTo>
                <a:lnTo>
                  <a:pt x="2" y="4"/>
                </a:lnTo>
                <a:lnTo>
                  <a:pt x="2"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44" name="Freeform 83"/>
          <p:cNvSpPr>
            <a:spLocks/>
          </p:cNvSpPr>
          <p:nvPr/>
        </p:nvSpPr>
        <p:spPr bwMode="auto">
          <a:xfrm>
            <a:off x="5085253" y="3880179"/>
            <a:ext cx="1042" cy="2158"/>
          </a:xfrm>
          <a:custGeom>
            <a:avLst/>
            <a:gdLst/>
            <a:ahLst/>
            <a:cxnLst>
              <a:cxn ang="0">
                <a:pos x="1" y="0"/>
              </a:cxn>
              <a:cxn ang="0">
                <a:pos x="0" y="0"/>
              </a:cxn>
              <a:cxn ang="0">
                <a:pos x="0" y="2"/>
              </a:cxn>
              <a:cxn ang="0">
                <a:pos x="1" y="0"/>
              </a:cxn>
            </a:cxnLst>
            <a:rect l="0" t="0" r="r" b="b"/>
            <a:pathLst>
              <a:path w="1" h="2">
                <a:moveTo>
                  <a:pt x="1" y="0"/>
                </a:moveTo>
                <a:lnTo>
                  <a:pt x="0" y="0"/>
                </a:lnTo>
                <a:lnTo>
                  <a:pt x="0" y="2"/>
                </a:lnTo>
                <a:lnTo>
                  <a:pt x="1"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45" name="Freeform 84"/>
          <p:cNvSpPr>
            <a:spLocks/>
          </p:cNvSpPr>
          <p:nvPr/>
        </p:nvSpPr>
        <p:spPr bwMode="auto">
          <a:xfrm>
            <a:off x="5085253" y="3880179"/>
            <a:ext cx="1042" cy="2158"/>
          </a:xfrm>
          <a:custGeom>
            <a:avLst/>
            <a:gdLst/>
            <a:ahLst/>
            <a:cxnLst>
              <a:cxn ang="0">
                <a:pos x="1" y="0"/>
              </a:cxn>
              <a:cxn ang="0">
                <a:pos x="0" y="0"/>
              </a:cxn>
              <a:cxn ang="0">
                <a:pos x="0" y="2"/>
              </a:cxn>
              <a:cxn ang="0">
                <a:pos x="1" y="0"/>
              </a:cxn>
            </a:cxnLst>
            <a:rect l="0" t="0" r="r" b="b"/>
            <a:pathLst>
              <a:path w="1" h="2">
                <a:moveTo>
                  <a:pt x="1" y="0"/>
                </a:moveTo>
                <a:lnTo>
                  <a:pt x="0" y="0"/>
                </a:lnTo>
                <a:lnTo>
                  <a:pt x="0" y="2"/>
                </a:lnTo>
                <a:lnTo>
                  <a:pt x="1"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46" name="Freeform 85"/>
          <p:cNvSpPr>
            <a:spLocks/>
          </p:cNvSpPr>
          <p:nvPr/>
        </p:nvSpPr>
        <p:spPr bwMode="auto">
          <a:xfrm>
            <a:off x="5107131" y="3862914"/>
            <a:ext cx="2084" cy="1079"/>
          </a:xfrm>
          <a:custGeom>
            <a:avLst/>
            <a:gdLst/>
            <a:ahLst/>
            <a:cxnLst>
              <a:cxn ang="0">
                <a:pos x="0" y="0"/>
              </a:cxn>
              <a:cxn ang="0">
                <a:pos x="0" y="0"/>
              </a:cxn>
              <a:cxn ang="0">
                <a:pos x="2" y="0"/>
              </a:cxn>
              <a:cxn ang="0">
                <a:pos x="0" y="0"/>
              </a:cxn>
            </a:cxnLst>
            <a:rect l="0" t="0" r="r" b="b"/>
            <a:pathLst>
              <a:path w="2">
                <a:moveTo>
                  <a:pt x="0" y="0"/>
                </a:moveTo>
                <a:lnTo>
                  <a:pt x="0" y="0"/>
                </a:lnTo>
                <a:lnTo>
                  <a:pt x="2" y="0"/>
                </a:lnTo>
                <a:lnTo>
                  <a:pt x="0"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47" name="Freeform 86"/>
          <p:cNvSpPr>
            <a:spLocks/>
          </p:cNvSpPr>
          <p:nvPr/>
        </p:nvSpPr>
        <p:spPr bwMode="auto">
          <a:xfrm>
            <a:off x="5107131" y="3862914"/>
            <a:ext cx="2084" cy="1079"/>
          </a:xfrm>
          <a:custGeom>
            <a:avLst/>
            <a:gdLst/>
            <a:ahLst/>
            <a:cxnLst>
              <a:cxn ang="0">
                <a:pos x="0" y="0"/>
              </a:cxn>
              <a:cxn ang="0">
                <a:pos x="0" y="0"/>
              </a:cxn>
              <a:cxn ang="0">
                <a:pos x="2" y="0"/>
              </a:cxn>
              <a:cxn ang="0">
                <a:pos x="0" y="0"/>
              </a:cxn>
            </a:cxnLst>
            <a:rect l="0" t="0" r="r" b="b"/>
            <a:pathLst>
              <a:path w="2">
                <a:moveTo>
                  <a:pt x="0" y="0"/>
                </a:moveTo>
                <a:lnTo>
                  <a:pt x="0" y="0"/>
                </a:lnTo>
                <a:lnTo>
                  <a:pt x="2" y="0"/>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48" name="Freeform 87"/>
          <p:cNvSpPr>
            <a:spLocks/>
          </p:cNvSpPr>
          <p:nvPr/>
        </p:nvSpPr>
        <p:spPr bwMode="auto">
          <a:xfrm>
            <a:off x="5130050" y="3879100"/>
            <a:ext cx="2084" cy="3237"/>
          </a:xfrm>
          <a:custGeom>
            <a:avLst/>
            <a:gdLst/>
            <a:ahLst/>
            <a:cxnLst>
              <a:cxn ang="0">
                <a:pos x="2" y="0"/>
              </a:cxn>
              <a:cxn ang="0">
                <a:pos x="0" y="0"/>
              </a:cxn>
              <a:cxn ang="0">
                <a:pos x="0" y="3"/>
              </a:cxn>
              <a:cxn ang="0">
                <a:pos x="2" y="1"/>
              </a:cxn>
              <a:cxn ang="0">
                <a:pos x="2" y="0"/>
              </a:cxn>
            </a:cxnLst>
            <a:rect l="0" t="0" r="r" b="b"/>
            <a:pathLst>
              <a:path w="2" h="3">
                <a:moveTo>
                  <a:pt x="2" y="0"/>
                </a:moveTo>
                <a:lnTo>
                  <a:pt x="0" y="0"/>
                </a:lnTo>
                <a:lnTo>
                  <a:pt x="0" y="3"/>
                </a:lnTo>
                <a:lnTo>
                  <a:pt x="2" y="1"/>
                </a:lnTo>
                <a:lnTo>
                  <a:pt x="2"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49" name="Freeform 88"/>
          <p:cNvSpPr>
            <a:spLocks/>
          </p:cNvSpPr>
          <p:nvPr/>
        </p:nvSpPr>
        <p:spPr bwMode="auto">
          <a:xfrm>
            <a:off x="5130050" y="3879100"/>
            <a:ext cx="2084" cy="3237"/>
          </a:xfrm>
          <a:custGeom>
            <a:avLst/>
            <a:gdLst/>
            <a:ahLst/>
            <a:cxnLst>
              <a:cxn ang="0">
                <a:pos x="2" y="0"/>
              </a:cxn>
              <a:cxn ang="0">
                <a:pos x="0" y="0"/>
              </a:cxn>
              <a:cxn ang="0">
                <a:pos x="0" y="3"/>
              </a:cxn>
              <a:cxn ang="0">
                <a:pos x="2" y="1"/>
              </a:cxn>
              <a:cxn ang="0">
                <a:pos x="2" y="0"/>
              </a:cxn>
            </a:cxnLst>
            <a:rect l="0" t="0" r="r" b="b"/>
            <a:pathLst>
              <a:path w="2" h="3">
                <a:moveTo>
                  <a:pt x="2" y="0"/>
                </a:moveTo>
                <a:lnTo>
                  <a:pt x="0" y="0"/>
                </a:lnTo>
                <a:lnTo>
                  <a:pt x="0" y="3"/>
                </a:lnTo>
                <a:lnTo>
                  <a:pt x="2" y="1"/>
                </a:lnTo>
                <a:lnTo>
                  <a:pt x="2"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50" name="Freeform 89"/>
          <p:cNvSpPr>
            <a:spLocks/>
          </p:cNvSpPr>
          <p:nvPr/>
        </p:nvSpPr>
        <p:spPr bwMode="auto">
          <a:xfrm>
            <a:off x="5138385" y="3820832"/>
            <a:ext cx="35421" cy="34529"/>
          </a:xfrm>
          <a:custGeom>
            <a:avLst/>
            <a:gdLst/>
            <a:ahLst/>
            <a:cxnLst>
              <a:cxn ang="0">
                <a:pos x="22" y="19"/>
              </a:cxn>
              <a:cxn ang="0">
                <a:pos x="22" y="17"/>
              </a:cxn>
              <a:cxn ang="0">
                <a:pos x="25" y="17"/>
              </a:cxn>
              <a:cxn ang="0">
                <a:pos x="29" y="15"/>
              </a:cxn>
              <a:cxn ang="0">
                <a:pos x="25" y="12"/>
              </a:cxn>
              <a:cxn ang="0">
                <a:pos x="29" y="12"/>
              </a:cxn>
              <a:cxn ang="0">
                <a:pos x="34" y="9"/>
              </a:cxn>
              <a:cxn ang="0">
                <a:pos x="30" y="5"/>
              </a:cxn>
              <a:cxn ang="0">
                <a:pos x="30" y="2"/>
              </a:cxn>
              <a:cxn ang="0">
                <a:pos x="27" y="4"/>
              </a:cxn>
              <a:cxn ang="0">
                <a:pos x="24" y="0"/>
              </a:cxn>
              <a:cxn ang="0">
                <a:pos x="19" y="0"/>
              </a:cxn>
              <a:cxn ang="0">
                <a:pos x="20" y="4"/>
              </a:cxn>
              <a:cxn ang="0">
                <a:pos x="19" y="5"/>
              </a:cxn>
              <a:cxn ang="0">
                <a:pos x="17" y="5"/>
              </a:cxn>
              <a:cxn ang="0">
                <a:pos x="15" y="5"/>
              </a:cxn>
              <a:cxn ang="0">
                <a:pos x="12" y="4"/>
              </a:cxn>
              <a:cxn ang="0">
                <a:pos x="12" y="9"/>
              </a:cxn>
              <a:cxn ang="0">
                <a:pos x="14" y="10"/>
              </a:cxn>
              <a:cxn ang="0">
                <a:pos x="14" y="10"/>
              </a:cxn>
              <a:cxn ang="0">
                <a:pos x="15" y="17"/>
              </a:cxn>
              <a:cxn ang="0">
                <a:pos x="12" y="14"/>
              </a:cxn>
              <a:cxn ang="0">
                <a:pos x="10" y="10"/>
              </a:cxn>
              <a:cxn ang="0">
                <a:pos x="7" y="10"/>
              </a:cxn>
              <a:cxn ang="0">
                <a:pos x="0" y="19"/>
              </a:cxn>
              <a:cxn ang="0">
                <a:pos x="5" y="22"/>
              </a:cxn>
              <a:cxn ang="0">
                <a:pos x="5" y="25"/>
              </a:cxn>
              <a:cxn ang="0">
                <a:pos x="9" y="29"/>
              </a:cxn>
              <a:cxn ang="0">
                <a:pos x="10" y="22"/>
              </a:cxn>
              <a:cxn ang="0">
                <a:pos x="7" y="24"/>
              </a:cxn>
              <a:cxn ang="0">
                <a:pos x="9" y="22"/>
              </a:cxn>
              <a:cxn ang="0">
                <a:pos x="10" y="24"/>
              </a:cxn>
              <a:cxn ang="0">
                <a:pos x="14" y="22"/>
              </a:cxn>
              <a:cxn ang="0">
                <a:pos x="15" y="25"/>
              </a:cxn>
              <a:cxn ang="0">
                <a:pos x="10" y="32"/>
              </a:cxn>
              <a:cxn ang="0">
                <a:pos x="15" y="27"/>
              </a:cxn>
              <a:cxn ang="0">
                <a:pos x="15" y="24"/>
              </a:cxn>
              <a:cxn ang="0">
                <a:pos x="19" y="20"/>
              </a:cxn>
            </a:cxnLst>
            <a:rect l="0" t="0" r="r" b="b"/>
            <a:pathLst>
              <a:path w="34" h="32">
                <a:moveTo>
                  <a:pt x="20" y="20"/>
                </a:moveTo>
                <a:lnTo>
                  <a:pt x="22" y="19"/>
                </a:lnTo>
                <a:lnTo>
                  <a:pt x="24" y="19"/>
                </a:lnTo>
                <a:lnTo>
                  <a:pt x="22" y="17"/>
                </a:lnTo>
                <a:lnTo>
                  <a:pt x="24" y="15"/>
                </a:lnTo>
                <a:lnTo>
                  <a:pt x="25" y="17"/>
                </a:lnTo>
                <a:lnTo>
                  <a:pt x="29" y="17"/>
                </a:lnTo>
                <a:lnTo>
                  <a:pt x="29" y="15"/>
                </a:lnTo>
                <a:lnTo>
                  <a:pt x="27" y="12"/>
                </a:lnTo>
                <a:lnTo>
                  <a:pt x="25" y="12"/>
                </a:lnTo>
                <a:lnTo>
                  <a:pt x="27" y="12"/>
                </a:lnTo>
                <a:lnTo>
                  <a:pt x="29" y="12"/>
                </a:lnTo>
                <a:lnTo>
                  <a:pt x="32" y="12"/>
                </a:lnTo>
                <a:lnTo>
                  <a:pt x="34" y="9"/>
                </a:lnTo>
                <a:lnTo>
                  <a:pt x="32" y="7"/>
                </a:lnTo>
                <a:lnTo>
                  <a:pt x="30" y="5"/>
                </a:lnTo>
                <a:lnTo>
                  <a:pt x="30" y="4"/>
                </a:lnTo>
                <a:lnTo>
                  <a:pt x="30" y="2"/>
                </a:lnTo>
                <a:lnTo>
                  <a:pt x="27" y="0"/>
                </a:lnTo>
                <a:lnTo>
                  <a:pt x="27" y="4"/>
                </a:lnTo>
                <a:lnTo>
                  <a:pt x="25" y="5"/>
                </a:lnTo>
                <a:lnTo>
                  <a:pt x="24" y="0"/>
                </a:lnTo>
                <a:lnTo>
                  <a:pt x="22" y="2"/>
                </a:lnTo>
                <a:lnTo>
                  <a:pt x="19" y="0"/>
                </a:lnTo>
                <a:lnTo>
                  <a:pt x="20" y="2"/>
                </a:lnTo>
                <a:lnTo>
                  <a:pt x="20" y="4"/>
                </a:lnTo>
                <a:lnTo>
                  <a:pt x="20" y="7"/>
                </a:lnTo>
                <a:lnTo>
                  <a:pt x="19" y="5"/>
                </a:lnTo>
                <a:lnTo>
                  <a:pt x="19" y="7"/>
                </a:lnTo>
                <a:lnTo>
                  <a:pt x="17" y="5"/>
                </a:lnTo>
                <a:lnTo>
                  <a:pt x="17" y="9"/>
                </a:lnTo>
                <a:lnTo>
                  <a:pt x="15" y="5"/>
                </a:lnTo>
                <a:lnTo>
                  <a:pt x="15" y="4"/>
                </a:lnTo>
                <a:lnTo>
                  <a:pt x="12" y="4"/>
                </a:lnTo>
                <a:lnTo>
                  <a:pt x="10" y="5"/>
                </a:lnTo>
                <a:lnTo>
                  <a:pt x="12" y="9"/>
                </a:lnTo>
                <a:lnTo>
                  <a:pt x="14" y="9"/>
                </a:lnTo>
                <a:lnTo>
                  <a:pt x="14" y="10"/>
                </a:lnTo>
                <a:lnTo>
                  <a:pt x="15" y="12"/>
                </a:lnTo>
                <a:lnTo>
                  <a:pt x="14" y="10"/>
                </a:lnTo>
                <a:lnTo>
                  <a:pt x="14" y="15"/>
                </a:lnTo>
                <a:lnTo>
                  <a:pt x="15" y="17"/>
                </a:lnTo>
                <a:lnTo>
                  <a:pt x="12" y="15"/>
                </a:lnTo>
                <a:lnTo>
                  <a:pt x="12" y="14"/>
                </a:lnTo>
                <a:lnTo>
                  <a:pt x="10" y="12"/>
                </a:lnTo>
                <a:lnTo>
                  <a:pt x="10" y="10"/>
                </a:lnTo>
                <a:lnTo>
                  <a:pt x="9" y="10"/>
                </a:lnTo>
                <a:lnTo>
                  <a:pt x="7" y="10"/>
                </a:lnTo>
                <a:lnTo>
                  <a:pt x="2" y="14"/>
                </a:lnTo>
                <a:lnTo>
                  <a:pt x="0" y="19"/>
                </a:lnTo>
                <a:lnTo>
                  <a:pt x="4" y="19"/>
                </a:lnTo>
                <a:lnTo>
                  <a:pt x="5" y="22"/>
                </a:lnTo>
                <a:lnTo>
                  <a:pt x="5" y="24"/>
                </a:lnTo>
                <a:lnTo>
                  <a:pt x="5" y="25"/>
                </a:lnTo>
                <a:lnTo>
                  <a:pt x="7" y="27"/>
                </a:lnTo>
                <a:lnTo>
                  <a:pt x="9" y="29"/>
                </a:lnTo>
                <a:lnTo>
                  <a:pt x="10" y="27"/>
                </a:lnTo>
                <a:lnTo>
                  <a:pt x="10" y="22"/>
                </a:lnTo>
                <a:lnTo>
                  <a:pt x="9" y="22"/>
                </a:lnTo>
                <a:lnTo>
                  <a:pt x="7" y="24"/>
                </a:lnTo>
                <a:lnTo>
                  <a:pt x="7" y="22"/>
                </a:lnTo>
                <a:lnTo>
                  <a:pt x="9" y="22"/>
                </a:lnTo>
                <a:lnTo>
                  <a:pt x="10" y="22"/>
                </a:lnTo>
                <a:lnTo>
                  <a:pt x="10" y="24"/>
                </a:lnTo>
                <a:lnTo>
                  <a:pt x="12" y="24"/>
                </a:lnTo>
                <a:lnTo>
                  <a:pt x="14" y="22"/>
                </a:lnTo>
                <a:lnTo>
                  <a:pt x="12" y="25"/>
                </a:lnTo>
                <a:lnTo>
                  <a:pt x="15" y="25"/>
                </a:lnTo>
                <a:lnTo>
                  <a:pt x="12" y="29"/>
                </a:lnTo>
                <a:lnTo>
                  <a:pt x="10" y="32"/>
                </a:lnTo>
                <a:lnTo>
                  <a:pt x="12" y="32"/>
                </a:lnTo>
                <a:lnTo>
                  <a:pt x="15" y="27"/>
                </a:lnTo>
                <a:lnTo>
                  <a:pt x="17" y="25"/>
                </a:lnTo>
                <a:lnTo>
                  <a:pt x="15" y="24"/>
                </a:lnTo>
                <a:lnTo>
                  <a:pt x="17" y="24"/>
                </a:lnTo>
                <a:lnTo>
                  <a:pt x="19" y="20"/>
                </a:lnTo>
                <a:lnTo>
                  <a:pt x="20" y="2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51" name="Freeform 90"/>
          <p:cNvSpPr>
            <a:spLocks/>
          </p:cNvSpPr>
          <p:nvPr/>
        </p:nvSpPr>
        <p:spPr bwMode="auto">
          <a:xfrm>
            <a:off x="5138385" y="3820832"/>
            <a:ext cx="35421" cy="34529"/>
          </a:xfrm>
          <a:custGeom>
            <a:avLst/>
            <a:gdLst/>
            <a:ahLst/>
            <a:cxnLst>
              <a:cxn ang="0">
                <a:pos x="22" y="19"/>
              </a:cxn>
              <a:cxn ang="0">
                <a:pos x="22" y="17"/>
              </a:cxn>
              <a:cxn ang="0">
                <a:pos x="25" y="17"/>
              </a:cxn>
              <a:cxn ang="0">
                <a:pos x="29" y="15"/>
              </a:cxn>
              <a:cxn ang="0">
                <a:pos x="25" y="12"/>
              </a:cxn>
              <a:cxn ang="0">
                <a:pos x="29" y="12"/>
              </a:cxn>
              <a:cxn ang="0">
                <a:pos x="34" y="9"/>
              </a:cxn>
              <a:cxn ang="0">
                <a:pos x="30" y="5"/>
              </a:cxn>
              <a:cxn ang="0">
                <a:pos x="30" y="2"/>
              </a:cxn>
              <a:cxn ang="0">
                <a:pos x="27" y="4"/>
              </a:cxn>
              <a:cxn ang="0">
                <a:pos x="24" y="0"/>
              </a:cxn>
              <a:cxn ang="0">
                <a:pos x="19" y="0"/>
              </a:cxn>
              <a:cxn ang="0">
                <a:pos x="20" y="4"/>
              </a:cxn>
              <a:cxn ang="0">
                <a:pos x="19" y="5"/>
              </a:cxn>
              <a:cxn ang="0">
                <a:pos x="17" y="5"/>
              </a:cxn>
              <a:cxn ang="0">
                <a:pos x="15" y="5"/>
              </a:cxn>
              <a:cxn ang="0">
                <a:pos x="12" y="4"/>
              </a:cxn>
              <a:cxn ang="0">
                <a:pos x="12" y="9"/>
              </a:cxn>
              <a:cxn ang="0">
                <a:pos x="14" y="10"/>
              </a:cxn>
              <a:cxn ang="0">
                <a:pos x="14" y="10"/>
              </a:cxn>
              <a:cxn ang="0">
                <a:pos x="15" y="17"/>
              </a:cxn>
              <a:cxn ang="0">
                <a:pos x="12" y="14"/>
              </a:cxn>
              <a:cxn ang="0">
                <a:pos x="10" y="10"/>
              </a:cxn>
              <a:cxn ang="0">
                <a:pos x="7" y="10"/>
              </a:cxn>
              <a:cxn ang="0">
                <a:pos x="0" y="19"/>
              </a:cxn>
              <a:cxn ang="0">
                <a:pos x="5" y="22"/>
              </a:cxn>
              <a:cxn ang="0">
                <a:pos x="5" y="25"/>
              </a:cxn>
              <a:cxn ang="0">
                <a:pos x="9" y="29"/>
              </a:cxn>
              <a:cxn ang="0">
                <a:pos x="10" y="22"/>
              </a:cxn>
              <a:cxn ang="0">
                <a:pos x="7" y="24"/>
              </a:cxn>
              <a:cxn ang="0">
                <a:pos x="9" y="22"/>
              </a:cxn>
              <a:cxn ang="0">
                <a:pos x="10" y="24"/>
              </a:cxn>
              <a:cxn ang="0">
                <a:pos x="14" y="22"/>
              </a:cxn>
              <a:cxn ang="0">
                <a:pos x="15" y="25"/>
              </a:cxn>
              <a:cxn ang="0">
                <a:pos x="10" y="32"/>
              </a:cxn>
              <a:cxn ang="0">
                <a:pos x="15" y="27"/>
              </a:cxn>
              <a:cxn ang="0">
                <a:pos x="15" y="24"/>
              </a:cxn>
              <a:cxn ang="0">
                <a:pos x="19" y="20"/>
              </a:cxn>
            </a:cxnLst>
            <a:rect l="0" t="0" r="r" b="b"/>
            <a:pathLst>
              <a:path w="34" h="32">
                <a:moveTo>
                  <a:pt x="20" y="20"/>
                </a:moveTo>
                <a:lnTo>
                  <a:pt x="22" y="19"/>
                </a:lnTo>
                <a:lnTo>
                  <a:pt x="24" y="19"/>
                </a:lnTo>
                <a:lnTo>
                  <a:pt x="22" y="17"/>
                </a:lnTo>
                <a:lnTo>
                  <a:pt x="24" y="15"/>
                </a:lnTo>
                <a:lnTo>
                  <a:pt x="25" y="17"/>
                </a:lnTo>
                <a:lnTo>
                  <a:pt x="29" y="17"/>
                </a:lnTo>
                <a:lnTo>
                  <a:pt x="29" y="15"/>
                </a:lnTo>
                <a:lnTo>
                  <a:pt x="27" y="12"/>
                </a:lnTo>
                <a:lnTo>
                  <a:pt x="25" y="12"/>
                </a:lnTo>
                <a:lnTo>
                  <a:pt x="27" y="12"/>
                </a:lnTo>
                <a:lnTo>
                  <a:pt x="29" y="12"/>
                </a:lnTo>
                <a:lnTo>
                  <a:pt x="32" y="12"/>
                </a:lnTo>
                <a:lnTo>
                  <a:pt x="34" y="9"/>
                </a:lnTo>
                <a:lnTo>
                  <a:pt x="32" y="7"/>
                </a:lnTo>
                <a:lnTo>
                  <a:pt x="30" y="5"/>
                </a:lnTo>
                <a:lnTo>
                  <a:pt x="30" y="4"/>
                </a:lnTo>
                <a:lnTo>
                  <a:pt x="30" y="2"/>
                </a:lnTo>
                <a:lnTo>
                  <a:pt x="27" y="0"/>
                </a:lnTo>
                <a:lnTo>
                  <a:pt x="27" y="4"/>
                </a:lnTo>
                <a:lnTo>
                  <a:pt x="25" y="5"/>
                </a:lnTo>
                <a:lnTo>
                  <a:pt x="24" y="0"/>
                </a:lnTo>
                <a:lnTo>
                  <a:pt x="22" y="2"/>
                </a:lnTo>
                <a:lnTo>
                  <a:pt x="19" y="0"/>
                </a:lnTo>
                <a:lnTo>
                  <a:pt x="20" y="2"/>
                </a:lnTo>
                <a:lnTo>
                  <a:pt x="20" y="4"/>
                </a:lnTo>
                <a:lnTo>
                  <a:pt x="20" y="7"/>
                </a:lnTo>
                <a:lnTo>
                  <a:pt x="19" y="5"/>
                </a:lnTo>
                <a:lnTo>
                  <a:pt x="19" y="7"/>
                </a:lnTo>
                <a:lnTo>
                  <a:pt x="17" y="5"/>
                </a:lnTo>
                <a:lnTo>
                  <a:pt x="17" y="9"/>
                </a:lnTo>
                <a:lnTo>
                  <a:pt x="15" y="5"/>
                </a:lnTo>
                <a:lnTo>
                  <a:pt x="15" y="4"/>
                </a:lnTo>
                <a:lnTo>
                  <a:pt x="12" y="4"/>
                </a:lnTo>
                <a:lnTo>
                  <a:pt x="10" y="5"/>
                </a:lnTo>
                <a:lnTo>
                  <a:pt x="12" y="9"/>
                </a:lnTo>
                <a:lnTo>
                  <a:pt x="14" y="9"/>
                </a:lnTo>
                <a:lnTo>
                  <a:pt x="14" y="10"/>
                </a:lnTo>
                <a:lnTo>
                  <a:pt x="15" y="12"/>
                </a:lnTo>
                <a:lnTo>
                  <a:pt x="14" y="10"/>
                </a:lnTo>
                <a:lnTo>
                  <a:pt x="14" y="15"/>
                </a:lnTo>
                <a:lnTo>
                  <a:pt x="15" y="17"/>
                </a:lnTo>
                <a:lnTo>
                  <a:pt x="12" y="15"/>
                </a:lnTo>
                <a:lnTo>
                  <a:pt x="12" y="14"/>
                </a:lnTo>
                <a:lnTo>
                  <a:pt x="10" y="12"/>
                </a:lnTo>
                <a:lnTo>
                  <a:pt x="10" y="10"/>
                </a:lnTo>
                <a:lnTo>
                  <a:pt x="9" y="10"/>
                </a:lnTo>
                <a:lnTo>
                  <a:pt x="7" y="10"/>
                </a:lnTo>
                <a:lnTo>
                  <a:pt x="2" y="14"/>
                </a:lnTo>
                <a:lnTo>
                  <a:pt x="0" y="19"/>
                </a:lnTo>
                <a:lnTo>
                  <a:pt x="4" y="19"/>
                </a:lnTo>
                <a:lnTo>
                  <a:pt x="5" y="22"/>
                </a:lnTo>
                <a:lnTo>
                  <a:pt x="5" y="24"/>
                </a:lnTo>
                <a:lnTo>
                  <a:pt x="5" y="25"/>
                </a:lnTo>
                <a:lnTo>
                  <a:pt x="7" y="27"/>
                </a:lnTo>
                <a:lnTo>
                  <a:pt x="9" y="29"/>
                </a:lnTo>
                <a:lnTo>
                  <a:pt x="10" y="27"/>
                </a:lnTo>
                <a:lnTo>
                  <a:pt x="10" y="22"/>
                </a:lnTo>
                <a:lnTo>
                  <a:pt x="9" y="22"/>
                </a:lnTo>
                <a:lnTo>
                  <a:pt x="7" y="24"/>
                </a:lnTo>
                <a:lnTo>
                  <a:pt x="7" y="22"/>
                </a:lnTo>
                <a:lnTo>
                  <a:pt x="9" y="22"/>
                </a:lnTo>
                <a:lnTo>
                  <a:pt x="10" y="22"/>
                </a:lnTo>
                <a:lnTo>
                  <a:pt x="10" y="24"/>
                </a:lnTo>
                <a:lnTo>
                  <a:pt x="12" y="24"/>
                </a:lnTo>
                <a:lnTo>
                  <a:pt x="14" y="22"/>
                </a:lnTo>
                <a:lnTo>
                  <a:pt x="12" y="25"/>
                </a:lnTo>
                <a:lnTo>
                  <a:pt x="15" y="25"/>
                </a:lnTo>
                <a:lnTo>
                  <a:pt x="12" y="29"/>
                </a:lnTo>
                <a:lnTo>
                  <a:pt x="10" y="32"/>
                </a:lnTo>
                <a:lnTo>
                  <a:pt x="12" y="32"/>
                </a:lnTo>
                <a:lnTo>
                  <a:pt x="15" y="27"/>
                </a:lnTo>
                <a:lnTo>
                  <a:pt x="17" y="25"/>
                </a:lnTo>
                <a:lnTo>
                  <a:pt x="15" y="24"/>
                </a:lnTo>
                <a:lnTo>
                  <a:pt x="17" y="24"/>
                </a:lnTo>
                <a:lnTo>
                  <a:pt x="19" y="20"/>
                </a:lnTo>
                <a:lnTo>
                  <a:pt x="20" y="2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52" name="Freeform 91"/>
          <p:cNvSpPr>
            <a:spLocks/>
          </p:cNvSpPr>
          <p:nvPr/>
        </p:nvSpPr>
        <p:spPr bwMode="auto">
          <a:xfrm>
            <a:off x="5142552" y="3858598"/>
            <a:ext cx="3125" cy="4316"/>
          </a:xfrm>
          <a:custGeom>
            <a:avLst/>
            <a:gdLst/>
            <a:ahLst/>
            <a:cxnLst>
              <a:cxn ang="0">
                <a:pos x="3" y="0"/>
              </a:cxn>
              <a:cxn ang="0">
                <a:pos x="3" y="0"/>
              </a:cxn>
              <a:cxn ang="0">
                <a:pos x="0" y="2"/>
              </a:cxn>
              <a:cxn ang="0">
                <a:pos x="0" y="4"/>
              </a:cxn>
              <a:cxn ang="0">
                <a:pos x="3" y="2"/>
              </a:cxn>
              <a:cxn ang="0">
                <a:pos x="3" y="0"/>
              </a:cxn>
            </a:cxnLst>
            <a:rect l="0" t="0" r="r" b="b"/>
            <a:pathLst>
              <a:path w="3" h="4">
                <a:moveTo>
                  <a:pt x="3" y="0"/>
                </a:moveTo>
                <a:lnTo>
                  <a:pt x="3" y="0"/>
                </a:lnTo>
                <a:lnTo>
                  <a:pt x="0" y="2"/>
                </a:lnTo>
                <a:lnTo>
                  <a:pt x="0" y="4"/>
                </a:lnTo>
                <a:lnTo>
                  <a:pt x="3" y="2"/>
                </a:lnTo>
                <a:lnTo>
                  <a:pt x="3"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53" name="Freeform 92"/>
          <p:cNvSpPr>
            <a:spLocks/>
          </p:cNvSpPr>
          <p:nvPr/>
        </p:nvSpPr>
        <p:spPr bwMode="auto">
          <a:xfrm>
            <a:off x="5142552" y="3858598"/>
            <a:ext cx="3125" cy="4316"/>
          </a:xfrm>
          <a:custGeom>
            <a:avLst/>
            <a:gdLst/>
            <a:ahLst/>
            <a:cxnLst>
              <a:cxn ang="0">
                <a:pos x="3" y="0"/>
              </a:cxn>
              <a:cxn ang="0">
                <a:pos x="3" y="0"/>
              </a:cxn>
              <a:cxn ang="0">
                <a:pos x="0" y="2"/>
              </a:cxn>
              <a:cxn ang="0">
                <a:pos x="0" y="4"/>
              </a:cxn>
              <a:cxn ang="0">
                <a:pos x="3" y="2"/>
              </a:cxn>
              <a:cxn ang="0">
                <a:pos x="3" y="0"/>
              </a:cxn>
            </a:cxnLst>
            <a:rect l="0" t="0" r="r" b="b"/>
            <a:pathLst>
              <a:path w="3" h="4">
                <a:moveTo>
                  <a:pt x="3" y="0"/>
                </a:moveTo>
                <a:lnTo>
                  <a:pt x="3" y="0"/>
                </a:lnTo>
                <a:lnTo>
                  <a:pt x="0" y="2"/>
                </a:lnTo>
                <a:lnTo>
                  <a:pt x="0" y="4"/>
                </a:lnTo>
                <a:lnTo>
                  <a:pt x="3" y="2"/>
                </a:lnTo>
                <a:lnTo>
                  <a:pt x="3"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54" name="Freeform 93"/>
          <p:cNvSpPr>
            <a:spLocks/>
          </p:cNvSpPr>
          <p:nvPr/>
        </p:nvSpPr>
        <p:spPr bwMode="auto">
          <a:xfrm>
            <a:off x="5147761" y="3858598"/>
            <a:ext cx="3125" cy="2158"/>
          </a:xfrm>
          <a:custGeom>
            <a:avLst/>
            <a:gdLst/>
            <a:ahLst/>
            <a:cxnLst>
              <a:cxn ang="0">
                <a:pos x="3" y="0"/>
              </a:cxn>
              <a:cxn ang="0">
                <a:pos x="1" y="0"/>
              </a:cxn>
              <a:cxn ang="0">
                <a:pos x="0" y="0"/>
              </a:cxn>
              <a:cxn ang="0">
                <a:pos x="0" y="2"/>
              </a:cxn>
              <a:cxn ang="0">
                <a:pos x="1" y="2"/>
              </a:cxn>
              <a:cxn ang="0">
                <a:pos x="3" y="0"/>
              </a:cxn>
            </a:cxnLst>
            <a:rect l="0" t="0" r="r" b="b"/>
            <a:pathLst>
              <a:path w="3" h="2">
                <a:moveTo>
                  <a:pt x="3" y="0"/>
                </a:moveTo>
                <a:lnTo>
                  <a:pt x="1" y="0"/>
                </a:lnTo>
                <a:lnTo>
                  <a:pt x="0" y="0"/>
                </a:lnTo>
                <a:lnTo>
                  <a:pt x="0" y="2"/>
                </a:lnTo>
                <a:lnTo>
                  <a:pt x="1" y="2"/>
                </a:lnTo>
                <a:lnTo>
                  <a:pt x="3"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55" name="Freeform 94"/>
          <p:cNvSpPr>
            <a:spLocks/>
          </p:cNvSpPr>
          <p:nvPr/>
        </p:nvSpPr>
        <p:spPr bwMode="auto">
          <a:xfrm>
            <a:off x="5147761" y="3858598"/>
            <a:ext cx="3125" cy="2158"/>
          </a:xfrm>
          <a:custGeom>
            <a:avLst/>
            <a:gdLst/>
            <a:ahLst/>
            <a:cxnLst>
              <a:cxn ang="0">
                <a:pos x="3" y="0"/>
              </a:cxn>
              <a:cxn ang="0">
                <a:pos x="1" y="0"/>
              </a:cxn>
              <a:cxn ang="0">
                <a:pos x="0" y="0"/>
              </a:cxn>
              <a:cxn ang="0">
                <a:pos x="0" y="2"/>
              </a:cxn>
              <a:cxn ang="0">
                <a:pos x="1" y="2"/>
              </a:cxn>
              <a:cxn ang="0">
                <a:pos x="3" y="0"/>
              </a:cxn>
            </a:cxnLst>
            <a:rect l="0" t="0" r="r" b="b"/>
            <a:pathLst>
              <a:path w="3" h="2">
                <a:moveTo>
                  <a:pt x="3" y="0"/>
                </a:moveTo>
                <a:lnTo>
                  <a:pt x="1" y="0"/>
                </a:lnTo>
                <a:lnTo>
                  <a:pt x="0" y="0"/>
                </a:lnTo>
                <a:lnTo>
                  <a:pt x="0" y="2"/>
                </a:lnTo>
                <a:lnTo>
                  <a:pt x="1" y="2"/>
                </a:lnTo>
                <a:lnTo>
                  <a:pt x="3"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56" name="Freeform 95"/>
          <p:cNvSpPr>
            <a:spLocks/>
          </p:cNvSpPr>
          <p:nvPr/>
        </p:nvSpPr>
        <p:spPr bwMode="auto">
          <a:xfrm>
            <a:off x="5154011" y="3820832"/>
            <a:ext cx="5209" cy="4316"/>
          </a:xfrm>
          <a:custGeom>
            <a:avLst/>
            <a:gdLst/>
            <a:ahLst/>
            <a:cxnLst>
              <a:cxn ang="0">
                <a:pos x="2" y="0"/>
              </a:cxn>
              <a:cxn ang="0">
                <a:pos x="0" y="2"/>
              </a:cxn>
              <a:cxn ang="0">
                <a:pos x="4" y="4"/>
              </a:cxn>
              <a:cxn ang="0">
                <a:pos x="5" y="4"/>
              </a:cxn>
              <a:cxn ang="0">
                <a:pos x="4" y="2"/>
              </a:cxn>
              <a:cxn ang="0">
                <a:pos x="2" y="0"/>
              </a:cxn>
            </a:cxnLst>
            <a:rect l="0" t="0" r="r" b="b"/>
            <a:pathLst>
              <a:path w="5" h="4">
                <a:moveTo>
                  <a:pt x="2" y="0"/>
                </a:moveTo>
                <a:lnTo>
                  <a:pt x="0" y="2"/>
                </a:lnTo>
                <a:lnTo>
                  <a:pt x="4" y="4"/>
                </a:lnTo>
                <a:lnTo>
                  <a:pt x="5" y="4"/>
                </a:lnTo>
                <a:lnTo>
                  <a:pt x="4" y="2"/>
                </a:lnTo>
                <a:lnTo>
                  <a:pt x="2"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57" name="Freeform 96"/>
          <p:cNvSpPr>
            <a:spLocks/>
          </p:cNvSpPr>
          <p:nvPr/>
        </p:nvSpPr>
        <p:spPr bwMode="auto">
          <a:xfrm>
            <a:off x="5154011" y="3820832"/>
            <a:ext cx="5209" cy="4316"/>
          </a:xfrm>
          <a:custGeom>
            <a:avLst/>
            <a:gdLst/>
            <a:ahLst/>
            <a:cxnLst>
              <a:cxn ang="0">
                <a:pos x="2" y="0"/>
              </a:cxn>
              <a:cxn ang="0">
                <a:pos x="0" y="2"/>
              </a:cxn>
              <a:cxn ang="0">
                <a:pos x="4" y="4"/>
              </a:cxn>
              <a:cxn ang="0">
                <a:pos x="5" y="4"/>
              </a:cxn>
              <a:cxn ang="0">
                <a:pos x="4" y="2"/>
              </a:cxn>
              <a:cxn ang="0">
                <a:pos x="2" y="0"/>
              </a:cxn>
            </a:cxnLst>
            <a:rect l="0" t="0" r="r" b="b"/>
            <a:pathLst>
              <a:path w="5" h="4">
                <a:moveTo>
                  <a:pt x="2" y="0"/>
                </a:moveTo>
                <a:lnTo>
                  <a:pt x="0" y="2"/>
                </a:lnTo>
                <a:lnTo>
                  <a:pt x="4" y="4"/>
                </a:lnTo>
                <a:lnTo>
                  <a:pt x="5" y="4"/>
                </a:lnTo>
                <a:lnTo>
                  <a:pt x="4" y="2"/>
                </a:lnTo>
                <a:lnTo>
                  <a:pt x="2"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58" name="Freeform 97"/>
          <p:cNvSpPr>
            <a:spLocks/>
          </p:cNvSpPr>
          <p:nvPr/>
        </p:nvSpPr>
        <p:spPr bwMode="auto">
          <a:xfrm>
            <a:off x="5158179" y="3808963"/>
            <a:ext cx="16669" cy="11869"/>
          </a:xfrm>
          <a:custGeom>
            <a:avLst/>
            <a:gdLst/>
            <a:ahLst/>
            <a:cxnLst>
              <a:cxn ang="0">
                <a:pos x="0" y="8"/>
              </a:cxn>
              <a:cxn ang="0">
                <a:pos x="0" y="10"/>
              </a:cxn>
              <a:cxn ang="0">
                <a:pos x="1" y="11"/>
              </a:cxn>
              <a:cxn ang="0">
                <a:pos x="5" y="10"/>
              </a:cxn>
              <a:cxn ang="0">
                <a:pos x="3" y="10"/>
              </a:cxn>
              <a:cxn ang="0">
                <a:pos x="6" y="11"/>
              </a:cxn>
              <a:cxn ang="0">
                <a:pos x="6" y="8"/>
              </a:cxn>
              <a:cxn ang="0">
                <a:pos x="8" y="8"/>
              </a:cxn>
              <a:cxn ang="0">
                <a:pos x="8" y="5"/>
              </a:cxn>
              <a:cxn ang="0">
                <a:pos x="8" y="8"/>
              </a:cxn>
              <a:cxn ang="0">
                <a:pos x="11" y="6"/>
              </a:cxn>
              <a:cxn ang="0">
                <a:pos x="11" y="5"/>
              </a:cxn>
              <a:cxn ang="0">
                <a:pos x="15" y="6"/>
              </a:cxn>
              <a:cxn ang="0">
                <a:pos x="16" y="3"/>
              </a:cxn>
              <a:cxn ang="0">
                <a:pos x="16" y="1"/>
              </a:cxn>
              <a:cxn ang="0">
                <a:pos x="15" y="3"/>
              </a:cxn>
              <a:cxn ang="0">
                <a:pos x="13" y="1"/>
              </a:cxn>
              <a:cxn ang="0">
                <a:pos x="11" y="1"/>
              </a:cxn>
              <a:cxn ang="0">
                <a:pos x="10" y="1"/>
              </a:cxn>
              <a:cxn ang="0">
                <a:pos x="8" y="0"/>
              </a:cxn>
              <a:cxn ang="0">
                <a:pos x="6" y="0"/>
              </a:cxn>
              <a:cxn ang="0">
                <a:pos x="6" y="5"/>
              </a:cxn>
              <a:cxn ang="0">
                <a:pos x="3" y="5"/>
              </a:cxn>
              <a:cxn ang="0">
                <a:pos x="1" y="5"/>
              </a:cxn>
              <a:cxn ang="0">
                <a:pos x="3" y="6"/>
              </a:cxn>
              <a:cxn ang="0">
                <a:pos x="1" y="6"/>
              </a:cxn>
              <a:cxn ang="0">
                <a:pos x="1" y="8"/>
              </a:cxn>
              <a:cxn ang="0">
                <a:pos x="0" y="8"/>
              </a:cxn>
            </a:cxnLst>
            <a:rect l="0" t="0" r="r" b="b"/>
            <a:pathLst>
              <a:path w="16" h="11">
                <a:moveTo>
                  <a:pt x="0" y="8"/>
                </a:moveTo>
                <a:lnTo>
                  <a:pt x="0" y="10"/>
                </a:lnTo>
                <a:lnTo>
                  <a:pt x="1" y="11"/>
                </a:lnTo>
                <a:lnTo>
                  <a:pt x="5" y="10"/>
                </a:lnTo>
                <a:lnTo>
                  <a:pt x="3" y="10"/>
                </a:lnTo>
                <a:lnTo>
                  <a:pt x="6" y="11"/>
                </a:lnTo>
                <a:lnTo>
                  <a:pt x="6" y="8"/>
                </a:lnTo>
                <a:lnTo>
                  <a:pt x="8" y="8"/>
                </a:lnTo>
                <a:lnTo>
                  <a:pt x="8" y="5"/>
                </a:lnTo>
                <a:lnTo>
                  <a:pt x="8" y="8"/>
                </a:lnTo>
                <a:lnTo>
                  <a:pt x="11" y="6"/>
                </a:lnTo>
                <a:lnTo>
                  <a:pt x="11" y="5"/>
                </a:lnTo>
                <a:lnTo>
                  <a:pt x="15" y="6"/>
                </a:lnTo>
                <a:lnTo>
                  <a:pt x="16" y="3"/>
                </a:lnTo>
                <a:lnTo>
                  <a:pt x="16" y="1"/>
                </a:lnTo>
                <a:lnTo>
                  <a:pt x="15" y="3"/>
                </a:lnTo>
                <a:lnTo>
                  <a:pt x="13" y="1"/>
                </a:lnTo>
                <a:lnTo>
                  <a:pt x="11" y="1"/>
                </a:lnTo>
                <a:lnTo>
                  <a:pt x="10" y="1"/>
                </a:lnTo>
                <a:lnTo>
                  <a:pt x="8" y="0"/>
                </a:lnTo>
                <a:lnTo>
                  <a:pt x="6" y="0"/>
                </a:lnTo>
                <a:lnTo>
                  <a:pt x="6" y="5"/>
                </a:lnTo>
                <a:lnTo>
                  <a:pt x="3" y="5"/>
                </a:lnTo>
                <a:lnTo>
                  <a:pt x="1" y="5"/>
                </a:lnTo>
                <a:lnTo>
                  <a:pt x="3" y="6"/>
                </a:lnTo>
                <a:lnTo>
                  <a:pt x="1" y="6"/>
                </a:lnTo>
                <a:lnTo>
                  <a:pt x="1" y="8"/>
                </a:lnTo>
                <a:lnTo>
                  <a:pt x="0" y="8"/>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59" name="Freeform 98"/>
          <p:cNvSpPr>
            <a:spLocks/>
          </p:cNvSpPr>
          <p:nvPr/>
        </p:nvSpPr>
        <p:spPr bwMode="auto">
          <a:xfrm>
            <a:off x="5158179" y="3808963"/>
            <a:ext cx="16669" cy="11869"/>
          </a:xfrm>
          <a:custGeom>
            <a:avLst/>
            <a:gdLst/>
            <a:ahLst/>
            <a:cxnLst>
              <a:cxn ang="0">
                <a:pos x="0" y="8"/>
              </a:cxn>
              <a:cxn ang="0">
                <a:pos x="0" y="10"/>
              </a:cxn>
              <a:cxn ang="0">
                <a:pos x="1" y="11"/>
              </a:cxn>
              <a:cxn ang="0">
                <a:pos x="5" y="10"/>
              </a:cxn>
              <a:cxn ang="0">
                <a:pos x="3" y="10"/>
              </a:cxn>
              <a:cxn ang="0">
                <a:pos x="6" y="11"/>
              </a:cxn>
              <a:cxn ang="0">
                <a:pos x="6" y="8"/>
              </a:cxn>
              <a:cxn ang="0">
                <a:pos x="8" y="8"/>
              </a:cxn>
              <a:cxn ang="0">
                <a:pos x="8" y="5"/>
              </a:cxn>
              <a:cxn ang="0">
                <a:pos x="8" y="8"/>
              </a:cxn>
              <a:cxn ang="0">
                <a:pos x="11" y="6"/>
              </a:cxn>
              <a:cxn ang="0">
                <a:pos x="11" y="5"/>
              </a:cxn>
              <a:cxn ang="0">
                <a:pos x="15" y="6"/>
              </a:cxn>
              <a:cxn ang="0">
                <a:pos x="16" y="3"/>
              </a:cxn>
              <a:cxn ang="0">
                <a:pos x="16" y="1"/>
              </a:cxn>
              <a:cxn ang="0">
                <a:pos x="15" y="3"/>
              </a:cxn>
              <a:cxn ang="0">
                <a:pos x="13" y="1"/>
              </a:cxn>
              <a:cxn ang="0">
                <a:pos x="11" y="1"/>
              </a:cxn>
              <a:cxn ang="0">
                <a:pos x="10" y="1"/>
              </a:cxn>
              <a:cxn ang="0">
                <a:pos x="8" y="0"/>
              </a:cxn>
              <a:cxn ang="0">
                <a:pos x="6" y="0"/>
              </a:cxn>
              <a:cxn ang="0">
                <a:pos x="6" y="5"/>
              </a:cxn>
              <a:cxn ang="0">
                <a:pos x="3" y="5"/>
              </a:cxn>
              <a:cxn ang="0">
                <a:pos x="1" y="5"/>
              </a:cxn>
              <a:cxn ang="0">
                <a:pos x="3" y="6"/>
              </a:cxn>
              <a:cxn ang="0">
                <a:pos x="1" y="6"/>
              </a:cxn>
              <a:cxn ang="0">
                <a:pos x="1" y="8"/>
              </a:cxn>
              <a:cxn ang="0">
                <a:pos x="0" y="8"/>
              </a:cxn>
            </a:cxnLst>
            <a:rect l="0" t="0" r="r" b="b"/>
            <a:pathLst>
              <a:path w="16" h="11">
                <a:moveTo>
                  <a:pt x="0" y="8"/>
                </a:moveTo>
                <a:lnTo>
                  <a:pt x="0" y="10"/>
                </a:lnTo>
                <a:lnTo>
                  <a:pt x="1" y="11"/>
                </a:lnTo>
                <a:lnTo>
                  <a:pt x="5" y="10"/>
                </a:lnTo>
                <a:lnTo>
                  <a:pt x="3" y="10"/>
                </a:lnTo>
                <a:lnTo>
                  <a:pt x="6" y="11"/>
                </a:lnTo>
                <a:lnTo>
                  <a:pt x="6" y="8"/>
                </a:lnTo>
                <a:lnTo>
                  <a:pt x="8" y="8"/>
                </a:lnTo>
                <a:lnTo>
                  <a:pt x="8" y="5"/>
                </a:lnTo>
                <a:lnTo>
                  <a:pt x="8" y="8"/>
                </a:lnTo>
                <a:lnTo>
                  <a:pt x="11" y="6"/>
                </a:lnTo>
                <a:lnTo>
                  <a:pt x="11" y="5"/>
                </a:lnTo>
                <a:lnTo>
                  <a:pt x="15" y="6"/>
                </a:lnTo>
                <a:lnTo>
                  <a:pt x="16" y="3"/>
                </a:lnTo>
                <a:lnTo>
                  <a:pt x="16" y="1"/>
                </a:lnTo>
                <a:lnTo>
                  <a:pt x="15" y="3"/>
                </a:lnTo>
                <a:lnTo>
                  <a:pt x="13" y="1"/>
                </a:lnTo>
                <a:lnTo>
                  <a:pt x="11" y="1"/>
                </a:lnTo>
                <a:lnTo>
                  <a:pt x="10" y="1"/>
                </a:lnTo>
                <a:lnTo>
                  <a:pt x="8" y="0"/>
                </a:lnTo>
                <a:lnTo>
                  <a:pt x="6" y="0"/>
                </a:lnTo>
                <a:lnTo>
                  <a:pt x="6" y="5"/>
                </a:lnTo>
                <a:lnTo>
                  <a:pt x="3" y="5"/>
                </a:lnTo>
                <a:lnTo>
                  <a:pt x="1" y="5"/>
                </a:lnTo>
                <a:lnTo>
                  <a:pt x="3" y="6"/>
                </a:lnTo>
                <a:lnTo>
                  <a:pt x="1" y="6"/>
                </a:lnTo>
                <a:lnTo>
                  <a:pt x="1" y="8"/>
                </a:lnTo>
                <a:lnTo>
                  <a:pt x="0" y="8"/>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60" name="Freeform 99"/>
          <p:cNvSpPr>
            <a:spLocks/>
          </p:cNvSpPr>
          <p:nvPr/>
        </p:nvSpPr>
        <p:spPr bwMode="auto">
          <a:xfrm>
            <a:off x="5159220" y="3842413"/>
            <a:ext cx="5209" cy="4316"/>
          </a:xfrm>
          <a:custGeom>
            <a:avLst/>
            <a:gdLst/>
            <a:ahLst/>
            <a:cxnLst>
              <a:cxn ang="0">
                <a:pos x="5" y="0"/>
              </a:cxn>
              <a:cxn ang="0">
                <a:pos x="4" y="0"/>
              </a:cxn>
              <a:cxn ang="0">
                <a:pos x="2" y="0"/>
              </a:cxn>
              <a:cxn ang="0">
                <a:pos x="0" y="0"/>
              </a:cxn>
              <a:cxn ang="0">
                <a:pos x="0" y="4"/>
              </a:cxn>
              <a:cxn ang="0">
                <a:pos x="2" y="4"/>
              </a:cxn>
              <a:cxn ang="0">
                <a:pos x="4" y="2"/>
              </a:cxn>
              <a:cxn ang="0">
                <a:pos x="5" y="0"/>
              </a:cxn>
            </a:cxnLst>
            <a:rect l="0" t="0" r="r" b="b"/>
            <a:pathLst>
              <a:path w="5" h="4">
                <a:moveTo>
                  <a:pt x="5" y="0"/>
                </a:moveTo>
                <a:lnTo>
                  <a:pt x="4" y="0"/>
                </a:lnTo>
                <a:lnTo>
                  <a:pt x="2" y="0"/>
                </a:lnTo>
                <a:lnTo>
                  <a:pt x="0" y="0"/>
                </a:lnTo>
                <a:lnTo>
                  <a:pt x="0" y="4"/>
                </a:lnTo>
                <a:lnTo>
                  <a:pt x="2" y="4"/>
                </a:lnTo>
                <a:lnTo>
                  <a:pt x="4" y="2"/>
                </a:lnTo>
                <a:lnTo>
                  <a:pt x="5"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61" name="Freeform 100"/>
          <p:cNvSpPr>
            <a:spLocks/>
          </p:cNvSpPr>
          <p:nvPr/>
        </p:nvSpPr>
        <p:spPr bwMode="auto">
          <a:xfrm>
            <a:off x="5159220" y="3842413"/>
            <a:ext cx="5209" cy="4316"/>
          </a:xfrm>
          <a:custGeom>
            <a:avLst/>
            <a:gdLst/>
            <a:ahLst/>
            <a:cxnLst>
              <a:cxn ang="0">
                <a:pos x="5" y="0"/>
              </a:cxn>
              <a:cxn ang="0">
                <a:pos x="4" y="0"/>
              </a:cxn>
              <a:cxn ang="0">
                <a:pos x="2" y="0"/>
              </a:cxn>
              <a:cxn ang="0">
                <a:pos x="0" y="0"/>
              </a:cxn>
              <a:cxn ang="0">
                <a:pos x="0" y="4"/>
              </a:cxn>
              <a:cxn ang="0">
                <a:pos x="2" y="4"/>
              </a:cxn>
              <a:cxn ang="0">
                <a:pos x="4" y="2"/>
              </a:cxn>
              <a:cxn ang="0">
                <a:pos x="5" y="0"/>
              </a:cxn>
            </a:cxnLst>
            <a:rect l="0" t="0" r="r" b="b"/>
            <a:pathLst>
              <a:path w="5" h="4">
                <a:moveTo>
                  <a:pt x="5" y="0"/>
                </a:moveTo>
                <a:lnTo>
                  <a:pt x="4" y="0"/>
                </a:lnTo>
                <a:lnTo>
                  <a:pt x="2" y="0"/>
                </a:lnTo>
                <a:lnTo>
                  <a:pt x="0" y="0"/>
                </a:lnTo>
                <a:lnTo>
                  <a:pt x="0" y="4"/>
                </a:lnTo>
                <a:lnTo>
                  <a:pt x="2" y="4"/>
                </a:lnTo>
                <a:lnTo>
                  <a:pt x="4" y="2"/>
                </a:lnTo>
                <a:lnTo>
                  <a:pt x="5"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62" name="Freeform 101"/>
          <p:cNvSpPr>
            <a:spLocks/>
          </p:cNvSpPr>
          <p:nvPr/>
        </p:nvSpPr>
        <p:spPr bwMode="auto">
          <a:xfrm>
            <a:off x="5164429" y="3803568"/>
            <a:ext cx="4167" cy="3237"/>
          </a:xfrm>
          <a:custGeom>
            <a:avLst/>
            <a:gdLst/>
            <a:ahLst/>
            <a:cxnLst>
              <a:cxn ang="0">
                <a:pos x="4" y="1"/>
              </a:cxn>
              <a:cxn ang="0">
                <a:pos x="4" y="0"/>
              </a:cxn>
              <a:cxn ang="0">
                <a:pos x="2" y="1"/>
              </a:cxn>
              <a:cxn ang="0">
                <a:pos x="0" y="3"/>
              </a:cxn>
              <a:cxn ang="0">
                <a:pos x="4" y="3"/>
              </a:cxn>
              <a:cxn ang="0">
                <a:pos x="4" y="1"/>
              </a:cxn>
            </a:cxnLst>
            <a:rect l="0" t="0" r="r" b="b"/>
            <a:pathLst>
              <a:path w="4" h="3">
                <a:moveTo>
                  <a:pt x="4" y="1"/>
                </a:moveTo>
                <a:lnTo>
                  <a:pt x="4" y="0"/>
                </a:lnTo>
                <a:lnTo>
                  <a:pt x="2" y="1"/>
                </a:lnTo>
                <a:lnTo>
                  <a:pt x="0" y="3"/>
                </a:lnTo>
                <a:lnTo>
                  <a:pt x="4" y="3"/>
                </a:lnTo>
                <a:lnTo>
                  <a:pt x="4" y="1"/>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63" name="Freeform 102"/>
          <p:cNvSpPr>
            <a:spLocks/>
          </p:cNvSpPr>
          <p:nvPr/>
        </p:nvSpPr>
        <p:spPr bwMode="auto">
          <a:xfrm>
            <a:off x="5164429" y="3803568"/>
            <a:ext cx="4167" cy="3237"/>
          </a:xfrm>
          <a:custGeom>
            <a:avLst/>
            <a:gdLst/>
            <a:ahLst/>
            <a:cxnLst>
              <a:cxn ang="0">
                <a:pos x="4" y="1"/>
              </a:cxn>
              <a:cxn ang="0">
                <a:pos x="4" y="0"/>
              </a:cxn>
              <a:cxn ang="0">
                <a:pos x="2" y="1"/>
              </a:cxn>
              <a:cxn ang="0">
                <a:pos x="0" y="3"/>
              </a:cxn>
              <a:cxn ang="0">
                <a:pos x="4" y="3"/>
              </a:cxn>
              <a:cxn ang="0">
                <a:pos x="4" y="1"/>
              </a:cxn>
            </a:cxnLst>
            <a:rect l="0" t="0" r="r" b="b"/>
            <a:pathLst>
              <a:path w="4" h="3">
                <a:moveTo>
                  <a:pt x="4" y="1"/>
                </a:moveTo>
                <a:lnTo>
                  <a:pt x="4" y="0"/>
                </a:lnTo>
                <a:lnTo>
                  <a:pt x="2" y="1"/>
                </a:lnTo>
                <a:lnTo>
                  <a:pt x="0" y="3"/>
                </a:lnTo>
                <a:lnTo>
                  <a:pt x="4" y="3"/>
                </a:lnTo>
                <a:lnTo>
                  <a:pt x="4" y="1"/>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64" name="Freeform 103"/>
          <p:cNvSpPr>
            <a:spLocks/>
          </p:cNvSpPr>
          <p:nvPr/>
        </p:nvSpPr>
        <p:spPr bwMode="auto">
          <a:xfrm>
            <a:off x="5168596" y="3755012"/>
            <a:ext cx="1042" cy="1079"/>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65" name="Freeform 104"/>
          <p:cNvSpPr>
            <a:spLocks/>
          </p:cNvSpPr>
          <p:nvPr/>
        </p:nvSpPr>
        <p:spPr bwMode="auto">
          <a:xfrm>
            <a:off x="5168596" y="3755012"/>
            <a:ext cx="1042" cy="1079"/>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66" name="Freeform 105"/>
          <p:cNvSpPr>
            <a:spLocks/>
          </p:cNvSpPr>
          <p:nvPr/>
        </p:nvSpPr>
        <p:spPr bwMode="auto">
          <a:xfrm>
            <a:off x="5213393" y="3739906"/>
            <a:ext cx="1042" cy="2158"/>
          </a:xfrm>
          <a:custGeom>
            <a:avLst/>
            <a:gdLst/>
            <a:ahLst/>
            <a:cxnLst>
              <a:cxn ang="0">
                <a:pos x="0" y="0"/>
              </a:cxn>
              <a:cxn ang="0">
                <a:pos x="0" y="0"/>
              </a:cxn>
              <a:cxn ang="0">
                <a:pos x="0" y="2"/>
              </a:cxn>
              <a:cxn ang="0">
                <a:pos x="0" y="0"/>
              </a:cxn>
            </a:cxnLst>
            <a:rect l="0" t="0" r="r" b="b"/>
            <a:pathLst>
              <a:path h="2">
                <a:moveTo>
                  <a:pt x="0" y="0"/>
                </a:moveTo>
                <a:lnTo>
                  <a:pt x="0" y="0"/>
                </a:lnTo>
                <a:lnTo>
                  <a:pt x="0" y="2"/>
                </a:lnTo>
                <a:lnTo>
                  <a:pt x="0"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67" name="Freeform 106"/>
          <p:cNvSpPr>
            <a:spLocks/>
          </p:cNvSpPr>
          <p:nvPr/>
        </p:nvSpPr>
        <p:spPr bwMode="auto">
          <a:xfrm>
            <a:off x="5213393" y="3739906"/>
            <a:ext cx="1042" cy="2158"/>
          </a:xfrm>
          <a:custGeom>
            <a:avLst/>
            <a:gdLst/>
            <a:ahLst/>
            <a:cxnLst>
              <a:cxn ang="0">
                <a:pos x="0" y="0"/>
              </a:cxn>
              <a:cxn ang="0">
                <a:pos x="0" y="0"/>
              </a:cxn>
              <a:cxn ang="0">
                <a:pos x="0" y="2"/>
              </a:cxn>
              <a:cxn ang="0">
                <a:pos x="0" y="0"/>
              </a:cxn>
            </a:cxnLst>
            <a:rect l="0" t="0" r="r" b="b"/>
            <a:pathLst>
              <a:path h="2">
                <a:moveTo>
                  <a:pt x="0" y="0"/>
                </a:moveTo>
                <a:lnTo>
                  <a:pt x="0" y="0"/>
                </a:lnTo>
                <a:lnTo>
                  <a:pt x="0" y="2"/>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68" name="Freeform 107"/>
          <p:cNvSpPr>
            <a:spLocks/>
          </p:cNvSpPr>
          <p:nvPr/>
        </p:nvSpPr>
        <p:spPr bwMode="auto">
          <a:xfrm>
            <a:off x="5213393" y="3734511"/>
            <a:ext cx="2084" cy="4316"/>
          </a:xfrm>
          <a:custGeom>
            <a:avLst/>
            <a:gdLst/>
            <a:ahLst/>
            <a:cxnLst>
              <a:cxn ang="0">
                <a:pos x="0" y="0"/>
              </a:cxn>
              <a:cxn ang="0">
                <a:pos x="0" y="2"/>
              </a:cxn>
              <a:cxn ang="0">
                <a:pos x="0" y="4"/>
              </a:cxn>
              <a:cxn ang="0">
                <a:pos x="2" y="4"/>
              </a:cxn>
              <a:cxn ang="0">
                <a:pos x="0" y="0"/>
              </a:cxn>
            </a:cxnLst>
            <a:rect l="0" t="0" r="r" b="b"/>
            <a:pathLst>
              <a:path w="2" h="4">
                <a:moveTo>
                  <a:pt x="0" y="0"/>
                </a:moveTo>
                <a:lnTo>
                  <a:pt x="0" y="2"/>
                </a:lnTo>
                <a:lnTo>
                  <a:pt x="0" y="4"/>
                </a:lnTo>
                <a:lnTo>
                  <a:pt x="2" y="4"/>
                </a:lnTo>
                <a:lnTo>
                  <a:pt x="0"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69" name="Freeform 108"/>
          <p:cNvSpPr>
            <a:spLocks/>
          </p:cNvSpPr>
          <p:nvPr/>
        </p:nvSpPr>
        <p:spPr bwMode="auto">
          <a:xfrm>
            <a:off x="5213393" y="3734511"/>
            <a:ext cx="2084" cy="4316"/>
          </a:xfrm>
          <a:custGeom>
            <a:avLst/>
            <a:gdLst/>
            <a:ahLst/>
            <a:cxnLst>
              <a:cxn ang="0">
                <a:pos x="0" y="0"/>
              </a:cxn>
              <a:cxn ang="0">
                <a:pos x="0" y="2"/>
              </a:cxn>
              <a:cxn ang="0">
                <a:pos x="0" y="4"/>
              </a:cxn>
              <a:cxn ang="0">
                <a:pos x="2" y="4"/>
              </a:cxn>
              <a:cxn ang="0">
                <a:pos x="0" y="0"/>
              </a:cxn>
            </a:cxnLst>
            <a:rect l="0" t="0" r="r" b="b"/>
            <a:pathLst>
              <a:path w="2" h="4">
                <a:moveTo>
                  <a:pt x="0" y="0"/>
                </a:moveTo>
                <a:lnTo>
                  <a:pt x="0" y="2"/>
                </a:lnTo>
                <a:lnTo>
                  <a:pt x="0" y="4"/>
                </a:lnTo>
                <a:lnTo>
                  <a:pt x="2" y="4"/>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70" name="Freeform 109"/>
          <p:cNvSpPr>
            <a:spLocks/>
          </p:cNvSpPr>
          <p:nvPr/>
        </p:nvSpPr>
        <p:spPr bwMode="auto">
          <a:xfrm>
            <a:off x="5215477" y="3755012"/>
            <a:ext cx="1042" cy="3237"/>
          </a:xfrm>
          <a:custGeom>
            <a:avLst/>
            <a:gdLst/>
            <a:ahLst/>
            <a:cxnLst>
              <a:cxn ang="0">
                <a:pos x="1" y="0"/>
              </a:cxn>
              <a:cxn ang="0">
                <a:pos x="1" y="0"/>
              </a:cxn>
              <a:cxn ang="0">
                <a:pos x="0" y="1"/>
              </a:cxn>
              <a:cxn ang="0">
                <a:pos x="0" y="3"/>
              </a:cxn>
              <a:cxn ang="0">
                <a:pos x="1" y="1"/>
              </a:cxn>
              <a:cxn ang="0">
                <a:pos x="1" y="0"/>
              </a:cxn>
            </a:cxnLst>
            <a:rect l="0" t="0" r="r" b="b"/>
            <a:pathLst>
              <a:path w="1" h="3">
                <a:moveTo>
                  <a:pt x="1" y="0"/>
                </a:moveTo>
                <a:lnTo>
                  <a:pt x="1" y="0"/>
                </a:lnTo>
                <a:lnTo>
                  <a:pt x="0" y="1"/>
                </a:lnTo>
                <a:lnTo>
                  <a:pt x="0" y="3"/>
                </a:lnTo>
                <a:lnTo>
                  <a:pt x="1" y="1"/>
                </a:lnTo>
                <a:lnTo>
                  <a:pt x="1"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71" name="Freeform 110"/>
          <p:cNvSpPr>
            <a:spLocks/>
          </p:cNvSpPr>
          <p:nvPr/>
        </p:nvSpPr>
        <p:spPr bwMode="auto">
          <a:xfrm>
            <a:off x="5215477" y="3755012"/>
            <a:ext cx="1042" cy="3237"/>
          </a:xfrm>
          <a:custGeom>
            <a:avLst/>
            <a:gdLst/>
            <a:ahLst/>
            <a:cxnLst>
              <a:cxn ang="0">
                <a:pos x="1" y="0"/>
              </a:cxn>
              <a:cxn ang="0">
                <a:pos x="1" y="0"/>
              </a:cxn>
              <a:cxn ang="0">
                <a:pos x="0" y="1"/>
              </a:cxn>
              <a:cxn ang="0">
                <a:pos x="0" y="3"/>
              </a:cxn>
              <a:cxn ang="0">
                <a:pos x="1" y="1"/>
              </a:cxn>
              <a:cxn ang="0">
                <a:pos x="1" y="0"/>
              </a:cxn>
            </a:cxnLst>
            <a:rect l="0" t="0" r="r" b="b"/>
            <a:pathLst>
              <a:path w="1" h="3">
                <a:moveTo>
                  <a:pt x="1" y="0"/>
                </a:moveTo>
                <a:lnTo>
                  <a:pt x="1" y="0"/>
                </a:lnTo>
                <a:lnTo>
                  <a:pt x="0" y="1"/>
                </a:lnTo>
                <a:lnTo>
                  <a:pt x="0" y="3"/>
                </a:lnTo>
                <a:lnTo>
                  <a:pt x="1" y="1"/>
                </a:lnTo>
                <a:lnTo>
                  <a:pt x="1"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72" name="Freeform 111"/>
          <p:cNvSpPr>
            <a:spLocks/>
          </p:cNvSpPr>
          <p:nvPr/>
        </p:nvSpPr>
        <p:spPr bwMode="auto">
          <a:xfrm>
            <a:off x="5215477" y="3760407"/>
            <a:ext cx="3125" cy="1079"/>
          </a:xfrm>
          <a:custGeom>
            <a:avLst/>
            <a:gdLst/>
            <a:ahLst/>
            <a:cxnLst>
              <a:cxn ang="0">
                <a:pos x="1" y="0"/>
              </a:cxn>
              <a:cxn ang="0">
                <a:pos x="0" y="1"/>
              </a:cxn>
              <a:cxn ang="0">
                <a:pos x="3" y="0"/>
              </a:cxn>
              <a:cxn ang="0">
                <a:pos x="1" y="0"/>
              </a:cxn>
            </a:cxnLst>
            <a:rect l="0" t="0" r="r" b="b"/>
            <a:pathLst>
              <a:path w="3" h="1">
                <a:moveTo>
                  <a:pt x="1" y="0"/>
                </a:moveTo>
                <a:lnTo>
                  <a:pt x="0" y="1"/>
                </a:lnTo>
                <a:lnTo>
                  <a:pt x="3" y="0"/>
                </a:lnTo>
                <a:lnTo>
                  <a:pt x="1"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73" name="Freeform 112"/>
          <p:cNvSpPr>
            <a:spLocks/>
          </p:cNvSpPr>
          <p:nvPr/>
        </p:nvSpPr>
        <p:spPr bwMode="auto">
          <a:xfrm>
            <a:off x="5215477" y="3760407"/>
            <a:ext cx="3125" cy="1079"/>
          </a:xfrm>
          <a:custGeom>
            <a:avLst/>
            <a:gdLst/>
            <a:ahLst/>
            <a:cxnLst>
              <a:cxn ang="0">
                <a:pos x="1" y="0"/>
              </a:cxn>
              <a:cxn ang="0">
                <a:pos x="0" y="1"/>
              </a:cxn>
              <a:cxn ang="0">
                <a:pos x="3" y="0"/>
              </a:cxn>
              <a:cxn ang="0">
                <a:pos x="1" y="0"/>
              </a:cxn>
            </a:cxnLst>
            <a:rect l="0" t="0" r="r" b="b"/>
            <a:pathLst>
              <a:path w="3" h="1">
                <a:moveTo>
                  <a:pt x="1" y="0"/>
                </a:moveTo>
                <a:lnTo>
                  <a:pt x="0" y="1"/>
                </a:lnTo>
                <a:lnTo>
                  <a:pt x="3" y="0"/>
                </a:lnTo>
                <a:lnTo>
                  <a:pt x="1"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74" name="Freeform 113"/>
          <p:cNvSpPr>
            <a:spLocks/>
          </p:cNvSpPr>
          <p:nvPr/>
        </p:nvSpPr>
        <p:spPr bwMode="auto">
          <a:xfrm>
            <a:off x="5216519" y="3749617"/>
            <a:ext cx="1042" cy="1079"/>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75" name="Freeform 114"/>
          <p:cNvSpPr>
            <a:spLocks/>
          </p:cNvSpPr>
          <p:nvPr/>
        </p:nvSpPr>
        <p:spPr bwMode="auto">
          <a:xfrm>
            <a:off x="5216519" y="3749617"/>
            <a:ext cx="1042" cy="1079"/>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76" name="Freeform 115"/>
          <p:cNvSpPr>
            <a:spLocks/>
          </p:cNvSpPr>
          <p:nvPr/>
        </p:nvSpPr>
        <p:spPr bwMode="auto">
          <a:xfrm>
            <a:off x="5216519" y="3756091"/>
            <a:ext cx="4167" cy="4316"/>
          </a:xfrm>
          <a:custGeom>
            <a:avLst/>
            <a:gdLst/>
            <a:ahLst/>
            <a:cxnLst>
              <a:cxn ang="0">
                <a:pos x="0" y="4"/>
              </a:cxn>
              <a:cxn ang="0">
                <a:pos x="0" y="2"/>
              </a:cxn>
              <a:cxn ang="0">
                <a:pos x="4" y="0"/>
              </a:cxn>
              <a:cxn ang="0">
                <a:pos x="0" y="2"/>
              </a:cxn>
              <a:cxn ang="0">
                <a:pos x="0" y="4"/>
              </a:cxn>
            </a:cxnLst>
            <a:rect l="0" t="0" r="r" b="b"/>
            <a:pathLst>
              <a:path w="4" h="4">
                <a:moveTo>
                  <a:pt x="0" y="4"/>
                </a:moveTo>
                <a:lnTo>
                  <a:pt x="0" y="2"/>
                </a:lnTo>
                <a:lnTo>
                  <a:pt x="4" y="0"/>
                </a:lnTo>
                <a:lnTo>
                  <a:pt x="0" y="2"/>
                </a:lnTo>
                <a:lnTo>
                  <a:pt x="0" y="4"/>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77" name="Freeform 116"/>
          <p:cNvSpPr>
            <a:spLocks/>
          </p:cNvSpPr>
          <p:nvPr/>
        </p:nvSpPr>
        <p:spPr bwMode="auto">
          <a:xfrm>
            <a:off x="5216519" y="3756091"/>
            <a:ext cx="4167" cy="4316"/>
          </a:xfrm>
          <a:custGeom>
            <a:avLst/>
            <a:gdLst/>
            <a:ahLst/>
            <a:cxnLst>
              <a:cxn ang="0">
                <a:pos x="0" y="4"/>
              </a:cxn>
              <a:cxn ang="0">
                <a:pos x="0" y="2"/>
              </a:cxn>
              <a:cxn ang="0">
                <a:pos x="4" y="0"/>
              </a:cxn>
              <a:cxn ang="0">
                <a:pos x="0" y="2"/>
              </a:cxn>
              <a:cxn ang="0">
                <a:pos x="0" y="4"/>
              </a:cxn>
            </a:cxnLst>
            <a:rect l="0" t="0" r="r" b="b"/>
            <a:pathLst>
              <a:path w="4" h="4">
                <a:moveTo>
                  <a:pt x="0" y="4"/>
                </a:moveTo>
                <a:lnTo>
                  <a:pt x="0" y="2"/>
                </a:lnTo>
                <a:lnTo>
                  <a:pt x="4" y="0"/>
                </a:lnTo>
                <a:lnTo>
                  <a:pt x="0" y="2"/>
                </a:lnTo>
                <a:lnTo>
                  <a:pt x="0" y="4"/>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78" name="Freeform 117"/>
          <p:cNvSpPr>
            <a:spLocks/>
          </p:cNvSpPr>
          <p:nvPr/>
        </p:nvSpPr>
        <p:spPr bwMode="auto">
          <a:xfrm>
            <a:off x="5218602" y="3756091"/>
            <a:ext cx="2084" cy="2158"/>
          </a:xfrm>
          <a:custGeom>
            <a:avLst/>
            <a:gdLst/>
            <a:ahLst/>
            <a:cxnLst>
              <a:cxn ang="0">
                <a:pos x="0" y="2"/>
              </a:cxn>
              <a:cxn ang="0">
                <a:pos x="2" y="2"/>
              </a:cxn>
              <a:cxn ang="0">
                <a:pos x="2" y="0"/>
              </a:cxn>
              <a:cxn ang="0">
                <a:pos x="0" y="2"/>
              </a:cxn>
            </a:cxnLst>
            <a:rect l="0" t="0" r="r" b="b"/>
            <a:pathLst>
              <a:path w="2" h="2">
                <a:moveTo>
                  <a:pt x="0" y="2"/>
                </a:moveTo>
                <a:lnTo>
                  <a:pt x="2" y="2"/>
                </a:lnTo>
                <a:lnTo>
                  <a:pt x="2" y="0"/>
                </a:lnTo>
                <a:lnTo>
                  <a:pt x="0" y="2"/>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79" name="Freeform 118"/>
          <p:cNvSpPr>
            <a:spLocks/>
          </p:cNvSpPr>
          <p:nvPr/>
        </p:nvSpPr>
        <p:spPr bwMode="auto">
          <a:xfrm>
            <a:off x="5218602" y="3756091"/>
            <a:ext cx="2084" cy="2158"/>
          </a:xfrm>
          <a:custGeom>
            <a:avLst/>
            <a:gdLst/>
            <a:ahLst/>
            <a:cxnLst>
              <a:cxn ang="0">
                <a:pos x="0" y="2"/>
              </a:cxn>
              <a:cxn ang="0">
                <a:pos x="2" y="2"/>
              </a:cxn>
              <a:cxn ang="0">
                <a:pos x="2" y="0"/>
              </a:cxn>
              <a:cxn ang="0">
                <a:pos x="0" y="2"/>
              </a:cxn>
            </a:cxnLst>
            <a:rect l="0" t="0" r="r" b="b"/>
            <a:pathLst>
              <a:path w="2" h="2">
                <a:moveTo>
                  <a:pt x="0" y="2"/>
                </a:moveTo>
                <a:lnTo>
                  <a:pt x="2" y="2"/>
                </a:lnTo>
                <a:lnTo>
                  <a:pt x="2" y="0"/>
                </a:lnTo>
                <a:lnTo>
                  <a:pt x="0" y="2"/>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80" name="Freeform 119"/>
          <p:cNvSpPr>
            <a:spLocks/>
          </p:cNvSpPr>
          <p:nvPr/>
        </p:nvSpPr>
        <p:spPr bwMode="auto">
          <a:xfrm>
            <a:off x="5218602" y="3745301"/>
            <a:ext cx="2084" cy="9711"/>
          </a:xfrm>
          <a:custGeom>
            <a:avLst/>
            <a:gdLst/>
            <a:ahLst/>
            <a:cxnLst>
              <a:cxn ang="0">
                <a:pos x="2" y="2"/>
              </a:cxn>
              <a:cxn ang="0">
                <a:pos x="2" y="0"/>
              </a:cxn>
              <a:cxn ang="0">
                <a:pos x="2" y="5"/>
              </a:cxn>
              <a:cxn ang="0">
                <a:pos x="0" y="7"/>
              </a:cxn>
              <a:cxn ang="0">
                <a:pos x="2" y="9"/>
              </a:cxn>
              <a:cxn ang="0">
                <a:pos x="2" y="7"/>
              </a:cxn>
              <a:cxn ang="0">
                <a:pos x="2" y="4"/>
              </a:cxn>
              <a:cxn ang="0">
                <a:pos x="2" y="2"/>
              </a:cxn>
            </a:cxnLst>
            <a:rect l="0" t="0" r="r" b="b"/>
            <a:pathLst>
              <a:path w="2" h="9">
                <a:moveTo>
                  <a:pt x="2" y="2"/>
                </a:moveTo>
                <a:lnTo>
                  <a:pt x="2" y="0"/>
                </a:lnTo>
                <a:lnTo>
                  <a:pt x="2" y="5"/>
                </a:lnTo>
                <a:lnTo>
                  <a:pt x="0" y="7"/>
                </a:lnTo>
                <a:lnTo>
                  <a:pt x="2" y="9"/>
                </a:lnTo>
                <a:lnTo>
                  <a:pt x="2" y="7"/>
                </a:lnTo>
                <a:lnTo>
                  <a:pt x="2" y="4"/>
                </a:lnTo>
                <a:lnTo>
                  <a:pt x="2" y="2"/>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81" name="Freeform 120"/>
          <p:cNvSpPr>
            <a:spLocks/>
          </p:cNvSpPr>
          <p:nvPr/>
        </p:nvSpPr>
        <p:spPr bwMode="auto">
          <a:xfrm>
            <a:off x="5218602" y="3745301"/>
            <a:ext cx="2084" cy="9711"/>
          </a:xfrm>
          <a:custGeom>
            <a:avLst/>
            <a:gdLst/>
            <a:ahLst/>
            <a:cxnLst>
              <a:cxn ang="0">
                <a:pos x="2" y="2"/>
              </a:cxn>
              <a:cxn ang="0">
                <a:pos x="2" y="0"/>
              </a:cxn>
              <a:cxn ang="0">
                <a:pos x="2" y="5"/>
              </a:cxn>
              <a:cxn ang="0">
                <a:pos x="0" y="7"/>
              </a:cxn>
              <a:cxn ang="0">
                <a:pos x="2" y="9"/>
              </a:cxn>
              <a:cxn ang="0">
                <a:pos x="2" y="7"/>
              </a:cxn>
              <a:cxn ang="0">
                <a:pos x="2" y="4"/>
              </a:cxn>
              <a:cxn ang="0">
                <a:pos x="2" y="2"/>
              </a:cxn>
            </a:cxnLst>
            <a:rect l="0" t="0" r="r" b="b"/>
            <a:pathLst>
              <a:path w="2" h="9">
                <a:moveTo>
                  <a:pt x="2" y="2"/>
                </a:moveTo>
                <a:lnTo>
                  <a:pt x="2" y="0"/>
                </a:lnTo>
                <a:lnTo>
                  <a:pt x="2" y="5"/>
                </a:lnTo>
                <a:lnTo>
                  <a:pt x="0" y="7"/>
                </a:lnTo>
                <a:lnTo>
                  <a:pt x="2" y="9"/>
                </a:lnTo>
                <a:lnTo>
                  <a:pt x="2" y="7"/>
                </a:lnTo>
                <a:lnTo>
                  <a:pt x="2" y="4"/>
                </a:lnTo>
                <a:lnTo>
                  <a:pt x="2" y="2"/>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82" name="Freeform 121"/>
          <p:cNvSpPr>
            <a:spLocks/>
          </p:cNvSpPr>
          <p:nvPr/>
        </p:nvSpPr>
        <p:spPr bwMode="auto">
          <a:xfrm>
            <a:off x="5220686" y="3747459"/>
            <a:ext cx="8334" cy="16185"/>
          </a:xfrm>
          <a:custGeom>
            <a:avLst/>
            <a:gdLst/>
            <a:ahLst/>
            <a:cxnLst>
              <a:cxn ang="0">
                <a:pos x="1" y="10"/>
              </a:cxn>
              <a:cxn ang="0">
                <a:pos x="0" y="13"/>
              </a:cxn>
              <a:cxn ang="0">
                <a:pos x="1" y="15"/>
              </a:cxn>
              <a:cxn ang="0">
                <a:pos x="3" y="13"/>
              </a:cxn>
              <a:cxn ang="0">
                <a:pos x="5" y="12"/>
              </a:cxn>
              <a:cxn ang="0">
                <a:pos x="5" y="10"/>
              </a:cxn>
              <a:cxn ang="0">
                <a:pos x="6" y="7"/>
              </a:cxn>
              <a:cxn ang="0">
                <a:pos x="8" y="3"/>
              </a:cxn>
              <a:cxn ang="0">
                <a:pos x="6" y="0"/>
              </a:cxn>
              <a:cxn ang="0">
                <a:pos x="5" y="7"/>
              </a:cxn>
              <a:cxn ang="0">
                <a:pos x="3" y="8"/>
              </a:cxn>
              <a:cxn ang="0">
                <a:pos x="1" y="10"/>
              </a:cxn>
            </a:cxnLst>
            <a:rect l="0" t="0" r="r" b="b"/>
            <a:pathLst>
              <a:path w="8" h="15">
                <a:moveTo>
                  <a:pt x="1" y="10"/>
                </a:moveTo>
                <a:lnTo>
                  <a:pt x="0" y="13"/>
                </a:lnTo>
                <a:lnTo>
                  <a:pt x="1" y="15"/>
                </a:lnTo>
                <a:lnTo>
                  <a:pt x="3" y="13"/>
                </a:lnTo>
                <a:lnTo>
                  <a:pt x="5" y="12"/>
                </a:lnTo>
                <a:lnTo>
                  <a:pt x="5" y="10"/>
                </a:lnTo>
                <a:lnTo>
                  <a:pt x="6" y="7"/>
                </a:lnTo>
                <a:lnTo>
                  <a:pt x="8" y="3"/>
                </a:lnTo>
                <a:lnTo>
                  <a:pt x="6" y="0"/>
                </a:lnTo>
                <a:lnTo>
                  <a:pt x="5" y="7"/>
                </a:lnTo>
                <a:lnTo>
                  <a:pt x="3" y="8"/>
                </a:lnTo>
                <a:lnTo>
                  <a:pt x="1" y="1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83" name="Freeform 122"/>
          <p:cNvSpPr>
            <a:spLocks/>
          </p:cNvSpPr>
          <p:nvPr/>
        </p:nvSpPr>
        <p:spPr bwMode="auto">
          <a:xfrm>
            <a:off x="5220686" y="3747459"/>
            <a:ext cx="8334" cy="16185"/>
          </a:xfrm>
          <a:custGeom>
            <a:avLst/>
            <a:gdLst/>
            <a:ahLst/>
            <a:cxnLst>
              <a:cxn ang="0">
                <a:pos x="1" y="10"/>
              </a:cxn>
              <a:cxn ang="0">
                <a:pos x="0" y="13"/>
              </a:cxn>
              <a:cxn ang="0">
                <a:pos x="1" y="15"/>
              </a:cxn>
              <a:cxn ang="0">
                <a:pos x="3" y="13"/>
              </a:cxn>
              <a:cxn ang="0">
                <a:pos x="5" y="12"/>
              </a:cxn>
              <a:cxn ang="0">
                <a:pos x="5" y="10"/>
              </a:cxn>
              <a:cxn ang="0">
                <a:pos x="6" y="7"/>
              </a:cxn>
              <a:cxn ang="0">
                <a:pos x="8" y="3"/>
              </a:cxn>
              <a:cxn ang="0">
                <a:pos x="6" y="0"/>
              </a:cxn>
              <a:cxn ang="0">
                <a:pos x="5" y="7"/>
              </a:cxn>
              <a:cxn ang="0">
                <a:pos x="3" y="8"/>
              </a:cxn>
              <a:cxn ang="0">
                <a:pos x="1" y="10"/>
              </a:cxn>
            </a:cxnLst>
            <a:rect l="0" t="0" r="r" b="b"/>
            <a:pathLst>
              <a:path w="8" h="15">
                <a:moveTo>
                  <a:pt x="1" y="10"/>
                </a:moveTo>
                <a:lnTo>
                  <a:pt x="0" y="13"/>
                </a:lnTo>
                <a:lnTo>
                  <a:pt x="1" y="15"/>
                </a:lnTo>
                <a:lnTo>
                  <a:pt x="3" y="13"/>
                </a:lnTo>
                <a:lnTo>
                  <a:pt x="5" y="12"/>
                </a:lnTo>
                <a:lnTo>
                  <a:pt x="5" y="10"/>
                </a:lnTo>
                <a:lnTo>
                  <a:pt x="6" y="7"/>
                </a:lnTo>
                <a:lnTo>
                  <a:pt x="8" y="3"/>
                </a:lnTo>
                <a:lnTo>
                  <a:pt x="6" y="0"/>
                </a:lnTo>
                <a:lnTo>
                  <a:pt x="5" y="7"/>
                </a:lnTo>
                <a:lnTo>
                  <a:pt x="3" y="8"/>
                </a:lnTo>
                <a:lnTo>
                  <a:pt x="1" y="1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84" name="Freeform 123"/>
          <p:cNvSpPr>
            <a:spLocks/>
          </p:cNvSpPr>
          <p:nvPr/>
        </p:nvSpPr>
        <p:spPr bwMode="auto">
          <a:xfrm>
            <a:off x="5232146" y="3744222"/>
            <a:ext cx="7293" cy="5395"/>
          </a:xfrm>
          <a:custGeom>
            <a:avLst/>
            <a:gdLst/>
            <a:ahLst/>
            <a:cxnLst>
              <a:cxn ang="0">
                <a:pos x="7" y="0"/>
              </a:cxn>
              <a:cxn ang="0">
                <a:pos x="7" y="0"/>
              </a:cxn>
              <a:cxn ang="0">
                <a:pos x="5" y="0"/>
              </a:cxn>
              <a:cxn ang="0">
                <a:pos x="2" y="0"/>
              </a:cxn>
              <a:cxn ang="0">
                <a:pos x="0" y="1"/>
              </a:cxn>
              <a:cxn ang="0">
                <a:pos x="0" y="3"/>
              </a:cxn>
              <a:cxn ang="0">
                <a:pos x="2" y="1"/>
              </a:cxn>
              <a:cxn ang="0">
                <a:pos x="0" y="5"/>
              </a:cxn>
              <a:cxn ang="0">
                <a:pos x="4" y="3"/>
              </a:cxn>
              <a:cxn ang="0">
                <a:pos x="5" y="1"/>
              </a:cxn>
              <a:cxn ang="0">
                <a:pos x="7" y="0"/>
              </a:cxn>
            </a:cxnLst>
            <a:rect l="0" t="0" r="r" b="b"/>
            <a:pathLst>
              <a:path w="7" h="5">
                <a:moveTo>
                  <a:pt x="7" y="0"/>
                </a:moveTo>
                <a:lnTo>
                  <a:pt x="7" y="0"/>
                </a:lnTo>
                <a:lnTo>
                  <a:pt x="5" y="0"/>
                </a:lnTo>
                <a:lnTo>
                  <a:pt x="2" y="0"/>
                </a:lnTo>
                <a:lnTo>
                  <a:pt x="0" y="1"/>
                </a:lnTo>
                <a:lnTo>
                  <a:pt x="0" y="3"/>
                </a:lnTo>
                <a:lnTo>
                  <a:pt x="2" y="1"/>
                </a:lnTo>
                <a:lnTo>
                  <a:pt x="0" y="5"/>
                </a:lnTo>
                <a:lnTo>
                  <a:pt x="4" y="3"/>
                </a:lnTo>
                <a:lnTo>
                  <a:pt x="5" y="1"/>
                </a:lnTo>
                <a:lnTo>
                  <a:pt x="7"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85" name="Freeform 124"/>
          <p:cNvSpPr>
            <a:spLocks/>
          </p:cNvSpPr>
          <p:nvPr/>
        </p:nvSpPr>
        <p:spPr bwMode="auto">
          <a:xfrm>
            <a:off x="5232146" y="3744222"/>
            <a:ext cx="7293" cy="5395"/>
          </a:xfrm>
          <a:custGeom>
            <a:avLst/>
            <a:gdLst/>
            <a:ahLst/>
            <a:cxnLst>
              <a:cxn ang="0">
                <a:pos x="7" y="0"/>
              </a:cxn>
              <a:cxn ang="0">
                <a:pos x="7" y="0"/>
              </a:cxn>
              <a:cxn ang="0">
                <a:pos x="5" y="0"/>
              </a:cxn>
              <a:cxn ang="0">
                <a:pos x="2" y="0"/>
              </a:cxn>
              <a:cxn ang="0">
                <a:pos x="0" y="1"/>
              </a:cxn>
              <a:cxn ang="0">
                <a:pos x="0" y="3"/>
              </a:cxn>
              <a:cxn ang="0">
                <a:pos x="2" y="1"/>
              </a:cxn>
              <a:cxn ang="0">
                <a:pos x="0" y="5"/>
              </a:cxn>
              <a:cxn ang="0">
                <a:pos x="4" y="3"/>
              </a:cxn>
              <a:cxn ang="0">
                <a:pos x="5" y="1"/>
              </a:cxn>
              <a:cxn ang="0">
                <a:pos x="7" y="0"/>
              </a:cxn>
            </a:cxnLst>
            <a:rect l="0" t="0" r="r" b="b"/>
            <a:pathLst>
              <a:path w="7" h="5">
                <a:moveTo>
                  <a:pt x="7" y="0"/>
                </a:moveTo>
                <a:lnTo>
                  <a:pt x="7" y="0"/>
                </a:lnTo>
                <a:lnTo>
                  <a:pt x="5" y="0"/>
                </a:lnTo>
                <a:lnTo>
                  <a:pt x="2" y="0"/>
                </a:lnTo>
                <a:lnTo>
                  <a:pt x="0" y="1"/>
                </a:lnTo>
                <a:lnTo>
                  <a:pt x="0" y="3"/>
                </a:lnTo>
                <a:lnTo>
                  <a:pt x="2" y="1"/>
                </a:lnTo>
                <a:lnTo>
                  <a:pt x="0" y="5"/>
                </a:lnTo>
                <a:lnTo>
                  <a:pt x="4" y="3"/>
                </a:lnTo>
                <a:lnTo>
                  <a:pt x="5" y="1"/>
                </a:lnTo>
                <a:lnTo>
                  <a:pt x="7"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86" name="Freeform 125"/>
          <p:cNvSpPr>
            <a:spLocks/>
          </p:cNvSpPr>
          <p:nvPr/>
        </p:nvSpPr>
        <p:spPr bwMode="auto">
          <a:xfrm>
            <a:off x="5237355" y="3738827"/>
            <a:ext cx="5209" cy="3237"/>
          </a:xfrm>
          <a:custGeom>
            <a:avLst/>
            <a:gdLst/>
            <a:ahLst/>
            <a:cxnLst>
              <a:cxn ang="0">
                <a:pos x="5" y="0"/>
              </a:cxn>
              <a:cxn ang="0">
                <a:pos x="4" y="0"/>
              </a:cxn>
              <a:cxn ang="0">
                <a:pos x="2" y="1"/>
              </a:cxn>
              <a:cxn ang="0">
                <a:pos x="0" y="3"/>
              </a:cxn>
              <a:cxn ang="0">
                <a:pos x="5" y="0"/>
              </a:cxn>
            </a:cxnLst>
            <a:rect l="0" t="0" r="r" b="b"/>
            <a:pathLst>
              <a:path w="5" h="3">
                <a:moveTo>
                  <a:pt x="5" y="0"/>
                </a:moveTo>
                <a:lnTo>
                  <a:pt x="4" y="0"/>
                </a:lnTo>
                <a:lnTo>
                  <a:pt x="2" y="1"/>
                </a:lnTo>
                <a:lnTo>
                  <a:pt x="0" y="3"/>
                </a:lnTo>
                <a:lnTo>
                  <a:pt x="5"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87" name="Freeform 126"/>
          <p:cNvSpPr>
            <a:spLocks/>
          </p:cNvSpPr>
          <p:nvPr/>
        </p:nvSpPr>
        <p:spPr bwMode="auto">
          <a:xfrm>
            <a:off x="5237355" y="3738827"/>
            <a:ext cx="5209" cy="3237"/>
          </a:xfrm>
          <a:custGeom>
            <a:avLst/>
            <a:gdLst/>
            <a:ahLst/>
            <a:cxnLst>
              <a:cxn ang="0">
                <a:pos x="5" y="0"/>
              </a:cxn>
              <a:cxn ang="0">
                <a:pos x="4" y="0"/>
              </a:cxn>
              <a:cxn ang="0">
                <a:pos x="2" y="1"/>
              </a:cxn>
              <a:cxn ang="0">
                <a:pos x="0" y="3"/>
              </a:cxn>
              <a:cxn ang="0">
                <a:pos x="5" y="0"/>
              </a:cxn>
            </a:cxnLst>
            <a:rect l="0" t="0" r="r" b="b"/>
            <a:pathLst>
              <a:path w="5" h="3">
                <a:moveTo>
                  <a:pt x="5" y="0"/>
                </a:moveTo>
                <a:lnTo>
                  <a:pt x="4" y="0"/>
                </a:lnTo>
                <a:lnTo>
                  <a:pt x="2" y="1"/>
                </a:lnTo>
                <a:lnTo>
                  <a:pt x="0" y="3"/>
                </a:lnTo>
                <a:lnTo>
                  <a:pt x="5"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88" name="Freeform 127"/>
          <p:cNvSpPr>
            <a:spLocks/>
          </p:cNvSpPr>
          <p:nvPr/>
        </p:nvSpPr>
        <p:spPr bwMode="auto">
          <a:xfrm>
            <a:off x="5251940" y="3742064"/>
            <a:ext cx="1042" cy="2158"/>
          </a:xfrm>
          <a:custGeom>
            <a:avLst/>
            <a:gdLst/>
            <a:ahLst/>
            <a:cxnLst>
              <a:cxn ang="0">
                <a:pos x="0" y="0"/>
              </a:cxn>
              <a:cxn ang="0">
                <a:pos x="0" y="0"/>
              </a:cxn>
              <a:cxn ang="0">
                <a:pos x="0" y="2"/>
              </a:cxn>
              <a:cxn ang="0">
                <a:pos x="0" y="0"/>
              </a:cxn>
            </a:cxnLst>
            <a:rect l="0" t="0" r="r" b="b"/>
            <a:pathLst>
              <a:path h="2">
                <a:moveTo>
                  <a:pt x="0" y="0"/>
                </a:moveTo>
                <a:lnTo>
                  <a:pt x="0" y="0"/>
                </a:lnTo>
                <a:lnTo>
                  <a:pt x="0" y="2"/>
                </a:lnTo>
                <a:lnTo>
                  <a:pt x="0"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89" name="Freeform 128"/>
          <p:cNvSpPr>
            <a:spLocks/>
          </p:cNvSpPr>
          <p:nvPr/>
        </p:nvSpPr>
        <p:spPr bwMode="auto">
          <a:xfrm>
            <a:off x="5251940" y="3742064"/>
            <a:ext cx="1042" cy="2158"/>
          </a:xfrm>
          <a:custGeom>
            <a:avLst/>
            <a:gdLst/>
            <a:ahLst/>
            <a:cxnLst>
              <a:cxn ang="0">
                <a:pos x="0" y="0"/>
              </a:cxn>
              <a:cxn ang="0">
                <a:pos x="0" y="0"/>
              </a:cxn>
              <a:cxn ang="0">
                <a:pos x="0" y="2"/>
              </a:cxn>
              <a:cxn ang="0">
                <a:pos x="0" y="0"/>
              </a:cxn>
            </a:cxnLst>
            <a:rect l="0" t="0" r="r" b="b"/>
            <a:pathLst>
              <a:path h="2">
                <a:moveTo>
                  <a:pt x="0" y="0"/>
                </a:moveTo>
                <a:lnTo>
                  <a:pt x="0" y="0"/>
                </a:lnTo>
                <a:lnTo>
                  <a:pt x="0" y="2"/>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90" name="Freeform 129"/>
          <p:cNvSpPr>
            <a:spLocks/>
          </p:cNvSpPr>
          <p:nvPr/>
        </p:nvSpPr>
        <p:spPr bwMode="auto">
          <a:xfrm>
            <a:off x="5262358" y="3749617"/>
            <a:ext cx="3125" cy="3237"/>
          </a:xfrm>
          <a:custGeom>
            <a:avLst/>
            <a:gdLst/>
            <a:ahLst/>
            <a:cxnLst>
              <a:cxn ang="0">
                <a:pos x="1" y="0"/>
              </a:cxn>
              <a:cxn ang="0">
                <a:pos x="0" y="1"/>
              </a:cxn>
              <a:cxn ang="0">
                <a:pos x="0" y="3"/>
              </a:cxn>
              <a:cxn ang="0">
                <a:pos x="3" y="0"/>
              </a:cxn>
              <a:cxn ang="0">
                <a:pos x="1" y="0"/>
              </a:cxn>
            </a:cxnLst>
            <a:rect l="0" t="0" r="r" b="b"/>
            <a:pathLst>
              <a:path w="3" h="3">
                <a:moveTo>
                  <a:pt x="1" y="0"/>
                </a:moveTo>
                <a:lnTo>
                  <a:pt x="0" y="1"/>
                </a:lnTo>
                <a:lnTo>
                  <a:pt x="0" y="3"/>
                </a:lnTo>
                <a:lnTo>
                  <a:pt x="3" y="0"/>
                </a:lnTo>
                <a:lnTo>
                  <a:pt x="1"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91" name="Freeform 130"/>
          <p:cNvSpPr>
            <a:spLocks/>
          </p:cNvSpPr>
          <p:nvPr/>
        </p:nvSpPr>
        <p:spPr bwMode="auto">
          <a:xfrm>
            <a:off x="5262358" y="3749617"/>
            <a:ext cx="3125" cy="3237"/>
          </a:xfrm>
          <a:custGeom>
            <a:avLst/>
            <a:gdLst/>
            <a:ahLst/>
            <a:cxnLst>
              <a:cxn ang="0">
                <a:pos x="1" y="0"/>
              </a:cxn>
              <a:cxn ang="0">
                <a:pos x="0" y="1"/>
              </a:cxn>
              <a:cxn ang="0">
                <a:pos x="0" y="3"/>
              </a:cxn>
              <a:cxn ang="0">
                <a:pos x="3" y="0"/>
              </a:cxn>
              <a:cxn ang="0">
                <a:pos x="1" y="0"/>
              </a:cxn>
            </a:cxnLst>
            <a:rect l="0" t="0" r="r" b="b"/>
            <a:pathLst>
              <a:path w="3" h="3">
                <a:moveTo>
                  <a:pt x="1" y="0"/>
                </a:moveTo>
                <a:lnTo>
                  <a:pt x="0" y="1"/>
                </a:lnTo>
                <a:lnTo>
                  <a:pt x="0" y="3"/>
                </a:lnTo>
                <a:lnTo>
                  <a:pt x="3" y="0"/>
                </a:lnTo>
                <a:lnTo>
                  <a:pt x="1"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92" name="Freeform 131"/>
          <p:cNvSpPr>
            <a:spLocks/>
          </p:cNvSpPr>
          <p:nvPr/>
        </p:nvSpPr>
        <p:spPr bwMode="auto">
          <a:xfrm>
            <a:off x="5374871" y="3766881"/>
            <a:ext cx="1042" cy="5395"/>
          </a:xfrm>
          <a:custGeom>
            <a:avLst/>
            <a:gdLst/>
            <a:ahLst/>
            <a:cxnLst>
              <a:cxn ang="0">
                <a:pos x="0" y="0"/>
              </a:cxn>
              <a:cxn ang="0">
                <a:pos x="0" y="0"/>
              </a:cxn>
              <a:cxn ang="0">
                <a:pos x="0" y="4"/>
              </a:cxn>
              <a:cxn ang="0">
                <a:pos x="1" y="5"/>
              </a:cxn>
              <a:cxn ang="0">
                <a:pos x="1" y="4"/>
              </a:cxn>
              <a:cxn ang="0">
                <a:pos x="1" y="0"/>
              </a:cxn>
              <a:cxn ang="0">
                <a:pos x="0" y="0"/>
              </a:cxn>
            </a:cxnLst>
            <a:rect l="0" t="0" r="r" b="b"/>
            <a:pathLst>
              <a:path w="1" h="5">
                <a:moveTo>
                  <a:pt x="0" y="0"/>
                </a:moveTo>
                <a:lnTo>
                  <a:pt x="0" y="0"/>
                </a:lnTo>
                <a:lnTo>
                  <a:pt x="0" y="4"/>
                </a:lnTo>
                <a:lnTo>
                  <a:pt x="1" y="5"/>
                </a:lnTo>
                <a:lnTo>
                  <a:pt x="1" y="4"/>
                </a:lnTo>
                <a:lnTo>
                  <a:pt x="1" y="0"/>
                </a:lnTo>
                <a:lnTo>
                  <a:pt x="0"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93" name="Freeform 132"/>
          <p:cNvSpPr>
            <a:spLocks/>
          </p:cNvSpPr>
          <p:nvPr/>
        </p:nvSpPr>
        <p:spPr bwMode="auto">
          <a:xfrm>
            <a:off x="5374871" y="3766881"/>
            <a:ext cx="1042" cy="5395"/>
          </a:xfrm>
          <a:custGeom>
            <a:avLst/>
            <a:gdLst/>
            <a:ahLst/>
            <a:cxnLst>
              <a:cxn ang="0">
                <a:pos x="0" y="0"/>
              </a:cxn>
              <a:cxn ang="0">
                <a:pos x="0" y="0"/>
              </a:cxn>
              <a:cxn ang="0">
                <a:pos x="0" y="4"/>
              </a:cxn>
              <a:cxn ang="0">
                <a:pos x="1" y="5"/>
              </a:cxn>
              <a:cxn ang="0">
                <a:pos x="1" y="4"/>
              </a:cxn>
              <a:cxn ang="0">
                <a:pos x="1" y="0"/>
              </a:cxn>
              <a:cxn ang="0">
                <a:pos x="0" y="0"/>
              </a:cxn>
            </a:cxnLst>
            <a:rect l="0" t="0" r="r" b="b"/>
            <a:pathLst>
              <a:path w="1" h="5">
                <a:moveTo>
                  <a:pt x="0" y="0"/>
                </a:moveTo>
                <a:lnTo>
                  <a:pt x="0" y="0"/>
                </a:lnTo>
                <a:lnTo>
                  <a:pt x="0" y="4"/>
                </a:lnTo>
                <a:lnTo>
                  <a:pt x="1" y="5"/>
                </a:lnTo>
                <a:lnTo>
                  <a:pt x="1" y="4"/>
                </a:lnTo>
                <a:lnTo>
                  <a:pt x="1" y="0"/>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94" name="Freeform 133"/>
          <p:cNvSpPr>
            <a:spLocks/>
          </p:cNvSpPr>
          <p:nvPr/>
        </p:nvSpPr>
        <p:spPr bwMode="auto">
          <a:xfrm>
            <a:off x="5374871" y="3758249"/>
            <a:ext cx="23961" cy="21580"/>
          </a:xfrm>
          <a:custGeom>
            <a:avLst/>
            <a:gdLst/>
            <a:ahLst/>
            <a:cxnLst>
              <a:cxn ang="0">
                <a:pos x="13" y="20"/>
              </a:cxn>
              <a:cxn ang="0">
                <a:pos x="11" y="18"/>
              </a:cxn>
              <a:cxn ang="0">
                <a:pos x="13" y="20"/>
              </a:cxn>
              <a:cxn ang="0">
                <a:pos x="15" y="20"/>
              </a:cxn>
              <a:cxn ang="0">
                <a:pos x="15" y="17"/>
              </a:cxn>
              <a:cxn ang="0">
                <a:pos x="13" y="15"/>
              </a:cxn>
              <a:cxn ang="0">
                <a:pos x="11" y="13"/>
              </a:cxn>
              <a:cxn ang="0">
                <a:pos x="13" y="13"/>
              </a:cxn>
              <a:cxn ang="0">
                <a:pos x="21" y="15"/>
              </a:cxn>
              <a:cxn ang="0">
                <a:pos x="23" y="15"/>
              </a:cxn>
              <a:cxn ang="0">
                <a:pos x="23" y="13"/>
              </a:cxn>
              <a:cxn ang="0">
                <a:pos x="21" y="8"/>
              </a:cxn>
              <a:cxn ang="0">
                <a:pos x="18" y="8"/>
              </a:cxn>
              <a:cxn ang="0">
                <a:pos x="16" y="10"/>
              </a:cxn>
              <a:cxn ang="0">
                <a:pos x="15" y="8"/>
              </a:cxn>
              <a:cxn ang="0">
                <a:pos x="8" y="8"/>
              </a:cxn>
              <a:cxn ang="0">
                <a:pos x="10" y="8"/>
              </a:cxn>
              <a:cxn ang="0">
                <a:pos x="15" y="8"/>
              </a:cxn>
              <a:cxn ang="0">
                <a:pos x="16" y="8"/>
              </a:cxn>
              <a:cxn ang="0">
                <a:pos x="18" y="8"/>
              </a:cxn>
              <a:cxn ang="0">
                <a:pos x="16" y="7"/>
              </a:cxn>
              <a:cxn ang="0">
                <a:pos x="18" y="7"/>
              </a:cxn>
              <a:cxn ang="0">
                <a:pos x="18" y="3"/>
              </a:cxn>
              <a:cxn ang="0">
                <a:pos x="18" y="2"/>
              </a:cxn>
              <a:cxn ang="0">
                <a:pos x="15" y="2"/>
              </a:cxn>
              <a:cxn ang="0">
                <a:pos x="13" y="2"/>
              </a:cxn>
              <a:cxn ang="0">
                <a:pos x="11" y="2"/>
              </a:cxn>
              <a:cxn ang="0">
                <a:pos x="10" y="7"/>
              </a:cxn>
              <a:cxn ang="0">
                <a:pos x="8" y="7"/>
              </a:cxn>
              <a:cxn ang="0">
                <a:pos x="10" y="3"/>
              </a:cxn>
              <a:cxn ang="0">
                <a:pos x="10" y="2"/>
              </a:cxn>
              <a:cxn ang="0">
                <a:pos x="8" y="0"/>
              </a:cxn>
              <a:cxn ang="0">
                <a:pos x="6" y="0"/>
              </a:cxn>
              <a:cxn ang="0">
                <a:pos x="5" y="3"/>
              </a:cxn>
              <a:cxn ang="0">
                <a:pos x="1" y="3"/>
              </a:cxn>
              <a:cxn ang="0">
                <a:pos x="3" y="5"/>
              </a:cxn>
              <a:cxn ang="0">
                <a:pos x="0" y="3"/>
              </a:cxn>
              <a:cxn ang="0">
                <a:pos x="1" y="7"/>
              </a:cxn>
              <a:cxn ang="0">
                <a:pos x="0" y="8"/>
              </a:cxn>
              <a:cxn ang="0">
                <a:pos x="5" y="10"/>
              </a:cxn>
              <a:cxn ang="0">
                <a:pos x="3" y="10"/>
              </a:cxn>
              <a:cxn ang="0">
                <a:pos x="1" y="12"/>
              </a:cxn>
              <a:cxn ang="0">
                <a:pos x="3" y="13"/>
              </a:cxn>
              <a:cxn ang="0">
                <a:pos x="6" y="15"/>
              </a:cxn>
              <a:cxn ang="0">
                <a:pos x="8" y="17"/>
              </a:cxn>
              <a:cxn ang="0">
                <a:pos x="10" y="17"/>
              </a:cxn>
              <a:cxn ang="0">
                <a:pos x="11" y="18"/>
              </a:cxn>
              <a:cxn ang="0">
                <a:pos x="13" y="20"/>
              </a:cxn>
            </a:cxnLst>
            <a:rect l="0" t="0" r="r" b="b"/>
            <a:pathLst>
              <a:path w="23" h="20">
                <a:moveTo>
                  <a:pt x="13" y="20"/>
                </a:moveTo>
                <a:lnTo>
                  <a:pt x="11" y="18"/>
                </a:lnTo>
                <a:lnTo>
                  <a:pt x="13" y="20"/>
                </a:lnTo>
                <a:lnTo>
                  <a:pt x="15" y="20"/>
                </a:lnTo>
                <a:lnTo>
                  <a:pt x="15" y="17"/>
                </a:lnTo>
                <a:lnTo>
                  <a:pt x="13" y="15"/>
                </a:lnTo>
                <a:lnTo>
                  <a:pt x="11" y="13"/>
                </a:lnTo>
                <a:lnTo>
                  <a:pt x="13" y="13"/>
                </a:lnTo>
                <a:lnTo>
                  <a:pt x="21" y="15"/>
                </a:lnTo>
                <a:lnTo>
                  <a:pt x="23" y="15"/>
                </a:lnTo>
                <a:lnTo>
                  <a:pt x="23" y="13"/>
                </a:lnTo>
                <a:lnTo>
                  <a:pt x="21" y="8"/>
                </a:lnTo>
                <a:lnTo>
                  <a:pt x="18" y="8"/>
                </a:lnTo>
                <a:lnTo>
                  <a:pt x="16" y="10"/>
                </a:lnTo>
                <a:lnTo>
                  <a:pt x="15" y="8"/>
                </a:lnTo>
                <a:lnTo>
                  <a:pt x="8" y="8"/>
                </a:lnTo>
                <a:lnTo>
                  <a:pt x="10" y="8"/>
                </a:lnTo>
                <a:lnTo>
                  <a:pt x="15" y="8"/>
                </a:lnTo>
                <a:lnTo>
                  <a:pt x="16" y="8"/>
                </a:lnTo>
                <a:lnTo>
                  <a:pt x="18" y="8"/>
                </a:lnTo>
                <a:lnTo>
                  <a:pt x="16" y="7"/>
                </a:lnTo>
                <a:lnTo>
                  <a:pt x="18" y="7"/>
                </a:lnTo>
                <a:lnTo>
                  <a:pt x="18" y="3"/>
                </a:lnTo>
                <a:lnTo>
                  <a:pt x="18" y="2"/>
                </a:lnTo>
                <a:lnTo>
                  <a:pt x="15" y="2"/>
                </a:lnTo>
                <a:lnTo>
                  <a:pt x="13" y="2"/>
                </a:lnTo>
                <a:lnTo>
                  <a:pt x="11" y="2"/>
                </a:lnTo>
                <a:lnTo>
                  <a:pt x="10" y="7"/>
                </a:lnTo>
                <a:lnTo>
                  <a:pt x="8" y="7"/>
                </a:lnTo>
                <a:lnTo>
                  <a:pt x="10" y="3"/>
                </a:lnTo>
                <a:lnTo>
                  <a:pt x="10" y="2"/>
                </a:lnTo>
                <a:lnTo>
                  <a:pt x="8" y="0"/>
                </a:lnTo>
                <a:lnTo>
                  <a:pt x="6" y="0"/>
                </a:lnTo>
                <a:lnTo>
                  <a:pt x="5" y="3"/>
                </a:lnTo>
                <a:lnTo>
                  <a:pt x="1" y="3"/>
                </a:lnTo>
                <a:lnTo>
                  <a:pt x="3" y="5"/>
                </a:lnTo>
                <a:lnTo>
                  <a:pt x="0" y="3"/>
                </a:lnTo>
                <a:lnTo>
                  <a:pt x="1" y="7"/>
                </a:lnTo>
                <a:lnTo>
                  <a:pt x="0" y="8"/>
                </a:lnTo>
                <a:lnTo>
                  <a:pt x="5" y="10"/>
                </a:lnTo>
                <a:lnTo>
                  <a:pt x="3" y="10"/>
                </a:lnTo>
                <a:lnTo>
                  <a:pt x="1" y="12"/>
                </a:lnTo>
                <a:lnTo>
                  <a:pt x="3" y="13"/>
                </a:lnTo>
                <a:lnTo>
                  <a:pt x="6" y="15"/>
                </a:lnTo>
                <a:lnTo>
                  <a:pt x="8" y="17"/>
                </a:lnTo>
                <a:lnTo>
                  <a:pt x="10" y="17"/>
                </a:lnTo>
                <a:lnTo>
                  <a:pt x="11" y="18"/>
                </a:lnTo>
                <a:lnTo>
                  <a:pt x="13" y="2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95" name="Freeform 134"/>
          <p:cNvSpPr>
            <a:spLocks/>
          </p:cNvSpPr>
          <p:nvPr/>
        </p:nvSpPr>
        <p:spPr bwMode="auto">
          <a:xfrm>
            <a:off x="5374871" y="3758249"/>
            <a:ext cx="23961" cy="21580"/>
          </a:xfrm>
          <a:custGeom>
            <a:avLst/>
            <a:gdLst/>
            <a:ahLst/>
            <a:cxnLst>
              <a:cxn ang="0">
                <a:pos x="13" y="20"/>
              </a:cxn>
              <a:cxn ang="0">
                <a:pos x="11" y="18"/>
              </a:cxn>
              <a:cxn ang="0">
                <a:pos x="13" y="20"/>
              </a:cxn>
              <a:cxn ang="0">
                <a:pos x="15" y="20"/>
              </a:cxn>
              <a:cxn ang="0">
                <a:pos x="15" y="17"/>
              </a:cxn>
              <a:cxn ang="0">
                <a:pos x="13" y="15"/>
              </a:cxn>
              <a:cxn ang="0">
                <a:pos x="11" y="13"/>
              </a:cxn>
              <a:cxn ang="0">
                <a:pos x="13" y="13"/>
              </a:cxn>
              <a:cxn ang="0">
                <a:pos x="21" y="15"/>
              </a:cxn>
              <a:cxn ang="0">
                <a:pos x="23" y="15"/>
              </a:cxn>
              <a:cxn ang="0">
                <a:pos x="23" y="13"/>
              </a:cxn>
              <a:cxn ang="0">
                <a:pos x="21" y="8"/>
              </a:cxn>
              <a:cxn ang="0">
                <a:pos x="18" y="8"/>
              </a:cxn>
              <a:cxn ang="0">
                <a:pos x="16" y="10"/>
              </a:cxn>
              <a:cxn ang="0">
                <a:pos x="15" y="8"/>
              </a:cxn>
              <a:cxn ang="0">
                <a:pos x="8" y="8"/>
              </a:cxn>
              <a:cxn ang="0">
                <a:pos x="10" y="8"/>
              </a:cxn>
              <a:cxn ang="0">
                <a:pos x="15" y="8"/>
              </a:cxn>
              <a:cxn ang="0">
                <a:pos x="16" y="8"/>
              </a:cxn>
              <a:cxn ang="0">
                <a:pos x="18" y="8"/>
              </a:cxn>
              <a:cxn ang="0">
                <a:pos x="16" y="7"/>
              </a:cxn>
              <a:cxn ang="0">
                <a:pos x="18" y="7"/>
              </a:cxn>
              <a:cxn ang="0">
                <a:pos x="18" y="3"/>
              </a:cxn>
              <a:cxn ang="0">
                <a:pos x="18" y="2"/>
              </a:cxn>
              <a:cxn ang="0">
                <a:pos x="15" y="2"/>
              </a:cxn>
              <a:cxn ang="0">
                <a:pos x="13" y="2"/>
              </a:cxn>
              <a:cxn ang="0">
                <a:pos x="11" y="2"/>
              </a:cxn>
              <a:cxn ang="0">
                <a:pos x="10" y="7"/>
              </a:cxn>
              <a:cxn ang="0">
                <a:pos x="8" y="7"/>
              </a:cxn>
              <a:cxn ang="0">
                <a:pos x="10" y="3"/>
              </a:cxn>
              <a:cxn ang="0">
                <a:pos x="10" y="2"/>
              </a:cxn>
              <a:cxn ang="0">
                <a:pos x="8" y="0"/>
              </a:cxn>
              <a:cxn ang="0">
                <a:pos x="6" y="0"/>
              </a:cxn>
              <a:cxn ang="0">
                <a:pos x="5" y="3"/>
              </a:cxn>
              <a:cxn ang="0">
                <a:pos x="1" y="3"/>
              </a:cxn>
              <a:cxn ang="0">
                <a:pos x="3" y="5"/>
              </a:cxn>
              <a:cxn ang="0">
                <a:pos x="0" y="3"/>
              </a:cxn>
              <a:cxn ang="0">
                <a:pos x="1" y="7"/>
              </a:cxn>
              <a:cxn ang="0">
                <a:pos x="0" y="8"/>
              </a:cxn>
              <a:cxn ang="0">
                <a:pos x="5" y="10"/>
              </a:cxn>
              <a:cxn ang="0">
                <a:pos x="3" y="10"/>
              </a:cxn>
              <a:cxn ang="0">
                <a:pos x="1" y="12"/>
              </a:cxn>
              <a:cxn ang="0">
                <a:pos x="3" y="13"/>
              </a:cxn>
              <a:cxn ang="0">
                <a:pos x="6" y="15"/>
              </a:cxn>
              <a:cxn ang="0">
                <a:pos x="8" y="17"/>
              </a:cxn>
              <a:cxn ang="0">
                <a:pos x="10" y="17"/>
              </a:cxn>
              <a:cxn ang="0">
                <a:pos x="11" y="18"/>
              </a:cxn>
              <a:cxn ang="0">
                <a:pos x="13" y="20"/>
              </a:cxn>
            </a:cxnLst>
            <a:rect l="0" t="0" r="r" b="b"/>
            <a:pathLst>
              <a:path w="23" h="20">
                <a:moveTo>
                  <a:pt x="13" y="20"/>
                </a:moveTo>
                <a:lnTo>
                  <a:pt x="11" y="18"/>
                </a:lnTo>
                <a:lnTo>
                  <a:pt x="13" y="20"/>
                </a:lnTo>
                <a:lnTo>
                  <a:pt x="15" y="20"/>
                </a:lnTo>
                <a:lnTo>
                  <a:pt x="15" y="17"/>
                </a:lnTo>
                <a:lnTo>
                  <a:pt x="13" y="15"/>
                </a:lnTo>
                <a:lnTo>
                  <a:pt x="11" y="13"/>
                </a:lnTo>
                <a:lnTo>
                  <a:pt x="13" y="13"/>
                </a:lnTo>
                <a:lnTo>
                  <a:pt x="21" y="15"/>
                </a:lnTo>
                <a:lnTo>
                  <a:pt x="23" y="15"/>
                </a:lnTo>
                <a:lnTo>
                  <a:pt x="23" y="13"/>
                </a:lnTo>
                <a:lnTo>
                  <a:pt x="21" y="8"/>
                </a:lnTo>
                <a:lnTo>
                  <a:pt x="18" y="8"/>
                </a:lnTo>
                <a:lnTo>
                  <a:pt x="16" y="10"/>
                </a:lnTo>
                <a:lnTo>
                  <a:pt x="15" y="8"/>
                </a:lnTo>
                <a:lnTo>
                  <a:pt x="8" y="8"/>
                </a:lnTo>
                <a:lnTo>
                  <a:pt x="10" y="8"/>
                </a:lnTo>
                <a:lnTo>
                  <a:pt x="15" y="8"/>
                </a:lnTo>
                <a:lnTo>
                  <a:pt x="16" y="8"/>
                </a:lnTo>
                <a:lnTo>
                  <a:pt x="18" y="8"/>
                </a:lnTo>
                <a:lnTo>
                  <a:pt x="16" y="7"/>
                </a:lnTo>
                <a:lnTo>
                  <a:pt x="18" y="7"/>
                </a:lnTo>
                <a:lnTo>
                  <a:pt x="18" y="3"/>
                </a:lnTo>
                <a:lnTo>
                  <a:pt x="18" y="2"/>
                </a:lnTo>
                <a:lnTo>
                  <a:pt x="15" y="2"/>
                </a:lnTo>
                <a:lnTo>
                  <a:pt x="13" y="2"/>
                </a:lnTo>
                <a:lnTo>
                  <a:pt x="11" y="2"/>
                </a:lnTo>
                <a:lnTo>
                  <a:pt x="10" y="7"/>
                </a:lnTo>
                <a:lnTo>
                  <a:pt x="8" y="7"/>
                </a:lnTo>
                <a:lnTo>
                  <a:pt x="10" y="3"/>
                </a:lnTo>
                <a:lnTo>
                  <a:pt x="10" y="2"/>
                </a:lnTo>
                <a:lnTo>
                  <a:pt x="8" y="0"/>
                </a:lnTo>
                <a:lnTo>
                  <a:pt x="6" y="0"/>
                </a:lnTo>
                <a:lnTo>
                  <a:pt x="5" y="3"/>
                </a:lnTo>
                <a:lnTo>
                  <a:pt x="1" y="3"/>
                </a:lnTo>
                <a:lnTo>
                  <a:pt x="3" y="5"/>
                </a:lnTo>
                <a:lnTo>
                  <a:pt x="0" y="3"/>
                </a:lnTo>
                <a:lnTo>
                  <a:pt x="1" y="7"/>
                </a:lnTo>
                <a:lnTo>
                  <a:pt x="0" y="8"/>
                </a:lnTo>
                <a:lnTo>
                  <a:pt x="5" y="10"/>
                </a:lnTo>
                <a:lnTo>
                  <a:pt x="3" y="10"/>
                </a:lnTo>
                <a:lnTo>
                  <a:pt x="1" y="12"/>
                </a:lnTo>
                <a:lnTo>
                  <a:pt x="3" y="13"/>
                </a:lnTo>
                <a:lnTo>
                  <a:pt x="6" y="15"/>
                </a:lnTo>
                <a:lnTo>
                  <a:pt x="8" y="17"/>
                </a:lnTo>
                <a:lnTo>
                  <a:pt x="10" y="17"/>
                </a:lnTo>
                <a:lnTo>
                  <a:pt x="11" y="18"/>
                </a:lnTo>
                <a:lnTo>
                  <a:pt x="13" y="2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96" name="Freeform 135"/>
          <p:cNvSpPr>
            <a:spLocks/>
          </p:cNvSpPr>
          <p:nvPr/>
        </p:nvSpPr>
        <p:spPr bwMode="auto">
          <a:xfrm>
            <a:off x="5388414" y="3781988"/>
            <a:ext cx="5209" cy="6474"/>
          </a:xfrm>
          <a:custGeom>
            <a:avLst/>
            <a:gdLst/>
            <a:ahLst/>
            <a:cxnLst>
              <a:cxn ang="0">
                <a:pos x="2" y="0"/>
              </a:cxn>
              <a:cxn ang="0">
                <a:pos x="0" y="0"/>
              </a:cxn>
              <a:cxn ang="0">
                <a:pos x="3" y="5"/>
              </a:cxn>
              <a:cxn ang="0">
                <a:pos x="3" y="6"/>
              </a:cxn>
              <a:cxn ang="0">
                <a:pos x="5" y="6"/>
              </a:cxn>
              <a:cxn ang="0">
                <a:pos x="5" y="5"/>
              </a:cxn>
              <a:cxn ang="0">
                <a:pos x="3" y="1"/>
              </a:cxn>
              <a:cxn ang="0">
                <a:pos x="2" y="0"/>
              </a:cxn>
            </a:cxnLst>
            <a:rect l="0" t="0" r="r" b="b"/>
            <a:pathLst>
              <a:path w="5" h="6">
                <a:moveTo>
                  <a:pt x="2" y="0"/>
                </a:moveTo>
                <a:lnTo>
                  <a:pt x="0" y="0"/>
                </a:lnTo>
                <a:lnTo>
                  <a:pt x="3" y="5"/>
                </a:lnTo>
                <a:lnTo>
                  <a:pt x="3" y="6"/>
                </a:lnTo>
                <a:lnTo>
                  <a:pt x="5" y="6"/>
                </a:lnTo>
                <a:lnTo>
                  <a:pt x="5" y="5"/>
                </a:lnTo>
                <a:lnTo>
                  <a:pt x="3" y="1"/>
                </a:lnTo>
                <a:lnTo>
                  <a:pt x="2"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97" name="Freeform 136"/>
          <p:cNvSpPr>
            <a:spLocks/>
          </p:cNvSpPr>
          <p:nvPr/>
        </p:nvSpPr>
        <p:spPr bwMode="auto">
          <a:xfrm>
            <a:off x="5388414" y="3781988"/>
            <a:ext cx="5209" cy="6474"/>
          </a:xfrm>
          <a:custGeom>
            <a:avLst/>
            <a:gdLst/>
            <a:ahLst/>
            <a:cxnLst>
              <a:cxn ang="0">
                <a:pos x="2" y="0"/>
              </a:cxn>
              <a:cxn ang="0">
                <a:pos x="0" y="0"/>
              </a:cxn>
              <a:cxn ang="0">
                <a:pos x="3" y="5"/>
              </a:cxn>
              <a:cxn ang="0">
                <a:pos x="3" y="6"/>
              </a:cxn>
              <a:cxn ang="0">
                <a:pos x="5" y="6"/>
              </a:cxn>
              <a:cxn ang="0">
                <a:pos x="5" y="5"/>
              </a:cxn>
              <a:cxn ang="0">
                <a:pos x="3" y="1"/>
              </a:cxn>
              <a:cxn ang="0">
                <a:pos x="2" y="0"/>
              </a:cxn>
            </a:cxnLst>
            <a:rect l="0" t="0" r="r" b="b"/>
            <a:pathLst>
              <a:path w="5" h="6">
                <a:moveTo>
                  <a:pt x="2" y="0"/>
                </a:moveTo>
                <a:lnTo>
                  <a:pt x="0" y="0"/>
                </a:lnTo>
                <a:lnTo>
                  <a:pt x="3" y="5"/>
                </a:lnTo>
                <a:lnTo>
                  <a:pt x="3" y="6"/>
                </a:lnTo>
                <a:lnTo>
                  <a:pt x="5" y="6"/>
                </a:lnTo>
                <a:lnTo>
                  <a:pt x="5" y="5"/>
                </a:lnTo>
                <a:lnTo>
                  <a:pt x="3" y="1"/>
                </a:lnTo>
                <a:lnTo>
                  <a:pt x="2"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98" name="Freeform 137"/>
          <p:cNvSpPr>
            <a:spLocks/>
          </p:cNvSpPr>
          <p:nvPr/>
        </p:nvSpPr>
        <p:spPr bwMode="auto">
          <a:xfrm>
            <a:off x="5391540" y="3752854"/>
            <a:ext cx="20836" cy="29134"/>
          </a:xfrm>
          <a:custGeom>
            <a:avLst/>
            <a:gdLst/>
            <a:ahLst/>
            <a:cxnLst>
              <a:cxn ang="0">
                <a:pos x="10" y="17"/>
              </a:cxn>
              <a:cxn ang="0">
                <a:pos x="14" y="15"/>
              </a:cxn>
              <a:cxn ang="0">
                <a:pos x="12" y="17"/>
              </a:cxn>
              <a:cxn ang="0">
                <a:pos x="14" y="18"/>
              </a:cxn>
              <a:cxn ang="0">
                <a:pos x="14" y="25"/>
              </a:cxn>
              <a:cxn ang="0">
                <a:pos x="15" y="27"/>
              </a:cxn>
              <a:cxn ang="0">
                <a:pos x="17" y="27"/>
              </a:cxn>
              <a:cxn ang="0">
                <a:pos x="17" y="23"/>
              </a:cxn>
              <a:cxn ang="0">
                <a:pos x="19" y="22"/>
              </a:cxn>
              <a:cxn ang="0">
                <a:pos x="19" y="20"/>
              </a:cxn>
              <a:cxn ang="0">
                <a:pos x="17" y="18"/>
              </a:cxn>
              <a:cxn ang="0">
                <a:pos x="19" y="18"/>
              </a:cxn>
              <a:cxn ang="0">
                <a:pos x="20" y="17"/>
              </a:cxn>
              <a:cxn ang="0">
                <a:pos x="19" y="15"/>
              </a:cxn>
              <a:cxn ang="0">
                <a:pos x="19" y="13"/>
              </a:cxn>
              <a:cxn ang="0">
                <a:pos x="17" y="12"/>
              </a:cxn>
              <a:cxn ang="0">
                <a:pos x="15" y="10"/>
              </a:cxn>
              <a:cxn ang="0">
                <a:pos x="10" y="7"/>
              </a:cxn>
              <a:cxn ang="0">
                <a:pos x="10" y="5"/>
              </a:cxn>
              <a:cxn ang="0">
                <a:pos x="9" y="3"/>
              </a:cxn>
              <a:cxn ang="0">
                <a:pos x="10" y="3"/>
              </a:cxn>
              <a:cxn ang="0">
                <a:pos x="12" y="5"/>
              </a:cxn>
              <a:cxn ang="0">
                <a:pos x="15" y="7"/>
              </a:cxn>
              <a:cxn ang="0">
                <a:pos x="15" y="10"/>
              </a:cxn>
              <a:cxn ang="0">
                <a:pos x="19" y="10"/>
              </a:cxn>
              <a:cxn ang="0">
                <a:pos x="17" y="8"/>
              </a:cxn>
              <a:cxn ang="0">
                <a:pos x="14" y="5"/>
              </a:cxn>
              <a:cxn ang="0">
                <a:pos x="12" y="3"/>
              </a:cxn>
              <a:cxn ang="0">
                <a:pos x="10" y="0"/>
              </a:cxn>
              <a:cxn ang="0">
                <a:pos x="9" y="2"/>
              </a:cxn>
              <a:cxn ang="0">
                <a:pos x="5" y="2"/>
              </a:cxn>
              <a:cxn ang="0">
                <a:pos x="4" y="3"/>
              </a:cxn>
              <a:cxn ang="0">
                <a:pos x="2" y="0"/>
              </a:cxn>
              <a:cxn ang="0">
                <a:pos x="0" y="0"/>
              </a:cxn>
              <a:cxn ang="0">
                <a:pos x="0" y="2"/>
              </a:cxn>
              <a:cxn ang="0">
                <a:pos x="2" y="3"/>
              </a:cxn>
              <a:cxn ang="0">
                <a:pos x="4" y="5"/>
              </a:cxn>
              <a:cxn ang="0">
                <a:pos x="9" y="13"/>
              </a:cxn>
              <a:cxn ang="0">
                <a:pos x="10" y="17"/>
              </a:cxn>
            </a:cxnLst>
            <a:rect l="0" t="0" r="r" b="b"/>
            <a:pathLst>
              <a:path w="20" h="27">
                <a:moveTo>
                  <a:pt x="10" y="17"/>
                </a:moveTo>
                <a:lnTo>
                  <a:pt x="14" y="15"/>
                </a:lnTo>
                <a:lnTo>
                  <a:pt x="12" y="17"/>
                </a:lnTo>
                <a:lnTo>
                  <a:pt x="14" y="18"/>
                </a:lnTo>
                <a:lnTo>
                  <a:pt x="14" y="25"/>
                </a:lnTo>
                <a:lnTo>
                  <a:pt x="15" y="27"/>
                </a:lnTo>
                <a:lnTo>
                  <a:pt x="17" y="27"/>
                </a:lnTo>
                <a:lnTo>
                  <a:pt x="17" y="23"/>
                </a:lnTo>
                <a:lnTo>
                  <a:pt x="19" y="22"/>
                </a:lnTo>
                <a:lnTo>
                  <a:pt x="19" y="20"/>
                </a:lnTo>
                <a:lnTo>
                  <a:pt x="17" y="18"/>
                </a:lnTo>
                <a:lnTo>
                  <a:pt x="19" y="18"/>
                </a:lnTo>
                <a:lnTo>
                  <a:pt x="20" y="17"/>
                </a:lnTo>
                <a:lnTo>
                  <a:pt x="19" y="15"/>
                </a:lnTo>
                <a:lnTo>
                  <a:pt x="19" y="13"/>
                </a:lnTo>
                <a:lnTo>
                  <a:pt x="17" y="12"/>
                </a:lnTo>
                <a:lnTo>
                  <a:pt x="15" y="10"/>
                </a:lnTo>
                <a:lnTo>
                  <a:pt x="10" y="7"/>
                </a:lnTo>
                <a:lnTo>
                  <a:pt x="10" y="5"/>
                </a:lnTo>
                <a:lnTo>
                  <a:pt x="9" y="3"/>
                </a:lnTo>
                <a:lnTo>
                  <a:pt x="10" y="3"/>
                </a:lnTo>
                <a:lnTo>
                  <a:pt x="12" y="5"/>
                </a:lnTo>
                <a:lnTo>
                  <a:pt x="15" y="7"/>
                </a:lnTo>
                <a:lnTo>
                  <a:pt x="15" y="10"/>
                </a:lnTo>
                <a:lnTo>
                  <a:pt x="19" y="10"/>
                </a:lnTo>
                <a:lnTo>
                  <a:pt x="17" y="8"/>
                </a:lnTo>
                <a:lnTo>
                  <a:pt x="14" y="5"/>
                </a:lnTo>
                <a:lnTo>
                  <a:pt x="12" y="3"/>
                </a:lnTo>
                <a:lnTo>
                  <a:pt x="10" y="0"/>
                </a:lnTo>
                <a:lnTo>
                  <a:pt x="9" y="2"/>
                </a:lnTo>
                <a:lnTo>
                  <a:pt x="5" y="2"/>
                </a:lnTo>
                <a:lnTo>
                  <a:pt x="4" y="3"/>
                </a:lnTo>
                <a:lnTo>
                  <a:pt x="2" y="0"/>
                </a:lnTo>
                <a:lnTo>
                  <a:pt x="0" y="0"/>
                </a:lnTo>
                <a:lnTo>
                  <a:pt x="0" y="2"/>
                </a:lnTo>
                <a:lnTo>
                  <a:pt x="2" y="3"/>
                </a:lnTo>
                <a:lnTo>
                  <a:pt x="4" y="5"/>
                </a:lnTo>
                <a:lnTo>
                  <a:pt x="9" y="13"/>
                </a:lnTo>
                <a:lnTo>
                  <a:pt x="10" y="17"/>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99" name="Freeform 138"/>
          <p:cNvSpPr>
            <a:spLocks/>
          </p:cNvSpPr>
          <p:nvPr/>
        </p:nvSpPr>
        <p:spPr bwMode="auto">
          <a:xfrm>
            <a:off x="5391540" y="3752854"/>
            <a:ext cx="20836" cy="29134"/>
          </a:xfrm>
          <a:custGeom>
            <a:avLst/>
            <a:gdLst/>
            <a:ahLst/>
            <a:cxnLst>
              <a:cxn ang="0">
                <a:pos x="10" y="17"/>
              </a:cxn>
              <a:cxn ang="0">
                <a:pos x="14" y="15"/>
              </a:cxn>
              <a:cxn ang="0">
                <a:pos x="12" y="17"/>
              </a:cxn>
              <a:cxn ang="0">
                <a:pos x="14" y="18"/>
              </a:cxn>
              <a:cxn ang="0">
                <a:pos x="14" y="25"/>
              </a:cxn>
              <a:cxn ang="0">
                <a:pos x="15" y="27"/>
              </a:cxn>
              <a:cxn ang="0">
                <a:pos x="17" y="27"/>
              </a:cxn>
              <a:cxn ang="0">
                <a:pos x="17" y="23"/>
              </a:cxn>
              <a:cxn ang="0">
                <a:pos x="19" y="22"/>
              </a:cxn>
              <a:cxn ang="0">
                <a:pos x="19" y="20"/>
              </a:cxn>
              <a:cxn ang="0">
                <a:pos x="17" y="18"/>
              </a:cxn>
              <a:cxn ang="0">
                <a:pos x="19" y="18"/>
              </a:cxn>
              <a:cxn ang="0">
                <a:pos x="20" y="17"/>
              </a:cxn>
              <a:cxn ang="0">
                <a:pos x="19" y="15"/>
              </a:cxn>
              <a:cxn ang="0">
                <a:pos x="19" y="13"/>
              </a:cxn>
              <a:cxn ang="0">
                <a:pos x="17" y="12"/>
              </a:cxn>
              <a:cxn ang="0">
                <a:pos x="15" y="10"/>
              </a:cxn>
              <a:cxn ang="0">
                <a:pos x="10" y="7"/>
              </a:cxn>
              <a:cxn ang="0">
                <a:pos x="10" y="5"/>
              </a:cxn>
              <a:cxn ang="0">
                <a:pos x="9" y="3"/>
              </a:cxn>
              <a:cxn ang="0">
                <a:pos x="10" y="3"/>
              </a:cxn>
              <a:cxn ang="0">
                <a:pos x="12" y="5"/>
              </a:cxn>
              <a:cxn ang="0">
                <a:pos x="15" y="7"/>
              </a:cxn>
              <a:cxn ang="0">
                <a:pos x="15" y="10"/>
              </a:cxn>
              <a:cxn ang="0">
                <a:pos x="19" y="10"/>
              </a:cxn>
              <a:cxn ang="0">
                <a:pos x="17" y="8"/>
              </a:cxn>
              <a:cxn ang="0">
                <a:pos x="14" y="5"/>
              </a:cxn>
              <a:cxn ang="0">
                <a:pos x="12" y="3"/>
              </a:cxn>
              <a:cxn ang="0">
                <a:pos x="10" y="0"/>
              </a:cxn>
              <a:cxn ang="0">
                <a:pos x="9" y="2"/>
              </a:cxn>
              <a:cxn ang="0">
                <a:pos x="5" y="2"/>
              </a:cxn>
              <a:cxn ang="0">
                <a:pos x="4" y="3"/>
              </a:cxn>
              <a:cxn ang="0">
                <a:pos x="2" y="0"/>
              </a:cxn>
              <a:cxn ang="0">
                <a:pos x="0" y="0"/>
              </a:cxn>
              <a:cxn ang="0">
                <a:pos x="0" y="2"/>
              </a:cxn>
              <a:cxn ang="0">
                <a:pos x="2" y="3"/>
              </a:cxn>
              <a:cxn ang="0">
                <a:pos x="4" y="5"/>
              </a:cxn>
              <a:cxn ang="0">
                <a:pos x="9" y="13"/>
              </a:cxn>
              <a:cxn ang="0">
                <a:pos x="10" y="17"/>
              </a:cxn>
            </a:cxnLst>
            <a:rect l="0" t="0" r="r" b="b"/>
            <a:pathLst>
              <a:path w="20" h="27">
                <a:moveTo>
                  <a:pt x="10" y="17"/>
                </a:moveTo>
                <a:lnTo>
                  <a:pt x="14" y="15"/>
                </a:lnTo>
                <a:lnTo>
                  <a:pt x="12" y="17"/>
                </a:lnTo>
                <a:lnTo>
                  <a:pt x="14" y="18"/>
                </a:lnTo>
                <a:lnTo>
                  <a:pt x="14" y="25"/>
                </a:lnTo>
                <a:lnTo>
                  <a:pt x="15" y="27"/>
                </a:lnTo>
                <a:lnTo>
                  <a:pt x="17" y="27"/>
                </a:lnTo>
                <a:lnTo>
                  <a:pt x="17" y="23"/>
                </a:lnTo>
                <a:lnTo>
                  <a:pt x="19" y="22"/>
                </a:lnTo>
                <a:lnTo>
                  <a:pt x="19" y="20"/>
                </a:lnTo>
                <a:lnTo>
                  <a:pt x="17" y="18"/>
                </a:lnTo>
                <a:lnTo>
                  <a:pt x="19" y="18"/>
                </a:lnTo>
                <a:lnTo>
                  <a:pt x="20" y="17"/>
                </a:lnTo>
                <a:lnTo>
                  <a:pt x="19" y="15"/>
                </a:lnTo>
                <a:lnTo>
                  <a:pt x="19" y="13"/>
                </a:lnTo>
                <a:lnTo>
                  <a:pt x="17" y="12"/>
                </a:lnTo>
                <a:lnTo>
                  <a:pt x="15" y="10"/>
                </a:lnTo>
                <a:lnTo>
                  <a:pt x="10" y="7"/>
                </a:lnTo>
                <a:lnTo>
                  <a:pt x="10" y="5"/>
                </a:lnTo>
                <a:lnTo>
                  <a:pt x="9" y="3"/>
                </a:lnTo>
                <a:lnTo>
                  <a:pt x="10" y="3"/>
                </a:lnTo>
                <a:lnTo>
                  <a:pt x="12" y="5"/>
                </a:lnTo>
                <a:lnTo>
                  <a:pt x="15" y="7"/>
                </a:lnTo>
                <a:lnTo>
                  <a:pt x="15" y="10"/>
                </a:lnTo>
                <a:lnTo>
                  <a:pt x="19" y="10"/>
                </a:lnTo>
                <a:lnTo>
                  <a:pt x="17" y="8"/>
                </a:lnTo>
                <a:lnTo>
                  <a:pt x="14" y="5"/>
                </a:lnTo>
                <a:lnTo>
                  <a:pt x="12" y="3"/>
                </a:lnTo>
                <a:lnTo>
                  <a:pt x="10" y="0"/>
                </a:lnTo>
                <a:lnTo>
                  <a:pt x="9" y="2"/>
                </a:lnTo>
                <a:lnTo>
                  <a:pt x="5" y="2"/>
                </a:lnTo>
                <a:lnTo>
                  <a:pt x="4" y="3"/>
                </a:lnTo>
                <a:lnTo>
                  <a:pt x="2" y="0"/>
                </a:lnTo>
                <a:lnTo>
                  <a:pt x="0" y="0"/>
                </a:lnTo>
                <a:lnTo>
                  <a:pt x="0" y="2"/>
                </a:lnTo>
                <a:lnTo>
                  <a:pt x="2" y="3"/>
                </a:lnTo>
                <a:lnTo>
                  <a:pt x="4" y="5"/>
                </a:lnTo>
                <a:lnTo>
                  <a:pt x="9" y="13"/>
                </a:lnTo>
                <a:lnTo>
                  <a:pt x="10" y="17"/>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00" name="Freeform 139"/>
          <p:cNvSpPr>
            <a:spLocks/>
          </p:cNvSpPr>
          <p:nvPr/>
        </p:nvSpPr>
        <p:spPr bwMode="auto">
          <a:xfrm>
            <a:off x="5391540" y="3774435"/>
            <a:ext cx="20836" cy="29134"/>
          </a:xfrm>
          <a:custGeom>
            <a:avLst/>
            <a:gdLst/>
            <a:ahLst/>
            <a:cxnLst>
              <a:cxn ang="0">
                <a:pos x="12" y="20"/>
              </a:cxn>
              <a:cxn ang="0">
                <a:pos x="14" y="18"/>
              </a:cxn>
              <a:cxn ang="0">
                <a:pos x="14" y="20"/>
              </a:cxn>
              <a:cxn ang="0">
                <a:pos x="15" y="22"/>
              </a:cxn>
              <a:cxn ang="0">
                <a:pos x="17" y="25"/>
              </a:cxn>
              <a:cxn ang="0">
                <a:pos x="19" y="25"/>
              </a:cxn>
              <a:cxn ang="0">
                <a:pos x="20" y="27"/>
              </a:cxn>
              <a:cxn ang="0">
                <a:pos x="20" y="25"/>
              </a:cxn>
              <a:cxn ang="0">
                <a:pos x="19" y="20"/>
              </a:cxn>
              <a:cxn ang="0">
                <a:pos x="19" y="18"/>
              </a:cxn>
              <a:cxn ang="0">
                <a:pos x="17" y="13"/>
              </a:cxn>
              <a:cxn ang="0">
                <a:pos x="10" y="5"/>
              </a:cxn>
              <a:cxn ang="0">
                <a:pos x="9" y="3"/>
              </a:cxn>
              <a:cxn ang="0">
                <a:pos x="7" y="2"/>
              </a:cxn>
              <a:cxn ang="0">
                <a:pos x="4" y="0"/>
              </a:cxn>
              <a:cxn ang="0">
                <a:pos x="2" y="3"/>
              </a:cxn>
              <a:cxn ang="0">
                <a:pos x="2" y="0"/>
              </a:cxn>
              <a:cxn ang="0">
                <a:pos x="0" y="0"/>
              </a:cxn>
              <a:cxn ang="0">
                <a:pos x="0" y="5"/>
              </a:cxn>
              <a:cxn ang="0">
                <a:pos x="0" y="7"/>
              </a:cxn>
              <a:cxn ang="0">
                <a:pos x="2" y="8"/>
              </a:cxn>
              <a:cxn ang="0">
                <a:pos x="4" y="7"/>
              </a:cxn>
              <a:cxn ang="0">
                <a:pos x="4" y="8"/>
              </a:cxn>
              <a:cxn ang="0">
                <a:pos x="5" y="10"/>
              </a:cxn>
              <a:cxn ang="0">
                <a:pos x="7" y="10"/>
              </a:cxn>
              <a:cxn ang="0">
                <a:pos x="7" y="13"/>
              </a:cxn>
              <a:cxn ang="0">
                <a:pos x="9" y="17"/>
              </a:cxn>
              <a:cxn ang="0">
                <a:pos x="10" y="17"/>
              </a:cxn>
              <a:cxn ang="0">
                <a:pos x="10" y="18"/>
              </a:cxn>
              <a:cxn ang="0">
                <a:pos x="12" y="17"/>
              </a:cxn>
              <a:cxn ang="0">
                <a:pos x="12" y="18"/>
              </a:cxn>
              <a:cxn ang="0">
                <a:pos x="12" y="20"/>
              </a:cxn>
            </a:cxnLst>
            <a:rect l="0" t="0" r="r" b="b"/>
            <a:pathLst>
              <a:path w="20" h="27">
                <a:moveTo>
                  <a:pt x="12" y="20"/>
                </a:moveTo>
                <a:lnTo>
                  <a:pt x="14" y="18"/>
                </a:lnTo>
                <a:lnTo>
                  <a:pt x="14" y="20"/>
                </a:lnTo>
                <a:lnTo>
                  <a:pt x="15" y="22"/>
                </a:lnTo>
                <a:lnTo>
                  <a:pt x="17" y="25"/>
                </a:lnTo>
                <a:lnTo>
                  <a:pt x="19" y="25"/>
                </a:lnTo>
                <a:lnTo>
                  <a:pt x="20" y="27"/>
                </a:lnTo>
                <a:lnTo>
                  <a:pt x="20" y="25"/>
                </a:lnTo>
                <a:lnTo>
                  <a:pt x="19" y="20"/>
                </a:lnTo>
                <a:lnTo>
                  <a:pt x="19" y="18"/>
                </a:lnTo>
                <a:lnTo>
                  <a:pt x="17" y="13"/>
                </a:lnTo>
                <a:lnTo>
                  <a:pt x="10" y="5"/>
                </a:lnTo>
                <a:lnTo>
                  <a:pt x="9" y="3"/>
                </a:lnTo>
                <a:lnTo>
                  <a:pt x="7" y="2"/>
                </a:lnTo>
                <a:lnTo>
                  <a:pt x="4" y="0"/>
                </a:lnTo>
                <a:lnTo>
                  <a:pt x="2" y="3"/>
                </a:lnTo>
                <a:lnTo>
                  <a:pt x="2" y="0"/>
                </a:lnTo>
                <a:lnTo>
                  <a:pt x="0" y="0"/>
                </a:lnTo>
                <a:lnTo>
                  <a:pt x="0" y="5"/>
                </a:lnTo>
                <a:lnTo>
                  <a:pt x="0" y="7"/>
                </a:lnTo>
                <a:lnTo>
                  <a:pt x="2" y="8"/>
                </a:lnTo>
                <a:lnTo>
                  <a:pt x="4" y="7"/>
                </a:lnTo>
                <a:lnTo>
                  <a:pt x="4" y="8"/>
                </a:lnTo>
                <a:lnTo>
                  <a:pt x="5" y="10"/>
                </a:lnTo>
                <a:lnTo>
                  <a:pt x="7" y="10"/>
                </a:lnTo>
                <a:lnTo>
                  <a:pt x="7" y="13"/>
                </a:lnTo>
                <a:lnTo>
                  <a:pt x="9" y="17"/>
                </a:lnTo>
                <a:lnTo>
                  <a:pt x="10" y="17"/>
                </a:lnTo>
                <a:lnTo>
                  <a:pt x="10" y="18"/>
                </a:lnTo>
                <a:lnTo>
                  <a:pt x="12" y="17"/>
                </a:lnTo>
                <a:lnTo>
                  <a:pt x="12" y="18"/>
                </a:lnTo>
                <a:lnTo>
                  <a:pt x="12" y="2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01" name="Freeform 140"/>
          <p:cNvSpPr>
            <a:spLocks/>
          </p:cNvSpPr>
          <p:nvPr/>
        </p:nvSpPr>
        <p:spPr bwMode="auto">
          <a:xfrm>
            <a:off x="5391540" y="3774435"/>
            <a:ext cx="20836" cy="29134"/>
          </a:xfrm>
          <a:custGeom>
            <a:avLst/>
            <a:gdLst/>
            <a:ahLst/>
            <a:cxnLst>
              <a:cxn ang="0">
                <a:pos x="12" y="20"/>
              </a:cxn>
              <a:cxn ang="0">
                <a:pos x="14" y="18"/>
              </a:cxn>
              <a:cxn ang="0">
                <a:pos x="14" y="20"/>
              </a:cxn>
              <a:cxn ang="0">
                <a:pos x="15" y="22"/>
              </a:cxn>
              <a:cxn ang="0">
                <a:pos x="17" y="25"/>
              </a:cxn>
              <a:cxn ang="0">
                <a:pos x="19" y="25"/>
              </a:cxn>
              <a:cxn ang="0">
                <a:pos x="20" y="27"/>
              </a:cxn>
              <a:cxn ang="0">
                <a:pos x="20" y="25"/>
              </a:cxn>
              <a:cxn ang="0">
                <a:pos x="19" y="20"/>
              </a:cxn>
              <a:cxn ang="0">
                <a:pos x="19" y="18"/>
              </a:cxn>
              <a:cxn ang="0">
                <a:pos x="17" y="13"/>
              </a:cxn>
              <a:cxn ang="0">
                <a:pos x="10" y="5"/>
              </a:cxn>
              <a:cxn ang="0">
                <a:pos x="9" y="3"/>
              </a:cxn>
              <a:cxn ang="0">
                <a:pos x="7" y="2"/>
              </a:cxn>
              <a:cxn ang="0">
                <a:pos x="4" y="0"/>
              </a:cxn>
              <a:cxn ang="0">
                <a:pos x="2" y="3"/>
              </a:cxn>
              <a:cxn ang="0">
                <a:pos x="2" y="0"/>
              </a:cxn>
              <a:cxn ang="0">
                <a:pos x="0" y="0"/>
              </a:cxn>
              <a:cxn ang="0">
                <a:pos x="0" y="5"/>
              </a:cxn>
              <a:cxn ang="0">
                <a:pos x="0" y="7"/>
              </a:cxn>
              <a:cxn ang="0">
                <a:pos x="2" y="8"/>
              </a:cxn>
              <a:cxn ang="0">
                <a:pos x="4" y="7"/>
              </a:cxn>
              <a:cxn ang="0">
                <a:pos x="4" y="8"/>
              </a:cxn>
              <a:cxn ang="0">
                <a:pos x="5" y="10"/>
              </a:cxn>
              <a:cxn ang="0">
                <a:pos x="7" y="10"/>
              </a:cxn>
              <a:cxn ang="0">
                <a:pos x="7" y="13"/>
              </a:cxn>
              <a:cxn ang="0">
                <a:pos x="9" y="17"/>
              </a:cxn>
              <a:cxn ang="0">
                <a:pos x="10" y="17"/>
              </a:cxn>
              <a:cxn ang="0">
                <a:pos x="10" y="18"/>
              </a:cxn>
              <a:cxn ang="0">
                <a:pos x="12" y="17"/>
              </a:cxn>
              <a:cxn ang="0">
                <a:pos x="12" y="18"/>
              </a:cxn>
              <a:cxn ang="0">
                <a:pos x="12" y="20"/>
              </a:cxn>
            </a:cxnLst>
            <a:rect l="0" t="0" r="r" b="b"/>
            <a:pathLst>
              <a:path w="20" h="27">
                <a:moveTo>
                  <a:pt x="12" y="20"/>
                </a:moveTo>
                <a:lnTo>
                  <a:pt x="14" y="18"/>
                </a:lnTo>
                <a:lnTo>
                  <a:pt x="14" y="20"/>
                </a:lnTo>
                <a:lnTo>
                  <a:pt x="15" y="22"/>
                </a:lnTo>
                <a:lnTo>
                  <a:pt x="17" y="25"/>
                </a:lnTo>
                <a:lnTo>
                  <a:pt x="19" y="25"/>
                </a:lnTo>
                <a:lnTo>
                  <a:pt x="20" y="27"/>
                </a:lnTo>
                <a:lnTo>
                  <a:pt x="20" y="25"/>
                </a:lnTo>
                <a:lnTo>
                  <a:pt x="19" y="20"/>
                </a:lnTo>
                <a:lnTo>
                  <a:pt x="19" y="18"/>
                </a:lnTo>
                <a:lnTo>
                  <a:pt x="17" y="13"/>
                </a:lnTo>
                <a:lnTo>
                  <a:pt x="10" y="5"/>
                </a:lnTo>
                <a:lnTo>
                  <a:pt x="9" y="3"/>
                </a:lnTo>
                <a:lnTo>
                  <a:pt x="7" y="2"/>
                </a:lnTo>
                <a:lnTo>
                  <a:pt x="4" y="0"/>
                </a:lnTo>
                <a:lnTo>
                  <a:pt x="2" y="3"/>
                </a:lnTo>
                <a:lnTo>
                  <a:pt x="2" y="0"/>
                </a:lnTo>
                <a:lnTo>
                  <a:pt x="0" y="0"/>
                </a:lnTo>
                <a:lnTo>
                  <a:pt x="0" y="5"/>
                </a:lnTo>
                <a:lnTo>
                  <a:pt x="0" y="7"/>
                </a:lnTo>
                <a:lnTo>
                  <a:pt x="2" y="8"/>
                </a:lnTo>
                <a:lnTo>
                  <a:pt x="4" y="7"/>
                </a:lnTo>
                <a:lnTo>
                  <a:pt x="4" y="8"/>
                </a:lnTo>
                <a:lnTo>
                  <a:pt x="5" y="10"/>
                </a:lnTo>
                <a:lnTo>
                  <a:pt x="7" y="10"/>
                </a:lnTo>
                <a:lnTo>
                  <a:pt x="7" y="13"/>
                </a:lnTo>
                <a:lnTo>
                  <a:pt x="9" y="17"/>
                </a:lnTo>
                <a:lnTo>
                  <a:pt x="10" y="17"/>
                </a:lnTo>
                <a:lnTo>
                  <a:pt x="10" y="18"/>
                </a:lnTo>
                <a:lnTo>
                  <a:pt x="12" y="17"/>
                </a:lnTo>
                <a:lnTo>
                  <a:pt x="12" y="18"/>
                </a:lnTo>
                <a:lnTo>
                  <a:pt x="12" y="2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02" name="Freeform 141"/>
          <p:cNvSpPr>
            <a:spLocks/>
          </p:cNvSpPr>
          <p:nvPr/>
        </p:nvSpPr>
        <p:spPr bwMode="auto">
          <a:xfrm>
            <a:off x="5400916" y="3774435"/>
            <a:ext cx="1042" cy="3237"/>
          </a:xfrm>
          <a:custGeom>
            <a:avLst/>
            <a:gdLst/>
            <a:ahLst/>
            <a:cxnLst>
              <a:cxn ang="0">
                <a:pos x="0" y="0"/>
              </a:cxn>
              <a:cxn ang="0">
                <a:pos x="0" y="2"/>
              </a:cxn>
              <a:cxn ang="0">
                <a:pos x="1" y="3"/>
              </a:cxn>
              <a:cxn ang="0">
                <a:pos x="0" y="0"/>
              </a:cxn>
            </a:cxnLst>
            <a:rect l="0" t="0" r="r" b="b"/>
            <a:pathLst>
              <a:path w="1" h="3">
                <a:moveTo>
                  <a:pt x="0" y="0"/>
                </a:moveTo>
                <a:lnTo>
                  <a:pt x="0" y="2"/>
                </a:lnTo>
                <a:lnTo>
                  <a:pt x="1" y="3"/>
                </a:lnTo>
                <a:lnTo>
                  <a:pt x="0"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03" name="Freeform 142"/>
          <p:cNvSpPr>
            <a:spLocks/>
          </p:cNvSpPr>
          <p:nvPr/>
        </p:nvSpPr>
        <p:spPr bwMode="auto">
          <a:xfrm>
            <a:off x="5400916" y="3774435"/>
            <a:ext cx="1042" cy="3237"/>
          </a:xfrm>
          <a:custGeom>
            <a:avLst/>
            <a:gdLst/>
            <a:ahLst/>
            <a:cxnLst>
              <a:cxn ang="0">
                <a:pos x="0" y="0"/>
              </a:cxn>
              <a:cxn ang="0">
                <a:pos x="0" y="2"/>
              </a:cxn>
              <a:cxn ang="0">
                <a:pos x="1" y="3"/>
              </a:cxn>
              <a:cxn ang="0">
                <a:pos x="0" y="0"/>
              </a:cxn>
            </a:cxnLst>
            <a:rect l="0" t="0" r="r" b="b"/>
            <a:pathLst>
              <a:path w="1" h="3">
                <a:moveTo>
                  <a:pt x="0" y="0"/>
                </a:moveTo>
                <a:lnTo>
                  <a:pt x="0" y="2"/>
                </a:lnTo>
                <a:lnTo>
                  <a:pt x="1" y="3"/>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04" name="Freeform 143"/>
          <p:cNvSpPr>
            <a:spLocks/>
          </p:cNvSpPr>
          <p:nvPr/>
        </p:nvSpPr>
        <p:spPr bwMode="auto">
          <a:xfrm>
            <a:off x="5404041" y="3760407"/>
            <a:ext cx="2084" cy="1079"/>
          </a:xfrm>
          <a:custGeom>
            <a:avLst/>
            <a:gdLst/>
            <a:ahLst/>
            <a:cxnLst>
              <a:cxn ang="0">
                <a:pos x="0" y="0"/>
              </a:cxn>
              <a:cxn ang="0">
                <a:pos x="0" y="0"/>
              </a:cxn>
              <a:cxn ang="0">
                <a:pos x="2" y="1"/>
              </a:cxn>
              <a:cxn ang="0">
                <a:pos x="0" y="0"/>
              </a:cxn>
            </a:cxnLst>
            <a:rect l="0" t="0" r="r" b="b"/>
            <a:pathLst>
              <a:path w="2" h="1">
                <a:moveTo>
                  <a:pt x="0" y="0"/>
                </a:moveTo>
                <a:lnTo>
                  <a:pt x="0" y="0"/>
                </a:lnTo>
                <a:lnTo>
                  <a:pt x="2" y="1"/>
                </a:lnTo>
                <a:lnTo>
                  <a:pt x="0"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05" name="Freeform 144"/>
          <p:cNvSpPr>
            <a:spLocks/>
          </p:cNvSpPr>
          <p:nvPr/>
        </p:nvSpPr>
        <p:spPr bwMode="auto">
          <a:xfrm>
            <a:off x="5404041" y="3760407"/>
            <a:ext cx="2084" cy="1079"/>
          </a:xfrm>
          <a:custGeom>
            <a:avLst/>
            <a:gdLst/>
            <a:ahLst/>
            <a:cxnLst>
              <a:cxn ang="0">
                <a:pos x="0" y="0"/>
              </a:cxn>
              <a:cxn ang="0">
                <a:pos x="0" y="0"/>
              </a:cxn>
              <a:cxn ang="0">
                <a:pos x="2" y="1"/>
              </a:cxn>
              <a:cxn ang="0">
                <a:pos x="0" y="0"/>
              </a:cxn>
            </a:cxnLst>
            <a:rect l="0" t="0" r="r" b="b"/>
            <a:pathLst>
              <a:path w="2" h="1">
                <a:moveTo>
                  <a:pt x="0" y="0"/>
                </a:moveTo>
                <a:lnTo>
                  <a:pt x="0" y="0"/>
                </a:lnTo>
                <a:lnTo>
                  <a:pt x="2" y="1"/>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06" name="Freeform 145"/>
          <p:cNvSpPr>
            <a:spLocks/>
          </p:cNvSpPr>
          <p:nvPr/>
        </p:nvSpPr>
        <p:spPr bwMode="auto">
          <a:xfrm>
            <a:off x="5412375" y="3783067"/>
            <a:ext cx="10418" cy="21580"/>
          </a:xfrm>
          <a:custGeom>
            <a:avLst/>
            <a:gdLst/>
            <a:ahLst/>
            <a:cxnLst>
              <a:cxn ang="0">
                <a:pos x="10" y="20"/>
              </a:cxn>
              <a:cxn ang="0">
                <a:pos x="10" y="19"/>
              </a:cxn>
              <a:cxn ang="0">
                <a:pos x="7" y="17"/>
              </a:cxn>
              <a:cxn ang="0">
                <a:pos x="9" y="15"/>
              </a:cxn>
              <a:cxn ang="0">
                <a:pos x="10" y="17"/>
              </a:cxn>
              <a:cxn ang="0">
                <a:pos x="10" y="15"/>
              </a:cxn>
              <a:cxn ang="0">
                <a:pos x="9" y="12"/>
              </a:cxn>
              <a:cxn ang="0">
                <a:pos x="9" y="10"/>
              </a:cxn>
              <a:cxn ang="0">
                <a:pos x="9" y="7"/>
              </a:cxn>
              <a:cxn ang="0">
                <a:pos x="9" y="4"/>
              </a:cxn>
              <a:cxn ang="0">
                <a:pos x="9" y="2"/>
              </a:cxn>
              <a:cxn ang="0">
                <a:pos x="5" y="2"/>
              </a:cxn>
              <a:cxn ang="0">
                <a:pos x="7" y="4"/>
              </a:cxn>
              <a:cxn ang="0">
                <a:pos x="7" y="5"/>
              </a:cxn>
              <a:cxn ang="0">
                <a:pos x="5" y="4"/>
              </a:cxn>
              <a:cxn ang="0">
                <a:pos x="5" y="2"/>
              </a:cxn>
              <a:cxn ang="0">
                <a:pos x="2" y="0"/>
              </a:cxn>
              <a:cxn ang="0">
                <a:pos x="0" y="0"/>
              </a:cxn>
              <a:cxn ang="0">
                <a:pos x="2" y="2"/>
              </a:cxn>
              <a:cxn ang="0">
                <a:pos x="0" y="2"/>
              </a:cxn>
              <a:cxn ang="0">
                <a:pos x="0" y="4"/>
              </a:cxn>
              <a:cxn ang="0">
                <a:pos x="0" y="5"/>
              </a:cxn>
              <a:cxn ang="0">
                <a:pos x="2" y="7"/>
              </a:cxn>
              <a:cxn ang="0">
                <a:pos x="4" y="5"/>
              </a:cxn>
              <a:cxn ang="0">
                <a:pos x="4" y="9"/>
              </a:cxn>
              <a:cxn ang="0">
                <a:pos x="7" y="10"/>
              </a:cxn>
              <a:cxn ang="0">
                <a:pos x="5" y="12"/>
              </a:cxn>
              <a:cxn ang="0">
                <a:pos x="5" y="14"/>
              </a:cxn>
              <a:cxn ang="0">
                <a:pos x="7" y="19"/>
              </a:cxn>
              <a:cxn ang="0">
                <a:pos x="10" y="20"/>
              </a:cxn>
            </a:cxnLst>
            <a:rect l="0" t="0" r="r" b="b"/>
            <a:pathLst>
              <a:path w="10" h="20">
                <a:moveTo>
                  <a:pt x="10" y="20"/>
                </a:moveTo>
                <a:lnTo>
                  <a:pt x="10" y="19"/>
                </a:lnTo>
                <a:lnTo>
                  <a:pt x="7" y="17"/>
                </a:lnTo>
                <a:lnTo>
                  <a:pt x="9" y="15"/>
                </a:lnTo>
                <a:lnTo>
                  <a:pt x="10" y="17"/>
                </a:lnTo>
                <a:lnTo>
                  <a:pt x="10" y="15"/>
                </a:lnTo>
                <a:lnTo>
                  <a:pt x="9" y="12"/>
                </a:lnTo>
                <a:lnTo>
                  <a:pt x="9" y="10"/>
                </a:lnTo>
                <a:lnTo>
                  <a:pt x="9" y="7"/>
                </a:lnTo>
                <a:lnTo>
                  <a:pt x="9" y="4"/>
                </a:lnTo>
                <a:lnTo>
                  <a:pt x="9" y="2"/>
                </a:lnTo>
                <a:lnTo>
                  <a:pt x="5" y="2"/>
                </a:lnTo>
                <a:lnTo>
                  <a:pt x="7" y="4"/>
                </a:lnTo>
                <a:lnTo>
                  <a:pt x="7" y="5"/>
                </a:lnTo>
                <a:lnTo>
                  <a:pt x="5" y="4"/>
                </a:lnTo>
                <a:lnTo>
                  <a:pt x="5" y="2"/>
                </a:lnTo>
                <a:lnTo>
                  <a:pt x="2" y="0"/>
                </a:lnTo>
                <a:lnTo>
                  <a:pt x="0" y="0"/>
                </a:lnTo>
                <a:lnTo>
                  <a:pt x="2" y="2"/>
                </a:lnTo>
                <a:lnTo>
                  <a:pt x="0" y="2"/>
                </a:lnTo>
                <a:lnTo>
                  <a:pt x="0" y="4"/>
                </a:lnTo>
                <a:lnTo>
                  <a:pt x="0" y="5"/>
                </a:lnTo>
                <a:lnTo>
                  <a:pt x="2" y="7"/>
                </a:lnTo>
                <a:lnTo>
                  <a:pt x="4" y="5"/>
                </a:lnTo>
                <a:lnTo>
                  <a:pt x="4" y="9"/>
                </a:lnTo>
                <a:lnTo>
                  <a:pt x="7" y="10"/>
                </a:lnTo>
                <a:lnTo>
                  <a:pt x="5" y="12"/>
                </a:lnTo>
                <a:lnTo>
                  <a:pt x="5" y="14"/>
                </a:lnTo>
                <a:lnTo>
                  <a:pt x="7" y="19"/>
                </a:lnTo>
                <a:lnTo>
                  <a:pt x="10" y="2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07" name="Freeform 146"/>
          <p:cNvSpPr>
            <a:spLocks/>
          </p:cNvSpPr>
          <p:nvPr/>
        </p:nvSpPr>
        <p:spPr bwMode="auto">
          <a:xfrm>
            <a:off x="5412375" y="3783067"/>
            <a:ext cx="10418" cy="21580"/>
          </a:xfrm>
          <a:custGeom>
            <a:avLst/>
            <a:gdLst/>
            <a:ahLst/>
            <a:cxnLst>
              <a:cxn ang="0">
                <a:pos x="10" y="20"/>
              </a:cxn>
              <a:cxn ang="0">
                <a:pos x="10" y="19"/>
              </a:cxn>
              <a:cxn ang="0">
                <a:pos x="7" y="17"/>
              </a:cxn>
              <a:cxn ang="0">
                <a:pos x="9" y="15"/>
              </a:cxn>
              <a:cxn ang="0">
                <a:pos x="10" y="17"/>
              </a:cxn>
              <a:cxn ang="0">
                <a:pos x="10" y="15"/>
              </a:cxn>
              <a:cxn ang="0">
                <a:pos x="9" y="12"/>
              </a:cxn>
              <a:cxn ang="0">
                <a:pos x="9" y="10"/>
              </a:cxn>
              <a:cxn ang="0">
                <a:pos x="9" y="7"/>
              </a:cxn>
              <a:cxn ang="0">
                <a:pos x="9" y="4"/>
              </a:cxn>
              <a:cxn ang="0">
                <a:pos x="9" y="2"/>
              </a:cxn>
              <a:cxn ang="0">
                <a:pos x="5" y="2"/>
              </a:cxn>
              <a:cxn ang="0">
                <a:pos x="7" y="4"/>
              </a:cxn>
              <a:cxn ang="0">
                <a:pos x="7" y="5"/>
              </a:cxn>
              <a:cxn ang="0">
                <a:pos x="5" y="4"/>
              </a:cxn>
              <a:cxn ang="0">
                <a:pos x="5" y="2"/>
              </a:cxn>
              <a:cxn ang="0">
                <a:pos x="2" y="0"/>
              </a:cxn>
              <a:cxn ang="0">
                <a:pos x="0" y="0"/>
              </a:cxn>
              <a:cxn ang="0">
                <a:pos x="2" y="2"/>
              </a:cxn>
              <a:cxn ang="0">
                <a:pos x="0" y="2"/>
              </a:cxn>
              <a:cxn ang="0">
                <a:pos x="0" y="4"/>
              </a:cxn>
              <a:cxn ang="0">
                <a:pos x="0" y="5"/>
              </a:cxn>
              <a:cxn ang="0">
                <a:pos x="2" y="7"/>
              </a:cxn>
              <a:cxn ang="0">
                <a:pos x="4" y="5"/>
              </a:cxn>
              <a:cxn ang="0">
                <a:pos x="4" y="9"/>
              </a:cxn>
              <a:cxn ang="0">
                <a:pos x="7" y="10"/>
              </a:cxn>
              <a:cxn ang="0">
                <a:pos x="5" y="12"/>
              </a:cxn>
              <a:cxn ang="0">
                <a:pos x="5" y="14"/>
              </a:cxn>
              <a:cxn ang="0">
                <a:pos x="7" y="19"/>
              </a:cxn>
              <a:cxn ang="0">
                <a:pos x="10" y="20"/>
              </a:cxn>
            </a:cxnLst>
            <a:rect l="0" t="0" r="r" b="b"/>
            <a:pathLst>
              <a:path w="10" h="20">
                <a:moveTo>
                  <a:pt x="10" y="20"/>
                </a:moveTo>
                <a:lnTo>
                  <a:pt x="10" y="19"/>
                </a:lnTo>
                <a:lnTo>
                  <a:pt x="7" y="17"/>
                </a:lnTo>
                <a:lnTo>
                  <a:pt x="9" y="15"/>
                </a:lnTo>
                <a:lnTo>
                  <a:pt x="10" y="17"/>
                </a:lnTo>
                <a:lnTo>
                  <a:pt x="10" y="15"/>
                </a:lnTo>
                <a:lnTo>
                  <a:pt x="9" y="12"/>
                </a:lnTo>
                <a:lnTo>
                  <a:pt x="9" y="10"/>
                </a:lnTo>
                <a:lnTo>
                  <a:pt x="9" y="7"/>
                </a:lnTo>
                <a:lnTo>
                  <a:pt x="9" y="4"/>
                </a:lnTo>
                <a:lnTo>
                  <a:pt x="9" y="2"/>
                </a:lnTo>
                <a:lnTo>
                  <a:pt x="5" y="2"/>
                </a:lnTo>
                <a:lnTo>
                  <a:pt x="7" y="4"/>
                </a:lnTo>
                <a:lnTo>
                  <a:pt x="7" y="5"/>
                </a:lnTo>
                <a:lnTo>
                  <a:pt x="5" y="4"/>
                </a:lnTo>
                <a:lnTo>
                  <a:pt x="5" y="2"/>
                </a:lnTo>
                <a:lnTo>
                  <a:pt x="2" y="0"/>
                </a:lnTo>
                <a:lnTo>
                  <a:pt x="0" y="0"/>
                </a:lnTo>
                <a:lnTo>
                  <a:pt x="2" y="2"/>
                </a:lnTo>
                <a:lnTo>
                  <a:pt x="0" y="2"/>
                </a:lnTo>
                <a:lnTo>
                  <a:pt x="0" y="4"/>
                </a:lnTo>
                <a:lnTo>
                  <a:pt x="0" y="5"/>
                </a:lnTo>
                <a:lnTo>
                  <a:pt x="2" y="7"/>
                </a:lnTo>
                <a:lnTo>
                  <a:pt x="4" y="5"/>
                </a:lnTo>
                <a:lnTo>
                  <a:pt x="4" y="9"/>
                </a:lnTo>
                <a:lnTo>
                  <a:pt x="7" y="10"/>
                </a:lnTo>
                <a:lnTo>
                  <a:pt x="5" y="12"/>
                </a:lnTo>
                <a:lnTo>
                  <a:pt x="5" y="14"/>
                </a:lnTo>
                <a:lnTo>
                  <a:pt x="7" y="19"/>
                </a:lnTo>
                <a:lnTo>
                  <a:pt x="10" y="2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08" name="Freeform 147"/>
          <p:cNvSpPr>
            <a:spLocks/>
          </p:cNvSpPr>
          <p:nvPr/>
        </p:nvSpPr>
        <p:spPr bwMode="auto">
          <a:xfrm>
            <a:off x="5414459" y="3776593"/>
            <a:ext cx="17710" cy="16185"/>
          </a:xfrm>
          <a:custGeom>
            <a:avLst/>
            <a:gdLst/>
            <a:ahLst/>
            <a:cxnLst>
              <a:cxn ang="0">
                <a:pos x="12" y="15"/>
              </a:cxn>
              <a:cxn ang="0">
                <a:pos x="12" y="11"/>
              </a:cxn>
              <a:cxn ang="0">
                <a:pos x="15" y="11"/>
              </a:cxn>
              <a:cxn ang="0">
                <a:pos x="17" y="10"/>
              </a:cxn>
              <a:cxn ang="0">
                <a:pos x="12" y="6"/>
              </a:cxn>
              <a:cxn ang="0">
                <a:pos x="10" y="5"/>
              </a:cxn>
              <a:cxn ang="0">
                <a:pos x="12" y="5"/>
              </a:cxn>
              <a:cxn ang="0">
                <a:pos x="15" y="6"/>
              </a:cxn>
              <a:cxn ang="0">
                <a:pos x="17" y="8"/>
              </a:cxn>
              <a:cxn ang="0">
                <a:pos x="17" y="5"/>
              </a:cxn>
              <a:cxn ang="0">
                <a:pos x="15" y="3"/>
              </a:cxn>
              <a:cxn ang="0">
                <a:pos x="15" y="1"/>
              </a:cxn>
              <a:cxn ang="0">
                <a:pos x="12" y="0"/>
              </a:cxn>
              <a:cxn ang="0">
                <a:pos x="10" y="0"/>
              </a:cxn>
              <a:cxn ang="0">
                <a:pos x="10" y="1"/>
              </a:cxn>
              <a:cxn ang="0">
                <a:pos x="8" y="1"/>
              </a:cxn>
              <a:cxn ang="0">
                <a:pos x="7" y="1"/>
              </a:cxn>
              <a:cxn ang="0">
                <a:pos x="2" y="1"/>
              </a:cxn>
              <a:cxn ang="0">
                <a:pos x="0" y="3"/>
              </a:cxn>
              <a:cxn ang="0">
                <a:pos x="2" y="5"/>
              </a:cxn>
              <a:cxn ang="0">
                <a:pos x="3" y="5"/>
              </a:cxn>
              <a:cxn ang="0">
                <a:pos x="5" y="6"/>
              </a:cxn>
              <a:cxn ang="0">
                <a:pos x="8" y="11"/>
              </a:cxn>
              <a:cxn ang="0">
                <a:pos x="10" y="13"/>
              </a:cxn>
              <a:cxn ang="0">
                <a:pos x="12" y="15"/>
              </a:cxn>
            </a:cxnLst>
            <a:rect l="0" t="0" r="r" b="b"/>
            <a:pathLst>
              <a:path w="17" h="15">
                <a:moveTo>
                  <a:pt x="12" y="15"/>
                </a:moveTo>
                <a:lnTo>
                  <a:pt x="12" y="11"/>
                </a:lnTo>
                <a:lnTo>
                  <a:pt x="15" y="11"/>
                </a:lnTo>
                <a:lnTo>
                  <a:pt x="17" y="10"/>
                </a:lnTo>
                <a:lnTo>
                  <a:pt x="12" y="6"/>
                </a:lnTo>
                <a:lnTo>
                  <a:pt x="10" y="5"/>
                </a:lnTo>
                <a:lnTo>
                  <a:pt x="12" y="5"/>
                </a:lnTo>
                <a:lnTo>
                  <a:pt x="15" y="6"/>
                </a:lnTo>
                <a:lnTo>
                  <a:pt x="17" y="8"/>
                </a:lnTo>
                <a:lnTo>
                  <a:pt x="17" y="5"/>
                </a:lnTo>
                <a:lnTo>
                  <a:pt x="15" y="3"/>
                </a:lnTo>
                <a:lnTo>
                  <a:pt x="15" y="1"/>
                </a:lnTo>
                <a:lnTo>
                  <a:pt x="12" y="0"/>
                </a:lnTo>
                <a:lnTo>
                  <a:pt x="10" y="0"/>
                </a:lnTo>
                <a:lnTo>
                  <a:pt x="10" y="1"/>
                </a:lnTo>
                <a:lnTo>
                  <a:pt x="8" y="1"/>
                </a:lnTo>
                <a:lnTo>
                  <a:pt x="7" y="1"/>
                </a:lnTo>
                <a:lnTo>
                  <a:pt x="2" y="1"/>
                </a:lnTo>
                <a:lnTo>
                  <a:pt x="0" y="3"/>
                </a:lnTo>
                <a:lnTo>
                  <a:pt x="2" y="5"/>
                </a:lnTo>
                <a:lnTo>
                  <a:pt x="3" y="5"/>
                </a:lnTo>
                <a:lnTo>
                  <a:pt x="5" y="6"/>
                </a:lnTo>
                <a:lnTo>
                  <a:pt x="8" y="11"/>
                </a:lnTo>
                <a:lnTo>
                  <a:pt x="10" y="13"/>
                </a:lnTo>
                <a:lnTo>
                  <a:pt x="12" y="15"/>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09" name="Freeform 148"/>
          <p:cNvSpPr>
            <a:spLocks/>
          </p:cNvSpPr>
          <p:nvPr/>
        </p:nvSpPr>
        <p:spPr bwMode="auto">
          <a:xfrm>
            <a:off x="5414459" y="3776593"/>
            <a:ext cx="17710" cy="16185"/>
          </a:xfrm>
          <a:custGeom>
            <a:avLst/>
            <a:gdLst/>
            <a:ahLst/>
            <a:cxnLst>
              <a:cxn ang="0">
                <a:pos x="12" y="15"/>
              </a:cxn>
              <a:cxn ang="0">
                <a:pos x="12" y="11"/>
              </a:cxn>
              <a:cxn ang="0">
                <a:pos x="15" y="11"/>
              </a:cxn>
              <a:cxn ang="0">
                <a:pos x="17" y="10"/>
              </a:cxn>
              <a:cxn ang="0">
                <a:pos x="12" y="6"/>
              </a:cxn>
              <a:cxn ang="0">
                <a:pos x="10" y="5"/>
              </a:cxn>
              <a:cxn ang="0">
                <a:pos x="12" y="5"/>
              </a:cxn>
              <a:cxn ang="0">
                <a:pos x="15" y="6"/>
              </a:cxn>
              <a:cxn ang="0">
                <a:pos x="17" y="8"/>
              </a:cxn>
              <a:cxn ang="0">
                <a:pos x="17" y="5"/>
              </a:cxn>
              <a:cxn ang="0">
                <a:pos x="15" y="3"/>
              </a:cxn>
              <a:cxn ang="0">
                <a:pos x="15" y="1"/>
              </a:cxn>
              <a:cxn ang="0">
                <a:pos x="12" y="0"/>
              </a:cxn>
              <a:cxn ang="0">
                <a:pos x="10" y="0"/>
              </a:cxn>
              <a:cxn ang="0">
                <a:pos x="10" y="1"/>
              </a:cxn>
              <a:cxn ang="0">
                <a:pos x="8" y="1"/>
              </a:cxn>
              <a:cxn ang="0">
                <a:pos x="7" y="1"/>
              </a:cxn>
              <a:cxn ang="0">
                <a:pos x="2" y="1"/>
              </a:cxn>
              <a:cxn ang="0">
                <a:pos x="0" y="3"/>
              </a:cxn>
              <a:cxn ang="0">
                <a:pos x="2" y="5"/>
              </a:cxn>
              <a:cxn ang="0">
                <a:pos x="3" y="5"/>
              </a:cxn>
              <a:cxn ang="0">
                <a:pos x="5" y="6"/>
              </a:cxn>
              <a:cxn ang="0">
                <a:pos x="8" y="11"/>
              </a:cxn>
              <a:cxn ang="0">
                <a:pos x="10" y="13"/>
              </a:cxn>
              <a:cxn ang="0">
                <a:pos x="12" y="15"/>
              </a:cxn>
            </a:cxnLst>
            <a:rect l="0" t="0" r="r" b="b"/>
            <a:pathLst>
              <a:path w="17" h="15">
                <a:moveTo>
                  <a:pt x="12" y="15"/>
                </a:moveTo>
                <a:lnTo>
                  <a:pt x="12" y="11"/>
                </a:lnTo>
                <a:lnTo>
                  <a:pt x="15" y="11"/>
                </a:lnTo>
                <a:lnTo>
                  <a:pt x="17" y="10"/>
                </a:lnTo>
                <a:lnTo>
                  <a:pt x="12" y="6"/>
                </a:lnTo>
                <a:lnTo>
                  <a:pt x="10" y="5"/>
                </a:lnTo>
                <a:lnTo>
                  <a:pt x="12" y="5"/>
                </a:lnTo>
                <a:lnTo>
                  <a:pt x="15" y="6"/>
                </a:lnTo>
                <a:lnTo>
                  <a:pt x="17" y="8"/>
                </a:lnTo>
                <a:lnTo>
                  <a:pt x="17" y="5"/>
                </a:lnTo>
                <a:lnTo>
                  <a:pt x="15" y="3"/>
                </a:lnTo>
                <a:lnTo>
                  <a:pt x="15" y="1"/>
                </a:lnTo>
                <a:lnTo>
                  <a:pt x="12" y="0"/>
                </a:lnTo>
                <a:lnTo>
                  <a:pt x="10" y="0"/>
                </a:lnTo>
                <a:lnTo>
                  <a:pt x="10" y="1"/>
                </a:lnTo>
                <a:lnTo>
                  <a:pt x="8" y="1"/>
                </a:lnTo>
                <a:lnTo>
                  <a:pt x="7" y="1"/>
                </a:lnTo>
                <a:lnTo>
                  <a:pt x="2" y="1"/>
                </a:lnTo>
                <a:lnTo>
                  <a:pt x="0" y="3"/>
                </a:lnTo>
                <a:lnTo>
                  <a:pt x="2" y="5"/>
                </a:lnTo>
                <a:lnTo>
                  <a:pt x="3" y="5"/>
                </a:lnTo>
                <a:lnTo>
                  <a:pt x="5" y="6"/>
                </a:lnTo>
                <a:lnTo>
                  <a:pt x="8" y="11"/>
                </a:lnTo>
                <a:lnTo>
                  <a:pt x="10" y="13"/>
                </a:lnTo>
                <a:lnTo>
                  <a:pt x="12" y="15"/>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10" name="Freeform 149"/>
          <p:cNvSpPr>
            <a:spLocks/>
          </p:cNvSpPr>
          <p:nvPr/>
        </p:nvSpPr>
        <p:spPr bwMode="auto">
          <a:xfrm>
            <a:off x="5421752" y="3806805"/>
            <a:ext cx="1042" cy="3237"/>
          </a:xfrm>
          <a:custGeom>
            <a:avLst/>
            <a:gdLst/>
            <a:ahLst/>
            <a:cxnLst>
              <a:cxn ang="0">
                <a:pos x="1" y="0"/>
              </a:cxn>
              <a:cxn ang="0">
                <a:pos x="0" y="2"/>
              </a:cxn>
              <a:cxn ang="0">
                <a:pos x="1" y="3"/>
              </a:cxn>
              <a:cxn ang="0">
                <a:pos x="1" y="0"/>
              </a:cxn>
            </a:cxnLst>
            <a:rect l="0" t="0" r="r" b="b"/>
            <a:pathLst>
              <a:path w="1" h="3">
                <a:moveTo>
                  <a:pt x="1" y="0"/>
                </a:moveTo>
                <a:lnTo>
                  <a:pt x="0" y="2"/>
                </a:lnTo>
                <a:lnTo>
                  <a:pt x="1" y="3"/>
                </a:lnTo>
                <a:lnTo>
                  <a:pt x="1"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11" name="Freeform 150"/>
          <p:cNvSpPr>
            <a:spLocks/>
          </p:cNvSpPr>
          <p:nvPr/>
        </p:nvSpPr>
        <p:spPr bwMode="auto">
          <a:xfrm>
            <a:off x="5421752" y="3806805"/>
            <a:ext cx="1042" cy="3237"/>
          </a:xfrm>
          <a:custGeom>
            <a:avLst/>
            <a:gdLst/>
            <a:ahLst/>
            <a:cxnLst>
              <a:cxn ang="0">
                <a:pos x="1" y="0"/>
              </a:cxn>
              <a:cxn ang="0">
                <a:pos x="0" y="2"/>
              </a:cxn>
              <a:cxn ang="0">
                <a:pos x="1" y="3"/>
              </a:cxn>
              <a:cxn ang="0">
                <a:pos x="1" y="0"/>
              </a:cxn>
            </a:cxnLst>
            <a:rect l="0" t="0" r="r" b="b"/>
            <a:pathLst>
              <a:path w="1" h="3">
                <a:moveTo>
                  <a:pt x="1" y="0"/>
                </a:moveTo>
                <a:lnTo>
                  <a:pt x="0" y="2"/>
                </a:lnTo>
                <a:lnTo>
                  <a:pt x="1" y="3"/>
                </a:lnTo>
                <a:lnTo>
                  <a:pt x="1"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12" name="Freeform 151"/>
          <p:cNvSpPr>
            <a:spLocks/>
          </p:cNvSpPr>
          <p:nvPr/>
        </p:nvSpPr>
        <p:spPr bwMode="auto">
          <a:xfrm>
            <a:off x="5426961" y="3792778"/>
            <a:ext cx="36463" cy="32371"/>
          </a:xfrm>
          <a:custGeom>
            <a:avLst/>
            <a:gdLst/>
            <a:ahLst/>
            <a:cxnLst>
              <a:cxn ang="0">
                <a:pos x="3" y="5"/>
              </a:cxn>
              <a:cxn ang="0">
                <a:pos x="1" y="10"/>
              </a:cxn>
              <a:cxn ang="0">
                <a:pos x="3" y="10"/>
              </a:cxn>
              <a:cxn ang="0">
                <a:pos x="6" y="6"/>
              </a:cxn>
              <a:cxn ang="0">
                <a:pos x="6" y="6"/>
              </a:cxn>
              <a:cxn ang="0">
                <a:pos x="10" y="10"/>
              </a:cxn>
              <a:cxn ang="0">
                <a:pos x="10" y="15"/>
              </a:cxn>
              <a:cxn ang="0">
                <a:pos x="11" y="16"/>
              </a:cxn>
              <a:cxn ang="0">
                <a:pos x="13" y="16"/>
              </a:cxn>
              <a:cxn ang="0">
                <a:pos x="16" y="20"/>
              </a:cxn>
              <a:cxn ang="0">
                <a:pos x="15" y="23"/>
              </a:cxn>
              <a:cxn ang="0">
                <a:pos x="18" y="21"/>
              </a:cxn>
              <a:cxn ang="0">
                <a:pos x="20" y="21"/>
              </a:cxn>
              <a:cxn ang="0">
                <a:pos x="21" y="21"/>
              </a:cxn>
              <a:cxn ang="0">
                <a:pos x="26" y="25"/>
              </a:cxn>
              <a:cxn ang="0">
                <a:pos x="28" y="26"/>
              </a:cxn>
              <a:cxn ang="0">
                <a:pos x="31" y="30"/>
              </a:cxn>
              <a:cxn ang="0">
                <a:pos x="35" y="28"/>
              </a:cxn>
              <a:cxn ang="0">
                <a:pos x="33" y="21"/>
              </a:cxn>
              <a:cxn ang="0">
                <a:pos x="30" y="21"/>
              </a:cxn>
              <a:cxn ang="0">
                <a:pos x="31" y="18"/>
              </a:cxn>
              <a:cxn ang="0">
                <a:pos x="28" y="16"/>
              </a:cxn>
              <a:cxn ang="0">
                <a:pos x="23" y="16"/>
              </a:cxn>
              <a:cxn ang="0">
                <a:pos x="21" y="15"/>
              </a:cxn>
              <a:cxn ang="0">
                <a:pos x="23" y="13"/>
              </a:cxn>
              <a:cxn ang="0">
                <a:pos x="23" y="11"/>
              </a:cxn>
              <a:cxn ang="0">
                <a:pos x="20" y="8"/>
              </a:cxn>
              <a:cxn ang="0">
                <a:pos x="15" y="5"/>
              </a:cxn>
              <a:cxn ang="0">
                <a:pos x="10" y="5"/>
              </a:cxn>
              <a:cxn ang="0">
                <a:pos x="8" y="1"/>
              </a:cxn>
              <a:cxn ang="0">
                <a:pos x="0" y="1"/>
              </a:cxn>
              <a:cxn ang="0">
                <a:pos x="1" y="5"/>
              </a:cxn>
              <a:cxn ang="0">
                <a:pos x="5" y="5"/>
              </a:cxn>
            </a:cxnLst>
            <a:rect l="0" t="0" r="r" b="b"/>
            <a:pathLst>
              <a:path w="35" h="30">
                <a:moveTo>
                  <a:pt x="5" y="5"/>
                </a:moveTo>
                <a:lnTo>
                  <a:pt x="3" y="5"/>
                </a:lnTo>
                <a:lnTo>
                  <a:pt x="1" y="8"/>
                </a:lnTo>
                <a:lnTo>
                  <a:pt x="1" y="10"/>
                </a:lnTo>
                <a:lnTo>
                  <a:pt x="1" y="11"/>
                </a:lnTo>
                <a:lnTo>
                  <a:pt x="3" y="10"/>
                </a:lnTo>
                <a:lnTo>
                  <a:pt x="5" y="8"/>
                </a:lnTo>
                <a:lnTo>
                  <a:pt x="6" y="6"/>
                </a:lnTo>
                <a:lnTo>
                  <a:pt x="6" y="5"/>
                </a:lnTo>
                <a:lnTo>
                  <a:pt x="6" y="6"/>
                </a:lnTo>
                <a:lnTo>
                  <a:pt x="8" y="8"/>
                </a:lnTo>
                <a:lnTo>
                  <a:pt x="10" y="10"/>
                </a:lnTo>
                <a:lnTo>
                  <a:pt x="10" y="11"/>
                </a:lnTo>
                <a:lnTo>
                  <a:pt x="10" y="15"/>
                </a:lnTo>
                <a:lnTo>
                  <a:pt x="10" y="16"/>
                </a:lnTo>
                <a:lnTo>
                  <a:pt x="11" y="16"/>
                </a:lnTo>
                <a:lnTo>
                  <a:pt x="13" y="15"/>
                </a:lnTo>
                <a:lnTo>
                  <a:pt x="13" y="16"/>
                </a:lnTo>
                <a:lnTo>
                  <a:pt x="18" y="20"/>
                </a:lnTo>
                <a:lnTo>
                  <a:pt x="16" y="20"/>
                </a:lnTo>
                <a:lnTo>
                  <a:pt x="13" y="21"/>
                </a:lnTo>
                <a:lnTo>
                  <a:pt x="15" y="23"/>
                </a:lnTo>
                <a:lnTo>
                  <a:pt x="16" y="23"/>
                </a:lnTo>
                <a:lnTo>
                  <a:pt x="18" y="21"/>
                </a:lnTo>
                <a:lnTo>
                  <a:pt x="18" y="23"/>
                </a:lnTo>
                <a:lnTo>
                  <a:pt x="20" y="21"/>
                </a:lnTo>
                <a:lnTo>
                  <a:pt x="21" y="23"/>
                </a:lnTo>
                <a:lnTo>
                  <a:pt x="21" y="21"/>
                </a:lnTo>
                <a:lnTo>
                  <a:pt x="23" y="23"/>
                </a:lnTo>
                <a:lnTo>
                  <a:pt x="26" y="25"/>
                </a:lnTo>
                <a:lnTo>
                  <a:pt x="25" y="26"/>
                </a:lnTo>
                <a:lnTo>
                  <a:pt x="28" y="26"/>
                </a:lnTo>
                <a:lnTo>
                  <a:pt x="31" y="28"/>
                </a:lnTo>
                <a:lnTo>
                  <a:pt x="31" y="30"/>
                </a:lnTo>
                <a:lnTo>
                  <a:pt x="33" y="30"/>
                </a:lnTo>
                <a:lnTo>
                  <a:pt x="35" y="28"/>
                </a:lnTo>
                <a:lnTo>
                  <a:pt x="35" y="26"/>
                </a:lnTo>
                <a:lnTo>
                  <a:pt x="33" y="21"/>
                </a:lnTo>
                <a:lnTo>
                  <a:pt x="31" y="23"/>
                </a:lnTo>
                <a:lnTo>
                  <a:pt x="30" y="21"/>
                </a:lnTo>
                <a:lnTo>
                  <a:pt x="31" y="20"/>
                </a:lnTo>
                <a:lnTo>
                  <a:pt x="31" y="18"/>
                </a:lnTo>
                <a:lnTo>
                  <a:pt x="28" y="18"/>
                </a:lnTo>
                <a:lnTo>
                  <a:pt x="28" y="16"/>
                </a:lnTo>
                <a:lnTo>
                  <a:pt x="26" y="15"/>
                </a:lnTo>
                <a:lnTo>
                  <a:pt x="23" y="16"/>
                </a:lnTo>
                <a:lnTo>
                  <a:pt x="23" y="13"/>
                </a:lnTo>
                <a:lnTo>
                  <a:pt x="21" y="15"/>
                </a:lnTo>
                <a:lnTo>
                  <a:pt x="21" y="13"/>
                </a:lnTo>
                <a:lnTo>
                  <a:pt x="23" y="13"/>
                </a:lnTo>
                <a:lnTo>
                  <a:pt x="25" y="13"/>
                </a:lnTo>
                <a:lnTo>
                  <a:pt x="23" y="11"/>
                </a:lnTo>
                <a:lnTo>
                  <a:pt x="21" y="11"/>
                </a:lnTo>
                <a:lnTo>
                  <a:pt x="20" y="8"/>
                </a:lnTo>
                <a:lnTo>
                  <a:pt x="18" y="6"/>
                </a:lnTo>
                <a:lnTo>
                  <a:pt x="15" y="5"/>
                </a:lnTo>
                <a:lnTo>
                  <a:pt x="13" y="5"/>
                </a:lnTo>
                <a:lnTo>
                  <a:pt x="10" y="5"/>
                </a:lnTo>
                <a:lnTo>
                  <a:pt x="8" y="5"/>
                </a:lnTo>
                <a:lnTo>
                  <a:pt x="8" y="1"/>
                </a:lnTo>
                <a:lnTo>
                  <a:pt x="6" y="0"/>
                </a:lnTo>
                <a:lnTo>
                  <a:pt x="0" y="1"/>
                </a:lnTo>
                <a:lnTo>
                  <a:pt x="0" y="3"/>
                </a:lnTo>
                <a:lnTo>
                  <a:pt x="1" y="5"/>
                </a:lnTo>
                <a:lnTo>
                  <a:pt x="5" y="5"/>
                </a:lnTo>
                <a:lnTo>
                  <a:pt x="5" y="5"/>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13" name="Freeform 152"/>
          <p:cNvSpPr>
            <a:spLocks/>
          </p:cNvSpPr>
          <p:nvPr/>
        </p:nvSpPr>
        <p:spPr bwMode="auto">
          <a:xfrm>
            <a:off x="5426961" y="3792778"/>
            <a:ext cx="36463" cy="32371"/>
          </a:xfrm>
          <a:custGeom>
            <a:avLst/>
            <a:gdLst/>
            <a:ahLst/>
            <a:cxnLst>
              <a:cxn ang="0">
                <a:pos x="3" y="5"/>
              </a:cxn>
              <a:cxn ang="0">
                <a:pos x="1" y="10"/>
              </a:cxn>
              <a:cxn ang="0">
                <a:pos x="3" y="10"/>
              </a:cxn>
              <a:cxn ang="0">
                <a:pos x="6" y="6"/>
              </a:cxn>
              <a:cxn ang="0">
                <a:pos x="6" y="6"/>
              </a:cxn>
              <a:cxn ang="0">
                <a:pos x="10" y="10"/>
              </a:cxn>
              <a:cxn ang="0">
                <a:pos x="10" y="15"/>
              </a:cxn>
              <a:cxn ang="0">
                <a:pos x="11" y="16"/>
              </a:cxn>
              <a:cxn ang="0">
                <a:pos x="13" y="16"/>
              </a:cxn>
              <a:cxn ang="0">
                <a:pos x="16" y="20"/>
              </a:cxn>
              <a:cxn ang="0">
                <a:pos x="15" y="23"/>
              </a:cxn>
              <a:cxn ang="0">
                <a:pos x="18" y="21"/>
              </a:cxn>
              <a:cxn ang="0">
                <a:pos x="20" y="21"/>
              </a:cxn>
              <a:cxn ang="0">
                <a:pos x="21" y="21"/>
              </a:cxn>
              <a:cxn ang="0">
                <a:pos x="26" y="25"/>
              </a:cxn>
              <a:cxn ang="0">
                <a:pos x="28" y="26"/>
              </a:cxn>
              <a:cxn ang="0">
                <a:pos x="31" y="30"/>
              </a:cxn>
              <a:cxn ang="0">
                <a:pos x="35" y="28"/>
              </a:cxn>
              <a:cxn ang="0">
                <a:pos x="33" y="21"/>
              </a:cxn>
              <a:cxn ang="0">
                <a:pos x="30" y="21"/>
              </a:cxn>
              <a:cxn ang="0">
                <a:pos x="31" y="18"/>
              </a:cxn>
              <a:cxn ang="0">
                <a:pos x="28" y="16"/>
              </a:cxn>
              <a:cxn ang="0">
                <a:pos x="23" y="16"/>
              </a:cxn>
              <a:cxn ang="0">
                <a:pos x="21" y="15"/>
              </a:cxn>
              <a:cxn ang="0">
                <a:pos x="23" y="13"/>
              </a:cxn>
              <a:cxn ang="0">
                <a:pos x="23" y="11"/>
              </a:cxn>
              <a:cxn ang="0">
                <a:pos x="20" y="8"/>
              </a:cxn>
              <a:cxn ang="0">
                <a:pos x="15" y="5"/>
              </a:cxn>
              <a:cxn ang="0">
                <a:pos x="10" y="5"/>
              </a:cxn>
              <a:cxn ang="0">
                <a:pos x="8" y="1"/>
              </a:cxn>
              <a:cxn ang="0">
                <a:pos x="0" y="1"/>
              </a:cxn>
              <a:cxn ang="0">
                <a:pos x="1" y="5"/>
              </a:cxn>
              <a:cxn ang="0">
                <a:pos x="5" y="5"/>
              </a:cxn>
            </a:cxnLst>
            <a:rect l="0" t="0" r="r" b="b"/>
            <a:pathLst>
              <a:path w="35" h="30">
                <a:moveTo>
                  <a:pt x="5" y="5"/>
                </a:moveTo>
                <a:lnTo>
                  <a:pt x="3" y="5"/>
                </a:lnTo>
                <a:lnTo>
                  <a:pt x="1" y="8"/>
                </a:lnTo>
                <a:lnTo>
                  <a:pt x="1" y="10"/>
                </a:lnTo>
                <a:lnTo>
                  <a:pt x="1" y="11"/>
                </a:lnTo>
                <a:lnTo>
                  <a:pt x="3" y="10"/>
                </a:lnTo>
                <a:lnTo>
                  <a:pt x="5" y="8"/>
                </a:lnTo>
                <a:lnTo>
                  <a:pt x="6" y="6"/>
                </a:lnTo>
                <a:lnTo>
                  <a:pt x="6" y="5"/>
                </a:lnTo>
                <a:lnTo>
                  <a:pt x="6" y="6"/>
                </a:lnTo>
                <a:lnTo>
                  <a:pt x="8" y="8"/>
                </a:lnTo>
                <a:lnTo>
                  <a:pt x="10" y="10"/>
                </a:lnTo>
                <a:lnTo>
                  <a:pt x="10" y="11"/>
                </a:lnTo>
                <a:lnTo>
                  <a:pt x="10" y="15"/>
                </a:lnTo>
                <a:lnTo>
                  <a:pt x="10" y="16"/>
                </a:lnTo>
                <a:lnTo>
                  <a:pt x="11" y="16"/>
                </a:lnTo>
                <a:lnTo>
                  <a:pt x="13" y="15"/>
                </a:lnTo>
                <a:lnTo>
                  <a:pt x="13" y="16"/>
                </a:lnTo>
                <a:lnTo>
                  <a:pt x="18" y="20"/>
                </a:lnTo>
                <a:lnTo>
                  <a:pt x="16" y="20"/>
                </a:lnTo>
                <a:lnTo>
                  <a:pt x="13" y="21"/>
                </a:lnTo>
                <a:lnTo>
                  <a:pt x="15" y="23"/>
                </a:lnTo>
                <a:lnTo>
                  <a:pt x="16" y="23"/>
                </a:lnTo>
                <a:lnTo>
                  <a:pt x="18" y="21"/>
                </a:lnTo>
                <a:lnTo>
                  <a:pt x="18" y="23"/>
                </a:lnTo>
                <a:lnTo>
                  <a:pt x="20" y="21"/>
                </a:lnTo>
                <a:lnTo>
                  <a:pt x="21" y="23"/>
                </a:lnTo>
                <a:lnTo>
                  <a:pt x="21" y="21"/>
                </a:lnTo>
                <a:lnTo>
                  <a:pt x="23" y="23"/>
                </a:lnTo>
                <a:lnTo>
                  <a:pt x="26" y="25"/>
                </a:lnTo>
                <a:lnTo>
                  <a:pt x="25" y="26"/>
                </a:lnTo>
                <a:lnTo>
                  <a:pt x="28" y="26"/>
                </a:lnTo>
                <a:lnTo>
                  <a:pt x="31" y="28"/>
                </a:lnTo>
                <a:lnTo>
                  <a:pt x="31" y="30"/>
                </a:lnTo>
                <a:lnTo>
                  <a:pt x="33" y="30"/>
                </a:lnTo>
                <a:lnTo>
                  <a:pt x="35" y="28"/>
                </a:lnTo>
                <a:lnTo>
                  <a:pt x="35" y="26"/>
                </a:lnTo>
                <a:lnTo>
                  <a:pt x="33" y="21"/>
                </a:lnTo>
                <a:lnTo>
                  <a:pt x="31" y="23"/>
                </a:lnTo>
                <a:lnTo>
                  <a:pt x="30" y="21"/>
                </a:lnTo>
                <a:lnTo>
                  <a:pt x="31" y="20"/>
                </a:lnTo>
                <a:lnTo>
                  <a:pt x="31" y="18"/>
                </a:lnTo>
                <a:lnTo>
                  <a:pt x="28" y="18"/>
                </a:lnTo>
                <a:lnTo>
                  <a:pt x="28" y="16"/>
                </a:lnTo>
                <a:lnTo>
                  <a:pt x="26" y="15"/>
                </a:lnTo>
                <a:lnTo>
                  <a:pt x="23" y="16"/>
                </a:lnTo>
                <a:lnTo>
                  <a:pt x="23" y="13"/>
                </a:lnTo>
                <a:lnTo>
                  <a:pt x="21" y="15"/>
                </a:lnTo>
                <a:lnTo>
                  <a:pt x="21" y="13"/>
                </a:lnTo>
                <a:lnTo>
                  <a:pt x="23" y="13"/>
                </a:lnTo>
                <a:lnTo>
                  <a:pt x="25" y="13"/>
                </a:lnTo>
                <a:lnTo>
                  <a:pt x="23" y="11"/>
                </a:lnTo>
                <a:lnTo>
                  <a:pt x="21" y="11"/>
                </a:lnTo>
                <a:lnTo>
                  <a:pt x="20" y="8"/>
                </a:lnTo>
                <a:lnTo>
                  <a:pt x="18" y="6"/>
                </a:lnTo>
                <a:lnTo>
                  <a:pt x="15" y="5"/>
                </a:lnTo>
                <a:lnTo>
                  <a:pt x="13" y="5"/>
                </a:lnTo>
                <a:lnTo>
                  <a:pt x="10" y="5"/>
                </a:lnTo>
                <a:lnTo>
                  <a:pt x="8" y="5"/>
                </a:lnTo>
                <a:lnTo>
                  <a:pt x="8" y="1"/>
                </a:lnTo>
                <a:lnTo>
                  <a:pt x="6" y="0"/>
                </a:lnTo>
                <a:lnTo>
                  <a:pt x="0" y="1"/>
                </a:lnTo>
                <a:lnTo>
                  <a:pt x="0" y="3"/>
                </a:lnTo>
                <a:lnTo>
                  <a:pt x="1" y="5"/>
                </a:lnTo>
                <a:lnTo>
                  <a:pt x="5" y="5"/>
                </a:lnTo>
                <a:lnTo>
                  <a:pt x="5" y="5"/>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14" name="Freeform 153"/>
          <p:cNvSpPr>
            <a:spLocks/>
          </p:cNvSpPr>
          <p:nvPr/>
        </p:nvSpPr>
        <p:spPr bwMode="auto">
          <a:xfrm>
            <a:off x="5426961" y="3804647"/>
            <a:ext cx="1042" cy="2158"/>
          </a:xfrm>
          <a:custGeom>
            <a:avLst/>
            <a:gdLst/>
            <a:ahLst/>
            <a:cxnLst>
              <a:cxn ang="0">
                <a:pos x="0" y="0"/>
              </a:cxn>
              <a:cxn ang="0">
                <a:pos x="0" y="0"/>
              </a:cxn>
              <a:cxn ang="0">
                <a:pos x="1" y="2"/>
              </a:cxn>
              <a:cxn ang="0">
                <a:pos x="0" y="0"/>
              </a:cxn>
            </a:cxnLst>
            <a:rect l="0" t="0" r="r" b="b"/>
            <a:pathLst>
              <a:path w="1" h="2">
                <a:moveTo>
                  <a:pt x="0" y="0"/>
                </a:moveTo>
                <a:lnTo>
                  <a:pt x="0" y="0"/>
                </a:lnTo>
                <a:lnTo>
                  <a:pt x="1" y="2"/>
                </a:lnTo>
                <a:lnTo>
                  <a:pt x="0"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15" name="Freeform 154"/>
          <p:cNvSpPr>
            <a:spLocks/>
          </p:cNvSpPr>
          <p:nvPr/>
        </p:nvSpPr>
        <p:spPr bwMode="auto">
          <a:xfrm>
            <a:off x="5426961" y="3804647"/>
            <a:ext cx="1042" cy="2158"/>
          </a:xfrm>
          <a:custGeom>
            <a:avLst/>
            <a:gdLst/>
            <a:ahLst/>
            <a:cxnLst>
              <a:cxn ang="0">
                <a:pos x="0" y="0"/>
              </a:cxn>
              <a:cxn ang="0">
                <a:pos x="0" y="0"/>
              </a:cxn>
              <a:cxn ang="0">
                <a:pos x="1" y="2"/>
              </a:cxn>
              <a:cxn ang="0">
                <a:pos x="0" y="0"/>
              </a:cxn>
            </a:cxnLst>
            <a:rect l="0" t="0" r="r" b="b"/>
            <a:pathLst>
              <a:path w="1" h="2">
                <a:moveTo>
                  <a:pt x="0" y="0"/>
                </a:moveTo>
                <a:lnTo>
                  <a:pt x="0" y="0"/>
                </a:lnTo>
                <a:lnTo>
                  <a:pt x="1" y="2"/>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16" name="Freeform 155"/>
          <p:cNvSpPr>
            <a:spLocks/>
          </p:cNvSpPr>
          <p:nvPr/>
        </p:nvSpPr>
        <p:spPr bwMode="auto">
          <a:xfrm>
            <a:off x="5430086" y="3777672"/>
            <a:ext cx="7293" cy="9711"/>
          </a:xfrm>
          <a:custGeom>
            <a:avLst/>
            <a:gdLst/>
            <a:ahLst/>
            <a:cxnLst>
              <a:cxn ang="0">
                <a:pos x="2" y="0"/>
              </a:cxn>
              <a:cxn ang="0">
                <a:pos x="0" y="2"/>
              </a:cxn>
              <a:cxn ang="0">
                <a:pos x="2" y="4"/>
              </a:cxn>
              <a:cxn ang="0">
                <a:pos x="2" y="7"/>
              </a:cxn>
              <a:cxn ang="0">
                <a:pos x="3" y="9"/>
              </a:cxn>
              <a:cxn ang="0">
                <a:pos x="7" y="5"/>
              </a:cxn>
              <a:cxn ang="0">
                <a:pos x="7" y="4"/>
              </a:cxn>
              <a:cxn ang="0">
                <a:pos x="2" y="0"/>
              </a:cxn>
            </a:cxnLst>
            <a:rect l="0" t="0" r="r" b="b"/>
            <a:pathLst>
              <a:path w="7" h="9">
                <a:moveTo>
                  <a:pt x="2" y="0"/>
                </a:moveTo>
                <a:lnTo>
                  <a:pt x="0" y="2"/>
                </a:lnTo>
                <a:lnTo>
                  <a:pt x="2" y="4"/>
                </a:lnTo>
                <a:lnTo>
                  <a:pt x="2" y="7"/>
                </a:lnTo>
                <a:lnTo>
                  <a:pt x="3" y="9"/>
                </a:lnTo>
                <a:lnTo>
                  <a:pt x="7" y="5"/>
                </a:lnTo>
                <a:lnTo>
                  <a:pt x="7" y="4"/>
                </a:lnTo>
                <a:lnTo>
                  <a:pt x="2"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17" name="Freeform 156"/>
          <p:cNvSpPr>
            <a:spLocks/>
          </p:cNvSpPr>
          <p:nvPr/>
        </p:nvSpPr>
        <p:spPr bwMode="auto">
          <a:xfrm>
            <a:off x="5430086" y="3777672"/>
            <a:ext cx="7293" cy="9711"/>
          </a:xfrm>
          <a:custGeom>
            <a:avLst/>
            <a:gdLst/>
            <a:ahLst/>
            <a:cxnLst>
              <a:cxn ang="0">
                <a:pos x="2" y="0"/>
              </a:cxn>
              <a:cxn ang="0">
                <a:pos x="0" y="2"/>
              </a:cxn>
              <a:cxn ang="0">
                <a:pos x="2" y="4"/>
              </a:cxn>
              <a:cxn ang="0">
                <a:pos x="2" y="7"/>
              </a:cxn>
              <a:cxn ang="0">
                <a:pos x="3" y="9"/>
              </a:cxn>
              <a:cxn ang="0">
                <a:pos x="7" y="5"/>
              </a:cxn>
              <a:cxn ang="0">
                <a:pos x="7" y="4"/>
              </a:cxn>
              <a:cxn ang="0">
                <a:pos x="2" y="0"/>
              </a:cxn>
            </a:cxnLst>
            <a:rect l="0" t="0" r="r" b="b"/>
            <a:pathLst>
              <a:path w="7" h="9">
                <a:moveTo>
                  <a:pt x="2" y="0"/>
                </a:moveTo>
                <a:lnTo>
                  <a:pt x="0" y="2"/>
                </a:lnTo>
                <a:lnTo>
                  <a:pt x="2" y="4"/>
                </a:lnTo>
                <a:lnTo>
                  <a:pt x="2" y="7"/>
                </a:lnTo>
                <a:lnTo>
                  <a:pt x="3" y="9"/>
                </a:lnTo>
                <a:lnTo>
                  <a:pt x="7" y="5"/>
                </a:lnTo>
                <a:lnTo>
                  <a:pt x="7" y="4"/>
                </a:lnTo>
                <a:lnTo>
                  <a:pt x="2"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18" name="Freeform 157"/>
          <p:cNvSpPr>
            <a:spLocks/>
          </p:cNvSpPr>
          <p:nvPr/>
        </p:nvSpPr>
        <p:spPr bwMode="auto">
          <a:xfrm>
            <a:off x="5432169" y="3804647"/>
            <a:ext cx="3125" cy="4316"/>
          </a:xfrm>
          <a:custGeom>
            <a:avLst/>
            <a:gdLst/>
            <a:ahLst/>
            <a:cxnLst>
              <a:cxn ang="0">
                <a:pos x="3" y="0"/>
              </a:cxn>
              <a:cxn ang="0">
                <a:pos x="1" y="2"/>
              </a:cxn>
              <a:cxn ang="0">
                <a:pos x="0" y="2"/>
              </a:cxn>
              <a:cxn ang="0">
                <a:pos x="0" y="4"/>
              </a:cxn>
              <a:cxn ang="0">
                <a:pos x="1" y="4"/>
              </a:cxn>
              <a:cxn ang="0">
                <a:pos x="1" y="2"/>
              </a:cxn>
              <a:cxn ang="0">
                <a:pos x="3" y="0"/>
              </a:cxn>
            </a:cxnLst>
            <a:rect l="0" t="0" r="r" b="b"/>
            <a:pathLst>
              <a:path w="3" h="4">
                <a:moveTo>
                  <a:pt x="3" y="0"/>
                </a:moveTo>
                <a:lnTo>
                  <a:pt x="1" y="2"/>
                </a:lnTo>
                <a:lnTo>
                  <a:pt x="0" y="2"/>
                </a:lnTo>
                <a:lnTo>
                  <a:pt x="0" y="4"/>
                </a:lnTo>
                <a:lnTo>
                  <a:pt x="1" y="4"/>
                </a:lnTo>
                <a:lnTo>
                  <a:pt x="1" y="2"/>
                </a:lnTo>
                <a:lnTo>
                  <a:pt x="3"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19" name="Freeform 158"/>
          <p:cNvSpPr>
            <a:spLocks/>
          </p:cNvSpPr>
          <p:nvPr/>
        </p:nvSpPr>
        <p:spPr bwMode="auto">
          <a:xfrm>
            <a:off x="5432169" y="3804647"/>
            <a:ext cx="3125" cy="4316"/>
          </a:xfrm>
          <a:custGeom>
            <a:avLst/>
            <a:gdLst/>
            <a:ahLst/>
            <a:cxnLst>
              <a:cxn ang="0">
                <a:pos x="3" y="0"/>
              </a:cxn>
              <a:cxn ang="0">
                <a:pos x="1" y="2"/>
              </a:cxn>
              <a:cxn ang="0">
                <a:pos x="0" y="2"/>
              </a:cxn>
              <a:cxn ang="0">
                <a:pos x="0" y="4"/>
              </a:cxn>
              <a:cxn ang="0">
                <a:pos x="1" y="4"/>
              </a:cxn>
              <a:cxn ang="0">
                <a:pos x="1" y="2"/>
              </a:cxn>
              <a:cxn ang="0">
                <a:pos x="3" y="0"/>
              </a:cxn>
            </a:cxnLst>
            <a:rect l="0" t="0" r="r" b="b"/>
            <a:pathLst>
              <a:path w="3" h="4">
                <a:moveTo>
                  <a:pt x="3" y="0"/>
                </a:moveTo>
                <a:lnTo>
                  <a:pt x="1" y="2"/>
                </a:lnTo>
                <a:lnTo>
                  <a:pt x="0" y="2"/>
                </a:lnTo>
                <a:lnTo>
                  <a:pt x="0" y="4"/>
                </a:lnTo>
                <a:lnTo>
                  <a:pt x="1" y="4"/>
                </a:lnTo>
                <a:lnTo>
                  <a:pt x="1" y="2"/>
                </a:lnTo>
                <a:lnTo>
                  <a:pt x="3"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20" name="Freeform 159"/>
          <p:cNvSpPr>
            <a:spLocks/>
          </p:cNvSpPr>
          <p:nvPr/>
        </p:nvSpPr>
        <p:spPr bwMode="auto">
          <a:xfrm>
            <a:off x="5432169" y="3814358"/>
            <a:ext cx="3125" cy="1079"/>
          </a:xfrm>
          <a:custGeom>
            <a:avLst/>
            <a:gdLst/>
            <a:ahLst/>
            <a:cxnLst>
              <a:cxn ang="0">
                <a:pos x="3" y="1"/>
              </a:cxn>
              <a:cxn ang="0">
                <a:pos x="3" y="0"/>
              </a:cxn>
              <a:cxn ang="0">
                <a:pos x="0" y="0"/>
              </a:cxn>
              <a:cxn ang="0">
                <a:pos x="3" y="1"/>
              </a:cxn>
            </a:cxnLst>
            <a:rect l="0" t="0" r="r" b="b"/>
            <a:pathLst>
              <a:path w="3" h="1">
                <a:moveTo>
                  <a:pt x="3" y="1"/>
                </a:moveTo>
                <a:lnTo>
                  <a:pt x="3" y="0"/>
                </a:lnTo>
                <a:lnTo>
                  <a:pt x="0" y="0"/>
                </a:lnTo>
                <a:lnTo>
                  <a:pt x="3" y="1"/>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21" name="Freeform 160"/>
          <p:cNvSpPr>
            <a:spLocks/>
          </p:cNvSpPr>
          <p:nvPr/>
        </p:nvSpPr>
        <p:spPr bwMode="auto">
          <a:xfrm>
            <a:off x="5432169" y="3814358"/>
            <a:ext cx="3125" cy="1079"/>
          </a:xfrm>
          <a:custGeom>
            <a:avLst/>
            <a:gdLst/>
            <a:ahLst/>
            <a:cxnLst>
              <a:cxn ang="0">
                <a:pos x="3" y="1"/>
              </a:cxn>
              <a:cxn ang="0">
                <a:pos x="3" y="0"/>
              </a:cxn>
              <a:cxn ang="0">
                <a:pos x="0" y="0"/>
              </a:cxn>
              <a:cxn ang="0">
                <a:pos x="3" y="1"/>
              </a:cxn>
            </a:cxnLst>
            <a:rect l="0" t="0" r="r" b="b"/>
            <a:pathLst>
              <a:path w="3" h="1">
                <a:moveTo>
                  <a:pt x="3" y="1"/>
                </a:moveTo>
                <a:lnTo>
                  <a:pt x="3" y="0"/>
                </a:lnTo>
                <a:lnTo>
                  <a:pt x="0" y="0"/>
                </a:lnTo>
                <a:lnTo>
                  <a:pt x="3" y="1"/>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22" name="Freeform 161"/>
          <p:cNvSpPr>
            <a:spLocks/>
          </p:cNvSpPr>
          <p:nvPr/>
        </p:nvSpPr>
        <p:spPr bwMode="auto">
          <a:xfrm>
            <a:off x="5433211" y="3787383"/>
            <a:ext cx="5209" cy="5395"/>
          </a:xfrm>
          <a:custGeom>
            <a:avLst/>
            <a:gdLst/>
            <a:ahLst/>
            <a:cxnLst>
              <a:cxn ang="0">
                <a:pos x="4" y="0"/>
              </a:cxn>
              <a:cxn ang="0">
                <a:pos x="0" y="1"/>
              </a:cxn>
              <a:cxn ang="0">
                <a:pos x="0" y="3"/>
              </a:cxn>
              <a:cxn ang="0">
                <a:pos x="4" y="5"/>
              </a:cxn>
              <a:cxn ang="0">
                <a:pos x="5" y="3"/>
              </a:cxn>
              <a:cxn ang="0">
                <a:pos x="5" y="1"/>
              </a:cxn>
              <a:cxn ang="0">
                <a:pos x="4" y="0"/>
              </a:cxn>
            </a:cxnLst>
            <a:rect l="0" t="0" r="r" b="b"/>
            <a:pathLst>
              <a:path w="5" h="5">
                <a:moveTo>
                  <a:pt x="4" y="0"/>
                </a:moveTo>
                <a:lnTo>
                  <a:pt x="0" y="1"/>
                </a:lnTo>
                <a:lnTo>
                  <a:pt x="0" y="3"/>
                </a:lnTo>
                <a:lnTo>
                  <a:pt x="4" y="5"/>
                </a:lnTo>
                <a:lnTo>
                  <a:pt x="5" y="3"/>
                </a:lnTo>
                <a:lnTo>
                  <a:pt x="5" y="1"/>
                </a:lnTo>
                <a:lnTo>
                  <a:pt x="4"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23" name="Freeform 162"/>
          <p:cNvSpPr>
            <a:spLocks/>
          </p:cNvSpPr>
          <p:nvPr/>
        </p:nvSpPr>
        <p:spPr bwMode="auto">
          <a:xfrm>
            <a:off x="5433211" y="3787383"/>
            <a:ext cx="5209" cy="5395"/>
          </a:xfrm>
          <a:custGeom>
            <a:avLst/>
            <a:gdLst/>
            <a:ahLst/>
            <a:cxnLst>
              <a:cxn ang="0">
                <a:pos x="4" y="0"/>
              </a:cxn>
              <a:cxn ang="0">
                <a:pos x="0" y="1"/>
              </a:cxn>
              <a:cxn ang="0">
                <a:pos x="0" y="3"/>
              </a:cxn>
              <a:cxn ang="0">
                <a:pos x="4" y="5"/>
              </a:cxn>
              <a:cxn ang="0">
                <a:pos x="5" y="3"/>
              </a:cxn>
              <a:cxn ang="0">
                <a:pos x="5" y="1"/>
              </a:cxn>
              <a:cxn ang="0">
                <a:pos x="4" y="0"/>
              </a:cxn>
            </a:cxnLst>
            <a:rect l="0" t="0" r="r" b="b"/>
            <a:pathLst>
              <a:path w="5" h="5">
                <a:moveTo>
                  <a:pt x="4" y="0"/>
                </a:moveTo>
                <a:lnTo>
                  <a:pt x="0" y="1"/>
                </a:lnTo>
                <a:lnTo>
                  <a:pt x="0" y="3"/>
                </a:lnTo>
                <a:lnTo>
                  <a:pt x="4" y="5"/>
                </a:lnTo>
                <a:lnTo>
                  <a:pt x="5" y="3"/>
                </a:lnTo>
                <a:lnTo>
                  <a:pt x="5" y="1"/>
                </a:lnTo>
                <a:lnTo>
                  <a:pt x="4"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24" name="Freeform 163"/>
          <p:cNvSpPr>
            <a:spLocks/>
          </p:cNvSpPr>
          <p:nvPr/>
        </p:nvSpPr>
        <p:spPr bwMode="auto">
          <a:xfrm>
            <a:off x="5433211" y="3803568"/>
            <a:ext cx="4167" cy="1079"/>
          </a:xfrm>
          <a:custGeom>
            <a:avLst/>
            <a:gdLst/>
            <a:ahLst/>
            <a:cxnLst>
              <a:cxn ang="0">
                <a:pos x="2" y="0"/>
              </a:cxn>
              <a:cxn ang="0">
                <a:pos x="0" y="0"/>
              </a:cxn>
              <a:cxn ang="0">
                <a:pos x="4" y="1"/>
              </a:cxn>
              <a:cxn ang="0">
                <a:pos x="2" y="0"/>
              </a:cxn>
            </a:cxnLst>
            <a:rect l="0" t="0" r="r" b="b"/>
            <a:pathLst>
              <a:path w="4" h="1">
                <a:moveTo>
                  <a:pt x="2" y="0"/>
                </a:moveTo>
                <a:lnTo>
                  <a:pt x="0" y="0"/>
                </a:lnTo>
                <a:lnTo>
                  <a:pt x="4" y="1"/>
                </a:lnTo>
                <a:lnTo>
                  <a:pt x="2"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25" name="Freeform 164"/>
          <p:cNvSpPr>
            <a:spLocks/>
          </p:cNvSpPr>
          <p:nvPr/>
        </p:nvSpPr>
        <p:spPr bwMode="auto">
          <a:xfrm>
            <a:off x="5433211" y="3803568"/>
            <a:ext cx="4167" cy="1079"/>
          </a:xfrm>
          <a:custGeom>
            <a:avLst/>
            <a:gdLst/>
            <a:ahLst/>
            <a:cxnLst>
              <a:cxn ang="0">
                <a:pos x="2" y="0"/>
              </a:cxn>
              <a:cxn ang="0">
                <a:pos x="0" y="0"/>
              </a:cxn>
              <a:cxn ang="0">
                <a:pos x="4" y="1"/>
              </a:cxn>
              <a:cxn ang="0">
                <a:pos x="2" y="0"/>
              </a:cxn>
            </a:cxnLst>
            <a:rect l="0" t="0" r="r" b="b"/>
            <a:pathLst>
              <a:path w="4" h="1">
                <a:moveTo>
                  <a:pt x="2" y="0"/>
                </a:moveTo>
                <a:lnTo>
                  <a:pt x="0" y="0"/>
                </a:lnTo>
                <a:lnTo>
                  <a:pt x="4" y="1"/>
                </a:lnTo>
                <a:lnTo>
                  <a:pt x="2"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26" name="Freeform 165"/>
          <p:cNvSpPr>
            <a:spLocks/>
          </p:cNvSpPr>
          <p:nvPr/>
        </p:nvSpPr>
        <p:spPr bwMode="auto">
          <a:xfrm>
            <a:off x="5435295" y="3814358"/>
            <a:ext cx="2084" cy="1079"/>
          </a:xfrm>
          <a:custGeom>
            <a:avLst/>
            <a:gdLst/>
            <a:ahLst/>
            <a:cxnLst>
              <a:cxn ang="0">
                <a:pos x="0" y="0"/>
              </a:cxn>
              <a:cxn ang="0">
                <a:pos x="0" y="0"/>
              </a:cxn>
              <a:cxn ang="0">
                <a:pos x="2" y="1"/>
              </a:cxn>
              <a:cxn ang="0">
                <a:pos x="0" y="0"/>
              </a:cxn>
            </a:cxnLst>
            <a:rect l="0" t="0" r="r" b="b"/>
            <a:pathLst>
              <a:path w="2" h="1">
                <a:moveTo>
                  <a:pt x="0" y="0"/>
                </a:moveTo>
                <a:lnTo>
                  <a:pt x="0" y="0"/>
                </a:lnTo>
                <a:lnTo>
                  <a:pt x="2" y="1"/>
                </a:lnTo>
                <a:lnTo>
                  <a:pt x="0"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27" name="Freeform 166"/>
          <p:cNvSpPr>
            <a:spLocks/>
          </p:cNvSpPr>
          <p:nvPr/>
        </p:nvSpPr>
        <p:spPr bwMode="auto">
          <a:xfrm>
            <a:off x="5435295" y="3814358"/>
            <a:ext cx="2084" cy="1079"/>
          </a:xfrm>
          <a:custGeom>
            <a:avLst/>
            <a:gdLst/>
            <a:ahLst/>
            <a:cxnLst>
              <a:cxn ang="0">
                <a:pos x="0" y="0"/>
              </a:cxn>
              <a:cxn ang="0">
                <a:pos x="0" y="0"/>
              </a:cxn>
              <a:cxn ang="0">
                <a:pos x="2" y="1"/>
              </a:cxn>
              <a:cxn ang="0">
                <a:pos x="0" y="0"/>
              </a:cxn>
            </a:cxnLst>
            <a:rect l="0" t="0" r="r" b="b"/>
            <a:pathLst>
              <a:path w="2" h="1">
                <a:moveTo>
                  <a:pt x="0" y="0"/>
                </a:moveTo>
                <a:lnTo>
                  <a:pt x="0" y="0"/>
                </a:lnTo>
                <a:lnTo>
                  <a:pt x="2" y="1"/>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28" name="Freeform 167"/>
          <p:cNvSpPr>
            <a:spLocks/>
          </p:cNvSpPr>
          <p:nvPr/>
        </p:nvSpPr>
        <p:spPr bwMode="auto">
          <a:xfrm>
            <a:off x="5435295" y="3815437"/>
            <a:ext cx="2084" cy="5395"/>
          </a:xfrm>
          <a:custGeom>
            <a:avLst/>
            <a:gdLst/>
            <a:ahLst/>
            <a:cxnLst>
              <a:cxn ang="0">
                <a:pos x="2" y="0"/>
              </a:cxn>
              <a:cxn ang="0">
                <a:pos x="2" y="0"/>
              </a:cxn>
              <a:cxn ang="0">
                <a:pos x="0" y="2"/>
              </a:cxn>
              <a:cxn ang="0">
                <a:pos x="2" y="5"/>
              </a:cxn>
              <a:cxn ang="0">
                <a:pos x="2" y="2"/>
              </a:cxn>
              <a:cxn ang="0">
                <a:pos x="2" y="0"/>
              </a:cxn>
            </a:cxnLst>
            <a:rect l="0" t="0" r="r" b="b"/>
            <a:pathLst>
              <a:path w="2" h="5">
                <a:moveTo>
                  <a:pt x="2" y="0"/>
                </a:moveTo>
                <a:lnTo>
                  <a:pt x="2" y="0"/>
                </a:lnTo>
                <a:lnTo>
                  <a:pt x="0" y="2"/>
                </a:lnTo>
                <a:lnTo>
                  <a:pt x="2" y="5"/>
                </a:lnTo>
                <a:lnTo>
                  <a:pt x="2" y="2"/>
                </a:lnTo>
                <a:lnTo>
                  <a:pt x="2"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29" name="Freeform 168"/>
          <p:cNvSpPr>
            <a:spLocks/>
          </p:cNvSpPr>
          <p:nvPr/>
        </p:nvSpPr>
        <p:spPr bwMode="auto">
          <a:xfrm>
            <a:off x="5435295" y="3815437"/>
            <a:ext cx="2084" cy="5395"/>
          </a:xfrm>
          <a:custGeom>
            <a:avLst/>
            <a:gdLst/>
            <a:ahLst/>
            <a:cxnLst>
              <a:cxn ang="0">
                <a:pos x="2" y="0"/>
              </a:cxn>
              <a:cxn ang="0">
                <a:pos x="2" y="0"/>
              </a:cxn>
              <a:cxn ang="0">
                <a:pos x="0" y="2"/>
              </a:cxn>
              <a:cxn ang="0">
                <a:pos x="2" y="5"/>
              </a:cxn>
              <a:cxn ang="0">
                <a:pos x="2" y="2"/>
              </a:cxn>
              <a:cxn ang="0">
                <a:pos x="2" y="0"/>
              </a:cxn>
            </a:cxnLst>
            <a:rect l="0" t="0" r="r" b="b"/>
            <a:pathLst>
              <a:path w="2" h="5">
                <a:moveTo>
                  <a:pt x="2" y="0"/>
                </a:moveTo>
                <a:lnTo>
                  <a:pt x="2" y="0"/>
                </a:lnTo>
                <a:lnTo>
                  <a:pt x="0" y="2"/>
                </a:lnTo>
                <a:lnTo>
                  <a:pt x="2" y="5"/>
                </a:lnTo>
                <a:lnTo>
                  <a:pt x="2" y="2"/>
                </a:lnTo>
                <a:lnTo>
                  <a:pt x="2"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30" name="Freeform 169"/>
          <p:cNvSpPr>
            <a:spLocks/>
          </p:cNvSpPr>
          <p:nvPr/>
        </p:nvSpPr>
        <p:spPr bwMode="auto">
          <a:xfrm>
            <a:off x="5437378" y="3812200"/>
            <a:ext cx="1042" cy="2158"/>
          </a:xfrm>
          <a:custGeom>
            <a:avLst/>
            <a:gdLst/>
            <a:ahLst/>
            <a:cxnLst>
              <a:cxn ang="0">
                <a:pos x="1" y="0"/>
              </a:cxn>
              <a:cxn ang="0">
                <a:pos x="0" y="0"/>
              </a:cxn>
              <a:cxn ang="0">
                <a:pos x="1" y="2"/>
              </a:cxn>
              <a:cxn ang="0">
                <a:pos x="1" y="0"/>
              </a:cxn>
            </a:cxnLst>
            <a:rect l="0" t="0" r="r" b="b"/>
            <a:pathLst>
              <a:path w="1" h="2">
                <a:moveTo>
                  <a:pt x="1" y="0"/>
                </a:moveTo>
                <a:lnTo>
                  <a:pt x="0" y="0"/>
                </a:lnTo>
                <a:lnTo>
                  <a:pt x="1" y="2"/>
                </a:lnTo>
                <a:lnTo>
                  <a:pt x="1"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31" name="Freeform 170"/>
          <p:cNvSpPr>
            <a:spLocks/>
          </p:cNvSpPr>
          <p:nvPr/>
        </p:nvSpPr>
        <p:spPr bwMode="auto">
          <a:xfrm>
            <a:off x="5437378" y="3812200"/>
            <a:ext cx="1042" cy="2158"/>
          </a:xfrm>
          <a:custGeom>
            <a:avLst/>
            <a:gdLst/>
            <a:ahLst/>
            <a:cxnLst>
              <a:cxn ang="0">
                <a:pos x="1" y="0"/>
              </a:cxn>
              <a:cxn ang="0">
                <a:pos x="0" y="0"/>
              </a:cxn>
              <a:cxn ang="0">
                <a:pos x="1" y="2"/>
              </a:cxn>
              <a:cxn ang="0">
                <a:pos x="1" y="0"/>
              </a:cxn>
            </a:cxnLst>
            <a:rect l="0" t="0" r="r" b="b"/>
            <a:pathLst>
              <a:path w="1" h="2">
                <a:moveTo>
                  <a:pt x="1" y="0"/>
                </a:moveTo>
                <a:lnTo>
                  <a:pt x="0" y="0"/>
                </a:lnTo>
                <a:lnTo>
                  <a:pt x="1" y="2"/>
                </a:lnTo>
                <a:lnTo>
                  <a:pt x="1"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32" name="Freeform 171"/>
          <p:cNvSpPr>
            <a:spLocks/>
          </p:cNvSpPr>
          <p:nvPr/>
        </p:nvSpPr>
        <p:spPr bwMode="auto">
          <a:xfrm>
            <a:off x="5438420" y="3817595"/>
            <a:ext cx="4167" cy="3237"/>
          </a:xfrm>
          <a:custGeom>
            <a:avLst/>
            <a:gdLst/>
            <a:ahLst/>
            <a:cxnLst>
              <a:cxn ang="0">
                <a:pos x="2" y="0"/>
              </a:cxn>
              <a:cxn ang="0">
                <a:pos x="0" y="0"/>
              </a:cxn>
              <a:cxn ang="0">
                <a:pos x="2" y="3"/>
              </a:cxn>
              <a:cxn ang="0">
                <a:pos x="4" y="2"/>
              </a:cxn>
              <a:cxn ang="0">
                <a:pos x="2" y="0"/>
              </a:cxn>
            </a:cxnLst>
            <a:rect l="0" t="0" r="r" b="b"/>
            <a:pathLst>
              <a:path w="4" h="3">
                <a:moveTo>
                  <a:pt x="2" y="0"/>
                </a:moveTo>
                <a:lnTo>
                  <a:pt x="0" y="0"/>
                </a:lnTo>
                <a:lnTo>
                  <a:pt x="2" y="3"/>
                </a:lnTo>
                <a:lnTo>
                  <a:pt x="4" y="2"/>
                </a:lnTo>
                <a:lnTo>
                  <a:pt x="2"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33" name="Freeform 172"/>
          <p:cNvSpPr>
            <a:spLocks/>
          </p:cNvSpPr>
          <p:nvPr/>
        </p:nvSpPr>
        <p:spPr bwMode="auto">
          <a:xfrm>
            <a:off x="5438420" y="3817595"/>
            <a:ext cx="4167" cy="3237"/>
          </a:xfrm>
          <a:custGeom>
            <a:avLst/>
            <a:gdLst/>
            <a:ahLst/>
            <a:cxnLst>
              <a:cxn ang="0">
                <a:pos x="2" y="0"/>
              </a:cxn>
              <a:cxn ang="0">
                <a:pos x="0" y="0"/>
              </a:cxn>
              <a:cxn ang="0">
                <a:pos x="2" y="3"/>
              </a:cxn>
              <a:cxn ang="0">
                <a:pos x="4" y="2"/>
              </a:cxn>
              <a:cxn ang="0">
                <a:pos x="2" y="0"/>
              </a:cxn>
            </a:cxnLst>
            <a:rect l="0" t="0" r="r" b="b"/>
            <a:pathLst>
              <a:path w="4" h="3">
                <a:moveTo>
                  <a:pt x="2" y="0"/>
                </a:moveTo>
                <a:lnTo>
                  <a:pt x="0" y="0"/>
                </a:lnTo>
                <a:lnTo>
                  <a:pt x="2" y="3"/>
                </a:lnTo>
                <a:lnTo>
                  <a:pt x="4" y="2"/>
                </a:lnTo>
                <a:lnTo>
                  <a:pt x="2"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34" name="Freeform 173"/>
          <p:cNvSpPr>
            <a:spLocks/>
          </p:cNvSpPr>
          <p:nvPr/>
        </p:nvSpPr>
        <p:spPr bwMode="auto">
          <a:xfrm>
            <a:off x="5440504" y="3787383"/>
            <a:ext cx="8334" cy="10790"/>
          </a:xfrm>
          <a:custGeom>
            <a:avLst/>
            <a:gdLst/>
            <a:ahLst/>
            <a:cxnLst>
              <a:cxn ang="0">
                <a:pos x="2" y="0"/>
              </a:cxn>
              <a:cxn ang="0">
                <a:pos x="0" y="1"/>
              </a:cxn>
              <a:cxn ang="0">
                <a:pos x="0" y="3"/>
              </a:cxn>
              <a:cxn ang="0">
                <a:pos x="0" y="5"/>
              </a:cxn>
              <a:cxn ang="0">
                <a:pos x="0" y="6"/>
              </a:cxn>
              <a:cxn ang="0">
                <a:pos x="2" y="6"/>
              </a:cxn>
              <a:cxn ang="0">
                <a:pos x="7" y="10"/>
              </a:cxn>
              <a:cxn ang="0">
                <a:pos x="8" y="8"/>
              </a:cxn>
              <a:cxn ang="0">
                <a:pos x="7" y="5"/>
              </a:cxn>
              <a:cxn ang="0">
                <a:pos x="7" y="3"/>
              </a:cxn>
              <a:cxn ang="0">
                <a:pos x="2" y="1"/>
              </a:cxn>
              <a:cxn ang="0">
                <a:pos x="2" y="0"/>
              </a:cxn>
            </a:cxnLst>
            <a:rect l="0" t="0" r="r" b="b"/>
            <a:pathLst>
              <a:path w="8" h="10">
                <a:moveTo>
                  <a:pt x="2" y="0"/>
                </a:moveTo>
                <a:lnTo>
                  <a:pt x="0" y="1"/>
                </a:lnTo>
                <a:lnTo>
                  <a:pt x="0" y="3"/>
                </a:lnTo>
                <a:lnTo>
                  <a:pt x="0" y="5"/>
                </a:lnTo>
                <a:lnTo>
                  <a:pt x="0" y="6"/>
                </a:lnTo>
                <a:lnTo>
                  <a:pt x="2" y="6"/>
                </a:lnTo>
                <a:lnTo>
                  <a:pt x="7" y="10"/>
                </a:lnTo>
                <a:lnTo>
                  <a:pt x="8" y="8"/>
                </a:lnTo>
                <a:lnTo>
                  <a:pt x="7" y="5"/>
                </a:lnTo>
                <a:lnTo>
                  <a:pt x="7" y="3"/>
                </a:lnTo>
                <a:lnTo>
                  <a:pt x="2" y="1"/>
                </a:lnTo>
                <a:lnTo>
                  <a:pt x="2"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35" name="Freeform 174"/>
          <p:cNvSpPr>
            <a:spLocks/>
          </p:cNvSpPr>
          <p:nvPr/>
        </p:nvSpPr>
        <p:spPr bwMode="auto">
          <a:xfrm>
            <a:off x="5440504" y="3787383"/>
            <a:ext cx="8334" cy="10790"/>
          </a:xfrm>
          <a:custGeom>
            <a:avLst/>
            <a:gdLst/>
            <a:ahLst/>
            <a:cxnLst>
              <a:cxn ang="0">
                <a:pos x="2" y="0"/>
              </a:cxn>
              <a:cxn ang="0">
                <a:pos x="0" y="1"/>
              </a:cxn>
              <a:cxn ang="0">
                <a:pos x="0" y="3"/>
              </a:cxn>
              <a:cxn ang="0">
                <a:pos x="0" y="5"/>
              </a:cxn>
              <a:cxn ang="0">
                <a:pos x="0" y="6"/>
              </a:cxn>
              <a:cxn ang="0">
                <a:pos x="2" y="6"/>
              </a:cxn>
              <a:cxn ang="0">
                <a:pos x="7" y="10"/>
              </a:cxn>
              <a:cxn ang="0">
                <a:pos x="8" y="8"/>
              </a:cxn>
              <a:cxn ang="0">
                <a:pos x="7" y="5"/>
              </a:cxn>
              <a:cxn ang="0">
                <a:pos x="7" y="3"/>
              </a:cxn>
              <a:cxn ang="0">
                <a:pos x="2" y="1"/>
              </a:cxn>
              <a:cxn ang="0">
                <a:pos x="2" y="0"/>
              </a:cxn>
            </a:cxnLst>
            <a:rect l="0" t="0" r="r" b="b"/>
            <a:pathLst>
              <a:path w="8" h="10">
                <a:moveTo>
                  <a:pt x="2" y="0"/>
                </a:moveTo>
                <a:lnTo>
                  <a:pt x="0" y="1"/>
                </a:lnTo>
                <a:lnTo>
                  <a:pt x="0" y="3"/>
                </a:lnTo>
                <a:lnTo>
                  <a:pt x="0" y="5"/>
                </a:lnTo>
                <a:lnTo>
                  <a:pt x="0" y="6"/>
                </a:lnTo>
                <a:lnTo>
                  <a:pt x="2" y="6"/>
                </a:lnTo>
                <a:lnTo>
                  <a:pt x="7" y="10"/>
                </a:lnTo>
                <a:lnTo>
                  <a:pt x="8" y="8"/>
                </a:lnTo>
                <a:lnTo>
                  <a:pt x="7" y="5"/>
                </a:lnTo>
                <a:lnTo>
                  <a:pt x="7" y="3"/>
                </a:lnTo>
                <a:lnTo>
                  <a:pt x="2" y="1"/>
                </a:lnTo>
                <a:lnTo>
                  <a:pt x="2"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36" name="Freeform 175"/>
          <p:cNvSpPr>
            <a:spLocks/>
          </p:cNvSpPr>
          <p:nvPr/>
        </p:nvSpPr>
        <p:spPr bwMode="auto">
          <a:xfrm>
            <a:off x="5440504" y="3783067"/>
            <a:ext cx="8334" cy="7553"/>
          </a:xfrm>
          <a:custGeom>
            <a:avLst/>
            <a:gdLst/>
            <a:ahLst/>
            <a:cxnLst>
              <a:cxn ang="0">
                <a:pos x="0" y="0"/>
              </a:cxn>
              <a:cxn ang="0">
                <a:pos x="3" y="5"/>
              </a:cxn>
              <a:cxn ang="0">
                <a:pos x="5" y="5"/>
              </a:cxn>
              <a:cxn ang="0">
                <a:pos x="8" y="7"/>
              </a:cxn>
              <a:cxn ang="0">
                <a:pos x="8" y="5"/>
              </a:cxn>
              <a:cxn ang="0">
                <a:pos x="7" y="4"/>
              </a:cxn>
              <a:cxn ang="0">
                <a:pos x="0" y="0"/>
              </a:cxn>
            </a:cxnLst>
            <a:rect l="0" t="0" r="r" b="b"/>
            <a:pathLst>
              <a:path w="8" h="7">
                <a:moveTo>
                  <a:pt x="0" y="0"/>
                </a:moveTo>
                <a:lnTo>
                  <a:pt x="3" y="5"/>
                </a:lnTo>
                <a:lnTo>
                  <a:pt x="5" y="5"/>
                </a:lnTo>
                <a:lnTo>
                  <a:pt x="8" y="7"/>
                </a:lnTo>
                <a:lnTo>
                  <a:pt x="8" y="5"/>
                </a:lnTo>
                <a:lnTo>
                  <a:pt x="7" y="4"/>
                </a:lnTo>
                <a:lnTo>
                  <a:pt x="0"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37" name="Freeform 176"/>
          <p:cNvSpPr>
            <a:spLocks/>
          </p:cNvSpPr>
          <p:nvPr/>
        </p:nvSpPr>
        <p:spPr bwMode="auto">
          <a:xfrm>
            <a:off x="5440504" y="3783067"/>
            <a:ext cx="8334" cy="7553"/>
          </a:xfrm>
          <a:custGeom>
            <a:avLst/>
            <a:gdLst/>
            <a:ahLst/>
            <a:cxnLst>
              <a:cxn ang="0">
                <a:pos x="0" y="0"/>
              </a:cxn>
              <a:cxn ang="0">
                <a:pos x="3" y="5"/>
              </a:cxn>
              <a:cxn ang="0">
                <a:pos x="5" y="5"/>
              </a:cxn>
              <a:cxn ang="0">
                <a:pos x="8" y="7"/>
              </a:cxn>
              <a:cxn ang="0">
                <a:pos x="8" y="5"/>
              </a:cxn>
              <a:cxn ang="0">
                <a:pos x="7" y="4"/>
              </a:cxn>
              <a:cxn ang="0">
                <a:pos x="0" y="0"/>
              </a:cxn>
            </a:cxnLst>
            <a:rect l="0" t="0" r="r" b="b"/>
            <a:pathLst>
              <a:path w="8" h="7">
                <a:moveTo>
                  <a:pt x="0" y="0"/>
                </a:moveTo>
                <a:lnTo>
                  <a:pt x="3" y="5"/>
                </a:lnTo>
                <a:lnTo>
                  <a:pt x="5" y="5"/>
                </a:lnTo>
                <a:lnTo>
                  <a:pt x="8" y="7"/>
                </a:lnTo>
                <a:lnTo>
                  <a:pt x="8" y="5"/>
                </a:lnTo>
                <a:lnTo>
                  <a:pt x="7" y="4"/>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38" name="Freeform 177"/>
          <p:cNvSpPr>
            <a:spLocks/>
          </p:cNvSpPr>
          <p:nvPr/>
        </p:nvSpPr>
        <p:spPr bwMode="auto">
          <a:xfrm>
            <a:off x="5443629" y="3817595"/>
            <a:ext cx="10418" cy="10790"/>
          </a:xfrm>
          <a:custGeom>
            <a:avLst/>
            <a:gdLst/>
            <a:ahLst/>
            <a:cxnLst>
              <a:cxn ang="0">
                <a:pos x="0" y="0"/>
              </a:cxn>
              <a:cxn ang="0">
                <a:pos x="0" y="0"/>
              </a:cxn>
              <a:cxn ang="0">
                <a:pos x="0" y="5"/>
              </a:cxn>
              <a:cxn ang="0">
                <a:pos x="2" y="7"/>
              </a:cxn>
              <a:cxn ang="0">
                <a:pos x="9" y="10"/>
              </a:cxn>
              <a:cxn ang="0">
                <a:pos x="10" y="10"/>
              </a:cxn>
              <a:cxn ang="0">
                <a:pos x="9" y="8"/>
              </a:cxn>
              <a:cxn ang="0">
                <a:pos x="5" y="5"/>
              </a:cxn>
              <a:cxn ang="0">
                <a:pos x="4" y="3"/>
              </a:cxn>
              <a:cxn ang="0">
                <a:pos x="2" y="2"/>
              </a:cxn>
              <a:cxn ang="0">
                <a:pos x="0" y="0"/>
              </a:cxn>
            </a:cxnLst>
            <a:rect l="0" t="0" r="r" b="b"/>
            <a:pathLst>
              <a:path w="10" h="10">
                <a:moveTo>
                  <a:pt x="0" y="0"/>
                </a:moveTo>
                <a:lnTo>
                  <a:pt x="0" y="0"/>
                </a:lnTo>
                <a:lnTo>
                  <a:pt x="0" y="5"/>
                </a:lnTo>
                <a:lnTo>
                  <a:pt x="2" y="7"/>
                </a:lnTo>
                <a:lnTo>
                  <a:pt x="9" y="10"/>
                </a:lnTo>
                <a:lnTo>
                  <a:pt x="10" y="10"/>
                </a:lnTo>
                <a:lnTo>
                  <a:pt x="9" y="8"/>
                </a:lnTo>
                <a:lnTo>
                  <a:pt x="5" y="5"/>
                </a:lnTo>
                <a:lnTo>
                  <a:pt x="4" y="3"/>
                </a:lnTo>
                <a:lnTo>
                  <a:pt x="2" y="2"/>
                </a:lnTo>
                <a:lnTo>
                  <a:pt x="0"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39" name="Freeform 178"/>
          <p:cNvSpPr>
            <a:spLocks/>
          </p:cNvSpPr>
          <p:nvPr/>
        </p:nvSpPr>
        <p:spPr bwMode="auto">
          <a:xfrm>
            <a:off x="5443629" y="3817595"/>
            <a:ext cx="10418" cy="10790"/>
          </a:xfrm>
          <a:custGeom>
            <a:avLst/>
            <a:gdLst/>
            <a:ahLst/>
            <a:cxnLst>
              <a:cxn ang="0">
                <a:pos x="0" y="0"/>
              </a:cxn>
              <a:cxn ang="0">
                <a:pos x="0" y="0"/>
              </a:cxn>
              <a:cxn ang="0">
                <a:pos x="0" y="5"/>
              </a:cxn>
              <a:cxn ang="0">
                <a:pos x="2" y="7"/>
              </a:cxn>
              <a:cxn ang="0">
                <a:pos x="9" y="10"/>
              </a:cxn>
              <a:cxn ang="0">
                <a:pos x="10" y="10"/>
              </a:cxn>
              <a:cxn ang="0">
                <a:pos x="9" y="8"/>
              </a:cxn>
              <a:cxn ang="0">
                <a:pos x="5" y="5"/>
              </a:cxn>
              <a:cxn ang="0">
                <a:pos x="4" y="3"/>
              </a:cxn>
              <a:cxn ang="0">
                <a:pos x="2" y="2"/>
              </a:cxn>
              <a:cxn ang="0">
                <a:pos x="0" y="0"/>
              </a:cxn>
            </a:cxnLst>
            <a:rect l="0" t="0" r="r" b="b"/>
            <a:pathLst>
              <a:path w="10" h="10">
                <a:moveTo>
                  <a:pt x="0" y="0"/>
                </a:moveTo>
                <a:lnTo>
                  <a:pt x="0" y="0"/>
                </a:lnTo>
                <a:lnTo>
                  <a:pt x="0" y="5"/>
                </a:lnTo>
                <a:lnTo>
                  <a:pt x="2" y="7"/>
                </a:lnTo>
                <a:lnTo>
                  <a:pt x="9" y="10"/>
                </a:lnTo>
                <a:lnTo>
                  <a:pt x="10" y="10"/>
                </a:lnTo>
                <a:lnTo>
                  <a:pt x="9" y="8"/>
                </a:lnTo>
                <a:lnTo>
                  <a:pt x="5" y="5"/>
                </a:lnTo>
                <a:lnTo>
                  <a:pt x="4" y="3"/>
                </a:lnTo>
                <a:lnTo>
                  <a:pt x="2" y="2"/>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40" name="Freeform 179"/>
          <p:cNvSpPr>
            <a:spLocks/>
          </p:cNvSpPr>
          <p:nvPr/>
        </p:nvSpPr>
        <p:spPr bwMode="auto">
          <a:xfrm>
            <a:off x="5447796" y="3817595"/>
            <a:ext cx="3125" cy="3237"/>
          </a:xfrm>
          <a:custGeom>
            <a:avLst/>
            <a:gdLst/>
            <a:ahLst/>
            <a:cxnLst>
              <a:cxn ang="0">
                <a:pos x="0" y="0"/>
              </a:cxn>
              <a:cxn ang="0">
                <a:pos x="0" y="2"/>
              </a:cxn>
              <a:cxn ang="0">
                <a:pos x="1" y="3"/>
              </a:cxn>
              <a:cxn ang="0">
                <a:pos x="3" y="3"/>
              </a:cxn>
              <a:cxn ang="0">
                <a:pos x="3" y="2"/>
              </a:cxn>
              <a:cxn ang="0">
                <a:pos x="0" y="0"/>
              </a:cxn>
            </a:cxnLst>
            <a:rect l="0" t="0" r="r" b="b"/>
            <a:pathLst>
              <a:path w="3" h="3">
                <a:moveTo>
                  <a:pt x="0" y="0"/>
                </a:moveTo>
                <a:lnTo>
                  <a:pt x="0" y="2"/>
                </a:lnTo>
                <a:lnTo>
                  <a:pt x="1" y="3"/>
                </a:lnTo>
                <a:lnTo>
                  <a:pt x="3" y="3"/>
                </a:lnTo>
                <a:lnTo>
                  <a:pt x="3" y="2"/>
                </a:lnTo>
                <a:lnTo>
                  <a:pt x="0"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41" name="Freeform 180"/>
          <p:cNvSpPr>
            <a:spLocks/>
          </p:cNvSpPr>
          <p:nvPr/>
        </p:nvSpPr>
        <p:spPr bwMode="auto">
          <a:xfrm>
            <a:off x="5447796" y="3817595"/>
            <a:ext cx="3125" cy="3237"/>
          </a:xfrm>
          <a:custGeom>
            <a:avLst/>
            <a:gdLst/>
            <a:ahLst/>
            <a:cxnLst>
              <a:cxn ang="0">
                <a:pos x="0" y="0"/>
              </a:cxn>
              <a:cxn ang="0">
                <a:pos x="0" y="2"/>
              </a:cxn>
              <a:cxn ang="0">
                <a:pos x="1" y="3"/>
              </a:cxn>
              <a:cxn ang="0">
                <a:pos x="3" y="3"/>
              </a:cxn>
              <a:cxn ang="0">
                <a:pos x="3" y="2"/>
              </a:cxn>
              <a:cxn ang="0">
                <a:pos x="0" y="0"/>
              </a:cxn>
            </a:cxnLst>
            <a:rect l="0" t="0" r="r" b="b"/>
            <a:pathLst>
              <a:path w="3" h="3">
                <a:moveTo>
                  <a:pt x="0" y="0"/>
                </a:moveTo>
                <a:lnTo>
                  <a:pt x="0" y="2"/>
                </a:lnTo>
                <a:lnTo>
                  <a:pt x="1" y="3"/>
                </a:lnTo>
                <a:lnTo>
                  <a:pt x="3" y="3"/>
                </a:lnTo>
                <a:lnTo>
                  <a:pt x="3" y="2"/>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42" name="Rectangle 181"/>
          <p:cNvSpPr>
            <a:spLocks noChangeArrowheads="1"/>
          </p:cNvSpPr>
          <p:nvPr/>
        </p:nvSpPr>
        <p:spPr bwMode="auto">
          <a:xfrm>
            <a:off x="5453005" y="3822990"/>
            <a:ext cx="1042" cy="2158"/>
          </a:xfrm>
          <a:prstGeom prst="rect">
            <a:avLst/>
          </a:prstGeom>
          <a:solidFill>
            <a:srgbClr val="FDC01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43" name="Rectangle 182"/>
          <p:cNvSpPr>
            <a:spLocks noChangeArrowheads="1"/>
          </p:cNvSpPr>
          <p:nvPr/>
        </p:nvSpPr>
        <p:spPr bwMode="auto">
          <a:xfrm>
            <a:off x="5453005" y="3822990"/>
            <a:ext cx="1042" cy="2158"/>
          </a:xfrm>
          <a:prstGeom prst="rect">
            <a:avLst/>
          </a:prstGeom>
          <a:solidFill>
            <a:srgbClr val="FDC01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44" name="Freeform 183"/>
          <p:cNvSpPr>
            <a:spLocks/>
          </p:cNvSpPr>
          <p:nvPr/>
        </p:nvSpPr>
        <p:spPr bwMode="auto">
          <a:xfrm>
            <a:off x="5456131" y="3790620"/>
            <a:ext cx="13543" cy="16185"/>
          </a:xfrm>
          <a:custGeom>
            <a:avLst/>
            <a:gdLst/>
            <a:ahLst/>
            <a:cxnLst>
              <a:cxn ang="0">
                <a:pos x="7" y="15"/>
              </a:cxn>
              <a:cxn ang="0">
                <a:pos x="7" y="13"/>
              </a:cxn>
              <a:cxn ang="0">
                <a:pos x="5" y="12"/>
              </a:cxn>
              <a:cxn ang="0">
                <a:pos x="8" y="13"/>
              </a:cxn>
              <a:cxn ang="0">
                <a:pos x="8" y="10"/>
              </a:cxn>
              <a:cxn ang="0">
                <a:pos x="7" y="8"/>
              </a:cxn>
              <a:cxn ang="0">
                <a:pos x="8" y="10"/>
              </a:cxn>
              <a:cxn ang="0">
                <a:pos x="8" y="12"/>
              </a:cxn>
              <a:cxn ang="0">
                <a:pos x="8" y="15"/>
              </a:cxn>
              <a:cxn ang="0">
                <a:pos x="10" y="15"/>
              </a:cxn>
              <a:cxn ang="0">
                <a:pos x="10" y="12"/>
              </a:cxn>
              <a:cxn ang="0">
                <a:pos x="12" y="15"/>
              </a:cxn>
              <a:cxn ang="0">
                <a:pos x="13" y="15"/>
              </a:cxn>
              <a:cxn ang="0">
                <a:pos x="13" y="13"/>
              </a:cxn>
              <a:cxn ang="0">
                <a:pos x="13" y="8"/>
              </a:cxn>
              <a:cxn ang="0">
                <a:pos x="12" y="7"/>
              </a:cxn>
              <a:cxn ang="0">
                <a:pos x="12" y="5"/>
              </a:cxn>
              <a:cxn ang="0">
                <a:pos x="7" y="0"/>
              </a:cxn>
              <a:cxn ang="0">
                <a:pos x="5" y="0"/>
              </a:cxn>
              <a:cxn ang="0">
                <a:pos x="3" y="0"/>
              </a:cxn>
              <a:cxn ang="0">
                <a:pos x="2" y="2"/>
              </a:cxn>
              <a:cxn ang="0">
                <a:pos x="0" y="3"/>
              </a:cxn>
              <a:cxn ang="0">
                <a:pos x="3" y="3"/>
              </a:cxn>
              <a:cxn ang="0">
                <a:pos x="2" y="7"/>
              </a:cxn>
              <a:cxn ang="0">
                <a:pos x="3" y="5"/>
              </a:cxn>
              <a:cxn ang="0">
                <a:pos x="2" y="8"/>
              </a:cxn>
              <a:cxn ang="0">
                <a:pos x="3" y="10"/>
              </a:cxn>
              <a:cxn ang="0">
                <a:pos x="3" y="12"/>
              </a:cxn>
              <a:cxn ang="0">
                <a:pos x="3" y="13"/>
              </a:cxn>
              <a:cxn ang="0">
                <a:pos x="5" y="15"/>
              </a:cxn>
              <a:cxn ang="0">
                <a:pos x="7" y="15"/>
              </a:cxn>
            </a:cxnLst>
            <a:rect l="0" t="0" r="r" b="b"/>
            <a:pathLst>
              <a:path w="13" h="15">
                <a:moveTo>
                  <a:pt x="7" y="15"/>
                </a:moveTo>
                <a:lnTo>
                  <a:pt x="7" y="13"/>
                </a:lnTo>
                <a:lnTo>
                  <a:pt x="5" y="12"/>
                </a:lnTo>
                <a:lnTo>
                  <a:pt x="8" y="13"/>
                </a:lnTo>
                <a:lnTo>
                  <a:pt x="8" y="10"/>
                </a:lnTo>
                <a:lnTo>
                  <a:pt x="7" y="8"/>
                </a:lnTo>
                <a:lnTo>
                  <a:pt x="8" y="10"/>
                </a:lnTo>
                <a:lnTo>
                  <a:pt x="8" y="12"/>
                </a:lnTo>
                <a:lnTo>
                  <a:pt x="8" y="15"/>
                </a:lnTo>
                <a:lnTo>
                  <a:pt x="10" y="15"/>
                </a:lnTo>
                <a:lnTo>
                  <a:pt x="10" y="12"/>
                </a:lnTo>
                <a:lnTo>
                  <a:pt x="12" y="15"/>
                </a:lnTo>
                <a:lnTo>
                  <a:pt x="13" y="15"/>
                </a:lnTo>
                <a:lnTo>
                  <a:pt x="13" y="13"/>
                </a:lnTo>
                <a:lnTo>
                  <a:pt x="13" y="8"/>
                </a:lnTo>
                <a:lnTo>
                  <a:pt x="12" y="7"/>
                </a:lnTo>
                <a:lnTo>
                  <a:pt x="12" y="5"/>
                </a:lnTo>
                <a:lnTo>
                  <a:pt x="7" y="0"/>
                </a:lnTo>
                <a:lnTo>
                  <a:pt x="5" y="0"/>
                </a:lnTo>
                <a:lnTo>
                  <a:pt x="3" y="0"/>
                </a:lnTo>
                <a:lnTo>
                  <a:pt x="2" y="2"/>
                </a:lnTo>
                <a:lnTo>
                  <a:pt x="0" y="3"/>
                </a:lnTo>
                <a:lnTo>
                  <a:pt x="3" y="3"/>
                </a:lnTo>
                <a:lnTo>
                  <a:pt x="2" y="7"/>
                </a:lnTo>
                <a:lnTo>
                  <a:pt x="3" y="5"/>
                </a:lnTo>
                <a:lnTo>
                  <a:pt x="2" y="8"/>
                </a:lnTo>
                <a:lnTo>
                  <a:pt x="3" y="10"/>
                </a:lnTo>
                <a:lnTo>
                  <a:pt x="3" y="12"/>
                </a:lnTo>
                <a:lnTo>
                  <a:pt x="3" y="13"/>
                </a:lnTo>
                <a:lnTo>
                  <a:pt x="5" y="15"/>
                </a:lnTo>
                <a:lnTo>
                  <a:pt x="7" y="15"/>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45" name="Freeform 184"/>
          <p:cNvSpPr>
            <a:spLocks/>
          </p:cNvSpPr>
          <p:nvPr/>
        </p:nvSpPr>
        <p:spPr bwMode="auto">
          <a:xfrm>
            <a:off x="5456131" y="3790620"/>
            <a:ext cx="13543" cy="16185"/>
          </a:xfrm>
          <a:custGeom>
            <a:avLst/>
            <a:gdLst/>
            <a:ahLst/>
            <a:cxnLst>
              <a:cxn ang="0">
                <a:pos x="7" y="15"/>
              </a:cxn>
              <a:cxn ang="0">
                <a:pos x="7" y="13"/>
              </a:cxn>
              <a:cxn ang="0">
                <a:pos x="5" y="12"/>
              </a:cxn>
              <a:cxn ang="0">
                <a:pos x="8" y="13"/>
              </a:cxn>
              <a:cxn ang="0">
                <a:pos x="8" y="10"/>
              </a:cxn>
              <a:cxn ang="0">
                <a:pos x="7" y="8"/>
              </a:cxn>
              <a:cxn ang="0">
                <a:pos x="8" y="10"/>
              </a:cxn>
              <a:cxn ang="0">
                <a:pos x="8" y="12"/>
              </a:cxn>
              <a:cxn ang="0">
                <a:pos x="8" y="15"/>
              </a:cxn>
              <a:cxn ang="0">
                <a:pos x="10" y="15"/>
              </a:cxn>
              <a:cxn ang="0">
                <a:pos x="10" y="12"/>
              </a:cxn>
              <a:cxn ang="0">
                <a:pos x="12" y="15"/>
              </a:cxn>
              <a:cxn ang="0">
                <a:pos x="13" y="15"/>
              </a:cxn>
              <a:cxn ang="0">
                <a:pos x="13" y="13"/>
              </a:cxn>
              <a:cxn ang="0">
                <a:pos x="13" y="8"/>
              </a:cxn>
              <a:cxn ang="0">
                <a:pos x="12" y="7"/>
              </a:cxn>
              <a:cxn ang="0">
                <a:pos x="12" y="5"/>
              </a:cxn>
              <a:cxn ang="0">
                <a:pos x="7" y="0"/>
              </a:cxn>
              <a:cxn ang="0">
                <a:pos x="5" y="0"/>
              </a:cxn>
              <a:cxn ang="0">
                <a:pos x="3" y="0"/>
              </a:cxn>
              <a:cxn ang="0">
                <a:pos x="2" y="2"/>
              </a:cxn>
              <a:cxn ang="0">
                <a:pos x="0" y="3"/>
              </a:cxn>
              <a:cxn ang="0">
                <a:pos x="3" y="3"/>
              </a:cxn>
              <a:cxn ang="0">
                <a:pos x="2" y="7"/>
              </a:cxn>
              <a:cxn ang="0">
                <a:pos x="3" y="5"/>
              </a:cxn>
              <a:cxn ang="0">
                <a:pos x="2" y="8"/>
              </a:cxn>
              <a:cxn ang="0">
                <a:pos x="3" y="10"/>
              </a:cxn>
              <a:cxn ang="0">
                <a:pos x="3" y="12"/>
              </a:cxn>
              <a:cxn ang="0">
                <a:pos x="3" y="13"/>
              </a:cxn>
              <a:cxn ang="0">
                <a:pos x="5" y="15"/>
              </a:cxn>
              <a:cxn ang="0">
                <a:pos x="7" y="15"/>
              </a:cxn>
            </a:cxnLst>
            <a:rect l="0" t="0" r="r" b="b"/>
            <a:pathLst>
              <a:path w="13" h="15">
                <a:moveTo>
                  <a:pt x="7" y="15"/>
                </a:moveTo>
                <a:lnTo>
                  <a:pt x="7" y="13"/>
                </a:lnTo>
                <a:lnTo>
                  <a:pt x="5" y="12"/>
                </a:lnTo>
                <a:lnTo>
                  <a:pt x="8" y="13"/>
                </a:lnTo>
                <a:lnTo>
                  <a:pt x="8" y="10"/>
                </a:lnTo>
                <a:lnTo>
                  <a:pt x="7" y="8"/>
                </a:lnTo>
                <a:lnTo>
                  <a:pt x="8" y="10"/>
                </a:lnTo>
                <a:lnTo>
                  <a:pt x="8" y="12"/>
                </a:lnTo>
                <a:lnTo>
                  <a:pt x="8" y="15"/>
                </a:lnTo>
                <a:lnTo>
                  <a:pt x="10" y="15"/>
                </a:lnTo>
                <a:lnTo>
                  <a:pt x="10" y="12"/>
                </a:lnTo>
                <a:lnTo>
                  <a:pt x="12" y="15"/>
                </a:lnTo>
                <a:lnTo>
                  <a:pt x="13" y="15"/>
                </a:lnTo>
                <a:lnTo>
                  <a:pt x="13" y="13"/>
                </a:lnTo>
                <a:lnTo>
                  <a:pt x="13" y="8"/>
                </a:lnTo>
                <a:lnTo>
                  <a:pt x="12" y="7"/>
                </a:lnTo>
                <a:lnTo>
                  <a:pt x="12" y="5"/>
                </a:lnTo>
                <a:lnTo>
                  <a:pt x="7" y="0"/>
                </a:lnTo>
                <a:lnTo>
                  <a:pt x="5" y="0"/>
                </a:lnTo>
                <a:lnTo>
                  <a:pt x="3" y="0"/>
                </a:lnTo>
                <a:lnTo>
                  <a:pt x="2" y="2"/>
                </a:lnTo>
                <a:lnTo>
                  <a:pt x="0" y="3"/>
                </a:lnTo>
                <a:lnTo>
                  <a:pt x="3" y="3"/>
                </a:lnTo>
                <a:lnTo>
                  <a:pt x="2" y="7"/>
                </a:lnTo>
                <a:lnTo>
                  <a:pt x="3" y="5"/>
                </a:lnTo>
                <a:lnTo>
                  <a:pt x="2" y="8"/>
                </a:lnTo>
                <a:lnTo>
                  <a:pt x="3" y="10"/>
                </a:lnTo>
                <a:lnTo>
                  <a:pt x="3" y="12"/>
                </a:lnTo>
                <a:lnTo>
                  <a:pt x="3" y="13"/>
                </a:lnTo>
                <a:lnTo>
                  <a:pt x="5" y="15"/>
                </a:lnTo>
                <a:lnTo>
                  <a:pt x="7" y="15"/>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46" name="Freeform 185"/>
          <p:cNvSpPr>
            <a:spLocks/>
          </p:cNvSpPr>
          <p:nvPr/>
        </p:nvSpPr>
        <p:spPr bwMode="auto">
          <a:xfrm>
            <a:off x="5459256" y="3806805"/>
            <a:ext cx="4167" cy="3237"/>
          </a:xfrm>
          <a:custGeom>
            <a:avLst/>
            <a:gdLst/>
            <a:ahLst/>
            <a:cxnLst>
              <a:cxn ang="0">
                <a:pos x="0" y="0"/>
              </a:cxn>
              <a:cxn ang="0">
                <a:pos x="0" y="2"/>
              </a:cxn>
              <a:cxn ang="0">
                <a:pos x="2" y="3"/>
              </a:cxn>
              <a:cxn ang="0">
                <a:pos x="4" y="3"/>
              </a:cxn>
              <a:cxn ang="0">
                <a:pos x="4" y="2"/>
              </a:cxn>
              <a:cxn ang="0">
                <a:pos x="2" y="0"/>
              </a:cxn>
              <a:cxn ang="0">
                <a:pos x="0" y="0"/>
              </a:cxn>
            </a:cxnLst>
            <a:rect l="0" t="0" r="r" b="b"/>
            <a:pathLst>
              <a:path w="4" h="3">
                <a:moveTo>
                  <a:pt x="0" y="0"/>
                </a:moveTo>
                <a:lnTo>
                  <a:pt x="0" y="2"/>
                </a:lnTo>
                <a:lnTo>
                  <a:pt x="2" y="3"/>
                </a:lnTo>
                <a:lnTo>
                  <a:pt x="4" y="3"/>
                </a:lnTo>
                <a:lnTo>
                  <a:pt x="4" y="2"/>
                </a:lnTo>
                <a:lnTo>
                  <a:pt x="2" y="0"/>
                </a:lnTo>
                <a:lnTo>
                  <a:pt x="0"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47" name="Freeform 186"/>
          <p:cNvSpPr>
            <a:spLocks/>
          </p:cNvSpPr>
          <p:nvPr/>
        </p:nvSpPr>
        <p:spPr bwMode="auto">
          <a:xfrm>
            <a:off x="5459256" y="3806805"/>
            <a:ext cx="4167" cy="3237"/>
          </a:xfrm>
          <a:custGeom>
            <a:avLst/>
            <a:gdLst/>
            <a:ahLst/>
            <a:cxnLst>
              <a:cxn ang="0">
                <a:pos x="0" y="0"/>
              </a:cxn>
              <a:cxn ang="0">
                <a:pos x="0" y="2"/>
              </a:cxn>
              <a:cxn ang="0">
                <a:pos x="2" y="3"/>
              </a:cxn>
              <a:cxn ang="0">
                <a:pos x="4" y="3"/>
              </a:cxn>
              <a:cxn ang="0">
                <a:pos x="4" y="2"/>
              </a:cxn>
              <a:cxn ang="0">
                <a:pos x="2" y="0"/>
              </a:cxn>
              <a:cxn ang="0">
                <a:pos x="0" y="0"/>
              </a:cxn>
            </a:cxnLst>
            <a:rect l="0" t="0" r="r" b="b"/>
            <a:pathLst>
              <a:path w="4" h="3">
                <a:moveTo>
                  <a:pt x="0" y="0"/>
                </a:moveTo>
                <a:lnTo>
                  <a:pt x="0" y="2"/>
                </a:lnTo>
                <a:lnTo>
                  <a:pt x="2" y="3"/>
                </a:lnTo>
                <a:lnTo>
                  <a:pt x="4" y="3"/>
                </a:lnTo>
                <a:lnTo>
                  <a:pt x="4" y="2"/>
                </a:lnTo>
                <a:lnTo>
                  <a:pt x="2" y="0"/>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48" name="Freeform 187"/>
          <p:cNvSpPr>
            <a:spLocks/>
          </p:cNvSpPr>
          <p:nvPr/>
        </p:nvSpPr>
        <p:spPr bwMode="auto">
          <a:xfrm>
            <a:off x="5463423" y="3808963"/>
            <a:ext cx="5209" cy="3237"/>
          </a:xfrm>
          <a:custGeom>
            <a:avLst/>
            <a:gdLst/>
            <a:ahLst/>
            <a:cxnLst>
              <a:cxn ang="0">
                <a:pos x="1" y="0"/>
              </a:cxn>
              <a:cxn ang="0">
                <a:pos x="0" y="0"/>
              </a:cxn>
              <a:cxn ang="0">
                <a:pos x="1" y="1"/>
              </a:cxn>
              <a:cxn ang="0">
                <a:pos x="3" y="3"/>
              </a:cxn>
              <a:cxn ang="0">
                <a:pos x="5" y="3"/>
              </a:cxn>
              <a:cxn ang="0">
                <a:pos x="5" y="0"/>
              </a:cxn>
              <a:cxn ang="0">
                <a:pos x="1" y="0"/>
              </a:cxn>
            </a:cxnLst>
            <a:rect l="0" t="0" r="r" b="b"/>
            <a:pathLst>
              <a:path w="5" h="3">
                <a:moveTo>
                  <a:pt x="1" y="0"/>
                </a:moveTo>
                <a:lnTo>
                  <a:pt x="0" y="0"/>
                </a:lnTo>
                <a:lnTo>
                  <a:pt x="1" y="1"/>
                </a:lnTo>
                <a:lnTo>
                  <a:pt x="3" y="3"/>
                </a:lnTo>
                <a:lnTo>
                  <a:pt x="5" y="3"/>
                </a:lnTo>
                <a:lnTo>
                  <a:pt x="5" y="0"/>
                </a:lnTo>
                <a:lnTo>
                  <a:pt x="1"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49" name="Freeform 188"/>
          <p:cNvSpPr>
            <a:spLocks/>
          </p:cNvSpPr>
          <p:nvPr/>
        </p:nvSpPr>
        <p:spPr bwMode="auto">
          <a:xfrm>
            <a:off x="5463423" y="3808963"/>
            <a:ext cx="5209" cy="3237"/>
          </a:xfrm>
          <a:custGeom>
            <a:avLst/>
            <a:gdLst/>
            <a:ahLst/>
            <a:cxnLst>
              <a:cxn ang="0">
                <a:pos x="1" y="0"/>
              </a:cxn>
              <a:cxn ang="0">
                <a:pos x="0" y="0"/>
              </a:cxn>
              <a:cxn ang="0">
                <a:pos x="1" y="1"/>
              </a:cxn>
              <a:cxn ang="0">
                <a:pos x="3" y="3"/>
              </a:cxn>
              <a:cxn ang="0">
                <a:pos x="5" y="3"/>
              </a:cxn>
              <a:cxn ang="0">
                <a:pos x="5" y="0"/>
              </a:cxn>
              <a:cxn ang="0">
                <a:pos x="1" y="0"/>
              </a:cxn>
            </a:cxnLst>
            <a:rect l="0" t="0" r="r" b="b"/>
            <a:pathLst>
              <a:path w="5" h="3">
                <a:moveTo>
                  <a:pt x="1" y="0"/>
                </a:moveTo>
                <a:lnTo>
                  <a:pt x="0" y="0"/>
                </a:lnTo>
                <a:lnTo>
                  <a:pt x="1" y="1"/>
                </a:lnTo>
                <a:lnTo>
                  <a:pt x="3" y="3"/>
                </a:lnTo>
                <a:lnTo>
                  <a:pt x="5" y="3"/>
                </a:lnTo>
                <a:lnTo>
                  <a:pt x="5" y="0"/>
                </a:lnTo>
                <a:lnTo>
                  <a:pt x="1"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50" name="Freeform 189"/>
          <p:cNvSpPr>
            <a:spLocks/>
          </p:cNvSpPr>
          <p:nvPr/>
        </p:nvSpPr>
        <p:spPr bwMode="auto">
          <a:xfrm>
            <a:off x="5469674" y="3812200"/>
            <a:ext cx="2084" cy="3237"/>
          </a:xfrm>
          <a:custGeom>
            <a:avLst/>
            <a:gdLst/>
            <a:ahLst/>
            <a:cxnLst>
              <a:cxn ang="0">
                <a:pos x="0" y="0"/>
              </a:cxn>
              <a:cxn ang="0">
                <a:pos x="0" y="2"/>
              </a:cxn>
              <a:cxn ang="0">
                <a:pos x="0" y="3"/>
              </a:cxn>
              <a:cxn ang="0">
                <a:pos x="2" y="2"/>
              </a:cxn>
              <a:cxn ang="0">
                <a:pos x="0" y="0"/>
              </a:cxn>
            </a:cxnLst>
            <a:rect l="0" t="0" r="r" b="b"/>
            <a:pathLst>
              <a:path w="2" h="3">
                <a:moveTo>
                  <a:pt x="0" y="0"/>
                </a:moveTo>
                <a:lnTo>
                  <a:pt x="0" y="2"/>
                </a:lnTo>
                <a:lnTo>
                  <a:pt x="0" y="3"/>
                </a:lnTo>
                <a:lnTo>
                  <a:pt x="2" y="2"/>
                </a:lnTo>
                <a:lnTo>
                  <a:pt x="0"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51" name="Freeform 190"/>
          <p:cNvSpPr>
            <a:spLocks/>
          </p:cNvSpPr>
          <p:nvPr/>
        </p:nvSpPr>
        <p:spPr bwMode="auto">
          <a:xfrm>
            <a:off x="5469674" y="3812200"/>
            <a:ext cx="2084" cy="3237"/>
          </a:xfrm>
          <a:custGeom>
            <a:avLst/>
            <a:gdLst/>
            <a:ahLst/>
            <a:cxnLst>
              <a:cxn ang="0">
                <a:pos x="0" y="0"/>
              </a:cxn>
              <a:cxn ang="0">
                <a:pos x="0" y="2"/>
              </a:cxn>
              <a:cxn ang="0">
                <a:pos x="0" y="3"/>
              </a:cxn>
              <a:cxn ang="0">
                <a:pos x="2" y="2"/>
              </a:cxn>
              <a:cxn ang="0">
                <a:pos x="0" y="0"/>
              </a:cxn>
            </a:cxnLst>
            <a:rect l="0" t="0" r="r" b="b"/>
            <a:pathLst>
              <a:path w="2" h="3">
                <a:moveTo>
                  <a:pt x="0" y="0"/>
                </a:moveTo>
                <a:lnTo>
                  <a:pt x="0" y="2"/>
                </a:lnTo>
                <a:lnTo>
                  <a:pt x="0" y="3"/>
                </a:lnTo>
                <a:lnTo>
                  <a:pt x="2" y="2"/>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52" name="Freeform 191"/>
          <p:cNvSpPr>
            <a:spLocks/>
          </p:cNvSpPr>
          <p:nvPr/>
        </p:nvSpPr>
        <p:spPr bwMode="auto">
          <a:xfrm>
            <a:off x="4986283" y="3617977"/>
            <a:ext cx="1042" cy="2158"/>
          </a:xfrm>
          <a:custGeom>
            <a:avLst/>
            <a:gdLst/>
            <a:ahLst/>
            <a:cxnLst>
              <a:cxn ang="0">
                <a:pos x="0" y="2"/>
              </a:cxn>
              <a:cxn ang="0">
                <a:pos x="1" y="0"/>
              </a:cxn>
              <a:cxn ang="0">
                <a:pos x="1" y="0"/>
              </a:cxn>
              <a:cxn ang="0">
                <a:pos x="0" y="2"/>
              </a:cxn>
            </a:cxnLst>
            <a:rect l="0" t="0" r="r" b="b"/>
            <a:pathLst>
              <a:path w="1" h="2">
                <a:moveTo>
                  <a:pt x="0" y="2"/>
                </a:moveTo>
                <a:lnTo>
                  <a:pt x="1" y="0"/>
                </a:lnTo>
                <a:lnTo>
                  <a:pt x="1" y="0"/>
                </a:lnTo>
                <a:lnTo>
                  <a:pt x="0" y="2"/>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53" name="Freeform 192"/>
          <p:cNvSpPr>
            <a:spLocks/>
          </p:cNvSpPr>
          <p:nvPr/>
        </p:nvSpPr>
        <p:spPr bwMode="auto">
          <a:xfrm>
            <a:off x="4986283" y="3617977"/>
            <a:ext cx="1042" cy="2158"/>
          </a:xfrm>
          <a:custGeom>
            <a:avLst/>
            <a:gdLst/>
            <a:ahLst/>
            <a:cxnLst>
              <a:cxn ang="0">
                <a:pos x="0" y="2"/>
              </a:cxn>
              <a:cxn ang="0">
                <a:pos x="1" y="0"/>
              </a:cxn>
              <a:cxn ang="0">
                <a:pos x="1" y="0"/>
              </a:cxn>
              <a:cxn ang="0">
                <a:pos x="0" y="2"/>
              </a:cxn>
            </a:cxnLst>
            <a:rect l="0" t="0" r="r" b="b"/>
            <a:pathLst>
              <a:path w="1" h="2">
                <a:moveTo>
                  <a:pt x="0" y="2"/>
                </a:moveTo>
                <a:lnTo>
                  <a:pt x="1" y="0"/>
                </a:lnTo>
                <a:lnTo>
                  <a:pt x="1" y="0"/>
                </a:lnTo>
                <a:lnTo>
                  <a:pt x="0" y="2"/>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54" name="Freeform 193"/>
          <p:cNvSpPr>
            <a:spLocks/>
          </p:cNvSpPr>
          <p:nvPr/>
        </p:nvSpPr>
        <p:spPr bwMode="auto">
          <a:xfrm>
            <a:off x="4984200" y="3476625"/>
            <a:ext cx="500059" cy="430529"/>
          </a:xfrm>
          <a:custGeom>
            <a:avLst/>
            <a:gdLst/>
            <a:ahLst/>
            <a:cxnLst>
              <a:cxn ang="0">
                <a:pos x="38" y="115"/>
              </a:cxn>
              <a:cxn ang="0">
                <a:pos x="63" y="130"/>
              </a:cxn>
              <a:cxn ang="0">
                <a:pos x="60" y="108"/>
              </a:cxn>
              <a:cxn ang="0">
                <a:pos x="63" y="113"/>
              </a:cxn>
              <a:cxn ang="0">
                <a:pos x="33" y="78"/>
              </a:cxn>
              <a:cxn ang="0">
                <a:pos x="55" y="41"/>
              </a:cxn>
              <a:cxn ang="0">
                <a:pos x="82" y="25"/>
              </a:cxn>
              <a:cxn ang="0">
                <a:pos x="110" y="0"/>
              </a:cxn>
              <a:cxn ang="0">
                <a:pos x="125" y="11"/>
              </a:cxn>
              <a:cxn ang="0">
                <a:pos x="155" y="16"/>
              </a:cxn>
              <a:cxn ang="0">
                <a:pos x="192" y="18"/>
              </a:cxn>
              <a:cxn ang="0">
                <a:pos x="232" y="18"/>
              </a:cxn>
              <a:cxn ang="0">
                <a:pos x="328" y="236"/>
              </a:cxn>
              <a:cxn ang="0">
                <a:pos x="376" y="228"/>
              </a:cxn>
              <a:cxn ang="0">
                <a:pos x="430" y="264"/>
              </a:cxn>
              <a:cxn ang="0">
                <a:pos x="470" y="279"/>
              </a:cxn>
              <a:cxn ang="0">
                <a:pos x="473" y="306"/>
              </a:cxn>
              <a:cxn ang="0">
                <a:pos x="451" y="294"/>
              </a:cxn>
              <a:cxn ang="0">
                <a:pos x="438" y="284"/>
              </a:cxn>
              <a:cxn ang="0">
                <a:pos x="418" y="269"/>
              </a:cxn>
              <a:cxn ang="0">
                <a:pos x="406" y="259"/>
              </a:cxn>
              <a:cxn ang="0">
                <a:pos x="385" y="246"/>
              </a:cxn>
              <a:cxn ang="0">
                <a:pos x="386" y="259"/>
              </a:cxn>
              <a:cxn ang="0">
                <a:pos x="361" y="251"/>
              </a:cxn>
              <a:cxn ang="0">
                <a:pos x="356" y="263"/>
              </a:cxn>
              <a:cxn ang="0">
                <a:pos x="323" y="241"/>
              </a:cxn>
              <a:cxn ang="0">
                <a:pos x="303" y="244"/>
              </a:cxn>
              <a:cxn ang="0">
                <a:pos x="260" y="239"/>
              </a:cxn>
              <a:cxn ang="0">
                <a:pos x="243" y="238"/>
              </a:cxn>
              <a:cxn ang="0">
                <a:pos x="223" y="239"/>
              </a:cxn>
              <a:cxn ang="0">
                <a:pos x="217" y="244"/>
              </a:cxn>
              <a:cxn ang="0">
                <a:pos x="218" y="263"/>
              </a:cxn>
              <a:cxn ang="0">
                <a:pos x="200" y="276"/>
              </a:cxn>
              <a:cxn ang="0">
                <a:pos x="185" y="281"/>
              </a:cxn>
              <a:cxn ang="0">
                <a:pos x="192" y="243"/>
              </a:cxn>
              <a:cxn ang="0">
                <a:pos x="190" y="236"/>
              </a:cxn>
              <a:cxn ang="0">
                <a:pos x="165" y="264"/>
              </a:cxn>
              <a:cxn ang="0">
                <a:pos x="152" y="293"/>
              </a:cxn>
              <a:cxn ang="0">
                <a:pos x="153" y="318"/>
              </a:cxn>
              <a:cxn ang="0">
                <a:pos x="128" y="339"/>
              </a:cxn>
              <a:cxn ang="0">
                <a:pos x="103" y="361"/>
              </a:cxn>
              <a:cxn ang="0">
                <a:pos x="87" y="381"/>
              </a:cxn>
              <a:cxn ang="0">
                <a:pos x="65" y="383"/>
              </a:cxn>
              <a:cxn ang="0">
                <a:pos x="40" y="393"/>
              </a:cxn>
              <a:cxn ang="0">
                <a:pos x="67" y="373"/>
              </a:cxn>
              <a:cxn ang="0">
                <a:pos x="93" y="353"/>
              </a:cxn>
              <a:cxn ang="0">
                <a:pos x="117" y="318"/>
              </a:cxn>
              <a:cxn ang="0">
                <a:pos x="115" y="303"/>
              </a:cxn>
              <a:cxn ang="0">
                <a:pos x="95" y="306"/>
              </a:cxn>
              <a:cxn ang="0">
                <a:pos x="65" y="306"/>
              </a:cxn>
              <a:cxn ang="0">
                <a:pos x="55" y="261"/>
              </a:cxn>
              <a:cxn ang="0">
                <a:pos x="37" y="279"/>
              </a:cxn>
              <a:cxn ang="0">
                <a:pos x="27" y="253"/>
              </a:cxn>
              <a:cxn ang="0">
                <a:pos x="28" y="253"/>
              </a:cxn>
              <a:cxn ang="0">
                <a:pos x="17" y="246"/>
              </a:cxn>
              <a:cxn ang="0">
                <a:pos x="25" y="211"/>
              </a:cxn>
              <a:cxn ang="0">
                <a:pos x="32" y="198"/>
              </a:cxn>
              <a:cxn ang="0">
                <a:pos x="73" y="184"/>
              </a:cxn>
              <a:cxn ang="0">
                <a:pos x="62" y="159"/>
              </a:cxn>
              <a:cxn ang="0">
                <a:pos x="15" y="158"/>
              </a:cxn>
              <a:cxn ang="0">
                <a:pos x="7" y="140"/>
              </a:cxn>
            </a:cxnLst>
            <a:rect l="0" t="0" r="r" b="b"/>
            <a:pathLst>
              <a:path w="480" h="399">
                <a:moveTo>
                  <a:pt x="2" y="133"/>
                </a:moveTo>
                <a:lnTo>
                  <a:pt x="3" y="133"/>
                </a:lnTo>
                <a:lnTo>
                  <a:pt x="7" y="131"/>
                </a:lnTo>
                <a:lnTo>
                  <a:pt x="7" y="130"/>
                </a:lnTo>
                <a:lnTo>
                  <a:pt x="8" y="128"/>
                </a:lnTo>
                <a:lnTo>
                  <a:pt x="12" y="130"/>
                </a:lnTo>
                <a:lnTo>
                  <a:pt x="13" y="128"/>
                </a:lnTo>
                <a:lnTo>
                  <a:pt x="13" y="126"/>
                </a:lnTo>
                <a:lnTo>
                  <a:pt x="20" y="123"/>
                </a:lnTo>
                <a:lnTo>
                  <a:pt x="25" y="125"/>
                </a:lnTo>
                <a:lnTo>
                  <a:pt x="27" y="125"/>
                </a:lnTo>
                <a:lnTo>
                  <a:pt x="27" y="123"/>
                </a:lnTo>
                <a:lnTo>
                  <a:pt x="25" y="120"/>
                </a:lnTo>
                <a:lnTo>
                  <a:pt x="27" y="118"/>
                </a:lnTo>
                <a:lnTo>
                  <a:pt x="28" y="118"/>
                </a:lnTo>
                <a:lnTo>
                  <a:pt x="33" y="118"/>
                </a:lnTo>
                <a:lnTo>
                  <a:pt x="33" y="116"/>
                </a:lnTo>
                <a:lnTo>
                  <a:pt x="37" y="115"/>
                </a:lnTo>
                <a:lnTo>
                  <a:pt x="38" y="115"/>
                </a:lnTo>
                <a:lnTo>
                  <a:pt x="40" y="113"/>
                </a:lnTo>
                <a:lnTo>
                  <a:pt x="45" y="113"/>
                </a:lnTo>
                <a:lnTo>
                  <a:pt x="47" y="115"/>
                </a:lnTo>
                <a:lnTo>
                  <a:pt x="45" y="115"/>
                </a:lnTo>
                <a:lnTo>
                  <a:pt x="45" y="116"/>
                </a:lnTo>
                <a:lnTo>
                  <a:pt x="43" y="118"/>
                </a:lnTo>
                <a:lnTo>
                  <a:pt x="43" y="123"/>
                </a:lnTo>
                <a:lnTo>
                  <a:pt x="42" y="123"/>
                </a:lnTo>
                <a:lnTo>
                  <a:pt x="43" y="123"/>
                </a:lnTo>
                <a:lnTo>
                  <a:pt x="43" y="125"/>
                </a:lnTo>
                <a:lnTo>
                  <a:pt x="47" y="126"/>
                </a:lnTo>
                <a:lnTo>
                  <a:pt x="48" y="126"/>
                </a:lnTo>
                <a:lnTo>
                  <a:pt x="50" y="126"/>
                </a:lnTo>
                <a:lnTo>
                  <a:pt x="55" y="126"/>
                </a:lnTo>
                <a:lnTo>
                  <a:pt x="55" y="128"/>
                </a:lnTo>
                <a:lnTo>
                  <a:pt x="57" y="128"/>
                </a:lnTo>
                <a:lnTo>
                  <a:pt x="58" y="128"/>
                </a:lnTo>
                <a:lnTo>
                  <a:pt x="62" y="128"/>
                </a:lnTo>
                <a:lnTo>
                  <a:pt x="63" y="130"/>
                </a:lnTo>
                <a:lnTo>
                  <a:pt x="65" y="128"/>
                </a:lnTo>
                <a:lnTo>
                  <a:pt x="63" y="128"/>
                </a:lnTo>
                <a:lnTo>
                  <a:pt x="65" y="125"/>
                </a:lnTo>
                <a:lnTo>
                  <a:pt x="67" y="123"/>
                </a:lnTo>
                <a:lnTo>
                  <a:pt x="68" y="123"/>
                </a:lnTo>
                <a:lnTo>
                  <a:pt x="70" y="125"/>
                </a:lnTo>
                <a:lnTo>
                  <a:pt x="70" y="126"/>
                </a:lnTo>
                <a:lnTo>
                  <a:pt x="72" y="125"/>
                </a:lnTo>
                <a:lnTo>
                  <a:pt x="70" y="121"/>
                </a:lnTo>
                <a:lnTo>
                  <a:pt x="67" y="120"/>
                </a:lnTo>
                <a:lnTo>
                  <a:pt x="65" y="120"/>
                </a:lnTo>
                <a:lnTo>
                  <a:pt x="63" y="121"/>
                </a:lnTo>
                <a:lnTo>
                  <a:pt x="63" y="118"/>
                </a:lnTo>
                <a:lnTo>
                  <a:pt x="63" y="115"/>
                </a:lnTo>
                <a:lnTo>
                  <a:pt x="62" y="113"/>
                </a:lnTo>
                <a:lnTo>
                  <a:pt x="57" y="110"/>
                </a:lnTo>
                <a:lnTo>
                  <a:pt x="57" y="108"/>
                </a:lnTo>
                <a:lnTo>
                  <a:pt x="58" y="106"/>
                </a:lnTo>
                <a:lnTo>
                  <a:pt x="60" y="108"/>
                </a:lnTo>
                <a:lnTo>
                  <a:pt x="62" y="111"/>
                </a:lnTo>
                <a:lnTo>
                  <a:pt x="62" y="113"/>
                </a:lnTo>
                <a:lnTo>
                  <a:pt x="63" y="115"/>
                </a:lnTo>
                <a:lnTo>
                  <a:pt x="65" y="116"/>
                </a:lnTo>
                <a:lnTo>
                  <a:pt x="67" y="118"/>
                </a:lnTo>
                <a:lnTo>
                  <a:pt x="68" y="118"/>
                </a:lnTo>
                <a:lnTo>
                  <a:pt x="70" y="118"/>
                </a:lnTo>
                <a:lnTo>
                  <a:pt x="73" y="120"/>
                </a:lnTo>
                <a:lnTo>
                  <a:pt x="75" y="120"/>
                </a:lnTo>
                <a:lnTo>
                  <a:pt x="78" y="120"/>
                </a:lnTo>
                <a:lnTo>
                  <a:pt x="80" y="118"/>
                </a:lnTo>
                <a:lnTo>
                  <a:pt x="78" y="116"/>
                </a:lnTo>
                <a:lnTo>
                  <a:pt x="77" y="115"/>
                </a:lnTo>
                <a:lnTo>
                  <a:pt x="75" y="115"/>
                </a:lnTo>
                <a:lnTo>
                  <a:pt x="73" y="113"/>
                </a:lnTo>
                <a:lnTo>
                  <a:pt x="70" y="113"/>
                </a:lnTo>
                <a:lnTo>
                  <a:pt x="68" y="116"/>
                </a:lnTo>
                <a:lnTo>
                  <a:pt x="67" y="116"/>
                </a:lnTo>
                <a:lnTo>
                  <a:pt x="63" y="113"/>
                </a:lnTo>
                <a:lnTo>
                  <a:pt x="63" y="110"/>
                </a:lnTo>
                <a:lnTo>
                  <a:pt x="65" y="106"/>
                </a:lnTo>
                <a:lnTo>
                  <a:pt x="65" y="105"/>
                </a:lnTo>
                <a:lnTo>
                  <a:pt x="62" y="105"/>
                </a:lnTo>
                <a:lnTo>
                  <a:pt x="60" y="105"/>
                </a:lnTo>
                <a:lnTo>
                  <a:pt x="60" y="103"/>
                </a:lnTo>
                <a:lnTo>
                  <a:pt x="58" y="101"/>
                </a:lnTo>
                <a:lnTo>
                  <a:pt x="58" y="103"/>
                </a:lnTo>
                <a:lnTo>
                  <a:pt x="57" y="105"/>
                </a:lnTo>
                <a:lnTo>
                  <a:pt x="52" y="103"/>
                </a:lnTo>
                <a:lnTo>
                  <a:pt x="47" y="101"/>
                </a:lnTo>
                <a:lnTo>
                  <a:pt x="47" y="100"/>
                </a:lnTo>
                <a:lnTo>
                  <a:pt x="47" y="96"/>
                </a:lnTo>
                <a:lnTo>
                  <a:pt x="45" y="91"/>
                </a:lnTo>
                <a:lnTo>
                  <a:pt x="43" y="90"/>
                </a:lnTo>
                <a:lnTo>
                  <a:pt x="42" y="88"/>
                </a:lnTo>
                <a:lnTo>
                  <a:pt x="40" y="85"/>
                </a:lnTo>
                <a:lnTo>
                  <a:pt x="38" y="85"/>
                </a:lnTo>
                <a:lnTo>
                  <a:pt x="33" y="78"/>
                </a:lnTo>
                <a:lnTo>
                  <a:pt x="30" y="76"/>
                </a:lnTo>
                <a:lnTo>
                  <a:pt x="28" y="76"/>
                </a:lnTo>
                <a:lnTo>
                  <a:pt x="25" y="71"/>
                </a:lnTo>
                <a:lnTo>
                  <a:pt x="23" y="70"/>
                </a:lnTo>
                <a:lnTo>
                  <a:pt x="22" y="70"/>
                </a:lnTo>
                <a:lnTo>
                  <a:pt x="22" y="70"/>
                </a:lnTo>
                <a:lnTo>
                  <a:pt x="23" y="70"/>
                </a:lnTo>
                <a:lnTo>
                  <a:pt x="25" y="68"/>
                </a:lnTo>
                <a:lnTo>
                  <a:pt x="27" y="65"/>
                </a:lnTo>
                <a:lnTo>
                  <a:pt x="27" y="60"/>
                </a:lnTo>
                <a:lnTo>
                  <a:pt x="28" y="58"/>
                </a:lnTo>
                <a:lnTo>
                  <a:pt x="33" y="58"/>
                </a:lnTo>
                <a:lnTo>
                  <a:pt x="43" y="58"/>
                </a:lnTo>
                <a:lnTo>
                  <a:pt x="45" y="56"/>
                </a:lnTo>
                <a:lnTo>
                  <a:pt x="47" y="56"/>
                </a:lnTo>
                <a:lnTo>
                  <a:pt x="50" y="53"/>
                </a:lnTo>
                <a:lnTo>
                  <a:pt x="53" y="50"/>
                </a:lnTo>
                <a:lnTo>
                  <a:pt x="55" y="46"/>
                </a:lnTo>
                <a:lnTo>
                  <a:pt x="55" y="41"/>
                </a:lnTo>
                <a:lnTo>
                  <a:pt x="55" y="41"/>
                </a:lnTo>
                <a:lnTo>
                  <a:pt x="57" y="38"/>
                </a:lnTo>
                <a:lnTo>
                  <a:pt x="60" y="33"/>
                </a:lnTo>
                <a:lnTo>
                  <a:pt x="60" y="33"/>
                </a:lnTo>
                <a:lnTo>
                  <a:pt x="65" y="26"/>
                </a:lnTo>
                <a:lnTo>
                  <a:pt x="67" y="26"/>
                </a:lnTo>
                <a:lnTo>
                  <a:pt x="67" y="28"/>
                </a:lnTo>
                <a:lnTo>
                  <a:pt x="65" y="28"/>
                </a:lnTo>
                <a:lnTo>
                  <a:pt x="67" y="28"/>
                </a:lnTo>
                <a:lnTo>
                  <a:pt x="68" y="26"/>
                </a:lnTo>
                <a:lnTo>
                  <a:pt x="72" y="26"/>
                </a:lnTo>
                <a:lnTo>
                  <a:pt x="72" y="26"/>
                </a:lnTo>
                <a:lnTo>
                  <a:pt x="75" y="25"/>
                </a:lnTo>
                <a:lnTo>
                  <a:pt x="78" y="20"/>
                </a:lnTo>
                <a:lnTo>
                  <a:pt x="82" y="20"/>
                </a:lnTo>
                <a:lnTo>
                  <a:pt x="82" y="20"/>
                </a:lnTo>
                <a:lnTo>
                  <a:pt x="82" y="23"/>
                </a:lnTo>
                <a:lnTo>
                  <a:pt x="80" y="25"/>
                </a:lnTo>
                <a:lnTo>
                  <a:pt x="82" y="25"/>
                </a:lnTo>
                <a:lnTo>
                  <a:pt x="83" y="26"/>
                </a:lnTo>
                <a:lnTo>
                  <a:pt x="83" y="23"/>
                </a:lnTo>
                <a:lnTo>
                  <a:pt x="87" y="21"/>
                </a:lnTo>
                <a:lnTo>
                  <a:pt x="85" y="21"/>
                </a:lnTo>
                <a:lnTo>
                  <a:pt x="83" y="20"/>
                </a:lnTo>
                <a:lnTo>
                  <a:pt x="82" y="18"/>
                </a:lnTo>
                <a:lnTo>
                  <a:pt x="82" y="16"/>
                </a:lnTo>
                <a:lnTo>
                  <a:pt x="85" y="13"/>
                </a:lnTo>
                <a:lnTo>
                  <a:pt x="88" y="13"/>
                </a:lnTo>
                <a:lnTo>
                  <a:pt x="87" y="15"/>
                </a:lnTo>
                <a:lnTo>
                  <a:pt x="88" y="16"/>
                </a:lnTo>
                <a:lnTo>
                  <a:pt x="90" y="15"/>
                </a:lnTo>
                <a:lnTo>
                  <a:pt x="92" y="15"/>
                </a:lnTo>
                <a:lnTo>
                  <a:pt x="98" y="13"/>
                </a:lnTo>
                <a:lnTo>
                  <a:pt x="102" y="10"/>
                </a:lnTo>
                <a:lnTo>
                  <a:pt x="103" y="6"/>
                </a:lnTo>
                <a:lnTo>
                  <a:pt x="105" y="5"/>
                </a:lnTo>
                <a:lnTo>
                  <a:pt x="107" y="1"/>
                </a:lnTo>
                <a:lnTo>
                  <a:pt x="110" y="0"/>
                </a:lnTo>
                <a:lnTo>
                  <a:pt x="108" y="1"/>
                </a:lnTo>
                <a:lnTo>
                  <a:pt x="110" y="1"/>
                </a:lnTo>
                <a:lnTo>
                  <a:pt x="112" y="5"/>
                </a:lnTo>
                <a:lnTo>
                  <a:pt x="115" y="3"/>
                </a:lnTo>
                <a:lnTo>
                  <a:pt x="117" y="5"/>
                </a:lnTo>
                <a:lnTo>
                  <a:pt x="117" y="6"/>
                </a:lnTo>
                <a:lnTo>
                  <a:pt x="115" y="8"/>
                </a:lnTo>
                <a:lnTo>
                  <a:pt x="113" y="10"/>
                </a:lnTo>
                <a:lnTo>
                  <a:pt x="112" y="10"/>
                </a:lnTo>
                <a:lnTo>
                  <a:pt x="113" y="13"/>
                </a:lnTo>
                <a:lnTo>
                  <a:pt x="117" y="11"/>
                </a:lnTo>
                <a:lnTo>
                  <a:pt x="118" y="8"/>
                </a:lnTo>
                <a:lnTo>
                  <a:pt x="118" y="6"/>
                </a:lnTo>
                <a:lnTo>
                  <a:pt x="122" y="8"/>
                </a:lnTo>
                <a:lnTo>
                  <a:pt x="122" y="5"/>
                </a:lnTo>
                <a:lnTo>
                  <a:pt x="123" y="6"/>
                </a:lnTo>
                <a:lnTo>
                  <a:pt x="125" y="8"/>
                </a:lnTo>
                <a:lnTo>
                  <a:pt x="123" y="10"/>
                </a:lnTo>
                <a:lnTo>
                  <a:pt x="125" y="11"/>
                </a:lnTo>
                <a:lnTo>
                  <a:pt x="128" y="11"/>
                </a:lnTo>
                <a:lnTo>
                  <a:pt x="132" y="10"/>
                </a:lnTo>
                <a:lnTo>
                  <a:pt x="135" y="10"/>
                </a:lnTo>
                <a:lnTo>
                  <a:pt x="137" y="8"/>
                </a:lnTo>
                <a:lnTo>
                  <a:pt x="138" y="10"/>
                </a:lnTo>
                <a:lnTo>
                  <a:pt x="140" y="10"/>
                </a:lnTo>
                <a:lnTo>
                  <a:pt x="143" y="10"/>
                </a:lnTo>
                <a:lnTo>
                  <a:pt x="143" y="11"/>
                </a:lnTo>
                <a:lnTo>
                  <a:pt x="142" y="13"/>
                </a:lnTo>
                <a:lnTo>
                  <a:pt x="145" y="15"/>
                </a:lnTo>
                <a:lnTo>
                  <a:pt x="142" y="16"/>
                </a:lnTo>
                <a:lnTo>
                  <a:pt x="143" y="16"/>
                </a:lnTo>
                <a:lnTo>
                  <a:pt x="147" y="16"/>
                </a:lnTo>
                <a:lnTo>
                  <a:pt x="148" y="16"/>
                </a:lnTo>
                <a:lnTo>
                  <a:pt x="147" y="18"/>
                </a:lnTo>
                <a:lnTo>
                  <a:pt x="152" y="18"/>
                </a:lnTo>
                <a:lnTo>
                  <a:pt x="153" y="20"/>
                </a:lnTo>
                <a:lnTo>
                  <a:pt x="153" y="18"/>
                </a:lnTo>
                <a:lnTo>
                  <a:pt x="155" y="16"/>
                </a:lnTo>
                <a:lnTo>
                  <a:pt x="157" y="16"/>
                </a:lnTo>
                <a:lnTo>
                  <a:pt x="158" y="16"/>
                </a:lnTo>
                <a:lnTo>
                  <a:pt x="160" y="16"/>
                </a:lnTo>
                <a:lnTo>
                  <a:pt x="162" y="16"/>
                </a:lnTo>
                <a:lnTo>
                  <a:pt x="163" y="15"/>
                </a:lnTo>
                <a:lnTo>
                  <a:pt x="165" y="15"/>
                </a:lnTo>
                <a:lnTo>
                  <a:pt x="168" y="15"/>
                </a:lnTo>
                <a:lnTo>
                  <a:pt x="170" y="15"/>
                </a:lnTo>
                <a:lnTo>
                  <a:pt x="172" y="15"/>
                </a:lnTo>
                <a:lnTo>
                  <a:pt x="173" y="15"/>
                </a:lnTo>
                <a:lnTo>
                  <a:pt x="177" y="18"/>
                </a:lnTo>
                <a:lnTo>
                  <a:pt x="178" y="16"/>
                </a:lnTo>
                <a:lnTo>
                  <a:pt x="180" y="16"/>
                </a:lnTo>
                <a:lnTo>
                  <a:pt x="182" y="16"/>
                </a:lnTo>
                <a:lnTo>
                  <a:pt x="182" y="18"/>
                </a:lnTo>
                <a:lnTo>
                  <a:pt x="183" y="18"/>
                </a:lnTo>
                <a:lnTo>
                  <a:pt x="188" y="18"/>
                </a:lnTo>
                <a:lnTo>
                  <a:pt x="190" y="18"/>
                </a:lnTo>
                <a:lnTo>
                  <a:pt x="192" y="18"/>
                </a:lnTo>
                <a:lnTo>
                  <a:pt x="195" y="16"/>
                </a:lnTo>
                <a:lnTo>
                  <a:pt x="197" y="18"/>
                </a:lnTo>
                <a:lnTo>
                  <a:pt x="198" y="16"/>
                </a:lnTo>
                <a:lnTo>
                  <a:pt x="200" y="18"/>
                </a:lnTo>
                <a:lnTo>
                  <a:pt x="203" y="20"/>
                </a:lnTo>
                <a:lnTo>
                  <a:pt x="203" y="20"/>
                </a:lnTo>
                <a:lnTo>
                  <a:pt x="207" y="20"/>
                </a:lnTo>
                <a:lnTo>
                  <a:pt x="208" y="20"/>
                </a:lnTo>
                <a:lnTo>
                  <a:pt x="212" y="16"/>
                </a:lnTo>
                <a:lnTo>
                  <a:pt x="213" y="16"/>
                </a:lnTo>
                <a:lnTo>
                  <a:pt x="213" y="15"/>
                </a:lnTo>
                <a:lnTo>
                  <a:pt x="215" y="15"/>
                </a:lnTo>
                <a:lnTo>
                  <a:pt x="217" y="15"/>
                </a:lnTo>
                <a:lnTo>
                  <a:pt x="220" y="15"/>
                </a:lnTo>
                <a:lnTo>
                  <a:pt x="222" y="13"/>
                </a:lnTo>
                <a:lnTo>
                  <a:pt x="223" y="13"/>
                </a:lnTo>
                <a:lnTo>
                  <a:pt x="225" y="15"/>
                </a:lnTo>
                <a:lnTo>
                  <a:pt x="228" y="15"/>
                </a:lnTo>
                <a:lnTo>
                  <a:pt x="232" y="18"/>
                </a:lnTo>
                <a:lnTo>
                  <a:pt x="232" y="16"/>
                </a:lnTo>
                <a:lnTo>
                  <a:pt x="233" y="18"/>
                </a:lnTo>
                <a:lnTo>
                  <a:pt x="237" y="20"/>
                </a:lnTo>
                <a:lnTo>
                  <a:pt x="238" y="18"/>
                </a:lnTo>
                <a:lnTo>
                  <a:pt x="240" y="18"/>
                </a:lnTo>
                <a:lnTo>
                  <a:pt x="240" y="20"/>
                </a:lnTo>
                <a:lnTo>
                  <a:pt x="245" y="36"/>
                </a:lnTo>
                <a:lnTo>
                  <a:pt x="303" y="233"/>
                </a:lnTo>
                <a:lnTo>
                  <a:pt x="305" y="236"/>
                </a:lnTo>
                <a:lnTo>
                  <a:pt x="310" y="236"/>
                </a:lnTo>
                <a:lnTo>
                  <a:pt x="312" y="234"/>
                </a:lnTo>
                <a:lnTo>
                  <a:pt x="317" y="234"/>
                </a:lnTo>
                <a:lnTo>
                  <a:pt x="317" y="234"/>
                </a:lnTo>
                <a:lnTo>
                  <a:pt x="320" y="229"/>
                </a:lnTo>
                <a:lnTo>
                  <a:pt x="325" y="228"/>
                </a:lnTo>
                <a:lnTo>
                  <a:pt x="327" y="229"/>
                </a:lnTo>
                <a:lnTo>
                  <a:pt x="327" y="233"/>
                </a:lnTo>
                <a:lnTo>
                  <a:pt x="327" y="234"/>
                </a:lnTo>
                <a:lnTo>
                  <a:pt x="328" y="236"/>
                </a:lnTo>
                <a:lnTo>
                  <a:pt x="332" y="236"/>
                </a:lnTo>
                <a:lnTo>
                  <a:pt x="335" y="238"/>
                </a:lnTo>
                <a:lnTo>
                  <a:pt x="337" y="239"/>
                </a:lnTo>
                <a:lnTo>
                  <a:pt x="351" y="248"/>
                </a:lnTo>
                <a:lnTo>
                  <a:pt x="356" y="254"/>
                </a:lnTo>
                <a:lnTo>
                  <a:pt x="356" y="251"/>
                </a:lnTo>
                <a:lnTo>
                  <a:pt x="358" y="249"/>
                </a:lnTo>
                <a:lnTo>
                  <a:pt x="361" y="246"/>
                </a:lnTo>
                <a:lnTo>
                  <a:pt x="365" y="243"/>
                </a:lnTo>
                <a:lnTo>
                  <a:pt x="365" y="241"/>
                </a:lnTo>
                <a:lnTo>
                  <a:pt x="363" y="239"/>
                </a:lnTo>
                <a:lnTo>
                  <a:pt x="365" y="234"/>
                </a:lnTo>
                <a:lnTo>
                  <a:pt x="365" y="233"/>
                </a:lnTo>
                <a:lnTo>
                  <a:pt x="366" y="231"/>
                </a:lnTo>
                <a:lnTo>
                  <a:pt x="368" y="229"/>
                </a:lnTo>
                <a:lnTo>
                  <a:pt x="370" y="226"/>
                </a:lnTo>
                <a:lnTo>
                  <a:pt x="373" y="226"/>
                </a:lnTo>
                <a:lnTo>
                  <a:pt x="375" y="226"/>
                </a:lnTo>
                <a:lnTo>
                  <a:pt x="376" y="228"/>
                </a:lnTo>
                <a:lnTo>
                  <a:pt x="378" y="228"/>
                </a:lnTo>
                <a:lnTo>
                  <a:pt x="378" y="231"/>
                </a:lnTo>
                <a:lnTo>
                  <a:pt x="381" y="234"/>
                </a:lnTo>
                <a:lnTo>
                  <a:pt x="385" y="234"/>
                </a:lnTo>
                <a:lnTo>
                  <a:pt x="386" y="236"/>
                </a:lnTo>
                <a:lnTo>
                  <a:pt x="388" y="236"/>
                </a:lnTo>
                <a:lnTo>
                  <a:pt x="393" y="241"/>
                </a:lnTo>
                <a:lnTo>
                  <a:pt x="395" y="241"/>
                </a:lnTo>
                <a:lnTo>
                  <a:pt x="398" y="243"/>
                </a:lnTo>
                <a:lnTo>
                  <a:pt x="401" y="243"/>
                </a:lnTo>
                <a:lnTo>
                  <a:pt x="403" y="244"/>
                </a:lnTo>
                <a:lnTo>
                  <a:pt x="408" y="248"/>
                </a:lnTo>
                <a:lnTo>
                  <a:pt x="408" y="248"/>
                </a:lnTo>
                <a:lnTo>
                  <a:pt x="408" y="249"/>
                </a:lnTo>
                <a:lnTo>
                  <a:pt x="413" y="253"/>
                </a:lnTo>
                <a:lnTo>
                  <a:pt x="415" y="254"/>
                </a:lnTo>
                <a:lnTo>
                  <a:pt x="420" y="258"/>
                </a:lnTo>
                <a:lnTo>
                  <a:pt x="425" y="263"/>
                </a:lnTo>
                <a:lnTo>
                  <a:pt x="430" y="264"/>
                </a:lnTo>
                <a:lnTo>
                  <a:pt x="431" y="266"/>
                </a:lnTo>
                <a:lnTo>
                  <a:pt x="433" y="269"/>
                </a:lnTo>
                <a:lnTo>
                  <a:pt x="433" y="271"/>
                </a:lnTo>
                <a:lnTo>
                  <a:pt x="435" y="271"/>
                </a:lnTo>
                <a:lnTo>
                  <a:pt x="438" y="273"/>
                </a:lnTo>
                <a:lnTo>
                  <a:pt x="440" y="274"/>
                </a:lnTo>
                <a:lnTo>
                  <a:pt x="441" y="276"/>
                </a:lnTo>
                <a:lnTo>
                  <a:pt x="443" y="278"/>
                </a:lnTo>
                <a:lnTo>
                  <a:pt x="443" y="279"/>
                </a:lnTo>
                <a:lnTo>
                  <a:pt x="446" y="278"/>
                </a:lnTo>
                <a:lnTo>
                  <a:pt x="448" y="278"/>
                </a:lnTo>
                <a:lnTo>
                  <a:pt x="453" y="279"/>
                </a:lnTo>
                <a:lnTo>
                  <a:pt x="455" y="279"/>
                </a:lnTo>
                <a:lnTo>
                  <a:pt x="458" y="278"/>
                </a:lnTo>
                <a:lnTo>
                  <a:pt x="461" y="279"/>
                </a:lnTo>
                <a:lnTo>
                  <a:pt x="463" y="279"/>
                </a:lnTo>
                <a:lnTo>
                  <a:pt x="465" y="281"/>
                </a:lnTo>
                <a:lnTo>
                  <a:pt x="468" y="281"/>
                </a:lnTo>
                <a:lnTo>
                  <a:pt x="470" y="279"/>
                </a:lnTo>
                <a:lnTo>
                  <a:pt x="471" y="281"/>
                </a:lnTo>
                <a:lnTo>
                  <a:pt x="473" y="284"/>
                </a:lnTo>
                <a:lnTo>
                  <a:pt x="473" y="286"/>
                </a:lnTo>
                <a:lnTo>
                  <a:pt x="473" y="288"/>
                </a:lnTo>
                <a:lnTo>
                  <a:pt x="475" y="291"/>
                </a:lnTo>
                <a:lnTo>
                  <a:pt x="475" y="293"/>
                </a:lnTo>
                <a:lnTo>
                  <a:pt x="480" y="298"/>
                </a:lnTo>
                <a:lnTo>
                  <a:pt x="480" y="299"/>
                </a:lnTo>
                <a:lnTo>
                  <a:pt x="480" y="306"/>
                </a:lnTo>
                <a:lnTo>
                  <a:pt x="478" y="308"/>
                </a:lnTo>
                <a:lnTo>
                  <a:pt x="478" y="311"/>
                </a:lnTo>
                <a:lnTo>
                  <a:pt x="476" y="313"/>
                </a:lnTo>
                <a:lnTo>
                  <a:pt x="476" y="313"/>
                </a:lnTo>
                <a:lnTo>
                  <a:pt x="473" y="309"/>
                </a:lnTo>
                <a:lnTo>
                  <a:pt x="475" y="313"/>
                </a:lnTo>
                <a:lnTo>
                  <a:pt x="473" y="313"/>
                </a:lnTo>
                <a:lnTo>
                  <a:pt x="470" y="309"/>
                </a:lnTo>
                <a:lnTo>
                  <a:pt x="471" y="308"/>
                </a:lnTo>
                <a:lnTo>
                  <a:pt x="473" y="306"/>
                </a:lnTo>
                <a:lnTo>
                  <a:pt x="473" y="304"/>
                </a:lnTo>
                <a:lnTo>
                  <a:pt x="473" y="299"/>
                </a:lnTo>
                <a:lnTo>
                  <a:pt x="473" y="304"/>
                </a:lnTo>
                <a:lnTo>
                  <a:pt x="471" y="306"/>
                </a:lnTo>
                <a:lnTo>
                  <a:pt x="470" y="308"/>
                </a:lnTo>
                <a:lnTo>
                  <a:pt x="468" y="308"/>
                </a:lnTo>
                <a:lnTo>
                  <a:pt x="468" y="304"/>
                </a:lnTo>
                <a:lnTo>
                  <a:pt x="468" y="303"/>
                </a:lnTo>
                <a:lnTo>
                  <a:pt x="470" y="303"/>
                </a:lnTo>
                <a:lnTo>
                  <a:pt x="468" y="301"/>
                </a:lnTo>
                <a:lnTo>
                  <a:pt x="466" y="299"/>
                </a:lnTo>
                <a:lnTo>
                  <a:pt x="465" y="294"/>
                </a:lnTo>
                <a:lnTo>
                  <a:pt x="463" y="293"/>
                </a:lnTo>
                <a:lnTo>
                  <a:pt x="460" y="289"/>
                </a:lnTo>
                <a:lnTo>
                  <a:pt x="458" y="288"/>
                </a:lnTo>
                <a:lnTo>
                  <a:pt x="458" y="286"/>
                </a:lnTo>
                <a:lnTo>
                  <a:pt x="456" y="289"/>
                </a:lnTo>
                <a:lnTo>
                  <a:pt x="455" y="291"/>
                </a:lnTo>
                <a:lnTo>
                  <a:pt x="451" y="294"/>
                </a:lnTo>
                <a:lnTo>
                  <a:pt x="453" y="298"/>
                </a:lnTo>
                <a:lnTo>
                  <a:pt x="453" y="301"/>
                </a:lnTo>
                <a:lnTo>
                  <a:pt x="451" y="301"/>
                </a:lnTo>
                <a:lnTo>
                  <a:pt x="453" y="303"/>
                </a:lnTo>
                <a:lnTo>
                  <a:pt x="451" y="304"/>
                </a:lnTo>
                <a:lnTo>
                  <a:pt x="448" y="303"/>
                </a:lnTo>
                <a:lnTo>
                  <a:pt x="446" y="301"/>
                </a:lnTo>
                <a:lnTo>
                  <a:pt x="448" y="298"/>
                </a:lnTo>
                <a:lnTo>
                  <a:pt x="448" y="296"/>
                </a:lnTo>
                <a:lnTo>
                  <a:pt x="448" y="293"/>
                </a:lnTo>
                <a:lnTo>
                  <a:pt x="446" y="289"/>
                </a:lnTo>
                <a:lnTo>
                  <a:pt x="448" y="288"/>
                </a:lnTo>
                <a:lnTo>
                  <a:pt x="450" y="288"/>
                </a:lnTo>
                <a:lnTo>
                  <a:pt x="448" y="288"/>
                </a:lnTo>
                <a:lnTo>
                  <a:pt x="446" y="288"/>
                </a:lnTo>
                <a:lnTo>
                  <a:pt x="445" y="286"/>
                </a:lnTo>
                <a:lnTo>
                  <a:pt x="443" y="286"/>
                </a:lnTo>
                <a:lnTo>
                  <a:pt x="440" y="284"/>
                </a:lnTo>
                <a:lnTo>
                  <a:pt x="438" y="284"/>
                </a:lnTo>
                <a:lnTo>
                  <a:pt x="438" y="281"/>
                </a:lnTo>
                <a:lnTo>
                  <a:pt x="435" y="283"/>
                </a:lnTo>
                <a:lnTo>
                  <a:pt x="435" y="281"/>
                </a:lnTo>
                <a:lnTo>
                  <a:pt x="435" y="278"/>
                </a:lnTo>
                <a:lnTo>
                  <a:pt x="433" y="279"/>
                </a:lnTo>
                <a:lnTo>
                  <a:pt x="430" y="279"/>
                </a:lnTo>
                <a:lnTo>
                  <a:pt x="428" y="278"/>
                </a:lnTo>
                <a:lnTo>
                  <a:pt x="428" y="276"/>
                </a:lnTo>
                <a:lnTo>
                  <a:pt x="428" y="274"/>
                </a:lnTo>
                <a:lnTo>
                  <a:pt x="426" y="276"/>
                </a:lnTo>
                <a:lnTo>
                  <a:pt x="423" y="276"/>
                </a:lnTo>
                <a:lnTo>
                  <a:pt x="421" y="274"/>
                </a:lnTo>
                <a:lnTo>
                  <a:pt x="420" y="276"/>
                </a:lnTo>
                <a:lnTo>
                  <a:pt x="418" y="276"/>
                </a:lnTo>
                <a:lnTo>
                  <a:pt x="416" y="273"/>
                </a:lnTo>
                <a:lnTo>
                  <a:pt x="420" y="271"/>
                </a:lnTo>
                <a:lnTo>
                  <a:pt x="421" y="269"/>
                </a:lnTo>
                <a:lnTo>
                  <a:pt x="416" y="271"/>
                </a:lnTo>
                <a:lnTo>
                  <a:pt x="418" y="269"/>
                </a:lnTo>
                <a:lnTo>
                  <a:pt x="415" y="269"/>
                </a:lnTo>
                <a:lnTo>
                  <a:pt x="415" y="268"/>
                </a:lnTo>
                <a:lnTo>
                  <a:pt x="413" y="266"/>
                </a:lnTo>
                <a:lnTo>
                  <a:pt x="411" y="264"/>
                </a:lnTo>
                <a:lnTo>
                  <a:pt x="415" y="264"/>
                </a:lnTo>
                <a:lnTo>
                  <a:pt x="420" y="266"/>
                </a:lnTo>
                <a:lnTo>
                  <a:pt x="418" y="264"/>
                </a:lnTo>
                <a:lnTo>
                  <a:pt x="415" y="263"/>
                </a:lnTo>
                <a:lnTo>
                  <a:pt x="413" y="263"/>
                </a:lnTo>
                <a:lnTo>
                  <a:pt x="411" y="261"/>
                </a:lnTo>
                <a:lnTo>
                  <a:pt x="410" y="259"/>
                </a:lnTo>
                <a:lnTo>
                  <a:pt x="415" y="258"/>
                </a:lnTo>
                <a:lnTo>
                  <a:pt x="410" y="259"/>
                </a:lnTo>
                <a:lnTo>
                  <a:pt x="410" y="261"/>
                </a:lnTo>
                <a:lnTo>
                  <a:pt x="408" y="261"/>
                </a:lnTo>
                <a:lnTo>
                  <a:pt x="406" y="259"/>
                </a:lnTo>
                <a:lnTo>
                  <a:pt x="406" y="254"/>
                </a:lnTo>
                <a:lnTo>
                  <a:pt x="406" y="256"/>
                </a:lnTo>
                <a:lnTo>
                  <a:pt x="406" y="259"/>
                </a:lnTo>
                <a:lnTo>
                  <a:pt x="403" y="258"/>
                </a:lnTo>
                <a:lnTo>
                  <a:pt x="401" y="256"/>
                </a:lnTo>
                <a:lnTo>
                  <a:pt x="401" y="254"/>
                </a:lnTo>
                <a:lnTo>
                  <a:pt x="401" y="253"/>
                </a:lnTo>
                <a:lnTo>
                  <a:pt x="401" y="249"/>
                </a:lnTo>
                <a:lnTo>
                  <a:pt x="400" y="248"/>
                </a:lnTo>
                <a:lnTo>
                  <a:pt x="401" y="246"/>
                </a:lnTo>
                <a:lnTo>
                  <a:pt x="400" y="248"/>
                </a:lnTo>
                <a:lnTo>
                  <a:pt x="401" y="254"/>
                </a:lnTo>
                <a:lnTo>
                  <a:pt x="398" y="254"/>
                </a:lnTo>
                <a:lnTo>
                  <a:pt x="396" y="254"/>
                </a:lnTo>
                <a:lnTo>
                  <a:pt x="395" y="254"/>
                </a:lnTo>
                <a:lnTo>
                  <a:pt x="395" y="254"/>
                </a:lnTo>
                <a:lnTo>
                  <a:pt x="395" y="254"/>
                </a:lnTo>
                <a:lnTo>
                  <a:pt x="393" y="254"/>
                </a:lnTo>
                <a:lnTo>
                  <a:pt x="391" y="253"/>
                </a:lnTo>
                <a:lnTo>
                  <a:pt x="386" y="249"/>
                </a:lnTo>
                <a:lnTo>
                  <a:pt x="386" y="246"/>
                </a:lnTo>
                <a:lnTo>
                  <a:pt x="385" y="246"/>
                </a:lnTo>
                <a:lnTo>
                  <a:pt x="383" y="244"/>
                </a:lnTo>
                <a:lnTo>
                  <a:pt x="381" y="243"/>
                </a:lnTo>
                <a:lnTo>
                  <a:pt x="378" y="238"/>
                </a:lnTo>
                <a:lnTo>
                  <a:pt x="376" y="236"/>
                </a:lnTo>
                <a:lnTo>
                  <a:pt x="375" y="233"/>
                </a:lnTo>
                <a:lnTo>
                  <a:pt x="375" y="236"/>
                </a:lnTo>
                <a:lnTo>
                  <a:pt x="375" y="236"/>
                </a:lnTo>
                <a:lnTo>
                  <a:pt x="376" y="238"/>
                </a:lnTo>
                <a:lnTo>
                  <a:pt x="380" y="241"/>
                </a:lnTo>
                <a:lnTo>
                  <a:pt x="376" y="239"/>
                </a:lnTo>
                <a:lnTo>
                  <a:pt x="378" y="241"/>
                </a:lnTo>
                <a:lnTo>
                  <a:pt x="380" y="243"/>
                </a:lnTo>
                <a:lnTo>
                  <a:pt x="383" y="249"/>
                </a:lnTo>
                <a:lnTo>
                  <a:pt x="386" y="251"/>
                </a:lnTo>
                <a:lnTo>
                  <a:pt x="385" y="251"/>
                </a:lnTo>
                <a:lnTo>
                  <a:pt x="386" y="253"/>
                </a:lnTo>
                <a:lnTo>
                  <a:pt x="390" y="258"/>
                </a:lnTo>
                <a:lnTo>
                  <a:pt x="390" y="259"/>
                </a:lnTo>
                <a:lnTo>
                  <a:pt x="386" y="259"/>
                </a:lnTo>
                <a:lnTo>
                  <a:pt x="385" y="259"/>
                </a:lnTo>
                <a:lnTo>
                  <a:pt x="383" y="256"/>
                </a:lnTo>
                <a:lnTo>
                  <a:pt x="381" y="258"/>
                </a:lnTo>
                <a:lnTo>
                  <a:pt x="380" y="259"/>
                </a:lnTo>
                <a:lnTo>
                  <a:pt x="376" y="258"/>
                </a:lnTo>
                <a:lnTo>
                  <a:pt x="378" y="256"/>
                </a:lnTo>
                <a:lnTo>
                  <a:pt x="375" y="251"/>
                </a:lnTo>
                <a:lnTo>
                  <a:pt x="373" y="249"/>
                </a:lnTo>
                <a:lnTo>
                  <a:pt x="375" y="248"/>
                </a:lnTo>
                <a:lnTo>
                  <a:pt x="371" y="248"/>
                </a:lnTo>
                <a:lnTo>
                  <a:pt x="371" y="249"/>
                </a:lnTo>
                <a:lnTo>
                  <a:pt x="373" y="251"/>
                </a:lnTo>
                <a:lnTo>
                  <a:pt x="370" y="253"/>
                </a:lnTo>
                <a:lnTo>
                  <a:pt x="368" y="251"/>
                </a:lnTo>
                <a:lnTo>
                  <a:pt x="366" y="249"/>
                </a:lnTo>
                <a:lnTo>
                  <a:pt x="365" y="249"/>
                </a:lnTo>
                <a:lnTo>
                  <a:pt x="363" y="251"/>
                </a:lnTo>
                <a:lnTo>
                  <a:pt x="360" y="249"/>
                </a:lnTo>
                <a:lnTo>
                  <a:pt x="361" y="251"/>
                </a:lnTo>
                <a:lnTo>
                  <a:pt x="361" y="253"/>
                </a:lnTo>
                <a:lnTo>
                  <a:pt x="363" y="253"/>
                </a:lnTo>
                <a:lnTo>
                  <a:pt x="366" y="253"/>
                </a:lnTo>
                <a:lnTo>
                  <a:pt x="368" y="254"/>
                </a:lnTo>
                <a:lnTo>
                  <a:pt x="370" y="254"/>
                </a:lnTo>
                <a:lnTo>
                  <a:pt x="370" y="256"/>
                </a:lnTo>
                <a:lnTo>
                  <a:pt x="371" y="254"/>
                </a:lnTo>
                <a:lnTo>
                  <a:pt x="375" y="256"/>
                </a:lnTo>
                <a:lnTo>
                  <a:pt x="376" y="258"/>
                </a:lnTo>
                <a:lnTo>
                  <a:pt x="376" y="261"/>
                </a:lnTo>
                <a:lnTo>
                  <a:pt x="375" y="263"/>
                </a:lnTo>
                <a:lnTo>
                  <a:pt x="371" y="261"/>
                </a:lnTo>
                <a:lnTo>
                  <a:pt x="371" y="263"/>
                </a:lnTo>
                <a:lnTo>
                  <a:pt x="371" y="266"/>
                </a:lnTo>
                <a:lnTo>
                  <a:pt x="371" y="266"/>
                </a:lnTo>
                <a:lnTo>
                  <a:pt x="368" y="266"/>
                </a:lnTo>
                <a:lnTo>
                  <a:pt x="366" y="264"/>
                </a:lnTo>
                <a:lnTo>
                  <a:pt x="363" y="264"/>
                </a:lnTo>
                <a:lnTo>
                  <a:pt x="356" y="263"/>
                </a:lnTo>
                <a:lnTo>
                  <a:pt x="358" y="259"/>
                </a:lnTo>
                <a:lnTo>
                  <a:pt x="356" y="261"/>
                </a:lnTo>
                <a:lnTo>
                  <a:pt x="351" y="259"/>
                </a:lnTo>
                <a:lnTo>
                  <a:pt x="350" y="258"/>
                </a:lnTo>
                <a:lnTo>
                  <a:pt x="347" y="254"/>
                </a:lnTo>
                <a:lnTo>
                  <a:pt x="345" y="254"/>
                </a:lnTo>
                <a:lnTo>
                  <a:pt x="342" y="254"/>
                </a:lnTo>
                <a:lnTo>
                  <a:pt x="342" y="253"/>
                </a:lnTo>
                <a:lnTo>
                  <a:pt x="340" y="253"/>
                </a:lnTo>
                <a:lnTo>
                  <a:pt x="337" y="253"/>
                </a:lnTo>
                <a:lnTo>
                  <a:pt x="333" y="253"/>
                </a:lnTo>
                <a:lnTo>
                  <a:pt x="332" y="251"/>
                </a:lnTo>
                <a:lnTo>
                  <a:pt x="330" y="251"/>
                </a:lnTo>
                <a:lnTo>
                  <a:pt x="328" y="249"/>
                </a:lnTo>
                <a:lnTo>
                  <a:pt x="323" y="249"/>
                </a:lnTo>
                <a:lnTo>
                  <a:pt x="325" y="248"/>
                </a:lnTo>
                <a:lnTo>
                  <a:pt x="325" y="246"/>
                </a:lnTo>
                <a:lnTo>
                  <a:pt x="325" y="243"/>
                </a:lnTo>
                <a:lnTo>
                  <a:pt x="323" y="241"/>
                </a:lnTo>
                <a:lnTo>
                  <a:pt x="323" y="239"/>
                </a:lnTo>
                <a:lnTo>
                  <a:pt x="325" y="238"/>
                </a:lnTo>
                <a:lnTo>
                  <a:pt x="327" y="241"/>
                </a:lnTo>
                <a:lnTo>
                  <a:pt x="328" y="243"/>
                </a:lnTo>
                <a:lnTo>
                  <a:pt x="330" y="244"/>
                </a:lnTo>
                <a:lnTo>
                  <a:pt x="328" y="243"/>
                </a:lnTo>
                <a:lnTo>
                  <a:pt x="328" y="241"/>
                </a:lnTo>
                <a:lnTo>
                  <a:pt x="330" y="239"/>
                </a:lnTo>
                <a:lnTo>
                  <a:pt x="332" y="239"/>
                </a:lnTo>
                <a:lnTo>
                  <a:pt x="330" y="239"/>
                </a:lnTo>
                <a:lnTo>
                  <a:pt x="328" y="239"/>
                </a:lnTo>
                <a:lnTo>
                  <a:pt x="325" y="236"/>
                </a:lnTo>
                <a:lnTo>
                  <a:pt x="323" y="238"/>
                </a:lnTo>
                <a:lnTo>
                  <a:pt x="322" y="241"/>
                </a:lnTo>
                <a:lnTo>
                  <a:pt x="318" y="246"/>
                </a:lnTo>
                <a:lnTo>
                  <a:pt x="315" y="248"/>
                </a:lnTo>
                <a:lnTo>
                  <a:pt x="310" y="248"/>
                </a:lnTo>
                <a:lnTo>
                  <a:pt x="303" y="246"/>
                </a:lnTo>
                <a:lnTo>
                  <a:pt x="303" y="244"/>
                </a:lnTo>
                <a:lnTo>
                  <a:pt x="303" y="243"/>
                </a:lnTo>
                <a:lnTo>
                  <a:pt x="302" y="241"/>
                </a:lnTo>
                <a:lnTo>
                  <a:pt x="302" y="243"/>
                </a:lnTo>
                <a:lnTo>
                  <a:pt x="298" y="246"/>
                </a:lnTo>
                <a:lnTo>
                  <a:pt x="297" y="244"/>
                </a:lnTo>
                <a:lnTo>
                  <a:pt x="287" y="246"/>
                </a:lnTo>
                <a:lnTo>
                  <a:pt x="282" y="248"/>
                </a:lnTo>
                <a:lnTo>
                  <a:pt x="275" y="249"/>
                </a:lnTo>
                <a:lnTo>
                  <a:pt x="273" y="251"/>
                </a:lnTo>
                <a:lnTo>
                  <a:pt x="273" y="251"/>
                </a:lnTo>
                <a:lnTo>
                  <a:pt x="270" y="251"/>
                </a:lnTo>
                <a:lnTo>
                  <a:pt x="268" y="249"/>
                </a:lnTo>
                <a:lnTo>
                  <a:pt x="267" y="248"/>
                </a:lnTo>
                <a:lnTo>
                  <a:pt x="263" y="248"/>
                </a:lnTo>
                <a:lnTo>
                  <a:pt x="260" y="248"/>
                </a:lnTo>
                <a:lnTo>
                  <a:pt x="258" y="244"/>
                </a:lnTo>
                <a:lnTo>
                  <a:pt x="260" y="243"/>
                </a:lnTo>
                <a:lnTo>
                  <a:pt x="260" y="241"/>
                </a:lnTo>
                <a:lnTo>
                  <a:pt x="260" y="239"/>
                </a:lnTo>
                <a:lnTo>
                  <a:pt x="260" y="236"/>
                </a:lnTo>
                <a:lnTo>
                  <a:pt x="258" y="239"/>
                </a:lnTo>
                <a:lnTo>
                  <a:pt x="258" y="241"/>
                </a:lnTo>
                <a:lnTo>
                  <a:pt x="257" y="243"/>
                </a:lnTo>
                <a:lnTo>
                  <a:pt x="257" y="244"/>
                </a:lnTo>
                <a:lnTo>
                  <a:pt x="255" y="248"/>
                </a:lnTo>
                <a:lnTo>
                  <a:pt x="252" y="246"/>
                </a:lnTo>
                <a:lnTo>
                  <a:pt x="250" y="246"/>
                </a:lnTo>
                <a:lnTo>
                  <a:pt x="248" y="246"/>
                </a:lnTo>
                <a:lnTo>
                  <a:pt x="248" y="244"/>
                </a:lnTo>
                <a:lnTo>
                  <a:pt x="248" y="241"/>
                </a:lnTo>
                <a:lnTo>
                  <a:pt x="247" y="243"/>
                </a:lnTo>
                <a:lnTo>
                  <a:pt x="245" y="241"/>
                </a:lnTo>
                <a:lnTo>
                  <a:pt x="243" y="243"/>
                </a:lnTo>
                <a:lnTo>
                  <a:pt x="243" y="238"/>
                </a:lnTo>
                <a:lnTo>
                  <a:pt x="240" y="241"/>
                </a:lnTo>
                <a:lnTo>
                  <a:pt x="238" y="243"/>
                </a:lnTo>
                <a:lnTo>
                  <a:pt x="238" y="241"/>
                </a:lnTo>
                <a:lnTo>
                  <a:pt x="243" y="238"/>
                </a:lnTo>
                <a:lnTo>
                  <a:pt x="242" y="236"/>
                </a:lnTo>
                <a:lnTo>
                  <a:pt x="240" y="239"/>
                </a:lnTo>
                <a:lnTo>
                  <a:pt x="238" y="238"/>
                </a:lnTo>
                <a:lnTo>
                  <a:pt x="235" y="238"/>
                </a:lnTo>
                <a:lnTo>
                  <a:pt x="235" y="234"/>
                </a:lnTo>
                <a:lnTo>
                  <a:pt x="237" y="233"/>
                </a:lnTo>
                <a:lnTo>
                  <a:pt x="240" y="233"/>
                </a:lnTo>
                <a:lnTo>
                  <a:pt x="238" y="231"/>
                </a:lnTo>
                <a:lnTo>
                  <a:pt x="237" y="233"/>
                </a:lnTo>
                <a:lnTo>
                  <a:pt x="233" y="236"/>
                </a:lnTo>
                <a:lnTo>
                  <a:pt x="232" y="236"/>
                </a:lnTo>
                <a:lnTo>
                  <a:pt x="230" y="236"/>
                </a:lnTo>
                <a:lnTo>
                  <a:pt x="228" y="238"/>
                </a:lnTo>
                <a:lnTo>
                  <a:pt x="227" y="236"/>
                </a:lnTo>
                <a:lnTo>
                  <a:pt x="227" y="239"/>
                </a:lnTo>
                <a:lnTo>
                  <a:pt x="225" y="234"/>
                </a:lnTo>
                <a:lnTo>
                  <a:pt x="225" y="236"/>
                </a:lnTo>
                <a:lnTo>
                  <a:pt x="225" y="241"/>
                </a:lnTo>
                <a:lnTo>
                  <a:pt x="223" y="239"/>
                </a:lnTo>
                <a:lnTo>
                  <a:pt x="223" y="241"/>
                </a:lnTo>
                <a:lnTo>
                  <a:pt x="222" y="239"/>
                </a:lnTo>
                <a:lnTo>
                  <a:pt x="220" y="238"/>
                </a:lnTo>
                <a:lnTo>
                  <a:pt x="222" y="236"/>
                </a:lnTo>
                <a:lnTo>
                  <a:pt x="222" y="234"/>
                </a:lnTo>
                <a:lnTo>
                  <a:pt x="222" y="231"/>
                </a:lnTo>
                <a:lnTo>
                  <a:pt x="222" y="233"/>
                </a:lnTo>
                <a:lnTo>
                  <a:pt x="220" y="234"/>
                </a:lnTo>
                <a:lnTo>
                  <a:pt x="220" y="238"/>
                </a:lnTo>
                <a:lnTo>
                  <a:pt x="218" y="236"/>
                </a:lnTo>
                <a:lnTo>
                  <a:pt x="217" y="238"/>
                </a:lnTo>
                <a:lnTo>
                  <a:pt x="215" y="239"/>
                </a:lnTo>
                <a:lnTo>
                  <a:pt x="217" y="238"/>
                </a:lnTo>
                <a:lnTo>
                  <a:pt x="218" y="239"/>
                </a:lnTo>
                <a:lnTo>
                  <a:pt x="218" y="241"/>
                </a:lnTo>
                <a:lnTo>
                  <a:pt x="213" y="244"/>
                </a:lnTo>
                <a:lnTo>
                  <a:pt x="215" y="244"/>
                </a:lnTo>
                <a:lnTo>
                  <a:pt x="213" y="246"/>
                </a:lnTo>
                <a:lnTo>
                  <a:pt x="217" y="244"/>
                </a:lnTo>
                <a:lnTo>
                  <a:pt x="217" y="246"/>
                </a:lnTo>
                <a:lnTo>
                  <a:pt x="218" y="244"/>
                </a:lnTo>
                <a:lnTo>
                  <a:pt x="220" y="246"/>
                </a:lnTo>
                <a:lnTo>
                  <a:pt x="218" y="249"/>
                </a:lnTo>
                <a:lnTo>
                  <a:pt x="217" y="249"/>
                </a:lnTo>
                <a:lnTo>
                  <a:pt x="215" y="251"/>
                </a:lnTo>
                <a:lnTo>
                  <a:pt x="217" y="249"/>
                </a:lnTo>
                <a:lnTo>
                  <a:pt x="220" y="251"/>
                </a:lnTo>
                <a:lnTo>
                  <a:pt x="220" y="249"/>
                </a:lnTo>
                <a:lnTo>
                  <a:pt x="223" y="249"/>
                </a:lnTo>
                <a:lnTo>
                  <a:pt x="223" y="251"/>
                </a:lnTo>
                <a:lnTo>
                  <a:pt x="222" y="253"/>
                </a:lnTo>
                <a:lnTo>
                  <a:pt x="220" y="254"/>
                </a:lnTo>
                <a:lnTo>
                  <a:pt x="220" y="256"/>
                </a:lnTo>
                <a:lnTo>
                  <a:pt x="222" y="256"/>
                </a:lnTo>
                <a:lnTo>
                  <a:pt x="222" y="258"/>
                </a:lnTo>
                <a:lnTo>
                  <a:pt x="220" y="261"/>
                </a:lnTo>
                <a:lnTo>
                  <a:pt x="220" y="263"/>
                </a:lnTo>
                <a:lnTo>
                  <a:pt x="218" y="263"/>
                </a:lnTo>
                <a:lnTo>
                  <a:pt x="218" y="264"/>
                </a:lnTo>
                <a:lnTo>
                  <a:pt x="212" y="264"/>
                </a:lnTo>
                <a:lnTo>
                  <a:pt x="210" y="264"/>
                </a:lnTo>
                <a:lnTo>
                  <a:pt x="210" y="266"/>
                </a:lnTo>
                <a:lnTo>
                  <a:pt x="208" y="263"/>
                </a:lnTo>
                <a:lnTo>
                  <a:pt x="208" y="264"/>
                </a:lnTo>
                <a:lnTo>
                  <a:pt x="207" y="268"/>
                </a:lnTo>
                <a:lnTo>
                  <a:pt x="207" y="269"/>
                </a:lnTo>
                <a:lnTo>
                  <a:pt x="207" y="271"/>
                </a:lnTo>
                <a:lnTo>
                  <a:pt x="205" y="269"/>
                </a:lnTo>
                <a:lnTo>
                  <a:pt x="205" y="268"/>
                </a:lnTo>
                <a:lnTo>
                  <a:pt x="205" y="269"/>
                </a:lnTo>
                <a:lnTo>
                  <a:pt x="205" y="271"/>
                </a:lnTo>
                <a:lnTo>
                  <a:pt x="205" y="273"/>
                </a:lnTo>
                <a:lnTo>
                  <a:pt x="203" y="271"/>
                </a:lnTo>
                <a:lnTo>
                  <a:pt x="202" y="271"/>
                </a:lnTo>
                <a:lnTo>
                  <a:pt x="203" y="274"/>
                </a:lnTo>
                <a:lnTo>
                  <a:pt x="202" y="274"/>
                </a:lnTo>
                <a:lnTo>
                  <a:pt x="200" y="276"/>
                </a:lnTo>
                <a:lnTo>
                  <a:pt x="200" y="278"/>
                </a:lnTo>
                <a:lnTo>
                  <a:pt x="198" y="276"/>
                </a:lnTo>
                <a:lnTo>
                  <a:pt x="200" y="274"/>
                </a:lnTo>
                <a:lnTo>
                  <a:pt x="198" y="278"/>
                </a:lnTo>
                <a:lnTo>
                  <a:pt x="195" y="278"/>
                </a:lnTo>
                <a:lnTo>
                  <a:pt x="197" y="279"/>
                </a:lnTo>
                <a:lnTo>
                  <a:pt x="193" y="283"/>
                </a:lnTo>
                <a:lnTo>
                  <a:pt x="193" y="286"/>
                </a:lnTo>
                <a:lnTo>
                  <a:pt x="188" y="284"/>
                </a:lnTo>
                <a:lnTo>
                  <a:pt x="190" y="286"/>
                </a:lnTo>
                <a:lnTo>
                  <a:pt x="188" y="286"/>
                </a:lnTo>
                <a:lnTo>
                  <a:pt x="187" y="286"/>
                </a:lnTo>
                <a:lnTo>
                  <a:pt x="185" y="288"/>
                </a:lnTo>
                <a:lnTo>
                  <a:pt x="183" y="289"/>
                </a:lnTo>
                <a:lnTo>
                  <a:pt x="182" y="288"/>
                </a:lnTo>
                <a:lnTo>
                  <a:pt x="180" y="286"/>
                </a:lnTo>
                <a:lnTo>
                  <a:pt x="180" y="284"/>
                </a:lnTo>
                <a:lnTo>
                  <a:pt x="182" y="283"/>
                </a:lnTo>
                <a:lnTo>
                  <a:pt x="185" y="281"/>
                </a:lnTo>
                <a:lnTo>
                  <a:pt x="187" y="281"/>
                </a:lnTo>
                <a:lnTo>
                  <a:pt x="185" y="279"/>
                </a:lnTo>
                <a:lnTo>
                  <a:pt x="188" y="278"/>
                </a:lnTo>
                <a:lnTo>
                  <a:pt x="190" y="274"/>
                </a:lnTo>
                <a:lnTo>
                  <a:pt x="188" y="274"/>
                </a:lnTo>
                <a:lnTo>
                  <a:pt x="185" y="276"/>
                </a:lnTo>
                <a:lnTo>
                  <a:pt x="183" y="278"/>
                </a:lnTo>
                <a:lnTo>
                  <a:pt x="182" y="276"/>
                </a:lnTo>
                <a:lnTo>
                  <a:pt x="180" y="274"/>
                </a:lnTo>
                <a:lnTo>
                  <a:pt x="180" y="269"/>
                </a:lnTo>
                <a:lnTo>
                  <a:pt x="182" y="266"/>
                </a:lnTo>
                <a:lnTo>
                  <a:pt x="183" y="263"/>
                </a:lnTo>
                <a:lnTo>
                  <a:pt x="183" y="261"/>
                </a:lnTo>
                <a:lnTo>
                  <a:pt x="185" y="259"/>
                </a:lnTo>
                <a:lnTo>
                  <a:pt x="183" y="254"/>
                </a:lnTo>
                <a:lnTo>
                  <a:pt x="182" y="251"/>
                </a:lnTo>
                <a:lnTo>
                  <a:pt x="187" y="248"/>
                </a:lnTo>
                <a:lnTo>
                  <a:pt x="190" y="244"/>
                </a:lnTo>
                <a:lnTo>
                  <a:pt x="192" y="243"/>
                </a:lnTo>
                <a:lnTo>
                  <a:pt x="197" y="244"/>
                </a:lnTo>
                <a:lnTo>
                  <a:pt x="198" y="243"/>
                </a:lnTo>
                <a:lnTo>
                  <a:pt x="200" y="243"/>
                </a:lnTo>
                <a:lnTo>
                  <a:pt x="202" y="243"/>
                </a:lnTo>
                <a:lnTo>
                  <a:pt x="208" y="243"/>
                </a:lnTo>
                <a:lnTo>
                  <a:pt x="207" y="243"/>
                </a:lnTo>
                <a:lnTo>
                  <a:pt x="202" y="241"/>
                </a:lnTo>
                <a:lnTo>
                  <a:pt x="197" y="239"/>
                </a:lnTo>
                <a:lnTo>
                  <a:pt x="197" y="238"/>
                </a:lnTo>
                <a:lnTo>
                  <a:pt x="198" y="234"/>
                </a:lnTo>
                <a:lnTo>
                  <a:pt x="202" y="231"/>
                </a:lnTo>
                <a:lnTo>
                  <a:pt x="203" y="229"/>
                </a:lnTo>
                <a:lnTo>
                  <a:pt x="202" y="229"/>
                </a:lnTo>
                <a:lnTo>
                  <a:pt x="200" y="229"/>
                </a:lnTo>
                <a:lnTo>
                  <a:pt x="198" y="233"/>
                </a:lnTo>
                <a:lnTo>
                  <a:pt x="197" y="236"/>
                </a:lnTo>
                <a:lnTo>
                  <a:pt x="195" y="236"/>
                </a:lnTo>
                <a:lnTo>
                  <a:pt x="192" y="236"/>
                </a:lnTo>
                <a:lnTo>
                  <a:pt x="190" y="236"/>
                </a:lnTo>
                <a:lnTo>
                  <a:pt x="190" y="234"/>
                </a:lnTo>
                <a:lnTo>
                  <a:pt x="190" y="234"/>
                </a:lnTo>
                <a:lnTo>
                  <a:pt x="190" y="236"/>
                </a:lnTo>
                <a:lnTo>
                  <a:pt x="185" y="239"/>
                </a:lnTo>
                <a:lnTo>
                  <a:pt x="185" y="241"/>
                </a:lnTo>
                <a:lnTo>
                  <a:pt x="182" y="243"/>
                </a:lnTo>
                <a:lnTo>
                  <a:pt x="180" y="244"/>
                </a:lnTo>
                <a:lnTo>
                  <a:pt x="178" y="246"/>
                </a:lnTo>
                <a:lnTo>
                  <a:pt x="177" y="248"/>
                </a:lnTo>
                <a:lnTo>
                  <a:pt x="178" y="251"/>
                </a:lnTo>
                <a:lnTo>
                  <a:pt x="177" y="251"/>
                </a:lnTo>
                <a:lnTo>
                  <a:pt x="173" y="256"/>
                </a:lnTo>
                <a:lnTo>
                  <a:pt x="172" y="258"/>
                </a:lnTo>
                <a:lnTo>
                  <a:pt x="173" y="261"/>
                </a:lnTo>
                <a:lnTo>
                  <a:pt x="170" y="264"/>
                </a:lnTo>
                <a:lnTo>
                  <a:pt x="168" y="264"/>
                </a:lnTo>
                <a:lnTo>
                  <a:pt x="165" y="263"/>
                </a:lnTo>
                <a:lnTo>
                  <a:pt x="163" y="263"/>
                </a:lnTo>
                <a:lnTo>
                  <a:pt x="165" y="264"/>
                </a:lnTo>
                <a:lnTo>
                  <a:pt x="168" y="266"/>
                </a:lnTo>
                <a:lnTo>
                  <a:pt x="170" y="268"/>
                </a:lnTo>
                <a:lnTo>
                  <a:pt x="168" y="273"/>
                </a:lnTo>
                <a:lnTo>
                  <a:pt x="167" y="273"/>
                </a:lnTo>
                <a:lnTo>
                  <a:pt x="165" y="273"/>
                </a:lnTo>
                <a:lnTo>
                  <a:pt x="163" y="274"/>
                </a:lnTo>
                <a:lnTo>
                  <a:pt x="165" y="274"/>
                </a:lnTo>
                <a:lnTo>
                  <a:pt x="165" y="276"/>
                </a:lnTo>
                <a:lnTo>
                  <a:pt x="165" y="279"/>
                </a:lnTo>
                <a:lnTo>
                  <a:pt x="162" y="279"/>
                </a:lnTo>
                <a:lnTo>
                  <a:pt x="162" y="278"/>
                </a:lnTo>
                <a:lnTo>
                  <a:pt x="160" y="279"/>
                </a:lnTo>
                <a:lnTo>
                  <a:pt x="158" y="279"/>
                </a:lnTo>
                <a:lnTo>
                  <a:pt x="157" y="283"/>
                </a:lnTo>
                <a:lnTo>
                  <a:pt x="158" y="284"/>
                </a:lnTo>
                <a:lnTo>
                  <a:pt x="153" y="288"/>
                </a:lnTo>
                <a:lnTo>
                  <a:pt x="153" y="289"/>
                </a:lnTo>
                <a:lnTo>
                  <a:pt x="153" y="291"/>
                </a:lnTo>
                <a:lnTo>
                  <a:pt x="152" y="293"/>
                </a:lnTo>
                <a:lnTo>
                  <a:pt x="153" y="294"/>
                </a:lnTo>
                <a:lnTo>
                  <a:pt x="155" y="294"/>
                </a:lnTo>
                <a:lnTo>
                  <a:pt x="157" y="294"/>
                </a:lnTo>
                <a:lnTo>
                  <a:pt x="160" y="294"/>
                </a:lnTo>
                <a:lnTo>
                  <a:pt x="162" y="296"/>
                </a:lnTo>
                <a:lnTo>
                  <a:pt x="163" y="296"/>
                </a:lnTo>
                <a:lnTo>
                  <a:pt x="165" y="298"/>
                </a:lnTo>
                <a:lnTo>
                  <a:pt x="162" y="303"/>
                </a:lnTo>
                <a:lnTo>
                  <a:pt x="160" y="304"/>
                </a:lnTo>
                <a:lnTo>
                  <a:pt x="158" y="304"/>
                </a:lnTo>
                <a:lnTo>
                  <a:pt x="157" y="308"/>
                </a:lnTo>
                <a:lnTo>
                  <a:pt x="155" y="308"/>
                </a:lnTo>
                <a:lnTo>
                  <a:pt x="157" y="311"/>
                </a:lnTo>
                <a:lnTo>
                  <a:pt x="155" y="311"/>
                </a:lnTo>
                <a:lnTo>
                  <a:pt x="153" y="313"/>
                </a:lnTo>
                <a:lnTo>
                  <a:pt x="155" y="313"/>
                </a:lnTo>
                <a:lnTo>
                  <a:pt x="155" y="314"/>
                </a:lnTo>
                <a:lnTo>
                  <a:pt x="155" y="316"/>
                </a:lnTo>
                <a:lnTo>
                  <a:pt x="153" y="318"/>
                </a:lnTo>
                <a:lnTo>
                  <a:pt x="150" y="318"/>
                </a:lnTo>
                <a:lnTo>
                  <a:pt x="150" y="319"/>
                </a:lnTo>
                <a:lnTo>
                  <a:pt x="148" y="319"/>
                </a:lnTo>
                <a:lnTo>
                  <a:pt x="147" y="321"/>
                </a:lnTo>
                <a:lnTo>
                  <a:pt x="145" y="323"/>
                </a:lnTo>
                <a:lnTo>
                  <a:pt x="143" y="324"/>
                </a:lnTo>
                <a:lnTo>
                  <a:pt x="142" y="326"/>
                </a:lnTo>
                <a:lnTo>
                  <a:pt x="142" y="328"/>
                </a:lnTo>
                <a:lnTo>
                  <a:pt x="140" y="328"/>
                </a:lnTo>
                <a:lnTo>
                  <a:pt x="138" y="326"/>
                </a:lnTo>
                <a:lnTo>
                  <a:pt x="138" y="329"/>
                </a:lnTo>
                <a:lnTo>
                  <a:pt x="137" y="331"/>
                </a:lnTo>
                <a:lnTo>
                  <a:pt x="137" y="333"/>
                </a:lnTo>
                <a:lnTo>
                  <a:pt x="135" y="333"/>
                </a:lnTo>
                <a:lnTo>
                  <a:pt x="132" y="333"/>
                </a:lnTo>
                <a:lnTo>
                  <a:pt x="133" y="336"/>
                </a:lnTo>
                <a:lnTo>
                  <a:pt x="130" y="334"/>
                </a:lnTo>
                <a:lnTo>
                  <a:pt x="127" y="339"/>
                </a:lnTo>
                <a:lnTo>
                  <a:pt x="128" y="339"/>
                </a:lnTo>
                <a:lnTo>
                  <a:pt x="128" y="341"/>
                </a:lnTo>
                <a:lnTo>
                  <a:pt x="128" y="343"/>
                </a:lnTo>
                <a:lnTo>
                  <a:pt x="123" y="349"/>
                </a:lnTo>
                <a:lnTo>
                  <a:pt x="122" y="348"/>
                </a:lnTo>
                <a:lnTo>
                  <a:pt x="120" y="349"/>
                </a:lnTo>
                <a:lnTo>
                  <a:pt x="118" y="351"/>
                </a:lnTo>
                <a:lnTo>
                  <a:pt x="118" y="351"/>
                </a:lnTo>
                <a:lnTo>
                  <a:pt x="117" y="351"/>
                </a:lnTo>
                <a:lnTo>
                  <a:pt x="115" y="351"/>
                </a:lnTo>
                <a:lnTo>
                  <a:pt x="115" y="353"/>
                </a:lnTo>
                <a:lnTo>
                  <a:pt x="113" y="354"/>
                </a:lnTo>
                <a:lnTo>
                  <a:pt x="112" y="356"/>
                </a:lnTo>
                <a:lnTo>
                  <a:pt x="110" y="356"/>
                </a:lnTo>
                <a:lnTo>
                  <a:pt x="108" y="358"/>
                </a:lnTo>
                <a:lnTo>
                  <a:pt x="110" y="358"/>
                </a:lnTo>
                <a:lnTo>
                  <a:pt x="110" y="361"/>
                </a:lnTo>
                <a:lnTo>
                  <a:pt x="108" y="359"/>
                </a:lnTo>
                <a:lnTo>
                  <a:pt x="105" y="361"/>
                </a:lnTo>
                <a:lnTo>
                  <a:pt x="103" y="361"/>
                </a:lnTo>
                <a:lnTo>
                  <a:pt x="100" y="364"/>
                </a:lnTo>
                <a:lnTo>
                  <a:pt x="102" y="363"/>
                </a:lnTo>
                <a:lnTo>
                  <a:pt x="103" y="364"/>
                </a:lnTo>
                <a:lnTo>
                  <a:pt x="103" y="366"/>
                </a:lnTo>
                <a:lnTo>
                  <a:pt x="105" y="368"/>
                </a:lnTo>
                <a:lnTo>
                  <a:pt x="103" y="368"/>
                </a:lnTo>
                <a:lnTo>
                  <a:pt x="103" y="371"/>
                </a:lnTo>
                <a:lnTo>
                  <a:pt x="102" y="373"/>
                </a:lnTo>
                <a:lnTo>
                  <a:pt x="100" y="369"/>
                </a:lnTo>
                <a:lnTo>
                  <a:pt x="102" y="368"/>
                </a:lnTo>
                <a:lnTo>
                  <a:pt x="100" y="369"/>
                </a:lnTo>
                <a:lnTo>
                  <a:pt x="98" y="371"/>
                </a:lnTo>
                <a:lnTo>
                  <a:pt x="97" y="373"/>
                </a:lnTo>
                <a:lnTo>
                  <a:pt x="95" y="374"/>
                </a:lnTo>
                <a:lnTo>
                  <a:pt x="93" y="374"/>
                </a:lnTo>
                <a:lnTo>
                  <a:pt x="88" y="376"/>
                </a:lnTo>
                <a:lnTo>
                  <a:pt x="87" y="381"/>
                </a:lnTo>
                <a:lnTo>
                  <a:pt x="85" y="383"/>
                </a:lnTo>
                <a:lnTo>
                  <a:pt x="87" y="381"/>
                </a:lnTo>
                <a:lnTo>
                  <a:pt x="85" y="378"/>
                </a:lnTo>
                <a:lnTo>
                  <a:pt x="87" y="376"/>
                </a:lnTo>
                <a:lnTo>
                  <a:pt x="83" y="376"/>
                </a:lnTo>
                <a:lnTo>
                  <a:pt x="82" y="378"/>
                </a:lnTo>
                <a:lnTo>
                  <a:pt x="80" y="379"/>
                </a:lnTo>
                <a:lnTo>
                  <a:pt x="78" y="381"/>
                </a:lnTo>
                <a:lnTo>
                  <a:pt x="77" y="381"/>
                </a:lnTo>
                <a:lnTo>
                  <a:pt x="75" y="384"/>
                </a:lnTo>
                <a:lnTo>
                  <a:pt x="73" y="383"/>
                </a:lnTo>
                <a:lnTo>
                  <a:pt x="72" y="383"/>
                </a:lnTo>
                <a:lnTo>
                  <a:pt x="72" y="384"/>
                </a:lnTo>
                <a:lnTo>
                  <a:pt x="70" y="384"/>
                </a:lnTo>
                <a:lnTo>
                  <a:pt x="68" y="384"/>
                </a:lnTo>
                <a:lnTo>
                  <a:pt x="67" y="386"/>
                </a:lnTo>
                <a:lnTo>
                  <a:pt x="63" y="388"/>
                </a:lnTo>
                <a:lnTo>
                  <a:pt x="62" y="388"/>
                </a:lnTo>
                <a:lnTo>
                  <a:pt x="62" y="384"/>
                </a:lnTo>
                <a:lnTo>
                  <a:pt x="62" y="383"/>
                </a:lnTo>
                <a:lnTo>
                  <a:pt x="65" y="383"/>
                </a:lnTo>
                <a:lnTo>
                  <a:pt x="63" y="381"/>
                </a:lnTo>
                <a:lnTo>
                  <a:pt x="60" y="381"/>
                </a:lnTo>
                <a:lnTo>
                  <a:pt x="58" y="383"/>
                </a:lnTo>
                <a:lnTo>
                  <a:pt x="57" y="388"/>
                </a:lnTo>
                <a:lnTo>
                  <a:pt x="55" y="389"/>
                </a:lnTo>
                <a:lnTo>
                  <a:pt x="53" y="389"/>
                </a:lnTo>
                <a:lnTo>
                  <a:pt x="55" y="393"/>
                </a:lnTo>
                <a:lnTo>
                  <a:pt x="52" y="393"/>
                </a:lnTo>
                <a:lnTo>
                  <a:pt x="50" y="396"/>
                </a:lnTo>
                <a:lnTo>
                  <a:pt x="48" y="394"/>
                </a:lnTo>
                <a:lnTo>
                  <a:pt x="47" y="393"/>
                </a:lnTo>
                <a:lnTo>
                  <a:pt x="47" y="388"/>
                </a:lnTo>
                <a:lnTo>
                  <a:pt x="45" y="389"/>
                </a:lnTo>
                <a:lnTo>
                  <a:pt x="45" y="391"/>
                </a:lnTo>
                <a:lnTo>
                  <a:pt x="45" y="394"/>
                </a:lnTo>
                <a:lnTo>
                  <a:pt x="45" y="396"/>
                </a:lnTo>
                <a:lnTo>
                  <a:pt x="42" y="398"/>
                </a:lnTo>
                <a:lnTo>
                  <a:pt x="42" y="394"/>
                </a:lnTo>
                <a:lnTo>
                  <a:pt x="40" y="393"/>
                </a:lnTo>
                <a:lnTo>
                  <a:pt x="37" y="393"/>
                </a:lnTo>
                <a:lnTo>
                  <a:pt x="37" y="394"/>
                </a:lnTo>
                <a:lnTo>
                  <a:pt x="38" y="396"/>
                </a:lnTo>
                <a:lnTo>
                  <a:pt x="37" y="398"/>
                </a:lnTo>
                <a:lnTo>
                  <a:pt x="35" y="399"/>
                </a:lnTo>
                <a:lnTo>
                  <a:pt x="35" y="398"/>
                </a:lnTo>
                <a:lnTo>
                  <a:pt x="37" y="396"/>
                </a:lnTo>
                <a:lnTo>
                  <a:pt x="35" y="393"/>
                </a:lnTo>
                <a:lnTo>
                  <a:pt x="37" y="391"/>
                </a:lnTo>
                <a:lnTo>
                  <a:pt x="38" y="389"/>
                </a:lnTo>
                <a:lnTo>
                  <a:pt x="42" y="391"/>
                </a:lnTo>
                <a:lnTo>
                  <a:pt x="42" y="389"/>
                </a:lnTo>
                <a:lnTo>
                  <a:pt x="47" y="388"/>
                </a:lnTo>
                <a:lnTo>
                  <a:pt x="47" y="384"/>
                </a:lnTo>
                <a:lnTo>
                  <a:pt x="48" y="383"/>
                </a:lnTo>
                <a:lnTo>
                  <a:pt x="52" y="379"/>
                </a:lnTo>
                <a:lnTo>
                  <a:pt x="58" y="374"/>
                </a:lnTo>
                <a:lnTo>
                  <a:pt x="63" y="373"/>
                </a:lnTo>
                <a:lnTo>
                  <a:pt x="67" y="373"/>
                </a:lnTo>
                <a:lnTo>
                  <a:pt x="68" y="373"/>
                </a:lnTo>
                <a:lnTo>
                  <a:pt x="68" y="374"/>
                </a:lnTo>
                <a:lnTo>
                  <a:pt x="70" y="378"/>
                </a:lnTo>
                <a:lnTo>
                  <a:pt x="72" y="378"/>
                </a:lnTo>
                <a:lnTo>
                  <a:pt x="72" y="376"/>
                </a:lnTo>
                <a:lnTo>
                  <a:pt x="73" y="376"/>
                </a:lnTo>
                <a:lnTo>
                  <a:pt x="75" y="378"/>
                </a:lnTo>
                <a:lnTo>
                  <a:pt x="77" y="378"/>
                </a:lnTo>
                <a:lnTo>
                  <a:pt x="77" y="376"/>
                </a:lnTo>
                <a:lnTo>
                  <a:pt x="75" y="374"/>
                </a:lnTo>
                <a:lnTo>
                  <a:pt x="73" y="373"/>
                </a:lnTo>
                <a:lnTo>
                  <a:pt x="75" y="368"/>
                </a:lnTo>
                <a:lnTo>
                  <a:pt x="77" y="366"/>
                </a:lnTo>
                <a:lnTo>
                  <a:pt x="80" y="361"/>
                </a:lnTo>
                <a:lnTo>
                  <a:pt x="82" y="361"/>
                </a:lnTo>
                <a:lnTo>
                  <a:pt x="83" y="359"/>
                </a:lnTo>
                <a:lnTo>
                  <a:pt x="88" y="356"/>
                </a:lnTo>
                <a:lnTo>
                  <a:pt x="92" y="354"/>
                </a:lnTo>
                <a:lnTo>
                  <a:pt x="93" y="353"/>
                </a:lnTo>
                <a:lnTo>
                  <a:pt x="95" y="351"/>
                </a:lnTo>
                <a:lnTo>
                  <a:pt x="97" y="353"/>
                </a:lnTo>
                <a:lnTo>
                  <a:pt x="98" y="351"/>
                </a:lnTo>
                <a:lnTo>
                  <a:pt x="98" y="349"/>
                </a:lnTo>
                <a:lnTo>
                  <a:pt x="98" y="346"/>
                </a:lnTo>
                <a:lnTo>
                  <a:pt x="102" y="343"/>
                </a:lnTo>
                <a:lnTo>
                  <a:pt x="103" y="341"/>
                </a:lnTo>
                <a:lnTo>
                  <a:pt x="110" y="334"/>
                </a:lnTo>
                <a:lnTo>
                  <a:pt x="112" y="334"/>
                </a:lnTo>
                <a:lnTo>
                  <a:pt x="112" y="336"/>
                </a:lnTo>
                <a:lnTo>
                  <a:pt x="113" y="336"/>
                </a:lnTo>
                <a:lnTo>
                  <a:pt x="115" y="334"/>
                </a:lnTo>
                <a:lnTo>
                  <a:pt x="113" y="336"/>
                </a:lnTo>
                <a:lnTo>
                  <a:pt x="112" y="333"/>
                </a:lnTo>
                <a:lnTo>
                  <a:pt x="110" y="331"/>
                </a:lnTo>
                <a:lnTo>
                  <a:pt x="112" y="326"/>
                </a:lnTo>
                <a:lnTo>
                  <a:pt x="112" y="321"/>
                </a:lnTo>
                <a:lnTo>
                  <a:pt x="113" y="319"/>
                </a:lnTo>
                <a:lnTo>
                  <a:pt x="117" y="318"/>
                </a:lnTo>
                <a:lnTo>
                  <a:pt x="118" y="319"/>
                </a:lnTo>
                <a:lnTo>
                  <a:pt x="115" y="318"/>
                </a:lnTo>
                <a:lnTo>
                  <a:pt x="113" y="318"/>
                </a:lnTo>
                <a:lnTo>
                  <a:pt x="112" y="316"/>
                </a:lnTo>
                <a:lnTo>
                  <a:pt x="112" y="314"/>
                </a:lnTo>
                <a:lnTo>
                  <a:pt x="113" y="311"/>
                </a:lnTo>
                <a:lnTo>
                  <a:pt x="115" y="309"/>
                </a:lnTo>
                <a:lnTo>
                  <a:pt x="117" y="308"/>
                </a:lnTo>
                <a:lnTo>
                  <a:pt x="120" y="304"/>
                </a:lnTo>
                <a:lnTo>
                  <a:pt x="118" y="303"/>
                </a:lnTo>
                <a:lnTo>
                  <a:pt x="118" y="301"/>
                </a:lnTo>
                <a:lnTo>
                  <a:pt x="120" y="298"/>
                </a:lnTo>
                <a:lnTo>
                  <a:pt x="120" y="296"/>
                </a:lnTo>
                <a:lnTo>
                  <a:pt x="122" y="294"/>
                </a:lnTo>
                <a:lnTo>
                  <a:pt x="120" y="296"/>
                </a:lnTo>
                <a:lnTo>
                  <a:pt x="120" y="296"/>
                </a:lnTo>
                <a:lnTo>
                  <a:pt x="120" y="299"/>
                </a:lnTo>
                <a:lnTo>
                  <a:pt x="118" y="301"/>
                </a:lnTo>
                <a:lnTo>
                  <a:pt x="115" y="303"/>
                </a:lnTo>
                <a:lnTo>
                  <a:pt x="110" y="306"/>
                </a:lnTo>
                <a:lnTo>
                  <a:pt x="105" y="308"/>
                </a:lnTo>
                <a:lnTo>
                  <a:pt x="103" y="308"/>
                </a:lnTo>
                <a:lnTo>
                  <a:pt x="102" y="308"/>
                </a:lnTo>
                <a:lnTo>
                  <a:pt x="102" y="304"/>
                </a:lnTo>
                <a:lnTo>
                  <a:pt x="100" y="304"/>
                </a:lnTo>
                <a:lnTo>
                  <a:pt x="100" y="299"/>
                </a:lnTo>
                <a:lnTo>
                  <a:pt x="102" y="298"/>
                </a:lnTo>
                <a:lnTo>
                  <a:pt x="105" y="299"/>
                </a:lnTo>
                <a:lnTo>
                  <a:pt x="105" y="301"/>
                </a:lnTo>
                <a:lnTo>
                  <a:pt x="107" y="301"/>
                </a:lnTo>
                <a:lnTo>
                  <a:pt x="105" y="299"/>
                </a:lnTo>
                <a:lnTo>
                  <a:pt x="102" y="298"/>
                </a:lnTo>
                <a:lnTo>
                  <a:pt x="100" y="294"/>
                </a:lnTo>
                <a:lnTo>
                  <a:pt x="100" y="298"/>
                </a:lnTo>
                <a:lnTo>
                  <a:pt x="98" y="301"/>
                </a:lnTo>
                <a:lnTo>
                  <a:pt x="97" y="299"/>
                </a:lnTo>
                <a:lnTo>
                  <a:pt x="97" y="304"/>
                </a:lnTo>
                <a:lnTo>
                  <a:pt x="95" y="306"/>
                </a:lnTo>
                <a:lnTo>
                  <a:pt x="97" y="309"/>
                </a:lnTo>
                <a:lnTo>
                  <a:pt x="98" y="311"/>
                </a:lnTo>
                <a:lnTo>
                  <a:pt x="97" y="313"/>
                </a:lnTo>
                <a:lnTo>
                  <a:pt x="93" y="313"/>
                </a:lnTo>
                <a:lnTo>
                  <a:pt x="93" y="313"/>
                </a:lnTo>
                <a:lnTo>
                  <a:pt x="88" y="304"/>
                </a:lnTo>
                <a:lnTo>
                  <a:pt x="87" y="303"/>
                </a:lnTo>
                <a:lnTo>
                  <a:pt x="87" y="301"/>
                </a:lnTo>
                <a:lnTo>
                  <a:pt x="83" y="303"/>
                </a:lnTo>
                <a:lnTo>
                  <a:pt x="82" y="304"/>
                </a:lnTo>
                <a:lnTo>
                  <a:pt x="82" y="303"/>
                </a:lnTo>
                <a:lnTo>
                  <a:pt x="80" y="301"/>
                </a:lnTo>
                <a:lnTo>
                  <a:pt x="78" y="299"/>
                </a:lnTo>
                <a:lnTo>
                  <a:pt x="77" y="298"/>
                </a:lnTo>
                <a:lnTo>
                  <a:pt x="72" y="301"/>
                </a:lnTo>
                <a:lnTo>
                  <a:pt x="70" y="303"/>
                </a:lnTo>
                <a:lnTo>
                  <a:pt x="68" y="304"/>
                </a:lnTo>
                <a:lnTo>
                  <a:pt x="65" y="304"/>
                </a:lnTo>
                <a:lnTo>
                  <a:pt x="65" y="306"/>
                </a:lnTo>
                <a:lnTo>
                  <a:pt x="60" y="309"/>
                </a:lnTo>
                <a:lnTo>
                  <a:pt x="58" y="308"/>
                </a:lnTo>
                <a:lnTo>
                  <a:pt x="55" y="308"/>
                </a:lnTo>
                <a:lnTo>
                  <a:pt x="58" y="308"/>
                </a:lnTo>
                <a:lnTo>
                  <a:pt x="58" y="306"/>
                </a:lnTo>
                <a:lnTo>
                  <a:pt x="60" y="303"/>
                </a:lnTo>
                <a:lnTo>
                  <a:pt x="58" y="299"/>
                </a:lnTo>
                <a:lnTo>
                  <a:pt x="60" y="298"/>
                </a:lnTo>
                <a:lnTo>
                  <a:pt x="57" y="294"/>
                </a:lnTo>
                <a:lnTo>
                  <a:pt x="57" y="293"/>
                </a:lnTo>
                <a:lnTo>
                  <a:pt x="60" y="286"/>
                </a:lnTo>
                <a:lnTo>
                  <a:pt x="57" y="278"/>
                </a:lnTo>
                <a:lnTo>
                  <a:pt x="57" y="276"/>
                </a:lnTo>
                <a:lnTo>
                  <a:pt x="55" y="274"/>
                </a:lnTo>
                <a:lnTo>
                  <a:pt x="55" y="273"/>
                </a:lnTo>
                <a:lnTo>
                  <a:pt x="55" y="271"/>
                </a:lnTo>
                <a:lnTo>
                  <a:pt x="53" y="268"/>
                </a:lnTo>
                <a:lnTo>
                  <a:pt x="53" y="266"/>
                </a:lnTo>
                <a:lnTo>
                  <a:pt x="55" y="261"/>
                </a:lnTo>
                <a:lnTo>
                  <a:pt x="55" y="259"/>
                </a:lnTo>
                <a:lnTo>
                  <a:pt x="58" y="259"/>
                </a:lnTo>
                <a:lnTo>
                  <a:pt x="60" y="258"/>
                </a:lnTo>
                <a:lnTo>
                  <a:pt x="57" y="258"/>
                </a:lnTo>
                <a:lnTo>
                  <a:pt x="55" y="256"/>
                </a:lnTo>
                <a:lnTo>
                  <a:pt x="57" y="259"/>
                </a:lnTo>
                <a:lnTo>
                  <a:pt x="55" y="261"/>
                </a:lnTo>
                <a:lnTo>
                  <a:pt x="53" y="264"/>
                </a:lnTo>
                <a:lnTo>
                  <a:pt x="50" y="266"/>
                </a:lnTo>
                <a:lnTo>
                  <a:pt x="50" y="268"/>
                </a:lnTo>
                <a:lnTo>
                  <a:pt x="52" y="269"/>
                </a:lnTo>
                <a:lnTo>
                  <a:pt x="52" y="274"/>
                </a:lnTo>
                <a:lnTo>
                  <a:pt x="52" y="274"/>
                </a:lnTo>
                <a:lnTo>
                  <a:pt x="48" y="274"/>
                </a:lnTo>
                <a:lnTo>
                  <a:pt x="48" y="274"/>
                </a:lnTo>
                <a:lnTo>
                  <a:pt x="47" y="276"/>
                </a:lnTo>
                <a:lnTo>
                  <a:pt x="45" y="278"/>
                </a:lnTo>
                <a:lnTo>
                  <a:pt x="40" y="278"/>
                </a:lnTo>
                <a:lnTo>
                  <a:pt x="37" y="279"/>
                </a:lnTo>
                <a:lnTo>
                  <a:pt x="32" y="278"/>
                </a:lnTo>
                <a:lnTo>
                  <a:pt x="30" y="276"/>
                </a:lnTo>
                <a:lnTo>
                  <a:pt x="32" y="273"/>
                </a:lnTo>
                <a:lnTo>
                  <a:pt x="30" y="273"/>
                </a:lnTo>
                <a:lnTo>
                  <a:pt x="28" y="269"/>
                </a:lnTo>
                <a:lnTo>
                  <a:pt x="28" y="269"/>
                </a:lnTo>
                <a:lnTo>
                  <a:pt x="27" y="266"/>
                </a:lnTo>
                <a:lnTo>
                  <a:pt x="27" y="264"/>
                </a:lnTo>
                <a:lnTo>
                  <a:pt x="25" y="266"/>
                </a:lnTo>
                <a:lnTo>
                  <a:pt x="23" y="264"/>
                </a:lnTo>
                <a:lnTo>
                  <a:pt x="22" y="263"/>
                </a:lnTo>
                <a:lnTo>
                  <a:pt x="22" y="261"/>
                </a:lnTo>
                <a:lnTo>
                  <a:pt x="18" y="259"/>
                </a:lnTo>
                <a:lnTo>
                  <a:pt x="20" y="258"/>
                </a:lnTo>
                <a:lnTo>
                  <a:pt x="22" y="256"/>
                </a:lnTo>
                <a:lnTo>
                  <a:pt x="23" y="254"/>
                </a:lnTo>
                <a:lnTo>
                  <a:pt x="25" y="253"/>
                </a:lnTo>
                <a:lnTo>
                  <a:pt x="27" y="251"/>
                </a:lnTo>
                <a:lnTo>
                  <a:pt x="27" y="253"/>
                </a:lnTo>
                <a:lnTo>
                  <a:pt x="28" y="253"/>
                </a:lnTo>
                <a:lnTo>
                  <a:pt x="30" y="254"/>
                </a:lnTo>
                <a:lnTo>
                  <a:pt x="32" y="256"/>
                </a:lnTo>
                <a:lnTo>
                  <a:pt x="28" y="259"/>
                </a:lnTo>
                <a:lnTo>
                  <a:pt x="32" y="258"/>
                </a:lnTo>
                <a:lnTo>
                  <a:pt x="33" y="256"/>
                </a:lnTo>
                <a:lnTo>
                  <a:pt x="35" y="254"/>
                </a:lnTo>
                <a:lnTo>
                  <a:pt x="37" y="256"/>
                </a:lnTo>
                <a:lnTo>
                  <a:pt x="37" y="259"/>
                </a:lnTo>
                <a:lnTo>
                  <a:pt x="38" y="259"/>
                </a:lnTo>
                <a:lnTo>
                  <a:pt x="40" y="258"/>
                </a:lnTo>
                <a:lnTo>
                  <a:pt x="42" y="256"/>
                </a:lnTo>
                <a:lnTo>
                  <a:pt x="38" y="254"/>
                </a:lnTo>
                <a:lnTo>
                  <a:pt x="37" y="253"/>
                </a:lnTo>
                <a:lnTo>
                  <a:pt x="38" y="253"/>
                </a:lnTo>
                <a:lnTo>
                  <a:pt x="38" y="251"/>
                </a:lnTo>
                <a:lnTo>
                  <a:pt x="35" y="253"/>
                </a:lnTo>
                <a:lnTo>
                  <a:pt x="33" y="253"/>
                </a:lnTo>
                <a:lnTo>
                  <a:pt x="28" y="253"/>
                </a:lnTo>
                <a:lnTo>
                  <a:pt x="27" y="251"/>
                </a:lnTo>
                <a:lnTo>
                  <a:pt x="25" y="249"/>
                </a:lnTo>
                <a:lnTo>
                  <a:pt x="23" y="251"/>
                </a:lnTo>
                <a:lnTo>
                  <a:pt x="22" y="248"/>
                </a:lnTo>
                <a:lnTo>
                  <a:pt x="23" y="248"/>
                </a:lnTo>
                <a:lnTo>
                  <a:pt x="25" y="246"/>
                </a:lnTo>
                <a:lnTo>
                  <a:pt x="22" y="246"/>
                </a:lnTo>
                <a:lnTo>
                  <a:pt x="22" y="243"/>
                </a:lnTo>
                <a:lnTo>
                  <a:pt x="20" y="244"/>
                </a:lnTo>
                <a:lnTo>
                  <a:pt x="20" y="243"/>
                </a:lnTo>
                <a:lnTo>
                  <a:pt x="22" y="239"/>
                </a:lnTo>
                <a:lnTo>
                  <a:pt x="25" y="236"/>
                </a:lnTo>
                <a:lnTo>
                  <a:pt x="27" y="234"/>
                </a:lnTo>
                <a:lnTo>
                  <a:pt x="27" y="233"/>
                </a:lnTo>
                <a:lnTo>
                  <a:pt x="27" y="236"/>
                </a:lnTo>
                <a:lnTo>
                  <a:pt x="22" y="238"/>
                </a:lnTo>
                <a:lnTo>
                  <a:pt x="20" y="243"/>
                </a:lnTo>
                <a:lnTo>
                  <a:pt x="20" y="244"/>
                </a:lnTo>
                <a:lnTo>
                  <a:pt x="17" y="246"/>
                </a:lnTo>
                <a:lnTo>
                  <a:pt x="17" y="244"/>
                </a:lnTo>
                <a:lnTo>
                  <a:pt x="17" y="243"/>
                </a:lnTo>
                <a:lnTo>
                  <a:pt x="13" y="241"/>
                </a:lnTo>
                <a:lnTo>
                  <a:pt x="13" y="238"/>
                </a:lnTo>
                <a:lnTo>
                  <a:pt x="15" y="236"/>
                </a:lnTo>
                <a:lnTo>
                  <a:pt x="13" y="234"/>
                </a:lnTo>
                <a:lnTo>
                  <a:pt x="12" y="234"/>
                </a:lnTo>
                <a:lnTo>
                  <a:pt x="10" y="233"/>
                </a:lnTo>
                <a:lnTo>
                  <a:pt x="12" y="231"/>
                </a:lnTo>
                <a:lnTo>
                  <a:pt x="13" y="231"/>
                </a:lnTo>
                <a:lnTo>
                  <a:pt x="15" y="231"/>
                </a:lnTo>
                <a:lnTo>
                  <a:pt x="13" y="229"/>
                </a:lnTo>
                <a:lnTo>
                  <a:pt x="12" y="228"/>
                </a:lnTo>
                <a:lnTo>
                  <a:pt x="17" y="228"/>
                </a:lnTo>
                <a:lnTo>
                  <a:pt x="17" y="224"/>
                </a:lnTo>
                <a:lnTo>
                  <a:pt x="17" y="223"/>
                </a:lnTo>
                <a:lnTo>
                  <a:pt x="17" y="221"/>
                </a:lnTo>
                <a:lnTo>
                  <a:pt x="23" y="213"/>
                </a:lnTo>
                <a:lnTo>
                  <a:pt x="25" y="211"/>
                </a:lnTo>
                <a:lnTo>
                  <a:pt x="28" y="211"/>
                </a:lnTo>
                <a:lnTo>
                  <a:pt x="28" y="213"/>
                </a:lnTo>
                <a:lnTo>
                  <a:pt x="28" y="213"/>
                </a:lnTo>
                <a:lnTo>
                  <a:pt x="28" y="213"/>
                </a:lnTo>
                <a:lnTo>
                  <a:pt x="28" y="214"/>
                </a:lnTo>
                <a:lnTo>
                  <a:pt x="30" y="214"/>
                </a:lnTo>
                <a:lnTo>
                  <a:pt x="28" y="213"/>
                </a:lnTo>
                <a:lnTo>
                  <a:pt x="28" y="213"/>
                </a:lnTo>
                <a:lnTo>
                  <a:pt x="28" y="211"/>
                </a:lnTo>
                <a:lnTo>
                  <a:pt x="30" y="209"/>
                </a:lnTo>
                <a:lnTo>
                  <a:pt x="32" y="206"/>
                </a:lnTo>
                <a:lnTo>
                  <a:pt x="30" y="208"/>
                </a:lnTo>
                <a:lnTo>
                  <a:pt x="28" y="206"/>
                </a:lnTo>
                <a:lnTo>
                  <a:pt x="28" y="206"/>
                </a:lnTo>
                <a:lnTo>
                  <a:pt x="28" y="203"/>
                </a:lnTo>
                <a:lnTo>
                  <a:pt x="30" y="201"/>
                </a:lnTo>
                <a:lnTo>
                  <a:pt x="32" y="199"/>
                </a:lnTo>
                <a:lnTo>
                  <a:pt x="35" y="201"/>
                </a:lnTo>
                <a:lnTo>
                  <a:pt x="32" y="198"/>
                </a:lnTo>
                <a:lnTo>
                  <a:pt x="33" y="196"/>
                </a:lnTo>
                <a:lnTo>
                  <a:pt x="35" y="194"/>
                </a:lnTo>
                <a:lnTo>
                  <a:pt x="37" y="194"/>
                </a:lnTo>
                <a:lnTo>
                  <a:pt x="42" y="196"/>
                </a:lnTo>
                <a:lnTo>
                  <a:pt x="42" y="198"/>
                </a:lnTo>
                <a:lnTo>
                  <a:pt x="40" y="201"/>
                </a:lnTo>
                <a:lnTo>
                  <a:pt x="42" y="199"/>
                </a:lnTo>
                <a:lnTo>
                  <a:pt x="43" y="199"/>
                </a:lnTo>
                <a:lnTo>
                  <a:pt x="47" y="199"/>
                </a:lnTo>
                <a:lnTo>
                  <a:pt x="48" y="199"/>
                </a:lnTo>
                <a:lnTo>
                  <a:pt x="52" y="196"/>
                </a:lnTo>
                <a:lnTo>
                  <a:pt x="55" y="191"/>
                </a:lnTo>
                <a:lnTo>
                  <a:pt x="57" y="189"/>
                </a:lnTo>
                <a:lnTo>
                  <a:pt x="58" y="189"/>
                </a:lnTo>
                <a:lnTo>
                  <a:pt x="62" y="191"/>
                </a:lnTo>
                <a:lnTo>
                  <a:pt x="63" y="191"/>
                </a:lnTo>
                <a:lnTo>
                  <a:pt x="67" y="191"/>
                </a:lnTo>
                <a:lnTo>
                  <a:pt x="70" y="189"/>
                </a:lnTo>
                <a:lnTo>
                  <a:pt x="73" y="184"/>
                </a:lnTo>
                <a:lnTo>
                  <a:pt x="73" y="183"/>
                </a:lnTo>
                <a:lnTo>
                  <a:pt x="72" y="176"/>
                </a:lnTo>
                <a:lnTo>
                  <a:pt x="72" y="171"/>
                </a:lnTo>
                <a:lnTo>
                  <a:pt x="68" y="168"/>
                </a:lnTo>
                <a:lnTo>
                  <a:pt x="67" y="168"/>
                </a:lnTo>
                <a:lnTo>
                  <a:pt x="67" y="164"/>
                </a:lnTo>
                <a:lnTo>
                  <a:pt x="67" y="164"/>
                </a:lnTo>
                <a:lnTo>
                  <a:pt x="70" y="166"/>
                </a:lnTo>
                <a:lnTo>
                  <a:pt x="72" y="164"/>
                </a:lnTo>
                <a:lnTo>
                  <a:pt x="73" y="163"/>
                </a:lnTo>
                <a:lnTo>
                  <a:pt x="73" y="159"/>
                </a:lnTo>
                <a:lnTo>
                  <a:pt x="72" y="158"/>
                </a:lnTo>
                <a:lnTo>
                  <a:pt x="70" y="156"/>
                </a:lnTo>
                <a:lnTo>
                  <a:pt x="72" y="155"/>
                </a:lnTo>
                <a:lnTo>
                  <a:pt x="70" y="155"/>
                </a:lnTo>
                <a:lnTo>
                  <a:pt x="68" y="158"/>
                </a:lnTo>
                <a:lnTo>
                  <a:pt x="65" y="159"/>
                </a:lnTo>
                <a:lnTo>
                  <a:pt x="63" y="158"/>
                </a:lnTo>
                <a:lnTo>
                  <a:pt x="62" y="159"/>
                </a:lnTo>
                <a:lnTo>
                  <a:pt x="60" y="161"/>
                </a:lnTo>
                <a:lnTo>
                  <a:pt x="57" y="163"/>
                </a:lnTo>
                <a:lnTo>
                  <a:pt x="55" y="164"/>
                </a:lnTo>
                <a:lnTo>
                  <a:pt x="53" y="168"/>
                </a:lnTo>
                <a:lnTo>
                  <a:pt x="52" y="164"/>
                </a:lnTo>
                <a:lnTo>
                  <a:pt x="48" y="161"/>
                </a:lnTo>
                <a:lnTo>
                  <a:pt x="47" y="163"/>
                </a:lnTo>
                <a:lnTo>
                  <a:pt x="48" y="164"/>
                </a:lnTo>
                <a:lnTo>
                  <a:pt x="48" y="166"/>
                </a:lnTo>
                <a:lnTo>
                  <a:pt x="45" y="163"/>
                </a:lnTo>
                <a:lnTo>
                  <a:pt x="43" y="163"/>
                </a:lnTo>
                <a:lnTo>
                  <a:pt x="37" y="163"/>
                </a:lnTo>
                <a:lnTo>
                  <a:pt x="32" y="164"/>
                </a:lnTo>
                <a:lnTo>
                  <a:pt x="30" y="164"/>
                </a:lnTo>
                <a:lnTo>
                  <a:pt x="28" y="164"/>
                </a:lnTo>
                <a:lnTo>
                  <a:pt x="23" y="163"/>
                </a:lnTo>
                <a:lnTo>
                  <a:pt x="18" y="161"/>
                </a:lnTo>
                <a:lnTo>
                  <a:pt x="15" y="159"/>
                </a:lnTo>
                <a:lnTo>
                  <a:pt x="15" y="158"/>
                </a:lnTo>
                <a:lnTo>
                  <a:pt x="17" y="153"/>
                </a:lnTo>
                <a:lnTo>
                  <a:pt x="15" y="153"/>
                </a:lnTo>
                <a:lnTo>
                  <a:pt x="13" y="151"/>
                </a:lnTo>
                <a:lnTo>
                  <a:pt x="13" y="148"/>
                </a:lnTo>
                <a:lnTo>
                  <a:pt x="12" y="146"/>
                </a:lnTo>
                <a:lnTo>
                  <a:pt x="12" y="145"/>
                </a:lnTo>
                <a:lnTo>
                  <a:pt x="12" y="146"/>
                </a:lnTo>
                <a:lnTo>
                  <a:pt x="13" y="148"/>
                </a:lnTo>
                <a:lnTo>
                  <a:pt x="15" y="146"/>
                </a:lnTo>
                <a:lnTo>
                  <a:pt x="17" y="145"/>
                </a:lnTo>
                <a:lnTo>
                  <a:pt x="18" y="145"/>
                </a:lnTo>
                <a:lnTo>
                  <a:pt x="20" y="145"/>
                </a:lnTo>
                <a:lnTo>
                  <a:pt x="18" y="143"/>
                </a:lnTo>
                <a:lnTo>
                  <a:pt x="12" y="141"/>
                </a:lnTo>
                <a:lnTo>
                  <a:pt x="15" y="143"/>
                </a:lnTo>
                <a:lnTo>
                  <a:pt x="12" y="141"/>
                </a:lnTo>
                <a:lnTo>
                  <a:pt x="10" y="140"/>
                </a:lnTo>
                <a:lnTo>
                  <a:pt x="8" y="140"/>
                </a:lnTo>
                <a:lnTo>
                  <a:pt x="7" y="140"/>
                </a:lnTo>
                <a:lnTo>
                  <a:pt x="0" y="133"/>
                </a:lnTo>
                <a:lnTo>
                  <a:pt x="2" y="133"/>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56" name="Rectangle 195"/>
          <p:cNvSpPr>
            <a:spLocks noChangeArrowheads="1"/>
          </p:cNvSpPr>
          <p:nvPr/>
        </p:nvSpPr>
        <p:spPr bwMode="auto">
          <a:xfrm>
            <a:off x="5013370" y="3706456"/>
            <a:ext cx="1042" cy="1079"/>
          </a:xfrm>
          <a:prstGeom prst="rect">
            <a:avLst/>
          </a:prstGeom>
          <a:solidFill>
            <a:srgbClr val="FDC01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57" name="Freeform 196"/>
          <p:cNvSpPr>
            <a:spLocks/>
          </p:cNvSpPr>
          <p:nvPr/>
        </p:nvSpPr>
        <p:spPr bwMode="auto">
          <a:xfrm>
            <a:off x="5013370" y="3706456"/>
            <a:ext cx="1042" cy="1079"/>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58" name="Freeform 197"/>
          <p:cNvSpPr>
            <a:spLocks/>
          </p:cNvSpPr>
          <p:nvPr/>
        </p:nvSpPr>
        <p:spPr bwMode="auto">
          <a:xfrm>
            <a:off x="5013370" y="3706456"/>
            <a:ext cx="2084" cy="1079"/>
          </a:xfrm>
          <a:custGeom>
            <a:avLst/>
            <a:gdLst/>
            <a:ahLst/>
            <a:cxnLst>
              <a:cxn ang="0">
                <a:pos x="0" y="0"/>
              </a:cxn>
              <a:cxn ang="0">
                <a:pos x="2" y="1"/>
              </a:cxn>
              <a:cxn ang="0">
                <a:pos x="0" y="1"/>
              </a:cxn>
              <a:cxn ang="0">
                <a:pos x="0" y="0"/>
              </a:cxn>
            </a:cxnLst>
            <a:rect l="0" t="0" r="r" b="b"/>
            <a:pathLst>
              <a:path w="2" h="1">
                <a:moveTo>
                  <a:pt x="0" y="0"/>
                </a:moveTo>
                <a:lnTo>
                  <a:pt x="2" y="1"/>
                </a:lnTo>
                <a:lnTo>
                  <a:pt x="0" y="1"/>
                </a:lnTo>
                <a:lnTo>
                  <a:pt x="0"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59" name="Freeform 198"/>
          <p:cNvSpPr>
            <a:spLocks/>
          </p:cNvSpPr>
          <p:nvPr/>
        </p:nvSpPr>
        <p:spPr bwMode="auto">
          <a:xfrm>
            <a:off x="5013370" y="3706456"/>
            <a:ext cx="2084" cy="1079"/>
          </a:xfrm>
          <a:custGeom>
            <a:avLst/>
            <a:gdLst/>
            <a:ahLst/>
            <a:cxnLst>
              <a:cxn ang="0">
                <a:pos x="0" y="0"/>
              </a:cxn>
              <a:cxn ang="0">
                <a:pos x="2" y="1"/>
              </a:cxn>
              <a:cxn ang="0">
                <a:pos x="0" y="1"/>
              </a:cxn>
              <a:cxn ang="0">
                <a:pos x="0" y="0"/>
              </a:cxn>
            </a:cxnLst>
            <a:rect l="0" t="0" r="r" b="b"/>
            <a:pathLst>
              <a:path w="2" h="1">
                <a:moveTo>
                  <a:pt x="0" y="0"/>
                </a:moveTo>
                <a:lnTo>
                  <a:pt x="2" y="1"/>
                </a:lnTo>
                <a:lnTo>
                  <a:pt x="0" y="1"/>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60" name="Freeform 199"/>
          <p:cNvSpPr>
            <a:spLocks/>
          </p:cNvSpPr>
          <p:nvPr/>
        </p:nvSpPr>
        <p:spPr bwMode="auto">
          <a:xfrm>
            <a:off x="5109214" y="3793857"/>
            <a:ext cx="2084" cy="2158"/>
          </a:xfrm>
          <a:custGeom>
            <a:avLst/>
            <a:gdLst/>
            <a:ahLst/>
            <a:cxnLst>
              <a:cxn ang="0">
                <a:pos x="0" y="2"/>
              </a:cxn>
              <a:cxn ang="0">
                <a:pos x="0" y="2"/>
              </a:cxn>
              <a:cxn ang="0">
                <a:pos x="2" y="0"/>
              </a:cxn>
              <a:cxn ang="0">
                <a:pos x="0" y="2"/>
              </a:cxn>
            </a:cxnLst>
            <a:rect l="0" t="0" r="r" b="b"/>
            <a:pathLst>
              <a:path w="2" h="2">
                <a:moveTo>
                  <a:pt x="0" y="2"/>
                </a:moveTo>
                <a:lnTo>
                  <a:pt x="0" y="2"/>
                </a:lnTo>
                <a:lnTo>
                  <a:pt x="2" y="0"/>
                </a:lnTo>
                <a:lnTo>
                  <a:pt x="0" y="2"/>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61" name="Freeform 200"/>
          <p:cNvSpPr>
            <a:spLocks/>
          </p:cNvSpPr>
          <p:nvPr/>
        </p:nvSpPr>
        <p:spPr bwMode="auto">
          <a:xfrm>
            <a:off x="5109214" y="3793857"/>
            <a:ext cx="2084" cy="2158"/>
          </a:xfrm>
          <a:custGeom>
            <a:avLst/>
            <a:gdLst/>
            <a:ahLst/>
            <a:cxnLst>
              <a:cxn ang="0">
                <a:pos x="0" y="2"/>
              </a:cxn>
              <a:cxn ang="0">
                <a:pos x="0" y="2"/>
              </a:cxn>
              <a:cxn ang="0">
                <a:pos x="2" y="0"/>
              </a:cxn>
              <a:cxn ang="0">
                <a:pos x="0" y="2"/>
              </a:cxn>
            </a:cxnLst>
            <a:rect l="0" t="0" r="r" b="b"/>
            <a:pathLst>
              <a:path w="2" h="2">
                <a:moveTo>
                  <a:pt x="0" y="2"/>
                </a:moveTo>
                <a:lnTo>
                  <a:pt x="0" y="2"/>
                </a:lnTo>
                <a:lnTo>
                  <a:pt x="2" y="0"/>
                </a:lnTo>
                <a:lnTo>
                  <a:pt x="0" y="2"/>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62" name="Freeform 201"/>
          <p:cNvSpPr>
            <a:spLocks/>
          </p:cNvSpPr>
          <p:nvPr/>
        </p:nvSpPr>
        <p:spPr bwMode="auto">
          <a:xfrm>
            <a:off x="5158179" y="3817595"/>
            <a:ext cx="5209" cy="3237"/>
          </a:xfrm>
          <a:custGeom>
            <a:avLst/>
            <a:gdLst/>
            <a:ahLst/>
            <a:cxnLst>
              <a:cxn ang="0">
                <a:pos x="0" y="0"/>
              </a:cxn>
              <a:cxn ang="0">
                <a:pos x="1" y="0"/>
              </a:cxn>
              <a:cxn ang="0">
                <a:pos x="3" y="2"/>
              </a:cxn>
              <a:cxn ang="0">
                <a:pos x="5" y="2"/>
              </a:cxn>
              <a:cxn ang="0">
                <a:pos x="1" y="3"/>
              </a:cxn>
              <a:cxn ang="0">
                <a:pos x="0" y="2"/>
              </a:cxn>
              <a:cxn ang="0">
                <a:pos x="0" y="0"/>
              </a:cxn>
            </a:cxnLst>
            <a:rect l="0" t="0" r="r" b="b"/>
            <a:pathLst>
              <a:path w="5" h="3">
                <a:moveTo>
                  <a:pt x="0" y="0"/>
                </a:moveTo>
                <a:lnTo>
                  <a:pt x="1" y="0"/>
                </a:lnTo>
                <a:lnTo>
                  <a:pt x="3" y="2"/>
                </a:lnTo>
                <a:lnTo>
                  <a:pt x="5" y="2"/>
                </a:lnTo>
                <a:lnTo>
                  <a:pt x="1" y="3"/>
                </a:lnTo>
                <a:lnTo>
                  <a:pt x="0" y="2"/>
                </a:lnTo>
                <a:lnTo>
                  <a:pt x="0"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63" name="Freeform 202"/>
          <p:cNvSpPr>
            <a:spLocks/>
          </p:cNvSpPr>
          <p:nvPr/>
        </p:nvSpPr>
        <p:spPr bwMode="auto">
          <a:xfrm>
            <a:off x="5158179" y="3817595"/>
            <a:ext cx="5209" cy="3237"/>
          </a:xfrm>
          <a:custGeom>
            <a:avLst/>
            <a:gdLst/>
            <a:ahLst/>
            <a:cxnLst>
              <a:cxn ang="0">
                <a:pos x="0" y="0"/>
              </a:cxn>
              <a:cxn ang="0">
                <a:pos x="1" y="0"/>
              </a:cxn>
              <a:cxn ang="0">
                <a:pos x="3" y="2"/>
              </a:cxn>
              <a:cxn ang="0">
                <a:pos x="5" y="2"/>
              </a:cxn>
              <a:cxn ang="0">
                <a:pos x="1" y="3"/>
              </a:cxn>
              <a:cxn ang="0">
                <a:pos x="0" y="2"/>
              </a:cxn>
              <a:cxn ang="0">
                <a:pos x="0" y="0"/>
              </a:cxn>
            </a:cxnLst>
            <a:rect l="0" t="0" r="r" b="b"/>
            <a:pathLst>
              <a:path w="5" h="3">
                <a:moveTo>
                  <a:pt x="0" y="0"/>
                </a:moveTo>
                <a:lnTo>
                  <a:pt x="1" y="0"/>
                </a:lnTo>
                <a:lnTo>
                  <a:pt x="3" y="2"/>
                </a:lnTo>
                <a:lnTo>
                  <a:pt x="5" y="2"/>
                </a:lnTo>
                <a:lnTo>
                  <a:pt x="1" y="3"/>
                </a:lnTo>
                <a:lnTo>
                  <a:pt x="0" y="2"/>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64" name="Freeform 203"/>
          <p:cNvSpPr>
            <a:spLocks/>
          </p:cNvSpPr>
          <p:nvPr/>
        </p:nvSpPr>
        <p:spPr bwMode="auto">
          <a:xfrm>
            <a:off x="5159220" y="3808963"/>
            <a:ext cx="15627" cy="11869"/>
          </a:xfrm>
          <a:custGeom>
            <a:avLst/>
            <a:gdLst/>
            <a:ahLst/>
            <a:cxnLst>
              <a:cxn ang="0">
                <a:pos x="0" y="8"/>
              </a:cxn>
              <a:cxn ang="0">
                <a:pos x="0" y="6"/>
              </a:cxn>
              <a:cxn ang="0">
                <a:pos x="2" y="6"/>
              </a:cxn>
              <a:cxn ang="0">
                <a:pos x="0" y="5"/>
              </a:cxn>
              <a:cxn ang="0">
                <a:pos x="2" y="5"/>
              </a:cxn>
              <a:cxn ang="0">
                <a:pos x="5" y="5"/>
              </a:cxn>
              <a:cxn ang="0">
                <a:pos x="5" y="0"/>
              </a:cxn>
              <a:cxn ang="0">
                <a:pos x="7" y="0"/>
              </a:cxn>
              <a:cxn ang="0">
                <a:pos x="9" y="1"/>
              </a:cxn>
              <a:cxn ang="0">
                <a:pos x="10" y="1"/>
              </a:cxn>
              <a:cxn ang="0">
                <a:pos x="12" y="1"/>
              </a:cxn>
              <a:cxn ang="0">
                <a:pos x="14" y="3"/>
              </a:cxn>
              <a:cxn ang="0">
                <a:pos x="15" y="1"/>
              </a:cxn>
              <a:cxn ang="0">
                <a:pos x="15" y="3"/>
              </a:cxn>
              <a:cxn ang="0">
                <a:pos x="14" y="6"/>
              </a:cxn>
              <a:cxn ang="0">
                <a:pos x="10" y="5"/>
              </a:cxn>
              <a:cxn ang="0">
                <a:pos x="10" y="6"/>
              </a:cxn>
              <a:cxn ang="0">
                <a:pos x="7" y="8"/>
              </a:cxn>
              <a:cxn ang="0">
                <a:pos x="7" y="5"/>
              </a:cxn>
              <a:cxn ang="0">
                <a:pos x="7" y="8"/>
              </a:cxn>
              <a:cxn ang="0">
                <a:pos x="5" y="8"/>
              </a:cxn>
              <a:cxn ang="0">
                <a:pos x="5" y="11"/>
              </a:cxn>
              <a:cxn ang="0">
                <a:pos x="2" y="10"/>
              </a:cxn>
              <a:cxn ang="0">
                <a:pos x="0" y="8"/>
              </a:cxn>
              <a:cxn ang="0">
                <a:pos x="0" y="8"/>
              </a:cxn>
            </a:cxnLst>
            <a:rect l="0" t="0" r="r" b="b"/>
            <a:pathLst>
              <a:path w="15" h="11">
                <a:moveTo>
                  <a:pt x="0" y="8"/>
                </a:moveTo>
                <a:lnTo>
                  <a:pt x="0" y="6"/>
                </a:lnTo>
                <a:lnTo>
                  <a:pt x="2" y="6"/>
                </a:lnTo>
                <a:lnTo>
                  <a:pt x="0" y="5"/>
                </a:lnTo>
                <a:lnTo>
                  <a:pt x="2" y="5"/>
                </a:lnTo>
                <a:lnTo>
                  <a:pt x="5" y="5"/>
                </a:lnTo>
                <a:lnTo>
                  <a:pt x="5" y="0"/>
                </a:lnTo>
                <a:lnTo>
                  <a:pt x="7" y="0"/>
                </a:lnTo>
                <a:lnTo>
                  <a:pt x="9" y="1"/>
                </a:lnTo>
                <a:lnTo>
                  <a:pt x="10" y="1"/>
                </a:lnTo>
                <a:lnTo>
                  <a:pt x="12" y="1"/>
                </a:lnTo>
                <a:lnTo>
                  <a:pt x="14" y="3"/>
                </a:lnTo>
                <a:lnTo>
                  <a:pt x="15" y="1"/>
                </a:lnTo>
                <a:lnTo>
                  <a:pt x="15" y="3"/>
                </a:lnTo>
                <a:lnTo>
                  <a:pt x="14" y="6"/>
                </a:lnTo>
                <a:lnTo>
                  <a:pt x="10" y="5"/>
                </a:lnTo>
                <a:lnTo>
                  <a:pt x="10" y="6"/>
                </a:lnTo>
                <a:lnTo>
                  <a:pt x="7" y="8"/>
                </a:lnTo>
                <a:lnTo>
                  <a:pt x="7" y="5"/>
                </a:lnTo>
                <a:lnTo>
                  <a:pt x="7" y="8"/>
                </a:lnTo>
                <a:lnTo>
                  <a:pt x="5" y="8"/>
                </a:lnTo>
                <a:lnTo>
                  <a:pt x="5" y="11"/>
                </a:lnTo>
                <a:lnTo>
                  <a:pt x="2" y="10"/>
                </a:lnTo>
                <a:lnTo>
                  <a:pt x="0" y="8"/>
                </a:lnTo>
                <a:lnTo>
                  <a:pt x="0" y="8"/>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65" name="Freeform 204"/>
          <p:cNvSpPr>
            <a:spLocks/>
          </p:cNvSpPr>
          <p:nvPr/>
        </p:nvSpPr>
        <p:spPr bwMode="auto">
          <a:xfrm>
            <a:off x="5159220" y="3808963"/>
            <a:ext cx="15627" cy="11869"/>
          </a:xfrm>
          <a:custGeom>
            <a:avLst/>
            <a:gdLst/>
            <a:ahLst/>
            <a:cxnLst>
              <a:cxn ang="0">
                <a:pos x="0" y="8"/>
              </a:cxn>
              <a:cxn ang="0">
                <a:pos x="0" y="6"/>
              </a:cxn>
              <a:cxn ang="0">
                <a:pos x="2" y="6"/>
              </a:cxn>
              <a:cxn ang="0">
                <a:pos x="0" y="5"/>
              </a:cxn>
              <a:cxn ang="0">
                <a:pos x="2" y="5"/>
              </a:cxn>
              <a:cxn ang="0">
                <a:pos x="5" y="5"/>
              </a:cxn>
              <a:cxn ang="0">
                <a:pos x="5" y="0"/>
              </a:cxn>
              <a:cxn ang="0">
                <a:pos x="7" y="0"/>
              </a:cxn>
              <a:cxn ang="0">
                <a:pos x="9" y="1"/>
              </a:cxn>
              <a:cxn ang="0">
                <a:pos x="10" y="1"/>
              </a:cxn>
              <a:cxn ang="0">
                <a:pos x="12" y="1"/>
              </a:cxn>
              <a:cxn ang="0">
                <a:pos x="14" y="3"/>
              </a:cxn>
              <a:cxn ang="0">
                <a:pos x="15" y="1"/>
              </a:cxn>
              <a:cxn ang="0">
                <a:pos x="15" y="3"/>
              </a:cxn>
              <a:cxn ang="0">
                <a:pos x="14" y="6"/>
              </a:cxn>
              <a:cxn ang="0">
                <a:pos x="10" y="5"/>
              </a:cxn>
              <a:cxn ang="0">
                <a:pos x="10" y="6"/>
              </a:cxn>
              <a:cxn ang="0">
                <a:pos x="7" y="8"/>
              </a:cxn>
              <a:cxn ang="0">
                <a:pos x="7" y="5"/>
              </a:cxn>
              <a:cxn ang="0">
                <a:pos x="7" y="8"/>
              </a:cxn>
              <a:cxn ang="0">
                <a:pos x="5" y="8"/>
              </a:cxn>
              <a:cxn ang="0">
                <a:pos x="5" y="11"/>
              </a:cxn>
              <a:cxn ang="0">
                <a:pos x="2" y="10"/>
              </a:cxn>
              <a:cxn ang="0">
                <a:pos x="0" y="8"/>
              </a:cxn>
              <a:cxn ang="0">
                <a:pos x="0" y="8"/>
              </a:cxn>
            </a:cxnLst>
            <a:rect l="0" t="0" r="r" b="b"/>
            <a:pathLst>
              <a:path w="15" h="11">
                <a:moveTo>
                  <a:pt x="0" y="8"/>
                </a:moveTo>
                <a:lnTo>
                  <a:pt x="0" y="6"/>
                </a:lnTo>
                <a:lnTo>
                  <a:pt x="2" y="6"/>
                </a:lnTo>
                <a:lnTo>
                  <a:pt x="0" y="5"/>
                </a:lnTo>
                <a:lnTo>
                  <a:pt x="2" y="5"/>
                </a:lnTo>
                <a:lnTo>
                  <a:pt x="5" y="5"/>
                </a:lnTo>
                <a:lnTo>
                  <a:pt x="5" y="0"/>
                </a:lnTo>
                <a:lnTo>
                  <a:pt x="7" y="0"/>
                </a:lnTo>
                <a:lnTo>
                  <a:pt x="9" y="1"/>
                </a:lnTo>
                <a:lnTo>
                  <a:pt x="10" y="1"/>
                </a:lnTo>
                <a:lnTo>
                  <a:pt x="12" y="1"/>
                </a:lnTo>
                <a:lnTo>
                  <a:pt x="14" y="3"/>
                </a:lnTo>
                <a:lnTo>
                  <a:pt x="15" y="1"/>
                </a:lnTo>
                <a:lnTo>
                  <a:pt x="15" y="3"/>
                </a:lnTo>
                <a:lnTo>
                  <a:pt x="14" y="6"/>
                </a:lnTo>
                <a:lnTo>
                  <a:pt x="10" y="5"/>
                </a:lnTo>
                <a:lnTo>
                  <a:pt x="10" y="6"/>
                </a:lnTo>
                <a:lnTo>
                  <a:pt x="7" y="8"/>
                </a:lnTo>
                <a:lnTo>
                  <a:pt x="7" y="5"/>
                </a:lnTo>
                <a:lnTo>
                  <a:pt x="7" y="8"/>
                </a:lnTo>
                <a:lnTo>
                  <a:pt x="5" y="8"/>
                </a:lnTo>
                <a:lnTo>
                  <a:pt x="5" y="11"/>
                </a:lnTo>
                <a:lnTo>
                  <a:pt x="2" y="10"/>
                </a:lnTo>
                <a:lnTo>
                  <a:pt x="0" y="8"/>
                </a:lnTo>
                <a:lnTo>
                  <a:pt x="0" y="8"/>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67" name="Freeform 206"/>
          <p:cNvSpPr>
            <a:spLocks/>
          </p:cNvSpPr>
          <p:nvPr/>
        </p:nvSpPr>
        <p:spPr bwMode="auto">
          <a:xfrm>
            <a:off x="5169665" y="3911607"/>
            <a:ext cx="2083" cy="2158"/>
          </a:xfrm>
          <a:custGeom>
            <a:avLst/>
            <a:gdLst/>
            <a:ahLst/>
            <a:cxnLst>
              <a:cxn ang="0">
                <a:pos x="0" y="0"/>
              </a:cxn>
              <a:cxn ang="0">
                <a:pos x="0" y="0"/>
              </a:cxn>
              <a:cxn ang="0">
                <a:pos x="2" y="2"/>
              </a:cxn>
              <a:cxn ang="0">
                <a:pos x="0" y="0"/>
              </a:cxn>
            </a:cxnLst>
            <a:rect l="0" t="0" r="r" b="b"/>
            <a:pathLst>
              <a:path w="2" h="2">
                <a:moveTo>
                  <a:pt x="0" y="0"/>
                </a:moveTo>
                <a:lnTo>
                  <a:pt x="0" y="0"/>
                </a:lnTo>
                <a:lnTo>
                  <a:pt x="2" y="2"/>
                </a:lnTo>
                <a:lnTo>
                  <a:pt x="0"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68" name="Freeform 207"/>
          <p:cNvSpPr>
            <a:spLocks/>
          </p:cNvSpPr>
          <p:nvPr/>
        </p:nvSpPr>
        <p:spPr bwMode="auto">
          <a:xfrm>
            <a:off x="5169665" y="3911607"/>
            <a:ext cx="2083" cy="2158"/>
          </a:xfrm>
          <a:custGeom>
            <a:avLst/>
            <a:gdLst/>
            <a:ahLst/>
            <a:cxnLst>
              <a:cxn ang="0">
                <a:pos x="0" y="0"/>
              </a:cxn>
              <a:cxn ang="0">
                <a:pos x="0" y="0"/>
              </a:cxn>
              <a:cxn ang="0">
                <a:pos x="2" y="2"/>
              </a:cxn>
              <a:cxn ang="0">
                <a:pos x="0" y="0"/>
              </a:cxn>
            </a:cxnLst>
            <a:rect l="0" t="0" r="r" b="b"/>
            <a:pathLst>
              <a:path w="2" h="2">
                <a:moveTo>
                  <a:pt x="0" y="0"/>
                </a:moveTo>
                <a:lnTo>
                  <a:pt x="0" y="0"/>
                </a:lnTo>
                <a:lnTo>
                  <a:pt x="2" y="2"/>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69" name="Freeform 208"/>
          <p:cNvSpPr>
            <a:spLocks/>
          </p:cNvSpPr>
          <p:nvPr/>
        </p:nvSpPr>
        <p:spPr bwMode="auto">
          <a:xfrm>
            <a:off x="5406152" y="3844707"/>
            <a:ext cx="1042" cy="1079"/>
          </a:xfrm>
          <a:custGeom>
            <a:avLst/>
            <a:gdLst/>
            <a:ahLst/>
            <a:cxnLst>
              <a:cxn ang="0">
                <a:pos x="0" y="0"/>
              </a:cxn>
              <a:cxn ang="0">
                <a:pos x="0" y="0"/>
              </a:cxn>
              <a:cxn ang="0">
                <a:pos x="1" y="0"/>
              </a:cxn>
              <a:cxn ang="0">
                <a:pos x="0" y="0"/>
              </a:cxn>
            </a:cxnLst>
            <a:rect l="0" t="0" r="r" b="b"/>
            <a:pathLst>
              <a:path w="1">
                <a:moveTo>
                  <a:pt x="0" y="0"/>
                </a:moveTo>
                <a:lnTo>
                  <a:pt x="0" y="0"/>
                </a:lnTo>
                <a:lnTo>
                  <a:pt x="1" y="0"/>
                </a:lnTo>
                <a:lnTo>
                  <a:pt x="0"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70" name="Freeform 209"/>
          <p:cNvSpPr>
            <a:spLocks/>
          </p:cNvSpPr>
          <p:nvPr/>
        </p:nvSpPr>
        <p:spPr bwMode="auto">
          <a:xfrm>
            <a:off x="5406152" y="3844707"/>
            <a:ext cx="1042" cy="1079"/>
          </a:xfrm>
          <a:custGeom>
            <a:avLst/>
            <a:gdLst/>
            <a:ahLst/>
            <a:cxnLst>
              <a:cxn ang="0">
                <a:pos x="0" y="0"/>
              </a:cxn>
              <a:cxn ang="0">
                <a:pos x="0" y="0"/>
              </a:cxn>
              <a:cxn ang="0">
                <a:pos x="1" y="0"/>
              </a:cxn>
              <a:cxn ang="0">
                <a:pos x="0" y="0"/>
              </a:cxn>
            </a:cxnLst>
            <a:rect l="0" t="0" r="r" b="b"/>
            <a:pathLst>
              <a:path w="1">
                <a:moveTo>
                  <a:pt x="0" y="0"/>
                </a:moveTo>
                <a:lnTo>
                  <a:pt x="0" y="0"/>
                </a:lnTo>
                <a:lnTo>
                  <a:pt x="1" y="0"/>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71" name="Freeform 210"/>
          <p:cNvSpPr>
            <a:spLocks/>
          </p:cNvSpPr>
          <p:nvPr/>
        </p:nvSpPr>
        <p:spPr bwMode="auto">
          <a:xfrm>
            <a:off x="5406152" y="3844707"/>
            <a:ext cx="5209" cy="4316"/>
          </a:xfrm>
          <a:custGeom>
            <a:avLst/>
            <a:gdLst/>
            <a:ahLst/>
            <a:cxnLst>
              <a:cxn ang="0">
                <a:pos x="0" y="0"/>
              </a:cxn>
              <a:cxn ang="0">
                <a:pos x="1" y="0"/>
              </a:cxn>
              <a:cxn ang="0">
                <a:pos x="5" y="2"/>
              </a:cxn>
              <a:cxn ang="0">
                <a:pos x="0" y="4"/>
              </a:cxn>
              <a:cxn ang="0">
                <a:pos x="0" y="0"/>
              </a:cxn>
              <a:cxn ang="0">
                <a:pos x="0" y="0"/>
              </a:cxn>
            </a:cxnLst>
            <a:rect l="0" t="0" r="r" b="b"/>
            <a:pathLst>
              <a:path w="5" h="4">
                <a:moveTo>
                  <a:pt x="0" y="0"/>
                </a:moveTo>
                <a:lnTo>
                  <a:pt x="1" y="0"/>
                </a:lnTo>
                <a:lnTo>
                  <a:pt x="5" y="2"/>
                </a:lnTo>
                <a:lnTo>
                  <a:pt x="0" y="4"/>
                </a:lnTo>
                <a:lnTo>
                  <a:pt x="0" y="0"/>
                </a:lnTo>
                <a:lnTo>
                  <a:pt x="0"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72" name="Freeform 211"/>
          <p:cNvSpPr>
            <a:spLocks/>
          </p:cNvSpPr>
          <p:nvPr/>
        </p:nvSpPr>
        <p:spPr bwMode="auto">
          <a:xfrm>
            <a:off x="5406152" y="3844707"/>
            <a:ext cx="5209" cy="4316"/>
          </a:xfrm>
          <a:custGeom>
            <a:avLst/>
            <a:gdLst/>
            <a:ahLst/>
            <a:cxnLst>
              <a:cxn ang="0">
                <a:pos x="0" y="0"/>
              </a:cxn>
              <a:cxn ang="0">
                <a:pos x="1" y="0"/>
              </a:cxn>
              <a:cxn ang="0">
                <a:pos x="5" y="2"/>
              </a:cxn>
              <a:cxn ang="0">
                <a:pos x="0" y="4"/>
              </a:cxn>
              <a:cxn ang="0">
                <a:pos x="0" y="0"/>
              </a:cxn>
              <a:cxn ang="0">
                <a:pos x="0" y="0"/>
              </a:cxn>
            </a:cxnLst>
            <a:rect l="0" t="0" r="r" b="b"/>
            <a:pathLst>
              <a:path w="5" h="4">
                <a:moveTo>
                  <a:pt x="0" y="0"/>
                </a:moveTo>
                <a:lnTo>
                  <a:pt x="1" y="0"/>
                </a:lnTo>
                <a:lnTo>
                  <a:pt x="5" y="2"/>
                </a:lnTo>
                <a:lnTo>
                  <a:pt x="0" y="4"/>
                </a:lnTo>
                <a:lnTo>
                  <a:pt x="0" y="0"/>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73" name="Freeform 212"/>
          <p:cNvSpPr>
            <a:spLocks/>
          </p:cNvSpPr>
          <p:nvPr/>
        </p:nvSpPr>
        <p:spPr bwMode="auto">
          <a:xfrm>
            <a:off x="5442615" y="3892184"/>
            <a:ext cx="1042" cy="1079"/>
          </a:xfrm>
          <a:custGeom>
            <a:avLst/>
            <a:gdLst/>
            <a:ahLst/>
            <a:cxnLst>
              <a:cxn ang="0">
                <a:pos x="0" y="0"/>
              </a:cxn>
              <a:cxn ang="0">
                <a:pos x="0" y="0"/>
              </a:cxn>
              <a:cxn ang="0">
                <a:pos x="0" y="0"/>
              </a:cxn>
              <a:cxn ang="0">
                <a:pos x="1" y="0"/>
              </a:cxn>
              <a:cxn ang="0">
                <a:pos x="0" y="0"/>
              </a:cxn>
            </a:cxnLst>
            <a:rect l="0" t="0" r="r" b="b"/>
            <a:pathLst>
              <a:path w="1">
                <a:moveTo>
                  <a:pt x="0" y="0"/>
                </a:moveTo>
                <a:lnTo>
                  <a:pt x="0" y="0"/>
                </a:lnTo>
                <a:lnTo>
                  <a:pt x="0" y="0"/>
                </a:lnTo>
                <a:lnTo>
                  <a:pt x="1" y="0"/>
                </a:lnTo>
                <a:lnTo>
                  <a:pt x="0"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74" name="Freeform 213"/>
          <p:cNvSpPr>
            <a:spLocks/>
          </p:cNvSpPr>
          <p:nvPr/>
        </p:nvSpPr>
        <p:spPr bwMode="auto">
          <a:xfrm>
            <a:off x="5442615" y="3892184"/>
            <a:ext cx="1042" cy="1079"/>
          </a:xfrm>
          <a:custGeom>
            <a:avLst/>
            <a:gdLst/>
            <a:ahLst/>
            <a:cxnLst>
              <a:cxn ang="0">
                <a:pos x="0" y="0"/>
              </a:cxn>
              <a:cxn ang="0">
                <a:pos x="0" y="0"/>
              </a:cxn>
              <a:cxn ang="0">
                <a:pos x="0" y="0"/>
              </a:cxn>
              <a:cxn ang="0">
                <a:pos x="1" y="0"/>
              </a:cxn>
              <a:cxn ang="0">
                <a:pos x="0" y="0"/>
              </a:cxn>
            </a:cxnLst>
            <a:rect l="0" t="0" r="r" b="b"/>
            <a:pathLst>
              <a:path w="1">
                <a:moveTo>
                  <a:pt x="0" y="0"/>
                </a:moveTo>
                <a:lnTo>
                  <a:pt x="0" y="0"/>
                </a:lnTo>
                <a:lnTo>
                  <a:pt x="0" y="0"/>
                </a:lnTo>
                <a:lnTo>
                  <a:pt x="1" y="0"/>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75" name="Freeform 214"/>
          <p:cNvSpPr>
            <a:spLocks/>
          </p:cNvSpPr>
          <p:nvPr/>
        </p:nvSpPr>
        <p:spPr bwMode="auto">
          <a:xfrm>
            <a:off x="5438447" y="3892184"/>
            <a:ext cx="5209" cy="6474"/>
          </a:xfrm>
          <a:custGeom>
            <a:avLst/>
            <a:gdLst/>
            <a:ahLst/>
            <a:cxnLst>
              <a:cxn ang="0">
                <a:pos x="4" y="0"/>
              </a:cxn>
              <a:cxn ang="0">
                <a:pos x="5" y="0"/>
              </a:cxn>
              <a:cxn ang="0">
                <a:pos x="5" y="1"/>
              </a:cxn>
              <a:cxn ang="0">
                <a:pos x="4" y="3"/>
              </a:cxn>
              <a:cxn ang="0">
                <a:pos x="2" y="5"/>
              </a:cxn>
              <a:cxn ang="0">
                <a:pos x="0" y="6"/>
              </a:cxn>
              <a:cxn ang="0">
                <a:pos x="0" y="5"/>
              </a:cxn>
              <a:cxn ang="0">
                <a:pos x="0" y="3"/>
              </a:cxn>
              <a:cxn ang="0">
                <a:pos x="2" y="0"/>
              </a:cxn>
              <a:cxn ang="0">
                <a:pos x="4" y="0"/>
              </a:cxn>
            </a:cxnLst>
            <a:rect l="0" t="0" r="r" b="b"/>
            <a:pathLst>
              <a:path w="5" h="6">
                <a:moveTo>
                  <a:pt x="4" y="0"/>
                </a:moveTo>
                <a:lnTo>
                  <a:pt x="5" y="0"/>
                </a:lnTo>
                <a:lnTo>
                  <a:pt x="5" y="1"/>
                </a:lnTo>
                <a:lnTo>
                  <a:pt x="4" y="3"/>
                </a:lnTo>
                <a:lnTo>
                  <a:pt x="2" y="5"/>
                </a:lnTo>
                <a:lnTo>
                  <a:pt x="0" y="6"/>
                </a:lnTo>
                <a:lnTo>
                  <a:pt x="0" y="5"/>
                </a:lnTo>
                <a:lnTo>
                  <a:pt x="0" y="3"/>
                </a:lnTo>
                <a:lnTo>
                  <a:pt x="2" y="0"/>
                </a:lnTo>
                <a:lnTo>
                  <a:pt x="4"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76" name="Freeform 215"/>
          <p:cNvSpPr>
            <a:spLocks/>
          </p:cNvSpPr>
          <p:nvPr/>
        </p:nvSpPr>
        <p:spPr bwMode="auto">
          <a:xfrm>
            <a:off x="5438447" y="3892184"/>
            <a:ext cx="5209" cy="6474"/>
          </a:xfrm>
          <a:custGeom>
            <a:avLst/>
            <a:gdLst/>
            <a:ahLst/>
            <a:cxnLst>
              <a:cxn ang="0">
                <a:pos x="4" y="0"/>
              </a:cxn>
              <a:cxn ang="0">
                <a:pos x="5" y="0"/>
              </a:cxn>
              <a:cxn ang="0">
                <a:pos x="5" y="1"/>
              </a:cxn>
              <a:cxn ang="0">
                <a:pos x="4" y="3"/>
              </a:cxn>
              <a:cxn ang="0">
                <a:pos x="2" y="5"/>
              </a:cxn>
              <a:cxn ang="0">
                <a:pos x="0" y="6"/>
              </a:cxn>
              <a:cxn ang="0">
                <a:pos x="0" y="5"/>
              </a:cxn>
              <a:cxn ang="0">
                <a:pos x="0" y="3"/>
              </a:cxn>
              <a:cxn ang="0">
                <a:pos x="2" y="0"/>
              </a:cxn>
              <a:cxn ang="0">
                <a:pos x="4" y="0"/>
              </a:cxn>
            </a:cxnLst>
            <a:rect l="0" t="0" r="r" b="b"/>
            <a:pathLst>
              <a:path w="5" h="6">
                <a:moveTo>
                  <a:pt x="4" y="0"/>
                </a:moveTo>
                <a:lnTo>
                  <a:pt x="5" y="0"/>
                </a:lnTo>
                <a:lnTo>
                  <a:pt x="5" y="1"/>
                </a:lnTo>
                <a:lnTo>
                  <a:pt x="4" y="3"/>
                </a:lnTo>
                <a:lnTo>
                  <a:pt x="2" y="5"/>
                </a:lnTo>
                <a:lnTo>
                  <a:pt x="0" y="6"/>
                </a:lnTo>
                <a:lnTo>
                  <a:pt x="0" y="5"/>
                </a:lnTo>
                <a:lnTo>
                  <a:pt x="0" y="3"/>
                </a:lnTo>
                <a:lnTo>
                  <a:pt x="2" y="0"/>
                </a:lnTo>
                <a:lnTo>
                  <a:pt x="4"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77" name="Rectangle 216"/>
          <p:cNvSpPr>
            <a:spLocks noChangeArrowheads="1"/>
          </p:cNvSpPr>
          <p:nvPr/>
        </p:nvSpPr>
        <p:spPr bwMode="auto">
          <a:xfrm>
            <a:off x="5492620" y="3908369"/>
            <a:ext cx="1042" cy="1079"/>
          </a:xfrm>
          <a:prstGeom prst="rect">
            <a:avLst/>
          </a:prstGeom>
          <a:solidFill>
            <a:srgbClr val="FDC01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78" name="Freeform 217"/>
          <p:cNvSpPr>
            <a:spLocks/>
          </p:cNvSpPr>
          <p:nvPr/>
        </p:nvSpPr>
        <p:spPr bwMode="auto">
          <a:xfrm>
            <a:off x="5492620" y="3908369"/>
            <a:ext cx="1042" cy="1079"/>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79" name="Rectangle 218"/>
          <p:cNvSpPr>
            <a:spLocks noChangeArrowheads="1"/>
          </p:cNvSpPr>
          <p:nvPr/>
        </p:nvSpPr>
        <p:spPr bwMode="auto">
          <a:xfrm>
            <a:off x="5492620" y="3906211"/>
            <a:ext cx="1042" cy="2158"/>
          </a:xfrm>
          <a:prstGeom prst="rect">
            <a:avLst/>
          </a:prstGeom>
          <a:solidFill>
            <a:srgbClr val="FDC01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80" name="Rectangle 219"/>
          <p:cNvSpPr>
            <a:spLocks noChangeArrowheads="1"/>
          </p:cNvSpPr>
          <p:nvPr/>
        </p:nvSpPr>
        <p:spPr bwMode="auto">
          <a:xfrm>
            <a:off x="5492620" y="3906211"/>
            <a:ext cx="1042" cy="2158"/>
          </a:xfrm>
          <a:prstGeom prst="rect">
            <a:avLst/>
          </a:prstGeom>
          <a:solidFill>
            <a:srgbClr val="FDC01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81" name="Rectangle 220"/>
          <p:cNvSpPr>
            <a:spLocks noChangeArrowheads="1"/>
          </p:cNvSpPr>
          <p:nvPr/>
        </p:nvSpPr>
        <p:spPr bwMode="auto">
          <a:xfrm>
            <a:off x="5023815" y="3800467"/>
            <a:ext cx="1042" cy="1079"/>
          </a:xfrm>
          <a:prstGeom prst="rect">
            <a:avLst/>
          </a:prstGeom>
          <a:solidFill>
            <a:srgbClr val="FDC01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82" name="Freeform 221"/>
          <p:cNvSpPr>
            <a:spLocks/>
          </p:cNvSpPr>
          <p:nvPr/>
        </p:nvSpPr>
        <p:spPr bwMode="auto">
          <a:xfrm>
            <a:off x="5023815" y="3800467"/>
            <a:ext cx="1042" cy="1079"/>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83" name="Freeform 222"/>
          <p:cNvSpPr>
            <a:spLocks/>
          </p:cNvSpPr>
          <p:nvPr/>
        </p:nvSpPr>
        <p:spPr bwMode="auto">
          <a:xfrm>
            <a:off x="5023815" y="3800467"/>
            <a:ext cx="2083" cy="1079"/>
          </a:xfrm>
          <a:custGeom>
            <a:avLst/>
            <a:gdLst/>
            <a:ahLst/>
            <a:cxnLst>
              <a:cxn ang="0">
                <a:pos x="0" y="0"/>
              </a:cxn>
              <a:cxn ang="0">
                <a:pos x="2" y="1"/>
              </a:cxn>
              <a:cxn ang="0">
                <a:pos x="0" y="1"/>
              </a:cxn>
              <a:cxn ang="0">
                <a:pos x="0" y="0"/>
              </a:cxn>
            </a:cxnLst>
            <a:rect l="0" t="0" r="r" b="b"/>
            <a:pathLst>
              <a:path w="2" h="1">
                <a:moveTo>
                  <a:pt x="0" y="0"/>
                </a:moveTo>
                <a:lnTo>
                  <a:pt x="2" y="1"/>
                </a:lnTo>
                <a:lnTo>
                  <a:pt x="0" y="1"/>
                </a:lnTo>
                <a:lnTo>
                  <a:pt x="0"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84" name="Freeform 223"/>
          <p:cNvSpPr>
            <a:spLocks/>
          </p:cNvSpPr>
          <p:nvPr/>
        </p:nvSpPr>
        <p:spPr bwMode="auto">
          <a:xfrm>
            <a:off x="5023815" y="3800467"/>
            <a:ext cx="2083" cy="1079"/>
          </a:xfrm>
          <a:custGeom>
            <a:avLst/>
            <a:gdLst/>
            <a:ahLst/>
            <a:cxnLst>
              <a:cxn ang="0">
                <a:pos x="0" y="0"/>
              </a:cxn>
              <a:cxn ang="0">
                <a:pos x="2" y="1"/>
              </a:cxn>
              <a:cxn ang="0">
                <a:pos x="0" y="1"/>
              </a:cxn>
              <a:cxn ang="0">
                <a:pos x="0" y="0"/>
              </a:cxn>
            </a:cxnLst>
            <a:rect l="0" t="0" r="r" b="b"/>
            <a:pathLst>
              <a:path w="2" h="1">
                <a:moveTo>
                  <a:pt x="0" y="0"/>
                </a:moveTo>
                <a:lnTo>
                  <a:pt x="2" y="1"/>
                </a:lnTo>
                <a:lnTo>
                  <a:pt x="0" y="1"/>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85" name="Freeform 224"/>
          <p:cNvSpPr>
            <a:spLocks/>
          </p:cNvSpPr>
          <p:nvPr/>
        </p:nvSpPr>
        <p:spPr bwMode="auto">
          <a:xfrm>
            <a:off x="5119660" y="3887868"/>
            <a:ext cx="2083" cy="2158"/>
          </a:xfrm>
          <a:custGeom>
            <a:avLst/>
            <a:gdLst/>
            <a:ahLst/>
            <a:cxnLst>
              <a:cxn ang="0">
                <a:pos x="0" y="2"/>
              </a:cxn>
              <a:cxn ang="0">
                <a:pos x="0" y="2"/>
              </a:cxn>
              <a:cxn ang="0">
                <a:pos x="2" y="0"/>
              </a:cxn>
              <a:cxn ang="0">
                <a:pos x="0" y="2"/>
              </a:cxn>
            </a:cxnLst>
            <a:rect l="0" t="0" r="r" b="b"/>
            <a:pathLst>
              <a:path w="2" h="2">
                <a:moveTo>
                  <a:pt x="0" y="2"/>
                </a:moveTo>
                <a:lnTo>
                  <a:pt x="0" y="2"/>
                </a:lnTo>
                <a:lnTo>
                  <a:pt x="2" y="0"/>
                </a:lnTo>
                <a:lnTo>
                  <a:pt x="0" y="2"/>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86" name="Freeform 225"/>
          <p:cNvSpPr>
            <a:spLocks/>
          </p:cNvSpPr>
          <p:nvPr/>
        </p:nvSpPr>
        <p:spPr bwMode="auto">
          <a:xfrm>
            <a:off x="5119660" y="3887868"/>
            <a:ext cx="2083" cy="2158"/>
          </a:xfrm>
          <a:custGeom>
            <a:avLst/>
            <a:gdLst/>
            <a:ahLst/>
            <a:cxnLst>
              <a:cxn ang="0">
                <a:pos x="0" y="2"/>
              </a:cxn>
              <a:cxn ang="0">
                <a:pos x="0" y="2"/>
              </a:cxn>
              <a:cxn ang="0">
                <a:pos x="2" y="0"/>
              </a:cxn>
              <a:cxn ang="0">
                <a:pos x="0" y="2"/>
              </a:cxn>
            </a:cxnLst>
            <a:rect l="0" t="0" r="r" b="b"/>
            <a:pathLst>
              <a:path w="2" h="2">
                <a:moveTo>
                  <a:pt x="0" y="2"/>
                </a:moveTo>
                <a:lnTo>
                  <a:pt x="0" y="2"/>
                </a:lnTo>
                <a:lnTo>
                  <a:pt x="2" y="0"/>
                </a:lnTo>
                <a:lnTo>
                  <a:pt x="0" y="2"/>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87" name="Freeform 226"/>
          <p:cNvSpPr>
            <a:spLocks/>
          </p:cNvSpPr>
          <p:nvPr/>
        </p:nvSpPr>
        <p:spPr bwMode="auto">
          <a:xfrm>
            <a:off x="4673774" y="3962321"/>
            <a:ext cx="10418" cy="8633"/>
          </a:xfrm>
          <a:custGeom>
            <a:avLst/>
            <a:gdLst/>
            <a:ahLst/>
            <a:cxnLst>
              <a:cxn ang="0">
                <a:pos x="3" y="8"/>
              </a:cxn>
              <a:cxn ang="0">
                <a:pos x="2" y="5"/>
              </a:cxn>
              <a:cxn ang="0">
                <a:pos x="2" y="3"/>
              </a:cxn>
              <a:cxn ang="0">
                <a:pos x="0" y="1"/>
              </a:cxn>
              <a:cxn ang="0">
                <a:pos x="2" y="0"/>
              </a:cxn>
              <a:cxn ang="0">
                <a:pos x="3" y="1"/>
              </a:cxn>
              <a:cxn ang="0">
                <a:pos x="7" y="3"/>
              </a:cxn>
              <a:cxn ang="0">
                <a:pos x="8" y="3"/>
              </a:cxn>
              <a:cxn ang="0">
                <a:pos x="8" y="5"/>
              </a:cxn>
              <a:cxn ang="0">
                <a:pos x="10" y="8"/>
              </a:cxn>
              <a:cxn ang="0">
                <a:pos x="8" y="8"/>
              </a:cxn>
              <a:cxn ang="0">
                <a:pos x="5" y="6"/>
              </a:cxn>
              <a:cxn ang="0">
                <a:pos x="3" y="8"/>
              </a:cxn>
            </a:cxnLst>
            <a:rect l="0" t="0" r="r" b="b"/>
            <a:pathLst>
              <a:path w="10" h="8">
                <a:moveTo>
                  <a:pt x="3" y="8"/>
                </a:moveTo>
                <a:lnTo>
                  <a:pt x="2" y="5"/>
                </a:lnTo>
                <a:lnTo>
                  <a:pt x="2" y="3"/>
                </a:lnTo>
                <a:lnTo>
                  <a:pt x="0" y="1"/>
                </a:lnTo>
                <a:lnTo>
                  <a:pt x="2" y="0"/>
                </a:lnTo>
                <a:lnTo>
                  <a:pt x="3" y="1"/>
                </a:lnTo>
                <a:lnTo>
                  <a:pt x="7" y="3"/>
                </a:lnTo>
                <a:lnTo>
                  <a:pt x="8" y="3"/>
                </a:lnTo>
                <a:lnTo>
                  <a:pt x="8" y="5"/>
                </a:lnTo>
                <a:lnTo>
                  <a:pt x="10" y="8"/>
                </a:lnTo>
                <a:lnTo>
                  <a:pt x="8" y="8"/>
                </a:lnTo>
                <a:lnTo>
                  <a:pt x="5" y="6"/>
                </a:lnTo>
                <a:lnTo>
                  <a:pt x="3" y="8"/>
                </a:lnTo>
                <a:close/>
              </a:path>
            </a:pathLst>
          </a:custGeom>
          <a:solidFill>
            <a:srgbClr val="FDF05A"/>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88" name="Freeform 227"/>
          <p:cNvSpPr>
            <a:spLocks/>
          </p:cNvSpPr>
          <p:nvPr/>
        </p:nvSpPr>
        <p:spPr bwMode="auto">
          <a:xfrm>
            <a:off x="4673774" y="3962321"/>
            <a:ext cx="10418" cy="8633"/>
          </a:xfrm>
          <a:custGeom>
            <a:avLst/>
            <a:gdLst/>
            <a:ahLst/>
            <a:cxnLst>
              <a:cxn ang="0">
                <a:pos x="3" y="8"/>
              </a:cxn>
              <a:cxn ang="0">
                <a:pos x="2" y="5"/>
              </a:cxn>
              <a:cxn ang="0">
                <a:pos x="2" y="3"/>
              </a:cxn>
              <a:cxn ang="0">
                <a:pos x="0" y="1"/>
              </a:cxn>
              <a:cxn ang="0">
                <a:pos x="2" y="0"/>
              </a:cxn>
              <a:cxn ang="0">
                <a:pos x="3" y="1"/>
              </a:cxn>
              <a:cxn ang="0">
                <a:pos x="7" y="3"/>
              </a:cxn>
              <a:cxn ang="0">
                <a:pos x="8" y="3"/>
              </a:cxn>
              <a:cxn ang="0">
                <a:pos x="8" y="5"/>
              </a:cxn>
              <a:cxn ang="0">
                <a:pos x="10" y="8"/>
              </a:cxn>
              <a:cxn ang="0">
                <a:pos x="8" y="8"/>
              </a:cxn>
              <a:cxn ang="0">
                <a:pos x="5" y="6"/>
              </a:cxn>
              <a:cxn ang="0">
                <a:pos x="3" y="8"/>
              </a:cxn>
            </a:cxnLst>
            <a:rect l="0" t="0" r="r" b="b"/>
            <a:pathLst>
              <a:path w="10" h="8">
                <a:moveTo>
                  <a:pt x="3" y="8"/>
                </a:moveTo>
                <a:lnTo>
                  <a:pt x="2" y="5"/>
                </a:lnTo>
                <a:lnTo>
                  <a:pt x="2" y="3"/>
                </a:lnTo>
                <a:lnTo>
                  <a:pt x="0" y="1"/>
                </a:lnTo>
                <a:lnTo>
                  <a:pt x="2" y="0"/>
                </a:lnTo>
                <a:lnTo>
                  <a:pt x="3" y="1"/>
                </a:lnTo>
                <a:lnTo>
                  <a:pt x="7" y="3"/>
                </a:lnTo>
                <a:lnTo>
                  <a:pt x="8" y="3"/>
                </a:lnTo>
                <a:lnTo>
                  <a:pt x="8" y="5"/>
                </a:lnTo>
                <a:lnTo>
                  <a:pt x="10" y="8"/>
                </a:lnTo>
                <a:lnTo>
                  <a:pt x="8" y="8"/>
                </a:lnTo>
                <a:lnTo>
                  <a:pt x="5" y="6"/>
                </a:lnTo>
                <a:lnTo>
                  <a:pt x="3" y="8"/>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29" name="Freeform 268"/>
          <p:cNvSpPr>
            <a:spLocks/>
          </p:cNvSpPr>
          <p:nvPr/>
        </p:nvSpPr>
        <p:spPr bwMode="auto">
          <a:xfrm>
            <a:off x="4987353" y="3854418"/>
            <a:ext cx="22919" cy="16185"/>
          </a:xfrm>
          <a:custGeom>
            <a:avLst/>
            <a:gdLst/>
            <a:ahLst/>
            <a:cxnLst>
              <a:cxn ang="0">
                <a:pos x="4" y="8"/>
              </a:cxn>
              <a:cxn ang="0">
                <a:pos x="2" y="8"/>
              </a:cxn>
              <a:cxn ang="0">
                <a:pos x="0" y="3"/>
              </a:cxn>
              <a:cxn ang="0">
                <a:pos x="2" y="1"/>
              </a:cxn>
              <a:cxn ang="0">
                <a:pos x="7" y="3"/>
              </a:cxn>
              <a:cxn ang="0">
                <a:pos x="9" y="0"/>
              </a:cxn>
              <a:cxn ang="0">
                <a:pos x="10" y="0"/>
              </a:cxn>
              <a:cxn ang="0">
                <a:pos x="12" y="0"/>
              </a:cxn>
              <a:cxn ang="0">
                <a:pos x="14" y="0"/>
              </a:cxn>
              <a:cxn ang="0">
                <a:pos x="17" y="1"/>
              </a:cxn>
              <a:cxn ang="0">
                <a:pos x="19" y="0"/>
              </a:cxn>
              <a:cxn ang="0">
                <a:pos x="20" y="1"/>
              </a:cxn>
              <a:cxn ang="0">
                <a:pos x="20" y="8"/>
              </a:cxn>
              <a:cxn ang="0">
                <a:pos x="22" y="11"/>
              </a:cxn>
              <a:cxn ang="0">
                <a:pos x="19" y="11"/>
              </a:cxn>
              <a:cxn ang="0">
                <a:pos x="15" y="13"/>
              </a:cxn>
              <a:cxn ang="0">
                <a:pos x="14" y="11"/>
              </a:cxn>
              <a:cxn ang="0">
                <a:pos x="15" y="15"/>
              </a:cxn>
              <a:cxn ang="0">
                <a:pos x="10" y="11"/>
              </a:cxn>
              <a:cxn ang="0">
                <a:pos x="9" y="11"/>
              </a:cxn>
              <a:cxn ang="0">
                <a:pos x="4" y="8"/>
              </a:cxn>
              <a:cxn ang="0">
                <a:pos x="4" y="8"/>
              </a:cxn>
            </a:cxnLst>
            <a:rect l="0" t="0" r="r" b="b"/>
            <a:pathLst>
              <a:path w="22" h="15">
                <a:moveTo>
                  <a:pt x="4" y="8"/>
                </a:moveTo>
                <a:lnTo>
                  <a:pt x="2" y="8"/>
                </a:lnTo>
                <a:lnTo>
                  <a:pt x="0" y="3"/>
                </a:lnTo>
                <a:lnTo>
                  <a:pt x="2" y="1"/>
                </a:lnTo>
                <a:lnTo>
                  <a:pt x="7" y="3"/>
                </a:lnTo>
                <a:lnTo>
                  <a:pt x="9" y="0"/>
                </a:lnTo>
                <a:lnTo>
                  <a:pt x="10" y="0"/>
                </a:lnTo>
                <a:lnTo>
                  <a:pt x="12" y="0"/>
                </a:lnTo>
                <a:lnTo>
                  <a:pt x="14" y="0"/>
                </a:lnTo>
                <a:lnTo>
                  <a:pt x="17" y="1"/>
                </a:lnTo>
                <a:lnTo>
                  <a:pt x="19" y="0"/>
                </a:lnTo>
                <a:lnTo>
                  <a:pt x="20" y="1"/>
                </a:lnTo>
                <a:lnTo>
                  <a:pt x="20" y="8"/>
                </a:lnTo>
                <a:lnTo>
                  <a:pt x="22" y="11"/>
                </a:lnTo>
                <a:lnTo>
                  <a:pt x="19" y="11"/>
                </a:lnTo>
                <a:lnTo>
                  <a:pt x="15" y="13"/>
                </a:lnTo>
                <a:lnTo>
                  <a:pt x="14" y="11"/>
                </a:lnTo>
                <a:lnTo>
                  <a:pt x="15" y="15"/>
                </a:lnTo>
                <a:lnTo>
                  <a:pt x="10" y="11"/>
                </a:lnTo>
                <a:lnTo>
                  <a:pt x="9" y="11"/>
                </a:lnTo>
                <a:lnTo>
                  <a:pt x="4" y="8"/>
                </a:lnTo>
                <a:lnTo>
                  <a:pt x="4" y="8"/>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30" name="Freeform 269"/>
          <p:cNvSpPr>
            <a:spLocks/>
          </p:cNvSpPr>
          <p:nvPr/>
        </p:nvSpPr>
        <p:spPr bwMode="auto">
          <a:xfrm>
            <a:off x="4987353" y="3854418"/>
            <a:ext cx="22919" cy="16185"/>
          </a:xfrm>
          <a:custGeom>
            <a:avLst/>
            <a:gdLst/>
            <a:ahLst/>
            <a:cxnLst>
              <a:cxn ang="0">
                <a:pos x="4" y="8"/>
              </a:cxn>
              <a:cxn ang="0">
                <a:pos x="2" y="8"/>
              </a:cxn>
              <a:cxn ang="0">
                <a:pos x="0" y="3"/>
              </a:cxn>
              <a:cxn ang="0">
                <a:pos x="2" y="1"/>
              </a:cxn>
              <a:cxn ang="0">
                <a:pos x="7" y="3"/>
              </a:cxn>
              <a:cxn ang="0">
                <a:pos x="9" y="0"/>
              </a:cxn>
              <a:cxn ang="0">
                <a:pos x="10" y="0"/>
              </a:cxn>
              <a:cxn ang="0">
                <a:pos x="12" y="0"/>
              </a:cxn>
              <a:cxn ang="0">
                <a:pos x="14" y="0"/>
              </a:cxn>
              <a:cxn ang="0">
                <a:pos x="17" y="1"/>
              </a:cxn>
              <a:cxn ang="0">
                <a:pos x="19" y="0"/>
              </a:cxn>
              <a:cxn ang="0">
                <a:pos x="20" y="1"/>
              </a:cxn>
              <a:cxn ang="0">
                <a:pos x="20" y="8"/>
              </a:cxn>
              <a:cxn ang="0">
                <a:pos x="22" y="11"/>
              </a:cxn>
              <a:cxn ang="0">
                <a:pos x="19" y="11"/>
              </a:cxn>
              <a:cxn ang="0">
                <a:pos x="15" y="13"/>
              </a:cxn>
              <a:cxn ang="0">
                <a:pos x="14" y="11"/>
              </a:cxn>
              <a:cxn ang="0">
                <a:pos x="15" y="15"/>
              </a:cxn>
              <a:cxn ang="0">
                <a:pos x="10" y="11"/>
              </a:cxn>
              <a:cxn ang="0">
                <a:pos x="9" y="11"/>
              </a:cxn>
              <a:cxn ang="0">
                <a:pos x="4" y="8"/>
              </a:cxn>
              <a:cxn ang="0">
                <a:pos x="4" y="8"/>
              </a:cxn>
            </a:cxnLst>
            <a:rect l="0" t="0" r="r" b="b"/>
            <a:pathLst>
              <a:path w="22" h="15">
                <a:moveTo>
                  <a:pt x="4" y="8"/>
                </a:moveTo>
                <a:lnTo>
                  <a:pt x="2" y="8"/>
                </a:lnTo>
                <a:lnTo>
                  <a:pt x="0" y="3"/>
                </a:lnTo>
                <a:lnTo>
                  <a:pt x="2" y="1"/>
                </a:lnTo>
                <a:lnTo>
                  <a:pt x="7" y="3"/>
                </a:lnTo>
                <a:lnTo>
                  <a:pt x="9" y="0"/>
                </a:lnTo>
                <a:lnTo>
                  <a:pt x="10" y="0"/>
                </a:lnTo>
                <a:lnTo>
                  <a:pt x="12" y="0"/>
                </a:lnTo>
                <a:lnTo>
                  <a:pt x="14" y="0"/>
                </a:lnTo>
                <a:lnTo>
                  <a:pt x="17" y="1"/>
                </a:lnTo>
                <a:lnTo>
                  <a:pt x="19" y="0"/>
                </a:lnTo>
                <a:lnTo>
                  <a:pt x="20" y="1"/>
                </a:lnTo>
                <a:lnTo>
                  <a:pt x="20" y="8"/>
                </a:lnTo>
                <a:lnTo>
                  <a:pt x="22" y="11"/>
                </a:lnTo>
                <a:lnTo>
                  <a:pt x="19" y="11"/>
                </a:lnTo>
                <a:lnTo>
                  <a:pt x="15" y="13"/>
                </a:lnTo>
                <a:lnTo>
                  <a:pt x="14" y="11"/>
                </a:lnTo>
                <a:lnTo>
                  <a:pt x="15" y="15"/>
                </a:lnTo>
                <a:lnTo>
                  <a:pt x="10" y="11"/>
                </a:lnTo>
                <a:lnTo>
                  <a:pt x="9" y="11"/>
                </a:lnTo>
                <a:lnTo>
                  <a:pt x="4" y="8"/>
                </a:lnTo>
                <a:lnTo>
                  <a:pt x="4" y="8"/>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43" name="Freeform 282"/>
          <p:cNvSpPr>
            <a:spLocks/>
          </p:cNvSpPr>
          <p:nvPr/>
        </p:nvSpPr>
        <p:spPr bwMode="auto">
          <a:xfrm>
            <a:off x="5049860" y="3771333"/>
            <a:ext cx="4168" cy="2158"/>
          </a:xfrm>
          <a:custGeom>
            <a:avLst/>
            <a:gdLst/>
            <a:ahLst/>
            <a:cxnLst>
              <a:cxn ang="0">
                <a:pos x="4" y="2"/>
              </a:cxn>
              <a:cxn ang="0">
                <a:pos x="2" y="2"/>
              </a:cxn>
              <a:cxn ang="0">
                <a:pos x="0" y="0"/>
              </a:cxn>
              <a:cxn ang="0">
                <a:pos x="4" y="0"/>
              </a:cxn>
              <a:cxn ang="0">
                <a:pos x="4" y="2"/>
              </a:cxn>
            </a:cxnLst>
            <a:rect l="0" t="0" r="r" b="b"/>
            <a:pathLst>
              <a:path w="4" h="2">
                <a:moveTo>
                  <a:pt x="4" y="2"/>
                </a:moveTo>
                <a:lnTo>
                  <a:pt x="2" y="2"/>
                </a:lnTo>
                <a:lnTo>
                  <a:pt x="0" y="0"/>
                </a:lnTo>
                <a:lnTo>
                  <a:pt x="4" y="0"/>
                </a:lnTo>
                <a:lnTo>
                  <a:pt x="4" y="2"/>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44" name="Freeform 283"/>
          <p:cNvSpPr>
            <a:spLocks/>
          </p:cNvSpPr>
          <p:nvPr/>
        </p:nvSpPr>
        <p:spPr bwMode="auto">
          <a:xfrm>
            <a:off x="5049860" y="3771333"/>
            <a:ext cx="4168" cy="2158"/>
          </a:xfrm>
          <a:custGeom>
            <a:avLst/>
            <a:gdLst/>
            <a:ahLst/>
            <a:cxnLst>
              <a:cxn ang="0">
                <a:pos x="4" y="2"/>
              </a:cxn>
              <a:cxn ang="0">
                <a:pos x="2" y="2"/>
              </a:cxn>
              <a:cxn ang="0">
                <a:pos x="0" y="0"/>
              </a:cxn>
              <a:cxn ang="0">
                <a:pos x="4" y="0"/>
              </a:cxn>
              <a:cxn ang="0">
                <a:pos x="4" y="2"/>
              </a:cxn>
            </a:cxnLst>
            <a:rect l="0" t="0" r="r" b="b"/>
            <a:pathLst>
              <a:path w="4" h="2">
                <a:moveTo>
                  <a:pt x="4" y="2"/>
                </a:moveTo>
                <a:lnTo>
                  <a:pt x="2" y="2"/>
                </a:lnTo>
                <a:lnTo>
                  <a:pt x="0" y="0"/>
                </a:lnTo>
                <a:lnTo>
                  <a:pt x="4" y="0"/>
                </a:lnTo>
                <a:lnTo>
                  <a:pt x="4" y="2"/>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47" name="Freeform 286"/>
          <p:cNvSpPr>
            <a:spLocks/>
          </p:cNvSpPr>
          <p:nvPr/>
        </p:nvSpPr>
        <p:spPr bwMode="auto">
          <a:xfrm>
            <a:off x="5064445" y="3898658"/>
            <a:ext cx="5209" cy="5395"/>
          </a:xfrm>
          <a:custGeom>
            <a:avLst/>
            <a:gdLst/>
            <a:ahLst/>
            <a:cxnLst>
              <a:cxn ang="0">
                <a:pos x="0" y="4"/>
              </a:cxn>
              <a:cxn ang="0">
                <a:pos x="3" y="2"/>
              </a:cxn>
              <a:cxn ang="0">
                <a:pos x="5" y="0"/>
              </a:cxn>
              <a:cxn ang="0">
                <a:pos x="5" y="2"/>
              </a:cxn>
              <a:cxn ang="0">
                <a:pos x="3" y="4"/>
              </a:cxn>
              <a:cxn ang="0">
                <a:pos x="1" y="5"/>
              </a:cxn>
              <a:cxn ang="0">
                <a:pos x="0" y="4"/>
              </a:cxn>
            </a:cxnLst>
            <a:rect l="0" t="0" r="r" b="b"/>
            <a:pathLst>
              <a:path w="5" h="5">
                <a:moveTo>
                  <a:pt x="0" y="4"/>
                </a:moveTo>
                <a:lnTo>
                  <a:pt x="3" y="2"/>
                </a:lnTo>
                <a:lnTo>
                  <a:pt x="5" y="0"/>
                </a:lnTo>
                <a:lnTo>
                  <a:pt x="5" y="2"/>
                </a:lnTo>
                <a:lnTo>
                  <a:pt x="3" y="4"/>
                </a:lnTo>
                <a:lnTo>
                  <a:pt x="1" y="5"/>
                </a:lnTo>
                <a:lnTo>
                  <a:pt x="0" y="4"/>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48" name="Freeform 287"/>
          <p:cNvSpPr>
            <a:spLocks/>
          </p:cNvSpPr>
          <p:nvPr/>
        </p:nvSpPr>
        <p:spPr bwMode="auto">
          <a:xfrm>
            <a:off x="5064445" y="3898658"/>
            <a:ext cx="5209" cy="5395"/>
          </a:xfrm>
          <a:custGeom>
            <a:avLst/>
            <a:gdLst/>
            <a:ahLst/>
            <a:cxnLst>
              <a:cxn ang="0">
                <a:pos x="0" y="4"/>
              </a:cxn>
              <a:cxn ang="0">
                <a:pos x="3" y="2"/>
              </a:cxn>
              <a:cxn ang="0">
                <a:pos x="5" y="0"/>
              </a:cxn>
              <a:cxn ang="0">
                <a:pos x="5" y="2"/>
              </a:cxn>
              <a:cxn ang="0">
                <a:pos x="3" y="4"/>
              </a:cxn>
              <a:cxn ang="0">
                <a:pos x="1" y="5"/>
              </a:cxn>
              <a:cxn ang="0">
                <a:pos x="0" y="4"/>
              </a:cxn>
            </a:cxnLst>
            <a:rect l="0" t="0" r="r" b="b"/>
            <a:pathLst>
              <a:path w="5" h="5">
                <a:moveTo>
                  <a:pt x="0" y="4"/>
                </a:moveTo>
                <a:lnTo>
                  <a:pt x="3" y="2"/>
                </a:lnTo>
                <a:lnTo>
                  <a:pt x="5" y="0"/>
                </a:lnTo>
                <a:lnTo>
                  <a:pt x="5" y="2"/>
                </a:lnTo>
                <a:lnTo>
                  <a:pt x="3" y="4"/>
                </a:lnTo>
                <a:lnTo>
                  <a:pt x="1" y="5"/>
                </a:lnTo>
                <a:lnTo>
                  <a:pt x="0" y="4"/>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61" name="Freeform 300"/>
          <p:cNvSpPr>
            <a:spLocks/>
          </p:cNvSpPr>
          <p:nvPr/>
        </p:nvSpPr>
        <p:spPr bwMode="auto">
          <a:xfrm>
            <a:off x="5117576" y="3956925"/>
            <a:ext cx="2083" cy="1079"/>
          </a:xfrm>
          <a:custGeom>
            <a:avLst/>
            <a:gdLst/>
            <a:ahLst/>
            <a:cxnLst>
              <a:cxn ang="0">
                <a:pos x="0" y="0"/>
              </a:cxn>
              <a:cxn ang="0">
                <a:pos x="2" y="0"/>
              </a:cxn>
              <a:cxn ang="0">
                <a:pos x="0" y="0"/>
              </a:cxn>
              <a:cxn ang="0">
                <a:pos x="0" y="0"/>
              </a:cxn>
            </a:cxnLst>
            <a:rect l="0" t="0" r="r" b="b"/>
            <a:pathLst>
              <a:path w="2">
                <a:moveTo>
                  <a:pt x="0" y="0"/>
                </a:moveTo>
                <a:lnTo>
                  <a:pt x="2" y="0"/>
                </a:lnTo>
                <a:lnTo>
                  <a:pt x="0" y="0"/>
                </a:lnTo>
                <a:lnTo>
                  <a:pt x="0"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62" name="Freeform 301"/>
          <p:cNvSpPr>
            <a:spLocks/>
          </p:cNvSpPr>
          <p:nvPr/>
        </p:nvSpPr>
        <p:spPr bwMode="auto">
          <a:xfrm>
            <a:off x="5117576" y="3956925"/>
            <a:ext cx="2083" cy="1079"/>
          </a:xfrm>
          <a:custGeom>
            <a:avLst/>
            <a:gdLst/>
            <a:ahLst/>
            <a:cxnLst>
              <a:cxn ang="0">
                <a:pos x="0" y="0"/>
              </a:cxn>
              <a:cxn ang="0">
                <a:pos x="2" y="0"/>
              </a:cxn>
              <a:cxn ang="0">
                <a:pos x="0" y="0"/>
              </a:cxn>
              <a:cxn ang="0">
                <a:pos x="0" y="0"/>
              </a:cxn>
            </a:cxnLst>
            <a:rect l="0" t="0" r="r" b="b"/>
            <a:pathLst>
              <a:path w="2">
                <a:moveTo>
                  <a:pt x="0" y="0"/>
                </a:moveTo>
                <a:lnTo>
                  <a:pt x="2" y="0"/>
                </a:lnTo>
                <a:lnTo>
                  <a:pt x="0" y="0"/>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69" name="Freeform 308"/>
          <p:cNvSpPr>
            <a:spLocks/>
          </p:cNvSpPr>
          <p:nvPr/>
        </p:nvSpPr>
        <p:spPr bwMode="auto">
          <a:xfrm>
            <a:off x="5164457" y="3914843"/>
            <a:ext cx="5209" cy="4316"/>
          </a:xfrm>
          <a:custGeom>
            <a:avLst/>
            <a:gdLst/>
            <a:ahLst/>
            <a:cxnLst>
              <a:cxn ang="0">
                <a:pos x="2" y="0"/>
              </a:cxn>
              <a:cxn ang="0">
                <a:pos x="4" y="2"/>
              </a:cxn>
              <a:cxn ang="0">
                <a:pos x="5" y="4"/>
              </a:cxn>
              <a:cxn ang="0">
                <a:pos x="4" y="4"/>
              </a:cxn>
              <a:cxn ang="0">
                <a:pos x="0" y="2"/>
              </a:cxn>
              <a:cxn ang="0">
                <a:pos x="2" y="0"/>
              </a:cxn>
            </a:cxnLst>
            <a:rect l="0" t="0" r="r" b="b"/>
            <a:pathLst>
              <a:path w="5" h="4">
                <a:moveTo>
                  <a:pt x="2" y="0"/>
                </a:moveTo>
                <a:lnTo>
                  <a:pt x="4" y="2"/>
                </a:lnTo>
                <a:lnTo>
                  <a:pt x="5" y="4"/>
                </a:lnTo>
                <a:lnTo>
                  <a:pt x="4" y="4"/>
                </a:lnTo>
                <a:lnTo>
                  <a:pt x="0" y="2"/>
                </a:lnTo>
                <a:lnTo>
                  <a:pt x="2"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70" name="Freeform 309"/>
          <p:cNvSpPr>
            <a:spLocks/>
          </p:cNvSpPr>
          <p:nvPr/>
        </p:nvSpPr>
        <p:spPr bwMode="auto">
          <a:xfrm>
            <a:off x="5164457" y="3914843"/>
            <a:ext cx="5209" cy="4316"/>
          </a:xfrm>
          <a:custGeom>
            <a:avLst/>
            <a:gdLst/>
            <a:ahLst/>
            <a:cxnLst>
              <a:cxn ang="0">
                <a:pos x="2" y="0"/>
              </a:cxn>
              <a:cxn ang="0">
                <a:pos x="4" y="2"/>
              </a:cxn>
              <a:cxn ang="0">
                <a:pos x="5" y="4"/>
              </a:cxn>
              <a:cxn ang="0">
                <a:pos x="4" y="4"/>
              </a:cxn>
              <a:cxn ang="0">
                <a:pos x="0" y="2"/>
              </a:cxn>
              <a:cxn ang="0">
                <a:pos x="2" y="0"/>
              </a:cxn>
            </a:cxnLst>
            <a:rect l="0" t="0" r="r" b="b"/>
            <a:pathLst>
              <a:path w="5" h="4">
                <a:moveTo>
                  <a:pt x="2" y="0"/>
                </a:moveTo>
                <a:lnTo>
                  <a:pt x="4" y="2"/>
                </a:lnTo>
                <a:lnTo>
                  <a:pt x="5" y="4"/>
                </a:lnTo>
                <a:lnTo>
                  <a:pt x="4" y="4"/>
                </a:lnTo>
                <a:lnTo>
                  <a:pt x="0" y="2"/>
                </a:lnTo>
                <a:lnTo>
                  <a:pt x="2"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71" name="Freeform 310"/>
          <p:cNvSpPr>
            <a:spLocks/>
          </p:cNvSpPr>
          <p:nvPr/>
        </p:nvSpPr>
        <p:spPr bwMode="auto">
          <a:xfrm>
            <a:off x="5148830" y="3914843"/>
            <a:ext cx="35421" cy="34529"/>
          </a:xfrm>
          <a:custGeom>
            <a:avLst/>
            <a:gdLst/>
            <a:ahLst/>
            <a:cxnLst>
              <a:cxn ang="0">
                <a:pos x="19" y="20"/>
              </a:cxn>
              <a:cxn ang="0">
                <a:pos x="15" y="24"/>
              </a:cxn>
              <a:cxn ang="0">
                <a:pos x="15" y="27"/>
              </a:cxn>
              <a:cxn ang="0">
                <a:pos x="10" y="32"/>
              </a:cxn>
              <a:cxn ang="0">
                <a:pos x="15" y="25"/>
              </a:cxn>
              <a:cxn ang="0">
                <a:pos x="14" y="22"/>
              </a:cxn>
              <a:cxn ang="0">
                <a:pos x="10" y="24"/>
              </a:cxn>
              <a:cxn ang="0">
                <a:pos x="9" y="22"/>
              </a:cxn>
              <a:cxn ang="0">
                <a:pos x="7" y="24"/>
              </a:cxn>
              <a:cxn ang="0">
                <a:pos x="10" y="22"/>
              </a:cxn>
              <a:cxn ang="0">
                <a:pos x="9" y="29"/>
              </a:cxn>
              <a:cxn ang="0">
                <a:pos x="5" y="25"/>
              </a:cxn>
              <a:cxn ang="0">
                <a:pos x="5" y="22"/>
              </a:cxn>
              <a:cxn ang="0">
                <a:pos x="0" y="19"/>
              </a:cxn>
              <a:cxn ang="0">
                <a:pos x="7" y="10"/>
              </a:cxn>
              <a:cxn ang="0">
                <a:pos x="10" y="10"/>
              </a:cxn>
              <a:cxn ang="0">
                <a:pos x="12" y="14"/>
              </a:cxn>
              <a:cxn ang="0">
                <a:pos x="15" y="17"/>
              </a:cxn>
              <a:cxn ang="0">
                <a:pos x="14" y="10"/>
              </a:cxn>
              <a:cxn ang="0">
                <a:pos x="14" y="10"/>
              </a:cxn>
              <a:cxn ang="0">
                <a:pos x="12" y="9"/>
              </a:cxn>
              <a:cxn ang="0">
                <a:pos x="12" y="4"/>
              </a:cxn>
              <a:cxn ang="0">
                <a:pos x="15" y="5"/>
              </a:cxn>
              <a:cxn ang="0">
                <a:pos x="17" y="5"/>
              </a:cxn>
              <a:cxn ang="0">
                <a:pos x="19" y="5"/>
              </a:cxn>
              <a:cxn ang="0">
                <a:pos x="20" y="4"/>
              </a:cxn>
              <a:cxn ang="0">
                <a:pos x="19" y="0"/>
              </a:cxn>
              <a:cxn ang="0">
                <a:pos x="24" y="0"/>
              </a:cxn>
              <a:cxn ang="0">
                <a:pos x="27" y="4"/>
              </a:cxn>
              <a:cxn ang="0">
                <a:pos x="30" y="2"/>
              </a:cxn>
              <a:cxn ang="0">
                <a:pos x="30" y="5"/>
              </a:cxn>
              <a:cxn ang="0">
                <a:pos x="34" y="9"/>
              </a:cxn>
              <a:cxn ang="0">
                <a:pos x="29" y="12"/>
              </a:cxn>
              <a:cxn ang="0">
                <a:pos x="25" y="12"/>
              </a:cxn>
              <a:cxn ang="0">
                <a:pos x="29" y="15"/>
              </a:cxn>
              <a:cxn ang="0">
                <a:pos x="25" y="17"/>
              </a:cxn>
              <a:cxn ang="0">
                <a:pos x="22" y="17"/>
              </a:cxn>
              <a:cxn ang="0">
                <a:pos x="22" y="19"/>
              </a:cxn>
            </a:cxnLst>
            <a:rect l="0" t="0" r="r" b="b"/>
            <a:pathLst>
              <a:path w="34" h="32">
                <a:moveTo>
                  <a:pt x="20" y="20"/>
                </a:moveTo>
                <a:lnTo>
                  <a:pt x="19" y="20"/>
                </a:lnTo>
                <a:lnTo>
                  <a:pt x="17" y="24"/>
                </a:lnTo>
                <a:lnTo>
                  <a:pt x="15" y="24"/>
                </a:lnTo>
                <a:lnTo>
                  <a:pt x="17" y="25"/>
                </a:lnTo>
                <a:lnTo>
                  <a:pt x="15" y="27"/>
                </a:lnTo>
                <a:lnTo>
                  <a:pt x="12" y="32"/>
                </a:lnTo>
                <a:lnTo>
                  <a:pt x="10" y="32"/>
                </a:lnTo>
                <a:lnTo>
                  <a:pt x="12" y="29"/>
                </a:lnTo>
                <a:lnTo>
                  <a:pt x="15" y="25"/>
                </a:lnTo>
                <a:lnTo>
                  <a:pt x="12" y="25"/>
                </a:lnTo>
                <a:lnTo>
                  <a:pt x="14" y="22"/>
                </a:lnTo>
                <a:lnTo>
                  <a:pt x="12" y="24"/>
                </a:lnTo>
                <a:lnTo>
                  <a:pt x="10" y="24"/>
                </a:lnTo>
                <a:lnTo>
                  <a:pt x="10" y="22"/>
                </a:lnTo>
                <a:lnTo>
                  <a:pt x="9" y="22"/>
                </a:lnTo>
                <a:lnTo>
                  <a:pt x="7" y="22"/>
                </a:lnTo>
                <a:lnTo>
                  <a:pt x="7" y="24"/>
                </a:lnTo>
                <a:lnTo>
                  <a:pt x="9" y="22"/>
                </a:lnTo>
                <a:lnTo>
                  <a:pt x="10" y="22"/>
                </a:lnTo>
                <a:lnTo>
                  <a:pt x="10" y="27"/>
                </a:lnTo>
                <a:lnTo>
                  <a:pt x="9" y="29"/>
                </a:lnTo>
                <a:lnTo>
                  <a:pt x="7" y="27"/>
                </a:lnTo>
                <a:lnTo>
                  <a:pt x="5" y="25"/>
                </a:lnTo>
                <a:lnTo>
                  <a:pt x="5" y="24"/>
                </a:lnTo>
                <a:lnTo>
                  <a:pt x="5" y="22"/>
                </a:lnTo>
                <a:lnTo>
                  <a:pt x="4" y="19"/>
                </a:lnTo>
                <a:lnTo>
                  <a:pt x="0" y="19"/>
                </a:lnTo>
                <a:lnTo>
                  <a:pt x="2" y="14"/>
                </a:lnTo>
                <a:lnTo>
                  <a:pt x="7" y="10"/>
                </a:lnTo>
                <a:lnTo>
                  <a:pt x="9" y="10"/>
                </a:lnTo>
                <a:lnTo>
                  <a:pt x="10" y="10"/>
                </a:lnTo>
                <a:lnTo>
                  <a:pt x="10" y="12"/>
                </a:lnTo>
                <a:lnTo>
                  <a:pt x="12" y="14"/>
                </a:lnTo>
                <a:lnTo>
                  <a:pt x="12" y="15"/>
                </a:lnTo>
                <a:lnTo>
                  <a:pt x="15" y="17"/>
                </a:lnTo>
                <a:lnTo>
                  <a:pt x="14" y="15"/>
                </a:lnTo>
                <a:lnTo>
                  <a:pt x="14" y="10"/>
                </a:lnTo>
                <a:lnTo>
                  <a:pt x="15" y="12"/>
                </a:lnTo>
                <a:lnTo>
                  <a:pt x="14" y="10"/>
                </a:lnTo>
                <a:lnTo>
                  <a:pt x="14" y="9"/>
                </a:lnTo>
                <a:lnTo>
                  <a:pt x="12" y="9"/>
                </a:lnTo>
                <a:lnTo>
                  <a:pt x="10" y="5"/>
                </a:lnTo>
                <a:lnTo>
                  <a:pt x="12" y="4"/>
                </a:lnTo>
                <a:lnTo>
                  <a:pt x="15" y="4"/>
                </a:lnTo>
                <a:lnTo>
                  <a:pt x="15" y="5"/>
                </a:lnTo>
                <a:lnTo>
                  <a:pt x="17" y="9"/>
                </a:lnTo>
                <a:lnTo>
                  <a:pt x="17" y="5"/>
                </a:lnTo>
                <a:lnTo>
                  <a:pt x="19" y="7"/>
                </a:lnTo>
                <a:lnTo>
                  <a:pt x="19" y="5"/>
                </a:lnTo>
                <a:lnTo>
                  <a:pt x="20" y="7"/>
                </a:lnTo>
                <a:lnTo>
                  <a:pt x="20" y="4"/>
                </a:lnTo>
                <a:lnTo>
                  <a:pt x="20" y="2"/>
                </a:lnTo>
                <a:lnTo>
                  <a:pt x="19" y="0"/>
                </a:lnTo>
                <a:lnTo>
                  <a:pt x="22" y="2"/>
                </a:lnTo>
                <a:lnTo>
                  <a:pt x="24" y="0"/>
                </a:lnTo>
                <a:lnTo>
                  <a:pt x="25" y="5"/>
                </a:lnTo>
                <a:lnTo>
                  <a:pt x="27" y="4"/>
                </a:lnTo>
                <a:lnTo>
                  <a:pt x="27" y="0"/>
                </a:lnTo>
                <a:lnTo>
                  <a:pt x="30" y="2"/>
                </a:lnTo>
                <a:lnTo>
                  <a:pt x="30" y="4"/>
                </a:lnTo>
                <a:lnTo>
                  <a:pt x="30" y="5"/>
                </a:lnTo>
                <a:lnTo>
                  <a:pt x="32" y="7"/>
                </a:lnTo>
                <a:lnTo>
                  <a:pt x="34" y="9"/>
                </a:lnTo>
                <a:lnTo>
                  <a:pt x="32" y="12"/>
                </a:lnTo>
                <a:lnTo>
                  <a:pt x="29" y="12"/>
                </a:lnTo>
                <a:lnTo>
                  <a:pt x="27" y="12"/>
                </a:lnTo>
                <a:lnTo>
                  <a:pt x="25" y="12"/>
                </a:lnTo>
                <a:lnTo>
                  <a:pt x="27" y="12"/>
                </a:lnTo>
                <a:lnTo>
                  <a:pt x="29" y="15"/>
                </a:lnTo>
                <a:lnTo>
                  <a:pt x="29" y="17"/>
                </a:lnTo>
                <a:lnTo>
                  <a:pt x="25" y="17"/>
                </a:lnTo>
                <a:lnTo>
                  <a:pt x="24" y="15"/>
                </a:lnTo>
                <a:lnTo>
                  <a:pt x="22" y="17"/>
                </a:lnTo>
                <a:lnTo>
                  <a:pt x="24" y="19"/>
                </a:lnTo>
                <a:lnTo>
                  <a:pt x="22" y="19"/>
                </a:lnTo>
                <a:lnTo>
                  <a:pt x="20" y="2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72" name="Freeform 311"/>
          <p:cNvSpPr>
            <a:spLocks/>
          </p:cNvSpPr>
          <p:nvPr/>
        </p:nvSpPr>
        <p:spPr bwMode="auto">
          <a:xfrm>
            <a:off x="5148830" y="3914843"/>
            <a:ext cx="35421" cy="34529"/>
          </a:xfrm>
          <a:custGeom>
            <a:avLst/>
            <a:gdLst/>
            <a:ahLst/>
            <a:cxnLst>
              <a:cxn ang="0">
                <a:pos x="19" y="20"/>
              </a:cxn>
              <a:cxn ang="0">
                <a:pos x="15" y="24"/>
              </a:cxn>
              <a:cxn ang="0">
                <a:pos x="15" y="27"/>
              </a:cxn>
              <a:cxn ang="0">
                <a:pos x="10" y="32"/>
              </a:cxn>
              <a:cxn ang="0">
                <a:pos x="15" y="25"/>
              </a:cxn>
              <a:cxn ang="0">
                <a:pos x="14" y="22"/>
              </a:cxn>
              <a:cxn ang="0">
                <a:pos x="10" y="24"/>
              </a:cxn>
              <a:cxn ang="0">
                <a:pos x="9" y="22"/>
              </a:cxn>
              <a:cxn ang="0">
                <a:pos x="7" y="24"/>
              </a:cxn>
              <a:cxn ang="0">
                <a:pos x="10" y="22"/>
              </a:cxn>
              <a:cxn ang="0">
                <a:pos x="9" y="29"/>
              </a:cxn>
              <a:cxn ang="0">
                <a:pos x="5" y="25"/>
              </a:cxn>
              <a:cxn ang="0">
                <a:pos x="5" y="22"/>
              </a:cxn>
              <a:cxn ang="0">
                <a:pos x="0" y="19"/>
              </a:cxn>
              <a:cxn ang="0">
                <a:pos x="7" y="10"/>
              </a:cxn>
              <a:cxn ang="0">
                <a:pos x="10" y="10"/>
              </a:cxn>
              <a:cxn ang="0">
                <a:pos x="12" y="14"/>
              </a:cxn>
              <a:cxn ang="0">
                <a:pos x="15" y="17"/>
              </a:cxn>
              <a:cxn ang="0">
                <a:pos x="14" y="10"/>
              </a:cxn>
              <a:cxn ang="0">
                <a:pos x="14" y="10"/>
              </a:cxn>
              <a:cxn ang="0">
                <a:pos x="12" y="9"/>
              </a:cxn>
              <a:cxn ang="0">
                <a:pos x="12" y="4"/>
              </a:cxn>
              <a:cxn ang="0">
                <a:pos x="15" y="5"/>
              </a:cxn>
              <a:cxn ang="0">
                <a:pos x="17" y="5"/>
              </a:cxn>
              <a:cxn ang="0">
                <a:pos x="19" y="5"/>
              </a:cxn>
              <a:cxn ang="0">
                <a:pos x="20" y="4"/>
              </a:cxn>
              <a:cxn ang="0">
                <a:pos x="19" y="0"/>
              </a:cxn>
              <a:cxn ang="0">
                <a:pos x="24" y="0"/>
              </a:cxn>
              <a:cxn ang="0">
                <a:pos x="27" y="4"/>
              </a:cxn>
              <a:cxn ang="0">
                <a:pos x="30" y="2"/>
              </a:cxn>
              <a:cxn ang="0">
                <a:pos x="30" y="5"/>
              </a:cxn>
              <a:cxn ang="0">
                <a:pos x="34" y="9"/>
              </a:cxn>
              <a:cxn ang="0">
                <a:pos x="29" y="12"/>
              </a:cxn>
              <a:cxn ang="0">
                <a:pos x="25" y="12"/>
              </a:cxn>
              <a:cxn ang="0">
                <a:pos x="29" y="15"/>
              </a:cxn>
              <a:cxn ang="0">
                <a:pos x="25" y="17"/>
              </a:cxn>
              <a:cxn ang="0">
                <a:pos x="22" y="17"/>
              </a:cxn>
              <a:cxn ang="0">
                <a:pos x="22" y="19"/>
              </a:cxn>
            </a:cxnLst>
            <a:rect l="0" t="0" r="r" b="b"/>
            <a:pathLst>
              <a:path w="34" h="32">
                <a:moveTo>
                  <a:pt x="20" y="20"/>
                </a:moveTo>
                <a:lnTo>
                  <a:pt x="19" y="20"/>
                </a:lnTo>
                <a:lnTo>
                  <a:pt x="17" y="24"/>
                </a:lnTo>
                <a:lnTo>
                  <a:pt x="15" y="24"/>
                </a:lnTo>
                <a:lnTo>
                  <a:pt x="17" y="25"/>
                </a:lnTo>
                <a:lnTo>
                  <a:pt x="15" y="27"/>
                </a:lnTo>
                <a:lnTo>
                  <a:pt x="12" y="32"/>
                </a:lnTo>
                <a:lnTo>
                  <a:pt x="10" y="32"/>
                </a:lnTo>
                <a:lnTo>
                  <a:pt x="12" y="29"/>
                </a:lnTo>
                <a:lnTo>
                  <a:pt x="15" y="25"/>
                </a:lnTo>
                <a:lnTo>
                  <a:pt x="12" y="25"/>
                </a:lnTo>
                <a:lnTo>
                  <a:pt x="14" y="22"/>
                </a:lnTo>
                <a:lnTo>
                  <a:pt x="12" y="24"/>
                </a:lnTo>
                <a:lnTo>
                  <a:pt x="10" y="24"/>
                </a:lnTo>
                <a:lnTo>
                  <a:pt x="10" y="22"/>
                </a:lnTo>
                <a:lnTo>
                  <a:pt x="9" y="22"/>
                </a:lnTo>
                <a:lnTo>
                  <a:pt x="7" y="22"/>
                </a:lnTo>
                <a:lnTo>
                  <a:pt x="7" y="24"/>
                </a:lnTo>
                <a:lnTo>
                  <a:pt x="9" y="22"/>
                </a:lnTo>
                <a:lnTo>
                  <a:pt x="10" y="22"/>
                </a:lnTo>
                <a:lnTo>
                  <a:pt x="10" y="27"/>
                </a:lnTo>
                <a:lnTo>
                  <a:pt x="9" y="29"/>
                </a:lnTo>
                <a:lnTo>
                  <a:pt x="7" y="27"/>
                </a:lnTo>
                <a:lnTo>
                  <a:pt x="5" y="25"/>
                </a:lnTo>
                <a:lnTo>
                  <a:pt x="5" y="24"/>
                </a:lnTo>
                <a:lnTo>
                  <a:pt x="5" y="22"/>
                </a:lnTo>
                <a:lnTo>
                  <a:pt x="4" y="19"/>
                </a:lnTo>
                <a:lnTo>
                  <a:pt x="0" y="19"/>
                </a:lnTo>
                <a:lnTo>
                  <a:pt x="2" y="14"/>
                </a:lnTo>
                <a:lnTo>
                  <a:pt x="7" y="10"/>
                </a:lnTo>
                <a:lnTo>
                  <a:pt x="9" y="10"/>
                </a:lnTo>
                <a:lnTo>
                  <a:pt x="10" y="10"/>
                </a:lnTo>
                <a:lnTo>
                  <a:pt x="10" y="12"/>
                </a:lnTo>
                <a:lnTo>
                  <a:pt x="12" y="14"/>
                </a:lnTo>
                <a:lnTo>
                  <a:pt x="12" y="15"/>
                </a:lnTo>
                <a:lnTo>
                  <a:pt x="15" y="17"/>
                </a:lnTo>
                <a:lnTo>
                  <a:pt x="14" y="15"/>
                </a:lnTo>
                <a:lnTo>
                  <a:pt x="14" y="10"/>
                </a:lnTo>
                <a:lnTo>
                  <a:pt x="15" y="12"/>
                </a:lnTo>
                <a:lnTo>
                  <a:pt x="14" y="10"/>
                </a:lnTo>
                <a:lnTo>
                  <a:pt x="14" y="9"/>
                </a:lnTo>
                <a:lnTo>
                  <a:pt x="12" y="9"/>
                </a:lnTo>
                <a:lnTo>
                  <a:pt x="10" y="5"/>
                </a:lnTo>
                <a:lnTo>
                  <a:pt x="12" y="4"/>
                </a:lnTo>
                <a:lnTo>
                  <a:pt x="15" y="4"/>
                </a:lnTo>
                <a:lnTo>
                  <a:pt x="15" y="5"/>
                </a:lnTo>
                <a:lnTo>
                  <a:pt x="17" y="9"/>
                </a:lnTo>
                <a:lnTo>
                  <a:pt x="17" y="5"/>
                </a:lnTo>
                <a:lnTo>
                  <a:pt x="19" y="7"/>
                </a:lnTo>
                <a:lnTo>
                  <a:pt x="19" y="5"/>
                </a:lnTo>
                <a:lnTo>
                  <a:pt x="20" y="7"/>
                </a:lnTo>
                <a:lnTo>
                  <a:pt x="20" y="4"/>
                </a:lnTo>
                <a:lnTo>
                  <a:pt x="20" y="2"/>
                </a:lnTo>
                <a:lnTo>
                  <a:pt x="19" y="0"/>
                </a:lnTo>
                <a:lnTo>
                  <a:pt x="22" y="2"/>
                </a:lnTo>
                <a:lnTo>
                  <a:pt x="24" y="0"/>
                </a:lnTo>
                <a:lnTo>
                  <a:pt x="25" y="5"/>
                </a:lnTo>
                <a:lnTo>
                  <a:pt x="27" y="4"/>
                </a:lnTo>
                <a:lnTo>
                  <a:pt x="27" y="0"/>
                </a:lnTo>
                <a:lnTo>
                  <a:pt x="30" y="2"/>
                </a:lnTo>
                <a:lnTo>
                  <a:pt x="30" y="4"/>
                </a:lnTo>
                <a:lnTo>
                  <a:pt x="30" y="5"/>
                </a:lnTo>
                <a:lnTo>
                  <a:pt x="32" y="7"/>
                </a:lnTo>
                <a:lnTo>
                  <a:pt x="34" y="9"/>
                </a:lnTo>
                <a:lnTo>
                  <a:pt x="32" y="12"/>
                </a:lnTo>
                <a:lnTo>
                  <a:pt x="29" y="12"/>
                </a:lnTo>
                <a:lnTo>
                  <a:pt x="27" y="12"/>
                </a:lnTo>
                <a:lnTo>
                  <a:pt x="25" y="12"/>
                </a:lnTo>
                <a:lnTo>
                  <a:pt x="27" y="12"/>
                </a:lnTo>
                <a:lnTo>
                  <a:pt x="29" y="15"/>
                </a:lnTo>
                <a:lnTo>
                  <a:pt x="29" y="17"/>
                </a:lnTo>
                <a:lnTo>
                  <a:pt x="25" y="17"/>
                </a:lnTo>
                <a:lnTo>
                  <a:pt x="24" y="15"/>
                </a:lnTo>
                <a:lnTo>
                  <a:pt x="22" y="17"/>
                </a:lnTo>
                <a:lnTo>
                  <a:pt x="24" y="19"/>
                </a:lnTo>
                <a:lnTo>
                  <a:pt x="22" y="19"/>
                </a:lnTo>
                <a:lnTo>
                  <a:pt x="20" y="2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75" name="Freeform 314"/>
          <p:cNvSpPr>
            <a:spLocks/>
          </p:cNvSpPr>
          <p:nvPr/>
        </p:nvSpPr>
        <p:spPr bwMode="auto">
          <a:xfrm>
            <a:off x="5174874" y="3897579"/>
            <a:ext cx="4168" cy="3237"/>
          </a:xfrm>
          <a:custGeom>
            <a:avLst/>
            <a:gdLst/>
            <a:ahLst/>
            <a:cxnLst>
              <a:cxn ang="0">
                <a:pos x="4" y="1"/>
              </a:cxn>
              <a:cxn ang="0">
                <a:pos x="4" y="3"/>
              </a:cxn>
              <a:cxn ang="0">
                <a:pos x="0" y="3"/>
              </a:cxn>
              <a:cxn ang="0">
                <a:pos x="2" y="1"/>
              </a:cxn>
              <a:cxn ang="0">
                <a:pos x="4" y="0"/>
              </a:cxn>
              <a:cxn ang="0">
                <a:pos x="4" y="1"/>
              </a:cxn>
            </a:cxnLst>
            <a:rect l="0" t="0" r="r" b="b"/>
            <a:pathLst>
              <a:path w="4" h="3">
                <a:moveTo>
                  <a:pt x="4" y="1"/>
                </a:moveTo>
                <a:lnTo>
                  <a:pt x="4" y="3"/>
                </a:lnTo>
                <a:lnTo>
                  <a:pt x="0" y="3"/>
                </a:lnTo>
                <a:lnTo>
                  <a:pt x="2" y="1"/>
                </a:lnTo>
                <a:lnTo>
                  <a:pt x="4" y="0"/>
                </a:lnTo>
                <a:lnTo>
                  <a:pt x="4" y="1"/>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76" name="Freeform 315"/>
          <p:cNvSpPr>
            <a:spLocks/>
          </p:cNvSpPr>
          <p:nvPr/>
        </p:nvSpPr>
        <p:spPr bwMode="auto">
          <a:xfrm>
            <a:off x="5174874" y="3897579"/>
            <a:ext cx="4168" cy="3237"/>
          </a:xfrm>
          <a:custGeom>
            <a:avLst/>
            <a:gdLst/>
            <a:ahLst/>
            <a:cxnLst>
              <a:cxn ang="0">
                <a:pos x="4" y="1"/>
              </a:cxn>
              <a:cxn ang="0">
                <a:pos x="4" y="3"/>
              </a:cxn>
              <a:cxn ang="0">
                <a:pos x="0" y="3"/>
              </a:cxn>
              <a:cxn ang="0">
                <a:pos x="2" y="1"/>
              </a:cxn>
              <a:cxn ang="0">
                <a:pos x="4" y="0"/>
              </a:cxn>
              <a:cxn ang="0">
                <a:pos x="4" y="1"/>
              </a:cxn>
            </a:cxnLst>
            <a:rect l="0" t="0" r="r" b="b"/>
            <a:pathLst>
              <a:path w="4" h="3">
                <a:moveTo>
                  <a:pt x="4" y="1"/>
                </a:moveTo>
                <a:lnTo>
                  <a:pt x="4" y="3"/>
                </a:lnTo>
                <a:lnTo>
                  <a:pt x="0" y="3"/>
                </a:lnTo>
                <a:lnTo>
                  <a:pt x="2" y="1"/>
                </a:lnTo>
                <a:lnTo>
                  <a:pt x="4" y="0"/>
                </a:lnTo>
                <a:lnTo>
                  <a:pt x="4" y="1"/>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77" name="Freeform 316"/>
          <p:cNvSpPr>
            <a:spLocks/>
          </p:cNvSpPr>
          <p:nvPr/>
        </p:nvSpPr>
        <p:spPr bwMode="auto">
          <a:xfrm>
            <a:off x="5179042" y="3849023"/>
            <a:ext cx="1042" cy="1079"/>
          </a:xfrm>
          <a:custGeom>
            <a:avLst/>
            <a:gdLst/>
            <a:ahLst/>
            <a:cxnLst>
              <a:cxn ang="0">
                <a:pos x="0" y="0"/>
              </a:cxn>
              <a:cxn ang="0">
                <a:pos x="0" y="1"/>
              </a:cxn>
              <a:cxn ang="0">
                <a:pos x="0" y="0"/>
              </a:cxn>
              <a:cxn ang="0">
                <a:pos x="0" y="0"/>
              </a:cxn>
            </a:cxnLst>
            <a:rect l="0" t="0" r="r" b="b"/>
            <a:pathLst>
              <a:path h="1">
                <a:moveTo>
                  <a:pt x="0" y="0"/>
                </a:moveTo>
                <a:lnTo>
                  <a:pt x="0" y="1"/>
                </a:lnTo>
                <a:lnTo>
                  <a:pt x="0" y="0"/>
                </a:lnTo>
                <a:lnTo>
                  <a:pt x="0"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78" name="Freeform 317"/>
          <p:cNvSpPr>
            <a:spLocks/>
          </p:cNvSpPr>
          <p:nvPr/>
        </p:nvSpPr>
        <p:spPr bwMode="auto">
          <a:xfrm>
            <a:off x="5179042" y="3849023"/>
            <a:ext cx="1042" cy="1079"/>
          </a:xfrm>
          <a:custGeom>
            <a:avLst/>
            <a:gdLst/>
            <a:ahLst/>
            <a:cxnLst>
              <a:cxn ang="0">
                <a:pos x="0" y="0"/>
              </a:cxn>
              <a:cxn ang="0">
                <a:pos x="0" y="1"/>
              </a:cxn>
              <a:cxn ang="0">
                <a:pos x="0" y="0"/>
              </a:cxn>
              <a:cxn ang="0">
                <a:pos x="0" y="0"/>
              </a:cxn>
            </a:cxnLst>
            <a:rect l="0" t="0" r="r" b="b"/>
            <a:pathLst>
              <a:path h="1">
                <a:moveTo>
                  <a:pt x="0" y="0"/>
                </a:moveTo>
                <a:lnTo>
                  <a:pt x="0" y="1"/>
                </a:lnTo>
                <a:lnTo>
                  <a:pt x="0" y="0"/>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79" name="Freeform 318"/>
          <p:cNvSpPr>
            <a:spLocks/>
          </p:cNvSpPr>
          <p:nvPr/>
        </p:nvSpPr>
        <p:spPr bwMode="auto">
          <a:xfrm>
            <a:off x="5229047" y="3839312"/>
            <a:ext cx="2083" cy="9712"/>
          </a:xfrm>
          <a:custGeom>
            <a:avLst/>
            <a:gdLst/>
            <a:ahLst/>
            <a:cxnLst>
              <a:cxn ang="0">
                <a:pos x="2" y="2"/>
              </a:cxn>
              <a:cxn ang="0">
                <a:pos x="2" y="4"/>
              </a:cxn>
              <a:cxn ang="0">
                <a:pos x="2" y="7"/>
              </a:cxn>
              <a:cxn ang="0">
                <a:pos x="2" y="9"/>
              </a:cxn>
              <a:cxn ang="0">
                <a:pos x="0" y="7"/>
              </a:cxn>
              <a:cxn ang="0">
                <a:pos x="2" y="5"/>
              </a:cxn>
              <a:cxn ang="0">
                <a:pos x="2" y="0"/>
              </a:cxn>
              <a:cxn ang="0">
                <a:pos x="2" y="2"/>
              </a:cxn>
            </a:cxnLst>
            <a:rect l="0" t="0" r="r" b="b"/>
            <a:pathLst>
              <a:path w="2" h="9">
                <a:moveTo>
                  <a:pt x="2" y="2"/>
                </a:moveTo>
                <a:lnTo>
                  <a:pt x="2" y="4"/>
                </a:lnTo>
                <a:lnTo>
                  <a:pt x="2" y="7"/>
                </a:lnTo>
                <a:lnTo>
                  <a:pt x="2" y="9"/>
                </a:lnTo>
                <a:lnTo>
                  <a:pt x="0" y="7"/>
                </a:lnTo>
                <a:lnTo>
                  <a:pt x="2" y="5"/>
                </a:lnTo>
                <a:lnTo>
                  <a:pt x="2" y="0"/>
                </a:lnTo>
                <a:lnTo>
                  <a:pt x="2" y="2"/>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80" name="Freeform 319"/>
          <p:cNvSpPr>
            <a:spLocks/>
          </p:cNvSpPr>
          <p:nvPr/>
        </p:nvSpPr>
        <p:spPr bwMode="auto">
          <a:xfrm>
            <a:off x="5229047" y="3839312"/>
            <a:ext cx="2083" cy="9712"/>
          </a:xfrm>
          <a:custGeom>
            <a:avLst/>
            <a:gdLst/>
            <a:ahLst/>
            <a:cxnLst>
              <a:cxn ang="0">
                <a:pos x="2" y="2"/>
              </a:cxn>
              <a:cxn ang="0">
                <a:pos x="2" y="4"/>
              </a:cxn>
              <a:cxn ang="0">
                <a:pos x="2" y="7"/>
              </a:cxn>
              <a:cxn ang="0">
                <a:pos x="2" y="9"/>
              </a:cxn>
              <a:cxn ang="0">
                <a:pos x="0" y="7"/>
              </a:cxn>
              <a:cxn ang="0">
                <a:pos x="2" y="5"/>
              </a:cxn>
              <a:cxn ang="0">
                <a:pos x="2" y="0"/>
              </a:cxn>
              <a:cxn ang="0">
                <a:pos x="2" y="2"/>
              </a:cxn>
            </a:cxnLst>
            <a:rect l="0" t="0" r="r" b="b"/>
            <a:pathLst>
              <a:path w="2" h="9">
                <a:moveTo>
                  <a:pt x="2" y="2"/>
                </a:moveTo>
                <a:lnTo>
                  <a:pt x="2" y="4"/>
                </a:lnTo>
                <a:lnTo>
                  <a:pt x="2" y="7"/>
                </a:lnTo>
                <a:lnTo>
                  <a:pt x="2" y="9"/>
                </a:lnTo>
                <a:lnTo>
                  <a:pt x="0" y="7"/>
                </a:lnTo>
                <a:lnTo>
                  <a:pt x="2" y="5"/>
                </a:lnTo>
                <a:lnTo>
                  <a:pt x="2" y="0"/>
                </a:lnTo>
                <a:lnTo>
                  <a:pt x="2" y="2"/>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81" name="Freeform 320"/>
          <p:cNvSpPr>
            <a:spLocks/>
          </p:cNvSpPr>
          <p:nvPr/>
        </p:nvSpPr>
        <p:spPr bwMode="auto">
          <a:xfrm>
            <a:off x="5231131" y="3841470"/>
            <a:ext cx="8334" cy="16185"/>
          </a:xfrm>
          <a:custGeom>
            <a:avLst/>
            <a:gdLst/>
            <a:ahLst/>
            <a:cxnLst>
              <a:cxn ang="0">
                <a:pos x="1" y="10"/>
              </a:cxn>
              <a:cxn ang="0">
                <a:pos x="3" y="8"/>
              </a:cxn>
              <a:cxn ang="0">
                <a:pos x="5" y="7"/>
              </a:cxn>
              <a:cxn ang="0">
                <a:pos x="6" y="0"/>
              </a:cxn>
              <a:cxn ang="0">
                <a:pos x="8" y="3"/>
              </a:cxn>
              <a:cxn ang="0">
                <a:pos x="6" y="7"/>
              </a:cxn>
              <a:cxn ang="0">
                <a:pos x="5" y="10"/>
              </a:cxn>
              <a:cxn ang="0">
                <a:pos x="5" y="12"/>
              </a:cxn>
              <a:cxn ang="0">
                <a:pos x="3" y="13"/>
              </a:cxn>
              <a:cxn ang="0">
                <a:pos x="1" y="15"/>
              </a:cxn>
              <a:cxn ang="0">
                <a:pos x="0" y="13"/>
              </a:cxn>
              <a:cxn ang="0">
                <a:pos x="1" y="10"/>
              </a:cxn>
            </a:cxnLst>
            <a:rect l="0" t="0" r="r" b="b"/>
            <a:pathLst>
              <a:path w="8" h="15">
                <a:moveTo>
                  <a:pt x="1" y="10"/>
                </a:moveTo>
                <a:lnTo>
                  <a:pt x="3" y="8"/>
                </a:lnTo>
                <a:lnTo>
                  <a:pt x="5" y="7"/>
                </a:lnTo>
                <a:lnTo>
                  <a:pt x="6" y="0"/>
                </a:lnTo>
                <a:lnTo>
                  <a:pt x="8" y="3"/>
                </a:lnTo>
                <a:lnTo>
                  <a:pt x="6" y="7"/>
                </a:lnTo>
                <a:lnTo>
                  <a:pt x="5" y="10"/>
                </a:lnTo>
                <a:lnTo>
                  <a:pt x="5" y="12"/>
                </a:lnTo>
                <a:lnTo>
                  <a:pt x="3" y="13"/>
                </a:lnTo>
                <a:lnTo>
                  <a:pt x="1" y="15"/>
                </a:lnTo>
                <a:lnTo>
                  <a:pt x="0" y="13"/>
                </a:lnTo>
                <a:lnTo>
                  <a:pt x="1" y="1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82" name="Freeform 321"/>
          <p:cNvSpPr>
            <a:spLocks/>
          </p:cNvSpPr>
          <p:nvPr/>
        </p:nvSpPr>
        <p:spPr bwMode="auto">
          <a:xfrm>
            <a:off x="5231131" y="3841470"/>
            <a:ext cx="8334" cy="16185"/>
          </a:xfrm>
          <a:custGeom>
            <a:avLst/>
            <a:gdLst/>
            <a:ahLst/>
            <a:cxnLst>
              <a:cxn ang="0">
                <a:pos x="1" y="10"/>
              </a:cxn>
              <a:cxn ang="0">
                <a:pos x="3" y="8"/>
              </a:cxn>
              <a:cxn ang="0">
                <a:pos x="5" y="7"/>
              </a:cxn>
              <a:cxn ang="0">
                <a:pos x="6" y="0"/>
              </a:cxn>
              <a:cxn ang="0">
                <a:pos x="8" y="3"/>
              </a:cxn>
              <a:cxn ang="0">
                <a:pos x="6" y="7"/>
              </a:cxn>
              <a:cxn ang="0">
                <a:pos x="5" y="10"/>
              </a:cxn>
              <a:cxn ang="0">
                <a:pos x="5" y="12"/>
              </a:cxn>
              <a:cxn ang="0">
                <a:pos x="3" y="13"/>
              </a:cxn>
              <a:cxn ang="0">
                <a:pos x="1" y="15"/>
              </a:cxn>
              <a:cxn ang="0">
                <a:pos x="0" y="13"/>
              </a:cxn>
              <a:cxn ang="0">
                <a:pos x="1" y="10"/>
              </a:cxn>
            </a:cxnLst>
            <a:rect l="0" t="0" r="r" b="b"/>
            <a:pathLst>
              <a:path w="8" h="15">
                <a:moveTo>
                  <a:pt x="1" y="10"/>
                </a:moveTo>
                <a:lnTo>
                  <a:pt x="3" y="8"/>
                </a:lnTo>
                <a:lnTo>
                  <a:pt x="5" y="7"/>
                </a:lnTo>
                <a:lnTo>
                  <a:pt x="6" y="0"/>
                </a:lnTo>
                <a:lnTo>
                  <a:pt x="8" y="3"/>
                </a:lnTo>
                <a:lnTo>
                  <a:pt x="6" y="7"/>
                </a:lnTo>
                <a:lnTo>
                  <a:pt x="5" y="10"/>
                </a:lnTo>
                <a:lnTo>
                  <a:pt x="5" y="12"/>
                </a:lnTo>
                <a:lnTo>
                  <a:pt x="3" y="13"/>
                </a:lnTo>
                <a:lnTo>
                  <a:pt x="1" y="15"/>
                </a:lnTo>
                <a:lnTo>
                  <a:pt x="0" y="13"/>
                </a:lnTo>
                <a:lnTo>
                  <a:pt x="1" y="1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83" name="Freeform 322"/>
          <p:cNvSpPr>
            <a:spLocks/>
          </p:cNvSpPr>
          <p:nvPr/>
        </p:nvSpPr>
        <p:spPr bwMode="auto">
          <a:xfrm>
            <a:off x="5242591" y="3838233"/>
            <a:ext cx="7293" cy="5395"/>
          </a:xfrm>
          <a:custGeom>
            <a:avLst/>
            <a:gdLst/>
            <a:ahLst/>
            <a:cxnLst>
              <a:cxn ang="0">
                <a:pos x="7" y="0"/>
              </a:cxn>
              <a:cxn ang="0">
                <a:pos x="5" y="1"/>
              </a:cxn>
              <a:cxn ang="0">
                <a:pos x="4" y="3"/>
              </a:cxn>
              <a:cxn ang="0">
                <a:pos x="0" y="5"/>
              </a:cxn>
              <a:cxn ang="0">
                <a:pos x="2" y="1"/>
              </a:cxn>
              <a:cxn ang="0">
                <a:pos x="0" y="3"/>
              </a:cxn>
              <a:cxn ang="0">
                <a:pos x="0" y="1"/>
              </a:cxn>
              <a:cxn ang="0">
                <a:pos x="2" y="0"/>
              </a:cxn>
              <a:cxn ang="0">
                <a:pos x="5" y="0"/>
              </a:cxn>
              <a:cxn ang="0">
                <a:pos x="7" y="0"/>
              </a:cxn>
              <a:cxn ang="0">
                <a:pos x="7" y="0"/>
              </a:cxn>
            </a:cxnLst>
            <a:rect l="0" t="0" r="r" b="b"/>
            <a:pathLst>
              <a:path w="7" h="5">
                <a:moveTo>
                  <a:pt x="7" y="0"/>
                </a:moveTo>
                <a:lnTo>
                  <a:pt x="5" y="1"/>
                </a:lnTo>
                <a:lnTo>
                  <a:pt x="4" y="3"/>
                </a:lnTo>
                <a:lnTo>
                  <a:pt x="0" y="5"/>
                </a:lnTo>
                <a:lnTo>
                  <a:pt x="2" y="1"/>
                </a:lnTo>
                <a:lnTo>
                  <a:pt x="0" y="3"/>
                </a:lnTo>
                <a:lnTo>
                  <a:pt x="0" y="1"/>
                </a:lnTo>
                <a:lnTo>
                  <a:pt x="2" y="0"/>
                </a:lnTo>
                <a:lnTo>
                  <a:pt x="5" y="0"/>
                </a:lnTo>
                <a:lnTo>
                  <a:pt x="7" y="0"/>
                </a:lnTo>
                <a:lnTo>
                  <a:pt x="7"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84" name="Freeform 323"/>
          <p:cNvSpPr>
            <a:spLocks/>
          </p:cNvSpPr>
          <p:nvPr/>
        </p:nvSpPr>
        <p:spPr bwMode="auto">
          <a:xfrm>
            <a:off x="5242591" y="3838233"/>
            <a:ext cx="7293" cy="5395"/>
          </a:xfrm>
          <a:custGeom>
            <a:avLst/>
            <a:gdLst/>
            <a:ahLst/>
            <a:cxnLst>
              <a:cxn ang="0">
                <a:pos x="7" y="0"/>
              </a:cxn>
              <a:cxn ang="0">
                <a:pos x="5" y="1"/>
              </a:cxn>
              <a:cxn ang="0">
                <a:pos x="4" y="3"/>
              </a:cxn>
              <a:cxn ang="0">
                <a:pos x="0" y="5"/>
              </a:cxn>
              <a:cxn ang="0">
                <a:pos x="2" y="1"/>
              </a:cxn>
              <a:cxn ang="0">
                <a:pos x="0" y="3"/>
              </a:cxn>
              <a:cxn ang="0">
                <a:pos x="0" y="1"/>
              </a:cxn>
              <a:cxn ang="0">
                <a:pos x="2" y="0"/>
              </a:cxn>
              <a:cxn ang="0">
                <a:pos x="5" y="0"/>
              </a:cxn>
              <a:cxn ang="0">
                <a:pos x="7" y="0"/>
              </a:cxn>
              <a:cxn ang="0">
                <a:pos x="7" y="0"/>
              </a:cxn>
            </a:cxnLst>
            <a:rect l="0" t="0" r="r" b="b"/>
            <a:pathLst>
              <a:path w="7" h="5">
                <a:moveTo>
                  <a:pt x="7" y="0"/>
                </a:moveTo>
                <a:lnTo>
                  <a:pt x="5" y="1"/>
                </a:lnTo>
                <a:lnTo>
                  <a:pt x="4" y="3"/>
                </a:lnTo>
                <a:lnTo>
                  <a:pt x="0" y="5"/>
                </a:lnTo>
                <a:lnTo>
                  <a:pt x="2" y="1"/>
                </a:lnTo>
                <a:lnTo>
                  <a:pt x="0" y="3"/>
                </a:lnTo>
                <a:lnTo>
                  <a:pt x="0" y="1"/>
                </a:lnTo>
                <a:lnTo>
                  <a:pt x="2" y="0"/>
                </a:lnTo>
                <a:lnTo>
                  <a:pt x="5" y="0"/>
                </a:lnTo>
                <a:lnTo>
                  <a:pt x="7" y="0"/>
                </a:lnTo>
                <a:lnTo>
                  <a:pt x="7"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85" name="Freeform 324"/>
          <p:cNvSpPr>
            <a:spLocks/>
          </p:cNvSpPr>
          <p:nvPr/>
        </p:nvSpPr>
        <p:spPr bwMode="auto">
          <a:xfrm>
            <a:off x="5385316" y="3860893"/>
            <a:ext cx="1042" cy="5395"/>
          </a:xfrm>
          <a:custGeom>
            <a:avLst/>
            <a:gdLst/>
            <a:ahLst/>
            <a:cxnLst>
              <a:cxn ang="0">
                <a:pos x="0" y="0"/>
              </a:cxn>
              <a:cxn ang="0">
                <a:pos x="1" y="0"/>
              </a:cxn>
              <a:cxn ang="0">
                <a:pos x="1" y="4"/>
              </a:cxn>
              <a:cxn ang="0">
                <a:pos x="1" y="5"/>
              </a:cxn>
              <a:cxn ang="0">
                <a:pos x="0" y="4"/>
              </a:cxn>
              <a:cxn ang="0">
                <a:pos x="0" y="0"/>
              </a:cxn>
              <a:cxn ang="0">
                <a:pos x="0" y="0"/>
              </a:cxn>
            </a:cxnLst>
            <a:rect l="0" t="0" r="r" b="b"/>
            <a:pathLst>
              <a:path w="1" h="5">
                <a:moveTo>
                  <a:pt x="0" y="0"/>
                </a:moveTo>
                <a:lnTo>
                  <a:pt x="1" y="0"/>
                </a:lnTo>
                <a:lnTo>
                  <a:pt x="1" y="4"/>
                </a:lnTo>
                <a:lnTo>
                  <a:pt x="1" y="5"/>
                </a:lnTo>
                <a:lnTo>
                  <a:pt x="0" y="4"/>
                </a:lnTo>
                <a:lnTo>
                  <a:pt x="0" y="0"/>
                </a:lnTo>
                <a:lnTo>
                  <a:pt x="0"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86" name="Freeform 325"/>
          <p:cNvSpPr>
            <a:spLocks/>
          </p:cNvSpPr>
          <p:nvPr/>
        </p:nvSpPr>
        <p:spPr bwMode="auto">
          <a:xfrm>
            <a:off x="5385316" y="3860893"/>
            <a:ext cx="1042" cy="5395"/>
          </a:xfrm>
          <a:custGeom>
            <a:avLst/>
            <a:gdLst/>
            <a:ahLst/>
            <a:cxnLst>
              <a:cxn ang="0">
                <a:pos x="0" y="0"/>
              </a:cxn>
              <a:cxn ang="0">
                <a:pos x="1" y="0"/>
              </a:cxn>
              <a:cxn ang="0">
                <a:pos x="1" y="4"/>
              </a:cxn>
              <a:cxn ang="0">
                <a:pos x="1" y="5"/>
              </a:cxn>
              <a:cxn ang="0">
                <a:pos x="0" y="4"/>
              </a:cxn>
              <a:cxn ang="0">
                <a:pos x="0" y="0"/>
              </a:cxn>
              <a:cxn ang="0">
                <a:pos x="0" y="0"/>
              </a:cxn>
            </a:cxnLst>
            <a:rect l="0" t="0" r="r" b="b"/>
            <a:pathLst>
              <a:path w="1" h="5">
                <a:moveTo>
                  <a:pt x="0" y="0"/>
                </a:moveTo>
                <a:lnTo>
                  <a:pt x="1" y="0"/>
                </a:lnTo>
                <a:lnTo>
                  <a:pt x="1" y="4"/>
                </a:lnTo>
                <a:lnTo>
                  <a:pt x="1" y="5"/>
                </a:lnTo>
                <a:lnTo>
                  <a:pt x="0" y="4"/>
                </a:lnTo>
                <a:lnTo>
                  <a:pt x="0" y="0"/>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87" name="Freeform 326"/>
          <p:cNvSpPr>
            <a:spLocks/>
          </p:cNvSpPr>
          <p:nvPr/>
        </p:nvSpPr>
        <p:spPr bwMode="auto">
          <a:xfrm>
            <a:off x="5385316" y="3852260"/>
            <a:ext cx="23961" cy="21580"/>
          </a:xfrm>
          <a:custGeom>
            <a:avLst/>
            <a:gdLst/>
            <a:ahLst/>
            <a:cxnLst>
              <a:cxn ang="0">
                <a:pos x="13" y="20"/>
              </a:cxn>
              <a:cxn ang="0">
                <a:pos x="11" y="18"/>
              </a:cxn>
              <a:cxn ang="0">
                <a:pos x="10" y="17"/>
              </a:cxn>
              <a:cxn ang="0">
                <a:pos x="8" y="17"/>
              </a:cxn>
              <a:cxn ang="0">
                <a:pos x="6" y="15"/>
              </a:cxn>
              <a:cxn ang="0">
                <a:pos x="3" y="13"/>
              </a:cxn>
              <a:cxn ang="0">
                <a:pos x="1" y="12"/>
              </a:cxn>
              <a:cxn ang="0">
                <a:pos x="3" y="10"/>
              </a:cxn>
              <a:cxn ang="0">
                <a:pos x="5" y="10"/>
              </a:cxn>
              <a:cxn ang="0">
                <a:pos x="0" y="8"/>
              </a:cxn>
              <a:cxn ang="0">
                <a:pos x="1" y="7"/>
              </a:cxn>
              <a:cxn ang="0">
                <a:pos x="0" y="3"/>
              </a:cxn>
              <a:cxn ang="0">
                <a:pos x="3" y="5"/>
              </a:cxn>
              <a:cxn ang="0">
                <a:pos x="1" y="3"/>
              </a:cxn>
              <a:cxn ang="0">
                <a:pos x="5" y="3"/>
              </a:cxn>
              <a:cxn ang="0">
                <a:pos x="6" y="0"/>
              </a:cxn>
              <a:cxn ang="0">
                <a:pos x="8" y="0"/>
              </a:cxn>
              <a:cxn ang="0">
                <a:pos x="10" y="2"/>
              </a:cxn>
              <a:cxn ang="0">
                <a:pos x="10" y="3"/>
              </a:cxn>
              <a:cxn ang="0">
                <a:pos x="8" y="7"/>
              </a:cxn>
              <a:cxn ang="0">
                <a:pos x="10" y="7"/>
              </a:cxn>
              <a:cxn ang="0">
                <a:pos x="11" y="2"/>
              </a:cxn>
              <a:cxn ang="0">
                <a:pos x="13" y="2"/>
              </a:cxn>
              <a:cxn ang="0">
                <a:pos x="15" y="2"/>
              </a:cxn>
              <a:cxn ang="0">
                <a:pos x="18" y="2"/>
              </a:cxn>
              <a:cxn ang="0">
                <a:pos x="18" y="3"/>
              </a:cxn>
              <a:cxn ang="0">
                <a:pos x="18" y="7"/>
              </a:cxn>
              <a:cxn ang="0">
                <a:pos x="16" y="7"/>
              </a:cxn>
              <a:cxn ang="0">
                <a:pos x="18" y="8"/>
              </a:cxn>
              <a:cxn ang="0">
                <a:pos x="16" y="8"/>
              </a:cxn>
              <a:cxn ang="0">
                <a:pos x="15" y="8"/>
              </a:cxn>
              <a:cxn ang="0">
                <a:pos x="10" y="8"/>
              </a:cxn>
              <a:cxn ang="0">
                <a:pos x="8" y="8"/>
              </a:cxn>
              <a:cxn ang="0">
                <a:pos x="15" y="8"/>
              </a:cxn>
              <a:cxn ang="0">
                <a:pos x="16" y="10"/>
              </a:cxn>
              <a:cxn ang="0">
                <a:pos x="18" y="8"/>
              </a:cxn>
              <a:cxn ang="0">
                <a:pos x="21" y="8"/>
              </a:cxn>
              <a:cxn ang="0">
                <a:pos x="23" y="13"/>
              </a:cxn>
              <a:cxn ang="0">
                <a:pos x="23" y="15"/>
              </a:cxn>
              <a:cxn ang="0">
                <a:pos x="21" y="15"/>
              </a:cxn>
              <a:cxn ang="0">
                <a:pos x="13" y="13"/>
              </a:cxn>
              <a:cxn ang="0">
                <a:pos x="11" y="13"/>
              </a:cxn>
              <a:cxn ang="0">
                <a:pos x="13" y="15"/>
              </a:cxn>
              <a:cxn ang="0">
                <a:pos x="15" y="17"/>
              </a:cxn>
              <a:cxn ang="0">
                <a:pos x="15" y="20"/>
              </a:cxn>
              <a:cxn ang="0">
                <a:pos x="13" y="20"/>
              </a:cxn>
              <a:cxn ang="0">
                <a:pos x="11" y="18"/>
              </a:cxn>
              <a:cxn ang="0">
                <a:pos x="13" y="20"/>
              </a:cxn>
            </a:cxnLst>
            <a:rect l="0" t="0" r="r" b="b"/>
            <a:pathLst>
              <a:path w="23" h="20">
                <a:moveTo>
                  <a:pt x="13" y="20"/>
                </a:moveTo>
                <a:lnTo>
                  <a:pt x="11" y="18"/>
                </a:lnTo>
                <a:lnTo>
                  <a:pt x="10" y="17"/>
                </a:lnTo>
                <a:lnTo>
                  <a:pt x="8" y="17"/>
                </a:lnTo>
                <a:lnTo>
                  <a:pt x="6" y="15"/>
                </a:lnTo>
                <a:lnTo>
                  <a:pt x="3" y="13"/>
                </a:lnTo>
                <a:lnTo>
                  <a:pt x="1" y="12"/>
                </a:lnTo>
                <a:lnTo>
                  <a:pt x="3" y="10"/>
                </a:lnTo>
                <a:lnTo>
                  <a:pt x="5" y="10"/>
                </a:lnTo>
                <a:lnTo>
                  <a:pt x="0" y="8"/>
                </a:lnTo>
                <a:lnTo>
                  <a:pt x="1" y="7"/>
                </a:lnTo>
                <a:lnTo>
                  <a:pt x="0" y="3"/>
                </a:lnTo>
                <a:lnTo>
                  <a:pt x="3" y="5"/>
                </a:lnTo>
                <a:lnTo>
                  <a:pt x="1" y="3"/>
                </a:lnTo>
                <a:lnTo>
                  <a:pt x="5" y="3"/>
                </a:lnTo>
                <a:lnTo>
                  <a:pt x="6" y="0"/>
                </a:lnTo>
                <a:lnTo>
                  <a:pt x="8" y="0"/>
                </a:lnTo>
                <a:lnTo>
                  <a:pt x="10" y="2"/>
                </a:lnTo>
                <a:lnTo>
                  <a:pt x="10" y="3"/>
                </a:lnTo>
                <a:lnTo>
                  <a:pt x="8" y="7"/>
                </a:lnTo>
                <a:lnTo>
                  <a:pt x="10" y="7"/>
                </a:lnTo>
                <a:lnTo>
                  <a:pt x="11" y="2"/>
                </a:lnTo>
                <a:lnTo>
                  <a:pt x="13" y="2"/>
                </a:lnTo>
                <a:lnTo>
                  <a:pt x="15" y="2"/>
                </a:lnTo>
                <a:lnTo>
                  <a:pt x="18" y="2"/>
                </a:lnTo>
                <a:lnTo>
                  <a:pt x="18" y="3"/>
                </a:lnTo>
                <a:lnTo>
                  <a:pt x="18" y="7"/>
                </a:lnTo>
                <a:lnTo>
                  <a:pt x="16" y="7"/>
                </a:lnTo>
                <a:lnTo>
                  <a:pt x="18" y="8"/>
                </a:lnTo>
                <a:lnTo>
                  <a:pt x="16" y="8"/>
                </a:lnTo>
                <a:lnTo>
                  <a:pt x="15" y="8"/>
                </a:lnTo>
                <a:lnTo>
                  <a:pt x="10" y="8"/>
                </a:lnTo>
                <a:lnTo>
                  <a:pt x="8" y="8"/>
                </a:lnTo>
                <a:lnTo>
                  <a:pt x="15" y="8"/>
                </a:lnTo>
                <a:lnTo>
                  <a:pt x="16" y="10"/>
                </a:lnTo>
                <a:lnTo>
                  <a:pt x="18" y="8"/>
                </a:lnTo>
                <a:lnTo>
                  <a:pt x="21" y="8"/>
                </a:lnTo>
                <a:lnTo>
                  <a:pt x="23" y="13"/>
                </a:lnTo>
                <a:lnTo>
                  <a:pt x="23" y="15"/>
                </a:lnTo>
                <a:lnTo>
                  <a:pt x="21" y="15"/>
                </a:lnTo>
                <a:lnTo>
                  <a:pt x="13" y="13"/>
                </a:lnTo>
                <a:lnTo>
                  <a:pt x="11" y="13"/>
                </a:lnTo>
                <a:lnTo>
                  <a:pt x="13" y="15"/>
                </a:lnTo>
                <a:lnTo>
                  <a:pt x="15" y="17"/>
                </a:lnTo>
                <a:lnTo>
                  <a:pt x="15" y="20"/>
                </a:lnTo>
                <a:lnTo>
                  <a:pt x="13" y="20"/>
                </a:lnTo>
                <a:lnTo>
                  <a:pt x="11" y="18"/>
                </a:lnTo>
                <a:lnTo>
                  <a:pt x="13" y="2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88" name="Freeform 327"/>
          <p:cNvSpPr>
            <a:spLocks/>
          </p:cNvSpPr>
          <p:nvPr/>
        </p:nvSpPr>
        <p:spPr bwMode="auto">
          <a:xfrm>
            <a:off x="5385316" y="3852260"/>
            <a:ext cx="23961" cy="21580"/>
          </a:xfrm>
          <a:custGeom>
            <a:avLst/>
            <a:gdLst/>
            <a:ahLst/>
            <a:cxnLst>
              <a:cxn ang="0">
                <a:pos x="13" y="20"/>
              </a:cxn>
              <a:cxn ang="0">
                <a:pos x="11" y="18"/>
              </a:cxn>
              <a:cxn ang="0">
                <a:pos x="10" y="17"/>
              </a:cxn>
              <a:cxn ang="0">
                <a:pos x="8" y="17"/>
              </a:cxn>
              <a:cxn ang="0">
                <a:pos x="6" y="15"/>
              </a:cxn>
              <a:cxn ang="0">
                <a:pos x="3" y="13"/>
              </a:cxn>
              <a:cxn ang="0">
                <a:pos x="1" y="12"/>
              </a:cxn>
              <a:cxn ang="0">
                <a:pos x="3" y="10"/>
              </a:cxn>
              <a:cxn ang="0">
                <a:pos x="5" y="10"/>
              </a:cxn>
              <a:cxn ang="0">
                <a:pos x="0" y="8"/>
              </a:cxn>
              <a:cxn ang="0">
                <a:pos x="1" y="7"/>
              </a:cxn>
              <a:cxn ang="0">
                <a:pos x="0" y="3"/>
              </a:cxn>
              <a:cxn ang="0">
                <a:pos x="3" y="5"/>
              </a:cxn>
              <a:cxn ang="0">
                <a:pos x="1" y="3"/>
              </a:cxn>
              <a:cxn ang="0">
                <a:pos x="5" y="3"/>
              </a:cxn>
              <a:cxn ang="0">
                <a:pos x="6" y="0"/>
              </a:cxn>
              <a:cxn ang="0">
                <a:pos x="8" y="0"/>
              </a:cxn>
              <a:cxn ang="0">
                <a:pos x="10" y="2"/>
              </a:cxn>
              <a:cxn ang="0">
                <a:pos x="10" y="3"/>
              </a:cxn>
              <a:cxn ang="0">
                <a:pos x="8" y="7"/>
              </a:cxn>
              <a:cxn ang="0">
                <a:pos x="10" y="7"/>
              </a:cxn>
              <a:cxn ang="0">
                <a:pos x="11" y="2"/>
              </a:cxn>
              <a:cxn ang="0">
                <a:pos x="13" y="2"/>
              </a:cxn>
              <a:cxn ang="0">
                <a:pos x="15" y="2"/>
              </a:cxn>
              <a:cxn ang="0">
                <a:pos x="18" y="2"/>
              </a:cxn>
              <a:cxn ang="0">
                <a:pos x="18" y="3"/>
              </a:cxn>
              <a:cxn ang="0">
                <a:pos x="18" y="7"/>
              </a:cxn>
              <a:cxn ang="0">
                <a:pos x="16" y="7"/>
              </a:cxn>
              <a:cxn ang="0">
                <a:pos x="18" y="8"/>
              </a:cxn>
              <a:cxn ang="0">
                <a:pos x="16" y="8"/>
              </a:cxn>
              <a:cxn ang="0">
                <a:pos x="15" y="8"/>
              </a:cxn>
              <a:cxn ang="0">
                <a:pos x="10" y="8"/>
              </a:cxn>
              <a:cxn ang="0">
                <a:pos x="8" y="8"/>
              </a:cxn>
              <a:cxn ang="0">
                <a:pos x="15" y="8"/>
              </a:cxn>
              <a:cxn ang="0">
                <a:pos x="16" y="10"/>
              </a:cxn>
              <a:cxn ang="0">
                <a:pos x="18" y="8"/>
              </a:cxn>
              <a:cxn ang="0">
                <a:pos x="21" y="8"/>
              </a:cxn>
              <a:cxn ang="0">
                <a:pos x="23" y="13"/>
              </a:cxn>
              <a:cxn ang="0">
                <a:pos x="23" y="15"/>
              </a:cxn>
              <a:cxn ang="0">
                <a:pos x="21" y="15"/>
              </a:cxn>
              <a:cxn ang="0">
                <a:pos x="13" y="13"/>
              </a:cxn>
              <a:cxn ang="0">
                <a:pos x="11" y="13"/>
              </a:cxn>
              <a:cxn ang="0">
                <a:pos x="13" y="15"/>
              </a:cxn>
              <a:cxn ang="0">
                <a:pos x="15" y="17"/>
              </a:cxn>
              <a:cxn ang="0">
                <a:pos x="15" y="20"/>
              </a:cxn>
              <a:cxn ang="0">
                <a:pos x="13" y="20"/>
              </a:cxn>
              <a:cxn ang="0">
                <a:pos x="11" y="18"/>
              </a:cxn>
              <a:cxn ang="0">
                <a:pos x="13" y="20"/>
              </a:cxn>
            </a:cxnLst>
            <a:rect l="0" t="0" r="r" b="b"/>
            <a:pathLst>
              <a:path w="23" h="20">
                <a:moveTo>
                  <a:pt x="13" y="20"/>
                </a:moveTo>
                <a:lnTo>
                  <a:pt x="11" y="18"/>
                </a:lnTo>
                <a:lnTo>
                  <a:pt x="10" y="17"/>
                </a:lnTo>
                <a:lnTo>
                  <a:pt x="8" y="17"/>
                </a:lnTo>
                <a:lnTo>
                  <a:pt x="6" y="15"/>
                </a:lnTo>
                <a:lnTo>
                  <a:pt x="3" y="13"/>
                </a:lnTo>
                <a:lnTo>
                  <a:pt x="1" y="12"/>
                </a:lnTo>
                <a:lnTo>
                  <a:pt x="3" y="10"/>
                </a:lnTo>
                <a:lnTo>
                  <a:pt x="5" y="10"/>
                </a:lnTo>
                <a:lnTo>
                  <a:pt x="0" y="8"/>
                </a:lnTo>
                <a:lnTo>
                  <a:pt x="1" y="7"/>
                </a:lnTo>
                <a:lnTo>
                  <a:pt x="0" y="3"/>
                </a:lnTo>
                <a:lnTo>
                  <a:pt x="3" y="5"/>
                </a:lnTo>
                <a:lnTo>
                  <a:pt x="1" y="3"/>
                </a:lnTo>
                <a:lnTo>
                  <a:pt x="5" y="3"/>
                </a:lnTo>
                <a:lnTo>
                  <a:pt x="6" y="0"/>
                </a:lnTo>
                <a:lnTo>
                  <a:pt x="8" y="0"/>
                </a:lnTo>
                <a:lnTo>
                  <a:pt x="10" y="2"/>
                </a:lnTo>
                <a:lnTo>
                  <a:pt x="10" y="3"/>
                </a:lnTo>
                <a:lnTo>
                  <a:pt x="8" y="7"/>
                </a:lnTo>
                <a:lnTo>
                  <a:pt x="10" y="7"/>
                </a:lnTo>
                <a:lnTo>
                  <a:pt x="11" y="2"/>
                </a:lnTo>
                <a:lnTo>
                  <a:pt x="13" y="2"/>
                </a:lnTo>
                <a:lnTo>
                  <a:pt x="15" y="2"/>
                </a:lnTo>
                <a:lnTo>
                  <a:pt x="18" y="2"/>
                </a:lnTo>
                <a:lnTo>
                  <a:pt x="18" y="3"/>
                </a:lnTo>
                <a:lnTo>
                  <a:pt x="18" y="7"/>
                </a:lnTo>
                <a:lnTo>
                  <a:pt x="16" y="7"/>
                </a:lnTo>
                <a:lnTo>
                  <a:pt x="18" y="8"/>
                </a:lnTo>
                <a:lnTo>
                  <a:pt x="16" y="8"/>
                </a:lnTo>
                <a:lnTo>
                  <a:pt x="15" y="8"/>
                </a:lnTo>
                <a:lnTo>
                  <a:pt x="10" y="8"/>
                </a:lnTo>
                <a:lnTo>
                  <a:pt x="8" y="8"/>
                </a:lnTo>
                <a:lnTo>
                  <a:pt x="15" y="8"/>
                </a:lnTo>
                <a:lnTo>
                  <a:pt x="16" y="10"/>
                </a:lnTo>
                <a:lnTo>
                  <a:pt x="18" y="8"/>
                </a:lnTo>
                <a:lnTo>
                  <a:pt x="21" y="8"/>
                </a:lnTo>
                <a:lnTo>
                  <a:pt x="23" y="13"/>
                </a:lnTo>
                <a:lnTo>
                  <a:pt x="23" y="15"/>
                </a:lnTo>
                <a:lnTo>
                  <a:pt x="21" y="15"/>
                </a:lnTo>
                <a:lnTo>
                  <a:pt x="13" y="13"/>
                </a:lnTo>
                <a:lnTo>
                  <a:pt x="11" y="13"/>
                </a:lnTo>
                <a:lnTo>
                  <a:pt x="13" y="15"/>
                </a:lnTo>
                <a:lnTo>
                  <a:pt x="15" y="17"/>
                </a:lnTo>
                <a:lnTo>
                  <a:pt x="15" y="20"/>
                </a:lnTo>
                <a:lnTo>
                  <a:pt x="13" y="20"/>
                </a:lnTo>
                <a:lnTo>
                  <a:pt x="11" y="18"/>
                </a:lnTo>
                <a:lnTo>
                  <a:pt x="13" y="2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89" name="Freeform 328"/>
          <p:cNvSpPr>
            <a:spLocks/>
          </p:cNvSpPr>
          <p:nvPr/>
        </p:nvSpPr>
        <p:spPr bwMode="auto">
          <a:xfrm>
            <a:off x="5398859" y="3875999"/>
            <a:ext cx="5209" cy="6474"/>
          </a:xfrm>
          <a:custGeom>
            <a:avLst/>
            <a:gdLst/>
            <a:ahLst/>
            <a:cxnLst>
              <a:cxn ang="0">
                <a:pos x="2" y="0"/>
              </a:cxn>
              <a:cxn ang="0">
                <a:pos x="3" y="1"/>
              </a:cxn>
              <a:cxn ang="0">
                <a:pos x="5" y="5"/>
              </a:cxn>
              <a:cxn ang="0">
                <a:pos x="5" y="6"/>
              </a:cxn>
              <a:cxn ang="0">
                <a:pos x="3" y="6"/>
              </a:cxn>
              <a:cxn ang="0">
                <a:pos x="3" y="5"/>
              </a:cxn>
              <a:cxn ang="0">
                <a:pos x="0" y="0"/>
              </a:cxn>
              <a:cxn ang="0">
                <a:pos x="2" y="0"/>
              </a:cxn>
            </a:cxnLst>
            <a:rect l="0" t="0" r="r" b="b"/>
            <a:pathLst>
              <a:path w="5" h="6">
                <a:moveTo>
                  <a:pt x="2" y="0"/>
                </a:moveTo>
                <a:lnTo>
                  <a:pt x="3" y="1"/>
                </a:lnTo>
                <a:lnTo>
                  <a:pt x="5" y="5"/>
                </a:lnTo>
                <a:lnTo>
                  <a:pt x="5" y="6"/>
                </a:lnTo>
                <a:lnTo>
                  <a:pt x="3" y="6"/>
                </a:lnTo>
                <a:lnTo>
                  <a:pt x="3" y="5"/>
                </a:lnTo>
                <a:lnTo>
                  <a:pt x="0" y="0"/>
                </a:lnTo>
                <a:lnTo>
                  <a:pt x="2"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90" name="Freeform 329"/>
          <p:cNvSpPr>
            <a:spLocks/>
          </p:cNvSpPr>
          <p:nvPr/>
        </p:nvSpPr>
        <p:spPr bwMode="auto">
          <a:xfrm>
            <a:off x="5398859" y="3875999"/>
            <a:ext cx="5209" cy="6474"/>
          </a:xfrm>
          <a:custGeom>
            <a:avLst/>
            <a:gdLst/>
            <a:ahLst/>
            <a:cxnLst>
              <a:cxn ang="0">
                <a:pos x="2" y="0"/>
              </a:cxn>
              <a:cxn ang="0">
                <a:pos x="3" y="1"/>
              </a:cxn>
              <a:cxn ang="0">
                <a:pos x="5" y="5"/>
              </a:cxn>
              <a:cxn ang="0">
                <a:pos x="5" y="6"/>
              </a:cxn>
              <a:cxn ang="0">
                <a:pos x="3" y="6"/>
              </a:cxn>
              <a:cxn ang="0">
                <a:pos x="3" y="5"/>
              </a:cxn>
              <a:cxn ang="0">
                <a:pos x="0" y="0"/>
              </a:cxn>
              <a:cxn ang="0">
                <a:pos x="2" y="0"/>
              </a:cxn>
            </a:cxnLst>
            <a:rect l="0" t="0" r="r" b="b"/>
            <a:pathLst>
              <a:path w="5" h="6">
                <a:moveTo>
                  <a:pt x="2" y="0"/>
                </a:moveTo>
                <a:lnTo>
                  <a:pt x="3" y="1"/>
                </a:lnTo>
                <a:lnTo>
                  <a:pt x="5" y="5"/>
                </a:lnTo>
                <a:lnTo>
                  <a:pt x="5" y="6"/>
                </a:lnTo>
                <a:lnTo>
                  <a:pt x="3" y="6"/>
                </a:lnTo>
                <a:lnTo>
                  <a:pt x="3" y="5"/>
                </a:lnTo>
                <a:lnTo>
                  <a:pt x="0" y="0"/>
                </a:lnTo>
                <a:lnTo>
                  <a:pt x="2"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91" name="Freeform 330"/>
          <p:cNvSpPr>
            <a:spLocks/>
          </p:cNvSpPr>
          <p:nvPr/>
        </p:nvSpPr>
        <p:spPr bwMode="auto">
          <a:xfrm>
            <a:off x="5411361" y="3868445"/>
            <a:ext cx="1042" cy="3237"/>
          </a:xfrm>
          <a:custGeom>
            <a:avLst/>
            <a:gdLst/>
            <a:ahLst/>
            <a:cxnLst>
              <a:cxn ang="0">
                <a:pos x="0" y="0"/>
              </a:cxn>
              <a:cxn ang="0">
                <a:pos x="1" y="3"/>
              </a:cxn>
              <a:cxn ang="0">
                <a:pos x="0" y="2"/>
              </a:cxn>
              <a:cxn ang="0">
                <a:pos x="0" y="0"/>
              </a:cxn>
            </a:cxnLst>
            <a:rect l="0" t="0" r="r" b="b"/>
            <a:pathLst>
              <a:path w="1" h="3">
                <a:moveTo>
                  <a:pt x="0" y="0"/>
                </a:moveTo>
                <a:lnTo>
                  <a:pt x="1" y="3"/>
                </a:lnTo>
                <a:lnTo>
                  <a:pt x="0" y="2"/>
                </a:lnTo>
                <a:lnTo>
                  <a:pt x="0"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92" name="Freeform 331"/>
          <p:cNvSpPr>
            <a:spLocks/>
          </p:cNvSpPr>
          <p:nvPr/>
        </p:nvSpPr>
        <p:spPr bwMode="auto">
          <a:xfrm>
            <a:off x="5411361" y="3868445"/>
            <a:ext cx="1042" cy="3237"/>
          </a:xfrm>
          <a:custGeom>
            <a:avLst/>
            <a:gdLst/>
            <a:ahLst/>
            <a:cxnLst>
              <a:cxn ang="0">
                <a:pos x="0" y="0"/>
              </a:cxn>
              <a:cxn ang="0">
                <a:pos x="1" y="3"/>
              </a:cxn>
              <a:cxn ang="0">
                <a:pos x="0" y="2"/>
              </a:cxn>
              <a:cxn ang="0">
                <a:pos x="0" y="0"/>
              </a:cxn>
            </a:cxnLst>
            <a:rect l="0" t="0" r="r" b="b"/>
            <a:pathLst>
              <a:path w="1" h="3">
                <a:moveTo>
                  <a:pt x="0" y="0"/>
                </a:moveTo>
                <a:lnTo>
                  <a:pt x="1" y="3"/>
                </a:lnTo>
                <a:lnTo>
                  <a:pt x="0" y="2"/>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93" name="Freeform 332"/>
          <p:cNvSpPr>
            <a:spLocks/>
          </p:cNvSpPr>
          <p:nvPr/>
        </p:nvSpPr>
        <p:spPr bwMode="auto">
          <a:xfrm>
            <a:off x="5401985" y="3846865"/>
            <a:ext cx="20836" cy="29134"/>
          </a:xfrm>
          <a:custGeom>
            <a:avLst/>
            <a:gdLst/>
            <a:ahLst/>
            <a:cxnLst>
              <a:cxn ang="0">
                <a:pos x="10" y="17"/>
              </a:cxn>
              <a:cxn ang="0">
                <a:pos x="9" y="13"/>
              </a:cxn>
              <a:cxn ang="0">
                <a:pos x="4" y="5"/>
              </a:cxn>
              <a:cxn ang="0">
                <a:pos x="2" y="3"/>
              </a:cxn>
              <a:cxn ang="0">
                <a:pos x="0" y="2"/>
              </a:cxn>
              <a:cxn ang="0">
                <a:pos x="0" y="0"/>
              </a:cxn>
              <a:cxn ang="0">
                <a:pos x="2" y="0"/>
              </a:cxn>
              <a:cxn ang="0">
                <a:pos x="4" y="3"/>
              </a:cxn>
              <a:cxn ang="0">
                <a:pos x="5" y="2"/>
              </a:cxn>
              <a:cxn ang="0">
                <a:pos x="9" y="2"/>
              </a:cxn>
              <a:cxn ang="0">
                <a:pos x="10" y="0"/>
              </a:cxn>
              <a:cxn ang="0">
                <a:pos x="12" y="3"/>
              </a:cxn>
              <a:cxn ang="0">
                <a:pos x="14" y="5"/>
              </a:cxn>
              <a:cxn ang="0">
                <a:pos x="17" y="8"/>
              </a:cxn>
              <a:cxn ang="0">
                <a:pos x="19" y="10"/>
              </a:cxn>
              <a:cxn ang="0">
                <a:pos x="15" y="10"/>
              </a:cxn>
              <a:cxn ang="0">
                <a:pos x="15" y="7"/>
              </a:cxn>
              <a:cxn ang="0">
                <a:pos x="12" y="5"/>
              </a:cxn>
              <a:cxn ang="0">
                <a:pos x="10" y="3"/>
              </a:cxn>
              <a:cxn ang="0">
                <a:pos x="9" y="3"/>
              </a:cxn>
              <a:cxn ang="0">
                <a:pos x="10" y="5"/>
              </a:cxn>
              <a:cxn ang="0">
                <a:pos x="10" y="7"/>
              </a:cxn>
              <a:cxn ang="0">
                <a:pos x="15" y="10"/>
              </a:cxn>
              <a:cxn ang="0">
                <a:pos x="17" y="12"/>
              </a:cxn>
              <a:cxn ang="0">
                <a:pos x="19" y="13"/>
              </a:cxn>
              <a:cxn ang="0">
                <a:pos x="19" y="15"/>
              </a:cxn>
              <a:cxn ang="0">
                <a:pos x="20" y="17"/>
              </a:cxn>
              <a:cxn ang="0">
                <a:pos x="19" y="18"/>
              </a:cxn>
              <a:cxn ang="0">
                <a:pos x="17" y="18"/>
              </a:cxn>
              <a:cxn ang="0">
                <a:pos x="19" y="20"/>
              </a:cxn>
              <a:cxn ang="0">
                <a:pos x="19" y="22"/>
              </a:cxn>
              <a:cxn ang="0">
                <a:pos x="17" y="23"/>
              </a:cxn>
              <a:cxn ang="0">
                <a:pos x="17" y="27"/>
              </a:cxn>
              <a:cxn ang="0">
                <a:pos x="15" y="27"/>
              </a:cxn>
              <a:cxn ang="0">
                <a:pos x="14" y="25"/>
              </a:cxn>
              <a:cxn ang="0">
                <a:pos x="14" y="18"/>
              </a:cxn>
              <a:cxn ang="0">
                <a:pos x="12" y="17"/>
              </a:cxn>
              <a:cxn ang="0">
                <a:pos x="14" y="15"/>
              </a:cxn>
              <a:cxn ang="0">
                <a:pos x="10" y="17"/>
              </a:cxn>
            </a:cxnLst>
            <a:rect l="0" t="0" r="r" b="b"/>
            <a:pathLst>
              <a:path w="20" h="27">
                <a:moveTo>
                  <a:pt x="10" y="17"/>
                </a:moveTo>
                <a:lnTo>
                  <a:pt x="9" y="13"/>
                </a:lnTo>
                <a:lnTo>
                  <a:pt x="4" y="5"/>
                </a:lnTo>
                <a:lnTo>
                  <a:pt x="2" y="3"/>
                </a:lnTo>
                <a:lnTo>
                  <a:pt x="0" y="2"/>
                </a:lnTo>
                <a:lnTo>
                  <a:pt x="0" y="0"/>
                </a:lnTo>
                <a:lnTo>
                  <a:pt x="2" y="0"/>
                </a:lnTo>
                <a:lnTo>
                  <a:pt x="4" y="3"/>
                </a:lnTo>
                <a:lnTo>
                  <a:pt x="5" y="2"/>
                </a:lnTo>
                <a:lnTo>
                  <a:pt x="9" y="2"/>
                </a:lnTo>
                <a:lnTo>
                  <a:pt x="10" y="0"/>
                </a:lnTo>
                <a:lnTo>
                  <a:pt x="12" y="3"/>
                </a:lnTo>
                <a:lnTo>
                  <a:pt x="14" y="5"/>
                </a:lnTo>
                <a:lnTo>
                  <a:pt x="17" y="8"/>
                </a:lnTo>
                <a:lnTo>
                  <a:pt x="19" y="10"/>
                </a:lnTo>
                <a:lnTo>
                  <a:pt x="15" y="10"/>
                </a:lnTo>
                <a:lnTo>
                  <a:pt x="15" y="7"/>
                </a:lnTo>
                <a:lnTo>
                  <a:pt x="12" y="5"/>
                </a:lnTo>
                <a:lnTo>
                  <a:pt x="10" y="3"/>
                </a:lnTo>
                <a:lnTo>
                  <a:pt x="9" y="3"/>
                </a:lnTo>
                <a:lnTo>
                  <a:pt x="10" y="5"/>
                </a:lnTo>
                <a:lnTo>
                  <a:pt x="10" y="7"/>
                </a:lnTo>
                <a:lnTo>
                  <a:pt x="15" y="10"/>
                </a:lnTo>
                <a:lnTo>
                  <a:pt x="17" y="12"/>
                </a:lnTo>
                <a:lnTo>
                  <a:pt x="19" y="13"/>
                </a:lnTo>
                <a:lnTo>
                  <a:pt x="19" y="15"/>
                </a:lnTo>
                <a:lnTo>
                  <a:pt x="20" y="17"/>
                </a:lnTo>
                <a:lnTo>
                  <a:pt x="19" y="18"/>
                </a:lnTo>
                <a:lnTo>
                  <a:pt x="17" y="18"/>
                </a:lnTo>
                <a:lnTo>
                  <a:pt x="19" y="20"/>
                </a:lnTo>
                <a:lnTo>
                  <a:pt x="19" y="22"/>
                </a:lnTo>
                <a:lnTo>
                  <a:pt x="17" y="23"/>
                </a:lnTo>
                <a:lnTo>
                  <a:pt x="17" y="27"/>
                </a:lnTo>
                <a:lnTo>
                  <a:pt x="15" y="27"/>
                </a:lnTo>
                <a:lnTo>
                  <a:pt x="14" y="25"/>
                </a:lnTo>
                <a:lnTo>
                  <a:pt x="14" y="18"/>
                </a:lnTo>
                <a:lnTo>
                  <a:pt x="12" y="17"/>
                </a:lnTo>
                <a:lnTo>
                  <a:pt x="14" y="15"/>
                </a:lnTo>
                <a:lnTo>
                  <a:pt x="10" y="17"/>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94" name="Freeform 333"/>
          <p:cNvSpPr>
            <a:spLocks/>
          </p:cNvSpPr>
          <p:nvPr/>
        </p:nvSpPr>
        <p:spPr bwMode="auto">
          <a:xfrm>
            <a:off x="5401985" y="3846865"/>
            <a:ext cx="20836" cy="29134"/>
          </a:xfrm>
          <a:custGeom>
            <a:avLst/>
            <a:gdLst/>
            <a:ahLst/>
            <a:cxnLst>
              <a:cxn ang="0">
                <a:pos x="10" y="17"/>
              </a:cxn>
              <a:cxn ang="0">
                <a:pos x="9" y="13"/>
              </a:cxn>
              <a:cxn ang="0">
                <a:pos x="4" y="5"/>
              </a:cxn>
              <a:cxn ang="0">
                <a:pos x="2" y="3"/>
              </a:cxn>
              <a:cxn ang="0">
                <a:pos x="0" y="2"/>
              </a:cxn>
              <a:cxn ang="0">
                <a:pos x="0" y="0"/>
              </a:cxn>
              <a:cxn ang="0">
                <a:pos x="2" y="0"/>
              </a:cxn>
              <a:cxn ang="0">
                <a:pos x="4" y="3"/>
              </a:cxn>
              <a:cxn ang="0">
                <a:pos x="5" y="2"/>
              </a:cxn>
              <a:cxn ang="0">
                <a:pos x="9" y="2"/>
              </a:cxn>
              <a:cxn ang="0">
                <a:pos x="10" y="0"/>
              </a:cxn>
              <a:cxn ang="0">
                <a:pos x="12" y="3"/>
              </a:cxn>
              <a:cxn ang="0">
                <a:pos x="14" y="5"/>
              </a:cxn>
              <a:cxn ang="0">
                <a:pos x="17" y="8"/>
              </a:cxn>
              <a:cxn ang="0">
                <a:pos x="19" y="10"/>
              </a:cxn>
              <a:cxn ang="0">
                <a:pos x="15" y="10"/>
              </a:cxn>
              <a:cxn ang="0">
                <a:pos x="15" y="7"/>
              </a:cxn>
              <a:cxn ang="0">
                <a:pos x="12" y="5"/>
              </a:cxn>
              <a:cxn ang="0">
                <a:pos x="10" y="3"/>
              </a:cxn>
              <a:cxn ang="0">
                <a:pos x="9" y="3"/>
              </a:cxn>
              <a:cxn ang="0">
                <a:pos x="10" y="5"/>
              </a:cxn>
              <a:cxn ang="0">
                <a:pos x="10" y="7"/>
              </a:cxn>
              <a:cxn ang="0">
                <a:pos x="15" y="10"/>
              </a:cxn>
              <a:cxn ang="0">
                <a:pos x="17" y="12"/>
              </a:cxn>
              <a:cxn ang="0">
                <a:pos x="19" y="13"/>
              </a:cxn>
              <a:cxn ang="0">
                <a:pos x="19" y="15"/>
              </a:cxn>
              <a:cxn ang="0">
                <a:pos x="20" y="17"/>
              </a:cxn>
              <a:cxn ang="0">
                <a:pos x="19" y="18"/>
              </a:cxn>
              <a:cxn ang="0">
                <a:pos x="17" y="18"/>
              </a:cxn>
              <a:cxn ang="0">
                <a:pos x="19" y="20"/>
              </a:cxn>
              <a:cxn ang="0">
                <a:pos x="19" y="22"/>
              </a:cxn>
              <a:cxn ang="0">
                <a:pos x="17" y="23"/>
              </a:cxn>
              <a:cxn ang="0">
                <a:pos x="17" y="27"/>
              </a:cxn>
              <a:cxn ang="0">
                <a:pos x="15" y="27"/>
              </a:cxn>
              <a:cxn ang="0">
                <a:pos x="14" y="25"/>
              </a:cxn>
              <a:cxn ang="0">
                <a:pos x="14" y="18"/>
              </a:cxn>
              <a:cxn ang="0">
                <a:pos x="12" y="17"/>
              </a:cxn>
              <a:cxn ang="0">
                <a:pos x="14" y="15"/>
              </a:cxn>
              <a:cxn ang="0">
                <a:pos x="10" y="17"/>
              </a:cxn>
            </a:cxnLst>
            <a:rect l="0" t="0" r="r" b="b"/>
            <a:pathLst>
              <a:path w="20" h="27">
                <a:moveTo>
                  <a:pt x="10" y="17"/>
                </a:moveTo>
                <a:lnTo>
                  <a:pt x="9" y="13"/>
                </a:lnTo>
                <a:lnTo>
                  <a:pt x="4" y="5"/>
                </a:lnTo>
                <a:lnTo>
                  <a:pt x="2" y="3"/>
                </a:lnTo>
                <a:lnTo>
                  <a:pt x="0" y="2"/>
                </a:lnTo>
                <a:lnTo>
                  <a:pt x="0" y="0"/>
                </a:lnTo>
                <a:lnTo>
                  <a:pt x="2" y="0"/>
                </a:lnTo>
                <a:lnTo>
                  <a:pt x="4" y="3"/>
                </a:lnTo>
                <a:lnTo>
                  <a:pt x="5" y="2"/>
                </a:lnTo>
                <a:lnTo>
                  <a:pt x="9" y="2"/>
                </a:lnTo>
                <a:lnTo>
                  <a:pt x="10" y="0"/>
                </a:lnTo>
                <a:lnTo>
                  <a:pt x="12" y="3"/>
                </a:lnTo>
                <a:lnTo>
                  <a:pt x="14" y="5"/>
                </a:lnTo>
                <a:lnTo>
                  <a:pt x="17" y="8"/>
                </a:lnTo>
                <a:lnTo>
                  <a:pt x="19" y="10"/>
                </a:lnTo>
                <a:lnTo>
                  <a:pt x="15" y="10"/>
                </a:lnTo>
                <a:lnTo>
                  <a:pt x="15" y="7"/>
                </a:lnTo>
                <a:lnTo>
                  <a:pt x="12" y="5"/>
                </a:lnTo>
                <a:lnTo>
                  <a:pt x="10" y="3"/>
                </a:lnTo>
                <a:lnTo>
                  <a:pt x="9" y="3"/>
                </a:lnTo>
                <a:lnTo>
                  <a:pt x="10" y="5"/>
                </a:lnTo>
                <a:lnTo>
                  <a:pt x="10" y="7"/>
                </a:lnTo>
                <a:lnTo>
                  <a:pt x="15" y="10"/>
                </a:lnTo>
                <a:lnTo>
                  <a:pt x="17" y="12"/>
                </a:lnTo>
                <a:lnTo>
                  <a:pt x="19" y="13"/>
                </a:lnTo>
                <a:lnTo>
                  <a:pt x="19" y="15"/>
                </a:lnTo>
                <a:lnTo>
                  <a:pt x="20" y="17"/>
                </a:lnTo>
                <a:lnTo>
                  <a:pt x="19" y="18"/>
                </a:lnTo>
                <a:lnTo>
                  <a:pt x="17" y="18"/>
                </a:lnTo>
                <a:lnTo>
                  <a:pt x="19" y="20"/>
                </a:lnTo>
                <a:lnTo>
                  <a:pt x="19" y="22"/>
                </a:lnTo>
                <a:lnTo>
                  <a:pt x="17" y="23"/>
                </a:lnTo>
                <a:lnTo>
                  <a:pt x="17" y="27"/>
                </a:lnTo>
                <a:lnTo>
                  <a:pt x="15" y="27"/>
                </a:lnTo>
                <a:lnTo>
                  <a:pt x="14" y="25"/>
                </a:lnTo>
                <a:lnTo>
                  <a:pt x="14" y="18"/>
                </a:lnTo>
                <a:lnTo>
                  <a:pt x="12" y="17"/>
                </a:lnTo>
                <a:lnTo>
                  <a:pt x="14" y="15"/>
                </a:lnTo>
                <a:lnTo>
                  <a:pt x="10" y="17"/>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95" name="Freeform 334"/>
          <p:cNvSpPr>
            <a:spLocks/>
          </p:cNvSpPr>
          <p:nvPr/>
        </p:nvSpPr>
        <p:spPr bwMode="auto">
          <a:xfrm>
            <a:off x="5414486" y="3854418"/>
            <a:ext cx="2083" cy="1079"/>
          </a:xfrm>
          <a:custGeom>
            <a:avLst/>
            <a:gdLst/>
            <a:ahLst/>
            <a:cxnLst>
              <a:cxn ang="0">
                <a:pos x="0" y="0"/>
              </a:cxn>
              <a:cxn ang="0">
                <a:pos x="2" y="1"/>
              </a:cxn>
              <a:cxn ang="0">
                <a:pos x="0" y="0"/>
              </a:cxn>
              <a:cxn ang="0">
                <a:pos x="0" y="0"/>
              </a:cxn>
            </a:cxnLst>
            <a:rect l="0" t="0" r="r" b="b"/>
            <a:pathLst>
              <a:path w="2" h="1">
                <a:moveTo>
                  <a:pt x="0" y="0"/>
                </a:moveTo>
                <a:lnTo>
                  <a:pt x="2" y="1"/>
                </a:lnTo>
                <a:lnTo>
                  <a:pt x="0" y="0"/>
                </a:lnTo>
                <a:lnTo>
                  <a:pt x="0"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96" name="Freeform 335"/>
          <p:cNvSpPr>
            <a:spLocks/>
          </p:cNvSpPr>
          <p:nvPr/>
        </p:nvSpPr>
        <p:spPr bwMode="auto">
          <a:xfrm>
            <a:off x="5414486" y="3854418"/>
            <a:ext cx="2083" cy="1079"/>
          </a:xfrm>
          <a:custGeom>
            <a:avLst/>
            <a:gdLst/>
            <a:ahLst/>
            <a:cxnLst>
              <a:cxn ang="0">
                <a:pos x="0" y="0"/>
              </a:cxn>
              <a:cxn ang="0">
                <a:pos x="2" y="1"/>
              </a:cxn>
              <a:cxn ang="0">
                <a:pos x="0" y="0"/>
              </a:cxn>
              <a:cxn ang="0">
                <a:pos x="0" y="0"/>
              </a:cxn>
            </a:cxnLst>
            <a:rect l="0" t="0" r="r" b="b"/>
            <a:pathLst>
              <a:path w="2" h="1">
                <a:moveTo>
                  <a:pt x="0" y="0"/>
                </a:moveTo>
                <a:lnTo>
                  <a:pt x="2" y="1"/>
                </a:lnTo>
                <a:lnTo>
                  <a:pt x="0" y="0"/>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97" name="Freeform 336"/>
          <p:cNvSpPr>
            <a:spLocks/>
          </p:cNvSpPr>
          <p:nvPr/>
        </p:nvSpPr>
        <p:spPr bwMode="auto">
          <a:xfrm>
            <a:off x="5401985" y="3868445"/>
            <a:ext cx="20836" cy="29134"/>
          </a:xfrm>
          <a:custGeom>
            <a:avLst/>
            <a:gdLst/>
            <a:ahLst/>
            <a:cxnLst>
              <a:cxn ang="0">
                <a:pos x="12" y="20"/>
              </a:cxn>
              <a:cxn ang="0">
                <a:pos x="12" y="18"/>
              </a:cxn>
              <a:cxn ang="0">
                <a:pos x="12" y="17"/>
              </a:cxn>
              <a:cxn ang="0">
                <a:pos x="10" y="18"/>
              </a:cxn>
              <a:cxn ang="0">
                <a:pos x="10" y="17"/>
              </a:cxn>
              <a:cxn ang="0">
                <a:pos x="9" y="17"/>
              </a:cxn>
              <a:cxn ang="0">
                <a:pos x="7" y="13"/>
              </a:cxn>
              <a:cxn ang="0">
                <a:pos x="7" y="10"/>
              </a:cxn>
              <a:cxn ang="0">
                <a:pos x="5" y="10"/>
              </a:cxn>
              <a:cxn ang="0">
                <a:pos x="4" y="8"/>
              </a:cxn>
              <a:cxn ang="0">
                <a:pos x="4" y="7"/>
              </a:cxn>
              <a:cxn ang="0">
                <a:pos x="2" y="8"/>
              </a:cxn>
              <a:cxn ang="0">
                <a:pos x="0" y="7"/>
              </a:cxn>
              <a:cxn ang="0">
                <a:pos x="0" y="5"/>
              </a:cxn>
              <a:cxn ang="0">
                <a:pos x="0" y="0"/>
              </a:cxn>
              <a:cxn ang="0">
                <a:pos x="2" y="0"/>
              </a:cxn>
              <a:cxn ang="0">
                <a:pos x="2" y="3"/>
              </a:cxn>
              <a:cxn ang="0">
                <a:pos x="4" y="0"/>
              </a:cxn>
              <a:cxn ang="0">
                <a:pos x="7" y="2"/>
              </a:cxn>
              <a:cxn ang="0">
                <a:pos x="9" y="3"/>
              </a:cxn>
              <a:cxn ang="0">
                <a:pos x="10" y="5"/>
              </a:cxn>
              <a:cxn ang="0">
                <a:pos x="17" y="13"/>
              </a:cxn>
              <a:cxn ang="0">
                <a:pos x="19" y="18"/>
              </a:cxn>
              <a:cxn ang="0">
                <a:pos x="19" y="20"/>
              </a:cxn>
              <a:cxn ang="0">
                <a:pos x="20" y="25"/>
              </a:cxn>
              <a:cxn ang="0">
                <a:pos x="20" y="27"/>
              </a:cxn>
              <a:cxn ang="0">
                <a:pos x="19" y="25"/>
              </a:cxn>
              <a:cxn ang="0">
                <a:pos x="17" y="25"/>
              </a:cxn>
              <a:cxn ang="0">
                <a:pos x="15" y="22"/>
              </a:cxn>
              <a:cxn ang="0">
                <a:pos x="14" y="20"/>
              </a:cxn>
              <a:cxn ang="0">
                <a:pos x="14" y="18"/>
              </a:cxn>
              <a:cxn ang="0">
                <a:pos x="12" y="20"/>
              </a:cxn>
            </a:cxnLst>
            <a:rect l="0" t="0" r="r" b="b"/>
            <a:pathLst>
              <a:path w="20" h="27">
                <a:moveTo>
                  <a:pt x="12" y="20"/>
                </a:moveTo>
                <a:lnTo>
                  <a:pt x="12" y="18"/>
                </a:lnTo>
                <a:lnTo>
                  <a:pt x="12" y="17"/>
                </a:lnTo>
                <a:lnTo>
                  <a:pt x="10" y="18"/>
                </a:lnTo>
                <a:lnTo>
                  <a:pt x="10" y="17"/>
                </a:lnTo>
                <a:lnTo>
                  <a:pt x="9" y="17"/>
                </a:lnTo>
                <a:lnTo>
                  <a:pt x="7" y="13"/>
                </a:lnTo>
                <a:lnTo>
                  <a:pt x="7" y="10"/>
                </a:lnTo>
                <a:lnTo>
                  <a:pt x="5" y="10"/>
                </a:lnTo>
                <a:lnTo>
                  <a:pt x="4" y="8"/>
                </a:lnTo>
                <a:lnTo>
                  <a:pt x="4" y="7"/>
                </a:lnTo>
                <a:lnTo>
                  <a:pt x="2" y="8"/>
                </a:lnTo>
                <a:lnTo>
                  <a:pt x="0" y="7"/>
                </a:lnTo>
                <a:lnTo>
                  <a:pt x="0" y="5"/>
                </a:lnTo>
                <a:lnTo>
                  <a:pt x="0" y="0"/>
                </a:lnTo>
                <a:lnTo>
                  <a:pt x="2" y="0"/>
                </a:lnTo>
                <a:lnTo>
                  <a:pt x="2" y="3"/>
                </a:lnTo>
                <a:lnTo>
                  <a:pt x="4" y="0"/>
                </a:lnTo>
                <a:lnTo>
                  <a:pt x="7" y="2"/>
                </a:lnTo>
                <a:lnTo>
                  <a:pt x="9" y="3"/>
                </a:lnTo>
                <a:lnTo>
                  <a:pt x="10" y="5"/>
                </a:lnTo>
                <a:lnTo>
                  <a:pt x="17" y="13"/>
                </a:lnTo>
                <a:lnTo>
                  <a:pt x="19" y="18"/>
                </a:lnTo>
                <a:lnTo>
                  <a:pt x="19" y="20"/>
                </a:lnTo>
                <a:lnTo>
                  <a:pt x="20" y="25"/>
                </a:lnTo>
                <a:lnTo>
                  <a:pt x="20" y="27"/>
                </a:lnTo>
                <a:lnTo>
                  <a:pt x="19" y="25"/>
                </a:lnTo>
                <a:lnTo>
                  <a:pt x="17" y="25"/>
                </a:lnTo>
                <a:lnTo>
                  <a:pt x="15" y="22"/>
                </a:lnTo>
                <a:lnTo>
                  <a:pt x="14" y="20"/>
                </a:lnTo>
                <a:lnTo>
                  <a:pt x="14" y="18"/>
                </a:lnTo>
                <a:lnTo>
                  <a:pt x="12" y="2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99" name="Freeform 338"/>
          <p:cNvSpPr>
            <a:spLocks/>
          </p:cNvSpPr>
          <p:nvPr/>
        </p:nvSpPr>
        <p:spPr bwMode="auto">
          <a:xfrm>
            <a:off x="5422820" y="3877078"/>
            <a:ext cx="10418" cy="21580"/>
          </a:xfrm>
          <a:custGeom>
            <a:avLst/>
            <a:gdLst/>
            <a:ahLst/>
            <a:cxnLst>
              <a:cxn ang="0">
                <a:pos x="10" y="20"/>
              </a:cxn>
              <a:cxn ang="0">
                <a:pos x="7" y="19"/>
              </a:cxn>
              <a:cxn ang="0">
                <a:pos x="5" y="14"/>
              </a:cxn>
              <a:cxn ang="0">
                <a:pos x="5" y="12"/>
              </a:cxn>
              <a:cxn ang="0">
                <a:pos x="7" y="10"/>
              </a:cxn>
              <a:cxn ang="0">
                <a:pos x="4" y="9"/>
              </a:cxn>
              <a:cxn ang="0">
                <a:pos x="4" y="5"/>
              </a:cxn>
              <a:cxn ang="0">
                <a:pos x="2" y="7"/>
              </a:cxn>
              <a:cxn ang="0">
                <a:pos x="0" y="5"/>
              </a:cxn>
              <a:cxn ang="0">
                <a:pos x="0" y="4"/>
              </a:cxn>
              <a:cxn ang="0">
                <a:pos x="0" y="2"/>
              </a:cxn>
              <a:cxn ang="0">
                <a:pos x="2" y="2"/>
              </a:cxn>
              <a:cxn ang="0">
                <a:pos x="0" y="0"/>
              </a:cxn>
              <a:cxn ang="0">
                <a:pos x="2" y="0"/>
              </a:cxn>
              <a:cxn ang="0">
                <a:pos x="5" y="2"/>
              </a:cxn>
              <a:cxn ang="0">
                <a:pos x="5" y="4"/>
              </a:cxn>
              <a:cxn ang="0">
                <a:pos x="7" y="5"/>
              </a:cxn>
              <a:cxn ang="0">
                <a:pos x="7" y="4"/>
              </a:cxn>
              <a:cxn ang="0">
                <a:pos x="5" y="2"/>
              </a:cxn>
              <a:cxn ang="0">
                <a:pos x="9" y="2"/>
              </a:cxn>
              <a:cxn ang="0">
                <a:pos x="9" y="4"/>
              </a:cxn>
              <a:cxn ang="0">
                <a:pos x="9" y="7"/>
              </a:cxn>
              <a:cxn ang="0">
                <a:pos x="9" y="10"/>
              </a:cxn>
              <a:cxn ang="0">
                <a:pos x="9" y="12"/>
              </a:cxn>
              <a:cxn ang="0">
                <a:pos x="10" y="15"/>
              </a:cxn>
              <a:cxn ang="0">
                <a:pos x="10" y="17"/>
              </a:cxn>
              <a:cxn ang="0">
                <a:pos x="9" y="15"/>
              </a:cxn>
              <a:cxn ang="0">
                <a:pos x="7" y="17"/>
              </a:cxn>
              <a:cxn ang="0">
                <a:pos x="10" y="19"/>
              </a:cxn>
              <a:cxn ang="0">
                <a:pos x="10" y="20"/>
              </a:cxn>
            </a:cxnLst>
            <a:rect l="0" t="0" r="r" b="b"/>
            <a:pathLst>
              <a:path w="10" h="20">
                <a:moveTo>
                  <a:pt x="10" y="20"/>
                </a:moveTo>
                <a:lnTo>
                  <a:pt x="7" y="19"/>
                </a:lnTo>
                <a:lnTo>
                  <a:pt x="5" y="14"/>
                </a:lnTo>
                <a:lnTo>
                  <a:pt x="5" y="12"/>
                </a:lnTo>
                <a:lnTo>
                  <a:pt x="7" y="10"/>
                </a:lnTo>
                <a:lnTo>
                  <a:pt x="4" y="9"/>
                </a:lnTo>
                <a:lnTo>
                  <a:pt x="4" y="5"/>
                </a:lnTo>
                <a:lnTo>
                  <a:pt x="2" y="7"/>
                </a:lnTo>
                <a:lnTo>
                  <a:pt x="0" y="5"/>
                </a:lnTo>
                <a:lnTo>
                  <a:pt x="0" y="4"/>
                </a:lnTo>
                <a:lnTo>
                  <a:pt x="0" y="2"/>
                </a:lnTo>
                <a:lnTo>
                  <a:pt x="2" y="2"/>
                </a:lnTo>
                <a:lnTo>
                  <a:pt x="0" y="0"/>
                </a:lnTo>
                <a:lnTo>
                  <a:pt x="2" y="0"/>
                </a:lnTo>
                <a:lnTo>
                  <a:pt x="5" y="2"/>
                </a:lnTo>
                <a:lnTo>
                  <a:pt x="5" y="4"/>
                </a:lnTo>
                <a:lnTo>
                  <a:pt x="7" y="5"/>
                </a:lnTo>
                <a:lnTo>
                  <a:pt x="7" y="4"/>
                </a:lnTo>
                <a:lnTo>
                  <a:pt x="5" y="2"/>
                </a:lnTo>
                <a:lnTo>
                  <a:pt x="9" y="2"/>
                </a:lnTo>
                <a:lnTo>
                  <a:pt x="9" y="4"/>
                </a:lnTo>
                <a:lnTo>
                  <a:pt x="9" y="7"/>
                </a:lnTo>
                <a:lnTo>
                  <a:pt x="9" y="10"/>
                </a:lnTo>
                <a:lnTo>
                  <a:pt x="9" y="12"/>
                </a:lnTo>
                <a:lnTo>
                  <a:pt x="10" y="15"/>
                </a:lnTo>
                <a:lnTo>
                  <a:pt x="10" y="17"/>
                </a:lnTo>
                <a:lnTo>
                  <a:pt x="9" y="15"/>
                </a:lnTo>
                <a:lnTo>
                  <a:pt x="7" y="17"/>
                </a:lnTo>
                <a:lnTo>
                  <a:pt x="10" y="19"/>
                </a:lnTo>
                <a:lnTo>
                  <a:pt x="10" y="2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00" name="Freeform 339"/>
          <p:cNvSpPr>
            <a:spLocks/>
          </p:cNvSpPr>
          <p:nvPr/>
        </p:nvSpPr>
        <p:spPr bwMode="auto">
          <a:xfrm>
            <a:off x="5422820" y="3877078"/>
            <a:ext cx="10418" cy="21580"/>
          </a:xfrm>
          <a:custGeom>
            <a:avLst/>
            <a:gdLst/>
            <a:ahLst/>
            <a:cxnLst>
              <a:cxn ang="0">
                <a:pos x="10" y="20"/>
              </a:cxn>
              <a:cxn ang="0">
                <a:pos x="7" y="19"/>
              </a:cxn>
              <a:cxn ang="0">
                <a:pos x="5" y="14"/>
              </a:cxn>
              <a:cxn ang="0">
                <a:pos x="5" y="12"/>
              </a:cxn>
              <a:cxn ang="0">
                <a:pos x="7" y="10"/>
              </a:cxn>
              <a:cxn ang="0">
                <a:pos x="4" y="9"/>
              </a:cxn>
              <a:cxn ang="0">
                <a:pos x="4" y="5"/>
              </a:cxn>
              <a:cxn ang="0">
                <a:pos x="2" y="7"/>
              </a:cxn>
              <a:cxn ang="0">
                <a:pos x="0" y="5"/>
              </a:cxn>
              <a:cxn ang="0">
                <a:pos x="0" y="4"/>
              </a:cxn>
              <a:cxn ang="0">
                <a:pos x="0" y="2"/>
              </a:cxn>
              <a:cxn ang="0">
                <a:pos x="2" y="2"/>
              </a:cxn>
              <a:cxn ang="0">
                <a:pos x="0" y="0"/>
              </a:cxn>
              <a:cxn ang="0">
                <a:pos x="2" y="0"/>
              </a:cxn>
              <a:cxn ang="0">
                <a:pos x="5" y="2"/>
              </a:cxn>
              <a:cxn ang="0">
                <a:pos x="5" y="4"/>
              </a:cxn>
              <a:cxn ang="0">
                <a:pos x="7" y="5"/>
              </a:cxn>
              <a:cxn ang="0">
                <a:pos x="7" y="4"/>
              </a:cxn>
              <a:cxn ang="0">
                <a:pos x="5" y="2"/>
              </a:cxn>
              <a:cxn ang="0">
                <a:pos x="9" y="2"/>
              </a:cxn>
              <a:cxn ang="0">
                <a:pos x="9" y="4"/>
              </a:cxn>
              <a:cxn ang="0">
                <a:pos x="9" y="7"/>
              </a:cxn>
              <a:cxn ang="0">
                <a:pos x="9" y="10"/>
              </a:cxn>
              <a:cxn ang="0">
                <a:pos x="9" y="12"/>
              </a:cxn>
              <a:cxn ang="0">
                <a:pos x="10" y="15"/>
              </a:cxn>
              <a:cxn ang="0">
                <a:pos x="10" y="17"/>
              </a:cxn>
              <a:cxn ang="0">
                <a:pos x="9" y="15"/>
              </a:cxn>
              <a:cxn ang="0">
                <a:pos x="7" y="17"/>
              </a:cxn>
              <a:cxn ang="0">
                <a:pos x="10" y="19"/>
              </a:cxn>
              <a:cxn ang="0">
                <a:pos x="10" y="20"/>
              </a:cxn>
            </a:cxnLst>
            <a:rect l="0" t="0" r="r" b="b"/>
            <a:pathLst>
              <a:path w="10" h="20">
                <a:moveTo>
                  <a:pt x="10" y="20"/>
                </a:moveTo>
                <a:lnTo>
                  <a:pt x="7" y="19"/>
                </a:lnTo>
                <a:lnTo>
                  <a:pt x="5" y="14"/>
                </a:lnTo>
                <a:lnTo>
                  <a:pt x="5" y="12"/>
                </a:lnTo>
                <a:lnTo>
                  <a:pt x="7" y="10"/>
                </a:lnTo>
                <a:lnTo>
                  <a:pt x="4" y="9"/>
                </a:lnTo>
                <a:lnTo>
                  <a:pt x="4" y="5"/>
                </a:lnTo>
                <a:lnTo>
                  <a:pt x="2" y="7"/>
                </a:lnTo>
                <a:lnTo>
                  <a:pt x="0" y="5"/>
                </a:lnTo>
                <a:lnTo>
                  <a:pt x="0" y="4"/>
                </a:lnTo>
                <a:lnTo>
                  <a:pt x="0" y="2"/>
                </a:lnTo>
                <a:lnTo>
                  <a:pt x="2" y="2"/>
                </a:lnTo>
                <a:lnTo>
                  <a:pt x="0" y="0"/>
                </a:lnTo>
                <a:lnTo>
                  <a:pt x="2" y="0"/>
                </a:lnTo>
                <a:lnTo>
                  <a:pt x="5" y="2"/>
                </a:lnTo>
                <a:lnTo>
                  <a:pt x="5" y="4"/>
                </a:lnTo>
                <a:lnTo>
                  <a:pt x="7" y="5"/>
                </a:lnTo>
                <a:lnTo>
                  <a:pt x="7" y="4"/>
                </a:lnTo>
                <a:lnTo>
                  <a:pt x="5" y="2"/>
                </a:lnTo>
                <a:lnTo>
                  <a:pt x="9" y="2"/>
                </a:lnTo>
                <a:lnTo>
                  <a:pt x="9" y="4"/>
                </a:lnTo>
                <a:lnTo>
                  <a:pt x="9" y="7"/>
                </a:lnTo>
                <a:lnTo>
                  <a:pt x="9" y="10"/>
                </a:lnTo>
                <a:lnTo>
                  <a:pt x="9" y="12"/>
                </a:lnTo>
                <a:lnTo>
                  <a:pt x="10" y="15"/>
                </a:lnTo>
                <a:lnTo>
                  <a:pt x="10" y="17"/>
                </a:lnTo>
                <a:lnTo>
                  <a:pt x="9" y="15"/>
                </a:lnTo>
                <a:lnTo>
                  <a:pt x="7" y="17"/>
                </a:lnTo>
                <a:lnTo>
                  <a:pt x="10" y="19"/>
                </a:lnTo>
                <a:lnTo>
                  <a:pt x="10" y="2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01" name="Freeform 340"/>
          <p:cNvSpPr>
            <a:spLocks/>
          </p:cNvSpPr>
          <p:nvPr/>
        </p:nvSpPr>
        <p:spPr bwMode="auto">
          <a:xfrm>
            <a:off x="5432197" y="3900816"/>
            <a:ext cx="1042" cy="3237"/>
          </a:xfrm>
          <a:custGeom>
            <a:avLst/>
            <a:gdLst/>
            <a:ahLst/>
            <a:cxnLst>
              <a:cxn ang="0">
                <a:pos x="1" y="0"/>
              </a:cxn>
              <a:cxn ang="0">
                <a:pos x="1" y="3"/>
              </a:cxn>
              <a:cxn ang="0">
                <a:pos x="0" y="2"/>
              </a:cxn>
              <a:cxn ang="0">
                <a:pos x="1" y="0"/>
              </a:cxn>
            </a:cxnLst>
            <a:rect l="0" t="0" r="r" b="b"/>
            <a:pathLst>
              <a:path w="1" h="3">
                <a:moveTo>
                  <a:pt x="1" y="0"/>
                </a:moveTo>
                <a:lnTo>
                  <a:pt x="1" y="3"/>
                </a:lnTo>
                <a:lnTo>
                  <a:pt x="0" y="2"/>
                </a:lnTo>
                <a:lnTo>
                  <a:pt x="1"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02" name="Freeform 341"/>
          <p:cNvSpPr>
            <a:spLocks/>
          </p:cNvSpPr>
          <p:nvPr/>
        </p:nvSpPr>
        <p:spPr bwMode="auto">
          <a:xfrm>
            <a:off x="5432197" y="3900816"/>
            <a:ext cx="1042" cy="3237"/>
          </a:xfrm>
          <a:custGeom>
            <a:avLst/>
            <a:gdLst/>
            <a:ahLst/>
            <a:cxnLst>
              <a:cxn ang="0">
                <a:pos x="1" y="0"/>
              </a:cxn>
              <a:cxn ang="0">
                <a:pos x="1" y="3"/>
              </a:cxn>
              <a:cxn ang="0">
                <a:pos x="0" y="2"/>
              </a:cxn>
              <a:cxn ang="0">
                <a:pos x="1" y="0"/>
              </a:cxn>
            </a:cxnLst>
            <a:rect l="0" t="0" r="r" b="b"/>
            <a:pathLst>
              <a:path w="1" h="3">
                <a:moveTo>
                  <a:pt x="1" y="0"/>
                </a:moveTo>
                <a:lnTo>
                  <a:pt x="1" y="3"/>
                </a:lnTo>
                <a:lnTo>
                  <a:pt x="0" y="2"/>
                </a:lnTo>
                <a:lnTo>
                  <a:pt x="1"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03" name="Freeform 342"/>
          <p:cNvSpPr>
            <a:spLocks/>
          </p:cNvSpPr>
          <p:nvPr/>
        </p:nvSpPr>
        <p:spPr bwMode="auto">
          <a:xfrm>
            <a:off x="5424904" y="3870603"/>
            <a:ext cx="17710" cy="16185"/>
          </a:xfrm>
          <a:custGeom>
            <a:avLst/>
            <a:gdLst/>
            <a:ahLst/>
            <a:cxnLst>
              <a:cxn ang="0">
                <a:pos x="12" y="15"/>
              </a:cxn>
              <a:cxn ang="0">
                <a:pos x="10" y="13"/>
              </a:cxn>
              <a:cxn ang="0">
                <a:pos x="8" y="11"/>
              </a:cxn>
              <a:cxn ang="0">
                <a:pos x="5" y="6"/>
              </a:cxn>
              <a:cxn ang="0">
                <a:pos x="3" y="5"/>
              </a:cxn>
              <a:cxn ang="0">
                <a:pos x="2" y="5"/>
              </a:cxn>
              <a:cxn ang="0">
                <a:pos x="0" y="3"/>
              </a:cxn>
              <a:cxn ang="0">
                <a:pos x="2" y="1"/>
              </a:cxn>
              <a:cxn ang="0">
                <a:pos x="7" y="1"/>
              </a:cxn>
              <a:cxn ang="0">
                <a:pos x="8" y="1"/>
              </a:cxn>
              <a:cxn ang="0">
                <a:pos x="10" y="1"/>
              </a:cxn>
              <a:cxn ang="0">
                <a:pos x="10" y="0"/>
              </a:cxn>
              <a:cxn ang="0">
                <a:pos x="12" y="0"/>
              </a:cxn>
              <a:cxn ang="0">
                <a:pos x="15" y="1"/>
              </a:cxn>
              <a:cxn ang="0">
                <a:pos x="15" y="3"/>
              </a:cxn>
              <a:cxn ang="0">
                <a:pos x="17" y="5"/>
              </a:cxn>
              <a:cxn ang="0">
                <a:pos x="17" y="8"/>
              </a:cxn>
              <a:cxn ang="0">
                <a:pos x="15" y="6"/>
              </a:cxn>
              <a:cxn ang="0">
                <a:pos x="12" y="5"/>
              </a:cxn>
              <a:cxn ang="0">
                <a:pos x="10" y="5"/>
              </a:cxn>
              <a:cxn ang="0">
                <a:pos x="12" y="6"/>
              </a:cxn>
              <a:cxn ang="0">
                <a:pos x="17" y="10"/>
              </a:cxn>
              <a:cxn ang="0">
                <a:pos x="15" y="11"/>
              </a:cxn>
              <a:cxn ang="0">
                <a:pos x="12" y="11"/>
              </a:cxn>
              <a:cxn ang="0">
                <a:pos x="12" y="15"/>
              </a:cxn>
            </a:cxnLst>
            <a:rect l="0" t="0" r="r" b="b"/>
            <a:pathLst>
              <a:path w="17" h="15">
                <a:moveTo>
                  <a:pt x="12" y="15"/>
                </a:moveTo>
                <a:lnTo>
                  <a:pt x="10" y="13"/>
                </a:lnTo>
                <a:lnTo>
                  <a:pt x="8" y="11"/>
                </a:lnTo>
                <a:lnTo>
                  <a:pt x="5" y="6"/>
                </a:lnTo>
                <a:lnTo>
                  <a:pt x="3" y="5"/>
                </a:lnTo>
                <a:lnTo>
                  <a:pt x="2" y="5"/>
                </a:lnTo>
                <a:lnTo>
                  <a:pt x="0" y="3"/>
                </a:lnTo>
                <a:lnTo>
                  <a:pt x="2" y="1"/>
                </a:lnTo>
                <a:lnTo>
                  <a:pt x="7" y="1"/>
                </a:lnTo>
                <a:lnTo>
                  <a:pt x="8" y="1"/>
                </a:lnTo>
                <a:lnTo>
                  <a:pt x="10" y="1"/>
                </a:lnTo>
                <a:lnTo>
                  <a:pt x="10" y="0"/>
                </a:lnTo>
                <a:lnTo>
                  <a:pt x="12" y="0"/>
                </a:lnTo>
                <a:lnTo>
                  <a:pt x="15" y="1"/>
                </a:lnTo>
                <a:lnTo>
                  <a:pt x="15" y="3"/>
                </a:lnTo>
                <a:lnTo>
                  <a:pt x="17" y="5"/>
                </a:lnTo>
                <a:lnTo>
                  <a:pt x="17" y="8"/>
                </a:lnTo>
                <a:lnTo>
                  <a:pt x="15" y="6"/>
                </a:lnTo>
                <a:lnTo>
                  <a:pt x="12" y="5"/>
                </a:lnTo>
                <a:lnTo>
                  <a:pt x="10" y="5"/>
                </a:lnTo>
                <a:lnTo>
                  <a:pt x="12" y="6"/>
                </a:lnTo>
                <a:lnTo>
                  <a:pt x="17" y="10"/>
                </a:lnTo>
                <a:lnTo>
                  <a:pt x="15" y="11"/>
                </a:lnTo>
                <a:lnTo>
                  <a:pt x="12" y="11"/>
                </a:lnTo>
                <a:lnTo>
                  <a:pt x="12" y="15"/>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04" name="Freeform 343"/>
          <p:cNvSpPr>
            <a:spLocks/>
          </p:cNvSpPr>
          <p:nvPr/>
        </p:nvSpPr>
        <p:spPr bwMode="auto">
          <a:xfrm>
            <a:off x="5424904" y="3870603"/>
            <a:ext cx="17710" cy="16185"/>
          </a:xfrm>
          <a:custGeom>
            <a:avLst/>
            <a:gdLst/>
            <a:ahLst/>
            <a:cxnLst>
              <a:cxn ang="0">
                <a:pos x="12" y="15"/>
              </a:cxn>
              <a:cxn ang="0">
                <a:pos x="10" y="13"/>
              </a:cxn>
              <a:cxn ang="0">
                <a:pos x="8" y="11"/>
              </a:cxn>
              <a:cxn ang="0">
                <a:pos x="5" y="6"/>
              </a:cxn>
              <a:cxn ang="0">
                <a:pos x="3" y="5"/>
              </a:cxn>
              <a:cxn ang="0">
                <a:pos x="2" y="5"/>
              </a:cxn>
              <a:cxn ang="0">
                <a:pos x="0" y="3"/>
              </a:cxn>
              <a:cxn ang="0">
                <a:pos x="2" y="1"/>
              </a:cxn>
              <a:cxn ang="0">
                <a:pos x="7" y="1"/>
              </a:cxn>
              <a:cxn ang="0">
                <a:pos x="8" y="1"/>
              </a:cxn>
              <a:cxn ang="0">
                <a:pos x="10" y="1"/>
              </a:cxn>
              <a:cxn ang="0">
                <a:pos x="10" y="0"/>
              </a:cxn>
              <a:cxn ang="0">
                <a:pos x="12" y="0"/>
              </a:cxn>
              <a:cxn ang="0">
                <a:pos x="15" y="1"/>
              </a:cxn>
              <a:cxn ang="0">
                <a:pos x="15" y="3"/>
              </a:cxn>
              <a:cxn ang="0">
                <a:pos x="17" y="5"/>
              </a:cxn>
              <a:cxn ang="0">
                <a:pos x="17" y="8"/>
              </a:cxn>
              <a:cxn ang="0">
                <a:pos x="15" y="6"/>
              </a:cxn>
              <a:cxn ang="0">
                <a:pos x="12" y="5"/>
              </a:cxn>
              <a:cxn ang="0">
                <a:pos x="10" y="5"/>
              </a:cxn>
              <a:cxn ang="0">
                <a:pos x="12" y="6"/>
              </a:cxn>
              <a:cxn ang="0">
                <a:pos x="17" y="10"/>
              </a:cxn>
              <a:cxn ang="0">
                <a:pos x="15" y="11"/>
              </a:cxn>
              <a:cxn ang="0">
                <a:pos x="12" y="11"/>
              </a:cxn>
              <a:cxn ang="0">
                <a:pos x="12" y="15"/>
              </a:cxn>
            </a:cxnLst>
            <a:rect l="0" t="0" r="r" b="b"/>
            <a:pathLst>
              <a:path w="17" h="15">
                <a:moveTo>
                  <a:pt x="12" y="15"/>
                </a:moveTo>
                <a:lnTo>
                  <a:pt x="10" y="13"/>
                </a:lnTo>
                <a:lnTo>
                  <a:pt x="8" y="11"/>
                </a:lnTo>
                <a:lnTo>
                  <a:pt x="5" y="6"/>
                </a:lnTo>
                <a:lnTo>
                  <a:pt x="3" y="5"/>
                </a:lnTo>
                <a:lnTo>
                  <a:pt x="2" y="5"/>
                </a:lnTo>
                <a:lnTo>
                  <a:pt x="0" y="3"/>
                </a:lnTo>
                <a:lnTo>
                  <a:pt x="2" y="1"/>
                </a:lnTo>
                <a:lnTo>
                  <a:pt x="7" y="1"/>
                </a:lnTo>
                <a:lnTo>
                  <a:pt x="8" y="1"/>
                </a:lnTo>
                <a:lnTo>
                  <a:pt x="10" y="1"/>
                </a:lnTo>
                <a:lnTo>
                  <a:pt x="10" y="0"/>
                </a:lnTo>
                <a:lnTo>
                  <a:pt x="12" y="0"/>
                </a:lnTo>
                <a:lnTo>
                  <a:pt x="15" y="1"/>
                </a:lnTo>
                <a:lnTo>
                  <a:pt x="15" y="3"/>
                </a:lnTo>
                <a:lnTo>
                  <a:pt x="17" y="5"/>
                </a:lnTo>
                <a:lnTo>
                  <a:pt x="17" y="8"/>
                </a:lnTo>
                <a:lnTo>
                  <a:pt x="15" y="6"/>
                </a:lnTo>
                <a:lnTo>
                  <a:pt x="12" y="5"/>
                </a:lnTo>
                <a:lnTo>
                  <a:pt x="10" y="5"/>
                </a:lnTo>
                <a:lnTo>
                  <a:pt x="12" y="6"/>
                </a:lnTo>
                <a:lnTo>
                  <a:pt x="17" y="10"/>
                </a:lnTo>
                <a:lnTo>
                  <a:pt x="15" y="11"/>
                </a:lnTo>
                <a:lnTo>
                  <a:pt x="12" y="11"/>
                </a:lnTo>
                <a:lnTo>
                  <a:pt x="12" y="15"/>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05" name="Freeform 344"/>
          <p:cNvSpPr>
            <a:spLocks/>
          </p:cNvSpPr>
          <p:nvPr/>
        </p:nvSpPr>
        <p:spPr bwMode="auto">
          <a:xfrm>
            <a:off x="5437405" y="3898658"/>
            <a:ext cx="1042" cy="2158"/>
          </a:xfrm>
          <a:custGeom>
            <a:avLst/>
            <a:gdLst/>
            <a:ahLst/>
            <a:cxnLst>
              <a:cxn ang="0">
                <a:pos x="0" y="0"/>
              </a:cxn>
              <a:cxn ang="0">
                <a:pos x="1" y="2"/>
              </a:cxn>
              <a:cxn ang="0">
                <a:pos x="0" y="0"/>
              </a:cxn>
              <a:cxn ang="0">
                <a:pos x="0" y="0"/>
              </a:cxn>
            </a:cxnLst>
            <a:rect l="0" t="0" r="r" b="b"/>
            <a:pathLst>
              <a:path w="1" h="2">
                <a:moveTo>
                  <a:pt x="0" y="0"/>
                </a:moveTo>
                <a:lnTo>
                  <a:pt x="1" y="2"/>
                </a:lnTo>
                <a:lnTo>
                  <a:pt x="0" y="0"/>
                </a:lnTo>
                <a:lnTo>
                  <a:pt x="0"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06" name="Freeform 345"/>
          <p:cNvSpPr>
            <a:spLocks/>
          </p:cNvSpPr>
          <p:nvPr/>
        </p:nvSpPr>
        <p:spPr bwMode="auto">
          <a:xfrm>
            <a:off x="5437405" y="3898658"/>
            <a:ext cx="1042" cy="2158"/>
          </a:xfrm>
          <a:custGeom>
            <a:avLst/>
            <a:gdLst/>
            <a:ahLst/>
            <a:cxnLst>
              <a:cxn ang="0">
                <a:pos x="0" y="0"/>
              </a:cxn>
              <a:cxn ang="0">
                <a:pos x="1" y="2"/>
              </a:cxn>
              <a:cxn ang="0">
                <a:pos x="0" y="0"/>
              </a:cxn>
              <a:cxn ang="0">
                <a:pos x="0" y="0"/>
              </a:cxn>
            </a:cxnLst>
            <a:rect l="0" t="0" r="r" b="b"/>
            <a:pathLst>
              <a:path w="1" h="2">
                <a:moveTo>
                  <a:pt x="0" y="0"/>
                </a:moveTo>
                <a:lnTo>
                  <a:pt x="1" y="2"/>
                </a:lnTo>
                <a:lnTo>
                  <a:pt x="0" y="0"/>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07" name="Freeform 346"/>
          <p:cNvSpPr>
            <a:spLocks/>
          </p:cNvSpPr>
          <p:nvPr/>
        </p:nvSpPr>
        <p:spPr bwMode="auto">
          <a:xfrm>
            <a:off x="5437405" y="3886789"/>
            <a:ext cx="36463" cy="32371"/>
          </a:xfrm>
          <a:custGeom>
            <a:avLst/>
            <a:gdLst/>
            <a:ahLst/>
            <a:cxnLst>
              <a:cxn ang="0">
                <a:pos x="5" y="5"/>
              </a:cxn>
              <a:cxn ang="0">
                <a:pos x="5" y="5"/>
              </a:cxn>
              <a:cxn ang="0">
                <a:pos x="1" y="5"/>
              </a:cxn>
              <a:cxn ang="0">
                <a:pos x="0" y="3"/>
              </a:cxn>
              <a:cxn ang="0">
                <a:pos x="0" y="1"/>
              </a:cxn>
              <a:cxn ang="0">
                <a:pos x="6" y="0"/>
              </a:cxn>
              <a:cxn ang="0">
                <a:pos x="8" y="1"/>
              </a:cxn>
              <a:cxn ang="0">
                <a:pos x="8" y="5"/>
              </a:cxn>
              <a:cxn ang="0">
                <a:pos x="10" y="5"/>
              </a:cxn>
              <a:cxn ang="0">
                <a:pos x="13" y="5"/>
              </a:cxn>
              <a:cxn ang="0">
                <a:pos x="15" y="5"/>
              </a:cxn>
              <a:cxn ang="0">
                <a:pos x="18" y="6"/>
              </a:cxn>
              <a:cxn ang="0">
                <a:pos x="20" y="8"/>
              </a:cxn>
              <a:cxn ang="0">
                <a:pos x="21" y="11"/>
              </a:cxn>
              <a:cxn ang="0">
                <a:pos x="23" y="11"/>
              </a:cxn>
              <a:cxn ang="0">
                <a:pos x="25" y="13"/>
              </a:cxn>
              <a:cxn ang="0">
                <a:pos x="23" y="13"/>
              </a:cxn>
              <a:cxn ang="0">
                <a:pos x="21" y="13"/>
              </a:cxn>
              <a:cxn ang="0">
                <a:pos x="21" y="15"/>
              </a:cxn>
              <a:cxn ang="0">
                <a:pos x="23" y="13"/>
              </a:cxn>
              <a:cxn ang="0">
                <a:pos x="23" y="16"/>
              </a:cxn>
              <a:cxn ang="0">
                <a:pos x="26" y="15"/>
              </a:cxn>
              <a:cxn ang="0">
                <a:pos x="28" y="16"/>
              </a:cxn>
              <a:cxn ang="0">
                <a:pos x="28" y="18"/>
              </a:cxn>
              <a:cxn ang="0">
                <a:pos x="31" y="18"/>
              </a:cxn>
              <a:cxn ang="0">
                <a:pos x="31" y="20"/>
              </a:cxn>
              <a:cxn ang="0">
                <a:pos x="30" y="21"/>
              </a:cxn>
              <a:cxn ang="0">
                <a:pos x="31" y="23"/>
              </a:cxn>
              <a:cxn ang="0">
                <a:pos x="33" y="21"/>
              </a:cxn>
              <a:cxn ang="0">
                <a:pos x="35" y="26"/>
              </a:cxn>
              <a:cxn ang="0">
                <a:pos x="35" y="28"/>
              </a:cxn>
              <a:cxn ang="0">
                <a:pos x="33" y="30"/>
              </a:cxn>
              <a:cxn ang="0">
                <a:pos x="31" y="30"/>
              </a:cxn>
              <a:cxn ang="0">
                <a:pos x="31" y="28"/>
              </a:cxn>
              <a:cxn ang="0">
                <a:pos x="28" y="26"/>
              </a:cxn>
              <a:cxn ang="0">
                <a:pos x="25" y="26"/>
              </a:cxn>
              <a:cxn ang="0">
                <a:pos x="26" y="25"/>
              </a:cxn>
              <a:cxn ang="0">
                <a:pos x="23" y="23"/>
              </a:cxn>
              <a:cxn ang="0">
                <a:pos x="21" y="21"/>
              </a:cxn>
              <a:cxn ang="0">
                <a:pos x="21" y="23"/>
              </a:cxn>
              <a:cxn ang="0">
                <a:pos x="20" y="21"/>
              </a:cxn>
              <a:cxn ang="0">
                <a:pos x="18" y="23"/>
              </a:cxn>
              <a:cxn ang="0">
                <a:pos x="18" y="21"/>
              </a:cxn>
              <a:cxn ang="0">
                <a:pos x="16" y="23"/>
              </a:cxn>
              <a:cxn ang="0">
                <a:pos x="15" y="23"/>
              </a:cxn>
              <a:cxn ang="0">
                <a:pos x="13" y="21"/>
              </a:cxn>
              <a:cxn ang="0">
                <a:pos x="16" y="20"/>
              </a:cxn>
              <a:cxn ang="0">
                <a:pos x="18" y="20"/>
              </a:cxn>
              <a:cxn ang="0">
                <a:pos x="13" y="16"/>
              </a:cxn>
              <a:cxn ang="0">
                <a:pos x="13" y="15"/>
              </a:cxn>
              <a:cxn ang="0">
                <a:pos x="11" y="16"/>
              </a:cxn>
              <a:cxn ang="0">
                <a:pos x="10" y="16"/>
              </a:cxn>
              <a:cxn ang="0">
                <a:pos x="10" y="15"/>
              </a:cxn>
              <a:cxn ang="0">
                <a:pos x="10" y="11"/>
              </a:cxn>
              <a:cxn ang="0">
                <a:pos x="10" y="10"/>
              </a:cxn>
              <a:cxn ang="0">
                <a:pos x="8" y="8"/>
              </a:cxn>
              <a:cxn ang="0">
                <a:pos x="6" y="6"/>
              </a:cxn>
              <a:cxn ang="0">
                <a:pos x="6" y="5"/>
              </a:cxn>
              <a:cxn ang="0">
                <a:pos x="5" y="5"/>
              </a:cxn>
              <a:cxn ang="0">
                <a:pos x="5" y="5"/>
              </a:cxn>
              <a:cxn ang="0">
                <a:pos x="5" y="5"/>
              </a:cxn>
            </a:cxnLst>
            <a:rect l="0" t="0" r="r" b="b"/>
            <a:pathLst>
              <a:path w="35" h="30">
                <a:moveTo>
                  <a:pt x="5" y="5"/>
                </a:moveTo>
                <a:lnTo>
                  <a:pt x="5" y="5"/>
                </a:lnTo>
                <a:lnTo>
                  <a:pt x="1" y="5"/>
                </a:lnTo>
                <a:lnTo>
                  <a:pt x="0" y="3"/>
                </a:lnTo>
                <a:lnTo>
                  <a:pt x="0" y="1"/>
                </a:lnTo>
                <a:lnTo>
                  <a:pt x="6" y="0"/>
                </a:lnTo>
                <a:lnTo>
                  <a:pt x="8" y="1"/>
                </a:lnTo>
                <a:lnTo>
                  <a:pt x="8" y="5"/>
                </a:lnTo>
                <a:lnTo>
                  <a:pt x="10" y="5"/>
                </a:lnTo>
                <a:lnTo>
                  <a:pt x="13" y="5"/>
                </a:lnTo>
                <a:lnTo>
                  <a:pt x="15" y="5"/>
                </a:lnTo>
                <a:lnTo>
                  <a:pt x="18" y="6"/>
                </a:lnTo>
                <a:lnTo>
                  <a:pt x="20" y="8"/>
                </a:lnTo>
                <a:lnTo>
                  <a:pt x="21" y="11"/>
                </a:lnTo>
                <a:lnTo>
                  <a:pt x="23" y="11"/>
                </a:lnTo>
                <a:lnTo>
                  <a:pt x="25" y="13"/>
                </a:lnTo>
                <a:lnTo>
                  <a:pt x="23" y="13"/>
                </a:lnTo>
                <a:lnTo>
                  <a:pt x="21" y="13"/>
                </a:lnTo>
                <a:lnTo>
                  <a:pt x="21" y="15"/>
                </a:lnTo>
                <a:lnTo>
                  <a:pt x="23" y="13"/>
                </a:lnTo>
                <a:lnTo>
                  <a:pt x="23" y="16"/>
                </a:lnTo>
                <a:lnTo>
                  <a:pt x="26" y="15"/>
                </a:lnTo>
                <a:lnTo>
                  <a:pt x="28" y="16"/>
                </a:lnTo>
                <a:lnTo>
                  <a:pt x="28" y="18"/>
                </a:lnTo>
                <a:lnTo>
                  <a:pt x="31" y="18"/>
                </a:lnTo>
                <a:lnTo>
                  <a:pt x="31" y="20"/>
                </a:lnTo>
                <a:lnTo>
                  <a:pt x="30" y="21"/>
                </a:lnTo>
                <a:lnTo>
                  <a:pt x="31" y="23"/>
                </a:lnTo>
                <a:lnTo>
                  <a:pt x="33" y="21"/>
                </a:lnTo>
                <a:lnTo>
                  <a:pt x="35" y="26"/>
                </a:lnTo>
                <a:lnTo>
                  <a:pt x="35" y="28"/>
                </a:lnTo>
                <a:lnTo>
                  <a:pt x="33" y="30"/>
                </a:lnTo>
                <a:lnTo>
                  <a:pt x="31" y="30"/>
                </a:lnTo>
                <a:lnTo>
                  <a:pt x="31" y="28"/>
                </a:lnTo>
                <a:lnTo>
                  <a:pt x="28" y="26"/>
                </a:lnTo>
                <a:lnTo>
                  <a:pt x="25" y="26"/>
                </a:lnTo>
                <a:lnTo>
                  <a:pt x="26" y="25"/>
                </a:lnTo>
                <a:lnTo>
                  <a:pt x="23" y="23"/>
                </a:lnTo>
                <a:lnTo>
                  <a:pt x="21" y="21"/>
                </a:lnTo>
                <a:lnTo>
                  <a:pt x="21" y="23"/>
                </a:lnTo>
                <a:lnTo>
                  <a:pt x="20" y="21"/>
                </a:lnTo>
                <a:lnTo>
                  <a:pt x="18" y="23"/>
                </a:lnTo>
                <a:lnTo>
                  <a:pt x="18" y="21"/>
                </a:lnTo>
                <a:lnTo>
                  <a:pt x="16" y="23"/>
                </a:lnTo>
                <a:lnTo>
                  <a:pt x="15" y="23"/>
                </a:lnTo>
                <a:lnTo>
                  <a:pt x="13" y="21"/>
                </a:lnTo>
                <a:lnTo>
                  <a:pt x="16" y="20"/>
                </a:lnTo>
                <a:lnTo>
                  <a:pt x="18" y="20"/>
                </a:lnTo>
                <a:lnTo>
                  <a:pt x="13" y="16"/>
                </a:lnTo>
                <a:lnTo>
                  <a:pt x="13" y="15"/>
                </a:lnTo>
                <a:lnTo>
                  <a:pt x="11" y="16"/>
                </a:lnTo>
                <a:lnTo>
                  <a:pt x="10" y="16"/>
                </a:lnTo>
                <a:lnTo>
                  <a:pt x="10" y="15"/>
                </a:lnTo>
                <a:lnTo>
                  <a:pt x="10" y="11"/>
                </a:lnTo>
                <a:lnTo>
                  <a:pt x="10" y="10"/>
                </a:lnTo>
                <a:lnTo>
                  <a:pt x="8" y="8"/>
                </a:lnTo>
                <a:lnTo>
                  <a:pt x="6" y="6"/>
                </a:lnTo>
                <a:lnTo>
                  <a:pt x="6" y="5"/>
                </a:lnTo>
                <a:lnTo>
                  <a:pt x="5" y="5"/>
                </a:lnTo>
                <a:lnTo>
                  <a:pt x="5" y="5"/>
                </a:lnTo>
                <a:lnTo>
                  <a:pt x="5" y="5"/>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08" name="Freeform 347"/>
          <p:cNvSpPr>
            <a:spLocks/>
          </p:cNvSpPr>
          <p:nvPr/>
        </p:nvSpPr>
        <p:spPr bwMode="auto">
          <a:xfrm>
            <a:off x="5437405" y="3886789"/>
            <a:ext cx="36463" cy="32371"/>
          </a:xfrm>
          <a:custGeom>
            <a:avLst/>
            <a:gdLst/>
            <a:ahLst/>
            <a:cxnLst>
              <a:cxn ang="0">
                <a:pos x="5" y="5"/>
              </a:cxn>
              <a:cxn ang="0">
                <a:pos x="5" y="5"/>
              </a:cxn>
              <a:cxn ang="0">
                <a:pos x="1" y="5"/>
              </a:cxn>
              <a:cxn ang="0">
                <a:pos x="0" y="3"/>
              </a:cxn>
              <a:cxn ang="0">
                <a:pos x="0" y="1"/>
              </a:cxn>
              <a:cxn ang="0">
                <a:pos x="6" y="0"/>
              </a:cxn>
              <a:cxn ang="0">
                <a:pos x="8" y="1"/>
              </a:cxn>
              <a:cxn ang="0">
                <a:pos x="8" y="5"/>
              </a:cxn>
              <a:cxn ang="0">
                <a:pos x="10" y="5"/>
              </a:cxn>
              <a:cxn ang="0">
                <a:pos x="13" y="5"/>
              </a:cxn>
              <a:cxn ang="0">
                <a:pos x="15" y="5"/>
              </a:cxn>
              <a:cxn ang="0">
                <a:pos x="18" y="6"/>
              </a:cxn>
              <a:cxn ang="0">
                <a:pos x="20" y="8"/>
              </a:cxn>
              <a:cxn ang="0">
                <a:pos x="21" y="11"/>
              </a:cxn>
              <a:cxn ang="0">
                <a:pos x="23" y="11"/>
              </a:cxn>
              <a:cxn ang="0">
                <a:pos x="25" y="13"/>
              </a:cxn>
              <a:cxn ang="0">
                <a:pos x="23" y="13"/>
              </a:cxn>
              <a:cxn ang="0">
                <a:pos x="21" y="13"/>
              </a:cxn>
              <a:cxn ang="0">
                <a:pos x="21" y="15"/>
              </a:cxn>
              <a:cxn ang="0">
                <a:pos x="23" y="13"/>
              </a:cxn>
              <a:cxn ang="0">
                <a:pos x="23" y="16"/>
              </a:cxn>
              <a:cxn ang="0">
                <a:pos x="26" y="15"/>
              </a:cxn>
              <a:cxn ang="0">
                <a:pos x="28" y="16"/>
              </a:cxn>
              <a:cxn ang="0">
                <a:pos x="28" y="18"/>
              </a:cxn>
              <a:cxn ang="0">
                <a:pos x="31" y="18"/>
              </a:cxn>
              <a:cxn ang="0">
                <a:pos x="31" y="20"/>
              </a:cxn>
              <a:cxn ang="0">
                <a:pos x="30" y="21"/>
              </a:cxn>
              <a:cxn ang="0">
                <a:pos x="31" y="23"/>
              </a:cxn>
              <a:cxn ang="0">
                <a:pos x="33" y="21"/>
              </a:cxn>
              <a:cxn ang="0">
                <a:pos x="35" y="26"/>
              </a:cxn>
              <a:cxn ang="0">
                <a:pos x="35" y="28"/>
              </a:cxn>
              <a:cxn ang="0">
                <a:pos x="33" y="30"/>
              </a:cxn>
              <a:cxn ang="0">
                <a:pos x="31" y="30"/>
              </a:cxn>
              <a:cxn ang="0">
                <a:pos x="31" y="28"/>
              </a:cxn>
              <a:cxn ang="0">
                <a:pos x="28" y="26"/>
              </a:cxn>
              <a:cxn ang="0">
                <a:pos x="25" y="26"/>
              </a:cxn>
              <a:cxn ang="0">
                <a:pos x="26" y="25"/>
              </a:cxn>
              <a:cxn ang="0">
                <a:pos x="23" y="23"/>
              </a:cxn>
              <a:cxn ang="0">
                <a:pos x="21" y="21"/>
              </a:cxn>
              <a:cxn ang="0">
                <a:pos x="21" y="23"/>
              </a:cxn>
              <a:cxn ang="0">
                <a:pos x="20" y="21"/>
              </a:cxn>
              <a:cxn ang="0">
                <a:pos x="18" y="23"/>
              </a:cxn>
              <a:cxn ang="0">
                <a:pos x="18" y="21"/>
              </a:cxn>
              <a:cxn ang="0">
                <a:pos x="16" y="23"/>
              </a:cxn>
              <a:cxn ang="0">
                <a:pos x="15" y="23"/>
              </a:cxn>
              <a:cxn ang="0">
                <a:pos x="13" y="21"/>
              </a:cxn>
              <a:cxn ang="0">
                <a:pos x="16" y="20"/>
              </a:cxn>
              <a:cxn ang="0">
                <a:pos x="18" y="20"/>
              </a:cxn>
              <a:cxn ang="0">
                <a:pos x="13" y="16"/>
              </a:cxn>
              <a:cxn ang="0">
                <a:pos x="13" y="15"/>
              </a:cxn>
              <a:cxn ang="0">
                <a:pos x="11" y="16"/>
              </a:cxn>
              <a:cxn ang="0">
                <a:pos x="10" y="16"/>
              </a:cxn>
              <a:cxn ang="0">
                <a:pos x="10" y="15"/>
              </a:cxn>
              <a:cxn ang="0">
                <a:pos x="10" y="11"/>
              </a:cxn>
              <a:cxn ang="0">
                <a:pos x="10" y="10"/>
              </a:cxn>
              <a:cxn ang="0">
                <a:pos x="8" y="8"/>
              </a:cxn>
              <a:cxn ang="0">
                <a:pos x="6" y="6"/>
              </a:cxn>
              <a:cxn ang="0">
                <a:pos x="6" y="5"/>
              </a:cxn>
              <a:cxn ang="0">
                <a:pos x="5" y="5"/>
              </a:cxn>
              <a:cxn ang="0">
                <a:pos x="5" y="5"/>
              </a:cxn>
              <a:cxn ang="0">
                <a:pos x="5" y="5"/>
              </a:cxn>
            </a:cxnLst>
            <a:rect l="0" t="0" r="r" b="b"/>
            <a:pathLst>
              <a:path w="35" h="30">
                <a:moveTo>
                  <a:pt x="5" y="5"/>
                </a:moveTo>
                <a:lnTo>
                  <a:pt x="5" y="5"/>
                </a:lnTo>
                <a:lnTo>
                  <a:pt x="1" y="5"/>
                </a:lnTo>
                <a:lnTo>
                  <a:pt x="0" y="3"/>
                </a:lnTo>
                <a:lnTo>
                  <a:pt x="0" y="1"/>
                </a:lnTo>
                <a:lnTo>
                  <a:pt x="6" y="0"/>
                </a:lnTo>
                <a:lnTo>
                  <a:pt x="8" y="1"/>
                </a:lnTo>
                <a:lnTo>
                  <a:pt x="8" y="5"/>
                </a:lnTo>
                <a:lnTo>
                  <a:pt x="10" y="5"/>
                </a:lnTo>
                <a:lnTo>
                  <a:pt x="13" y="5"/>
                </a:lnTo>
                <a:lnTo>
                  <a:pt x="15" y="5"/>
                </a:lnTo>
                <a:lnTo>
                  <a:pt x="18" y="6"/>
                </a:lnTo>
                <a:lnTo>
                  <a:pt x="20" y="8"/>
                </a:lnTo>
                <a:lnTo>
                  <a:pt x="21" y="11"/>
                </a:lnTo>
                <a:lnTo>
                  <a:pt x="23" y="11"/>
                </a:lnTo>
                <a:lnTo>
                  <a:pt x="25" y="13"/>
                </a:lnTo>
                <a:lnTo>
                  <a:pt x="23" y="13"/>
                </a:lnTo>
                <a:lnTo>
                  <a:pt x="21" y="13"/>
                </a:lnTo>
                <a:lnTo>
                  <a:pt x="21" y="15"/>
                </a:lnTo>
                <a:lnTo>
                  <a:pt x="23" y="13"/>
                </a:lnTo>
                <a:lnTo>
                  <a:pt x="23" y="16"/>
                </a:lnTo>
                <a:lnTo>
                  <a:pt x="26" y="15"/>
                </a:lnTo>
                <a:lnTo>
                  <a:pt x="28" y="16"/>
                </a:lnTo>
                <a:lnTo>
                  <a:pt x="28" y="18"/>
                </a:lnTo>
                <a:lnTo>
                  <a:pt x="31" y="18"/>
                </a:lnTo>
                <a:lnTo>
                  <a:pt x="31" y="20"/>
                </a:lnTo>
                <a:lnTo>
                  <a:pt x="30" y="21"/>
                </a:lnTo>
                <a:lnTo>
                  <a:pt x="31" y="23"/>
                </a:lnTo>
                <a:lnTo>
                  <a:pt x="33" y="21"/>
                </a:lnTo>
                <a:lnTo>
                  <a:pt x="35" y="26"/>
                </a:lnTo>
                <a:lnTo>
                  <a:pt x="35" y="28"/>
                </a:lnTo>
                <a:lnTo>
                  <a:pt x="33" y="30"/>
                </a:lnTo>
                <a:lnTo>
                  <a:pt x="31" y="30"/>
                </a:lnTo>
                <a:lnTo>
                  <a:pt x="31" y="28"/>
                </a:lnTo>
                <a:lnTo>
                  <a:pt x="28" y="26"/>
                </a:lnTo>
                <a:lnTo>
                  <a:pt x="25" y="26"/>
                </a:lnTo>
                <a:lnTo>
                  <a:pt x="26" y="25"/>
                </a:lnTo>
                <a:lnTo>
                  <a:pt x="23" y="23"/>
                </a:lnTo>
                <a:lnTo>
                  <a:pt x="21" y="21"/>
                </a:lnTo>
                <a:lnTo>
                  <a:pt x="21" y="23"/>
                </a:lnTo>
                <a:lnTo>
                  <a:pt x="20" y="21"/>
                </a:lnTo>
                <a:lnTo>
                  <a:pt x="18" y="23"/>
                </a:lnTo>
                <a:lnTo>
                  <a:pt x="18" y="21"/>
                </a:lnTo>
                <a:lnTo>
                  <a:pt x="16" y="23"/>
                </a:lnTo>
                <a:lnTo>
                  <a:pt x="15" y="23"/>
                </a:lnTo>
                <a:lnTo>
                  <a:pt x="13" y="21"/>
                </a:lnTo>
                <a:lnTo>
                  <a:pt x="16" y="20"/>
                </a:lnTo>
                <a:lnTo>
                  <a:pt x="18" y="20"/>
                </a:lnTo>
                <a:lnTo>
                  <a:pt x="13" y="16"/>
                </a:lnTo>
                <a:lnTo>
                  <a:pt x="13" y="15"/>
                </a:lnTo>
                <a:lnTo>
                  <a:pt x="11" y="16"/>
                </a:lnTo>
                <a:lnTo>
                  <a:pt x="10" y="16"/>
                </a:lnTo>
                <a:lnTo>
                  <a:pt x="10" y="15"/>
                </a:lnTo>
                <a:lnTo>
                  <a:pt x="10" y="11"/>
                </a:lnTo>
                <a:lnTo>
                  <a:pt x="10" y="10"/>
                </a:lnTo>
                <a:lnTo>
                  <a:pt x="8" y="8"/>
                </a:lnTo>
                <a:lnTo>
                  <a:pt x="6" y="6"/>
                </a:lnTo>
                <a:lnTo>
                  <a:pt x="6" y="5"/>
                </a:lnTo>
                <a:lnTo>
                  <a:pt x="5" y="5"/>
                </a:lnTo>
                <a:lnTo>
                  <a:pt x="5" y="5"/>
                </a:lnTo>
                <a:lnTo>
                  <a:pt x="5" y="5"/>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09" name="Freeform 348"/>
          <p:cNvSpPr>
            <a:spLocks/>
          </p:cNvSpPr>
          <p:nvPr/>
        </p:nvSpPr>
        <p:spPr bwMode="auto">
          <a:xfrm>
            <a:off x="5442615" y="3908369"/>
            <a:ext cx="3125" cy="1079"/>
          </a:xfrm>
          <a:custGeom>
            <a:avLst/>
            <a:gdLst/>
            <a:ahLst/>
            <a:cxnLst>
              <a:cxn ang="0">
                <a:pos x="3" y="1"/>
              </a:cxn>
              <a:cxn ang="0">
                <a:pos x="0" y="0"/>
              </a:cxn>
              <a:cxn ang="0">
                <a:pos x="3" y="0"/>
              </a:cxn>
              <a:cxn ang="0">
                <a:pos x="3" y="1"/>
              </a:cxn>
            </a:cxnLst>
            <a:rect l="0" t="0" r="r" b="b"/>
            <a:pathLst>
              <a:path w="3" h="1">
                <a:moveTo>
                  <a:pt x="3" y="1"/>
                </a:moveTo>
                <a:lnTo>
                  <a:pt x="0" y="0"/>
                </a:lnTo>
                <a:lnTo>
                  <a:pt x="3" y="0"/>
                </a:lnTo>
                <a:lnTo>
                  <a:pt x="3" y="1"/>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10" name="Freeform 349"/>
          <p:cNvSpPr>
            <a:spLocks/>
          </p:cNvSpPr>
          <p:nvPr/>
        </p:nvSpPr>
        <p:spPr bwMode="auto">
          <a:xfrm>
            <a:off x="5442615" y="3908369"/>
            <a:ext cx="3125" cy="1079"/>
          </a:xfrm>
          <a:custGeom>
            <a:avLst/>
            <a:gdLst/>
            <a:ahLst/>
            <a:cxnLst>
              <a:cxn ang="0">
                <a:pos x="3" y="1"/>
              </a:cxn>
              <a:cxn ang="0">
                <a:pos x="0" y="0"/>
              </a:cxn>
              <a:cxn ang="0">
                <a:pos x="3" y="0"/>
              </a:cxn>
              <a:cxn ang="0">
                <a:pos x="3" y="1"/>
              </a:cxn>
            </a:cxnLst>
            <a:rect l="0" t="0" r="r" b="b"/>
            <a:pathLst>
              <a:path w="3" h="1">
                <a:moveTo>
                  <a:pt x="3" y="1"/>
                </a:moveTo>
                <a:lnTo>
                  <a:pt x="0" y="0"/>
                </a:lnTo>
                <a:lnTo>
                  <a:pt x="3" y="0"/>
                </a:lnTo>
                <a:lnTo>
                  <a:pt x="3" y="1"/>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11" name="Freeform 350"/>
          <p:cNvSpPr>
            <a:spLocks/>
          </p:cNvSpPr>
          <p:nvPr/>
        </p:nvSpPr>
        <p:spPr bwMode="auto">
          <a:xfrm>
            <a:off x="5442615" y="3898658"/>
            <a:ext cx="3125" cy="4316"/>
          </a:xfrm>
          <a:custGeom>
            <a:avLst/>
            <a:gdLst/>
            <a:ahLst/>
            <a:cxnLst>
              <a:cxn ang="0">
                <a:pos x="3" y="0"/>
              </a:cxn>
              <a:cxn ang="0">
                <a:pos x="1" y="2"/>
              </a:cxn>
              <a:cxn ang="0">
                <a:pos x="1" y="4"/>
              </a:cxn>
              <a:cxn ang="0">
                <a:pos x="0" y="4"/>
              </a:cxn>
              <a:cxn ang="0">
                <a:pos x="0" y="2"/>
              </a:cxn>
              <a:cxn ang="0">
                <a:pos x="1" y="2"/>
              </a:cxn>
              <a:cxn ang="0">
                <a:pos x="3" y="0"/>
              </a:cxn>
            </a:cxnLst>
            <a:rect l="0" t="0" r="r" b="b"/>
            <a:pathLst>
              <a:path w="3" h="4">
                <a:moveTo>
                  <a:pt x="3" y="0"/>
                </a:moveTo>
                <a:lnTo>
                  <a:pt x="1" y="2"/>
                </a:lnTo>
                <a:lnTo>
                  <a:pt x="1" y="4"/>
                </a:lnTo>
                <a:lnTo>
                  <a:pt x="0" y="4"/>
                </a:lnTo>
                <a:lnTo>
                  <a:pt x="0" y="2"/>
                </a:lnTo>
                <a:lnTo>
                  <a:pt x="1" y="2"/>
                </a:lnTo>
                <a:lnTo>
                  <a:pt x="3"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12" name="Freeform 351"/>
          <p:cNvSpPr>
            <a:spLocks/>
          </p:cNvSpPr>
          <p:nvPr/>
        </p:nvSpPr>
        <p:spPr bwMode="auto">
          <a:xfrm>
            <a:off x="5442615" y="3898658"/>
            <a:ext cx="3125" cy="4316"/>
          </a:xfrm>
          <a:custGeom>
            <a:avLst/>
            <a:gdLst/>
            <a:ahLst/>
            <a:cxnLst>
              <a:cxn ang="0">
                <a:pos x="3" y="0"/>
              </a:cxn>
              <a:cxn ang="0">
                <a:pos x="1" y="2"/>
              </a:cxn>
              <a:cxn ang="0">
                <a:pos x="1" y="4"/>
              </a:cxn>
              <a:cxn ang="0">
                <a:pos x="0" y="4"/>
              </a:cxn>
              <a:cxn ang="0">
                <a:pos x="0" y="2"/>
              </a:cxn>
              <a:cxn ang="0">
                <a:pos x="1" y="2"/>
              </a:cxn>
              <a:cxn ang="0">
                <a:pos x="3" y="0"/>
              </a:cxn>
            </a:cxnLst>
            <a:rect l="0" t="0" r="r" b="b"/>
            <a:pathLst>
              <a:path w="3" h="4">
                <a:moveTo>
                  <a:pt x="3" y="0"/>
                </a:moveTo>
                <a:lnTo>
                  <a:pt x="1" y="2"/>
                </a:lnTo>
                <a:lnTo>
                  <a:pt x="1" y="4"/>
                </a:lnTo>
                <a:lnTo>
                  <a:pt x="0" y="4"/>
                </a:lnTo>
                <a:lnTo>
                  <a:pt x="0" y="2"/>
                </a:lnTo>
                <a:lnTo>
                  <a:pt x="1" y="2"/>
                </a:lnTo>
                <a:lnTo>
                  <a:pt x="3"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13" name="Freeform 352"/>
          <p:cNvSpPr>
            <a:spLocks/>
          </p:cNvSpPr>
          <p:nvPr/>
        </p:nvSpPr>
        <p:spPr bwMode="auto">
          <a:xfrm>
            <a:off x="5445740" y="3908369"/>
            <a:ext cx="2083" cy="1079"/>
          </a:xfrm>
          <a:custGeom>
            <a:avLst/>
            <a:gdLst/>
            <a:ahLst/>
            <a:cxnLst>
              <a:cxn ang="0">
                <a:pos x="0" y="0"/>
              </a:cxn>
              <a:cxn ang="0">
                <a:pos x="2" y="1"/>
              </a:cxn>
              <a:cxn ang="0">
                <a:pos x="0" y="0"/>
              </a:cxn>
              <a:cxn ang="0">
                <a:pos x="0" y="0"/>
              </a:cxn>
            </a:cxnLst>
            <a:rect l="0" t="0" r="r" b="b"/>
            <a:pathLst>
              <a:path w="2" h="1">
                <a:moveTo>
                  <a:pt x="0" y="0"/>
                </a:moveTo>
                <a:lnTo>
                  <a:pt x="2" y="1"/>
                </a:lnTo>
                <a:lnTo>
                  <a:pt x="0" y="0"/>
                </a:lnTo>
                <a:lnTo>
                  <a:pt x="0"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14" name="Freeform 353"/>
          <p:cNvSpPr>
            <a:spLocks/>
          </p:cNvSpPr>
          <p:nvPr/>
        </p:nvSpPr>
        <p:spPr bwMode="auto">
          <a:xfrm>
            <a:off x="5445740" y="3908369"/>
            <a:ext cx="2083" cy="1079"/>
          </a:xfrm>
          <a:custGeom>
            <a:avLst/>
            <a:gdLst/>
            <a:ahLst/>
            <a:cxnLst>
              <a:cxn ang="0">
                <a:pos x="0" y="0"/>
              </a:cxn>
              <a:cxn ang="0">
                <a:pos x="2" y="1"/>
              </a:cxn>
              <a:cxn ang="0">
                <a:pos x="0" y="0"/>
              </a:cxn>
              <a:cxn ang="0">
                <a:pos x="0" y="0"/>
              </a:cxn>
            </a:cxnLst>
            <a:rect l="0" t="0" r="r" b="b"/>
            <a:pathLst>
              <a:path w="2" h="1">
                <a:moveTo>
                  <a:pt x="0" y="0"/>
                </a:moveTo>
                <a:lnTo>
                  <a:pt x="2" y="1"/>
                </a:lnTo>
                <a:lnTo>
                  <a:pt x="0" y="0"/>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15" name="Freeform 354"/>
          <p:cNvSpPr>
            <a:spLocks/>
          </p:cNvSpPr>
          <p:nvPr/>
        </p:nvSpPr>
        <p:spPr bwMode="auto">
          <a:xfrm>
            <a:off x="5443656" y="3897579"/>
            <a:ext cx="4168" cy="1079"/>
          </a:xfrm>
          <a:custGeom>
            <a:avLst/>
            <a:gdLst/>
            <a:ahLst/>
            <a:cxnLst>
              <a:cxn ang="0">
                <a:pos x="2" y="0"/>
              </a:cxn>
              <a:cxn ang="0">
                <a:pos x="4" y="1"/>
              </a:cxn>
              <a:cxn ang="0">
                <a:pos x="0" y="0"/>
              </a:cxn>
              <a:cxn ang="0">
                <a:pos x="2" y="0"/>
              </a:cxn>
            </a:cxnLst>
            <a:rect l="0" t="0" r="r" b="b"/>
            <a:pathLst>
              <a:path w="4" h="1">
                <a:moveTo>
                  <a:pt x="2" y="0"/>
                </a:moveTo>
                <a:lnTo>
                  <a:pt x="4" y="1"/>
                </a:lnTo>
                <a:lnTo>
                  <a:pt x="0" y="0"/>
                </a:lnTo>
                <a:lnTo>
                  <a:pt x="2"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16" name="Freeform 355"/>
          <p:cNvSpPr>
            <a:spLocks/>
          </p:cNvSpPr>
          <p:nvPr/>
        </p:nvSpPr>
        <p:spPr bwMode="auto">
          <a:xfrm>
            <a:off x="5443656" y="3897579"/>
            <a:ext cx="4168" cy="1079"/>
          </a:xfrm>
          <a:custGeom>
            <a:avLst/>
            <a:gdLst/>
            <a:ahLst/>
            <a:cxnLst>
              <a:cxn ang="0">
                <a:pos x="2" y="0"/>
              </a:cxn>
              <a:cxn ang="0">
                <a:pos x="4" y="1"/>
              </a:cxn>
              <a:cxn ang="0">
                <a:pos x="0" y="0"/>
              </a:cxn>
              <a:cxn ang="0">
                <a:pos x="2" y="0"/>
              </a:cxn>
            </a:cxnLst>
            <a:rect l="0" t="0" r="r" b="b"/>
            <a:pathLst>
              <a:path w="4" h="1">
                <a:moveTo>
                  <a:pt x="2" y="0"/>
                </a:moveTo>
                <a:lnTo>
                  <a:pt x="4" y="1"/>
                </a:lnTo>
                <a:lnTo>
                  <a:pt x="0" y="0"/>
                </a:lnTo>
                <a:lnTo>
                  <a:pt x="2"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17" name="Freeform 356"/>
          <p:cNvSpPr>
            <a:spLocks/>
          </p:cNvSpPr>
          <p:nvPr/>
        </p:nvSpPr>
        <p:spPr bwMode="auto">
          <a:xfrm>
            <a:off x="5443656" y="3881394"/>
            <a:ext cx="5209" cy="5395"/>
          </a:xfrm>
          <a:custGeom>
            <a:avLst/>
            <a:gdLst/>
            <a:ahLst/>
            <a:cxnLst>
              <a:cxn ang="0">
                <a:pos x="4" y="0"/>
              </a:cxn>
              <a:cxn ang="0">
                <a:pos x="5" y="1"/>
              </a:cxn>
              <a:cxn ang="0">
                <a:pos x="5" y="3"/>
              </a:cxn>
              <a:cxn ang="0">
                <a:pos x="4" y="5"/>
              </a:cxn>
              <a:cxn ang="0">
                <a:pos x="0" y="3"/>
              </a:cxn>
              <a:cxn ang="0">
                <a:pos x="0" y="1"/>
              </a:cxn>
              <a:cxn ang="0">
                <a:pos x="4" y="0"/>
              </a:cxn>
            </a:cxnLst>
            <a:rect l="0" t="0" r="r" b="b"/>
            <a:pathLst>
              <a:path w="5" h="5">
                <a:moveTo>
                  <a:pt x="4" y="0"/>
                </a:moveTo>
                <a:lnTo>
                  <a:pt x="5" y="1"/>
                </a:lnTo>
                <a:lnTo>
                  <a:pt x="5" y="3"/>
                </a:lnTo>
                <a:lnTo>
                  <a:pt x="4" y="5"/>
                </a:lnTo>
                <a:lnTo>
                  <a:pt x="0" y="3"/>
                </a:lnTo>
                <a:lnTo>
                  <a:pt x="0" y="1"/>
                </a:lnTo>
                <a:lnTo>
                  <a:pt x="4"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18" name="Freeform 357"/>
          <p:cNvSpPr>
            <a:spLocks/>
          </p:cNvSpPr>
          <p:nvPr/>
        </p:nvSpPr>
        <p:spPr bwMode="auto">
          <a:xfrm>
            <a:off x="5443656" y="3881394"/>
            <a:ext cx="5209" cy="5395"/>
          </a:xfrm>
          <a:custGeom>
            <a:avLst/>
            <a:gdLst/>
            <a:ahLst/>
            <a:cxnLst>
              <a:cxn ang="0">
                <a:pos x="4" y="0"/>
              </a:cxn>
              <a:cxn ang="0">
                <a:pos x="5" y="1"/>
              </a:cxn>
              <a:cxn ang="0">
                <a:pos x="5" y="3"/>
              </a:cxn>
              <a:cxn ang="0">
                <a:pos x="4" y="5"/>
              </a:cxn>
              <a:cxn ang="0">
                <a:pos x="0" y="3"/>
              </a:cxn>
              <a:cxn ang="0">
                <a:pos x="0" y="1"/>
              </a:cxn>
              <a:cxn ang="0">
                <a:pos x="4" y="0"/>
              </a:cxn>
            </a:cxnLst>
            <a:rect l="0" t="0" r="r" b="b"/>
            <a:pathLst>
              <a:path w="5" h="5">
                <a:moveTo>
                  <a:pt x="4" y="0"/>
                </a:moveTo>
                <a:lnTo>
                  <a:pt x="5" y="1"/>
                </a:lnTo>
                <a:lnTo>
                  <a:pt x="5" y="3"/>
                </a:lnTo>
                <a:lnTo>
                  <a:pt x="4" y="5"/>
                </a:lnTo>
                <a:lnTo>
                  <a:pt x="0" y="3"/>
                </a:lnTo>
                <a:lnTo>
                  <a:pt x="0" y="1"/>
                </a:lnTo>
                <a:lnTo>
                  <a:pt x="4"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19" name="Freeform 358"/>
          <p:cNvSpPr>
            <a:spLocks/>
          </p:cNvSpPr>
          <p:nvPr/>
        </p:nvSpPr>
        <p:spPr bwMode="auto">
          <a:xfrm>
            <a:off x="5445740" y="3909449"/>
            <a:ext cx="2083" cy="5395"/>
          </a:xfrm>
          <a:custGeom>
            <a:avLst/>
            <a:gdLst/>
            <a:ahLst/>
            <a:cxnLst>
              <a:cxn ang="0">
                <a:pos x="2" y="0"/>
              </a:cxn>
              <a:cxn ang="0">
                <a:pos x="2" y="2"/>
              </a:cxn>
              <a:cxn ang="0">
                <a:pos x="2" y="5"/>
              </a:cxn>
              <a:cxn ang="0">
                <a:pos x="0" y="2"/>
              </a:cxn>
              <a:cxn ang="0">
                <a:pos x="2" y="0"/>
              </a:cxn>
              <a:cxn ang="0">
                <a:pos x="2" y="0"/>
              </a:cxn>
            </a:cxnLst>
            <a:rect l="0" t="0" r="r" b="b"/>
            <a:pathLst>
              <a:path w="2" h="5">
                <a:moveTo>
                  <a:pt x="2" y="0"/>
                </a:moveTo>
                <a:lnTo>
                  <a:pt x="2" y="2"/>
                </a:lnTo>
                <a:lnTo>
                  <a:pt x="2" y="5"/>
                </a:lnTo>
                <a:lnTo>
                  <a:pt x="0" y="2"/>
                </a:lnTo>
                <a:lnTo>
                  <a:pt x="2" y="0"/>
                </a:lnTo>
                <a:lnTo>
                  <a:pt x="2"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20" name="Freeform 359"/>
          <p:cNvSpPr>
            <a:spLocks/>
          </p:cNvSpPr>
          <p:nvPr/>
        </p:nvSpPr>
        <p:spPr bwMode="auto">
          <a:xfrm>
            <a:off x="5445740" y="3909449"/>
            <a:ext cx="2083" cy="5395"/>
          </a:xfrm>
          <a:custGeom>
            <a:avLst/>
            <a:gdLst/>
            <a:ahLst/>
            <a:cxnLst>
              <a:cxn ang="0">
                <a:pos x="2" y="0"/>
              </a:cxn>
              <a:cxn ang="0">
                <a:pos x="2" y="2"/>
              </a:cxn>
              <a:cxn ang="0">
                <a:pos x="2" y="5"/>
              </a:cxn>
              <a:cxn ang="0">
                <a:pos x="0" y="2"/>
              </a:cxn>
              <a:cxn ang="0">
                <a:pos x="2" y="0"/>
              </a:cxn>
              <a:cxn ang="0">
                <a:pos x="2" y="0"/>
              </a:cxn>
            </a:cxnLst>
            <a:rect l="0" t="0" r="r" b="b"/>
            <a:pathLst>
              <a:path w="2" h="5">
                <a:moveTo>
                  <a:pt x="2" y="0"/>
                </a:moveTo>
                <a:lnTo>
                  <a:pt x="2" y="2"/>
                </a:lnTo>
                <a:lnTo>
                  <a:pt x="2" y="5"/>
                </a:lnTo>
                <a:lnTo>
                  <a:pt x="0" y="2"/>
                </a:lnTo>
                <a:lnTo>
                  <a:pt x="2" y="0"/>
                </a:lnTo>
                <a:lnTo>
                  <a:pt x="2"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21" name="Freeform 360"/>
          <p:cNvSpPr>
            <a:spLocks/>
          </p:cNvSpPr>
          <p:nvPr/>
        </p:nvSpPr>
        <p:spPr bwMode="auto">
          <a:xfrm>
            <a:off x="5447824" y="3906211"/>
            <a:ext cx="1042" cy="2158"/>
          </a:xfrm>
          <a:custGeom>
            <a:avLst/>
            <a:gdLst/>
            <a:ahLst/>
            <a:cxnLst>
              <a:cxn ang="0">
                <a:pos x="1" y="0"/>
              </a:cxn>
              <a:cxn ang="0">
                <a:pos x="1" y="2"/>
              </a:cxn>
              <a:cxn ang="0">
                <a:pos x="0" y="0"/>
              </a:cxn>
              <a:cxn ang="0">
                <a:pos x="1" y="0"/>
              </a:cxn>
            </a:cxnLst>
            <a:rect l="0" t="0" r="r" b="b"/>
            <a:pathLst>
              <a:path w="1" h="2">
                <a:moveTo>
                  <a:pt x="1" y="0"/>
                </a:moveTo>
                <a:lnTo>
                  <a:pt x="1" y="2"/>
                </a:lnTo>
                <a:lnTo>
                  <a:pt x="0" y="0"/>
                </a:lnTo>
                <a:lnTo>
                  <a:pt x="1"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22" name="Freeform 361"/>
          <p:cNvSpPr>
            <a:spLocks/>
          </p:cNvSpPr>
          <p:nvPr/>
        </p:nvSpPr>
        <p:spPr bwMode="auto">
          <a:xfrm>
            <a:off x="5447824" y="3906211"/>
            <a:ext cx="1042" cy="2158"/>
          </a:xfrm>
          <a:custGeom>
            <a:avLst/>
            <a:gdLst/>
            <a:ahLst/>
            <a:cxnLst>
              <a:cxn ang="0">
                <a:pos x="1" y="0"/>
              </a:cxn>
              <a:cxn ang="0">
                <a:pos x="1" y="2"/>
              </a:cxn>
              <a:cxn ang="0">
                <a:pos x="0" y="0"/>
              </a:cxn>
              <a:cxn ang="0">
                <a:pos x="1" y="0"/>
              </a:cxn>
            </a:cxnLst>
            <a:rect l="0" t="0" r="r" b="b"/>
            <a:pathLst>
              <a:path w="1" h="2">
                <a:moveTo>
                  <a:pt x="1" y="0"/>
                </a:moveTo>
                <a:lnTo>
                  <a:pt x="1" y="2"/>
                </a:lnTo>
                <a:lnTo>
                  <a:pt x="0" y="0"/>
                </a:lnTo>
                <a:lnTo>
                  <a:pt x="1"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23" name="Freeform 362"/>
          <p:cNvSpPr>
            <a:spLocks/>
          </p:cNvSpPr>
          <p:nvPr/>
        </p:nvSpPr>
        <p:spPr bwMode="auto">
          <a:xfrm>
            <a:off x="5448865" y="3911607"/>
            <a:ext cx="4168" cy="3237"/>
          </a:xfrm>
          <a:custGeom>
            <a:avLst/>
            <a:gdLst/>
            <a:ahLst/>
            <a:cxnLst>
              <a:cxn ang="0">
                <a:pos x="2" y="0"/>
              </a:cxn>
              <a:cxn ang="0">
                <a:pos x="4" y="2"/>
              </a:cxn>
              <a:cxn ang="0">
                <a:pos x="2" y="3"/>
              </a:cxn>
              <a:cxn ang="0">
                <a:pos x="0" y="0"/>
              </a:cxn>
              <a:cxn ang="0">
                <a:pos x="2" y="0"/>
              </a:cxn>
            </a:cxnLst>
            <a:rect l="0" t="0" r="r" b="b"/>
            <a:pathLst>
              <a:path w="4" h="3">
                <a:moveTo>
                  <a:pt x="2" y="0"/>
                </a:moveTo>
                <a:lnTo>
                  <a:pt x="4" y="2"/>
                </a:lnTo>
                <a:lnTo>
                  <a:pt x="2" y="3"/>
                </a:lnTo>
                <a:lnTo>
                  <a:pt x="0" y="0"/>
                </a:lnTo>
                <a:lnTo>
                  <a:pt x="2"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24" name="Freeform 363"/>
          <p:cNvSpPr>
            <a:spLocks/>
          </p:cNvSpPr>
          <p:nvPr/>
        </p:nvSpPr>
        <p:spPr bwMode="auto">
          <a:xfrm>
            <a:off x="5448865" y="3911607"/>
            <a:ext cx="4168" cy="3237"/>
          </a:xfrm>
          <a:custGeom>
            <a:avLst/>
            <a:gdLst/>
            <a:ahLst/>
            <a:cxnLst>
              <a:cxn ang="0">
                <a:pos x="2" y="0"/>
              </a:cxn>
              <a:cxn ang="0">
                <a:pos x="4" y="2"/>
              </a:cxn>
              <a:cxn ang="0">
                <a:pos x="2" y="3"/>
              </a:cxn>
              <a:cxn ang="0">
                <a:pos x="0" y="0"/>
              </a:cxn>
              <a:cxn ang="0">
                <a:pos x="2" y="0"/>
              </a:cxn>
            </a:cxnLst>
            <a:rect l="0" t="0" r="r" b="b"/>
            <a:pathLst>
              <a:path w="4" h="3">
                <a:moveTo>
                  <a:pt x="2" y="0"/>
                </a:moveTo>
                <a:lnTo>
                  <a:pt x="4" y="2"/>
                </a:lnTo>
                <a:lnTo>
                  <a:pt x="2" y="3"/>
                </a:lnTo>
                <a:lnTo>
                  <a:pt x="0" y="0"/>
                </a:lnTo>
                <a:lnTo>
                  <a:pt x="2"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25" name="Freeform 364"/>
          <p:cNvSpPr>
            <a:spLocks/>
          </p:cNvSpPr>
          <p:nvPr/>
        </p:nvSpPr>
        <p:spPr bwMode="auto">
          <a:xfrm>
            <a:off x="5450949" y="3877078"/>
            <a:ext cx="8334" cy="7553"/>
          </a:xfrm>
          <a:custGeom>
            <a:avLst/>
            <a:gdLst/>
            <a:ahLst/>
            <a:cxnLst>
              <a:cxn ang="0">
                <a:pos x="0" y="0"/>
              </a:cxn>
              <a:cxn ang="0">
                <a:pos x="7" y="4"/>
              </a:cxn>
              <a:cxn ang="0">
                <a:pos x="8" y="5"/>
              </a:cxn>
              <a:cxn ang="0">
                <a:pos x="8" y="7"/>
              </a:cxn>
              <a:cxn ang="0">
                <a:pos x="5" y="5"/>
              </a:cxn>
              <a:cxn ang="0">
                <a:pos x="3" y="5"/>
              </a:cxn>
              <a:cxn ang="0">
                <a:pos x="0" y="0"/>
              </a:cxn>
            </a:cxnLst>
            <a:rect l="0" t="0" r="r" b="b"/>
            <a:pathLst>
              <a:path w="8" h="7">
                <a:moveTo>
                  <a:pt x="0" y="0"/>
                </a:moveTo>
                <a:lnTo>
                  <a:pt x="7" y="4"/>
                </a:lnTo>
                <a:lnTo>
                  <a:pt x="8" y="5"/>
                </a:lnTo>
                <a:lnTo>
                  <a:pt x="8" y="7"/>
                </a:lnTo>
                <a:lnTo>
                  <a:pt x="5" y="5"/>
                </a:lnTo>
                <a:lnTo>
                  <a:pt x="3" y="5"/>
                </a:lnTo>
                <a:lnTo>
                  <a:pt x="0"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26" name="Freeform 365"/>
          <p:cNvSpPr>
            <a:spLocks/>
          </p:cNvSpPr>
          <p:nvPr/>
        </p:nvSpPr>
        <p:spPr bwMode="auto">
          <a:xfrm>
            <a:off x="5450949" y="3877078"/>
            <a:ext cx="8334" cy="7553"/>
          </a:xfrm>
          <a:custGeom>
            <a:avLst/>
            <a:gdLst/>
            <a:ahLst/>
            <a:cxnLst>
              <a:cxn ang="0">
                <a:pos x="0" y="0"/>
              </a:cxn>
              <a:cxn ang="0">
                <a:pos x="7" y="4"/>
              </a:cxn>
              <a:cxn ang="0">
                <a:pos x="8" y="5"/>
              </a:cxn>
              <a:cxn ang="0">
                <a:pos x="8" y="7"/>
              </a:cxn>
              <a:cxn ang="0">
                <a:pos x="5" y="5"/>
              </a:cxn>
              <a:cxn ang="0">
                <a:pos x="3" y="5"/>
              </a:cxn>
              <a:cxn ang="0">
                <a:pos x="0" y="0"/>
              </a:cxn>
            </a:cxnLst>
            <a:rect l="0" t="0" r="r" b="b"/>
            <a:pathLst>
              <a:path w="8" h="7">
                <a:moveTo>
                  <a:pt x="0" y="0"/>
                </a:moveTo>
                <a:lnTo>
                  <a:pt x="7" y="4"/>
                </a:lnTo>
                <a:lnTo>
                  <a:pt x="8" y="5"/>
                </a:lnTo>
                <a:lnTo>
                  <a:pt x="8" y="7"/>
                </a:lnTo>
                <a:lnTo>
                  <a:pt x="5" y="5"/>
                </a:lnTo>
                <a:lnTo>
                  <a:pt x="3" y="5"/>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27" name="Freeform 366"/>
          <p:cNvSpPr>
            <a:spLocks/>
          </p:cNvSpPr>
          <p:nvPr/>
        </p:nvSpPr>
        <p:spPr bwMode="auto">
          <a:xfrm>
            <a:off x="5450949" y="3881394"/>
            <a:ext cx="8334" cy="10790"/>
          </a:xfrm>
          <a:custGeom>
            <a:avLst/>
            <a:gdLst/>
            <a:ahLst/>
            <a:cxnLst>
              <a:cxn ang="0">
                <a:pos x="2" y="0"/>
              </a:cxn>
              <a:cxn ang="0">
                <a:pos x="2" y="1"/>
              </a:cxn>
              <a:cxn ang="0">
                <a:pos x="7" y="3"/>
              </a:cxn>
              <a:cxn ang="0">
                <a:pos x="7" y="5"/>
              </a:cxn>
              <a:cxn ang="0">
                <a:pos x="8" y="8"/>
              </a:cxn>
              <a:cxn ang="0">
                <a:pos x="7" y="10"/>
              </a:cxn>
              <a:cxn ang="0">
                <a:pos x="2" y="6"/>
              </a:cxn>
              <a:cxn ang="0">
                <a:pos x="0" y="6"/>
              </a:cxn>
              <a:cxn ang="0">
                <a:pos x="0" y="5"/>
              </a:cxn>
              <a:cxn ang="0">
                <a:pos x="0" y="3"/>
              </a:cxn>
              <a:cxn ang="0">
                <a:pos x="0" y="1"/>
              </a:cxn>
              <a:cxn ang="0">
                <a:pos x="2" y="0"/>
              </a:cxn>
            </a:cxnLst>
            <a:rect l="0" t="0" r="r" b="b"/>
            <a:pathLst>
              <a:path w="8" h="10">
                <a:moveTo>
                  <a:pt x="2" y="0"/>
                </a:moveTo>
                <a:lnTo>
                  <a:pt x="2" y="1"/>
                </a:lnTo>
                <a:lnTo>
                  <a:pt x="7" y="3"/>
                </a:lnTo>
                <a:lnTo>
                  <a:pt x="7" y="5"/>
                </a:lnTo>
                <a:lnTo>
                  <a:pt x="8" y="8"/>
                </a:lnTo>
                <a:lnTo>
                  <a:pt x="7" y="10"/>
                </a:lnTo>
                <a:lnTo>
                  <a:pt x="2" y="6"/>
                </a:lnTo>
                <a:lnTo>
                  <a:pt x="0" y="6"/>
                </a:lnTo>
                <a:lnTo>
                  <a:pt x="0" y="5"/>
                </a:lnTo>
                <a:lnTo>
                  <a:pt x="0" y="3"/>
                </a:lnTo>
                <a:lnTo>
                  <a:pt x="0" y="1"/>
                </a:lnTo>
                <a:lnTo>
                  <a:pt x="2"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28" name="Freeform 367"/>
          <p:cNvSpPr>
            <a:spLocks/>
          </p:cNvSpPr>
          <p:nvPr/>
        </p:nvSpPr>
        <p:spPr bwMode="auto">
          <a:xfrm>
            <a:off x="5450949" y="3881394"/>
            <a:ext cx="8334" cy="10790"/>
          </a:xfrm>
          <a:custGeom>
            <a:avLst/>
            <a:gdLst/>
            <a:ahLst/>
            <a:cxnLst>
              <a:cxn ang="0">
                <a:pos x="2" y="0"/>
              </a:cxn>
              <a:cxn ang="0">
                <a:pos x="2" y="1"/>
              </a:cxn>
              <a:cxn ang="0">
                <a:pos x="7" y="3"/>
              </a:cxn>
              <a:cxn ang="0">
                <a:pos x="7" y="5"/>
              </a:cxn>
              <a:cxn ang="0">
                <a:pos x="8" y="8"/>
              </a:cxn>
              <a:cxn ang="0">
                <a:pos x="7" y="10"/>
              </a:cxn>
              <a:cxn ang="0">
                <a:pos x="2" y="6"/>
              </a:cxn>
              <a:cxn ang="0">
                <a:pos x="0" y="6"/>
              </a:cxn>
              <a:cxn ang="0">
                <a:pos x="0" y="5"/>
              </a:cxn>
              <a:cxn ang="0">
                <a:pos x="0" y="3"/>
              </a:cxn>
              <a:cxn ang="0">
                <a:pos x="0" y="1"/>
              </a:cxn>
              <a:cxn ang="0">
                <a:pos x="2" y="0"/>
              </a:cxn>
            </a:cxnLst>
            <a:rect l="0" t="0" r="r" b="b"/>
            <a:pathLst>
              <a:path w="8" h="10">
                <a:moveTo>
                  <a:pt x="2" y="0"/>
                </a:moveTo>
                <a:lnTo>
                  <a:pt x="2" y="1"/>
                </a:lnTo>
                <a:lnTo>
                  <a:pt x="7" y="3"/>
                </a:lnTo>
                <a:lnTo>
                  <a:pt x="7" y="5"/>
                </a:lnTo>
                <a:lnTo>
                  <a:pt x="8" y="8"/>
                </a:lnTo>
                <a:lnTo>
                  <a:pt x="7" y="10"/>
                </a:lnTo>
                <a:lnTo>
                  <a:pt x="2" y="6"/>
                </a:lnTo>
                <a:lnTo>
                  <a:pt x="0" y="6"/>
                </a:lnTo>
                <a:lnTo>
                  <a:pt x="0" y="5"/>
                </a:lnTo>
                <a:lnTo>
                  <a:pt x="0" y="3"/>
                </a:lnTo>
                <a:lnTo>
                  <a:pt x="0" y="1"/>
                </a:lnTo>
                <a:lnTo>
                  <a:pt x="2"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29" name="Freeform 368"/>
          <p:cNvSpPr>
            <a:spLocks/>
          </p:cNvSpPr>
          <p:nvPr/>
        </p:nvSpPr>
        <p:spPr bwMode="auto">
          <a:xfrm>
            <a:off x="5454074" y="3911607"/>
            <a:ext cx="10418" cy="10790"/>
          </a:xfrm>
          <a:custGeom>
            <a:avLst/>
            <a:gdLst/>
            <a:ahLst/>
            <a:cxnLst>
              <a:cxn ang="0">
                <a:pos x="0" y="0"/>
              </a:cxn>
              <a:cxn ang="0">
                <a:pos x="2" y="2"/>
              </a:cxn>
              <a:cxn ang="0">
                <a:pos x="4" y="3"/>
              </a:cxn>
              <a:cxn ang="0">
                <a:pos x="5" y="5"/>
              </a:cxn>
              <a:cxn ang="0">
                <a:pos x="9" y="8"/>
              </a:cxn>
              <a:cxn ang="0">
                <a:pos x="10" y="10"/>
              </a:cxn>
              <a:cxn ang="0">
                <a:pos x="9" y="10"/>
              </a:cxn>
              <a:cxn ang="0">
                <a:pos x="2" y="7"/>
              </a:cxn>
              <a:cxn ang="0">
                <a:pos x="0" y="5"/>
              </a:cxn>
              <a:cxn ang="0">
                <a:pos x="0" y="0"/>
              </a:cxn>
              <a:cxn ang="0">
                <a:pos x="0" y="0"/>
              </a:cxn>
            </a:cxnLst>
            <a:rect l="0" t="0" r="r" b="b"/>
            <a:pathLst>
              <a:path w="10" h="10">
                <a:moveTo>
                  <a:pt x="0" y="0"/>
                </a:moveTo>
                <a:lnTo>
                  <a:pt x="2" y="2"/>
                </a:lnTo>
                <a:lnTo>
                  <a:pt x="4" y="3"/>
                </a:lnTo>
                <a:lnTo>
                  <a:pt x="5" y="5"/>
                </a:lnTo>
                <a:lnTo>
                  <a:pt x="9" y="8"/>
                </a:lnTo>
                <a:lnTo>
                  <a:pt x="10" y="10"/>
                </a:lnTo>
                <a:lnTo>
                  <a:pt x="9" y="10"/>
                </a:lnTo>
                <a:lnTo>
                  <a:pt x="2" y="7"/>
                </a:lnTo>
                <a:lnTo>
                  <a:pt x="0" y="5"/>
                </a:lnTo>
                <a:lnTo>
                  <a:pt x="0" y="0"/>
                </a:lnTo>
                <a:lnTo>
                  <a:pt x="0"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30" name="Freeform 369"/>
          <p:cNvSpPr>
            <a:spLocks/>
          </p:cNvSpPr>
          <p:nvPr/>
        </p:nvSpPr>
        <p:spPr bwMode="auto">
          <a:xfrm>
            <a:off x="5454074" y="3911607"/>
            <a:ext cx="10418" cy="10790"/>
          </a:xfrm>
          <a:custGeom>
            <a:avLst/>
            <a:gdLst/>
            <a:ahLst/>
            <a:cxnLst>
              <a:cxn ang="0">
                <a:pos x="0" y="0"/>
              </a:cxn>
              <a:cxn ang="0">
                <a:pos x="2" y="2"/>
              </a:cxn>
              <a:cxn ang="0">
                <a:pos x="4" y="3"/>
              </a:cxn>
              <a:cxn ang="0">
                <a:pos x="5" y="5"/>
              </a:cxn>
              <a:cxn ang="0">
                <a:pos x="9" y="8"/>
              </a:cxn>
              <a:cxn ang="0">
                <a:pos x="10" y="10"/>
              </a:cxn>
              <a:cxn ang="0">
                <a:pos x="9" y="10"/>
              </a:cxn>
              <a:cxn ang="0">
                <a:pos x="2" y="7"/>
              </a:cxn>
              <a:cxn ang="0">
                <a:pos x="0" y="5"/>
              </a:cxn>
              <a:cxn ang="0">
                <a:pos x="0" y="0"/>
              </a:cxn>
              <a:cxn ang="0">
                <a:pos x="0" y="0"/>
              </a:cxn>
            </a:cxnLst>
            <a:rect l="0" t="0" r="r" b="b"/>
            <a:pathLst>
              <a:path w="10" h="10">
                <a:moveTo>
                  <a:pt x="0" y="0"/>
                </a:moveTo>
                <a:lnTo>
                  <a:pt x="2" y="2"/>
                </a:lnTo>
                <a:lnTo>
                  <a:pt x="4" y="3"/>
                </a:lnTo>
                <a:lnTo>
                  <a:pt x="5" y="5"/>
                </a:lnTo>
                <a:lnTo>
                  <a:pt x="9" y="8"/>
                </a:lnTo>
                <a:lnTo>
                  <a:pt x="10" y="10"/>
                </a:lnTo>
                <a:lnTo>
                  <a:pt x="9" y="10"/>
                </a:lnTo>
                <a:lnTo>
                  <a:pt x="2" y="7"/>
                </a:lnTo>
                <a:lnTo>
                  <a:pt x="0" y="5"/>
                </a:lnTo>
                <a:lnTo>
                  <a:pt x="0" y="0"/>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31" name="Freeform 370"/>
          <p:cNvSpPr>
            <a:spLocks/>
          </p:cNvSpPr>
          <p:nvPr/>
        </p:nvSpPr>
        <p:spPr bwMode="auto">
          <a:xfrm>
            <a:off x="5458241" y="3911607"/>
            <a:ext cx="3125" cy="3237"/>
          </a:xfrm>
          <a:custGeom>
            <a:avLst/>
            <a:gdLst/>
            <a:ahLst/>
            <a:cxnLst>
              <a:cxn ang="0">
                <a:pos x="0" y="0"/>
              </a:cxn>
              <a:cxn ang="0">
                <a:pos x="3" y="2"/>
              </a:cxn>
              <a:cxn ang="0">
                <a:pos x="3" y="3"/>
              </a:cxn>
              <a:cxn ang="0">
                <a:pos x="1" y="3"/>
              </a:cxn>
              <a:cxn ang="0">
                <a:pos x="0" y="2"/>
              </a:cxn>
              <a:cxn ang="0">
                <a:pos x="0" y="0"/>
              </a:cxn>
            </a:cxnLst>
            <a:rect l="0" t="0" r="r" b="b"/>
            <a:pathLst>
              <a:path w="3" h="3">
                <a:moveTo>
                  <a:pt x="0" y="0"/>
                </a:moveTo>
                <a:lnTo>
                  <a:pt x="3" y="2"/>
                </a:lnTo>
                <a:lnTo>
                  <a:pt x="3" y="3"/>
                </a:lnTo>
                <a:lnTo>
                  <a:pt x="1" y="3"/>
                </a:lnTo>
                <a:lnTo>
                  <a:pt x="0" y="2"/>
                </a:lnTo>
                <a:lnTo>
                  <a:pt x="0"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32" name="Freeform 371"/>
          <p:cNvSpPr>
            <a:spLocks/>
          </p:cNvSpPr>
          <p:nvPr/>
        </p:nvSpPr>
        <p:spPr bwMode="auto">
          <a:xfrm>
            <a:off x="5458241" y="3911607"/>
            <a:ext cx="3125" cy="3237"/>
          </a:xfrm>
          <a:custGeom>
            <a:avLst/>
            <a:gdLst/>
            <a:ahLst/>
            <a:cxnLst>
              <a:cxn ang="0">
                <a:pos x="0" y="0"/>
              </a:cxn>
              <a:cxn ang="0">
                <a:pos x="3" y="2"/>
              </a:cxn>
              <a:cxn ang="0">
                <a:pos x="3" y="3"/>
              </a:cxn>
              <a:cxn ang="0">
                <a:pos x="1" y="3"/>
              </a:cxn>
              <a:cxn ang="0">
                <a:pos x="0" y="2"/>
              </a:cxn>
              <a:cxn ang="0">
                <a:pos x="0" y="0"/>
              </a:cxn>
            </a:cxnLst>
            <a:rect l="0" t="0" r="r" b="b"/>
            <a:pathLst>
              <a:path w="3" h="3">
                <a:moveTo>
                  <a:pt x="0" y="0"/>
                </a:moveTo>
                <a:lnTo>
                  <a:pt x="3" y="2"/>
                </a:lnTo>
                <a:lnTo>
                  <a:pt x="3" y="3"/>
                </a:lnTo>
                <a:lnTo>
                  <a:pt x="1" y="3"/>
                </a:lnTo>
                <a:lnTo>
                  <a:pt x="0" y="2"/>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33" name="Rectangle 372"/>
          <p:cNvSpPr>
            <a:spLocks noChangeArrowheads="1"/>
          </p:cNvSpPr>
          <p:nvPr/>
        </p:nvSpPr>
        <p:spPr bwMode="auto">
          <a:xfrm>
            <a:off x="5463451" y="3917001"/>
            <a:ext cx="1042" cy="2158"/>
          </a:xfrm>
          <a:prstGeom prst="rect">
            <a:avLst/>
          </a:prstGeom>
          <a:solidFill>
            <a:srgbClr val="FDC01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34" name="Rectangle 373"/>
          <p:cNvSpPr>
            <a:spLocks noChangeArrowheads="1"/>
          </p:cNvSpPr>
          <p:nvPr/>
        </p:nvSpPr>
        <p:spPr bwMode="auto">
          <a:xfrm>
            <a:off x="5463451" y="3917001"/>
            <a:ext cx="1042" cy="2158"/>
          </a:xfrm>
          <a:prstGeom prst="rect">
            <a:avLst/>
          </a:prstGeom>
          <a:solidFill>
            <a:srgbClr val="FDC01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35" name="Freeform 374"/>
          <p:cNvSpPr>
            <a:spLocks/>
          </p:cNvSpPr>
          <p:nvPr/>
        </p:nvSpPr>
        <p:spPr bwMode="auto">
          <a:xfrm>
            <a:off x="5469701" y="3900816"/>
            <a:ext cx="4168" cy="3237"/>
          </a:xfrm>
          <a:custGeom>
            <a:avLst/>
            <a:gdLst/>
            <a:ahLst/>
            <a:cxnLst>
              <a:cxn ang="0">
                <a:pos x="0" y="0"/>
              </a:cxn>
              <a:cxn ang="0">
                <a:pos x="2" y="0"/>
              </a:cxn>
              <a:cxn ang="0">
                <a:pos x="4" y="2"/>
              </a:cxn>
              <a:cxn ang="0">
                <a:pos x="4" y="3"/>
              </a:cxn>
              <a:cxn ang="0">
                <a:pos x="2" y="3"/>
              </a:cxn>
              <a:cxn ang="0">
                <a:pos x="0" y="2"/>
              </a:cxn>
              <a:cxn ang="0">
                <a:pos x="0" y="0"/>
              </a:cxn>
            </a:cxnLst>
            <a:rect l="0" t="0" r="r" b="b"/>
            <a:pathLst>
              <a:path w="4" h="3">
                <a:moveTo>
                  <a:pt x="0" y="0"/>
                </a:moveTo>
                <a:lnTo>
                  <a:pt x="2" y="0"/>
                </a:lnTo>
                <a:lnTo>
                  <a:pt x="4" y="2"/>
                </a:lnTo>
                <a:lnTo>
                  <a:pt x="4" y="3"/>
                </a:lnTo>
                <a:lnTo>
                  <a:pt x="2" y="3"/>
                </a:lnTo>
                <a:lnTo>
                  <a:pt x="0" y="2"/>
                </a:lnTo>
                <a:lnTo>
                  <a:pt x="0"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36" name="Freeform 375"/>
          <p:cNvSpPr>
            <a:spLocks/>
          </p:cNvSpPr>
          <p:nvPr/>
        </p:nvSpPr>
        <p:spPr bwMode="auto">
          <a:xfrm>
            <a:off x="5469701" y="3900816"/>
            <a:ext cx="4168" cy="3237"/>
          </a:xfrm>
          <a:custGeom>
            <a:avLst/>
            <a:gdLst/>
            <a:ahLst/>
            <a:cxnLst>
              <a:cxn ang="0">
                <a:pos x="0" y="0"/>
              </a:cxn>
              <a:cxn ang="0">
                <a:pos x="2" y="0"/>
              </a:cxn>
              <a:cxn ang="0">
                <a:pos x="4" y="2"/>
              </a:cxn>
              <a:cxn ang="0">
                <a:pos x="4" y="3"/>
              </a:cxn>
              <a:cxn ang="0">
                <a:pos x="2" y="3"/>
              </a:cxn>
              <a:cxn ang="0">
                <a:pos x="0" y="2"/>
              </a:cxn>
              <a:cxn ang="0">
                <a:pos x="0" y="0"/>
              </a:cxn>
            </a:cxnLst>
            <a:rect l="0" t="0" r="r" b="b"/>
            <a:pathLst>
              <a:path w="4" h="3">
                <a:moveTo>
                  <a:pt x="0" y="0"/>
                </a:moveTo>
                <a:lnTo>
                  <a:pt x="2" y="0"/>
                </a:lnTo>
                <a:lnTo>
                  <a:pt x="4" y="2"/>
                </a:lnTo>
                <a:lnTo>
                  <a:pt x="4" y="3"/>
                </a:lnTo>
                <a:lnTo>
                  <a:pt x="2" y="3"/>
                </a:lnTo>
                <a:lnTo>
                  <a:pt x="0" y="2"/>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37" name="Freeform 376"/>
          <p:cNvSpPr>
            <a:spLocks/>
          </p:cNvSpPr>
          <p:nvPr/>
        </p:nvSpPr>
        <p:spPr bwMode="auto">
          <a:xfrm>
            <a:off x="5466576" y="3884631"/>
            <a:ext cx="13543" cy="16185"/>
          </a:xfrm>
          <a:custGeom>
            <a:avLst/>
            <a:gdLst/>
            <a:ahLst/>
            <a:cxnLst>
              <a:cxn ang="0">
                <a:pos x="7" y="15"/>
              </a:cxn>
              <a:cxn ang="0">
                <a:pos x="5" y="15"/>
              </a:cxn>
              <a:cxn ang="0">
                <a:pos x="3" y="13"/>
              </a:cxn>
              <a:cxn ang="0">
                <a:pos x="3" y="12"/>
              </a:cxn>
              <a:cxn ang="0">
                <a:pos x="3" y="10"/>
              </a:cxn>
              <a:cxn ang="0">
                <a:pos x="2" y="8"/>
              </a:cxn>
              <a:cxn ang="0">
                <a:pos x="3" y="5"/>
              </a:cxn>
              <a:cxn ang="0">
                <a:pos x="2" y="7"/>
              </a:cxn>
              <a:cxn ang="0">
                <a:pos x="3" y="3"/>
              </a:cxn>
              <a:cxn ang="0">
                <a:pos x="0" y="3"/>
              </a:cxn>
              <a:cxn ang="0">
                <a:pos x="2" y="2"/>
              </a:cxn>
              <a:cxn ang="0">
                <a:pos x="3" y="0"/>
              </a:cxn>
              <a:cxn ang="0">
                <a:pos x="5" y="0"/>
              </a:cxn>
              <a:cxn ang="0">
                <a:pos x="7" y="0"/>
              </a:cxn>
              <a:cxn ang="0">
                <a:pos x="12" y="5"/>
              </a:cxn>
              <a:cxn ang="0">
                <a:pos x="12" y="7"/>
              </a:cxn>
              <a:cxn ang="0">
                <a:pos x="13" y="8"/>
              </a:cxn>
              <a:cxn ang="0">
                <a:pos x="13" y="13"/>
              </a:cxn>
              <a:cxn ang="0">
                <a:pos x="13" y="15"/>
              </a:cxn>
              <a:cxn ang="0">
                <a:pos x="12" y="15"/>
              </a:cxn>
              <a:cxn ang="0">
                <a:pos x="10" y="12"/>
              </a:cxn>
              <a:cxn ang="0">
                <a:pos x="10" y="15"/>
              </a:cxn>
              <a:cxn ang="0">
                <a:pos x="8" y="15"/>
              </a:cxn>
              <a:cxn ang="0">
                <a:pos x="8" y="12"/>
              </a:cxn>
              <a:cxn ang="0">
                <a:pos x="8" y="10"/>
              </a:cxn>
              <a:cxn ang="0">
                <a:pos x="7" y="8"/>
              </a:cxn>
              <a:cxn ang="0">
                <a:pos x="8" y="10"/>
              </a:cxn>
              <a:cxn ang="0">
                <a:pos x="8" y="13"/>
              </a:cxn>
              <a:cxn ang="0">
                <a:pos x="5" y="12"/>
              </a:cxn>
              <a:cxn ang="0">
                <a:pos x="7" y="13"/>
              </a:cxn>
              <a:cxn ang="0">
                <a:pos x="7" y="15"/>
              </a:cxn>
            </a:cxnLst>
            <a:rect l="0" t="0" r="r" b="b"/>
            <a:pathLst>
              <a:path w="13" h="15">
                <a:moveTo>
                  <a:pt x="7" y="15"/>
                </a:moveTo>
                <a:lnTo>
                  <a:pt x="5" y="15"/>
                </a:lnTo>
                <a:lnTo>
                  <a:pt x="3" y="13"/>
                </a:lnTo>
                <a:lnTo>
                  <a:pt x="3" y="12"/>
                </a:lnTo>
                <a:lnTo>
                  <a:pt x="3" y="10"/>
                </a:lnTo>
                <a:lnTo>
                  <a:pt x="2" y="8"/>
                </a:lnTo>
                <a:lnTo>
                  <a:pt x="3" y="5"/>
                </a:lnTo>
                <a:lnTo>
                  <a:pt x="2" y="7"/>
                </a:lnTo>
                <a:lnTo>
                  <a:pt x="3" y="3"/>
                </a:lnTo>
                <a:lnTo>
                  <a:pt x="0" y="3"/>
                </a:lnTo>
                <a:lnTo>
                  <a:pt x="2" y="2"/>
                </a:lnTo>
                <a:lnTo>
                  <a:pt x="3" y="0"/>
                </a:lnTo>
                <a:lnTo>
                  <a:pt x="5" y="0"/>
                </a:lnTo>
                <a:lnTo>
                  <a:pt x="7" y="0"/>
                </a:lnTo>
                <a:lnTo>
                  <a:pt x="12" y="5"/>
                </a:lnTo>
                <a:lnTo>
                  <a:pt x="12" y="7"/>
                </a:lnTo>
                <a:lnTo>
                  <a:pt x="13" y="8"/>
                </a:lnTo>
                <a:lnTo>
                  <a:pt x="13" y="13"/>
                </a:lnTo>
                <a:lnTo>
                  <a:pt x="13" y="15"/>
                </a:lnTo>
                <a:lnTo>
                  <a:pt x="12" y="15"/>
                </a:lnTo>
                <a:lnTo>
                  <a:pt x="10" y="12"/>
                </a:lnTo>
                <a:lnTo>
                  <a:pt x="10" y="15"/>
                </a:lnTo>
                <a:lnTo>
                  <a:pt x="8" y="15"/>
                </a:lnTo>
                <a:lnTo>
                  <a:pt x="8" y="12"/>
                </a:lnTo>
                <a:lnTo>
                  <a:pt x="8" y="10"/>
                </a:lnTo>
                <a:lnTo>
                  <a:pt x="7" y="8"/>
                </a:lnTo>
                <a:lnTo>
                  <a:pt x="8" y="10"/>
                </a:lnTo>
                <a:lnTo>
                  <a:pt x="8" y="13"/>
                </a:lnTo>
                <a:lnTo>
                  <a:pt x="5" y="12"/>
                </a:lnTo>
                <a:lnTo>
                  <a:pt x="7" y="13"/>
                </a:lnTo>
                <a:lnTo>
                  <a:pt x="7" y="15"/>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38" name="Freeform 377"/>
          <p:cNvSpPr>
            <a:spLocks/>
          </p:cNvSpPr>
          <p:nvPr/>
        </p:nvSpPr>
        <p:spPr bwMode="auto">
          <a:xfrm>
            <a:off x="5466576" y="3884631"/>
            <a:ext cx="13543" cy="16185"/>
          </a:xfrm>
          <a:custGeom>
            <a:avLst/>
            <a:gdLst/>
            <a:ahLst/>
            <a:cxnLst>
              <a:cxn ang="0">
                <a:pos x="7" y="15"/>
              </a:cxn>
              <a:cxn ang="0">
                <a:pos x="5" y="15"/>
              </a:cxn>
              <a:cxn ang="0">
                <a:pos x="3" y="13"/>
              </a:cxn>
              <a:cxn ang="0">
                <a:pos x="3" y="12"/>
              </a:cxn>
              <a:cxn ang="0">
                <a:pos x="3" y="10"/>
              </a:cxn>
              <a:cxn ang="0">
                <a:pos x="2" y="8"/>
              </a:cxn>
              <a:cxn ang="0">
                <a:pos x="3" y="5"/>
              </a:cxn>
              <a:cxn ang="0">
                <a:pos x="2" y="7"/>
              </a:cxn>
              <a:cxn ang="0">
                <a:pos x="3" y="3"/>
              </a:cxn>
              <a:cxn ang="0">
                <a:pos x="0" y="3"/>
              </a:cxn>
              <a:cxn ang="0">
                <a:pos x="2" y="2"/>
              </a:cxn>
              <a:cxn ang="0">
                <a:pos x="3" y="0"/>
              </a:cxn>
              <a:cxn ang="0">
                <a:pos x="5" y="0"/>
              </a:cxn>
              <a:cxn ang="0">
                <a:pos x="7" y="0"/>
              </a:cxn>
              <a:cxn ang="0">
                <a:pos x="12" y="5"/>
              </a:cxn>
              <a:cxn ang="0">
                <a:pos x="12" y="7"/>
              </a:cxn>
              <a:cxn ang="0">
                <a:pos x="13" y="8"/>
              </a:cxn>
              <a:cxn ang="0">
                <a:pos x="13" y="13"/>
              </a:cxn>
              <a:cxn ang="0">
                <a:pos x="13" y="15"/>
              </a:cxn>
              <a:cxn ang="0">
                <a:pos x="12" y="15"/>
              </a:cxn>
              <a:cxn ang="0">
                <a:pos x="10" y="12"/>
              </a:cxn>
              <a:cxn ang="0">
                <a:pos x="10" y="15"/>
              </a:cxn>
              <a:cxn ang="0">
                <a:pos x="8" y="15"/>
              </a:cxn>
              <a:cxn ang="0">
                <a:pos x="8" y="12"/>
              </a:cxn>
              <a:cxn ang="0">
                <a:pos x="8" y="10"/>
              </a:cxn>
              <a:cxn ang="0">
                <a:pos x="7" y="8"/>
              </a:cxn>
              <a:cxn ang="0">
                <a:pos x="8" y="10"/>
              </a:cxn>
              <a:cxn ang="0">
                <a:pos x="8" y="13"/>
              </a:cxn>
              <a:cxn ang="0">
                <a:pos x="5" y="12"/>
              </a:cxn>
              <a:cxn ang="0">
                <a:pos x="7" y="13"/>
              </a:cxn>
              <a:cxn ang="0">
                <a:pos x="7" y="15"/>
              </a:cxn>
            </a:cxnLst>
            <a:rect l="0" t="0" r="r" b="b"/>
            <a:pathLst>
              <a:path w="13" h="15">
                <a:moveTo>
                  <a:pt x="7" y="15"/>
                </a:moveTo>
                <a:lnTo>
                  <a:pt x="5" y="15"/>
                </a:lnTo>
                <a:lnTo>
                  <a:pt x="3" y="13"/>
                </a:lnTo>
                <a:lnTo>
                  <a:pt x="3" y="12"/>
                </a:lnTo>
                <a:lnTo>
                  <a:pt x="3" y="10"/>
                </a:lnTo>
                <a:lnTo>
                  <a:pt x="2" y="8"/>
                </a:lnTo>
                <a:lnTo>
                  <a:pt x="3" y="5"/>
                </a:lnTo>
                <a:lnTo>
                  <a:pt x="2" y="7"/>
                </a:lnTo>
                <a:lnTo>
                  <a:pt x="3" y="3"/>
                </a:lnTo>
                <a:lnTo>
                  <a:pt x="0" y="3"/>
                </a:lnTo>
                <a:lnTo>
                  <a:pt x="2" y="2"/>
                </a:lnTo>
                <a:lnTo>
                  <a:pt x="3" y="0"/>
                </a:lnTo>
                <a:lnTo>
                  <a:pt x="5" y="0"/>
                </a:lnTo>
                <a:lnTo>
                  <a:pt x="7" y="0"/>
                </a:lnTo>
                <a:lnTo>
                  <a:pt x="12" y="5"/>
                </a:lnTo>
                <a:lnTo>
                  <a:pt x="12" y="7"/>
                </a:lnTo>
                <a:lnTo>
                  <a:pt x="13" y="8"/>
                </a:lnTo>
                <a:lnTo>
                  <a:pt x="13" y="13"/>
                </a:lnTo>
                <a:lnTo>
                  <a:pt x="13" y="15"/>
                </a:lnTo>
                <a:lnTo>
                  <a:pt x="12" y="15"/>
                </a:lnTo>
                <a:lnTo>
                  <a:pt x="10" y="12"/>
                </a:lnTo>
                <a:lnTo>
                  <a:pt x="10" y="15"/>
                </a:lnTo>
                <a:lnTo>
                  <a:pt x="8" y="15"/>
                </a:lnTo>
                <a:lnTo>
                  <a:pt x="8" y="12"/>
                </a:lnTo>
                <a:lnTo>
                  <a:pt x="8" y="10"/>
                </a:lnTo>
                <a:lnTo>
                  <a:pt x="7" y="8"/>
                </a:lnTo>
                <a:lnTo>
                  <a:pt x="8" y="10"/>
                </a:lnTo>
                <a:lnTo>
                  <a:pt x="8" y="13"/>
                </a:lnTo>
                <a:lnTo>
                  <a:pt x="5" y="12"/>
                </a:lnTo>
                <a:lnTo>
                  <a:pt x="7" y="13"/>
                </a:lnTo>
                <a:lnTo>
                  <a:pt x="7" y="15"/>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39" name="Freeform 378"/>
          <p:cNvSpPr>
            <a:spLocks/>
          </p:cNvSpPr>
          <p:nvPr/>
        </p:nvSpPr>
        <p:spPr bwMode="auto">
          <a:xfrm>
            <a:off x="5473868" y="3902974"/>
            <a:ext cx="5209" cy="3237"/>
          </a:xfrm>
          <a:custGeom>
            <a:avLst/>
            <a:gdLst/>
            <a:ahLst/>
            <a:cxnLst>
              <a:cxn ang="0">
                <a:pos x="1" y="0"/>
              </a:cxn>
              <a:cxn ang="0">
                <a:pos x="5" y="0"/>
              </a:cxn>
              <a:cxn ang="0">
                <a:pos x="5" y="3"/>
              </a:cxn>
              <a:cxn ang="0">
                <a:pos x="3" y="3"/>
              </a:cxn>
              <a:cxn ang="0">
                <a:pos x="1" y="1"/>
              </a:cxn>
              <a:cxn ang="0">
                <a:pos x="0" y="0"/>
              </a:cxn>
              <a:cxn ang="0">
                <a:pos x="1" y="0"/>
              </a:cxn>
            </a:cxnLst>
            <a:rect l="0" t="0" r="r" b="b"/>
            <a:pathLst>
              <a:path w="5" h="3">
                <a:moveTo>
                  <a:pt x="1" y="0"/>
                </a:moveTo>
                <a:lnTo>
                  <a:pt x="5" y="0"/>
                </a:lnTo>
                <a:lnTo>
                  <a:pt x="5" y="3"/>
                </a:lnTo>
                <a:lnTo>
                  <a:pt x="3" y="3"/>
                </a:lnTo>
                <a:lnTo>
                  <a:pt x="1" y="1"/>
                </a:lnTo>
                <a:lnTo>
                  <a:pt x="0" y="0"/>
                </a:lnTo>
                <a:lnTo>
                  <a:pt x="1"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40" name="Freeform 379"/>
          <p:cNvSpPr>
            <a:spLocks/>
          </p:cNvSpPr>
          <p:nvPr/>
        </p:nvSpPr>
        <p:spPr bwMode="auto">
          <a:xfrm>
            <a:off x="5473868" y="3902974"/>
            <a:ext cx="5209" cy="3237"/>
          </a:xfrm>
          <a:custGeom>
            <a:avLst/>
            <a:gdLst/>
            <a:ahLst/>
            <a:cxnLst>
              <a:cxn ang="0">
                <a:pos x="1" y="0"/>
              </a:cxn>
              <a:cxn ang="0">
                <a:pos x="5" y="0"/>
              </a:cxn>
              <a:cxn ang="0">
                <a:pos x="5" y="3"/>
              </a:cxn>
              <a:cxn ang="0">
                <a:pos x="3" y="3"/>
              </a:cxn>
              <a:cxn ang="0">
                <a:pos x="1" y="1"/>
              </a:cxn>
              <a:cxn ang="0">
                <a:pos x="0" y="0"/>
              </a:cxn>
              <a:cxn ang="0">
                <a:pos x="1" y="0"/>
              </a:cxn>
            </a:cxnLst>
            <a:rect l="0" t="0" r="r" b="b"/>
            <a:pathLst>
              <a:path w="5" h="3">
                <a:moveTo>
                  <a:pt x="1" y="0"/>
                </a:moveTo>
                <a:lnTo>
                  <a:pt x="5" y="0"/>
                </a:lnTo>
                <a:lnTo>
                  <a:pt x="5" y="3"/>
                </a:lnTo>
                <a:lnTo>
                  <a:pt x="3" y="3"/>
                </a:lnTo>
                <a:lnTo>
                  <a:pt x="1" y="1"/>
                </a:lnTo>
                <a:lnTo>
                  <a:pt x="0" y="0"/>
                </a:lnTo>
                <a:lnTo>
                  <a:pt x="1"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41" name="Freeform 380"/>
          <p:cNvSpPr>
            <a:spLocks/>
          </p:cNvSpPr>
          <p:nvPr/>
        </p:nvSpPr>
        <p:spPr bwMode="auto">
          <a:xfrm>
            <a:off x="5480119" y="3906211"/>
            <a:ext cx="2083" cy="3237"/>
          </a:xfrm>
          <a:custGeom>
            <a:avLst/>
            <a:gdLst/>
            <a:ahLst/>
            <a:cxnLst>
              <a:cxn ang="0">
                <a:pos x="0" y="0"/>
              </a:cxn>
              <a:cxn ang="0">
                <a:pos x="2" y="2"/>
              </a:cxn>
              <a:cxn ang="0">
                <a:pos x="0" y="3"/>
              </a:cxn>
              <a:cxn ang="0">
                <a:pos x="0" y="2"/>
              </a:cxn>
              <a:cxn ang="0">
                <a:pos x="0" y="0"/>
              </a:cxn>
            </a:cxnLst>
            <a:rect l="0" t="0" r="r" b="b"/>
            <a:pathLst>
              <a:path w="2" h="3">
                <a:moveTo>
                  <a:pt x="0" y="0"/>
                </a:moveTo>
                <a:lnTo>
                  <a:pt x="2" y="2"/>
                </a:lnTo>
                <a:lnTo>
                  <a:pt x="0" y="3"/>
                </a:lnTo>
                <a:lnTo>
                  <a:pt x="0" y="2"/>
                </a:lnTo>
                <a:lnTo>
                  <a:pt x="0" y="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42" name="Freeform 381"/>
          <p:cNvSpPr>
            <a:spLocks/>
          </p:cNvSpPr>
          <p:nvPr/>
        </p:nvSpPr>
        <p:spPr bwMode="auto">
          <a:xfrm>
            <a:off x="5480119" y="3906211"/>
            <a:ext cx="2083" cy="3237"/>
          </a:xfrm>
          <a:custGeom>
            <a:avLst/>
            <a:gdLst/>
            <a:ahLst/>
            <a:cxnLst>
              <a:cxn ang="0">
                <a:pos x="0" y="0"/>
              </a:cxn>
              <a:cxn ang="0">
                <a:pos x="2" y="2"/>
              </a:cxn>
              <a:cxn ang="0">
                <a:pos x="0" y="3"/>
              </a:cxn>
              <a:cxn ang="0">
                <a:pos x="0" y="2"/>
              </a:cxn>
              <a:cxn ang="0">
                <a:pos x="0" y="0"/>
              </a:cxn>
            </a:cxnLst>
            <a:rect l="0" t="0" r="r" b="b"/>
            <a:pathLst>
              <a:path w="2" h="3">
                <a:moveTo>
                  <a:pt x="0" y="0"/>
                </a:moveTo>
                <a:lnTo>
                  <a:pt x="2" y="2"/>
                </a:lnTo>
                <a:lnTo>
                  <a:pt x="0" y="3"/>
                </a:lnTo>
                <a:lnTo>
                  <a:pt x="0" y="2"/>
                </a:lnTo>
                <a:lnTo>
                  <a:pt x="0" y="0"/>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43" name="Freeform 382"/>
          <p:cNvSpPr>
            <a:spLocks/>
          </p:cNvSpPr>
          <p:nvPr/>
        </p:nvSpPr>
        <p:spPr bwMode="auto">
          <a:xfrm>
            <a:off x="5482203" y="3716303"/>
            <a:ext cx="13543" cy="19422"/>
          </a:xfrm>
          <a:custGeom>
            <a:avLst/>
            <a:gdLst/>
            <a:ahLst/>
            <a:cxnLst>
              <a:cxn ang="0">
                <a:pos x="3" y="18"/>
              </a:cxn>
              <a:cxn ang="0">
                <a:pos x="3" y="16"/>
              </a:cxn>
              <a:cxn ang="0">
                <a:pos x="10" y="10"/>
              </a:cxn>
              <a:cxn ang="0">
                <a:pos x="12" y="6"/>
              </a:cxn>
              <a:cxn ang="0">
                <a:pos x="13" y="0"/>
              </a:cxn>
              <a:cxn ang="0">
                <a:pos x="7" y="5"/>
              </a:cxn>
              <a:cxn ang="0">
                <a:pos x="0" y="11"/>
              </a:cxn>
              <a:cxn ang="0">
                <a:pos x="3" y="18"/>
              </a:cxn>
            </a:cxnLst>
            <a:rect l="0" t="0" r="r" b="b"/>
            <a:pathLst>
              <a:path w="13" h="18">
                <a:moveTo>
                  <a:pt x="3" y="18"/>
                </a:moveTo>
                <a:lnTo>
                  <a:pt x="3" y="16"/>
                </a:lnTo>
                <a:lnTo>
                  <a:pt x="10" y="10"/>
                </a:lnTo>
                <a:lnTo>
                  <a:pt x="12" y="6"/>
                </a:lnTo>
                <a:lnTo>
                  <a:pt x="13" y="0"/>
                </a:lnTo>
                <a:lnTo>
                  <a:pt x="7" y="5"/>
                </a:lnTo>
                <a:lnTo>
                  <a:pt x="0" y="11"/>
                </a:lnTo>
                <a:lnTo>
                  <a:pt x="3" y="18"/>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44" name="Freeform 383"/>
          <p:cNvSpPr>
            <a:spLocks/>
          </p:cNvSpPr>
          <p:nvPr/>
        </p:nvSpPr>
        <p:spPr bwMode="auto">
          <a:xfrm>
            <a:off x="5482203" y="3716303"/>
            <a:ext cx="13543" cy="19422"/>
          </a:xfrm>
          <a:custGeom>
            <a:avLst/>
            <a:gdLst/>
            <a:ahLst/>
            <a:cxnLst>
              <a:cxn ang="0">
                <a:pos x="3" y="18"/>
              </a:cxn>
              <a:cxn ang="0">
                <a:pos x="3" y="16"/>
              </a:cxn>
              <a:cxn ang="0">
                <a:pos x="10" y="10"/>
              </a:cxn>
              <a:cxn ang="0">
                <a:pos x="12" y="6"/>
              </a:cxn>
              <a:cxn ang="0">
                <a:pos x="13" y="0"/>
              </a:cxn>
              <a:cxn ang="0">
                <a:pos x="7" y="5"/>
              </a:cxn>
              <a:cxn ang="0">
                <a:pos x="0" y="11"/>
              </a:cxn>
              <a:cxn ang="0">
                <a:pos x="3" y="18"/>
              </a:cxn>
            </a:cxnLst>
            <a:rect l="0" t="0" r="r" b="b"/>
            <a:pathLst>
              <a:path w="13" h="18">
                <a:moveTo>
                  <a:pt x="3" y="18"/>
                </a:moveTo>
                <a:lnTo>
                  <a:pt x="3" y="16"/>
                </a:lnTo>
                <a:lnTo>
                  <a:pt x="10" y="10"/>
                </a:lnTo>
                <a:lnTo>
                  <a:pt x="12" y="6"/>
                </a:lnTo>
                <a:lnTo>
                  <a:pt x="13" y="0"/>
                </a:lnTo>
                <a:lnTo>
                  <a:pt x="7" y="5"/>
                </a:lnTo>
                <a:lnTo>
                  <a:pt x="0" y="11"/>
                </a:lnTo>
                <a:lnTo>
                  <a:pt x="3" y="18"/>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45" name="Freeform 384"/>
          <p:cNvSpPr>
            <a:spLocks/>
          </p:cNvSpPr>
          <p:nvPr/>
        </p:nvSpPr>
        <p:spPr bwMode="auto">
          <a:xfrm>
            <a:off x="5516582" y="3695802"/>
            <a:ext cx="40630" cy="32371"/>
          </a:xfrm>
          <a:custGeom>
            <a:avLst/>
            <a:gdLst/>
            <a:ahLst/>
            <a:cxnLst>
              <a:cxn ang="0">
                <a:pos x="27" y="30"/>
              </a:cxn>
              <a:cxn ang="0">
                <a:pos x="27" y="29"/>
              </a:cxn>
              <a:cxn ang="0">
                <a:pos x="35" y="24"/>
              </a:cxn>
              <a:cxn ang="0">
                <a:pos x="35" y="15"/>
              </a:cxn>
              <a:cxn ang="0">
                <a:pos x="39" y="9"/>
              </a:cxn>
              <a:cxn ang="0">
                <a:pos x="39" y="7"/>
              </a:cxn>
              <a:cxn ang="0">
                <a:pos x="32" y="0"/>
              </a:cxn>
              <a:cxn ang="0">
                <a:pos x="25" y="0"/>
              </a:cxn>
              <a:cxn ang="0">
                <a:pos x="19" y="0"/>
              </a:cxn>
              <a:cxn ang="0">
                <a:pos x="12" y="4"/>
              </a:cxn>
              <a:cxn ang="0">
                <a:pos x="5" y="7"/>
              </a:cxn>
              <a:cxn ang="0">
                <a:pos x="5" y="9"/>
              </a:cxn>
              <a:cxn ang="0">
                <a:pos x="0" y="15"/>
              </a:cxn>
              <a:cxn ang="0">
                <a:pos x="7" y="22"/>
              </a:cxn>
              <a:cxn ang="0">
                <a:pos x="20" y="29"/>
              </a:cxn>
              <a:cxn ang="0">
                <a:pos x="27" y="30"/>
              </a:cxn>
            </a:cxnLst>
            <a:rect l="0" t="0" r="r" b="b"/>
            <a:pathLst>
              <a:path w="39" h="30">
                <a:moveTo>
                  <a:pt x="27" y="30"/>
                </a:moveTo>
                <a:lnTo>
                  <a:pt x="27" y="29"/>
                </a:lnTo>
                <a:lnTo>
                  <a:pt x="35" y="24"/>
                </a:lnTo>
                <a:lnTo>
                  <a:pt x="35" y="15"/>
                </a:lnTo>
                <a:lnTo>
                  <a:pt x="39" y="9"/>
                </a:lnTo>
                <a:lnTo>
                  <a:pt x="39" y="7"/>
                </a:lnTo>
                <a:lnTo>
                  <a:pt x="32" y="0"/>
                </a:lnTo>
                <a:lnTo>
                  <a:pt x="25" y="0"/>
                </a:lnTo>
                <a:lnTo>
                  <a:pt x="19" y="0"/>
                </a:lnTo>
                <a:lnTo>
                  <a:pt x="12" y="4"/>
                </a:lnTo>
                <a:lnTo>
                  <a:pt x="5" y="7"/>
                </a:lnTo>
                <a:lnTo>
                  <a:pt x="5" y="9"/>
                </a:lnTo>
                <a:lnTo>
                  <a:pt x="0" y="15"/>
                </a:lnTo>
                <a:lnTo>
                  <a:pt x="7" y="22"/>
                </a:lnTo>
                <a:lnTo>
                  <a:pt x="20" y="29"/>
                </a:lnTo>
                <a:lnTo>
                  <a:pt x="27" y="30"/>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47" name="Freeform 386"/>
          <p:cNvSpPr>
            <a:spLocks/>
          </p:cNvSpPr>
          <p:nvPr/>
        </p:nvSpPr>
        <p:spPr bwMode="auto">
          <a:xfrm>
            <a:off x="5640555" y="3742200"/>
            <a:ext cx="46880" cy="39923"/>
          </a:xfrm>
          <a:custGeom>
            <a:avLst/>
            <a:gdLst/>
            <a:ahLst/>
            <a:cxnLst>
              <a:cxn ang="0">
                <a:pos x="33" y="37"/>
              </a:cxn>
              <a:cxn ang="0">
                <a:pos x="40" y="35"/>
              </a:cxn>
              <a:cxn ang="0">
                <a:pos x="45" y="32"/>
              </a:cxn>
              <a:cxn ang="0">
                <a:pos x="41" y="27"/>
              </a:cxn>
              <a:cxn ang="0">
                <a:pos x="40" y="20"/>
              </a:cxn>
              <a:cxn ang="0">
                <a:pos x="33" y="20"/>
              </a:cxn>
              <a:cxn ang="0">
                <a:pos x="30" y="14"/>
              </a:cxn>
              <a:cxn ang="0">
                <a:pos x="21" y="0"/>
              </a:cxn>
              <a:cxn ang="0">
                <a:pos x="15" y="4"/>
              </a:cxn>
              <a:cxn ang="0">
                <a:pos x="8" y="9"/>
              </a:cxn>
              <a:cxn ang="0">
                <a:pos x="1" y="9"/>
              </a:cxn>
              <a:cxn ang="0">
                <a:pos x="0" y="12"/>
              </a:cxn>
              <a:cxn ang="0">
                <a:pos x="1" y="20"/>
              </a:cxn>
              <a:cxn ang="0">
                <a:pos x="8" y="27"/>
              </a:cxn>
              <a:cxn ang="0">
                <a:pos x="13" y="32"/>
              </a:cxn>
              <a:cxn ang="0">
                <a:pos x="20" y="32"/>
              </a:cxn>
              <a:cxn ang="0">
                <a:pos x="20" y="27"/>
              </a:cxn>
              <a:cxn ang="0">
                <a:pos x="26" y="30"/>
              </a:cxn>
              <a:cxn ang="0">
                <a:pos x="33" y="37"/>
              </a:cxn>
            </a:cxnLst>
            <a:rect l="0" t="0" r="r" b="b"/>
            <a:pathLst>
              <a:path w="45" h="37">
                <a:moveTo>
                  <a:pt x="33" y="37"/>
                </a:moveTo>
                <a:lnTo>
                  <a:pt x="40" y="35"/>
                </a:lnTo>
                <a:lnTo>
                  <a:pt x="45" y="32"/>
                </a:lnTo>
                <a:lnTo>
                  <a:pt x="41" y="27"/>
                </a:lnTo>
                <a:lnTo>
                  <a:pt x="40" y="20"/>
                </a:lnTo>
                <a:lnTo>
                  <a:pt x="33" y="20"/>
                </a:lnTo>
                <a:lnTo>
                  <a:pt x="30" y="14"/>
                </a:lnTo>
                <a:lnTo>
                  <a:pt x="21" y="0"/>
                </a:lnTo>
                <a:lnTo>
                  <a:pt x="15" y="4"/>
                </a:lnTo>
                <a:lnTo>
                  <a:pt x="8" y="9"/>
                </a:lnTo>
                <a:lnTo>
                  <a:pt x="1" y="9"/>
                </a:lnTo>
                <a:lnTo>
                  <a:pt x="0" y="12"/>
                </a:lnTo>
                <a:lnTo>
                  <a:pt x="1" y="20"/>
                </a:lnTo>
                <a:lnTo>
                  <a:pt x="8" y="27"/>
                </a:lnTo>
                <a:lnTo>
                  <a:pt x="13" y="32"/>
                </a:lnTo>
                <a:lnTo>
                  <a:pt x="20" y="32"/>
                </a:lnTo>
                <a:lnTo>
                  <a:pt x="20" y="27"/>
                </a:lnTo>
                <a:lnTo>
                  <a:pt x="26" y="30"/>
                </a:lnTo>
                <a:lnTo>
                  <a:pt x="33" y="37"/>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49" name="Freeform 388"/>
          <p:cNvSpPr>
            <a:spLocks/>
          </p:cNvSpPr>
          <p:nvPr/>
        </p:nvSpPr>
        <p:spPr bwMode="auto">
          <a:xfrm>
            <a:off x="5714522" y="3785361"/>
            <a:ext cx="45839" cy="15106"/>
          </a:xfrm>
          <a:custGeom>
            <a:avLst/>
            <a:gdLst/>
            <a:ahLst/>
            <a:cxnLst>
              <a:cxn ang="0">
                <a:pos x="34" y="14"/>
              </a:cxn>
              <a:cxn ang="0">
                <a:pos x="35" y="14"/>
              </a:cxn>
              <a:cxn ang="0">
                <a:pos x="44" y="10"/>
              </a:cxn>
              <a:cxn ang="0">
                <a:pos x="42" y="4"/>
              </a:cxn>
              <a:cxn ang="0">
                <a:pos x="39" y="4"/>
              </a:cxn>
              <a:cxn ang="0">
                <a:pos x="32" y="4"/>
              </a:cxn>
              <a:cxn ang="0">
                <a:pos x="25" y="4"/>
              </a:cxn>
              <a:cxn ang="0">
                <a:pos x="19" y="2"/>
              </a:cxn>
              <a:cxn ang="0">
                <a:pos x="12" y="2"/>
              </a:cxn>
              <a:cxn ang="0">
                <a:pos x="5" y="0"/>
              </a:cxn>
              <a:cxn ang="0">
                <a:pos x="5" y="4"/>
              </a:cxn>
              <a:cxn ang="0">
                <a:pos x="0" y="10"/>
              </a:cxn>
              <a:cxn ang="0">
                <a:pos x="14" y="10"/>
              </a:cxn>
              <a:cxn ang="0">
                <a:pos x="20" y="9"/>
              </a:cxn>
              <a:cxn ang="0">
                <a:pos x="27" y="12"/>
              </a:cxn>
              <a:cxn ang="0">
                <a:pos x="34" y="14"/>
              </a:cxn>
            </a:cxnLst>
            <a:rect l="0" t="0" r="r" b="b"/>
            <a:pathLst>
              <a:path w="44" h="14">
                <a:moveTo>
                  <a:pt x="34" y="14"/>
                </a:moveTo>
                <a:lnTo>
                  <a:pt x="35" y="14"/>
                </a:lnTo>
                <a:lnTo>
                  <a:pt x="44" y="10"/>
                </a:lnTo>
                <a:lnTo>
                  <a:pt x="42" y="4"/>
                </a:lnTo>
                <a:lnTo>
                  <a:pt x="39" y="4"/>
                </a:lnTo>
                <a:lnTo>
                  <a:pt x="32" y="4"/>
                </a:lnTo>
                <a:lnTo>
                  <a:pt x="25" y="4"/>
                </a:lnTo>
                <a:lnTo>
                  <a:pt x="19" y="2"/>
                </a:lnTo>
                <a:lnTo>
                  <a:pt x="12" y="2"/>
                </a:lnTo>
                <a:lnTo>
                  <a:pt x="5" y="0"/>
                </a:lnTo>
                <a:lnTo>
                  <a:pt x="5" y="4"/>
                </a:lnTo>
                <a:lnTo>
                  <a:pt x="0" y="10"/>
                </a:lnTo>
                <a:lnTo>
                  <a:pt x="14" y="10"/>
                </a:lnTo>
                <a:lnTo>
                  <a:pt x="20" y="9"/>
                </a:lnTo>
                <a:lnTo>
                  <a:pt x="27" y="12"/>
                </a:lnTo>
                <a:lnTo>
                  <a:pt x="34" y="14"/>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51" name="Freeform 390"/>
          <p:cNvSpPr>
            <a:spLocks/>
          </p:cNvSpPr>
          <p:nvPr/>
        </p:nvSpPr>
        <p:spPr bwMode="auto">
          <a:xfrm>
            <a:off x="5734316" y="3811258"/>
            <a:ext cx="20836" cy="17264"/>
          </a:xfrm>
          <a:custGeom>
            <a:avLst/>
            <a:gdLst/>
            <a:ahLst/>
            <a:cxnLst>
              <a:cxn ang="0">
                <a:pos x="11" y="16"/>
              </a:cxn>
              <a:cxn ang="0">
                <a:pos x="13" y="15"/>
              </a:cxn>
              <a:cxn ang="0">
                <a:pos x="20" y="8"/>
              </a:cxn>
              <a:cxn ang="0">
                <a:pos x="13" y="1"/>
              </a:cxn>
              <a:cxn ang="0">
                <a:pos x="8" y="0"/>
              </a:cxn>
              <a:cxn ang="0">
                <a:pos x="0" y="1"/>
              </a:cxn>
              <a:cxn ang="0">
                <a:pos x="6" y="8"/>
              </a:cxn>
              <a:cxn ang="0">
                <a:pos x="11" y="16"/>
              </a:cxn>
            </a:cxnLst>
            <a:rect l="0" t="0" r="r" b="b"/>
            <a:pathLst>
              <a:path w="20" h="16">
                <a:moveTo>
                  <a:pt x="11" y="16"/>
                </a:moveTo>
                <a:lnTo>
                  <a:pt x="13" y="15"/>
                </a:lnTo>
                <a:lnTo>
                  <a:pt x="20" y="8"/>
                </a:lnTo>
                <a:lnTo>
                  <a:pt x="13" y="1"/>
                </a:lnTo>
                <a:lnTo>
                  <a:pt x="8" y="0"/>
                </a:lnTo>
                <a:lnTo>
                  <a:pt x="0" y="1"/>
                </a:lnTo>
                <a:lnTo>
                  <a:pt x="6" y="8"/>
                </a:lnTo>
                <a:lnTo>
                  <a:pt x="11" y="16"/>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52" name="Freeform 391"/>
          <p:cNvSpPr>
            <a:spLocks/>
          </p:cNvSpPr>
          <p:nvPr/>
        </p:nvSpPr>
        <p:spPr bwMode="auto">
          <a:xfrm>
            <a:off x="5734316" y="3811258"/>
            <a:ext cx="20836" cy="17264"/>
          </a:xfrm>
          <a:custGeom>
            <a:avLst/>
            <a:gdLst/>
            <a:ahLst/>
            <a:cxnLst>
              <a:cxn ang="0">
                <a:pos x="11" y="16"/>
              </a:cxn>
              <a:cxn ang="0">
                <a:pos x="13" y="15"/>
              </a:cxn>
              <a:cxn ang="0">
                <a:pos x="20" y="8"/>
              </a:cxn>
              <a:cxn ang="0">
                <a:pos x="13" y="1"/>
              </a:cxn>
              <a:cxn ang="0">
                <a:pos x="8" y="0"/>
              </a:cxn>
              <a:cxn ang="0">
                <a:pos x="0" y="1"/>
              </a:cxn>
              <a:cxn ang="0">
                <a:pos x="6" y="8"/>
              </a:cxn>
              <a:cxn ang="0">
                <a:pos x="11" y="16"/>
              </a:cxn>
            </a:cxnLst>
            <a:rect l="0" t="0" r="r" b="b"/>
            <a:pathLst>
              <a:path w="20" h="16">
                <a:moveTo>
                  <a:pt x="11" y="16"/>
                </a:moveTo>
                <a:lnTo>
                  <a:pt x="13" y="15"/>
                </a:lnTo>
                <a:lnTo>
                  <a:pt x="20" y="8"/>
                </a:lnTo>
                <a:lnTo>
                  <a:pt x="13" y="1"/>
                </a:lnTo>
                <a:lnTo>
                  <a:pt x="8" y="0"/>
                </a:lnTo>
                <a:lnTo>
                  <a:pt x="0" y="1"/>
                </a:lnTo>
                <a:lnTo>
                  <a:pt x="6" y="8"/>
                </a:lnTo>
                <a:lnTo>
                  <a:pt x="11" y="16"/>
                </a:lnTo>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53" name="Freeform 392"/>
          <p:cNvSpPr>
            <a:spLocks/>
          </p:cNvSpPr>
          <p:nvPr/>
        </p:nvSpPr>
        <p:spPr bwMode="auto">
          <a:xfrm>
            <a:off x="5763486" y="3801546"/>
            <a:ext cx="55215" cy="39923"/>
          </a:xfrm>
          <a:custGeom>
            <a:avLst/>
            <a:gdLst/>
            <a:ahLst/>
            <a:cxnLst>
              <a:cxn ang="0">
                <a:pos x="25" y="37"/>
              </a:cxn>
              <a:cxn ang="0">
                <a:pos x="30" y="37"/>
              </a:cxn>
              <a:cxn ang="0">
                <a:pos x="36" y="34"/>
              </a:cxn>
              <a:cxn ang="0">
                <a:pos x="43" y="34"/>
              </a:cxn>
              <a:cxn ang="0">
                <a:pos x="46" y="30"/>
              </a:cxn>
              <a:cxn ang="0">
                <a:pos x="53" y="25"/>
              </a:cxn>
              <a:cxn ang="0">
                <a:pos x="50" y="19"/>
              </a:cxn>
              <a:cxn ang="0">
                <a:pos x="43" y="15"/>
              </a:cxn>
              <a:cxn ang="0">
                <a:pos x="36" y="10"/>
              </a:cxn>
              <a:cxn ang="0">
                <a:pos x="35" y="9"/>
              </a:cxn>
              <a:cxn ang="0">
                <a:pos x="28" y="7"/>
              </a:cxn>
              <a:cxn ang="0">
                <a:pos x="22" y="10"/>
              </a:cxn>
              <a:cxn ang="0">
                <a:pos x="15" y="9"/>
              </a:cxn>
              <a:cxn ang="0">
                <a:pos x="12" y="2"/>
              </a:cxn>
              <a:cxn ang="0">
                <a:pos x="3" y="0"/>
              </a:cxn>
              <a:cxn ang="0">
                <a:pos x="2" y="4"/>
              </a:cxn>
              <a:cxn ang="0">
                <a:pos x="0" y="10"/>
              </a:cxn>
              <a:cxn ang="0">
                <a:pos x="5" y="17"/>
              </a:cxn>
              <a:cxn ang="0">
                <a:pos x="18" y="24"/>
              </a:cxn>
              <a:cxn ang="0">
                <a:pos x="18" y="24"/>
              </a:cxn>
              <a:cxn ang="0">
                <a:pos x="18" y="30"/>
              </a:cxn>
              <a:cxn ang="0">
                <a:pos x="25" y="37"/>
              </a:cxn>
            </a:cxnLst>
            <a:rect l="0" t="0" r="r" b="b"/>
            <a:pathLst>
              <a:path w="53" h="37">
                <a:moveTo>
                  <a:pt x="25" y="37"/>
                </a:moveTo>
                <a:lnTo>
                  <a:pt x="30" y="37"/>
                </a:lnTo>
                <a:lnTo>
                  <a:pt x="36" y="34"/>
                </a:lnTo>
                <a:lnTo>
                  <a:pt x="43" y="34"/>
                </a:lnTo>
                <a:lnTo>
                  <a:pt x="46" y="30"/>
                </a:lnTo>
                <a:lnTo>
                  <a:pt x="53" y="25"/>
                </a:lnTo>
                <a:lnTo>
                  <a:pt x="50" y="19"/>
                </a:lnTo>
                <a:lnTo>
                  <a:pt x="43" y="15"/>
                </a:lnTo>
                <a:lnTo>
                  <a:pt x="36" y="10"/>
                </a:lnTo>
                <a:lnTo>
                  <a:pt x="35" y="9"/>
                </a:lnTo>
                <a:lnTo>
                  <a:pt x="28" y="7"/>
                </a:lnTo>
                <a:lnTo>
                  <a:pt x="22" y="10"/>
                </a:lnTo>
                <a:lnTo>
                  <a:pt x="15" y="9"/>
                </a:lnTo>
                <a:lnTo>
                  <a:pt x="12" y="2"/>
                </a:lnTo>
                <a:lnTo>
                  <a:pt x="3" y="0"/>
                </a:lnTo>
                <a:lnTo>
                  <a:pt x="2" y="4"/>
                </a:lnTo>
                <a:lnTo>
                  <a:pt x="0" y="10"/>
                </a:lnTo>
                <a:lnTo>
                  <a:pt x="5" y="17"/>
                </a:lnTo>
                <a:lnTo>
                  <a:pt x="18" y="24"/>
                </a:lnTo>
                <a:lnTo>
                  <a:pt x="18" y="24"/>
                </a:lnTo>
                <a:lnTo>
                  <a:pt x="18" y="30"/>
                </a:lnTo>
                <a:lnTo>
                  <a:pt x="25" y="37"/>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55" name="Freeform 394"/>
          <p:cNvSpPr>
            <a:spLocks/>
          </p:cNvSpPr>
          <p:nvPr/>
        </p:nvSpPr>
        <p:spPr bwMode="auto">
          <a:xfrm>
            <a:off x="5820784" y="3868445"/>
            <a:ext cx="96887" cy="115455"/>
          </a:xfrm>
          <a:custGeom>
            <a:avLst/>
            <a:gdLst/>
            <a:ahLst/>
            <a:cxnLst>
              <a:cxn ang="0">
                <a:pos x="25" y="105"/>
              </a:cxn>
              <a:cxn ang="0">
                <a:pos x="31" y="107"/>
              </a:cxn>
              <a:cxn ang="0">
                <a:pos x="36" y="100"/>
              </a:cxn>
              <a:cxn ang="0">
                <a:pos x="38" y="95"/>
              </a:cxn>
              <a:cxn ang="0">
                <a:pos x="46" y="90"/>
              </a:cxn>
              <a:cxn ang="0">
                <a:pos x="50" y="87"/>
              </a:cxn>
              <a:cxn ang="0">
                <a:pos x="56" y="82"/>
              </a:cxn>
              <a:cxn ang="0">
                <a:pos x="63" y="82"/>
              </a:cxn>
              <a:cxn ang="0">
                <a:pos x="71" y="80"/>
              </a:cxn>
              <a:cxn ang="0">
                <a:pos x="78" y="77"/>
              </a:cxn>
              <a:cxn ang="0">
                <a:pos x="85" y="72"/>
              </a:cxn>
              <a:cxn ang="0">
                <a:pos x="86" y="70"/>
              </a:cxn>
              <a:cxn ang="0">
                <a:pos x="93" y="65"/>
              </a:cxn>
              <a:cxn ang="0">
                <a:pos x="91" y="58"/>
              </a:cxn>
              <a:cxn ang="0">
                <a:pos x="85" y="55"/>
              </a:cxn>
              <a:cxn ang="0">
                <a:pos x="81" y="47"/>
              </a:cxn>
              <a:cxn ang="0">
                <a:pos x="76" y="43"/>
              </a:cxn>
              <a:cxn ang="0">
                <a:pos x="73" y="37"/>
              </a:cxn>
              <a:cxn ang="0">
                <a:pos x="71" y="30"/>
              </a:cxn>
              <a:cxn ang="0">
                <a:pos x="65" y="23"/>
              </a:cxn>
              <a:cxn ang="0">
                <a:pos x="45" y="15"/>
              </a:cxn>
              <a:cxn ang="0">
                <a:pos x="38" y="12"/>
              </a:cxn>
              <a:cxn ang="0">
                <a:pos x="31" y="10"/>
              </a:cxn>
              <a:cxn ang="0">
                <a:pos x="25" y="7"/>
              </a:cxn>
              <a:cxn ang="0">
                <a:pos x="18" y="2"/>
              </a:cxn>
              <a:cxn ang="0">
                <a:pos x="15" y="0"/>
              </a:cxn>
              <a:cxn ang="0">
                <a:pos x="11" y="7"/>
              </a:cxn>
              <a:cxn ang="0">
                <a:pos x="11" y="13"/>
              </a:cxn>
              <a:cxn ang="0">
                <a:pos x="18" y="20"/>
              </a:cxn>
              <a:cxn ang="0">
                <a:pos x="13" y="27"/>
              </a:cxn>
              <a:cxn ang="0">
                <a:pos x="10" y="33"/>
              </a:cxn>
              <a:cxn ang="0">
                <a:pos x="8" y="33"/>
              </a:cxn>
              <a:cxn ang="0">
                <a:pos x="1" y="38"/>
              </a:cxn>
              <a:cxn ang="0">
                <a:pos x="0" y="45"/>
              </a:cxn>
              <a:cxn ang="0">
                <a:pos x="3" y="52"/>
              </a:cxn>
              <a:cxn ang="0">
                <a:pos x="6" y="58"/>
              </a:cxn>
              <a:cxn ang="0">
                <a:pos x="10" y="65"/>
              </a:cxn>
              <a:cxn ang="0">
                <a:pos x="10" y="67"/>
              </a:cxn>
              <a:cxn ang="0">
                <a:pos x="11" y="73"/>
              </a:cxn>
              <a:cxn ang="0">
                <a:pos x="11" y="80"/>
              </a:cxn>
              <a:cxn ang="0">
                <a:pos x="10" y="93"/>
              </a:cxn>
              <a:cxn ang="0">
                <a:pos x="13" y="100"/>
              </a:cxn>
              <a:cxn ang="0">
                <a:pos x="20" y="102"/>
              </a:cxn>
              <a:cxn ang="0">
                <a:pos x="23" y="105"/>
              </a:cxn>
              <a:cxn ang="0">
                <a:pos x="25" y="105"/>
              </a:cxn>
            </a:cxnLst>
            <a:rect l="0" t="0" r="r" b="b"/>
            <a:pathLst>
              <a:path w="93" h="107">
                <a:moveTo>
                  <a:pt x="25" y="105"/>
                </a:moveTo>
                <a:lnTo>
                  <a:pt x="31" y="107"/>
                </a:lnTo>
                <a:lnTo>
                  <a:pt x="36" y="100"/>
                </a:lnTo>
                <a:lnTo>
                  <a:pt x="38" y="95"/>
                </a:lnTo>
                <a:lnTo>
                  <a:pt x="46" y="90"/>
                </a:lnTo>
                <a:lnTo>
                  <a:pt x="50" y="87"/>
                </a:lnTo>
                <a:lnTo>
                  <a:pt x="56" y="82"/>
                </a:lnTo>
                <a:lnTo>
                  <a:pt x="63" y="82"/>
                </a:lnTo>
                <a:lnTo>
                  <a:pt x="71" y="80"/>
                </a:lnTo>
                <a:lnTo>
                  <a:pt x="78" y="77"/>
                </a:lnTo>
                <a:lnTo>
                  <a:pt x="85" y="72"/>
                </a:lnTo>
                <a:lnTo>
                  <a:pt x="86" y="70"/>
                </a:lnTo>
                <a:lnTo>
                  <a:pt x="93" y="65"/>
                </a:lnTo>
                <a:lnTo>
                  <a:pt x="91" y="58"/>
                </a:lnTo>
                <a:lnTo>
                  <a:pt x="85" y="55"/>
                </a:lnTo>
                <a:lnTo>
                  <a:pt x="81" y="47"/>
                </a:lnTo>
                <a:lnTo>
                  <a:pt x="76" y="43"/>
                </a:lnTo>
                <a:lnTo>
                  <a:pt x="73" y="37"/>
                </a:lnTo>
                <a:lnTo>
                  <a:pt x="71" y="30"/>
                </a:lnTo>
                <a:lnTo>
                  <a:pt x="65" y="23"/>
                </a:lnTo>
                <a:lnTo>
                  <a:pt x="45" y="15"/>
                </a:lnTo>
                <a:lnTo>
                  <a:pt x="38" y="12"/>
                </a:lnTo>
                <a:lnTo>
                  <a:pt x="31" y="10"/>
                </a:lnTo>
                <a:lnTo>
                  <a:pt x="25" y="7"/>
                </a:lnTo>
                <a:lnTo>
                  <a:pt x="18" y="2"/>
                </a:lnTo>
                <a:lnTo>
                  <a:pt x="15" y="0"/>
                </a:lnTo>
                <a:lnTo>
                  <a:pt x="11" y="7"/>
                </a:lnTo>
                <a:lnTo>
                  <a:pt x="11" y="13"/>
                </a:lnTo>
                <a:lnTo>
                  <a:pt x="18" y="20"/>
                </a:lnTo>
                <a:lnTo>
                  <a:pt x="13" y="27"/>
                </a:lnTo>
                <a:lnTo>
                  <a:pt x="10" y="33"/>
                </a:lnTo>
                <a:lnTo>
                  <a:pt x="8" y="33"/>
                </a:lnTo>
                <a:lnTo>
                  <a:pt x="1" y="38"/>
                </a:lnTo>
                <a:lnTo>
                  <a:pt x="0" y="45"/>
                </a:lnTo>
                <a:lnTo>
                  <a:pt x="3" y="52"/>
                </a:lnTo>
                <a:lnTo>
                  <a:pt x="6" y="58"/>
                </a:lnTo>
                <a:lnTo>
                  <a:pt x="10" y="65"/>
                </a:lnTo>
                <a:lnTo>
                  <a:pt x="10" y="67"/>
                </a:lnTo>
                <a:lnTo>
                  <a:pt x="11" y="73"/>
                </a:lnTo>
                <a:lnTo>
                  <a:pt x="11" y="80"/>
                </a:lnTo>
                <a:lnTo>
                  <a:pt x="10" y="93"/>
                </a:lnTo>
                <a:lnTo>
                  <a:pt x="13" y="100"/>
                </a:lnTo>
                <a:lnTo>
                  <a:pt x="20" y="102"/>
                </a:lnTo>
                <a:lnTo>
                  <a:pt x="23" y="105"/>
                </a:lnTo>
                <a:lnTo>
                  <a:pt x="25" y="105"/>
                </a:lnTo>
                <a:close/>
              </a:path>
            </a:pathLst>
          </a:custGeom>
          <a:solidFill>
            <a:srgbClr val="FDC01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70" name="Text Placeholder 1"/>
          <p:cNvSpPr txBox="1">
            <a:spLocks/>
          </p:cNvSpPr>
          <p:nvPr/>
        </p:nvSpPr>
        <p:spPr bwMode="auto">
          <a:xfrm>
            <a:off x="4743449" y="4870837"/>
            <a:ext cx="4238625" cy="1446143"/>
          </a:xfrm>
          <a:prstGeom prst="rect">
            <a:avLst/>
          </a:prstGeom>
          <a:noFill/>
          <a:ln w="9525">
            <a:noFill/>
            <a:miter lim="800000"/>
            <a:headEnd/>
            <a:tailEnd/>
          </a:ln>
        </p:spPr>
        <p:txBody>
          <a:bodyPr vert="horz" wrap="square" lIns="0" tIns="45720" rIns="0" bIns="45720" numCol="2" spcCol="91440" anchor="t" anchorCtr="0" compatLnSpc="1">
            <a:prstTxWarp prst="textNoShape">
              <a:avLst/>
            </a:prstTxWarp>
          </a:bodyPr>
          <a:lstStyle/>
          <a:p>
            <a:pPr marL="174625" marR="0" lvl="0" indent="-174625"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800" b="0" i="0" u="none" strike="noStrike" kern="1200" cap="none" spc="0" normalizeH="0" baseline="0" noProof="0" dirty="0" smtClean="0">
                <a:ln>
                  <a:noFill/>
                </a:ln>
                <a:solidFill>
                  <a:schemeClr val="tx1"/>
                </a:solidFill>
                <a:effectLst/>
                <a:uLnTx/>
                <a:uFillTx/>
                <a:latin typeface="AvantGarde Bk BT" pitchFamily="34" charset="0"/>
                <a:ea typeface="+mn-ea"/>
                <a:cs typeface="+mn-cs"/>
              </a:rPr>
              <a:t>Increased regulatory pressure</a:t>
            </a:r>
          </a:p>
          <a:p>
            <a:pPr marL="174625" marR="0" lvl="0" indent="-174625"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800" b="0" i="0" u="none" strike="noStrike" kern="1200" cap="none" spc="0" normalizeH="0" baseline="0" noProof="0" dirty="0" smtClean="0">
                <a:ln>
                  <a:noFill/>
                </a:ln>
                <a:solidFill>
                  <a:schemeClr val="tx1"/>
                </a:solidFill>
                <a:effectLst/>
                <a:uLnTx/>
                <a:uFillTx/>
                <a:latin typeface="AvantGarde Bk BT" pitchFamily="34" charset="0"/>
                <a:ea typeface="+mn-ea"/>
                <a:cs typeface="+mn-cs"/>
              </a:rPr>
              <a:t>Rising operating expenses (technology, regulatory, human resources, etc) and shrinking net interest margins</a:t>
            </a:r>
          </a:p>
          <a:p>
            <a:pPr marL="174625" marR="0" lvl="0" indent="-174625"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800" b="0" i="0" u="none" strike="noStrike" kern="1200" cap="none" spc="0" normalizeH="0" baseline="0" noProof="0" dirty="0" smtClean="0">
                <a:ln>
                  <a:noFill/>
                </a:ln>
                <a:solidFill>
                  <a:schemeClr val="tx1"/>
                </a:solidFill>
                <a:effectLst/>
                <a:uLnTx/>
                <a:uFillTx/>
                <a:latin typeface="AvantGarde Bk BT" pitchFamily="34" charset="0"/>
                <a:ea typeface="+mn-ea"/>
                <a:cs typeface="+mn-cs"/>
              </a:rPr>
              <a:t>Limited access to capital</a:t>
            </a:r>
          </a:p>
          <a:p>
            <a:pPr marL="174625" marR="0" lvl="0" indent="-174625"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800" b="0" i="0" u="none" strike="noStrike" kern="1200" cap="none" spc="0" normalizeH="0" baseline="0" noProof="0" dirty="0" smtClean="0">
                <a:ln>
                  <a:noFill/>
                </a:ln>
                <a:solidFill>
                  <a:schemeClr val="tx1"/>
                </a:solidFill>
                <a:effectLst/>
                <a:uLnTx/>
                <a:uFillTx/>
                <a:latin typeface="AvantGarde Bk BT" pitchFamily="34" charset="0"/>
                <a:ea typeface="+mn-ea"/>
                <a:cs typeface="+mn-cs"/>
              </a:rPr>
              <a:t>Lack of growth opportunities due to intense competition</a:t>
            </a:r>
          </a:p>
          <a:p>
            <a:pPr marL="174625" marR="0" lvl="0" indent="-174625"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800" b="0" i="0" u="none" strike="noStrike" kern="1200" cap="none" spc="0" normalizeH="0" baseline="0" noProof="0" dirty="0" smtClean="0">
                <a:ln>
                  <a:noFill/>
                </a:ln>
                <a:solidFill>
                  <a:schemeClr val="tx1"/>
                </a:solidFill>
                <a:effectLst/>
                <a:uLnTx/>
                <a:uFillTx/>
                <a:latin typeface="AvantGarde Bk BT" pitchFamily="34" charset="0"/>
                <a:ea typeface="+mn-ea"/>
                <a:cs typeface="+mn-cs"/>
              </a:rPr>
              <a:t>Lack of diversified income streams</a:t>
            </a:r>
          </a:p>
          <a:p>
            <a:pPr marL="174625" marR="0" lvl="0" indent="-174625"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800" b="0" i="0" u="none" strike="noStrike" kern="1200" cap="none" spc="0" normalizeH="0" baseline="0" noProof="0" dirty="0" smtClean="0">
                <a:ln>
                  <a:noFill/>
                </a:ln>
                <a:solidFill>
                  <a:schemeClr val="tx1"/>
                </a:solidFill>
                <a:effectLst/>
                <a:uLnTx/>
                <a:uFillTx/>
                <a:latin typeface="AvantGarde Bk BT" pitchFamily="34" charset="0"/>
                <a:ea typeface="+mn-ea"/>
                <a:cs typeface="+mn-cs"/>
              </a:rPr>
              <a:t>Strategic Alliances: expansion into new businesses &amp; new markets</a:t>
            </a:r>
          </a:p>
          <a:p>
            <a:pPr marL="174625" marR="0" lvl="0" indent="-174625"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800" b="0" i="0" u="none" strike="noStrike" kern="1200" cap="none" spc="0" normalizeH="0" baseline="0" noProof="0" dirty="0" smtClean="0">
                <a:ln>
                  <a:noFill/>
                </a:ln>
                <a:solidFill>
                  <a:schemeClr val="tx1"/>
                </a:solidFill>
                <a:effectLst/>
                <a:uLnTx/>
                <a:uFillTx/>
                <a:latin typeface="AvantGarde Bk BT" pitchFamily="34" charset="0"/>
                <a:ea typeface="+mn-ea"/>
                <a:cs typeface="+mn-cs"/>
              </a:rPr>
              <a:t>Favorable trading multiples</a:t>
            </a:r>
          </a:p>
          <a:p>
            <a:pPr marL="174625" marR="0" lvl="0" indent="-174625"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800" b="0" i="0" u="none" strike="noStrike" kern="1200" cap="none" spc="0" normalizeH="0" baseline="0" noProof="0" dirty="0" smtClean="0">
                <a:ln>
                  <a:noFill/>
                </a:ln>
                <a:solidFill>
                  <a:schemeClr val="tx1"/>
                </a:solidFill>
                <a:effectLst/>
                <a:uLnTx/>
                <a:uFillTx/>
                <a:latin typeface="AvantGarde Bk BT" pitchFamily="34" charset="0"/>
                <a:ea typeface="+mn-ea"/>
                <a:cs typeface="+mn-cs"/>
              </a:rPr>
              <a:t>Heavy insider ownership and private equity interest</a:t>
            </a:r>
          </a:p>
          <a:p>
            <a:pPr marL="174625" marR="0" lvl="0" indent="-174625"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800" b="0" i="0" u="none" strike="noStrike" kern="1200" cap="none" spc="0" normalizeH="0" baseline="0" noProof="0" dirty="0" smtClean="0">
                <a:ln>
                  <a:noFill/>
                </a:ln>
                <a:solidFill>
                  <a:schemeClr val="tx1"/>
                </a:solidFill>
                <a:effectLst/>
                <a:uLnTx/>
                <a:uFillTx/>
                <a:latin typeface="AvantGarde Bk BT" pitchFamily="34" charset="0"/>
                <a:ea typeface="+mn-ea"/>
                <a:cs typeface="+mn-cs"/>
              </a:rPr>
              <a:t>Fear of accounting change</a:t>
            </a:r>
          </a:p>
          <a:p>
            <a:pPr marL="174625" marR="0" lvl="0" indent="-174625"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800" b="0" i="0" u="none" strike="noStrike" kern="1200" cap="none" spc="0" normalizeH="0" baseline="0" noProof="0" dirty="0" smtClean="0">
                <a:ln>
                  <a:noFill/>
                </a:ln>
                <a:solidFill>
                  <a:schemeClr val="tx1"/>
                </a:solidFill>
                <a:effectLst/>
                <a:uLnTx/>
                <a:uFillTx/>
                <a:latin typeface="AvantGarde Bk BT" pitchFamily="34" charset="0"/>
                <a:ea typeface="+mn-ea"/>
                <a:cs typeface="+mn-cs"/>
              </a:rPr>
              <a:t>Board dynamics (fatigue, liability, retiring CEO)</a:t>
            </a:r>
          </a:p>
        </p:txBody>
      </p:sp>
      <p:sp>
        <p:nvSpPr>
          <p:cNvPr id="2371" name="Rectangle 2370"/>
          <p:cNvSpPr/>
          <p:nvPr/>
        </p:nvSpPr>
        <p:spPr>
          <a:xfrm>
            <a:off x="4743449" y="4524762"/>
            <a:ext cx="4257675" cy="351588"/>
          </a:xfrm>
          <a:prstGeom prst="rect">
            <a:avLst/>
          </a:prstGeom>
          <a:solidFill>
            <a:schemeClr val="tx2"/>
          </a:solidFill>
        </p:spPr>
        <p:txBody>
          <a:bodyPr wrap="square" anchor="ctr">
            <a:noAutofit/>
          </a:bodyPr>
          <a:lstStyle/>
          <a:p>
            <a:pPr algn="ctr"/>
            <a:r>
              <a:rPr lang="en-US" sz="1200" dirty="0" smtClean="0">
                <a:solidFill>
                  <a:schemeClr val="bg1"/>
                </a:solidFill>
                <a:latin typeface="AvantGarde Md BT"/>
              </a:rPr>
              <a:t>Drivers for financial institutions to sell</a:t>
            </a:r>
          </a:p>
        </p:txBody>
      </p:sp>
      <p:sp>
        <p:nvSpPr>
          <p:cNvPr id="2372" name="TextBox 2371"/>
          <p:cNvSpPr txBox="1"/>
          <p:nvPr/>
        </p:nvSpPr>
        <p:spPr>
          <a:xfrm rot="16200000">
            <a:off x="-1813241" y="3430589"/>
            <a:ext cx="3819525" cy="254000"/>
          </a:xfrm>
          <a:prstGeom prst="rect">
            <a:avLst/>
          </a:prstGeom>
          <a:noFill/>
        </p:spPr>
        <p:txBody>
          <a:bodyPr>
            <a:spAutoFit/>
          </a:bodyPr>
          <a:lstStyle/>
          <a:p>
            <a:pPr algn="ctr">
              <a:defRPr/>
            </a:pPr>
            <a:r>
              <a:rPr lang="en-US" sz="1050" b="1" dirty="0">
                <a:solidFill>
                  <a:srgbClr val="000000"/>
                </a:solidFill>
                <a:latin typeface="Arial"/>
              </a:rPr>
              <a:t>NET CHANGE IN NUMBER OF BANKS 1990-2022</a:t>
            </a:r>
          </a:p>
        </p:txBody>
      </p:sp>
      <p:grpSp>
        <p:nvGrpSpPr>
          <p:cNvPr id="3346" name="Group 3345"/>
          <p:cNvGrpSpPr/>
          <p:nvPr/>
        </p:nvGrpSpPr>
        <p:grpSpPr>
          <a:xfrm>
            <a:off x="145178" y="1249680"/>
            <a:ext cx="4507235" cy="5032985"/>
            <a:chOff x="113374" y="1249680"/>
            <a:chExt cx="4507235" cy="5032985"/>
          </a:xfrm>
        </p:grpSpPr>
        <p:grpSp>
          <p:nvGrpSpPr>
            <p:cNvPr id="2521" name="Group 2520"/>
            <p:cNvGrpSpPr/>
            <p:nvPr/>
          </p:nvGrpSpPr>
          <p:grpSpPr>
            <a:xfrm>
              <a:off x="113374" y="1257300"/>
              <a:ext cx="357790" cy="4766577"/>
              <a:chOff x="143854" y="1318768"/>
              <a:chExt cx="357790" cy="4465079"/>
            </a:xfrm>
          </p:grpSpPr>
          <p:sp>
            <p:nvSpPr>
              <p:cNvPr id="2449" name="TextBox 153"/>
              <p:cNvSpPr txBox="1">
                <a:spLocks noChangeArrowheads="1"/>
              </p:cNvSpPr>
              <p:nvPr/>
            </p:nvSpPr>
            <p:spPr bwMode="auto">
              <a:xfrm>
                <a:off x="143854" y="1318768"/>
                <a:ext cx="357790" cy="215444"/>
              </a:xfrm>
              <a:prstGeom prst="rect">
                <a:avLst/>
              </a:prstGeom>
              <a:noFill/>
              <a:ln w="9525">
                <a:noFill/>
                <a:miter lim="800000"/>
                <a:headEnd/>
                <a:tailEnd/>
              </a:ln>
            </p:spPr>
            <p:txBody>
              <a:bodyPr wrap="none">
                <a:spAutoFit/>
              </a:bodyPr>
              <a:lstStyle/>
              <a:p>
                <a:r>
                  <a:rPr lang="en-US" sz="800" dirty="0">
                    <a:solidFill>
                      <a:srgbClr val="000000"/>
                    </a:solidFill>
                    <a:latin typeface="Arial"/>
                  </a:rPr>
                  <a:t>800</a:t>
                </a:r>
              </a:p>
            </p:txBody>
          </p:sp>
          <p:sp>
            <p:nvSpPr>
              <p:cNvPr id="2450" name="TextBox 154"/>
              <p:cNvSpPr txBox="1">
                <a:spLocks noChangeArrowheads="1"/>
              </p:cNvSpPr>
              <p:nvPr/>
            </p:nvSpPr>
            <p:spPr bwMode="auto">
              <a:xfrm>
                <a:off x="143854" y="1813385"/>
                <a:ext cx="357790" cy="215444"/>
              </a:xfrm>
              <a:prstGeom prst="rect">
                <a:avLst/>
              </a:prstGeom>
              <a:noFill/>
              <a:ln w="9525">
                <a:noFill/>
                <a:miter lim="800000"/>
                <a:headEnd/>
                <a:tailEnd/>
              </a:ln>
            </p:spPr>
            <p:txBody>
              <a:bodyPr wrap="none">
                <a:spAutoFit/>
              </a:bodyPr>
              <a:lstStyle/>
              <a:p>
                <a:r>
                  <a:rPr lang="en-US" sz="800">
                    <a:solidFill>
                      <a:srgbClr val="000000"/>
                    </a:solidFill>
                    <a:latin typeface="Arial"/>
                  </a:rPr>
                  <a:t>700</a:t>
                </a:r>
              </a:p>
            </p:txBody>
          </p:sp>
          <p:sp>
            <p:nvSpPr>
              <p:cNvPr id="2451" name="TextBox 155"/>
              <p:cNvSpPr txBox="1">
                <a:spLocks noChangeArrowheads="1"/>
              </p:cNvSpPr>
              <p:nvPr/>
            </p:nvSpPr>
            <p:spPr bwMode="auto">
              <a:xfrm>
                <a:off x="143854" y="2359655"/>
                <a:ext cx="357790" cy="215444"/>
              </a:xfrm>
              <a:prstGeom prst="rect">
                <a:avLst/>
              </a:prstGeom>
              <a:noFill/>
              <a:ln w="9525">
                <a:noFill/>
                <a:miter lim="800000"/>
                <a:headEnd/>
                <a:tailEnd/>
              </a:ln>
            </p:spPr>
            <p:txBody>
              <a:bodyPr wrap="none">
                <a:spAutoFit/>
              </a:bodyPr>
              <a:lstStyle/>
              <a:p>
                <a:r>
                  <a:rPr lang="en-US" sz="800">
                    <a:solidFill>
                      <a:srgbClr val="000000"/>
                    </a:solidFill>
                    <a:latin typeface="Arial"/>
                  </a:rPr>
                  <a:t>600</a:t>
                </a:r>
              </a:p>
            </p:txBody>
          </p:sp>
          <p:sp>
            <p:nvSpPr>
              <p:cNvPr id="2452" name="TextBox 156"/>
              <p:cNvSpPr txBox="1">
                <a:spLocks noChangeArrowheads="1"/>
              </p:cNvSpPr>
              <p:nvPr/>
            </p:nvSpPr>
            <p:spPr bwMode="auto">
              <a:xfrm>
                <a:off x="143854" y="2891837"/>
                <a:ext cx="357790" cy="215444"/>
              </a:xfrm>
              <a:prstGeom prst="rect">
                <a:avLst/>
              </a:prstGeom>
              <a:noFill/>
              <a:ln w="9525">
                <a:noFill/>
                <a:miter lim="800000"/>
                <a:headEnd/>
                <a:tailEnd/>
              </a:ln>
            </p:spPr>
            <p:txBody>
              <a:bodyPr wrap="none">
                <a:spAutoFit/>
              </a:bodyPr>
              <a:lstStyle/>
              <a:p>
                <a:r>
                  <a:rPr lang="en-US" sz="800">
                    <a:solidFill>
                      <a:srgbClr val="000000"/>
                    </a:solidFill>
                    <a:latin typeface="Arial"/>
                  </a:rPr>
                  <a:t>500</a:t>
                </a:r>
              </a:p>
            </p:txBody>
          </p:sp>
          <p:sp>
            <p:nvSpPr>
              <p:cNvPr id="2453" name="TextBox 157"/>
              <p:cNvSpPr txBox="1">
                <a:spLocks noChangeArrowheads="1"/>
              </p:cNvSpPr>
              <p:nvPr/>
            </p:nvSpPr>
            <p:spPr bwMode="auto">
              <a:xfrm>
                <a:off x="143854" y="3447498"/>
                <a:ext cx="357790" cy="215444"/>
              </a:xfrm>
              <a:prstGeom prst="rect">
                <a:avLst/>
              </a:prstGeom>
              <a:noFill/>
              <a:ln w="9525">
                <a:noFill/>
                <a:miter lim="800000"/>
                <a:headEnd/>
                <a:tailEnd/>
              </a:ln>
            </p:spPr>
            <p:txBody>
              <a:bodyPr wrap="none">
                <a:spAutoFit/>
              </a:bodyPr>
              <a:lstStyle/>
              <a:p>
                <a:r>
                  <a:rPr lang="en-US" sz="800">
                    <a:solidFill>
                      <a:srgbClr val="000000"/>
                    </a:solidFill>
                    <a:latin typeface="Arial"/>
                  </a:rPr>
                  <a:t>400</a:t>
                </a:r>
              </a:p>
            </p:txBody>
          </p:sp>
          <p:sp>
            <p:nvSpPr>
              <p:cNvPr id="2454" name="TextBox 158"/>
              <p:cNvSpPr txBox="1">
                <a:spLocks noChangeArrowheads="1"/>
              </p:cNvSpPr>
              <p:nvPr/>
            </p:nvSpPr>
            <p:spPr bwMode="auto">
              <a:xfrm>
                <a:off x="143854" y="3971855"/>
                <a:ext cx="357790" cy="215444"/>
              </a:xfrm>
              <a:prstGeom prst="rect">
                <a:avLst/>
              </a:prstGeom>
              <a:noFill/>
              <a:ln w="9525">
                <a:noFill/>
                <a:miter lim="800000"/>
                <a:headEnd/>
                <a:tailEnd/>
              </a:ln>
            </p:spPr>
            <p:txBody>
              <a:bodyPr wrap="none">
                <a:spAutoFit/>
              </a:bodyPr>
              <a:lstStyle/>
              <a:p>
                <a:r>
                  <a:rPr lang="en-US" sz="800">
                    <a:solidFill>
                      <a:srgbClr val="000000"/>
                    </a:solidFill>
                    <a:latin typeface="Arial"/>
                  </a:rPr>
                  <a:t>300</a:t>
                </a:r>
              </a:p>
            </p:txBody>
          </p:sp>
          <p:sp>
            <p:nvSpPr>
              <p:cNvPr id="2455" name="TextBox 159"/>
              <p:cNvSpPr txBox="1">
                <a:spLocks noChangeArrowheads="1"/>
              </p:cNvSpPr>
              <p:nvPr/>
            </p:nvSpPr>
            <p:spPr bwMode="auto">
              <a:xfrm>
                <a:off x="143854" y="4519690"/>
                <a:ext cx="357790" cy="215444"/>
              </a:xfrm>
              <a:prstGeom prst="rect">
                <a:avLst/>
              </a:prstGeom>
              <a:noFill/>
              <a:ln w="9525">
                <a:noFill/>
                <a:miter lim="800000"/>
                <a:headEnd/>
                <a:tailEnd/>
              </a:ln>
            </p:spPr>
            <p:txBody>
              <a:bodyPr wrap="none">
                <a:spAutoFit/>
              </a:bodyPr>
              <a:lstStyle/>
              <a:p>
                <a:r>
                  <a:rPr lang="en-US" sz="800">
                    <a:solidFill>
                      <a:srgbClr val="000000"/>
                    </a:solidFill>
                    <a:latin typeface="Arial"/>
                  </a:rPr>
                  <a:t>200</a:t>
                </a:r>
              </a:p>
            </p:txBody>
          </p:sp>
          <p:sp>
            <p:nvSpPr>
              <p:cNvPr id="2456" name="TextBox 160"/>
              <p:cNvSpPr txBox="1">
                <a:spLocks noChangeArrowheads="1"/>
              </p:cNvSpPr>
              <p:nvPr/>
            </p:nvSpPr>
            <p:spPr bwMode="auto">
              <a:xfrm>
                <a:off x="143854" y="5051873"/>
                <a:ext cx="357790" cy="215444"/>
              </a:xfrm>
              <a:prstGeom prst="rect">
                <a:avLst/>
              </a:prstGeom>
              <a:noFill/>
              <a:ln w="9525">
                <a:noFill/>
                <a:miter lim="800000"/>
                <a:headEnd/>
                <a:tailEnd/>
              </a:ln>
            </p:spPr>
            <p:txBody>
              <a:bodyPr wrap="none">
                <a:spAutoFit/>
              </a:bodyPr>
              <a:lstStyle/>
              <a:p>
                <a:r>
                  <a:rPr lang="en-US" sz="800" dirty="0">
                    <a:solidFill>
                      <a:srgbClr val="000000"/>
                    </a:solidFill>
                    <a:latin typeface="Arial"/>
                  </a:rPr>
                  <a:t>100</a:t>
                </a:r>
              </a:p>
            </p:txBody>
          </p:sp>
          <p:sp>
            <p:nvSpPr>
              <p:cNvPr id="2457" name="TextBox 161"/>
              <p:cNvSpPr txBox="1">
                <a:spLocks noChangeArrowheads="1"/>
              </p:cNvSpPr>
              <p:nvPr/>
            </p:nvSpPr>
            <p:spPr bwMode="auto">
              <a:xfrm>
                <a:off x="244707" y="5568403"/>
                <a:ext cx="242374" cy="215444"/>
              </a:xfrm>
              <a:prstGeom prst="rect">
                <a:avLst/>
              </a:prstGeom>
              <a:noFill/>
              <a:ln w="9525">
                <a:noFill/>
                <a:miter lim="800000"/>
                <a:headEnd/>
                <a:tailEnd/>
              </a:ln>
            </p:spPr>
            <p:txBody>
              <a:bodyPr wrap="none">
                <a:spAutoFit/>
              </a:bodyPr>
              <a:lstStyle/>
              <a:p>
                <a:r>
                  <a:rPr lang="en-US" sz="800">
                    <a:solidFill>
                      <a:srgbClr val="000000"/>
                    </a:solidFill>
                    <a:latin typeface="Arial"/>
                  </a:rPr>
                  <a:t>0</a:t>
                </a:r>
              </a:p>
            </p:txBody>
          </p:sp>
        </p:grpSp>
        <p:grpSp>
          <p:nvGrpSpPr>
            <p:cNvPr id="2523" name="Group 2522"/>
            <p:cNvGrpSpPr/>
            <p:nvPr/>
          </p:nvGrpSpPr>
          <p:grpSpPr>
            <a:xfrm>
              <a:off x="4118548" y="1249680"/>
              <a:ext cx="502061" cy="4779984"/>
              <a:chOff x="4225228" y="1310942"/>
              <a:chExt cx="502061" cy="4490122"/>
            </a:xfrm>
          </p:grpSpPr>
          <p:sp>
            <p:nvSpPr>
              <p:cNvPr id="2458" name="TextBox 162"/>
              <p:cNvSpPr txBox="1">
                <a:spLocks noChangeArrowheads="1"/>
              </p:cNvSpPr>
              <p:nvPr/>
            </p:nvSpPr>
            <p:spPr bwMode="auto">
              <a:xfrm>
                <a:off x="4225228" y="1310942"/>
                <a:ext cx="502061" cy="215444"/>
              </a:xfrm>
              <a:prstGeom prst="rect">
                <a:avLst/>
              </a:prstGeom>
              <a:noFill/>
              <a:ln w="9525">
                <a:noFill/>
                <a:miter lim="800000"/>
                <a:headEnd/>
                <a:tailEnd/>
              </a:ln>
            </p:spPr>
            <p:txBody>
              <a:bodyPr wrap="none">
                <a:spAutoFit/>
              </a:bodyPr>
              <a:lstStyle/>
              <a:p>
                <a:r>
                  <a:rPr lang="en-US" sz="800" dirty="0">
                    <a:solidFill>
                      <a:srgbClr val="000000"/>
                    </a:solidFill>
                    <a:latin typeface="Arial"/>
                  </a:rPr>
                  <a:t>16,000</a:t>
                </a:r>
              </a:p>
            </p:txBody>
          </p:sp>
          <p:sp>
            <p:nvSpPr>
              <p:cNvPr id="2459" name="TextBox 163"/>
              <p:cNvSpPr txBox="1">
                <a:spLocks noChangeArrowheads="1"/>
              </p:cNvSpPr>
              <p:nvPr/>
            </p:nvSpPr>
            <p:spPr bwMode="auto">
              <a:xfrm>
                <a:off x="4225228" y="1844689"/>
                <a:ext cx="502061" cy="215444"/>
              </a:xfrm>
              <a:prstGeom prst="rect">
                <a:avLst/>
              </a:prstGeom>
              <a:noFill/>
              <a:ln w="9525">
                <a:noFill/>
                <a:miter lim="800000"/>
                <a:headEnd/>
                <a:tailEnd/>
              </a:ln>
            </p:spPr>
            <p:txBody>
              <a:bodyPr wrap="none">
                <a:spAutoFit/>
              </a:bodyPr>
              <a:lstStyle/>
              <a:p>
                <a:r>
                  <a:rPr lang="en-US" sz="800">
                    <a:solidFill>
                      <a:srgbClr val="000000"/>
                    </a:solidFill>
                    <a:latin typeface="Arial"/>
                  </a:rPr>
                  <a:t>14,000</a:t>
                </a:r>
              </a:p>
            </p:txBody>
          </p:sp>
          <p:sp>
            <p:nvSpPr>
              <p:cNvPr id="2460" name="TextBox 164"/>
              <p:cNvSpPr txBox="1">
                <a:spLocks noChangeArrowheads="1"/>
              </p:cNvSpPr>
              <p:nvPr/>
            </p:nvSpPr>
            <p:spPr bwMode="auto">
              <a:xfrm>
                <a:off x="4225228" y="2380003"/>
                <a:ext cx="502061" cy="215444"/>
              </a:xfrm>
              <a:prstGeom prst="rect">
                <a:avLst/>
              </a:prstGeom>
              <a:noFill/>
              <a:ln w="9525">
                <a:noFill/>
                <a:miter lim="800000"/>
                <a:headEnd/>
                <a:tailEnd/>
              </a:ln>
            </p:spPr>
            <p:txBody>
              <a:bodyPr wrap="none">
                <a:spAutoFit/>
              </a:bodyPr>
              <a:lstStyle/>
              <a:p>
                <a:r>
                  <a:rPr lang="en-US" sz="800">
                    <a:solidFill>
                      <a:srgbClr val="000000"/>
                    </a:solidFill>
                    <a:latin typeface="Arial"/>
                  </a:rPr>
                  <a:t>12,000</a:t>
                </a:r>
              </a:p>
            </p:txBody>
          </p:sp>
          <p:sp>
            <p:nvSpPr>
              <p:cNvPr id="2461" name="TextBox 165"/>
              <p:cNvSpPr txBox="1">
                <a:spLocks noChangeArrowheads="1"/>
              </p:cNvSpPr>
              <p:nvPr/>
            </p:nvSpPr>
            <p:spPr bwMode="auto">
              <a:xfrm>
                <a:off x="4225228" y="2913751"/>
                <a:ext cx="502061" cy="215444"/>
              </a:xfrm>
              <a:prstGeom prst="rect">
                <a:avLst/>
              </a:prstGeom>
              <a:noFill/>
              <a:ln w="9525">
                <a:noFill/>
                <a:miter lim="800000"/>
                <a:headEnd/>
                <a:tailEnd/>
              </a:ln>
            </p:spPr>
            <p:txBody>
              <a:bodyPr wrap="none">
                <a:spAutoFit/>
              </a:bodyPr>
              <a:lstStyle/>
              <a:p>
                <a:r>
                  <a:rPr lang="en-US" sz="800" dirty="0">
                    <a:solidFill>
                      <a:srgbClr val="000000"/>
                    </a:solidFill>
                    <a:latin typeface="Arial"/>
                  </a:rPr>
                  <a:t>10,000</a:t>
                </a:r>
              </a:p>
            </p:txBody>
          </p:sp>
          <p:sp>
            <p:nvSpPr>
              <p:cNvPr id="2462" name="TextBox 166"/>
              <p:cNvSpPr txBox="1">
                <a:spLocks noChangeArrowheads="1"/>
              </p:cNvSpPr>
              <p:nvPr/>
            </p:nvSpPr>
            <p:spPr bwMode="auto">
              <a:xfrm>
                <a:off x="4225228" y="3449064"/>
                <a:ext cx="444352" cy="215444"/>
              </a:xfrm>
              <a:prstGeom prst="rect">
                <a:avLst/>
              </a:prstGeom>
              <a:noFill/>
              <a:ln w="9525">
                <a:noFill/>
                <a:miter lim="800000"/>
                <a:headEnd/>
                <a:tailEnd/>
              </a:ln>
            </p:spPr>
            <p:txBody>
              <a:bodyPr wrap="none">
                <a:spAutoFit/>
              </a:bodyPr>
              <a:lstStyle/>
              <a:p>
                <a:r>
                  <a:rPr lang="en-US" sz="800" dirty="0">
                    <a:solidFill>
                      <a:srgbClr val="000000"/>
                    </a:solidFill>
                    <a:latin typeface="Arial"/>
                  </a:rPr>
                  <a:t>8,000</a:t>
                </a:r>
              </a:p>
            </p:txBody>
          </p:sp>
          <p:sp>
            <p:nvSpPr>
              <p:cNvPr id="2463" name="TextBox 167"/>
              <p:cNvSpPr txBox="1">
                <a:spLocks noChangeArrowheads="1"/>
              </p:cNvSpPr>
              <p:nvPr/>
            </p:nvSpPr>
            <p:spPr bwMode="auto">
              <a:xfrm>
                <a:off x="4225228" y="3982811"/>
                <a:ext cx="444352" cy="215444"/>
              </a:xfrm>
              <a:prstGeom prst="rect">
                <a:avLst/>
              </a:prstGeom>
              <a:noFill/>
              <a:ln w="9525">
                <a:noFill/>
                <a:miter lim="800000"/>
                <a:headEnd/>
                <a:tailEnd/>
              </a:ln>
            </p:spPr>
            <p:txBody>
              <a:bodyPr wrap="none">
                <a:spAutoFit/>
              </a:bodyPr>
              <a:lstStyle/>
              <a:p>
                <a:r>
                  <a:rPr lang="en-US" sz="800">
                    <a:solidFill>
                      <a:srgbClr val="000000"/>
                    </a:solidFill>
                    <a:latin typeface="Arial"/>
                  </a:rPr>
                  <a:t>6,000</a:t>
                </a:r>
              </a:p>
            </p:txBody>
          </p:sp>
          <p:sp>
            <p:nvSpPr>
              <p:cNvPr id="2464" name="TextBox 168"/>
              <p:cNvSpPr txBox="1">
                <a:spLocks noChangeArrowheads="1"/>
              </p:cNvSpPr>
              <p:nvPr/>
            </p:nvSpPr>
            <p:spPr bwMode="auto">
              <a:xfrm>
                <a:off x="4225228" y="4518125"/>
                <a:ext cx="444352" cy="215444"/>
              </a:xfrm>
              <a:prstGeom prst="rect">
                <a:avLst/>
              </a:prstGeom>
              <a:noFill/>
              <a:ln w="9525">
                <a:noFill/>
                <a:miter lim="800000"/>
                <a:headEnd/>
                <a:tailEnd/>
              </a:ln>
            </p:spPr>
            <p:txBody>
              <a:bodyPr wrap="none">
                <a:spAutoFit/>
              </a:bodyPr>
              <a:lstStyle/>
              <a:p>
                <a:r>
                  <a:rPr lang="en-US" sz="800">
                    <a:solidFill>
                      <a:srgbClr val="000000"/>
                    </a:solidFill>
                    <a:latin typeface="Arial"/>
                  </a:rPr>
                  <a:t>4,000</a:t>
                </a:r>
              </a:p>
            </p:txBody>
          </p:sp>
          <p:sp>
            <p:nvSpPr>
              <p:cNvPr id="2465" name="TextBox 169"/>
              <p:cNvSpPr txBox="1">
                <a:spLocks noChangeArrowheads="1"/>
              </p:cNvSpPr>
              <p:nvPr/>
            </p:nvSpPr>
            <p:spPr bwMode="auto">
              <a:xfrm>
                <a:off x="4225228" y="5051873"/>
                <a:ext cx="444352" cy="215444"/>
              </a:xfrm>
              <a:prstGeom prst="rect">
                <a:avLst/>
              </a:prstGeom>
              <a:noFill/>
              <a:ln w="9525">
                <a:noFill/>
                <a:miter lim="800000"/>
                <a:headEnd/>
                <a:tailEnd/>
              </a:ln>
            </p:spPr>
            <p:txBody>
              <a:bodyPr wrap="none">
                <a:spAutoFit/>
              </a:bodyPr>
              <a:lstStyle/>
              <a:p>
                <a:r>
                  <a:rPr lang="en-US" sz="800">
                    <a:solidFill>
                      <a:srgbClr val="000000"/>
                    </a:solidFill>
                    <a:latin typeface="Arial"/>
                  </a:rPr>
                  <a:t>2,000</a:t>
                </a:r>
              </a:p>
            </p:txBody>
          </p:sp>
          <p:sp>
            <p:nvSpPr>
              <p:cNvPr id="2466" name="TextBox 170"/>
              <p:cNvSpPr txBox="1">
                <a:spLocks noChangeArrowheads="1"/>
              </p:cNvSpPr>
              <p:nvPr/>
            </p:nvSpPr>
            <p:spPr bwMode="auto">
              <a:xfrm>
                <a:off x="4233233" y="5585620"/>
                <a:ext cx="242374" cy="215444"/>
              </a:xfrm>
              <a:prstGeom prst="rect">
                <a:avLst/>
              </a:prstGeom>
              <a:noFill/>
              <a:ln w="9525">
                <a:noFill/>
                <a:miter lim="800000"/>
                <a:headEnd/>
                <a:tailEnd/>
              </a:ln>
            </p:spPr>
            <p:txBody>
              <a:bodyPr wrap="none">
                <a:spAutoFit/>
              </a:bodyPr>
              <a:lstStyle/>
              <a:p>
                <a:r>
                  <a:rPr lang="en-US" sz="800" dirty="0" smtClean="0">
                    <a:solidFill>
                      <a:srgbClr val="000000"/>
                    </a:solidFill>
                    <a:latin typeface="Arial"/>
                  </a:rPr>
                  <a:t>0</a:t>
                </a:r>
                <a:endParaRPr lang="en-US" sz="800" dirty="0">
                  <a:solidFill>
                    <a:srgbClr val="000000"/>
                  </a:solidFill>
                  <a:latin typeface="Arial"/>
                </a:endParaRPr>
              </a:p>
            </p:txBody>
          </p:sp>
        </p:grpSp>
        <p:grpSp>
          <p:nvGrpSpPr>
            <p:cNvPr id="2524" name="Group 2523"/>
            <p:cNvGrpSpPr/>
            <p:nvPr/>
          </p:nvGrpSpPr>
          <p:grpSpPr>
            <a:xfrm>
              <a:off x="348075" y="5867166"/>
              <a:ext cx="3896265" cy="415499"/>
              <a:chOff x="348074" y="5707146"/>
              <a:chExt cx="3992271" cy="415499"/>
            </a:xfrm>
          </p:grpSpPr>
          <p:sp>
            <p:nvSpPr>
              <p:cNvPr id="2488" name="TextBox 32"/>
              <p:cNvSpPr txBox="1">
                <a:spLocks noChangeArrowheads="1"/>
              </p:cNvSpPr>
              <p:nvPr/>
            </p:nvSpPr>
            <p:spPr bwMode="auto">
              <a:xfrm rot="16200000">
                <a:off x="248047" y="5807173"/>
                <a:ext cx="415498" cy="215444"/>
              </a:xfrm>
              <a:prstGeom prst="rect">
                <a:avLst/>
              </a:prstGeom>
              <a:noFill/>
              <a:ln w="9525">
                <a:noFill/>
                <a:miter lim="800000"/>
                <a:headEnd/>
                <a:tailEnd/>
              </a:ln>
            </p:spPr>
            <p:txBody>
              <a:bodyPr wrap="none">
                <a:spAutoFit/>
              </a:bodyPr>
              <a:lstStyle/>
              <a:p>
                <a:r>
                  <a:rPr lang="en-US" sz="800">
                    <a:solidFill>
                      <a:srgbClr val="000000"/>
                    </a:solidFill>
                    <a:latin typeface="Arial" pitchFamily="34" charset="0"/>
                    <a:cs typeface="Arial" pitchFamily="34" charset="0"/>
                  </a:rPr>
                  <a:t>1990</a:t>
                </a:r>
              </a:p>
            </p:txBody>
          </p:sp>
          <p:sp>
            <p:nvSpPr>
              <p:cNvPr id="2489" name="TextBox 33"/>
              <p:cNvSpPr txBox="1">
                <a:spLocks noChangeArrowheads="1"/>
              </p:cNvSpPr>
              <p:nvPr/>
            </p:nvSpPr>
            <p:spPr bwMode="auto">
              <a:xfrm rot="16200000">
                <a:off x="366073" y="5807173"/>
                <a:ext cx="415498" cy="215444"/>
              </a:xfrm>
              <a:prstGeom prst="rect">
                <a:avLst/>
              </a:prstGeom>
              <a:noFill/>
              <a:ln w="9525">
                <a:noFill/>
                <a:miter lim="800000"/>
                <a:headEnd/>
                <a:tailEnd/>
              </a:ln>
            </p:spPr>
            <p:txBody>
              <a:bodyPr wrap="none">
                <a:spAutoFit/>
              </a:bodyPr>
              <a:lstStyle/>
              <a:p>
                <a:r>
                  <a:rPr lang="en-US" sz="800">
                    <a:solidFill>
                      <a:srgbClr val="000000"/>
                    </a:solidFill>
                    <a:latin typeface="Arial" pitchFamily="34" charset="0"/>
                    <a:cs typeface="Arial" pitchFamily="34" charset="0"/>
                  </a:rPr>
                  <a:t>1991</a:t>
                </a:r>
              </a:p>
            </p:txBody>
          </p:sp>
          <p:sp>
            <p:nvSpPr>
              <p:cNvPr id="2490" name="TextBox 34"/>
              <p:cNvSpPr txBox="1">
                <a:spLocks noChangeArrowheads="1"/>
              </p:cNvSpPr>
              <p:nvPr/>
            </p:nvSpPr>
            <p:spPr bwMode="auto">
              <a:xfrm rot="16200000">
                <a:off x="484098" y="5807173"/>
                <a:ext cx="415498" cy="215444"/>
              </a:xfrm>
              <a:prstGeom prst="rect">
                <a:avLst/>
              </a:prstGeom>
              <a:noFill/>
              <a:ln w="9525">
                <a:noFill/>
                <a:miter lim="800000"/>
                <a:headEnd/>
                <a:tailEnd/>
              </a:ln>
            </p:spPr>
            <p:txBody>
              <a:bodyPr wrap="none">
                <a:spAutoFit/>
              </a:bodyPr>
              <a:lstStyle/>
              <a:p>
                <a:r>
                  <a:rPr lang="en-US" sz="800" dirty="0">
                    <a:solidFill>
                      <a:srgbClr val="000000"/>
                    </a:solidFill>
                    <a:latin typeface="Arial" pitchFamily="34" charset="0"/>
                    <a:cs typeface="Arial" pitchFamily="34" charset="0"/>
                  </a:rPr>
                  <a:t>1992</a:t>
                </a:r>
              </a:p>
            </p:txBody>
          </p:sp>
          <p:sp>
            <p:nvSpPr>
              <p:cNvPr id="2491" name="TextBox 35"/>
              <p:cNvSpPr txBox="1">
                <a:spLocks noChangeArrowheads="1"/>
              </p:cNvSpPr>
              <p:nvPr/>
            </p:nvSpPr>
            <p:spPr bwMode="auto">
              <a:xfrm rot="16200000">
                <a:off x="602123" y="5807173"/>
                <a:ext cx="415498" cy="215444"/>
              </a:xfrm>
              <a:prstGeom prst="rect">
                <a:avLst/>
              </a:prstGeom>
              <a:noFill/>
              <a:ln w="9525">
                <a:noFill/>
                <a:miter lim="800000"/>
                <a:headEnd/>
                <a:tailEnd/>
              </a:ln>
            </p:spPr>
            <p:txBody>
              <a:bodyPr wrap="none">
                <a:spAutoFit/>
              </a:bodyPr>
              <a:lstStyle/>
              <a:p>
                <a:r>
                  <a:rPr lang="en-US" sz="800">
                    <a:solidFill>
                      <a:srgbClr val="000000"/>
                    </a:solidFill>
                    <a:latin typeface="Arial" pitchFamily="34" charset="0"/>
                    <a:cs typeface="Arial" pitchFamily="34" charset="0"/>
                  </a:rPr>
                  <a:t>1993</a:t>
                </a:r>
              </a:p>
            </p:txBody>
          </p:sp>
          <p:sp>
            <p:nvSpPr>
              <p:cNvPr id="2492" name="TextBox 187"/>
              <p:cNvSpPr txBox="1">
                <a:spLocks noChangeArrowheads="1"/>
              </p:cNvSpPr>
              <p:nvPr/>
            </p:nvSpPr>
            <p:spPr bwMode="auto">
              <a:xfrm rot="16200000">
                <a:off x="720150" y="5807173"/>
                <a:ext cx="415498" cy="215444"/>
              </a:xfrm>
              <a:prstGeom prst="rect">
                <a:avLst/>
              </a:prstGeom>
              <a:noFill/>
              <a:ln w="9525">
                <a:noFill/>
                <a:miter lim="800000"/>
                <a:headEnd/>
                <a:tailEnd/>
              </a:ln>
            </p:spPr>
            <p:txBody>
              <a:bodyPr wrap="none">
                <a:spAutoFit/>
              </a:bodyPr>
              <a:lstStyle/>
              <a:p>
                <a:r>
                  <a:rPr lang="en-US" sz="800">
                    <a:solidFill>
                      <a:srgbClr val="000000"/>
                    </a:solidFill>
                    <a:latin typeface="Arial" pitchFamily="34" charset="0"/>
                    <a:cs typeface="Arial" pitchFamily="34" charset="0"/>
                  </a:rPr>
                  <a:t>1994</a:t>
                </a:r>
              </a:p>
            </p:txBody>
          </p:sp>
          <p:sp>
            <p:nvSpPr>
              <p:cNvPr id="2493" name="TextBox 188"/>
              <p:cNvSpPr txBox="1">
                <a:spLocks noChangeArrowheads="1"/>
              </p:cNvSpPr>
              <p:nvPr/>
            </p:nvSpPr>
            <p:spPr bwMode="auto">
              <a:xfrm rot="16200000">
                <a:off x="838174" y="5807173"/>
                <a:ext cx="415498" cy="215444"/>
              </a:xfrm>
              <a:prstGeom prst="rect">
                <a:avLst/>
              </a:prstGeom>
              <a:noFill/>
              <a:ln w="9525">
                <a:noFill/>
                <a:miter lim="800000"/>
                <a:headEnd/>
                <a:tailEnd/>
              </a:ln>
            </p:spPr>
            <p:txBody>
              <a:bodyPr wrap="none">
                <a:spAutoFit/>
              </a:bodyPr>
              <a:lstStyle/>
              <a:p>
                <a:r>
                  <a:rPr lang="en-US" sz="800">
                    <a:solidFill>
                      <a:srgbClr val="000000"/>
                    </a:solidFill>
                    <a:latin typeface="Arial" pitchFamily="34" charset="0"/>
                    <a:cs typeface="Arial" pitchFamily="34" charset="0"/>
                  </a:rPr>
                  <a:t>1995</a:t>
                </a:r>
              </a:p>
            </p:txBody>
          </p:sp>
          <p:sp>
            <p:nvSpPr>
              <p:cNvPr id="2494" name="TextBox 189"/>
              <p:cNvSpPr txBox="1">
                <a:spLocks noChangeArrowheads="1"/>
              </p:cNvSpPr>
              <p:nvPr/>
            </p:nvSpPr>
            <p:spPr bwMode="auto">
              <a:xfrm rot="16200000">
                <a:off x="956200" y="5807173"/>
                <a:ext cx="415498" cy="215444"/>
              </a:xfrm>
              <a:prstGeom prst="rect">
                <a:avLst/>
              </a:prstGeom>
              <a:noFill/>
              <a:ln w="9525">
                <a:noFill/>
                <a:miter lim="800000"/>
                <a:headEnd/>
                <a:tailEnd/>
              </a:ln>
            </p:spPr>
            <p:txBody>
              <a:bodyPr wrap="none">
                <a:spAutoFit/>
              </a:bodyPr>
              <a:lstStyle/>
              <a:p>
                <a:r>
                  <a:rPr lang="en-US" sz="800">
                    <a:solidFill>
                      <a:srgbClr val="000000"/>
                    </a:solidFill>
                    <a:latin typeface="Arial" pitchFamily="34" charset="0"/>
                    <a:cs typeface="Arial" pitchFamily="34" charset="0"/>
                  </a:rPr>
                  <a:t>1996</a:t>
                </a:r>
              </a:p>
            </p:txBody>
          </p:sp>
          <p:sp>
            <p:nvSpPr>
              <p:cNvPr id="2495" name="TextBox 190"/>
              <p:cNvSpPr txBox="1">
                <a:spLocks noChangeArrowheads="1"/>
              </p:cNvSpPr>
              <p:nvPr/>
            </p:nvSpPr>
            <p:spPr bwMode="auto">
              <a:xfrm rot="16200000">
                <a:off x="1074226" y="5807173"/>
                <a:ext cx="415498" cy="215444"/>
              </a:xfrm>
              <a:prstGeom prst="rect">
                <a:avLst/>
              </a:prstGeom>
              <a:noFill/>
              <a:ln w="9525">
                <a:noFill/>
                <a:miter lim="800000"/>
                <a:headEnd/>
                <a:tailEnd/>
              </a:ln>
            </p:spPr>
            <p:txBody>
              <a:bodyPr wrap="none">
                <a:spAutoFit/>
              </a:bodyPr>
              <a:lstStyle/>
              <a:p>
                <a:r>
                  <a:rPr lang="en-US" sz="800">
                    <a:solidFill>
                      <a:srgbClr val="000000"/>
                    </a:solidFill>
                    <a:latin typeface="Arial" pitchFamily="34" charset="0"/>
                    <a:cs typeface="Arial" pitchFamily="34" charset="0"/>
                  </a:rPr>
                  <a:t>1997</a:t>
                </a:r>
              </a:p>
            </p:txBody>
          </p:sp>
          <p:sp>
            <p:nvSpPr>
              <p:cNvPr id="2496" name="TextBox 191"/>
              <p:cNvSpPr txBox="1">
                <a:spLocks noChangeArrowheads="1"/>
              </p:cNvSpPr>
              <p:nvPr/>
            </p:nvSpPr>
            <p:spPr bwMode="auto">
              <a:xfrm rot="16200000">
                <a:off x="1192250" y="5807173"/>
                <a:ext cx="415498" cy="215444"/>
              </a:xfrm>
              <a:prstGeom prst="rect">
                <a:avLst/>
              </a:prstGeom>
              <a:noFill/>
              <a:ln w="9525">
                <a:noFill/>
                <a:miter lim="800000"/>
                <a:headEnd/>
                <a:tailEnd/>
              </a:ln>
            </p:spPr>
            <p:txBody>
              <a:bodyPr wrap="none">
                <a:spAutoFit/>
              </a:bodyPr>
              <a:lstStyle/>
              <a:p>
                <a:r>
                  <a:rPr lang="en-US" sz="800">
                    <a:solidFill>
                      <a:srgbClr val="000000"/>
                    </a:solidFill>
                    <a:latin typeface="Arial" pitchFamily="34" charset="0"/>
                    <a:cs typeface="Arial" pitchFamily="34" charset="0"/>
                  </a:rPr>
                  <a:t>1998</a:t>
                </a:r>
              </a:p>
            </p:txBody>
          </p:sp>
          <p:sp>
            <p:nvSpPr>
              <p:cNvPr id="2497" name="TextBox 192"/>
              <p:cNvSpPr txBox="1">
                <a:spLocks noChangeArrowheads="1"/>
              </p:cNvSpPr>
              <p:nvPr/>
            </p:nvSpPr>
            <p:spPr bwMode="auto">
              <a:xfrm rot="16200000">
                <a:off x="1310278" y="5807173"/>
                <a:ext cx="415498" cy="215444"/>
              </a:xfrm>
              <a:prstGeom prst="rect">
                <a:avLst/>
              </a:prstGeom>
              <a:noFill/>
              <a:ln w="9525">
                <a:noFill/>
                <a:miter lim="800000"/>
                <a:headEnd/>
                <a:tailEnd/>
              </a:ln>
            </p:spPr>
            <p:txBody>
              <a:bodyPr wrap="none">
                <a:spAutoFit/>
              </a:bodyPr>
              <a:lstStyle/>
              <a:p>
                <a:r>
                  <a:rPr lang="en-US" sz="800">
                    <a:solidFill>
                      <a:srgbClr val="000000"/>
                    </a:solidFill>
                    <a:latin typeface="Arial" pitchFamily="34" charset="0"/>
                    <a:cs typeface="Arial" pitchFamily="34" charset="0"/>
                  </a:rPr>
                  <a:t>1999</a:t>
                </a:r>
              </a:p>
            </p:txBody>
          </p:sp>
          <p:sp>
            <p:nvSpPr>
              <p:cNvPr id="2498" name="TextBox 193"/>
              <p:cNvSpPr txBox="1">
                <a:spLocks noChangeArrowheads="1"/>
              </p:cNvSpPr>
              <p:nvPr/>
            </p:nvSpPr>
            <p:spPr bwMode="auto">
              <a:xfrm rot="16200000">
                <a:off x="1428302" y="5807173"/>
                <a:ext cx="415498" cy="215444"/>
              </a:xfrm>
              <a:prstGeom prst="rect">
                <a:avLst/>
              </a:prstGeom>
              <a:noFill/>
              <a:ln w="9525">
                <a:noFill/>
                <a:miter lim="800000"/>
                <a:headEnd/>
                <a:tailEnd/>
              </a:ln>
            </p:spPr>
            <p:txBody>
              <a:bodyPr wrap="none">
                <a:spAutoFit/>
              </a:bodyPr>
              <a:lstStyle/>
              <a:p>
                <a:r>
                  <a:rPr lang="en-US" sz="800">
                    <a:solidFill>
                      <a:srgbClr val="000000"/>
                    </a:solidFill>
                    <a:latin typeface="Arial" pitchFamily="34" charset="0"/>
                    <a:cs typeface="Arial" pitchFamily="34" charset="0"/>
                  </a:rPr>
                  <a:t>2000</a:t>
                </a:r>
              </a:p>
            </p:txBody>
          </p:sp>
          <p:sp>
            <p:nvSpPr>
              <p:cNvPr id="2499" name="TextBox 194"/>
              <p:cNvSpPr txBox="1">
                <a:spLocks noChangeArrowheads="1"/>
              </p:cNvSpPr>
              <p:nvPr/>
            </p:nvSpPr>
            <p:spPr bwMode="auto">
              <a:xfrm rot="16200000">
                <a:off x="1546328" y="5807173"/>
                <a:ext cx="415498" cy="215444"/>
              </a:xfrm>
              <a:prstGeom prst="rect">
                <a:avLst/>
              </a:prstGeom>
              <a:noFill/>
              <a:ln w="9525">
                <a:noFill/>
                <a:miter lim="800000"/>
                <a:headEnd/>
                <a:tailEnd/>
              </a:ln>
            </p:spPr>
            <p:txBody>
              <a:bodyPr wrap="none">
                <a:spAutoFit/>
              </a:bodyPr>
              <a:lstStyle/>
              <a:p>
                <a:r>
                  <a:rPr lang="en-US" sz="800">
                    <a:solidFill>
                      <a:srgbClr val="000000"/>
                    </a:solidFill>
                    <a:latin typeface="Arial" pitchFamily="34" charset="0"/>
                    <a:cs typeface="Arial" pitchFamily="34" charset="0"/>
                  </a:rPr>
                  <a:t>2001</a:t>
                </a:r>
              </a:p>
            </p:txBody>
          </p:sp>
          <p:sp>
            <p:nvSpPr>
              <p:cNvPr id="2500" name="TextBox 195"/>
              <p:cNvSpPr txBox="1">
                <a:spLocks noChangeArrowheads="1"/>
              </p:cNvSpPr>
              <p:nvPr/>
            </p:nvSpPr>
            <p:spPr bwMode="auto">
              <a:xfrm rot="16200000">
                <a:off x="1664353" y="5807173"/>
                <a:ext cx="415498" cy="215444"/>
              </a:xfrm>
              <a:prstGeom prst="rect">
                <a:avLst/>
              </a:prstGeom>
              <a:noFill/>
              <a:ln w="9525">
                <a:noFill/>
                <a:miter lim="800000"/>
                <a:headEnd/>
                <a:tailEnd/>
              </a:ln>
            </p:spPr>
            <p:txBody>
              <a:bodyPr wrap="none">
                <a:spAutoFit/>
              </a:bodyPr>
              <a:lstStyle/>
              <a:p>
                <a:r>
                  <a:rPr lang="en-US" sz="800">
                    <a:solidFill>
                      <a:srgbClr val="000000"/>
                    </a:solidFill>
                    <a:latin typeface="Arial" pitchFamily="34" charset="0"/>
                    <a:cs typeface="Arial" pitchFamily="34" charset="0"/>
                  </a:rPr>
                  <a:t>2002</a:t>
                </a:r>
              </a:p>
            </p:txBody>
          </p:sp>
          <p:sp>
            <p:nvSpPr>
              <p:cNvPr id="2501" name="TextBox 196"/>
              <p:cNvSpPr txBox="1">
                <a:spLocks noChangeArrowheads="1"/>
              </p:cNvSpPr>
              <p:nvPr/>
            </p:nvSpPr>
            <p:spPr bwMode="auto">
              <a:xfrm rot="16200000">
                <a:off x="1782379" y="5807173"/>
                <a:ext cx="415498" cy="215444"/>
              </a:xfrm>
              <a:prstGeom prst="rect">
                <a:avLst/>
              </a:prstGeom>
              <a:noFill/>
              <a:ln w="9525">
                <a:noFill/>
                <a:miter lim="800000"/>
                <a:headEnd/>
                <a:tailEnd/>
              </a:ln>
            </p:spPr>
            <p:txBody>
              <a:bodyPr wrap="none">
                <a:spAutoFit/>
              </a:bodyPr>
              <a:lstStyle/>
              <a:p>
                <a:r>
                  <a:rPr lang="en-US" sz="800">
                    <a:solidFill>
                      <a:srgbClr val="000000"/>
                    </a:solidFill>
                    <a:latin typeface="Arial" pitchFamily="34" charset="0"/>
                    <a:cs typeface="Arial" pitchFamily="34" charset="0"/>
                  </a:rPr>
                  <a:t>2003</a:t>
                </a:r>
              </a:p>
            </p:txBody>
          </p:sp>
          <p:sp>
            <p:nvSpPr>
              <p:cNvPr id="2502" name="TextBox 197"/>
              <p:cNvSpPr txBox="1">
                <a:spLocks noChangeArrowheads="1"/>
              </p:cNvSpPr>
              <p:nvPr/>
            </p:nvSpPr>
            <p:spPr bwMode="auto">
              <a:xfrm rot="16200000">
                <a:off x="1900404" y="5807173"/>
                <a:ext cx="415498" cy="215444"/>
              </a:xfrm>
              <a:prstGeom prst="rect">
                <a:avLst/>
              </a:prstGeom>
              <a:noFill/>
              <a:ln w="9525">
                <a:noFill/>
                <a:miter lim="800000"/>
                <a:headEnd/>
                <a:tailEnd/>
              </a:ln>
            </p:spPr>
            <p:txBody>
              <a:bodyPr wrap="none">
                <a:spAutoFit/>
              </a:bodyPr>
              <a:lstStyle/>
              <a:p>
                <a:r>
                  <a:rPr lang="en-US" sz="800">
                    <a:solidFill>
                      <a:srgbClr val="000000"/>
                    </a:solidFill>
                    <a:latin typeface="Arial" pitchFamily="34" charset="0"/>
                    <a:cs typeface="Arial" pitchFamily="34" charset="0"/>
                  </a:rPr>
                  <a:t>2004</a:t>
                </a:r>
              </a:p>
            </p:txBody>
          </p:sp>
          <p:sp>
            <p:nvSpPr>
              <p:cNvPr id="2503" name="TextBox 198"/>
              <p:cNvSpPr txBox="1">
                <a:spLocks noChangeArrowheads="1"/>
              </p:cNvSpPr>
              <p:nvPr/>
            </p:nvSpPr>
            <p:spPr bwMode="auto">
              <a:xfrm rot="16200000">
                <a:off x="2018429" y="5807173"/>
                <a:ext cx="415498" cy="215444"/>
              </a:xfrm>
              <a:prstGeom prst="rect">
                <a:avLst/>
              </a:prstGeom>
              <a:noFill/>
              <a:ln w="9525">
                <a:noFill/>
                <a:miter lim="800000"/>
                <a:headEnd/>
                <a:tailEnd/>
              </a:ln>
            </p:spPr>
            <p:txBody>
              <a:bodyPr wrap="none">
                <a:spAutoFit/>
              </a:bodyPr>
              <a:lstStyle/>
              <a:p>
                <a:r>
                  <a:rPr lang="en-US" sz="800">
                    <a:solidFill>
                      <a:srgbClr val="000000"/>
                    </a:solidFill>
                    <a:latin typeface="Arial" pitchFamily="34" charset="0"/>
                    <a:cs typeface="Arial" pitchFamily="34" charset="0"/>
                  </a:rPr>
                  <a:t>2005</a:t>
                </a:r>
              </a:p>
            </p:txBody>
          </p:sp>
          <p:sp>
            <p:nvSpPr>
              <p:cNvPr id="2504" name="TextBox 199"/>
              <p:cNvSpPr txBox="1">
                <a:spLocks noChangeArrowheads="1"/>
              </p:cNvSpPr>
              <p:nvPr/>
            </p:nvSpPr>
            <p:spPr bwMode="auto">
              <a:xfrm rot="16200000">
                <a:off x="2136456" y="5807173"/>
                <a:ext cx="415498" cy="215444"/>
              </a:xfrm>
              <a:prstGeom prst="rect">
                <a:avLst/>
              </a:prstGeom>
              <a:noFill/>
              <a:ln w="9525">
                <a:noFill/>
                <a:miter lim="800000"/>
                <a:headEnd/>
                <a:tailEnd/>
              </a:ln>
            </p:spPr>
            <p:txBody>
              <a:bodyPr wrap="none">
                <a:spAutoFit/>
              </a:bodyPr>
              <a:lstStyle/>
              <a:p>
                <a:r>
                  <a:rPr lang="en-US" sz="800">
                    <a:solidFill>
                      <a:srgbClr val="000000"/>
                    </a:solidFill>
                    <a:latin typeface="Arial" pitchFamily="34" charset="0"/>
                    <a:cs typeface="Arial" pitchFamily="34" charset="0"/>
                  </a:rPr>
                  <a:t>2006</a:t>
                </a:r>
              </a:p>
            </p:txBody>
          </p:sp>
          <p:sp>
            <p:nvSpPr>
              <p:cNvPr id="2505" name="TextBox 200"/>
              <p:cNvSpPr txBox="1">
                <a:spLocks noChangeArrowheads="1"/>
              </p:cNvSpPr>
              <p:nvPr/>
            </p:nvSpPr>
            <p:spPr bwMode="auto">
              <a:xfrm rot="16200000">
                <a:off x="2254481" y="5807173"/>
                <a:ext cx="415498" cy="215444"/>
              </a:xfrm>
              <a:prstGeom prst="rect">
                <a:avLst/>
              </a:prstGeom>
              <a:noFill/>
              <a:ln w="9525">
                <a:noFill/>
                <a:miter lim="800000"/>
                <a:headEnd/>
                <a:tailEnd/>
              </a:ln>
            </p:spPr>
            <p:txBody>
              <a:bodyPr wrap="none">
                <a:spAutoFit/>
              </a:bodyPr>
              <a:lstStyle/>
              <a:p>
                <a:r>
                  <a:rPr lang="en-US" sz="800">
                    <a:solidFill>
                      <a:srgbClr val="000000"/>
                    </a:solidFill>
                    <a:latin typeface="Arial" pitchFamily="34" charset="0"/>
                    <a:cs typeface="Arial" pitchFamily="34" charset="0"/>
                  </a:rPr>
                  <a:t>2007</a:t>
                </a:r>
              </a:p>
            </p:txBody>
          </p:sp>
          <p:sp>
            <p:nvSpPr>
              <p:cNvPr id="2506" name="TextBox 201"/>
              <p:cNvSpPr txBox="1">
                <a:spLocks noChangeArrowheads="1"/>
              </p:cNvSpPr>
              <p:nvPr/>
            </p:nvSpPr>
            <p:spPr bwMode="auto">
              <a:xfrm rot="16200000">
                <a:off x="2372506" y="5807174"/>
                <a:ext cx="415498" cy="215444"/>
              </a:xfrm>
              <a:prstGeom prst="rect">
                <a:avLst/>
              </a:prstGeom>
              <a:noFill/>
              <a:ln w="9525">
                <a:noFill/>
                <a:miter lim="800000"/>
                <a:headEnd/>
                <a:tailEnd/>
              </a:ln>
            </p:spPr>
            <p:txBody>
              <a:bodyPr wrap="none">
                <a:spAutoFit/>
              </a:bodyPr>
              <a:lstStyle/>
              <a:p>
                <a:r>
                  <a:rPr lang="en-US" sz="800">
                    <a:solidFill>
                      <a:srgbClr val="000000"/>
                    </a:solidFill>
                    <a:latin typeface="Arial" pitchFamily="34" charset="0"/>
                    <a:cs typeface="Arial" pitchFamily="34" charset="0"/>
                  </a:rPr>
                  <a:t>2008</a:t>
                </a:r>
              </a:p>
            </p:txBody>
          </p:sp>
          <p:sp>
            <p:nvSpPr>
              <p:cNvPr id="2507" name="TextBox 202"/>
              <p:cNvSpPr txBox="1">
                <a:spLocks noChangeArrowheads="1"/>
              </p:cNvSpPr>
              <p:nvPr/>
            </p:nvSpPr>
            <p:spPr bwMode="auto">
              <a:xfrm rot="16200000">
                <a:off x="2490532" y="5807174"/>
                <a:ext cx="415498" cy="215444"/>
              </a:xfrm>
              <a:prstGeom prst="rect">
                <a:avLst/>
              </a:prstGeom>
              <a:noFill/>
              <a:ln w="9525">
                <a:noFill/>
                <a:miter lim="800000"/>
                <a:headEnd/>
                <a:tailEnd/>
              </a:ln>
            </p:spPr>
            <p:txBody>
              <a:bodyPr wrap="none">
                <a:spAutoFit/>
              </a:bodyPr>
              <a:lstStyle/>
              <a:p>
                <a:r>
                  <a:rPr lang="en-US" sz="800">
                    <a:solidFill>
                      <a:srgbClr val="000000"/>
                    </a:solidFill>
                    <a:latin typeface="Arial" pitchFamily="34" charset="0"/>
                    <a:cs typeface="Arial" pitchFamily="34" charset="0"/>
                  </a:rPr>
                  <a:t>2009</a:t>
                </a:r>
              </a:p>
            </p:txBody>
          </p:sp>
          <p:sp>
            <p:nvSpPr>
              <p:cNvPr id="2508" name="TextBox 203"/>
              <p:cNvSpPr txBox="1">
                <a:spLocks noChangeArrowheads="1"/>
              </p:cNvSpPr>
              <p:nvPr/>
            </p:nvSpPr>
            <p:spPr bwMode="auto">
              <a:xfrm rot="16200000">
                <a:off x="2608557" y="5807174"/>
                <a:ext cx="415498" cy="215444"/>
              </a:xfrm>
              <a:prstGeom prst="rect">
                <a:avLst/>
              </a:prstGeom>
              <a:noFill/>
              <a:ln w="9525">
                <a:noFill/>
                <a:miter lim="800000"/>
                <a:headEnd/>
                <a:tailEnd/>
              </a:ln>
            </p:spPr>
            <p:txBody>
              <a:bodyPr wrap="none">
                <a:spAutoFit/>
              </a:bodyPr>
              <a:lstStyle/>
              <a:p>
                <a:r>
                  <a:rPr lang="en-US" sz="800">
                    <a:solidFill>
                      <a:srgbClr val="000000"/>
                    </a:solidFill>
                    <a:latin typeface="Arial" pitchFamily="34" charset="0"/>
                    <a:cs typeface="Arial" pitchFamily="34" charset="0"/>
                  </a:rPr>
                  <a:t>2010</a:t>
                </a:r>
              </a:p>
            </p:txBody>
          </p:sp>
          <p:sp>
            <p:nvSpPr>
              <p:cNvPr id="2509" name="TextBox 204"/>
              <p:cNvSpPr txBox="1">
                <a:spLocks noChangeArrowheads="1"/>
              </p:cNvSpPr>
              <p:nvPr/>
            </p:nvSpPr>
            <p:spPr bwMode="auto">
              <a:xfrm rot="16200000">
                <a:off x="2726582" y="5807174"/>
                <a:ext cx="415498" cy="215444"/>
              </a:xfrm>
              <a:prstGeom prst="rect">
                <a:avLst/>
              </a:prstGeom>
              <a:noFill/>
              <a:ln w="9525">
                <a:noFill/>
                <a:miter lim="800000"/>
                <a:headEnd/>
                <a:tailEnd/>
              </a:ln>
            </p:spPr>
            <p:txBody>
              <a:bodyPr wrap="none">
                <a:spAutoFit/>
              </a:bodyPr>
              <a:lstStyle/>
              <a:p>
                <a:r>
                  <a:rPr lang="en-US" sz="800">
                    <a:solidFill>
                      <a:srgbClr val="000000"/>
                    </a:solidFill>
                    <a:latin typeface="Arial" pitchFamily="34" charset="0"/>
                    <a:cs typeface="Arial" pitchFamily="34" charset="0"/>
                  </a:rPr>
                  <a:t>2011</a:t>
                </a:r>
              </a:p>
            </p:txBody>
          </p:sp>
          <p:sp>
            <p:nvSpPr>
              <p:cNvPr id="2510" name="TextBox 205"/>
              <p:cNvSpPr txBox="1">
                <a:spLocks noChangeArrowheads="1"/>
              </p:cNvSpPr>
              <p:nvPr/>
            </p:nvSpPr>
            <p:spPr bwMode="auto">
              <a:xfrm rot="16200000">
                <a:off x="2844607" y="5807174"/>
                <a:ext cx="415498" cy="215444"/>
              </a:xfrm>
              <a:prstGeom prst="rect">
                <a:avLst/>
              </a:prstGeom>
              <a:noFill/>
              <a:ln w="9525">
                <a:noFill/>
                <a:miter lim="800000"/>
                <a:headEnd/>
                <a:tailEnd/>
              </a:ln>
            </p:spPr>
            <p:txBody>
              <a:bodyPr wrap="none">
                <a:spAutoFit/>
              </a:bodyPr>
              <a:lstStyle/>
              <a:p>
                <a:r>
                  <a:rPr lang="en-US" sz="800">
                    <a:solidFill>
                      <a:srgbClr val="000000"/>
                    </a:solidFill>
                    <a:latin typeface="Arial" pitchFamily="34" charset="0"/>
                    <a:cs typeface="Arial" pitchFamily="34" charset="0"/>
                  </a:rPr>
                  <a:t>2012</a:t>
                </a:r>
              </a:p>
            </p:txBody>
          </p:sp>
          <p:sp>
            <p:nvSpPr>
              <p:cNvPr id="2511" name="TextBox 206"/>
              <p:cNvSpPr txBox="1">
                <a:spLocks noChangeArrowheads="1"/>
              </p:cNvSpPr>
              <p:nvPr/>
            </p:nvSpPr>
            <p:spPr bwMode="auto">
              <a:xfrm rot="16200000">
                <a:off x="2962635" y="5807174"/>
                <a:ext cx="415498" cy="215444"/>
              </a:xfrm>
              <a:prstGeom prst="rect">
                <a:avLst/>
              </a:prstGeom>
              <a:noFill/>
              <a:ln w="9525">
                <a:noFill/>
                <a:miter lim="800000"/>
                <a:headEnd/>
                <a:tailEnd/>
              </a:ln>
            </p:spPr>
            <p:txBody>
              <a:bodyPr wrap="none">
                <a:spAutoFit/>
              </a:bodyPr>
              <a:lstStyle/>
              <a:p>
                <a:r>
                  <a:rPr lang="en-US" sz="800">
                    <a:solidFill>
                      <a:srgbClr val="000000"/>
                    </a:solidFill>
                    <a:latin typeface="Arial" pitchFamily="34" charset="0"/>
                    <a:cs typeface="Arial" pitchFamily="34" charset="0"/>
                  </a:rPr>
                  <a:t>2013</a:t>
                </a:r>
              </a:p>
            </p:txBody>
          </p:sp>
          <p:sp>
            <p:nvSpPr>
              <p:cNvPr id="2512" name="TextBox 207"/>
              <p:cNvSpPr txBox="1">
                <a:spLocks noChangeArrowheads="1"/>
              </p:cNvSpPr>
              <p:nvPr/>
            </p:nvSpPr>
            <p:spPr bwMode="auto">
              <a:xfrm rot="16200000">
                <a:off x="3080659" y="5807174"/>
                <a:ext cx="415498" cy="215444"/>
              </a:xfrm>
              <a:prstGeom prst="rect">
                <a:avLst/>
              </a:prstGeom>
              <a:noFill/>
              <a:ln w="9525">
                <a:noFill/>
                <a:miter lim="800000"/>
                <a:headEnd/>
                <a:tailEnd/>
              </a:ln>
            </p:spPr>
            <p:txBody>
              <a:bodyPr wrap="none">
                <a:spAutoFit/>
              </a:bodyPr>
              <a:lstStyle/>
              <a:p>
                <a:r>
                  <a:rPr lang="en-US" sz="800">
                    <a:solidFill>
                      <a:srgbClr val="000000"/>
                    </a:solidFill>
                    <a:latin typeface="Arial" pitchFamily="34" charset="0"/>
                    <a:cs typeface="Arial" pitchFamily="34" charset="0"/>
                  </a:rPr>
                  <a:t>2014</a:t>
                </a:r>
              </a:p>
            </p:txBody>
          </p:sp>
          <p:sp>
            <p:nvSpPr>
              <p:cNvPr id="2513" name="TextBox 208"/>
              <p:cNvSpPr txBox="1">
                <a:spLocks noChangeArrowheads="1"/>
              </p:cNvSpPr>
              <p:nvPr/>
            </p:nvSpPr>
            <p:spPr bwMode="auto">
              <a:xfrm rot="16200000">
                <a:off x="3198686" y="5807174"/>
                <a:ext cx="415498" cy="215444"/>
              </a:xfrm>
              <a:prstGeom prst="rect">
                <a:avLst/>
              </a:prstGeom>
              <a:noFill/>
              <a:ln w="9525">
                <a:noFill/>
                <a:miter lim="800000"/>
                <a:headEnd/>
                <a:tailEnd/>
              </a:ln>
            </p:spPr>
            <p:txBody>
              <a:bodyPr wrap="none">
                <a:spAutoFit/>
              </a:bodyPr>
              <a:lstStyle/>
              <a:p>
                <a:r>
                  <a:rPr lang="en-US" sz="800">
                    <a:solidFill>
                      <a:srgbClr val="000000"/>
                    </a:solidFill>
                    <a:latin typeface="Arial" pitchFamily="34" charset="0"/>
                    <a:cs typeface="Arial" pitchFamily="34" charset="0"/>
                  </a:rPr>
                  <a:t>2015</a:t>
                </a:r>
              </a:p>
            </p:txBody>
          </p:sp>
          <p:sp>
            <p:nvSpPr>
              <p:cNvPr id="2514" name="TextBox 209"/>
              <p:cNvSpPr txBox="1">
                <a:spLocks noChangeArrowheads="1"/>
              </p:cNvSpPr>
              <p:nvPr/>
            </p:nvSpPr>
            <p:spPr bwMode="auto">
              <a:xfrm rot="16200000">
                <a:off x="3316711" y="5807174"/>
                <a:ext cx="415498" cy="215444"/>
              </a:xfrm>
              <a:prstGeom prst="rect">
                <a:avLst/>
              </a:prstGeom>
              <a:noFill/>
              <a:ln w="9525">
                <a:noFill/>
                <a:miter lim="800000"/>
                <a:headEnd/>
                <a:tailEnd/>
              </a:ln>
            </p:spPr>
            <p:txBody>
              <a:bodyPr wrap="none">
                <a:spAutoFit/>
              </a:bodyPr>
              <a:lstStyle/>
              <a:p>
                <a:r>
                  <a:rPr lang="en-US" sz="800" dirty="0">
                    <a:solidFill>
                      <a:srgbClr val="000000"/>
                    </a:solidFill>
                    <a:latin typeface="Arial" pitchFamily="34" charset="0"/>
                    <a:cs typeface="Arial" pitchFamily="34" charset="0"/>
                  </a:rPr>
                  <a:t>2016</a:t>
                </a:r>
              </a:p>
            </p:txBody>
          </p:sp>
          <p:sp>
            <p:nvSpPr>
              <p:cNvPr id="2515" name="TextBox 210"/>
              <p:cNvSpPr txBox="1">
                <a:spLocks noChangeArrowheads="1"/>
              </p:cNvSpPr>
              <p:nvPr/>
            </p:nvSpPr>
            <p:spPr bwMode="auto">
              <a:xfrm rot="16200000">
                <a:off x="3434736" y="5807174"/>
                <a:ext cx="415498" cy="215444"/>
              </a:xfrm>
              <a:prstGeom prst="rect">
                <a:avLst/>
              </a:prstGeom>
              <a:noFill/>
              <a:ln w="9525">
                <a:noFill/>
                <a:miter lim="800000"/>
                <a:headEnd/>
                <a:tailEnd/>
              </a:ln>
            </p:spPr>
            <p:txBody>
              <a:bodyPr wrap="none">
                <a:spAutoFit/>
              </a:bodyPr>
              <a:lstStyle/>
              <a:p>
                <a:r>
                  <a:rPr lang="en-US" sz="800" dirty="0">
                    <a:solidFill>
                      <a:srgbClr val="000000"/>
                    </a:solidFill>
                    <a:latin typeface="Arial" pitchFamily="34" charset="0"/>
                    <a:cs typeface="Arial" pitchFamily="34" charset="0"/>
                  </a:rPr>
                  <a:t>2017</a:t>
                </a:r>
              </a:p>
            </p:txBody>
          </p:sp>
          <p:sp>
            <p:nvSpPr>
              <p:cNvPr id="2516" name="TextBox 211"/>
              <p:cNvSpPr txBox="1">
                <a:spLocks noChangeArrowheads="1"/>
              </p:cNvSpPr>
              <p:nvPr/>
            </p:nvSpPr>
            <p:spPr bwMode="auto">
              <a:xfrm rot="16200000">
                <a:off x="3552762" y="5807174"/>
                <a:ext cx="415498" cy="215444"/>
              </a:xfrm>
              <a:prstGeom prst="rect">
                <a:avLst/>
              </a:prstGeom>
              <a:noFill/>
              <a:ln w="9525">
                <a:noFill/>
                <a:miter lim="800000"/>
                <a:headEnd/>
                <a:tailEnd/>
              </a:ln>
            </p:spPr>
            <p:txBody>
              <a:bodyPr wrap="none">
                <a:spAutoFit/>
              </a:bodyPr>
              <a:lstStyle/>
              <a:p>
                <a:r>
                  <a:rPr lang="en-US" sz="800">
                    <a:solidFill>
                      <a:srgbClr val="000000"/>
                    </a:solidFill>
                    <a:latin typeface="Arial" pitchFamily="34" charset="0"/>
                    <a:cs typeface="Arial" pitchFamily="34" charset="0"/>
                  </a:rPr>
                  <a:t>2018</a:t>
                </a:r>
              </a:p>
            </p:txBody>
          </p:sp>
          <p:sp>
            <p:nvSpPr>
              <p:cNvPr id="2517" name="TextBox 212"/>
              <p:cNvSpPr txBox="1">
                <a:spLocks noChangeArrowheads="1"/>
              </p:cNvSpPr>
              <p:nvPr/>
            </p:nvSpPr>
            <p:spPr bwMode="auto">
              <a:xfrm rot="16200000">
                <a:off x="3670787" y="5807174"/>
                <a:ext cx="415498" cy="215444"/>
              </a:xfrm>
              <a:prstGeom prst="rect">
                <a:avLst/>
              </a:prstGeom>
              <a:noFill/>
              <a:ln w="9525">
                <a:noFill/>
                <a:miter lim="800000"/>
                <a:headEnd/>
                <a:tailEnd/>
              </a:ln>
            </p:spPr>
            <p:txBody>
              <a:bodyPr wrap="none">
                <a:spAutoFit/>
              </a:bodyPr>
              <a:lstStyle/>
              <a:p>
                <a:r>
                  <a:rPr lang="en-US" sz="800">
                    <a:solidFill>
                      <a:srgbClr val="000000"/>
                    </a:solidFill>
                    <a:latin typeface="Arial" pitchFamily="34" charset="0"/>
                    <a:cs typeface="Arial" pitchFamily="34" charset="0"/>
                  </a:rPr>
                  <a:t>2019</a:t>
                </a:r>
              </a:p>
            </p:txBody>
          </p:sp>
          <p:sp>
            <p:nvSpPr>
              <p:cNvPr id="2518" name="TextBox 213"/>
              <p:cNvSpPr txBox="1">
                <a:spLocks noChangeArrowheads="1"/>
              </p:cNvSpPr>
              <p:nvPr/>
            </p:nvSpPr>
            <p:spPr bwMode="auto">
              <a:xfrm rot="16200000">
                <a:off x="3788812" y="5807174"/>
                <a:ext cx="415498" cy="215444"/>
              </a:xfrm>
              <a:prstGeom prst="rect">
                <a:avLst/>
              </a:prstGeom>
              <a:noFill/>
              <a:ln w="9525">
                <a:noFill/>
                <a:miter lim="800000"/>
                <a:headEnd/>
                <a:tailEnd/>
              </a:ln>
            </p:spPr>
            <p:txBody>
              <a:bodyPr wrap="none">
                <a:spAutoFit/>
              </a:bodyPr>
              <a:lstStyle/>
              <a:p>
                <a:r>
                  <a:rPr lang="en-US" sz="800">
                    <a:solidFill>
                      <a:srgbClr val="000000"/>
                    </a:solidFill>
                    <a:latin typeface="Arial" pitchFamily="34" charset="0"/>
                    <a:cs typeface="Arial" pitchFamily="34" charset="0"/>
                  </a:rPr>
                  <a:t>2020</a:t>
                </a:r>
              </a:p>
            </p:txBody>
          </p:sp>
          <p:sp>
            <p:nvSpPr>
              <p:cNvPr id="2519" name="TextBox 214"/>
              <p:cNvSpPr txBox="1">
                <a:spLocks noChangeArrowheads="1"/>
              </p:cNvSpPr>
              <p:nvPr/>
            </p:nvSpPr>
            <p:spPr bwMode="auto">
              <a:xfrm rot="16200000">
                <a:off x="3906838" y="5807174"/>
                <a:ext cx="415498" cy="215444"/>
              </a:xfrm>
              <a:prstGeom prst="rect">
                <a:avLst/>
              </a:prstGeom>
              <a:noFill/>
              <a:ln w="9525">
                <a:noFill/>
                <a:miter lim="800000"/>
                <a:headEnd/>
                <a:tailEnd/>
              </a:ln>
            </p:spPr>
            <p:txBody>
              <a:bodyPr wrap="none">
                <a:spAutoFit/>
              </a:bodyPr>
              <a:lstStyle/>
              <a:p>
                <a:r>
                  <a:rPr lang="en-US" sz="800" dirty="0">
                    <a:solidFill>
                      <a:srgbClr val="000000"/>
                    </a:solidFill>
                    <a:latin typeface="Arial" pitchFamily="34" charset="0"/>
                    <a:cs typeface="Arial" pitchFamily="34" charset="0"/>
                  </a:rPr>
                  <a:t>2021</a:t>
                </a:r>
              </a:p>
            </p:txBody>
          </p:sp>
          <p:sp>
            <p:nvSpPr>
              <p:cNvPr id="2520" name="TextBox 215"/>
              <p:cNvSpPr txBox="1">
                <a:spLocks noChangeArrowheads="1"/>
              </p:cNvSpPr>
              <p:nvPr/>
            </p:nvSpPr>
            <p:spPr bwMode="auto">
              <a:xfrm rot="16200000">
                <a:off x="4024874" y="5807174"/>
                <a:ext cx="415498" cy="215444"/>
              </a:xfrm>
              <a:prstGeom prst="rect">
                <a:avLst/>
              </a:prstGeom>
              <a:noFill/>
              <a:ln w="9525">
                <a:noFill/>
                <a:miter lim="800000"/>
                <a:headEnd/>
                <a:tailEnd/>
              </a:ln>
            </p:spPr>
            <p:txBody>
              <a:bodyPr wrap="none">
                <a:spAutoFit/>
              </a:bodyPr>
              <a:lstStyle/>
              <a:p>
                <a:r>
                  <a:rPr lang="en-US" sz="800" dirty="0">
                    <a:solidFill>
                      <a:srgbClr val="000000"/>
                    </a:solidFill>
                    <a:latin typeface="Arial" pitchFamily="34" charset="0"/>
                    <a:cs typeface="Arial" pitchFamily="34" charset="0"/>
                  </a:rPr>
                  <a:t>2022</a:t>
                </a:r>
              </a:p>
            </p:txBody>
          </p:sp>
        </p:grpSp>
        <p:cxnSp>
          <p:nvCxnSpPr>
            <p:cNvPr id="2470" name="Straight Connector 2469"/>
            <p:cNvCxnSpPr/>
            <p:nvPr/>
          </p:nvCxnSpPr>
          <p:spPr>
            <a:xfrm>
              <a:off x="2731000" y="3554934"/>
              <a:ext cx="224977"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528" name="Group 2527"/>
            <p:cNvGrpSpPr/>
            <p:nvPr/>
          </p:nvGrpSpPr>
          <p:grpSpPr>
            <a:xfrm>
              <a:off x="406553" y="1341120"/>
              <a:ext cx="3788682" cy="4591222"/>
              <a:chOff x="406553" y="1392540"/>
              <a:chExt cx="3788682" cy="4326442"/>
            </a:xfrm>
          </p:grpSpPr>
          <p:grpSp>
            <p:nvGrpSpPr>
              <p:cNvPr id="2526" name="Group 2525"/>
              <p:cNvGrpSpPr/>
              <p:nvPr/>
            </p:nvGrpSpPr>
            <p:grpSpPr>
              <a:xfrm>
                <a:off x="406553" y="1392540"/>
                <a:ext cx="3788682" cy="4321637"/>
                <a:chOff x="406553" y="1400160"/>
                <a:chExt cx="3788682" cy="4321637"/>
              </a:xfrm>
            </p:grpSpPr>
            <p:pic>
              <p:nvPicPr>
                <p:cNvPr id="2448" name="Picture 2"/>
                <p:cNvPicPr>
                  <a:picLocks noChangeAspect="1" noChangeArrowheads="1"/>
                </p:cNvPicPr>
                <p:nvPr/>
              </p:nvPicPr>
              <p:blipFill>
                <a:blip r:embed="rId2" cstate="print"/>
                <a:srcRect/>
                <a:stretch>
                  <a:fillRect/>
                </a:stretch>
              </p:blipFill>
              <p:spPr bwMode="auto">
                <a:xfrm>
                  <a:off x="406553" y="1400160"/>
                  <a:ext cx="3788682" cy="4321637"/>
                </a:xfrm>
                <a:prstGeom prst="rect">
                  <a:avLst/>
                </a:prstGeom>
                <a:noFill/>
                <a:ln w="9525">
                  <a:noFill/>
                  <a:miter lim="800000"/>
                  <a:headEnd/>
                  <a:tailEnd/>
                </a:ln>
              </p:spPr>
            </p:pic>
            <p:grpSp>
              <p:nvGrpSpPr>
                <p:cNvPr id="2468" name="Group 85"/>
                <p:cNvGrpSpPr>
                  <a:grpSpLocks/>
                </p:cNvGrpSpPr>
                <p:nvPr/>
              </p:nvGrpSpPr>
              <p:grpSpPr bwMode="auto">
                <a:xfrm>
                  <a:off x="1033055" y="1453318"/>
                  <a:ext cx="2882199" cy="226003"/>
                  <a:chOff x="4376747" y="5957576"/>
                  <a:chExt cx="3149348" cy="203818"/>
                </a:xfrm>
              </p:grpSpPr>
              <p:grpSp>
                <p:nvGrpSpPr>
                  <p:cNvPr id="2478" name="Group 84"/>
                  <p:cNvGrpSpPr>
                    <a:grpSpLocks/>
                  </p:cNvGrpSpPr>
                  <p:nvPr/>
                </p:nvGrpSpPr>
                <p:grpSpPr bwMode="auto">
                  <a:xfrm>
                    <a:off x="4376747" y="5957576"/>
                    <a:ext cx="757893" cy="194294"/>
                    <a:chOff x="4286250" y="5967102"/>
                    <a:chExt cx="757893" cy="194294"/>
                  </a:xfrm>
                </p:grpSpPr>
                <p:sp>
                  <p:nvSpPr>
                    <p:cNvPr id="2486" name="TextBox 181"/>
                    <p:cNvSpPr txBox="1">
                      <a:spLocks noChangeArrowheads="1"/>
                    </p:cNvSpPr>
                    <p:nvPr/>
                  </p:nvSpPr>
                  <p:spPr bwMode="auto">
                    <a:xfrm>
                      <a:off x="4460874" y="5967102"/>
                      <a:ext cx="583269" cy="194294"/>
                    </a:xfrm>
                    <a:prstGeom prst="rect">
                      <a:avLst/>
                    </a:prstGeom>
                    <a:noFill/>
                    <a:ln w="9525">
                      <a:noFill/>
                      <a:miter lim="800000"/>
                      <a:headEnd/>
                      <a:tailEnd/>
                    </a:ln>
                  </p:spPr>
                  <p:txBody>
                    <a:bodyPr wrap="none">
                      <a:spAutoFit/>
                    </a:bodyPr>
                    <a:lstStyle/>
                    <a:p>
                      <a:r>
                        <a:rPr lang="en-US" sz="800">
                          <a:solidFill>
                            <a:srgbClr val="000000"/>
                          </a:solidFill>
                          <a:latin typeface="Arial"/>
                        </a:rPr>
                        <a:t>Change</a:t>
                      </a:r>
                    </a:p>
                  </p:txBody>
                </p:sp>
                <p:sp>
                  <p:nvSpPr>
                    <p:cNvPr id="2487" name="Rectangle 2486"/>
                    <p:cNvSpPr/>
                    <p:nvPr/>
                  </p:nvSpPr>
                  <p:spPr>
                    <a:xfrm>
                      <a:off x="4286250" y="5998251"/>
                      <a:ext cx="233947" cy="1030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a:solidFill>
                          <a:srgbClr val="FFFFFF"/>
                        </a:solidFill>
                        <a:latin typeface="Arial"/>
                      </a:endParaRPr>
                    </a:p>
                  </p:txBody>
                </p:sp>
              </p:grpSp>
              <p:grpSp>
                <p:nvGrpSpPr>
                  <p:cNvPr id="2479" name="Group 83"/>
                  <p:cNvGrpSpPr>
                    <a:grpSpLocks/>
                  </p:cNvGrpSpPr>
                  <p:nvPr/>
                </p:nvGrpSpPr>
                <p:grpSpPr bwMode="auto">
                  <a:xfrm>
                    <a:off x="5200062" y="5967100"/>
                    <a:ext cx="966301" cy="194294"/>
                    <a:chOff x="5200062" y="5967100"/>
                    <a:chExt cx="966301" cy="194294"/>
                  </a:xfrm>
                </p:grpSpPr>
                <p:sp>
                  <p:nvSpPr>
                    <p:cNvPr id="2484" name="TextBox 179"/>
                    <p:cNvSpPr txBox="1">
                      <a:spLocks noChangeArrowheads="1"/>
                    </p:cNvSpPr>
                    <p:nvPr/>
                  </p:nvSpPr>
                  <p:spPr bwMode="auto">
                    <a:xfrm>
                      <a:off x="5362574" y="5967100"/>
                      <a:ext cx="803789" cy="194294"/>
                    </a:xfrm>
                    <a:prstGeom prst="rect">
                      <a:avLst/>
                    </a:prstGeom>
                    <a:noFill/>
                    <a:ln w="9525">
                      <a:noFill/>
                      <a:miter lim="800000"/>
                      <a:headEnd/>
                      <a:tailEnd/>
                    </a:ln>
                  </p:spPr>
                  <p:txBody>
                    <a:bodyPr wrap="none">
                      <a:spAutoFit/>
                    </a:bodyPr>
                    <a:lstStyle/>
                    <a:p>
                      <a:r>
                        <a:rPr lang="en-US" sz="800">
                          <a:solidFill>
                            <a:srgbClr val="000000"/>
                          </a:solidFill>
                          <a:latin typeface="Arial"/>
                        </a:rPr>
                        <a:t>Est. Change</a:t>
                      </a:r>
                    </a:p>
                  </p:txBody>
                </p:sp>
                <p:sp>
                  <p:nvSpPr>
                    <p:cNvPr id="2485" name="Rectangle 2484"/>
                    <p:cNvSpPr/>
                    <p:nvPr/>
                  </p:nvSpPr>
                  <p:spPr>
                    <a:xfrm>
                      <a:off x="5200062" y="5998605"/>
                      <a:ext cx="233947" cy="10163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a:solidFill>
                          <a:srgbClr val="FFFFFF"/>
                        </a:solidFill>
                        <a:latin typeface="Arial"/>
                      </a:endParaRPr>
                    </a:p>
                  </p:txBody>
                </p:sp>
              </p:grpSp>
              <p:grpSp>
                <p:nvGrpSpPr>
                  <p:cNvPr id="2480" name="Group 82"/>
                  <p:cNvGrpSpPr>
                    <a:grpSpLocks/>
                  </p:cNvGrpSpPr>
                  <p:nvPr/>
                </p:nvGrpSpPr>
                <p:grpSpPr bwMode="auto">
                  <a:xfrm>
                    <a:off x="6243826" y="5961347"/>
                    <a:ext cx="1282269" cy="200041"/>
                    <a:chOff x="6258115" y="5961347"/>
                    <a:chExt cx="1282269" cy="200041"/>
                  </a:xfrm>
                </p:grpSpPr>
                <p:sp>
                  <p:nvSpPr>
                    <p:cNvPr id="2481" name="TextBox 176"/>
                    <p:cNvSpPr txBox="1">
                      <a:spLocks noChangeArrowheads="1"/>
                    </p:cNvSpPr>
                    <p:nvPr/>
                  </p:nvSpPr>
                  <p:spPr bwMode="auto">
                    <a:xfrm>
                      <a:off x="6480175" y="5967094"/>
                      <a:ext cx="1060209" cy="194294"/>
                    </a:xfrm>
                    <a:prstGeom prst="rect">
                      <a:avLst/>
                    </a:prstGeom>
                    <a:noFill/>
                    <a:ln w="9525">
                      <a:noFill/>
                      <a:miter lim="800000"/>
                      <a:headEnd/>
                      <a:tailEnd/>
                    </a:ln>
                  </p:spPr>
                  <p:txBody>
                    <a:bodyPr wrap="none">
                      <a:spAutoFit/>
                    </a:bodyPr>
                    <a:lstStyle/>
                    <a:p>
                      <a:r>
                        <a:rPr lang="en-US" sz="800">
                          <a:solidFill>
                            <a:srgbClr val="000000"/>
                          </a:solidFill>
                          <a:latin typeface="Arial"/>
                        </a:rPr>
                        <a:t>Total #Institutions</a:t>
                      </a:r>
                    </a:p>
                  </p:txBody>
                </p:sp>
                <p:cxnSp>
                  <p:nvCxnSpPr>
                    <p:cNvPr id="2482" name="Straight Connector 2481"/>
                    <p:cNvCxnSpPr/>
                    <p:nvPr/>
                  </p:nvCxnSpPr>
                  <p:spPr>
                    <a:xfrm>
                      <a:off x="6258115" y="6053683"/>
                      <a:ext cx="287935" cy="0"/>
                    </a:xfrm>
                    <a:prstGeom prst="line">
                      <a:avLst/>
                    </a:prstGeom>
                    <a:ln>
                      <a:solidFill>
                        <a:srgbClr val="33CC33"/>
                      </a:solidFill>
                    </a:ln>
                  </p:spPr>
                  <p:style>
                    <a:lnRef idx="1">
                      <a:schemeClr val="accent1"/>
                    </a:lnRef>
                    <a:fillRef idx="0">
                      <a:schemeClr val="accent1"/>
                    </a:fillRef>
                    <a:effectRef idx="0">
                      <a:schemeClr val="accent1"/>
                    </a:effectRef>
                    <a:fontRef idx="minor">
                      <a:schemeClr val="tx1"/>
                    </a:fontRef>
                  </p:style>
                </p:cxnSp>
                <p:sp>
                  <p:nvSpPr>
                    <p:cNvPr id="2483" name="TextBox 178"/>
                    <p:cNvSpPr txBox="1">
                      <a:spLocks noChangeArrowheads="1"/>
                    </p:cNvSpPr>
                    <p:nvPr/>
                  </p:nvSpPr>
                  <p:spPr bwMode="auto">
                    <a:xfrm>
                      <a:off x="6284118" y="5961347"/>
                      <a:ext cx="270438" cy="194295"/>
                    </a:xfrm>
                    <a:prstGeom prst="rect">
                      <a:avLst/>
                    </a:prstGeom>
                    <a:noFill/>
                    <a:ln w="9525">
                      <a:noFill/>
                      <a:miter lim="800000"/>
                      <a:headEnd/>
                      <a:tailEnd/>
                    </a:ln>
                  </p:spPr>
                  <p:txBody>
                    <a:bodyPr wrap="none">
                      <a:spAutoFit/>
                    </a:bodyPr>
                    <a:lstStyle/>
                    <a:p>
                      <a:r>
                        <a:rPr lang="en-US" sz="800" b="1" dirty="0">
                          <a:solidFill>
                            <a:srgbClr val="CCCC00"/>
                          </a:solidFill>
                          <a:latin typeface="Arial"/>
                        </a:rPr>
                        <a:t>X</a:t>
                      </a:r>
                    </a:p>
                  </p:txBody>
                </p:sp>
              </p:grpSp>
            </p:grpSp>
            <p:sp>
              <p:nvSpPr>
                <p:cNvPr id="2469" name="Right Triangle 2468"/>
                <p:cNvSpPr/>
                <p:nvPr/>
              </p:nvSpPr>
              <p:spPr>
                <a:xfrm rot="10483024">
                  <a:off x="2548469" y="3410347"/>
                  <a:ext cx="350906" cy="300527"/>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1" name="TextBox 2470"/>
                <p:cNvSpPr txBox="1"/>
                <p:nvPr/>
              </p:nvSpPr>
              <p:spPr>
                <a:xfrm>
                  <a:off x="3235542" y="3706027"/>
                  <a:ext cx="590039" cy="242769"/>
                </a:xfrm>
                <a:prstGeom prst="rect">
                  <a:avLst/>
                </a:prstGeom>
                <a:noFill/>
              </p:spPr>
              <p:txBody>
                <a:bodyPr wrap="square" rtlCol="0">
                  <a:spAutoFit/>
                </a:bodyPr>
                <a:lstStyle/>
                <a:p>
                  <a:r>
                    <a:rPr lang="en-US" sz="1000" b="1" dirty="0" smtClean="0">
                      <a:solidFill>
                        <a:schemeClr val="accent4"/>
                      </a:solidFill>
                      <a:latin typeface="Arial" pitchFamily="34" charset="0"/>
                      <a:cs typeface="Arial" pitchFamily="34" charset="0"/>
                    </a:rPr>
                    <a:t>6,348</a:t>
                  </a:r>
                  <a:endParaRPr lang="en-US" sz="1400" b="1" dirty="0">
                    <a:solidFill>
                      <a:schemeClr val="accent4"/>
                    </a:solidFill>
                    <a:latin typeface="Arial" pitchFamily="34" charset="0"/>
                    <a:cs typeface="Arial" pitchFamily="34" charset="0"/>
                  </a:endParaRPr>
                </a:p>
              </p:txBody>
            </p:sp>
          </p:grpSp>
          <p:cxnSp>
            <p:nvCxnSpPr>
              <p:cNvPr id="2472" name="Straight Connector 2471"/>
              <p:cNvCxnSpPr/>
              <p:nvPr/>
            </p:nvCxnSpPr>
            <p:spPr>
              <a:xfrm flipH="1">
                <a:off x="3357819" y="3899936"/>
                <a:ext cx="117439" cy="94455"/>
              </a:xfrm>
              <a:prstGeom prst="line">
                <a:avLst/>
              </a:prstGeom>
            </p:spPr>
            <p:style>
              <a:lnRef idx="1">
                <a:schemeClr val="accent1"/>
              </a:lnRef>
              <a:fillRef idx="0">
                <a:schemeClr val="accent1"/>
              </a:fillRef>
              <a:effectRef idx="0">
                <a:schemeClr val="accent1"/>
              </a:effectRef>
              <a:fontRef idx="minor">
                <a:schemeClr val="tx1"/>
              </a:fontRef>
            </p:style>
          </p:cxnSp>
          <p:sp>
            <p:nvSpPr>
              <p:cNvPr id="2473" name="Rectangle 2472"/>
              <p:cNvSpPr/>
              <p:nvPr/>
            </p:nvSpPr>
            <p:spPr>
              <a:xfrm>
                <a:off x="2980818" y="4034102"/>
                <a:ext cx="35996" cy="166792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4" name="Rectangle 2473"/>
              <p:cNvSpPr/>
              <p:nvPr/>
            </p:nvSpPr>
            <p:spPr>
              <a:xfrm>
                <a:off x="3096846" y="4086793"/>
                <a:ext cx="35996" cy="1622844"/>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5" name="Rectangle 2474"/>
              <p:cNvSpPr/>
              <p:nvPr/>
            </p:nvSpPr>
            <p:spPr>
              <a:xfrm>
                <a:off x="3212873" y="4150233"/>
                <a:ext cx="35996" cy="1568749"/>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6" name="Rectangle 2475"/>
              <p:cNvSpPr/>
              <p:nvPr/>
            </p:nvSpPr>
            <p:spPr>
              <a:xfrm>
                <a:off x="3328901" y="4221235"/>
                <a:ext cx="35996" cy="1487607"/>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7" name="Rectangle 2476"/>
              <p:cNvSpPr/>
              <p:nvPr/>
            </p:nvSpPr>
            <p:spPr>
              <a:xfrm>
                <a:off x="2866830" y="4446595"/>
                <a:ext cx="35996" cy="1262212"/>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44" name="Group 3343"/>
          <p:cNvGrpSpPr/>
          <p:nvPr/>
        </p:nvGrpSpPr>
        <p:grpSpPr>
          <a:xfrm>
            <a:off x="8201025" y="3521505"/>
            <a:ext cx="762000" cy="404614"/>
            <a:chOff x="13576300" y="5856490"/>
            <a:chExt cx="762000" cy="404614"/>
          </a:xfrm>
        </p:grpSpPr>
        <p:sp>
          <p:nvSpPr>
            <p:cNvPr id="2880" name="Freeform 756"/>
            <p:cNvSpPr>
              <a:spLocks/>
            </p:cNvSpPr>
            <p:nvPr/>
          </p:nvSpPr>
          <p:spPr bwMode="auto">
            <a:xfrm>
              <a:off x="14021724" y="6159545"/>
              <a:ext cx="240376" cy="101559"/>
            </a:xfrm>
            <a:custGeom>
              <a:avLst/>
              <a:gdLst/>
              <a:ahLst/>
              <a:cxnLst>
                <a:cxn ang="0">
                  <a:pos x="211" y="27"/>
                </a:cxn>
                <a:cxn ang="0">
                  <a:pos x="205" y="30"/>
                </a:cxn>
                <a:cxn ang="0">
                  <a:pos x="200" y="32"/>
                </a:cxn>
                <a:cxn ang="0">
                  <a:pos x="186" y="40"/>
                </a:cxn>
                <a:cxn ang="0">
                  <a:pos x="180" y="44"/>
                </a:cxn>
                <a:cxn ang="0">
                  <a:pos x="166" y="47"/>
                </a:cxn>
                <a:cxn ang="0">
                  <a:pos x="156" y="49"/>
                </a:cxn>
                <a:cxn ang="0">
                  <a:pos x="145" y="54"/>
                </a:cxn>
                <a:cxn ang="0">
                  <a:pos x="131" y="55"/>
                </a:cxn>
                <a:cxn ang="0">
                  <a:pos x="126" y="57"/>
                </a:cxn>
                <a:cxn ang="0">
                  <a:pos x="116" y="55"/>
                </a:cxn>
                <a:cxn ang="0">
                  <a:pos x="108" y="57"/>
                </a:cxn>
                <a:cxn ang="0">
                  <a:pos x="98" y="60"/>
                </a:cxn>
                <a:cxn ang="0">
                  <a:pos x="93" y="62"/>
                </a:cxn>
                <a:cxn ang="0">
                  <a:pos x="85" y="60"/>
                </a:cxn>
                <a:cxn ang="0">
                  <a:pos x="71" y="62"/>
                </a:cxn>
                <a:cxn ang="0">
                  <a:pos x="61" y="65"/>
                </a:cxn>
                <a:cxn ang="0">
                  <a:pos x="51" y="69"/>
                </a:cxn>
                <a:cxn ang="0">
                  <a:pos x="48" y="70"/>
                </a:cxn>
                <a:cxn ang="0">
                  <a:pos x="43" y="67"/>
                </a:cxn>
                <a:cxn ang="0">
                  <a:pos x="35" y="67"/>
                </a:cxn>
                <a:cxn ang="0">
                  <a:pos x="25" y="67"/>
                </a:cxn>
                <a:cxn ang="0">
                  <a:pos x="15" y="69"/>
                </a:cxn>
                <a:cxn ang="0">
                  <a:pos x="10" y="70"/>
                </a:cxn>
                <a:cxn ang="0">
                  <a:pos x="3" y="75"/>
                </a:cxn>
                <a:cxn ang="0">
                  <a:pos x="1" y="74"/>
                </a:cxn>
                <a:cxn ang="0">
                  <a:pos x="1" y="70"/>
                </a:cxn>
                <a:cxn ang="0">
                  <a:pos x="8" y="62"/>
                </a:cxn>
                <a:cxn ang="0">
                  <a:pos x="13" y="54"/>
                </a:cxn>
                <a:cxn ang="0">
                  <a:pos x="13" y="44"/>
                </a:cxn>
                <a:cxn ang="0">
                  <a:pos x="11" y="37"/>
                </a:cxn>
                <a:cxn ang="0">
                  <a:pos x="8" y="27"/>
                </a:cxn>
                <a:cxn ang="0">
                  <a:pos x="10" y="22"/>
                </a:cxn>
                <a:cxn ang="0">
                  <a:pos x="13" y="14"/>
                </a:cxn>
                <a:cxn ang="0">
                  <a:pos x="20" y="10"/>
                </a:cxn>
                <a:cxn ang="0">
                  <a:pos x="21" y="9"/>
                </a:cxn>
                <a:cxn ang="0">
                  <a:pos x="28" y="12"/>
                </a:cxn>
                <a:cxn ang="0">
                  <a:pos x="36" y="15"/>
                </a:cxn>
                <a:cxn ang="0">
                  <a:pos x="48" y="17"/>
                </a:cxn>
                <a:cxn ang="0">
                  <a:pos x="56" y="12"/>
                </a:cxn>
                <a:cxn ang="0">
                  <a:pos x="66" y="7"/>
                </a:cxn>
                <a:cxn ang="0">
                  <a:pos x="71" y="5"/>
                </a:cxn>
                <a:cxn ang="0">
                  <a:pos x="78" y="2"/>
                </a:cxn>
                <a:cxn ang="0">
                  <a:pos x="86" y="0"/>
                </a:cxn>
                <a:cxn ang="0">
                  <a:pos x="93" y="2"/>
                </a:cxn>
                <a:cxn ang="0">
                  <a:pos x="98" y="7"/>
                </a:cxn>
                <a:cxn ang="0">
                  <a:pos x="103" y="10"/>
                </a:cxn>
                <a:cxn ang="0">
                  <a:pos x="113" y="12"/>
                </a:cxn>
                <a:cxn ang="0">
                  <a:pos x="121" y="17"/>
                </a:cxn>
                <a:cxn ang="0">
                  <a:pos x="131" y="24"/>
                </a:cxn>
                <a:cxn ang="0">
                  <a:pos x="140" y="27"/>
                </a:cxn>
                <a:cxn ang="0">
                  <a:pos x="148" y="22"/>
                </a:cxn>
                <a:cxn ang="0">
                  <a:pos x="155" y="19"/>
                </a:cxn>
                <a:cxn ang="0">
                  <a:pos x="160" y="17"/>
                </a:cxn>
                <a:cxn ang="0">
                  <a:pos x="171" y="17"/>
                </a:cxn>
                <a:cxn ang="0">
                  <a:pos x="183" y="17"/>
                </a:cxn>
                <a:cxn ang="0">
                  <a:pos x="193" y="17"/>
                </a:cxn>
                <a:cxn ang="0">
                  <a:pos x="201" y="19"/>
                </a:cxn>
                <a:cxn ang="0">
                  <a:pos x="211" y="20"/>
                </a:cxn>
                <a:cxn ang="0">
                  <a:pos x="215" y="27"/>
                </a:cxn>
              </a:cxnLst>
              <a:rect l="0" t="0" r="r" b="b"/>
              <a:pathLst>
                <a:path w="216" h="75">
                  <a:moveTo>
                    <a:pt x="215" y="27"/>
                  </a:moveTo>
                  <a:lnTo>
                    <a:pt x="211" y="27"/>
                  </a:lnTo>
                  <a:lnTo>
                    <a:pt x="208" y="27"/>
                  </a:lnTo>
                  <a:lnTo>
                    <a:pt x="205" y="30"/>
                  </a:lnTo>
                  <a:lnTo>
                    <a:pt x="201" y="32"/>
                  </a:lnTo>
                  <a:lnTo>
                    <a:pt x="200" y="32"/>
                  </a:lnTo>
                  <a:lnTo>
                    <a:pt x="188" y="39"/>
                  </a:lnTo>
                  <a:lnTo>
                    <a:pt x="186" y="40"/>
                  </a:lnTo>
                  <a:lnTo>
                    <a:pt x="183" y="42"/>
                  </a:lnTo>
                  <a:lnTo>
                    <a:pt x="180" y="44"/>
                  </a:lnTo>
                  <a:lnTo>
                    <a:pt x="171" y="44"/>
                  </a:lnTo>
                  <a:lnTo>
                    <a:pt x="166" y="47"/>
                  </a:lnTo>
                  <a:lnTo>
                    <a:pt x="160" y="49"/>
                  </a:lnTo>
                  <a:lnTo>
                    <a:pt x="156" y="49"/>
                  </a:lnTo>
                  <a:lnTo>
                    <a:pt x="148" y="52"/>
                  </a:lnTo>
                  <a:lnTo>
                    <a:pt x="145" y="54"/>
                  </a:lnTo>
                  <a:lnTo>
                    <a:pt x="138" y="54"/>
                  </a:lnTo>
                  <a:lnTo>
                    <a:pt x="131" y="55"/>
                  </a:lnTo>
                  <a:lnTo>
                    <a:pt x="128" y="57"/>
                  </a:lnTo>
                  <a:lnTo>
                    <a:pt x="126" y="57"/>
                  </a:lnTo>
                  <a:lnTo>
                    <a:pt x="121" y="55"/>
                  </a:lnTo>
                  <a:lnTo>
                    <a:pt x="116" y="55"/>
                  </a:lnTo>
                  <a:lnTo>
                    <a:pt x="113" y="57"/>
                  </a:lnTo>
                  <a:lnTo>
                    <a:pt x="108" y="57"/>
                  </a:lnTo>
                  <a:lnTo>
                    <a:pt x="101" y="59"/>
                  </a:lnTo>
                  <a:lnTo>
                    <a:pt x="98" y="60"/>
                  </a:lnTo>
                  <a:lnTo>
                    <a:pt x="95" y="62"/>
                  </a:lnTo>
                  <a:lnTo>
                    <a:pt x="93" y="62"/>
                  </a:lnTo>
                  <a:lnTo>
                    <a:pt x="88" y="60"/>
                  </a:lnTo>
                  <a:lnTo>
                    <a:pt x="85" y="60"/>
                  </a:lnTo>
                  <a:lnTo>
                    <a:pt x="80" y="62"/>
                  </a:lnTo>
                  <a:lnTo>
                    <a:pt x="71" y="62"/>
                  </a:lnTo>
                  <a:lnTo>
                    <a:pt x="65" y="64"/>
                  </a:lnTo>
                  <a:lnTo>
                    <a:pt x="61" y="65"/>
                  </a:lnTo>
                  <a:lnTo>
                    <a:pt x="56" y="65"/>
                  </a:lnTo>
                  <a:lnTo>
                    <a:pt x="51" y="69"/>
                  </a:lnTo>
                  <a:lnTo>
                    <a:pt x="48" y="70"/>
                  </a:lnTo>
                  <a:lnTo>
                    <a:pt x="48" y="70"/>
                  </a:lnTo>
                  <a:lnTo>
                    <a:pt x="45" y="69"/>
                  </a:lnTo>
                  <a:lnTo>
                    <a:pt x="43" y="67"/>
                  </a:lnTo>
                  <a:lnTo>
                    <a:pt x="41" y="67"/>
                  </a:lnTo>
                  <a:lnTo>
                    <a:pt x="35" y="67"/>
                  </a:lnTo>
                  <a:lnTo>
                    <a:pt x="31" y="65"/>
                  </a:lnTo>
                  <a:lnTo>
                    <a:pt x="25" y="67"/>
                  </a:lnTo>
                  <a:lnTo>
                    <a:pt x="21" y="67"/>
                  </a:lnTo>
                  <a:lnTo>
                    <a:pt x="15" y="69"/>
                  </a:lnTo>
                  <a:lnTo>
                    <a:pt x="13" y="69"/>
                  </a:lnTo>
                  <a:lnTo>
                    <a:pt x="10" y="70"/>
                  </a:lnTo>
                  <a:lnTo>
                    <a:pt x="3" y="75"/>
                  </a:lnTo>
                  <a:lnTo>
                    <a:pt x="3" y="75"/>
                  </a:lnTo>
                  <a:lnTo>
                    <a:pt x="1" y="74"/>
                  </a:lnTo>
                  <a:lnTo>
                    <a:pt x="1" y="74"/>
                  </a:lnTo>
                  <a:lnTo>
                    <a:pt x="0" y="72"/>
                  </a:lnTo>
                  <a:lnTo>
                    <a:pt x="1" y="70"/>
                  </a:lnTo>
                  <a:lnTo>
                    <a:pt x="5" y="65"/>
                  </a:lnTo>
                  <a:lnTo>
                    <a:pt x="8" y="62"/>
                  </a:lnTo>
                  <a:lnTo>
                    <a:pt x="10" y="59"/>
                  </a:lnTo>
                  <a:lnTo>
                    <a:pt x="13" y="54"/>
                  </a:lnTo>
                  <a:lnTo>
                    <a:pt x="13" y="49"/>
                  </a:lnTo>
                  <a:lnTo>
                    <a:pt x="13" y="44"/>
                  </a:lnTo>
                  <a:lnTo>
                    <a:pt x="13" y="40"/>
                  </a:lnTo>
                  <a:lnTo>
                    <a:pt x="11" y="37"/>
                  </a:lnTo>
                  <a:lnTo>
                    <a:pt x="8" y="32"/>
                  </a:lnTo>
                  <a:lnTo>
                    <a:pt x="8" y="27"/>
                  </a:lnTo>
                  <a:lnTo>
                    <a:pt x="8" y="25"/>
                  </a:lnTo>
                  <a:lnTo>
                    <a:pt x="10" y="22"/>
                  </a:lnTo>
                  <a:lnTo>
                    <a:pt x="11" y="17"/>
                  </a:lnTo>
                  <a:lnTo>
                    <a:pt x="13" y="14"/>
                  </a:lnTo>
                  <a:lnTo>
                    <a:pt x="16" y="12"/>
                  </a:lnTo>
                  <a:lnTo>
                    <a:pt x="20" y="10"/>
                  </a:lnTo>
                  <a:lnTo>
                    <a:pt x="20" y="9"/>
                  </a:lnTo>
                  <a:lnTo>
                    <a:pt x="21" y="9"/>
                  </a:lnTo>
                  <a:lnTo>
                    <a:pt x="25" y="10"/>
                  </a:lnTo>
                  <a:lnTo>
                    <a:pt x="28" y="12"/>
                  </a:lnTo>
                  <a:lnTo>
                    <a:pt x="31" y="14"/>
                  </a:lnTo>
                  <a:lnTo>
                    <a:pt x="36" y="15"/>
                  </a:lnTo>
                  <a:lnTo>
                    <a:pt x="41" y="15"/>
                  </a:lnTo>
                  <a:lnTo>
                    <a:pt x="48" y="17"/>
                  </a:lnTo>
                  <a:lnTo>
                    <a:pt x="51" y="15"/>
                  </a:lnTo>
                  <a:lnTo>
                    <a:pt x="56" y="12"/>
                  </a:lnTo>
                  <a:lnTo>
                    <a:pt x="63" y="10"/>
                  </a:lnTo>
                  <a:lnTo>
                    <a:pt x="66" y="7"/>
                  </a:lnTo>
                  <a:lnTo>
                    <a:pt x="68" y="5"/>
                  </a:lnTo>
                  <a:lnTo>
                    <a:pt x="71" y="5"/>
                  </a:lnTo>
                  <a:lnTo>
                    <a:pt x="75" y="4"/>
                  </a:lnTo>
                  <a:lnTo>
                    <a:pt x="78" y="2"/>
                  </a:lnTo>
                  <a:lnTo>
                    <a:pt x="81" y="0"/>
                  </a:lnTo>
                  <a:lnTo>
                    <a:pt x="86" y="0"/>
                  </a:lnTo>
                  <a:lnTo>
                    <a:pt x="88" y="0"/>
                  </a:lnTo>
                  <a:lnTo>
                    <a:pt x="93" y="2"/>
                  </a:lnTo>
                  <a:lnTo>
                    <a:pt x="95" y="4"/>
                  </a:lnTo>
                  <a:lnTo>
                    <a:pt x="98" y="7"/>
                  </a:lnTo>
                  <a:lnTo>
                    <a:pt x="98" y="7"/>
                  </a:lnTo>
                  <a:lnTo>
                    <a:pt x="103" y="10"/>
                  </a:lnTo>
                  <a:lnTo>
                    <a:pt x="106" y="10"/>
                  </a:lnTo>
                  <a:lnTo>
                    <a:pt x="113" y="12"/>
                  </a:lnTo>
                  <a:lnTo>
                    <a:pt x="116" y="12"/>
                  </a:lnTo>
                  <a:lnTo>
                    <a:pt x="121" y="17"/>
                  </a:lnTo>
                  <a:lnTo>
                    <a:pt x="126" y="20"/>
                  </a:lnTo>
                  <a:lnTo>
                    <a:pt x="131" y="24"/>
                  </a:lnTo>
                  <a:lnTo>
                    <a:pt x="135" y="25"/>
                  </a:lnTo>
                  <a:lnTo>
                    <a:pt x="140" y="27"/>
                  </a:lnTo>
                  <a:lnTo>
                    <a:pt x="145" y="25"/>
                  </a:lnTo>
                  <a:lnTo>
                    <a:pt x="148" y="22"/>
                  </a:lnTo>
                  <a:lnTo>
                    <a:pt x="151" y="20"/>
                  </a:lnTo>
                  <a:lnTo>
                    <a:pt x="155" y="19"/>
                  </a:lnTo>
                  <a:lnTo>
                    <a:pt x="158" y="17"/>
                  </a:lnTo>
                  <a:lnTo>
                    <a:pt x="160" y="17"/>
                  </a:lnTo>
                  <a:lnTo>
                    <a:pt x="166" y="17"/>
                  </a:lnTo>
                  <a:lnTo>
                    <a:pt x="171" y="17"/>
                  </a:lnTo>
                  <a:lnTo>
                    <a:pt x="176" y="17"/>
                  </a:lnTo>
                  <a:lnTo>
                    <a:pt x="183" y="17"/>
                  </a:lnTo>
                  <a:lnTo>
                    <a:pt x="188" y="17"/>
                  </a:lnTo>
                  <a:lnTo>
                    <a:pt x="193" y="17"/>
                  </a:lnTo>
                  <a:lnTo>
                    <a:pt x="198" y="17"/>
                  </a:lnTo>
                  <a:lnTo>
                    <a:pt x="201" y="19"/>
                  </a:lnTo>
                  <a:lnTo>
                    <a:pt x="205" y="19"/>
                  </a:lnTo>
                  <a:lnTo>
                    <a:pt x="211" y="20"/>
                  </a:lnTo>
                  <a:lnTo>
                    <a:pt x="216" y="19"/>
                  </a:lnTo>
                  <a:lnTo>
                    <a:pt x="215" y="27"/>
                  </a:lnTo>
                  <a:lnTo>
                    <a:pt x="215" y="27"/>
                  </a:lnTo>
                  <a:close/>
                </a:path>
              </a:pathLst>
            </a:custGeom>
            <a:solidFill>
              <a:srgbClr val="FDD7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81" name="Freeform 757"/>
            <p:cNvSpPr>
              <a:spLocks/>
            </p:cNvSpPr>
            <p:nvPr/>
          </p:nvSpPr>
          <p:spPr bwMode="auto">
            <a:xfrm>
              <a:off x="14233166" y="6155483"/>
              <a:ext cx="12241" cy="4062"/>
            </a:xfrm>
            <a:custGeom>
              <a:avLst/>
              <a:gdLst/>
              <a:ahLst/>
              <a:cxnLst>
                <a:cxn ang="0">
                  <a:pos x="0" y="2"/>
                </a:cxn>
                <a:cxn ang="0">
                  <a:pos x="0" y="0"/>
                </a:cxn>
                <a:cxn ang="0">
                  <a:pos x="0" y="0"/>
                </a:cxn>
                <a:cxn ang="0">
                  <a:pos x="0" y="0"/>
                </a:cxn>
                <a:cxn ang="0">
                  <a:pos x="0" y="0"/>
                </a:cxn>
                <a:cxn ang="0">
                  <a:pos x="1" y="0"/>
                </a:cxn>
                <a:cxn ang="0">
                  <a:pos x="1" y="0"/>
                </a:cxn>
                <a:cxn ang="0">
                  <a:pos x="3" y="0"/>
                </a:cxn>
                <a:cxn ang="0">
                  <a:pos x="3" y="0"/>
                </a:cxn>
                <a:cxn ang="0">
                  <a:pos x="3" y="0"/>
                </a:cxn>
                <a:cxn ang="0">
                  <a:pos x="3" y="0"/>
                </a:cxn>
                <a:cxn ang="0">
                  <a:pos x="3" y="0"/>
                </a:cxn>
                <a:cxn ang="0">
                  <a:pos x="5" y="0"/>
                </a:cxn>
                <a:cxn ang="0">
                  <a:pos x="5" y="0"/>
                </a:cxn>
                <a:cxn ang="0">
                  <a:pos x="6" y="0"/>
                </a:cxn>
                <a:cxn ang="0">
                  <a:pos x="6" y="0"/>
                </a:cxn>
                <a:cxn ang="0">
                  <a:pos x="8" y="0"/>
                </a:cxn>
                <a:cxn ang="0">
                  <a:pos x="8" y="0"/>
                </a:cxn>
                <a:cxn ang="0">
                  <a:pos x="10" y="0"/>
                </a:cxn>
                <a:cxn ang="0">
                  <a:pos x="10" y="0"/>
                </a:cxn>
                <a:cxn ang="0">
                  <a:pos x="10" y="2"/>
                </a:cxn>
                <a:cxn ang="0">
                  <a:pos x="10" y="2"/>
                </a:cxn>
                <a:cxn ang="0">
                  <a:pos x="11" y="2"/>
                </a:cxn>
                <a:cxn ang="0">
                  <a:pos x="10" y="2"/>
                </a:cxn>
                <a:cxn ang="0">
                  <a:pos x="10" y="2"/>
                </a:cxn>
                <a:cxn ang="0">
                  <a:pos x="10" y="3"/>
                </a:cxn>
                <a:cxn ang="0">
                  <a:pos x="8" y="3"/>
                </a:cxn>
                <a:cxn ang="0">
                  <a:pos x="8" y="3"/>
                </a:cxn>
                <a:cxn ang="0">
                  <a:pos x="8" y="3"/>
                </a:cxn>
                <a:cxn ang="0">
                  <a:pos x="6" y="3"/>
                </a:cxn>
                <a:cxn ang="0">
                  <a:pos x="5" y="3"/>
                </a:cxn>
                <a:cxn ang="0">
                  <a:pos x="5" y="3"/>
                </a:cxn>
                <a:cxn ang="0">
                  <a:pos x="3" y="3"/>
                </a:cxn>
                <a:cxn ang="0">
                  <a:pos x="3" y="3"/>
                </a:cxn>
                <a:cxn ang="0">
                  <a:pos x="3" y="3"/>
                </a:cxn>
                <a:cxn ang="0">
                  <a:pos x="3" y="3"/>
                </a:cxn>
                <a:cxn ang="0">
                  <a:pos x="3" y="3"/>
                </a:cxn>
                <a:cxn ang="0">
                  <a:pos x="3" y="3"/>
                </a:cxn>
                <a:cxn ang="0">
                  <a:pos x="1" y="3"/>
                </a:cxn>
                <a:cxn ang="0">
                  <a:pos x="1" y="3"/>
                </a:cxn>
                <a:cxn ang="0">
                  <a:pos x="0" y="2"/>
                </a:cxn>
                <a:cxn ang="0">
                  <a:pos x="0" y="2"/>
                </a:cxn>
              </a:cxnLst>
              <a:rect l="0" t="0" r="r" b="b"/>
              <a:pathLst>
                <a:path w="11" h="3">
                  <a:moveTo>
                    <a:pt x="0" y="2"/>
                  </a:moveTo>
                  <a:lnTo>
                    <a:pt x="0" y="2"/>
                  </a:lnTo>
                  <a:lnTo>
                    <a:pt x="0" y="2"/>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3" y="0"/>
                  </a:lnTo>
                  <a:lnTo>
                    <a:pt x="3" y="0"/>
                  </a:lnTo>
                  <a:lnTo>
                    <a:pt x="3" y="0"/>
                  </a:lnTo>
                  <a:lnTo>
                    <a:pt x="3" y="0"/>
                  </a:lnTo>
                  <a:lnTo>
                    <a:pt x="3" y="0"/>
                  </a:lnTo>
                  <a:lnTo>
                    <a:pt x="3" y="0"/>
                  </a:lnTo>
                  <a:lnTo>
                    <a:pt x="3" y="0"/>
                  </a:lnTo>
                  <a:lnTo>
                    <a:pt x="3" y="0"/>
                  </a:lnTo>
                  <a:lnTo>
                    <a:pt x="3" y="0"/>
                  </a:lnTo>
                  <a:lnTo>
                    <a:pt x="5" y="0"/>
                  </a:lnTo>
                  <a:lnTo>
                    <a:pt x="5" y="0"/>
                  </a:lnTo>
                  <a:lnTo>
                    <a:pt x="5" y="0"/>
                  </a:lnTo>
                  <a:lnTo>
                    <a:pt x="5" y="0"/>
                  </a:lnTo>
                  <a:lnTo>
                    <a:pt x="5" y="0"/>
                  </a:lnTo>
                  <a:lnTo>
                    <a:pt x="6" y="0"/>
                  </a:lnTo>
                  <a:lnTo>
                    <a:pt x="6" y="0"/>
                  </a:lnTo>
                  <a:lnTo>
                    <a:pt x="6" y="0"/>
                  </a:lnTo>
                  <a:lnTo>
                    <a:pt x="6" y="0"/>
                  </a:lnTo>
                  <a:lnTo>
                    <a:pt x="8" y="0"/>
                  </a:lnTo>
                  <a:lnTo>
                    <a:pt x="8" y="0"/>
                  </a:lnTo>
                  <a:lnTo>
                    <a:pt x="8" y="0"/>
                  </a:lnTo>
                  <a:lnTo>
                    <a:pt x="8" y="0"/>
                  </a:lnTo>
                  <a:lnTo>
                    <a:pt x="10" y="0"/>
                  </a:lnTo>
                  <a:lnTo>
                    <a:pt x="10" y="0"/>
                  </a:lnTo>
                  <a:lnTo>
                    <a:pt x="10" y="0"/>
                  </a:lnTo>
                  <a:lnTo>
                    <a:pt x="10" y="2"/>
                  </a:lnTo>
                  <a:lnTo>
                    <a:pt x="10" y="2"/>
                  </a:lnTo>
                  <a:lnTo>
                    <a:pt x="10" y="2"/>
                  </a:lnTo>
                  <a:lnTo>
                    <a:pt x="10" y="2"/>
                  </a:lnTo>
                  <a:lnTo>
                    <a:pt x="11" y="2"/>
                  </a:lnTo>
                  <a:lnTo>
                    <a:pt x="11" y="2"/>
                  </a:lnTo>
                  <a:lnTo>
                    <a:pt x="11" y="2"/>
                  </a:lnTo>
                  <a:lnTo>
                    <a:pt x="10" y="2"/>
                  </a:lnTo>
                  <a:lnTo>
                    <a:pt x="10" y="2"/>
                  </a:lnTo>
                  <a:lnTo>
                    <a:pt x="10" y="2"/>
                  </a:lnTo>
                  <a:lnTo>
                    <a:pt x="10" y="2"/>
                  </a:lnTo>
                  <a:lnTo>
                    <a:pt x="10" y="3"/>
                  </a:lnTo>
                  <a:lnTo>
                    <a:pt x="10" y="3"/>
                  </a:lnTo>
                  <a:lnTo>
                    <a:pt x="8" y="3"/>
                  </a:lnTo>
                  <a:lnTo>
                    <a:pt x="8" y="3"/>
                  </a:lnTo>
                  <a:lnTo>
                    <a:pt x="8" y="3"/>
                  </a:lnTo>
                  <a:lnTo>
                    <a:pt x="8" y="3"/>
                  </a:lnTo>
                  <a:lnTo>
                    <a:pt x="8" y="3"/>
                  </a:lnTo>
                  <a:lnTo>
                    <a:pt x="6" y="3"/>
                  </a:lnTo>
                  <a:lnTo>
                    <a:pt x="6" y="3"/>
                  </a:lnTo>
                  <a:lnTo>
                    <a:pt x="6" y="3"/>
                  </a:lnTo>
                  <a:lnTo>
                    <a:pt x="5" y="3"/>
                  </a:lnTo>
                  <a:lnTo>
                    <a:pt x="5" y="3"/>
                  </a:lnTo>
                  <a:lnTo>
                    <a:pt x="5" y="3"/>
                  </a:lnTo>
                  <a:lnTo>
                    <a:pt x="5" y="3"/>
                  </a:lnTo>
                  <a:lnTo>
                    <a:pt x="3" y="3"/>
                  </a:lnTo>
                  <a:lnTo>
                    <a:pt x="3" y="3"/>
                  </a:lnTo>
                  <a:lnTo>
                    <a:pt x="3" y="3"/>
                  </a:lnTo>
                  <a:lnTo>
                    <a:pt x="3" y="3"/>
                  </a:lnTo>
                  <a:lnTo>
                    <a:pt x="3" y="3"/>
                  </a:lnTo>
                  <a:lnTo>
                    <a:pt x="3" y="3"/>
                  </a:lnTo>
                  <a:lnTo>
                    <a:pt x="3" y="3"/>
                  </a:lnTo>
                  <a:lnTo>
                    <a:pt x="3" y="3"/>
                  </a:lnTo>
                  <a:lnTo>
                    <a:pt x="3" y="3"/>
                  </a:lnTo>
                  <a:lnTo>
                    <a:pt x="3" y="3"/>
                  </a:lnTo>
                  <a:lnTo>
                    <a:pt x="3" y="3"/>
                  </a:lnTo>
                  <a:lnTo>
                    <a:pt x="1" y="3"/>
                  </a:lnTo>
                  <a:lnTo>
                    <a:pt x="1" y="3"/>
                  </a:lnTo>
                  <a:lnTo>
                    <a:pt x="1" y="3"/>
                  </a:lnTo>
                  <a:lnTo>
                    <a:pt x="1" y="3"/>
                  </a:lnTo>
                  <a:lnTo>
                    <a:pt x="1" y="3"/>
                  </a:lnTo>
                  <a:lnTo>
                    <a:pt x="0" y="2"/>
                  </a:lnTo>
                  <a:lnTo>
                    <a:pt x="0" y="2"/>
                  </a:lnTo>
                  <a:lnTo>
                    <a:pt x="0" y="2"/>
                  </a:lnTo>
                  <a:lnTo>
                    <a:pt x="0" y="2"/>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82" name="Freeform 758"/>
            <p:cNvSpPr>
              <a:spLocks/>
            </p:cNvSpPr>
            <p:nvPr/>
          </p:nvSpPr>
          <p:spPr bwMode="auto">
            <a:xfrm>
              <a:off x="14233166" y="6155483"/>
              <a:ext cx="12241" cy="4062"/>
            </a:xfrm>
            <a:custGeom>
              <a:avLst/>
              <a:gdLst/>
              <a:ahLst/>
              <a:cxnLst>
                <a:cxn ang="0">
                  <a:pos x="0" y="2"/>
                </a:cxn>
                <a:cxn ang="0">
                  <a:pos x="0" y="0"/>
                </a:cxn>
                <a:cxn ang="0">
                  <a:pos x="0" y="0"/>
                </a:cxn>
                <a:cxn ang="0">
                  <a:pos x="0" y="0"/>
                </a:cxn>
                <a:cxn ang="0">
                  <a:pos x="0" y="0"/>
                </a:cxn>
                <a:cxn ang="0">
                  <a:pos x="1" y="0"/>
                </a:cxn>
                <a:cxn ang="0">
                  <a:pos x="1" y="0"/>
                </a:cxn>
                <a:cxn ang="0">
                  <a:pos x="3" y="0"/>
                </a:cxn>
                <a:cxn ang="0">
                  <a:pos x="3" y="0"/>
                </a:cxn>
                <a:cxn ang="0">
                  <a:pos x="3" y="0"/>
                </a:cxn>
                <a:cxn ang="0">
                  <a:pos x="3" y="0"/>
                </a:cxn>
                <a:cxn ang="0">
                  <a:pos x="3" y="0"/>
                </a:cxn>
                <a:cxn ang="0">
                  <a:pos x="5" y="0"/>
                </a:cxn>
                <a:cxn ang="0">
                  <a:pos x="5" y="0"/>
                </a:cxn>
                <a:cxn ang="0">
                  <a:pos x="6" y="0"/>
                </a:cxn>
                <a:cxn ang="0">
                  <a:pos x="6" y="0"/>
                </a:cxn>
                <a:cxn ang="0">
                  <a:pos x="8" y="0"/>
                </a:cxn>
                <a:cxn ang="0">
                  <a:pos x="8" y="0"/>
                </a:cxn>
                <a:cxn ang="0">
                  <a:pos x="10" y="0"/>
                </a:cxn>
                <a:cxn ang="0">
                  <a:pos x="10" y="0"/>
                </a:cxn>
                <a:cxn ang="0">
                  <a:pos x="10" y="2"/>
                </a:cxn>
                <a:cxn ang="0">
                  <a:pos x="10" y="2"/>
                </a:cxn>
                <a:cxn ang="0">
                  <a:pos x="11" y="2"/>
                </a:cxn>
                <a:cxn ang="0">
                  <a:pos x="10" y="2"/>
                </a:cxn>
                <a:cxn ang="0">
                  <a:pos x="10" y="2"/>
                </a:cxn>
                <a:cxn ang="0">
                  <a:pos x="10" y="3"/>
                </a:cxn>
                <a:cxn ang="0">
                  <a:pos x="8" y="3"/>
                </a:cxn>
                <a:cxn ang="0">
                  <a:pos x="8" y="3"/>
                </a:cxn>
                <a:cxn ang="0">
                  <a:pos x="8" y="3"/>
                </a:cxn>
                <a:cxn ang="0">
                  <a:pos x="6" y="3"/>
                </a:cxn>
                <a:cxn ang="0">
                  <a:pos x="5" y="3"/>
                </a:cxn>
                <a:cxn ang="0">
                  <a:pos x="5" y="3"/>
                </a:cxn>
                <a:cxn ang="0">
                  <a:pos x="3" y="3"/>
                </a:cxn>
                <a:cxn ang="0">
                  <a:pos x="3" y="3"/>
                </a:cxn>
                <a:cxn ang="0">
                  <a:pos x="3" y="3"/>
                </a:cxn>
                <a:cxn ang="0">
                  <a:pos x="3" y="3"/>
                </a:cxn>
                <a:cxn ang="0">
                  <a:pos x="3" y="3"/>
                </a:cxn>
                <a:cxn ang="0">
                  <a:pos x="3" y="3"/>
                </a:cxn>
                <a:cxn ang="0">
                  <a:pos x="1" y="3"/>
                </a:cxn>
                <a:cxn ang="0">
                  <a:pos x="1" y="3"/>
                </a:cxn>
                <a:cxn ang="0">
                  <a:pos x="0" y="2"/>
                </a:cxn>
                <a:cxn ang="0">
                  <a:pos x="0" y="2"/>
                </a:cxn>
              </a:cxnLst>
              <a:rect l="0" t="0" r="r" b="b"/>
              <a:pathLst>
                <a:path w="11" h="3">
                  <a:moveTo>
                    <a:pt x="0" y="2"/>
                  </a:moveTo>
                  <a:lnTo>
                    <a:pt x="0" y="2"/>
                  </a:lnTo>
                  <a:lnTo>
                    <a:pt x="0" y="2"/>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3" y="0"/>
                  </a:lnTo>
                  <a:lnTo>
                    <a:pt x="3" y="0"/>
                  </a:lnTo>
                  <a:lnTo>
                    <a:pt x="3" y="0"/>
                  </a:lnTo>
                  <a:lnTo>
                    <a:pt x="3" y="0"/>
                  </a:lnTo>
                  <a:lnTo>
                    <a:pt x="3" y="0"/>
                  </a:lnTo>
                  <a:lnTo>
                    <a:pt x="3" y="0"/>
                  </a:lnTo>
                  <a:lnTo>
                    <a:pt x="3" y="0"/>
                  </a:lnTo>
                  <a:lnTo>
                    <a:pt x="3" y="0"/>
                  </a:lnTo>
                  <a:lnTo>
                    <a:pt x="3" y="0"/>
                  </a:lnTo>
                  <a:lnTo>
                    <a:pt x="5" y="0"/>
                  </a:lnTo>
                  <a:lnTo>
                    <a:pt x="5" y="0"/>
                  </a:lnTo>
                  <a:lnTo>
                    <a:pt x="5" y="0"/>
                  </a:lnTo>
                  <a:lnTo>
                    <a:pt x="5" y="0"/>
                  </a:lnTo>
                  <a:lnTo>
                    <a:pt x="5" y="0"/>
                  </a:lnTo>
                  <a:lnTo>
                    <a:pt x="6" y="0"/>
                  </a:lnTo>
                  <a:lnTo>
                    <a:pt x="6" y="0"/>
                  </a:lnTo>
                  <a:lnTo>
                    <a:pt x="6" y="0"/>
                  </a:lnTo>
                  <a:lnTo>
                    <a:pt x="6" y="0"/>
                  </a:lnTo>
                  <a:lnTo>
                    <a:pt x="8" y="0"/>
                  </a:lnTo>
                  <a:lnTo>
                    <a:pt x="8" y="0"/>
                  </a:lnTo>
                  <a:lnTo>
                    <a:pt x="8" y="0"/>
                  </a:lnTo>
                  <a:lnTo>
                    <a:pt x="8" y="0"/>
                  </a:lnTo>
                  <a:lnTo>
                    <a:pt x="10" y="0"/>
                  </a:lnTo>
                  <a:lnTo>
                    <a:pt x="10" y="0"/>
                  </a:lnTo>
                  <a:lnTo>
                    <a:pt x="10" y="0"/>
                  </a:lnTo>
                  <a:lnTo>
                    <a:pt x="10" y="2"/>
                  </a:lnTo>
                  <a:lnTo>
                    <a:pt x="10" y="2"/>
                  </a:lnTo>
                  <a:lnTo>
                    <a:pt x="10" y="2"/>
                  </a:lnTo>
                  <a:lnTo>
                    <a:pt x="10" y="2"/>
                  </a:lnTo>
                  <a:lnTo>
                    <a:pt x="11" y="2"/>
                  </a:lnTo>
                  <a:lnTo>
                    <a:pt x="11" y="2"/>
                  </a:lnTo>
                  <a:lnTo>
                    <a:pt x="11" y="2"/>
                  </a:lnTo>
                  <a:lnTo>
                    <a:pt x="10" y="2"/>
                  </a:lnTo>
                  <a:lnTo>
                    <a:pt x="10" y="2"/>
                  </a:lnTo>
                  <a:lnTo>
                    <a:pt x="10" y="2"/>
                  </a:lnTo>
                  <a:lnTo>
                    <a:pt x="10" y="2"/>
                  </a:lnTo>
                  <a:lnTo>
                    <a:pt x="10" y="3"/>
                  </a:lnTo>
                  <a:lnTo>
                    <a:pt x="10" y="3"/>
                  </a:lnTo>
                  <a:lnTo>
                    <a:pt x="8" y="3"/>
                  </a:lnTo>
                  <a:lnTo>
                    <a:pt x="8" y="3"/>
                  </a:lnTo>
                  <a:lnTo>
                    <a:pt x="8" y="3"/>
                  </a:lnTo>
                  <a:lnTo>
                    <a:pt x="8" y="3"/>
                  </a:lnTo>
                  <a:lnTo>
                    <a:pt x="8" y="3"/>
                  </a:lnTo>
                  <a:lnTo>
                    <a:pt x="6" y="3"/>
                  </a:lnTo>
                  <a:lnTo>
                    <a:pt x="6" y="3"/>
                  </a:lnTo>
                  <a:lnTo>
                    <a:pt x="6" y="3"/>
                  </a:lnTo>
                  <a:lnTo>
                    <a:pt x="5" y="3"/>
                  </a:lnTo>
                  <a:lnTo>
                    <a:pt x="5" y="3"/>
                  </a:lnTo>
                  <a:lnTo>
                    <a:pt x="5" y="3"/>
                  </a:lnTo>
                  <a:lnTo>
                    <a:pt x="5" y="3"/>
                  </a:lnTo>
                  <a:lnTo>
                    <a:pt x="3" y="3"/>
                  </a:lnTo>
                  <a:lnTo>
                    <a:pt x="3" y="3"/>
                  </a:lnTo>
                  <a:lnTo>
                    <a:pt x="3" y="3"/>
                  </a:lnTo>
                  <a:lnTo>
                    <a:pt x="3" y="3"/>
                  </a:lnTo>
                  <a:lnTo>
                    <a:pt x="3" y="3"/>
                  </a:lnTo>
                  <a:lnTo>
                    <a:pt x="3" y="3"/>
                  </a:lnTo>
                  <a:lnTo>
                    <a:pt x="3" y="3"/>
                  </a:lnTo>
                  <a:lnTo>
                    <a:pt x="3" y="3"/>
                  </a:lnTo>
                  <a:lnTo>
                    <a:pt x="3" y="3"/>
                  </a:lnTo>
                  <a:lnTo>
                    <a:pt x="3" y="3"/>
                  </a:lnTo>
                  <a:lnTo>
                    <a:pt x="3" y="3"/>
                  </a:lnTo>
                  <a:lnTo>
                    <a:pt x="1" y="3"/>
                  </a:lnTo>
                  <a:lnTo>
                    <a:pt x="1" y="3"/>
                  </a:lnTo>
                  <a:lnTo>
                    <a:pt x="1" y="3"/>
                  </a:lnTo>
                  <a:lnTo>
                    <a:pt x="1" y="3"/>
                  </a:lnTo>
                  <a:lnTo>
                    <a:pt x="1" y="3"/>
                  </a:lnTo>
                  <a:lnTo>
                    <a:pt x="0" y="2"/>
                  </a:lnTo>
                  <a:lnTo>
                    <a:pt x="0" y="2"/>
                  </a:lnTo>
                  <a:lnTo>
                    <a:pt x="0" y="2"/>
                  </a:lnTo>
                  <a:lnTo>
                    <a:pt x="0" y="2"/>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83" name="Freeform 759"/>
            <p:cNvSpPr>
              <a:spLocks/>
            </p:cNvSpPr>
            <p:nvPr/>
          </p:nvSpPr>
          <p:spPr bwMode="auto">
            <a:xfrm>
              <a:off x="14233166" y="6155483"/>
              <a:ext cx="12241" cy="4062"/>
            </a:xfrm>
            <a:custGeom>
              <a:avLst/>
              <a:gdLst/>
              <a:ahLst/>
              <a:cxnLst>
                <a:cxn ang="0">
                  <a:pos x="0" y="2"/>
                </a:cxn>
                <a:cxn ang="0">
                  <a:pos x="0" y="0"/>
                </a:cxn>
                <a:cxn ang="0">
                  <a:pos x="0" y="0"/>
                </a:cxn>
                <a:cxn ang="0">
                  <a:pos x="0" y="0"/>
                </a:cxn>
                <a:cxn ang="0">
                  <a:pos x="0" y="0"/>
                </a:cxn>
                <a:cxn ang="0">
                  <a:pos x="1" y="0"/>
                </a:cxn>
                <a:cxn ang="0">
                  <a:pos x="1" y="0"/>
                </a:cxn>
                <a:cxn ang="0">
                  <a:pos x="3" y="0"/>
                </a:cxn>
                <a:cxn ang="0">
                  <a:pos x="3" y="0"/>
                </a:cxn>
                <a:cxn ang="0">
                  <a:pos x="3" y="0"/>
                </a:cxn>
                <a:cxn ang="0">
                  <a:pos x="3" y="0"/>
                </a:cxn>
                <a:cxn ang="0">
                  <a:pos x="3" y="0"/>
                </a:cxn>
                <a:cxn ang="0">
                  <a:pos x="5" y="0"/>
                </a:cxn>
                <a:cxn ang="0">
                  <a:pos x="5" y="0"/>
                </a:cxn>
                <a:cxn ang="0">
                  <a:pos x="6" y="0"/>
                </a:cxn>
                <a:cxn ang="0">
                  <a:pos x="6" y="0"/>
                </a:cxn>
                <a:cxn ang="0">
                  <a:pos x="8" y="0"/>
                </a:cxn>
                <a:cxn ang="0">
                  <a:pos x="8" y="0"/>
                </a:cxn>
                <a:cxn ang="0">
                  <a:pos x="10" y="0"/>
                </a:cxn>
                <a:cxn ang="0">
                  <a:pos x="10" y="0"/>
                </a:cxn>
                <a:cxn ang="0">
                  <a:pos x="10" y="2"/>
                </a:cxn>
                <a:cxn ang="0">
                  <a:pos x="10" y="2"/>
                </a:cxn>
                <a:cxn ang="0">
                  <a:pos x="11" y="2"/>
                </a:cxn>
                <a:cxn ang="0">
                  <a:pos x="10" y="2"/>
                </a:cxn>
                <a:cxn ang="0">
                  <a:pos x="10" y="2"/>
                </a:cxn>
                <a:cxn ang="0">
                  <a:pos x="10" y="3"/>
                </a:cxn>
                <a:cxn ang="0">
                  <a:pos x="8" y="3"/>
                </a:cxn>
                <a:cxn ang="0">
                  <a:pos x="8" y="3"/>
                </a:cxn>
                <a:cxn ang="0">
                  <a:pos x="8" y="3"/>
                </a:cxn>
                <a:cxn ang="0">
                  <a:pos x="6" y="3"/>
                </a:cxn>
                <a:cxn ang="0">
                  <a:pos x="5" y="3"/>
                </a:cxn>
                <a:cxn ang="0">
                  <a:pos x="5" y="3"/>
                </a:cxn>
                <a:cxn ang="0">
                  <a:pos x="3" y="3"/>
                </a:cxn>
                <a:cxn ang="0">
                  <a:pos x="3" y="3"/>
                </a:cxn>
                <a:cxn ang="0">
                  <a:pos x="3" y="3"/>
                </a:cxn>
                <a:cxn ang="0">
                  <a:pos x="3" y="3"/>
                </a:cxn>
                <a:cxn ang="0">
                  <a:pos x="3" y="3"/>
                </a:cxn>
                <a:cxn ang="0">
                  <a:pos x="3" y="3"/>
                </a:cxn>
                <a:cxn ang="0">
                  <a:pos x="1" y="3"/>
                </a:cxn>
                <a:cxn ang="0">
                  <a:pos x="1" y="3"/>
                </a:cxn>
                <a:cxn ang="0">
                  <a:pos x="0" y="2"/>
                </a:cxn>
                <a:cxn ang="0">
                  <a:pos x="0" y="2"/>
                </a:cxn>
              </a:cxnLst>
              <a:rect l="0" t="0" r="r" b="b"/>
              <a:pathLst>
                <a:path w="11" h="3">
                  <a:moveTo>
                    <a:pt x="0" y="2"/>
                  </a:moveTo>
                  <a:lnTo>
                    <a:pt x="0" y="2"/>
                  </a:lnTo>
                  <a:lnTo>
                    <a:pt x="0" y="2"/>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3" y="0"/>
                  </a:lnTo>
                  <a:lnTo>
                    <a:pt x="3" y="0"/>
                  </a:lnTo>
                  <a:lnTo>
                    <a:pt x="3" y="0"/>
                  </a:lnTo>
                  <a:lnTo>
                    <a:pt x="3" y="0"/>
                  </a:lnTo>
                  <a:lnTo>
                    <a:pt x="3" y="0"/>
                  </a:lnTo>
                  <a:lnTo>
                    <a:pt x="3" y="0"/>
                  </a:lnTo>
                  <a:lnTo>
                    <a:pt x="3" y="0"/>
                  </a:lnTo>
                  <a:lnTo>
                    <a:pt x="3" y="0"/>
                  </a:lnTo>
                  <a:lnTo>
                    <a:pt x="3" y="0"/>
                  </a:lnTo>
                  <a:lnTo>
                    <a:pt x="5" y="0"/>
                  </a:lnTo>
                  <a:lnTo>
                    <a:pt x="5" y="0"/>
                  </a:lnTo>
                  <a:lnTo>
                    <a:pt x="5" y="0"/>
                  </a:lnTo>
                  <a:lnTo>
                    <a:pt x="5" y="0"/>
                  </a:lnTo>
                  <a:lnTo>
                    <a:pt x="5" y="0"/>
                  </a:lnTo>
                  <a:lnTo>
                    <a:pt x="6" y="0"/>
                  </a:lnTo>
                  <a:lnTo>
                    <a:pt x="6" y="0"/>
                  </a:lnTo>
                  <a:lnTo>
                    <a:pt x="6" y="0"/>
                  </a:lnTo>
                  <a:lnTo>
                    <a:pt x="6" y="0"/>
                  </a:lnTo>
                  <a:lnTo>
                    <a:pt x="8" y="0"/>
                  </a:lnTo>
                  <a:lnTo>
                    <a:pt x="8" y="0"/>
                  </a:lnTo>
                  <a:lnTo>
                    <a:pt x="8" y="0"/>
                  </a:lnTo>
                  <a:lnTo>
                    <a:pt x="8" y="0"/>
                  </a:lnTo>
                  <a:lnTo>
                    <a:pt x="10" y="0"/>
                  </a:lnTo>
                  <a:lnTo>
                    <a:pt x="10" y="0"/>
                  </a:lnTo>
                  <a:lnTo>
                    <a:pt x="10" y="0"/>
                  </a:lnTo>
                  <a:lnTo>
                    <a:pt x="10" y="2"/>
                  </a:lnTo>
                  <a:lnTo>
                    <a:pt x="10" y="2"/>
                  </a:lnTo>
                  <a:lnTo>
                    <a:pt x="10" y="2"/>
                  </a:lnTo>
                  <a:lnTo>
                    <a:pt x="10" y="2"/>
                  </a:lnTo>
                  <a:lnTo>
                    <a:pt x="11" y="2"/>
                  </a:lnTo>
                  <a:lnTo>
                    <a:pt x="11" y="2"/>
                  </a:lnTo>
                  <a:lnTo>
                    <a:pt x="11" y="2"/>
                  </a:lnTo>
                  <a:lnTo>
                    <a:pt x="10" y="2"/>
                  </a:lnTo>
                  <a:lnTo>
                    <a:pt x="10" y="2"/>
                  </a:lnTo>
                  <a:lnTo>
                    <a:pt x="10" y="2"/>
                  </a:lnTo>
                  <a:lnTo>
                    <a:pt x="10" y="2"/>
                  </a:lnTo>
                  <a:lnTo>
                    <a:pt x="10" y="3"/>
                  </a:lnTo>
                  <a:lnTo>
                    <a:pt x="10" y="3"/>
                  </a:lnTo>
                  <a:lnTo>
                    <a:pt x="8" y="3"/>
                  </a:lnTo>
                  <a:lnTo>
                    <a:pt x="8" y="3"/>
                  </a:lnTo>
                  <a:lnTo>
                    <a:pt x="8" y="3"/>
                  </a:lnTo>
                  <a:lnTo>
                    <a:pt x="8" y="3"/>
                  </a:lnTo>
                  <a:lnTo>
                    <a:pt x="8" y="3"/>
                  </a:lnTo>
                  <a:lnTo>
                    <a:pt x="6" y="3"/>
                  </a:lnTo>
                  <a:lnTo>
                    <a:pt x="6" y="3"/>
                  </a:lnTo>
                  <a:lnTo>
                    <a:pt x="6" y="3"/>
                  </a:lnTo>
                  <a:lnTo>
                    <a:pt x="5" y="3"/>
                  </a:lnTo>
                  <a:lnTo>
                    <a:pt x="5" y="3"/>
                  </a:lnTo>
                  <a:lnTo>
                    <a:pt x="5" y="3"/>
                  </a:lnTo>
                  <a:lnTo>
                    <a:pt x="5" y="3"/>
                  </a:lnTo>
                  <a:lnTo>
                    <a:pt x="3" y="3"/>
                  </a:lnTo>
                  <a:lnTo>
                    <a:pt x="3" y="3"/>
                  </a:lnTo>
                  <a:lnTo>
                    <a:pt x="3" y="3"/>
                  </a:lnTo>
                  <a:lnTo>
                    <a:pt x="3" y="3"/>
                  </a:lnTo>
                  <a:lnTo>
                    <a:pt x="3" y="3"/>
                  </a:lnTo>
                  <a:lnTo>
                    <a:pt x="3" y="3"/>
                  </a:lnTo>
                  <a:lnTo>
                    <a:pt x="3" y="3"/>
                  </a:lnTo>
                  <a:lnTo>
                    <a:pt x="3" y="3"/>
                  </a:lnTo>
                  <a:lnTo>
                    <a:pt x="3" y="3"/>
                  </a:lnTo>
                  <a:lnTo>
                    <a:pt x="3" y="3"/>
                  </a:lnTo>
                  <a:lnTo>
                    <a:pt x="3" y="3"/>
                  </a:lnTo>
                  <a:lnTo>
                    <a:pt x="1" y="3"/>
                  </a:lnTo>
                  <a:lnTo>
                    <a:pt x="1" y="3"/>
                  </a:lnTo>
                  <a:lnTo>
                    <a:pt x="1" y="3"/>
                  </a:lnTo>
                  <a:lnTo>
                    <a:pt x="1" y="3"/>
                  </a:lnTo>
                  <a:lnTo>
                    <a:pt x="1" y="3"/>
                  </a:lnTo>
                  <a:lnTo>
                    <a:pt x="0" y="2"/>
                  </a:lnTo>
                  <a:lnTo>
                    <a:pt x="0" y="2"/>
                  </a:lnTo>
                  <a:lnTo>
                    <a:pt x="0" y="2"/>
                  </a:lnTo>
                  <a:lnTo>
                    <a:pt x="0" y="2"/>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84" name="Freeform 760"/>
            <p:cNvSpPr>
              <a:spLocks/>
            </p:cNvSpPr>
            <p:nvPr/>
          </p:nvSpPr>
          <p:spPr bwMode="auto">
            <a:xfrm>
              <a:off x="14233166" y="6155483"/>
              <a:ext cx="12241" cy="4062"/>
            </a:xfrm>
            <a:custGeom>
              <a:avLst/>
              <a:gdLst/>
              <a:ahLst/>
              <a:cxnLst>
                <a:cxn ang="0">
                  <a:pos x="0" y="2"/>
                </a:cxn>
                <a:cxn ang="0">
                  <a:pos x="0" y="0"/>
                </a:cxn>
                <a:cxn ang="0">
                  <a:pos x="0" y="0"/>
                </a:cxn>
                <a:cxn ang="0">
                  <a:pos x="0" y="0"/>
                </a:cxn>
                <a:cxn ang="0">
                  <a:pos x="0" y="0"/>
                </a:cxn>
                <a:cxn ang="0">
                  <a:pos x="1" y="0"/>
                </a:cxn>
                <a:cxn ang="0">
                  <a:pos x="1" y="0"/>
                </a:cxn>
                <a:cxn ang="0">
                  <a:pos x="3" y="0"/>
                </a:cxn>
                <a:cxn ang="0">
                  <a:pos x="3" y="0"/>
                </a:cxn>
                <a:cxn ang="0">
                  <a:pos x="3" y="0"/>
                </a:cxn>
                <a:cxn ang="0">
                  <a:pos x="3" y="0"/>
                </a:cxn>
                <a:cxn ang="0">
                  <a:pos x="3" y="0"/>
                </a:cxn>
                <a:cxn ang="0">
                  <a:pos x="5" y="0"/>
                </a:cxn>
                <a:cxn ang="0">
                  <a:pos x="5" y="0"/>
                </a:cxn>
                <a:cxn ang="0">
                  <a:pos x="6" y="0"/>
                </a:cxn>
                <a:cxn ang="0">
                  <a:pos x="6" y="0"/>
                </a:cxn>
                <a:cxn ang="0">
                  <a:pos x="8" y="0"/>
                </a:cxn>
                <a:cxn ang="0">
                  <a:pos x="8" y="0"/>
                </a:cxn>
                <a:cxn ang="0">
                  <a:pos x="10" y="0"/>
                </a:cxn>
                <a:cxn ang="0">
                  <a:pos x="10" y="0"/>
                </a:cxn>
                <a:cxn ang="0">
                  <a:pos x="10" y="2"/>
                </a:cxn>
                <a:cxn ang="0">
                  <a:pos x="10" y="2"/>
                </a:cxn>
                <a:cxn ang="0">
                  <a:pos x="11" y="2"/>
                </a:cxn>
                <a:cxn ang="0">
                  <a:pos x="10" y="2"/>
                </a:cxn>
                <a:cxn ang="0">
                  <a:pos x="10" y="2"/>
                </a:cxn>
                <a:cxn ang="0">
                  <a:pos x="10" y="3"/>
                </a:cxn>
                <a:cxn ang="0">
                  <a:pos x="8" y="3"/>
                </a:cxn>
                <a:cxn ang="0">
                  <a:pos x="8" y="3"/>
                </a:cxn>
                <a:cxn ang="0">
                  <a:pos x="8" y="3"/>
                </a:cxn>
                <a:cxn ang="0">
                  <a:pos x="6" y="3"/>
                </a:cxn>
                <a:cxn ang="0">
                  <a:pos x="5" y="3"/>
                </a:cxn>
                <a:cxn ang="0">
                  <a:pos x="5" y="3"/>
                </a:cxn>
                <a:cxn ang="0">
                  <a:pos x="3" y="3"/>
                </a:cxn>
                <a:cxn ang="0">
                  <a:pos x="3" y="3"/>
                </a:cxn>
                <a:cxn ang="0">
                  <a:pos x="3" y="3"/>
                </a:cxn>
                <a:cxn ang="0">
                  <a:pos x="3" y="3"/>
                </a:cxn>
                <a:cxn ang="0">
                  <a:pos x="3" y="3"/>
                </a:cxn>
                <a:cxn ang="0">
                  <a:pos x="3" y="3"/>
                </a:cxn>
                <a:cxn ang="0">
                  <a:pos x="1" y="3"/>
                </a:cxn>
                <a:cxn ang="0">
                  <a:pos x="1" y="3"/>
                </a:cxn>
                <a:cxn ang="0">
                  <a:pos x="0" y="2"/>
                </a:cxn>
                <a:cxn ang="0">
                  <a:pos x="0" y="2"/>
                </a:cxn>
              </a:cxnLst>
              <a:rect l="0" t="0" r="r" b="b"/>
              <a:pathLst>
                <a:path w="11" h="3">
                  <a:moveTo>
                    <a:pt x="0" y="2"/>
                  </a:moveTo>
                  <a:lnTo>
                    <a:pt x="0" y="2"/>
                  </a:lnTo>
                  <a:lnTo>
                    <a:pt x="0" y="2"/>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3" y="0"/>
                  </a:lnTo>
                  <a:lnTo>
                    <a:pt x="3" y="0"/>
                  </a:lnTo>
                  <a:lnTo>
                    <a:pt x="3" y="0"/>
                  </a:lnTo>
                  <a:lnTo>
                    <a:pt x="3" y="0"/>
                  </a:lnTo>
                  <a:lnTo>
                    <a:pt x="3" y="0"/>
                  </a:lnTo>
                  <a:lnTo>
                    <a:pt x="3" y="0"/>
                  </a:lnTo>
                  <a:lnTo>
                    <a:pt x="3" y="0"/>
                  </a:lnTo>
                  <a:lnTo>
                    <a:pt x="3" y="0"/>
                  </a:lnTo>
                  <a:lnTo>
                    <a:pt x="3" y="0"/>
                  </a:lnTo>
                  <a:lnTo>
                    <a:pt x="5" y="0"/>
                  </a:lnTo>
                  <a:lnTo>
                    <a:pt x="5" y="0"/>
                  </a:lnTo>
                  <a:lnTo>
                    <a:pt x="5" y="0"/>
                  </a:lnTo>
                  <a:lnTo>
                    <a:pt x="5" y="0"/>
                  </a:lnTo>
                  <a:lnTo>
                    <a:pt x="5" y="0"/>
                  </a:lnTo>
                  <a:lnTo>
                    <a:pt x="6" y="0"/>
                  </a:lnTo>
                  <a:lnTo>
                    <a:pt x="6" y="0"/>
                  </a:lnTo>
                  <a:lnTo>
                    <a:pt x="6" y="0"/>
                  </a:lnTo>
                  <a:lnTo>
                    <a:pt x="6" y="0"/>
                  </a:lnTo>
                  <a:lnTo>
                    <a:pt x="8" y="0"/>
                  </a:lnTo>
                  <a:lnTo>
                    <a:pt x="8" y="0"/>
                  </a:lnTo>
                  <a:lnTo>
                    <a:pt x="8" y="0"/>
                  </a:lnTo>
                  <a:lnTo>
                    <a:pt x="8" y="0"/>
                  </a:lnTo>
                  <a:lnTo>
                    <a:pt x="10" y="0"/>
                  </a:lnTo>
                  <a:lnTo>
                    <a:pt x="10" y="0"/>
                  </a:lnTo>
                  <a:lnTo>
                    <a:pt x="10" y="0"/>
                  </a:lnTo>
                  <a:lnTo>
                    <a:pt x="10" y="2"/>
                  </a:lnTo>
                  <a:lnTo>
                    <a:pt x="10" y="2"/>
                  </a:lnTo>
                  <a:lnTo>
                    <a:pt x="10" y="2"/>
                  </a:lnTo>
                  <a:lnTo>
                    <a:pt x="10" y="2"/>
                  </a:lnTo>
                  <a:lnTo>
                    <a:pt x="11" y="2"/>
                  </a:lnTo>
                  <a:lnTo>
                    <a:pt x="11" y="2"/>
                  </a:lnTo>
                  <a:lnTo>
                    <a:pt x="11" y="2"/>
                  </a:lnTo>
                  <a:lnTo>
                    <a:pt x="10" y="2"/>
                  </a:lnTo>
                  <a:lnTo>
                    <a:pt x="10" y="2"/>
                  </a:lnTo>
                  <a:lnTo>
                    <a:pt x="10" y="2"/>
                  </a:lnTo>
                  <a:lnTo>
                    <a:pt x="10" y="2"/>
                  </a:lnTo>
                  <a:lnTo>
                    <a:pt x="10" y="3"/>
                  </a:lnTo>
                  <a:lnTo>
                    <a:pt x="10" y="3"/>
                  </a:lnTo>
                  <a:lnTo>
                    <a:pt x="8" y="3"/>
                  </a:lnTo>
                  <a:lnTo>
                    <a:pt x="8" y="3"/>
                  </a:lnTo>
                  <a:lnTo>
                    <a:pt x="8" y="3"/>
                  </a:lnTo>
                  <a:lnTo>
                    <a:pt x="8" y="3"/>
                  </a:lnTo>
                  <a:lnTo>
                    <a:pt x="8" y="3"/>
                  </a:lnTo>
                  <a:lnTo>
                    <a:pt x="6" y="3"/>
                  </a:lnTo>
                  <a:lnTo>
                    <a:pt x="6" y="3"/>
                  </a:lnTo>
                  <a:lnTo>
                    <a:pt x="6" y="3"/>
                  </a:lnTo>
                  <a:lnTo>
                    <a:pt x="5" y="3"/>
                  </a:lnTo>
                  <a:lnTo>
                    <a:pt x="5" y="3"/>
                  </a:lnTo>
                  <a:lnTo>
                    <a:pt x="5" y="3"/>
                  </a:lnTo>
                  <a:lnTo>
                    <a:pt x="5" y="3"/>
                  </a:lnTo>
                  <a:lnTo>
                    <a:pt x="3" y="3"/>
                  </a:lnTo>
                  <a:lnTo>
                    <a:pt x="3" y="3"/>
                  </a:lnTo>
                  <a:lnTo>
                    <a:pt x="3" y="3"/>
                  </a:lnTo>
                  <a:lnTo>
                    <a:pt x="3" y="3"/>
                  </a:lnTo>
                  <a:lnTo>
                    <a:pt x="3" y="3"/>
                  </a:lnTo>
                  <a:lnTo>
                    <a:pt x="3" y="3"/>
                  </a:lnTo>
                  <a:lnTo>
                    <a:pt x="3" y="3"/>
                  </a:lnTo>
                  <a:lnTo>
                    <a:pt x="3" y="3"/>
                  </a:lnTo>
                  <a:lnTo>
                    <a:pt x="3" y="3"/>
                  </a:lnTo>
                  <a:lnTo>
                    <a:pt x="3" y="3"/>
                  </a:lnTo>
                  <a:lnTo>
                    <a:pt x="3" y="3"/>
                  </a:lnTo>
                  <a:lnTo>
                    <a:pt x="1" y="3"/>
                  </a:lnTo>
                  <a:lnTo>
                    <a:pt x="1" y="3"/>
                  </a:lnTo>
                  <a:lnTo>
                    <a:pt x="1" y="3"/>
                  </a:lnTo>
                  <a:lnTo>
                    <a:pt x="1" y="3"/>
                  </a:lnTo>
                  <a:lnTo>
                    <a:pt x="1" y="3"/>
                  </a:lnTo>
                  <a:lnTo>
                    <a:pt x="0" y="2"/>
                  </a:lnTo>
                  <a:lnTo>
                    <a:pt x="0" y="2"/>
                  </a:lnTo>
                  <a:lnTo>
                    <a:pt x="0" y="2"/>
                  </a:lnTo>
                  <a:lnTo>
                    <a:pt x="0" y="2"/>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85" name="Freeform 761"/>
            <p:cNvSpPr>
              <a:spLocks/>
            </p:cNvSpPr>
            <p:nvPr/>
          </p:nvSpPr>
          <p:spPr bwMode="auto">
            <a:xfrm>
              <a:off x="14089608" y="6108088"/>
              <a:ext cx="5564" cy="2708"/>
            </a:xfrm>
            <a:custGeom>
              <a:avLst/>
              <a:gdLst/>
              <a:ahLst/>
              <a:cxnLst>
                <a:cxn ang="0">
                  <a:pos x="0" y="2"/>
                </a:cxn>
                <a:cxn ang="0">
                  <a:pos x="0" y="0"/>
                </a:cxn>
                <a:cxn ang="0">
                  <a:pos x="0" y="0"/>
                </a:cxn>
                <a:cxn ang="0">
                  <a:pos x="2" y="0"/>
                </a:cxn>
                <a:cxn ang="0">
                  <a:pos x="2" y="0"/>
                </a:cxn>
                <a:cxn ang="0">
                  <a:pos x="2" y="2"/>
                </a:cxn>
                <a:cxn ang="0">
                  <a:pos x="4" y="2"/>
                </a:cxn>
                <a:cxn ang="0">
                  <a:pos x="4" y="2"/>
                </a:cxn>
                <a:cxn ang="0">
                  <a:pos x="4" y="2"/>
                </a:cxn>
                <a:cxn ang="0">
                  <a:pos x="4" y="2"/>
                </a:cxn>
                <a:cxn ang="0">
                  <a:pos x="4" y="2"/>
                </a:cxn>
                <a:cxn ang="0">
                  <a:pos x="4" y="2"/>
                </a:cxn>
                <a:cxn ang="0">
                  <a:pos x="5" y="2"/>
                </a:cxn>
                <a:cxn ang="0">
                  <a:pos x="5" y="2"/>
                </a:cxn>
                <a:cxn ang="0">
                  <a:pos x="5" y="2"/>
                </a:cxn>
                <a:cxn ang="0">
                  <a:pos x="5" y="2"/>
                </a:cxn>
                <a:cxn ang="0">
                  <a:pos x="5" y="2"/>
                </a:cxn>
                <a:cxn ang="0">
                  <a:pos x="4" y="2"/>
                </a:cxn>
                <a:cxn ang="0">
                  <a:pos x="4" y="2"/>
                </a:cxn>
                <a:cxn ang="0">
                  <a:pos x="4" y="2"/>
                </a:cxn>
                <a:cxn ang="0">
                  <a:pos x="4" y="2"/>
                </a:cxn>
                <a:cxn ang="0">
                  <a:pos x="4" y="2"/>
                </a:cxn>
                <a:cxn ang="0">
                  <a:pos x="4" y="2"/>
                </a:cxn>
                <a:cxn ang="0">
                  <a:pos x="4" y="2"/>
                </a:cxn>
                <a:cxn ang="0">
                  <a:pos x="4" y="2"/>
                </a:cxn>
                <a:cxn ang="0">
                  <a:pos x="2" y="2"/>
                </a:cxn>
                <a:cxn ang="0">
                  <a:pos x="2" y="2"/>
                </a:cxn>
                <a:cxn ang="0">
                  <a:pos x="2" y="2"/>
                </a:cxn>
                <a:cxn ang="0">
                  <a:pos x="2" y="2"/>
                </a:cxn>
                <a:cxn ang="0">
                  <a:pos x="0" y="2"/>
                </a:cxn>
                <a:cxn ang="0">
                  <a:pos x="0" y="2"/>
                </a:cxn>
                <a:cxn ang="0">
                  <a:pos x="0" y="2"/>
                </a:cxn>
              </a:cxnLst>
              <a:rect l="0" t="0" r="r" b="b"/>
              <a:pathLst>
                <a:path w="5" h="2">
                  <a:moveTo>
                    <a:pt x="0" y="2"/>
                  </a:moveTo>
                  <a:lnTo>
                    <a:pt x="0" y="0"/>
                  </a:lnTo>
                  <a:lnTo>
                    <a:pt x="0" y="0"/>
                  </a:lnTo>
                  <a:lnTo>
                    <a:pt x="2" y="0"/>
                  </a:lnTo>
                  <a:lnTo>
                    <a:pt x="2" y="0"/>
                  </a:lnTo>
                  <a:lnTo>
                    <a:pt x="2" y="2"/>
                  </a:lnTo>
                  <a:lnTo>
                    <a:pt x="4" y="2"/>
                  </a:lnTo>
                  <a:lnTo>
                    <a:pt x="4" y="2"/>
                  </a:lnTo>
                  <a:lnTo>
                    <a:pt x="4" y="2"/>
                  </a:lnTo>
                  <a:lnTo>
                    <a:pt x="4" y="2"/>
                  </a:lnTo>
                  <a:lnTo>
                    <a:pt x="4" y="2"/>
                  </a:lnTo>
                  <a:lnTo>
                    <a:pt x="4" y="2"/>
                  </a:lnTo>
                  <a:lnTo>
                    <a:pt x="5" y="2"/>
                  </a:lnTo>
                  <a:lnTo>
                    <a:pt x="5" y="2"/>
                  </a:lnTo>
                  <a:lnTo>
                    <a:pt x="5" y="2"/>
                  </a:lnTo>
                  <a:lnTo>
                    <a:pt x="5" y="2"/>
                  </a:lnTo>
                  <a:lnTo>
                    <a:pt x="5" y="2"/>
                  </a:lnTo>
                  <a:lnTo>
                    <a:pt x="4" y="2"/>
                  </a:lnTo>
                  <a:lnTo>
                    <a:pt x="4" y="2"/>
                  </a:lnTo>
                  <a:lnTo>
                    <a:pt x="4" y="2"/>
                  </a:lnTo>
                  <a:lnTo>
                    <a:pt x="4" y="2"/>
                  </a:lnTo>
                  <a:lnTo>
                    <a:pt x="4" y="2"/>
                  </a:lnTo>
                  <a:lnTo>
                    <a:pt x="4" y="2"/>
                  </a:lnTo>
                  <a:lnTo>
                    <a:pt x="4" y="2"/>
                  </a:lnTo>
                  <a:lnTo>
                    <a:pt x="4" y="2"/>
                  </a:lnTo>
                  <a:lnTo>
                    <a:pt x="2" y="2"/>
                  </a:lnTo>
                  <a:lnTo>
                    <a:pt x="2" y="2"/>
                  </a:lnTo>
                  <a:lnTo>
                    <a:pt x="2" y="2"/>
                  </a:lnTo>
                  <a:lnTo>
                    <a:pt x="2" y="2"/>
                  </a:lnTo>
                  <a:lnTo>
                    <a:pt x="0" y="2"/>
                  </a:lnTo>
                  <a:lnTo>
                    <a:pt x="0" y="2"/>
                  </a:lnTo>
                  <a:lnTo>
                    <a:pt x="0" y="2"/>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86" name="Freeform 762"/>
            <p:cNvSpPr>
              <a:spLocks/>
            </p:cNvSpPr>
            <p:nvPr/>
          </p:nvSpPr>
          <p:spPr bwMode="auto">
            <a:xfrm>
              <a:off x="14089608" y="6108088"/>
              <a:ext cx="5564" cy="2708"/>
            </a:xfrm>
            <a:custGeom>
              <a:avLst/>
              <a:gdLst/>
              <a:ahLst/>
              <a:cxnLst>
                <a:cxn ang="0">
                  <a:pos x="0" y="2"/>
                </a:cxn>
                <a:cxn ang="0">
                  <a:pos x="0" y="0"/>
                </a:cxn>
                <a:cxn ang="0">
                  <a:pos x="0" y="0"/>
                </a:cxn>
                <a:cxn ang="0">
                  <a:pos x="2" y="0"/>
                </a:cxn>
                <a:cxn ang="0">
                  <a:pos x="2" y="0"/>
                </a:cxn>
                <a:cxn ang="0">
                  <a:pos x="2" y="2"/>
                </a:cxn>
                <a:cxn ang="0">
                  <a:pos x="4" y="2"/>
                </a:cxn>
                <a:cxn ang="0">
                  <a:pos x="4" y="2"/>
                </a:cxn>
                <a:cxn ang="0">
                  <a:pos x="4" y="2"/>
                </a:cxn>
                <a:cxn ang="0">
                  <a:pos x="4" y="2"/>
                </a:cxn>
                <a:cxn ang="0">
                  <a:pos x="4" y="2"/>
                </a:cxn>
                <a:cxn ang="0">
                  <a:pos x="4" y="2"/>
                </a:cxn>
                <a:cxn ang="0">
                  <a:pos x="5" y="2"/>
                </a:cxn>
                <a:cxn ang="0">
                  <a:pos x="5" y="2"/>
                </a:cxn>
                <a:cxn ang="0">
                  <a:pos x="5" y="2"/>
                </a:cxn>
                <a:cxn ang="0">
                  <a:pos x="5" y="2"/>
                </a:cxn>
                <a:cxn ang="0">
                  <a:pos x="5" y="2"/>
                </a:cxn>
                <a:cxn ang="0">
                  <a:pos x="4" y="2"/>
                </a:cxn>
                <a:cxn ang="0">
                  <a:pos x="4" y="2"/>
                </a:cxn>
                <a:cxn ang="0">
                  <a:pos x="4" y="2"/>
                </a:cxn>
                <a:cxn ang="0">
                  <a:pos x="4" y="2"/>
                </a:cxn>
                <a:cxn ang="0">
                  <a:pos x="4" y="2"/>
                </a:cxn>
                <a:cxn ang="0">
                  <a:pos x="4" y="2"/>
                </a:cxn>
                <a:cxn ang="0">
                  <a:pos x="4" y="2"/>
                </a:cxn>
                <a:cxn ang="0">
                  <a:pos x="4" y="2"/>
                </a:cxn>
                <a:cxn ang="0">
                  <a:pos x="2" y="2"/>
                </a:cxn>
                <a:cxn ang="0">
                  <a:pos x="2" y="2"/>
                </a:cxn>
                <a:cxn ang="0">
                  <a:pos x="2" y="2"/>
                </a:cxn>
                <a:cxn ang="0">
                  <a:pos x="2" y="2"/>
                </a:cxn>
                <a:cxn ang="0">
                  <a:pos x="0" y="2"/>
                </a:cxn>
                <a:cxn ang="0">
                  <a:pos x="0" y="2"/>
                </a:cxn>
                <a:cxn ang="0">
                  <a:pos x="0" y="2"/>
                </a:cxn>
              </a:cxnLst>
              <a:rect l="0" t="0" r="r" b="b"/>
              <a:pathLst>
                <a:path w="5" h="2">
                  <a:moveTo>
                    <a:pt x="0" y="2"/>
                  </a:moveTo>
                  <a:lnTo>
                    <a:pt x="0" y="0"/>
                  </a:lnTo>
                  <a:lnTo>
                    <a:pt x="0" y="0"/>
                  </a:lnTo>
                  <a:lnTo>
                    <a:pt x="2" y="0"/>
                  </a:lnTo>
                  <a:lnTo>
                    <a:pt x="2" y="0"/>
                  </a:lnTo>
                  <a:lnTo>
                    <a:pt x="2" y="2"/>
                  </a:lnTo>
                  <a:lnTo>
                    <a:pt x="4" y="2"/>
                  </a:lnTo>
                  <a:lnTo>
                    <a:pt x="4" y="2"/>
                  </a:lnTo>
                  <a:lnTo>
                    <a:pt x="4" y="2"/>
                  </a:lnTo>
                  <a:lnTo>
                    <a:pt x="4" y="2"/>
                  </a:lnTo>
                  <a:lnTo>
                    <a:pt x="4" y="2"/>
                  </a:lnTo>
                  <a:lnTo>
                    <a:pt x="4" y="2"/>
                  </a:lnTo>
                  <a:lnTo>
                    <a:pt x="5" y="2"/>
                  </a:lnTo>
                  <a:lnTo>
                    <a:pt x="5" y="2"/>
                  </a:lnTo>
                  <a:lnTo>
                    <a:pt x="5" y="2"/>
                  </a:lnTo>
                  <a:lnTo>
                    <a:pt x="5" y="2"/>
                  </a:lnTo>
                  <a:lnTo>
                    <a:pt x="5" y="2"/>
                  </a:lnTo>
                  <a:lnTo>
                    <a:pt x="4" y="2"/>
                  </a:lnTo>
                  <a:lnTo>
                    <a:pt x="4" y="2"/>
                  </a:lnTo>
                  <a:lnTo>
                    <a:pt x="4" y="2"/>
                  </a:lnTo>
                  <a:lnTo>
                    <a:pt x="4" y="2"/>
                  </a:lnTo>
                  <a:lnTo>
                    <a:pt x="4" y="2"/>
                  </a:lnTo>
                  <a:lnTo>
                    <a:pt x="4" y="2"/>
                  </a:lnTo>
                  <a:lnTo>
                    <a:pt x="4" y="2"/>
                  </a:lnTo>
                  <a:lnTo>
                    <a:pt x="4" y="2"/>
                  </a:lnTo>
                  <a:lnTo>
                    <a:pt x="2" y="2"/>
                  </a:lnTo>
                  <a:lnTo>
                    <a:pt x="2" y="2"/>
                  </a:lnTo>
                  <a:lnTo>
                    <a:pt x="2" y="2"/>
                  </a:lnTo>
                  <a:lnTo>
                    <a:pt x="2" y="2"/>
                  </a:lnTo>
                  <a:lnTo>
                    <a:pt x="0" y="2"/>
                  </a:lnTo>
                  <a:lnTo>
                    <a:pt x="0" y="2"/>
                  </a:lnTo>
                  <a:lnTo>
                    <a:pt x="0" y="2"/>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87" name="Freeform 763"/>
            <p:cNvSpPr>
              <a:spLocks/>
            </p:cNvSpPr>
            <p:nvPr/>
          </p:nvSpPr>
          <p:spPr bwMode="auto">
            <a:xfrm>
              <a:off x="13952727" y="6059340"/>
              <a:ext cx="5564" cy="6771"/>
            </a:xfrm>
            <a:custGeom>
              <a:avLst/>
              <a:gdLst/>
              <a:ahLst/>
              <a:cxnLst>
                <a:cxn ang="0">
                  <a:pos x="5" y="3"/>
                </a:cxn>
                <a:cxn ang="0">
                  <a:pos x="4" y="3"/>
                </a:cxn>
                <a:cxn ang="0">
                  <a:pos x="4" y="3"/>
                </a:cxn>
                <a:cxn ang="0">
                  <a:pos x="4" y="5"/>
                </a:cxn>
                <a:cxn ang="0">
                  <a:pos x="4" y="5"/>
                </a:cxn>
                <a:cxn ang="0">
                  <a:pos x="4" y="5"/>
                </a:cxn>
                <a:cxn ang="0">
                  <a:pos x="4" y="5"/>
                </a:cxn>
                <a:cxn ang="0">
                  <a:pos x="4" y="5"/>
                </a:cxn>
                <a:cxn ang="0">
                  <a:pos x="4" y="5"/>
                </a:cxn>
                <a:cxn ang="0">
                  <a:pos x="4" y="5"/>
                </a:cxn>
                <a:cxn ang="0">
                  <a:pos x="4" y="5"/>
                </a:cxn>
                <a:cxn ang="0">
                  <a:pos x="4" y="5"/>
                </a:cxn>
                <a:cxn ang="0">
                  <a:pos x="4" y="5"/>
                </a:cxn>
                <a:cxn ang="0">
                  <a:pos x="4" y="5"/>
                </a:cxn>
                <a:cxn ang="0">
                  <a:pos x="4" y="5"/>
                </a:cxn>
                <a:cxn ang="0">
                  <a:pos x="4" y="3"/>
                </a:cxn>
                <a:cxn ang="0">
                  <a:pos x="2" y="1"/>
                </a:cxn>
                <a:cxn ang="0">
                  <a:pos x="2" y="1"/>
                </a:cxn>
                <a:cxn ang="0">
                  <a:pos x="0" y="1"/>
                </a:cxn>
                <a:cxn ang="0">
                  <a:pos x="0" y="1"/>
                </a:cxn>
                <a:cxn ang="0">
                  <a:pos x="0" y="1"/>
                </a:cxn>
                <a:cxn ang="0">
                  <a:pos x="2" y="1"/>
                </a:cxn>
                <a:cxn ang="0">
                  <a:pos x="2" y="1"/>
                </a:cxn>
                <a:cxn ang="0">
                  <a:pos x="2" y="1"/>
                </a:cxn>
                <a:cxn ang="0">
                  <a:pos x="2" y="0"/>
                </a:cxn>
                <a:cxn ang="0">
                  <a:pos x="2" y="0"/>
                </a:cxn>
                <a:cxn ang="0">
                  <a:pos x="4" y="1"/>
                </a:cxn>
                <a:cxn ang="0">
                  <a:pos x="4" y="1"/>
                </a:cxn>
                <a:cxn ang="0">
                  <a:pos x="4" y="1"/>
                </a:cxn>
                <a:cxn ang="0">
                  <a:pos x="4" y="1"/>
                </a:cxn>
                <a:cxn ang="0">
                  <a:pos x="4" y="1"/>
                </a:cxn>
                <a:cxn ang="0">
                  <a:pos x="4" y="1"/>
                </a:cxn>
                <a:cxn ang="0">
                  <a:pos x="5" y="3"/>
                </a:cxn>
                <a:cxn ang="0">
                  <a:pos x="5" y="3"/>
                </a:cxn>
                <a:cxn ang="0">
                  <a:pos x="5" y="3"/>
                </a:cxn>
              </a:cxnLst>
              <a:rect l="0" t="0" r="r" b="b"/>
              <a:pathLst>
                <a:path w="5" h="5">
                  <a:moveTo>
                    <a:pt x="5" y="3"/>
                  </a:moveTo>
                  <a:lnTo>
                    <a:pt x="4" y="3"/>
                  </a:lnTo>
                  <a:lnTo>
                    <a:pt x="4" y="3"/>
                  </a:lnTo>
                  <a:lnTo>
                    <a:pt x="4" y="5"/>
                  </a:lnTo>
                  <a:lnTo>
                    <a:pt x="4" y="5"/>
                  </a:lnTo>
                  <a:lnTo>
                    <a:pt x="4" y="5"/>
                  </a:lnTo>
                  <a:lnTo>
                    <a:pt x="4" y="5"/>
                  </a:lnTo>
                  <a:lnTo>
                    <a:pt x="4" y="5"/>
                  </a:lnTo>
                  <a:lnTo>
                    <a:pt x="4" y="5"/>
                  </a:lnTo>
                  <a:lnTo>
                    <a:pt x="4" y="5"/>
                  </a:lnTo>
                  <a:lnTo>
                    <a:pt x="4" y="5"/>
                  </a:lnTo>
                  <a:lnTo>
                    <a:pt x="4" y="5"/>
                  </a:lnTo>
                  <a:lnTo>
                    <a:pt x="4" y="5"/>
                  </a:lnTo>
                  <a:lnTo>
                    <a:pt x="4" y="5"/>
                  </a:lnTo>
                  <a:lnTo>
                    <a:pt x="4" y="5"/>
                  </a:lnTo>
                  <a:lnTo>
                    <a:pt x="4" y="3"/>
                  </a:lnTo>
                  <a:lnTo>
                    <a:pt x="2" y="1"/>
                  </a:lnTo>
                  <a:lnTo>
                    <a:pt x="2" y="1"/>
                  </a:lnTo>
                  <a:lnTo>
                    <a:pt x="0" y="1"/>
                  </a:lnTo>
                  <a:lnTo>
                    <a:pt x="0" y="1"/>
                  </a:lnTo>
                  <a:lnTo>
                    <a:pt x="0" y="1"/>
                  </a:lnTo>
                  <a:lnTo>
                    <a:pt x="2" y="1"/>
                  </a:lnTo>
                  <a:lnTo>
                    <a:pt x="2" y="1"/>
                  </a:lnTo>
                  <a:lnTo>
                    <a:pt x="2" y="1"/>
                  </a:lnTo>
                  <a:lnTo>
                    <a:pt x="2" y="0"/>
                  </a:lnTo>
                  <a:lnTo>
                    <a:pt x="2" y="0"/>
                  </a:lnTo>
                  <a:lnTo>
                    <a:pt x="4" y="1"/>
                  </a:lnTo>
                  <a:lnTo>
                    <a:pt x="4" y="1"/>
                  </a:lnTo>
                  <a:lnTo>
                    <a:pt x="4" y="1"/>
                  </a:lnTo>
                  <a:lnTo>
                    <a:pt x="4" y="1"/>
                  </a:lnTo>
                  <a:lnTo>
                    <a:pt x="4" y="1"/>
                  </a:lnTo>
                  <a:lnTo>
                    <a:pt x="4" y="1"/>
                  </a:lnTo>
                  <a:lnTo>
                    <a:pt x="5" y="3"/>
                  </a:lnTo>
                  <a:lnTo>
                    <a:pt x="5" y="3"/>
                  </a:lnTo>
                  <a:lnTo>
                    <a:pt x="5" y="3"/>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88" name="Freeform 764"/>
            <p:cNvSpPr>
              <a:spLocks/>
            </p:cNvSpPr>
            <p:nvPr/>
          </p:nvSpPr>
          <p:spPr bwMode="auto">
            <a:xfrm>
              <a:off x="13952727" y="6059340"/>
              <a:ext cx="5564" cy="6771"/>
            </a:xfrm>
            <a:custGeom>
              <a:avLst/>
              <a:gdLst/>
              <a:ahLst/>
              <a:cxnLst>
                <a:cxn ang="0">
                  <a:pos x="5" y="3"/>
                </a:cxn>
                <a:cxn ang="0">
                  <a:pos x="4" y="3"/>
                </a:cxn>
                <a:cxn ang="0">
                  <a:pos x="4" y="3"/>
                </a:cxn>
                <a:cxn ang="0">
                  <a:pos x="4" y="5"/>
                </a:cxn>
                <a:cxn ang="0">
                  <a:pos x="4" y="5"/>
                </a:cxn>
                <a:cxn ang="0">
                  <a:pos x="4" y="5"/>
                </a:cxn>
                <a:cxn ang="0">
                  <a:pos x="4" y="5"/>
                </a:cxn>
                <a:cxn ang="0">
                  <a:pos x="4" y="5"/>
                </a:cxn>
                <a:cxn ang="0">
                  <a:pos x="4" y="5"/>
                </a:cxn>
                <a:cxn ang="0">
                  <a:pos x="4" y="5"/>
                </a:cxn>
                <a:cxn ang="0">
                  <a:pos x="4" y="5"/>
                </a:cxn>
                <a:cxn ang="0">
                  <a:pos x="4" y="5"/>
                </a:cxn>
                <a:cxn ang="0">
                  <a:pos x="4" y="5"/>
                </a:cxn>
                <a:cxn ang="0">
                  <a:pos x="4" y="5"/>
                </a:cxn>
                <a:cxn ang="0">
                  <a:pos x="4" y="5"/>
                </a:cxn>
                <a:cxn ang="0">
                  <a:pos x="4" y="3"/>
                </a:cxn>
                <a:cxn ang="0">
                  <a:pos x="2" y="1"/>
                </a:cxn>
                <a:cxn ang="0">
                  <a:pos x="2" y="1"/>
                </a:cxn>
                <a:cxn ang="0">
                  <a:pos x="0" y="1"/>
                </a:cxn>
                <a:cxn ang="0">
                  <a:pos x="0" y="1"/>
                </a:cxn>
                <a:cxn ang="0">
                  <a:pos x="0" y="1"/>
                </a:cxn>
                <a:cxn ang="0">
                  <a:pos x="2" y="1"/>
                </a:cxn>
                <a:cxn ang="0">
                  <a:pos x="2" y="1"/>
                </a:cxn>
                <a:cxn ang="0">
                  <a:pos x="2" y="1"/>
                </a:cxn>
                <a:cxn ang="0">
                  <a:pos x="2" y="0"/>
                </a:cxn>
                <a:cxn ang="0">
                  <a:pos x="2" y="0"/>
                </a:cxn>
                <a:cxn ang="0">
                  <a:pos x="4" y="1"/>
                </a:cxn>
                <a:cxn ang="0">
                  <a:pos x="4" y="1"/>
                </a:cxn>
                <a:cxn ang="0">
                  <a:pos x="4" y="1"/>
                </a:cxn>
                <a:cxn ang="0">
                  <a:pos x="4" y="1"/>
                </a:cxn>
                <a:cxn ang="0">
                  <a:pos x="4" y="1"/>
                </a:cxn>
                <a:cxn ang="0">
                  <a:pos x="4" y="1"/>
                </a:cxn>
                <a:cxn ang="0">
                  <a:pos x="5" y="3"/>
                </a:cxn>
                <a:cxn ang="0">
                  <a:pos x="5" y="3"/>
                </a:cxn>
                <a:cxn ang="0">
                  <a:pos x="5" y="3"/>
                </a:cxn>
              </a:cxnLst>
              <a:rect l="0" t="0" r="r" b="b"/>
              <a:pathLst>
                <a:path w="5" h="5">
                  <a:moveTo>
                    <a:pt x="5" y="3"/>
                  </a:moveTo>
                  <a:lnTo>
                    <a:pt x="4" y="3"/>
                  </a:lnTo>
                  <a:lnTo>
                    <a:pt x="4" y="3"/>
                  </a:lnTo>
                  <a:lnTo>
                    <a:pt x="4" y="5"/>
                  </a:lnTo>
                  <a:lnTo>
                    <a:pt x="4" y="5"/>
                  </a:lnTo>
                  <a:lnTo>
                    <a:pt x="4" y="5"/>
                  </a:lnTo>
                  <a:lnTo>
                    <a:pt x="4" y="5"/>
                  </a:lnTo>
                  <a:lnTo>
                    <a:pt x="4" y="5"/>
                  </a:lnTo>
                  <a:lnTo>
                    <a:pt x="4" y="5"/>
                  </a:lnTo>
                  <a:lnTo>
                    <a:pt x="4" y="5"/>
                  </a:lnTo>
                  <a:lnTo>
                    <a:pt x="4" y="5"/>
                  </a:lnTo>
                  <a:lnTo>
                    <a:pt x="4" y="5"/>
                  </a:lnTo>
                  <a:lnTo>
                    <a:pt x="4" y="5"/>
                  </a:lnTo>
                  <a:lnTo>
                    <a:pt x="4" y="5"/>
                  </a:lnTo>
                  <a:lnTo>
                    <a:pt x="4" y="5"/>
                  </a:lnTo>
                  <a:lnTo>
                    <a:pt x="4" y="3"/>
                  </a:lnTo>
                  <a:lnTo>
                    <a:pt x="2" y="1"/>
                  </a:lnTo>
                  <a:lnTo>
                    <a:pt x="2" y="1"/>
                  </a:lnTo>
                  <a:lnTo>
                    <a:pt x="0" y="1"/>
                  </a:lnTo>
                  <a:lnTo>
                    <a:pt x="0" y="1"/>
                  </a:lnTo>
                  <a:lnTo>
                    <a:pt x="0" y="1"/>
                  </a:lnTo>
                  <a:lnTo>
                    <a:pt x="2" y="1"/>
                  </a:lnTo>
                  <a:lnTo>
                    <a:pt x="2" y="1"/>
                  </a:lnTo>
                  <a:lnTo>
                    <a:pt x="2" y="1"/>
                  </a:lnTo>
                  <a:lnTo>
                    <a:pt x="2" y="0"/>
                  </a:lnTo>
                  <a:lnTo>
                    <a:pt x="2" y="0"/>
                  </a:lnTo>
                  <a:lnTo>
                    <a:pt x="4" y="1"/>
                  </a:lnTo>
                  <a:lnTo>
                    <a:pt x="4" y="1"/>
                  </a:lnTo>
                  <a:lnTo>
                    <a:pt x="4" y="1"/>
                  </a:lnTo>
                  <a:lnTo>
                    <a:pt x="4" y="1"/>
                  </a:lnTo>
                  <a:lnTo>
                    <a:pt x="4" y="1"/>
                  </a:lnTo>
                  <a:lnTo>
                    <a:pt x="4" y="1"/>
                  </a:lnTo>
                  <a:lnTo>
                    <a:pt x="5" y="3"/>
                  </a:lnTo>
                  <a:lnTo>
                    <a:pt x="5" y="3"/>
                  </a:lnTo>
                  <a:lnTo>
                    <a:pt x="5" y="3"/>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89" name="Freeform 765"/>
            <p:cNvSpPr>
              <a:spLocks/>
            </p:cNvSpPr>
            <p:nvPr/>
          </p:nvSpPr>
          <p:spPr bwMode="auto">
            <a:xfrm>
              <a:off x="14067351" y="6135171"/>
              <a:ext cx="7790" cy="4062"/>
            </a:xfrm>
            <a:custGeom>
              <a:avLst/>
              <a:gdLst/>
              <a:ahLst/>
              <a:cxnLst>
                <a:cxn ang="0">
                  <a:pos x="4" y="3"/>
                </a:cxn>
                <a:cxn ang="0">
                  <a:pos x="4" y="3"/>
                </a:cxn>
                <a:cxn ang="0">
                  <a:pos x="4" y="3"/>
                </a:cxn>
                <a:cxn ang="0">
                  <a:pos x="4" y="3"/>
                </a:cxn>
                <a:cxn ang="0">
                  <a:pos x="4" y="3"/>
                </a:cxn>
                <a:cxn ang="0">
                  <a:pos x="2" y="3"/>
                </a:cxn>
                <a:cxn ang="0">
                  <a:pos x="2" y="3"/>
                </a:cxn>
                <a:cxn ang="0">
                  <a:pos x="2" y="3"/>
                </a:cxn>
                <a:cxn ang="0">
                  <a:pos x="2" y="3"/>
                </a:cxn>
                <a:cxn ang="0">
                  <a:pos x="2" y="3"/>
                </a:cxn>
                <a:cxn ang="0">
                  <a:pos x="2" y="3"/>
                </a:cxn>
                <a:cxn ang="0">
                  <a:pos x="2" y="3"/>
                </a:cxn>
                <a:cxn ang="0">
                  <a:pos x="0" y="3"/>
                </a:cxn>
                <a:cxn ang="0">
                  <a:pos x="0" y="3"/>
                </a:cxn>
                <a:cxn ang="0">
                  <a:pos x="0" y="2"/>
                </a:cxn>
                <a:cxn ang="0">
                  <a:pos x="0" y="2"/>
                </a:cxn>
                <a:cxn ang="0">
                  <a:pos x="0" y="2"/>
                </a:cxn>
                <a:cxn ang="0">
                  <a:pos x="2" y="2"/>
                </a:cxn>
                <a:cxn ang="0">
                  <a:pos x="2" y="2"/>
                </a:cxn>
                <a:cxn ang="0">
                  <a:pos x="2" y="2"/>
                </a:cxn>
                <a:cxn ang="0">
                  <a:pos x="2" y="2"/>
                </a:cxn>
                <a:cxn ang="0">
                  <a:pos x="4" y="2"/>
                </a:cxn>
                <a:cxn ang="0">
                  <a:pos x="4" y="2"/>
                </a:cxn>
                <a:cxn ang="0">
                  <a:pos x="4" y="2"/>
                </a:cxn>
                <a:cxn ang="0">
                  <a:pos x="4" y="2"/>
                </a:cxn>
                <a:cxn ang="0">
                  <a:pos x="4" y="2"/>
                </a:cxn>
                <a:cxn ang="0">
                  <a:pos x="4" y="0"/>
                </a:cxn>
                <a:cxn ang="0">
                  <a:pos x="4" y="0"/>
                </a:cxn>
                <a:cxn ang="0">
                  <a:pos x="5" y="0"/>
                </a:cxn>
                <a:cxn ang="0">
                  <a:pos x="5" y="0"/>
                </a:cxn>
                <a:cxn ang="0">
                  <a:pos x="5" y="0"/>
                </a:cxn>
                <a:cxn ang="0">
                  <a:pos x="5" y="0"/>
                </a:cxn>
                <a:cxn ang="0">
                  <a:pos x="7" y="2"/>
                </a:cxn>
                <a:cxn ang="0">
                  <a:pos x="7" y="2"/>
                </a:cxn>
                <a:cxn ang="0">
                  <a:pos x="7" y="2"/>
                </a:cxn>
                <a:cxn ang="0">
                  <a:pos x="7" y="2"/>
                </a:cxn>
                <a:cxn ang="0">
                  <a:pos x="7" y="3"/>
                </a:cxn>
                <a:cxn ang="0">
                  <a:pos x="7" y="3"/>
                </a:cxn>
                <a:cxn ang="0">
                  <a:pos x="7" y="3"/>
                </a:cxn>
                <a:cxn ang="0">
                  <a:pos x="7" y="3"/>
                </a:cxn>
                <a:cxn ang="0">
                  <a:pos x="5" y="3"/>
                </a:cxn>
                <a:cxn ang="0">
                  <a:pos x="5" y="3"/>
                </a:cxn>
                <a:cxn ang="0">
                  <a:pos x="5" y="3"/>
                </a:cxn>
                <a:cxn ang="0">
                  <a:pos x="4" y="3"/>
                </a:cxn>
                <a:cxn ang="0">
                  <a:pos x="4" y="3"/>
                </a:cxn>
              </a:cxnLst>
              <a:rect l="0" t="0" r="r" b="b"/>
              <a:pathLst>
                <a:path w="7" h="3">
                  <a:moveTo>
                    <a:pt x="4" y="3"/>
                  </a:moveTo>
                  <a:lnTo>
                    <a:pt x="4" y="3"/>
                  </a:lnTo>
                  <a:lnTo>
                    <a:pt x="4" y="3"/>
                  </a:lnTo>
                  <a:lnTo>
                    <a:pt x="4" y="3"/>
                  </a:lnTo>
                  <a:lnTo>
                    <a:pt x="4" y="3"/>
                  </a:lnTo>
                  <a:lnTo>
                    <a:pt x="2" y="3"/>
                  </a:lnTo>
                  <a:lnTo>
                    <a:pt x="2" y="3"/>
                  </a:lnTo>
                  <a:lnTo>
                    <a:pt x="2" y="3"/>
                  </a:lnTo>
                  <a:lnTo>
                    <a:pt x="2" y="3"/>
                  </a:lnTo>
                  <a:lnTo>
                    <a:pt x="2" y="3"/>
                  </a:lnTo>
                  <a:lnTo>
                    <a:pt x="2" y="3"/>
                  </a:lnTo>
                  <a:lnTo>
                    <a:pt x="2" y="3"/>
                  </a:lnTo>
                  <a:lnTo>
                    <a:pt x="0" y="3"/>
                  </a:lnTo>
                  <a:lnTo>
                    <a:pt x="0" y="3"/>
                  </a:lnTo>
                  <a:lnTo>
                    <a:pt x="0" y="2"/>
                  </a:lnTo>
                  <a:lnTo>
                    <a:pt x="0" y="2"/>
                  </a:lnTo>
                  <a:lnTo>
                    <a:pt x="0" y="2"/>
                  </a:lnTo>
                  <a:lnTo>
                    <a:pt x="2" y="2"/>
                  </a:lnTo>
                  <a:lnTo>
                    <a:pt x="2" y="2"/>
                  </a:lnTo>
                  <a:lnTo>
                    <a:pt x="2" y="2"/>
                  </a:lnTo>
                  <a:lnTo>
                    <a:pt x="2" y="2"/>
                  </a:lnTo>
                  <a:lnTo>
                    <a:pt x="4" y="2"/>
                  </a:lnTo>
                  <a:lnTo>
                    <a:pt x="4" y="2"/>
                  </a:lnTo>
                  <a:lnTo>
                    <a:pt x="4" y="2"/>
                  </a:lnTo>
                  <a:lnTo>
                    <a:pt x="4" y="2"/>
                  </a:lnTo>
                  <a:lnTo>
                    <a:pt x="4" y="2"/>
                  </a:lnTo>
                  <a:lnTo>
                    <a:pt x="4" y="0"/>
                  </a:lnTo>
                  <a:lnTo>
                    <a:pt x="4" y="0"/>
                  </a:lnTo>
                  <a:lnTo>
                    <a:pt x="5" y="0"/>
                  </a:lnTo>
                  <a:lnTo>
                    <a:pt x="5" y="0"/>
                  </a:lnTo>
                  <a:lnTo>
                    <a:pt x="5" y="0"/>
                  </a:lnTo>
                  <a:lnTo>
                    <a:pt x="5" y="0"/>
                  </a:lnTo>
                  <a:lnTo>
                    <a:pt x="7" y="2"/>
                  </a:lnTo>
                  <a:lnTo>
                    <a:pt x="7" y="2"/>
                  </a:lnTo>
                  <a:lnTo>
                    <a:pt x="7" y="2"/>
                  </a:lnTo>
                  <a:lnTo>
                    <a:pt x="7" y="2"/>
                  </a:lnTo>
                  <a:lnTo>
                    <a:pt x="7" y="3"/>
                  </a:lnTo>
                  <a:lnTo>
                    <a:pt x="7" y="3"/>
                  </a:lnTo>
                  <a:lnTo>
                    <a:pt x="7" y="3"/>
                  </a:lnTo>
                  <a:lnTo>
                    <a:pt x="7" y="3"/>
                  </a:lnTo>
                  <a:lnTo>
                    <a:pt x="5" y="3"/>
                  </a:lnTo>
                  <a:lnTo>
                    <a:pt x="5" y="3"/>
                  </a:lnTo>
                  <a:lnTo>
                    <a:pt x="5" y="3"/>
                  </a:lnTo>
                  <a:lnTo>
                    <a:pt x="4" y="3"/>
                  </a:lnTo>
                  <a:lnTo>
                    <a:pt x="4" y="3"/>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90" name="Freeform 766"/>
            <p:cNvSpPr>
              <a:spLocks/>
            </p:cNvSpPr>
            <p:nvPr/>
          </p:nvSpPr>
          <p:spPr bwMode="auto">
            <a:xfrm>
              <a:off x="14067351" y="6135171"/>
              <a:ext cx="7790" cy="4062"/>
            </a:xfrm>
            <a:custGeom>
              <a:avLst/>
              <a:gdLst/>
              <a:ahLst/>
              <a:cxnLst>
                <a:cxn ang="0">
                  <a:pos x="4" y="3"/>
                </a:cxn>
                <a:cxn ang="0">
                  <a:pos x="4" y="3"/>
                </a:cxn>
                <a:cxn ang="0">
                  <a:pos x="4" y="3"/>
                </a:cxn>
                <a:cxn ang="0">
                  <a:pos x="4" y="3"/>
                </a:cxn>
                <a:cxn ang="0">
                  <a:pos x="4" y="3"/>
                </a:cxn>
                <a:cxn ang="0">
                  <a:pos x="2" y="3"/>
                </a:cxn>
                <a:cxn ang="0">
                  <a:pos x="2" y="3"/>
                </a:cxn>
                <a:cxn ang="0">
                  <a:pos x="2" y="3"/>
                </a:cxn>
                <a:cxn ang="0">
                  <a:pos x="2" y="3"/>
                </a:cxn>
                <a:cxn ang="0">
                  <a:pos x="2" y="3"/>
                </a:cxn>
                <a:cxn ang="0">
                  <a:pos x="2" y="3"/>
                </a:cxn>
                <a:cxn ang="0">
                  <a:pos x="2" y="3"/>
                </a:cxn>
                <a:cxn ang="0">
                  <a:pos x="0" y="3"/>
                </a:cxn>
                <a:cxn ang="0">
                  <a:pos x="0" y="3"/>
                </a:cxn>
                <a:cxn ang="0">
                  <a:pos x="0" y="2"/>
                </a:cxn>
                <a:cxn ang="0">
                  <a:pos x="0" y="2"/>
                </a:cxn>
                <a:cxn ang="0">
                  <a:pos x="0" y="2"/>
                </a:cxn>
                <a:cxn ang="0">
                  <a:pos x="2" y="2"/>
                </a:cxn>
                <a:cxn ang="0">
                  <a:pos x="2" y="2"/>
                </a:cxn>
                <a:cxn ang="0">
                  <a:pos x="2" y="2"/>
                </a:cxn>
                <a:cxn ang="0">
                  <a:pos x="2" y="2"/>
                </a:cxn>
                <a:cxn ang="0">
                  <a:pos x="4" y="2"/>
                </a:cxn>
                <a:cxn ang="0">
                  <a:pos x="4" y="2"/>
                </a:cxn>
                <a:cxn ang="0">
                  <a:pos x="4" y="2"/>
                </a:cxn>
                <a:cxn ang="0">
                  <a:pos x="4" y="2"/>
                </a:cxn>
                <a:cxn ang="0">
                  <a:pos x="4" y="2"/>
                </a:cxn>
                <a:cxn ang="0">
                  <a:pos x="4" y="0"/>
                </a:cxn>
                <a:cxn ang="0">
                  <a:pos x="4" y="0"/>
                </a:cxn>
                <a:cxn ang="0">
                  <a:pos x="5" y="0"/>
                </a:cxn>
                <a:cxn ang="0">
                  <a:pos x="5" y="0"/>
                </a:cxn>
                <a:cxn ang="0">
                  <a:pos x="5" y="0"/>
                </a:cxn>
                <a:cxn ang="0">
                  <a:pos x="5" y="0"/>
                </a:cxn>
                <a:cxn ang="0">
                  <a:pos x="7" y="2"/>
                </a:cxn>
                <a:cxn ang="0">
                  <a:pos x="7" y="2"/>
                </a:cxn>
                <a:cxn ang="0">
                  <a:pos x="7" y="2"/>
                </a:cxn>
                <a:cxn ang="0">
                  <a:pos x="7" y="2"/>
                </a:cxn>
                <a:cxn ang="0">
                  <a:pos x="7" y="3"/>
                </a:cxn>
                <a:cxn ang="0">
                  <a:pos x="7" y="3"/>
                </a:cxn>
                <a:cxn ang="0">
                  <a:pos x="7" y="3"/>
                </a:cxn>
                <a:cxn ang="0">
                  <a:pos x="7" y="3"/>
                </a:cxn>
                <a:cxn ang="0">
                  <a:pos x="5" y="3"/>
                </a:cxn>
                <a:cxn ang="0">
                  <a:pos x="5" y="3"/>
                </a:cxn>
                <a:cxn ang="0">
                  <a:pos x="5" y="3"/>
                </a:cxn>
                <a:cxn ang="0">
                  <a:pos x="4" y="3"/>
                </a:cxn>
                <a:cxn ang="0">
                  <a:pos x="4" y="3"/>
                </a:cxn>
              </a:cxnLst>
              <a:rect l="0" t="0" r="r" b="b"/>
              <a:pathLst>
                <a:path w="7" h="3">
                  <a:moveTo>
                    <a:pt x="4" y="3"/>
                  </a:moveTo>
                  <a:lnTo>
                    <a:pt x="4" y="3"/>
                  </a:lnTo>
                  <a:lnTo>
                    <a:pt x="4" y="3"/>
                  </a:lnTo>
                  <a:lnTo>
                    <a:pt x="4" y="3"/>
                  </a:lnTo>
                  <a:lnTo>
                    <a:pt x="4" y="3"/>
                  </a:lnTo>
                  <a:lnTo>
                    <a:pt x="2" y="3"/>
                  </a:lnTo>
                  <a:lnTo>
                    <a:pt x="2" y="3"/>
                  </a:lnTo>
                  <a:lnTo>
                    <a:pt x="2" y="3"/>
                  </a:lnTo>
                  <a:lnTo>
                    <a:pt x="2" y="3"/>
                  </a:lnTo>
                  <a:lnTo>
                    <a:pt x="2" y="3"/>
                  </a:lnTo>
                  <a:lnTo>
                    <a:pt x="2" y="3"/>
                  </a:lnTo>
                  <a:lnTo>
                    <a:pt x="2" y="3"/>
                  </a:lnTo>
                  <a:lnTo>
                    <a:pt x="0" y="3"/>
                  </a:lnTo>
                  <a:lnTo>
                    <a:pt x="0" y="3"/>
                  </a:lnTo>
                  <a:lnTo>
                    <a:pt x="0" y="2"/>
                  </a:lnTo>
                  <a:lnTo>
                    <a:pt x="0" y="2"/>
                  </a:lnTo>
                  <a:lnTo>
                    <a:pt x="0" y="2"/>
                  </a:lnTo>
                  <a:lnTo>
                    <a:pt x="2" y="2"/>
                  </a:lnTo>
                  <a:lnTo>
                    <a:pt x="2" y="2"/>
                  </a:lnTo>
                  <a:lnTo>
                    <a:pt x="2" y="2"/>
                  </a:lnTo>
                  <a:lnTo>
                    <a:pt x="2" y="2"/>
                  </a:lnTo>
                  <a:lnTo>
                    <a:pt x="4" y="2"/>
                  </a:lnTo>
                  <a:lnTo>
                    <a:pt x="4" y="2"/>
                  </a:lnTo>
                  <a:lnTo>
                    <a:pt x="4" y="2"/>
                  </a:lnTo>
                  <a:lnTo>
                    <a:pt x="4" y="2"/>
                  </a:lnTo>
                  <a:lnTo>
                    <a:pt x="4" y="2"/>
                  </a:lnTo>
                  <a:lnTo>
                    <a:pt x="4" y="0"/>
                  </a:lnTo>
                  <a:lnTo>
                    <a:pt x="4" y="0"/>
                  </a:lnTo>
                  <a:lnTo>
                    <a:pt x="5" y="0"/>
                  </a:lnTo>
                  <a:lnTo>
                    <a:pt x="5" y="0"/>
                  </a:lnTo>
                  <a:lnTo>
                    <a:pt x="5" y="0"/>
                  </a:lnTo>
                  <a:lnTo>
                    <a:pt x="5" y="0"/>
                  </a:lnTo>
                  <a:lnTo>
                    <a:pt x="7" y="2"/>
                  </a:lnTo>
                  <a:lnTo>
                    <a:pt x="7" y="2"/>
                  </a:lnTo>
                  <a:lnTo>
                    <a:pt x="7" y="2"/>
                  </a:lnTo>
                  <a:lnTo>
                    <a:pt x="7" y="2"/>
                  </a:lnTo>
                  <a:lnTo>
                    <a:pt x="7" y="3"/>
                  </a:lnTo>
                  <a:lnTo>
                    <a:pt x="7" y="3"/>
                  </a:lnTo>
                  <a:lnTo>
                    <a:pt x="7" y="3"/>
                  </a:lnTo>
                  <a:lnTo>
                    <a:pt x="7" y="3"/>
                  </a:lnTo>
                  <a:lnTo>
                    <a:pt x="5" y="3"/>
                  </a:lnTo>
                  <a:lnTo>
                    <a:pt x="5" y="3"/>
                  </a:lnTo>
                  <a:lnTo>
                    <a:pt x="5" y="3"/>
                  </a:lnTo>
                  <a:lnTo>
                    <a:pt x="4" y="3"/>
                  </a:lnTo>
                  <a:lnTo>
                    <a:pt x="4" y="3"/>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91" name="Freeform 767"/>
            <p:cNvSpPr>
              <a:spLocks/>
            </p:cNvSpPr>
            <p:nvPr/>
          </p:nvSpPr>
          <p:spPr bwMode="auto">
            <a:xfrm>
              <a:off x="13947163" y="6059340"/>
              <a:ext cx="5564" cy="4062"/>
            </a:xfrm>
            <a:custGeom>
              <a:avLst/>
              <a:gdLst/>
              <a:ahLst/>
              <a:cxnLst>
                <a:cxn ang="0">
                  <a:pos x="2" y="1"/>
                </a:cxn>
                <a:cxn ang="0">
                  <a:pos x="2" y="1"/>
                </a:cxn>
                <a:cxn ang="0">
                  <a:pos x="2" y="1"/>
                </a:cxn>
                <a:cxn ang="0">
                  <a:pos x="2" y="1"/>
                </a:cxn>
                <a:cxn ang="0">
                  <a:pos x="2" y="0"/>
                </a:cxn>
                <a:cxn ang="0">
                  <a:pos x="2" y="0"/>
                </a:cxn>
                <a:cxn ang="0">
                  <a:pos x="2" y="0"/>
                </a:cxn>
                <a:cxn ang="0">
                  <a:pos x="2" y="0"/>
                </a:cxn>
                <a:cxn ang="0">
                  <a:pos x="0" y="0"/>
                </a:cxn>
                <a:cxn ang="0">
                  <a:pos x="2" y="0"/>
                </a:cxn>
                <a:cxn ang="0">
                  <a:pos x="2" y="0"/>
                </a:cxn>
                <a:cxn ang="0">
                  <a:pos x="2" y="0"/>
                </a:cxn>
                <a:cxn ang="0">
                  <a:pos x="2" y="0"/>
                </a:cxn>
                <a:cxn ang="0">
                  <a:pos x="2" y="0"/>
                </a:cxn>
                <a:cxn ang="0">
                  <a:pos x="2" y="0"/>
                </a:cxn>
                <a:cxn ang="0">
                  <a:pos x="4" y="0"/>
                </a:cxn>
                <a:cxn ang="0">
                  <a:pos x="4" y="0"/>
                </a:cxn>
                <a:cxn ang="0">
                  <a:pos x="4" y="0"/>
                </a:cxn>
                <a:cxn ang="0">
                  <a:pos x="4" y="0"/>
                </a:cxn>
                <a:cxn ang="0">
                  <a:pos x="4" y="0"/>
                </a:cxn>
                <a:cxn ang="0">
                  <a:pos x="4" y="0"/>
                </a:cxn>
                <a:cxn ang="0">
                  <a:pos x="5" y="0"/>
                </a:cxn>
                <a:cxn ang="0">
                  <a:pos x="5" y="0"/>
                </a:cxn>
                <a:cxn ang="0">
                  <a:pos x="5" y="0"/>
                </a:cxn>
                <a:cxn ang="0">
                  <a:pos x="5" y="0"/>
                </a:cxn>
                <a:cxn ang="0">
                  <a:pos x="5" y="0"/>
                </a:cxn>
                <a:cxn ang="0">
                  <a:pos x="5" y="0"/>
                </a:cxn>
                <a:cxn ang="0">
                  <a:pos x="5" y="0"/>
                </a:cxn>
                <a:cxn ang="0">
                  <a:pos x="5" y="0"/>
                </a:cxn>
                <a:cxn ang="0">
                  <a:pos x="5" y="1"/>
                </a:cxn>
                <a:cxn ang="0">
                  <a:pos x="5" y="1"/>
                </a:cxn>
                <a:cxn ang="0">
                  <a:pos x="5" y="1"/>
                </a:cxn>
                <a:cxn ang="0">
                  <a:pos x="5" y="1"/>
                </a:cxn>
                <a:cxn ang="0">
                  <a:pos x="5" y="1"/>
                </a:cxn>
                <a:cxn ang="0">
                  <a:pos x="5" y="3"/>
                </a:cxn>
                <a:cxn ang="0">
                  <a:pos x="5" y="3"/>
                </a:cxn>
                <a:cxn ang="0">
                  <a:pos x="4" y="3"/>
                </a:cxn>
                <a:cxn ang="0">
                  <a:pos x="4" y="3"/>
                </a:cxn>
                <a:cxn ang="0">
                  <a:pos x="4" y="3"/>
                </a:cxn>
                <a:cxn ang="0">
                  <a:pos x="4" y="3"/>
                </a:cxn>
                <a:cxn ang="0">
                  <a:pos x="4" y="1"/>
                </a:cxn>
                <a:cxn ang="0">
                  <a:pos x="2" y="1"/>
                </a:cxn>
                <a:cxn ang="0">
                  <a:pos x="2" y="1"/>
                </a:cxn>
                <a:cxn ang="0">
                  <a:pos x="2" y="1"/>
                </a:cxn>
              </a:cxnLst>
              <a:rect l="0" t="0" r="r" b="b"/>
              <a:pathLst>
                <a:path w="5" h="3">
                  <a:moveTo>
                    <a:pt x="2" y="1"/>
                  </a:moveTo>
                  <a:lnTo>
                    <a:pt x="2" y="1"/>
                  </a:lnTo>
                  <a:lnTo>
                    <a:pt x="2" y="1"/>
                  </a:lnTo>
                  <a:lnTo>
                    <a:pt x="2" y="1"/>
                  </a:lnTo>
                  <a:lnTo>
                    <a:pt x="2" y="0"/>
                  </a:lnTo>
                  <a:lnTo>
                    <a:pt x="2" y="0"/>
                  </a:lnTo>
                  <a:lnTo>
                    <a:pt x="2" y="0"/>
                  </a:lnTo>
                  <a:lnTo>
                    <a:pt x="2" y="0"/>
                  </a:lnTo>
                  <a:lnTo>
                    <a:pt x="0" y="0"/>
                  </a:lnTo>
                  <a:lnTo>
                    <a:pt x="2" y="0"/>
                  </a:lnTo>
                  <a:lnTo>
                    <a:pt x="2" y="0"/>
                  </a:lnTo>
                  <a:lnTo>
                    <a:pt x="2" y="0"/>
                  </a:lnTo>
                  <a:lnTo>
                    <a:pt x="2" y="0"/>
                  </a:lnTo>
                  <a:lnTo>
                    <a:pt x="2" y="0"/>
                  </a:lnTo>
                  <a:lnTo>
                    <a:pt x="2" y="0"/>
                  </a:lnTo>
                  <a:lnTo>
                    <a:pt x="4" y="0"/>
                  </a:lnTo>
                  <a:lnTo>
                    <a:pt x="4" y="0"/>
                  </a:lnTo>
                  <a:lnTo>
                    <a:pt x="4" y="0"/>
                  </a:lnTo>
                  <a:lnTo>
                    <a:pt x="4" y="0"/>
                  </a:lnTo>
                  <a:lnTo>
                    <a:pt x="4" y="0"/>
                  </a:lnTo>
                  <a:lnTo>
                    <a:pt x="4" y="0"/>
                  </a:lnTo>
                  <a:lnTo>
                    <a:pt x="5" y="0"/>
                  </a:lnTo>
                  <a:lnTo>
                    <a:pt x="5" y="0"/>
                  </a:lnTo>
                  <a:lnTo>
                    <a:pt x="5" y="0"/>
                  </a:lnTo>
                  <a:lnTo>
                    <a:pt x="5" y="0"/>
                  </a:lnTo>
                  <a:lnTo>
                    <a:pt x="5" y="0"/>
                  </a:lnTo>
                  <a:lnTo>
                    <a:pt x="5" y="0"/>
                  </a:lnTo>
                  <a:lnTo>
                    <a:pt x="5" y="0"/>
                  </a:lnTo>
                  <a:lnTo>
                    <a:pt x="5" y="0"/>
                  </a:lnTo>
                  <a:lnTo>
                    <a:pt x="5" y="1"/>
                  </a:lnTo>
                  <a:lnTo>
                    <a:pt x="5" y="1"/>
                  </a:lnTo>
                  <a:lnTo>
                    <a:pt x="5" y="1"/>
                  </a:lnTo>
                  <a:lnTo>
                    <a:pt x="5" y="1"/>
                  </a:lnTo>
                  <a:lnTo>
                    <a:pt x="5" y="1"/>
                  </a:lnTo>
                  <a:lnTo>
                    <a:pt x="5" y="3"/>
                  </a:lnTo>
                  <a:lnTo>
                    <a:pt x="5" y="3"/>
                  </a:lnTo>
                  <a:lnTo>
                    <a:pt x="4" y="3"/>
                  </a:lnTo>
                  <a:lnTo>
                    <a:pt x="4" y="3"/>
                  </a:lnTo>
                  <a:lnTo>
                    <a:pt x="4" y="3"/>
                  </a:lnTo>
                  <a:lnTo>
                    <a:pt x="4" y="3"/>
                  </a:lnTo>
                  <a:lnTo>
                    <a:pt x="4" y="1"/>
                  </a:lnTo>
                  <a:lnTo>
                    <a:pt x="2" y="1"/>
                  </a:lnTo>
                  <a:lnTo>
                    <a:pt x="2" y="1"/>
                  </a:lnTo>
                  <a:lnTo>
                    <a:pt x="2" y="1"/>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92" name="Freeform 768"/>
            <p:cNvSpPr>
              <a:spLocks/>
            </p:cNvSpPr>
            <p:nvPr/>
          </p:nvSpPr>
          <p:spPr bwMode="auto">
            <a:xfrm>
              <a:off x="13947163" y="6059340"/>
              <a:ext cx="5564" cy="4062"/>
            </a:xfrm>
            <a:custGeom>
              <a:avLst/>
              <a:gdLst/>
              <a:ahLst/>
              <a:cxnLst>
                <a:cxn ang="0">
                  <a:pos x="2" y="1"/>
                </a:cxn>
                <a:cxn ang="0">
                  <a:pos x="2" y="1"/>
                </a:cxn>
                <a:cxn ang="0">
                  <a:pos x="2" y="1"/>
                </a:cxn>
                <a:cxn ang="0">
                  <a:pos x="2" y="1"/>
                </a:cxn>
                <a:cxn ang="0">
                  <a:pos x="2" y="0"/>
                </a:cxn>
                <a:cxn ang="0">
                  <a:pos x="2" y="0"/>
                </a:cxn>
                <a:cxn ang="0">
                  <a:pos x="2" y="0"/>
                </a:cxn>
                <a:cxn ang="0">
                  <a:pos x="2" y="0"/>
                </a:cxn>
                <a:cxn ang="0">
                  <a:pos x="0" y="0"/>
                </a:cxn>
                <a:cxn ang="0">
                  <a:pos x="2" y="0"/>
                </a:cxn>
                <a:cxn ang="0">
                  <a:pos x="2" y="0"/>
                </a:cxn>
                <a:cxn ang="0">
                  <a:pos x="2" y="0"/>
                </a:cxn>
                <a:cxn ang="0">
                  <a:pos x="2" y="0"/>
                </a:cxn>
                <a:cxn ang="0">
                  <a:pos x="2" y="0"/>
                </a:cxn>
                <a:cxn ang="0">
                  <a:pos x="2" y="0"/>
                </a:cxn>
                <a:cxn ang="0">
                  <a:pos x="4" y="0"/>
                </a:cxn>
                <a:cxn ang="0">
                  <a:pos x="4" y="0"/>
                </a:cxn>
                <a:cxn ang="0">
                  <a:pos x="4" y="0"/>
                </a:cxn>
                <a:cxn ang="0">
                  <a:pos x="4" y="0"/>
                </a:cxn>
                <a:cxn ang="0">
                  <a:pos x="4" y="0"/>
                </a:cxn>
                <a:cxn ang="0">
                  <a:pos x="4" y="0"/>
                </a:cxn>
                <a:cxn ang="0">
                  <a:pos x="5" y="0"/>
                </a:cxn>
                <a:cxn ang="0">
                  <a:pos x="5" y="0"/>
                </a:cxn>
                <a:cxn ang="0">
                  <a:pos x="5" y="0"/>
                </a:cxn>
                <a:cxn ang="0">
                  <a:pos x="5" y="0"/>
                </a:cxn>
                <a:cxn ang="0">
                  <a:pos x="5" y="0"/>
                </a:cxn>
                <a:cxn ang="0">
                  <a:pos x="5" y="0"/>
                </a:cxn>
                <a:cxn ang="0">
                  <a:pos x="5" y="0"/>
                </a:cxn>
                <a:cxn ang="0">
                  <a:pos x="5" y="0"/>
                </a:cxn>
                <a:cxn ang="0">
                  <a:pos x="5" y="1"/>
                </a:cxn>
                <a:cxn ang="0">
                  <a:pos x="5" y="1"/>
                </a:cxn>
                <a:cxn ang="0">
                  <a:pos x="5" y="1"/>
                </a:cxn>
                <a:cxn ang="0">
                  <a:pos x="5" y="1"/>
                </a:cxn>
                <a:cxn ang="0">
                  <a:pos x="5" y="1"/>
                </a:cxn>
                <a:cxn ang="0">
                  <a:pos x="5" y="3"/>
                </a:cxn>
                <a:cxn ang="0">
                  <a:pos x="5" y="3"/>
                </a:cxn>
                <a:cxn ang="0">
                  <a:pos x="4" y="3"/>
                </a:cxn>
                <a:cxn ang="0">
                  <a:pos x="4" y="3"/>
                </a:cxn>
                <a:cxn ang="0">
                  <a:pos x="4" y="3"/>
                </a:cxn>
                <a:cxn ang="0">
                  <a:pos x="4" y="3"/>
                </a:cxn>
                <a:cxn ang="0">
                  <a:pos x="4" y="1"/>
                </a:cxn>
                <a:cxn ang="0">
                  <a:pos x="2" y="1"/>
                </a:cxn>
                <a:cxn ang="0">
                  <a:pos x="2" y="1"/>
                </a:cxn>
                <a:cxn ang="0">
                  <a:pos x="2" y="1"/>
                </a:cxn>
              </a:cxnLst>
              <a:rect l="0" t="0" r="r" b="b"/>
              <a:pathLst>
                <a:path w="5" h="3">
                  <a:moveTo>
                    <a:pt x="2" y="1"/>
                  </a:moveTo>
                  <a:lnTo>
                    <a:pt x="2" y="1"/>
                  </a:lnTo>
                  <a:lnTo>
                    <a:pt x="2" y="1"/>
                  </a:lnTo>
                  <a:lnTo>
                    <a:pt x="2" y="1"/>
                  </a:lnTo>
                  <a:lnTo>
                    <a:pt x="2" y="0"/>
                  </a:lnTo>
                  <a:lnTo>
                    <a:pt x="2" y="0"/>
                  </a:lnTo>
                  <a:lnTo>
                    <a:pt x="2" y="0"/>
                  </a:lnTo>
                  <a:lnTo>
                    <a:pt x="2" y="0"/>
                  </a:lnTo>
                  <a:lnTo>
                    <a:pt x="0" y="0"/>
                  </a:lnTo>
                  <a:lnTo>
                    <a:pt x="2" y="0"/>
                  </a:lnTo>
                  <a:lnTo>
                    <a:pt x="2" y="0"/>
                  </a:lnTo>
                  <a:lnTo>
                    <a:pt x="2" y="0"/>
                  </a:lnTo>
                  <a:lnTo>
                    <a:pt x="2" y="0"/>
                  </a:lnTo>
                  <a:lnTo>
                    <a:pt x="2" y="0"/>
                  </a:lnTo>
                  <a:lnTo>
                    <a:pt x="2" y="0"/>
                  </a:lnTo>
                  <a:lnTo>
                    <a:pt x="4" y="0"/>
                  </a:lnTo>
                  <a:lnTo>
                    <a:pt x="4" y="0"/>
                  </a:lnTo>
                  <a:lnTo>
                    <a:pt x="4" y="0"/>
                  </a:lnTo>
                  <a:lnTo>
                    <a:pt x="4" y="0"/>
                  </a:lnTo>
                  <a:lnTo>
                    <a:pt x="4" y="0"/>
                  </a:lnTo>
                  <a:lnTo>
                    <a:pt x="4" y="0"/>
                  </a:lnTo>
                  <a:lnTo>
                    <a:pt x="5" y="0"/>
                  </a:lnTo>
                  <a:lnTo>
                    <a:pt x="5" y="0"/>
                  </a:lnTo>
                  <a:lnTo>
                    <a:pt x="5" y="0"/>
                  </a:lnTo>
                  <a:lnTo>
                    <a:pt x="5" y="0"/>
                  </a:lnTo>
                  <a:lnTo>
                    <a:pt x="5" y="0"/>
                  </a:lnTo>
                  <a:lnTo>
                    <a:pt x="5" y="0"/>
                  </a:lnTo>
                  <a:lnTo>
                    <a:pt x="5" y="0"/>
                  </a:lnTo>
                  <a:lnTo>
                    <a:pt x="5" y="0"/>
                  </a:lnTo>
                  <a:lnTo>
                    <a:pt x="5" y="1"/>
                  </a:lnTo>
                  <a:lnTo>
                    <a:pt x="5" y="1"/>
                  </a:lnTo>
                  <a:lnTo>
                    <a:pt x="5" y="1"/>
                  </a:lnTo>
                  <a:lnTo>
                    <a:pt x="5" y="1"/>
                  </a:lnTo>
                  <a:lnTo>
                    <a:pt x="5" y="1"/>
                  </a:lnTo>
                  <a:lnTo>
                    <a:pt x="5" y="3"/>
                  </a:lnTo>
                  <a:lnTo>
                    <a:pt x="5" y="3"/>
                  </a:lnTo>
                  <a:lnTo>
                    <a:pt x="4" y="3"/>
                  </a:lnTo>
                  <a:lnTo>
                    <a:pt x="4" y="3"/>
                  </a:lnTo>
                  <a:lnTo>
                    <a:pt x="4" y="3"/>
                  </a:lnTo>
                  <a:lnTo>
                    <a:pt x="4" y="3"/>
                  </a:lnTo>
                  <a:lnTo>
                    <a:pt x="4" y="1"/>
                  </a:lnTo>
                  <a:lnTo>
                    <a:pt x="2" y="1"/>
                  </a:lnTo>
                  <a:lnTo>
                    <a:pt x="2" y="1"/>
                  </a:lnTo>
                  <a:lnTo>
                    <a:pt x="2" y="1"/>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93" name="Freeform 769"/>
            <p:cNvSpPr>
              <a:spLocks/>
            </p:cNvSpPr>
            <p:nvPr/>
          </p:nvSpPr>
          <p:spPr bwMode="auto">
            <a:xfrm>
              <a:off x="14086269" y="6098610"/>
              <a:ext cx="3339" cy="12187"/>
            </a:xfrm>
            <a:custGeom>
              <a:avLst/>
              <a:gdLst/>
              <a:ahLst/>
              <a:cxnLst>
                <a:cxn ang="0">
                  <a:pos x="2" y="9"/>
                </a:cxn>
                <a:cxn ang="0">
                  <a:pos x="0" y="9"/>
                </a:cxn>
                <a:cxn ang="0">
                  <a:pos x="0" y="9"/>
                </a:cxn>
                <a:cxn ang="0">
                  <a:pos x="0" y="7"/>
                </a:cxn>
                <a:cxn ang="0">
                  <a:pos x="0" y="7"/>
                </a:cxn>
                <a:cxn ang="0">
                  <a:pos x="0" y="7"/>
                </a:cxn>
                <a:cxn ang="0">
                  <a:pos x="0" y="7"/>
                </a:cxn>
                <a:cxn ang="0">
                  <a:pos x="0" y="7"/>
                </a:cxn>
                <a:cxn ang="0">
                  <a:pos x="0" y="7"/>
                </a:cxn>
                <a:cxn ang="0">
                  <a:pos x="0" y="5"/>
                </a:cxn>
                <a:cxn ang="0">
                  <a:pos x="0" y="5"/>
                </a:cxn>
                <a:cxn ang="0">
                  <a:pos x="0" y="4"/>
                </a:cxn>
                <a:cxn ang="0">
                  <a:pos x="0" y="4"/>
                </a:cxn>
                <a:cxn ang="0">
                  <a:pos x="0" y="4"/>
                </a:cxn>
                <a:cxn ang="0">
                  <a:pos x="0" y="4"/>
                </a:cxn>
                <a:cxn ang="0">
                  <a:pos x="0" y="4"/>
                </a:cxn>
                <a:cxn ang="0">
                  <a:pos x="0" y="4"/>
                </a:cxn>
                <a:cxn ang="0">
                  <a:pos x="0" y="4"/>
                </a:cxn>
                <a:cxn ang="0">
                  <a:pos x="0" y="4"/>
                </a:cxn>
                <a:cxn ang="0">
                  <a:pos x="0" y="2"/>
                </a:cxn>
                <a:cxn ang="0">
                  <a:pos x="0" y="2"/>
                </a:cxn>
                <a:cxn ang="0">
                  <a:pos x="0" y="2"/>
                </a:cxn>
                <a:cxn ang="0">
                  <a:pos x="2" y="2"/>
                </a:cxn>
                <a:cxn ang="0">
                  <a:pos x="2" y="2"/>
                </a:cxn>
                <a:cxn ang="0">
                  <a:pos x="2" y="2"/>
                </a:cxn>
                <a:cxn ang="0">
                  <a:pos x="3" y="0"/>
                </a:cxn>
                <a:cxn ang="0">
                  <a:pos x="3" y="0"/>
                </a:cxn>
                <a:cxn ang="0">
                  <a:pos x="3" y="2"/>
                </a:cxn>
                <a:cxn ang="0">
                  <a:pos x="3" y="2"/>
                </a:cxn>
                <a:cxn ang="0">
                  <a:pos x="3" y="2"/>
                </a:cxn>
                <a:cxn ang="0">
                  <a:pos x="3" y="2"/>
                </a:cxn>
                <a:cxn ang="0">
                  <a:pos x="2" y="4"/>
                </a:cxn>
                <a:cxn ang="0">
                  <a:pos x="2" y="4"/>
                </a:cxn>
                <a:cxn ang="0">
                  <a:pos x="2" y="4"/>
                </a:cxn>
                <a:cxn ang="0">
                  <a:pos x="2" y="4"/>
                </a:cxn>
                <a:cxn ang="0">
                  <a:pos x="2" y="4"/>
                </a:cxn>
                <a:cxn ang="0">
                  <a:pos x="2" y="4"/>
                </a:cxn>
                <a:cxn ang="0">
                  <a:pos x="2" y="4"/>
                </a:cxn>
                <a:cxn ang="0">
                  <a:pos x="2" y="4"/>
                </a:cxn>
                <a:cxn ang="0">
                  <a:pos x="2" y="5"/>
                </a:cxn>
                <a:cxn ang="0">
                  <a:pos x="2" y="5"/>
                </a:cxn>
                <a:cxn ang="0">
                  <a:pos x="2" y="5"/>
                </a:cxn>
                <a:cxn ang="0">
                  <a:pos x="2" y="5"/>
                </a:cxn>
                <a:cxn ang="0">
                  <a:pos x="2" y="5"/>
                </a:cxn>
                <a:cxn ang="0">
                  <a:pos x="2" y="7"/>
                </a:cxn>
                <a:cxn ang="0">
                  <a:pos x="2" y="7"/>
                </a:cxn>
                <a:cxn ang="0">
                  <a:pos x="2" y="7"/>
                </a:cxn>
                <a:cxn ang="0">
                  <a:pos x="2" y="7"/>
                </a:cxn>
                <a:cxn ang="0">
                  <a:pos x="2" y="9"/>
                </a:cxn>
                <a:cxn ang="0">
                  <a:pos x="3" y="9"/>
                </a:cxn>
                <a:cxn ang="0">
                  <a:pos x="3" y="9"/>
                </a:cxn>
                <a:cxn ang="0">
                  <a:pos x="2" y="9"/>
                </a:cxn>
                <a:cxn ang="0">
                  <a:pos x="2" y="9"/>
                </a:cxn>
                <a:cxn ang="0">
                  <a:pos x="2" y="9"/>
                </a:cxn>
                <a:cxn ang="0">
                  <a:pos x="2" y="9"/>
                </a:cxn>
                <a:cxn ang="0">
                  <a:pos x="2" y="9"/>
                </a:cxn>
              </a:cxnLst>
              <a:rect l="0" t="0" r="r" b="b"/>
              <a:pathLst>
                <a:path w="3" h="9">
                  <a:moveTo>
                    <a:pt x="2" y="9"/>
                  </a:moveTo>
                  <a:lnTo>
                    <a:pt x="0" y="9"/>
                  </a:lnTo>
                  <a:lnTo>
                    <a:pt x="0" y="9"/>
                  </a:lnTo>
                  <a:lnTo>
                    <a:pt x="0" y="7"/>
                  </a:lnTo>
                  <a:lnTo>
                    <a:pt x="0" y="7"/>
                  </a:lnTo>
                  <a:lnTo>
                    <a:pt x="0" y="7"/>
                  </a:lnTo>
                  <a:lnTo>
                    <a:pt x="0" y="7"/>
                  </a:lnTo>
                  <a:lnTo>
                    <a:pt x="0" y="7"/>
                  </a:lnTo>
                  <a:lnTo>
                    <a:pt x="0" y="7"/>
                  </a:lnTo>
                  <a:lnTo>
                    <a:pt x="0" y="5"/>
                  </a:lnTo>
                  <a:lnTo>
                    <a:pt x="0" y="5"/>
                  </a:lnTo>
                  <a:lnTo>
                    <a:pt x="0" y="4"/>
                  </a:lnTo>
                  <a:lnTo>
                    <a:pt x="0" y="4"/>
                  </a:lnTo>
                  <a:lnTo>
                    <a:pt x="0" y="4"/>
                  </a:lnTo>
                  <a:lnTo>
                    <a:pt x="0" y="4"/>
                  </a:lnTo>
                  <a:lnTo>
                    <a:pt x="0" y="4"/>
                  </a:lnTo>
                  <a:lnTo>
                    <a:pt x="0" y="4"/>
                  </a:lnTo>
                  <a:lnTo>
                    <a:pt x="0" y="4"/>
                  </a:lnTo>
                  <a:lnTo>
                    <a:pt x="0" y="4"/>
                  </a:lnTo>
                  <a:lnTo>
                    <a:pt x="0" y="2"/>
                  </a:lnTo>
                  <a:lnTo>
                    <a:pt x="0" y="2"/>
                  </a:lnTo>
                  <a:lnTo>
                    <a:pt x="0" y="2"/>
                  </a:lnTo>
                  <a:lnTo>
                    <a:pt x="2" y="2"/>
                  </a:lnTo>
                  <a:lnTo>
                    <a:pt x="2" y="2"/>
                  </a:lnTo>
                  <a:lnTo>
                    <a:pt x="2" y="2"/>
                  </a:lnTo>
                  <a:lnTo>
                    <a:pt x="3" y="0"/>
                  </a:lnTo>
                  <a:lnTo>
                    <a:pt x="3" y="0"/>
                  </a:lnTo>
                  <a:lnTo>
                    <a:pt x="3" y="2"/>
                  </a:lnTo>
                  <a:lnTo>
                    <a:pt x="3" y="2"/>
                  </a:lnTo>
                  <a:lnTo>
                    <a:pt x="3" y="2"/>
                  </a:lnTo>
                  <a:lnTo>
                    <a:pt x="3" y="2"/>
                  </a:lnTo>
                  <a:lnTo>
                    <a:pt x="2" y="4"/>
                  </a:lnTo>
                  <a:lnTo>
                    <a:pt x="2" y="4"/>
                  </a:lnTo>
                  <a:lnTo>
                    <a:pt x="2" y="4"/>
                  </a:lnTo>
                  <a:lnTo>
                    <a:pt x="2" y="4"/>
                  </a:lnTo>
                  <a:lnTo>
                    <a:pt x="2" y="4"/>
                  </a:lnTo>
                  <a:lnTo>
                    <a:pt x="2" y="4"/>
                  </a:lnTo>
                  <a:lnTo>
                    <a:pt x="2" y="4"/>
                  </a:lnTo>
                  <a:lnTo>
                    <a:pt x="2" y="4"/>
                  </a:lnTo>
                  <a:lnTo>
                    <a:pt x="2" y="5"/>
                  </a:lnTo>
                  <a:lnTo>
                    <a:pt x="2" y="5"/>
                  </a:lnTo>
                  <a:lnTo>
                    <a:pt x="2" y="5"/>
                  </a:lnTo>
                  <a:lnTo>
                    <a:pt x="2" y="5"/>
                  </a:lnTo>
                  <a:lnTo>
                    <a:pt x="2" y="5"/>
                  </a:lnTo>
                  <a:lnTo>
                    <a:pt x="2" y="7"/>
                  </a:lnTo>
                  <a:lnTo>
                    <a:pt x="2" y="7"/>
                  </a:lnTo>
                  <a:lnTo>
                    <a:pt x="2" y="7"/>
                  </a:lnTo>
                  <a:lnTo>
                    <a:pt x="2" y="7"/>
                  </a:lnTo>
                  <a:lnTo>
                    <a:pt x="2" y="9"/>
                  </a:lnTo>
                  <a:lnTo>
                    <a:pt x="3" y="9"/>
                  </a:lnTo>
                  <a:lnTo>
                    <a:pt x="3" y="9"/>
                  </a:lnTo>
                  <a:lnTo>
                    <a:pt x="2" y="9"/>
                  </a:lnTo>
                  <a:lnTo>
                    <a:pt x="2" y="9"/>
                  </a:lnTo>
                  <a:lnTo>
                    <a:pt x="2" y="9"/>
                  </a:lnTo>
                  <a:lnTo>
                    <a:pt x="2" y="9"/>
                  </a:lnTo>
                  <a:lnTo>
                    <a:pt x="2" y="9"/>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94" name="Freeform 770"/>
            <p:cNvSpPr>
              <a:spLocks/>
            </p:cNvSpPr>
            <p:nvPr/>
          </p:nvSpPr>
          <p:spPr bwMode="auto">
            <a:xfrm>
              <a:off x="14086269" y="6098610"/>
              <a:ext cx="3339" cy="12187"/>
            </a:xfrm>
            <a:custGeom>
              <a:avLst/>
              <a:gdLst/>
              <a:ahLst/>
              <a:cxnLst>
                <a:cxn ang="0">
                  <a:pos x="2" y="9"/>
                </a:cxn>
                <a:cxn ang="0">
                  <a:pos x="0" y="9"/>
                </a:cxn>
                <a:cxn ang="0">
                  <a:pos x="0" y="9"/>
                </a:cxn>
                <a:cxn ang="0">
                  <a:pos x="0" y="7"/>
                </a:cxn>
                <a:cxn ang="0">
                  <a:pos x="0" y="7"/>
                </a:cxn>
                <a:cxn ang="0">
                  <a:pos x="0" y="7"/>
                </a:cxn>
                <a:cxn ang="0">
                  <a:pos x="0" y="7"/>
                </a:cxn>
                <a:cxn ang="0">
                  <a:pos x="0" y="7"/>
                </a:cxn>
                <a:cxn ang="0">
                  <a:pos x="0" y="7"/>
                </a:cxn>
                <a:cxn ang="0">
                  <a:pos x="0" y="5"/>
                </a:cxn>
                <a:cxn ang="0">
                  <a:pos x="0" y="5"/>
                </a:cxn>
                <a:cxn ang="0">
                  <a:pos x="0" y="4"/>
                </a:cxn>
                <a:cxn ang="0">
                  <a:pos x="0" y="4"/>
                </a:cxn>
                <a:cxn ang="0">
                  <a:pos x="0" y="4"/>
                </a:cxn>
                <a:cxn ang="0">
                  <a:pos x="0" y="4"/>
                </a:cxn>
                <a:cxn ang="0">
                  <a:pos x="0" y="4"/>
                </a:cxn>
                <a:cxn ang="0">
                  <a:pos x="0" y="4"/>
                </a:cxn>
                <a:cxn ang="0">
                  <a:pos x="0" y="4"/>
                </a:cxn>
                <a:cxn ang="0">
                  <a:pos x="0" y="4"/>
                </a:cxn>
                <a:cxn ang="0">
                  <a:pos x="0" y="2"/>
                </a:cxn>
                <a:cxn ang="0">
                  <a:pos x="0" y="2"/>
                </a:cxn>
                <a:cxn ang="0">
                  <a:pos x="0" y="2"/>
                </a:cxn>
                <a:cxn ang="0">
                  <a:pos x="2" y="2"/>
                </a:cxn>
                <a:cxn ang="0">
                  <a:pos x="2" y="2"/>
                </a:cxn>
                <a:cxn ang="0">
                  <a:pos x="2" y="2"/>
                </a:cxn>
                <a:cxn ang="0">
                  <a:pos x="3" y="0"/>
                </a:cxn>
                <a:cxn ang="0">
                  <a:pos x="3" y="0"/>
                </a:cxn>
                <a:cxn ang="0">
                  <a:pos x="3" y="2"/>
                </a:cxn>
                <a:cxn ang="0">
                  <a:pos x="3" y="2"/>
                </a:cxn>
                <a:cxn ang="0">
                  <a:pos x="3" y="2"/>
                </a:cxn>
                <a:cxn ang="0">
                  <a:pos x="3" y="2"/>
                </a:cxn>
                <a:cxn ang="0">
                  <a:pos x="2" y="4"/>
                </a:cxn>
                <a:cxn ang="0">
                  <a:pos x="2" y="4"/>
                </a:cxn>
                <a:cxn ang="0">
                  <a:pos x="2" y="4"/>
                </a:cxn>
                <a:cxn ang="0">
                  <a:pos x="2" y="4"/>
                </a:cxn>
                <a:cxn ang="0">
                  <a:pos x="2" y="4"/>
                </a:cxn>
                <a:cxn ang="0">
                  <a:pos x="2" y="4"/>
                </a:cxn>
                <a:cxn ang="0">
                  <a:pos x="2" y="4"/>
                </a:cxn>
                <a:cxn ang="0">
                  <a:pos x="2" y="4"/>
                </a:cxn>
                <a:cxn ang="0">
                  <a:pos x="2" y="5"/>
                </a:cxn>
                <a:cxn ang="0">
                  <a:pos x="2" y="5"/>
                </a:cxn>
                <a:cxn ang="0">
                  <a:pos x="2" y="5"/>
                </a:cxn>
                <a:cxn ang="0">
                  <a:pos x="2" y="5"/>
                </a:cxn>
                <a:cxn ang="0">
                  <a:pos x="2" y="5"/>
                </a:cxn>
                <a:cxn ang="0">
                  <a:pos x="2" y="7"/>
                </a:cxn>
                <a:cxn ang="0">
                  <a:pos x="2" y="7"/>
                </a:cxn>
                <a:cxn ang="0">
                  <a:pos x="2" y="7"/>
                </a:cxn>
                <a:cxn ang="0">
                  <a:pos x="2" y="7"/>
                </a:cxn>
                <a:cxn ang="0">
                  <a:pos x="2" y="9"/>
                </a:cxn>
                <a:cxn ang="0">
                  <a:pos x="3" y="9"/>
                </a:cxn>
                <a:cxn ang="0">
                  <a:pos x="3" y="9"/>
                </a:cxn>
                <a:cxn ang="0">
                  <a:pos x="2" y="9"/>
                </a:cxn>
                <a:cxn ang="0">
                  <a:pos x="2" y="9"/>
                </a:cxn>
                <a:cxn ang="0">
                  <a:pos x="2" y="9"/>
                </a:cxn>
                <a:cxn ang="0">
                  <a:pos x="2" y="9"/>
                </a:cxn>
                <a:cxn ang="0">
                  <a:pos x="2" y="9"/>
                </a:cxn>
              </a:cxnLst>
              <a:rect l="0" t="0" r="r" b="b"/>
              <a:pathLst>
                <a:path w="3" h="9">
                  <a:moveTo>
                    <a:pt x="2" y="9"/>
                  </a:moveTo>
                  <a:lnTo>
                    <a:pt x="0" y="9"/>
                  </a:lnTo>
                  <a:lnTo>
                    <a:pt x="0" y="9"/>
                  </a:lnTo>
                  <a:lnTo>
                    <a:pt x="0" y="7"/>
                  </a:lnTo>
                  <a:lnTo>
                    <a:pt x="0" y="7"/>
                  </a:lnTo>
                  <a:lnTo>
                    <a:pt x="0" y="7"/>
                  </a:lnTo>
                  <a:lnTo>
                    <a:pt x="0" y="7"/>
                  </a:lnTo>
                  <a:lnTo>
                    <a:pt x="0" y="7"/>
                  </a:lnTo>
                  <a:lnTo>
                    <a:pt x="0" y="7"/>
                  </a:lnTo>
                  <a:lnTo>
                    <a:pt x="0" y="5"/>
                  </a:lnTo>
                  <a:lnTo>
                    <a:pt x="0" y="5"/>
                  </a:lnTo>
                  <a:lnTo>
                    <a:pt x="0" y="4"/>
                  </a:lnTo>
                  <a:lnTo>
                    <a:pt x="0" y="4"/>
                  </a:lnTo>
                  <a:lnTo>
                    <a:pt x="0" y="4"/>
                  </a:lnTo>
                  <a:lnTo>
                    <a:pt x="0" y="4"/>
                  </a:lnTo>
                  <a:lnTo>
                    <a:pt x="0" y="4"/>
                  </a:lnTo>
                  <a:lnTo>
                    <a:pt x="0" y="4"/>
                  </a:lnTo>
                  <a:lnTo>
                    <a:pt x="0" y="4"/>
                  </a:lnTo>
                  <a:lnTo>
                    <a:pt x="0" y="4"/>
                  </a:lnTo>
                  <a:lnTo>
                    <a:pt x="0" y="2"/>
                  </a:lnTo>
                  <a:lnTo>
                    <a:pt x="0" y="2"/>
                  </a:lnTo>
                  <a:lnTo>
                    <a:pt x="0" y="2"/>
                  </a:lnTo>
                  <a:lnTo>
                    <a:pt x="2" y="2"/>
                  </a:lnTo>
                  <a:lnTo>
                    <a:pt x="2" y="2"/>
                  </a:lnTo>
                  <a:lnTo>
                    <a:pt x="2" y="2"/>
                  </a:lnTo>
                  <a:lnTo>
                    <a:pt x="3" y="0"/>
                  </a:lnTo>
                  <a:lnTo>
                    <a:pt x="3" y="0"/>
                  </a:lnTo>
                  <a:lnTo>
                    <a:pt x="3" y="2"/>
                  </a:lnTo>
                  <a:lnTo>
                    <a:pt x="3" y="2"/>
                  </a:lnTo>
                  <a:lnTo>
                    <a:pt x="3" y="2"/>
                  </a:lnTo>
                  <a:lnTo>
                    <a:pt x="3" y="2"/>
                  </a:lnTo>
                  <a:lnTo>
                    <a:pt x="2" y="4"/>
                  </a:lnTo>
                  <a:lnTo>
                    <a:pt x="2" y="4"/>
                  </a:lnTo>
                  <a:lnTo>
                    <a:pt x="2" y="4"/>
                  </a:lnTo>
                  <a:lnTo>
                    <a:pt x="2" y="4"/>
                  </a:lnTo>
                  <a:lnTo>
                    <a:pt x="2" y="4"/>
                  </a:lnTo>
                  <a:lnTo>
                    <a:pt x="2" y="4"/>
                  </a:lnTo>
                  <a:lnTo>
                    <a:pt x="2" y="4"/>
                  </a:lnTo>
                  <a:lnTo>
                    <a:pt x="2" y="4"/>
                  </a:lnTo>
                  <a:lnTo>
                    <a:pt x="2" y="5"/>
                  </a:lnTo>
                  <a:lnTo>
                    <a:pt x="2" y="5"/>
                  </a:lnTo>
                  <a:lnTo>
                    <a:pt x="2" y="5"/>
                  </a:lnTo>
                  <a:lnTo>
                    <a:pt x="2" y="5"/>
                  </a:lnTo>
                  <a:lnTo>
                    <a:pt x="2" y="5"/>
                  </a:lnTo>
                  <a:lnTo>
                    <a:pt x="2" y="7"/>
                  </a:lnTo>
                  <a:lnTo>
                    <a:pt x="2" y="7"/>
                  </a:lnTo>
                  <a:lnTo>
                    <a:pt x="2" y="7"/>
                  </a:lnTo>
                  <a:lnTo>
                    <a:pt x="2" y="7"/>
                  </a:lnTo>
                  <a:lnTo>
                    <a:pt x="2" y="9"/>
                  </a:lnTo>
                  <a:lnTo>
                    <a:pt x="3" y="9"/>
                  </a:lnTo>
                  <a:lnTo>
                    <a:pt x="3" y="9"/>
                  </a:lnTo>
                  <a:lnTo>
                    <a:pt x="2" y="9"/>
                  </a:lnTo>
                  <a:lnTo>
                    <a:pt x="2" y="9"/>
                  </a:lnTo>
                  <a:lnTo>
                    <a:pt x="2" y="9"/>
                  </a:lnTo>
                  <a:lnTo>
                    <a:pt x="2" y="9"/>
                  </a:lnTo>
                  <a:lnTo>
                    <a:pt x="2" y="9"/>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95" name="Freeform 771"/>
            <p:cNvSpPr>
              <a:spLocks/>
            </p:cNvSpPr>
            <p:nvPr/>
          </p:nvSpPr>
          <p:spPr bwMode="auto">
            <a:xfrm>
              <a:off x="14121881" y="6112151"/>
              <a:ext cx="5564" cy="6771"/>
            </a:xfrm>
            <a:custGeom>
              <a:avLst/>
              <a:gdLst/>
              <a:ahLst/>
              <a:cxnLst>
                <a:cxn ang="0">
                  <a:pos x="5" y="4"/>
                </a:cxn>
                <a:cxn ang="0">
                  <a:pos x="5" y="5"/>
                </a:cxn>
                <a:cxn ang="0">
                  <a:pos x="3" y="5"/>
                </a:cxn>
                <a:cxn ang="0">
                  <a:pos x="3" y="5"/>
                </a:cxn>
                <a:cxn ang="0">
                  <a:pos x="3" y="5"/>
                </a:cxn>
                <a:cxn ang="0">
                  <a:pos x="3" y="5"/>
                </a:cxn>
                <a:cxn ang="0">
                  <a:pos x="3" y="4"/>
                </a:cxn>
                <a:cxn ang="0">
                  <a:pos x="3" y="4"/>
                </a:cxn>
                <a:cxn ang="0">
                  <a:pos x="3" y="4"/>
                </a:cxn>
                <a:cxn ang="0">
                  <a:pos x="1" y="4"/>
                </a:cxn>
                <a:cxn ang="0">
                  <a:pos x="1" y="4"/>
                </a:cxn>
                <a:cxn ang="0">
                  <a:pos x="0" y="4"/>
                </a:cxn>
                <a:cxn ang="0">
                  <a:pos x="0" y="4"/>
                </a:cxn>
                <a:cxn ang="0">
                  <a:pos x="0" y="4"/>
                </a:cxn>
                <a:cxn ang="0">
                  <a:pos x="0" y="4"/>
                </a:cxn>
                <a:cxn ang="0">
                  <a:pos x="0" y="4"/>
                </a:cxn>
                <a:cxn ang="0">
                  <a:pos x="0" y="4"/>
                </a:cxn>
                <a:cxn ang="0">
                  <a:pos x="0" y="4"/>
                </a:cxn>
                <a:cxn ang="0">
                  <a:pos x="0" y="4"/>
                </a:cxn>
                <a:cxn ang="0">
                  <a:pos x="0" y="4"/>
                </a:cxn>
                <a:cxn ang="0">
                  <a:pos x="0" y="2"/>
                </a:cxn>
                <a:cxn ang="0">
                  <a:pos x="0" y="2"/>
                </a:cxn>
                <a:cxn ang="0">
                  <a:pos x="1" y="2"/>
                </a:cxn>
                <a:cxn ang="0">
                  <a:pos x="1" y="2"/>
                </a:cxn>
                <a:cxn ang="0">
                  <a:pos x="1" y="2"/>
                </a:cxn>
                <a:cxn ang="0">
                  <a:pos x="1" y="2"/>
                </a:cxn>
                <a:cxn ang="0">
                  <a:pos x="3" y="2"/>
                </a:cxn>
                <a:cxn ang="0">
                  <a:pos x="3" y="2"/>
                </a:cxn>
                <a:cxn ang="0">
                  <a:pos x="3" y="2"/>
                </a:cxn>
                <a:cxn ang="0">
                  <a:pos x="3" y="2"/>
                </a:cxn>
                <a:cxn ang="0">
                  <a:pos x="3" y="2"/>
                </a:cxn>
                <a:cxn ang="0">
                  <a:pos x="3" y="0"/>
                </a:cxn>
                <a:cxn ang="0">
                  <a:pos x="3" y="0"/>
                </a:cxn>
                <a:cxn ang="0">
                  <a:pos x="3" y="0"/>
                </a:cxn>
                <a:cxn ang="0">
                  <a:pos x="3" y="2"/>
                </a:cxn>
                <a:cxn ang="0">
                  <a:pos x="3" y="2"/>
                </a:cxn>
                <a:cxn ang="0">
                  <a:pos x="3" y="2"/>
                </a:cxn>
                <a:cxn ang="0">
                  <a:pos x="3" y="4"/>
                </a:cxn>
                <a:cxn ang="0">
                  <a:pos x="3" y="4"/>
                </a:cxn>
                <a:cxn ang="0">
                  <a:pos x="3" y="4"/>
                </a:cxn>
                <a:cxn ang="0">
                  <a:pos x="3" y="4"/>
                </a:cxn>
                <a:cxn ang="0">
                  <a:pos x="3" y="4"/>
                </a:cxn>
                <a:cxn ang="0">
                  <a:pos x="3" y="4"/>
                </a:cxn>
                <a:cxn ang="0">
                  <a:pos x="3" y="4"/>
                </a:cxn>
                <a:cxn ang="0">
                  <a:pos x="3" y="4"/>
                </a:cxn>
                <a:cxn ang="0">
                  <a:pos x="3" y="4"/>
                </a:cxn>
                <a:cxn ang="0">
                  <a:pos x="3" y="4"/>
                </a:cxn>
                <a:cxn ang="0">
                  <a:pos x="5" y="4"/>
                </a:cxn>
                <a:cxn ang="0">
                  <a:pos x="5" y="4"/>
                </a:cxn>
                <a:cxn ang="0">
                  <a:pos x="5" y="4"/>
                </a:cxn>
              </a:cxnLst>
              <a:rect l="0" t="0" r="r" b="b"/>
              <a:pathLst>
                <a:path w="5" h="5">
                  <a:moveTo>
                    <a:pt x="5" y="4"/>
                  </a:moveTo>
                  <a:lnTo>
                    <a:pt x="5" y="5"/>
                  </a:lnTo>
                  <a:lnTo>
                    <a:pt x="3" y="5"/>
                  </a:lnTo>
                  <a:lnTo>
                    <a:pt x="3" y="5"/>
                  </a:lnTo>
                  <a:lnTo>
                    <a:pt x="3" y="5"/>
                  </a:lnTo>
                  <a:lnTo>
                    <a:pt x="3" y="5"/>
                  </a:lnTo>
                  <a:lnTo>
                    <a:pt x="3" y="4"/>
                  </a:lnTo>
                  <a:lnTo>
                    <a:pt x="3" y="4"/>
                  </a:lnTo>
                  <a:lnTo>
                    <a:pt x="3" y="4"/>
                  </a:lnTo>
                  <a:lnTo>
                    <a:pt x="1" y="4"/>
                  </a:lnTo>
                  <a:lnTo>
                    <a:pt x="1" y="4"/>
                  </a:lnTo>
                  <a:lnTo>
                    <a:pt x="0" y="4"/>
                  </a:lnTo>
                  <a:lnTo>
                    <a:pt x="0" y="4"/>
                  </a:lnTo>
                  <a:lnTo>
                    <a:pt x="0" y="4"/>
                  </a:lnTo>
                  <a:lnTo>
                    <a:pt x="0" y="4"/>
                  </a:lnTo>
                  <a:lnTo>
                    <a:pt x="0" y="4"/>
                  </a:lnTo>
                  <a:lnTo>
                    <a:pt x="0" y="4"/>
                  </a:lnTo>
                  <a:lnTo>
                    <a:pt x="0" y="4"/>
                  </a:lnTo>
                  <a:lnTo>
                    <a:pt x="0" y="4"/>
                  </a:lnTo>
                  <a:lnTo>
                    <a:pt x="0" y="4"/>
                  </a:lnTo>
                  <a:lnTo>
                    <a:pt x="0" y="2"/>
                  </a:lnTo>
                  <a:lnTo>
                    <a:pt x="0" y="2"/>
                  </a:lnTo>
                  <a:lnTo>
                    <a:pt x="1" y="2"/>
                  </a:lnTo>
                  <a:lnTo>
                    <a:pt x="1" y="2"/>
                  </a:lnTo>
                  <a:lnTo>
                    <a:pt x="1" y="2"/>
                  </a:lnTo>
                  <a:lnTo>
                    <a:pt x="1" y="2"/>
                  </a:lnTo>
                  <a:lnTo>
                    <a:pt x="3" y="2"/>
                  </a:lnTo>
                  <a:lnTo>
                    <a:pt x="3" y="2"/>
                  </a:lnTo>
                  <a:lnTo>
                    <a:pt x="3" y="2"/>
                  </a:lnTo>
                  <a:lnTo>
                    <a:pt x="3" y="2"/>
                  </a:lnTo>
                  <a:lnTo>
                    <a:pt x="3" y="2"/>
                  </a:lnTo>
                  <a:lnTo>
                    <a:pt x="3" y="0"/>
                  </a:lnTo>
                  <a:lnTo>
                    <a:pt x="3" y="0"/>
                  </a:lnTo>
                  <a:lnTo>
                    <a:pt x="3" y="0"/>
                  </a:lnTo>
                  <a:lnTo>
                    <a:pt x="3" y="2"/>
                  </a:lnTo>
                  <a:lnTo>
                    <a:pt x="3" y="2"/>
                  </a:lnTo>
                  <a:lnTo>
                    <a:pt x="3" y="2"/>
                  </a:lnTo>
                  <a:lnTo>
                    <a:pt x="3" y="4"/>
                  </a:lnTo>
                  <a:lnTo>
                    <a:pt x="3" y="4"/>
                  </a:lnTo>
                  <a:lnTo>
                    <a:pt x="3" y="4"/>
                  </a:lnTo>
                  <a:lnTo>
                    <a:pt x="3" y="4"/>
                  </a:lnTo>
                  <a:lnTo>
                    <a:pt x="3" y="4"/>
                  </a:lnTo>
                  <a:lnTo>
                    <a:pt x="3" y="4"/>
                  </a:lnTo>
                  <a:lnTo>
                    <a:pt x="3" y="4"/>
                  </a:lnTo>
                  <a:lnTo>
                    <a:pt x="3" y="4"/>
                  </a:lnTo>
                  <a:lnTo>
                    <a:pt x="3" y="4"/>
                  </a:lnTo>
                  <a:lnTo>
                    <a:pt x="3" y="4"/>
                  </a:lnTo>
                  <a:lnTo>
                    <a:pt x="5" y="4"/>
                  </a:lnTo>
                  <a:lnTo>
                    <a:pt x="5" y="4"/>
                  </a:lnTo>
                  <a:lnTo>
                    <a:pt x="5" y="4"/>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96" name="Freeform 772"/>
            <p:cNvSpPr>
              <a:spLocks/>
            </p:cNvSpPr>
            <p:nvPr/>
          </p:nvSpPr>
          <p:spPr bwMode="auto">
            <a:xfrm>
              <a:off x="14121881" y="6112151"/>
              <a:ext cx="5564" cy="6771"/>
            </a:xfrm>
            <a:custGeom>
              <a:avLst/>
              <a:gdLst/>
              <a:ahLst/>
              <a:cxnLst>
                <a:cxn ang="0">
                  <a:pos x="5" y="4"/>
                </a:cxn>
                <a:cxn ang="0">
                  <a:pos x="5" y="5"/>
                </a:cxn>
                <a:cxn ang="0">
                  <a:pos x="3" y="5"/>
                </a:cxn>
                <a:cxn ang="0">
                  <a:pos x="3" y="5"/>
                </a:cxn>
                <a:cxn ang="0">
                  <a:pos x="3" y="5"/>
                </a:cxn>
                <a:cxn ang="0">
                  <a:pos x="3" y="5"/>
                </a:cxn>
                <a:cxn ang="0">
                  <a:pos x="3" y="4"/>
                </a:cxn>
                <a:cxn ang="0">
                  <a:pos x="3" y="4"/>
                </a:cxn>
                <a:cxn ang="0">
                  <a:pos x="3" y="4"/>
                </a:cxn>
                <a:cxn ang="0">
                  <a:pos x="1" y="4"/>
                </a:cxn>
                <a:cxn ang="0">
                  <a:pos x="1" y="4"/>
                </a:cxn>
                <a:cxn ang="0">
                  <a:pos x="0" y="4"/>
                </a:cxn>
                <a:cxn ang="0">
                  <a:pos x="0" y="4"/>
                </a:cxn>
                <a:cxn ang="0">
                  <a:pos x="0" y="4"/>
                </a:cxn>
                <a:cxn ang="0">
                  <a:pos x="0" y="4"/>
                </a:cxn>
                <a:cxn ang="0">
                  <a:pos x="0" y="4"/>
                </a:cxn>
                <a:cxn ang="0">
                  <a:pos x="0" y="4"/>
                </a:cxn>
                <a:cxn ang="0">
                  <a:pos x="0" y="4"/>
                </a:cxn>
                <a:cxn ang="0">
                  <a:pos x="0" y="4"/>
                </a:cxn>
                <a:cxn ang="0">
                  <a:pos x="0" y="4"/>
                </a:cxn>
                <a:cxn ang="0">
                  <a:pos x="0" y="2"/>
                </a:cxn>
                <a:cxn ang="0">
                  <a:pos x="0" y="2"/>
                </a:cxn>
                <a:cxn ang="0">
                  <a:pos x="1" y="2"/>
                </a:cxn>
                <a:cxn ang="0">
                  <a:pos x="1" y="2"/>
                </a:cxn>
                <a:cxn ang="0">
                  <a:pos x="1" y="2"/>
                </a:cxn>
                <a:cxn ang="0">
                  <a:pos x="1" y="2"/>
                </a:cxn>
                <a:cxn ang="0">
                  <a:pos x="3" y="2"/>
                </a:cxn>
                <a:cxn ang="0">
                  <a:pos x="3" y="2"/>
                </a:cxn>
                <a:cxn ang="0">
                  <a:pos x="3" y="2"/>
                </a:cxn>
                <a:cxn ang="0">
                  <a:pos x="3" y="2"/>
                </a:cxn>
                <a:cxn ang="0">
                  <a:pos x="3" y="2"/>
                </a:cxn>
                <a:cxn ang="0">
                  <a:pos x="3" y="0"/>
                </a:cxn>
                <a:cxn ang="0">
                  <a:pos x="3" y="0"/>
                </a:cxn>
                <a:cxn ang="0">
                  <a:pos x="3" y="0"/>
                </a:cxn>
                <a:cxn ang="0">
                  <a:pos x="3" y="2"/>
                </a:cxn>
                <a:cxn ang="0">
                  <a:pos x="3" y="2"/>
                </a:cxn>
                <a:cxn ang="0">
                  <a:pos x="3" y="2"/>
                </a:cxn>
                <a:cxn ang="0">
                  <a:pos x="3" y="4"/>
                </a:cxn>
                <a:cxn ang="0">
                  <a:pos x="3" y="4"/>
                </a:cxn>
                <a:cxn ang="0">
                  <a:pos x="3" y="4"/>
                </a:cxn>
                <a:cxn ang="0">
                  <a:pos x="3" y="4"/>
                </a:cxn>
                <a:cxn ang="0">
                  <a:pos x="3" y="4"/>
                </a:cxn>
                <a:cxn ang="0">
                  <a:pos x="3" y="4"/>
                </a:cxn>
                <a:cxn ang="0">
                  <a:pos x="3" y="4"/>
                </a:cxn>
                <a:cxn ang="0">
                  <a:pos x="3" y="4"/>
                </a:cxn>
                <a:cxn ang="0">
                  <a:pos x="3" y="4"/>
                </a:cxn>
                <a:cxn ang="0">
                  <a:pos x="3" y="4"/>
                </a:cxn>
                <a:cxn ang="0">
                  <a:pos x="5" y="4"/>
                </a:cxn>
                <a:cxn ang="0">
                  <a:pos x="5" y="4"/>
                </a:cxn>
                <a:cxn ang="0">
                  <a:pos x="5" y="4"/>
                </a:cxn>
              </a:cxnLst>
              <a:rect l="0" t="0" r="r" b="b"/>
              <a:pathLst>
                <a:path w="5" h="5">
                  <a:moveTo>
                    <a:pt x="5" y="4"/>
                  </a:moveTo>
                  <a:lnTo>
                    <a:pt x="5" y="5"/>
                  </a:lnTo>
                  <a:lnTo>
                    <a:pt x="3" y="5"/>
                  </a:lnTo>
                  <a:lnTo>
                    <a:pt x="3" y="5"/>
                  </a:lnTo>
                  <a:lnTo>
                    <a:pt x="3" y="5"/>
                  </a:lnTo>
                  <a:lnTo>
                    <a:pt x="3" y="5"/>
                  </a:lnTo>
                  <a:lnTo>
                    <a:pt x="3" y="4"/>
                  </a:lnTo>
                  <a:lnTo>
                    <a:pt x="3" y="4"/>
                  </a:lnTo>
                  <a:lnTo>
                    <a:pt x="3" y="4"/>
                  </a:lnTo>
                  <a:lnTo>
                    <a:pt x="1" y="4"/>
                  </a:lnTo>
                  <a:lnTo>
                    <a:pt x="1" y="4"/>
                  </a:lnTo>
                  <a:lnTo>
                    <a:pt x="0" y="4"/>
                  </a:lnTo>
                  <a:lnTo>
                    <a:pt x="0" y="4"/>
                  </a:lnTo>
                  <a:lnTo>
                    <a:pt x="0" y="4"/>
                  </a:lnTo>
                  <a:lnTo>
                    <a:pt x="0" y="4"/>
                  </a:lnTo>
                  <a:lnTo>
                    <a:pt x="0" y="4"/>
                  </a:lnTo>
                  <a:lnTo>
                    <a:pt x="0" y="4"/>
                  </a:lnTo>
                  <a:lnTo>
                    <a:pt x="0" y="4"/>
                  </a:lnTo>
                  <a:lnTo>
                    <a:pt x="0" y="4"/>
                  </a:lnTo>
                  <a:lnTo>
                    <a:pt x="0" y="4"/>
                  </a:lnTo>
                  <a:lnTo>
                    <a:pt x="0" y="2"/>
                  </a:lnTo>
                  <a:lnTo>
                    <a:pt x="0" y="2"/>
                  </a:lnTo>
                  <a:lnTo>
                    <a:pt x="1" y="2"/>
                  </a:lnTo>
                  <a:lnTo>
                    <a:pt x="1" y="2"/>
                  </a:lnTo>
                  <a:lnTo>
                    <a:pt x="1" y="2"/>
                  </a:lnTo>
                  <a:lnTo>
                    <a:pt x="1" y="2"/>
                  </a:lnTo>
                  <a:lnTo>
                    <a:pt x="3" y="2"/>
                  </a:lnTo>
                  <a:lnTo>
                    <a:pt x="3" y="2"/>
                  </a:lnTo>
                  <a:lnTo>
                    <a:pt x="3" y="2"/>
                  </a:lnTo>
                  <a:lnTo>
                    <a:pt x="3" y="2"/>
                  </a:lnTo>
                  <a:lnTo>
                    <a:pt x="3" y="2"/>
                  </a:lnTo>
                  <a:lnTo>
                    <a:pt x="3" y="0"/>
                  </a:lnTo>
                  <a:lnTo>
                    <a:pt x="3" y="0"/>
                  </a:lnTo>
                  <a:lnTo>
                    <a:pt x="3" y="0"/>
                  </a:lnTo>
                  <a:lnTo>
                    <a:pt x="3" y="2"/>
                  </a:lnTo>
                  <a:lnTo>
                    <a:pt x="3" y="2"/>
                  </a:lnTo>
                  <a:lnTo>
                    <a:pt x="3" y="2"/>
                  </a:lnTo>
                  <a:lnTo>
                    <a:pt x="3" y="4"/>
                  </a:lnTo>
                  <a:lnTo>
                    <a:pt x="3" y="4"/>
                  </a:lnTo>
                  <a:lnTo>
                    <a:pt x="3" y="4"/>
                  </a:lnTo>
                  <a:lnTo>
                    <a:pt x="3" y="4"/>
                  </a:lnTo>
                  <a:lnTo>
                    <a:pt x="3" y="4"/>
                  </a:lnTo>
                  <a:lnTo>
                    <a:pt x="3" y="4"/>
                  </a:lnTo>
                  <a:lnTo>
                    <a:pt x="3" y="4"/>
                  </a:lnTo>
                  <a:lnTo>
                    <a:pt x="3" y="4"/>
                  </a:lnTo>
                  <a:lnTo>
                    <a:pt x="3" y="4"/>
                  </a:lnTo>
                  <a:lnTo>
                    <a:pt x="3" y="4"/>
                  </a:lnTo>
                  <a:lnTo>
                    <a:pt x="5" y="4"/>
                  </a:lnTo>
                  <a:lnTo>
                    <a:pt x="5" y="4"/>
                  </a:lnTo>
                  <a:lnTo>
                    <a:pt x="5" y="4"/>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97" name="Freeform 773"/>
            <p:cNvSpPr>
              <a:spLocks/>
            </p:cNvSpPr>
            <p:nvPr/>
          </p:nvSpPr>
          <p:spPr bwMode="auto">
            <a:xfrm>
              <a:off x="14060674" y="6013300"/>
              <a:ext cx="5564" cy="6771"/>
            </a:xfrm>
            <a:custGeom>
              <a:avLst/>
              <a:gdLst/>
              <a:ahLst/>
              <a:cxnLst>
                <a:cxn ang="0">
                  <a:pos x="0" y="4"/>
                </a:cxn>
                <a:cxn ang="0">
                  <a:pos x="0" y="2"/>
                </a:cxn>
                <a:cxn ang="0">
                  <a:pos x="0" y="2"/>
                </a:cxn>
                <a:cxn ang="0">
                  <a:pos x="0" y="2"/>
                </a:cxn>
                <a:cxn ang="0">
                  <a:pos x="0" y="2"/>
                </a:cxn>
                <a:cxn ang="0">
                  <a:pos x="0" y="2"/>
                </a:cxn>
                <a:cxn ang="0">
                  <a:pos x="0" y="2"/>
                </a:cxn>
                <a:cxn ang="0">
                  <a:pos x="0" y="2"/>
                </a:cxn>
                <a:cxn ang="0">
                  <a:pos x="0" y="2"/>
                </a:cxn>
                <a:cxn ang="0">
                  <a:pos x="0" y="0"/>
                </a:cxn>
                <a:cxn ang="0">
                  <a:pos x="0" y="0"/>
                </a:cxn>
                <a:cxn ang="0">
                  <a:pos x="0" y="0"/>
                </a:cxn>
                <a:cxn ang="0">
                  <a:pos x="1" y="0"/>
                </a:cxn>
                <a:cxn ang="0">
                  <a:pos x="1" y="0"/>
                </a:cxn>
                <a:cxn ang="0">
                  <a:pos x="1" y="2"/>
                </a:cxn>
                <a:cxn ang="0">
                  <a:pos x="1" y="2"/>
                </a:cxn>
                <a:cxn ang="0">
                  <a:pos x="3" y="2"/>
                </a:cxn>
                <a:cxn ang="0">
                  <a:pos x="3" y="2"/>
                </a:cxn>
                <a:cxn ang="0">
                  <a:pos x="3" y="2"/>
                </a:cxn>
                <a:cxn ang="0">
                  <a:pos x="3" y="2"/>
                </a:cxn>
                <a:cxn ang="0">
                  <a:pos x="3" y="2"/>
                </a:cxn>
                <a:cxn ang="0">
                  <a:pos x="3" y="2"/>
                </a:cxn>
                <a:cxn ang="0">
                  <a:pos x="5" y="2"/>
                </a:cxn>
                <a:cxn ang="0">
                  <a:pos x="5" y="2"/>
                </a:cxn>
                <a:cxn ang="0">
                  <a:pos x="3" y="2"/>
                </a:cxn>
                <a:cxn ang="0">
                  <a:pos x="3" y="4"/>
                </a:cxn>
                <a:cxn ang="0">
                  <a:pos x="3" y="4"/>
                </a:cxn>
                <a:cxn ang="0">
                  <a:pos x="3" y="4"/>
                </a:cxn>
                <a:cxn ang="0">
                  <a:pos x="3" y="4"/>
                </a:cxn>
                <a:cxn ang="0">
                  <a:pos x="3" y="4"/>
                </a:cxn>
                <a:cxn ang="0">
                  <a:pos x="1" y="5"/>
                </a:cxn>
                <a:cxn ang="0">
                  <a:pos x="1" y="5"/>
                </a:cxn>
                <a:cxn ang="0">
                  <a:pos x="1" y="5"/>
                </a:cxn>
                <a:cxn ang="0">
                  <a:pos x="1" y="4"/>
                </a:cxn>
                <a:cxn ang="0">
                  <a:pos x="1" y="4"/>
                </a:cxn>
                <a:cxn ang="0">
                  <a:pos x="1" y="4"/>
                </a:cxn>
                <a:cxn ang="0">
                  <a:pos x="1" y="4"/>
                </a:cxn>
                <a:cxn ang="0">
                  <a:pos x="1" y="4"/>
                </a:cxn>
                <a:cxn ang="0">
                  <a:pos x="1" y="4"/>
                </a:cxn>
                <a:cxn ang="0">
                  <a:pos x="0" y="4"/>
                </a:cxn>
                <a:cxn ang="0">
                  <a:pos x="0" y="4"/>
                </a:cxn>
                <a:cxn ang="0">
                  <a:pos x="0" y="4"/>
                </a:cxn>
              </a:cxnLst>
              <a:rect l="0" t="0" r="r" b="b"/>
              <a:pathLst>
                <a:path w="5" h="5">
                  <a:moveTo>
                    <a:pt x="0" y="4"/>
                  </a:moveTo>
                  <a:lnTo>
                    <a:pt x="0" y="2"/>
                  </a:lnTo>
                  <a:lnTo>
                    <a:pt x="0" y="2"/>
                  </a:lnTo>
                  <a:lnTo>
                    <a:pt x="0" y="2"/>
                  </a:lnTo>
                  <a:lnTo>
                    <a:pt x="0" y="2"/>
                  </a:lnTo>
                  <a:lnTo>
                    <a:pt x="0" y="2"/>
                  </a:lnTo>
                  <a:lnTo>
                    <a:pt x="0" y="2"/>
                  </a:lnTo>
                  <a:lnTo>
                    <a:pt x="0" y="2"/>
                  </a:lnTo>
                  <a:lnTo>
                    <a:pt x="0" y="2"/>
                  </a:lnTo>
                  <a:lnTo>
                    <a:pt x="0" y="0"/>
                  </a:lnTo>
                  <a:lnTo>
                    <a:pt x="0" y="0"/>
                  </a:lnTo>
                  <a:lnTo>
                    <a:pt x="0" y="0"/>
                  </a:lnTo>
                  <a:lnTo>
                    <a:pt x="1" y="0"/>
                  </a:lnTo>
                  <a:lnTo>
                    <a:pt x="1" y="0"/>
                  </a:lnTo>
                  <a:lnTo>
                    <a:pt x="1" y="2"/>
                  </a:lnTo>
                  <a:lnTo>
                    <a:pt x="1" y="2"/>
                  </a:lnTo>
                  <a:lnTo>
                    <a:pt x="3" y="2"/>
                  </a:lnTo>
                  <a:lnTo>
                    <a:pt x="3" y="2"/>
                  </a:lnTo>
                  <a:lnTo>
                    <a:pt x="3" y="2"/>
                  </a:lnTo>
                  <a:lnTo>
                    <a:pt x="3" y="2"/>
                  </a:lnTo>
                  <a:lnTo>
                    <a:pt x="3" y="2"/>
                  </a:lnTo>
                  <a:lnTo>
                    <a:pt x="3" y="2"/>
                  </a:lnTo>
                  <a:lnTo>
                    <a:pt x="5" y="2"/>
                  </a:lnTo>
                  <a:lnTo>
                    <a:pt x="5" y="2"/>
                  </a:lnTo>
                  <a:lnTo>
                    <a:pt x="3" y="2"/>
                  </a:lnTo>
                  <a:lnTo>
                    <a:pt x="3" y="4"/>
                  </a:lnTo>
                  <a:lnTo>
                    <a:pt x="3" y="4"/>
                  </a:lnTo>
                  <a:lnTo>
                    <a:pt x="3" y="4"/>
                  </a:lnTo>
                  <a:lnTo>
                    <a:pt x="3" y="4"/>
                  </a:lnTo>
                  <a:lnTo>
                    <a:pt x="3" y="4"/>
                  </a:lnTo>
                  <a:lnTo>
                    <a:pt x="1" y="5"/>
                  </a:lnTo>
                  <a:lnTo>
                    <a:pt x="1" y="5"/>
                  </a:lnTo>
                  <a:lnTo>
                    <a:pt x="1" y="5"/>
                  </a:lnTo>
                  <a:lnTo>
                    <a:pt x="1" y="4"/>
                  </a:lnTo>
                  <a:lnTo>
                    <a:pt x="1" y="4"/>
                  </a:lnTo>
                  <a:lnTo>
                    <a:pt x="1" y="4"/>
                  </a:lnTo>
                  <a:lnTo>
                    <a:pt x="1" y="4"/>
                  </a:lnTo>
                  <a:lnTo>
                    <a:pt x="1" y="4"/>
                  </a:lnTo>
                  <a:lnTo>
                    <a:pt x="1" y="4"/>
                  </a:lnTo>
                  <a:lnTo>
                    <a:pt x="0" y="4"/>
                  </a:lnTo>
                  <a:lnTo>
                    <a:pt x="0" y="4"/>
                  </a:lnTo>
                  <a:lnTo>
                    <a:pt x="0" y="4"/>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98" name="Freeform 774"/>
            <p:cNvSpPr>
              <a:spLocks/>
            </p:cNvSpPr>
            <p:nvPr/>
          </p:nvSpPr>
          <p:spPr bwMode="auto">
            <a:xfrm>
              <a:off x="14060674" y="6013300"/>
              <a:ext cx="5564" cy="6771"/>
            </a:xfrm>
            <a:custGeom>
              <a:avLst/>
              <a:gdLst/>
              <a:ahLst/>
              <a:cxnLst>
                <a:cxn ang="0">
                  <a:pos x="0" y="4"/>
                </a:cxn>
                <a:cxn ang="0">
                  <a:pos x="0" y="2"/>
                </a:cxn>
                <a:cxn ang="0">
                  <a:pos x="0" y="2"/>
                </a:cxn>
                <a:cxn ang="0">
                  <a:pos x="0" y="2"/>
                </a:cxn>
                <a:cxn ang="0">
                  <a:pos x="0" y="2"/>
                </a:cxn>
                <a:cxn ang="0">
                  <a:pos x="0" y="2"/>
                </a:cxn>
                <a:cxn ang="0">
                  <a:pos x="0" y="2"/>
                </a:cxn>
                <a:cxn ang="0">
                  <a:pos x="0" y="2"/>
                </a:cxn>
                <a:cxn ang="0">
                  <a:pos x="0" y="2"/>
                </a:cxn>
                <a:cxn ang="0">
                  <a:pos x="0" y="0"/>
                </a:cxn>
                <a:cxn ang="0">
                  <a:pos x="0" y="0"/>
                </a:cxn>
                <a:cxn ang="0">
                  <a:pos x="0" y="0"/>
                </a:cxn>
                <a:cxn ang="0">
                  <a:pos x="1" y="0"/>
                </a:cxn>
                <a:cxn ang="0">
                  <a:pos x="1" y="0"/>
                </a:cxn>
                <a:cxn ang="0">
                  <a:pos x="1" y="2"/>
                </a:cxn>
                <a:cxn ang="0">
                  <a:pos x="1" y="2"/>
                </a:cxn>
                <a:cxn ang="0">
                  <a:pos x="3" y="2"/>
                </a:cxn>
                <a:cxn ang="0">
                  <a:pos x="3" y="2"/>
                </a:cxn>
                <a:cxn ang="0">
                  <a:pos x="3" y="2"/>
                </a:cxn>
                <a:cxn ang="0">
                  <a:pos x="3" y="2"/>
                </a:cxn>
                <a:cxn ang="0">
                  <a:pos x="3" y="2"/>
                </a:cxn>
                <a:cxn ang="0">
                  <a:pos x="3" y="2"/>
                </a:cxn>
                <a:cxn ang="0">
                  <a:pos x="5" y="2"/>
                </a:cxn>
                <a:cxn ang="0">
                  <a:pos x="5" y="2"/>
                </a:cxn>
                <a:cxn ang="0">
                  <a:pos x="3" y="2"/>
                </a:cxn>
                <a:cxn ang="0">
                  <a:pos x="3" y="4"/>
                </a:cxn>
                <a:cxn ang="0">
                  <a:pos x="3" y="4"/>
                </a:cxn>
                <a:cxn ang="0">
                  <a:pos x="3" y="4"/>
                </a:cxn>
                <a:cxn ang="0">
                  <a:pos x="3" y="4"/>
                </a:cxn>
                <a:cxn ang="0">
                  <a:pos x="3" y="4"/>
                </a:cxn>
                <a:cxn ang="0">
                  <a:pos x="1" y="5"/>
                </a:cxn>
                <a:cxn ang="0">
                  <a:pos x="1" y="5"/>
                </a:cxn>
                <a:cxn ang="0">
                  <a:pos x="1" y="5"/>
                </a:cxn>
                <a:cxn ang="0">
                  <a:pos x="1" y="4"/>
                </a:cxn>
                <a:cxn ang="0">
                  <a:pos x="1" y="4"/>
                </a:cxn>
                <a:cxn ang="0">
                  <a:pos x="1" y="4"/>
                </a:cxn>
                <a:cxn ang="0">
                  <a:pos x="1" y="4"/>
                </a:cxn>
                <a:cxn ang="0">
                  <a:pos x="1" y="4"/>
                </a:cxn>
                <a:cxn ang="0">
                  <a:pos x="1" y="4"/>
                </a:cxn>
                <a:cxn ang="0">
                  <a:pos x="0" y="4"/>
                </a:cxn>
                <a:cxn ang="0">
                  <a:pos x="0" y="4"/>
                </a:cxn>
                <a:cxn ang="0">
                  <a:pos x="0" y="4"/>
                </a:cxn>
              </a:cxnLst>
              <a:rect l="0" t="0" r="r" b="b"/>
              <a:pathLst>
                <a:path w="5" h="5">
                  <a:moveTo>
                    <a:pt x="0" y="4"/>
                  </a:moveTo>
                  <a:lnTo>
                    <a:pt x="0" y="2"/>
                  </a:lnTo>
                  <a:lnTo>
                    <a:pt x="0" y="2"/>
                  </a:lnTo>
                  <a:lnTo>
                    <a:pt x="0" y="2"/>
                  </a:lnTo>
                  <a:lnTo>
                    <a:pt x="0" y="2"/>
                  </a:lnTo>
                  <a:lnTo>
                    <a:pt x="0" y="2"/>
                  </a:lnTo>
                  <a:lnTo>
                    <a:pt x="0" y="2"/>
                  </a:lnTo>
                  <a:lnTo>
                    <a:pt x="0" y="2"/>
                  </a:lnTo>
                  <a:lnTo>
                    <a:pt x="0" y="2"/>
                  </a:lnTo>
                  <a:lnTo>
                    <a:pt x="0" y="0"/>
                  </a:lnTo>
                  <a:lnTo>
                    <a:pt x="0" y="0"/>
                  </a:lnTo>
                  <a:lnTo>
                    <a:pt x="0" y="0"/>
                  </a:lnTo>
                  <a:lnTo>
                    <a:pt x="1" y="0"/>
                  </a:lnTo>
                  <a:lnTo>
                    <a:pt x="1" y="0"/>
                  </a:lnTo>
                  <a:lnTo>
                    <a:pt x="1" y="2"/>
                  </a:lnTo>
                  <a:lnTo>
                    <a:pt x="1" y="2"/>
                  </a:lnTo>
                  <a:lnTo>
                    <a:pt x="3" y="2"/>
                  </a:lnTo>
                  <a:lnTo>
                    <a:pt x="3" y="2"/>
                  </a:lnTo>
                  <a:lnTo>
                    <a:pt x="3" y="2"/>
                  </a:lnTo>
                  <a:lnTo>
                    <a:pt x="3" y="2"/>
                  </a:lnTo>
                  <a:lnTo>
                    <a:pt x="3" y="2"/>
                  </a:lnTo>
                  <a:lnTo>
                    <a:pt x="3" y="2"/>
                  </a:lnTo>
                  <a:lnTo>
                    <a:pt x="5" y="2"/>
                  </a:lnTo>
                  <a:lnTo>
                    <a:pt x="5" y="2"/>
                  </a:lnTo>
                  <a:lnTo>
                    <a:pt x="3" y="2"/>
                  </a:lnTo>
                  <a:lnTo>
                    <a:pt x="3" y="4"/>
                  </a:lnTo>
                  <a:lnTo>
                    <a:pt x="3" y="4"/>
                  </a:lnTo>
                  <a:lnTo>
                    <a:pt x="3" y="4"/>
                  </a:lnTo>
                  <a:lnTo>
                    <a:pt x="3" y="4"/>
                  </a:lnTo>
                  <a:lnTo>
                    <a:pt x="3" y="4"/>
                  </a:lnTo>
                  <a:lnTo>
                    <a:pt x="1" y="5"/>
                  </a:lnTo>
                  <a:lnTo>
                    <a:pt x="1" y="5"/>
                  </a:lnTo>
                  <a:lnTo>
                    <a:pt x="1" y="5"/>
                  </a:lnTo>
                  <a:lnTo>
                    <a:pt x="1" y="4"/>
                  </a:lnTo>
                  <a:lnTo>
                    <a:pt x="1" y="4"/>
                  </a:lnTo>
                  <a:lnTo>
                    <a:pt x="1" y="4"/>
                  </a:lnTo>
                  <a:lnTo>
                    <a:pt x="1" y="4"/>
                  </a:lnTo>
                  <a:lnTo>
                    <a:pt x="1" y="4"/>
                  </a:lnTo>
                  <a:lnTo>
                    <a:pt x="1" y="4"/>
                  </a:lnTo>
                  <a:lnTo>
                    <a:pt x="0" y="4"/>
                  </a:lnTo>
                  <a:lnTo>
                    <a:pt x="0" y="4"/>
                  </a:lnTo>
                  <a:lnTo>
                    <a:pt x="0" y="4"/>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99" name="Freeform 775"/>
            <p:cNvSpPr>
              <a:spLocks/>
            </p:cNvSpPr>
            <p:nvPr/>
          </p:nvSpPr>
          <p:spPr bwMode="auto">
            <a:xfrm>
              <a:off x="14010595" y="6022779"/>
              <a:ext cx="5564" cy="9479"/>
            </a:xfrm>
            <a:custGeom>
              <a:avLst/>
              <a:gdLst/>
              <a:ahLst/>
              <a:cxnLst>
                <a:cxn ang="0">
                  <a:pos x="1" y="7"/>
                </a:cxn>
                <a:cxn ang="0">
                  <a:pos x="1" y="7"/>
                </a:cxn>
                <a:cxn ang="0">
                  <a:pos x="0" y="7"/>
                </a:cxn>
                <a:cxn ang="0">
                  <a:pos x="0" y="7"/>
                </a:cxn>
                <a:cxn ang="0">
                  <a:pos x="0" y="7"/>
                </a:cxn>
                <a:cxn ang="0">
                  <a:pos x="0" y="5"/>
                </a:cxn>
                <a:cxn ang="0">
                  <a:pos x="0" y="5"/>
                </a:cxn>
                <a:cxn ang="0">
                  <a:pos x="0" y="5"/>
                </a:cxn>
                <a:cxn ang="0">
                  <a:pos x="0" y="5"/>
                </a:cxn>
                <a:cxn ang="0">
                  <a:pos x="1" y="5"/>
                </a:cxn>
                <a:cxn ang="0">
                  <a:pos x="1" y="5"/>
                </a:cxn>
                <a:cxn ang="0">
                  <a:pos x="1" y="5"/>
                </a:cxn>
                <a:cxn ang="0">
                  <a:pos x="0" y="3"/>
                </a:cxn>
                <a:cxn ang="0">
                  <a:pos x="0" y="3"/>
                </a:cxn>
                <a:cxn ang="0">
                  <a:pos x="0" y="2"/>
                </a:cxn>
                <a:cxn ang="0">
                  <a:pos x="0" y="2"/>
                </a:cxn>
                <a:cxn ang="0">
                  <a:pos x="0" y="0"/>
                </a:cxn>
                <a:cxn ang="0">
                  <a:pos x="0" y="0"/>
                </a:cxn>
                <a:cxn ang="0">
                  <a:pos x="0" y="0"/>
                </a:cxn>
                <a:cxn ang="0">
                  <a:pos x="0" y="0"/>
                </a:cxn>
                <a:cxn ang="0">
                  <a:pos x="0" y="0"/>
                </a:cxn>
                <a:cxn ang="0">
                  <a:pos x="1" y="0"/>
                </a:cxn>
                <a:cxn ang="0">
                  <a:pos x="1" y="0"/>
                </a:cxn>
                <a:cxn ang="0">
                  <a:pos x="1" y="2"/>
                </a:cxn>
                <a:cxn ang="0">
                  <a:pos x="1" y="2"/>
                </a:cxn>
                <a:cxn ang="0">
                  <a:pos x="1" y="2"/>
                </a:cxn>
                <a:cxn ang="0">
                  <a:pos x="1" y="3"/>
                </a:cxn>
                <a:cxn ang="0">
                  <a:pos x="1" y="3"/>
                </a:cxn>
                <a:cxn ang="0">
                  <a:pos x="1" y="3"/>
                </a:cxn>
                <a:cxn ang="0">
                  <a:pos x="1" y="5"/>
                </a:cxn>
                <a:cxn ang="0">
                  <a:pos x="3" y="5"/>
                </a:cxn>
                <a:cxn ang="0">
                  <a:pos x="3" y="5"/>
                </a:cxn>
                <a:cxn ang="0">
                  <a:pos x="3" y="5"/>
                </a:cxn>
                <a:cxn ang="0">
                  <a:pos x="3" y="5"/>
                </a:cxn>
                <a:cxn ang="0">
                  <a:pos x="5" y="7"/>
                </a:cxn>
                <a:cxn ang="0">
                  <a:pos x="5" y="7"/>
                </a:cxn>
                <a:cxn ang="0">
                  <a:pos x="5" y="7"/>
                </a:cxn>
                <a:cxn ang="0">
                  <a:pos x="5" y="7"/>
                </a:cxn>
                <a:cxn ang="0">
                  <a:pos x="5" y="7"/>
                </a:cxn>
                <a:cxn ang="0">
                  <a:pos x="5" y="7"/>
                </a:cxn>
                <a:cxn ang="0">
                  <a:pos x="5" y="7"/>
                </a:cxn>
                <a:cxn ang="0">
                  <a:pos x="3" y="7"/>
                </a:cxn>
                <a:cxn ang="0">
                  <a:pos x="3" y="7"/>
                </a:cxn>
                <a:cxn ang="0">
                  <a:pos x="3" y="7"/>
                </a:cxn>
                <a:cxn ang="0">
                  <a:pos x="1" y="7"/>
                </a:cxn>
                <a:cxn ang="0">
                  <a:pos x="1" y="7"/>
                </a:cxn>
                <a:cxn ang="0">
                  <a:pos x="1" y="7"/>
                </a:cxn>
                <a:cxn ang="0">
                  <a:pos x="1" y="7"/>
                </a:cxn>
                <a:cxn ang="0">
                  <a:pos x="1" y="7"/>
                </a:cxn>
                <a:cxn ang="0">
                  <a:pos x="1" y="7"/>
                </a:cxn>
                <a:cxn ang="0">
                  <a:pos x="1" y="7"/>
                </a:cxn>
              </a:cxnLst>
              <a:rect l="0" t="0" r="r" b="b"/>
              <a:pathLst>
                <a:path w="5" h="7">
                  <a:moveTo>
                    <a:pt x="1" y="7"/>
                  </a:moveTo>
                  <a:lnTo>
                    <a:pt x="1" y="7"/>
                  </a:lnTo>
                  <a:lnTo>
                    <a:pt x="0" y="7"/>
                  </a:lnTo>
                  <a:lnTo>
                    <a:pt x="0" y="7"/>
                  </a:lnTo>
                  <a:lnTo>
                    <a:pt x="0" y="7"/>
                  </a:lnTo>
                  <a:lnTo>
                    <a:pt x="0" y="5"/>
                  </a:lnTo>
                  <a:lnTo>
                    <a:pt x="0" y="5"/>
                  </a:lnTo>
                  <a:lnTo>
                    <a:pt x="0" y="5"/>
                  </a:lnTo>
                  <a:lnTo>
                    <a:pt x="0" y="5"/>
                  </a:lnTo>
                  <a:lnTo>
                    <a:pt x="1" y="5"/>
                  </a:lnTo>
                  <a:lnTo>
                    <a:pt x="1" y="5"/>
                  </a:lnTo>
                  <a:lnTo>
                    <a:pt x="1" y="5"/>
                  </a:lnTo>
                  <a:lnTo>
                    <a:pt x="0" y="3"/>
                  </a:lnTo>
                  <a:lnTo>
                    <a:pt x="0" y="3"/>
                  </a:lnTo>
                  <a:lnTo>
                    <a:pt x="0" y="2"/>
                  </a:lnTo>
                  <a:lnTo>
                    <a:pt x="0" y="2"/>
                  </a:lnTo>
                  <a:lnTo>
                    <a:pt x="0" y="0"/>
                  </a:lnTo>
                  <a:lnTo>
                    <a:pt x="0" y="0"/>
                  </a:lnTo>
                  <a:lnTo>
                    <a:pt x="0" y="0"/>
                  </a:lnTo>
                  <a:lnTo>
                    <a:pt x="0" y="0"/>
                  </a:lnTo>
                  <a:lnTo>
                    <a:pt x="0" y="0"/>
                  </a:lnTo>
                  <a:lnTo>
                    <a:pt x="1" y="0"/>
                  </a:lnTo>
                  <a:lnTo>
                    <a:pt x="1" y="0"/>
                  </a:lnTo>
                  <a:lnTo>
                    <a:pt x="1" y="2"/>
                  </a:lnTo>
                  <a:lnTo>
                    <a:pt x="1" y="2"/>
                  </a:lnTo>
                  <a:lnTo>
                    <a:pt x="1" y="2"/>
                  </a:lnTo>
                  <a:lnTo>
                    <a:pt x="1" y="3"/>
                  </a:lnTo>
                  <a:lnTo>
                    <a:pt x="1" y="3"/>
                  </a:lnTo>
                  <a:lnTo>
                    <a:pt x="1" y="3"/>
                  </a:lnTo>
                  <a:lnTo>
                    <a:pt x="1" y="5"/>
                  </a:lnTo>
                  <a:lnTo>
                    <a:pt x="3" y="5"/>
                  </a:lnTo>
                  <a:lnTo>
                    <a:pt x="3" y="5"/>
                  </a:lnTo>
                  <a:lnTo>
                    <a:pt x="3" y="5"/>
                  </a:lnTo>
                  <a:lnTo>
                    <a:pt x="3" y="5"/>
                  </a:lnTo>
                  <a:lnTo>
                    <a:pt x="5" y="7"/>
                  </a:lnTo>
                  <a:lnTo>
                    <a:pt x="5" y="7"/>
                  </a:lnTo>
                  <a:lnTo>
                    <a:pt x="5" y="7"/>
                  </a:lnTo>
                  <a:lnTo>
                    <a:pt x="5" y="7"/>
                  </a:lnTo>
                  <a:lnTo>
                    <a:pt x="5" y="7"/>
                  </a:lnTo>
                  <a:lnTo>
                    <a:pt x="5" y="7"/>
                  </a:lnTo>
                  <a:lnTo>
                    <a:pt x="5" y="7"/>
                  </a:lnTo>
                  <a:lnTo>
                    <a:pt x="3" y="7"/>
                  </a:lnTo>
                  <a:lnTo>
                    <a:pt x="3" y="7"/>
                  </a:lnTo>
                  <a:lnTo>
                    <a:pt x="3" y="7"/>
                  </a:lnTo>
                  <a:lnTo>
                    <a:pt x="1" y="7"/>
                  </a:lnTo>
                  <a:lnTo>
                    <a:pt x="1" y="7"/>
                  </a:lnTo>
                  <a:lnTo>
                    <a:pt x="1" y="7"/>
                  </a:lnTo>
                  <a:lnTo>
                    <a:pt x="1" y="7"/>
                  </a:lnTo>
                  <a:lnTo>
                    <a:pt x="1" y="7"/>
                  </a:lnTo>
                  <a:lnTo>
                    <a:pt x="1" y="7"/>
                  </a:lnTo>
                  <a:lnTo>
                    <a:pt x="1" y="7"/>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00" name="Freeform 776"/>
            <p:cNvSpPr>
              <a:spLocks/>
            </p:cNvSpPr>
            <p:nvPr/>
          </p:nvSpPr>
          <p:spPr bwMode="auto">
            <a:xfrm>
              <a:off x="14010595" y="6022779"/>
              <a:ext cx="5564" cy="9479"/>
            </a:xfrm>
            <a:custGeom>
              <a:avLst/>
              <a:gdLst/>
              <a:ahLst/>
              <a:cxnLst>
                <a:cxn ang="0">
                  <a:pos x="1" y="7"/>
                </a:cxn>
                <a:cxn ang="0">
                  <a:pos x="1" y="7"/>
                </a:cxn>
                <a:cxn ang="0">
                  <a:pos x="0" y="7"/>
                </a:cxn>
                <a:cxn ang="0">
                  <a:pos x="0" y="7"/>
                </a:cxn>
                <a:cxn ang="0">
                  <a:pos x="0" y="7"/>
                </a:cxn>
                <a:cxn ang="0">
                  <a:pos x="0" y="5"/>
                </a:cxn>
                <a:cxn ang="0">
                  <a:pos x="0" y="5"/>
                </a:cxn>
                <a:cxn ang="0">
                  <a:pos x="0" y="5"/>
                </a:cxn>
                <a:cxn ang="0">
                  <a:pos x="0" y="5"/>
                </a:cxn>
                <a:cxn ang="0">
                  <a:pos x="1" y="5"/>
                </a:cxn>
                <a:cxn ang="0">
                  <a:pos x="1" y="5"/>
                </a:cxn>
                <a:cxn ang="0">
                  <a:pos x="1" y="5"/>
                </a:cxn>
                <a:cxn ang="0">
                  <a:pos x="0" y="3"/>
                </a:cxn>
                <a:cxn ang="0">
                  <a:pos x="0" y="3"/>
                </a:cxn>
                <a:cxn ang="0">
                  <a:pos x="0" y="2"/>
                </a:cxn>
                <a:cxn ang="0">
                  <a:pos x="0" y="2"/>
                </a:cxn>
                <a:cxn ang="0">
                  <a:pos x="0" y="0"/>
                </a:cxn>
                <a:cxn ang="0">
                  <a:pos x="0" y="0"/>
                </a:cxn>
                <a:cxn ang="0">
                  <a:pos x="0" y="0"/>
                </a:cxn>
                <a:cxn ang="0">
                  <a:pos x="0" y="0"/>
                </a:cxn>
                <a:cxn ang="0">
                  <a:pos x="0" y="0"/>
                </a:cxn>
                <a:cxn ang="0">
                  <a:pos x="1" y="0"/>
                </a:cxn>
                <a:cxn ang="0">
                  <a:pos x="1" y="0"/>
                </a:cxn>
                <a:cxn ang="0">
                  <a:pos x="1" y="2"/>
                </a:cxn>
                <a:cxn ang="0">
                  <a:pos x="1" y="2"/>
                </a:cxn>
                <a:cxn ang="0">
                  <a:pos x="1" y="2"/>
                </a:cxn>
                <a:cxn ang="0">
                  <a:pos x="1" y="3"/>
                </a:cxn>
                <a:cxn ang="0">
                  <a:pos x="1" y="3"/>
                </a:cxn>
                <a:cxn ang="0">
                  <a:pos x="1" y="3"/>
                </a:cxn>
                <a:cxn ang="0">
                  <a:pos x="1" y="5"/>
                </a:cxn>
                <a:cxn ang="0">
                  <a:pos x="3" y="5"/>
                </a:cxn>
                <a:cxn ang="0">
                  <a:pos x="3" y="5"/>
                </a:cxn>
                <a:cxn ang="0">
                  <a:pos x="3" y="5"/>
                </a:cxn>
                <a:cxn ang="0">
                  <a:pos x="3" y="5"/>
                </a:cxn>
                <a:cxn ang="0">
                  <a:pos x="5" y="7"/>
                </a:cxn>
                <a:cxn ang="0">
                  <a:pos x="5" y="7"/>
                </a:cxn>
                <a:cxn ang="0">
                  <a:pos x="5" y="7"/>
                </a:cxn>
                <a:cxn ang="0">
                  <a:pos x="5" y="7"/>
                </a:cxn>
                <a:cxn ang="0">
                  <a:pos x="5" y="7"/>
                </a:cxn>
                <a:cxn ang="0">
                  <a:pos x="5" y="7"/>
                </a:cxn>
                <a:cxn ang="0">
                  <a:pos x="5" y="7"/>
                </a:cxn>
                <a:cxn ang="0">
                  <a:pos x="3" y="7"/>
                </a:cxn>
                <a:cxn ang="0">
                  <a:pos x="3" y="7"/>
                </a:cxn>
                <a:cxn ang="0">
                  <a:pos x="3" y="7"/>
                </a:cxn>
                <a:cxn ang="0">
                  <a:pos x="1" y="7"/>
                </a:cxn>
                <a:cxn ang="0">
                  <a:pos x="1" y="7"/>
                </a:cxn>
                <a:cxn ang="0">
                  <a:pos x="1" y="7"/>
                </a:cxn>
                <a:cxn ang="0">
                  <a:pos x="1" y="7"/>
                </a:cxn>
                <a:cxn ang="0">
                  <a:pos x="1" y="7"/>
                </a:cxn>
                <a:cxn ang="0">
                  <a:pos x="1" y="7"/>
                </a:cxn>
                <a:cxn ang="0">
                  <a:pos x="1" y="7"/>
                </a:cxn>
              </a:cxnLst>
              <a:rect l="0" t="0" r="r" b="b"/>
              <a:pathLst>
                <a:path w="5" h="7">
                  <a:moveTo>
                    <a:pt x="1" y="7"/>
                  </a:moveTo>
                  <a:lnTo>
                    <a:pt x="1" y="7"/>
                  </a:lnTo>
                  <a:lnTo>
                    <a:pt x="0" y="7"/>
                  </a:lnTo>
                  <a:lnTo>
                    <a:pt x="0" y="7"/>
                  </a:lnTo>
                  <a:lnTo>
                    <a:pt x="0" y="7"/>
                  </a:lnTo>
                  <a:lnTo>
                    <a:pt x="0" y="5"/>
                  </a:lnTo>
                  <a:lnTo>
                    <a:pt x="0" y="5"/>
                  </a:lnTo>
                  <a:lnTo>
                    <a:pt x="0" y="5"/>
                  </a:lnTo>
                  <a:lnTo>
                    <a:pt x="0" y="5"/>
                  </a:lnTo>
                  <a:lnTo>
                    <a:pt x="1" y="5"/>
                  </a:lnTo>
                  <a:lnTo>
                    <a:pt x="1" y="5"/>
                  </a:lnTo>
                  <a:lnTo>
                    <a:pt x="1" y="5"/>
                  </a:lnTo>
                  <a:lnTo>
                    <a:pt x="0" y="3"/>
                  </a:lnTo>
                  <a:lnTo>
                    <a:pt x="0" y="3"/>
                  </a:lnTo>
                  <a:lnTo>
                    <a:pt x="0" y="2"/>
                  </a:lnTo>
                  <a:lnTo>
                    <a:pt x="0" y="2"/>
                  </a:lnTo>
                  <a:lnTo>
                    <a:pt x="0" y="0"/>
                  </a:lnTo>
                  <a:lnTo>
                    <a:pt x="0" y="0"/>
                  </a:lnTo>
                  <a:lnTo>
                    <a:pt x="0" y="0"/>
                  </a:lnTo>
                  <a:lnTo>
                    <a:pt x="0" y="0"/>
                  </a:lnTo>
                  <a:lnTo>
                    <a:pt x="0" y="0"/>
                  </a:lnTo>
                  <a:lnTo>
                    <a:pt x="1" y="0"/>
                  </a:lnTo>
                  <a:lnTo>
                    <a:pt x="1" y="0"/>
                  </a:lnTo>
                  <a:lnTo>
                    <a:pt x="1" y="2"/>
                  </a:lnTo>
                  <a:lnTo>
                    <a:pt x="1" y="2"/>
                  </a:lnTo>
                  <a:lnTo>
                    <a:pt x="1" y="2"/>
                  </a:lnTo>
                  <a:lnTo>
                    <a:pt x="1" y="3"/>
                  </a:lnTo>
                  <a:lnTo>
                    <a:pt x="1" y="3"/>
                  </a:lnTo>
                  <a:lnTo>
                    <a:pt x="1" y="3"/>
                  </a:lnTo>
                  <a:lnTo>
                    <a:pt x="1" y="5"/>
                  </a:lnTo>
                  <a:lnTo>
                    <a:pt x="3" y="5"/>
                  </a:lnTo>
                  <a:lnTo>
                    <a:pt x="3" y="5"/>
                  </a:lnTo>
                  <a:lnTo>
                    <a:pt x="3" y="5"/>
                  </a:lnTo>
                  <a:lnTo>
                    <a:pt x="3" y="5"/>
                  </a:lnTo>
                  <a:lnTo>
                    <a:pt x="5" y="7"/>
                  </a:lnTo>
                  <a:lnTo>
                    <a:pt x="5" y="7"/>
                  </a:lnTo>
                  <a:lnTo>
                    <a:pt x="5" y="7"/>
                  </a:lnTo>
                  <a:lnTo>
                    <a:pt x="5" y="7"/>
                  </a:lnTo>
                  <a:lnTo>
                    <a:pt x="5" y="7"/>
                  </a:lnTo>
                  <a:lnTo>
                    <a:pt x="5" y="7"/>
                  </a:lnTo>
                  <a:lnTo>
                    <a:pt x="5" y="7"/>
                  </a:lnTo>
                  <a:lnTo>
                    <a:pt x="3" y="7"/>
                  </a:lnTo>
                  <a:lnTo>
                    <a:pt x="3" y="7"/>
                  </a:lnTo>
                  <a:lnTo>
                    <a:pt x="3" y="7"/>
                  </a:lnTo>
                  <a:lnTo>
                    <a:pt x="1" y="7"/>
                  </a:lnTo>
                  <a:lnTo>
                    <a:pt x="1" y="7"/>
                  </a:lnTo>
                  <a:lnTo>
                    <a:pt x="1" y="7"/>
                  </a:lnTo>
                  <a:lnTo>
                    <a:pt x="1" y="7"/>
                  </a:lnTo>
                  <a:lnTo>
                    <a:pt x="1" y="7"/>
                  </a:lnTo>
                  <a:lnTo>
                    <a:pt x="1" y="7"/>
                  </a:lnTo>
                  <a:lnTo>
                    <a:pt x="1" y="7"/>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01" name="Freeform 777"/>
            <p:cNvSpPr>
              <a:spLocks/>
            </p:cNvSpPr>
            <p:nvPr/>
          </p:nvSpPr>
          <p:spPr bwMode="auto">
            <a:xfrm>
              <a:off x="14008370" y="6039028"/>
              <a:ext cx="8903" cy="6771"/>
            </a:xfrm>
            <a:custGeom>
              <a:avLst/>
              <a:gdLst/>
              <a:ahLst/>
              <a:cxnLst>
                <a:cxn ang="0">
                  <a:pos x="5" y="0"/>
                </a:cxn>
                <a:cxn ang="0">
                  <a:pos x="5" y="0"/>
                </a:cxn>
                <a:cxn ang="0">
                  <a:pos x="7" y="0"/>
                </a:cxn>
                <a:cxn ang="0">
                  <a:pos x="7" y="0"/>
                </a:cxn>
                <a:cxn ang="0">
                  <a:pos x="7" y="1"/>
                </a:cxn>
                <a:cxn ang="0">
                  <a:pos x="7" y="3"/>
                </a:cxn>
                <a:cxn ang="0">
                  <a:pos x="7" y="3"/>
                </a:cxn>
                <a:cxn ang="0">
                  <a:pos x="7" y="3"/>
                </a:cxn>
                <a:cxn ang="0">
                  <a:pos x="8" y="3"/>
                </a:cxn>
                <a:cxn ang="0">
                  <a:pos x="8" y="5"/>
                </a:cxn>
                <a:cxn ang="0">
                  <a:pos x="8" y="5"/>
                </a:cxn>
                <a:cxn ang="0">
                  <a:pos x="8" y="5"/>
                </a:cxn>
                <a:cxn ang="0">
                  <a:pos x="8" y="5"/>
                </a:cxn>
                <a:cxn ang="0">
                  <a:pos x="8" y="5"/>
                </a:cxn>
                <a:cxn ang="0">
                  <a:pos x="7" y="5"/>
                </a:cxn>
                <a:cxn ang="0">
                  <a:pos x="7" y="5"/>
                </a:cxn>
                <a:cxn ang="0">
                  <a:pos x="7" y="5"/>
                </a:cxn>
                <a:cxn ang="0">
                  <a:pos x="7" y="5"/>
                </a:cxn>
                <a:cxn ang="0">
                  <a:pos x="5" y="5"/>
                </a:cxn>
                <a:cxn ang="0">
                  <a:pos x="5" y="5"/>
                </a:cxn>
                <a:cxn ang="0">
                  <a:pos x="3" y="5"/>
                </a:cxn>
                <a:cxn ang="0">
                  <a:pos x="3" y="3"/>
                </a:cxn>
                <a:cxn ang="0">
                  <a:pos x="3" y="3"/>
                </a:cxn>
                <a:cxn ang="0">
                  <a:pos x="3" y="3"/>
                </a:cxn>
                <a:cxn ang="0">
                  <a:pos x="3" y="3"/>
                </a:cxn>
                <a:cxn ang="0">
                  <a:pos x="3" y="1"/>
                </a:cxn>
                <a:cxn ang="0">
                  <a:pos x="2" y="1"/>
                </a:cxn>
                <a:cxn ang="0">
                  <a:pos x="2" y="0"/>
                </a:cxn>
                <a:cxn ang="0">
                  <a:pos x="2" y="0"/>
                </a:cxn>
                <a:cxn ang="0">
                  <a:pos x="0" y="0"/>
                </a:cxn>
                <a:cxn ang="0">
                  <a:pos x="2" y="0"/>
                </a:cxn>
                <a:cxn ang="0">
                  <a:pos x="3" y="0"/>
                </a:cxn>
                <a:cxn ang="0">
                  <a:pos x="3" y="0"/>
                </a:cxn>
              </a:cxnLst>
              <a:rect l="0" t="0" r="r" b="b"/>
              <a:pathLst>
                <a:path w="8" h="5">
                  <a:moveTo>
                    <a:pt x="3" y="0"/>
                  </a:moveTo>
                  <a:lnTo>
                    <a:pt x="5" y="0"/>
                  </a:lnTo>
                  <a:lnTo>
                    <a:pt x="5" y="0"/>
                  </a:lnTo>
                  <a:lnTo>
                    <a:pt x="5" y="0"/>
                  </a:lnTo>
                  <a:lnTo>
                    <a:pt x="7" y="0"/>
                  </a:lnTo>
                  <a:lnTo>
                    <a:pt x="7" y="0"/>
                  </a:lnTo>
                  <a:lnTo>
                    <a:pt x="7" y="0"/>
                  </a:lnTo>
                  <a:lnTo>
                    <a:pt x="7" y="0"/>
                  </a:lnTo>
                  <a:lnTo>
                    <a:pt x="7" y="1"/>
                  </a:lnTo>
                  <a:lnTo>
                    <a:pt x="7" y="1"/>
                  </a:lnTo>
                  <a:lnTo>
                    <a:pt x="7" y="1"/>
                  </a:lnTo>
                  <a:lnTo>
                    <a:pt x="7" y="3"/>
                  </a:lnTo>
                  <a:lnTo>
                    <a:pt x="7" y="3"/>
                  </a:lnTo>
                  <a:lnTo>
                    <a:pt x="7" y="3"/>
                  </a:lnTo>
                  <a:lnTo>
                    <a:pt x="7" y="3"/>
                  </a:lnTo>
                  <a:lnTo>
                    <a:pt x="7" y="3"/>
                  </a:lnTo>
                  <a:lnTo>
                    <a:pt x="7" y="3"/>
                  </a:lnTo>
                  <a:lnTo>
                    <a:pt x="8" y="3"/>
                  </a:lnTo>
                  <a:lnTo>
                    <a:pt x="8" y="5"/>
                  </a:lnTo>
                  <a:lnTo>
                    <a:pt x="8" y="5"/>
                  </a:lnTo>
                  <a:lnTo>
                    <a:pt x="8" y="5"/>
                  </a:lnTo>
                  <a:lnTo>
                    <a:pt x="8" y="5"/>
                  </a:lnTo>
                  <a:lnTo>
                    <a:pt x="8" y="5"/>
                  </a:lnTo>
                  <a:lnTo>
                    <a:pt x="8" y="5"/>
                  </a:lnTo>
                  <a:lnTo>
                    <a:pt x="8" y="5"/>
                  </a:lnTo>
                  <a:lnTo>
                    <a:pt x="8" y="5"/>
                  </a:lnTo>
                  <a:lnTo>
                    <a:pt x="8" y="5"/>
                  </a:lnTo>
                  <a:lnTo>
                    <a:pt x="8" y="5"/>
                  </a:lnTo>
                  <a:lnTo>
                    <a:pt x="7" y="5"/>
                  </a:lnTo>
                  <a:lnTo>
                    <a:pt x="7" y="5"/>
                  </a:lnTo>
                  <a:lnTo>
                    <a:pt x="7" y="5"/>
                  </a:lnTo>
                  <a:lnTo>
                    <a:pt x="7" y="5"/>
                  </a:lnTo>
                  <a:lnTo>
                    <a:pt x="7" y="5"/>
                  </a:lnTo>
                  <a:lnTo>
                    <a:pt x="7" y="5"/>
                  </a:lnTo>
                  <a:lnTo>
                    <a:pt x="7" y="5"/>
                  </a:lnTo>
                  <a:lnTo>
                    <a:pt x="7" y="5"/>
                  </a:lnTo>
                  <a:lnTo>
                    <a:pt x="5" y="5"/>
                  </a:lnTo>
                  <a:lnTo>
                    <a:pt x="5" y="5"/>
                  </a:lnTo>
                  <a:lnTo>
                    <a:pt x="5" y="5"/>
                  </a:lnTo>
                  <a:lnTo>
                    <a:pt x="5" y="5"/>
                  </a:lnTo>
                  <a:lnTo>
                    <a:pt x="5" y="5"/>
                  </a:lnTo>
                  <a:lnTo>
                    <a:pt x="3" y="5"/>
                  </a:lnTo>
                  <a:lnTo>
                    <a:pt x="3" y="3"/>
                  </a:lnTo>
                  <a:lnTo>
                    <a:pt x="3" y="3"/>
                  </a:lnTo>
                  <a:lnTo>
                    <a:pt x="3" y="3"/>
                  </a:lnTo>
                  <a:lnTo>
                    <a:pt x="3" y="3"/>
                  </a:lnTo>
                  <a:lnTo>
                    <a:pt x="3" y="3"/>
                  </a:lnTo>
                  <a:lnTo>
                    <a:pt x="3" y="3"/>
                  </a:lnTo>
                  <a:lnTo>
                    <a:pt x="3" y="3"/>
                  </a:lnTo>
                  <a:lnTo>
                    <a:pt x="3" y="3"/>
                  </a:lnTo>
                  <a:lnTo>
                    <a:pt x="3" y="3"/>
                  </a:lnTo>
                  <a:lnTo>
                    <a:pt x="3" y="1"/>
                  </a:lnTo>
                  <a:lnTo>
                    <a:pt x="3" y="1"/>
                  </a:lnTo>
                  <a:lnTo>
                    <a:pt x="2" y="1"/>
                  </a:lnTo>
                  <a:lnTo>
                    <a:pt x="2" y="0"/>
                  </a:lnTo>
                  <a:lnTo>
                    <a:pt x="2" y="0"/>
                  </a:lnTo>
                  <a:lnTo>
                    <a:pt x="2" y="0"/>
                  </a:lnTo>
                  <a:lnTo>
                    <a:pt x="2" y="0"/>
                  </a:lnTo>
                  <a:lnTo>
                    <a:pt x="0" y="0"/>
                  </a:lnTo>
                  <a:lnTo>
                    <a:pt x="0" y="0"/>
                  </a:lnTo>
                  <a:lnTo>
                    <a:pt x="2" y="0"/>
                  </a:lnTo>
                  <a:lnTo>
                    <a:pt x="2" y="0"/>
                  </a:lnTo>
                  <a:lnTo>
                    <a:pt x="3" y="0"/>
                  </a:lnTo>
                  <a:lnTo>
                    <a:pt x="3" y="0"/>
                  </a:lnTo>
                  <a:lnTo>
                    <a:pt x="3" y="0"/>
                  </a:lnTo>
                  <a:lnTo>
                    <a:pt x="3" y="0"/>
                  </a:lnTo>
                  <a:lnTo>
                    <a:pt x="3" y="0"/>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02" name="Freeform 778"/>
            <p:cNvSpPr>
              <a:spLocks/>
            </p:cNvSpPr>
            <p:nvPr/>
          </p:nvSpPr>
          <p:spPr bwMode="auto">
            <a:xfrm>
              <a:off x="14008370" y="6039028"/>
              <a:ext cx="8903" cy="6771"/>
            </a:xfrm>
            <a:custGeom>
              <a:avLst/>
              <a:gdLst/>
              <a:ahLst/>
              <a:cxnLst>
                <a:cxn ang="0">
                  <a:pos x="5" y="0"/>
                </a:cxn>
                <a:cxn ang="0">
                  <a:pos x="5" y="0"/>
                </a:cxn>
                <a:cxn ang="0">
                  <a:pos x="7" y="0"/>
                </a:cxn>
                <a:cxn ang="0">
                  <a:pos x="7" y="0"/>
                </a:cxn>
                <a:cxn ang="0">
                  <a:pos x="7" y="1"/>
                </a:cxn>
                <a:cxn ang="0">
                  <a:pos x="7" y="3"/>
                </a:cxn>
                <a:cxn ang="0">
                  <a:pos x="7" y="3"/>
                </a:cxn>
                <a:cxn ang="0">
                  <a:pos x="7" y="3"/>
                </a:cxn>
                <a:cxn ang="0">
                  <a:pos x="8" y="3"/>
                </a:cxn>
                <a:cxn ang="0">
                  <a:pos x="8" y="5"/>
                </a:cxn>
                <a:cxn ang="0">
                  <a:pos x="8" y="5"/>
                </a:cxn>
                <a:cxn ang="0">
                  <a:pos x="8" y="5"/>
                </a:cxn>
                <a:cxn ang="0">
                  <a:pos x="8" y="5"/>
                </a:cxn>
                <a:cxn ang="0">
                  <a:pos x="8" y="5"/>
                </a:cxn>
                <a:cxn ang="0">
                  <a:pos x="7" y="5"/>
                </a:cxn>
                <a:cxn ang="0">
                  <a:pos x="7" y="5"/>
                </a:cxn>
                <a:cxn ang="0">
                  <a:pos x="7" y="5"/>
                </a:cxn>
                <a:cxn ang="0">
                  <a:pos x="7" y="5"/>
                </a:cxn>
                <a:cxn ang="0">
                  <a:pos x="5" y="5"/>
                </a:cxn>
                <a:cxn ang="0">
                  <a:pos x="5" y="5"/>
                </a:cxn>
                <a:cxn ang="0">
                  <a:pos x="3" y="5"/>
                </a:cxn>
                <a:cxn ang="0">
                  <a:pos x="3" y="3"/>
                </a:cxn>
                <a:cxn ang="0">
                  <a:pos x="3" y="3"/>
                </a:cxn>
                <a:cxn ang="0">
                  <a:pos x="3" y="3"/>
                </a:cxn>
                <a:cxn ang="0">
                  <a:pos x="3" y="3"/>
                </a:cxn>
                <a:cxn ang="0">
                  <a:pos x="3" y="1"/>
                </a:cxn>
                <a:cxn ang="0">
                  <a:pos x="2" y="1"/>
                </a:cxn>
                <a:cxn ang="0">
                  <a:pos x="2" y="0"/>
                </a:cxn>
                <a:cxn ang="0">
                  <a:pos x="2" y="0"/>
                </a:cxn>
                <a:cxn ang="0">
                  <a:pos x="0" y="0"/>
                </a:cxn>
                <a:cxn ang="0">
                  <a:pos x="2" y="0"/>
                </a:cxn>
                <a:cxn ang="0">
                  <a:pos x="3" y="0"/>
                </a:cxn>
                <a:cxn ang="0">
                  <a:pos x="3" y="0"/>
                </a:cxn>
              </a:cxnLst>
              <a:rect l="0" t="0" r="r" b="b"/>
              <a:pathLst>
                <a:path w="8" h="5">
                  <a:moveTo>
                    <a:pt x="3" y="0"/>
                  </a:moveTo>
                  <a:lnTo>
                    <a:pt x="5" y="0"/>
                  </a:lnTo>
                  <a:lnTo>
                    <a:pt x="5" y="0"/>
                  </a:lnTo>
                  <a:lnTo>
                    <a:pt x="5" y="0"/>
                  </a:lnTo>
                  <a:lnTo>
                    <a:pt x="7" y="0"/>
                  </a:lnTo>
                  <a:lnTo>
                    <a:pt x="7" y="0"/>
                  </a:lnTo>
                  <a:lnTo>
                    <a:pt x="7" y="0"/>
                  </a:lnTo>
                  <a:lnTo>
                    <a:pt x="7" y="0"/>
                  </a:lnTo>
                  <a:lnTo>
                    <a:pt x="7" y="1"/>
                  </a:lnTo>
                  <a:lnTo>
                    <a:pt x="7" y="1"/>
                  </a:lnTo>
                  <a:lnTo>
                    <a:pt x="7" y="1"/>
                  </a:lnTo>
                  <a:lnTo>
                    <a:pt x="7" y="3"/>
                  </a:lnTo>
                  <a:lnTo>
                    <a:pt x="7" y="3"/>
                  </a:lnTo>
                  <a:lnTo>
                    <a:pt x="7" y="3"/>
                  </a:lnTo>
                  <a:lnTo>
                    <a:pt x="7" y="3"/>
                  </a:lnTo>
                  <a:lnTo>
                    <a:pt x="7" y="3"/>
                  </a:lnTo>
                  <a:lnTo>
                    <a:pt x="7" y="3"/>
                  </a:lnTo>
                  <a:lnTo>
                    <a:pt x="8" y="3"/>
                  </a:lnTo>
                  <a:lnTo>
                    <a:pt x="8" y="5"/>
                  </a:lnTo>
                  <a:lnTo>
                    <a:pt x="8" y="5"/>
                  </a:lnTo>
                  <a:lnTo>
                    <a:pt x="8" y="5"/>
                  </a:lnTo>
                  <a:lnTo>
                    <a:pt x="8" y="5"/>
                  </a:lnTo>
                  <a:lnTo>
                    <a:pt x="8" y="5"/>
                  </a:lnTo>
                  <a:lnTo>
                    <a:pt x="8" y="5"/>
                  </a:lnTo>
                  <a:lnTo>
                    <a:pt x="8" y="5"/>
                  </a:lnTo>
                  <a:lnTo>
                    <a:pt x="8" y="5"/>
                  </a:lnTo>
                  <a:lnTo>
                    <a:pt x="8" y="5"/>
                  </a:lnTo>
                  <a:lnTo>
                    <a:pt x="8" y="5"/>
                  </a:lnTo>
                  <a:lnTo>
                    <a:pt x="7" y="5"/>
                  </a:lnTo>
                  <a:lnTo>
                    <a:pt x="7" y="5"/>
                  </a:lnTo>
                  <a:lnTo>
                    <a:pt x="7" y="5"/>
                  </a:lnTo>
                  <a:lnTo>
                    <a:pt x="7" y="5"/>
                  </a:lnTo>
                  <a:lnTo>
                    <a:pt x="7" y="5"/>
                  </a:lnTo>
                  <a:lnTo>
                    <a:pt x="7" y="5"/>
                  </a:lnTo>
                  <a:lnTo>
                    <a:pt x="7" y="5"/>
                  </a:lnTo>
                  <a:lnTo>
                    <a:pt x="7" y="5"/>
                  </a:lnTo>
                  <a:lnTo>
                    <a:pt x="5" y="5"/>
                  </a:lnTo>
                  <a:lnTo>
                    <a:pt x="5" y="5"/>
                  </a:lnTo>
                  <a:lnTo>
                    <a:pt x="5" y="5"/>
                  </a:lnTo>
                  <a:lnTo>
                    <a:pt x="5" y="5"/>
                  </a:lnTo>
                  <a:lnTo>
                    <a:pt x="5" y="5"/>
                  </a:lnTo>
                  <a:lnTo>
                    <a:pt x="3" y="5"/>
                  </a:lnTo>
                  <a:lnTo>
                    <a:pt x="3" y="3"/>
                  </a:lnTo>
                  <a:lnTo>
                    <a:pt x="3" y="3"/>
                  </a:lnTo>
                  <a:lnTo>
                    <a:pt x="3" y="3"/>
                  </a:lnTo>
                  <a:lnTo>
                    <a:pt x="3" y="3"/>
                  </a:lnTo>
                  <a:lnTo>
                    <a:pt x="3" y="3"/>
                  </a:lnTo>
                  <a:lnTo>
                    <a:pt x="3" y="3"/>
                  </a:lnTo>
                  <a:lnTo>
                    <a:pt x="3" y="3"/>
                  </a:lnTo>
                  <a:lnTo>
                    <a:pt x="3" y="3"/>
                  </a:lnTo>
                  <a:lnTo>
                    <a:pt x="3" y="3"/>
                  </a:lnTo>
                  <a:lnTo>
                    <a:pt x="3" y="1"/>
                  </a:lnTo>
                  <a:lnTo>
                    <a:pt x="3" y="1"/>
                  </a:lnTo>
                  <a:lnTo>
                    <a:pt x="2" y="1"/>
                  </a:lnTo>
                  <a:lnTo>
                    <a:pt x="2" y="0"/>
                  </a:lnTo>
                  <a:lnTo>
                    <a:pt x="2" y="0"/>
                  </a:lnTo>
                  <a:lnTo>
                    <a:pt x="2" y="0"/>
                  </a:lnTo>
                  <a:lnTo>
                    <a:pt x="2" y="0"/>
                  </a:lnTo>
                  <a:lnTo>
                    <a:pt x="0" y="0"/>
                  </a:lnTo>
                  <a:lnTo>
                    <a:pt x="0" y="0"/>
                  </a:lnTo>
                  <a:lnTo>
                    <a:pt x="2" y="0"/>
                  </a:lnTo>
                  <a:lnTo>
                    <a:pt x="2" y="0"/>
                  </a:lnTo>
                  <a:lnTo>
                    <a:pt x="3" y="0"/>
                  </a:lnTo>
                  <a:lnTo>
                    <a:pt x="3" y="0"/>
                  </a:lnTo>
                  <a:lnTo>
                    <a:pt x="3" y="0"/>
                  </a:lnTo>
                  <a:lnTo>
                    <a:pt x="3" y="0"/>
                  </a:lnTo>
                  <a:lnTo>
                    <a:pt x="3" y="0"/>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03" name="Freeform 779"/>
            <p:cNvSpPr>
              <a:spLocks/>
            </p:cNvSpPr>
            <p:nvPr/>
          </p:nvSpPr>
          <p:spPr bwMode="auto">
            <a:xfrm>
              <a:off x="14036191" y="6083714"/>
              <a:ext cx="7790" cy="10833"/>
            </a:xfrm>
            <a:custGeom>
              <a:avLst/>
              <a:gdLst/>
              <a:ahLst/>
              <a:cxnLst>
                <a:cxn ang="0">
                  <a:pos x="3" y="6"/>
                </a:cxn>
                <a:cxn ang="0">
                  <a:pos x="3" y="6"/>
                </a:cxn>
                <a:cxn ang="0">
                  <a:pos x="2" y="6"/>
                </a:cxn>
                <a:cxn ang="0">
                  <a:pos x="2" y="5"/>
                </a:cxn>
                <a:cxn ang="0">
                  <a:pos x="2" y="5"/>
                </a:cxn>
                <a:cxn ang="0">
                  <a:pos x="2" y="3"/>
                </a:cxn>
                <a:cxn ang="0">
                  <a:pos x="2" y="3"/>
                </a:cxn>
                <a:cxn ang="0">
                  <a:pos x="2" y="3"/>
                </a:cxn>
                <a:cxn ang="0">
                  <a:pos x="2" y="3"/>
                </a:cxn>
                <a:cxn ang="0">
                  <a:pos x="2" y="3"/>
                </a:cxn>
                <a:cxn ang="0">
                  <a:pos x="2" y="3"/>
                </a:cxn>
                <a:cxn ang="0">
                  <a:pos x="0" y="3"/>
                </a:cxn>
                <a:cxn ang="0">
                  <a:pos x="0" y="3"/>
                </a:cxn>
                <a:cxn ang="0">
                  <a:pos x="0" y="1"/>
                </a:cxn>
                <a:cxn ang="0">
                  <a:pos x="0" y="1"/>
                </a:cxn>
                <a:cxn ang="0">
                  <a:pos x="0" y="1"/>
                </a:cxn>
                <a:cxn ang="0">
                  <a:pos x="0" y="0"/>
                </a:cxn>
                <a:cxn ang="0">
                  <a:pos x="2" y="0"/>
                </a:cxn>
                <a:cxn ang="0">
                  <a:pos x="2" y="0"/>
                </a:cxn>
                <a:cxn ang="0">
                  <a:pos x="2" y="0"/>
                </a:cxn>
                <a:cxn ang="0">
                  <a:pos x="3" y="0"/>
                </a:cxn>
                <a:cxn ang="0">
                  <a:pos x="3" y="0"/>
                </a:cxn>
                <a:cxn ang="0">
                  <a:pos x="3" y="1"/>
                </a:cxn>
                <a:cxn ang="0">
                  <a:pos x="3" y="1"/>
                </a:cxn>
                <a:cxn ang="0">
                  <a:pos x="3" y="1"/>
                </a:cxn>
                <a:cxn ang="0">
                  <a:pos x="3" y="3"/>
                </a:cxn>
                <a:cxn ang="0">
                  <a:pos x="3" y="3"/>
                </a:cxn>
                <a:cxn ang="0">
                  <a:pos x="3" y="3"/>
                </a:cxn>
                <a:cxn ang="0">
                  <a:pos x="3" y="3"/>
                </a:cxn>
                <a:cxn ang="0">
                  <a:pos x="3" y="3"/>
                </a:cxn>
                <a:cxn ang="0">
                  <a:pos x="5" y="3"/>
                </a:cxn>
                <a:cxn ang="0">
                  <a:pos x="5" y="3"/>
                </a:cxn>
                <a:cxn ang="0">
                  <a:pos x="5" y="3"/>
                </a:cxn>
                <a:cxn ang="0">
                  <a:pos x="5" y="3"/>
                </a:cxn>
                <a:cxn ang="0">
                  <a:pos x="7" y="3"/>
                </a:cxn>
                <a:cxn ang="0">
                  <a:pos x="7" y="3"/>
                </a:cxn>
                <a:cxn ang="0">
                  <a:pos x="7" y="5"/>
                </a:cxn>
                <a:cxn ang="0">
                  <a:pos x="7" y="5"/>
                </a:cxn>
                <a:cxn ang="0">
                  <a:pos x="7" y="5"/>
                </a:cxn>
                <a:cxn ang="0">
                  <a:pos x="7" y="5"/>
                </a:cxn>
                <a:cxn ang="0">
                  <a:pos x="7" y="6"/>
                </a:cxn>
                <a:cxn ang="0">
                  <a:pos x="7" y="6"/>
                </a:cxn>
                <a:cxn ang="0">
                  <a:pos x="7" y="6"/>
                </a:cxn>
                <a:cxn ang="0">
                  <a:pos x="7" y="6"/>
                </a:cxn>
                <a:cxn ang="0">
                  <a:pos x="7" y="8"/>
                </a:cxn>
                <a:cxn ang="0">
                  <a:pos x="7" y="8"/>
                </a:cxn>
                <a:cxn ang="0">
                  <a:pos x="7" y="8"/>
                </a:cxn>
                <a:cxn ang="0">
                  <a:pos x="7" y="8"/>
                </a:cxn>
                <a:cxn ang="0">
                  <a:pos x="5" y="8"/>
                </a:cxn>
                <a:cxn ang="0">
                  <a:pos x="5" y="8"/>
                </a:cxn>
                <a:cxn ang="0">
                  <a:pos x="5" y="8"/>
                </a:cxn>
                <a:cxn ang="0">
                  <a:pos x="3" y="8"/>
                </a:cxn>
                <a:cxn ang="0">
                  <a:pos x="3" y="8"/>
                </a:cxn>
                <a:cxn ang="0">
                  <a:pos x="3" y="6"/>
                </a:cxn>
                <a:cxn ang="0">
                  <a:pos x="3" y="6"/>
                </a:cxn>
              </a:cxnLst>
              <a:rect l="0" t="0" r="r" b="b"/>
              <a:pathLst>
                <a:path w="7" h="8">
                  <a:moveTo>
                    <a:pt x="3" y="6"/>
                  </a:moveTo>
                  <a:lnTo>
                    <a:pt x="3" y="6"/>
                  </a:lnTo>
                  <a:lnTo>
                    <a:pt x="2" y="6"/>
                  </a:lnTo>
                  <a:lnTo>
                    <a:pt x="2" y="5"/>
                  </a:lnTo>
                  <a:lnTo>
                    <a:pt x="2" y="5"/>
                  </a:lnTo>
                  <a:lnTo>
                    <a:pt x="2" y="3"/>
                  </a:lnTo>
                  <a:lnTo>
                    <a:pt x="2" y="3"/>
                  </a:lnTo>
                  <a:lnTo>
                    <a:pt x="2" y="3"/>
                  </a:lnTo>
                  <a:lnTo>
                    <a:pt x="2" y="3"/>
                  </a:lnTo>
                  <a:lnTo>
                    <a:pt x="2" y="3"/>
                  </a:lnTo>
                  <a:lnTo>
                    <a:pt x="2" y="3"/>
                  </a:lnTo>
                  <a:lnTo>
                    <a:pt x="0" y="3"/>
                  </a:lnTo>
                  <a:lnTo>
                    <a:pt x="0" y="3"/>
                  </a:lnTo>
                  <a:lnTo>
                    <a:pt x="0" y="1"/>
                  </a:lnTo>
                  <a:lnTo>
                    <a:pt x="0" y="1"/>
                  </a:lnTo>
                  <a:lnTo>
                    <a:pt x="0" y="1"/>
                  </a:lnTo>
                  <a:lnTo>
                    <a:pt x="0" y="0"/>
                  </a:lnTo>
                  <a:lnTo>
                    <a:pt x="2" y="0"/>
                  </a:lnTo>
                  <a:lnTo>
                    <a:pt x="2" y="0"/>
                  </a:lnTo>
                  <a:lnTo>
                    <a:pt x="2" y="0"/>
                  </a:lnTo>
                  <a:lnTo>
                    <a:pt x="3" y="0"/>
                  </a:lnTo>
                  <a:lnTo>
                    <a:pt x="3" y="0"/>
                  </a:lnTo>
                  <a:lnTo>
                    <a:pt x="3" y="1"/>
                  </a:lnTo>
                  <a:lnTo>
                    <a:pt x="3" y="1"/>
                  </a:lnTo>
                  <a:lnTo>
                    <a:pt x="3" y="1"/>
                  </a:lnTo>
                  <a:lnTo>
                    <a:pt x="3" y="3"/>
                  </a:lnTo>
                  <a:lnTo>
                    <a:pt x="3" y="3"/>
                  </a:lnTo>
                  <a:lnTo>
                    <a:pt x="3" y="3"/>
                  </a:lnTo>
                  <a:lnTo>
                    <a:pt x="3" y="3"/>
                  </a:lnTo>
                  <a:lnTo>
                    <a:pt x="3" y="3"/>
                  </a:lnTo>
                  <a:lnTo>
                    <a:pt x="5" y="3"/>
                  </a:lnTo>
                  <a:lnTo>
                    <a:pt x="5" y="3"/>
                  </a:lnTo>
                  <a:lnTo>
                    <a:pt x="5" y="3"/>
                  </a:lnTo>
                  <a:lnTo>
                    <a:pt x="5" y="3"/>
                  </a:lnTo>
                  <a:lnTo>
                    <a:pt x="7" y="3"/>
                  </a:lnTo>
                  <a:lnTo>
                    <a:pt x="7" y="3"/>
                  </a:lnTo>
                  <a:lnTo>
                    <a:pt x="7" y="5"/>
                  </a:lnTo>
                  <a:lnTo>
                    <a:pt x="7" y="5"/>
                  </a:lnTo>
                  <a:lnTo>
                    <a:pt x="7" y="5"/>
                  </a:lnTo>
                  <a:lnTo>
                    <a:pt x="7" y="5"/>
                  </a:lnTo>
                  <a:lnTo>
                    <a:pt x="7" y="6"/>
                  </a:lnTo>
                  <a:lnTo>
                    <a:pt x="7" y="6"/>
                  </a:lnTo>
                  <a:lnTo>
                    <a:pt x="7" y="6"/>
                  </a:lnTo>
                  <a:lnTo>
                    <a:pt x="7" y="6"/>
                  </a:lnTo>
                  <a:lnTo>
                    <a:pt x="7" y="8"/>
                  </a:lnTo>
                  <a:lnTo>
                    <a:pt x="7" y="8"/>
                  </a:lnTo>
                  <a:lnTo>
                    <a:pt x="7" y="8"/>
                  </a:lnTo>
                  <a:lnTo>
                    <a:pt x="7" y="8"/>
                  </a:lnTo>
                  <a:lnTo>
                    <a:pt x="5" y="8"/>
                  </a:lnTo>
                  <a:lnTo>
                    <a:pt x="5" y="8"/>
                  </a:lnTo>
                  <a:lnTo>
                    <a:pt x="5" y="8"/>
                  </a:lnTo>
                  <a:lnTo>
                    <a:pt x="3" y="8"/>
                  </a:lnTo>
                  <a:lnTo>
                    <a:pt x="3" y="8"/>
                  </a:lnTo>
                  <a:lnTo>
                    <a:pt x="3" y="6"/>
                  </a:lnTo>
                  <a:lnTo>
                    <a:pt x="3" y="6"/>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04" name="Freeform 780"/>
            <p:cNvSpPr>
              <a:spLocks/>
            </p:cNvSpPr>
            <p:nvPr/>
          </p:nvSpPr>
          <p:spPr bwMode="auto">
            <a:xfrm>
              <a:off x="14036191" y="6083714"/>
              <a:ext cx="7790" cy="10833"/>
            </a:xfrm>
            <a:custGeom>
              <a:avLst/>
              <a:gdLst/>
              <a:ahLst/>
              <a:cxnLst>
                <a:cxn ang="0">
                  <a:pos x="3" y="6"/>
                </a:cxn>
                <a:cxn ang="0">
                  <a:pos x="3" y="6"/>
                </a:cxn>
                <a:cxn ang="0">
                  <a:pos x="2" y="6"/>
                </a:cxn>
                <a:cxn ang="0">
                  <a:pos x="2" y="5"/>
                </a:cxn>
                <a:cxn ang="0">
                  <a:pos x="2" y="5"/>
                </a:cxn>
                <a:cxn ang="0">
                  <a:pos x="2" y="3"/>
                </a:cxn>
                <a:cxn ang="0">
                  <a:pos x="2" y="3"/>
                </a:cxn>
                <a:cxn ang="0">
                  <a:pos x="2" y="3"/>
                </a:cxn>
                <a:cxn ang="0">
                  <a:pos x="2" y="3"/>
                </a:cxn>
                <a:cxn ang="0">
                  <a:pos x="2" y="3"/>
                </a:cxn>
                <a:cxn ang="0">
                  <a:pos x="2" y="3"/>
                </a:cxn>
                <a:cxn ang="0">
                  <a:pos x="0" y="3"/>
                </a:cxn>
                <a:cxn ang="0">
                  <a:pos x="0" y="3"/>
                </a:cxn>
                <a:cxn ang="0">
                  <a:pos x="0" y="1"/>
                </a:cxn>
                <a:cxn ang="0">
                  <a:pos x="0" y="1"/>
                </a:cxn>
                <a:cxn ang="0">
                  <a:pos x="0" y="1"/>
                </a:cxn>
                <a:cxn ang="0">
                  <a:pos x="0" y="0"/>
                </a:cxn>
                <a:cxn ang="0">
                  <a:pos x="2" y="0"/>
                </a:cxn>
                <a:cxn ang="0">
                  <a:pos x="2" y="0"/>
                </a:cxn>
                <a:cxn ang="0">
                  <a:pos x="2" y="0"/>
                </a:cxn>
                <a:cxn ang="0">
                  <a:pos x="3" y="0"/>
                </a:cxn>
                <a:cxn ang="0">
                  <a:pos x="3" y="0"/>
                </a:cxn>
                <a:cxn ang="0">
                  <a:pos x="3" y="1"/>
                </a:cxn>
                <a:cxn ang="0">
                  <a:pos x="3" y="1"/>
                </a:cxn>
                <a:cxn ang="0">
                  <a:pos x="3" y="1"/>
                </a:cxn>
                <a:cxn ang="0">
                  <a:pos x="3" y="3"/>
                </a:cxn>
                <a:cxn ang="0">
                  <a:pos x="3" y="3"/>
                </a:cxn>
                <a:cxn ang="0">
                  <a:pos x="3" y="3"/>
                </a:cxn>
                <a:cxn ang="0">
                  <a:pos x="3" y="3"/>
                </a:cxn>
                <a:cxn ang="0">
                  <a:pos x="3" y="3"/>
                </a:cxn>
                <a:cxn ang="0">
                  <a:pos x="5" y="3"/>
                </a:cxn>
                <a:cxn ang="0">
                  <a:pos x="5" y="3"/>
                </a:cxn>
                <a:cxn ang="0">
                  <a:pos x="5" y="3"/>
                </a:cxn>
                <a:cxn ang="0">
                  <a:pos x="5" y="3"/>
                </a:cxn>
                <a:cxn ang="0">
                  <a:pos x="7" y="3"/>
                </a:cxn>
                <a:cxn ang="0">
                  <a:pos x="7" y="3"/>
                </a:cxn>
                <a:cxn ang="0">
                  <a:pos x="7" y="5"/>
                </a:cxn>
                <a:cxn ang="0">
                  <a:pos x="7" y="5"/>
                </a:cxn>
                <a:cxn ang="0">
                  <a:pos x="7" y="5"/>
                </a:cxn>
                <a:cxn ang="0">
                  <a:pos x="7" y="5"/>
                </a:cxn>
                <a:cxn ang="0">
                  <a:pos x="7" y="6"/>
                </a:cxn>
                <a:cxn ang="0">
                  <a:pos x="7" y="6"/>
                </a:cxn>
                <a:cxn ang="0">
                  <a:pos x="7" y="6"/>
                </a:cxn>
                <a:cxn ang="0">
                  <a:pos x="7" y="6"/>
                </a:cxn>
                <a:cxn ang="0">
                  <a:pos x="7" y="8"/>
                </a:cxn>
                <a:cxn ang="0">
                  <a:pos x="7" y="8"/>
                </a:cxn>
                <a:cxn ang="0">
                  <a:pos x="7" y="8"/>
                </a:cxn>
                <a:cxn ang="0">
                  <a:pos x="7" y="8"/>
                </a:cxn>
                <a:cxn ang="0">
                  <a:pos x="5" y="8"/>
                </a:cxn>
                <a:cxn ang="0">
                  <a:pos x="5" y="8"/>
                </a:cxn>
                <a:cxn ang="0">
                  <a:pos x="5" y="8"/>
                </a:cxn>
                <a:cxn ang="0">
                  <a:pos x="3" y="8"/>
                </a:cxn>
                <a:cxn ang="0">
                  <a:pos x="3" y="8"/>
                </a:cxn>
                <a:cxn ang="0">
                  <a:pos x="3" y="6"/>
                </a:cxn>
                <a:cxn ang="0">
                  <a:pos x="3" y="6"/>
                </a:cxn>
              </a:cxnLst>
              <a:rect l="0" t="0" r="r" b="b"/>
              <a:pathLst>
                <a:path w="7" h="8">
                  <a:moveTo>
                    <a:pt x="3" y="6"/>
                  </a:moveTo>
                  <a:lnTo>
                    <a:pt x="3" y="6"/>
                  </a:lnTo>
                  <a:lnTo>
                    <a:pt x="2" y="6"/>
                  </a:lnTo>
                  <a:lnTo>
                    <a:pt x="2" y="5"/>
                  </a:lnTo>
                  <a:lnTo>
                    <a:pt x="2" y="5"/>
                  </a:lnTo>
                  <a:lnTo>
                    <a:pt x="2" y="3"/>
                  </a:lnTo>
                  <a:lnTo>
                    <a:pt x="2" y="3"/>
                  </a:lnTo>
                  <a:lnTo>
                    <a:pt x="2" y="3"/>
                  </a:lnTo>
                  <a:lnTo>
                    <a:pt x="2" y="3"/>
                  </a:lnTo>
                  <a:lnTo>
                    <a:pt x="2" y="3"/>
                  </a:lnTo>
                  <a:lnTo>
                    <a:pt x="2" y="3"/>
                  </a:lnTo>
                  <a:lnTo>
                    <a:pt x="0" y="3"/>
                  </a:lnTo>
                  <a:lnTo>
                    <a:pt x="0" y="3"/>
                  </a:lnTo>
                  <a:lnTo>
                    <a:pt x="0" y="1"/>
                  </a:lnTo>
                  <a:lnTo>
                    <a:pt x="0" y="1"/>
                  </a:lnTo>
                  <a:lnTo>
                    <a:pt x="0" y="1"/>
                  </a:lnTo>
                  <a:lnTo>
                    <a:pt x="0" y="0"/>
                  </a:lnTo>
                  <a:lnTo>
                    <a:pt x="2" y="0"/>
                  </a:lnTo>
                  <a:lnTo>
                    <a:pt x="2" y="0"/>
                  </a:lnTo>
                  <a:lnTo>
                    <a:pt x="2" y="0"/>
                  </a:lnTo>
                  <a:lnTo>
                    <a:pt x="3" y="0"/>
                  </a:lnTo>
                  <a:lnTo>
                    <a:pt x="3" y="0"/>
                  </a:lnTo>
                  <a:lnTo>
                    <a:pt x="3" y="1"/>
                  </a:lnTo>
                  <a:lnTo>
                    <a:pt x="3" y="1"/>
                  </a:lnTo>
                  <a:lnTo>
                    <a:pt x="3" y="1"/>
                  </a:lnTo>
                  <a:lnTo>
                    <a:pt x="3" y="3"/>
                  </a:lnTo>
                  <a:lnTo>
                    <a:pt x="3" y="3"/>
                  </a:lnTo>
                  <a:lnTo>
                    <a:pt x="3" y="3"/>
                  </a:lnTo>
                  <a:lnTo>
                    <a:pt x="3" y="3"/>
                  </a:lnTo>
                  <a:lnTo>
                    <a:pt x="3" y="3"/>
                  </a:lnTo>
                  <a:lnTo>
                    <a:pt x="5" y="3"/>
                  </a:lnTo>
                  <a:lnTo>
                    <a:pt x="5" y="3"/>
                  </a:lnTo>
                  <a:lnTo>
                    <a:pt x="5" y="3"/>
                  </a:lnTo>
                  <a:lnTo>
                    <a:pt x="5" y="3"/>
                  </a:lnTo>
                  <a:lnTo>
                    <a:pt x="7" y="3"/>
                  </a:lnTo>
                  <a:lnTo>
                    <a:pt x="7" y="3"/>
                  </a:lnTo>
                  <a:lnTo>
                    <a:pt x="7" y="5"/>
                  </a:lnTo>
                  <a:lnTo>
                    <a:pt x="7" y="5"/>
                  </a:lnTo>
                  <a:lnTo>
                    <a:pt x="7" y="5"/>
                  </a:lnTo>
                  <a:lnTo>
                    <a:pt x="7" y="5"/>
                  </a:lnTo>
                  <a:lnTo>
                    <a:pt x="7" y="6"/>
                  </a:lnTo>
                  <a:lnTo>
                    <a:pt x="7" y="6"/>
                  </a:lnTo>
                  <a:lnTo>
                    <a:pt x="7" y="6"/>
                  </a:lnTo>
                  <a:lnTo>
                    <a:pt x="7" y="6"/>
                  </a:lnTo>
                  <a:lnTo>
                    <a:pt x="7" y="8"/>
                  </a:lnTo>
                  <a:lnTo>
                    <a:pt x="7" y="8"/>
                  </a:lnTo>
                  <a:lnTo>
                    <a:pt x="7" y="8"/>
                  </a:lnTo>
                  <a:lnTo>
                    <a:pt x="7" y="8"/>
                  </a:lnTo>
                  <a:lnTo>
                    <a:pt x="5" y="8"/>
                  </a:lnTo>
                  <a:lnTo>
                    <a:pt x="5" y="8"/>
                  </a:lnTo>
                  <a:lnTo>
                    <a:pt x="5" y="8"/>
                  </a:lnTo>
                  <a:lnTo>
                    <a:pt x="3" y="8"/>
                  </a:lnTo>
                  <a:lnTo>
                    <a:pt x="3" y="8"/>
                  </a:lnTo>
                  <a:lnTo>
                    <a:pt x="3" y="6"/>
                  </a:lnTo>
                  <a:lnTo>
                    <a:pt x="3" y="6"/>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05" name="Freeform 781"/>
            <p:cNvSpPr>
              <a:spLocks/>
            </p:cNvSpPr>
            <p:nvPr/>
          </p:nvSpPr>
          <p:spPr bwMode="auto">
            <a:xfrm>
              <a:off x="14116316" y="6101318"/>
              <a:ext cx="8903" cy="10833"/>
            </a:xfrm>
            <a:custGeom>
              <a:avLst/>
              <a:gdLst/>
              <a:ahLst/>
              <a:cxnLst>
                <a:cxn ang="0">
                  <a:pos x="0" y="7"/>
                </a:cxn>
                <a:cxn ang="0">
                  <a:pos x="1" y="7"/>
                </a:cxn>
                <a:cxn ang="0">
                  <a:pos x="1" y="7"/>
                </a:cxn>
                <a:cxn ang="0">
                  <a:pos x="1" y="7"/>
                </a:cxn>
                <a:cxn ang="0">
                  <a:pos x="3" y="5"/>
                </a:cxn>
                <a:cxn ang="0">
                  <a:pos x="3" y="5"/>
                </a:cxn>
                <a:cxn ang="0">
                  <a:pos x="3" y="3"/>
                </a:cxn>
                <a:cxn ang="0">
                  <a:pos x="3" y="2"/>
                </a:cxn>
                <a:cxn ang="0">
                  <a:pos x="1" y="2"/>
                </a:cxn>
                <a:cxn ang="0">
                  <a:pos x="1" y="2"/>
                </a:cxn>
                <a:cxn ang="0">
                  <a:pos x="1" y="2"/>
                </a:cxn>
                <a:cxn ang="0">
                  <a:pos x="1" y="2"/>
                </a:cxn>
                <a:cxn ang="0">
                  <a:pos x="3" y="2"/>
                </a:cxn>
                <a:cxn ang="0">
                  <a:pos x="5" y="2"/>
                </a:cxn>
                <a:cxn ang="0">
                  <a:pos x="6" y="2"/>
                </a:cxn>
                <a:cxn ang="0">
                  <a:pos x="6" y="0"/>
                </a:cxn>
                <a:cxn ang="0">
                  <a:pos x="6" y="2"/>
                </a:cxn>
                <a:cxn ang="0">
                  <a:pos x="6" y="2"/>
                </a:cxn>
                <a:cxn ang="0">
                  <a:pos x="6" y="2"/>
                </a:cxn>
                <a:cxn ang="0">
                  <a:pos x="8" y="2"/>
                </a:cxn>
                <a:cxn ang="0">
                  <a:pos x="8" y="2"/>
                </a:cxn>
                <a:cxn ang="0">
                  <a:pos x="8" y="3"/>
                </a:cxn>
                <a:cxn ang="0">
                  <a:pos x="8" y="3"/>
                </a:cxn>
                <a:cxn ang="0">
                  <a:pos x="8" y="3"/>
                </a:cxn>
                <a:cxn ang="0">
                  <a:pos x="6" y="5"/>
                </a:cxn>
                <a:cxn ang="0">
                  <a:pos x="5" y="7"/>
                </a:cxn>
                <a:cxn ang="0">
                  <a:pos x="5" y="7"/>
                </a:cxn>
                <a:cxn ang="0">
                  <a:pos x="6" y="7"/>
                </a:cxn>
                <a:cxn ang="0">
                  <a:pos x="5" y="7"/>
                </a:cxn>
                <a:cxn ang="0">
                  <a:pos x="1" y="7"/>
                </a:cxn>
                <a:cxn ang="0">
                  <a:pos x="1" y="8"/>
                </a:cxn>
                <a:cxn ang="0">
                  <a:pos x="1" y="8"/>
                </a:cxn>
                <a:cxn ang="0">
                  <a:pos x="0" y="8"/>
                </a:cxn>
                <a:cxn ang="0">
                  <a:pos x="0" y="7"/>
                </a:cxn>
              </a:cxnLst>
              <a:rect l="0" t="0" r="r" b="b"/>
              <a:pathLst>
                <a:path w="8" h="8">
                  <a:moveTo>
                    <a:pt x="0" y="7"/>
                  </a:moveTo>
                  <a:lnTo>
                    <a:pt x="0" y="7"/>
                  </a:lnTo>
                  <a:lnTo>
                    <a:pt x="1" y="7"/>
                  </a:lnTo>
                  <a:lnTo>
                    <a:pt x="1" y="7"/>
                  </a:lnTo>
                  <a:lnTo>
                    <a:pt x="1" y="7"/>
                  </a:lnTo>
                  <a:lnTo>
                    <a:pt x="1" y="7"/>
                  </a:lnTo>
                  <a:lnTo>
                    <a:pt x="1" y="7"/>
                  </a:lnTo>
                  <a:lnTo>
                    <a:pt x="1" y="7"/>
                  </a:lnTo>
                  <a:lnTo>
                    <a:pt x="3" y="7"/>
                  </a:lnTo>
                  <a:lnTo>
                    <a:pt x="3" y="5"/>
                  </a:lnTo>
                  <a:lnTo>
                    <a:pt x="3" y="5"/>
                  </a:lnTo>
                  <a:lnTo>
                    <a:pt x="3" y="5"/>
                  </a:lnTo>
                  <a:lnTo>
                    <a:pt x="3" y="3"/>
                  </a:lnTo>
                  <a:lnTo>
                    <a:pt x="3" y="3"/>
                  </a:lnTo>
                  <a:lnTo>
                    <a:pt x="3" y="3"/>
                  </a:lnTo>
                  <a:lnTo>
                    <a:pt x="3" y="2"/>
                  </a:lnTo>
                  <a:lnTo>
                    <a:pt x="1" y="2"/>
                  </a:lnTo>
                  <a:lnTo>
                    <a:pt x="1" y="2"/>
                  </a:lnTo>
                  <a:lnTo>
                    <a:pt x="1" y="2"/>
                  </a:lnTo>
                  <a:lnTo>
                    <a:pt x="1" y="2"/>
                  </a:lnTo>
                  <a:lnTo>
                    <a:pt x="1" y="2"/>
                  </a:lnTo>
                  <a:lnTo>
                    <a:pt x="1" y="2"/>
                  </a:lnTo>
                  <a:lnTo>
                    <a:pt x="1" y="2"/>
                  </a:lnTo>
                  <a:lnTo>
                    <a:pt x="1" y="2"/>
                  </a:lnTo>
                  <a:lnTo>
                    <a:pt x="3" y="2"/>
                  </a:lnTo>
                  <a:lnTo>
                    <a:pt x="3" y="2"/>
                  </a:lnTo>
                  <a:lnTo>
                    <a:pt x="5" y="2"/>
                  </a:lnTo>
                  <a:lnTo>
                    <a:pt x="5" y="2"/>
                  </a:lnTo>
                  <a:lnTo>
                    <a:pt x="5" y="2"/>
                  </a:lnTo>
                  <a:lnTo>
                    <a:pt x="6" y="2"/>
                  </a:lnTo>
                  <a:lnTo>
                    <a:pt x="6" y="0"/>
                  </a:lnTo>
                  <a:lnTo>
                    <a:pt x="6" y="0"/>
                  </a:lnTo>
                  <a:lnTo>
                    <a:pt x="6" y="0"/>
                  </a:lnTo>
                  <a:lnTo>
                    <a:pt x="6" y="2"/>
                  </a:lnTo>
                  <a:lnTo>
                    <a:pt x="6" y="2"/>
                  </a:lnTo>
                  <a:lnTo>
                    <a:pt x="6" y="2"/>
                  </a:lnTo>
                  <a:lnTo>
                    <a:pt x="6" y="2"/>
                  </a:lnTo>
                  <a:lnTo>
                    <a:pt x="6" y="2"/>
                  </a:lnTo>
                  <a:lnTo>
                    <a:pt x="8" y="2"/>
                  </a:lnTo>
                  <a:lnTo>
                    <a:pt x="8" y="2"/>
                  </a:lnTo>
                  <a:lnTo>
                    <a:pt x="8" y="2"/>
                  </a:lnTo>
                  <a:lnTo>
                    <a:pt x="8" y="2"/>
                  </a:lnTo>
                  <a:lnTo>
                    <a:pt x="8" y="3"/>
                  </a:lnTo>
                  <a:lnTo>
                    <a:pt x="8" y="3"/>
                  </a:lnTo>
                  <a:lnTo>
                    <a:pt x="8" y="3"/>
                  </a:lnTo>
                  <a:lnTo>
                    <a:pt x="8" y="3"/>
                  </a:lnTo>
                  <a:lnTo>
                    <a:pt x="8" y="3"/>
                  </a:lnTo>
                  <a:lnTo>
                    <a:pt x="8" y="3"/>
                  </a:lnTo>
                  <a:lnTo>
                    <a:pt x="6" y="3"/>
                  </a:lnTo>
                  <a:lnTo>
                    <a:pt x="6" y="5"/>
                  </a:lnTo>
                  <a:lnTo>
                    <a:pt x="5" y="5"/>
                  </a:lnTo>
                  <a:lnTo>
                    <a:pt x="5" y="7"/>
                  </a:lnTo>
                  <a:lnTo>
                    <a:pt x="5" y="7"/>
                  </a:lnTo>
                  <a:lnTo>
                    <a:pt x="5" y="7"/>
                  </a:lnTo>
                  <a:lnTo>
                    <a:pt x="6" y="7"/>
                  </a:lnTo>
                  <a:lnTo>
                    <a:pt x="6" y="7"/>
                  </a:lnTo>
                  <a:lnTo>
                    <a:pt x="5" y="7"/>
                  </a:lnTo>
                  <a:lnTo>
                    <a:pt x="5" y="7"/>
                  </a:lnTo>
                  <a:lnTo>
                    <a:pt x="3" y="7"/>
                  </a:lnTo>
                  <a:lnTo>
                    <a:pt x="1" y="7"/>
                  </a:lnTo>
                  <a:lnTo>
                    <a:pt x="1" y="7"/>
                  </a:lnTo>
                  <a:lnTo>
                    <a:pt x="1" y="8"/>
                  </a:lnTo>
                  <a:lnTo>
                    <a:pt x="1" y="8"/>
                  </a:lnTo>
                  <a:lnTo>
                    <a:pt x="1" y="8"/>
                  </a:lnTo>
                  <a:lnTo>
                    <a:pt x="0" y="8"/>
                  </a:lnTo>
                  <a:lnTo>
                    <a:pt x="0" y="8"/>
                  </a:lnTo>
                  <a:lnTo>
                    <a:pt x="0" y="7"/>
                  </a:lnTo>
                  <a:lnTo>
                    <a:pt x="0" y="7"/>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06" name="Freeform 782"/>
            <p:cNvSpPr>
              <a:spLocks/>
            </p:cNvSpPr>
            <p:nvPr/>
          </p:nvSpPr>
          <p:spPr bwMode="auto">
            <a:xfrm>
              <a:off x="14116316" y="6101318"/>
              <a:ext cx="8903" cy="10833"/>
            </a:xfrm>
            <a:custGeom>
              <a:avLst/>
              <a:gdLst/>
              <a:ahLst/>
              <a:cxnLst>
                <a:cxn ang="0">
                  <a:pos x="0" y="7"/>
                </a:cxn>
                <a:cxn ang="0">
                  <a:pos x="1" y="7"/>
                </a:cxn>
                <a:cxn ang="0">
                  <a:pos x="1" y="7"/>
                </a:cxn>
                <a:cxn ang="0">
                  <a:pos x="1" y="7"/>
                </a:cxn>
                <a:cxn ang="0">
                  <a:pos x="3" y="5"/>
                </a:cxn>
                <a:cxn ang="0">
                  <a:pos x="3" y="5"/>
                </a:cxn>
                <a:cxn ang="0">
                  <a:pos x="3" y="3"/>
                </a:cxn>
                <a:cxn ang="0">
                  <a:pos x="3" y="2"/>
                </a:cxn>
                <a:cxn ang="0">
                  <a:pos x="1" y="2"/>
                </a:cxn>
                <a:cxn ang="0">
                  <a:pos x="1" y="2"/>
                </a:cxn>
                <a:cxn ang="0">
                  <a:pos x="1" y="2"/>
                </a:cxn>
                <a:cxn ang="0">
                  <a:pos x="1" y="2"/>
                </a:cxn>
                <a:cxn ang="0">
                  <a:pos x="3" y="2"/>
                </a:cxn>
                <a:cxn ang="0">
                  <a:pos x="5" y="2"/>
                </a:cxn>
                <a:cxn ang="0">
                  <a:pos x="6" y="2"/>
                </a:cxn>
                <a:cxn ang="0">
                  <a:pos x="6" y="0"/>
                </a:cxn>
                <a:cxn ang="0">
                  <a:pos x="6" y="2"/>
                </a:cxn>
                <a:cxn ang="0">
                  <a:pos x="6" y="2"/>
                </a:cxn>
                <a:cxn ang="0">
                  <a:pos x="6" y="2"/>
                </a:cxn>
                <a:cxn ang="0">
                  <a:pos x="8" y="2"/>
                </a:cxn>
                <a:cxn ang="0">
                  <a:pos x="8" y="2"/>
                </a:cxn>
                <a:cxn ang="0">
                  <a:pos x="8" y="3"/>
                </a:cxn>
                <a:cxn ang="0">
                  <a:pos x="8" y="3"/>
                </a:cxn>
                <a:cxn ang="0">
                  <a:pos x="8" y="3"/>
                </a:cxn>
                <a:cxn ang="0">
                  <a:pos x="6" y="5"/>
                </a:cxn>
                <a:cxn ang="0">
                  <a:pos x="5" y="7"/>
                </a:cxn>
                <a:cxn ang="0">
                  <a:pos x="5" y="7"/>
                </a:cxn>
                <a:cxn ang="0">
                  <a:pos x="6" y="7"/>
                </a:cxn>
                <a:cxn ang="0">
                  <a:pos x="5" y="7"/>
                </a:cxn>
                <a:cxn ang="0">
                  <a:pos x="1" y="7"/>
                </a:cxn>
                <a:cxn ang="0">
                  <a:pos x="1" y="8"/>
                </a:cxn>
                <a:cxn ang="0">
                  <a:pos x="1" y="8"/>
                </a:cxn>
                <a:cxn ang="0">
                  <a:pos x="0" y="8"/>
                </a:cxn>
                <a:cxn ang="0">
                  <a:pos x="0" y="7"/>
                </a:cxn>
              </a:cxnLst>
              <a:rect l="0" t="0" r="r" b="b"/>
              <a:pathLst>
                <a:path w="8" h="8">
                  <a:moveTo>
                    <a:pt x="0" y="7"/>
                  </a:moveTo>
                  <a:lnTo>
                    <a:pt x="0" y="7"/>
                  </a:lnTo>
                  <a:lnTo>
                    <a:pt x="1" y="7"/>
                  </a:lnTo>
                  <a:lnTo>
                    <a:pt x="1" y="7"/>
                  </a:lnTo>
                  <a:lnTo>
                    <a:pt x="1" y="7"/>
                  </a:lnTo>
                  <a:lnTo>
                    <a:pt x="1" y="7"/>
                  </a:lnTo>
                  <a:lnTo>
                    <a:pt x="1" y="7"/>
                  </a:lnTo>
                  <a:lnTo>
                    <a:pt x="1" y="7"/>
                  </a:lnTo>
                  <a:lnTo>
                    <a:pt x="3" y="7"/>
                  </a:lnTo>
                  <a:lnTo>
                    <a:pt x="3" y="5"/>
                  </a:lnTo>
                  <a:lnTo>
                    <a:pt x="3" y="5"/>
                  </a:lnTo>
                  <a:lnTo>
                    <a:pt x="3" y="5"/>
                  </a:lnTo>
                  <a:lnTo>
                    <a:pt x="3" y="3"/>
                  </a:lnTo>
                  <a:lnTo>
                    <a:pt x="3" y="3"/>
                  </a:lnTo>
                  <a:lnTo>
                    <a:pt x="3" y="3"/>
                  </a:lnTo>
                  <a:lnTo>
                    <a:pt x="3" y="2"/>
                  </a:lnTo>
                  <a:lnTo>
                    <a:pt x="1" y="2"/>
                  </a:lnTo>
                  <a:lnTo>
                    <a:pt x="1" y="2"/>
                  </a:lnTo>
                  <a:lnTo>
                    <a:pt x="1" y="2"/>
                  </a:lnTo>
                  <a:lnTo>
                    <a:pt x="1" y="2"/>
                  </a:lnTo>
                  <a:lnTo>
                    <a:pt x="1" y="2"/>
                  </a:lnTo>
                  <a:lnTo>
                    <a:pt x="1" y="2"/>
                  </a:lnTo>
                  <a:lnTo>
                    <a:pt x="1" y="2"/>
                  </a:lnTo>
                  <a:lnTo>
                    <a:pt x="1" y="2"/>
                  </a:lnTo>
                  <a:lnTo>
                    <a:pt x="3" y="2"/>
                  </a:lnTo>
                  <a:lnTo>
                    <a:pt x="3" y="2"/>
                  </a:lnTo>
                  <a:lnTo>
                    <a:pt x="5" y="2"/>
                  </a:lnTo>
                  <a:lnTo>
                    <a:pt x="5" y="2"/>
                  </a:lnTo>
                  <a:lnTo>
                    <a:pt x="5" y="2"/>
                  </a:lnTo>
                  <a:lnTo>
                    <a:pt x="6" y="2"/>
                  </a:lnTo>
                  <a:lnTo>
                    <a:pt x="6" y="0"/>
                  </a:lnTo>
                  <a:lnTo>
                    <a:pt x="6" y="0"/>
                  </a:lnTo>
                  <a:lnTo>
                    <a:pt x="6" y="0"/>
                  </a:lnTo>
                  <a:lnTo>
                    <a:pt x="6" y="2"/>
                  </a:lnTo>
                  <a:lnTo>
                    <a:pt x="6" y="2"/>
                  </a:lnTo>
                  <a:lnTo>
                    <a:pt x="6" y="2"/>
                  </a:lnTo>
                  <a:lnTo>
                    <a:pt x="6" y="2"/>
                  </a:lnTo>
                  <a:lnTo>
                    <a:pt x="6" y="2"/>
                  </a:lnTo>
                  <a:lnTo>
                    <a:pt x="8" y="2"/>
                  </a:lnTo>
                  <a:lnTo>
                    <a:pt x="8" y="2"/>
                  </a:lnTo>
                  <a:lnTo>
                    <a:pt x="8" y="2"/>
                  </a:lnTo>
                  <a:lnTo>
                    <a:pt x="8" y="2"/>
                  </a:lnTo>
                  <a:lnTo>
                    <a:pt x="8" y="3"/>
                  </a:lnTo>
                  <a:lnTo>
                    <a:pt x="8" y="3"/>
                  </a:lnTo>
                  <a:lnTo>
                    <a:pt x="8" y="3"/>
                  </a:lnTo>
                  <a:lnTo>
                    <a:pt x="8" y="3"/>
                  </a:lnTo>
                  <a:lnTo>
                    <a:pt x="8" y="3"/>
                  </a:lnTo>
                  <a:lnTo>
                    <a:pt x="8" y="3"/>
                  </a:lnTo>
                  <a:lnTo>
                    <a:pt x="6" y="3"/>
                  </a:lnTo>
                  <a:lnTo>
                    <a:pt x="6" y="5"/>
                  </a:lnTo>
                  <a:lnTo>
                    <a:pt x="5" y="5"/>
                  </a:lnTo>
                  <a:lnTo>
                    <a:pt x="5" y="7"/>
                  </a:lnTo>
                  <a:lnTo>
                    <a:pt x="5" y="7"/>
                  </a:lnTo>
                  <a:lnTo>
                    <a:pt x="5" y="7"/>
                  </a:lnTo>
                  <a:lnTo>
                    <a:pt x="6" y="7"/>
                  </a:lnTo>
                  <a:lnTo>
                    <a:pt x="6" y="7"/>
                  </a:lnTo>
                  <a:lnTo>
                    <a:pt x="5" y="7"/>
                  </a:lnTo>
                  <a:lnTo>
                    <a:pt x="5" y="7"/>
                  </a:lnTo>
                  <a:lnTo>
                    <a:pt x="3" y="7"/>
                  </a:lnTo>
                  <a:lnTo>
                    <a:pt x="1" y="7"/>
                  </a:lnTo>
                  <a:lnTo>
                    <a:pt x="1" y="7"/>
                  </a:lnTo>
                  <a:lnTo>
                    <a:pt x="1" y="8"/>
                  </a:lnTo>
                  <a:lnTo>
                    <a:pt x="1" y="8"/>
                  </a:lnTo>
                  <a:lnTo>
                    <a:pt x="1" y="8"/>
                  </a:lnTo>
                  <a:lnTo>
                    <a:pt x="0" y="8"/>
                  </a:lnTo>
                  <a:lnTo>
                    <a:pt x="0" y="8"/>
                  </a:lnTo>
                  <a:lnTo>
                    <a:pt x="0" y="7"/>
                  </a:lnTo>
                  <a:lnTo>
                    <a:pt x="0" y="7"/>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07" name="Freeform 783"/>
            <p:cNvSpPr>
              <a:spLocks/>
            </p:cNvSpPr>
            <p:nvPr/>
          </p:nvSpPr>
          <p:spPr bwMode="auto">
            <a:xfrm>
              <a:off x="14086269" y="6059340"/>
              <a:ext cx="20031" cy="8125"/>
            </a:xfrm>
            <a:custGeom>
              <a:avLst/>
              <a:gdLst/>
              <a:ahLst/>
              <a:cxnLst>
                <a:cxn ang="0">
                  <a:pos x="0" y="1"/>
                </a:cxn>
                <a:cxn ang="0">
                  <a:pos x="0" y="1"/>
                </a:cxn>
                <a:cxn ang="0">
                  <a:pos x="0" y="1"/>
                </a:cxn>
                <a:cxn ang="0">
                  <a:pos x="0" y="1"/>
                </a:cxn>
                <a:cxn ang="0">
                  <a:pos x="2" y="1"/>
                </a:cxn>
                <a:cxn ang="0">
                  <a:pos x="3" y="0"/>
                </a:cxn>
                <a:cxn ang="0">
                  <a:pos x="3" y="0"/>
                </a:cxn>
                <a:cxn ang="0">
                  <a:pos x="5" y="0"/>
                </a:cxn>
                <a:cxn ang="0">
                  <a:pos x="7" y="1"/>
                </a:cxn>
                <a:cxn ang="0">
                  <a:pos x="7" y="1"/>
                </a:cxn>
                <a:cxn ang="0">
                  <a:pos x="8" y="1"/>
                </a:cxn>
                <a:cxn ang="0">
                  <a:pos x="10" y="1"/>
                </a:cxn>
                <a:cxn ang="0">
                  <a:pos x="12" y="1"/>
                </a:cxn>
                <a:cxn ang="0">
                  <a:pos x="12" y="1"/>
                </a:cxn>
                <a:cxn ang="0">
                  <a:pos x="12" y="1"/>
                </a:cxn>
                <a:cxn ang="0">
                  <a:pos x="13" y="1"/>
                </a:cxn>
                <a:cxn ang="0">
                  <a:pos x="13" y="1"/>
                </a:cxn>
                <a:cxn ang="0">
                  <a:pos x="13" y="1"/>
                </a:cxn>
                <a:cxn ang="0">
                  <a:pos x="15" y="0"/>
                </a:cxn>
                <a:cxn ang="0">
                  <a:pos x="15" y="0"/>
                </a:cxn>
                <a:cxn ang="0">
                  <a:pos x="17" y="1"/>
                </a:cxn>
                <a:cxn ang="0">
                  <a:pos x="18" y="1"/>
                </a:cxn>
                <a:cxn ang="0">
                  <a:pos x="18" y="1"/>
                </a:cxn>
                <a:cxn ang="0">
                  <a:pos x="18" y="3"/>
                </a:cxn>
                <a:cxn ang="0">
                  <a:pos x="18" y="3"/>
                </a:cxn>
                <a:cxn ang="0">
                  <a:pos x="18" y="3"/>
                </a:cxn>
                <a:cxn ang="0">
                  <a:pos x="18" y="5"/>
                </a:cxn>
                <a:cxn ang="0">
                  <a:pos x="18" y="5"/>
                </a:cxn>
                <a:cxn ang="0">
                  <a:pos x="17" y="5"/>
                </a:cxn>
                <a:cxn ang="0">
                  <a:pos x="17" y="6"/>
                </a:cxn>
                <a:cxn ang="0">
                  <a:pos x="17" y="6"/>
                </a:cxn>
                <a:cxn ang="0">
                  <a:pos x="15" y="5"/>
                </a:cxn>
                <a:cxn ang="0">
                  <a:pos x="15" y="5"/>
                </a:cxn>
                <a:cxn ang="0">
                  <a:pos x="15" y="5"/>
                </a:cxn>
                <a:cxn ang="0">
                  <a:pos x="13" y="5"/>
                </a:cxn>
                <a:cxn ang="0">
                  <a:pos x="12" y="5"/>
                </a:cxn>
                <a:cxn ang="0">
                  <a:pos x="12" y="3"/>
                </a:cxn>
                <a:cxn ang="0">
                  <a:pos x="10" y="3"/>
                </a:cxn>
                <a:cxn ang="0">
                  <a:pos x="8" y="5"/>
                </a:cxn>
                <a:cxn ang="0">
                  <a:pos x="7" y="3"/>
                </a:cxn>
                <a:cxn ang="0">
                  <a:pos x="7" y="3"/>
                </a:cxn>
                <a:cxn ang="0">
                  <a:pos x="7" y="1"/>
                </a:cxn>
                <a:cxn ang="0">
                  <a:pos x="3" y="1"/>
                </a:cxn>
                <a:cxn ang="0">
                  <a:pos x="3" y="1"/>
                </a:cxn>
                <a:cxn ang="0">
                  <a:pos x="2" y="3"/>
                </a:cxn>
                <a:cxn ang="0">
                  <a:pos x="0" y="1"/>
                </a:cxn>
                <a:cxn ang="0">
                  <a:pos x="0" y="1"/>
                </a:cxn>
                <a:cxn ang="0">
                  <a:pos x="0" y="1"/>
                </a:cxn>
              </a:cxnLst>
              <a:rect l="0" t="0" r="r" b="b"/>
              <a:pathLst>
                <a:path w="18" h="6">
                  <a:moveTo>
                    <a:pt x="0" y="1"/>
                  </a:moveTo>
                  <a:lnTo>
                    <a:pt x="0" y="1"/>
                  </a:lnTo>
                  <a:lnTo>
                    <a:pt x="0" y="1"/>
                  </a:lnTo>
                  <a:lnTo>
                    <a:pt x="0" y="1"/>
                  </a:lnTo>
                  <a:lnTo>
                    <a:pt x="0" y="1"/>
                  </a:lnTo>
                  <a:lnTo>
                    <a:pt x="0" y="1"/>
                  </a:lnTo>
                  <a:lnTo>
                    <a:pt x="0" y="1"/>
                  </a:lnTo>
                  <a:lnTo>
                    <a:pt x="0" y="1"/>
                  </a:lnTo>
                  <a:lnTo>
                    <a:pt x="2" y="1"/>
                  </a:lnTo>
                  <a:lnTo>
                    <a:pt x="2" y="1"/>
                  </a:lnTo>
                  <a:lnTo>
                    <a:pt x="2" y="0"/>
                  </a:lnTo>
                  <a:lnTo>
                    <a:pt x="3" y="0"/>
                  </a:lnTo>
                  <a:lnTo>
                    <a:pt x="3" y="0"/>
                  </a:lnTo>
                  <a:lnTo>
                    <a:pt x="3" y="0"/>
                  </a:lnTo>
                  <a:lnTo>
                    <a:pt x="3" y="0"/>
                  </a:lnTo>
                  <a:lnTo>
                    <a:pt x="5" y="0"/>
                  </a:lnTo>
                  <a:lnTo>
                    <a:pt x="5" y="0"/>
                  </a:lnTo>
                  <a:lnTo>
                    <a:pt x="7" y="1"/>
                  </a:lnTo>
                  <a:lnTo>
                    <a:pt x="7" y="1"/>
                  </a:lnTo>
                  <a:lnTo>
                    <a:pt x="7" y="1"/>
                  </a:lnTo>
                  <a:lnTo>
                    <a:pt x="7" y="1"/>
                  </a:lnTo>
                  <a:lnTo>
                    <a:pt x="8" y="1"/>
                  </a:lnTo>
                  <a:lnTo>
                    <a:pt x="8" y="1"/>
                  </a:lnTo>
                  <a:lnTo>
                    <a:pt x="10" y="1"/>
                  </a:lnTo>
                  <a:lnTo>
                    <a:pt x="10" y="1"/>
                  </a:lnTo>
                  <a:lnTo>
                    <a:pt x="12" y="1"/>
                  </a:lnTo>
                  <a:lnTo>
                    <a:pt x="12" y="1"/>
                  </a:lnTo>
                  <a:lnTo>
                    <a:pt x="12" y="1"/>
                  </a:lnTo>
                  <a:lnTo>
                    <a:pt x="12" y="1"/>
                  </a:lnTo>
                  <a:lnTo>
                    <a:pt x="12" y="1"/>
                  </a:lnTo>
                  <a:lnTo>
                    <a:pt x="12" y="1"/>
                  </a:lnTo>
                  <a:lnTo>
                    <a:pt x="13" y="1"/>
                  </a:lnTo>
                  <a:lnTo>
                    <a:pt x="13" y="1"/>
                  </a:lnTo>
                  <a:lnTo>
                    <a:pt x="13" y="1"/>
                  </a:lnTo>
                  <a:lnTo>
                    <a:pt x="13" y="1"/>
                  </a:lnTo>
                  <a:lnTo>
                    <a:pt x="13" y="1"/>
                  </a:lnTo>
                  <a:lnTo>
                    <a:pt x="15" y="0"/>
                  </a:lnTo>
                  <a:lnTo>
                    <a:pt x="15" y="0"/>
                  </a:lnTo>
                  <a:lnTo>
                    <a:pt x="15" y="0"/>
                  </a:lnTo>
                  <a:lnTo>
                    <a:pt x="15" y="0"/>
                  </a:lnTo>
                  <a:lnTo>
                    <a:pt x="17" y="1"/>
                  </a:lnTo>
                  <a:lnTo>
                    <a:pt x="17" y="1"/>
                  </a:lnTo>
                  <a:lnTo>
                    <a:pt x="18" y="1"/>
                  </a:lnTo>
                  <a:lnTo>
                    <a:pt x="18" y="1"/>
                  </a:lnTo>
                  <a:lnTo>
                    <a:pt x="18" y="1"/>
                  </a:lnTo>
                  <a:lnTo>
                    <a:pt x="18" y="1"/>
                  </a:lnTo>
                  <a:lnTo>
                    <a:pt x="18" y="3"/>
                  </a:lnTo>
                  <a:lnTo>
                    <a:pt x="18" y="3"/>
                  </a:lnTo>
                  <a:lnTo>
                    <a:pt x="18" y="3"/>
                  </a:lnTo>
                  <a:lnTo>
                    <a:pt x="18" y="3"/>
                  </a:lnTo>
                  <a:lnTo>
                    <a:pt x="18" y="3"/>
                  </a:lnTo>
                  <a:lnTo>
                    <a:pt x="18" y="3"/>
                  </a:lnTo>
                  <a:lnTo>
                    <a:pt x="18" y="5"/>
                  </a:lnTo>
                  <a:lnTo>
                    <a:pt x="18" y="5"/>
                  </a:lnTo>
                  <a:lnTo>
                    <a:pt x="18" y="5"/>
                  </a:lnTo>
                  <a:lnTo>
                    <a:pt x="18" y="5"/>
                  </a:lnTo>
                  <a:lnTo>
                    <a:pt x="17" y="5"/>
                  </a:lnTo>
                  <a:lnTo>
                    <a:pt x="17" y="5"/>
                  </a:lnTo>
                  <a:lnTo>
                    <a:pt x="17" y="5"/>
                  </a:lnTo>
                  <a:lnTo>
                    <a:pt x="17" y="6"/>
                  </a:lnTo>
                  <a:lnTo>
                    <a:pt x="17" y="6"/>
                  </a:lnTo>
                  <a:lnTo>
                    <a:pt x="17" y="6"/>
                  </a:lnTo>
                  <a:lnTo>
                    <a:pt x="15" y="6"/>
                  </a:lnTo>
                  <a:lnTo>
                    <a:pt x="15" y="5"/>
                  </a:lnTo>
                  <a:lnTo>
                    <a:pt x="15" y="5"/>
                  </a:lnTo>
                  <a:lnTo>
                    <a:pt x="15" y="5"/>
                  </a:lnTo>
                  <a:lnTo>
                    <a:pt x="15" y="5"/>
                  </a:lnTo>
                  <a:lnTo>
                    <a:pt x="15" y="5"/>
                  </a:lnTo>
                  <a:lnTo>
                    <a:pt x="13" y="5"/>
                  </a:lnTo>
                  <a:lnTo>
                    <a:pt x="13" y="5"/>
                  </a:lnTo>
                  <a:lnTo>
                    <a:pt x="12" y="5"/>
                  </a:lnTo>
                  <a:lnTo>
                    <a:pt x="12" y="5"/>
                  </a:lnTo>
                  <a:lnTo>
                    <a:pt x="12" y="3"/>
                  </a:lnTo>
                  <a:lnTo>
                    <a:pt x="12" y="3"/>
                  </a:lnTo>
                  <a:lnTo>
                    <a:pt x="12" y="3"/>
                  </a:lnTo>
                  <a:lnTo>
                    <a:pt x="10" y="3"/>
                  </a:lnTo>
                  <a:lnTo>
                    <a:pt x="10" y="5"/>
                  </a:lnTo>
                  <a:lnTo>
                    <a:pt x="8" y="5"/>
                  </a:lnTo>
                  <a:lnTo>
                    <a:pt x="8" y="5"/>
                  </a:lnTo>
                  <a:lnTo>
                    <a:pt x="7" y="3"/>
                  </a:lnTo>
                  <a:lnTo>
                    <a:pt x="7" y="3"/>
                  </a:lnTo>
                  <a:lnTo>
                    <a:pt x="7" y="3"/>
                  </a:lnTo>
                  <a:lnTo>
                    <a:pt x="7" y="3"/>
                  </a:lnTo>
                  <a:lnTo>
                    <a:pt x="7" y="1"/>
                  </a:lnTo>
                  <a:lnTo>
                    <a:pt x="5" y="1"/>
                  </a:lnTo>
                  <a:lnTo>
                    <a:pt x="3" y="1"/>
                  </a:lnTo>
                  <a:lnTo>
                    <a:pt x="3" y="1"/>
                  </a:lnTo>
                  <a:lnTo>
                    <a:pt x="3" y="1"/>
                  </a:lnTo>
                  <a:lnTo>
                    <a:pt x="2" y="3"/>
                  </a:lnTo>
                  <a:lnTo>
                    <a:pt x="2" y="3"/>
                  </a:lnTo>
                  <a:lnTo>
                    <a:pt x="0" y="3"/>
                  </a:lnTo>
                  <a:lnTo>
                    <a:pt x="0" y="1"/>
                  </a:lnTo>
                  <a:lnTo>
                    <a:pt x="0" y="1"/>
                  </a:lnTo>
                  <a:lnTo>
                    <a:pt x="0" y="1"/>
                  </a:lnTo>
                  <a:lnTo>
                    <a:pt x="0" y="1"/>
                  </a:lnTo>
                  <a:lnTo>
                    <a:pt x="0" y="1"/>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08" name="Freeform 784"/>
            <p:cNvSpPr>
              <a:spLocks/>
            </p:cNvSpPr>
            <p:nvPr/>
          </p:nvSpPr>
          <p:spPr bwMode="auto">
            <a:xfrm>
              <a:off x="14086269" y="6059340"/>
              <a:ext cx="20031" cy="8125"/>
            </a:xfrm>
            <a:custGeom>
              <a:avLst/>
              <a:gdLst/>
              <a:ahLst/>
              <a:cxnLst>
                <a:cxn ang="0">
                  <a:pos x="0" y="1"/>
                </a:cxn>
                <a:cxn ang="0">
                  <a:pos x="0" y="1"/>
                </a:cxn>
                <a:cxn ang="0">
                  <a:pos x="0" y="1"/>
                </a:cxn>
                <a:cxn ang="0">
                  <a:pos x="0" y="1"/>
                </a:cxn>
                <a:cxn ang="0">
                  <a:pos x="2" y="1"/>
                </a:cxn>
                <a:cxn ang="0">
                  <a:pos x="3" y="0"/>
                </a:cxn>
                <a:cxn ang="0">
                  <a:pos x="3" y="0"/>
                </a:cxn>
                <a:cxn ang="0">
                  <a:pos x="5" y="0"/>
                </a:cxn>
                <a:cxn ang="0">
                  <a:pos x="7" y="1"/>
                </a:cxn>
                <a:cxn ang="0">
                  <a:pos x="7" y="1"/>
                </a:cxn>
                <a:cxn ang="0">
                  <a:pos x="8" y="1"/>
                </a:cxn>
                <a:cxn ang="0">
                  <a:pos x="10" y="1"/>
                </a:cxn>
                <a:cxn ang="0">
                  <a:pos x="12" y="1"/>
                </a:cxn>
                <a:cxn ang="0">
                  <a:pos x="12" y="1"/>
                </a:cxn>
                <a:cxn ang="0">
                  <a:pos x="12" y="1"/>
                </a:cxn>
                <a:cxn ang="0">
                  <a:pos x="13" y="1"/>
                </a:cxn>
                <a:cxn ang="0">
                  <a:pos x="13" y="1"/>
                </a:cxn>
                <a:cxn ang="0">
                  <a:pos x="13" y="1"/>
                </a:cxn>
                <a:cxn ang="0">
                  <a:pos x="15" y="0"/>
                </a:cxn>
                <a:cxn ang="0">
                  <a:pos x="15" y="0"/>
                </a:cxn>
                <a:cxn ang="0">
                  <a:pos x="17" y="1"/>
                </a:cxn>
                <a:cxn ang="0">
                  <a:pos x="18" y="1"/>
                </a:cxn>
                <a:cxn ang="0">
                  <a:pos x="18" y="1"/>
                </a:cxn>
                <a:cxn ang="0">
                  <a:pos x="18" y="3"/>
                </a:cxn>
                <a:cxn ang="0">
                  <a:pos x="18" y="3"/>
                </a:cxn>
                <a:cxn ang="0">
                  <a:pos x="18" y="3"/>
                </a:cxn>
                <a:cxn ang="0">
                  <a:pos x="18" y="5"/>
                </a:cxn>
                <a:cxn ang="0">
                  <a:pos x="18" y="5"/>
                </a:cxn>
                <a:cxn ang="0">
                  <a:pos x="17" y="5"/>
                </a:cxn>
                <a:cxn ang="0">
                  <a:pos x="17" y="6"/>
                </a:cxn>
                <a:cxn ang="0">
                  <a:pos x="17" y="6"/>
                </a:cxn>
                <a:cxn ang="0">
                  <a:pos x="15" y="5"/>
                </a:cxn>
                <a:cxn ang="0">
                  <a:pos x="15" y="5"/>
                </a:cxn>
                <a:cxn ang="0">
                  <a:pos x="15" y="5"/>
                </a:cxn>
                <a:cxn ang="0">
                  <a:pos x="13" y="5"/>
                </a:cxn>
                <a:cxn ang="0">
                  <a:pos x="12" y="5"/>
                </a:cxn>
                <a:cxn ang="0">
                  <a:pos x="12" y="3"/>
                </a:cxn>
                <a:cxn ang="0">
                  <a:pos x="10" y="3"/>
                </a:cxn>
                <a:cxn ang="0">
                  <a:pos x="8" y="5"/>
                </a:cxn>
                <a:cxn ang="0">
                  <a:pos x="7" y="3"/>
                </a:cxn>
                <a:cxn ang="0">
                  <a:pos x="7" y="3"/>
                </a:cxn>
                <a:cxn ang="0">
                  <a:pos x="7" y="1"/>
                </a:cxn>
                <a:cxn ang="0">
                  <a:pos x="3" y="1"/>
                </a:cxn>
                <a:cxn ang="0">
                  <a:pos x="3" y="1"/>
                </a:cxn>
                <a:cxn ang="0">
                  <a:pos x="2" y="3"/>
                </a:cxn>
                <a:cxn ang="0">
                  <a:pos x="0" y="1"/>
                </a:cxn>
                <a:cxn ang="0">
                  <a:pos x="0" y="1"/>
                </a:cxn>
                <a:cxn ang="0">
                  <a:pos x="0" y="1"/>
                </a:cxn>
              </a:cxnLst>
              <a:rect l="0" t="0" r="r" b="b"/>
              <a:pathLst>
                <a:path w="18" h="6">
                  <a:moveTo>
                    <a:pt x="0" y="1"/>
                  </a:moveTo>
                  <a:lnTo>
                    <a:pt x="0" y="1"/>
                  </a:lnTo>
                  <a:lnTo>
                    <a:pt x="0" y="1"/>
                  </a:lnTo>
                  <a:lnTo>
                    <a:pt x="0" y="1"/>
                  </a:lnTo>
                  <a:lnTo>
                    <a:pt x="0" y="1"/>
                  </a:lnTo>
                  <a:lnTo>
                    <a:pt x="0" y="1"/>
                  </a:lnTo>
                  <a:lnTo>
                    <a:pt x="0" y="1"/>
                  </a:lnTo>
                  <a:lnTo>
                    <a:pt x="0" y="1"/>
                  </a:lnTo>
                  <a:lnTo>
                    <a:pt x="2" y="1"/>
                  </a:lnTo>
                  <a:lnTo>
                    <a:pt x="2" y="1"/>
                  </a:lnTo>
                  <a:lnTo>
                    <a:pt x="2" y="0"/>
                  </a:lnTo>
                  <a:lnTo>
                    <a:pt x="3" y="0"/>
                  </a:lnTo>
                  <a:lnTo>
                    <a:pt x="3" y="0"/>
                  </a:lnTo>
                  <a:lnTo>
                    <a:pt x="3" y="0"/>
                  </a:lnTo>
                  <a:lnTo>
                    <a:pt x="3" y="0"/>
                  </a:lnTo>
                  <a:lnTo>
                    <a:pt x="5" y="0"/>
                  </a:lnTo>
                  <a:lnTo>
                    <a:pt x="5" y="0"/>
                  </a:lnTo>
                  <a:lnTo>
                    <a:pt x="7" y="1"/>
                  </a:lnTo>
                  <a:lnTo>
                    <a:pt x="7" y="1"/>
                  </a:lnTo>
                  <a:lnTo>
                    <a:pt x="7" y="1"/>
                  </a:lnTo>
                  <a:lnTo>
                    <a:pt x="7" y="1"/>
                  </a:lnTo>
                  <a:lnTo>
                    <a:pt x="8" y="1"/>
                  </a:lnTo>
                  <a:lnTo>
                    <a:pt x="8" y="1"/>
                  </a:lnTo>
                  <a:lnTo>
                    <a:pt x="10" y="1"/>
                  </a:lnTo>
                  <a:lnTo>
                    <a:pt x="10" y="1"/>
                  </a:lnTo>
                  <a:lnTo>
                    <a:pt x="12" y="1"/>
                  </a:lnTo>
                  <a:lnTo>
                    <a:pt x="12" y="1"/>
                  </a:lnTo>
                  <a:lnTo>
                    <a:pt x="12" y="1"/>
                  </a:lnTo>
                  <a:lnTo>
                    <a:pt x="12" y="1"/>
                  </a:lnTo>
                  <a:lnTo>
                    <a:pt x="12" y="1"/>
                  </a:lnTo>
                  <a:lnTo>
                    <a:pt x="12" y="1"/>
                  </a:lnTo>
                  <a:lnTo>
                    <a:pt x="13" y="1"/>
                  </a:lnTo>
                  <a:lnTo>
                    <a:pt x="13" y="1"/>
                  </a:lnTo>
                  <a:lnTo>
                    <a:pt x="13" y="1"/>
                  </a:lnTo>
                  <a:lnTo>
                    <a:pt x="13" y="1"/>
                  </a:lnTo>
                  <a:lnTo>
                    <a:pt x="13" y="1"/>
                  </a:lnTo>
                  <a:lnTo>
                    <a:pt x="15" y="0"/>
                  </a:lnTo>
                  <a:lnTo>
                    <a:pt x="15" y="0"/>
                  </a:lnTo>
                  <a:lnTo>
                    <a:pt x="15" y="0"/>
                  </a:lnTo>
                  <a:lnTo>
                    <a:pt x="15" y="0"/>
                  </a:lnTo>
                  <a:lnTo>
                    <a:pt x="17" y="1"/>
                  </a:lnTo>
                  <a:lnTo>
                    <a:pt x="17" y="1"/>
                  </a:lnTo>
                  <a:lnTo>
                    <a:pt x="18" y="1"/>
                  </a:lnTo>
                  <a:lnTo>
                    <a:pt x="18" y="1"/>
                  </a:lnTo>
                  <a:lnTo>
                    <a:pt x="18" y="1"/>
                  </a:lnTo>
                  <a:lnTo>
                    <a:pt x="18" y="1"/>
                  </a:lnTo>
                  <a:lnTo>
                    <a:pt x="18" y="3"/>
                  </a:lnTo>
                  <a:lnTo>
                    <a:pt x="18" y="3"/>
                  </a:lnTo>
                  <a:lnTo>
                    <a:pt x="18" y="3"/>
                  </a:lnTo>
                  <a:lnTo>
                    <a:pt x="18" y="3"/>
                  </a:lnTo>
                  <a:lnTo>
                    <a:pt x="18" y="3"/>
                  </a:lnTo>
                  <a:lnTo>
                    <a:pt x="18" y="3"/>
                  </a:lnTo>
                  <a:lnTo>
                    <a:pt x="18" y="5"/>
                  </a:lnTo>
                  <a:lnTo>
                    <a:pt x="18" y="5"/>
                  </a:lnTo>
                  <a:lnTo>
                    <a:pt x="18" y="5"/>
                  </a:lnTo>
                  <a:lnTo>
                    <a:pt x="18" y="5"/>
                  </a:lnTo>
                  <a:lnTo>
                    <a:pt x="17" y="5"/>
                  </a:lnTo>
                  <a:lnTo>
                    <a:pt x="17" y="5"/>
                  </a:lnTo>
                  <a:lnTo>
                    <a:pt x="17" y="5"/>
                  </a:lnTo>
                  <a:lnTo>
                    <a:pt x="17" y="6"/>
                  </a:lnTo>
                  <a:lnTo>
                    <a:pt x="17" y="6"/>
                  </a:lnTo>
                  <a:lnTo>
                    <a:pt x="17" y="6"/>
                  </a:lnTo>
                  <a:lnTo>
                    <a:pt x="15" y="6"/>
                  </a:lnTo>
                  <a:lnTo>
                    <a:pt x="15" y="5"/>
                  </a:lnTo>
                  <a:lnTo>
                    <a:pt x="15" y="5"/>
                  </a:lnTo>
                  <a:lnTo>
                    <a:pt x="15" y="5"/>
                  </a:lnTo>
                  <a:lnTo>
                    <a:pt x="15" y="5"/>
                  </a:lnTo>
                  <a:lnTo>
                    <a:pt x="15" y="5"/>
                  </a:lnTo>
                  <a:lnTo>
                    <a:pt x="13" y="5"/>
                  </a:lnTo>
                  <a:lnTo>
                    <a:pt x="13" y="5"/>
                  </a:lnTo>
                  <a:lnTo>
                    <a:pt x="12" y="5"/>
                  </a:lnTo>
                  <a:lnTo>
                    <a:pt x="12" y="5"/>
                  </a:lnTo>
                  <a:lnTo>
                    <a:pt x="12" y="3"/>
                  </a:lnTo>
                  <a:lnTo>
                    <a:pt x="12" y="3"/>
                  </a:lnTo>
                  <a:lnTo>
                    <a:pt x="12" y="3"/>
                  </a:lnTo>
                  <a:lnTo>
                    <a:pt x="10" y="3"/>
                  </a:lnTo>
                  <a:lnTo>
                    <a:pt x="10" y="5"/>
                  </a:lnTo>
                  <a:lnTo>
                    <a:pt x="8" y="5"/>
                  </a:lnTo>
                  <a:lnTo>
                    <a:pt x="8" y="5"/>
                  </a:lnTo>
                  <a:lnTo>
                    <a:pt x="7" y="3"/>
                  </a:lnTo>
                  <a:lnTo>
                    <a:pt x="7" y="3"/>
                  </a:lnTo>
                  <a:lnTo>
                    <a:pt x="7" y="3"/>
                  </a:lnTo>
                  <a:lnTo>
                    <a:pt x="7" y="3"/>
                  </a:lnTo>
                  <a:lnTo>
                    <a:pt x="7" y="1"/>
                  </a:lnTo>
                  <a:lnTo>
                    <a:pt x="5" y="1"/>
                  </a:lnTo>
                  <a:lnTo>
                    <a:pt x="3" y="1"/>
                  </a:lnTo>
                  <a:lnTo>
                    <a:pt x="3" y="1"/>
                  </a:lnTo>
                  <a:lnTo>
                    <a:pt x="3" y="1"/>
                  </a:lnTo>
                  <a:lnTo>
                    <a:pt x="2" y="3"/>
                  </a:lnTo>
                  <a:lnTo>
                    <a:pt x="2" y="3"/>
                  </a:lnTo>
                  <a:lnTo>
                    <a:pt x="0" y="3"/>
                  </a:lnTo>
                  <a:lnTo>
                    <a:pt x="0" y="1"/>
                  </a:lnTo>
                  <a:lnTo>
                    <a:pt x="0" y="1"/>
                  </a:lnTo>
                  <a:lnTo>
                    <a:pt x="0" y="1"/>
                  </a:lnTo>
                  <a:lnTo>
                    <a:pt x="0" y="1"/>
                  </a:lnTo>
                  <a:lnTo>
                    <a:pt x="0" y="1"/>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09" name="Freeform 785"/>
            <p:cNvSpPr>
              <a:spLocks/>
            </p:cNvSpPr>
            <p:nvPr/>
          </p:nvSpPr>
          <p:spPr bwMode="auto">
            <a:xfrm>
              <a:off x="14055110" y="6020071"/>
              <a:ext cx="12241" cy="18958"/>
            </a:xfrm>
            <a:custGeom>
              <a:avLst/>
              <a:gdLst/>
              <a:ahLst/>
              <a:cxnLst>
                <a:cxn ang="0">
                  <a:pos x="3" y="9"/>
                </a:cxn>
                <a:cxn ang="0">
                  <a:pos x="3" y="9"/>
                </a:cxn>
                <a:cxn ang="0">
                  <a:pos x="3" y="9"/>
                </a:cxn>
                <a:cxn ang="0">
                  <a:pos x="3" y="9"/>
                </a:cxn>
                <a:cxn ang="0">
                  <a:pos x="1" y="9"/>
                </a:cxn>
                <a:cxn ang="0">
                  <a:pos x="1" y="9"/>
                </a:cxn>
                <a:cxn ang="0">
                  <a:pos x="1" y="7"/>
                </a:cxn>
                <a:cxn ang="0">
                  <a:pos x="1" y="5"/>
                </a:cxn>
                <a:cxn ang="0">
                  <a:pos x="1" y="5"/>
                </a:cxn>
                <a:cxn ang="0">
                  <a:pos x="1" y="5"/>
                </a:cxn>
                <a:cxn ang="0">
                  <a:pos x="1" y="4"/>
                </a:cxn>
                <a:cxn ang="0">
                  <a:pos x="1" y="2"/>
                </a:cxn>
                <a:cxn ang="0">
                  <a:pos x="1" y="2"/>
                </a:cxn>
                <a:cxn ang="0">
                  <a:pos x="1" y="2"/>
                </a:cxn>
                <a:cxn ang="0">
                  <a:pos x="0" y="2"/>
                </a:cxn>
                <a:cxn ang="0">
                  <a:pos x="0" y="0"/>
                </a:cxn>
                <a:cxn ang="0">
                  <a:pos x="0" y="0"/>
                </a:cxn>
                <a:cxn ang="0">
                  <a:pos x="0" y="0"/>
                </a:cxn>
                <a:cxn ang="0">
                  <a:pos x="1" y="0"/>
                </a:cxn>
                <a:cxn ang="0">
                  <a:pos x="1" y="0"/>
                </a:cxn>
                <a:cxn ang="0">
                  <a:pos x="1" y="0"/>
                </a:cxn>
                <a:cxn ang="0">
                  <a:pos x="5" y="0"/>
                </a:cxn>
                <a:cxn ang="0">
                  <a:pos x="6" y="0"/>
                </a:cxn>
                <a:cxn ang="0">
                  <a:pos x="6" y="2"/>
                </a:cxn>
                <a:cxn ang="0">
                  <a:pos x="6" y="2"/>
                </a:cxn>
                <a:cxn ang="0">
                  <a:pos x="6" y="2"/>
                </a:cxn>
                <a:cxn ang="0">
                  <a:pos x="8" y="4"/>
                </a:cxn>
                <a:cxn ang="0">
                  <a:pos x="10" y="5"/>
                </a:cxn>
                <a:cxn ang="0">
                  <a:pos x="10" y="5"/>
                </a:cxn>
                <a:cxn ang="0">
                  <a:pos x="10" y="7"/>
                </a:cxn>
                <a:cxn ang="0">
                  <a:pos x="11" y="7"/>
                </a:cxn>
                <a:cxn ang="0">
                  <a:pos x="11" y="9"/>
                </a:cxn>
                <a:cxn ang="0">
                  <a:pos x="11" y="9"/>
                </a:cxn>
                <a:cxn ang="0">
                  <a:pos x="11" y="9"/>
                </a:cxn>
                <a:cxn ang="0">
                  <a:pos x="11" y="9"/>
                </a:cxn>
                <a:cxn ang="0">
                  <a:pos x="10" y="9"/>
                </a:cxn>
                <a:cxn ang="0">
                  <a:pos x="8" y="9"/>
                </a:cxn>
                <a:cxn ang="0">
                  <a:pos x="8" y="9"/>
                </a:cxn>
                <a:cxn ang="0">
                  <a:pos x="8" y="9"/>
                </a:cxn>
                <a:cxn ang="0">
                  <a:pos x="8" y="10"/>
                </a:cxn>
                <a:cxn ang="0">
                  <a:pos x="6" y="12"/>
                </a:cxn>
                <a:cxn ang="0">
                  <a:pos x="6" y="12"/>
                </a:cxn>
                <a:cxn ang="0">
                  <a:pos x="6" y="14"/>
                </a:cxn>
                <a:cxn ang="0">
                  <a:pos x="6" y="14"/>
                </a:cxn>
                <a:cxn ang="0">
                  <a:pos x="5" y="12"/>
                </a:cxn>
                <a:cxn ang="0">
                  <a:pos x="5" y="10"/>
                </a:cxn>
                <a:cxn ang="0">
                  <a:pos x="5" y="10"/>
                </a:cxn>
                <a:cxn ang="0">
                  <a:pos x="5" y="10"/>
                </a:cxn>
                <a:cxn ang="0">
                  <a:pos x="3" y="9"/>
                </a:cxn>
              </a:cxnLst>
              <a:rect l="0" t="0" r="r" b="b"/>
              <a:pathLst>
                <a:path w="11" h="14">
                  <a:moveTo>
                    <a:pt x="3" y="9"/>
                  </a:moveTo>
                  <a:lnTo>
                    <a:pt x="3" y="9"/>
                  </a:lnTo>
                  <a:lnTo>
                    <a:pt x="3" y="9"/>
                  </a:lnTo>
                  <a:lnTo>
                    <a:pt x="3" y="9"/>
                  </a:lnTo>
                  <a:lnTo>
                    <a:pt x="3" y="9"/>
                  </a:lnTo>
                  <a:lnTo>
                    <a:pt x="3" y="9"/>
                  </a:lnTo>
                  <a:lnTo>
                    <a:pt x="3" y="9"/>
                  </a:lnTo>
                  <a:lnTo>
                    <a:pt x="3" y="9"/>
                  </a:lnTo>
                  <a:lnTo>
                    <a:pt x="1" y="9"/>
                  </a:lnTo>
                  <a:lnTo>
                    <a:pt x="1" y="9"/>
                  </a:lnTo>
                  <a:lnTo>
                    <a:pt x="1" y="9"/>
                  </a:lnTo>
                  <a:lnTo>
                    <a:pt x="1" y="9"/>
                  </a:lnTo>
                  <a:lnTo>
                    <a:pt x="1" y="7"/>
                  </a:lnTo>
                  <a:lnTo>
                    <a:pt x="1" y="7"/>
                  </a:lnTo>
                  <a:lnTo>
                    <a:pt x="1" y="7"/>
                  </a:lnTo>
                  <a:lnTo>
                    <a:pt x="1" y="5"/>
                  </a:lnTo>
                  <a:lnTo>
                    <a:pt x="1" y="5"/>
                  </a:lnTo>
                  <a:lnTo>
                    <a:pt x="1" y="5"/>
                  </a:lnTo>
                  <a:lnTo>
                    <a:pt x="1" y="5"/>
                  </a:lnTo>
                  <a:lnTo>
                    <a:pt x="1" y="5"/>
                  </a:lnTo>
                  <a:lnTo>
                    <a:pt x="1" y="4"/>
                  </a:lnTo>
                  <a:lnTo>
                    <a:pt x="1" y="4"/>
                  </a:lnTo>
                  <a:lnTo>
                    <a:pt x="1" y="4"/>
                  </a:lnTo>
                  <a:lnTo>
                    <a:pt x="1" y="2"/>
                  </a:lnTo>
                  <a:lnTo>
                    <a:pt x="1" y="2"/>
                  </a:lnTo>
                  <a:lnTo>
                    <a:pt x="1" y="2"/>
                  </a:lnTo>
                  <a:lnTo>
                    <a:pt x="1" y="2"/>
                  </a:lnTo>
                  <a:lnTo>
                    <a:pt x="1" y="2"/>
                  </a:lnTo>
                  <a:lnTo>
                    <a:pt x="0" y="2"/>
                  </a:lnTo>
                  <a:lnTo>
                    <a:pt x="0" y="2"/>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3" y="0"/>
                  </a:lnTo>
                  <a:lnTo>
                    <a:pt x="5" y="0"/>
                  </a:lnTo>
                  <a:lnTo>
                    <a:pt x="5" y="0"/>
                  </a:lnTo>
                  <a:lnTo>
                    <a:pt x="6" y="0"/>
                  </a:lnTo>
                  <a:lnTo>
                    <a:pt x="6" y="2"/>
                  </a:lnTo>
                  <a:lnTo>
                    <a:pt x="6" y="2"/>
                  </a:lnTo>
                  <a:lnTo>
                    <a:pt x="6" y="2"/>
                  </a:lnTo>
                  <a:lnTo>
                    <a:pt x="6" y="2"/>
                  </a:lnTo>
                  <a:lnTo>
                    <a:pt x="6" y="2"/>
                  </a:lnTo>
                  <a:lnTo>
                    <a:pt x="6" y="2"/>
                  </a:lnTo>
                  <a:lnTo>
                    <a:pt x="8" y="2"/>
                  </a:lnTo>
                  <a:lnTo>
                    <a:pt x="8" y="4"/>
                  </a:lnTo>
                  <a:lnTo>
                    <a:pt x="8" y="4"/>
                  </a:lnTo>
                  <a:lnTo>
                    <a:pt x="10" y="5"/>
                  </a:lnTo>
                  <a:lnTo>
                    <a:pt x="10" y="5"/>
                  </a:lnTo>
                  <a:lnTo>
                    <a:pt x="10" y="5"/>
                  </a:lnTo>
                  <a:lnTo>
                    <a:pt x="10" y="5"/>
                  </a:lnTo>
                  <a:lnTo>
                    <a:pt x="10" y="7"/>
                  </a:lnTo>
                  <a:lnTo>
                    <a:pt x="11" y="7"/>
                  </a:lnTo>
                  <a:lnTo>
                    <a:pt x="11" y="7"/>
                  </a:lnTo>
                  <a:lnTo>
                    <a:pt x="11" y="9"/>
                  </a:lnTo>
                  <a:lnTo>
                    <a:pt x="11" y="9"/>
                  </a:lnTo>
                  <a:lnTo>
                    <a:pt x="11" y="9"/>
                  </a:lnTo>
                  <a:lnTo>
                    <a:pt x="11" y="9"/>
                  </a:lnTo>
                  <a:lnTo>
                    <a:pt x="11" y="9"/>
                  </a:lnTo>
                  <a:lnTo>
                    <a:pt x="11" y="9"/>
                  </a:lnTo>
                  <a:lnTo>
                    <a:pt x="11" y="9"/>
                  </a:lnTo>
                  <a:lnTo>
                    <a:pt x="11" y="9"/>
                  </a:lnTo>
                  <a:lnTo>
                    <a:pt x="10" y="9"/>
                  </a:lnTo>
                  <a:lnTo>
                    <a:pt x="10" y="9"/>
                  </a:lnTo>
                  <a:lnTo>
                    <a:pt x="10" y="9"/>
                  </a:lnTo>
                  <a:lnTo>
                    <a:pt x="8" y="9"/>
                  </a:lnTo>
                  <a:lnTo>
                    <a:pt x="8" y="9"/>
                  </a:lnTo>
                  <a:lnTo>
                    <a:pt x="8" y="9"/>
                  </a:lnTo>
                  <a:lnTo>
                    <a:pt x="8" y="9"/>
                  </a:lnTo>
                  <a:lnTo>
                    <a:pt x="8" y="9"/>
                  </a:lnTo>
                  <a:lnTo>
                    <a:pt x="8" y="10"/>
                  </a:lnTo>
                  <a:lnTo>
                    <a:pt x="8" y="10"/>
                  </a:lnTo>
                  <a:lnTo>
                    <a:pt x="6" y="10"/>
                  </a:lnTo>
                  <a:lnTo>
                    <a:pt x="6" y="12"/>
                  </a:lnTo>
                  <a:lnTo>
                    <a:pt x="6" y="12"/>
                  </a:lnTo>
                  <a:lnTo>
                    <a:pt x="6" y="12"/>
                  </a:lnTo>
                  <a:lnTo>
                    <a:pt x="6" y="12"/>
                  </a:lnTo>
                  <a:lnTo>
                    <a:pt x="6" y="14"/>
                  </a:lnTo>
                  <a:lnTo>
                    <a:pt x="6" y="14"/>
                  </a:lnTo>
                  <a:lnTo>
                    <a:pt x="6" y="14"/>
                  </a:lnTo>
                  <a:lnTo>
                    <a:pt x="6" y="12"/>
                  </a:lnTo>
                  <a:lnTo>
                    <a:pt x="5" y="12"/>
                  </a:lnTo>
                  <a:lnTo>
                    <a:pt x="5" y="12"/>
                  </a:lnTo>
                  <a:lnTo>
                    <a:pt x="5" y="10"/>
                  </a:lnTo>
                  <a:lnTo>
                    <a:pt x="5" y="10"/>
                  </a:lnTo>
                  <a:lnTo>
                    <a:pt x="5" y="10"/>
                  </a:lnTo>
                  <a:lnTo>
                    <a:pt x="5" y="10"/>
                  </a:lnTo>
                  <a:lnTo>
                    <a:pt x="5" y="10"/>
                  </a:lnTo>
                  <a:lnTo>
                    <a:pt x="3" y="9"/>
                  </a:lnTo>
                  <a:lnTo>
                    <a:pt x="3" y="9"/>
                  </a:lnTo>
                  <a:lnTo>
                    <a:pt x="3" y="9"/>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10" name="Freeform 786"/>
            <p:cNvSpPr>
              <a:spLocks/>
            </p:cNvSpPr>
            <p:nvPr/>
          </p:nvSpPr>
          <p:spPr bwMode="auto">
            <a:xfrm>
              <a:off x="14055110" y="6020071"/>
              <a:ext cx="12241" cy="18958"/>
            </a:xfrm>
            <a:custGeom>
              <a:avLst/>
              <a:gdLst/>
              <a:ahLst/>
              <a:cxnLst>
                <a:cxn ang="0">
                  <a:pos x="3" y="9"/>
                </a:cxn>
                <a:cxn ang="0">
                  <a:pos x="3" y="9"/>
                </a:cxn>
                <a:cxn ang="0">
                  <a:pos x="3" y="9"/>
                </a:cxn>
                <a:cxn ang="0">
                  <a:pos x="3" y="9"/>
                </a:cxn>
                <a:cxn ang="0">
                  <a:pos x="1" y="9"/>
                </a:cxn>
                <a:cxn ang="0">
                  <a:pos x="1" y="9"/>
                </a:cxn>
                <a:cxn ang="0">
                  <a:pos x="1" y="7"/>
                </a:cxn>
                <a:cxn ang="0">
                  <a:pos x="1" y="5"/>
                </a:cxn>
                <a:cxn ang="0">
                  <a:pos x="1" y="5"/>
                </a:cxn>
                <a:cxn ang="0">
                  <a:pos x="1" y="5"/>
                </a:cxn>
                <a:cxn ang="0">
                  <a:pos x="1" y="4"/>
                </a:cxn>
                <a:cxn ang="0">
                  <a:pos x="1" y="2"/>
                </a:cxn>
                <a:cxn ang="0">
                  <a:pos x="1" y="2"/>
                </a:cxn>
                <a:cxn ang="0">
                  <a:pos x="1" y="2"/>
                </a:cxn>
                <a:cxn ang="0">
                  <a:pos x="0" y="2"/>
                </a:cxn>
                <a:cxn ang="0">
                  <a:pos x="0" y="0"/>
                </a:cxn>
                <a:cxn ang="0">
                  <a:pos x="0" y="0"/>
                </a:cxn>
                <a:cxn ang="0">
                  <a:pos x="0" y="0"/>
                </a:cxn>
                <a:cxn ang="0">
                  <a:pos x="1" y="0"/>
                </a:cxn>
                <a:cxn ang="0">
                  <a:pos x="1" y="0"/>
                </a:cxn>
                <a:cxn ang="0">
                  <a:pos x="1" y="0"/>
                </a:cxn>
                <a:cxn ang="0">
                  <a:pos x="5" y="0"/>
                </a:cxn>
                <a:cxn ang="0">
                  <a:pos x="6" y="0"/>
                </a:cxn>
                <a:cxn ang="0">
                  <a:pos x="6" y="2"/>
                </a:cxn>
                <a:cxn ang="0">
                  <a:pos x="6" y="2"/>
                </a:cxn>
                <a:cxn ang="0">
                  <a:pos x="6" y="2"/>
                </a:cxn>
                <a:cxn ang="0">
                  <a:pos x="8" y="4"/>
                </a:cxn>
                <a:cxn ang="0">
                  <a:pos x="10" y="5"/>
                </a:cxn>
                <a:cxn ang="0">
                  <a:pos x="10" y="5"/>
                </a:cxn>
                <a:cxn ang="0">
                  <a:pos x="10" y="7"/>
                </a:cxn>
                <a:cxn ang="0">
                  <a:pos x="11" y="7"/>
                </a:cxn>
                <a:cxn ang="0">
                  <a:pos x="11" y="9"/>
                </a:cxn>
                <a:cxn ang="0">
                  <a:pos x="11" y="9"/>
                </a:cxn>
                <a:cxn ang="0">
                  <a:pos x="11" y="9"/>
                </a:cxn>
                <a:cxn ang="0">
                  <a:pos x="11" y="9"/>
                </a:cxn>
                <a:cxn ang="0">
                  <a:pos x="10" y="9"/>
                </a:cxn>
                <a:cxn ang="0">
                  <a:pos x="8" y="9"/>
                </a:cxn>
                <a:cxn ang="0">
                  <a:pos x="8" y="9"/>
                </a:cxn>
                <a:cxn ang="0">
                  <a:pos x="8" y="9"/>
                </a:cxn>
                <a:cxn ang="0">
                  <a:pos x="8" y="10"/>
                </a:cxn>
                <a:cxn ang="0">
                  <a:pos x="6" y="12"/>
                </a:cxn>
                <a:cxn ang="0">
                  <a:pos x="6" y="12"/>
                </a:cxn>
                <a:cxn ang="0">
                  <a:pos x="6" y="14"/>
                </a:cxn>
                <a:cxn ang="0">
                  <a:pos x="6" y="14"/>
                </a:cxn>
                <a:cxn ang="0">
                  <a:pos x="5" y="12"/>
                </a:cxn>
                <a:cxn ang="0">
                  <a:pos x="5" y="10"/>
                </a:cxn>
                <a:cxn ang="0">
                  <a:pos x="5" y="10"/>
                </a:cxn>
                <a:cxn ang="0">
                  <a:pos x="5" y="10"/>
                </a:cxn>
                <a:cxn ang="0">
                  <a:pos x="3" y="9"/>
                </a:cxn>
              </a:cxnLst>
              <a:rect l="0" t="0" r="r" b="b"/>
              <a:pathLst>
                <a:path w="11" h="14">
                  <a:moveTo>
                    <a:pt x="3" y="9"/>
                  </a:moveTo>
                  <a:lnTo>
                    <a:pt x="3" y="9"/>
                  </a:lnTo>
                  <a:lnTo>
                    <a:pt x="3" y="9"/>
                  </a:lnTo>
                  <a:lnTo>
                    <a:pt x="3" y="9"/>
                  </a:lnTo>
                  <a:lnTo>
                    <a:pt x="3" y="9"/>
                  </a:lnTo>
                  <a:lnTo>
                    <a:pt x="3" y="9"/>
                  </a:lnTo>
                  <a:lnTo>
                    <a:pt x="3" y="9"/>
                  </a:lnTo>
                  <a:lnTo>
                    <a:pt x="3" y="9"/>
                  </a:lnTo>
                  <a:lnTo>
                    <a:pt x="1" y="9"/>
                  </a:lnTo>
                  <a:lnTo>
                    <a:pt x="1" y="9"/>
                  </a:lnTo>
                  <a:lnTo>
                    <a:pt x="1" y="9"/>
                  </a:lnTo>
                  <a:lnTo>
                    <a:pt x="1" y="9"/>
                  </a:lnTo>
                  <a:lnTo>
                    <a:pt x="1" y="7"/>
                  </a:lnTo>
                  <a:lnTo>
                    <a:pt x="1" y="7"/>
                  </a:lnTo>
                  <a:lnTo>
                    <a:pt x="1" y="7"/>
                  </a:lnTo>
                  <a:lnTo>
                    <a:pt x="1" y="5"/>
                  </a:lnTo>
                  <a:lnTo>
                    <a:pt x="1" y="5"/>
                  </a:lnTo>
                  <a:lnTo>
                    <a:pt x="1" y="5"/>
                  </a:lnTo>
                  <a:lnTo>
                    <a:pt x="1" y="5"/>
                  </a:lnTo>
                  <a:lnTo>
                    <a:pt x="1" y="5"/>
                  </a:lnTo>
                  <a:lnTo>
                    <a:pt x="1" y="4"/>
                  </a:lnTo>
                  <a:lnTo>
                    <a:pt x="1" y="4"/>
                  </a:lnTo>
                  <a:lnTo>
                    <a:pt x="1" y="4"/>
                  </a:lnTo>
                  <a:lnTo>
                    <a:pt x="1" y="2"/>
                  </a:lnTo>
                  <a:lnTo>
                    <a:pt x="1" y="2"/>
                  </a:lnTo>
                  <a:lnTo>
                    <a:pt x="1" y="2"/>
                  </a:lnTo>
                  <a:lnTo>
                    <a:pt x="1" y="2"/>
                  </a:lnTo>
                  <a:lnTo>
                    <a:pt x="1" y="2"/>
                  </a:lnTo>
                  <a:lnTo>
                    <a:pt x="0" y="2"/>
                  </a:lnTo>
                  <a:lnTo>
                    <a:pt x="0" y="2"/>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3" y="0"/>
                  </a:lnTo>
                  <a:lnTo>
                    <a:pt x="5" y="0"/>
                  </a:lnTo>
                  <a:lnTo>
                    <a:pt x="5" y="0"/>
                  </a:lnTo>
                  <a:lnTo>
                    <a:pt x="6" y="0"/>
                  </a:lnTo>
                  <a:lnTo>
                    <a:pt x="6" y="2"/>
                  </a:lnTo>
                  <a:lnTo>
                    <a:pt x="6" y="2"/>
                  </a:lnTo>
                  <a:lnTo>
                    <a:pt x="6" y="2"/>
                  </a:lnTo>
                  <a:lnTo>
                    <a:pt x="6" y="2"/>
                  </a:lnTo>
                  <a:lnTo>
                    <a:pt x="6" y="2"/>
                  </a:lnTo>
                  <a:lnTo>
                    <a:pt x="6" y="2"/>
                  </a:lnTo>
                  <a:lnTo>
                    <a:pt x="8" y="2"/>
                  </a:lnTo>
                  <a:lnTo>
                    <a:pt x="8" y="4"/>
                  </a:lnTo>
                  <a:lnTo>
                    <a:pt x="8" y="4"/>
                  </a:lnTo>
                  <a:lnTo>
                    <a:pt x="10" y="5"/>
                  </a:lnTo>
                  <a:lnTo>
                    <a:pt x="10" y="5"/>
                  </a:lnTo>
                  <a:lnTo>
                    <a:pt x="10" y="5"/>
                  </a:lnTo>
                  <a:lnTo>
                    <a:pt x="10" y="5"/>
                  </a:lnTo>
                  <a:lnTo>
                    <a:pt x="10" y="7"/>
                  </a:lnTo>
                  <a:lnTo>
                    <a:pt x="11" y="7"/>
                  </a:lnTo>
                  <a:lnTo>
                    <a:pt x="11" y="7"/>
                  </a:lnTo>
                  <a:lnTo>
                    <a:pt x="11" y="9"/>
                  </a:lnTo>
                  <a:lnTo>
                    <a:pt x="11" y="9"/>
                  </a:lnTo>
                  <a:lnTo>
                    <a:pt x="11" y="9"/>
                  </a:lnTo>
                  <a:lnTo>
                    <a:pt x="11" y="9"/>
                  </a:lnTo>
                  <a:lnTo>
                    <a:pt x="11" y="9"/>
                  </a:lnTo>
                  <a:lnTo>
                    <a:pt x="11" y="9"/>
                  </a:lnTo>
                  <a:lnTo>
                    <a:pt x="11" y="9"/>
                  </a:lnTo>
                  <a:lnTo>
                    <a:pt x="11" y="9"/>
                  </a:lnTo>
                  <a:lnTo>
                    <a:pt x="10" y="9"/>
                  </a:lnTo>
                  <a:lnTo>
                    <a:pt x="10" y="9"/>
                  </a:lnTo>
                  <a:lnTo>
                    <a:pt x="10" y="9"/>
                  </a:lnTo>
                  <a:lnTo>
                    <a:pt x="8" y="9"/>
                  </a:lnTo>
                  <a:lnTo>
                    <a:pt x="8" y="9"/>
                  </a:lnTo>
                  <a:lnTo>
                    <a:pt x="8" y="9"/>
                  </a:lnTo>
                  <a:lnTo>
                    <a:pt x="8" y="9"/>
                  </a:lnTo>
                  <a:lnTo>
                    <a:pt x="8" y="9"/>
                  </a:lnTo>
                  <a:lnTo>
                    <a:pt x="8" y="10"/>
                  </a:lnTo>
                  <a:lnTo>
                    <a:pt x="8" y="10"/>
                  </a:lnTo>
                  <a:lnTo>
                    <a:pt x="6" y="10"/>
                  </a:lnTo>
                  <a:lnTo>
                    <a:pt x="6" y="12"/>
                  </a:lnTo>
                  <a:lnTo>
                    <a:pt x="6" y="12"/>
                  </a:lnTo>
                  <a:lnTo>
                    <a:pt x="6" y="12"/>
                  </a:lnTo>
                  <a:lnTo>
                    <a:pt x="6" y="12"/>
                  </a:lnTo>
                  <a:lnTo>
                    <a:pt x="6" y="14"/>
                  </a:lnTo>
                  <a:lnTo>
                    <a:pt x="6" y="14"/>
                  </a:lnTo>
                  <a:lnTo>
                    <a:pt x="6" y="14"/>
                  </a:lnTo>
                  <a:lnTo>
                    <a:pt x="6" y="12"/>
                  </a:lnTo>
                  <a:lnTo>
                    <a:pt x="5" y="12"/>
                  </a:lnTo>
                  <a:lnTo>
                    <a:pt x="5" y="12"/>
                  </a:lnTo>
                  <a:lnTo>
                    <a:pt x="5" y="10"/>
                  </a:lnTo>
                  <a:lnTo>
                    <a:pt x="5" y="10"/>
                  </a:lnTo>
                  <a:lnTo>
                    <a:pt x="5" y="10"/>
                  </a:lnTo>
                  <a:lnTo>
                    <a:pt x="5" y="10"/>
                  </a:lnTo>
                  <a:lnTo>
                    <a:pt x="5" y="10"/>
                  </a:lnTo>
                  <a:lnTo>
                    <a:pt x="3" y="9"/>
                  </a:lnTo>
                  <a:lnTo>
                    <a:pt x="3" y="9"/>
                  </a:lnTo>
                  <a:lnTo>
                    <a:pt x="3" y="9"/>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11" name="Freeform 787"/>
            <p:cNvSpPr>
              <a:spLocks/>
            </p:cNvSpPr>
            <p:nvPr/>
          </p:nvSpPr>
          <p:spPr bwMode="auto">
            <a:xfrm>
              <a:off x="14019498" y="6087777"/>
              <a:ext cx="16693" cy="23020"/>
            </a:xfrm>
            <a:custGeom>
              <a:avLst/>
              <a:gdLst/>
              <a:ahLst/>
              <a:cxnLst>
                <a:cxn ang="0">
                  <a:pos x="13" y="8"/>
                </a:cxn>
                <a:cxn ang="0">
                  <a:pos x="13" y="7"/>
                </a:cxn>
                <a:cxn ang="0">
                  <a:pos x="12" y="7"/>
                </a:cxn>
                <a:cxn ang="0">
                  <a:pos x="12" y="7"/>
                </a:cxn>
                <a:cxn ang="0">
                  <a:pos x="10" y="7"/>
                </a:cxn>
                <a:cxn ang="0">
                  <a:pos x="10" y="7"/>
                </a:cxn>
                <a:cxn ang="0">
                  <a:pos x="8" y="7"/>
                </a:cxn>
                <a:cxn ang="0">
                  <a:pos x="8" y="8"/>
                </a:cxn>
                <a:cxn ang="0">
                  <a:pos x="8" y="8"/>
                </a:cxn>
                <a:cxn ang="0">
                  <a:pos x="7" y="8"/>
                </a:cxn>
                <a:cxn ang="0">
                  <a:pos x="7" y="10"/>
                </a:cxn>
                <a:cxn ang="0">
                  <a:pos x="7" y="12"/>
                </a:cxn>
                <a:cxn ang="0">
                  <a:pos x="7" y="12"/>
                </a:cxn>
                <a:cxn ang="0">
                  <a:pos x="7" y="13"/>
                </a:cxn>
                <a:cxn ang="0">
                  <a:pos x="5" y="17"/>
                </a:cxn>
                <a:cxn ang="0">
                  <a:pos x="5" y="17"/>
                </a:cxn>
                <a:cxn ang="0">
                  <a:pos x="5" y="17"/>
                </a:cxn>
                <a:cxn ang="0">
                  <a:pos x="3" y="17"/>
                </a:cxn>
                <a:cxn ang="0">
                  <a:pos x="2" y="17"/>
                </a:cxn>
                <a:cxn ang="0">
                  <a:pos x="2" y="17"/>
                </a:cxn>
                <a:cxn ang="0">
                  <a:pos x="2" y="15"/>
                </a:cxn>
                <a:cxn ang="0">
                  <a:pos x="2" y="15"/>
                </a:cxn>
                <a:cxn ang="0">
                  <a:pos x="2" y="13"/>
                </a:cxn>
                <a:cxn ang="0">
                  <a:pos x="3" y="13"/>
                </a:cxn>
                <a:cxn ang="0">
                  <a:pos x="2" y="12"/>
                </a:cxn>
                <a:cxn ang="0">
                  <a:pos x="2" y="12"/>
                </a:cxn>
                <a:cxn ang="0">
                  <a:pos x="0" y="12"/>
                </a:cxn>
                <a:cxn ang="0">
                  <a:pos x="2" y="12"/>
                </a:cxn>
                <a:cxn ang="0">
                  <a:pos x="2" y="12"/>
                </a:cxn>
                <a:cxn ang="0">
                  <a:pos x="3" y="10"/>
                </a:cxn>
                <a:cxn ang="0">
                  <a:pos x="3" y="10"/>
                </a:cxn>
                <a:cxn ang="0">
                  <a:pos x="3" y="8"/>
                </a:cxn>
                <a:cxn ang="0">
                  <a:pos x="5" y="7"/>
                </a:cxn>
                <a:cxn ang="0">
                  <a:pos x="5" y="7"/>
                </a:cxn>
                <a:cxn ang="0">
                  <a:pos x="7" y="5"/>
                </a:cxn>
                <a:cxn ang="0">
                  <a:pos x="7" y="5"/>
                </a:cxn>
                <a:cxn ang="0">
                  <a:pos x="8" y="5"/>
                </a:cxn>
                <a:cxn ang="0">
                  <a:pos x="10" y="3"/>
                </a:cxn>
                <a:cxn ang="0">
                  <a:pos x="10" y="2"/>
                </a:cxn>
                <a:cxn ang="0">
                  <a:pos x="10" y="2"/>
                </a:cxn>
                <a:cxn ang="0">
                  <a:pos x="10" y="2"/>
                </a:cxn>
                <a:cxn ang="0">
                  <a:pos x="12" y="0"/>
                </a:cxn>
                <a:cxn ang="0">
                  <a:pos x="13" y="2"/>
                </a:cxn>
                <a:cxn ang="0">
                  <a:pos x="15" y="2"/>
                </a:cxn>
                <a:cxn ang="0">
                  <a:pos x="13" y="3"/>
                </a:cxn>
                <a:cxn ang="0">
                  <a:pos x="13" y="5"/>
                </a:cxn>
                <a:cxn ang="0">
                  <a:pos x="13" y="5"/>
                </a:cxn>
                <a:cxn ang="0">
                  <a:pos x="15" y="5"/>
                </a:cxn>
                <a:cxn ang="0">
                  <a:pos x="15" y="7"/>
                </a:cxn>
                <a:cxn ang="0">
                  <a:pos x="15" y="8"/>
                </a:cxn>
                <a:cxn ang="0">
                  <a:pos x="15" y="10"/>
                </a:cxn>
                <a:cxn ang="0">
                  <a:pos x="15" y="10"/>
                </a:cxn>
                <a:cxn ang="0">
                  <a:pos x="13" y="8"/>
                </a:cxn>
              </a:cxnLst>
              <a:rect l="0" t="0" r="r" b="b"/>
              <a:pathLst>
                <a:path w="15" h="17">
                  <a:moveTo>
                    <a:pt x="13" y="8"/>
                  </a:moveTo>
                  <a:lnTo>
                    <a:pt x="13" y="8"/>
                  </a:lnTo>
                  <a:lnTo>
                    <a:pt x="13" y="8"/>
                  </a:lnTo>
                  <a:lnTo>
                    <a:pt x="13" y="7"/>
                  </a:lnTo>
                  <a:lnTo>
                    <a:pt x="13" y="7"/>
                  </a:lnTo>
                  <a:lnTo>
                    <a:pt x="12" y="7"/>
                  </a:lnTo>
                  <a:lnTo>
                    <a:pt x="12" y="5"/>
                  </a:lnTo>
                  <a:lnTo>
                    <a:pt x="12" y="7"/>
                  </a:lnTo>
                  <a:lnTo>
                    <a:pt x="10" y="7"/>
                  </a:lnTo>
                  <a:lnTo>
                    <a:pt x="10" y="7"/>
                  </a:lnTo>
                  <a:lnTo>
                    <a:pt x="10" y="7"/>
                  </a:lnTo>
                  <a:lnTo>
                    <a:pt x="10" y="7"/>
                  </a:lnTo>
                  <a:lnTo>
                    <a:pt x="10" y="7"/>
                  </a:lnTo>
                  <a:lnTo>
                    <a:pt x="8" y="7"/>
                  </a:lnTo>
                  <a:lnTo>
                    <a:pt x="8" y="7"/>
                  </a:lnTo>
                  <a:lnTo>
                    <a:pt x="8" y="8"/>
                  </a:lnTo>
                  <a:lnTo>
                    <a:pt x="8" y="8"/>
                  </a:lnTo>
                  <a:lnTo>
                    <a:pt x="8" y="8"/>
                  </a:lnTo>
                  <a:lnTo>
                    <a:pt x="7" y="8"/>
                  </a:lnTo>
                  <a:lnTo>
                    <a:pt x="7" y="8"/>
                  </a:lnTo>
                  <a:lnTo>
                    <a:pt x="7" y="8"/>
                  </a:lnTo>
                  <a:lnTo>
                    <a:pt x="7" y="10"/>
                  </a:lnTo>
                  <a:lnTo>
                    <a:pt x="7" y="10"/>
                  </a:lnTo>
                  <a:lnTo>
                    <a:pt x="7" y="12"/>
                  </a:lnTo>
                  <a:lnTo>
                    <a:pt x="7" y="12"/>
                  </a:lnTo>
                  <a:lnTo>
                    <a:pt x="7" y="12"/>
                  </a:lnTo>
                  <a:lnTo>
                    <a:pt x="7" y="12"/>
                  </a:lnTo>
                  <a:lnTo>
                    <a:pt x="7" y="13"/>
                  </a:lnTo>
                  <a:lnTo>
                    <a:pt x="7" y="15"/>
                  </a:lnTo>
                  <a:lnTo>
                    <a:pt x="5" y="17"/>
                  </a:lnTo>
                  <a:lnTo>
                    <a:pt x="5" y="17"/>
                  </a:lnTo>
                  <a:lnTo>
                    <a:pt x="5" y="17"/>
                  </a:lnTo>
                  <a:lnTo>
                    <a:pt x="5" y="17"/>
                  </a:lnTo>
                  <a:lnTo>
                    <a:pt x="5" y="17"/>
                  </a:lnTo>
                  <a:lnTo>
                    <a:pt x="3" y="17"/>
                  </a:lnTo>
                  <a:lnTo>
                    <a:pt x="3" y="17"/>
                  </a:lnTo>
                  <a:lnTo>
                    <a:pt x="2" y="17"/>
                  </a:lnTo>
                  <a:lnTo>
                    <a:pt x="2" y="17"/>
                  </a:lnTo>
                  <a:lnTo>
                    <a:pt x="2" y="17"/>
                  </a:lnTo>
                  <a:lnTo>
                    <a:pt x="2" y="17"/>
                  </a:lnTo>
                  <a:lnTo>
                    <a:pt x="2" y="15"/>
                  </a:lnTo>
                  <a:lnTo>
                    <a:pt x="2" y="15"/>
                  </a:lnTo>
                  <a:lnTo>
                    <a:pt x="2" y="15"/>
                  </a:lnTo>
                  <a:lnTo>
                    <a:pt x="2" y="15"/>
                  </a:lnTo>
                  <a:lnTo>
                    <a:pt x="2" y="15"/>
                  </a:lnTo>
                  <a:lnTo>
                    <a:pt x="2" y="13"/>
                  </a:lnTo>
                  <a:lnTo>
                    <a:pt x="3" y="13"/>
                  </a:lnTo>
                  <a:lnTo>
                    <a:pt x="3" y="13"/>
                  </a:lnTo>
                  <a:lnTo>
                    <a:pt x="3" y="13"/>
                  </a:lnTo>
                  <a:lnTo>
                    <a:pt x="2" y="12"/>
                  </a:lnTo>
                  <a:lnTo>
                    <a:pt x="2" y="12"/>
                  </a:lnTo>
                  <a:lnTo>
                    <a:pt x="2" y="12"/>
                  </a:lnTo>
                  <a:lnTo>
                    <a:pt x="0" y="12"/>
                  </a:lnTo>
                  <a:lnTo>
                    <a:pt x="0" y="12"/>
                  </a:lnTo>
                  <a:lnTo>
                    <a:pt x="2" y="12"/>
                  </a:lnTo>
                  <a:lnTo>
                    <a:pt x="2" y="12"/>
                  </a:lnTo>
                  <a:lnTo>
                    <a:pt x="2" y="12"/>
                  </a:lnTo>
                  <a:lnTo>
                    <a:pt x="2" y="12"/>
                  </a:lnTo>
                  <a:lnTo>
                    <a:pt x="3" y="12"/>
                  </a:lnTo>
                  <a:lnTo>
                    <a:pt x="3" y="10"/>
                  </a:lnTo>
                  <a:lnTo>
                    <a:pt x="3" y="10"/>
                  </a:lnTo>
                  <a:lnTo>
                    <a:pt x="3" y="10"/>
                  </a:lnTo>
                  <a:lnTo>
                    <a:pt x="3" y="8"/>
                  </a:lnTo>
                  <a:lnTo>
                    <a:pt x="3" y="8"/>
                  </a:lnTo>
                  <a:lnTo>
                    <a:pt x="3" y="8"/>
                  </a:lnTo>
                  <a:lnTo>
                    <a:pt x="5" y="7"/>
                  </a:lnTo>
                  <a:lnTo>
                    <a:pt x="5" y="7"/>
                  </a:lnTo>
                  <a:lnTo>
                    <a:pt x="5" y="7"/>
                  </a:lnTo>
                  <a:lnTo>
                    <a:pt x="5" y="5"/>
                  </a:lnTo>
                  <a:lnTo>
                    <a:pt x="7" y="5"/>
                  </a:lnTo>
                  <a:lnTo>
                    <a:pt x="7" y="5"/>
                  </a:lnTo>
                  <a:lnTo>
                    <a:pt x="7" y="5"/>
                  </a:lnTo>
                  <a:lnTo>
                    <a:pt x="8" y="5"/>
                  </a:lnTo>
                  <a:lnTo>
                    <a:pt x="8" y="5"/>
                  </a:lnTo>
                  <a:lnTo>
                    <a:pt x="8" y="3"/>
                  </a:lnTo>
                  <a:lnTo>
                    <a:pt x="10" y="3"/>
                  </a:lnTo>
                  <a:lnTo>
                    <a:pt x="10" y="2"/>
                  </a:lnTo>
                  <a:lnTo>
                    <a:pt x="10" y="2"/>
                  </a:lnTo>
                  <a:lnTo>
                    <a:pt x="10" y="2"/>
                  </a:lnTo>
                  <a:lnTo>
                    <a:pt x="10" y="2"/>
                  </a:lnTo>
                  <a:lnTo>
                    <a:pt x="10" y="2"/>
                  </a:lnTo>
                  <a:lnTo>
                    <a:pt x="10" y="2"/>
                  </a:lnTo>
                  <a:lnTo>
                    <a:pt x="12" y="0"/>
                  </a:lnTo>
                  <a:lnTo>
                    <a:pt x="12" y="0"/>
                  </a:lnTo>
                  <a:lnTo>
                    <a:pt x="13" y="2"/>
                  </a:lnTo>
                  <a:lnTo>
                    <a:pt x="13" y="2"/>
                  </a:lnTo>
                  <a:lnTo>
                    <a:pt x="13" y="2"/>
                  </a:lnTo>
                  <a:lnTo>
                    <a:pt x="15" y="2"/>
                  </a:lnTo>
                  <a:lnTo>
                    <a:pt x="15" y="3"/>
                  </a:lnTo>
                  <a:lnTo>
                    <a:pt x="13" y="3"/>
                  </a:lnTo>
                  <a:lnTo>
                    <a:pt x="13" y="5"/>
                  </a:lnTo>
                  <a:lnTo>
                    <a:pt x="13" y="5"/>
                  </a:lnTo>
                  <a:lnTo>
                    <a:pt x="13" y="5"/>
                  </a:lnTo>
                  <a:lnTo>
                    <a:pt x="13" y="5"/>
                  </a:lnTo>
                  <a:lnTo>
                    <a:pt x="15" y="5"/>
                  </a:lnTo>
                  <a:lnTo>
                    <a:pt x="15" y="5"/>
                  </a:lnTo>
                  <a:lnTo>
                    <a:pt x="15" y="7"/>
                  </a:lnTo>
                  <a:lnTo>
                    <a:pt x="15" y="7"/>
                  </a:lnTo>
                  <a:lnTo>
                    <a:pt x="15" y="8"/>
                  </a:lnTo>
                  <a:lnTo>
                    <a:pt x="15" y="8"/>
                  </a:lnTo>
                  <a:lnTo>
                    <a:pt x="15" y="8"/>
                  </a:lnTo>
                  <a:lnTo>
                    <a:pt x="15" y="10"/>
                  </a:lnTo>
                  <a:lnTo>
                    <a:pt x="15" y="10"/>
                  </a:lnTo>
                  <a:lnTo>
                    <a:pt x="15" y="10"/>
                  </a:lnTo>
                  <a:lnTo>
                    <a:pt x="13" y="10"/>
                  </a:lnTo>
                  <a:lnTo>
                    <a:pt x="13" y="8"/>
                  </a:lnTo>
                  <a:lnTo>
                    <a:pt x="13" y="8"/>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12" name="Freeform 788"/>
            <p:cNvSpPr>
              <a:spLocks/>
            </p:cNvSpPr>
            <p:nvPr/>
          </p:nvSpPr>
          <p:spPr bwMode="auto">
            <a:xfrm>
              <a:off x="14019498" y="6087777"/>
              <a:ext cx="16693" cy="23020"/>
            </a:xfrm>
            <a:custGeom>
              <a:avLst/>
              <a:gdLst/>
              <a:ahLst/>
              <a:cxnLst>
                <a:cxn ang="0">
                  <a:pos x="13" y="8"/>
                </a:cxn>
                <a:cxn ang="0">
                  <a:pos x="13" y="7"/>
                </a:cxn>
                <a:cxn ang="0">
                  <a:pos x="12" y="7"/>
                </a:cxn>
                <a:cxn ang="0">
                  <a:pos x="12" y="7"/>
                </a:cxn>
                <a:cxn ang="0">
                  <a:pos x="10" y="7"/>
                </a:cxn>
                <a:cxn ang="0">
                  <a:pos x="10" y="7"/>
                </a:cxn>
                <a:cxn ang="0">
                  <a:pos x="8" y="7"/>
                </a:cxn>
                <a:cxn ang="0">
                  <a:pos x="8" y="8"/>
                </a:cxn>
                <a:cxn ang="0">
                  <a:pos x="8" y="8"/>
                </a:cxn>
                <a:cxn ang="0">
                  <a:pos x="7" y="8"/>
                </a:cxn>
                <a:cxn ang="0">
                  <a:pos x="7" y="10"/>
                </a:cxn>
                <a:cxn ang="0">
                  <a:pos x="7" y="12"/>
                </a:cxn>
                <a:cxn ang="0">
                  <a:pos x="7" y="12"/>
                </a:cxn>
                <a:cxn ang="0">
                  <a:pos x="7" y="13"/>
                </a:cxn>
                <a:cxn ang="0">
                  <a:pos x="5" y="17"/>
                </a:cxn>
                <a:cxn ang="0">
                  <a:pos x="5" y="17"/>
                </a:cxn>
                <a:cxn ang="0">
                  <a:pos x="5" y="17"/>
                </a:cxn>
                <a:cxn ang="0">
                  <a:pos x="3" y="17"/>
                </a:cxn>
                <a:cxn ang="0">
                  <a:pos x="2" y="17"/>
                </a:cxn>
                <a:cxn ang="0">
                  <a:pos x="2" y="17"/>
                </a:cxn>
                <a:cxn ang="0">
                  <a:pos x="2" y="15"/>
                </a:cxn>
                <a:cxn ang="0">
                  <a:pos x="2" y="15"/>
                </a:cxn>
                <a:cxn ang="0">
                  <a:pos x="2" y="13"/>
                </a:cxn>
                <a:cxn ang="0">
                  <a:pos x="3" y="13"/>
                </a:cxn>
                <a:cxn ang="0">
                  <a:pos x="2" y="12"/>
                </a:cxn>
                <a:cxn ang="0">
                  <a:pos x="2" y="12"/>
                </a:cxn>
                <a:cxn ang="0">
                  <a:pos x="0" y="12"/>
                </a:cxn>
                <a:cxn ang="0">
                  <a:pos x="2" y="12"/>
                </a:cxn>
                <a:cxn ang="0">
                  <a:pos x="2" y="12"/>
                </a:cxn>
                <a:cxn ang="0">
                  <a:pos x="3" y="10"/>
                </a:cxn>
                <a:cxn ang="0">
                  <a:pos x="3" y="10"/>
                </a:cxn>
                <a:cxn ang="0">
                  <a:pos x="3" y="8"/>
                </a:cxn>
                <a:cxn ang="0">
                  <a:pos x="5" y="7"/>
                </a:cxn>
                <a:cxn ang="0">
                  <a:pos x="5" y="7"/>
                </a:cxn>
                <a:cxn ang="0">
                  <a:pos x="7" y="5"/>
                </a:cxn>
                <a:cxn ang="0">
                  <a:pos x="7" y="5"/>
                </a:cxn>
                <a:cxn ang="0">
                  <a:pos x="8" y="5"/>
                </a:cxn>
                <a:cxn ang="0">
                  <a:pos x="10" y="3"/>
                </a:cxn>
                <a:cxn ang="0">
                  <a:pos x="10" y="2"/>
                </a:cxn>
                <a:cxn ang="0">
                  <a:pos x="10" y="2"/>
                </a:cxn>
                <a:cxn ang="0">
                  <a:pos x="10" y="2"/>
                </a:cxn>
                <a:cxn ang="0">
                  <a:pos x="12" y="0"/>
                </a:cxn>
                <a:cxn ang="0">
                  <a:pos x="13" y="2"/>
                </a:cxn>
                <a:cxn ang="0">
                  <a:pos x="15" y="2"/>
                </a:cxn>
                <a:cxn ang="0">
                  <a:pos x="13" y="3"/>
                </a:cxn>
                <a:cxn ang="0">
                  <a:pos x="13" y="5"/>
                </a:cxn>
                <a:cxn ang="0">
                  <a:pos x="13" y="5"/>
                </a:cxn>
                <a:cxn ang="0">
                  <a:pos x="15" y="5"/>
                </a:cxn>
                <a:cxn ang="0">
                  <a:pos x="15" y="7"/>
                </a:cxn>
                <a:cxn ang="0">
                  <a:pos x="15" y="8"/>
                </a:cxn>
                <a:cxn ang="0">
                  <a:pos x="15" y="10"/>
                </a:cxn>
                <a:cxn ang="0">
                  <a:pos x="15" y="10"/>
                </a:cxn>
                <a:cxn ang="0">
                  <a:pos x="13" y="8"/>
                </a:cxn>
              </a:cxnLst>
              <a:rect l="0" t="0" r="r" b="b"/>
              <a:pathLst>
                <a:path w="15" h="17">
                  <a:moveTo>
                    <a:pt x="13" y="8"/>
                  </a:moveTo>
                  <a:lnTo>
                    <a:pt x="13" y="8"/>
                  </a:lnTo>
                  <a:lnTo>
                    <a:pt x="13" y="8"/>
                  </a:lnTo>
                  <a:lnTo>
                    <a:pt x="13" y="7"/>
                  </a:lnTo>
                  <a:lnTo>
                    <a:pt x="13" y="7"/>
                  </a:lnTo>
                  <a:lnTo>
                    <a:pt x="12" y="7"/>
                  </a:lnTo>
                  <a:lnTo>
                    <a:pt x="12" y="5"/>
                  </a:lnTo>
                  <a:lnTo>
                    <a:pt x="12" y="7"/>
                  </a:lnTo>
                  <a:lnTo>
                    <a:pt x="10" y="7"/>
                  </a:lnTo>
                  <a:lnTo>
                    <a:pt x="10" y="7"/>
                  </a:lnTo>
                  <a:lnTo>
                    <a:pt x="10" y="7"/>
                  </a:lnTo>
                  <a:lnTo>
                    <a:pt x="10" y="7"/>
                  </a:lnTo>
                  <a:lnTo>
                    <a:pt x="10" y="7"/>
                  </a:lnTo>
                  <a:lnTo>
                    <a:pt x="8" y="7"/>
                  </a:lnTo>
                  <a:lnTo>
                    <a:pt x="8" y="7"/>
                  </a:lnTo>
                  <a:lnTo>
                    <a:pt x="8" y="8"/>
                  </a:lnTo>
                  <a:lnTo>
                    <a:pt x="8" y="8"/>
                  </a:lnTo>
                  <a:lnTo>
                    <a:pt x="8" y="8"/>
                  </a:lnTo>
                  <a:lnTo>
                    <a:pt x="7" y="8"/>
                  </a:lnTo>
                  <a:lnTo>
                    <a:pt x="7" y="8"/>
                  </a:lnTo>
                  <a:lnTo>
                    <a:pt x="7" y="8"/>
                  </a:lnTo>
                  <a:lnTo>
                    <a:pt x="7" y="10"/>
                  </a:lnTo>
                  <a:lnTo>
                    <a:pt x="7" y="10"/>
                  </a:lnTo>
                  <a:lnTo>
                    <a:pt x="7" y="12"/>
                  </a:lnTo>
                  <a:lnTo>
                    <a:pt x="7" y="12"/>
                  </a:lnTo>
                  <a:lnTo>
                    <a:pt x="7" y="12"/>
                  </a:lnTo>
                  <a:lnTo>
                    <a:pt x="7" y="12"/>
                  </a:lnTo>
                  <a:lnTo>
                    <a:pt x="7" y="13"/>
                  </a:lnTo>
                  <a:lnTo>
                    <a:pt x="7" y="15"/>
                  </a:lnTo>
                  <a:lnTo>
                    <a:pt x="5" y="17"/>
                  </a:lnTo>
                  <a:lnTo>
                    <a:pt x="5" y="17"/>
                  </a:lnTo>
                  <a:lnTo>
                    <a:pt x="5" y="17"/>
                  </a:lnTo>
                  <a:lnTo>
                    <a:pt x="5" y="17"/>
                  </a:lnTo>
                  <a:lnTo>
                    <a:pt x="5" y="17"/>
                  </a:lnTo>
                  <a:lnTo>
                    <a:pt x="3" y="17"/>
                  </a:lnTo>
                  <a:lnTo>
                    <a:pt x="3" y="17"/>
                  </a:lnTo>
                  <a:lnTo>
                    <a:pt x="2" y="17"/>
                  </a:lnTo>
                  <a:lnTo>
                    <a:pt x="2" y="17"/>
                  </a:lnTo>
                  <a:lnTo>
                    <a:pt x="2" y="17"/>
                  </a:lnTo>
                  <a:lnTo>
                    <a:pt x="2" y="17"/>
                  </a:lnTo>
                  <a:lnTo>
                    <a:pt x="2" y="15"/>
                  </a:lnTo>
                  <a:lnTo>
                    <a:pt x="2" y="15"/>
                  </a:lnTo>
                  <a:lnTo>
                    <a:pt x="2" y="15"/>
                  </a:lnTo>
                  <a:lnTo>
                    <a:pt x="2" y="15"/>
                  </a:lnTo>
                  <a:lnTo>
                    <a:pt x="2" y="15"/>
                  </a:lnTo>
                  <a:lnTo>
                    <a:pt x="2" y="13"/>
                  </a:lnTo>
                  <a:lnTo>
                    <a:pt x="3" y="13"/>
                  </a:lnTo>
                  <a:lnTo>
                    <a:pt x="3" y="13"/>
                  </a:lnTo>
                  <a:lnTo>
                    <a:pt x="3" y="13"/>
                  </a:lnTo>
                  <a:lnTo>
                    <a:pt x="2" y="12"/>
                  </a:lnTo>
                  <a:lnTo>
                    <a:pt x="2" y="12"/>
                  </a:lnTo>
                  <a:lnTo>
                    <a:pt x="2" y="12"/>
                  </a:lnTo>
                  <a:lnTo>
                    <a:pt x="0" y="12"/>
                  </a:lnTo>
                  <a:lnTo>
                    <a:pt x="0" y="12"/>
                  </a:lnTo>
                  <a:lnTo>
                    <a:pt x="2" y="12"/>
                  </a:lnTo>
                  <a:lnTo>
                    <a:pt x="2" y="12"/>
                  </a:lnTo>
                  <a:lnTo>
                    <a:pt x="2" y="12"/>
                  </a:lnTo>
                  <a:lnTo>
                    <a:pt x="2" y="12"/>
                  </a:lnTo>
                  <a:lnTo>
                    <a:pt x="3" y="12"/>
                  </a:lnTo>
                  <a:lnTo>
                    <a:pt x="3" y="10"/>
                  </a:lnTo>
                  <a:lnTo>
                    <a:pt x="3" y="10"/>
                  </a:lnTo>
                  <a:lnTo>
                    <a:pt x="3" y="10"/>
                  </a:lnTo>
                  <a:lnTo>
                    <a:pt x="3" y="8"/>
                  </a:lnTo>
                  <a:lnTo>
                    <a:pt x="3" y="8"/>
                  </a:lnTo>
                  <a:lnTo>
                    <a:pt x="3" y="8"/>
                  </a:lnTo>
                  <a:lnTo>
                    <a:pt x="5" y="7"/>
                  </a:lnTo>
                  <a:lnTo>
                    <a:pt x="5" y="7"/>
                  </a:lnTo>
                  <a:lnTo>
                    <a:pt x="5" y="7"/>
                  </a:lnTo>
                  <a:lnTo>
                    <a:pt x="5" y="5"/>
                  </a:lnTo>
                  <a:lnTo>
                    <a:pt x="7" y="5"/>
                  </a:lnTo>
                  <a:lnTo>
                    <a:pt x="7" y="5"/>
                  </a:lnTo>
                  <a:lnTo>
                    <a:pt x="7" y="5"/>
                  </a:lnTo>
                  <a:lnTo>
                    <a:pt x="8" y="5"/>
                  </a:lnTo>
                  <a:lnTo>
                    <a:pt x="8" y="5"/>
                  </a:lnTo>
                  <a:lnTo>
                    <a:pt x="8" y="3"/>
                  </a:lnTo>
                  <a:lnTo>
                    <a:pt x="10" y="3"/>
                  </a:lnTo>
                  <a:lnTo>
                    <a:pt x="10" y="2"/>
                  </a:lnTo>
                  <a:lnTo>
                    <a:pt x="10" y="2"/>
                  </a:lnTo>
                  <a:lnTo>
                    <a:pt x="10" y="2"/>
                  </a:lnTo>
                  <a:lnTo>
                    <a:pt x="10" y="2"/>
                  </a:lnTo>
                  <a:lnTo>
                    <a:pt x="10" y="2"/>
                  </a:lnTo>
                  <a:lnTo>
                    <a:pt x="10" y="2"/>
                  </a:lnTo>
                  <a:lnTo>
                    <a:pt x="12" y="0"/>
                  </a:lnTo>
                  <a:lnTo>
                    <a:pt x="12" y="0"/>
                  </a:lnTo>
                  <a:lnTo>
                    <a:pt x="13" y="2"/>
                  </a:lnTo>
                  <a:lnTo>
                    <a:pt x="13" y="2"/>
                  </a:lnTo>
                  <a:lnTo>
                    <a:pt x="13" y="2"/>
                  </a:lnTo>
                  <a:lnTo>
                    <a:pt x="15" y="2"/>
                  </a:lnTo>
                  <a:lnTo>
                    <a:pt x="15" y="3"/>
                  </a:lnTo>
                  <a:lnTo>
                    <a:pt x="13" y="3"/>
                  </a:lnTo>
                  <a:lnTo>
                    <a:pt x="13" y="5"/>
                  </a:lnTo>
                  <a:lnTo>
                    <a:pt x="13" y="5"/>
                  </a:lnTo>
                  <a:lnTo>
                    <a:pt x="13" y="5"/>
                  </a:lnTo>
                  <a:lnTo>
                    <a:pt x="13" y="5"/>
                  </a:lnTo>
                  <a:lnTo>
                    <a:pt x="15" y="5"/>
                  </a:lnTo>
                  <a:lnTo>
                    <a:pt x="15" y="5"/>
                  </a:lnTo>
                  <a:lnTo>
                    <a:pt x="15" y="7"/>
                  </a:lnTo>
                  <a:lnTo>
                    <a:pt x="15" y="7"/>
                  </a:lnTo>
                  <a:lnTo>
                    <a:pt x="15" y="8"/>
                  </a:lnTo>
                  <a:lnTo>
                    <a:pt x="15" y="8"/>
                  </a:lnTo>
                  <a:lnTo>
                    <a:pt x="15" y="8"/>
                  </a:lnTo>
                  <a:lnTo>
                    <a:pt x="15" y="10"/>
                  </a:lnTo>
                  <a:lnTo>
                    <a:pt x="15" y="10"/>
                  </a:lnTo>
                  <a:lnTo>
                    <a:pt x="15" y="10"/>
                  </a:lnTo>
                  <a:lnTo>
                    <a:pt x="13" y="10"/>
                  </a:lnTo>
                  <a:lnTo>
                    <a:pt x="13" y="8"/>
                  </a:lnTo>
                  <a:lnTo>
                    <a:pt x="13" y="8"/>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13" name="Freeform 789"/>
            <p:cNvSpPr>
              <a:spLocks/>
            </p:cNvSpPr>
            <p:nvPr/>
          </p:nvSpPr>
          <p:spPr bwMode="auto">
            <a:xfrm>
              <a:off x="13960517" y="6040383"/>
              <a:ext cx="155799" cy="71768"/>
            </a:xfrm>
            <a:custGeom>
              <a:avLst/>
              <a:gdLst/>
              <a:ahLst/>
              <a:cxnLst>
                <a:cxn ang="0">
                  <a:pos x="73" y="15"/>
                </a:cxn>
                <a:cxn ang="0">
                  <a:pos x="80" y="14"/>
                </a:cxn>
                <a:cxn ang="0">
                  <a:pos x="75" y="5"/>
                </a:cxn>
                <a:cxn ang="0">
                  <a:pos x="68" y="0"/>
                </a:cxn>
                <a:cxn ang="0">
                  <a:pos x="76" y="5"/>
                </a:cxn>
                <a:cxn ang="0">
                  <a:pos x="91" y="12"/>
                </a:cxn>
                <a:cxn ang="0">
                  <a:pos x="103" y="17"/>
                </a:cxn>
                <a:cxn ang="0">
                  <a:pos x="108" y="20"/>
                </a:cxn>
                <a:cxn ang="0">
                  <a:pos x="116" y="22"/>
                </a:cxn>
                <a:cxn ang="0">
                  <a:pos x="121" y="27"/>
                </a:cxn>
                <a:cxn ang="0">
                  <a:pos x="126" y="30"/>
                </a:cxn>
                <a:cxn ang="0">
                  <a:pos x="133" y="33"/>
                </a:cxn>
                <a:cxn ang="0">
                  <a:pos x="130" y="38"/>
                </a:cxn>
                <a:cxn ang="0">
                  <a:pos x="136" y="37"/>
                </a:cxn>
                <a:cxn ang="0">
                  <a:pos x="138" y="42"/>
                </a:cxn>
                <a:cxn ang="0">
                  <a:pos x="136" y="45"/>
                </a:cxn>
                <a:cxn ang="0">
                  <a:pos x="133" y="47"/>
                </a:cxn>
                <a:cxn ang="0">
                  <a:pos x="131" y="47"/>
                </a:cxn>
                <a:cxn ang="0">
                  <a:pos x="125" y="43"/>
                </a:cxn>
                <a:cxn ang="0">
                  <a:pos x="120" y="43"/>
                </a:cxn>
                <a:cxn ang="0">
                  <a:pos x="110" y="45"/>
                </a:cxn>
                <a:cxn ang="0">
                  <a:pos x="108" y="47"/>
                </a:cxn>
                <a:cxn ang="0">
                  <a:pos x="111" y="48"/>
                </a:cxn>
                <a:cxn ang="0">
                  <a:pos x="113" y="53"/>
                </a:cxn>
                <a:cxn ang="0">
                  <a:pos x="108" y="52"/>
                </a:cxn>
                <a:cxn ang="0">
                  <a:pos x="98" y="48"/>
                </a:cxn>
                <a:cxn ang="0">
                  <a:pos x="90" y="47"/>
                </a:cxn>
                <a:cxn ang="0">
                  <a:pos x="81" y="42"/>
                </a:cxn>
                <a:cxn ang="0">
                  <a:pos x="80" y="35"/>
                </a:cxn>
                <a:cxn ang="0">
                  <a:pos x="80" y="30"/>
                </a:cxn>
                <a:cxn ang="0">
                  <a:pos x="68" y="30"/>
                </a:cxn>
                <a:cxn ang="0">
                  <a:pos x="58" y="33"/>
                </a:cxn>
                <a:cxn ang="0">
                  <a:pos x="55" y="38"/>
                </a:cxn>
                <a:cxn ang="0">
                  <a:pos x="51" y="35"/>
                </a:cxn>
                <a:cxn ang="0">
                  <a:pos x="48" y="35"/>
                </a:cxn>
                <a:cxn ang="0">
                  <a:pos x="43" y="30"/>
                </a:cxn>
                <a:cxn ang="0">
                  <a:pos x="41" y="25"/>
                </a:cxn>
                <a:cxn ang="0">
                  <a:pos x="30" y="22"/>
                </a:cxn>
                <a:cxn ang="0">
                  <a:pos x="22" y="27"/>
                </a:cxn>
                <a:cxn ang="0">
                  <a:pos x="17" y="25"/>
                </a:cxn>
                <a:cxn ang="0">
                  <a:pos x="10" y="28"/>
                </a:cxn>
                <a:cxn ang="0">
                  <a:pos x="2" y="23"/>
                </a:cxn>
                <a:cxn ang="0">
                  <a:pos x="2" y="20"/>
                </a:cxn>
                <a:cxn ang="0">
                  <a:pos x="7" y="15"/>
                </a:cxn>
                <a:cxn ang="0">
                  <a:pos x="18" y="14"/>
                </a:cxn>
                <a:cxn ang="0">
                  <a:pos x="23" y="10"/>
                </a:cxn>
                <a:cxn ang="0">
                  <a:pos x="30" y="14"/>
                </a:cxn>
                <a:cxn ang="0">
                  <a:pos x="33" y="9"/>
                </a:cxn>
                <a:cxn ang="0">
                  <a:pos x="43" y="9"/>
                </a:cxn>
                <a:cxn ang="0">
                  <a:pos x="60" y="9"/>
                </a:cxn>
                <a:cxn ang="0">
                  <a:pos x="63" y="5"/>
                </a:cxn>
              </a:cxnLst>
              <a:rect l="0" t="0" r="r" b="b"/>
              <a:pathLst>
                <a:path w="140" h="53">
                  <a:moveTo>
                    <a:pt x="63" y="7"/>
                  </a:moveTo>
                  <a:lnTo>
                    <a:pt x="65" y="9"/>
                  </a:lnTo>
                  <a:lnTo>
                    <a:pt x="66" y="9"/>
                  </a:lnTo>
                  <a:lnTo>
                    <a:pt x="68" y="12"/>
                  </a:lnTo>
                  <a:lnTo>
                    <a:pt x="73" y="15"/>
                  </a:lnTo>
                  <a:lnTo>
                    <a:pt x="75" y="17"/>
                  </a:lnTo>
                  <a:lnTo>
                    <a:pt x="76" y="17"/>
                  </a:lnTo>
                  <a:lnTo>
                    <a:pt x="78" y="15"/>
                  </a:lnTo>
                  <a:lnTo>
                    <a:pt x="80" y="14"/>
                  </a:lnTo>
                  <a:lnTo>
                    <a:pt x="80" y="14"/>
                  </a:lnTo>
                  <a:lnTo>
                    <a:pt x="80" y="12"/>
                  </a:lnTo>
                  <a:lnTo>
                    <a:pt x="80" y="10"/>
                  </a:lnTo>
                  <a:lnTo>
                    <a:pt x="80" y="9"/>
                  </a:lnTo>
                  <a:lnTo>
                    <a:pt x="76" y="7"/>
                  </a:lnTo>
                  <a:lnTo>
                    <a:pt x="75" y="5"/>
                  </a:lnTo>
                  <a:lnTo>
                    <a:pt x="71" y="4"/>
                  </a:lnTo>
                  <a:lnTo>
                    <a:pt x="70" y="4"/>
                  </a:lnTo>
                  <a:lnTo>
                    <a:pt x="68" y="2"/>
                  </a:lnTo>
                  <a:lnTo>
                    <a:pt x="68" y="0"/>
                  </a:lnTo>
                  <a:lnTo>
                    <a:pt x="68" y="0"/>
                  </a:lnTo>
                  <a:lnTo>
                    <a:pt x="68" y="0"/>
                  </a:lnTo>
                  <a:lnTo>
                    <a:pt x="68" y="2"/>
                  </a:lnTo>
                  <a:lnTo>
                    <a:pt x="71" y="4"/>
                  </a:lnTo>
                  <a:lnTo>
                    <a:pt x="75" y="4"/>
                  </a:lnTo>
                  <a:lnTo>
                    <a:pt x="76" y="5"/>
                  </a:lnTo>
                  <a:lnTo>
                    <a:pt x="80" y="7"/>
                  </a:lnTo>
                  <a:lnTo>
                    <a:pt x="83" y="9"/>
                  </a:lnTo>
                  <a:lnTo>
                    <a:pt x="86" y="10"/>
                  </a:lnTo>
                  <a:lnTo>
                    <a:pt x="90" y="12"/>
                  </a:lnTo>
                  <a:lnTo>
                    <a:pt x="91" y="12"/>
                  </a:lnTo>
                  <a:lnTo>
                    <a:pt x="95" y="12"/>
                  </a:lnTo>
                  <a:lnTo>
                    <a:pt x="96" y="14"/>
                  </a:lnTo>
                  <a:lnTo>
                    <a:pt x="98" y="14"/>
                  </a:lnTo>
                  <a:lnTo>
                    <a:pt x="101" y="15"/>
                  </a:lnTo>
                  <a:lnTo>
                    <a:pt x="103" y="17"/>
                  </a:lnTo>
                  <a:lnTo>
                    <a:pt x="103" y="19"/>
                  </a:lnTo>
                  <a:lnTo>
                    <a:pt x="103" y="19"/>
                  </a:lnTo>
                  <a:lnTo>
                    <a:pt x="103" y="19"/>
                  </a:lnTo>
                  <a:lnTo>
                    <a:pt x="106" y="19"/>
                  </a:lnTo>
                  <a:lnTo>
                    <a:pt x="108" y="20"/>
                  </a:lnTo>
                  <a:lnTo>
                    <a:pt x="108" y="20"/>
                  </a:lnTo>
                  <a:lnTo>
                    <a:pt x="111" y="20"/>
                  </a:lnTo>
                  <a:lnTo>
                    <a:pt x="113" y="20"/>
                  </a:lnTo>
                  <a:lnTo>
                    <a:pt x="113" y="20"/>
                  </a:lnTo>
                  <a:lnTo>
                    <a:pt x="116" y="22"/>
                  </a:lnTo>
                  <a:lnTo>
                    <a:pt x="118" y="22"/>
                  </a:lnTo>
                  <a:lnTo>
                    <a:pt x="118" y="23"/>
                  </a:lnTo>
                  <a:lnTo>
                    <a:pt x="120" y="25"/>
                  </a:lnTo>
                  <a:lnTo>
                    <a:pt x="120" y="25"/>
                  </a:lnTo>
                  <a:lnTo>
                    <a:pt x="121" y="27"/>
                  </a:lnTo>
                  <a:lnTo>
                    <a:pt x="123" y="27"/>
                  </a:lnTo>
                  <a:lnTo>
                    <a:pt x="125" y="28"/>
                  </a:lnTo>
                  <a:lnTo>
                    <a:pt x="125" y="30"/>
                  </a:lnTo>
                  <a:lnTo>
                    <a:pt x="126" y="30"/>
                  </a:lnTo>
                  <a:lnTo>
                    <a:pt x="126" y="30"/>
                  </a:lnTo>
                  <a:lnTo>
                    <a:pt x="128" y="30"/>
                  </a:lnTo>
                  <a:lnTo>
                    <a:pt x="130" y="32"/>
                  </a:lnTo>
                  <a:lnTo>
                    <a:pt x="131" y="33"/>
                  </a:lnTo>
                  <a:lnTo>
                    <a:pt x="131" y="33"/>
                  </a:lnTo>
                  <a:lnTo>
                    <a:pt x="133" y="33"/>
                  </a:lnTo>
                  <a:lnTo>
                    <a:pt x="133" y="35"/>
                  </a:lnTo>
                  <a:lnTo>
                    <a:pt x="133" y="35"/>
                  </a:lnTo>
                  <a:lnTo>
                    <a:pt x="131" y="37"/>
                  </a:lnTo>
                  <a:lnTo>
                    <a:pt x="128" y="38"/>
                  </a:lnTo>
                  <a:lnTo>
                    <a:pt x="130" y="38"/>
                  </a:lnTo>
                  <a:lnTo>
                    <a:pt x="130" y="40"/>
                  </a:lnTo>
                  <a:lnTo>
                    <a:pt x="131" y="40"/>
                  </a:lnTo>
                  <a:lnTo>
                    <a:pt x="133" y="38"/>
                  </a:lnTo>
                  <a:lnTo>
                    <a:pt x="135" y="38"/>
                  </a:lnTo>
                  <a:lnTo>
                    <a:pt x="136" y="37"/>
                  </a:lnTo>
                  <a:lnTo>
                    <a:pt x="140" y="37"/>
                  </a:lnTo>
                  <a:lnTo>
                    <a:pt x="140" y="38"/>
                  </a:lnTo>
                  <a:lnTo>
                    <a:pt x="140" y="40"/>
                  </a:lnTo>
                  <a:lnTo>
                    <a:pt x="138" y="40"/>
                  </a:lnTo>
                  <a:lnTo>
                    <a:pt x="138" y="42"/>
                  </a:lnTo>
                  <a:lnTo>
                    <a:pt x="138" y="42"/>
                  </a:lnTo>
                  <a:lnTo>
                    <a:pt x="140" y="43"/>
                  </a:lnTo>
                  <a:lnTo>
                    <a:pt x="138" y="45"/>
                  </a:lnTo>
                  <a:lnTo>
                    <a:pt x="136" y="45"/>
                  </a:lnTo>
                  <a:lnTo>
                    <a:pt x="136" y="45"/>
                  </a:lnTo>
                  <a:lnTo>
                    <a:pt x="136" y="45"/>
                  </a:lnTo>
                  <a:lnTo>
                    <a:pt x="135" y="45"/>
                  </a:lnTo>
                  <a:lnTo>
                    <a:pt x="133" y="47"/>
                  </a:lnTo>
                  <a:lnTo>
                    <a:pt x="133" y="47"/>
                  </a:lnTo>
                  <a:lnTo>
                    <a:pt x="133" y="47"/>
                  </a:lnTo>
                  <a:lnTo>
                    <a:pt x="135" y="47"/>
                  </a:lnTo>
                  <a:lnTo>
                    <a:pt x="135" y="47"/>
                  </a:lnTo>
                  <a:lnTo>
                    <a:pt x="133" y="48"/>
                  </a:lnTo>
                  <a:lnTo>
                    <a:pt x="131" y="47"/>
                  </a:lnTo>
                  <a:lnTo>
                    <a:pt x="131" y="47"/>
                  </a:lnTo>
                  <a:lnTo>
                    <a:pt x="128" y="45"/>
                  </a:lnTo>
                  <a:lnTo>
                    <a:pt x="128" y="43"/>
                  </a:lnTo>
                  <a:lnTo>
                    <a:pt x="128" y="43"/>
                  </a:lnTo>
                  <a:lnTo>
                    <a:pt x="126" y="43"/>
                  </a:lnTo>
                  <a:lnTo>
                    <a:pt x="125" y="43"/>
                  </a:lnTo>
                  <a:lnTo>
                    <a:pt x="123" y="43"/>
                  </a:lnTo>
                  <a:lnTo>
                    <a:pt x="121" y="45"/>
                  </a:lnTo>
                  <a:lnTo>
                    <a:pt x="121" y="45"/>
                  </a:lnTo>
                  <a:lnTo>
                    <a:pt x="120" y="43"/>
                  </a:lnTo>
                  <a:lnTo>
                    <a:pt x="120" y="43"/>
                  </a:lnTo>
                  <a:lnTo>
                    <a:pt x="120" y="42"/>
                  </a:lnTo>
                  <a:lnTo>
                    <a:pt x="118" y="42"/>
                  </a:lnTo>
                  <a:lnTo>
                    <a:pt x="115" y="43"/>
                  </a:lnTo>
                  <a:lnTo>
                    <a:pt x="113" y="43"/>
                  </a:lnTo>
                  <a:lnTo>
                    <a:pt x="110" y="45"/>
                  </a:lnTo>
                  <a:lnTo>
                    <a:pt x="108" y="45"/>
                  </a:lnTo>
                  <a:lnTo>
                    <a:pt x="108" y="45"/>
                  </a:lnTo>
                  <a:lnTo>
                    <a:pt x="108" y="47"/>
                  </a:lnTo>
                  <a:lnTo>
                    <a:pt x="108" y="47"/>
                  </a:lnTo>
                  <a:lnTo>
                    <a:pt x="108" y="47"/>
                  </a:lnTo>
                  <a:lnTo>
                    <a:pt x="108" y="47"/>
                  </a:lnTo>
                  <a:lnTo>
                    <a:pt x="108" y="47"/>
                  </a:lnTo>
                  <a:lnTo>
                    <a:pt x="110" y="47"/>
                  </a:lnTo>
                  <a:lnTo>
                    <a:pt x="111" y="47"/>
                  </a:lnTo>
                  <a:lnTo>
                    <a:pt x="111" y="48"/>
                  </a:lnTo>
                  <a:lnTo>
                    <a:pt x="113" y="50"/>
                  </a:lnTo>
                  <a:lnTo>
                    <a:pt x="113" y="50"/>
                  </a:lnTo>
                  <a:lnTo>
                    <a:pt x="113" y="52"/>
                  </a:lnTo>
                  <a:lnTo>
                    <a:pt x="113" y="52"/>
                  </a:lnTo>
                  <a:lnTo>
                    <a:pt x="113" y="53"/>
                  </a:lnTo>
                  <a:lnTo>
                    <a:pt x="113" y="53"/>
                  </a:lnTo>
                  <a:lnTo>
                    <a:pt x="113" y="53"/>
                  </a:lnTo>
                  <a:lnTo>
                    <a:pt x="111" y="53"/>
                  </a:lnTo>
                  <a:lnTo>
                    <a:pt x="110" y="52"/>
                  </a:lnTo>
                  <a:lnTo>
                    <a:pt x="108" y="52"/>
                  </a:lnTo>
                  <a:lnTo>
                    <a:pt x="106" y="50"/>
                  </a:lnTo>
                  <a:lnTo>
                    <a:pt x="103" y="47"/>
                  </a:lnTo>
                  <a:lnTo>
                    <a:pt x="101" y="47"/>
                  </a:lnTo>
                  <a:lnTo>
                    <a:pt x="100" y="47"/>
                  </a:lnTo>
                  <a:lnTo>
                    <a:pt x="98" y="48"/>
                  </a:lnTo>
                  <a:lnTo>
                    <a:pt x="96" y="48"/>
                  </a:lnTo>
                  <a:lnTo>
                    <a:pt x="95" y="48"/>
                  </a:lnTo>
                  <a:lnTo>
                    <a:pt x="91" y="48"/>
                  </a:lnTo>
                  <a:lnTo>
                    <a:pt x="91" y="47"/>
                  </a:lnTo>
                  <a:lnTo>
                    <a:pt x="90" y="47"/>
                  </a:lnTo>
                  <a:lnTo>
                    <a:pt x="88" y="45"/>
                  </a:lnTo>
                  <a:lnTo>
                    <a:pt x="86" y="45"/>
                  </a:lnTo>
                  <a:lnTo>
                    <a:pt x="83" y="43"/>
                  </a:lnTo>
                  <a:lnTo>
                    <a:pt x="81" y="42"/>
                  </a:lnTo>
                  <a:lnTo>
                    <a:pt x="81" y="42"/>
                  </a:lnTo>
                  <a:lnTo>
                    <a:pt x="80" y="40"/>
                  </a:lnTo>
                  <a:lnTo>
                    <a:pt x="80" y="40"/>
                  </a:lnTo>
                  <a:lnTo>
                    <a:pt x="80" y="38"/>
                  </a:lnTo>
                  <a:lnTo>
                    <a:pt x="80" y="37"/>
                  </a:lnTo>
                  <a:lnTo>
                    <a:pt x="80" y="35"/>
                  </a:lnTo>
                  <a:lnTo>
                    <a:pt x="80" y="35"/>
                  </a:lnTo>
                  <a:lnTo>
                    <a:pt x="80" y="33"/>
                  </a:lnTo>
                  <a:lnTo>
                    <a:pt x="81" y="32"/>
                  </a:lnTo>
                  <a:lnTo>
                    <a:pt x="81" y="30"/>
                  </a:lnTo>
                  <a:lnTo>
                    <a:pt x="80" y="30"/>
                  </a:lnTo>
                  <a:lnTo>
                    <a:pt x="78" y="30"/>
                  </a:lnTo>
                  <a:lnTo>
                    <a:pt x="76" y="28"/>
                  </a:lnTo>
                  <a:lnTo>
                    <a:pt x="75" y="30"/>
                  </a:lnTo>
                  <a:lnTo>
                    <a:pt x="71" y="30"/>
                  </a:lnTo>
                  <a:lnTo>
                    <a:pt x="68" y="30"/>
                  </a:lnTo>
                  <a:lnTo>
                    <a:pt x="66" y="30"/>
                  </a:lnTo>
                  <a:lnTo>
                    <a:pt x="65" y="32"/>
                  </a:lnTo>
                  <a:lnTo>
                    <a:pt x="63" y="32"/>
                  </a:lnTo>
                  <a:lnTo>
                    <a:pt x="60" y="32"/>
                  </a:lnTo>
                  <a:lnTo>
                    <a:pt x="58" y="33"/>
                  </a:lnTo>
                  <a:lnTo>
                    <a:pt x="58" y="35"/>
                  </a:lnTo>
                  <a:lnTo>
                    <a:pt x="58" y="35"/>
                  </a:lnTo>
                  <a:lnTo>
                    <a:pt x="58" y="37"/>
                  </a:lnTo>
                  <a:lnTo>
                    <a:pt x="58" y="37"/>
                  </a:lnTo>
                  <a:lnTo>
                    <a:pt x="55" y="38"/>
                  </a:lnTo>
                  <a:lnTo>
                    <a:pt x="53" y="40"/>
                  </a:lnTo>
                  <a:lnTo>
                    <a:pt x="51" y="40"/>
                  </a:lnTo>
                  <a:lnTo>
                    <a:pt x="51" y="40"/>
                  </a:lnTo>
                  <a:lnTo>
                    <a:pt x="51" y="37"/>
                  </a:lnTo>
                  <a:lnTo>
                    <a:pt x="51" y="35"/>
                  </a:lnTo>
                  <a:lnTo>
                    <a:pt x="51" y="35"/>
                  </a:lnTo>
                  <a:lnTo>
                    <a:pt x="51" y="33"/>
                  </a:lnTo>
                  <a:lnTo>
                    <a:pt x="50" y="33"/>
                  </a:lnTo>
                  <a:lnTo>
                    <a:pt x="48" y="35"/>
                  </a:lnTo>
                  <a:lnTo>
                    <a:pt x="48" y="35"/>
                  </a:lnTo>
                  <a:lnTo>
                    <a:pt x="46" y="35"/>
                  </a:lnTo>
                  <a:lnTo>
                    <a:pt x="46" y="35"/>
                  </a:lnTo>
                  <a:lnTo>
                    <a:pt x="46" y="33"/>
                  </a:lnTo>
                  <a:lnTo>
                    <a:pt x="45" y="32"/>
                  </a:lnTo>
                  <a:lnTo>
                    <a:pt x="43" y="30"/>
                  </a:lnTo>
                  <a:lnTo>
                    <a:pt x="43" y="30"/>
                  </a:lnTo>
                  <a:lnTo>
                    <a:pt x="43" y="28"/>
                  </a:lnTo>
                  <a:lnTo>
                    <a:pt x="43" y="27"/>
                  </a:lnTo>
                  <a:lnTo>
                    <a:pt x="41" y="25"/>
                  </a:lnTo>
                  <a:lnTo>
                    <a:pt x="41" y="25"/>
                  </a:lnTo>
                  <a:lnTo>
                    <a:pt x="38" y="25"/>
                  </a:lnTo>
                  <a:lnTo>
                    <a:pt x="38" y="23"/>
                  </a:lnTo>
                  <a:lnTo>
                    <a:pt x="35" y="23"/>
                  </a:lnTo>
                  <a:lnTo>
                    <a:pt x="35" y="22"/>
                  </a:lnTo>
                  <a:lnTo>
                    <a:pt x="30" y="22"/>
                  </a:lnTo>
                  <a:lnTo>
                    <a:pt x="30" y="22"/>
                  </a:lnTo>
                  <a:lnTo>
                    <a:pt x="28" y="23"/>
                  </a:lnTo>
                  <a:lnTo>
                    <a:pt x="26" y="25"/>
                  </a:lnTo>
                  <a:lnTo>
                    <a:pt x="23" y="25"/>
                  </a:lnTo>
                  <a:lnTo>
                    <a:pt x="22" y="27"/>
                  </a:lnTo>
                  <a:lnTo>
                    <a:pt x="20" y="28"/>
                  </a:lnTo>
                  <a:lnTo>
                    <a:pt x="18" y="28"/>
                  </a:lnTo>
                  <a:lnTo>
                    <a:pt x="18" y="27"/>
                  </a:lnTo>
                  <a:lnTo>
                    <a:pt x="17" y="25"/>
                  </a:lnTo>
                  <a:lnTo>
                    <a:pt x="17" y="25"/>
                  </a:lnTo>
                  <a:lnTo>
                    <a:pt x="15" y="25"/>
                  </a:lnTo>
                  <a:lnTo>
                    <a:pt x="13" y="27"/>
                  </a:lnTo>
                  <a:lnTo>
                    <a:pt x="13" y="27"/>
                  </a:lnTo>
                  <a:lnTo>
                    <a:pt x="12" y="28"/>
                  </a:lnTo>
                  <a:lnTo>
                    <a:pt x="10" y="28"/>
                  </a:lnTo>
                  <a:lnTo>
                    <a:pt x="8" y="28"/>
                  </a:lnTo>
                  <a:lnTo>
                    <a:pt x="7" y="27"/>
                  </a:lnTo>
                  <a:lnTo>
                    <a:pt x="7" y="25"/>
                  </a:lnTo>
                  <a:lnTo>
                    <a:pt x="5" y="25"/>
                  </a:lnTo>
                  <a:lnTo>
                    <a:pt x="2" y="23"/>
                  </a:lnTo>
                  <a:lnTo>
                    <a:pt x="2" y="23"/>
                  </a:lnTo>
                  <a:lnTo>
                    <a:pt x="2" y="22"/>
                  </a:lnTo>
                  <a:lnTo>
                    <a:pt x="0" y="20"/>
                  </a:lnTo>
                  <a:lnTo>
                    <a:pt x="0" y="20"/>
                  </a:lnTo>
                  <a:lnTo>
                    <a:pt x="2" y="20"/>
                  </a:lnTo>
                  <a:lnTo>
                    <a:pt x="2" y="20"/>
                  </a:lnTo>
                  <a:lnTo>
                    <a:pt x="3" y="20"/>
                  </a:lnTo>
                  <a:lnTo>
                    <a:pt x="5" y="19"/>
                  </a:lnTo>
                  <a:lnTo>
                    <a:pt x="5" y="17"/>
                  </a:lnTo>
                  <a:lnTo>
                    <a:pt x="7" y="15"/>
                  </a:lnTo>
                  <a:lnTo>
                    <a:pt x="7" y="15"/>
                  </a:lnTo>
                  <a:lnTo>
                    <a:pt x="10" y="14"/>
                  </a:lnTo>
                  <a:lnTo>
                    <a:pt x="13" y="14"/>
                  </a:lnTo>
                  <a:lnTo>
                    <a:pt x="17" y="14"/>
                  </a:lnTo>
                  <a:lnTo>
                    <a:pt x="18" y="14"/>
                  </a:lnTo>
                  <a:lnTo>
                    <a:pt x="22" y="14"/>
                  </a:lnTo>
                  <a:lnTo>
                    <a:pt x="23" y="14"/>
                  </a:lnTo>
                  <a:lnTo>
                    <a:pt x="23" y="12"/>
                  </a:lnTo>
                  <a:lnTo>
                    <a:pt x="23" y="12"/>
                  </a:lnTo>
                  <a:lnTo>
                    <a:pt x="23" y="10"/>
                  </a:lnTo>
                  <a:lnTo>
                    <a:pt x="25" y="10"/>
                  </a:lnTo>
                  <a:lnTo>
                    <a:pt x="26" y="10"/>
                  </a:lnTo>
                  <a:lnTo>
                    <a:pt x="28" y="12"/>
                  </a:lnTo>
                  <a:lnTo>
                    <a:pt x="30" y="14"/>
                  </a:lnTo>
                  <a:lnTo>
                    <a:pt x="30" y="14"/>
                  </a:lnTo>
                  <a:lnTo>
                    <a:pt x="30" y="14"/>
                  </a:lnTo>
                  <a:lnTo>
                    <a:pt x="31" y="14"/>
                  </a:lnTo>
                  <a:lnTo>
                    <a:pt x="31" y="14"/>
                  </a:lnTo>
                  <a:lnTo>
                    <a:pt x="33" y="10"/>
                  </a:lnTo>
                  <a:lnTo>
                    <a:pt x="33" y="9"/>
                  </a:lnTo>
                  <a:lnTo>
                    <a:pt x="33" y="9"/>
                  </a:lnTo>
                  <a:lnTo>
                    <a:pt x="35" y="9"/>
                  </a:lnTo>
                  <a:lnTo>
                    <a:pt x="36" y="9"/>
                  </a:lnTo>
                  <a:lnTo>
                    <a:pt x="40" y="9"/>
                  </a:lnTo>
                  <a:lnTo>
                    <a:pt x="43" y="9"/>
                  </a:lnTo>
                  <a:lnTo>
                    <a:pt x="46" y="9"/>
                  </a:lnTo>
                  <a:lnTo>
                    <a:pt x="51" y="9"/>
                  </a:lnTo>
                  <a:lnTo>
                    <a:pt x="55" y="9"/>
                  </a:lnTo>
                  <a:lnTo>
                    <a:pt x="58" y="9"/>
                  </a:lnTo>
                  <a:lnTo>
                    <a:pt x="60" y="9"/>
                  </a:lnTo>
                  <a:lnTo>
                    <a:pt x="60" y="9"/>
                  </a:lnTo>
                  <a:lnTo>
                    <a:pt x="60" y="7"/>
                  </a:lnTo>
                  <a:lnTo>
                    <a:pt x="60" y="7"/>
                  </a:lnTo>
                  <a:lnTo>
                    <a:pt x="61" y="5"/>
                  </a:lnTo>
                  <a:lnTo>
                    <a:pt x="63" y="5"/>
                  </a:lnTo>
                  <a:lnTo>
                    <a:pt x="63" y="7"/>
                  </a:lnTo>
                  <a:lnTo>
                    <a:pt x="63" y="7"/>
                  </a:lnTo>
                  <a:lnTo>
                    <a:pt x="63" y="7"/>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14" name="Freeform 790"/>
            <p:cNvSpPr>
              <a:spLocks/>
            </p:cNvSpPr>
            <p:nvPr/>
          </p:nvSpPr>
          <p:spPr bwMode="auto">
            <a:xfrm>
              <a:off x="13960517" y="6040383"/>
              <a:ext cx="155799" cy="71768"/>
            </a:xfrm>
            <a:custGeom>
              <a:avLst/>
              <a:gdLst/>
              <a:ahLst/>
              <a:cxnLst>
                <a:cxn ang="0">
                  <a:pos x="73" y="15"/>
                </a:cxn>
                <a:cxn ang="0">
                  <a:pos x="80" y="14"/>
                </a:cxn>
                <a:cxn ang="0">
                  <a:pos x="75" y="5"/>
                </a:cxn>
                <a:cxn ang="0">
                  <a:pos x="68" y="0"/>
                </a:cxn>
                <a:cxn ang="0">
                  <a:pos x="76" y="5"/>
                </a:cxn>
                <a:cxn ang="0">
                  <a:pos x="91" y="12"/>
                </a:cxn>
                <a:cxn ang="0">
                  <a:pos x="103" y="17"/>
                </a:cxn>
                <a:cxn ang="0">
                  <a:pos x="108" y="20"/>
                </a:cxn>
                <a:cxn ang="0">
                  <a:pos x="116" y="22"/>
                </a:cxn>
                <a:cxn ang="0">
                  <a:pos x="121" y="27"/>
                </a:cxn>
                <a:cxn ang="0">
                  <a:pos x="126" y="30"/>
                </a:cxn>
                <a:cxn ang="0">
                  <a:pos x="133" y="33"/>
                </a:cxn>
                <a:cxn ang="0">
                  <a:pos x="130" y="38"/>
                </a:cxn>
                <a:cxn ang="0">
                  <a:pos x="136" y="37"/>
                </a:cxn>
                <a:cxn ang="0">
                  <a:pos x="138" y="42"/>
                </a:cxn>
                <a:cxn ang="0">
                  <a:pos x="136" y="45"/>
                </a:cxn>
                <a:cxn ang="0">
                  <a:pos x="133" y="47"/>
                </a:cxn>
                <a:cxn ang="0">
                  <a:pos x="131" y="47"/>
                </a:cxn>
                <a:cxn ang="0">
                  <a:pos x="125" y="43"/>
                </a:cxn>
                <a:cxn ang="0">
                  <a:pos x="120" y="43"/>
                </a:cxn>
                <a:cxn ang="0">
                  <a:pos x="110" y="45"/>
                </a:cxn>
                <a:cxn ang="0">
                  <a:pos x="108" y="47"/>
                </a:cxn>
                <a:cxn ang="0">
                  <a:pos x="111" y="48"/>
                </a:cxn>
                <a:cxn ang="0">
                  <a:pos x="113" y="53"/>
                </a:cxn>
                <a:cxn ang="0">
                  <a:pos x="108" y="52"/>
                </a:cxn>
                <a:cxn ang="0">
                  <a:pos x="98" y="48"/>
                </a:cxn>
                <a:cxn ang="0">
                  <a:pos x="90" y="47"/>
                </a:cxn>
                <a:cxn ang="0">
                  <a:pos x="81" y="42"/>
                </a:cxn>
                <a:cxn ang="0">
                  <a:pos x="80" y="35"/>
                </a:cxn>
                <a:cxn ang="0">
                  <a:pos x="80" y="30"/>
                </a:cxn>
                <a:cxn ang="0">
                  <a:pos x="68" y="30"/>
                </a:cxn>
                <a:cxn ang="0">
                  <a:pos x="58" y="33"/>
                </a:cxn>
                <a:cxn ang="0">
                  <a:pos x="55" y="38"/>
                </a:cxn>
                <a:cxn ang="0">
                  <a:pos x="51" y="35"/>
                </a:cxn>
                <a:cxn ang="0">
                  <a:pos x="48" y="35"/>
                </a:cxn>
                <a:cxn ang="0">
                  <a:pos x="43" y="30"/>
                </a:cxn>
                <a:cxn ang="0">
                  <a:pos x="41" y="25"/>
                </a:cxn>
                <a:cxn ang="0">
                  <a:pos x="30" y="22"/>
                </a:cxn>
                <a:cxn ang="0">
                  <a:pos x="22" y="27"/>
                </a:cxn>
                <a:cxn ang="0">
                  <a:pos x="17" y="25"/>
                </a:cxn>
                <a:cxn ang="0">
                  <a:pos x="10" y="28"/>
                </a:cxn>
                <a:cxn ang="0">
                  <a:pos x="2" y="23"/>
                </a:cxn>
                <a:cxn ang="0">
                  <a:pos x="2" y="20"/>
                </a:cxn>
                <a:cxn ang="0">
                  <a:pos x="7" y="15"/>
                </a:cxn>
                <a:cxn ang="0">
                  <a:pos x="18" y="14"/>
                </a:cxn>
                <a:cxn ang="0">
                  <a:pos x="23" y="10"/>
                </a:cxn>
                <a:cxn ang="0">
                  <a:pos x="30" y="14"/>
                </a:cxn>
                <a:cxn ang="0">
                  <a:pos x="33" y="9"/>
                </a:cxn>
                <a:cxn ang="0">
                  <a:pos x="43" y="9"/>
                </a:cxn>
                <a:cxn ang="0">
                  <a:pos x="60" y="9"/>
                </a:cxn>
                <a:cxn ang="0">
                  <a:pos x="63" y="5"/>
                </a:cxn>
              </a:cxnLst>
              <a:rect l="0" t="0" r="r" b="b"/>
              <a:pathLst>
                <a:path w="140" h="53">
                  <a:moveTo>
                    <a:pt x="63" y="7"/>
                  </a:moveTo>
                  <a:lnTo>
                    <a:pt x="65" y="9"/>
                  </a:lnTo>
                  <a:lnTo>
                    <a:pt x="66" y="9"/>
                  </a:lnTo>
                  <a:lnTo>
                    <a:pt x="68" y="12"/>
                  </a:lnTo>
                  <a:lnTo>
                    <a:pt x="73" y="15"/>
                  </a:lnTo>
                  <a:lnTo>
                    <a:pt x="75" y="17"/>
                  </a:lnTo>
                  <a:lnTo>
                    <a:pt x="76" y="17"/>
                  </a:lnTo>
                  <a:lnTo>
                    <a:pt x="78" y="15"/>
                  </a:lnTo>
                  <a:lnTo>
                    <a:pt x="80" y="14"/>
                  </a:lnTo>
                  <a:lnTo>
                    <a:pt x="80" y="14"/>
                  </a:lnTo>
                  <a:lnTo>
                    <a:pt x="80" y="12"/>
                  </a:lnTo>
                  <a:lnTo>
                    <a:pt x="80" y="10"/>
                  </a:lnTo>
                  <a:lnTo>
                    <a:pt x="80" y="9"/>
                  </a:lnTo>
                  <a:lnTo>
                    <a:pt x="76" y="7"/>
                  </a:lnTo>
                  <a:lnTo>
                    <a:pt x="75" y="5"/>
                  </a:lnTo>
                  <a:lnTo>
                    <a:pt x="71" y="4"/>
                  </a:lnTo>
                  <a:lnTo>
                    <a:pt x="70" y="4"/>
                  </a:lnTo>
                  <a:lnTo>
                    <a:pt x="68" y="2"/>
                  </a:lnTo>
                  <a:lnTo>
                    <a:pt x="68" y="0"/>
                  </a:lnTo>
                  <a:lnTo>
                    <a:pt x="68" y="0"/>
                  </a:lnTo>
                  <a:lnTo>
                    <a:pt x="68" y="0"/>
                  </a:lnTo>
                  <a:lnTo>
                    <a:pt x="68" y="2"/>
                  </a:lnTo>
                  <a:lnTo>
                    <a:pt x="71" y="4"/>
                  </a:lnTo>
                  <a:lnTo>
                    <a:pt x="75" y="4"/>
                  </a:lnTo>
                  <a:lnTo>
                    <a:pt x="76" y="5"/>
                  </a:lnTo>
                  <a:lnTo>
                    <a:pt x="80" y="7"/>
                  </a:lnTo>
                  <a:lnTo>
                    <a:pt x="83" y="9"/>
                  </a:lnTo>
                  <a:lnTo>
                    <a:pt x="86" y="10"/>
                  </a:lnTo>
                  <a:lnTo>
                    <a:pt x="90" y="12"/>
                  </a:lnTo>
                  <a:lnTo>
                    <a:pt x="91" y="12"/>
                  </a:lnTo>
                  <a:lnTo>
                    <a:pt x="95" y="12"/>
                  </a:lnTo>
                  <a:lnTo>
                    <a:pt x="96" y="14"/>
                  </a:lnTo>
                  <a:lnTo>
                    <a:pt x="98" y="14"/>
                  </a:lnTo>
                  <a:lnTo>
                    <a:pt x="101" y="15"/>
                  </a:lnTo>
                  <a:lnTo>
                    <a:pt x="103" y="17"/>
                  </a:lnTo>
                  <a:lnTo>
                    <a:pt x="103" y="19"/>
                  </a:lnTo>
                  <a:lnTo>
                    <a:pt x="103" y="19"/>
                  </a:lnTo>
                  <a:lnTo>
                    <a:pt x="103" y="19"/>
                  </a:lnTo>
                  <a:lnTo>
                    <a:pt x="106" y="19"/>
                  </a:lnTo>
                  <a:lnTo>
                    <a:pt x="108" y="20"/>
                  </a:lnTo>
                  <a:lnTo>
                    <a:pt x="108" y="20"/>
                  </a:lnTo>
                  <a:lnTo>
                    <a:pt x="111" y="20"/>
                  </a:lnTo>
                  <a:lnTo>
                    <a:pt x="113" y="20"/>
                  </a:lnTo>
                  <a:lnTo>
                    <a:pt x="113" y="20"/>
                  </a:lnTo>
                  <a:lnTo>
                    <a:pt x="116" y="22"/>
                  </a:lnTo>
                  <a:lnTo>
                    <a:pt x="118" y="22"/>
                  </a:lnTo>
                  <a:lnTo>
                    <a:pt x="118" y="23"/>
                  </a:lnTo>
                  <a:lnTo>
                    <a:pt x="120" y="25"/>
                  </a:lnTo>
                  <a:lnTo>
                    <a:pt x="120" y="25"/>
                  </a:lnTo>
                  <a:lnTo>
                    <a:pt x="121" y="27"/>
                  </a:lnTo>
                  <a:lnTo>
                    <a:pt x="123" y="27"/>
                  </a:lnTo>
                  <a:lnTo>
                    <a:pt x="125" y="28"/>
                  </a:lnTo>
                  <a:lnTo>
                    <a:pt x="125" y="30"/>
                  </a:lnTo>
                  <a:lnTo>
                    <a:pt x="126" y="30"/>
                  </a:lnTo>
                  <a:lnTo>
                    <a:pt x="126" y="30"/>
                  </a:lnTo>
                  <a:lnTo>
                    <a:pt x="128" y="30"/>
                  </a:lnTo>
                  <a:lnTo>
                    <a:pt x="130" y="32"/>
                  </a:lnTo>
                  <a:lnTo>
                    <a:pt x="131" y="33"/>
                  </a:lnTo>
                  <a:lnTo>
                    <a:pt x="131" y="33"/>
                  </a:lnTo>
                  <a:lnTo>
                    <a:pt x="133" y="33"/>
                  </a:lnTo>
                  <a:lnTo>
                    <a:pt x="133" y="35"/>
                  </a:lnTo>
                  <a:lnTo>
                    <a:pt x="133" y="35"/>
                  </a:lnTo>
                  <a:lnTo>
                    <a:pt x="131" y="37"/>
                  </a:lnTo>
                  <a:lnTo>
                    <a:pt x="128" y="38"/>
                  </a:lnTo>
                  <a:lnTo>
                    <a:pt x="130" y="38"/>
                  </a:lnTo>
                  <a:lnTo>
                    <a:pt x="130" y="40"/>
                  </a:lnTo>
                  <a:lnTo>
                    <a:pt x="131" y="40"/>
                  </a:lnTo>
                  <a:lnTo>
                    <a:pt x="133" y="38"/>
                  </a:lnTo>
                  <a:lnTo>
                    <a:pt x="135" y="38"/>
                  </a:lnTo>
                  <a:lnTo>
                    <a:pt x="136" y="37"/>
                  </a:lnTo>
                  <a:lnTo>
                    <a:pt x="140" y="37"/>
                  </a:lnTo>
                  <a:lnTo>
                    <a:pt x="140" y="38"/>
                  </a:lnTo>
                  <a:lnTo>
                    <a:pt x="140" y="40"/>
                  </a:lnTo>
                  <a:lnTo>
                    <a:pt x="138" y="40"/>
                  </a:lnTo>
                  <a:lnTo>
                    <a:pt x="138" y="42"/>
                  </a:lnTo>
                  <a:lnTo>
                    <a:pt x="138" y="42"/>
                  </a:lnTo>
                  <a:lnTo>
                    <a:pt x="140" y="43"/>
                  </a:lnTo>
                  <a:lnTo>
                    <a:pt x="138" y="45"/>
                  </a:lnTo>
                  <a:lnTo>
                    <a:pt x="136" y="45"/>
                  </a:lnTo>
                  <a:lnTo>
                    <a:pt x="136" y="45"/>
                  </a:lnTo>
                  <a:lnTo>
                    <a:pt x="136" y="45"/>
                  </a:lnTo>
                  <a:lnTo>
                    <a:pt x="135" y="45"/>
                  </a:lnTo>
                  <a:lnTo>
                    <a:pt x="133" y="47"/>
                  </a:lnTo>
                  <a:lnTo>
                    <a:pt x="133" y="47"/>
                  </a:lnTo>
                  <a:lnTo>
                    <a:pt x="133" y="47"/>
                  </a:lnTo>
                  <a:lnTo>
                    <a:pt x="135" y="47"/>
                  </a:lnTo>
                  <a:lnTo>
                    <a:pt x="135" y="47"/>
                  </a:lnTo>
                  <a:lnTo>
                    <a:pt x="133" y="48"/>
                  </a:lnTo>
                  <a:lnTo>
                    <a:pt x="131" y="47"/>
                  </a:lnTo>
                  <a:lnTo>
                    <a:pt x="131" y="47"/>
                  </a:lnTo>
                  <a:lnTo>
                    <a:pt x="128" y="45"/>
                  </a:lnTo>
                  <a:lnTo>
                    <a:pt x="128" y="43"/>
                  </a:lnTo>
                  <a:lnTo>
                    <a:pt x="128" y="43"/>
                  </a:lnTo>
                  <a:lnTo>
                    <a:pt x="126" y="43"/>
                  </a:lnTo>
                  <a:lnTo>
                    <a:pt x="125" y="43"/>
                  </a:lnTo>
                  <a:lnTo>
                    <a:pt x="123" y="43"/>
                  </a:lnTo>
                  <a:lnTo>
                    <a:pt x="121" y="45"/>
                  </a:lnTo>
                  <a:lnTo>
                    <a:pt x="121" y="45"/>
                  </a:lnTo>
                  <a:lnTo>
                    <a:pt x="120" y="43"/>
                  </a:lnTo>
                  <a:lnTo>
                    <a:pt x="120" y="43"/>
                  </a:lnTo>
                  <a:lnTo>
                    <a:pt x="120" y="42"/>
                  </a:lnTo>
                  <a:lnTo>
                    <a:pt x="118" y="42"/>
                  </a:lnTo>
                  <a:lnTo>
                    <a:pt x="115" y="43"/>
                  </a:lnTo>
                  <a:lnTo>
                    <a:pt x="113" y="43"/>
                  </a:lnTo>
                  <a:lnTo>
                    <a:pt x="110" y="45"/>
                  </a:lnTo>
                  <a:lnTo>
                    <a:pt x="108" y="45"/>
                  </a:lnTo>
                  <a:lnTo>
                    <a:pt x="108" y="45"/>
                  </a:lnTo>
                  <a:lnTo>
                    <a:pt x="108" y="47"/>
                  </a:lnTo>
                  <a:lnTo>
                    <a:pt x="108" y="47"/>
                  </a:lnTo>
                  <a:lnTo>
                    <a:pt x="108" y="47"/>
                  </a:lnTo>
                  <a:lnTo>
                    <a:pt x="108" y="47"/>
                  </a:lnTo>
                  <a:lnTo>
                    <a:pt x="108" y="47"/>
                  </a:lnTo>
                  <a:lnTo>
                    <a:pt x="110" y="47"/>
                  </a:lnTo>
                  <a:lnTo>
                    <a:pt x="111" y="47"/>
                  </a:lnTo>
                  <a:lnTo>
                    <a:pt x="111" y="48"/>
                  </a:lnTo>
                  <a:lnTo>
                    <a:pt x="113" y="50"/>
                  </a:lnTo>
                  <a:lnTo>
                    <a:pt x="113" y="50"/>
                  </a:lnTo>
                  <a:lnTo>
                    <a:pt x="113" y="52"/>
                  </a:lnTo>
                  <a:lnTo>
                    <a:pt x="113" y="52"/>
                  </a:lnTo>
                  <a:lnTo>
                    <a:pt x="113" y="53"/>
                  </a:lnTo>
                  <a:lnTo>
                    <a:pt x="113" y="53"/>
                  </a:lnTo>
                  <a:lnTo>
                    <a:pt x="113" y="53"/>
                  </a:lnTo>
                  <a:lnTo>
                    <a:pt x="111" y="53"/>
                  </a:lnTo>
                  <a:lnTo>
                    <a:pt x="110" y="52"/>
                  </a:lnTo>
                  <a:lnTo>
                    <a:pt x="108" y="52"/>
                  </a:lnTo>
                  <a:lnTo>
                    <a:pt x="106" y="50"/>
                  </a:lnTo>
                  <a:lnTo>
                    <a:pt x="103" y="47"/>
                  </a:lnTo>
                  <a:lnTo>
                    <a:pt x="101" y="47"/>
                  </a:lnTo>
                  <a:lnTo>
                    <a:pt x="100" y="47"/>
                  </a:lnTo>
                  <a:lnTo>
                    <a:pt x="98" y="48"/>
                  </a:lnTo>
                  <a:lnTo>
                    <a:pt x="96" y="48"/>
                  </a:lnTo>
                  <a:lnTo>
                    <a:pt x="95" y="48"/>
                  </a:lnTo>
                  <a:lnTo>
                    <a:pt x="91" y="48"/>
                  </a:lnTo>
                  <a:lnTo>
                    <a:pt x="91" y="47"/>
                  </a:lnTo>
                  <a:lnTo>
                    <a:pt x="90" y="47"/>
                  </a:lnTo>
                  <a:lnTo>
                    <a:pt x="88" y="45"/>
                  </a:lnTo>
                  <a:lnTo>
                    <a:pt x="86" y="45"/>
                  </a:lnTo>
                  <a:lnTo>
                    <a:pt x="83" y="43"/>
                  </a:lnTo>
                  <a:lnTo>
                    <a:pt x="81" y="42"/>
                  </a:lnTo>
                  <a:lnTo>
                    <a:pt x="81" y="42"/>
                  </a:lnTo>
                  <a:lnTo>
                    <a:pt x="80" y="40"/>
                  </a:lnTo>
                  <a:lnTo>
                    <a:pt x="80" y="40"/>
                  </a:lnTo>
                  <a:lnTo>
                    <a:pt x="80" y="38"/>
                  </a:lnTo>
                  <a:lnTo>
                    <a:pt x="80" y="37"/>
                  </a:lnTo>
                  <a:lnTo>
                    <a:pt x="80" y="35"/>
                  </a:lnTo>
                  <a:lnTo>
                    <a:pt x="80" y="35"/>
                  </a:lnTo>
                  <a:lnTo>
                    <a:pt x="80" y="33"/>
                  </a:lnTo>
                  <a:lnTo>
                    <a:pt x="81" y="32"/>
                  </a:lnTo>
                  <a:lnTo>
                    <a:pt x="81" y="30"/>
                  </a:lnTo>
                  <a:lnTo>
                    <a:pt x="80" y="30"/>
                  </a:lnTo>
                  <a:lnTo>
                    <a:pt x="78" y="30"/>
                  </a:lnTo>
                  <a:lnTo>
                    <a:pt x="76" y="28"/>
                  </a:lnTo>
                  <a:lnTo>
                    <a:pt x="75" y="30"/>
                  </a:lnTo>
                  <a:lnTo>
                    <a:pt x="71" y="30"/>
                  </a:lnTo>
                  <a:lnTo>
                    <a:pt x="68" y="30"/>
                  </a:lnTo>
                  <a:lnTo>
                    <a:pt x="66" y="30"/>
                  </a:lnTo>
                  <a:lnTo>
                    <a:pt x="65" y="32"/>
                  </a:lnTo>
                  <a:lnTo>
                    <a:pt x="63" y="32"/>
                  </a:lnTo>
                  <a:lnTo>
                    <a:pt x="60" y="32"/>
                  </a:lnTo>
                  <a:lnTo>
                    <a:pt x="58" y="33"/>
                  </a:lnTo>
                  <a:lnTo>
                    <a:pt x="58" y="35"/>
                  </a:lnTo>
                  <a:lnTo>
                    <a:pt x="58" y="35"/>
                  </a:lnTo>
                  <a:lnTo>
                    <a:pt x="58" y="37"/>
                  </a:lnTo>
                  <a:lnTo>
                    <a:pt x="58" y="37"/>
                  </a:lnTo>
                  <a:lnTo>
                    <a:pt x="55" y="38"/>
                  </a:lnTo>
                  <a:lnTo>
                    <a:pt x="53" y="40"/>
                  </a:lnTo>
                  <a:lnTo>
                    <a:pt x="51" y="40"/>
                  </a:lnTo>
                  <a:lnTo>
                    <a:pt x="51" y="40"/>
                  </a:lnTo>
                  <a:lnTo>
                    <a:pt x="51" y="37"/>
                  </a:lnTo>
                  <a:lnTo>
                    <a:pt x="51" y="35"/>
                  </a:lnTo>
                  <a:lnTo>
                    <a:pt x="51" y="35"/>
                  </a:lnTo>
                  <a:lnTo>
                    <a:pt x="51" y="33"/>
                  </a:lnTo>
                  <a:lnTo>
                    <a:pt x="50" y="33"/>
                  </a:lnTo>
                  <a:lnTo>
                    <a:pt x="48" y="35"/>
                  </a:lnTo>
                  <a:lnTo>
                    <a:pt x="48" y="35"/>
                  </a:lnTo>
                  <a:lnTo>
                    <a:pt x="46" y="35"/>
                  </a:lnTo>
                  <a:lnTo>
                    <a:pt x="46" y="35"/>
                  </a:lnTo>
                  <a:lnTo>
                    <a:pt x="46" y="33"/>
                  </a:lnTo>
                  <a:lnTo>
                    <a:pt x="45" y="32"/>
                  </a:lnTo>
                  <a:lnTo>
                    <a:pt x="43" y="30"/>
                  </a:lnTo>
                  <a:lnTo>
                    <a:pt x="43" y="30"/>
                  </a:lnTo>
                  <a:lnTo>
                    <a:pt x="43" y="28"/>
                  </a:lnTo>
                  <a:lnTo>
                    <a:pt x="43" y="27"/>
                  </a:lnTo>
                  <a:lnTo>
                    <a:pt x="41" y="25"/>
                  </a:lnTo>
                  <a:lnTo>
                    <a:pt x="41" y="25"/>
                  </a:lnTo>
                  <a:lnTo>
                    <a:pt x="38" y="25"/>
                  </a:lnTo>
                  <a:lnTo>
                    <a:pt x="38" y="23"/>
                  </a:lnTo>
                  <a:lnTo>
                    <a:pt x="35" y="23"/>
                  </a:lnTo>
                  <a:lnTo>
                    <a:pt x="35" y="22"/>
                  </a:lnTo>
                  <a:lnTo>
                    <a:pt x="30" y="22"/>
                  </a:lnTo>
                  <a:lnTo>
                    <a:pt x="30" y="22"/>
                  </a:lnTo>
                  <a:lnTo>
                    <a:pt x="28" y="23"/>
                  </a:lnTo>
                  <a:lnTo>
                    <a:pt x="26" y="25"/>
                  </a:lnTo>
                  <a:lnTo>
                    <a:pt x="23" y="25"/>
                  </a:lnTo>
                  <a:lnTo>
                    <a:pt x="22" y="27"/>
                  </a:lnTo>
                  <a:lnTo>
                    <a:pt x="20" y="28"/>
                  </a:lnTo>
                  <a:lnTo>
                    <a:pt x="18" y="28"/>
                  </a:lnTo>
                  <a:lnTo>
                    <a:pt x="18" y="27"/>
                  </a:lnTo>
                  <a:lnTo>
                    <a:pt x="17" y="25"/>
                  </a:lnTo>
                  <a:lnTo>
                    <a:pt x="17" y="25"/>
                  </a:lnTo>
                  <a:lnTo>
                    <a:pt x="15" y="25"/>
                  </a:lnTo>
                  <a:lnTo>
                    <a:pt x="13" y="27"/>
                  </a:lnTo>
                  <a:lnTo>
                    <a:pt x="13" y="27"/>
                  </a:lnTo>
                  <a:lnTo>
                    <a:pt x="12" y="28"/>
                  </a:lnTo>
                  <a:lnTo>
                    <a:pt x="10" y="28"/>
                  </a:lnTo>
                  <a:lnTo>
                    <a:pt x="8" y="28"/>
                  </a:lnTo>
                  <a:lnTo>
                    <a:pt x="7" y="27"/>
                  </a:lnTo>
                  <a:lnTo>
                    <a:pt x="7" y="25"/>
                  </a:lnTo>
                  <a:lnTo>
                    <a:pt x="5" y="25"/>
                  </a:lnTo>
                  <a:lnTo>
                    <a:pt x="2" y="23"/>
                  </a:lnTo>
                  <a:lnTo>
                    <a:pt x="2" y="23"/>
                  </a:lnTo>
                  <a:lnTo>
                    <a:pt x="2" y="22"/>
                  </a:lnTo>
                  <a:lnTo>
                    <a:pt x="0" y="20"/>
                  </a:lnTo>
                  <a:lnTo>
                    <a:pt x="0" y="20"/>
                  </a:lnTo>
                  <a:lnTo>
                    <a:pt x="2" y="20"/>
                  </a:lnTo>
                  <a:lnTo>
                    <a:pt x="2" y="20"/>
                  </a:lnTo>
                  <a:lnTo>
                    <a:pt x="3" y="20"/>
                  </a:lnTo>
                  <a:lnTo>
                    <a:pt x="5" y="19"/>
                  </a:lnTo>
                  <a:lnTo>
                    <a:pt x="5" y="17"/>
                  </a:lnTo>
                  <a:lnTo>
                    <a:pt x="7" y="15"/>
                  </a:lnTo>
                  <a:lnTo>
                    <a:pt x="7" y="15"/>
                  </a:lnTo>
                  <a:lnTo>
                    <a:pt x="10" y="14"/>
                  </a:lnTo>
                  <a:lnTo>
                    <a:pt x="13" y="14"/>
                  </a:lnTo>
                  <a:lnTo>
                    <a:pt x="17" y="14"/>
                  </a:lnTo>
                  <a:lnTo>
                    <a:pt x="18" y="14"/>
                  </a:lnTo>
                  <a:lnTo>
                    <a:pt x="22" y="14"/>
                  </a:lnTo>
                  <a:lnTo>
                    <a:pt x="23" y="14"/>
                  </a:lnTo>
                  <a:lnTo>
                    <a:pt x="23" y="12"/>
                  </a:lnTo>
                  <a:lnTo>
                    <a:pt x="23" y="12"/>
                  </a:lnTo>
                  <a:lnTo>
                    <a:pt x="23" y="10"/>
                  </a:lnTo>
                  <a:lnTo>
                    <a:pt x="25" y="10"/>
                  </a:lnTo>
                  <a:lnTo>
                    <a:pt x="26" y="10"/>
                  </a:lnTo>
                  <a:lnTo>
                    <a:pt x="28" y="12"/>
                  </a:lnTo>
                  <a:lnTo>
                    <a:pt x="30" y="14"/>
                  </a:lnTo>
                  <a:lnTo>
                    <a:pt x="30" y="14"/>
                  </a:lnTo>
                  <a:lnTo>
                    <a:pt x="30" y="14"/>
                  </a:lnTo>
                  <a:lnTo>
                    <a:pt x="31" y="14"/>
                  </a:lnTo>
                  <a:lnTo>
                    <a:pt x="31" y="14"/>
                  </a:lnTo>
                  <a:lnTo>
                    <a:pt x="33" y="10"/>
                  </a:lnTo>
                  <a:lnTo>
                    <a:pt x="33" y="9"/>
                  </a:lnTo>
                  <a:lnTo>
                    <a:pt x="33" y="9"/>
                  </a:lnTo>
                  <a:lnTo>
                    <a:pt x="35" y="9"/>
                  </a:lnTo>
                  <a:lnTo>
                    <a:pt x="36" y="9"/>
                  </a:lnTo>
                  <a:lnTo>
                    <a:pt x="40" y="9"/>
                  </a:lnTo>
                  <a:lnTo>
                    <a:pt x="43" y="9"/>
                  </a:lnTo>
                  <a:lnTo>
                    <a:pt x="46" y="9"/>
                  </a:lnTo>
                  <a:lnTo>
                    <a:pt x="51" y="9"/>
                  </a:lnTo>
                  <a:lnTo>
                    <a:pt x="55" y="9"/>
                  </a:lnTo>
                  <a:lnTo>
                    <a:pt x="58" y="9"/>
                  </a:lnTo>
                  <a:lnTo>
                    <a:pt x="60" y="9"/>
                  </a:lnTo>
                  <a:lnTo>
                    <a:pt x="60" y="9"/>
                  </a:lnTo>
                  <a:lnTo>
                    <a:pt x="60" y="7"/>
                  </a:lnTo>
                  <a:lnTo>
                    <a:pt x="60" y="7"/>
                  </a:lnTo>
                  <a:lnTo>
                    <a:pt x="61" y="5"/>
                  </a:lnTo>
                  <a:lnTo>
                    <a:pt x="63" y="5"/>
                  </a:lnTo>
                  <a:lnTo>
                    <a:pt x="63" y="7"/>
                  </a:lnTo>
                  <a:lnTo>
                    <a:pt x="63" y="7"/>
                  </a:lnTo>
                  <a:lnTo>
                    <a:pt x="63" y="7"/>
                  </a:lnTo>
                  <a:close/>
                </a:path>
              </a:pathLst>
            </a:custGeom>
            <a:solidFill>
              <a:srgbClr val="FDD7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15" name="Freeform 791"/>
            <p:cNvSpPr>
              <a:spLocks/>
            </p:cNvSpPr>
            <p:nvPr/>
          </p:nvSpPr>
          <p:spPr bwMode="auto">
            <a:xfrm>
              <a:off x="14019498" y="6087777"/>
              <a:ext cx="16693" cy="23020"/>
            </a:xfrm>
            <a:custGeom>
              <a:avLst/>
              <a:gdLst/>
              <a:ahLst/>
              <a:cxnLst>
                <a:cxn ang="0">
                  <a:pos x="13" y="8"/>
                </a:cxn>
                <a:cxn ang="0">
                  <a:pos x="13" y="7"/>
                </a:cxn>
                <a:cxn ang="0">
                  <a:pos x="12" y="7"/>
                </a:cxn>
                <a:cxn ang="0">
                  <a:pos x="12" y="7"/>
                </a:cxn>
                <a:cxn ang="0">
                  <a:pos x="10" y="7"/>
                </a:cxn>
                <a:cxn ang="0">
                  <a:pos x="10" y="7"/>
                </a:cxn>
                <a:cxn ang="0">
                  <a:pos x="8" y="7"/>
                </a:cxn>
                <a:cxn ang="0">
                  <a:pos x="8" y="8"/>
                </a:cxn>
                <a:cxn ang="0">
                  <a:pos x="8" y="8"/>
                </a:cxn>
                <a:cxn ang="0">
                  <a:pos x="7" y="8"/>
                </a:cxn>
                <a:cxn ang="0">
                  <a:pos x="7" y="10"/>
                </a:cxn>
                <a:cxn ang="0">
                  <a:pos x="7" y="12"/>
                </a:cxn>
                <a:cxn ang="0">
                  <a:pos x="7" y="12"/>
                </a:cxn>
                <a:cxn ang="0">
                  <a:pos x="7" y="13"/>
                </a:cxn>
                <a:cxn ang="0">
                  <a:pos x="5" y="17"/>
                </a:cxn>
                <a:cxn ang="0">
                  <a:pos x="5" y="17"/>
                </a:cxn>
                <a:cxn ang="0">
                  <a:pos x="5" y="17"/>
                </a:cxn>
                <a:cxn ang="0">
                  <a:pos x="3" y="17"/>
                </a:cxn>
                <a:cxn ang="0">
                  <a:pos x="2" y="17"/>
                </a:cxn>
                <a:cxn ang="0">
                  <a:pos x="2" y="17"/>
                </a:cxn>
                <a:cxn ang="0">
                  <a:pos x="2" y="15"/>
                </a:cxn>
                <a:cxn ang="0">
                  <a:pos x="2" y="15"/>
                </a:cxn>
                <a:cxn ang="0">
                  <a:pos x="2" y="13"/>
                </a:cxn>
                <a:cxn ang="0">
                  <a:pos x="3" y="13"/>
                </a:cxn>
                <a:cxn ang="0">
                  <a:pos x="2" y="12"/>
                </a:cxn>
                <a:cxn ang="0">
                  <a:pos x="2" y="12"/>
                </a:cxn>
                <a:cxn ang="0">
                  <a:pos x="0" y="12"/>
                </a:cxn>
                <a:cxn ang="0">
                  <a:pos x="2" y="12"/>
                </a:cxn>
                <a:cxn ang="0">
                  <a:pos x="2" y="12"/>
                </a:cxn>
                <a:cxn ang="0">
                  <a:pos x="3" y="10"/>
                </a:cxn>
                <a:cxn ang="0">
                  <a:pos x="3" y="10"/>
                </a:cxn>
                <a:cxn ang="0">
                  <a:pos x="3" y="8"/>
                </a:cxn>
                <a:cxn ang="0">
                  <a:pos x="5" y="7"/>
                </a:cxn>
                <a:cxn ang="0">
                  <a:pos x="5" y="7"/>
                </a:cxn>
                <a:cxn ang="0">
                  <a:pos x="7" y="5"/>
                </a:cxn>
                <a:cxn ang="0">
                  <a:pos x="7" y="5"/>
                </a:cxn>
                <a:cxn ang="0">
                  <a:pos x="8" y="5"/>
                </a:cxn>
                <a:cxn ang="0">
                  <a:pos x="10" y="3"/>
                </a:cxn>
                <a:cxn ang="0">
                  <a:pos x="10" y="2"/>
                </a:cxn>
                <a:cxn ang="0">
                  <a:pos x="10" y="2"/>
                </a:cxn>
                <a:cxn ang="0">
                  <a:pos x="10" y="2"/>
                </a:cxn>
                <a:cxn ang="0">
                  <a:pos x="12" y="0"/>
                </a:cxn>
                <a:cxn ang="0">
                  <a:pos x="13" y="2"/>
                </a:cxn>
                <a:cxn ang="0">
                  <a:pos x="15" y="2"/>
                </a:cxn>
                <a:cxn ang="0">
                  <a:pos x="13" y="3"/>
                </a:cxn>
                <a:cxn ang="0">
                  <a:pos x="13" y="5"/>
                </a:cxn>
                <a:cxn ang="0">
                  <a:pos x="13" y="5"/>
                </a:cxn>
                <a:cxn ang="0">
                  <a:pos x="15" y="5"/>
                </a:cxn>
                <a:cxn ang="0">
                  <a:pos x="15" y="7"/>
                </a:cxn>
                <a:cxn ang="0">
                  <a:pos x="15" y="8"/>
                </a:cxn>
                <a:cxn ang="0">
                  <a:pos x="15" y="10"/>
                </a:cxn>
                <a:cxn ang="0">
                  <a:pos x="15" y="10"/>
                </a:cxn>
                <a:cxn ang="0">
                  <a:pos x="13" y="8"/>
                </a:cxn>
              </a:cxnLst>
              <a:rect l="0" t="0" r="r" b="b"/>
              <a:pathLst>
                <a:path w="15" h="17">
                  <a:moveTo>
                    <a:pt x="13" y="8"/>
                  </a:moveTo>
                  <a:lnTo>
                    <a:pt x="13" y="8"/>
                  </a:lnTo>
                  <a:lnTo>
                    <a:pt x="13" y="8"/>
                  </a:lnTo>
                  <a:lnTo>
                    <a:pt x="13" y="7"/>
                  </a:lnTo>
                  <a:lnTo>
                    <a:pt x="13" y="7"/>
                  </a:lnTo>
                  <a:lnTo>
                    <a:pt x="12" y="7"/>
                  </a:lnTo>
                  <a:lnTo>
                    <a:pt x="12" y="5"/>
                  </a:lnTo>
                  <a:lnTo>
                    <a:pt x="12" y="7"/>
                  </a:lnTo>
                  <a:lnTo>
                    <a:pt x="10" y="7"/>
                  </a:lnTo>
                  <a:lnTo>
                    <a:pt x="10" y="7"/>
                  </a:lnTo>
                  <a:lnTo>
                    <a:pt x="10" y="7"/>
                  </a:lnTo>
                  <a:lnTo>
                    <a:pt x="10" y="7"/>
                  </a:lnTo>
                  <a:lnTo>
                    <a:pt x="10" y="7"/>
                  </a:lnTo>
                  <a:lnTo>
                    <a:pt x="8" y="7"/>
                  </a:lnTo>
                  <a:lnTo>
                    <a:pt x="8" y="7"/>
                  </a:lnTo>
                  <a:lnTo>
                    <a:pt x="8" y="8"/>
                  </a:lnTo>
                  <a:lnTo>
                    <a:pt x="8" y="8"/>
                  </a:lnTo>
                  <a:lnTo>
                    <a:pt x="8" y="8"/>
                  </a:lnTo>
                  <a:lnTo>
                    <a:pt x="7" y="8"/>
                  </a:lnTo>
                  <a:lnTo>
                    <a:pt x="7" y="8"/>
                  </a:lnTo>
                  <a:lnTo>
                    <a:pt x="7" y="8"/>
                  </a:lnTo>
                  <a:lnTo>
                    <a:pt x="7" y="10"/>
                  </a:lnTo>
                  <a:lnTo>
                    <a:pt x="7" y="10"/>
                  </a:lnTo>
                  <a:lnTo>
                    <a:pt x="7" y="12"/>
                  </a:lnTo>
                  <a:lnTo>
                    <a:pt x="7" y="12"/>
                  </a:lnTo>
                  <a:lnTo>
                    <a:pt x="7" y="12"/>
                  </a:lnTo>
                  <a:lnTo>
                    <a:pt x="7" y="12"/>
                  </a:lnTo>
                  <a:lnTo>
                    <a:pt x="7" y="13"/>
                  </a:lnTo>
                  <a:lnTo>
                    <a:pt x="7" y="15"/>
                  </a:lnTo>
                  <a:lnTo>
                    <a:pt x="5" y="17"/>
                  </a:lnTo>
                  <a:lnTo>
                    <a:pt x="5" y="17"/>
                  </a:lnTo>
                  <a:lnTo>
                    <a:pt x="5" y="17"/>
                  </a:lnTo>
                  <a:lnTo>
                    <a:pt x="5" y="17"/>
                  </a:lnTo>
                  <a:lnTo>
                    <a:pt x="5" y="17"/>
                  </a:lnTo>
                  <a:lnTo>
                    <a:pt x="3" y="17"/>
                  </a:lnTo>
                  <a:lnTo>
                    <a:pt x="3" y="17"/>
                  </a:lnTo>
                  <a:lnTo>
                    <a:pt x="2" y="17"/>
                  </a:lnTo>
                  <a:lnTo>
                    <a:pt x="2" y="17"/>
                  </a:lnTo>
                  <a:lnTo>
                    <a:pt x="2" y="17"/>
                  </a:lnTo>
                  <a:lnTo>
                    <a:pt x="2" y="17"/>
                  </a:lnTo>
                  <a:lnTo>
                    <a:pt x="2" y="15"/>
                  </a:lnTo>
                  <a:lnTo>
                    <a:pt x="2" y="15"/>
                  </a:lnTo>
                  <a:lnTo>
                    <a:pt x="2" y="15"/>
                  </a:lnTo>
                  <a:lnTo>
                    <a:pt x="2" y="15"/>
                  </a:lnTo>
                  <a:lnTo>
                    <a:pt x="2" y="15"/>
                  </a:lnTo>
                  <a:lnTo>
                    <a:pt x="2" y="13"/>
                  </a:lnTo>
                  <a:lnTo>
                    <a:pt x="3" y="13"/>
                  </a:lnTo>
                  <a:lnTo>
                    <a:pt x="3" y="13"/>
                  </a:lnTo>
                  <a:lnTo>
                    <a:pt x="3" y="13"/>
                  </a:lnTo>
                  <a:lnTo>
                    <a:pt x="2" y="12"/>
                  </a:lnTo>
                  <a:lnTo>
                    <a:pt x="2" y="12"/>
                  </a:lnTo>
                  <a:lnTo>
                    <a:pt x="2" y="12"/>
                  </a:lnTo>
                  <a:lnTo>
                    <a:pt x="0" y="12"/>
                  </a:lnTo>
                  <a:lnTo>
                    <a:pt x="0" y="12"/>
                  </a:lnTo>
                  <a:lnTo>
                    <a:pt x="2" y="12"/>
                  </a:lnTo>
                  <a:lnTo>
                    <a:pt x="2" y="12"/>
                  </a:lnTo>
                  <a:lnTo>
                    <a:pt x="2" y="12"/>
                  </a:lnTo>
                  <a:lnTo>
                    <a:pt x="2" y="12"/>
                  </a:lnTo>
                  <a:lnTo>
                    <a:pt x="3" y="12"/>
                  </a:lnTo>
                  <a:lnTo>
                    <a:pt x="3" y="10"/>
                  </a:lnTo>
                  <a:lnTo>
                    <a:pt x="3" y="10"/>
                  </a:lnTo>
                  <a:lnTo>
                    <a:pt x="3" y="10"/>
                  </a:lnTo>
                  <a:lnTo>
                    <a:pt x="3" y="8"/>
                  </a:lnTo>
                  <a:lnTo>
                    <a:pt x="3" y="8"/>
                  </a:lnTo>
                  <a:lnTo>
                    <a:pt x="3" y="8"/>
                  </a:lnTo>
                  <a:lnTo>
                    <a:pt x="5" y="7"/>
                  </a:lnTo>
                  <a:lnTo>
                    <a:pt x="5" y="7"/>
                  </a:lnTo>
                  <a:lnTo>
                    <a:pt x="5" y="7"/>
                  </a:lnTo>
                  <a:lnTo>
                    <a:pt x="5" y="5"/>
                  </a:lnTo>
                  <a:lnTo>
                    <a:pt x="7" y="5"/>
                  </a:lnTo>
                  <a:lnTo>
                    <a:pt x="7" y="5"/>
                  </a:lnTo>
                  <a:lnTo>
                    <a:pt x="7" y="5"/>
                  </a:lnTo>
                  <a:lnTo>
                    <a:pt x="8" y="5"/>
                  </a:lnTo>
                  <a:lnTo>
                    <a:pt x="8" y="5"/>
                  </a:lnTo>
                  <a:lnTo>
                    <a:pt x="8" y="3"/>
                  </a:lnTo>
                  <a:lnTo>
                    <a:pt x="10" y="3"/>
                  </a:lnTo>
                  <a:lnTo>
                    <a:pt x="10" y="2"/>
                  </a:lnTo>
                  <a:lnTo>
                    <a:pt x="10" y="2"/>
                  </a:lnTo>
                  <a:lnTo>
                    <a:pt x="10" y="2"/>
                  </a:lnTo>
                  <a:lnTo>
                    <a:pt x="10" y="2"/>
                  </a:lnTo>
                  <a:lnTo>
                    <a:pt x="10" y="2"/>
                  </a:lnTo>
                  <a:lnTo>
                    <a:pt x="10" y="2"/>
                  </a:lnTo>
                  <a:lnTo>
                    <a:pt x="12" y="0"/>
                  </a:lnTo>
                  <a:lnTo>
                    <a:pt x="12" y="0"/>
                  </a:lnTo>
                  <a:lnTo>
                    <a:pt x="13" y="2"/>
                  </a:lnTo>
                  <a:lnTo>
                    <a:pt x="13" y="2"/>
                  </a:lnTo>
                  <a:lnTo>
                    <a:pt x="13" y="2"/>
                  </a:lnTo>
                  <a:lnTo>
                    <a:pt x="15" y="2"/>
                  </a:lnTo>
                  <a:lnTo>
                    <a:pt x="15" y="3"/>
                  </a:lnTo>
                  <a:lnTo>
                    <a:pt x="13" y="3"/>
                  </a:lnTo>
                  <a:lnTo>
                    <a:pt x="13" y="5"/>
                  </a:lnTo>
                  <a:lnTo>
                    <a:pt x="13" y="5"/>
                  </a:lnTo>
                  <a:lnTo>
                    <a:pt x="13" y="5"/>
                  </a:lnTo>
                  <a:lnTo>
                    <a:pt x="13" y="5"/>
                  </a:lnTo>
                  <a:lnTo>
                    <a:pt x="15" y="5"/>
                  </a:lnTo>
                  <a:lnTo>
                    <a:pt x="15" y="5"/>
                  </a:lnTo>
                  <a:lnTo>
                    <a:pt x="15" y="7"/>
                  </a:lnTo>
                  <a:lnTo>
                    <a:pt x="15" y="7"/>
                  </a:lnTo>
                  <a:lnTo>
                    <a:pt x="15" y="8"/>
                  </a:lnTo>
                  <a:lnTo>
                    <a:pt x="15" y="8"/>
                  </a:lnTo>
                  <a:lnTo>
                    <a:pt x="15" y="8"/>
                  </a:lnTo>
                  <a:lnTo>
                    <a:pt x="15" y="10"/>
                  </a:lnTo>
                  <a:lnTo>
                    <a:pt x="15" y="10"/>
                  </a:lnTo>
                  <a:lnTo>
                    <a:pt x="15" y="10"/>
                  </a:lnTo>
                  <a:lnTo>
                    <a:pt x="13" y="10"/>
                  </a:lnTo>
                  <a:lnTo>
                    <a:pt x="13" y="8"/>
                  </a:lnTo>
                  <a:lnTo>
                    <a:pt x="13" y="8"/>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16" name="Freeform 792"/>
            <p:cNvSpPr>
              <a:spLocks/>
            </p:cNvSpPr>
            <p:nvPr/>
          </p:nvSpPr>
          <p:spPr bwMode="auto">
            <a:xfrm>
              <a:off x="14019498" y="6087777"/>
              <a:ext cx="16693" cy="23020"/>
            </a:xfrm>
            <a:custGeom>
              <a:avLst/>
              <a:gdLst/>
              <a:ahLst/>
              <a:cxnLst>
                <a:cxn ang="0">
                  <a:pos x="13" y="8"/>
                </a:cxn>
                <a:cxn ang="0">
                  <a:pos x="13" y="7"/>
                </a:cxn>
                <a:cxn ang="0">
                  <a:pos x="12" y="7"/>
                </a:cxn>
                <a:cxn ang="0">
                  <a:pos x="12" y="7"/>
                </a:cxn>
                <a:cxn ang="0">
                  <a:pos x="10" y="7"/>
                </a:cxn>
                <a:cxn ang="0">
                  <a:pos x="10" y="7"/>
                </a:cxn>
                <a:cxn ang="0">
                  <a:pos x="8" y="7"/>
                </a:cxn>
                <a:cxn ang="0">
                  <a:pos x="8" y="8"/>
                </a:cxn>
                <a:cxn ang="0">
                  <a:pos x="8" y="8"/>
                </a:cxn>
                <a:cxn ang="0">
                  <a:pos x="7" y="8"/>
                </a:cxn>
                <a:cxn ang="0">
                  <a:pos x="7" y="10"/>
                </a:cxn>
                <a:cxn ang="0">
                  <a:pos x="7" y="12"/>
                </a:cxn>
                <a:cxn ang="0">
                  <a:pos x="7" y="12"/>
                </a:cxn>
                <a:cxn ang="0">
                  <a:pos x="7" y="13"/>
                </a:cxn>
                <a:cxn ang="0">
                  <a:pos x="5" y="17"/>
                </a:cxn>
                <a:cxn ang="0">
                  <a:pos x="5" y="17"/>
                </a:cxn>
                <a:cxn ang="0">
                  <a:pos x="5" y="17"/>
                </a:cxn>
                <a:cxn ang="0">
                  <a:pos x="3" y="17"/>
                </a:cxn>
                <a:cxn ang="0">
                  <a:pos x="2" y="17"/>
                </a:cxn>
                <a:cxn ang="0">
                  <a:pos x="2" y="17"/>
                </a:cxn>
                <a:cxn ang="0">
                  <a:pos x="2" y="15"/>
                </a:cxn>
                <a:cxn ang="0">
                  <a:pos x="2" y="15"/>
                </a:cxn>
                <a:cxn ang="0">
                  <a:pos x="2" y="13"/>
                </a:cxn>
                <a:cxn ang="0">
                  <a:pos x="3" y="13"/>
                </a:cxn>
                <a:cxn ang="0">
                  <a:pos x="2" y="12"/>
                </a:cxn>
                <a:cxn ang="0">
                  <a:pos x="2" y="12"/>
                </a:cxn>
                <a:cxn ang="0">
                  <a:pos x="0" y="12"/>
                </a:cxn>
                <a:cxn ang="0">
                  <a:pos x="2" y="12"/>
                </a:cxn>
                <a:cxn ang="0">
                  <a:pos x="2" y="12"/>
                </a:cxn>
                <a:cxn ang="0">
                  <a:pos x="3" y="10"/>
                </a:cxn>
                <a:cxn ang="0">
                  <a:pos x="3" y="10"/>
                </a:cxn>
                <a:cxn ang="0">
                  <a:pos x="3" y="8"/>
                </a:cxn>
                <a:cxn ang="0">
                  <a:pos x="5" y="7"/>
                </a:cxn>
                <a:cxn ang="0">
                  <a:pos x="5" y="7"/>
                </a:cxn>
                <a:cxn ang="0">
                  <a:pos x="7" y="5"/>
                </a:cxn>
                <a:cxn ang="0">
                  <a:pos x="7" y="5"/>
                </a:cxn>
                <a:cxn ang="0">
                  <a:pos x="8" y="5"/>
                </a:cxn>
                <a:cxn ang="0">
                  <a:pos x="10" y="3"/>
                </a:cxn>
                <a:cxn ang="0">
                  <a:pos x="10" y="2"/>
                </a:cxn>
                <a:cxn ang="0">
                  <a:pos x="10" y="2"/>
                </a:cxn>
                <a:cxn ang="0">
                  <a:pos x="10" y="2"/>
                </a:cxn>
                <a:cxn ang="0">
                  <a:pos x="12" y="0"/>
                </a:cxn>
                <a:cxn ang="0">
                  <a:pos x="13" y="2"/>
                </a:cxn>
                <a:cxn ang="0">
                  <a:pos x="15" y="2"/>
                </a:cxn>
                <a:cxn ang="0">
                  <a:pos x="13" y="3"/>
                </a:cxn>
                <a:cxn ang="0">
                  <a:pos x="13" y="5"/>
                </a:cxn>
                <a:cxn ang="0">
                  <a:pos x="13" y="5"/>
                </a:cxn>
                <a:cxn ang="0">
                  <a:pos x="15" y="5"/>
                </a:cxn>
                <a:cxn ang="0">
                  <a:pos x="15" y="7"/>
                </a:cxn>
                <a:cxn ang="0">
                  <a:pos x="15" y="8"/>
                </a:cxn>
                <a:cxn ang="0">
                  <a:pos x="15" y="10"/>
                </a:cxn>
                <a:cxn ang="0">
                  <a:pos x="15" y="10"/>
                </a:cxn>
                <a:cxn ang="0">
                  <a:pos x="13" y="8"/>
                </a:cxn>
              </a:cxnLst>
              <a:rect l="0" t="0" r="r" b="b"/>
              <a:pathLst>
                <a:path w="15" h="17">
                  <a:moveTo>
                    <a:pt x="13" y="8"/>
                  </a:moveTo>
                  <a:lnTo>
                    <a:pt x="13" y="8"/>
                  </a:lnTo>
                  <a:lnTo>
                    <a:pt x="13" y="8"/>
                  </a:lnTo>
                  <a:lnTo>
                    <a:pt x="13" y="7"/>
                  </a:lnTo>
                  <a:lnTo>
                    <a:pt x="13" y="7"/>
                  </a:lnTo>
                  <a:lnTo>
                    <a:pt x="12" y="7"/>
                  </a:lnTo>
                  <a:lnTo>
                    <a:pt x="12" y="5"/>
                  </a:lnTo>
                  <a:lnTo>
                    <a:pt x="12" y="7"/>
                  </a:lnTo>
                  <a:lnTo>
                    <a:pt x="10" y="7"/>
                  </a:lnTo>
                  <a:lnTo>
                    <a:pt x="10" y="7"/>
                  </a:lnTo>
                  <a:lnTo>
                    <a:pt x="10" y="7"/>
                  </a:lnTo>
                  <a:lnTo>
                    <a:pt x="10" y="7"/>
                  </a:lnTo>
                  <a:lnTo>
                    <a:pt x="10" y="7"/>
                  </a:lnTo>
                  <a:lnTo>
                    <a:pt x="8" y="7"/>
                  </a:lnTo>
                  <a:lnTo>
                    <a:pt x="8" y="7"/>
                  </a:lnTo>
                  <a:lnTo>
                    <a:pt x="8" y="8"/>
                  </a:lnTo>
                  <a:lnTo>
                    <a:pt x="8" y="8"/>
                  </a:lnTo>
                  <a:lnTo>
                    <a:pt x="8" y="8"/>
                  </a:lnTo>
                  <a:lnTo>
                    <a:pt x="7" y="8"/>
                  </a:lnTo>
                  <a:lnTo>
                    <a:pt x="7" y="8"/>
                  </a:lnTo>
                  <a:lnTo>
                    <a:pt x="7" y="8"/>
                  </a:lnTo>
                  <a:lnTo>
                    <a:pt x="7" y="10"/>
                  </a:lnTo>
                  <a:lnTo>
                    <a:pt x="7" y="10"/>
                  </a:lnTo>
                  <a:lnTo>
                    <a:pt x="7" y="12"/>
                  </a:lnTo>
                  <a:lnTo>
                    <a:pt x="7" y="12"/>
                  </a:lnTo>
                  <a:lnTo>
                    <a:pt x="7" y="12"/>
                  </a:lnTo>
                  <a:lnTo>
                    <a:pt x="7" y="12"/>
                  </a:lnTo>
                  <a:lnTo>
                    <a:pt x="7" y="13"/>
                  </a:lnTo>
                  <a:lnTo>
                    <a:pt x="7" y="15"/>
                  </a:lnTo>
                  <a:lnTo>
                    <a:pt x="5" y="17"/>
                  </a:lnTo>
                  <a:lnTo>
                    <a:pt x="5" y="17"/>
                  </a:lnTo>
                  <a:lnTo>
                    <a:pt x="5" y="17"/>
                  </a:lnTo>
                  <a:lnTo>
                    <a:pt x="5" y="17"/>
                  </a:lnTo>
                  <a:lnTo>
                    <a:pt x="5" y="17"/>
                  </a:lnTo>
                  <a:lnTo>
                    <a:pt x="3" y="17"/>
                  </a:lnTo>
                  <a:lnTo>
                    <a:pt x="3" y="17"/>
                  </a:lnTo>
                  <a:lnTo>
                    <a:pt x="2" y="17"/>
                  </a:lnTo>
                  <a:lnTo>
                    <a:pt x="2" y="17"/>
                  </a:lnTo>
                  <a:lnTo>
                    <a:pt x="2" y="17"/>
                  </a:lnTo>
                  <a:lnTo>
                    <a:pt x="2" y="17"/>
                  </a:lnTo>
                  <a:lnTo>
                    <a:pt x="2" y="15"/>
                  </a:lnTo>
                  <a:lnTo>
                    <a:pt x="2" y="15"/>
                  </a:lnTo>
                  <a:lnTo>
                    <a:pt x="2" y="15"/>
                  </a:lnTo>
                  <a:lnTo>
                    <a:pt x="2" y="15"/>
                  </a:lnTo>
                  <a:lnTo>
                    <a:pt x="2" y="15"/>
                  </a:lnTo>
                  <a:lnTo>
                    <a:pt x="2" y="13"/>
                  </a:lnTo>
                  <a:lnTo>
                    <a:pt x="3" y="13"/>
                  </a:lnTo>
                  <a:lnTo>
                    <a:pt x="3" y="13"/>
                  </a:lnTo>
                  <a:lnTo>
                    <a:pt x="3" y="13"/>
                  </a:lnTo>
                  <a:lnTo>
                    <a:pt x="2" y="12"/>
                  </a:lnTo>
                  <a:lnTo>
                    <a:pt x="2" y="12"/>
                  </a:lnTo>
                  <a:lnTo>
                    <a:pt x="2" y="12"/>
                  </a:lnTo>
                  <a:lnTo>
                    <a:pt x="0" y="12"/>
                  </a:lnTo>
                  <a:lnTo>
                    <a:pt x="0" y="12"/>
                  </a:lnTo>
                  <a:lnTo>
                    <a:pt x="2" y="12"/>
                  </a:lnTo>
                  <a:lnTo>
                    <a:pt x="2" y="12"/>
                  </a:lnTo>
                  <a:lnTo>
                    <a:pt x="2" y="12"/>
                  </a:lnTo>
                  <a:lnTo>
                    <a:pt x="2" y="12"/>
                  </a:lnTo>
                  <a:lnTo>
                    <a:pt x="3" y="12"/>
                  </a:lnTo>
                  <a:lnTo>
                    <a:pt x="3" y="10"/>
                  </a:lnTo>
                  <a:lnTo>
                    <a:pt x="3" y="10"/>
                  </a:lnTo>
                  <a:lnTo>
                    <a:pt x="3" y="10"/>
                  </a:lnTo>
                  <a:lnTo>
                    <a:pt x="3" y="8"/>
                  </a:lnTo>
                  <a:lnTo>
                    <a:pt x="3" y="8"/>
                  </a:lnTo>
                  <a:lnTo>
                    <a:pt x="3" y="8"/>
                  </a:lnTo>
                  <a:lnTo>
                    <a:pt x="5" y="7"/>
                  </a:lnTo>
                  <a:lnTo>
                    <a:pt x="5" y="7"/>
                  </a:lnTo>
                  <a:lnTo>
                    <a:pt x="5" y="7"/>
                  </a:lnTo>
                  <a:lnTo>
                    <a:pt x="5" y="5"/>
                  </a:lnTo>
                  <a:lnTo>
                    <a:pt x="7" y="5"/>
                  </a:lnTo>
                  <a:lnTo>
                    <a:pt x="7" y="5"/>
                  </a:lnTo>
                  <a:lnTo>
                    <a:pt x="7" y="5"/>
                  </a:lnTo>
                  <a:lnTo>
                    <a:pt x="8" y="5"/>
                  </a:lnTo>
                  <a:lnTo>
                    <a:pt x="8" y="5"/>
                  </a:lnTo>
                  <a:lnTo>
                    <a:pt x="8" y="3"/>
                  </a:lnTo>
                  <a:lnTo>
                    <a:pt x="10" y="3"/>
                  </a:lnTo>
                  <a:lnTo>
                    <a:pt x="10" y="2"/>
                  </a:lnTo>
                  <a:lnTo>
                    <a:pt x="10" y="2"/>
                  </a:lnTo>
                  <a:lnTo>
                    <a:pt x="10" y="2"/>
                  </a:lnTo>
                  <a:lnTo>
                    <a:pt x="10" y="2"/>
                  </a:lnTo>
                  <a:lnTo>
                    <a:pt x="10" y="2"/>
                  </a:lnTo>
                  <a:lnTo>
                    <a:pt x="10" y="2"/>
                  </a:lnTo>
                  <a:lnTo>
                    <a:pt x="12" y="0"/>
                  </a:lnTo>
                  <a:lnTo>
                    <a:pt x="12" y="0"/>
                  </a:lnTo>
                  <a:lnTo>
                    <a:pt x="13" y="2"/>
                  </a:lnTo>
                  <a:lnTo>
                    <a:pt x="13" y="2"/>
                  </a:lnTo>
                  <a:lnTo>
                    <a:pt x="13" y="2"/>
                  </a:lnTo>
                  <a:lnTo>
                    <a:pt x="15" y="2"/>
                  </a:lnTo>
                  <a:lnTo>
                    <a:pt x="15" y="3"/>
                  </a:lnTo>
                  <a:lnTo>
                    <a:pt x="13" y="3"/>
                  </a:lnTo>
                  <a:lnTo>
                    <a:pt x="13" y="5"/>
                  </a:lnTo>
                  <a:lnTo>
                    <a:pt x="13" y="5"/>
                  </a:lnTo>
                  <a:lnTo>
                    <a:pt x="13" y="5"/>
                  </a:lnTo>
                  <a:lnTo>
                    <a:pt x="13" y="5"/>
                  </a:lnTo>
                  <a:lnTo>
                    <a:pt x="15" y="5"/>
                  </a:lnTo>
                  <a:lnTo>
                    <a:pt x="15" y="5"/>
                  </a:lnTo>
                  <a:lnTo>
                    <a:pt x="15" y="7"/>
                  </a:lnTo>
                  <a:lnTo>
                    <a:pt x="15" y="7"/>
                  </a:lnTo>
                  <a:lnTo>
                    <a:pt x="15" y="8"/>
                  </a:lnTo>
                  <a:lnTo>
                    <a:pt x="15" y="8"/>
                  </a:lnTo>
                  <a:lnTo>
                    <a:pt x="15" y="8"/>
                  </a:lnTo>
                  <a:lnTo>
                    <a:pt x="15" y="10"/>
                  </a:lnTo>
                  <a:lnTo>
                    <a:pt x="15" y="10"/>
                  </a:lnTo>
                  <a:lnTo>
                    <a:pt x="15" y="10"/>
                  </a:lnTo>
                  <a:lnTo>
                    <a:pt x="13" y="10"/>
                  </a:lnTo>
                  <a:lnTo>
                    <a:pt x="13" y="8"/>
                  </a:lnTo>
                  <a:lnTo>
                    <a:pt x="13" y="8"/>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17" name="Freeform 793"/>
            <p:cNvSpPr>
              <a:spLocks/>
            </p:cNvSpPr>
            <p:nvPr/>
          </p:nvSpPr>
          <p:spPr bwMode="auto">
            <a:xfrm>
              <a:off x="14019498" y="6087777"/>
              <a:ext cx="16693" cy="23020"/>
            </a:xfrm>
            <a:custGeom>
              <a:avLst/>
              <a:gdLst/>
              <a:ahLst/>
              <a:cxnLst>
                <a:cxn ang="0">
                  <a:pos x="13" y="8"/>
                </a:cxn>
                <a:cxn ang="0">
                  <a:pos x="13" y="7"/>
                </a:cxn>
                <a:cxn ang="0">
                  <a:pos x="12" y="7"/>
                </a:cxn>
                <a:cxn ang="0">
                  <a:pos x="12" y="7"/>
                </a:cxn>
                <a:cxn ang="0">
                  <a:pos x="10" y="7"/>
                </a:cxn>
                <a:cxn ang="0">
                  <a:pos x="10" y="7"/>
                </a:cxn>
                <a:cxn ang="0">
                  <a:pos x="8" y="7"/>
                </a:cxn>
                <a:cxn ang="0">
                  <a:pos x="8" y="8"/>
                </a:cxn>
                <a:cxn ang="0">
                  <a:pos x="8" y="8"/>
                </a:cxn>
                <a:cxn ang="0">
                  <a:pos x="7" y="8"/>
                </a:cxn>
                <a:cxn ang="0">
                  <a:pos x="7" y="10"/>
                </a:cxn>
                <a:cxn ang="0">
                  <a:pos x="7" y="12"/>
                </a:cxn>
                <a:cxn ang="0">
                  <a:pos x="7" y="12"/>
                </a:cxn>
                <a:cxn ang="0">
                  <a:pos x="7" y="13"/>
                </a:cxn>
                <a:cxn ang="0">
                  <a:pos x="5" y="17"/>
                </a:cxn>
                <a:cxn ang="0">
                  <a:pos x="5" y="17"/>
                </a:cxn>
                <a:cxn ang="0">
                  <a:pos x="5" y="17"/>
                </a:cxn>
                <a:cxn ang="0">
                  <a:pos x="3" y="17"/>
                </a:cxn>
                <a:cxn ang="0">
                  <a:pos x="2" y="17"/>
                </a:cxn>
                <a:cxn ang="0">
                  <a:pos x="2" y="17"/>
                </a:cxn>
                <a:cxn ang="0">
                  <a:pos x="2" y="15"/>
                </a:cxn>
                <a:cxn ang="0">
                  <a:pos x="2" y="15"/>
                </a:cxn>
                <a:cxn ang="0">
                  <a:pos x="2" y="13"/>
                </a:cxn>
                <a:cxn ang="0">
                  <a:pos x="3" y="13"/>
                </a:cxn>
                <a:cxn ang="0">
                  <a:pos x="2" y="12"/>
                </a:cxn>
                <a:cxn ang="0">
                  <a:pos x="2" y="12"/>
                </a:cxn>
                <a:cxn ang="0">
                  <a:pos x="0" y="12"/>
                </a:cxn>
                <a:cxn ang="0">
                  <a:pos x="2" y="12"/>
                </a:cxn>
                <a:cxn ang="0">
                  <a:pos x="2" y="12"/>
                </a:cxn>
                <a:cxn ang="0">
                  <a:pos x="3" y="10"/>
                </a:cxn>
                <a:cxn ang="0">
                  <a:pos x="3" y="10"/>
                </a:cxn>
                <a:cxn ang="0">
                  <a:pos x="3" y="8"/>
                </a:cxn>
                <a:cxn ang="0">
                  <a:pos x="5" y="7"/>
                </a:cxn>
                <a:cxn ang="0">
                  <a:pos x="5" y="7"/>
                </a:cxn>
                <a:cxn ang="0">
                  <a:pos x="7" y="5"/>
                </a:cxn>
                <a:cxn ang="0">
                  <a:pos x="7" y="5"/>
                </a:cxn>
                <a:cxn ang="0">
                  <a:pos x="8" y="5"/>
                </a:cxn>
                <a:cxn ang="0">
                  <a:pos x="10" y="3"/>
                </a:cxn>
                <a:cxn ang="0">
                  <a:pos x="10" y="2"/>
                </a:cxn>
                <a:cxn ang="0">
                  <a:pos x="10" y="2"/>
                </a:cxn>
                <a:cxn ang="0">
                  <a:pos x="10" y="2"/>
                </a:cxn>
                <a:cxn ang="0">
                  <a:pos x="12" y="0"/>
                </a:cxn>
                <a:cxn ang="0">
                  <a:pos x="13" y="2"/>
                </a:cxn>
                <a:cxn ang="0">
                  <a:pos x="15" y="2"/>
                </a:cxn>
                <a:cxn ang="0">
                  <a:pos x="13" y="3"/>
                </a:cxn>
                <a:cxn ang="0">
                  <a:pos x="13" y="5"/>
                </a:cxn>
                <a:cxn ang="0">
                  <a:pos x="13" y="5"/>
                </a:cxn>
                <a:cxn ang="0">
                  <a:pos x="15" y="5"/>
                </a:cxn>
                <a:cxn ang="0">
                  <a:pos x="15" y="7"/>
                </a:cxn>
                <a:cxn ang="0">
                  <a:pos x="15" y="8"/>
                </a:cxn>
                <a:cxn ang="0">
                  <a:pos x="15" y="10"/>
                </a:cxn>
                <a:cxn ang="0">
                  <a:pos x="15" y="10"/>
                </a:cxn>
                <a:cxn ang="0">
                  <a:pos x="13" y="8"/>
                </a:cxn>
              </a:cxnLst>
              <a:rect l="0" t="0" r="r" b="b"/>
              <a:pathLst>
                <a:path w="15" h="17">
                  <a:moveTo>
                    <a:pt x="13" y="8"/>
                  </a:moveTo>
                  <a:lnTo>
                    <a:pt x="13" y="8"/>
                  </a:lnTo>
                  <a:lnTo>
                    <a:pt x="13" y="8"/>
                  </a:lnTo>
                  <a:lnTo>
                    <a:pt x="13" y="7"/>
                  </a:lnTo>
                  <a:lnTo>
                    <a:pt x="13" y="7"/>
                  </a:lnTo>
                  <a:lnTo>
                    <a:pt x="12" y="7"/>
                  </a:lnTo>
                  <a:lnTo>
                    <a:pt x="12" y="5"/>
                  </a:lnTo>
                  <a:lnTo>
                    <a:pt x="12" y="7"/>
                  </a:lnTo>
                  <a:lnTo>
                    <a:pt x="10" y="7"/>
                  </a:lnTo>
                  <a:lnTo>
                    <a:pt x="10" y="7"/>
                  </a:lnTo>
                  <a:lnTo>
                    <a:pt x="10" y="7"/>
                  </a:lnTo>
                  <a:lnTo>
                    <a:pt x="10" y="7"/>
                  </a:lnTo>
                  <a:lnTo>
                    <a:pt x="10" y="7"/>
                  </a:lnTo>
                  <a:lnTo>
                    <a:pt x="8" y="7"/>
                  </a:lnTo>
                  <a:lnTo>
                    <a:pt x="8" y="7"/>
                  </a:lnTo>
                  <a:lnTo>
                    <a:pt x="8" y="8"/>
                  </a:lnTo>
                  <a:lnTo>
                    <a:pt x="8" y="8"/>
                  </a:lnTo>
                  <a:lnTo>
                    <a:pt x="8" y="8"/>
                  </a:lnTo>
                  <a:lnTo>
                    <a:pt x="7" y="8"/>
                  </a:lnTo>
                  <a:lnTo>
                    <a:pt x="7" y="8"/>
                  </a:lnTo>
                  <a:lnTo>
                    <a:pt x="7" y="8"/>
                  </a:lnTo>
                  <a:lnTo>
                    <a:pt x="7" y="10"/>
                  </a:lnTo>
                  <a:lnTo>
                    <a:pt x="7" y="10"/>
                  </a:lnTo>
                  <a:lnTo>
                    <a:pt x="7" y="12"/>
                  </a:lnTo>
                  <a:lnTo>
                    <a:pt x="7" y="12"/>
                  </a:lnTo>
                  <a:lnTo>
                    <a:pt x="7" y="12"/>
                  </a:lnTo>
                  <a:lnTo>
                    <a:pt x="7" y="12"/>
                  </a:lnTo>
                  <a:lnTo>
                    <a:pt x="7" y="13"/>
                  </a:lnTo>
                  <a:lnTo>
                    <a:pt x="7" y="15"/>
                  </a:lnTo>
                  <a:lnTo>
                    <a:pt x="5" y="17"/>
                  </a:lnTo>
                  <a:lnTo>
                    <a:pt x="5" y="17"/>
                  </a:lnTo>
                  <a:lnTo>
                    <a:pt x="5" y="17"/>
                  </a:lnTo>
                  <a:lnTo>
                    <a:pt x="5" y="17"/>
                  </a:lnTo>
                  <a:lnTo>
                    <a:pt x="5" y="17"/>
                  </a:lnTo>
                  <a:lnTo>
                    <a:pt x="3" y="17"/>
                  </a:lnTo>
                  <a:lnTo>
                    <a:pt x="3" y="17"/>
                  </a:lnTo>
                  <a:lnTo>
                    <a:pt x="2" y="17"/>
                  </a:lnTo>
                  <a:lnTo>
                    <a:pt x="2" y="17"/>
                  </a:lnTo>
                  <a:lnTo>
                    <a:pt x="2" y="17"/>
                  </a:lnTo>
                  <a:lnTo>
                    <a:pt x="2" y="17"/>
                  </a:lnTo>
                  <a:lnTo>
                    <a:pt x="2" y="15"/>
                  </a:lnTo>
                  <a:lnTo>
                    <a:pt x="2" y="15"/>
                  </a:lnTo>
                  <a:lnTo>
                    <a:pt x="2" y="15"/>
                  </a:lnTo>
                  <a:lnTo>
                    <a:pt x="2" y="15"/>
                  </a:lnTo>
                  <a:lnTo>
                    <a:pt x="2" y="15"/>
                  </a:lnTo>
                  <a:lnTo>
                    <a:pt x="2" y="13"/>
                  </a:lnTo>
                  <a:lnTo>
                    <a:pt x="3" y="13"/>
                  </a:lnTo>
                  <a:lnTo>
                    <a:pt x="3" y="13"/>
                  </a:lnTo>
                  <a:lnTo>
                    <a:pt x="3" y="13"/>
                  </a:lnTo>
                  <a:lnTo>
                    <a:pt x="2" y="12"/>
                  </a:lnTo>
                  <a:lnTo>
                    <a:pt x="2" y="12"/>
                  </a:lnTo>
                  <a:lnTo>
                    <a:pt x="2" y="12"/>
                  </a:lnTo>
                  <a:lnTo>
                    <a:pt x="0" y="12"/>
                  </a:lnTo>
                  <a:lnTo>
                    <a:pt x="0" y="12"/>
                  </a:lnTo>
                  <a:lnTo>
                    <a:pt x="2" y="12"/>
                  </a:lnTo>
                  <a:lnTo>
                    <a:pt x="2" y="12"/>
                  </a:lnTo>
                  <a:lnTo>
                    <a:pt x="2" y="12"/>
                  </a:lnTo>
                  <a:lnTo>
                    <a:pt x="2" y="12"/>
                  </a:lnTo>
                  <a:lnTo>
                    <a:pt x="3" y="12"/>
                  </a:lnTo>
                  <a:lnTo>
                    <a:pt x="3" y="10"/>
                  </a:lnTo>
                  <a:lnTo>
                    <a:pt x="3" y="10"/>
                  </a:lnTo>
                  <a:lnTo>
                    <a:pt x="3" y="10"/>
                  </a:lnTo>
                  <a:lnTo>
                    <a:pt x="3" y="8"/>
                  </a:lnTo>
                  <a:lnTo>
                    <a:pt x="3" y="8"/>
                  </a:lnTo>
                  <a:lnTo>
                    <a:pt x="3" y="8"/>
                  </a:lnTo>
                  <a:lnTo>
                    <a:pt x="5" y="7"/>
                  </a:lnTo>
                  <a:lnTo>
                    <a:pt x="5" y="7"/>
                  </a:lnTo>
                  <a:lnTo>
                    <a:pt x="5" y="7"/>
                  </a:lnTo>
                  <a:lnTo>
                    <a:pt x="5" y="5"/>
                  </a:lnTo>
                  <a:lnTo>
                    <a:pt x="7" y="5"/>
                  </a:lnTo>
                  <a:lnTo>
                    <a:pt x="7" y="5"/>
                  </a:lnTo>
                  <a:lnTo>
                    <a:pt x="7" y="5"/>
                  </a:lnTo>
                  <a:lnTo>
                    <a:pt x="8" y="5"/>
                  </a:lnTo>
                  <a:lnTo>
                    <a:pt x="8" y="5"/>
                  </a:lnTo>
                  <a:lnTo>
                    <a:pt x="8" y="3"/>
                  </a:lnTo>
                  <a:lnTo>
                    <a:pt x="10" y="3"/>
                  </a:lnTo>
                  <a:lnTo>
                    <a:pt x="10" y="2"/>
                  </a:lnTo>
                  <a:lnTo>
                    <a:pt x="10" y="2"/>
                  </a:lnTo>
                  <a:lnTo>
                    <a:pt x="10" y="2"/>
                  </a:lnTo>
                  <a:lnTo>
                    <a:pt x="10" y="2"/>
                  </a:lnTo>
                  <a:lnTo>
                    <a:pt x="10" y="2"/>
                  </a:lnTo>
                  <a:lnTo>
                    <a:pt x="10" y="2"/>
                  </a:lnTo>
                  <a:lnTo>
                    <a:pt x="12" y="0"/>
                  </a:lnTo>
                  <a:lnTo>
                    <a:pt x="12" y="0"/>
                  </a:lnTo>
                  <a:lnTo>
                    <a:pt x="13" y="2"/>
                  </a:lnTo>
                  <a:lnTo>
                    <a:pt x="13" y="2"/>
                  </a:lnTo>
                  <a:lnTo>
                    <a:pt x="13" y="2"/>
                  </a:lnTo>
                  <a:lnTo>
                    <a:pt x="15" y="2"/>
                  </a:lnTo>
                  <a:lnTo>
                    <a:pt x="15" y="3"/>
                  </a:lnTo>
                  <a:lnTo>
                    <a:pt x="13" y="3"/>
                  </a:lnTo>
                  <a:lnTo>
                    <a:pt x="13" y="5"/>
                  </a:lnTo>
                  <a:lnTo>
                    <a:pt x="13" y="5"/>
                  </a:lnTo>
                  <a:lnTo>
                    <a:pt x="13" y="5"/>
                  </a:lnTo>
                  <a:lnTo>
                    <a:pt x="13" y="5"/>
                  </a:lnTo>
                  <a:lnTo>
                    <a:pt x="15" y="5"/>
                  </a:lnTo>
                  <a:lnTo>
                    <a:pt x="15" y="5"/>
                  </a:lnTo>
                  <a:lnTo>
                    <a:pt x="15" y="7"/>
                  </a:lnTo>
                  <a:lnTo>
                    <a:pt x="15" y="7"/>
                  </a:lnTo>
                  <a:lnTo>
                    <a:pt x="15" y="8"/>
                  </a:lnTo>
                  <a:lnTo>
                    <a:pt x="15" y="8"/>
                  </a:lnTo>
                  <a:lnTo>
                    <a:pt x="15" y="8"/>
                  </a:lnTo>
                  <a:lnTo>
                    <a:pt x="15" y="10"/>
                  </a:lnTo>
                  <a:lnTo>
                    <a:pt x="15" y="10"/>
                  </a:lnTo>
                  <a:lnTo>
                    <a:pt x="15" y="10"/>
                  </a:lnTo>
                  <a:lnTo>
                    <a:pt x="13" y="10"/>
                  </a:lnTo>
                  <a:lnTo>
                    <a:pt x="13" y="8"/>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18" name="Freeform 794"/>
            <p:cNvSpPr>
              <a:spLocks/>
            </p:cNvSpPr>
            <p:nvPr/>
          </p:nvSpPr>
          <p:spPr bwMode="auto">
            <a:xfrm>
              <a:off x="14019498" y="6087777"/>
              <a:ext cx="16693" cy="23020"/>
            </a:xfrm>
            <a:custGeom>
              <a:avLst/>
              <a:gdLst/>
              <a:ahLst/>
              <a:cxnLst>
                <a:cxn ang="0">
                  <a:pos x="13" y="8"/>
                </a:cxn>
                <a:cxn ang="0">
                  <a:pos x="13" y="7"/>
                </a:cxn>
                <a:cxn ang="0">
                  <a:pos x="12" y="7"/>
                </a:cxn>
                <a:cxn ang="0">
                  <a:pos x="12" y="7"/>
                </a:cxn>
                <a:cxn ang="0">
                  <a:pos x="10" y="7"/>
                </a:cxn>
                <a:cxn ang="0">
                  <a:pos x="10" y="7"/>
                </a:cxn>
                <a:cxn ang="0">
                  <a:pos x="8" y="7"/>
                </a:cxn>
                <a:cxn ang="0">
                  <a:pos x="8" y="8"/>
                </a:cxn>
                <a:cxn ang="0">
                  <a:pos x="8" y="8"/>
                </a:cxn>
                <a:cxn ang="0">
                  <a:pos x="7" y="8"/>
                </a:cxn>
                <a:cxn ang="0">
                  <a:pos x="7" y="10"/>
                </a:cxn>
                <a:cxn ang="0">
                  <a:pos x="7" y="12"/>
                </a:cxn>
                <a:cxn ang="0">
                  <a:pos x="7" y="12"/>
                </a:cxn>
                <a:cxn ang="0">
                  <a:pos x="7" y="13"/>
                </a:cxn>
                <a:cxn ang="0">
                  <a:pos x="5" y="17"/>
                </a:cxn>
                <a:cxn ang="0">
                  <a:pos x="5" y="17"/>
                </a:cxn>
                <a:cxn ang="0">
                  <a:pos x="5" y="17"/>
                </a:cxn>
                <a:cxn ang="0">
                  <a:pos x="3" y="17"/>
                </a:cxn>
                <a:cxn ang="0">
                  <a:pos x="2" y="17"/>
                </a:cxn>
                <a:cxn ang="0">
                  <a:pos x="2" y="17"/>
                </a:cxn>
                <a:cxn ang="0">
                  <a:pos x="2" y="15"/>
                </a:cxn>
                <a:cxn ang="0">
                  <a:pos x="2" y="15"/>
                </a:cxn>
                <a:cxn ang="0">
                  <a:pos x="2" y="13"/>
                </a:cxn>
                <a:cxn ang="0">
                  <a:pos x="3" y="13"/>
                </a:cxn>
                <a:cxn ang="0">
                  <a:pos x="2" y="12"/>
                </a:cxn>
                <a:cxn ang="0">
                  <a:pos x="2" y="12"/>
                </a:cxn>
                <a:cxn ang="0">
                  <a:pos x="0" y="12"/>
                </a:cxn>
                <a:cxn ang="0">
                  <a:pos x="2" y="12"/>
                </a:cxn>
                <a:cxn ang="0">
                  <a:pos x="2" y="12"/>
                </a:cxn>
                <a:cxn ang="0">
                  <a:pos x="3" y="10"/>
                </a:cxn>
                <a:cxn ang="0">
                  <a:pos x="3" y="10"/>
                </a:cxn>
                <a:cxn ang="0">
                  <a:pos x="3" y="8"/>
                </a:cxn>
                <a:cxn ang="0">
                  <a:pos x="5" y="7"/>
                </a:cxn>
                <a:cxn ang="0">
                  <a:pos x="5" y="7"/>
                </a:cxn>
                <a:cxn ang="0">
                  <a:pos x="7" y="5"/>
                </a:cxn>
                <a:cxn ang="0">
                  <a:pos x="7" y="5"/>
                </a:cxn>
                <a:cxn ang="0">
                  <a:pos x="8" y="5"/>
                </a:cxn>
                <a:cxn ang="0">
                  <a:pos x="10" y="3"/>
                </a:cxn>
                <a:cxn ang="0">
                  <a:pos x="10" y="2"/>
                </a:cxn>
                <a:cxn ang="0">
                  <a:pos x="10" y="2"/>
                </a:cxn>
                <a:cxn ang="0">
                  <a:pos x="10" y="2"/>
                </a:cxn>
                <a:cxn ang="0">
                  <a:pos x="12" y="0"/>
                </a:cxn>
                <a:cxn ang="0">
                  <a:pos x="13" y="2"/>
                </a:cxn>
                <a:cxn ang="0">
                  <a:pos x="15" y="2"/>
                </a:cxn>
                <a:cxn ang="0">
                  <a:pos x="13" y="3"/>
                </a:cxn>
                <a:cxn ang="0">
                  <a:pos x="13" y="5"/>
                </a:cxn>
                <a:cxn ang="0">
                  <a:pos x="13" y="5"/>
                </a:cxn>
                <a:cxn ang="0">
                  <a:pos x="15" y="5"/>
                </a:cxn>
                <a:cxn ang="0">
                  <a:pos x="15" y="7"/>
                </a:cxn>
                <a:cxn ang="0">
                  <a:pos x="15" y="8"/>
                </a:cxn>
                <a:cxn ang="0">
                  <a:pos x="15" y="10"/>
                </a:cxn>
                <a:cxn ang="0">
                  <a:pos x="15" y="10"/>
                </a:cxn>
                <a:cxn ang="0">
                  <a:pos x="13" y="8"/>
                </a:cxn>
              </a:cxnLst>
              <a:rect l="0" t="0" r="r" b="b"/>
              <a:pathLst>
                <a:path w="15" h="17">
                  <a:moveTo>
                    <a:pt x="13" y="8"/>
                  </a:moveTo>
                  <a:lnTo>
                    <a:pt x="13" y="8"/>
                  </a:lnTo>
                  <a:lnTo>
                    <a:pt x="13" y="8"/>
                  </a:lnTo>
                  <a:lnTo>
                    <a:pt x="13" y="7"/>
                  </a:lnTo>
                  <a:lnTo>
                    <a:pt x="13" y="7"/>
                  </a:lnTo>
                  <a:lnTo>
                    <a:pt x="12" y="7"/>
                  </a:lnTo>
                  <a:lnTo>
                    <a:pt x="12" y="5"/>
                  </a:lnTo>
                  <a:lnTo>
                    <a:pt x="12" y="7"/>
                  </a:lnTo>
                  <a:lnTo>
                    <a:pt x="10" y="7"/>
                  </a:lnTo>
                  <a:lnTo>
                    <a:pt x="10" y="7"/>
                  </a:lnTo>
                  <a:lnTo>
                    <a:pt x="10" y="7"/>
                  </a:lnTo>
                  <a:lnTo>
                    <a:pt x="10" y="7"/>
                  </a:lnTo>
                  <a:lnTo>
                    <a:pt x="10" y="7"/>
                  </a:lnTo>
                  <a:lnTo>
                    <a:pt x="8" y="7"/>
                  </a:lnTo>
                  <a:lnTo>
                    <a:pt x="8" y="7"/>
                  </a:lnTo>
                  <a:lnTo>
                    <a:pt x="8" y="8"/>
                  </a:lnTo>
                  <a:lnTo>
                    <a:pt x="8" y="8"/>
                  </a:lnTo>
                  <a:lnTo>
                    <a:pt x="8" y="8"/>
                  </a:lnTo>
                  <a:lnTo>
                    <a:pt x="7" y="8"/>
                  </a:lnTo>
                  <a:lnTo>
                    <a:pt x="7" y="8"/>
                  </a:lnTo>
                  <a:lnTo>
                    <a:pt x="7" y="8"/>
                  </a:lnTo>
                  <a:lnTo>
                    <a:pt x="7" y="10"/>
                  </a:lnTo>
                  <a:lnTo>
                    <a:pt x="7" y="10"/>
                  </a:lnTo>
                  <a:lnTo>
                    <a:pt x="7" y="12"/>
                  </a:lnTo>
                  <a:lnTo>
                    <a:pt x="7" y="12"/>
                  </a:lnTo>
                  <a:lnTo>
                    <a:pt x="7" y="12"/>
                  </a:lnTo>
                  <a:lnTo>
                    <a:pt x="7" y="12"/>
                  </a:lnTo>
                  <a:lnTo>
                    <a:pt x="7" y="13"/>
                  </a:lnTo>
                  <a:lnTo>
                    <a:pt x="7" y="15"/>
                  </a:lnTo>
                  <a:lnTo>
                    <a:pt x="5" y="17"/>
                  </a:lnTo>
                  <a:lnTo>
                    <a:pt x="5" y="17"/>
                  </a:lnTo>
                  <a:lnTo>
                    <a:pt x="5" y="17"/>
                  </a:lnTo>
                  <a:lnTo>
                    <a:pt x="5" y="17"/>
                  </a:lnTo>
                  <a:lnTo>
                    <a:pt x="5" y="17"/>
                  </a:lnTo>
                  <a:lnTo>
                    <a:pt x="3" y="17"/>
                  </a:lnTo>
                  <a:lnTo>
                    <a:pt x="3" y="17"/>
                  </a:lnTo>
                  <a:lnTo>
                    <a:pt x="2" y="17"/>
                  </a:lnTo>
                  <a:lnTo>
                    <a:pt x="2" y="17"/>
                  </a:lnTo>
                  <a:lnTo>
                    <a:pt x="2" y="17"/>
                  </a:lnTo>
                  <a:lnTo>
                    <a:pt x="2" y="17"/>
                  </a:lnTo>
                  <a:lnTo>
                    <a:pt x="2" y="15"/>
                  </a:lnTo>
                  <a:lnTo>
                    <a:pt x="2" y="15"/>
                  </a:lnTo>
                  <a:lnTo>
                    <a:pt x="2" y="15"/>
                  </a:lnTo>
                  <a:lnTo>
                    <a:pt x="2" y="15"/>
                  </a:lnTo>
                  <a:lnTo>
                    <a:pt x="2" y="15"/>
                  </a:lnTo>
                  <a:lnTo>
                    <a:pt x="2" y="13"/>
                  </a:lnTo>
                  <a:lnTo>
                    <a:pt x="3" y="13"/>
                  </a:lnTo>
                  <a:lnTo>
                    <a:pt x="3" y="13"/>
                  </a:lnTo>
                  <a:lnTo>
                    <a:pt x="3" y="13"/>
                  </a:lnTo>
                  <a:lnTo>
                    <a:pt x="2" y="12"/>
                  </a:lnTo>
                  <a:lnTo>
                    <a:pt x="2" y="12"/>
                  </a:lnTo>
                  <a:lnTo>
                    <a:pt x="2" y="12"/>
                  </a:lnTo>
                  <a:lnTo>
                    <a:pt x="0" y="12"/>
                  </a:lnTo>
                  <a:lnTo>
                    <a:pt x="0" y="12"/>
                  </a:lnTo>
                  <a:lnTo>
                    <a:pt x="2" y="12"/>
                  </a:lnTo>
                  <a:lnTo>
                    <a:pt x="2" y="12"/>
                  </a:lnTo>
                  <a:lnTo>
                    <a:pt x="2" y="12"/>
                  </a:lnTo>
                  <a:lnTo>
                    <a:pt x="2" y="12"/>
                  </a:lnTo>
                  <a:lnTo>
                    <a:pt x="3" y="12"/>
                  </a:lnTo>
                  <a:lnTo>
                    <a:pt x="3" y="10"/>
                  </a:lnTo>
                  <a:lnTo>
                    <a:pt x="3" y="10"/>
                  </a:lnTo>
                  <a:lnTo>
                    <a:pt x="3" y="10"/>
                  </a:lnTo>
                  <a:lnTo>
                    <a:pt x="3" y="8"/>
                  </a:lnTo>
                  <a:lnTo>
                    <a:pt x="3" y="8"/>
                  </a:lnTo>
                  <a:lnTo>
                    <a:pt x="3" y="8"/>
                  </a:lnTo>
                  <a:lnTo>
                    <a:pt x="5" y="7"/>
                  </a:lnTo>
                  <a:lnTo>
                    <a:pt x="5" y="7"/>
                  </a:lnTo>
                  <a:lnTo>
                    <a:pt x="5" y="7"/>
                  </a:lnTo>
                  <a:lnTo>
                    <a:pt x="5" y="5"/>
                  </a:lnTo>
                  <a:lnTo>
                    <a:pt x="7" y="5"/>
                  </a:lnTo>
                  <a:lnTo>
                    <a:pt x="7" y="5"/>
                  </a:lnTo>
                  <a:lnTo>
                    <a:pt x="7" y="5"/>
                  </a:lnTo>
                  <a:lnTo>
                    <a:pt x="8" y="5"/>
                  </a:lnTo>
                  <a:lnTo>
                    <a:pt x="8" y="5"/>
                  </a:lnTo>
                  <a:lnTo>
                    <a:pt x="8" y="3"/>
                  </a:lnTo>
                  <a:lnTo>
                    <a:pt x="10" y="3"/>
                  </a:lnTo>
                  <a:lnTo>
                    <a:pt x="10" y="2"/>
                  </a:lnTo>
                  <a:lnTo>
                    <a:pt x="10" y="2"/>
                  </a:lnTo>
                  <a:lnTo>
                    <a:pt x="10" y="2"/>
                  </a:lnTo>
                  <a:lnTo>
                    <a:pt x="10" y="2"/>
                  </a:lnTo>
                  <a:lnTo>
                    <a:pt x="10" y="2"/>
                  </a:lnTo>
                  <a:lnTo>
                    <a:pt x="10" y="2"/>
                  </a:lnTo>
                  <a:lnTo>
                    <a:pt x="12" y="0"/>
                  </a:lnTo>
                  <a:lnTo>
                    <a:pt x="12" y="0"/>
                  </a:lnTo>
                  <a:lnTo>
                    <a:pt x="13" y="2"/>
                  </a:lnTo>
                  <a:lnTo>
                    <a:pt x="13" y="2"/>
                  </a:lnTo>
                  <a:lnTo>
                    <a:pt x="13" y="2"/>
                  </a:lnTo>
                  <a:lnTo>
                    <a:pt x="15" y="2"/>
                  </a:lnTo>
                  <a:lnTo>
                    <a:pt x="15" y="3"/>
                  </a:lnTo>
                  <a:lnTo>
                    <a:pt x="13" y="3"/>
                  </a:lnTo>
                  <a:lnTo>
                    <a:pt x="13" y="5"/>
                  </a:lnTo>
                  <a:lnTo>
                    <a:pt x="13" y="5"/>
                  </a:lnTo>
                  <a:lnTo>
                    <a:pt x="13" y="5"/>
                  </a:lnTo>
                  <a:lnTo>
                    <a:pt x="13" y="5"/>
                  </a:lnTo>
                  <a:lnTo>
                    <a:pt x="15" y="5"/>
                  </a:lnTo>
                  <a:lnTo>
                    <a:pt x="15" y="5"/>
                  </a:lnTo>
                  <a:lnTo>
                    <a:pt x="15" y="7"/>
                  </a:lnTo>
                  <a:lnTo>
                    <a:pt x="15" y="7"/>
                  </a:lnTo>
                  <a:lnTo>
                    <a:pt x="15" y="8"/>
                  </a:lnTo>
                  <a:lnTo>
                    <a:pt x="15" y="8"/>
                  </a:lnTo>
                  <a:lnTo>
                    <a:pt x="15" y="8"/>
                  </a:lnTo>
                  <a:lnTo>
                    <a:pt x="15" y="10"/>
                  </a:lnTo>
                  <a:lnTo>
                    <a:pt x="15" y="10"/>
                  </a:lnTo>
                  <a:lnTo>
                    <a:pt x="15" y="10"/>
                  </a:lnTo>
                  <a:lnTo>
                    <a:pt x="13" y="10"/>
                  </a:lnTo>
                  <a:lnTo>
                    <a:pt x="13" y="8"/>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19" name="Freeform 795"/>
            <p:cNvSpPr>
              <a:spLocks/>
            </p:cNvSpPr>
            <p:nvPr/>
          </p:nvSpPr>
          <p:spPr bwMode="auto">
            <a:xfrm>
              <a:off x="14055110" y="6020071"/>
              <a:ext cx="12241" cy="18958"/>
            </a:xfrm>
            <a:custGeom>
              <a:avLst/>
              <a:gdLst/>
              <a:ahLst/>
              <a:cxnLst>
                <a:cxn ang="0">
                  <a:pos x="3" y="9"/>
                </a:cxn>
                <a:cxn ang="0">
                  <a:pos x="3" y="9"/>
                </a:cxn>
                <a:cxn ang="0">
                  <a:pos x="3" y="9"/>
                </a:cxn>
                <a:cxn ang="0">
                  <a:pos x="3" y="9"/>
                </a:cxn>
                <a:cxn ang="0">
                  <a:pos x="1" y="9"/>
                </a:cxn>
                <a:cxn ang="0">
                  <a:pos x="1" y="9"/>
                </a:cxn>
                <a:cxn ang="0">
                  <a:pos x="1" y="7"/>
                </a:cxn>
                <a:cxn ang="0">
                  <a:pos x="1" y="5"/>
                </a:cxn>
                <a:cxn ang="0">
                  <a:pos x="1" y="5"/>
                </a:cxn>
                <a:cxn ang="0">
                  <a:pos x="1" y="5"/>
                </a:cxn>
                <a:cxn ang="0">
                  <a:pos x="1" y="4"/>
                </a:cxn>
                <a:cxn ang="0">
                  <a:pos x="1" y="2"/>
                </a:cxn>
                <a:cxn ang="0">
                  <a:pos x="1" y="2"/>
                </a:cxn>
                <a:cxn ang="0">
                  <a:pos x="1" y="2"/>
                </a:cxn>
                <a:cxn ang="0">
                  <a:pos x="0" y="2"/>
                </a:cxn>
                <a:cxn ang="0">
                  <a:pos x="0" y="0"/>
                </a:cxn>
                <a:cxn ang="0">
                  <a:pos x="0" y="0"/>
                </a:cxn>
                <a:cxn ang="0">
                  <a:pos x="0" y="0"/>
                </a:cxn>
                <a:cxn ang="0">
                  <a:pos x="1" y="0"/>
                </a:cxn>
                <a:cxn ang="0">
                  <a:pos x="1" y="0"/>
                </a:cxn>
                <a:cxn ang="0">
                  <a:pos x="1" y="0"/>
                </a:cxn>
                <a:cxn ang="0">
                  <a:pos x="5" y="0"/>
                </a:cxn>
                <a:cxn ang="0">
                  <a:pos x="6" y="0"/>
                </a:cxn>
                <a:cxn ang="0">
                  <a:pos x="6" y="2"/>
                </a:cxn>
                <a:cxn ang="0">
                  <a:pos x="6" y="2"/>
                </a:cxn>
                <a:cxn ang="0">
                  <a:pos x="6" y="2"/>
                </a:cxn>
                <a:cxn ang="0">
                  <a:pos x="8" y="4"/>
                </a:cxn>
                <a:cxn ang="0">
                  <a:pos x="10" y="5"/>
                </a:cxn>
                <a:cxn ang="0">
                  <a:pos x="10" y="5"/>
                </a:cxn>
                <a:cxn ang="0">
                  <a:pos x="10" y="7"/>
                </a:cxn>
                <a:cxn ang="0">
                  <a:pos x="11" y="7"/>
                </a:cxn>
                <a:cxn ang="0">
                  <a:pos x="11" y="9"/>
                </a:cxn>
                <a:cxn ang="0">
                  <a:pos x="11" y="9"/>
                </a:cxn>
                <a:cxn ang="0">
                  <a:pos x="11" y="9"/>
                </a:cxn>
                <a:cxn ang="0">
                  <a:pos x="11" y="9"/>
                </a:cxn>
                <a:cxn ang="0">
                  <a:pos x="10" y="9"/>
                </a:cxn>
                <a:cxn ang="0">
                  <a:pos x="8" y="9"/>
                </a:cxn>
                <a:cxn ang="0">
                  <a:pos x="8" y="9"/>
                </a:cxn>
                <a:cxn ang="0">
                  <a:pos x="8" y="9"/>
                </a:cxn>
                <a:cxn ang="0">
                  <a:pos x="8" y="10"/>
                </a:cxn>
                <a:cxn ang="0">
                  <a:pos x="6" y="12"/>
                </a:cxn>
                <a:cxn ang="0">
                  <a:pos x="6" y="12"/>
                </a:cxn>
                <a:cxn ang="0">
                  <a:pos x="6" y="14"/>
                </a:cxn>
                <a:cxn ang="0">
                  <a:pos x="6" y="14"/>
                </a:cxn>
                <a:cxn ang="0">
                  <a:pos x="5" y="12"/>
                </a:cxn>
                <a:cxn ang="0">
                  <a:pos x="5" y="10"/>
                </a:cxn>
                <a:cxn ang="0">
                  <a:pos x="5" y="10"/>
                </a:cxn>
                <a:cxn ang="0">
                  <a:pos x="5" y="10"/>
                </a:cxn>
                <a:cxn ang="0">
                  <a:pos x="3" y="9"/>
                </a:cxn>
              </a:cxnLst>
              <a:rect l="0" t="0" r="r" b="b"/>
              <a:pathLst>
                <a:path w="11" h="14">
                  <a:moveTo>
                    <a:pt x="3" y="9"/>
                  </a:moveTo>
                  <a:lnTo>
                    <a:pt x="3" y="9"/>
                  </a:lnTo>
                  <a:lnTo>
                    <a:pt x="3" y="9"/>
                  </a:lnTo>
                  <a:lnTo>
                    <a:pt x="3" y="9"/>
                  </a:lnTo>
                  <a:lnTo>
                    <a:pt x="3" y="9"/>
                  </a:lnTo>
                  <a:lnTo>
                    <a:pt x="3" y="9"/>
                  </a:lnTo>
                  <a:lnTo>
                    <a:pt x="3" y="9"/>
                  </a:lnTo>
                  <a:lnTo>
                    <a:pt x="3" y="9"/>
                  </a:lnTo>
                  <a:lnTo>
                    <a:pt x="1" y="9"/>
                  </a:lnTo>
                  <a:lnTo>
                    <a:pt x="1" y="9"/>
                  </a:lnTo>
                  <a:lnTo>
                    <a:pt x="1" y="9"/>
                  </a:lnTo>
                  <a:lnTo>
                    <a:pt x="1" y="9"/>
                  </a:lnTo>
                  <a:lnTo>
                    <a:pt x="1" y="7"/>
                  </a:lnTo>
                  <a:lnTo>
                    <a:pt x="1" y="7"/>
                  </a:lnTo>
                  <a:lnTo>
                    <a:pt x="1" y="7"/>
                  </a:lnTo>
                  <a:lnTo>
                    <a:pt x="1" y="5"/>
                  </a:lnTo>
                  <a:lnTo>
                    <a:pt x="1" y="5"/>
                  </a:lnTo>
                  <a:lnTo>
                    <a:pt x="1" y="5"/>
                  </a:lnTo>
                  <a:lnTo>
                    <a:pt x="1" y="5"/>
                  </a:lnTo>
                  <a:lnTo>
                    <a:pt x="1" y="5"/>
                  </a:lnTo>
                  <a:lnTo>
                    <a:pt x="1" y="4"/>
                  </a:lnTo>
                  <a:lnTo>
                    <a:pt x="1" y="4"/>
                  </a:lnTo>
                  <a:lnTo>
                    <a:pt x="1" y="4"/>
                  </a:lnTo>
                  <a:lnTo>
                    <a:pt x="1" y="2"/>
                  </a:lnTo>
                  <a:lnTo>
                    <a:pt x="1" y="2"/>
                  </a:lnTo>
                  <a:lnTo>
                    <a:pt x="1" y="2"/>
                  </a:lnTo>
                  <a:lnTo>
                    <a:pt x="1" y="2"/>
                  </a:lnTo>
                  <a:lnTo>
                    <a:pt x="1" y="2"/>
                  </a:lnTo>
                  <a:lnTo>
                    <a:pt x="0" y="2"/>
                  </a:lnTo>
                  <a:lnTo>
                    <a:pt x="0" y="2"/>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3" y="0"/>
                  </a:lnTo>
                  <a:lnTo>
                    <a:pt x="5" y="0"/>
                  </a:lnTo>
                  <a:lnTo>
                    <a:pt x="5" y="0"/>
                  </a:lnTo>
                  <a:lnTo>
                    <a:pt x="6" y="0"/>
                  </a:lnTo>
                  <a:lnTo>
                    <a:pt x="6" y="2"/>
                  </a:lnTo>
                  <a:lnTo>
                    <a:pt x="6" y="2"/>
                  </a:lnTo>
                  <a:lnTo>
                    <a:pt x="6" y="2"/>
                  </a:lnTo>
                  <a:lnTo>
                    <a:pt x="6" y="2"/>
                  </a:lnTo>
                  <a:lnTo>
                    <a:pt x="6" y="2"/>
                  </a:lnTo>
                  <a:lnTo>
                    <a:pt x="6" y="2"/>
                  </a:lnTo>
                  <a:lnTo>
                    <a:pt x="8" y="2"/>
                  </a:lnTo>
                  <a:lnTo>
                    <a:pt x="8" y="4"/>
                  </a:lnTo>
                  <a:lnTo>
                    <a:pt x="8" y="4"/>
                  </a:lnTo>
                  <a:lnTo>
                    <a:pt x="10" y="5"/>
                  </a:lnTo>
                  <a:lnTo>
                    <a:pt x="10" y="5"/>
                  </a:lnTo>
                  <a:lnTo>
                    <a:pt x="10" y="5"/>
                  </a:lnTo>
                  <a:lnTo>
                    <a:pt x="10" y="5"/>
                  </a:lnTo>
                  <a:lnTo>
                    <a:pt x="10" y="7"/>
                  </a:lnTo>
                  <a:lnTo>
                    <a:pt x="11" y="7"/>
                  </a:lnTo>
                  <a:lnTo>
                    <a:pt x="11" y="7"/>
                  </a:lnTo>
                  <a:lnTo>
                    <a:pt x="11" y="9"/>
                  </a:lnTo>
                  <a:lnTo>
                    <a:pt x="11" y="9"/>
                  </a:lnTo>
                  <a:lnTo>
                    <a:pt x="11" y="9"/>
                  </a:lnTo>
                  <a:lnTo>
                    <a:pt x="11" y="9"/>
                  </a:lnTo>
                  <a:lnTo>
                    <a:pt x="11" y="9"/>
                  </a:lnTo>
                  <a:lnTo>
                    <a:pt x="11" y="9"/>
                  </a:lnTo>
                  <a:lnTo>
                    <a:pt x="11" y="9"/>
                  </a:lnTo>
                  <a:lnTo>
                    <a:pt x="11" y="9"/>
                  </a:lnTo>
                  <a:lnTo>
                    <a:pt x="10" y="9"/>
                  </a:lnTo>
                  <a:lnTo>
                    <a:pt x="10" y="9"/>
                  </a:lnTo>
                  <a:lnTo>
                    <a:pt x="10" y="9"/>
                  </a:lnTo>
                  <a:lnTo>
                    <a:pt x="8" y="9"/>
                  </a:lnTo>
                  <a:lnTo>
                    <a:pt x="8" y="9"/>
                  </a:lnTo>
                  <a:lnTo>
                    <a:pt x="8" y="9"/>
                  </a:lnTo>
                  <a:lnTo>
                    <a:pt x="8" y="9"/>
                  </a:lnTo>
                  <a:lnTo>
                    <a:pt x="8" y="9"/>
                  </a:lnTo>
                  <a:lnTo>
                    <a:pt x="8" y="10"/>
                  </a:lnTo>
                  <a:lnTo>
                    <a:pt x="8" y="10"/>
                  </a:lnTo>
                  <a:lnTo>
                    <a:pt x="6" y="10"/>
                  </a:lnTo>
                  <a:lnTo>
                    <a:pt x="6" y="12"/>
                  </a:lnTo>
                  <a:lnTo>
                    <a:pt x="6" y="12"/>
                  </a:lnTo>
                  <a:lnTo>
                    <a:pt x="6" y="12"/>
                  </a:lnTo>
                  <a:lnTo>
                    <a:pt x="6" y="12"/>
                  </a:lnTo>
                  <a:lnTo>
                    <a:pt x="6" y="14"/>
                  </a:lnTo>
                  <a:lnTo>
                    <a:pt x="6" y="14"/>
                  </a:lnTo>
                  <a:lnTo>
                    <a:pt x="6" y="14"/>
                  </a:lnTo>
                  <a:lnTo>
                    <a:pt x="6" y="12"/>
                  </a:lnTo>
                  <a:lnTo>
                    <a:pt x="5" y="12"/>
                  </a:lnTo>
                  <a:lnTo>
                    <a:pt x="5" y="12"/>
                  </a:lnTo>
                  <a:lnTo>
                    <a:pt x="5" y="10"/>
                  </a:lnTo>
                  <a:lnTo>
                    <a:pt x="5" y="10"/>
                  </a:lnTo>
                  <a:lnTo>
                    <a:pt x="5" y="10"/>
                  </a:lnTo>
                  <a:lnTo>
                    <a:pt x="5" y="10"/>
                  </a:lnTo>
                  <a:lnTo>
                    <a:pt x="5" y="10"/>
                  </a:lnTo>
                  <a:lnTo>
                    <a:pt x="3" y="9"/>
                  </a:lnTo>
                  <a:lnTo>
                    <a:pt x="3" y="9"/>
                  </a:lnTo>
                  <a:lnTo>
                    <a:pt x="3" y="9"/>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20" name="Freeform 796"/>
            <p:cNvSpPr>
              <a:spLocks/>
            </p:cNvSpPr>
            <p:nvPr/>
          </p:nvSpPr>
          <p:spPr bwMode="auto">
            <a:xfrm>
              <a:off x="14055110" y="6020071"/>
              <a:ext cx="12241" cy="18958"/>
            </a:xfrm>
            <a:custGeom>
              <a:avLst/>
              <a:gdLst/>
              <a:ahLst/>
              <a:cxnLst>
                <a:cxn ang="0">
                  <a:pos x="3" y="9"/>
                </a:cxn>
                <a:cxn ang="0">
                  <a:pos x="3" y="9"/>
                </a:cxn>
                <a:cxn ang="0">
                  <a:pos x="3" y="9"/>
                </a:cxn>
                <a:cxn ang="0">
                  <a:pos x="3" y="9"/>
                </a:cxn>
                <a:cxn ang="0">
                  <a:pos x="1" y="9"/>
                </a:cxn>
                <a:cxn ang="0">
                  <a:pos x="1" y="9"/>
                </a:cxn>
                <a:cxn ang="0">
                  <a:pos x="1" y="7"/>
                </a:cxn>
                <a:cxn ang="0">
                  <a:pos x="1" y="5"/>
                </a:cxn>
                <a:cxn ang="0">
                  <a:pos x="1" y="5"/>
                </a:cxn>
                <a:cxn ang="0">
                  <a:pos x="1" y="5"/>
                </a:cxn>
                <a:cxn ang="0">
                  <a:pos x="1" y="4"/>
                </a:cxn>
                <a:cxn ang="0">
                  <a:pos x="1" y="2"/>
                </a:cxn>
                <a:cxn ang="0">
                  <a:pos x="1" y="2"/>
                </a:cxn>
                <a:cxn ang="0">
                  <a:pos x="1" y="2"/>
                </a:cxn>
                <a:cxn ang="0">
                  <a:pos x="0" y="2"/>
                </a:cxn>
                <a:cxn ang="0">
                  <a:pos x="0" y="0"/>
                </a:cxn>
                <a:cxn ang="0">
                  <a:pos x="0" y="0"/>
                </a:cxn>
                <a:cxn ang="0">
                  <a:pos x="0" y="0"/>
                </a:cxn>
                <a:cxn ang="0">
                  <a:pos x="1" y="0"/>
                </a:cxn>
                <a:cxn ang="0">
                  <a:pos x="1" y="0"/>
                </a:cxn>
                <a:cxn ang="0">
                  <a:pos x="1" y="0"/>
                </a:cxn>
                <a:cxn ang="0">
                  <a:pos x="5" y="0"/>
                </a:cxn>
                <a:cxn ang="0">
                  <a:pos x="6" y="0"/>
                </a:cxn>
                <a:cxn ang="0">
                  <a:pos x="6" y="2"/>
                </a:cxn>
                <a:cxn ang="0">
                  <a:pos x="6" y="2"/>
                </a:cxn>
                <a:cxn ang="0">
                  <a:pos x="6" y="2"/>
                </a:cxn>
                <a:cxn ang="0">
                  <a:pos x="8" y="4"/>
                </a:cxn>
                <a:cxn ang="0">
                  <a:pos x="10" y="5"/>
                </a:cxn>
                <a:cxn ang="0">
                  <a:pos x="10" y="5"/>
                </a:cxn>
                <a:cxn ang="0">
                  <a:pos x="10" y="7"/>
                </a:cxn>
                <a:cxn ang="0">
                  <a:pos x="11" y="7"/>
                </a:cxn>
                <a:cxn ang="0">
                  <a:pos x="11" y="9"/>
                </a:cxn>
                <a:cxn ang="0">
                  <a:pos x="11" y="9"/>
                </a:cxn>
                <a:cxn ang="0">
                  <a:pos x="11" y="9"/>
                </a:cxn>
                <a:cxn ang="0">
                  <a:pos x="11" y="9"/>
                </a:cxn>
                <a:cxn ang="0">
                  <a:pos x="10" y="9"/>
                </a:cxn>
                <a:cxn ang="0">
                  <a:pos x="8" y="9"/>
                </a:cxn>
                <a:cxn ang="0">
                  <a:pos x="8" y="9"/>
                </a:cxn>
                <a:cxn ang="0">
                  <a:pos x="8" y="9"/>
                </a:cxn>
                <a:cxn ang="0">
                  <a:pos x="8" y="10"/>
                </a:cxn>
                <a:cxn ang="0">
                  <a:pos x="6" y="12"/>
                </a:cxn>
                <a:cxn ang="0">
                  <a:pos x="6" y="12"/>
                </a:cxn>
                <a:cxn ang="0">
                  <a:pos x="6" y="14"/>
                </a:cxn>
                <a:cxn ang="0">
                  <a:pos x="6" y="14"/>
                </a:cxn>
                <a:cxn ang="0">
                  <a:pos x="5" y="12"/>
                </a:cxn>
                <a:cxn ang="0">
                  <a:pos x="5" y="10"/>
                </a:cxn>
                <a:cxn ang="0">
                  <a:pos x="5" y="10"/>
                </a:cxn>
                <a:cxn ang="0">
                  <a:pos x="5" y="10"/>
                </a:cxn>
                <a:cxn ang="0">
                  <a:pos x="3" y="9"/>
                </a:cxn>
              </a:cxnLst>
              <a:rect l="0" t="0" r="r" b="b"/>
              <a:pathLst>
                <a:path w="11" h="14">
                  <a:moveTo>
                    <a:pt x="3" y="9"/>
                  </a:moveTo>
                  <a:lnTo>
                    <a:pt x="3" y="9"/>
                  </a:lnTo>
                  <a:lnTo>
                    <a:pt x="3" y="9"/>
                  </a:lnTo>
                  <a:lnTo>
                    <a:pt x="3" y="9"/>
                  </a:lnTo>
                  <a:lnTo>
                    <a:pt x="3" y="9"/>
                  </a:lnTo>
                  <a:lnTo>
                    <a:pt x="3" y="9"/>
                  </a:lnTo>
                  <a:lnTo>
                    <a:pt x="3" y="9"/>
                  </a:lnTo>
                  <a:lnTo>
                    <a:pt x="3" y="9"/>
                  </a:lnTo>
                  <a:lnTo>
                    <a:pt x="1" y="9"/>
                  </a:lnTo>
                  <a:lnTo>
                    <a:pt x="1" y="9"/>
                  </a:lnTo>
                  <a:lnTo>
                    <a:pt x="1" y="9"/>
                  </a:lnTo>
                  <a:lnTo>
                    <a:pt x="1" y="9"/>
                  </a:lnTo>
                  <a:lnTo>
                    <a:pt x="1" y="7"/>
                  </a:lnTo>
                  <a:lnTo>
                    <a:pt x="1" y="7"/>
                  </a:lnTo>
                  <a:lnTo>
                    <a:pt x="1" y="7"/>
                  </a:lnTo>
                  <a:lnTo>
                    <a:pt x="1" y="5"/>
                  </a:lnTo>
                  <a:lnTo>
                    <a:pt x="1" y="5"/>
                  </a:lnTo>
                  <a:lnTo>
                    <a:pt x="1" y="5"/>
                  </a:lnTo>
                  <a:lnTo>
                    <a:pt x="1" y="5"/>
                  </a:lnTo>
                  <a:lnTo>
                    <a:pt x="1" y="5"/>
                  </a:lnTo>
                  <a:lnTo>
                    <a:pt x="1" y="4"/>
                  </a:lnTo>
                  <a:lnTo>
                    <a:pt x="1" y="4"/>
                  </a:lnTo>
                  <a:lnTo>
                    <a:pt x="1" y="4"/>
                  </a:lnTo>
                  <a:lnTo>
                    <a:pt x="1" y="2"/>
                  </a:lnTo>
                  <a:lnTo>
                    <a:pt x="1" y="2"/>
                  </a:lnTo>
                  <a:lnTo>
                    <a:pt x="1" y="2"/>
                  </a:lnTo>
                  <a:lnTo>
                    <a:pt x="1" y="2"/>
                  </a:lnTo>
                  <a:lnTo>
                    <a:pt x="1" y="2"/>
                  </a:lnTo>
                  <a:lnTo>
                    <a:pt x="0" y="2"/>
                  </a:lnTo>
                  <a:lnTo>
                    <a:pt x="0" y="2"/>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3" y="0"/>
                  </a:lnTo>
                  <a:lnTo>
                    <a:pt x="5" y="0"/>
                  </a:lnTo>
                  <a:lnTo>
                    <a:pt x="5" y="0"/>
                  </a:lnTo>
                  <a:lnTo>
                    <a:pt x="6" y="0"/>
                  </a:lnTo>
                  <a:lnTo>
                    <a:pt x="6" y="2"/>
                  </a:lnTo>
                  <a:lnTo>
                    <a:pt x="6" y="2"/>
                  </a:lnTo>
                  <a:lnTo>
                    <a:pt x="6" y="2"/>
                  </a:lnTo>
                  <a:lnTo>
                    <a:pt x="6" y="2"/>
                  </a:lnTo>
                  <a:lnTo>
                    <a:pt x="6" y="2"/>
                  </a:lnTo>
                  <a:lnTo>
                    <a:pt x="6" y="2"/>
                  </a:lnTo>
                  <a:lnTo>
                    <a:pt x="8" y="2"/>
                  </a:lnTo>
                  <a:lnTo>
                    <a:pt x="8" y="4"/>
                  </a:lnTo>
                  <a:lnTo>
                    <a:pt x="8" y="4"/>
                  </a:lnTo>
                  <a:lnTo>
                    <a:pt x="10" y="5"/>
                  </a:lnTo>
                  <a:lnTo>
                    <a:pt x="10" y="5"/>
                  </a:lnTo>
                  <a:lnTo>
                    <a:pt x="10" y="5"/>
                  </a:lnTo>
                  <a:lnTo>
                    <a:pt x="10" y="5"/>
                  </a:lnTo>
                  <a:lnTo>
                    <a:pt x="10" y="7"/>
                  </a:lnTo>
                  <a:lnTo>
                    <a:pt x="11" y="7"/>
                  </a:lnTo>
                  <a:lnTo>
                    <a:pt x="11" y="7"/>
                  </a:lnTo>
                  <a:lnTo>
                    <a:pt x="11" y="9"/>
                  </a:lnTo>
                  <a:lnTo>
                    <a:pt x="11" y="9"/>
                  </a:lnTo>
                  <a:lnTo>
                    <a:pt x="11" y="9"/>
                  </a:lnTo>
                  <a:lnTo>
                    <a:pt x="11" y="9"/>
                  </a:lnTo>
                  <a:lnTo>
                    <a:pt x="11" y="9"/>
                  </a:lnTo>
                  <a:lnTo>
                    <a:pt x="11" y="9"/>
                  </a:lnTo>
                  <a:lnTo>
                    <a:pt x="11" y="9"/>
                  </a:lnTo>
                  <a:lnTo>
                    <a:pt x="11" y="9"/>
                  </a:lnTo>
                  <a:lnTo>
                    <a:pt x="10" y="9"/>
                  </a:lnTo>
                  <a:lnTo>
                    <a:pt x="10" y="9"/>
                  </a:lnTo>
                  <a:lnTo>
                    <a:pt x="10" y="9"/>
                  </a:lnTo>
                  <a:lnTo>
                    <a:pt x="8" y="9"/>
                  </a:lnTo>
                  <a:lnTo>
                    <a:pt x="8" y="9"/>
                  </a:lnTo>
                  <a:lnTo>
                    <a:pt x="8" y="9"/>
                  </a:lnTo>
                  <a:lnTo>
                    <a:pt x="8" y="9"/>
                  </a:lnTo>
                  <a:lnTo>
                    <a:pt x="8" y="9"/>
                  </a:lnTo>
                  <a:lnTo>
                    <a:pt x="8" y="10"/>
                  </a:lnTo>
                  <a:lnTo>
                    <a:pt x="8" y="10"/>
                  </a:lnTo>
                  <a:lnTo>
                    <a:pt x="6" y="10"/>
                  </a:lnTo>
                  <a:lnTo>
                    <a:pt x="6" y="12"/>
                  </a:lnTo>
                  <a:lnTo>
                    <a:pt x="6" y="12"/>
                  </a:lnTo>
                  <a:lnTo>
                    <a:pt x="6" y="12"/>
                  </a:lnTo>
                  <a:lnTo>
                    <a:pt x="6" y="12"/>
                  </a:lnTo>
                  <a:lnTo>
                    <a:pt x="6" y="14"/>
                  </a:lnTo>
                  <a:lnTo>
                    <a:pt x="6" y="14"/>
                  </a:lnTo>
                  <a:lnTo>
                    <a:pt x="6" y="14"/>
                  </a:lnTo>
                  <a:lnTo>
                    <a:pt x="6" y="12"/>
                  </a:lnTo>
                  <a:lnTo>
                    <a:pt x="5" y="12"/>
                  </a:lnTo>
                  <a:lnTo>
                    <a:pt x="5" y="12"/>
                  </a:lnTo>
                  <a:lnTo>
                    <a:pt x="5" y="10"/>
                  </a:lnTo>
                  <a:lnTo>
                    <a:pt x="5" y="10"/>
                  </a:lnTo>
                  <a:lnTo>
                    <a:pt x="5" y="10"/>
                  </a:lnTo>
                  <a:lnTo>
                    <a:pt x="5" y="10"/>
                  </a:lnTo>
                  <a:lnTo>
                    <a:pt x="5" y="10"/>
                  </a:lnTo>
                  <a:lnTo>
                    <a:pt x="3" y="9"/>
                  </a:lnTo>
                  <a:lnTo>
                    <a:pt x="3" y="9"/>
                  </a:lnTo>
                  <a:lnTo>
                    <a:pt x="3" y="9"/>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21" name="Freeform 797"/>
            <p:cNvSpPr>
              <a:spLocks/>
            </p:cNvSpPr>
            <p:nvPr/>
          </p:nvSpPr>
          <p:spPr bwMode="auto">
            <a:xfrm>
              <a:off x="14055110" y="6020071"/>
              <a:ext cx="12241" cy="18958"/>
            </a:xfrm>
            <a:custGeom>
              <a:avLst/>
              <a:gdLst/>
              <a:ahLst/>
              <a:cxnLst>
                <a:cxn ang="0">
                  <a:pos x="3" y="9"/>
                </a:cxn>
                <a:cxn ang="0">
                  <a:pos x="3" y="9"/>
                </a:cxn>
                <a:cxn ang="0">
                  <a:pos x="3" y="9"/>
                </a:cxn>
                <a:cxn ang="0">
                  <a:pos x="3" y="9"/>
                </a:cxn>
                <a:cxn ang="0">
                  <a:pos x="1" y="9"/>
                </a:cxn>
                <a:cxn ang="0">
                  <a:pos x="1" y="9"/>
                </a:cxn>
                <a:cxn ang="0">
                  <a:pos x="1" y="7"/>
                </a:cxn>
                <a:cxn ang="0">
                  <a:pos x="1" y="5"/>
                </a:cxn>
                <a:cxn ang="0">
                  <a:pos x="1" y="5"/>
                </a:cxn>
                <a:cxn ang="0">
                  <a:pos x="1" y="5"/>
                </a:cxn>
                <a:cxn ang="0">
                  <a:pos x="1" y="4"/>
                </a:cxn>
                <a:cxn ang="0">
                  <a:pos x="1" y="2"/>
                </a:cxn>
                <a:cxn ang="0">
                  <a:pos x="1" y="2"/>
                </a:cxn>
                <a:cxn ang="0">
                  <a:pos x="1" y="2"/>
                </a:cxn>
                <a:cxn ang="0">
                  <a:pos x="0" y="2"/>
                </a:cxn>
                <a:cxn ang="0">
                  <a:pos x="0" y="0"/>
                </a:cxn>
                <a:cxn ang="0">
                  <a:pos x="0" y="0"/>
                </a:cxn>
                <a:cxn ang="0">
                  <a:pos x="0" y="0"/>
                </a:cxn>
                <a:cxn ang="0">
                  <a:pos x="1" y="0"/>
                </a:cxn>
                <a:cxn ang="0">
                  <a:pos x="1" y="0"/>
                </a:cxn>
                <a:cxn ang="0">
                  <a:pos x="1" y="0"/>
                </a:cxn>
                <a:cxn ang="0">
                  <a:pos x="5" y="0"/>
                </a:cxn>
                <a:cxn ang="0">
                  <a:pos x="6" y="0"/>
                </a:cxn>
                <a:cxn ang="0">
                  <a:pos x="6" y="2"/>
                </a:cxn>
                <a:cxn ang="0">
                  <a:pos x="6" y="2"/>
                </a:cxn>
                <a:cxn ang="0">
                  <a:pos x="6" y="2"/>
                </a:cxn>
                <a:cxn ang="0">
                  <a:pos x="8" y="4"/>
                </a:cxn>
                <a:cxn ang="0">
                  <a:pos x="10" y="5"/>
                </a:cxn>
                <a:cxn ang="0">
                  <a:pos x="10" y="5"/>
                </a:cxn>
                <a:cxn ang="0">
                  <a:pos x="10" y="7"/>
                </a:cxn>
                <a:cxn ang="0">
                  <a:pos x="11" y="7"/>
                </a:cxn>
                <a:cxn ang="0">
                  <a:pos x="11" y="9"/>
                </a:cxn>
                <a:cxn ang="0">
                  <a:pos x="11" y="9"/>
                </a:cxn>
                <a:cxn ang="0">
                  <a:pos x="11" y="9"/>
                </a:cxn>
                <a:cxn ang="0">
                  <a:pos x="11" y="9"/>
                </a:cxn>
                <a:cxn ang="0">
                  <a:pos x="10" y="9"/>
                </a:cxn>
                <a:cxn ang="0">
                  <a:pos x="8" y="9"/>
                </a:cxn>
                <a:cxn ang="0">
                  <a:pos x="8" y="9"/>
                </a:cxn>
                <a:cxn ang="0">
                  <a:pos x="8" y="9"/>
                </a:cxn>
                <a:cxn ang="0">
                  <a:pos x="8" y="10"/>
                </a:cxn>
                <a:cxn ang="0">
                  <a:pos x="6" y="12"/>
                </a:cxn>
                <a:cxn ang="0">
                  <a:pos x="6" y="12"/>
                </a:cxn>
                <a:cxn ang="0">
                  <a:pos x="6" y="14"/>
                </a:cxn>
                <a:cxn ang="0">
                  <a:pos x="6" y="14"/>
                </a:cxn>
                <a:cxn ang="0">
                  <a:pos x="5" y="12"/>
                </a:cxn>
                <a:cxn ang="0">
                  <a:pos x="5" y="10"/>
                </a:cxn>
                <a:cxn ang="0">
                  <a:pos x="5" y="10"/>
                </a:cxn>
                <a:cxn ang="0">
                  <a:pos x="5" y="10"/>
                </a:cxn>
                <a:cxn ang="0">
                  <a:pos x="3" y="9"/>
                </a:cxn>
              </a:cxnLst>
              <a:rect l="0" t="0" r="r" b="b"/>
              <a:pathLst>
                <a:path w="11" h="14">
                  <a:moveTo>
                    <a:pt x="3" y="9"/>
                  </a:moveTo>
                  <a:lnTo>
                    <a:pt x="3" y="9"/>
                  </a:lnTo>
                  <a:lnTo>
                    <a:pt x="3" y="9"/>
                  </a:lnTo>
                  <a:lnTo>
                    <a:pt x="3" y="9"/>
                  </a:lnTo>
                  <a:lnTo>
                    <a:pt x="3" y="9"/>
                  </a:lnTo>
                  <a:lnTo>
                    <a:pt x="3" y="9"/>
                  </a:lnTo>
                  <a:lnTo>
                    <a:pt x="3" y="9"/>
                  </a:lnTo>
                  <a:lnTo>
                    <a:pt x="3" y="9"/>
                  </a:lnTo>
                  <a:lnTo>
                    <a:pt x="1" y="9"/>
                  </a:lnTo>
                  <a:lnTo>
                    <a:pt x="1" y="9"/>
                  </a:lnTo>
                  <a:lnTo>
                    <a:pt x="1" y="9"/>
                  </a:lnTo>
                  <a:lnTo>
                    <a:pt x="1" y="9"/>
                  </a:lnTo>
                  <a:lnTo>
                    <a:pt x="1" y="7"/>
                  </a:lnTo>
                  <a:lnTo>
                    <a:pt x="1" y="7"/>
                  </a:lnTo>
                  <a:lnTo>
                    <a:pt x="1" y="7"/>
                  </a:lnTo>
                  <a:lnTo>
                    <a:pt x="1" y="5"/>
                  </a:lnTo>
                  <a:lnTo>
                    <a:pt x="1" y="5"/>
                  </a:lnTo>
                  <a:lnTo>
                    <a:pt x="1" y="5"/>
                  </a:lnTo>
                  <a:lnTo>
                    <a:pt x="1" y="5"/>
                  </a:lnTo>
                  <a:lnTo>
                    <a:pt x="1" y="5"/>
                  </a:lnTo>
                  <a:lnTo>
                    <a:pt x="1" y="4"/>
                  </a:lnTo>
                  <a:lnTo>
                    <a:pt x="1" y="4"/>
                  </a:lnTo>
                  <a:lnTo>
                    <a:pt x="1" y="4"/>
                  </a:lnTo>
                  <a:lnTo>
                    <a:pt x="1" y="2"/>
                  </a:lnTo>
                  <a:lnTo>
                    <a:pt x="1" y="2"/>
                  </a:lnTo>
                  <a:lnTo>
                    <a:pt x="1" y="2"/>
                  </a:lnTo>
                  <a:lnTo>
                    <a:pt x="1" y="2"/>
                  </a:lnTo>
                  <a:lnTo>
                    <a:pt x="1" y="2"/>
                  </a:lnTo>
                  <a:lnTo>
                    <a:pt x="0" y="2"/>
                  </a:lnTo>
                  <a:lnTo>
                    <a:pt x="0" y="2"/>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3" y="0"/>
                  </a:lnTo>
                  <a:lnTo>
                    <a:pt x="5" y="0"/>
                  </a:lnTo>
                  <a:lnTo>
                    <a:pt x="5" y="0"/>
                  </a:lnTo>
                  <a:lnTo>
                    <a:pt x="6" y="0"/>
                  </a:lnTo>
                  <a:lnTo>
                    <a:pt x="6" y="2"/>
                  </a:lnTo>
                  <a:lnTo>
                    <a:pt x="6" y="2"/>
                  </a:lnTo>
                  <a:lnTo>
                    <a:pt x="6" y="2"/>
                  </a:lnTo>
                  <a:lnTo>
                    <a:pt x="6" y="2"/>
                  </a:lnTo>
                  <a:lnTo>
                    <a:pt x="6" y="2"/>
                  </a:lnTo>
                  <a:lnTo>
                    <a:pt x="6" y="2"/>
                  </a:lnTo>
                  <a:lnTo>
                    <a:pt x="8" y="2"/>
                  </a:lnTo>
                  <a:lnTo>
                    <a:pt x="8" y="4"/>
                  </a:lnTo>
                  <a:lnTo>
                    <a:pt x="8" y="4"/>
                  </a:lnTo>
                  <a:lnTo>
                    <a:pt x="10" y="5"/>
                  </a:lnTo>
                  <a:lnTo>
                    <a:pt x="10" y="5"/>
                  </a:lnTo>
                  <a:lnTo>
                    <a:pt x="10" y="5"/>
                  </a:lnTo>
                  <a:lnTo>
                    <a:pt x="10" y="5"/>
                  </a:lnTo>
                  <a:lnTo>
                    <a:pt x="10" y="7"/>
                  </a:lnTo>
                  <a:lnTo>
                    <a:pt x="11" y="7"/>
                  </a:lnTo>
                  <a:lnTo>
                    <a:pt x="11" y="7"/>
                  </a:lnTo>
                  <a:lnTo>
                    <a:pt x="11" y="9"/>
                  </a:lnTo>
                  <a:lnTo>
                    <a:pt x="11" y="9"/>
                  </a:lnTo>
                  <a:lnTo>
                    <a:pt x="11" y="9"/>
                  </a:lnTo>
                  <a:lnTo>
                    <a:pt x="11" y="9"/>
                  </a:lnTo>
                  <a:lnTo>
                    <a:pt x="11" y="9"/>
                  </a:lnTo>
                  <a:lnTo>
                    <a:pt x="11" y="9"/>
                  </a:lnTo>
                  <a:lnTo>
                    <a:pt x="11" y="9"/>
                  </a:lnTo>
                  <a:lnTo>
                    <a:pt x="11" y="9"/>
                  </a:lnTo>
                  <a:lnTo>
                    <a:pt x="10" y="9"/>
                  </a:lnTo>
                  <a:lnTo>
                    <a:pt x="10" y="9"/>
                  </a:lnTo>
                  <a:lnTo>
                    <a:pt x="10" y="9"/>
                  </a:lnTo>
                  <a:lnTo>
                    <a:pt x="8" y="9"/>
                  </a:lnTo>
                  <a:lnTo>
                    <a:pt x="8" y="9"/>
                  </a:lnTo>
                  <a:lnTo>
                    <a:pt x="8" y="9"/>
                  </a:lnTo>
                  <a:lnTo>
                    <a:pt x="8" y="9"/>
                  </a:lnTo>
                  <a:lnTo>
                    <a:pt x="8" y="9"/>
                  </a:lnTo>
                  <a:lnTo>
                    <a:pt x="8" y="10"/>
                  </a:lnTo>
                  <a:lnTo>
                    <a:pt x="8" y="10"/>
                  </a:lnTo>
                  <a:lnTo>
                    <a:pt x="6" y="10"/>
                  </a:lnTo>
                  <a:lnTo>
                    <a:pt x="6" y="12"/>
                  </a:lnTo>
                  <a:lnTo>
                    <a:pt x="6" y="12"/>
                  </a:lnTo>
                  <a:lnTo>
                    <a:pt x="6" y="12"/>
                  </a:lnTo>
                  <a:lnTo>
                    <a:pt x="6" y="12"/>
                  </a:lnTo>
                  <a:lnTo>
                    <a:pt x="6" y="14"/>
                  </a:lnTo>
                  <a:lnTo>
                    <a:pt x="6" y="14"/>
                  </a:lnTo>
                  <a:lnTo>
                    <a:pt x="6" y="14"/>
                  </a:lnTo>
                  <a:lnTo>
                    <a:pt x="6" y="12"/>
                  </a:lnTo>
                  <a:lnTo>
                    <a:pt x="5" y="12"/>
                  </a:lnTo>
                  <a:lnTo>
                    <a:pt x="5" y="12"/>
                  </a:lnTo>
                  <a:lnTo>
                    <a:pt x="5" y="10"/>
                  </a:lnTo>
                  <a:lnTo>
                    <a:pt x="5" y="10"/>
                  </a:lnTo>
                  <a:lnTo>
                    <a:pt x="5" y="10"/>
                  </a:lnTo>
                  <a:lnTo>
                    <a:pt x="5" y="10"/>
                  </a:lnTo>
                  <a:lnTo>
                    <a:pt x="5" y="10"/>
                  </a:lnTo>
                  <a:lnTo>
                    <a:pt x="3" y="9"/>
                  </a:lnTo>
                  <a:lnTo>
                    <a:pt x="3" y="9"/>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22" name="Freeform 798"/>
            <p:cNvSpPr>
              <a:spLocks/>
            </p:cNvSpPr>
            <p:nvPr/>
          </p:nvSpPr>
          <p:spPr bwMode="auto">
            <a:xfrm>
              <a:off x="14055110" y="6020071"/>
              <a:ext cx="12241" cy="18958"/>
            </a:xfrm>
            <a:custGeom>
              <a:avLst/>
              <a:gdLst/>
              <a:ahLst/>
              <a:cxnLst>
                <a:cxn ang="0">
                  <a:pos x="3" y="9"/>
                </a:cxn>
                <a:cxn ang="0">
                  <a:pos x="3" y="9"/>
                </a:cxn>
                <a:cxn ang="0">
                  <a:pos x="3" y="9"/>
                </a:cxn>
                <a:cxn ang="0">
                  <a:pos x="3" y="9"/>
                </a:cxn>
                <a:cxn ang="0">
                  <a:pos x="1" y="9"/>
                </a:cxn>
                <a:cxn ang="0">
                  <a:pos x="1" y="9"/>
                </a:cxn>
                <a:cxn ang="0">
                  <a:pos x="1" y="7"/>
                </a:cxn>
                <a:cxn ang="0">
                  <a:pos x="1" y="5"/>
                </a:cxn>
                <a:cxn ang="0">
                  <a:pos x="1" y="5"/>
                </a:cxn>
                <a:cxn ang="0">
                  <a:pos x="1" y="5"/>
                </a:cxn>
                <a:cxn ang="0">
                  <a:pos x="1" y="4"/>
                </a:cxn>
                <a:cxn ang="0">
                  <a:pos x="1" y="2"/>
                </a:cxn>
                <a:cxn ang="0">
                  <a:pos x="1" y="2"/>
                </a:cxn>
                <a:cxn ang="0">
                  <a:pos x="1" y="2"/>
                </a:cxn>
                <a:cxn ang="0">
                  <a:pos x="0" y="2"/>
                </a:cxn>
                <a:cxn ang="0">
                  <a:pos x="0" y="0"/>
                </a:cxn>
                <a:cxn ang="0">
                  <a:pos x="0" y="0"/>
                </a:cxn>
                <a:cxn ang="0">
                  <a:pos x="0" y="0"/>
                </a:cxn>
                <a:cxn ang="0">
                  <a:pos x="1" y="0"/>
                </a:cxn>
                <a:cxn ang="0">
                  <a:pos x="1" y="0"/>
                </a:cxn>
                <a:cxn ang="0">
                  <a:pos x="1" y="0"/>
                </a:cxn>
                <a:cxn ang="0">
                  <a:pos x="5" y="0"/>
                </a:cxn>
                <a:cxn ang="0">
                  <a:pos x="6" y="0"/>
                </a:cxn>
                <a:cxn ang="0">
                  <a:pos x="6" y="2"/>
                </a:cxn>
                <a:cxn ang="0">
                  <a:pos x="6" y="2"/>
                </a:cxn>
                <a:cxn ang="0">
                  <a:pos x="6" y="2"/>
                </a:cxn>
                <a:cxn ang="0">
                  <a:pos x="8" y="4"/>
                </a:cxn>
                <a:cxn ang="0">
                  <a:pos x="10" y="5"/>
                </a:cxn>
                <a:cxn ang="0">
                  <a:pos x="10" y="5"/>
                </a:cxn>
                <a:cxn ang="0">
                  <a:pos x="10" y="7"/>
                </a:cxn>
                <a:cxn ang="0">
                  <a:pos x="11" y="7"/>
                </a:cxn>
                <a:cxn ang="0">
                  <a:pos x="11" y="9"/>
                </a:cxn>
                <a:cxn ang="0">
                  <a:pos x="11" y="9"/>
                </a:cxn>
                <a:cxn ang="0">
                  <a:pos x="11" y="9"/>
                </a:cxn>
                <a:cxn ang="0">
                  <a:pos x="11" y="9"/>
                </a:cxn>
                <a:cxn ang="0">
                  <a:pos x="10" y="9"/>
                </a:cxn>
                <a:cxn ang="0">
                  <a:pos x="8" y="9"/>
                </a:cxn>
                <a:cxn ang="0">
                  <a:pos x="8" y="9"/>
                </a:cxn>
                <a:cxn ang="0">
                  <a:pos x="8" y="9"/>
                </a:cxn>
                <a:cxn ang="0">
                  <a:pos x="8" y="10"/>
                </a:cxn>
                <a:cxn ang="0">
                  <a:pos x="6" y="12"/>
                </a:cxn>
                <a:cxn ang="0">
                  <a:pos x="6" y="12"/>
                </a:cxn>
                <a:cxn ang="0">
                  <a:pos x="6" y="14"/>
                </a:cxn>
                <a:cxn ang="0">
                  <a:pos x="6" y="14"/>
                </a:cxn>
                <a:cxn ang="0">
                  <a:pos x="5" y="12"/>
                </a:cxn>
                <a:cxn ang="0">
                  <a:pos x="5" y="10"/>
                </a:cxn>
                <a:cxn ang="0">
                  <a:pos x="5" y="10"/>
                </a:cxn>
                <a:cxn ang="0">
                  <a:pos x="5" y="10"/>
                </a:cxn>
                <a:cxn ang="0">
                  <a:pos x="3" y="9"/>
                </a:cxn>
              </a:cxnLst>
              <a:rect l="0" t="0" r="r" b="b"/>
              <a:pathLst>
                <a:path w="11" h="14">
                  <a:moveTo>
                    <a:pt x="3" y="9"/>
                  </a:moveTo>
                  <a:lnTo>
                    <a:pt x="3" y="9"/>
                  </a:lnTo>
                  <a:lnTo>
                    <a:pt x="3" y="9"/>
                  </a:lnTo>
                  <a:lnTo>
                    <a:pt x="3" y="9"/>
                  </a:lnTo>
                  <a:lnTo>
                    <a:pt x="3" y="9"/>
                  </a:lnTo>
                  <a:lnTo>
                    <a:pt x="3" y="9"/>
                  </a:lnTo>
                  <a:lnTo>
                    <a:pt x="3" y="9"/>
                  </a:lnTo>
                  <a:lnTo>
                    <a:pt x="3" y="9"/>
                  </a:lnTo>
                  <a:lnTo>
                    <a:pt x="1" y="9"/>
                  </a:lnTo>
                  <a:lnTo>
                    <a:pt x="1" y="9"/>
                  </a:lnTo>
                  <a:lnTo>
                    <a:pt x="1" y="9"/>
                  </a:lnTo>
                  <a:lnTo>
                    <a:pt x="1" y="9"/>
                  </a:lnTo>
                  <a:lnTo>
                    <a:pt x="1" y="7"/>
                  </a:lnTo>
                  <a:lnTo>
                    <a:pt x="1" y="7"/>
                  </a:lnTo>
                  <a:lnTo>
                    <a:pt x="1" y="7"/>
                  </a:lnTo>
                  <a:lnTo>
                    <a:pt x="1" y="5"/>
                  </a:lnTo>
                  <a:lnTo>
                    <a:pt x="1" y="5"/>
                  </a:lnTo>
                  <a:lnTo>
                    <a:pt x="1" y="5"/>
                  </a:lnTo>
                  <a:lnTo>
                    <a:pt x="1" y="5"/>
                  </a:lnTo>
                  <a:lnTo>
                    <a:pt x="1" y="5"/>
                  </a:lnTo>
                  <a:lnTo>
                    <a:pt x="1" y="4"/>
                  </a:lnTo>
                  <a:lnTo>
                    <a:pt x="1" y="4"/>
                  </a:lnTo>
                  <a:lnTo>
                    <a:pt x="1" y="4"/>
                  </a:lnTo>
                  <a:lnTo>
                    <a:pt x="1" y="2"/>
                  </a:lnTo>
                  <a:lnTo>
                    <a:pt x="1" y="2"/>
                  </a:lnTo>
                  <a:lnTo>
                    <a:pt x="1" y="2"/>
                  </a:lnTo>
                  <a:lnTo>
                    <a:pt x="1" y="2"/>
                  </a:lnTo>
                  <a:lnTo>
                    <a:pt x="1" y="2"/>
                  </a:lnTo>
                  <a:lnTo>
                    <a:pt x="0" y="2"/>
                  </a:lnTo>
                  <a:lnTo>
                    <a:pt x="0" y="2"/>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3" y="0"/>
                  </a:lnTo>
                  <a:lnTo>
                    <a:pt x="5" y="0"/>
                  </a:lnTo>
                  <a:lnTo>
                    <a:pt x="5" y="0"/>
                  </a:lnTo>
                  <a:lnTo>
                    <a:pt x="6" y="0"/>
                  </a:lnTo>
                  <a:lnTo>
                    <a:pt x="6" y="2"/>
                  </a:lnTo>
                  <a:lnTo>
                    <a:pt x="6" y="2"/>
                  </a:lnTo>
                  <a:lnTo>
                    <a:pt x="6" y="2"/>
                  </a:lnTo>
                  <a:lnTo>
                    <a:pt x="6" y="2"/>
                  </a:lnTo>
                  <a:lnTo>
                    <a:pt x="6" y="2"/>
                  </a:lnTo>
                  <a:lnTo>
                    <a:pt x="6" y="2"/>
                  </a:lnTo>
                  <a:lnTo>
                    <a:pt x="8" y="2"/>
                  </a:lnTo>
                  <a:lnTo>
                    <a:pt x="8" y="4"/>
                  </a:lnTo>
                  <a:lnTo>
                    <a:pt x="8" y="4"/>
                  </a:lnTo>
                  <a:lnTo>
                    <a:pt x="10" y="5"/>
                  </a:lnTo>
                  <a:lnTo>
                    <a:pt x="10" y="5"/>
                  </a:lnTo>
                  <a:lnTo>
                    <a:pt x="10" y="5"/>
                  </a:lnTo>
                  <a:lnTo>
                    <a:pt x="10" y="5"/>
                  </a:lnTo>
                  <a:lnTo>
                    <a:pt x="10" y="7"/>
                  </a:lnTo>
                  <a:lnTo>
                    <a:pt x="11" y="7"/>
                  </a:lnTo>
                  <a:lnTo>
                    <a:pt x="11" y="7"/>
                  </a:lnTo>
                  <a:lnTo>
                    <a:pt x="11" y="9"/>
                  </a:lnTo>
                  <a:lnTo>
                    <a:pt x="11" y="9"/>
                  </a:lnTo>
                  <a:lnTo>
                    <a:pt x="11" y="9"/>
                  </a:lnTo>
                  <a:lnTo>
                    <a:pt x="11" y="9"/>
                  </a:lnTo>
                  <a:lnTo>
                    <a:pt x="11" y="9"/>
                  </a:lnTo>
                  <a:lnTo>
                    <a:pt x="11" y="9"/>
                  </a:lnTo>
                  <a:lnTo>
                    <a:pt x="11" y="9"/>
                  </a:lnTo>
                  <a:lnTo>
                    <a:pt x="11" y="9"/>
                  </a:lnTo>
                  <a:lnTo>
                    <a:pt x="10" y="9"/>
                  </a:lnTo>
                  <a:lnTo>
                    <a:pt x="10" y="9"/>
                  </a:lnTo>
                  <a:lnTo>
                    <a:pt x="10" y="9"/>
                  </a:lnTo>
                  <a:lnTo>
                    <a:pt x="8" y="9"/>
                  </a:lnTo>
                  <a:lnTo>
                    <a:pt x="8" y="9"/>
                  </a:lnTo>
                  <a:lnTo>
                    <a:pt x="8" y="9"/>
                  </a:lnTo>
                  <a:lnTo>
                    <a:pt x="8" y="9"/>
                  </a:lnTo>
                  <a:lnTo>
                    <a:pt x="8" y="9"/>
                  </a:lnTo>
                  <a:lnTo>
                    <a:pt x="8" y="10"/>
                  </a:lnTo>
                  <a:lnTo>
                    <a:pt x="8" y="10"/>
                  </a:lnTo>
                  <a:lnTo>
                    <a:pt x="6" y="10"/>
                  </a:lnTo>
                  <a:lnTo>
                    <a:pt x="6" y="12"/>
                  </a:lnTo>
                  <a:lnTo>
                    <a:pt x="6" y="12"/>
                  </a:lnTo>
                  <a:lnTo>
                    <a:pt x="6" y="12"/>
                  </a:lnTo>
                  <a:lnTo>
                    <a:pt x="6" y="12"/>
                  </a:lnTo>
                  <a:lnTo>
                    <a:pt x="6" y="14"/>
                  </a:lnTo>
                  <a:lnTo>
                    <a:pt x="6" y="14"/>
                  </a:lnTo>
                  <a:lnTo>
                    <a:pt x="6" y="14"/>
                  </a:lnTo>
                  <a:lnTo>
                    <a:pt x="6" y="12"/>
                  </a:lnTo>
                  <a:lnTo>
                    <a:pt x="5" y="12"/>
                  </a:lnTo>
                  <a:lnTo>
                    <a:pt x="5" y="12"/>
                  </a:lnTo>
                  <a:lnTo>
                    <a:pt x="5" y="10"/>
                  </a:lnTo>
                  <a:lnTo>
                    <a:pt x="5" y="10"/>
                  </a:lnTo>
                  <a:lnTo>
                    <a:pt x="5" y="10"/>
                  </a:lnTo>
                  <a:lnTo>
                    <a:pt x="5" y="10"/>
                  </a:lnTo>
                  <a:lnTo>
                    <a:pt x="5" y="10"/>
                  </a:lnTo>
                  <a:lnTo>
                    <a:pt x="3" y="9"/>
                  </a:lnTo>
                  <a:lnTo>
                    <a:pt x="3" y="9"/>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23" name="Freeform 799"/>
            <p:cNvSpPr>
              <a:spLocks/>
            </p:cNvSpPr>
            <p:nvPr/>
          </p:nvSpPr>
          <p:spPr bwMode="auto">
            <a:xfrm>
              <a:off x="14086269" y="6059340"/>
              <a:ext cx="20031" cy="8125"/>
            </a:xfrm>
            <a:custGeom>
              <a:avLst/>
              <a:gdLst/>
              <a:ahLst/>
              <a:cxnLst>
                <a:cxn ang="0">
                  <a:pos x="0" y="1"/>
                </a:cxn>
                <a:cxn ang="0">
                  <a:pos x="0" y="1"/>
                </a:cxn>
                <a:cxn ang="0">
                  <a:pos x="0" y="1"/>
                </a:cxn>
                <a:cxn ang="0">
                  <a:pos x="0" y="1"/>
                </a:cxn>
                <a:cxn ang="0">
                  <a:pos x="2" y="1"/>
                </a:cxn>
                <a:cxn ang="0">
                  <a:pos x="3" y="0"/>
                </a:cxn>
                <a:cxn ang="0">
                  <a:pos x="3" y="0"/>
                </a:cxn>
                <a:cxn ang="0">
                  <a:pos x="5" y="0"/>
                </a:cxn>
                <a:cxn ang="0">
                  <a:pos x="7" y="1"/>
                </a:cxn>
                <a:cxn ang="0">
                  <a:pos x="7" y="1"/>
                </a:cxn>
                <a:cxn ang="0">
                  <a:pos x="8" y="1"/>
                </a:cxn>
                <a:cxn ang="0">
                  <a:pos x="10" y="1"/>
                </a:cxn>
                <a:cxn ang="0">
                  <a:pos x="12" y="1"/>
                </a:cxn>
                <a:cxn ang="0">
                  <a:pos x="12" y="1"/>
                </a:cxn>
                <a:cxn ang="0">
                  <a:pos x="12" y="1"/>
                </a:cxn>
                <a:cxn ang="0">
                  <a:pos x="13" y="1"/>
                </a:cxn>
                <a:cxn ang="0">
                  <a:pos x="13" y="1"/>
                </a:cxn>
                <a:cxn ang="0">
                  <a:pos x="13" y="1"/>
                </a:cxn>
                <a:cxn ang="0">
                  <a:pos x="15" y="0"/>
                </a:cxn>
                <a:cxn ang="0">
                  <a:pos x="15" y="0"/>
                </a:cxn>
                <a:cxn ang="0">
                  <a:pos x="17" y="1"/>
                </a:cxn>
                <a:cxn ang="0">
                  <a:pos x="18" y="1"/>
                </a:cxn>
                <a:cxn ang="0">
                  <a:pos x="18" y="1"/>
                </a:cxn>
                <a:cxn ang="0">
                  <a:pos x="18" y="3"/>
                </a:cxn>
                <a:cxn ang="0">
                  <a:pos x="18" y="3"/>
                </a:cxn>
                <a:cxn ang="0">
                  <a:pos x="18" y="3"/>
                </a:cxn>
                <a:cxn ang="0">
                  <a:pos x="18" y="5"/>
                </a:cxn>
                <a:cxn ang="0">
                  <a:pos x="18" y="5"/>
                </a:cxn>
                <a:cxn ang="0">
                  <a:pos x="17" y="5"/>
                </a:cxn>
                <a:cxn ang="0">
                  <a:pos x="17" y="6"/>
                </a:cxn>
                <a:cxn ang="0">
                  <a:pos x="17" y="6"/>
                </a:cxn>
                <a:cxn ang="0">
                  <a:pos x="15" y="5"/>
                </a:cxn>
                <a:cxn ang="0">
                  <a:pos x="15" y="5"/>
                </a:cxn>
                <a:cxn ang="0">
                  <a:pos x="15" y="5"/>
                </a:cxn>
                <a:cxn ang="0">
                  <a:pos x="13" y="5"/>
                </a:cxn>
                <a:cxn ang="0">
                  <a:pos x="12" y="5"/>
                </a:cxn>
                <a:cxn ang="0">
                  <a:pos x="12" y="3"/>
                </a:cxn>
                <a:cxn ang="0">
                  <a:pos x="10" y="3"/>
                </a:cxn>
                <a:cxn ang="0">
                  <a:pos x="8" y="5"/>
                </a:cxn>
                <a:cxn ang="0">
                  <a:pos x="7" y="3"/>
                </a:cxn>
                <a:cxn ang="0">
                  <a:pos x="7" y="3"/>
                </a:cxn>
                <a:cxn ang="0">
                  <a:pos x="7" y="1"/>
                </a:cxn>
                <a:cxn ang="0">
                  <a:pos x="3" y="1"/>
                </a:cxn>
                <a:cxn ang="0">
                  <a:pos x="3" y="1"/>
                </a:cxn>
                <a:cxn ang="0">
                  <a:pos x="2" y="3"/>
                </a:cxn>
                <a:cxn ang="0">
                  <a:pos x="0" y="1"/>
                </a:cxn>
                <a:cxn ang="0">
                  <a:pos x="0" y="1"/>
                </a:cxn>
                <a:cxn ang="0">
                  <a:pos x="0" y="1"/>
                </a:cxn>
              </a:cxnLst>
              <a:rect l="0" t="0" r="r" b="b"/>
              <a:pathLst>
                <a:path w="18" h="6">
                  <a:moveTo>
                    <a:pt x="0" y="1"/>
                  </a:moveTo>
                  <a:lnTo>
                    <a:pt x="0" y="1"/>
                  </a:lnTo>
                  <a:lnTo>
                    <a:pt x="0" y="1"/>
                  </a:lnTo>
                  <a:lnTo>
                    <a:pt x="0" y="1"/>
                  </a:lnTo>
                  <a:lnTo>
                    <a:pt x="0" y="1"/>
                  </a:lnTo>
                  <a:lnTo>
                    <a:pt x="0" y="1"/>
                  </a:lnTo>
                  <a:lnTo>
                    <a:pt x="0" y="1"/>
                  </a:lnTo>
                  <a:lnTo>
                    <a:pt x="0" y="1"/>
                  </a:lnTo>
                  <a:lnTo>
                    <a:pt x="2" y="1"/>
                  </a:lnTo>
                  <a:lnTo>
                    <a:pt x="2" y="1"/>
                  </a:lnTo>
                  <a:lnTo>
                    <a:pt x="2" y="0"/>
                  </a:lnTo>
                  <a:lnTo>
                    <a:pt x="3" y="0"/>
                  </a:lnTo>
                  <a:lnTo>
                    <a:pt x="3" y="0"/>
                  </a:lnTo>
                  <a:lnTo>
                    <a:pt x="3" y="0"/>
                  </a:lnTo>
                  <a:lnTo>
                    <a:pt x="3" y="0"/>
                  </a:lnTo>
                  <a:lnTo>
                    <a:pt x="5" y="0"/>
                  </a:lnTo>
                  <a:lnTo>
                    <a:pt x="5" y="0"/>
                  </a:lnTo>
                  <a:lnTo>
                    <a:pt x="7" y="1"/>
                  </a:lnTo>
                  <a:lnTo>
                    <a:pt x="7" y="1"/>
                  </a:lnTo>
                  <a:lnTo>
                    <a:pt x="7" y="1"/>
                  </a:lnTo>
                  <a:lnTo>
                    <a:pt x="7" y="1"/>
                  </a:lnTo>
                  <a:lnTo>
                    <a:pt x="8" y="1"/>
                  </a:lnTo>
                  <a:lnTo>
                    <a:pt x="8" y="1"/>
                  </a:lnTo>
                  <a:lnTo>
                    <a:pt x="10" y="1"/>
                  </a:lnTo>
                  <a:lnTo>
                    <a:pt x="10" y="1"/>
                  </a:lnTo>
                  <a:lnTo>
                    <a:pt x="12" y="1"/>
                  </a:lnTo>
                  <a:lnTo>
                    <a:pt x="12" y="1"/>
                  </a:lnTo>
                  <a:lnTo>
                    <a:pt x="12" y="1"/>
                  </a:lnTo>
                  <a:lnTo>
                    <a:pt x="12" y="1"/>
                  </a:lnTo>
                  <a:lnTo>
                    <a:pt x="12" y="1"/>
                  </a:lnTo>
                  <a:lnTo>
                    <a:pt x="12" y="1"/>
                  </a:lnTo>
                  <a:lnTo>
                    <a:pt x="13" y="1"/>
                  </a:lnTo>
                  <a:lnTo>
                    <a:pt x="13" y="1"/>
                  </a:lnTo>
                  <a:lnTo>
                    <a:pt x="13" y="1"/>
                  </a:lnTo>
                  <a:lnTo>
                    <a:pt x="13" y="1"/>
                  </a:lnTo>
                  <a:lnTo>
                    <a:pt x="13" y="1"/>
                  </a:lnTo>
                  <a:lnTo>
                    <a:pt x="15" y="0"/>
                  </a:lnTo>
                  <a:lnTo>
                    <a:pt x="15" y="0"/>
                  </a:lnTo>
                  <a:lnTo>
                    <a:pt x="15" y="0"/>
                  </a:lnTo>
                  <a:lnTo>
                    <a:pt x="15" y="0"/>
                  </a:lnTo>
                  <a:lnTo>
                    <a:pt x="17" y="1"/>
                  </a:lnTo>
                  <a:lnTo>
                    <a:pt x="17" y="1"/>
                  </a:lnTo>
                  <a:lnTo>
                    <a:pt x="18" y="1"/>
                  </a:lnTo>
                  <a:lnTo>
                    <a:pt x="18" y="1"/>
                  </a:lnTo>
                  <a:lnTo>
                    <a:pt x="18" y="1"/>
                  </a:lnTo>
                  <a:lnTo>
                    <a:pt x="18" y="1"/>
                  </a:lnTo>
                  <a:lnTo>
                    <a:pt x="18" y="3"/>
                  </a:lnTo>
                  <a:lnTo>
                    <a:pt x="18" y="3"/>
                  </a:lnTo>
                  <a:lnTo>
                    <a:pt x="18" y="3"/>
                  </a:lnTo>
                  <a:lnTo>
                    <a:pt x="18" y="3"/>
                  </a:lnTo>
                  <a:lnTo>
                    <a:pt x="18" y="3"/>
                  </a:lnTo>
                  <a:lnTo>
                    <a:pt x="18" y="3"/>
                  </a:lnTo>
                  <a:lnTo>
                    <a:pt x="18" y="5"/>
                  </a:lnTo>
                  <a:lnTo>
                    <a:pt x="18" y="5"/>
                  </a:lnTo>
                  <a:lnTo>
                    <a:pt x="18" y="5"/>
                  </a:lnTo>
                  <a:lnTo>
                    <a:pt x="18" y="5"/>
                  </a:lnTo>
                  <a:lnTo>
                    <a:pt x="17" y="5"/>
                  </a:lnTo>
                  <a:lnTo>
                    <a:pt x="17" y="5"/>
                  </a:lnTo>
                  <a:lnTo>
                    <a:pt x="17" y="5"/>
                  </a:lnTo>
                  <a:lnTo>
                    <a:pt x="17" y="6"/>
                  </a:lnTo>
                  <a:lnTo>
                    <a:pt x="17" y="6"/>
                  </a:lnTo>
                  <a:lnTo>
                    <a:pt x="17" y="6"/>
                  </a:lnTo>
                  <a:lnTo>
                    <a:pt x="15" y="6"/>
                  </a:lnTo>
                  <a:lnTo>
                    <a:pt x="15" y="5"/>
                  </a:lnTo>
                  <a:lnTo>
                    <a:pt x="15" y="5"/>
                  </a:lnTo>
                  <a:lnTo>
                    <a:pt x="15" y="5"/>
                  </a:lnTo>
                  <a:lnTo>
                    <a:pt x="15" y="5"/>
                  </a:lnTo>
                  <a:lnTo>
                    <a:pt x="15" y="5"/>
                  </a:lnTo>
                  <a:lnTo>
                    <a:pt x="13" y="5"/>
                  </a:lnTo>
                  <a:lnTo>
                    <a:pt x="13" y="5"/>
                  </a:lnTo>
                  <a:lnTo>
                    <a:pt x="12" y="5"/>
                  </a:lnTo>
                  <a:lnTo>
                    <a:pt x="12" y="5"/>
                  </a:lnTo>
                  <a:lnTo>
                    <a:pt x="12" y="3"/>
                  </a:lnTo>
                  <a:lnTo>
                    <a:pt x="12" y="3"/>
                  </a:lnTo>
                  <a:lnTo>
                    <a:pt x="12" y="3"/>
                  </a:lnTo>
                  <a:lnTo>
                    <a:pt x="10" y="3"/>
                  </a:lnTo>
                  <a:lnTo>
                    <a:pt x="10" y="5"/>
                  </a:lnTo>
                  <a:lnTo>
                    <a:pt x="8" y="5"/>
                  </a:lnTo>
                  <a:lnTo>
                    <a:pt x="8" y="5"/>
                  </a:lnTo>
                  <a:lnTo>
                    <a:pt x="7" y="3"/>
                  </a:lnTo>
                  <a:lnTo>
                    <a:pt x="7" y="3"/>
                  </a:lnTo>
                  <a:lnTo>
                    <a:pt x="7" y="3"/>
                  </a:lnTo>
                  <a:lnTo>
                    <a:pt x="7" y="3"/>
                  </a:lnTo>
                  <a:lnTo>
                    <a:pt x="7" y="1"/>
                  </a:lnTo>
                  <a:lnTo>
                    <a:pt x="5" y="1"/>
                  </a:lnTo>
                  <a:lnTo>
                    <a:pt x="3" y="1"/>
                  </a:lnTo>
                  <a:lnTo>
                    <a:pt x="3" y="1"/>
                  </a:lnTo>
                  <a:lnTo>
                    <a:pt x="3" y="1"/>
                  </a:lnTo>
                  <a:lnTo>
                    <a:pt x="2" y="3"/>
                  </a:lnTo>
                  <a:lnTo>
                    <a:pt x="2" y="3"/>
                  </a:lnTo>
                  <a:lnTo>
                    <a:pt x="0" y="3"/>
                  </a:lnTo>
                  <a:lnTo>
                    <a:pt x="0" y="1"/>
                  </a:lnTo>
                  <a:lnTo>
                    <a:pt x="0" y="1"/>
                  </a:lnTo>
                  <a:lnTo>
                    <a:pt x="0" y="1"/>
                  </a:lnTo>
                  <a:lnTo>
                    <a:pt x="0" y="1"/>
                  </a:lnTo>
                  <a:lnTo>
                    <a:pt x="0" y="1"/>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24" name="Freeform 800"/>
            <p:cNvSpPr>
              <a:spLocks/>
            </p:cNvSpPr>
            <p:nvPr/>
          </p:nvSpPr>
          <p:spPr bwMode="auto">
            <a:xfrm>
              <a:off x="14086269" y="6059340"/>
              <a:ext cx="20031" cy="8125"/>
            </a:xfrm>
            <a:custGeom>
              <a:avLst/>
              <a:gdLst/>
              <a:ahLst/>
              <a:cxnLst>
                <a:cxn ang="0">
                  <a:pos x="0" y="1"/>
                </a:cxn>
                <a:cxn ang="0">
                  <a:pos x="0" y="1"/>
                </a:cxn>
                <a:cxn ang="0">
                  <a:pos x="0" y="1"/>
                </a:cxn>
                <a:cxn ang="0">
                  <a:pos x="0" y="1"/>
                </a:cxn>
                <a:cxn ang="0">
                  <a:pos x="2" y="1"/>
                </a:cxn>
                <a:cxn ang="0">
                  <a:pos x="3" y="0"/>
                </a:cxn>
                <a:cxn ang="0">
                  <a:pos x="3" y="0"/>
                </a:cxn>
                <a:cxn ang="0">
                  <a:pos x="5" y="0"/>
                </a:cxn>
                <a:cxn ang="0">
                  <a:pos x="7" y="1"/>
                </a:cxn>
                <a:cxn ang="0">
                  <a:pos x="7" y="1"/>
                </a:cxn>
                <a:cxn ang="0">
                  <a:pos x="8" y="1"/>
                </a:cxn>
                <a:cxn ang="0">
                  <a:pos x="10" y="1"/>
                </a:cxn>
                <a:cxn ang="0">
                  <a:pos x="12" y="1"/>
                </a:cxn>
                <a:cxn ang="0">
                  <a:pos x="12" y="1"/>
                </a:cxn>
                <a:cxn ang="0">
                  <a:pos x="12" y="1"/>
                </a:cxn>
                <a:cxn ang="0">
                  <a:pos x="13" y="1"/>
                </a:cxn>
                <a:cxn ang="0">
                  <a:pos x="13" y="1"/>
                </a:cxn>
                <a:cxn ang="0">
                  <a:pos x="13" y="1"/>
                </a:cxn>
                <a:cxn ang="0">
                  <a:pos x="15" y="0"/>
                </a:cxn>
                <a:cxn ang="0">
                  <a:pos x="15" y="0"/>
                </a:cxn>
                <a:cxn ang="0">
                  <a:pos x="17" y="1"/>
                </a:cxn>
                <a:cxn ang="0">
                  <a:pos x="18" y="1"/>
                </a:cxn>
                <a:cxn ang="0">
                  <a:pos x="18" y="1"/>
                </a:cxn>
                <a:cxn ang="0">
                  <a:pos x="18" y="3"/>
                </a:cxn>
                <a:cxn ang="0">
                  <a:pos x="18" y="3"/>
                </a:cxn>
                <a:cxn ang="0">
                  <a:pos x="18" y="3"/>
                </a:cxn>
                <a:cxn ang="0">
                  <a:pos x="18" y="5"/>
                </a:cxn>
                <a:cxn ang="0">
                  <a:pos x="18" y="5"/>
                </a:cxn>
                <a:cxn ang="0">
                  <a:pos x="17" y="5"/>
                </a:cxn>
                <a:cxn ang="0">
                  <a:pos x="17" y="6"/>
                </a:cxn>
                <a:cxn ang="0">
                  <a:pos x="17" y="6"/>
                </a:cxn>
                <a:cxn ang="0">
                  <a:pos x="15" y="5"/>
                </a:cxn>
                <a:cxn ang="0">
                  <a:pos x="15" y="5"/>
                </a:cxn>
                <a:cxn ang="0">
                  <a:pos x="15" y="5"/>
                </a:cxn>
                <a:cxn ang="0">
                  <a:pos x="13" y="5"/>
                </a:cxn>
                <a:cxn ang="0">
                  <a:pos x="12" y="5"/>
                </a:cxn>
                <a:cxn ang="0">
                  <a:pos x="12" y="3"/>
                </a:cxn>
                <a:cxn ang="0">
                  <a:pos x="10" y="3"/>
                </a:cxn>
                <a:cxn ang="0">
                  <a:pos x="8" y="5"/>
                </a:cxn>
                <a:cxn ang="0">
                  <a:pos x="7" y="3"/>
                </a:cxn>
                <a:cxn ang="0">
                  <a:pos x="7" y="3"/>
                </a:cxn>
                <a:cxn ang="0">
                  <a:pos x="7" y="1"/>
                </a:cxn>
                <a:cxn ang="0">
                  <a:pos x="3" y="1"/>
                </a:cxn>
                <a:cxn ang="0">
                  <a:pos x="3" y="1"/>
                </a:cxn>
                <a:cxn ang="0">
                  <a:pos x="2" y="3"/>
                </a:cxn>
                <a:cxn ang="0">
                  <a:pos x="0" y="1"/>
                </a:cxn>
                <a:cxn ang="0">
                  <a:pos x="0" y="1"/>
                </a:cxn>
                <a:cxn ang="0">
                  <a:pos x="0" y="1"/>
                </a:cxn>
              </a:cxnLst>
              <a:rect l="0" t="0" r="r" b="b"/>
              <a:pathLst>
                <a:path w="18" h="6">
                  <a:moveTo>
                    <a:pt x="0" y="1"/>
                  </a:moveTo>
                  <a:lnTo>
                    <a:pt x="0" y="1"/>
                  </a:lnTo>
                  <a:lnTo>
                    <a:pt x="0" y="1"/>
                  </a:lnTo>
                  <a:lnTo>
                    <a:pt x="0" y="1"/>
                  </a:lnTo>
                  <a:lnTo>
                    <a:pt x="0" y="1"/>
                  </a:lnTo>
                  <a:lnTo>
                    <a:pt x="0" y="1"/>
                  </a:lnTo>
                  <a:lnTo>
                    <a:pt x="0" y="1"/>
                  </a:lnTo>
                  <a:lnTo>
                    <a:pt x="0" y="1"/>
                  </a:lnTo>
                  <a:lnTo>
                    <a:pt x="2" y="1"/>
                  </a:lnTo>
                  <a:lnTo>
                    <a:pt x="2" y="1"/>
                  </a:lnTo>
                  <a:lnTo>
                    <a:pt x="2" y="0"/>
                  </a:lnTo>
                  <a:lnTo>
                    <a:pt x="3" y="0"/>
                  </a:lnTo>
                  <a:lnTo>
                    <a:pt x="3" y="0"/>
                  </a:lnTo>
                  <a:lnTo>
                    <a:pt x="3" y="0"/>
                  </a:lnTo>
                  <a:lnTo>
                    <a:pt x="3" y="0"/>
                  </a:lnTo>
                  <a:lnTo>
                    <a:pt x="5" y="0"/>
                  </a:lnTo>
                  <a:lnTo>
                    <a:pt x="5" y="0"/>
                  </a:lnTo>
                  <a:lnTo>
                    <a:pt x="7" y="1"/>
                  </a:lnTo>
                  <a:lnTo>
                    <a:pt x="7" y="1"/>
                  </a:lnTo>
                  <a:lnTo>
                    <a:pt x="7" y="1"/>
                  </a:lnTo>
                  <a:lnTo>
                    <a:pt x="7" y="1"/>
                  </a:lnTo>
                  <a:lnTo>
                    <a:pt x="8" y="1"/>
                  </a:lnTo>
                  <a:lnTo>
                    <a:pt x="8" y="1"/>
                  </a:lnTo>
                  <a:lnTo>
                    <a:pt x="10" y="1"/>
                  </a:lnTo>
                  <a:lnTo>
                    <a:pt x="10" y="1"/>
                  </a:lnTo>
                  <a:lnTo>
                    <a:pt x="12" y="1"/>
                  </a:lnTo>
                  <a:lnTo>
                    <a:pt x="12" y="1"/>
                  </a:lnTo>
                  <a:lnTo>
                    <a:pt x="12" y="1"/>
                  </a:lnTo>
                  <a:lnTo>
                    <a:pt x="12" y="1"/>
                  </a:lnTo>
                  <a:lnTo>
                    <a:pt x="12" y="1"/>
                  </a:lnTo>
                  <a:lnTo>
                    <a:pt x="12" y="1"/>
                  </a:lnTo>
                  <a:lnTo>
                    <a:pt x="13" y="1"/>
                  </a:lnTo>
                  <a:lnTo>
                    <a:pt x="13" y="1"/>
                  </a:lnTo>
                  <a:lnTo>
                    <a:pt x="13" y="1"/>
                  </a:lnTo>
                  <a:lnTo>
                    <a:pt x="13" y="1"/>
                  </a:lnTo>
                  <a:lnTo>
                    <a:pt x="13" y="1"/>
                  </a:lnTo>
                  <a:lnTo>
                    <a:pt x="15" y="0"/>
                  </a:lnTo>
                  <a:lnTo>
                    <a:pt x="15" y="0"/>
                  </a:lnTo>
                  <a:lnTo>
                    <a:pt x="15" y="0"/>
                  </a:lnTo>
                  <a:lnTo>
                    <a:pt x="15" y="0"/>
                  </a:lnTo>
                  <a:lnTo>
                    <a:pt x="17" y="1"/>
                  </a:lnTo>
                  <a:lnTo>
                    <a:pt x="17" y="1"/>
                  </a:lnTo>
                  <a:lnTo>
                    <a:pt x="18" y="1"/>
                  </a:lnTo>
                  <a:lnTo>
                    <a:pt x="18" y="1"/>
                  </a:lnTo>
                  <a:lnTo>
                    <a:pt x="18" y="1"/>
                  </a:lnTo>
                  <a:lnTo>
                    <a:pt x="18" y="1"/>
                  </a:lnTo>
                  <a:lnTo>
                    <a:pt x="18" y="3"/>
                  </a:lnTo>
                  <a:lnTo>
                    <a:pt x="18" y="3"/>
                  </a:lnTo>
                  <a:lnTo>
                    <a:pt x="18" y="3"/>
                  </a:lnTo>
                  <a:lnTo>
                    <a:pt x="18" y="3"/>
                  </a:lnTo>
                  <a:lnTo>
                    <a:pt x="18" y="3"/>
                  </a:lnTo>
                  <a:lnTo>
                    <a:pt x="18" y="3"/>
                  </a:lnTo>
                  <a:lnTo>
                    <a:pt x="18" y="5"/>
                  </a:lnTo>
                  <a:lnTo>
                    <a:pt x="18" y="5"/>
                  </a:lnTo>
                  <a:lnTo>
                    <a:pt x="18" y="5"/>
                  </a:lnTo>
                  <a:lnTo>
                    <a:pt x="18" y="5"/>
                  </a:lnTo>
                  <a:lnTo>
                    <a:pt x="17" y="5"/>
                  </a:lnTo>
                  <a:lnTo>
                    <a:pt x="17" y="5"/>
                  </a:lnTo>
                  <a:lnTo>
                    <a:pt x="17" y="5"/>
                  </a:lnTo>
                  <a:lnTo>
                    <a:pt x="17" y="6"/>
                  </a:lnTo>
                  <a:lnTo>
                    <a:pt x="17" y="6"/>
                  </a:lnTo>
                  <a:lnTo>
                    <a:pt x="17" y="6"/>
                  </a:lnTo>
                  <a:lnTo>
                    <a:pt x="15" y="6"/>
                  </a:lnTo>
                  <a:lnTo>
                    <a:pt x="15" y="5"/>
                  </a:lnTo>
                  <a:lnTo>
                    <a:pt x="15" y="5"/>
                  </a:lnTo>
                  <a:lnTo>
                    <a:pt x="15" y="5"/>
                  </a:lnTo>
                  <a:lnTo>
                    <a:pt x="15" y="5"/>
                  </a:lnTo>
                  <a:lnTo>
                    <a:pt x="15" y="5"/>
                  </a:lnTo>
                  <a:lnTo>
                    <a:pt x="13" y="5"/>
                  </a:lnTo>
                  <a:lnTo>
                    <a:pt x="13" y="5"/>
                  </a:lnTo>
                  <a:lnTo>
                    <a:pt x="12" y="5"/>
                  </a:lnTo>
                  <a:lnTo>
                    <a:pt x="12" y="5"/>
                  </a:lnTo>
                  <a:lnTo>
                    <a:pt x="12" y="3"/>
                  </a:lnTo>
                  <a:lnTo>
                    <a:pt x="12" y="3"/>
                  </a:lnTo>
                  <a:lnTo>
                    <a:pt x="12" y="3"/>
                  </a:lnTo>
                  <a:lnTo>
                    <a:pt x="10" y="3"/>
                  </a:lnTo>
                  <a:lnTo>
                    <a:pt x="10" y="5"/>
                  </a:lnTo>
                  <a:lnTo>
                    <a:pt x="8" y="5"/>
                  </a:lnTo>
                  <a:lnTo>
                    <a:pt x="8" y="5"/>
                  </a:lnTo>
                  <a:lnTo>
                    <a:pt x="7" y="3"/>
                  </a:lnTo>
                  <a:lnTo>
                    <a:pt x="7" y="3"/>
                  </a:lnTo>
                  <a:lnTo>
                    <a:pt x="7" y="3"/>
                  </a:lnTo>
                  <a:lnTo>
                    <a:pt x="7" y="3"/>
                  </a:lnTo>
                  <a:lnTo>
                    <a:pt x="7" y="1"/>
                  </a:lnTo>
                  <a:lnTo>
                    <a:pt x="5" y="1"/>
                  </a:lnTo>
                  <a:lnTo>
                    <a:pt x="3" y="1"/>
                  </a:lnTo>
                  <a:lnTo>
                    <a:pt x="3" y="1"/>
                  </a:lnTo>
                  <a:lnTo>
                    <a:pt x="3" y="1"/>
                  </a:lnTo>
                  <a:lnTo>
                    <a:pt x="2" y="3"/>
                  </a:lnTo>
                  <a:lnTo>
                    <a:pt x="2" y="3"/>
                  </a:lnTo>
                  <a:lnTo>
                    <a:pt x="0" y="3"/>
                  </a:lnTo>
                  <a:lnTo>
                    <a:pt x="0" y="1"/>
                  </a:lnTo>
                  <a:lnTo>
                    <a:pt x="0" y="1"/>
                  </a:lnTo>
                  <a:lnTo>
                    <a:pt x="0" y="1"/>
                  </a:lnTo>
                  <a:lnTo>
                    <a:pt x="0" y="1"/>
                  </a:lnTo>
                  <a:lnTo>
                    <a:pt x="0" y="1"/>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25" name="Rectangle 801"/>
            <p:cNvSpPr>
              <a:spLocks noChangeArrowheads="1"/>
            </p:cNvSpPr>
            <p:nvPr/>
          </p:nvSpPr>
          <p:spPr bwMode="auto">
            <a:xfrm>
              <a:off x="13929357" y="6076944"/>
              <a:ext cx="1113" cy="1354"/>
            </a:xfrm>
            <a:prstGeom prst="rect">
              <a:avLst/>
            </a:prstGeom>
            <a:solidFill>
              <a:srgbClr val="FDB81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26" name="Rectangle 802"/>
            <p:cNvSpPr>
              <a:spLocks noChangeArrowheads="1"/>
            </p:cNvSpPr>
            <p:nvPr/>
          </p:nvSpPr>
          <p:spPr bwMode="auto">
            <a:xfrm>
              <a:off x="13929357" y="6076944"/>
              <a:ext cx="1113" cy="1354"/>
            </a:xfrm>
            <a:prstGeom prst="rect">
              <a:avLst/>
            </a:prstGeom>
            <a:solidFill>
              <a:srgbClr val="FDB81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27" name="Freeform 803"/>
            <p:cNvSpPr>
              <a:spLocks/>
            </p:cNvSpPr>
            <p:nvPr/>
          </p:nvSpPr>
          <p:spPr bwMode="auto">
            <a:xfrm>
              <a:off x="13929357" y="6076944"/>
              <a:ext cx="1113" cy="1354"/>
            </a:xfrm>
            <a:custGeom>
              <a:avLst/>
              <a:gdLst/>
              <a:ahLst/>
              <a:cxnLst>
                <a:cxn ang="0">
                  <a:pos x="0" y="0"/>
                </a:cxn>
                <a:cxn ang="0">
                  <a:pos x="1" y="0"/>
                </a:cxn>
                <a:cxn ang="0">
                  <a:pos x="1" y="0"/>
                </a:cxn>
              </a:cxnLst>
              <a:rect l="0" t="0" r="r" b="b"/>
              <a:pathLst>
                <a:path w="1">
                  <a:moveTo>
                    <a:pt x="0" y="0"/>
                  </a:moveTo>
                  <a:lnTo>
                    <a:pt x="1" y="0"/>
                  </a:lnTo>
                  <a:lnTo>
                    <a:pt x="1"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28" name="Freeform 804"/>
            <p:cNvSpPr>
              <a:spLocks/>
            </p:cNvSpPr>
            <p:nvPr/>
          </p:nvSpPr>
          <p:spPr bwMode="auto">
            <a:xfrm>
              <a:off x="14116316" y="6101318"/>
              <a:ext cx="8903" cy="10833"/>
            </a:xfrm>
            <a:custGeom>
              <a:avLst/>
              <a:gdLst/>
              <a:ahLst/>
              <a:cxnLst>
                <a:cxn ang="0">
                  <a:pos x="0" y="7"/>
                </a:cxn>
                <a:cxn ang="0">
                  <a:pos x="1" y="7"/>
                </a:cxn>
                <a:cxn ang="0">
                  <a:pos x="1" y="7"/>
                </a:cxn>
                <a:cxn ang="0">
                  <a:pos x="1" y="7"/>
                </a:cxn>
                <a:cxn ang="0">
                  <a:pos x="3" y="5"/>
                </a:cxn>
                <a:cxn ang="0">
                  <a:pos x="3" y="5"/>
                </a:cxn>
                <a:cxn ang="0">
                  <a:pos x="3" y="3"/>
                </a:cxn>
                <a:cxn ang="0">
                  <a:pos x="3" y="2"/>
                </a:cxn>
                <a:cxn ang="0">
                  <a:pos x="1" y="2"/>
                </a:cxn>
                <a:cxn ang="0">
                  <a:pos x="1" y="2"/>
                </a:cxn>
                <a:cxn ang="0">
                  <a:pos x="1" y="2"/>
                </a:cxn>
                <a:cxn ang="0">
                  <a:pos x="1" y="2"/>
                </a:cxn>
                <a:cxn ang="0">
                  <a:pos x="3" y="2"/>
                </a:cxn>
                <a:cxn ang="0">
                  <a:pos x="5" y="2"/>
                </a:cxn>
                <a:cxn ang="0">
                  <a:pos x="6" y="2"/>
                </a:cxn>
                <a:cxn ang="0">
                  <a:pos x="6" y="0"/>
                </a:cxn>
                <a:cxn ang="0">
                  <a:pos x="6" y="2"/>
                </a:cxn>
                <a:cxn ang="0">
                  <a:pos x="6" y="2"/>
                </a:cxn>
                <a:cxn ang="0">
                  <a:pos x="6" y="2"/>
                </a:cxn>
                <a:cxn ang="0">
                  <a:pos x="8" y="2"/>
                </a:cxn>
                <a:cxn ang="0">
                  <a:pos x="8" y="2"/>
                </a:cxn>
                <a:cxn ang="0">
                  <a:pos x="8" y="3"/>
                </a:cxn>
                <a:cxn ang="0">
                  <a:pos x="8" y="3"/>
                </a:cxn>
                <a:cxn ang="0">
                  <a:pos x="8" y="3"/>
                </a:cxn>
                <a:cxn ang="0">
                  <a:pos x="6" y="5"/>
                </a:cxn>
                <a:cxn ang="0">
                  <a:pos x="5" y="7"/>
                </a:cxn>
                <a:cxn ang="0">
                  <a:pos x="5" y="7"/>
                </a:cxn>
                <a:cxn ang="0">
                  <a:pos x="6" y="7"/>
                </a:cxn>
                <a:cxn ang="0">
                  <a:pos x="5" y="7"/>
                </a:cxn>
                <a:cxn ang="0">
                  <a:pos x="1" y="7"/>
                </a:cxn>
                <a:cxn ang="0">
                  <a:pos x="1" y="8"/>
                </a:cxn>
                <a:cxn ang="0">
                  <a:pos x="1" y="8"/>
                </a:cxn>
                <a:cxn ang="0">
                  <a:pos x="0" y="8"/>
                </a:cxn>
                <a:cxn ang="0">
                  <a:pos x="0" y="7"/>
                </a:cxn>
              </a:cxnLst>
              <a:rect l="0" t="0" r="r" b="b"/>
              <a:pathLst>
                <a:path w="8" h="8">
                  <a:moveTo>
                    <a:pt x="0" y="7"/>
                  </a:moveTo>
                  <a:lnTo>
                    <a:pt x="0" y="7"/>
                  </a:lnTo>
                  <a:lnTo>
                    <a:pt x="1" y="7"/>
                  </a:lnTo>
                  <a:lnTo>
                    <a:pt x="1" y="7"/>
                  </a:lnTo>
                  <a:lnTo>
                    <a:pt x="1" y="7"/>
                  </a:lnTo>
                  <a:lnTo>
                    <a:pt x="1" y="7"/>
                  </a:lnTo>
                  <a:lnTo>
                    <a:pt x="1" y="7"/>
                  </a:lnTo>
                  <a:lnTo>
                    <a:pt x="1" y="7"/>
                  </a:lnTo>
                  <a:lnTo>
                    <a:pt x="3" y="7"/>
                  </a:lnTo>
                  <a:lnTo>
                    <a:pt x="3" y="5"/>
                  </a:lnTo>
                  <a:lnTo>
                    <a:pt x="3" y="5"/>
                  </a:lnTo>
                  <a:lnTo>
                    <a:pt x="3" y="5"/>
                  </a:lnTo>
                  <a:lnTo>
                    <a:pt x="3" y="3"/>
                  </a:lnTo>
                  <a:lnTo>
                    <a:pt x="3" y="3"/>
                  </a:lnTo>
                  <a:lnTo>
                    <a:pt x="3" y="3"/>
                  </a:lnTo>
                  <a:lnTo>
                    <a:pt x="3" y="2"/>
                  </a:lnTo>
                  <a:lnTo>
                    <a:pt x="1" y="2"/>
                  </a:lnTo>
                  <a:lnTo>
                    <a:pt x="1" y="2"/>
                  </a:lnTo>
                  <a:lnTo>
                    <a:pt x="1" y="2"/>
                  </a:lnTo>
                  <a:lnTo>
                    <a:pt x="1" y="2"/>
                  </a:lnTo>
                  <a:lnTo>
                    <a:pt x="1" y="2"/>
                  </a:lnTo>
                  <a:lnTo>
                    <a:pt x="1" y="2"/>
                  </a:lnTo>
                  <a:lnTo>
                    <a:pt x="1" y="2"/>
                  </a:lnTo>
                  <a:lnTo>
                    <a:pt x="1" y="2"/>
                  </a:lnTo>
                  <a:lnTo>
                    <a:pt x="3" y="2"/>
                  </a:lnTo>
                  <a:lnTo>
                    <a:pt x="3" y="2"/>
                  </a:lnTo>
                  <a:lnTo>
                    <a:pt x="5" y="2"/>
                  </a:lnTo>
                  <a:lnTo>
                    <a:pt x="5" y="2"/>
                  </a:lnTo>
                  <a:lnTo>
                    <a:pt x="5" y="2"/>
                  </a:lnTo>
                  <a:lnTo>
                    <a:pt x="6" y="2"/>
                  </a:lnTo>
                  <a:lnTo>
                    <a:pt x="6" y="0"/>
                  </a:lnTo>
                  <a:lnTo>
                    <a:pt x="6" y="0"/>
                  </a:lnTo>
                  <a:lnTo>
                    <a:pt x="6" y="0"/>
                  </a:lnTo>
                  <a:lnTo>
                    <a:pt x="6" y="2"/>
                  </a:lnTo>
                  <a:lnTo>
                    <a:pt x="6" y="2"/>
                  </a:lnTo>
                  <a:lnTo>
                    <a:pt x="6" y="2"/>
                  </a:lnTo>
                  <a:lnTo>
                    <a:pt x="6" y="2"/>
                  </a:lnTo>
                  <a:lnTo>
                    <a:pt x="6" y="2"/>
                  </a:lnTo>
                  <a:lnTo>
                    <a:pt x="8" y="2"/>
                  </a:lnTo>
                  <a:lnTo>
                    <a:pt x="8" y="2"/>
                  </a:lnTo>
                  <a:lnTo>
                    <a:pt x="8" y="2"/>
                  </a:lnTo>
                  <a:lnTo>
                    <a:pt x="8" y="2"/>
                  </a:lnTo>
                  <a:lnTo>
                    <a:pt x="8" y="3"/>
                  </a:lnTo>
                  <a:lnTo>
                    <a:pt x="8" y="3"/>
                  </a:lnTo>
                  <a:lnTo>
                    <a:pt x="8" y="3"/>
                  </a:lnTo>
                  <a:lnTo>
                    <a:pt x="8" y="3"/>
                  </a:lnTo>
                  <a:lnTo>
                    <a:pt x="8" y="3"/>
                  </a:lnTo>
                  <a:lnTo>
                    <a:pt x="8" y="3"/>
                  </a:lnTo>
                  <a:lnTo>
                    <a:pt x="6" y="3"/>
                  </a:lnTo>
                  <a:lnTo>
                    <a:pt x="6" y="5"/>
                  </a:lnTo>
                  <a:lnTo>
                    <a:pt x="5" y="5"/>
                  </a:lnTo>
                  <a:lnTo>
                    <a:pt x="5" y="7"/>
                  </a:lnTo>
                  <a:lnTo>
                    <a:pt x="5" y="7"/>
                  </a:lnTo>
                  <a:lnTo>
                    <a:pt x="5" y="7"/>
                  </a:lnTo>
                  <a:lnTo>
                    <a:pt x="6" y="7"/>
                  </a:lnTo>
                  <a:lnTo>
                    <a:pt x="6" y="7"/>
                  </a:lnTo>
                  <a:lnTo>
                    <a:pt x="5" y="7"/>
                  </a:lnTo>
                  <a:lnTo>
                    <a:pt x="5" y="7"/>
                  </a:lnTo>
                  <a:lnTo>
                    <a:pt x="3" y="7"/>
                  </a:lnTo>
                  <a:lnTo>
                    <a:pt x="1" y="7"/>
                  </a:lnTo>
                  <a:lnTo>
                    <a:pt x="1" y="7"/>
                  </a:lnTo>
                  <a:lnTo>
                    <a:pt x="1" y="8"/>
                  </a:lnTo>
                  <a:lnTo>
                    <a:pt x="1" y="8"/>
                  </a:lnTo>
                  <a:lnTo>
                    <a:pt x="1" y="8"/>
                  </a:lnTo>
                  <a:lnTo>
                    <a:pt x="0" y="8"/>
                  </a:lnTo>
                  <a:lnTo>
                    <a:pt x="0" y="8"/>
                  </a:lnTo>
                  <a:lnTo>
                    <a:pt x="0" y="7"/>
                  </a:lnTo>
                  <a:lnTo>
                    <a:pt x="0" y="7"/>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29" name="Freeform 805"/>
            <p:cNvSpPr>
              <a:spLocks/>
            </p:cNvSpPr>
            <p:nvPr/>
          </p:nvSpPr>
          <p:spPr bwMode="auto">
            <a:xfrm>
              <a:off x="14116316" y="6101318"/>
              <a:ext cx="8903" cy="10833"/>
            </a:xfrm>
            <a:custGeom>
              <a:avLst/>
              <a:gdLst/>
              <a:ahLst/>
              <a:cxnLst>
                <a:cxn ang="0">
                  <a:pos x="0" y="7"/>
                </a:cxn>
                <a:cxn ang="0">
                  <a:pos x="1" y="7"/>
                </a:cxn>
                <a:cxn ang="0">
                  <a:pos x="1" y="7"/>
                </a:cxn>
                <a:cxn ang="0">
                  <a:pos x="1" y="7"/>
                </a:cxn>
                <a:cxn ang="0">
                  <a:pos x="3" y="5"/>
                </a:cxn>
                <a:cxn ang="0">
                  <a:pos x="3" y="5"/>
                </a:cxn>
                <a:cxn ang="0">
                  <a:pos x="3" y="3"/>
                </a:cxn>
                <a:cxn ang="0">
                  <a:pos x="3" y="2"/>
                </a:cxn>
                <a:cxn ang="0">
                  <a:pos x="1" y="2"/>
                </a:cxn>
                <a:cxn ang="0">
                  <a:pos x="1" y="2"/>
                </a:cxn>
                <a:cxn ang="0">
                  <a:pos x="1" y="2"/>
                </a:cxn>
                <a:cxn ang="0">
                  <a:pos x="1" y="2"/>
                </a:cxn>
                <a:cxn ang="0">
                  <a:pos x="3" y="2"/>
                </a:cxn>
                <a:cxn ang="0">
                  <a:pos x="5" y="2"/>
                </a:cxn>
                <a:cxn ang="0">
                  <a:pos x="6" y="2"/>
                </a:cxn>
                <a:cxn ang="0">
                  <a:pos x="6" y="0"/>
                </a:cxn>
                <a:cxn ang="0">
                  <a:pos x="6" y="2"/>
                </a:cxn>
                <a:cxn ang="0">
                  <a:pos x="6" y="2"/>
                </a:cxn>
                <a:cxn ang="0">
                  <a:pos x="6" y="2"/>
                </a:cxn>
                <a:cxn ang="0">
                  <a:pos x="8" y="2"/>
                </a:cxn>
                <a:cxn ang="0">
                  <a:pos x="8" y="2"/>
                </a:cxn>
                <a:cxn ang="0">
                  <a:pos x="8" y="3"/>
                </a:cxn>
                <a:cxn ang="0">
                  <a:pos x="8" y="3"/>
                </a:cxn>
                <a:cxn ang="0">
                  <a:pos x="8" y="3"/>
                </a:cxn>
                <a:cxn ang="0">
                  <a:pos x="6" y="5"/>
                </a:cxn>
                <a:cxn ang="0">
                  <a:pos x="5" y="7"/>
                </a:cxn>
                <a:cxn ang="0">
                  <a:pos x="5" y="7"/>
                </a:cxn>
                <a:cxn ang="0">
                  <a:pos x="6" y="7"/>
                </a:cxn>
                <a:cxn ang="0">
                  <a:pos x="5" y="7"/>
                </a:cxn>
                <a:cxn ang="0">
                  <a:pos x="1" y="7"/>
                </a:cxn>
                <a:cxn ang="0">
                  <a:pos x="1" y="8"/>
                </a:cxn>
                <a:cxn ang="0">
                  <a:pos x="1" y="8"/>
                </a:cxn>
                <a:cxn ang="0">
                  <a:pos x="0" y="8"/>
                </a:cxn>
                <a:cxn ang="0">
                  <a:pos x="0" y="7"/>
                </a:cxn>
              </a:cxnLst>
              <a:rect l="0" t="0" r="r" b="b"/>
              <a:pathLst>
                <a:path w="8" h="8">
                  <a:moveTo>
                    <a:pt x="0" y="7"/>
                  </a:moveTo>
                  <a:lnTo>
                    <a:pt x="0" y="7"/>
                  </a:lnTo>
                  <a:lnTo>
                    <a:pt x="1" y="7"/>
                  </a:lnTo>
                  <a:lnTo>
                    <a:pt x="1" y="7"/>
                  </a:lnTo>
                  <a:lnTo>
                    <a:pt x="1" y="7"/>
                  </a:lnTo>
                  <a:lnTo>
                    <a:pt x="1" y="7"/>
                  </a:lnTo>
                  <a:lnTo>
                    <a:pt x="1" y="7"/>
                  </a:lnTo>
                  <a:lnTo>
                    <a:pt x="1" y="7"/>
                  </a:lnTo>
                  <a:lnTo>
                    <a:pt x="3" y="7"/>
                  </a:lnTo>
                  <a:lnTo>
                    <a:pt x="3" y="5"/>
                  </a:lnTo>
                  <a:lnTo>
                    <a:pt x="3" y="5"/>
                  </a:lnTo>
                  <a:lnTo>
                    <a:pt x="3" y="5"/>
                  </a:lnTo>
                  <a:lnTo>
                    <a:pt x="3" y="3"/>
                  </a:lnTo>
                  <a:lnTo>
                    <a:pt x="3" y="3"/>
                  </a:lnTo>
                  <a:lnTo>
                    <a:pt x="3" y="3"/>
                  </a:lnTo>
                  <a:lnTo>
                    <a:pt x="3" y="2"/>
                  </a:lnTo>
                  <a:lnTo>
                    <a:pt x="1" y="2"/>
                  </a:lnTo>
                  <a:lnTo>
                    <a:pt x="1" y="2"/>
                  </a:lnTo>
                  <a:lnTo>
                    <a:pt x="1" y="2"/>
                  </a:lnTo>
                  <a:lnTo>
                    <a:pt x="1" y="2"/>
                  </a:lnTo>
                  <a:lnTo>
                    <a:pt x="1" y="2"/>
                  </a:lnTo>
                  <a:lnTo>
                    <a:pt x="1" y="2"/>
                  </a:lnTo>
                  <a:lnTo>
                    <a:pt x="1" y="2"/>
                  </a:lnTo>
                  <a:lnTo>
                    <a:pt x="1" y="2"/>
                  </a:lnTo>
                  <a:lnTo>
                    <a:pt x="3" y="2"/>
                  </a:lnTo>
                  <a:lnTo>
                    <a:pt x="3" y="2"/>
                  </a:lnTo>
                  <a:lnTo>
                    <a:pt x="5" y="2"/>
                  </a:lnTo>
                  <a:lnTo>
                    <a:pt x="5" y="2"/>
                  </a:lnTo>
                  <a:lnTo>
                    <a:pt x="5" y="2"/>
                  </a:lnTo>
                  <a:lnTo>
                    <a:pt x="6" y="2"/>
                  </a:lnTo>
                  <a:lnTo>
                    <a:pt x="6" y="0"/>
                  </a:lnTo>
                  <a:lnTo>
                    <a:pt x="6" y="0"/>
                  </a:lnTo>
                  <a:lnTo>
                    <a:pt x="6" y="0"/>
                  </a:lnTo>
                  <a:lnTo>
                    <a:pt x="6" y="2"/>
                  </a:lnTo>
                  <a:lnTo>
                    <a:pt x="6" y="2"/>
                  </a:lnTo>
                  <a:lnTo>
                    <a:pt x="6" y="2"/>
                  </a:lnTo>
                  <a:lnTo>
                    <a:pt x="6" y="2"/>
                  </a:lnTo>
                  <a:lnTo>
                    <a:pt x="6" y="2"/>
                  </a:lnTo>
                  <a:lnTo>
                    <a:pt x="8" y="2"/>
                  </a:lnTo>
                  <a:lnTo>
                    <a:pt x="8" y="2"/>
                  </a:lnTo>
                  <a:lnTo>
                    <a:pt x="8" y="2"/>
                  </a:lnTo>
                  <a:lnTo>
                    <a:pt x="8" y="2"/>
                  </a:lnTo>
                  <a:lnTo>
                    <a:pt x="8" y="3"/>
                  </a:lnTo>
                  <a:lnTo>
                    <a:pt x="8" y="3"/>
                  </a:lnTo>
                  <a:lnTo>
                    <a:pt x="8" y="3"/>
                  </a:lnTo>
                  <a:lnTo>
                    <a:pt x="8" y="3"/>
                  </a:lnTo>
                  <a:lnTo>
                    <a:pt x="8" y="3"/>
                  </a:lnTo>
                  <a:lnTo>
                    <a:pt x="8" y="3"/>
                  </a:lnTo>
                  <a:lnTo>
                    <a:pt x="6" y="3"/>
                  </a:lnTo>
                  <a:lnTo>
                    <a:pt x="6" y="5"/>
                  </a:lnTo>
                  <a:lnTo>
                    <a:pt x="5" y="5"/>
                  </a:lnTo>
                  <a:lnTo>
                    <a:pt x="5" y="7"/>
                  </a:lnTo>
                  <a:lnTo>
                    <a:pt x="5" y="7"/>
                  </a:lnTo>
                  <a:lnTo>
                    <a:pt x="5" y="7"/>
                  </a:lnTo>
                  <a:lnTo>
                    <a:pt x="6" y="7"/>
                  </a:lnTo>
                  <a:lnTo>
                    <a:pt x="6" y="7"/>
                  </a:lnTo>
                  <a:lnTo>
                    <a:pt x="5" y="7"/>
                  </a:lnTo>
                  <a:lnTo>
                    <a:pt x="5" y="7"/>
                  </a:lnTo>
                  <a:lnTo>
                    <a:pt x="3" y="7"/>
                  </a:lnTo>
                  <a:lnTo>
                    <a:pt x="1" y="7"/>
                  </a:lnTo>
                  <a:lnTo>
                    <a:pt x="1" y="7"/>
                  </a:lnTo>
                  <a:lnTo>
                    <a:pt x="1" y="8"/>
                  </a:lnTo>
                  <a:lnTo>
                    <a:pt x="1" y="8"/>
                  </a:lnTo>
                  <a:lnTo>
                    <a:pt x="1" y="8"/>
                  </a:lnTo>
                  <a:lnTo>
                    <a:pt x="0" y="8"/>
                  </a:lnTo>
                  <a:lnTo>
                    <a:pt x="0" y="8"/>
                  </a:lnTo>
                  <a:lnTo>
                    <a:pt x="0" y="7"/>
                  </a:lnTo>
                  <a:lnTo>
                    <a:pt x="0" y="7"/>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30" name="Freeform 806"/>
            <p:cNvSpPr>
              <a:spLocks/>
            </p:cNvSpPr>
            <p:nvPr/>
          </p:nvSpPr>
          <p:spPr bwMode="auto">
            <a:xfrm>
              <a:off x="14116316" y="6101318"/>
              <a:ext cx="8903" cy="10833"/>
            </a:xfrm>
            <a:custGeom>
              <a:avLst/>
              <a:gdLst/>
              <a:ahLst/>
              <a:cxnLst>
                <a:cxn ang="0">
                  <a:pos x="0" y="7"/>
                </a:cxn>
                <a:cxn ang="0">
                  <a:pos x="1" y="7"/>
                </a:cxn>
                <a:cxn ang="0">
                  <a:pos x="1" y="7"/>
                </a:cxn>
                <a:cxn ang="0">
                  <a:pos x="1" y="7"/>
                </a:cxn>
                <a:cxn ang="0">
                  <a:pos x="3" y="5"/>
                </a:cxn>
                <a:cxn ang="0">
                  <a:pos x="3" y="5"/>
                </a:cxn>
                <a:cxn ang="0">
                  <a:pos x="3" y="3"/>
                </a:cxn>
                <a:cxn ang="0">
                  <a:pos x="3" y="2"/>
                </a:cxn>
                <a:cxn ang="0">
                  <a:pos x="1" y="2"/>
                </a:cxn>
                <a:cxn ang="0">
                  <a:pos x="1" y="2"/>
                </a:cxn>
                <a:cxn ang="0">
                  <a:pos x="1" y="2"/>
                </a:cxn>
                <a:cxn ang="0">
                  <a:pos x="1" y="2"/>
                </a:cxn>
                <a:cxn ang="0">
                  <a:pos x="3" y="2"/>
                </a:cxn>
                <a:cxn ang="0">
                  <a:pos x="5" y="2"/>
                </a:cxn>
                <a:cxn ang="0">
                  <a:pos x="6" y="2"/>
                </a:cxn>
                <a:cxn ang="0">
                  <a:pos x="6" y="0"/>
                </a:cxn>
                <a:cxn ang="0">
                  <a:pos x="6" y="2"/>
                </a:cxn>
                <a:cxn ang="0">
                  <a:pos x="6" y="2"/>
                </a:cxn>
                <a:cxn ang="0">
                  <a:pos x="6" y="2"/>
                </a:cxn>
                <a:cxn ang="0">
                  <a:pos x="8" y="2"/>
                </a:cxn>
                <a:cxn ang="0">
                  <a:pos x="8" y="2"/>
                </a:cxn>
                <a:cxn ang="0">
                  <a:pos x="8" y="3"/>
                </a:cxn>
                <a:cxn ang="0">
                  <a:pos x="8" y="3"/>
                </a:cxn>
                <a:cxn ang="0">
                  <a:pos x="8" y="3"/>
                </a:cxn>
                <a:cxn ang="0">
                  <a:pos x="6" y="5"/>
                </a:cxn>
                <a:cxn ang="0">
                  <a:pos x="5" y="7"/>
                </a:cxn>
                <a:cxn ang="0">
                  <a:pos x="5" y="7"/>
                </a:cxn>
                <a:cxn ang="0">
                  <a:pos x="6" y="7"/>
                </a:cxn>
                <a:cxn ang="0">
                  <a:pos x="5" y="7"/>
                </a:cxn>
                <a:cxn ang="0">
                  <a:pos x="1" y="7"/>
                </a:cxn>
                <a:cxn ang="0">
                  <a:pos x="1" y="8"/>
                </a:cxn>
                <a:cxn ang="0">
                  <a:pos x="1" y="8"/>
                </a:cxn>
                <a:cxn ang="0">
                  <a:pos x="0" y="8"/>
                </a:cxn>
              </a:cxnLst>
              <a:rect l="0" t="0" r="r" b="b"/>
              <a:pathLst>
                <a:path w="8" h="8">
                  <a:moveTo>
                    <a:pt x="0" y="7"/>
                  </a:moveTo>
                  <a:lnTo>
                    <a:pt x="0" y="7"/>
                  </a:lnTo>
                  <a:lnTo>
                    <a:pt x="1" y="7"/>
                  </a:lnTo>
                  <a:lnTo>
                    <a:pt x="1" y="7"/>
                  </a:lnTo>
                  <a:lnTo>
                    <a:pt x="1" y="7"/>
                  </a:lnTo>
                  <a:lnTo>
                    <a:pt x="1" y="7"/>
                  </a:lnTo>
                  <a:lnTo>
                    <a:pt x="1" y="7"/>
                  </a:lnTo>
                  <a:lnTo>
                    <a:pt x="1" y="7"/>
                  </a:lnTo>
                  <a:lnTo>
                    <a:pt x="3" y="7"/>
                  </a:lnTo>
                  <a:lnTo>
                    <a:pt x="3" y="5"/>
                  </a:lnTo>
                  <a:lnTo>
                    <a:pt x="3" y="5"/>
                  </a:lnTo>
                  <a:lnTo>
                    <a:pt x="3" y="5"/>
                  </a:lnTo>
                  <a:lnTo>
                    <a:pt x="3" y="3"/>
                  </a:lnTo>
                  <a:lnTo>
                    <a:pt x="3" y="3"/>
                  </a:lnTo>
                  <a:lnTo>
                    <a:pt x="3" y="3"/>
                  </a:lnTo>
                  <a:lnTo>
                    <a:pt x="3" y="2"/>
                  </a:lnTo>
                  <a:lnTo>
                    <a:pt x="1" y="2"/>
                  </a:lnTo>
                  <a:lnTo>
                    <a:pt x="1" y="2"/>
                  </a:lnTo>
                  <a:lnTo>
                    <a:pt x="1" y="2"/>
                  </a:lnTo>
                  <a:lnTo>
                    <a:pt x="1" y="2"/>
                  </a:lnTo>
                  <a:lnTo>
                    <a:pt x="1" y="2"/>
                  </a:lnTo>
                  <a:lnTo>
                    <a:pt x="1" y="2"/>
                  </a:lnTo>
                  <a:lnTo>
                    <a:pt x="1" y="2"/>
                  </a:lnTo>
                  <a:lnTo>
                    <a:pt x="1" y="2"/>
                  </a:lnTo>
                  <a:lnTo>
                    <a:pt x="3" y="2"/>
                  </a:lnTo>
                  <a:lnTo>
                    <a:pt x="3" y="2"/>
                  </a:lnTo>
                  <a:lnTo>
                    <a:pt x="5" y="2"/>
                  </a:lnTo>
                  <a:lnTo>
                    <a:pt x="5" y="2"/>
                  </a:lnTo>
                  <a:lnTo>
                    <a:pt x="5" y="2"/>
                  </a:lnTo>
                  <a:lnTo>
                    <a:pt x="6" y="2"/>
                  </a:lnTo>
                  <a:lnTo>
                    <a:pt x="6" y="0"/>
                  </a:lnTo>
                  <a:lnTo>
                    <a:pt x="6" y="0"/>
                  </a:lnTo>
                  <a:lnTo>
                    <a:pt x="6" y="0"/>
                  </a:lnTo>
                  <a:lnTo>
                    <a:pt x="6" y="2"/>
                  </a:lnTo>
                  <a:lnTo>
                    <a:pt x="6" y="2"/>
                  </a:lnTo>
                  <a:lnTo>
                    <a:pt x="6" y="2"/>
                  </a:lnTo>
                  <a:lnTo>
                    <a:pt x="6" y="2"/>
                  </a:lnTo>
                  <a:lnTo>
                    <a:pt x="6" y="2"/>
                  </a:lnTo>
                  <a:lnTo>
                    <a:pt x="8" y="2"/>
                  </a:lnTo>
                  <a:lnTo>
                    <a:pt x="8" y="2"/>
                  </a:lnTo>
                  <a:lnTo>
                    <a:pt x="8" y="2"/>
                  </a:lnTo>
                  <a:lnTo>
                    <a:pt x="8" y="2"/>
                  </a:lnTo>
                  <a:lnTo>
                    <a:pt x="8" y="3"/>
                  </a:lnTo>
                  <a:lnTo>
                    <a:pt x="8" y="3"/>
                  </a:lnTo>
                  <a:lnTo>
                    <a:pt x="8" y="3"/>
                  </a:lnTo>
                  <a:lnTo>
                    <a:pt x="8" y="3"/>
                  </a:lnTo>
                  <a:lnTo>
                    <a:pt x="8" y="3"/>
                  </a:lnTo>
                  <a:lnTo>
                    <a:pt x="8" y="3"/>
                  </a:lnTo>
                  <a:lnTo>
                    <a:pt x="6" y="3"/>
                  </a:lnTo>
                  <a:lnTo>
                    <a:pt x="6" y="5"/>
                  </a:lnTo>
                  <a:lnTo>
                    <a:pt x="5" y="5"/>
                  </a:lnTo>
                  <a:lnTo>
                    <a:pt x="5" y="7"/>
                  </a:lnTo>
                  <a:lnTo>
                    <a:pt x="5" y="7"/>
                  </a:lnTo>
                  <a:lnTo>
                    <a:pt x="5" y="7"/>
                  </a:lnTo>
                  <a:lnTo>
                    <a:pt x="6" y="7"/>
                  </a:lnTo>
                  <a:lnTo>
                    <a:pt x="6" y="7"/>
                  </a:lnTo>
                  <a:lnTo>
                    <a:pt x="5" y="7"/>
                  </a:lnTo>
                  <a:lnTo>
                    <a:pt x="5" y="7"/>
                  </a:lnTo>
                  <a:lnTo>
                    <a:pt x="3" y="7"/>
                  </a:lnTo>
                  <a:lnTo>
                    <a:pt x="1" y="7"/>
                  </a:lnTo>
                  <a:lnTo>
                    <a:pt x="1" y="7"/>
                  </a:lnTo>
                  <a:lnTo>
                    <a:pt x="1" y="8"/>
                  </a:lnTo>
                  <a:lnTo>
                    <a:pt x="1" y="8"/>
                  </a:lnTo>
                  <a:lnTo>
                    <a:pt x="1" y="8"/>
                  </a:lnTo>
                  <a:lnTo>
                    <a:pt x="0" y="8"/>
                  </a:lnTo>
                  <a:lnTo>
                    <a:pt x="0" y="8"/>
                  </a:lnTo>
                  <a:lnTo>
                    <a:pt x="0" y="7"/>
                  </a:lnTo>
                  <a:close/>
                </a:path>
              </a:pathLst>
            </a:custGeom>
            <a:solidFill>
              <a:srgbClr val="FDB813"/>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31" name="Freeform 807"/>
            <p:cNvSpPr>
              <a:spLocks/>
            </p:cNvSpPr>
            <p:nvPr/>
          </p:nvSpPr>
          <p:spPr bwMode="auto">
            <a:xfrm>
              <a:off x="14116316" y="6101318"/>
              <a:ext cx="8903" cy="10833"/>
            </a:xfrm>
            <a:custGeom>
              <a:avLst/>
              <a:gdLst/>
              <a:ahLst/>
              <a:cxnLst>
                <a:cxn ang="0">
                  <a:pos x="0" y="7"/>
                </a:cxn>
                <a:cxn ang="0">
                  <a:pos x="1" y="7"/>
                </a:cxn>
                <a:cxn ang="0">
                  <a:pos x="1" y="7"/>
                </a:cxn>
                <a:cxn ang="0">
                  <a:pos x="1" y="7"/>
                </a:cxn>
                <a:cxn ang="0">
                  <a:pos x="3" y="5"/>
                </a:cxn>
                <a:cxn ang="0">
                  <a:pos x="3" y="5"/>
                </a:cxn>
                <a:cxn ang="0">
                  <a:pos x="3" y="3"/>
                </a:cxn>
                <a:cxn ang="0">
                  <a:pos x="3" y="2"/>
                </a:cxn>
                <a:cxn ang="0">
                  <a:pos x="1" y="2"/>
                </a:cxn>
                <a:cxn ang="0">
                  <a:pos x="1" y="2"/>
                </a:cxn>
                <a:cxn ang="0">
                  <a:pos x="1" y="2"/>
                </a:cxn>
                <a:cxn ang="0">
                  <a:pos x="1" y="2"/>
                </a:cxn>
                <a:cxn ang="0">
                  <a:pos x="3" y="2"/>
                </a:cxn>
                <a:cxn ang="0">
                  <a:pos x="5" y="2"/>
                </a:cxn>
                <a:cxn ang="0">
                  <a:pos x="6" y="2"/>
                </a:cxn>
                <a:cxn ang="0">
                  <a:pos x="6" y="0"/>
                </a:cxn>
                <a:cxn ang="0">
                  <a:pos x="6" y="2"/>
                </a:cxn>
                <a:cxn ang="0">
                  <a:pos x="6" y="2"/>
                </a:cxn>
                <a:cxn ang="0">
                  <a:pos x="6" y="2"/>
                </a:cxn>
                <a:cxn ang="0">
                  <a:pos x="8" y="2"/>
                </a:cxn>
                <a:cxn ang="0">
                  <a:pos x="8" y="2"/>
                </a:cxn>
                <a:cxn ang="0">
                  <a:pos x="8" y="3"/>
                </a:cxn>
                <a:cxn ang="0">
                  <a:pos x="8" y="3"/>
                </a:cxn>
                <a:cxn ang="0">
                  <a:pos x="8" y="3"/>
                </a:cxn>
                <a:cxn ang="0">
                  <a:pos x="6" y="5"/>
                </a:cxn>
                <a:cxn ang="0">
                  <a:pos x="5" y="7"/>
                </a:cxn>
                <a:cxn ang="0">
                  <a:pos x="5" y="7"/>
                </a:cxn>
                <a:cxn ang="0">
                  <a:pos x="6" y="7"/>
                </a:cxn>
                <a:cxn ang="0">
                  <a:pos x="5" y="7"/>
                </a:cxn>
                <a:cxn ang="0">
                  <a:pos x="1" y="7"/>
                </a:cxn>
                <a:cxn ang="0">
                  <a:pos x="1" y="8"/>
                </a:cxn>
                <a:cxn ang="0">
                  <a:pos x="1" y="8"/>
                </a:cxn>
                <a:cxn ang="0">
                  <a:pos x="0" y="8"/>
                </a:cxn>
              </a:cxnLst>
              <a:rect l="0" t="0" r="r" b="b"/>
              <a:pathLst>
                <a:path w="8" h="8">
                  <a:moveTo>
                    <a:pt x="0" y="7"/>
                  </a:moveTo>
                  <a:lnTo>
                    <a:pt x="0" y="7"/>
                  </a:lnTo>
                  <a:lnTo>
                    <a:pt x="1" y="7"/>
                  </a:lnTo>
                  <a:lnTo>
                    <a:pt x="1" y="7"/>
                  </a:lnTo>
                  <a:lnTo>
                    <a:pt x="1" y="7"/>
                  </a:lnTo>
                  <a:lnTo>
                    <a:pt x="1" y="7"/>
                  </a:lnTo>
                  <a:lnTo>
                    <a:pt x="1" y="7"/>
                  </a:lnTo>
                  <a:lnTo>
                    <a:pt x="1" y="7"/>
                  </a:lnTo>
                  <a:lnTo>
                    <a:pt x="3" y="7"/>
                  </a:lnTo>
                  <a:lnTo>
                    <a:pt x="3" y="5"/>
                  </a:lnTo>
                  <a:lnTo>
                    <a:pt x="3" y="5"/>
                  </a:lnTo>
                  <a:lnTo>
                    <a:pt x="3" y="5"/>
                  </a:lnTo>
                  <a:lnTo>
                    <a:pt x="3" y="3"/>
                  </a:lnTo>
                  <a:lnTo>
                    <a:pt x="3" y="3"/>
                  </a:lnTo>
                  <a:lnTo>
                    <a:pt x="3" y="3"/>
                  </a:lnTo>
                  <a:lnTo>
                    <a:pt x="3" y="2"/>
                  </a:lnTo>
                  <a:lnTo>
                    <a:pt x="1" y="2"/>
                  </a:lnTo>
                  <a:lnTo>
                    <a:pt x="1" y="2"/>
                  </a:lnTo>
                  <a:lnTo>
                    <a:pt x="1" y="2"/>
                  </a:lnTo>
                  <a:lnTo>
                    <a:pt x="1" y="2"/>
                  </a:lnTo>
                  <a:lnTo>
                    <a:pt x="1" y="2"/>
                  </a:lnTo>
                  <a:lnTo>
                    <a:pt x="1" y="2"/>
                  </a:lnTo>
                  <a:lnTo>
                    <a:pt x="1" y="2"/>
                  </a:lnTo>
                  <a:lnTo>
                    <a:pt x="1" y="2"/>
                  </a:lnTo>
                  <a:lnTo>
                    <a:pt x="3" y="2"/>
                  </a:lnTo>
                  <a:lnTo>
                    <a:pt x="3" y="2"/>
                  </a:lnTo>
                  <a:lnTo>
                    <a:pt x="5" y="2"/>
                  </a:lnTo>
                  <a:lnTo>
                    <a:pt x="5" y="2"/>
                  </a:lnTo>
                  <a:lnTo>
                    <a:pt x="5" y="2"/>
                  </a:lnTo>
                  <a:lnTo>
                    <a:pt x="6" y="2"/>
                  </a:lnTo>
                  <a:lnTo>
                    <a:pt x="6" y="0"/>
                  </a:lnTo>
                  <a:lnTo>
                    <a:pt x="6" y="0"/>
                  </a:lnTo>
                  <a:lnTo>
                    <a:pt x="6" y="0"/>
                  </a:lnTo>
                  <a:lnTo>
                    <a:pt x="6" y="2"/>
                  </a:lnTo>
                  <a:lnTo>
                    <a:pt x="6" y="2"/>
                  </a:lnTo>
                  <a:lnTo>
                    <a:pt x="6" y="2"/>
                  </a:lnTo>
                  <a:lnTo>
                    <a:pt x="6" y="2"/>
                  </a:lnTo>
                  <a:lnTo>
                    <a:pt x="6" y="2"/>
                  </a:lnTo>
                  <a:lnTo>
                    <a:pt x="8" y="2"/>
                  </a:lnTo>
                  <a:lnTo>
                    <a:pt x="8" y="2"/>
                  </a:lnTo>
                  <a:lnTo>
                    <a:pt x="8" y="2"/>
                  </a:lnTo>
                  <a:lnTo>
                    <a:pt x="8" y="2"/>
                  </a:lnTo>
                  <a:lnTo>
                    <a:pt x="8" y="3"/>
                  </a:lnTo>
                  <a:lnTo>
                    <a:pt x="8" y="3"/>
                  </a:lnTo>
                  <a:lnTo>
                    <a:pt x="8" y="3"/>
                  </a:lnTo>
                  <a:lnTo>
                    <a:pt x="8" y="3"/>
                  </a:lnTo>
                  <a:lnTo>
                    <a:pt x="8" y="3"/>
                  </a:lnTo>
                  <a:lnTo>
                    <a:pt x="8" y="3"/>
                  </a:lnTo>
                  <a:lnTo>
                    <a:pt x="6" y="3"/>
                  </a:lnTo>
                  <a:lnTo>
                    <a:pt x="6" y="5"/>
                  </a:lnTo>
                  <a:lnTo>
                    <a:pt x="5" y="5"/>
                  </a:lnTo>
                  <a:lnTo>
                    <a:pt x="5" y="7"/>
                  </a:lnTo>
                  <a:lnTo>
                    <a:pt x="5" y="7"/>
                  </a:lnTo>
                  <a:lnTo>
                    <a:pt x="5" y="7"/>
                  </a:lnTo>
                  <a:lnTo>
                    <a:pt x="6" y="7"/>
                  </a:lnTo>
                  <a:lnTo>
                    <a:pt x="6" y="7"/>
                  </a:lnTo>
                  <a:lnTo>
                    <a:pt x="5" y="7"/>
                  </a:lnTo>
                  <a:lnTo>
                    <a:pt x="5" y="7"/>
                  </a:lnTo>
                  <a:lnTo>
                    <a:pt x="3" y="7"/>
                  </a:lnTo>
                  <a:lnTo>
                    <a:pt x="1" y="7"/>
                  </a:lnTo>
                  <a:lnTo>
                    <a:pt x="1" y="7"/>
                  </a:lnTo>
                  <a:lnTo>
                    <a:pt x="1" y="8"/>
                  </a:lnTo>
                  <a:lnTo>
                    <a:pt x="1" y="8"/>
                  </a:lnTo>
                  <a:lnTo>
                    <a:pt x="1" y="8"/>
                  </a:lnTo>
                  <a:lnTo>
                    <a:pt x="0" y="8"/>
                  </a:lnTo>
                  <a:lnTo>
                    <a:pt x="0" y="8"/>
                  </a:lnTo>
                  <a:lnTo>
                    <a:pt x="0" y="7"/>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36" name="Freeform 812"/>
            <p:cNvSpPr>
              <a:spLocks/>
            </p:cNvSpPr>
            <p:nvPr/>
          </p:nvSpPr>
          <p:spPr bwMode="auto">
            <a:xfrm>
              <a:off x="14114095" y="5981506"/>
              <a:ext cx="9388" cy="11113"/>
            </a:xfrm>
            <a:custGeom>
              <a:avLst/>
              <a:gdLst/>
              <a:ahLst/>
              <a:cxnLst>
                <a:cxn ang="0">
                  <a:pos x="3" y="6"/>
                </a:cxn>
                <a:cxn ang="0">
                  <a:pos x="3" y="6"/>
                </a:cxn>
                <a:cxn ang="0">
                  <a:pos x="2" y="6"/>
                </a:cxn>
                <a:cxn ang="0">
                  <a:pos x="2" y="5"/>
                </a:cxn>
                <a:cxn ang="0">
                  <a:pos x="2" y="5"/>
                </a:cxn>
                <a:cxn ang="0">
                  <a:pos x="2" y="3"/>
                </a:cxn>
                <a:cxn ang="0">
                  <a:pos x="2" y="3"/>
                </a:cxn>
                <a:cxn ang="0">
                  <a:pos x="2" y="3"/>
                </a:cxn>
                <a:cxn ang="0">
                  <a:pos x="2" y="3"/>
                </a:cxn>
                <a:cxn ang="0">
                  <a:pos x="2" y="3"/>
                </a:cxn>
                <a:cxn ang="0">
                  <a:pos x="2" y="3"/>
                </a:cxn>
                <a:cxn ang="0">
                  <a:pos x="0" y="3"/>
                </a:cxn>
                <a:cxn ang="0">
                  <a:pos x="0" y="3"/>
                </a:cxn>
                <a:cxn ang="0">
                  <a:pos x="0" y="1"/>
                </a:cxn>
                <a:cxn ang="0">
                  <a:pos x="0" y="1"/>
                </a:cxn>
                <a:cxn ang="0">
                  <a:pos x="0" y="1"/>
                </a:cxn>
                <a:cxn ang="0">
                  <a:pos x="0" y="0"/>
                </a:cxn>
                <a:cxn ang="0">
                  <a:pos x="2" y="0"/>
                </a:cxn>
                <a:cxn ang="0">
                  <a:pos x="2" y="0"/>
                </a:cxn>
                <a:cxn ang="0">
                  <a:pos x="2" y="0"/>
                </a:cxn>
                <a:cxn ang="0">
                  <a:pos x="3" y="0"/>
                </a:cxn>
                <a:cxn ang="0">
                  <a:pos x="3" y="0"/>
                </a:cxn>
                <a:cxn ang="0">
                  <a:pos x="3" y="1"/>
                </a:cxn>
                <a:cxn ang="0">
                  <a:pos x="3" y="1"/>
                </a:cxn>
                <a:cxn ang="0">
                  <a:pos x="3" y="1"/>
                </a:cxn>
                <a:cxn ang="0">
                  <a:pos x="3" y="3"/>
                </a:cxn>
                <a:cxn ang="0">
                  <a:pos x="3" y="3"/>
                </a:cxn>
                <a:cxn ang="0">
                  <a:pos x="3" y="3"/>
                </a:cxn>
                <a:cxn ang="0">
                  <a:pos x="3" y="3"/>
                </a:cxn>
                <a:cxn ang="0">
                  <a:pos x="3" y="3"/>
                </a:cxn>
                <a:cxn ang="0">
                  <a:pos x="5" y="3"/>
                </a:cxn>
                <a:cxn ang="0">
                  <a:pos x="5" y="3"/>
                </a:cxn>
                <a:cxn ang="0">
                  <a:pos x="5" y="3"/>
                </a:cxn>
                <a:cxn ang="0">
                  <a:pos x="5" y="3"/>
                </a:cxn>
                <a:cxn ang="0">
                  <a:pos x="7" y="3"/>
                </a:cxn>
                <a:cxn ang="0">
                  <a:pos x="7" y="3"/>
                </a:cxn>
                <a:cxn ang="0">
                  <a:pos x="7" y="5"/>
                </a:cxn>
                <a:cxn ang="0">
                  <a:pos x="7" y="5"/>
                </a:cxn>
                <a:cxn ang="0">
                  <a:pos x="7" y="5"/>
                </a:cxn>
                <a:cxn ang="0">
                  <a:pos x="7" y="5"/>
                </a:cxn>
                <a:cxn ang="0">
                  <a:pos x="7" y="6"/>
                </a:cxn>
                <a:cxn ang="0">
                  <a:pos x="7" y="6"/>
                </a:cxn>
                <a:cxn ang="0">
                  <a:pos x="7" y="6"/>
                </a:cxn>
                <a:cxn ang="0">
                  <a:pos x="7" y="6"/>
                </a:cxn>
                <a:cxn ang="0">
                  <a:pos x="7" y="8"/>
                </a:cxn>
                <a:cxn ang="0">
                  <a:pos x="7" y="8"/>
                </a:cxn>
                <a:cxn ang="0">
                  <a:pos x="7" y="8"/>
                </a:cxn>
                <a:cxn ang="0">
                  <a:pos x="7" y="8"/>
                </a:cxn>
                <a:cxn ang="0">
                  <a:pos x="5" y="8"/>
                </a:cxn>
                <a:cxn ang="0">
                  <a:pos x="5" y="8"/>
                </a:cxn>
                <a:cxn ang="0">
                  <a:pos x="5" y="8"/>
                </a:cxn>
                <a:cxn ang="0">
                  <a:pos x="3" y="8"/>
                </a:cxn>
                <a:cxn ang="0">
                  <a:pos x="3" y="8"/>
                </a:cxn>
                <a:cxn ang="0">
                  <a:pos x="3" y="6"/>
                </a:cxn>
              </a:cxnLst>
              <a:rect l="0" t="0" r="r" b="b"/>
              <a:pathLst>
                <a:path w="7" h="8">
                  <a:moveTo>
                    <a:pt x="3" y="6"/>
                  </a:moveTo>
                  <a:lnTo>
                    <a:pt x="3" y="6"/>
                  </a:lnTo>
                  <a:lnTo>
                    <a:pt x="2" y="6"/>
                  </a:lnTo>
                  <a:lnTo>
                    <a:pt x="2" y="5"/>
                  </a:lnTo>
                  <a:lnTo>
                    <a:pt x="2" y="5"/>
                  </a:lnTo>
                  <a:lnTo>
                    <a:pt x="2" y="3"/>
                  </a:lnTo>
                  <a:lnTo>
                    <a:pt x="2" y="3"/>
                  </a:lnTo>
                  <a:lnTo>
                    <a:pt x="2" y="3"/>
                  </a:lnTo>
                  <a:lnTo>
                    <a:pt x="2" y="3"/>
                  </a:lnTo>
                  <a:lnTo>
                    <a:pt x="2" y="3"/>
                  </a:lnTo>
                  <a:lnTo>
                    <a:pt x="2" y="3"/>
                  </a:lnTo>
                  <a:lnTo>
                    <a:pt x="0" y="3"/>
                  </a:lnTo>
                  <a:lnTo>
                    <a:pt x="0" y="3"/>
                  </a:lnTo>
                  <a:lnTo>
                    <a:pt x="0" y="1"/>
                  </a:lnTo>
                  <a:lnTo>
                    <a:pt x="0" y="1"/>
                  </a:lnTo>
                  <a:lnTo>
                    <a:pt x="0" y="1"/>
                  </a:lnTo>
                  <a:lnTo>
                    <a:pt x="0" y="0"/>
                  </a:lnTo>
                  <a:lnTo>
                    <a:pt x="2" y="0"/>
                  </a:lnTo>
                  <a:lnTo>
                    <a:pt x="2" y="0"/>
                  </a:lnTo>
                  <a:lnTo>
                    <a:pt x="2" y="0"/>
                  </a:lnTo>
                  <a:lnTo>
                    <a:pt x="3" y="0"/>
                  </a:lnTo>
                  <a:lnTo>
                    <a:pt x="3" y="0"/>
                  </a:lnTo>
                  <a:lnTo>
                    <a:pt x="3" y="1"/>
                  </a:lnTo>
                  <a:lnTo>
                    <a:pt x="3" y="1"/>
                  </a:lnTo>
                  <a:lnTo>
                    <a:pt x="3" y="1"/>
                  </a:lnTo>
                  <a:lnTo>
                    <a:pt x="3" y="3"/>
                  </a:lnTo>
                  <a:lnTo>
                    <a:pt x="3" y="3"/>
                  </a:lnTo>
                  <a:lnTo>
                    <a:pt x="3" y="3"/>
                  </a:lnTo>
                  <a:lnTo>
                    <a:pt x="3" y="3"/>
                  </a:lnTo>
                  <a:lnTo>
                    <a:pt x="3" y="3"/>
                  </a:lnTo>
                  <a:lnTo>
                    <a:pt x="5" y="3"/>
                  </a:lnTo>
                  <a:lnTo>
                    <a:pt x="5" y="3"/>
                  </a:lnTo>
                  <a:lnTo>
                    <a:pt x="5" y="3"/>
                  </a:lnTo>
                  <a:lnTo>
                    <a:pt x="5" y="3"/>
                  </a:lnTo>
                  <a:lnTo>
                    <a:pt x="7" y="3"/>
                  </a:lnTo>
                  <a:lnTo>
                    <a:pt x="7" y="3"/>
                  </a:lnTo>
                  <a:lnTo>
                    <a:pt x="7" y="5"/>
                  </a:lnTo>
                  <a:lnTo>
                    <a:pt x="7" y="5"/>
                  </a:lnTo>
                  <a:lnTo>
                    <a:pt x="7" y="5"/>
                  </a:lnTo>
                  <a:lnTo>
                    <a:pt x="7" y="5"/>
                  </a:lnTo>
                  <a:lnTo>
                    <a:pt x="7" y="6"/>
                  </a:lnTo>
                  <a:lnTo>
                    <a:pt x="7" y="6"/>
                  </a:lnTo>
                  <a:lnTo>
                    <a:pt x="7" y="6"/>
                  </a:lnTo>
                  <a:lnTo>
                    <a:pt x="7" y="6"/>
                  </a:lnTo>
                  <a:lnTo>
                    <a:pt x="7" y="8"/>
                  </a:lnTo>
                  <a:lnTo>
                    <a:pt x="7" y="8"/>
                  </a:lnTo>
                  <a:lnTo>
                    <a:pt x="7" y="8"/>
                  </a:lnTo>
                  <a:lnTo>
                    <a:pt x="7" y="8"/>
                  </a:lnTo>
                  <a:lnTo>
                    <a:pt x="5" y="8"/>
                  </a:lnTo>
                  <a:lnTo>
                    <a:pt x="5" y="8"/>
                  </a:lnTo>
                  <a:lnTo>
                    <a:pt x="5" y="8"/>
                  </a:lnTo>
                  <a:lnTo>
                    <a:pt x="3" y="8"/>
                  </a:lnTo>
                  <a:lnTo>
                    <a:pt x="3" y="8"/>
                  </a:lnTo>
                  <a:lnTo>
                    <a:pt x="3" y="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37" name="Freeform 852"/>
            <p:cNvSpPr>
              <a:spLocks noEditPoints="1"/>
            </p:cNvSpPr>
            <p:nvPr/>
          </p:nvSpPr>
          <p:spPr bwMode="auto">
            <a:xfrm>
              <a:off x="14171999" y="5956304"/>
              <a:ext cx="166301" cy="66675"/>
            </a:xfrm>
            <a:custGeom>
              <a:avLst/>
              <a:gdLst/>
              <a:ahLst/>
              <a:cxnLst>
                <a:cxn ang="0">
                  <a:pos x="2" y="8"/>
                </a:cxn>
                <a:cxn ang="0">
                  <a:pos x="5" y="6"/>
                </a:cxn>
                <a:cxn ang="0">
                  <a:pos x="7" y="6"/>
                </a:cxn>
                <a:cxn ang="0">
                  <a:pos x="10" y="6"/>
                </a:cxn>
                <a:cxn ang="0">
                  <a:pos x="7" y="8"/>
                </a:cxn>
                <a:cxn ang="0">
                  <a:pos x="5" y="8"/>
                </a:cxn>
                <a:cxn ang="0">
                  <a:pos x="2" y="10"/>
                </a:cxn>
                <a:cxn ang="0">
                  <a:pos x="15" y="8"/>
                </a:cxn>
                <a:cxn ang="0">
                  <a:pos x="12" y="6"/>
                </a:cxn>
                <a:cxn ang="0">
                  <a:pos x="17" y="6"/>
                </a:cxn>
                <a:cxn ang="0">
                  <a:pos x="17" y="8"/>
                </a:cxn>
                <a:cxn ang="0">
                  <a:pos x="29" y="5"/>
                </a:cxn>
                <a:cxn ang="0">
                  <a:pos x="27" y="6"/>
                </a:cxn>
                <a:cxn ang="0">
                  <a:pos x="24" y="6"/>
                </a:cxn>
                <a:cxn ang="0">
                  <a:pos x="22" y="6"/>
                </a:cxn>
                <a:cxn ang="0">
                  <a:pos x="22" y="6"/>
                </a:cxn>
                <a:cxn ang="0">
                  <a:pos x="19" y="5"/>
                </a:cxn>
                <a:cxn ang="0">
                  <a:pos x="22" y="5"/>
                </a:cxn>
                <a:cxn ang="0">
                  <a:pos x="27" y="5"/>
                </a:cxn>
                <a:cxn ang="0">
                  <a:pos x="29" y="3"/>
                </a:cxn>
                <a:cxn ang="0">
                  <a:pos x="112" y="14"/>
                </a:cxn>
                <a:cxn ang="0">
                  <a:pos x="119" y="14"/>
                </a:cxn>
                <a:cxn ang="0">
                  <a:pos x="122" y="16"/>
                </a:cxn>
                <a:cxn ang="0">
                  <a:pos x="124" y="21"/>
                </a:cxn>
                <a:cxn ang="0">
                  <a:pos x="120" y="21"/>
                </a:cxn>
                <a:cxn ang="0">
                  <a:pos x="117" y="26"/>
                </a:cxn>
                <a:cxn ang="0">
                  <a:pos x="112" y="26"/>
                </a:cxn>
                <a:cxn ang="0">
                  <a:pos x="114" y="19"/>
                </a:cxn>
                <a:cxn ang="0">
                  <a:pos x="105" y="16"/>
                </a:cxn>
                <a:cxn ang="0">
                  <a:pos x="102" y="11"/>
                </a:cxn>
                <a:cxn ang="0">
                  <a:pos x="95" y="13"/>
                </a:cxn>
                <a:cxn ang="0">
                  <a:pos x="92" y="21"/>
                </a:cxn>
                <a:cxn ang="0">
                  <a:pos x="89" y="16"/>
                </a:cxn>
                <a:cxn ang="0">
                  <a:pos x="90" y="21"/>
                </a:cxn>
                <a:cxn ang="0">
                  <a:pos x="97" y="31"/>
                </a:cxn>
                <a:cxn ang="0">
                  <a:pos x="95" y="39"/>
                </a:cxn>
                <a:cxn ang="0">
                  <a:pos x="95" y="48"/>
                </a:cxn>
                <a:cxn ang="0">
                  <a:pos x="85" y="43"/>
                </a:cxn>
                <a:cxn ang="0">
                  <a:pos x="82" y="36"/>
                </a:cxn>
                <a:cxn ang="0">
                  <a:pos x="67" y="34"/>
                </a:cxn>
                <a:cxn ang="0">
                  <a:pos x="60" y="34"/>
                </a:cxn>
                <a:cxn ang="0">
                  <a:pos x="50" y="33"/>
                </a:cxn>
                <a:cxn ang="0">
                  <a:pos x="40" y="38"/>
                </a:cxn>
                <a:cxn ang="0">
                  <a:pos x="35" y="36"/>
                </a:cxn>
                <a:cxn ang="0">
                  <a:pos x="29" y="28"/>
                </a:cxn>
                <a:cxn ang="0">
                  <a:pos x="34" y="21"/>
                </a:cxn>
                <a:cxn ang="0">
                  <a:pos x="37" y="14"/>
                </a:cxn>
                <a:cxn ang="0">
                  <a:pos x="40" y="13"/>
                </a:cxn>
                <a:cxn ang="0">
                  <a:pos x="45" y="11"/>
                </a:cxn>
                <a:cxn ang="0">
                  <a:pos x="54" y="11"/>
                </a:cxn>
                <a:cxn ang="0">
                  <a:pos x="65" y="8"/>
                </a:cxn>
                <a:cxn ang="0">
                  <a:pos x="62" y="0"/>
                </a:cxn>
                <a:cxn ang="0">
                  <a:pos x="74" y="0"/>
                </a:cxn>
                <a:cxn ang="0">
                  <a:pos x="84" y="3"/>
                </a:cxn>
                <a:cxn ang="0">
                  <a:pos x="95" y="6"/>
                </a:cxn>
                <a:cxn ang="0">
                  <a:pos x="107" y="11"/>
                </a:cxn>
              </a:cxnLst>
              <a:rect l="0" t="0" r="r" b="b"/>
              <a:pathLst>
                <a:path w="124" h="48">
                  <a:moveTo>
                    <a:pt x="0" y="10"/>
                  </a:moveTo>
                  <a:lnTo>
                    <a:pt x="0" y="10"/>
                  </a:lnTo>
                  <a:lnTo>
                    <a:pt x="0" y="8"/>
                  </a:lnTo>
                  <a:lnTo>
                    <a:pt x="2" y="8"/>
                  </a:lnTo>
                  <a:lnTo>
                    <a:pt x="2" y="8"/>
                  </a:lnTo>
                  <a:lnTo>
                    <a:pt x="2" y="8"/>
                  </a:lnTo>
                  <a:lnTo>
                    <a:pt x="2" y="8"/>
                  </a:lnTo>
                  <a:lnTo>
                    <a:pt x="2" y="8"/>
                  </a:lnTo>
                  <a:lnTo>
                    <a:pt x="4" y="8"/>
                  </a:lnTo>
                  <a:lnTo>
                    <a:pt x="4" y="8"/>
                  </a:lnTo>
                  <a:lnTo>
                    <a:pt x="4" y="8"/>
                  </a:lnTo>
                  <a:lnTo>
                    <a:pt x="4" y="8"/>
                  </a:lnTo>
                  <a:lnTo>
                    <a:pt x="4" y="6"/>
                  </a:lnTo>
                  <a:lnTo>
                    <a:pt x="5" y="6"/>
                  </a:lnTo>
                  <a:lnTo>
                    <a:pt x="5" y="6"/>
                  </a:lnTo>
                  <a:lnTo>
                    <a:pt x="5" y="6"/>
                  </a:lnTo>
                  <a:lnTo>
                    <a:pt x="5" y="6"/>
                  </a:lnTo>
                  <a:lnTo>
                    <a:pt x="5" y="6"/>
                  </a:lnTo>
                  <a:lnTo>
                    <a:pt x="5" y="6"/>
                  </a:lnTo>
                  <a:lnTo>
                    <a:pt x="5" y="6"/>
                  </a:lnTo>
                  <a:lnTo>
                    <a:pt x="5" y="6"/>
                  </a:lnTo>
                  <a:lnTo>
                    <a:pt x="5" y="6"/>
                  </a:lnTo>
                  <a:lnTo>
                    <a:pt x="7" y="6"/>
                  </a:lnTo>
                  <a:lnTo>
                    <a:pt x="7" y="6"/>
                  </a:lnTo>
                  <a:lnTo>
                    <a:pt x="9" y="6"/>
                  </a:lnTo>
                  <a:lnTo>
                    <a:pt x="9" y="6"/>
                  </a:lnTo>
                  <a:lnTo>
                    <a:pt x="9" y="6"/>
                  </a:lnTo>
                  <a:lnTo>
                    <a:pt x="9" y="6"/>
                  </a:lnTo>
                  <a:lnTo>
                    <a:pt x="10" y="6"/>
                  </a:lnTo>
                  <a:lnTo>
                    <a:pt x="10" y="6"/>
                  </a:lnTo>
                  <a:lnTo>
                    <a:pt x="10" y="6"/>
                  </a:lnTo>
                  <a:lnTo>
                    <a:pt x="10" y="6"/>
                  </a:lnTo>
                  <a:lnTo>
                    <a:pt x="10" y="6"/>
                  </a:lnTo>
                  <a:lnTo>
                    <a:pt x="10" y="6"/>
                  </a:lnTo>
                  <a:lnTo>
                    <a:pt x="10" y="6"/>
                  </a:lnTo>
                  <a:lnTo>
                    <a:pt x="9" y="6"/>
                  </a:lnTo>
                  <a:lnTo>
                    <a:pt x="9" y="8"/>
                  </a:lnTo>
                  <a:lnTo>
                    <a:pt x="9" y="8"/>
                  </a:lnTo>
                  <a:lnTo>
                    <a:pt x="9" y="8"/>
                  </a:lnTo>
                  <a:lnTo>
                    <a:pt x="7" y="8"/>
                  </a:lnTo>
                  <a:lnTo>
                    <a:pt x="7" y="8"/>
                  </a:lnTo>
                  <a:lnTo>
                    <a:pt x="7" y="8"/>
                  </a:lnTo>
                  <a:lnTo>
                    <a:pt x="7" y="8"/>
                  </a:lnTo>
                  <a:lnTo>
                    <a:pt x="5" y="8"/>
                  </a:lnTo>
                  <a:lnTo>
                    <a:pt x="5" y="8"/>
                  </a:lnTo>
                  <a:lnTo>
                    <a:pt x="5" y="8"/>
                  </a:lnTo>
                  <a:lnTo>
                    <a:pt x="5" y="8"/>
                  </a:lnTo>
                  <a:lnTo>
                    <a:pt x="5" y="8"/>
                  </a:lnTo>
                  <a:lnTo>
                    <a:pt x="5" y="10"/>
                  </a:lnTo>
                  <a:lnTo>
                    <a:pt x="5" y="10"/>
                  </a:lnTo>
                  <a:lnTo>
                    <a:pt x="4" y="8"/>
                  </a:lnTo>
                  <a:lnTo>
                    <a:pt x="4" y="8"/>
                  </a:lnTo>
                  <a:lnTo>
                    <a:pt x="4" y="10"/>
                  </a:lnTo>
                  <a:lnTo>
                    <a:pt x="2" y="10"/>
                  </a:lnTo>
                  <a:lnTo>
                    <a:pt x="2" y="10"/>
                  </a:lnTo>
                  <a:lnTo>
                    <a:pt x="2" y="10"/>
                  </a:lnTo>
                  <a:lnTo>
                    <a:pt x="2" y="10"/>
                  </a:lnTo>
                  <a:lnTo>
                    <a:pt x="2" y="10"/>
                  </a:lnTo>
                  <a:lnTo>
                    <a:pt x="0" y="10"/>
                  </a:lnTo>
                  <a:lnTo>
                    <a:pt x="0" y="10"/>
                  </a:lnTo>
                  <a:lnTo>
                    <a:pt x="0" y="10"/>
                  </a:lnTo>
                  <a:close/>
                  <a:moveTo>
                    <a:pt x="17" y="8"/>
                  </a:moveTo>
                  <a:lnTo>
                    <a:pt x="15" y="8"/>
                  </a:lnTo>
                  <a:lnTo>
                    <a:pt x="15" y="8"/>
                  </a:lnTo>
                  <a:lnTo>
                    <a:pt x="14" y="8"/>
                  </a:lnTo>
                  <a:lnTo>
                    <a:pt x="14" y="8"/>
                  </a:lnTo>
                  <a:lnTo>
                    <a:pt x="12" y="8"/>
                  </a:lnTo>
                  <a:lnTo>
                    <a:pt x="12" y="8"/>
                  </a:lnTo>
                  <a:lnTo>
                    <a:pt x="12" y="8"/>
                  </a:lnTo>
                  <a:lnTo>
                    <a:pt x="12" y="8"/>
                  </a:lnTo>
                  <a:lnTo>
                    <a:pt x="12" y="6"/>
                  </a:lnTo>
                  <a:lnTo>
                    <a:pt x="12" y="6"/>
                  </a:lnTo>
                  <a:lnTo>
                    <a:pt x="12" y="6"/>
                  </a:lnTo>
                  <a:lnTo>
                    <a:pt x="12" y="6"/>
                  </a:lnTo>
                  <a:lnTo>
                    <a:pt x="12" y="6"/>
                  </a:lnTo>
                  <a:lnTo>
                    <a:pt x="14" y="6"/>
                  </a:lnTo>
                  <a:lnTo>
                    <a:pt x="15" y="6"/>
                  </a:lnTo>
                  <a:lnTo>
                    <a:pt x="15" y="6"/>
                  </a:lnTo>
                  <a:lnTo>
                    <a:pt x="17" y="6"/>
                  </a:lnTo>
                  <a:lnTo>
                    <a:pt x="17" y="6"/>
                  </a:lnTo>
                  <a:lnTo>
                    <a:pt x="17" y="6"/>
                  </a:lnTo>
                  <a:lnTo>
                    <a:pt x="17" y="6"/>
                  </a:lnTo>
                  <a:lnTo>
                    <a:pt x="17" y="6"/>
                  </a:lnTo>
                  <a:lnTo>
                    <a:pt x="17" y="6"/>
                  </a:lnTo>
                  <a:lnTo>
                    <a:pt x="17" y="8"/>
                  </a:lnTo>
                  <a:lnTo>
                    <a:pt x="17" y="8"/>
                  </a:lnTo>
                  <a:lnTo>
                    <a:pt x="17" y="8"/>
                  </a:lnTo>
                  <a:lnTo>
                    <a:pt x="17" y="8"/>
                  </a:lnTo>
                  <a:lnTo>
                    <a:pt x="17" y="8"/>
                  </a:lnTo>
                  <a:lnTo>
                    <a:pt x="17" y="8"/>
                  </a:lnTo>
                  <a:close/>
                  <a:moveTo>
                    <a:pt x="29" y="5"/>
                  </a:moveTo>
                  <a:lnTo>
                    <a:pt x="29" y="5"/>
                  </a:lnTo>
                  <a:lnTo>
                    <a:pt x="29" y="5"/>
                  </a:lnTo>
                  <a:lnTo>
                    <a:pt x="29" y="5"/>
                  </a:lnTo>
                  <a:lnTo>
                    <a:pt x="29" y="5"/>
                  </a:lnTo>
                  <a:lnTo>
                    <a:pt x="29" y="5"/>
                  </a:lnTo>
                  <a:lnTo>
                    <a:pt x="29" y="5"/>
                  </a:lnTo>
                  <a:lnTo>
                    <a:pt x="29" y="5"/>
                  </a:lnTo>
                  <a:lnTo>
                    <a:pt x="29" y="5"/>
                  </a:lnTo>
                  <a:lnTo>
                    <a:pt x="29" y="5"/>
                  </a:lnTo>
                  <a:lnTo>
                    <a:pt x="29" y="6"/>
                  </a:lnTo>
                  <a:lnTo>
                    <a:pt x="27" y="6"/>
                  </a:lnTo>
                  <a:lnTo>
                    <a:pt x="27" y="6"/>
                  </a:lnTo>
                  <a:lnTo>
                    <a:pt x="27" y="6"/>
                  </a:lnTo>
                  <a:lnTo>
                    <a:pt x="27" y="6"/>
                  </a:lnTo>
                  <a:lnTo>
                    <a:pt x="27" y="6"/>
                  </a:lnTo>
                  <a:lnTo>
                    <a:pt x="27" y="6"/>
                  </a:lnTo>
                  <a:lnTo>
                    <a:pt x="25" y="6"/>
                  </a:lnTo>
                  <a:lnTo>
                    <a:pt x="25" y="6"/>
                  </a:lnTo>
                  <a:lnTo>
                    <a:pt x="25" y="6"/>
                  </a:lnTo>
                  <a:lnTo>
                    <a:pt x="24" y="6"/>
                  </a:lnTo>
                  <a:lnTo>
                    <a:pt x="24" y="6"/>
                  </a:lnTo>
                  <a:lnTo>
                    <a:pt x="24" y="6"/>
                  </a:lnTo>
                  <a:lnTo>
                    <a:pt x="24" y="6"/>
                  </a:lnTo>
                  <a:lnTo>
                    <a:pt x="22" y="6"/>
                  </a:lnTo>
                  <a:lnTo>
                    <a:pt x="22" y="6"/>
                  </a:lnTo>
                  <a:lnTo>
                    <a:pt x="22" y="6"/>
                  </a:lnTo>
                  <a:lnTo>
                    <a:pt x="22" y="6"/>
                  </a:lnTo>
                  <a:lnTo>
                    <a:pt x="22" y="6"/>
                  </a:lnTo>
                  <a:lnTo>
                    <a:pt x="22" y="6"/>
                  </a:lnTo>
                  <a:lnTo>
                    <a:pt x="22" y="6"/>
                  </a:lnTo>
                  <a:lnTo>
                    <a:pt x="22" y="8"/>
                  </a:lnTo>
                  <a:lnTo>
                    <a:pt x="22" y="8"/>
                  </a:lnTo>
                  <a:lnTo>
                    <a:pt x="22" y="8"/>
                  </a:lnTo>
                  <a:lnTo>
                    <a:pt x="22" y="8"/>
                  </a:lnTo>
                  <a:lnTo>
                    <a:pt x="22" y="8"/>
                  </a:lnTo>
                  <a:lnTo>
                    <a:pt x="22" y="6"/>
                  </a:lnTo>
                  <a:lnTo>
                    <a:pt x="22" y="6"/>
                  </a:lnTo>
                  <a:lnTo>
                    <a:pt x="22" y="6"/>
                  </a:lnTo>
                  <a:lnTo>
                    <a:pt x="20" y="6"/>
                  </a:lnTo>
                  <a:lnTo>
                    <a:pt x="20" y="6"/>
                  </a:lnTo>
                  <a:lnTo>
                    <a:pt x="20" y="6"/>
                  </a:lnTo>
                  <a:lnTo>
                    <a:pt x="19" y="5"/>
                  </a:lnTo>
                  <a:lnTo>
                    <a:pt x="19" y="5"/>
                  </a:lnTo>
                  <a:lnTo>
                    <a:pt x="19" y="5"/>
                  </a:lnTo>
                  <a:lnTo>
                    <a:pt x="19" y="5"/>
                  </a:lnTo>
                  <a:lnTo>
                    <a:pt x="19" y="5"/>
                  </a:lnTo>
                  <a:lnTo>
                    <a:pt x="20" y="5"/>
                  </a:lnTo>
                  <a:lnTo>
                    <a:pt x="20" y="5"/>
                  </a:lnTo>
                  <a:lnTo>
                    <a:pt x="20" y="5"/>
                  </a:lnTo>
                  <a:lnTo>
                    <a:pt x="22" y="5"/>
                  </a:lnTo>
                  <a:lnTo>
                    <a:pt x="22" y="5"/>
                  </a:lnTo>
                  <a:lnTo>
                    <a:pt x="22" y="5"/>
                  </a:lnTo>
                  <a:lnTo>
                    <a:pt x="22" y="5"/>
                  </a:lnTo>
                  <a:lnTo>
                    <a:pt x="24" y="5"/>
                  </a:lnTo>
                  <a:lnTo>
                    <a:pt x="24" y="5"/>
                  </a:lnTo>
                  <a:lnTo>
                    <a:pt x="24" y="5"/>
                  </a:lnTo>
                  <a:lnTo>
                    <a:pt x="24" y="5"/>
                  </a:lnTo>
                  <a:lnTo>
                    <a:pt x="25" y="5"/>
                  </a:lnTo>
                  <a:lnTo>
                    <a:pt x="25" y="5"/>
                  </a:lnTo>
                  <a:lnTo>
                    <a:pt x="25" y="5"/>
                  </a:lnTo>
                  <a:lnTo>
                    <a:pt x="27" y="5"/>
                  </a:lnTo>
                  <a:lnTo>
                    <a:pt x="27" y="5"/>
                  </a:lnTo>
                  <a:lnTo>
                    <a:pt x="27" y="5"/>
                  </a:lnTo>
                  <a:lnTo>
                    <a:pt x="27" y="5"/>
                  </a:lnTo>
                  <a:lnTo>
                    <a:pt x="27" y="3"/>
                  </a:lnTo>
                  <a:lnTo>
                    <a:pt x="27" y="3"/>
                  </a:lnTo>
                  <a:lnTo>
                    <a:pt x="27" y="3"/>
                  </a:lnTo>
                  <a:lnTo>
                    <a:pt x="29" y="3"/>
                  </a:lnTo>
                  <a:lnTo>
                    <a:pt x="29" y="3"/>
                  </a:lnTo>
                  <a:lnTo>
                    <a:pt x="29" y="3"/>
                  </a:lnTo>
                  <a:lnTo>
                    <a:pt x="29" y="5"/>
                  </a:lnTo>
                  <a:lnTo>
                    <a:pt x="29" y="5"/>
                  </a:lnTo>
                  <a:close/>
                  <a:moveTo>
                    <a:pt x="112" y="14"/>
                  </a:moveTo>
                  <a:lnTo>
                    <a:pt x="112" y="16"/>
                  </a:lnTo>
                  <a:lnTo>
                    <a:pt x="112" y="16"/>
                  </a:lnTo>
                  <a:lnTo>
                    <a:pt x="112" y="14"/>
                  </a:lnTo>
                  <a:lnTo>
                    <a:pt x="112" y="14"/>
                  </a:lnTo>
                  <a:lnTo>
                    <a:pt x="114" y="14"/>
                  </a:lnTo>
                  <a:lnTo>
                    <a:pt x="114" y="13"/>
                  </a:lnTo>
                  <a:lnTo>
                    <a:pt x="114" y="13"/>
                  </a:lnTo>
                  <a:lnTo>
                    <a:pt x="115" y="13"/>
                  </a:lnTo>
                  <a:lnTo>
                    <a:pt x="115" y="13"/>
                  </a:lnTo>
                  <a:lnTo>
                    <a:pt x="117" y="14"/>
                  </a:lnTo>
                  <a:lnTo>
                    <a:pt x="119" y="14"/>
                  </a:lnTo>
                  <a:lnTo>
                    <a:pt x="119" y="14"/>
                  </a:lnTo>
                  <a:lnTo>
                    <a:pt x="119" y="16"/>
                  </a:lnTo>
                  <a:lnTo>
                    <a:pt x="119" y="16"/>
                  </a:lnTo>
                  <a:lnTo>
                    <a:pt x="119" y="16"/>
                  </a:lnTo>
                  <a:lnTo>
                    <a:pt x="119" y="16"/>
                  </a:lnTo>
                  <a:lnTo>
                    <a:pt x="119" y="16"/>
                  </a:lnTo>
                  <a:lnTo>
                    <a:pt x="119" y="16"/>
                  </a:lnTo>
                  <a:lnTo>
                    <a:pt x="120" y="16"/>
                  </a:lnTo>
                  <a:lnTo>
                    <a:pt x="122" y="16"/>
                  </a:lnTo>
                  <a:lnTo>
                    <a:pt x="122" y="16"/>
                  </a:lnTo>
                  <a:lnTo>
                    <a:pt x="124" y="18"/>
                  </a:lnTo>
                  <a:lnTo>
                    <a:pt x="124" y="18"/>
                  </a:lnTo>
                  <a:lnTo>
                    <a:pt x="124" y="18"/>
                  </a:lnTo>
                  <a:lnTo>
                    <a:pt x="124" y="19"/>
                  </a:lnTo>
                  <a:lnTo>
                    <a:pt x="124" y="19"/>
                  </a:lnTo>
                  <a:lnTo>
                    <a:pt x="124" y="19"/>
                  </a:lnTo>
                  <a:lnTo>
                    <a:pt x="124" y="21"/>
                  </a:lnTo>
                  <a:lnTo>
                    <a:pt x="124" y="21"/>
                  </a:lnTo>
                  <a:lnTo>
                    <a:pt x="122" y="21"/>
                  </a:lnTo>
                  <a:lnTo>
                    <a:pt x="122" y="21"/>
                  </a:lnTo>
                  <a:lnTo>
                    <a:pt x="122" y="21"/>
                  </a:lnTo>
                  <a:lnTo>
                    <a:pt x="122" y="21"/>
                  </a:lnTo>
                  <a:lnTo>
                    <a:pt x="122" y="21"/>
                  </a:lnTo>
                  <a:lnTo>
                    <a:pt x="120" y="21"/>
                  </a:lnTo>
                  <a:lnTo>
                    <a:pt x="120" y="21"/>
                  </a:lnTo>
                  <a:lnTo>
                    <a:pt x="120" y="21"/>
                  </a:lnTo>
                  <a:lnTo>
                    <a:pt x="119" y="23"/>
                  </a:lnTo>
                  <a:lnTo>
                    <a:pt x="119" y="23"/>
                  </a:lnTo>
                  <a:lnTo>
                    <a:pt x="119" y="24"/>
                  </a:lnTo>
                  <a:lnTo>
                    <a:pt x="119" y="24"/>
                  </a:lnTo>
                  <a:lnTo>
                    <a:pt x="119" y="26"/>
                  </a:lnTo>
                  <a:lnTo>
                    <a:pt x="119" y="26"/>
                  </a:lnTo>
                  <a:lnTo>
                    <a:pt x="117" y="26"/>
                  </a:lnTo>
                  <a:lnTo>
                    <a:pt x="117" y="26"/>
                  </a:lnTo>
                  <a:lnTo>
                    <a:pt x="115" y="26"/>
                  </a:lnTo>
                  <a:lnTo>
                    <a:pt x="115" y="26"/>
                  </a:lnTo>
                  <a:lnTo>
                    <a:pt x="114" y="26"/>
                  </a:lnTo>
                  <a:lnTo>
                    <a:pt x="114" y="26"/>
                  </a:lnTo>
                  <a:lnTo>
                    <a:pt x="112" y="26"/>
                  </a:lnTo>
                  <a:lnTo>
                    <a:pt x="112" y="26"/>
                  </a:lnTo>
                  <a:lnTo>
                    <a:pt x="112" y="26"/>
                  </a:lnTo>
                  <a:lnTo>
                    <a:pt x="112" y="26"/>
                  </a:lnTo>
                  <a:lnTo>
                    <a:pt x="112" y="24"/>
                  </a:lnTo>
                  <a:lnTo>
                    <a:pt x="112" y="24"/>
                  </a:lnTo>
                  <a:lnTo>
                    <a:pt x="112" y="23"/>
                  </a:lnTo>
                  <a:lnTo>
                    <a:pt x="114" y="21"/>
                  </a:lnTo>
                  <a:lnTo>
                    <a:pt x="114" y="21"/>
                  </a:lnTo>
                  <a:lnTo>
                    <a:pt x="114" y="21"/>
                  </a:lnTo>
                  <a:lnTo>
                    <a:pt x="114" y="19"/>
                  </a:lnTo>
                  <a:lnTo>
                    <a:pt x="112" y="19"/>
                  </a:lnTo>
                  <a:lnTo>
                    <a:pt x="112" y="18"/>
                  </a:lnTo>
                  <a:lnTo>
                    <a:pt x="110" y="18"/>
                  </a:lnTo>
                  <a:lnTo>
                    <a:pt x="110" y="16"/>
                  </a:lnTo>
                  <a:lnTo>
                    <a:pt x="109" y="16"/>
                  </a:lnTo>
                  <a:lnTo>
                    <a:pt x="107" y="16"/>
                  </a:lnTo>
                  <a:lnTo>
                    <a:pt x="107" y="16"/>
                  </a:lnTo>
                  <a:lnTo>
                    <a:pt x="105" y="16"/>
                  </a:lnTo>
                  <a:lnTo>
                    <a:pt x="104" y="18"/>
                  </a:lnTo>
                  <a:lnTo>
                    <a:pt x="102" y="18"/>
                  </a:lnTo>
                  <a:lnTo>
                    <a:pt x="102" y="18"/>
                  </a:lnTo>
                  <a:lnTo>
                    <a:pt x="100" y="16"/>
                  </a:lnTo>
                  <a:lnTo>
                    <a:pt x="102" y="14"/>
                  </a:lnTo>
                  <a:lnTo>
                    <a:pt x="102" y="13"/>
                  </a:lnTo>
                  <a:lnTo>
                    <a:pt x="102" y="11"/>
                  </a:lnTo>
                  <a:lnTo>
                    <a:pt x="102" y="11"/>
                  </a:lnTo>
                  <a:lnTo>
                    <a:pt x="102" y="11"/>
                  </a:lnTo>
                  <a:lnTo>
                    <a:pt x="102" y="11"/>
                  </a:lnTo>
                  <a:lnTo>
                    <a:pt x="99" y="11"/>
                  </a:lnTo>
                  <a:lnTo>
                    <a:pt x="97" y="11"/>
                  </a:lnTo>
                  <a:lnTo>
                    <a:pt x="97" y="11"/>
                  </a:lnTo>
                  <a:lnTo>
                    <a:pt x="95" y="11"/>
                  </a:lnTo>
                  <a:lnTo>
                    <a:pt x="95" y="11"/>
                  </a:lnTo>
                  <a:lnTo>
                    <a:pt x="95" y="13"/>
                  </a:lnTo>
                  <a:lnTo>
                    <a:pt x="94" y="13"/>
                  </a:lnTo>
                  <a:lnTo>
                    <a:pt x="94" y="14"/>
                  </a:lnTo>
                  <a:lnTo>
                    <a:pt x="95" y="16"/>
                  </a:lnTo>
                  <a:lnTo>
                    <a:pt x="95" y="16"/>
                  </a:lnTo>
                  <a:lnTo>
                    <a:pt x="95" y="16"/>
                  </a:lnTo>
                  <a:lnTo>
                    <a:pt x="95" y="18"/>
                  </a:lnTo>
                  <a:lnTo>
                    <a:pt x="94" y="19"/>
                  </a:lnTo>
                  <a:lnTo>
                    <a:pt x="92" y="21"/>
                  </a:lnTo>
                  <a:lnTo>
                    <a:pt x="90" y="19"/>
                  </a:lnTo>
                  <a:lnTo>
                    <a:pt x="90" y="19"/>
                  </a:lnTo>
                  <a:lnTo>
                    <a:pt x="90" y="18"/>
                  </a:lnTo>
                  <a:lnTo>
                    <a:pt x="90" y="16"/>
                  </a:lnTo>
                  <a:lnTo>
                    <a:pt x="90" y="16"/>
                  </a:lnTo>
                  <a:lnTo>
                    <a:pt x="90" y="16"/>
                  </a:lnTo>
                  <a:lnTo>
                    <a:pt x="90" y="16"/>
                  </a:lnTo>
                  <a:lnTo>
                    <a:pt x="89" y="16"/>
                  </a:lnTo>
                  <a:lnTo>
                    <a:pt x="87" y="16"/>
                  </a:lnTo>
                  <a:lnTo>
                    <a:pt x="87" y="16"/>
                  </a:lnTo>
                  <a:lnTo>
                    <a:pt x="87" y="16"/>
                  </a:lnTo>
                  <a:lnTo>
                    <a:pt x="85" y="16"/>
                  </a:lnTo>
                  <a:lnTo>
                    <a:pt x="87" y="18"/>
                  </a:lnTo>
                  <a:lnTo>
                    <a:pt x="87" y="19"/>
                  </a:lnTo>
                  <a:lnTo>
                    <a:pt x="89" y="21"/>
                  </a:lnTo>
                  <a:lnTo>
                    <a:pt x="90" y="21"/>
                  </a:lnTo>
                  <a:lnTo>
                    <a:pt x="90" y="23"/>
                  </a:lnTo>
                  <a:lnTo>
                    <a:pt x="90" y="24"/>
                  </a:lnTo>
                  <a:lnTo>
                    <a:pt x="92" y="26"/>
                  </a:lnTo>
                  <a:lnTo>
                    <a:pt x="94" y="26"/>
                  </a:lnTo>
                  <a:lnTo>
                    <a:pt x="95" y="26"/>
                  </a:lnTo>
                  <a:lnTo>
                    <a:pt x="95" y="26"/>
                  </a:lnTo>
                  <a:lnTo>
                    <a:pt x="95" y="28"/>
                  </a:lnTo>
                  <a:lnTo>
                    <a:pt x="97" y="31"/>
                  </a:lnTo>
                  <a:lnTo>
                    <a:pt x="97" y="31"/>
                  </a:lnTo>
                  <a:lnTo>
                    <a:pt x="97" y="33"/>
                  </a:lnTo>
                  <a:lnTo>
                    <a:pt x="97" y="34"/>
                  </a:lnTo>
                  <a:lnTo>
                    <a:pt x="97" y="34"/>
                  </a:lnTo>
                  <a:lnTo>
                    <a:pt x="97" y="36"/>
                  </a:lnTo>
                  <a:lnTo>
                    <a:pt x="97" y="38"/>
                  </a:lnTo>
                  <a:lnTo>
                    <a:pt x="95" y="38"/>
                  </a:lnTo>
                  <a:lnTo>
                    <a:pt x="95" y="39"/>
                  </a:lnTo>
                  <a:lnTo>
                    <a:pt x="95" y="39"/>
                  </a:lnTo>
                  <a:lnTo>
                    <a:pt x="95" y="41"/>
                  </a:lnTo>
                  <a:lnTo>
                    <a:pt x="95" y="43"/>
                  </a:lnTo>
                  <a:lnTo>
                    <a:pt x="95" y="44"/>
                  </a:lnTo>
                  <a:lnTo>
                    <a:pt x="95" y="46"/>
                  </a:lnTo>
                  <a:lnTo>
                    <a:pt x="95" y="48"/>
                  </a:lnTo>
                  <a:lnTo>
                    <a:pt x="95" y="48"/>
                  </a:lnTo>
                  <a:lnTo>
                    <a:pt x="95" y="48"/>
                  </a:lnTo>
                  <a:lnTo>
                    <a:pt x="94" y="48"/>
                  </a:lnTo>
                  <a:lnTo>
                    <a:pt x="94" y="46"/>
                  </a:lnTo>
                  <a:lnTo>
                    <a:pt x="94" y="43"/>
                  </a:lnTo>
                  <a:lnTo>
                    <a:pt x="92" y="43"/>
                  </a:lnTo>
                  <a:lnTo>
                    <a:pt x="90" y="41"/>
                  </a:lnTo>
                  <a:lnTo>
                    <a:pt x="87" y="43"/>
                  </a:lnTo>
                  <a:lnTo>
                    <a:pt x="87" y="43"/>
                  </a:lnTo>
                  <a:lnTo>
                    <a:pt x="85" y="43"/>
                  </a:lnTo>
                  <a:lnTo>
                    <a:pt x="85" y="43"/>
                  </a:lnTo>
                  <a:lnTo>
                    <a:pt x="85" y="43"/>
                  </a:lnTo>
                  <a:lnTo>
                    <a:pt x="82" y="41"/>
                  </a:lnTo>
                  <a:lnTo>
                    <a:pt x="82" y="39"/>
                  </a:lnTo>
                  <a:lnTo>
                    <a:pt x="82" y="38"/>
                  </a:lnTo>
                  <a:lnTo>
                    <a:pt x="82" y="38"/>
                  </a:lnTo>
                  <a:lnTo>
                    <a:pt x="82" y="36"/>
                  </a:lnTo>
                  <a:lnTo>
                    <a:pt x="82" y="36"/>
                  </a:lnTo>
                  <a:lnTo>
                    <a:pt x="80" y="34"/>
                  </a:lnTo>
                  <a:lnTo>
                    <a:pt x="79" y="36"/>
                  </a:lnTo>
                  <a:lnTo>
                    <a:pt x="79" y="36"/>
                  </a:lnTo>
                  <a:lnTo>
                    <a:pt x="77" y="36"/>
                  </a:lnTo>
                  <a:lnTo>
                    <a:pt x="74" y="38"/>
                  </a:lnTo>
                  <a:lnTo>
                    <a:pt x="74" y="38"/>
                  </a:lnTo>
                  <a:lnTo>
                    <a:pt x="70" y="36"/>
                  </a:lnTo>
                  <a:lnTo>
                    <a:pt x="67" y="34"/>
                  </a:lnTo>
                  <a:lnTo>
                    <a:pt x="67" y="33"/>
                  </a:lnTo>
                  <a:lnTo>
                    <a:pt x="65" y="31"/>
                  </a:lnTo>
                  <a:lnTo>
                    <a:pt x="65" y="31"/>
                  </a:lnTo>
                  <a:lnTo>
                    <a:pt x="64" y="31"/>
                  </a:lnTo>
                  <a:lnTo>
                    <a:pt x="62" y="31"/>
                  </a:lnTo>
                  <a:lnTo>
                    <a:pt x="62" y="31"/>
                  </a:lnTo>
                  <a:lnTo>
                    <a:pt x="62" y="33"/>
                  </a:lnTo>
                  <a:lnTo>
                    <a:pt x="60" y="34"/>
                  </a:lnTo>
                  <a:lnTo>
                    <a:pt x="57" y="36"/>
                  </a:lnTo>
                  <a:lnTo>
                    <a:pt x="57" y="38"/>
                  </a:lnTo>
                  <a:lnTo>
                    <a:pt x="55" y="38"/>
                  </a:lnTo>
                  <a:lnTo>
                    <a:pt x="54" y="34"/>
                  </a:lnTo>
                  <a:lnTo>
                    <a:pt x="54" y="34"/>
                  </a:lnTo>
                  <a:lnTo>
                    <a:pt x="52" y="33"/>
                  </a:lnTo>
                  <a:lnTo>
                    <a:pt x="52" y="33"/>
                  </a:lnTo>
                  <a:lnTo>
                    <a:pt x="50" y="33"/>
                  </a:lnTo>
                  <a:lnTo>
                    <a:pt x="47" y="33"/>
                  </a:lnTo>
                  <a:lnTo>
                    <a:pt x="45" y="33"/>
                  </a:lnTo>
                  <a:lnTo>
                    <a:pt x="45" y="34"/>
                  </a:lnTo>
                  <a:lnTo>
                    <a:pt x="45" y="36"/>
                  </a:lnTo>
                  <a:lnTo>
                    <a:pt x="44" y="36"/>
                  </a:lnTo>
                  <a:lnTo>
                    <a:pt x="42" y="38"/>
                  </a:lnTo>
                  <a:lnTo>
                    <a:pt x="40" y="38"/>
                  </a:lnTo>
                  <a:lnTo>
                    <a:pt x="40" y="38"/>
                  </a:lnTo>
                  <a:lnTo>
                    <a:pt x="42" y="38"/>
                  </a:lnTo>
                  <a:lnTo>
                    <a:pt x="40" y="39"/>
                  </a:lnTo>
                  <a:lnTo>
                    <a:pt x="40" y="39"/>
                  </a:lnTo>
                  <a:lnTo>
                    <a:pt x="40" y="39"/>
                  </a:lnTo>
                  <a:lnTo>
                    <a:pt x="40" y="38"/>
                  </a:lnTo>
                  <a:lnTo>
                    <a:pt x="39" y="38"/>
                  </a:lnTo>
                  <a:lnTo>
                    <a:pt x="37" y="38"/>
                  </a:lnTo>
                  <a:lnTo>
                    <a:pt x="35" y="36"/>
                  </a:lnTo>
                  <a:lnTo>
                    <a:pt x="34" y="34"/>
                  </a:lnTo>
                  <a:lnTo>
                    <a:pt x="34" y="33"/>
                  </a:lnTo>
                  <a:lnTo>
                    <a:pt x="32" y="33"/>
                  </a:lnTo>
                  <a:lnTo>
                    <a:pt x="30" y="31"/>
                  </a:lnTo>
                  <a:lnTo>
                    <a:pt x="30" y="31"/>
                  </a:lnTo>
                  <a:lnTo>
                    <a:pt x="29" y="29"/>
                  </a:lnTo>
                  <a:lnTo>
                    <a:pt x="29" y="28"/>
                  </a:lnTo>
                  <a:lnTo>
                    <a:pt x="29" y="28"/>
                  </a:lnTo>
                  <a:lnTo>
                    <a:pt x="29" y="26"/>
                  </a:lnTo>
                  <a:lnTo>
                    <a:pt x="29" y="26"/>
                  </a:lnTo>
                  <a:lnTo>
                    <a:pt x="29" y="26"/>
                  </a:lnTo>
                  <a:lnTo>
                    <a:pt x="29" y="24"/>
                  </a:lnTo>
                  <a:lnTo>
                    <a:pt x="29" y="23"/>
                  </a:lnTo>
                  <a:lnTo>
                    <a:pt x="29" y="23"/>
                  </a:lnTo>
                  <a:lnTo>
                    <a:pt x="29" y="21"/>
                  </a:lnTo>
                  <a:lnTo>
                    <a:pt x="34" y="21"/>
                  </a:lnTo>
                  <a:lnTo>
                    <a:pt x="35" y="19"/>
                  </a:lnTo>
                  <a:lnTo>
                    <a:pt x="35" y="19"/>
                  </a:lnTo>
                  <a:lnTo>
                    <a:pt x="37" y="18"/>
                  </a:lnTo>
                  <a:lnTo>
                    <a:pt x="37" y="18"/>
                  </a:lnTo>
                  <a:lnTo>
                    <a:pt x="37" y="16"/>
                  </a:lnTo>
                  <a:lnTo>
                    <a:pt x="37" y="16"/>
                  </a:lnTo>
                  <a:lnTo>
                    <a:pt x="37" y="14"/>
                  </a:lnTo>
                  <a:lnTo>
                    <a:pt x="37" y="14"/>
                  </a:lnTo>
                  <a:lnTo>
                    <a:pt x="37" y="13"/>
                  </a:lnTo>
                  <a:lnTo>
                    <a:pt x="37" y="13"/>
                  </a:lnTo>
                  <a:lnTo>
                    <a:pt x="37" y="11"/>
                  </a:lnTo>
                  <a:lnTo>
                    <a:pt x="39" y="11"/>
                  </a:lnTo>
                  <a:lnTo>
                    <a:pt x="39" y="11"/>
                  </a:lnTo>
                  <a:lnTo>
                    <a:pt x="40" y="11"/>
                  </a:lnTo>
                  <a:lnTo>
                    <a:pt x="40" y="11"/>
                  </a:lnTo>
                  <a:lnTo>
                    <a:pt x="40" y="13"/>
                  </a:lnTo>
                  <a:lnTo>
                    <a:pt x="40" y="13"/>
                  </a:lnTo>
                  <a:lnTo>
                    <a:pt x="40" y="14"/>
                  </a:lnTo>
                  <a:lnTo>
                    <a:pt x="40" y="14"/>
                  </a:lnTo>
                  <a:lnTo>
                    <a:pt x="42" y="14"/>
                  </a:lnTo>
                  <a:lnTo>
                    <a:pt x="42" y="13"/>
                  </a:lnTo>
                  <a:lnTo>
                    <a:pt x="44" y="13"/>
                  </a:lnTo>
                  <a:lnTo>
                    <a:pt x="45" y="11"/>
                  </a:lnTo>
                  <a:lnTo>
                    <a:pt x="45" y="11"/>
                  </a:lnTo>
                  <a:lnTo>
                    <a:pt x="47" y="11"/>
                  </a:lnTo>
                  <a:lnTo>
                    <a:pt x="47" y="11"/>
                  </a:lnTo>
                  <a:lnTo>
                    <a:pt x="49" y="11"/>
                  </a:lnTo>
                  <a:lnTo>
                    <a:pt x="50" y="11"/>
                  </a:lnTo>
                  <a:lnTo>
                    <a:pt x="50" y="10"/>
                  </a:lnTo>
                  <a:lnTo>
                    <a:pt x="52" y="10"/>
                  </a:lnTo>
                  <a:lnTo>
                    <a:pt x="52" y="10"/>
                  </a:lnTo>
                  <a:lnTo>
                    <a:pt x="54" y="11"/>
                  </a:lnTo>
                  <a:lnTo>
                    <a:pt x="57" y="11"/>
                  </a:lnTo>
                  <a:lnTo>
                    <a:pt x="59" y="11"/>
                  </a:lnTo>
                  <a:lnTo>
                    <a:pt x="60" y="11"/>
                  </a:lnTo>
                  <a:lnTo>
                    <a:pt x="62" y="10"/>
                  </a:lnTo>
                  <a:lnTo>
                    <a:pt x="62" y="10"/>
                  </a:lnTo>
                  <a:lnTo>
                    <a:pt x="64" y="10"/>
                  </a:lnTo>
                  <a:lnTo>
                    <a:pt x="64" y="10"/>
                  </a:lnTo>
                  <a:lnTo>
                    <a:pt x="65" y="8"/>
                  </a:lnTo>
                  <a:lnTo>
                    <a:pt x="67" y="6"/>
                  </a:lnTo>
                  <a:lnTo>
                    <a:pt x="67" y="5"/>
                  </a:lnTo>
                  <a:lnTo>
                    <a:pt x="67" y="5"/>
                  </a:lnTo>
                  <a:lnTo>
                    <a:pt x="67" y="3"/>
                  </a:lnTo>
                  <a:lnTo>
                    <a:pt x="67" y="3"/>
                  </a:lnTo>
                  <a:lnTo>
                    <a:pt x="62" y="1"/>
                  </a:lnTo>
                  <a:lnTo>
                    <a:pt x="62" y="0"/>
                  </a:lnTo>
                  <a:lnTo>
                    <a:pt x="62" y="0"/>
                  </a:lnTo>
                  <a:lnTo>
                    <a:pt x="62" y="0"/>
                  </a:lnTo>
                  <a:lnTo>
                    <a:pt x="64" y="0"/>
                  </a:lnTo>
                  <a:lnTo>
                    <a:pt x="67" y="0"/>
                  </a:lnTo>
                  <a:lnTo>
                    <a:pt x="67" y="0"/>
                  </a:lnTo>
                  <a:lnTo>
                    <a:pt x="69" y="0"/>
                  </a:lnTo>
                  <a:lnTo>
                    <a:pt x="70" y="0"/>
                  </a:lnTo>
                  <a:lnTo>
                    <a:pt x="72" y="0"/>
                  </a:lnTo>
                  <a:lnTo>
                    <a:pt x="74" y="0"/>
                  </a:lnTo>
                  <a:lnTo>
                    <a:pt x="74" y="0"/>
                  </a:lnTo>
                  <a:lnTo>
                    <a:pt x="74" y="0"/>
                  </a:lnTo>
                  <a:lnTo>
                    <a:pt x="74" y="0"/>
                  </a:lnTo>
                  <a:lnTo>
                    <a:pt x="74" y="0"/>
                  </a:lnTo>
                  <a:lnTo>
                    <a:pt x="79" y="3"/>
                  </a:lnTo>
                  <a:lnTo>
                    <a:pt x="79" y="3"/>
                  </a:lnTo>
                  <a:lnTo>
                    <a:pt x="82" y="3"/>
                  </a:lnTo>
                  <a:lnTo>
                    <a:pt x="84" y="3"/>
                  </a:lnTo>
                  <a:lnTo>
                    <a:pt x="85" y="3"/>
                  </a:lnTo>
                  <a:lnTo>
                    <a:pt x="87" y="1"/>
                  </a:lnTo>
                  <a:lnTo>
                    <a:pt x="89" y="1"/>
                  </a:lnTo>
                  <a:lnTo>
                    <a:pt x="90" y="3"/>
                  </a:lnTo>
                  <a:lnTo>
                    <a:pt x="92" y="5"/>
                  </a:lnTo>
                  <a:lnTo>
                    <a:pt x="94" y="5"/>
                  </a:lnTo>
                  <a:lnTo>
                    <a:pt x="95" y="5"/>
                  </a:lnTo>
                  <a:lnTo>
                    <a:pt x="95" y="6"/>
                  </a:lnTo>
                  <a:lnTo>
                    <a:pt x="97" y="5"/>
                  </a:lnTo>
                  <a:lnTo>
                    <a:pt x="99" y="5"/>
                  </a:lnTo>
                  <a:lnTo>
                    <a:pt x="100" y="5"/>
                  </a:lnTo>
                  <a:lnTo>
                    <a:pt x="102" y="5"/>
                  </a:lnTo>
                  <a:lnTo>
                    <a:pt x="104" y="6"/>
                  </a:lnTo>
                  <a:lnTo>
                    <a:pt x="105" y="8"/>
                  </a:lnTo>
                  <a:lnTo>
                    <a:pt x="107" y="11"/>
                  </a:lnTo>
                  <a:lnTo>
                    <a:pt x="107" y="11"/>
                  </a:lnTo>
                  <a:lnTo>
                    <a:pt x="107" y="11"/>
                  </a:lnTo>
                  <a:lnTo>
                    <a:pt x="109" y="11"/>
                  </a:lnTo>
                  <a:lnTo>
                    <a:pt x="110" y="13"/>
                  </a:lnTo>
                  <a:lnTo>
                    <a:pt x="110" y="14"/>
                  </a:lnTo>
                  <a:lnTo>
                    <a:pt x="112" y="14"/>
                  </a:lnTo>
                  <a:lnTo>
                    <a:pt x="112" y="14"/>
                  </a:lnTo>
                  <a:close/>
                </a:path>
              </a:pathLst>
            </a:custGeom>
            <a:solidFill>
              <a:srgbClr val="FDD7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38" name="Freeform 853"/>
            <p:cNvSpPr>
              <a:spLocks/>
            </p:cNvSpPr>
            <p:nvPr/>
          </p:nvSpPr>
          <p:spPr bwMode="auto">
            <a:xfrm>
              <a:off x="13576300" y="5856490"/>
              <a:ext cx="315167" cy="129183"/>
            </a:xfrm>
            <a:custGeom>
              <a:avLst/>
              <a:gdLst/>
              <a:ahLst/>
              <a:cxnLst>
                <a:cxn ang="0">
                  <a:pos x="233" y="43"/>
                </a:cxn>
                <a:cxn ang="0">
                  <a:pos x="226" y="38"/>
                </a:cxn>
                <a:cxn ang="0">
                  <a:pos x="228" y="32"/>
                </a:cxn>
                <a:cxn ang="0">
                  <a:pos x="228" y="22"/>
                </a:cxn>
                <a:cxn ang="0">
                  <a:pos x="223" y="27"/>
                </a:cxn>
                <a:cxn ang="0">
                  <a:pos x="208" y="22"/>
                </a:cxn>
                <a:cxn ang="0">
                  <a:pos x="200" y="15"/>
                </a:cxn>
                <a:cxn ang="0">
                  <a:pos x="191" y="15"/>
                </a:cxn>
                <a:cxn ang="0">
                  <a:pos x="183" y="12"/>
                </a:cxn>
                <a:cxn ang="0">
                  <a:pos x="176" y="12"/>
                </a:cxn>
                <a:cxn ang="0">
                  <a:pos x="161" y="8"/>
                </a:cxn>
                <a:cxn ang="0">
                  <a:pos x="153" y="10"/>
                </a:cxn>
                <a:cxn ang="0">
                  <a:pos x="138" y="8"/>
                </a:cxn>
                <a:cxn ang="0">
                  <a:pos x="126" y="7"/>
                </a:cxn>
                <a:cxn ang="0">
                  <a:pos x="116" y="8"/>
                </a:cxn>
                <a:cxn ang="0">
                  <a:pos x="103" y="5"/>
                </a:cxn>
                <a:cxn ang="0">
                  <a:pos x="96" y="8"/>
                </a:cxn>
                <a:cxn ang="0">
                  <a:pos x="88" y="5"/>
                </a:cxn>
                <a:cxn ang="0">
                  <a:pos x="76" y="7"/>
                </a:cxn>
                <a:cxn ang="0">
                  <a:pos x="65" y="5"/>
                </a:cxn>
                <a:cxn ang="0">
                  <a:pos x="50" y="7"/>
                </a:cxn>
                <a:cxn ang="0">
                  <a:pos x="40" y="8"/>
                </a:cxn>
                <a:cxn ang="0">
                  <a:pos x="36" y="3"/>
                </a:cxn>
                <a:cxn ang="0">
                  <a:pos x="30" y="2"/>
                </a:cxn>
                <a:cxn ang="0">
                  <a:pos x="25" y="3"/>
                </a:cxn>
                <a:cxn ang="0">
                  <a:pos x="15" y="2"/>
                </a:cxn>
                <a:cxn ang="0">
                  <a:pos x="8" y="17"/>
                </a:cxn>
                <a:cxn ang="0">
                  <a:pos x="0" y="25"/>
                </a:cxn>
                <a:cxn ang="0">
                  <a:pos x="10" y="35"/>
                </a:cxn>
                <a:cxn ang="0">
                  <a:pos x="13" y="58"/>
                </a:cxn>
                <a:cxn ang="0">
                  <a:pos x="11" y="73"/>
                </a:cxn>
                <a:cxn ang="0">
                  <a:pos x="8" y="81"/>
                </a:cxn>
                <a:cxn ang="0">
                  <a:pos x="13" y="86"/>
                </a:cxn>
                <a:cxn ang="0">
                  <a:pos x="21" y="88"/>
                </a:cxn>
                <a:cxn ang="0">
                  <a:pos x="28" y="83"/>
                </a:cxn>
                <a:cxn ang="0">
                  <a:pos x="45" y="88"/>
                </a:cxn>
                <a:cxn ang="0">
                  <a:pos x="63" y="85"/>
                </a:cxn>
                <a:cxn ang="0">
                  <a:pos x="70" y="78"/>
                </a:cxn>
                <a:cxn ang="0">
                  <a:pos x="81" y="85"/>
                </a:cxn>
                <a:cxn ang="0">
                  <a:pos x="86" y="81"/>
                </a:cxn>
                <a:cxn ang="0">
                  <a:pos x="100" y="85"/>
                </a:cxn>
                <a:cxn ang="0">
                  <a:pos x="113" y="83"/>
                </a:cxn>
                <a:cxn ang="0">
                  <a:pos x="123" y="93"/>
                </a:cxn>
                <a:cxn ang="0">
                  <a:pos x="126" y="88"/>
                </a:cxn>
                <a:cxn ang="0">
                  <a:pos x="135" y="85"/>
                </a:cxn>
                <a:cxn ang="0">
                  <a:pos x="145" y="90"/>
                </a:cxn>
                <a:cxn ang="0">
                  <a:pos x="150" y="88"/>
                </a:cxn>
                <a:cxn ang="0">
                  <a:pos x="163" y="88"/>
                </a:cxn>
                <a:cxn ang="0">
                  <a:pos x="178" y="81"/>
                </a:cxn>
                <a:cxn ang="0">
                  <a:pos x="188" y="85"/>
                </a:cxn>
                <a:cxn ang="0">
                  <a:pos x="195" y="78"/>
                </a:cxn>
                <a:cxn ang="0">
                  <a:pos x="203" y="72"/>
                </a:cxn>
                <a:cxn ang="0">
                  <a:pos x="205" y="62"/>
                </a:cxn>
                <a:cxn ang="0">
                  <a:pos x="213" y="55"/>
                </a:cxn>
                <a:cxn ang="0">
                  <a:pos x="223" y="52"/>
                </a:cxn>
                <a:cxn ang="0">
                  <a:pos x="226" y="45"/>
                </a:cxn>
                <a:cxn ang="0">
                  <a:pos x="233" y="48"/>
                </a:cxn>
                <a:cxn ang="0">
                  <a:pos x="235" y="45"/>
                </a:cxn>
              </a:cxnLst>
              <a:rect l="0" t="0" r="r" b="b"/>
              <a:pathLst>
                <a:path w="235" h="93">
                  <a:moveTo>
                    <a:pt x="235" y="45"/>
                  </a:moveTo>
                  <a:lnTo>
                    <a:pt x="233" y="43"/>
                  </a:lnTo>
                  <a:lnTo>
                    <a:pt x="230" y="38"/>
                  </a:lnTo>
                  <a:lnTo>
                    <a:pt x="226" y="38"/>
                  </a:lnTo>
                  <a:lnTo>
                    <a:pt x="228" y="33"/>
                  </a:lnTo>
                  <a:lnTo>
                    <a:pt x="228" y="32"/>
                  </a:lnTo>
                  <a:lnTo>
                    <a:pt x="230" y="27"/>
                  </a:lnTo>
                  <a:lnTo>
                    <a:pt x="228" y="22"/>
                  </a:lnTo>
                  <a:lnTo>
                    <a:pt x="225" y="22"/>
                  </a:lnTo>
                  <a:lnTo>
                    <a:pt x="223" y="27"/>
                  </a:lnTo>
                  <a:lnTo>
                    <a:pt x="213" y="22"/>
                  </a:lnTo>
                  <a:lnTo>
                    <a:pt x="208" y="22"/>
                  </a:lnTo>
                  <a:lnTo>
                    <a:pt x="205" y="18"/>
                  </a:lnTo>
                  <a:lnTo>
                    <a:pt x="200" y="15"/>
                  </a:lnTo>
                  <a:lnTo>
                    <a:pt x="195" y="13"/>
                  </a:lnTo>
                  <a:lnTo>
                    <a:pt x="191" y="15"/>
                  </a:lnTo>
                  <a:lnTo>
                    <a:pt x="188" y="12"/>
                  </a:lnTo>
                  <a:lnTo>
                    <a:pt x="183" y="12"/>
                  </a:lnTo>
                  <a:lnTo>
                    <a:pt x="181" y="15"/>
                  </a:lnTo>
                  <a:lnTo>
                    <a:pt x="176" y="12"/>
                  </a:lnTo>
                  <a:lnTo>
                    <a:pt x="166" y="8"/>
                  </a:lnTo>
                  <a:lnTo>
                    <a:pt x="161" y="8"/>
                  </a:lnTo>
                  <a:lnTo>
                    <a:pt x="158" y="12"/>
                  </a:lnTo>
                  <a:lnTo>
                    <a:pt x="153" y="10"/>
                  </a:lnTo>
                  <a:lnTo>
                    <a:pt x="145" y="8"/>
                  </a:lnTo>
                  <a:lnTo>
                    <a:pt x="138" y="8"/>
                  </a:lnTo>
                  <a:lnTo>
                    <a:pt x="131" y="10"/>
                  </a:lnTo>
                  <a:lnTo>
                    <a:pt x="126" y="7"/>
                  </a:lnTo>
                  <a:lnTo>
                    <a:pt x="123" y="7"/>
                  </a:lnTo>
                  <a:lnTo>
                    <a:pt x="116" y="8"/>
                  </a:lnTo>
                  <a:lnTo>
                    <a:pt x="108" y="8"/>
                  </a:lnTo>
                  <a:lnTo>
                    <a:pt x="103" y="5"/>
                  </a:lnTo>
                  <a:lnTo>
                    <a:pt x="100" y="5"/>
                  </a:lnTo>
                  <a:lnTo>
                    <a:pt x="96" y="8"/>
                  </a:lnTo>
                  <a:lnTo>
                    <a:pt x="91" y="7"/>
                  </a:lnTo>
                  <a:lnTo>
                    <a:pt x="88" y="5"/>
                  </a:lnTo>
                  <a:lnTo>
                    <a:pt x="83" y="7"/>
                  </a:lnTo>
                  <a:lnTo>
                    <a:pt x="76" y="7"/>
                  </a:lnTo>
                  <a:lnTo>
                    <a:pt x="70" y="7"/>
                  </a:lnTo>
                  <a:lnTo>
                    <a:pt x="65" y="5"/>
                  </a:lnTo>
                  <a:lnTo>
                    <a:pt x="56" y="7"/>
                  </a:lnTo>
                  <a:lnTo>
                    <a:pt x="50" y="7"/>
                  </a:lnTo>
                  <a:lnTo>
                    <a:pt x="45" y="5"/>
                  </a:lnTo>
                  <a:lnTo>
                    <a:pt x="40" y="8"/>
                  </a:lnTo>
                  <a:lnTo>
                    <a:pt x="40" y="3"/>
                  </a:lnTo>
                  <a:lnTo>
                    <a:pt x="36" y="3"/>
                  </a:lnTo>
                  <a:lnTo>
                    <a:pt x="31" y="5"/>
                  </a:lnTo>
                  <a:lnTo>
                    <a:pt x="30" y="2"/>
                  </a:lnTo>
                  <a:lnTo>
                    <a:pt x="25" y="0"/>
                  </a:lnTo>
                  <a:lnTo>
                    <a:pt x="25" y="3"/>
                  </a:lnTo>
                  <a:lnTo>
                    <a:pt x="18" y="0"/>
                  </a:lnTo>
                  <a:lnTo>
                    <a:pt x="15" y="2"/>
                  </a:lnTo>
                  <a:lnTo>
                    <a:pt x="10" y="8"/>
                  </a:lnTo>
                  <a:lnTo>
                    <a:pt x="8" y="17"/>
                  </a:lnTo>
                  <a:lnTo>
                    <a:pt x="5" y="22"/>
                  </a:lnTo>
                  <a:lnTo>
                    <a:pt x="0" y="25"/>
                  </a:lnTo>
                  <a:lnTo>
                    <a:pt x="3" y="33"/>
                  </a:lnTo>
                  <a:lnTo>
                    <a:pt x="10" y="35"/>
                  </a:lnTo>
                  <a:lnTo>
                    <a:pt x="15" y="48"/>
                  </a:lnTo>
                  <a:lnTo>
                    <a:pt x="13" y="58"/>
                  </a:lnTo>
                  <a:lnTo>
                    <a:pt x="15" y="67"/>
                  </a:lnTo>
                  <a:lnTo>
                    <a:pt x="11" y="73"/>
                  </a:lnTo>
                  <a:lnTo>
                    <a:pt x="10" y="77"/>
                  </a:lnTo>
                  <a:lnTo>
                    <a:pt x="8" y="81"/>
                  </a:lnTo>
                  <a:lnTo>
                    <a:pt x="10" y="88"/>
                  </a:lnTo>
                  <a:lnTo>
                    <a:pt x="13" y="86"/>
                  </a:lnTo>
                  <a:lnTo>
                    <a:pt x="13" y="83"/>
                  </a:lnTo>
                  <a:lnTo>
                    <a:pt x="21" y="88"/>
                  </a:lnTo>
                  <a:lnTo>
                    <a:pt x="25" y="88"/>
                  </a:lnTo>
                  <a:lnTo>
                    <a:pt x="28" y="83"/>
                  </a:lnTo>
                  <a:lnTo>
                    <a:pt x="36" y="85"/>
                  </a:lnTo>
                  <a:lnTo>
                    <a:pt x="45" y="88"/>
                  </a:lnTo>
                  <a:lnTo>
                    <a:pt x="55" y="85"/>
                  </a:lnTo>
                  <a:lnTo>
                    <a:pt x="63" y="85"/>
                  </a:lnTo>
                  <a:lnTo>
                    <a:pt x="66" y="81"/>
                  </a:lnTo>
                  <a:lnTo>
                    <a:pt x="70" y="78"/>
                  </a:lnTo>
                  <a:lnTo>
                    <a:pt x="76" y="81"/>
                  </a:lnTo>
                  <a:lnTo>
                    <a:pt x="81" y="85"/>
                  </a:lnTo>
                  <a:lnTo>
                    <a:pt x="83" y="85"/>
                  </a:lnTo>
                  <a:lnTo>
                    <a:pt x="86" y="81"/>
                  </a:lnTo>
                  <a:lnTo>
                    <a:pt x="91" y="85"/>
                  </a:lnTo>
                  <a:lnTo>
                    <a:pt x="100" y="85"/>
                  </a:lnTo>
                  <a:lnTo>
                    <a:pt x="106" y="81"/>
                  </a:lnTo>
                  <a:lnTo>
                    <a:pt x="113" y="83"/>
                  </a:lnTo>
                  <a:lnTo>
                    <a:pt x="118" y="88"/>
                  </a:lnTo>
                  <a:lnTo>
                    <a:pt x="123" y="93"/>
                  </a:lnTo>
                  <a:lnTo>
                    <a:pt x="126" y="93"/>
                  </a:lnTo>
                  <a:lnTo>
                    <a:pt x="126" y="88"/>
                  </a:lnTo>
                  <a:lnTo>
                    <a:pt x="128" y="83"/>
                  </a:lnTo>
                  <a:lnTo>
                    <a:pt x="135" y="85"/>
                  </a:lnTo>
                  <a:lnTo>
                    <a:pt x="141" y="88"/>
                  </a:lnTo>
                  <a:lnTo>
                    <a:pt x="145" y="90"/>
                  </a:lnTo>
                  <a:lnTo>
                    <a:pt x="148" y="88"/>
                  </a:lnTo>
                  <a:lnTo>
                    <a:pt x="150" y="88"/>
                  </a:lnTo>
                  <a:lnTo>
                    <a:pt x="155" y="93"/>
                  </a:lnTo>
                  <a:lnTo>
                    <a:pt x="163" y="88"/>
                  </a:lnTo>
                  <a:lnTo>
                    <a:pt x="173" y="83"/>
                  </a:lnTo>
                  <a:lnTo>
                    <a:pt x="178" y="81"/>
                  </a:lnTo>
                  <a:lnTo>
                    <a:pt x="183" y="85"/>
                  </a:lnTo>
                  <a:lnTo>
                    <a:pt x="188" y="85"/>
                  </a:lnTo>
                  <a:lnTo>
                    <a:pt x="190" y="81"/>
                  </a:lnTo>
                  <a:lnTo>
                    <a:pt x="195" y="78"/>
                  </a:lnTo>
                  <a:lnTo>
                    <a:pt x="200" y="78"/>
                  </a:lnTo>
                  <a:lnTo>
                    <a:pt x="203" y="72"/>
                  </a:lnTo>
                  <a:lnTo>
                    <a:pt x="201" y="67"/>
                  </a:lnTo>
                  <a:lnTo>
                    <a:pt x="205" y="62"/>
                  </a:lnTo>
                  <a:lnTo>
                    <a:pt x="211" y="60"/>
                  </a:lnTo>
                  <a:lnTo>
                    <a:pt x="213" y="55"/>
                  </a:lnTo>
                  <a:lnTo>
                    <a:pt x="216" y="50"/>
                  </a:lnTo>
                  <a:lnTo>
                    <a:pt x="223" y="52"/>
                  </a:lnTo>
                  <a:lnTo>
                    <a:pt x="226" y="50"/>
                  </a:lnTo>
                  <a:lnTo>
                    <a:pt x="226" y="45"/>
                  </a:lnTo>
                  <a:lnTo>
                    <a:pt x="230" y="45"/>
                  </a:lnTo>
                  <a:lnTo>
                    <a:pt x="233" y="48"/>
                  </a:lnTo>
                  <a:lnTo>
                    <a:pt x="235" y="45"/>
                  </a:lnTo>
                  <a:lnTo>
                    <a:pt x="235" y="45"/>
                  </a:lnTo>
                  <a:close/>
                </a:path>
              </a:pathLst>
            </a:custGeom>
            <a:solidFill>
              <a:srgbClr val="FDD7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Startup Banks Have Been Non-Existent</a:t>
            </a:r>
            <a:br>
              <a:rPr lang="en-US" dirty="0" smtClean="0"/>
            </a:br>
            <a:r>
              <a:rPr lang="en-US" sz="2000" dirty="0" smtClean="0"/>
              <a:t> 1992 – YTD 2015</a:t>
            </a:r>
            <a:endParaRPr lang="en-US" dirty="0"/>
          </a:p>
        </p:txBody>
      </p:sp>
      <p:sp>
        <p:nvSpPr>
          <p:cNvPr id="9" name="Slide Number Placeholder 21"/>
          <p:cNvSpPr>
            <a:spLocks noGrp="1"/>
          </p:cNvSpPr>
          <p:nvPr>
            <p:ph type="sldNum" sz="quarter" idx="4"/>
          </p:nvPr>
        </p:nvSpPr>
        <p:spPr>
          <a:prstGeom prst="rect">
            <a:avLst/>
          </a:prstGeom>
        </p:spPr>
        <p:txBody>
          <a:bodyPr/>
          <a:lstStyle/>
          <a:p>
            <a:pPr marL="0" indent="0"/>
            <a:fld id="{465B78C3-6752-4576-9CFA-2917C24B55FA}" type="slidenum">
              <a:rPr lang="en-US" smtClean="0">
                <a:solidFill>
                  <a:srgbClr val="FFFFFF"/>
                </a:solidFill>
              </a:rPr>
              <a:pPr marL="0" indent="0"/>
              <a:t>8</a:t>
            </a:fld>
            <a:endParaRPr lang="en-US" dirty="0">
              <a:solidFill>
                <a:srgbClr val="FFFFFF"/>
              </a:solidFill>
            </a:endParaRPr>
          </a:p>
        </p:txBody>
      </p:sp>
      <p:sp>
        <p:nvSpPr>
          <p:cNvPr id="7" name="Rectangle 2"/>
          <p:cNvSpPr txBox="1">
            <a:spLocks noChangeArrowheads="1"/>
          </p:cNvSpPr>
          <p:nvPr/>
        </p:nvSpPr>
        <p:spPr>
          <a:xfrm>
            <a:off x="0" y="1021081"/>
            <a:ext cx="9144000" cy="548640"/>
          </a:xfrm>
          <a:prstGeom prst="rect">
            <a:avLst/>
          </a:prstGeom>
        </p:spPr>
        <p:txBody>
          <a:bodyPr vert="horz" lIns="45720" tIns="45720" rIns="45720" bIns="45720" rtlCol="0" anchor="ctr">
            <a:noAutofit/>
          </a:bodyPr>
          <a:lstStyle/>
          <a:p>
            <a:pPr algn="ctr">
              <a:spcBef>
                <a:spcPct val="0"/>
              </a:spcBef>
              <a:defRPr/>
            </a:pPr>
            <a:r>
              <a:rPr lang="en-US" sz="1500" dirty="0" smtClean="0">
                <a:latin typeface="AvantGarde Md BT" pitchFamily="34" charset="0"/>
              </a:rPr>
              <a:t>Nationwide a De novo charter was granted in November 2013.</a:t>
            </a:r>
            <a:br>
              <a:rPr lang="en-US" sz="1500" dirty="0" smtClean="0">
                <a:latin typeface="AvantGarde Md BT" pitchFamily="34" charset="0"/>
              </a:rPr>
            </a:br>
            <a:r>
              <a:rPr lang="en-US" sz="1500" dirty="0" smtClean="0">
                <a:latin typeface="AvantGarde Md BT" pitchFamily="34" charset="0"/>
              </a:rPr>
              <a:t>This marks the first De novo charter granted since 2010.</a:t>
            </a:r>
          </a:p>
        </p:txBody>
      </p:sp>
      <p:sp>
        <p:nvSpPr>
          <p:cNvPr id="8" name="Rectangle 2"/>
          <p:cNvSpPr txBox="1">
            <a:spLocks noChangeArrowheads="1"/>
          </p:cNvSpPr>
          <p:nvPr/>
        </p:nvSpPr>
        <p:spPr>
          <a:xfrm>
            <a:off x="1568670" y="5339256"/>
            <a:ext cx="6660931" cy="935421"/>
          </a:xfrm>
          <a:prstGeom prst="rect">
            <a:avLst/>
          </a:prstGeom>
        </p:spPr>
        <p:txBody>
          <a:bodyPr vert="horz" lIns="91440" tIns="45720" rIns="91440" bIns="45720" rtlCol="0" anchor="ctr">
            <a:noAutofit/>
          </a:bodyPr>
          <a:lstStyle/>
          <a:p>
            <a:pPr marL="182880" indent="-182880">
              <a:spcAft>
                <a:spcPts val="300"/>
              </a:spcAft>
              <a:buFont typeface="AvantGarde Md BT" pitchFamily="34" charset="0"/>
              <a:buChar char="»"/>
              <a:defRPr/>
            </a:pPr>
            <a:r>
              <a:rPr lang="en-US" sz="1200" dirty="0" smtClean="0">
                <a:latin typeface="AvantGarde Md BT" pitchFamily="34" charset="0"/>
              </a:rPr>
              <a:t>Regulators appear reluctant to approve new charters</a:t>
            </a:r>
          </a:p>
          <a:p>
            <a:pPr marL="182880" indent="-182880">
              <a:spcAft>
                <a:spcPts val="300"/>
              </a:spcAft>
              <a:buFont typeface="AvantGarde Md BT" pitchFamily="34" charset="0"/>
              <a:buChar char="»"/>
              <a:defRPr/>
            </a:pPr>
            <a:r>
              <a:rPr lang="en-US" sz="1200" dirty="0" smtClean="0">
                <a:latin typeface="AvantGarde Md BT" pitchFamily="34" charset="0"/>
              </a:rPr>
              <a:t>Raising capital is challenging with expected returns shrinking</a:t>
            </a:r>
          </a:p>
          <a:p>
            <a:pPr marL="182880" indent="-182880">
              <a:spcAft>
                <a:spcPts val="300"/>
              </a:spcAft>
              <a:buFont typeface="AvantGarde Md BT" pitchFamily="34" charset="0"/>
              <a:buChar char="»"/>
              <a:defRPr/>
            </a:pPr>
            <a:r>
              <a:rPr lang="en-US" sz="1200" dirty="0" smtClean="0">
                <a:latin typeface="AvantGarde Md BT" pitchFamily="34" charset="0"/>
              </a:rPr>
              <a:t>Recovery in the economy has not created demand for new banks</a:t>
            </a:r>
          </a:p>
          <a:p>
            <a:pPr marL="182880" indent="-182880">
              <a:spcAft>
                <a:spcPts val="300"/>
              </a:spcAft>
              <a:buFont typeface="AvantGarde Md BT" pitchFamily="34" charset="0"/>
              <a:buChar char="»"/>
              <a:defRPr/>
            </a:pPr>
            <a:r>
              <a:rPr lang="en-US" sz="1200" dirty="0" smtClean="0">
                <a:latin typeface="AvantGarde Md BT" pitchFamily="34" charset="0"/>
              </a:rPr>
              <a:t>Regulators appear to want investors to infuse capital into existing banks versus De </a:t>
            </a:r>
            <a:r>
              <a:rPr lang="en-US" sz="1200" dirty="0" err="1" smtClean="0">
                <a:latin typeface="AvantGarde Md BT" pitchFamily="34" charset="0"/>
              </a:rPr>
              <a:t>novos</a:t>
            </a:r>
            <a:endParaRPr lang="en-US" sz="1200" dirty="0" smtClean="0">
              <a:latin typeface="AvantGarde Md BT" pitchFamily="34" charset="0"/>
            </a:endParaRPr>
          </a:p>
        </p:txBody>
      </p:sp>
      <p:graphicFrame>
        <p:nvGraphicFramePr>
          <p:cNvPr id="1034" name="Object 10"/>
          <p:cNvGraphicFramePr>
            <a:graphicFrameLocks noChangeAspect="1"/>
          </p:cNvGraphicFramePr>
          <p:nvPr/>
        </p:nvGraphicFramePr>
        <p:xfrm>
          <a:off x="-304800" y="1474342"/>
          <a:ext cx="9525000" cy="4591050"/>
        </p:xfrm>
        <a:graphic>
          <a:graphicData uri="http://schemas.openxmlformats.org/presentationml/2006/ole">
            <p:oleObj spid="_x0000_s2997250" name="Worksheet" r:id="rId4" imgW="11915834" imgH="5200785" progId="Excel.Sheet.8">
              <p:link updateAutomatic="1"/>
            </p:oleObj>
          </a:graphicData>
        </a:graphic>
      </p:graphicFrame>
      <p:sp>
        <p:nvSpPr>
          <p:cNvPr id="10" name="Rounded Rectangular Callout 9"/>
          <p:cNvSpPr/>
          <p:nvPr/>
        </p:nvSpPr>
        <p:spPr>
          <a:xfrm>
            <a:off x="7696200" y="4172867"/>
            <a:ext cx="1066800" cy="609600"/>
          </a:xfrm>
          <a:prstGeom prst="wedgeRoundRectCallout">
            <a:avLst>
              <a:gd name="adj1" fmla="val -25946"/>
              <a:gd name="adj2" fmla="val 105209"/>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4"/>
            <a:r>
              <a:rPr lang="en-US" sz="1100" b="1" dirty="0" smtClean="0">
                <a:solidFill>
                  <a:srgbClr val="FFFFFF"/>
                </a:solidFill>
              </a:rPr>
              <a:t>Bank of Bird-in-Hand (PA)</a:t>
            </a:r>
            <a:endParaRPr lang="en-US" sz="1100" b="1" dirty="0">
              <a:solidFill>
                <a:srgbClr val="FFFFFF"/>
              </a:solidFill>
            </a:endParaRPr>
          </a:p>
        </p:txBody>
      </p:sp>
      <p:sp>
        <p:nvSpPr>
          <p:cNvPr id="11" name="Rounded Rectangular Callout 10"/>
          <p:cNvSpPr/>
          <p:nvPr/>
        </p:nvSpPr>
        <p:spPr>
          <a:xfrm>
            <a:off x="6629400" y="3639467"/>
            <a:ext cx="1066800" cy="609600"/>
          </a:xfrm>
          <a:prstGeom prst="wedgeRoundRectCallout">
            <a:avLst>
              <a:gd name="adj1" fmla="val -22375"/>
              <a:gd name="adj2" fmla="val 195834"/>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4"/>
            <a:r>
              <a:rPr lang="en-US" sz="1100" b="1" dirty="0" smtClean="0">
                <a:solidFill>
                  <a:srgbClr val="FFFFFF"/>
                </a:solidFill>
              </a:rPr>
              <a:t>Start Community Bank (CT)</a:t>
            </a:r>
            <a:endParaRPr lang="en-US" sz="1100" b="1" dirty="0">
              <a:solidFill>
                <a:srgbClr val="FFFFFF"/>
              </a:solidFill>
            </a:endParaRPr>
          </a:p>
        </p:txBody>
      </p:sp>
      <p:sp>
        <p:nvSpPr>
          <p:cNvPr id="13" name="Footer Placeholder 12"/>
          <p:cNvSpPr>
            <a:spLocks noGrp="1"/>
          </p:cNvSpPr>
          <p:nvPr>
            <p:ph type="ftr" sz="quarter" idx="3"/>
          </p:nvPr>
        </p:nvSpPr>
        <p:spPr>
          <a:xfrm>
            <a:off x="5469455" y="6203733"/>
            <a:ext cx="3674545" cy="385684"/>
          </a:xfrm>
        </p:spPr>
        <p:txBody>
          <a:bodyPr/>
          <a:lstStyle/>
          <a:p>
            <a:r>
              <a:rPr lang="en-US" sz="900" i="1" dirty="0" smtClean="0"/>
              <a:t>Nationwide includes NY&amp; NJ</a:t>
            </a:r>
          </a:p>
          <a:p>
            <a:pPr lvl="0"/>
            <a:r>
              <a:rPr lang="fr-FR" sz="900" dirty="0" smtClean="0"/>
              <a:t>Source: SNL Interactive, De novo </a:t>
            </a:r>
            <a:r>
              <a:rPr lang="fr-FR" sz="900" dirty="0" err="1" smtClean="0"/>
              <a:t>Statistics</a:t>
            </a:r>
            <a:endParaRPr lang="en-US" sz="900" i="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24"/>
          <p:cNvSpPr txBox="1">
            <a:spLocks/>
          </p:cNvSpPr>
          <p:nvPr/>
        </p:nvSpPr>
        <p:spPr bwMode="auto">
          <a:xfrm>
            <a:off x="3176588" y="6623050"/>
            <a:ext cx="5354637" cy="234950"/>
          </a:xfrm>
          <a:prstGeom prst="rect">
            <a:avLst/>
          </a:prstGeom>
          <a:noFill/>
          <a:ln>
            <a:miter lim="800000"/>
            <a:headEnd/>
            <a:tailEnd/>
          </a:ln>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vantGarde Bk BT" pitchFamily="34" charset="0"/>
                <a:ea typeface="+mn-ea"/>
                <a:cs typeface="Arial" pitchFamily="34" charset="0"/>
              </a:rPr>
              <a:t>* Please note that effective May 31, 2015, FHLB Seattle merged with FHLB Des Moines. Prior to that there were 12 FHLB districts. </a:t>
            </a:r>
          </a:p>
        </p:txBody>
      </p:sp>
      <p:graphicFrame>
        <p:nvGraphicFramePr>
          <p:cNvPr id="1026" name="Object 2"/>
          <p:cNvGraphicFramePr>
            <a:graphicFrameLocks noChangeAspect="1"/>
          </p:cNvGraphicFramePr>
          <p:nvPr/>
        </p:nvGraphicFramePr>
        <p:xfrm>
          <a:off x="323850" y="1258590"/>
          <a:ext cx="8637588" cy="2576513"/>
        </p:xfrm>
        <a:graphic>
          <a:graphicData uri="http://schemas.openxmlformats.org/presentationml/2006/ole">
            <p:oleObj spid="_x0000_s1289218" name="Worksheet" r:id="rId4" imgW="19859750" imgH="5924524" progId="Excel.Sheet.8">
              <p:link updateAutomatic="1"/>
            </p:oleObj>
          </a:graphicData>
        </a:graphic>
      </p:graphicFrame>
      <p:graphicFrame>
        <p:nvGraphicFramePr>
          <p:cNvPr id="1027" name="Object 3"/>
          <p:cNvGraphicFramePr>
            <a:graphicFrameLocks noChangeAspect="1"/>
          </p:cNvGraphicFramePr>
          <p:nvPr/>
        </p:nvGraphicFramePr>
        <p:xfrm>
          <a:off x="282575" y="4111625"/>
          <a:ext cx="8709025" cy="2408238"/>
        </p:xfrm>
        <a:graphic>
          <a:graphicData uri="http://schemas.openxmlformats.org/presentationml/2006/ole">
            <p:oleObj spid="_x0000_s1289219" name="Worksheet" r:id="rId5" imgW="18668910" imgH="5153076" progId="Excel.Sheet.8">
              <p:link updateAutomatic="1"/>
            </p:oleObj>
          </a:graphicData>
        </a:graphic>
      </p:graphicFrame>
      <p:sp>
        <p:nvSpPr>
          <p:cNvPr id="1028" name="Text Box 4"/>
          <p:cNvSpPr txBox="1">
            <a:spLocks noChangeArrowheads="1"/>
          </p:cNvSpPr>
          <p:nvPr/>
        </p:nvSpPr>
        <p:spPr bwMode="auto">
          <a:xfrm>
            <a:off x="2105025" y="3859213"/>
            <a:ext cx="5086350" cy="313932"/>
          </a:xfrm>
          <a:prstGeom prst="rect">
            <a:avLst/>
          </a:prstGeom>
          <a:noFill/>
          <a:ln w="9525">
            <a:noFill/>
            <a:miter lim="800000"/>
            <a:headEnd/>
            <a:tailEnd/>
          </a:ln>
        </p:spPr>
        <p:txBody>
          <a:bodyPr>
            <a:spAutoFit/>
          </a:bodyPr>
          <a:lstStyle/>
          <a:p>
            <a:pPr algn="ctr" eaLnBrk="0" hangingPunct="0">
              <a:lnSpc>
                <a:spcPct val="90000"/>
              </a:lnSpc>
              <a:spcBef>
                <a:spcPct val="50000"/>
              </a:spcBef>
              <a:buClr>
                <a:srgbClr val="FF0000"/>
              </a:buClr>
            </a:pPr>
            <a:r>
              <a:rPr lang="en-US" sz="1600" dirty="0">
                <a:latin typeface="AvantGarde Md BT" pitchFamily="34" charset="0"/>
              </a:rPr>
              <a:t>Advances Outstanding by Institution Type</a:t>
            </a:r>
          </a:p>
        </p:txBody>
      </p:sp>
      <p:sp>
        <p:nvSpPr>
          <p:cNvPr id="1029" name="Text Box 6"/>
          <p:cNvSpPr txBox="1">
            <a:spLocks noChangeArrowheads="1"/>
          </p:cNvSpPr>
          <p:nvPr/>
        </p:nvSpPr>
        <p:spPr bwMode="auto">
          <a:xfrm>
            <a:off x="2333625" y="1097608"/>
            <a:ext cx="4476750" cy="313932"/>
          </a:xfrm>
          <a:prstGeom prst="rect">
            <a:avLst/>
          </a:prstGeom>
          <a:noFill/>
          <a:ln w="9525">
            <a:noFill/>
            <a:miter lim="800000"/>
            <a:headEnd/>
            <a:tailEnd/>
          </a:ln>
        </p:spPr>
        <p:txBody>
          <a:bodyPr>
            <a:spAutoFit/>
          </a:bodyPr>
          <a:lstStyle/>
          <a:p>
            <a:pPr algn="ctr" eaLnBrk="0" hangingPunct="0">
              <a:lnSpc>
                <a:spcPct val="90000"/>
              </a:lnSpc>
              <a:spcBef>
                <a:spcPct val="50000"/>
              </a:spcBef>
              <a:buClr>
                <a:srgbClr val="FF0000"/>
              </a:buClr>
              <a:buFont typeface="Monotype Sorts" pitchFamily="2" charset="2"/>
              <a:buNone/>
            </a:pPr>
            <a:r>
              <a:rPr lang="en-US" sz="1600" dirty="0">
                <a:latin typeface="AvantGarde Md BT" pitchFamily="34" charset="0"/>
              </a:rPr>
              <a:t>Composition by Members</a:t>
            </a:r>
          </a:p>
        </p:txBody>
      </p:sp>
      <p:sp>
        <p:nvSpPr>
          <p:cNvPr id="1030" name="Rectangle 7"/>
          <p:cNvSpPr>
            <a:spLocks noGrp="1" noChangeArrowheads="1"/>
          </p:cNvSpPr>
          <p:nvPr>
            <p:ph type="title"/>
          </p:nvPr>
        </p:nvSpPr>
        <p:spPr/>
        <p:txBody>
          <a:bodyPr/>
          <a:lstStyle/>
          <a:p>
            <a:pPr>
              <a:lnSpc>
                <a:spcPct val="85000"/>
              </a:lnSpc>
            </a:pPr>
            <a:r>
              <a:rPr lang="en-US" dirty="0" err="1" smtClean="0"/>
              <a:t>FHLBank</a:t>
            </a:r>
            <a:r>
              <a:rPr lang="en-US" dirty="0" smtClean="0"/>
              <a:t> System Comparison</a:t>
            </a:r>
            <a:endParaRPr lang="en-US" dirty="0" smtClean="0">
              <a:solidFill>
                <a:srgbClr val="FF0000"/>
              </a:solidFill>
            </a:endParaRPr>
          </a:p>
        </p:txBody>
      </p:sp>
      <p:sp>
        <p:nvSpPr>
          <p:cNvPr id="1031" name="Footer Placeholder 24"/>
          <p:cNvSpPr>
            <a:spLocks noGrp="1"/>
          </p:cNvSpPr>
          <p:nvPr>
            <p:ph type="ftr" sz="quarter" idx="4294967295"/>
          </p:nvPr>
        </p:nvSpPr>
        <p:spPr bwMode="auto">
          <a:xfrm>
            <a:off x="5553635" y="6279777"/>
            <a:ext cx="3414153" cy="201706"/>
          </a:xfrm>
          <a:prstGeom prst="rect">
            <a:avLst/>
          </a:prstGeom>
          <a:noFill/>
          <a:ln>
            <a:miter lim="800000"/>
            <a:headEnd/>
            <a:tailEnd/>
          </a:ln>
        </p:spPr>
        <p:txBody>
          <a:bodyPr wrap="square" numCol="1" anchorCtr="0" compatLnSpc="1">
            <a:prstTxWarp prst="textNoShape">
              <a:avLst/>
            </a:prstTxWarp>
          </a:bodyPr>
          <a:lstStyle/>
          <a:p>
            <a:r>
              <a:rPr lang="en-US" dirty="0" smtClean="0">
                <a:solidFill>
                  <a:srgbClr val="000000"/>
                </a:solidFill>
              </a:rPr>
              <a:t>Source: </a:t>
            </a:r>
            <a:r>
              <a:rPr lang="en-US" dirty="0" err="1" smtClean="0">
                <a:solidFill>
                  <a:srgbClr val="000000"/>
                </a:solidFill>
              </a:rPr>
              <a:t>FHLBanks</a:t>
            </a:r>
            <a:r>
              <a:rPr lang="en-US" dirty="0" smtClean="0">
                <a:solidFill>
                  <a:srgbClr val="000000"/>
                </a:solidFill>
              </a:rPr>
              <a:t>’ Office of Finance Q3 2015</a:t>
            </a:r>
          </a:p>
        </p:txBody>
      </p:sp>
      <p:sp>
        <p:nvSpPr>
          <p:cNvPr id="1034" name="Text Box 9"/>
          <p:cNvSpPr txBox="1">
            <a:spLocks noChangeArrowheads="1"/>
          </p:cNvSpPr>
          <p:nvPr/>
        </p:nvSpPr>
        <p:spPr bwMode="auto">
          <a:xfrm rot="-5400000">
            <a:off x="-781844" y="4979194"/>
            <a:ext cx="1944688" cy="228600"/>
          </a:xfrm>
          <a:prstGeom prst="rect">
            <a:avLst/>
          </a:prstGeom>
          <a:noFill/>
          <a:ln w="9525">
            <a:noFill/>
            <a:miter lim="800000"/>
            <a:headEnd/>
            <a:tailEnd/>
          </a:ln>
        </p:spPr>
        <p:txBody>
          <a:bodyPr>
            <a:spAutoFit/>
          </a:bodyPr>
          <a:lstStyle/>
          <a:p>
            <a:pPr algn="ctr">
              <a:spcBef>
                <a:spcPct val="50000"/>
              </a:spcBef>
            </a:pPr>
            <a:r>
              <a:rPr lang="en-US" sz="900" b="1" dirty="0">
                <a:solidFill>
                  <a:srgbClr val="000000"/>
                </a:solidFill>
                <a:latin typeface="Arial" pitchFamily="34" charset="0"/>
                <a:cs typeface="Arial" pitchFamily="34" charset="0"/>
              </a:rPr>
              <a:t>$ MILLIONS</a:t>
            </a:r>
          </a:p>
        </p:txBody>
      </p:sp>
      <p:sp>
        <p:nvSpPr>
          <p:cNvPr id="10" name="Rectangle 9"/>
          <p:cNvSpPr/>
          <p:nvPr/>
        </p:nvSpPr>
        <p:spPr>
          <a:xfrm>
            <a:off x="7516813" y="2715915"/>
            <a:ext cx="403225" cy="108902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 name="Rectangle 10"/>
          <p:cNvSpPr/>
          <p:nvPr/>
        </p:nvSpPr>
        <p:spPr>
          <a:xfrm>
            <a:off x="1044314" y="4178538"/>
            <a:ext cx="403225" cy="214947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 </a:t>
            </a:r>
          </a:p>
        </p:txBody>
      </p:sp>
      <p:sp>
        <p:nvSpPr>
          <p:cNvPr id="1037" name="Text Box 9"/>
          <p:cNvSpPr txBox="1">
            <a:spLocks noChangeArrowheads="1"/>
          </p:cNvSpPr>
          <p:nvPr/>
        </p:nvSpPr>
        <p:spPr bwMode="auto">
          <a:xfrm rot="-5400000">
            <a:off x="-781844" y="2345611"/>
            <a:ext cx="1944688" cy="228600"/>
          </a:xfrm>
          <a:prstGeom prst="rect">
            <a:avLst/>
          </a:prstGeom>
          <a:noFill/>
          <a:ln w="9525">
            <a:noFill/>
            <a:miter lim="800000"/>
            <a:headEnd/>
            <a:tailEnd/>
          </a:ln>
        </p:spPr>
        <p:txBody>
          <a:bodyPr>
            <a:spAutoFit/>
          </a:bodyPr>
          <a:lstStyle/>
          <a:p>
            <a:pPr algn="ctr">
              <a:spcBef>
                <a:spcPct val="50000"/>
              </a:spcBef>
            </a:pPr>
            <a:r>
              <a:rPr lang="en-US" sz="900" b="1" dirty="0">
                <a:solidFill>
                  <a:srgbClr val="000000"/>
                </a:solidFill>
                <a:latin typeface="Arial" pitchFamily="34" charset="0"/>
                <a:cs typeface="Arial" pitchFamily="34" charset="0"/>
              </a:rPr>
              <a:t># OF </a:t>
            </a:r>
            <a:r>
              <a:rPr lang="en-US" sz="900" b="1" dirty="0" smtClean="0">
                <a:solidFill>
                  <a:srgbClr val="000000"/>
                </a:solidFill>
                <a:latin typeface="Arial" pitchFamily="34" charset="0"/>
                <a:cs typeface="Arial" pitchFamily="34" charset="0"/>
              </a:rPr>
              <a:t>MEMBERS</a:t>
            </a:r>
            <a:endParaRPr lang="en-US" sz="900" b="1" dirty="0">
              <a:solidFill>
                <a:srgbClr val="000000"/>
              </a:solidFill>
              <a:latin typeface="Arial" pitchFamily="34" charset="0"/>
              <a:cs typeface="Arial" pitchFamily="34" charset="0"/>
            </a:endParaRPr>
          </a:p>
        </p:txBody>
      </p:sp>
      <p:sp>
        <p:nvSpPr>
          <p:cNvPr id="13" name="Slide Number Placeholder 12"/>
          <p:cNvSpPr>
            <a:spLocks noGrp="1"/>
          </p:cNvSpPr>
          <p:nvPr>
            <p:ph type="sldNum" sz="quarter" idx="4"/>
          </p:nvPr>
        </p:nvSpPr>
        <p:spPr/>
        <p:txBody>
          <a:bodyPr/>
          <a:lstStyle/>
          <a:p>
            <a:pPr marL="0" indent="0"/>
            <a:fld id="{465B78C3-6752-4576-9CFA-2917C24B55FA}" type="slidenum">
              <a:rPr lang="en-US" smtClean="0"/>
              <a:pPr marL="0" indent="0"/>
              <a:t>9</a:t>
            </a:fld>
            <a:endParaRPr lang="en-US" dirty="0"/>
          </a:p>
        </p:txBody>
      </p:sp>
    </p:spTree>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IO_MST_COLOR_1" val="0,0,0,Dark 1"/>
  <p:tag name="MIO_MST_COLOR_2" val="255,255,255,Light 1"/>
  <p:tag name="MIO_MST_COLOR_3" val="0,48,94,Dark 2"/>
  <p:tag name="MIO_MST_COLOR_4" val="238,236,225,Light 2"/>
  <p:tag name="MIO_MST_COLOR_5" val="0,48,94,Accent 1"/>
  <p:tag name="MIO_MST_COLOR_6" val="0,155,218,Accent 2"/>
  <p:tag name="MIO_MST_COLOR_7" val="41,103,28,Accent 3"/>
  <p:tag name="MIO_MST_COLOR_8" val="0,97,105,Accent 4"/>
  <p:tag name="MIO_MST_COLOR_9" val="102,124,130,Accent 5"/>
  <p:tag name="MIO_MST_COLOR_10" val="181,130,29,Accent 6"/>
  <p:tag name="MIO_MST_COLOR_11" val="6,69,173,"/>
  <p:tag name="MIO_MST_COLOR_12" val="119,15,25,"/>
  <p:tag name="MIO_PRESI_FIRST_SLIDENUMBER" val="1"/>
  <p:tag name="MIO_HDS" val="True"/>
  <p:tag name="MIO_EK" val="942"/>
  <p:tag name="MIO_UPDATE" val="True"/>
  <p:tag name="MIO_VERSION" val="10.04.2015 12:17:28"/>
  <p:tag name="MIO_DBID" val="1E167041-0322-4AF7-A71F-FCDAEF260CCC"/>
  <p:tag name="MIO_LASTDOWNLOADED" val="28.09.2015 12:05:20"/>
  <p:tag name="MIO_OBJECTNAME" val="Master FHLBNY"/>
  <p:tag name="MIO_LASTEDITORNAME" val="Michael Caballes"/>
</p:tagLst>
</file>

<file path=ppt/tags/tag2.xml><?xml version="1.0" encoding="utf-8"?>
<p:tagLst xmlns:a="http://schemas.openxmlformats.org/drawingml/2006/main" xmlns:r="http://schemas.openxmlformats.org/officeDocument/2006/relationships" xmlns:p="http://schemas.openxmlformats.org/presentationml/2006/main">
  <p:tag name="MIO_GUID" val="ffc4a58e-c6f0-4163-b67b-aff2caebc249"/>
  <p:tag name="MIO_EK" val="940"/>
  <p:tag name="MIO_UPDATE" val="True"/>
  <p:tag name="MIO_VERSION" val="20.01.2015 13:53:54"/>
  <p:tag name="MIO_DBID" val="1E167041-0322-4AF7-A71F-FCDAEF260CCC"/>
  <p:tag name="MIO_LASTDOWNLOADED" val="20.01.2015 13:53:55"/>
  <p:tag name="MIO_OBJECTNAME" val="FHLBanks Number of Members"/>
  <p:tag name="MIO_LASTEDITORNAME" val="Michael Caballes"/>
  <p:tag name="MIO_EK_DESIGN" val="-1"/>
  <p:tag name="MIO_VERSION_DESIGN" val="01.01.0001 00:00:00"/>
</p:tagLst>
</file>

<file path=ppt/tags/tag3.xml><?xml version="1.0" encoding="utf-8"?>
<p:tagLst xmlns:a="http://schemas.openxmlformats.org/drawingml/2006/main" xmlns:r="http://schemas.openxmlformats.org/officeDocument/2006/relationships" xmlns:p="http://schemas.openxmlformats.org/presentationml/2006/main">
  <p:tag name="MIO_GUID" val="716ebf3a-5c89-4735-a02c-db8a68460655"/>
  <p:tag name="MIO_EK" val="726"/>
  <p:tag name="MIO_UPDATE" val="True"/>
  <p:tag name="MIO_VERSION" val="20.05.2014 16:15:47"/>
  <p:tag name="MIO_DBID" val="1E167041-0322-4AF7-A71F-FCDAEF260CCC"/>
  <p:tag name="MIO_LASTDOWNLOADED" val="17.07.2014 12:06:10"/>
  <p:tag name="MIO_OBJECTNAME" val="Strong Presence in Capital Markets"/>
  <p:tag name="MIO_LASTEDITORNAME" val="Michael Caballes"/>
  <p:tag name="MIO_EK_DESIGN" val="-1"/>
  <p:tag name="MIO_VERSION_DESIGN" val="01.01.0001 00:00:00"/>
</p:tagLst>
</file>

<file path=ppt/theme/theme1.xml><?xml version="1.0" encoding="utf-8"?>
<a:theme xmlns:a="http://schemas.openxmlformats.org/drawingml/2006/main" name="PPT_Theme">
  <a:themeElements>
    <a:clrScheme name="FHLBNY New Branding">
      <a:dk1>
        <a:srgbClr val="000000"/>
      </a:dk1>
      <a:lt1>
        <a:srgbClr val="FFFFFF"/>
      </a:lt1>
      <a:dk2>
        <a:srgbClr val="00305E"/>
      </a:dk2>
      <a:lt2>
        <a:srgbClr val="EEECE1"/>
      </a:lt2>
      <a:accent1>
        <a:srgbClr val="00305E"/>
      </a:accent1>
      <a:accent2>
        <a:srgbClr val="009BDA"/>
      </a:accent2>
      <a:accent3>
        <a:srgbClr val="29671C"/>
      </a:accent3>
      <a:accent4>
        <a:srgbClr val="006169"/>
      </a:accent4>
      <a:accent5>
        <a:srgbClr val="667C82"/>
      </a:accent5>
      <a:accent6>
        <a:srgbClr val="B5821D"/>
      </a:accent6>
      <a:hlink>
        <a:srgbClr val="0645AD"/>
      </a:hlink>
      <a:folHlink>
        <a:srgbClr val="770F19"/>
      </a:folHlink>
    </a:clrScheme>
    <a:fontScheme name="FHLBNY New Branding Font">
      <a:majorFont>
        <a:latin typeface="AvantGarde Bk BT"/>
        <a:ea typeface=""/>
        <a:cs typeface=""/>
      </a:majorFont>
      <a:minorFont>
        <a:latin typeface="AvantGarde Bk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HLBNY New Branding">
    <a:dk1>
      <a:srgbClr val="000000"/>
    </a:dk1>
    <a:lt1>
      <a:srgbClr val="FFFFFF"/>
    </a:lt1>
    <a:dk2>
      <a:srgbClr val="00305E"/>
    </a:dk2>
    <a:lt2>
      <a:srgbClr val="EEECE1"/>
    </a:lt2>
    <a:accent1>
      <a:srgbClr val="00305E"/>
    </a:accent1>
    <a:accent2>
      <a:srgbClr val="009BDA"/>
    </a:accent2>
    <a:accent3>
      <a:srgbClr val="29671C"/>
    </a:accent3>
    <a:accent4>
      <a:srgbClr val="006169"/>
    </a:accent4>
    <a:accent5>
      <a:srgbClr val="667C82"/>
    </a:accent5>
    <a:accent6>
      <a:srgbClr val="B5821D"/>
    </a:accent6>
    <a:hlink>
      <a:srgbClr val="0645AD"/>
    </a:hlink>
    <a:folHlink>
      <a:srgbClr val="770F19"/>
    </a:folHlink>
  </a:clrScheme>
</a:themeOverride>
</file>

<file path=ppt/theme/themeOverride2.xml><?xml version="1.0" encoding="utf-8"?>
<a:themeOverride xmlns:a="http://schemas.openxmlformats.org/drawingml/2006/main">
  <a:clrScheme name="FHLBNY New Branding">
    <a:dk1>
      <a:srgbClr val="000000"/>
    </a:dk1>
    <a:lt1>
      <a:srgbClr val="FFFFFF"/>
    </a:lt1>
    <a:dk2>
      <a:srgbClr val="00305E"/>
    </a:dk2>
    <a:lt2>
      <a:srgbClr val="EEECE1"/>
    </a:lt2>
    <a:accent1>
      <a:srgbClr val="00305E"/>
    </a:accent1>
    <a:accent2>
      <a:srgbClr val="009BDA"/>
    </a:accent2>
    <a:accent3>
      <a:srgbClr val="29671C"/>
    </a:accent3>
    <a:accent4>
      <a:srgbClr val="006169"/>
    </a:accent4>
    <a:accent5>
      <a:srgbClr val="667C82"/>
    </a:accent5>
    <a:accent6>
      <a:srgbClr val="B5821D"/>
    </a:accent6>
    <a:hlink>
      <a:srgbClr val="0645AD"/>
    </a:hlink>
    <a:folHlink>
      <a:srgbClr val="770F19"/>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FHLBNY New Branding">
    <a:dk1>
      <a:srgbClr val="000000"/>
    </a:dk1>
    <a:lt1>
      <a:srgbClr val="FFFFFF"/>
    </a:lt1>
    <a:dk2>
      <a:srgbClr val="00305E"/>
    </a:dk2>
    <a:lt2>
      <a:srgbClr val="EEECE1"/>
    </a:lt2>
    <a:accent1>
      <a:srgbClr val="00305E"/>
    </a:accent1>
    <a:accent2>
      <a:srgbClr val="009BDA"/>
    </a:accent2>
    <a:accent3>
      <a:srgbClr val="29671C"/>
    </a:accent3>
    <a:accent4>
      <a:srgbClr val="006169"/>
    </a:accent4>
    <a:accent5>
      <a:srgbClr val="667C82"/>
    </a:accent5>
    <a:accent6>
      <a:srgbClr val="B5821D"/>
    </a:accent6>
    <a:hlink>
      <a:srgbClr val="0645AD"/>
    </a:hlink>
    <a:folHlink>
      <a:srgbClr val="770F19"/>
    </a:folHlink>
  </a:clrScheme>
  <a:fontScheme name="FHLBNY New Branding Font">
    <a:majorFont>
      <a:latin typeface="AvantGarde Bk BT"/>
      <a:ea typeface=""/>
      <a:cs typeface=""/>
    </a:majorFont>
    <a:minorFont>
      <a:latin typeface="AvantGarde Bk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FHLBNY New Branding">
    <a:dk1>
      <a:srgbClr val="000000"/>
    </a:dk1>
    <a:lt1>
      <a:srgbClr val="FFFFFF"/>
    </a:lt1>
    <a:dk2>
      <a:srgbClr val="00305E"/>
    </a:dk2>
    <a:lt2>
      <a:srgbClr val="EEECE1"/>
    </a:lt2>
    <a:accent1>
      <a:srgbClr val="00305E"/>
    </a:accent1>
    <a:accent2>
      <a:srgbClr val="009BDA"/>
    </a:accent2>
    <a:accent3>
      <a:srgbClr val="29671C"/>
    </a:accent3>
    <a:accent4>
      <a:srgbClr val="006169"/>
    </a:accent4>
    <a:accent5>
      <a:srgbClr val="667C82"/>
    </a:accent5>
    <a:accent6>
      <a:srgbClr val="B5821D"/>
    </a:accent6>
    <a:hlink>
      <a:srgbClr val="0645AD"/>
    </a:hlink>
    <a:folHlink>
      <a:srgbClr val="770F19"/>
    </a:folHlink>
  </a:clrScheme>
</a:themeOverride>
</file>

<file path=docProps/app.xml><?xml version="1.0" encoding="utf-8"?>
<Properties xmlns="http://schemas.openxmlformats.org/officeDocument/2006/extended-properties" xmlns:vt="http://schemas.openxmlformats.org/officeDocument/2006/docPropsVTypes">
  <TotalTime>5225</TotalTime>
  <Words>5291</Words>
  <Application>Microsoft Office PowerPoint</Application>
  <PresentationFormat>On-screen Show (4:3)</PresentationFormat>
  <Paragraphs>1105</Paragraphs>
  <Slides>56</Slides>
  <Notes>25</Notes>
  <HiddenSlides>0</HiddenSlides>
  <MMClips>0</MMClips>
  <ScaleCrop>false</ScaleCrop>
  <HeadingPairs>
    <vt:vector size="10" baseType="variant">
      <vt:variant>
        <vt:lpstr>Fonts Used</vt:lpstr>
      </vt:variant>
      <vt:variant>
        <vt:i4>8</vt:i4>
      </vt:variant>
      <vt:variant>
        <vt:lpstr>Theme</vt:lpstr>
      </vt:variant>
      <vt:variant>
        <vt:i4>1</vt:i4>
      </vt:variant>
      <vt:variant>
        <vt:lpstr>Links</vt:lpstr>
      </vt:variant>
      <vt:variant>
        <vt:i4>28</vt:i4>
      </vt:variant>
      <vt:variant>
        <vt:lpstr>Embedded OLE Servers</vt:lpstr>
      </vt:variant>
      <vt:variant>
        <vt:i4>1</vt:i4>
      </vt:variant>
      <vt:variant>
        <vt:lpstr>Slide Titles</vt:lpstr>
      </vt:variant>
      <vt:variant>
        <vt:i4>56</vt:i4>
      </vt:variant>
    </vt:vector>
  </HeadingPairs>
  <TitlesOfParts>
    <vt:vector size="94" baseType="lpstr">
      <vt:lpstr>Arial</vt:lpstr>
      <vt:lpstr>AvantGarde Bk BT</vt:lpstr>
      <vt:lpstr>AvantGarde Md BT</vt:lpstr>
      <vt:lpstr>Monotype Sorts</vt:lpstr>
      <vt:lpstr>Times New Roman</vt:lpstr>
      <vt:lpstr>MS PGothic</vt:lpstr>
      <vt:lpstr>Calibri</vt:lpstr>
      <vt:lpstr>Arial Narrow</vt:lpstr>
      <vt:lpstr>PPT_Theme</vt:lpstr>
      <vt:lpstr>\\Nts-filesp1\Groups\Marketing and Sales\Marketing\2 Market Research\2 Market Research\Special Projects\HLB System charts\Presentations charts\SystemMembership.xls!Blue_shaded charts![SystemMembership.xls]Blue_shaded charts Chart 2</vt:lpstr>
      <vt:lpstr>\\Nts-filesp1\Groups\Marketing and Sales\Marketing\2 Market Research\2 Market Research\Special Projects\HLB System charts\Presentations charts\SystemMembership (JB September 2014).xlsx!Blue_shaded charts![SystemMembership (JB September 2014).xlsx]Blue_shaded charts hrihf</vt:lpstr>
      <vt:lpstr>\\Nts-filesp1\Groups\Marketing and Sales\Marketing\2 Market Research\2 Market Research\Special Projects\HLB System charts\Presentations charts\SystemMembership (JB September 2014).xlsx!Sheet1![SystemMembership (JB September 2014).xlsx]Sheet1 Chart 1B</vt:lpstr>
      <vt:lpstr>\\Nts-filesp1\Groups\Marketing and Sales\Marketing\2 Market Research\2 Market Research\Special Projects\HLB System charts\HLB system data\2008Q4Tables.xls!Table 3![2008Q4Tables.xls]Table 3 Chart 1</vt:lpstr>
      <vt:lpstr>\\Nts-filesp1\Groups\Marketing and Sales\Marketing\3 Business Development\3 Business Development\Bus Dev Support Data\New Banks\Start up Banks\De novo activity.xls!New de novo activity![De novo activity.xls]New de novo activity asdfawerx g</vt:lpstr>
      <vt:lpstr>\\Nts-filesp1\Groups\Marketing and Sales\Marketing\2 Market Research\2 Market Research\Special Projects\HLB System charts\Presentations charts\Member Composition Chart.xlsx!Draft Charts - Do not touch![Member Composition Chart.xlsx]Draft Charts - Do not touch Chart 3</vt:lpstr>
      <vt:lpstr>\\Nts-filesp1\Groups\Marketing and Sales\Marketing\2 Market Research\2 Market Research\Special Projects\HLB System charts\Presentations charts\Member Composition Chart.xlsx!Draft Charts - Do not touch![Member Composition Chart.xlsx]Draft Charts - Do not touch Chart 4</vt:lpstr>
      <vt:lpstr>\\Nts-filesp1\Groups\Marketing and Sales\Sales\Liquidity Presentation\New Liquidity Presentation Excel Files\Systemwide Advances.xls!1991-MTD![Systemwide Advances.xls]1991-MTD slim</vt:lpstr>
      <vt:lpstr>\\NTS-FILESP1\1BANK\CustInfo\Presentations\Prospect_Orientation_Charts\Advances Outstanding_MasterFile.xls!Advance Trends![Advances Outstanding_MasterFile.xls]Advance Trends Chart 12-1</vt:lpstr>
      <vt:lpstr>\\Nts-filesp1\Groups\Marketing and Sales\Marketing\3 Business Development\3 Business Development\Bus Dev Support Data\FHLB System_Presentations charts\DebtOutstanding.xls!GSE Debt Outstanding![DebtOutstanding.xls]GSE Debt Outstanding Chart 3</vt:lpstr>
      <vt:lpstr>\\Nts-filesp1\Groups\Marketing and Sales\Marketing\3 Business Development\3 Business Development\Bus Dev Support Data\FHLB System_Presentations charts\DebtOutstanding.xls!GSE Debt Outstanding![DebtOutstanding.xls]GSE Debt Outstanding Chart 3-1</vt:lpstr>
      <vt:lpstr>\\Nts-filesp1\Groups\Marketing and Sales\Marketing\3 Business Development\3 Business Development\Bus Dev Support Data\FHLB System_Presentations charts\Issaunce Spreads - Basis updatev2.xlsx!COF vs. T (data)![Issaunce Spreads - Basis updatev2.xlsx]COF vs. T (data) Vertical-1</vt:lpstr>
      <vt:lpstr>\\Nts-filesp1\Groups\Marketing and Sales\Marketing\3 Business Development\3 Business Development\Bus Dev Support Data\FHLB System_Presentations charts\Issaunce Spreads - Basis update.xls!COF-LIB  Shape![Issaunce Spreads - Basis update.xls]COF-LIB  Shape thinned out223232323232321212356B</vt:lpstr>
      <vt:lpstr>\\datadomain\BUS_DEV\Presentations\AdamsPresentations\Y_2014\8_7_14_NJCU_StockholdersMeeting_GolfOuting\FixedRateAdvances_Historic.xlsx!Chart![FixedRateAdvances_Historic.xlsx]Chart Landscape</vt:lpstr>
      <vt:lpstr>\\Nts-filesp1\Groups\Marketing and Sales\Marketing\3 Business Development\3 Business Development\Bus Dev Support Data\Special Projects\Extension charts\2013\Advance rates comparison.XLS!Extension Cost![Advance rates comparison.XLS]Extension Cost LandscapeB</vt:lpstr>
      <vt:lpstr>\\NTS-FILESP1\Groups\Marketing and Sales\Marketing\3 Business Development\3 Business Development\Business Development Reports\Advance Curves\Archive\FHLBNY_Adv_curve_presentation.xls!Chart![FHLBNY_Adv_curve_presentation.xls]Chart Rates-Super Tuesd2ayB</vt:lpstr>
      <vt:lpstr>\\Nts-filesp1\Groups\Marketing and Sales\Marketing\3 Business Development\3 Business Development\Business Development Reports\Funding Gap\Funding Gap_Linked Master chart.xlsx!Funding Gap Summary II![Funding Gap_Linked Master chart.xlsx]Funding Gap Summary II Chart 5b</vt:lpstr>
      <vt:lpstr>\\Nts-filesp1\Groups\Marketing and Sales\Marketing\3 Business Development\3 Business Development\Bus Dev Support Data\Member Financial Review\2015\Membersloansgrowth_YoY_ Qtr-end 2012 - 3Q15.xlsx!Banks loan growth![Membersloansgrowth_YoY_ Qtr-end 2012 - 3Q15.xlsx]Banks loan growth Chart 1</vt:lpstr>
      <vt:lpstr>\\Nts-filesp1\Groups\Marketing and Sales\Marketing\3 Business Development\3 Business Development\Bus Dev Support Data\Member Financial Review\2015\Membersloansgrowth_YoY_ Qtr-end 2012 - 3Q15.xlsx!Banks by type loans![Membersloansgrowth_YoY_ Qtr-end 2012 - 3Q15.xlsx]Banks by type loans Chart 5</vt:lpstr>
      <vt:lpstr>\\Nts-filesp1\Groups\Marketing and Sales\Marketing\3 Business Development\3 Business Development\BOD\Reports for Board Book\FHLBNY Advances Outstanding\FHLBNY_AdvancesOutstanding_NEW.xls!All Members Only![FHLBNY_AdvancesOutstanding_NEW.xls]All Members Only Chart 21.2C</vt:lpstr>
      <vt:lpstr>\\Nts-filesp1\Groups\Marketing and Sales\Marketing\3 Business Development\3 Business Development\Bus Dev Support Data\Advance Issued_Still Outstanding\Archive\Advances Issued &amp; Still Outstanding_NEW.xls!Presentation_slide![Advances Issued &amp; Still Outstanding_NEW.xls]Presentation_slide Chart 1presentation</vt:lpstr>
      <vt:lpstr>\\Nts-filesp1\Groups\Marketing and Sales\Marketing\3 Business Development\3 Business Development\Bus Dev Support Data\Advances Outstanding by Region\2015\Advances_Outstanding_by_Institution_Type_Month_End_09-30-15_v2.xls!By Type Institution![Advances_Outstanding_by_Institution_Type_Month_End_09-30-15_v2.xls]By Type Institution Chart 4</vt:lpstr>
      <vt:lpstr>\\NTS-FILESP1\Groups\Marketing and Sales\Marketing\3 Business Development\3 Business Development\Business Development Reports\Advances Outstanding Bar Chart\Archive\CHARTAdvancesOutstandingByTypeBarandLine.xlsx!Presentation slide![CHARTAdvancesOutstandingByTypeBarandLine.xlsx]Presentation slide Chart 24b</vt:lpstr>
      <vt:lpstr>???</vt:lpstr>
      <vt:lpstr>\\datadomain\BUS_DEV\Presentations\AdamsPresentations\Y_2015\10_26_15_HarvardClub_NYStockholdersMeeting\CI Trends_NEW.xls!Total CI DAB![CI Trends_NEW.xls]Total CI DAB Chart 1-1</vt:lpstr>
      <vt:lpstr>\\NTS-FILESP1\1BANK\CustInfo\Presentations\Prospect_Orientation_Charts\LIBOR_FF_DividendTemplate.XLS!Dividend Comparison (2)![LIBOR_FF_DividendTemplate.XLS]Dividend Comparison (2) Chart 1</vt:lpstr>
      <vt:lpstr>\\Nts-filesp1\Groups\Marketing and Sales\Marketing\3 Business Development\3 Business Development\Bus Dev Support Data\ALMC meeting notes\ALMC Super Tuesday Reports\2015\Copy of Institutions on Watch List Trend4Q14.xlsx!Banks![Copy of Institutions on Watch List Trend4Q14.xlsx]Banks Chart 2</vt:lpstr>
      <vt:lpstr>\\Nts-filesp1\Groups\Marketing and Sales\Marketing\3 Business Development\3 Business Development\Bus Dev Support Data\Special Projects\Mis\Credit Trends From Peter.xlsx!Adam FHLBNY Credit Rating Trend![Credit Trends From Peter.xlsx]Adam FHLBNY Credit Rating Trend Chart 1</vt:lpstr>
      <vt:lpstr>Chart</vt:lpstr>
      <vt:lpstr>The Federal Home Loan Bank System… …and its Role in Preparing the Banking Sector for Rising Rates</vt:lpstr>
      <vt:lpstr>Today’s Topic “Bank”</vt:lpstr>
      <vt:lpstr>Federal Home Loan Bank System</vt:lpstr>
      <vt:lpstr>The Federal Home Loan Bank System</vt:lpstr>
      <vt:lpstr>FHLBanks Number of Members</vt:lpstr>
      <vt:lpstr>FHLBanks: Membership Changes</vt:lpstr>
      <vt:lpstr>Consolidation in the Banking Industry</vt:lpstr>
      <vt:lpstr>Startup Banks Have Been Non-Existent  1992 – YTD 2015</vt:lpstr>
      <vt:lpstr>FHLBank System Comparison</vt:lpstr>
      <vt:lpstr>Federal Home Loan Bank Advances</vt:lpstr>
      <vt:lpstr>Core Mission Assets Continues to Be a Focal Point With the FHFA</vt:lpstr>
      <vt:lpstr>Debt issuance program</vt:lpstr>
      <vt:lpstr>U.S. Based “AAA” Rated Institutions</vt:lpstr>
      <vt:lpstr>Strong Presence in Capital Markets</vt:lpstr>
      <vt:lpstr>Total Debt Outstanding</vt:lpstr>
      <vt:lpstr>FHLBank Bond Issuance</vt:lpstr>
      <vt:lpstr>FHLBank Bond Issuance</vt:lpstr>
      <vt:lpstr>Advance Rates</vt:lpstr>
      <vt:lpstr>FHLBNY Advances Special Offering</vt:lpstr>
      <vt:lpstr>Member balance sheet trends</vt:lpstr>
      <vt:lpstr> Funding Gap Analysis: 2001- 3Q2015 Top 35 Borrowers &amp; All Other Borrowers</vt:lpstr>
      <vt:lpstr>Industry-Wide, C&amp;I, CRE, and Multifamily  Represent a Larger Share of Assets Versus Ten Years Ago</vt:lpstr>
      <vt:lpstr>Federal Agencies/GSEs Have Played an Increasingly Significantly Role in the Residential Mortgage Market (61% of $9.9TR as of Q22015)</vt:lpstr>
      <vt:lpstr>Members’ Loan Growth</vt:lpstr>
      <vt:lpstr>Bank Lending Teams</vt:lpstr>
      <vt:lpstr>Consider Partnering  With Your Local Real Estate Agents</vt:lpstr>
      <vt:lpstr>Crowdfunding</vt:lpstr>
      <vt:lpstr>Crowdfunding Has Exploded!</vt:lpstr>
      <vt:lpstr>Member Borrowing trends</vt:lpstr>
      <vt:lpstr>FHLBNY’s Mission</vt:lpstr>
      <vt:lpstr>Advance Trends</vt:lpstr>
      <vt:lpstr>Advances Outstanding by Type: Our Advance Book is Becoming More Diverse</vt:lpstr>
      <vt:lpstr>What is Driving Members’ Need to Borrow?</vt:lpstr>
      <vt:lpstr>How Members Use Advances to Fund Their Balance Sheet </vt:lpstr>
      <vt:lpstr>Prefunding Branch Development </vt:lpstr>
      <vt:lpstr>Credit Products</vt:lpstr>
      <vt:lpstr>Fixed-Rate Advance With a LIBOR Cap</vt:lpstr>
      <vt:lpstr>Example: 5 Year Fixed-Rate With Cap 1x Multiplier</vt:lpstr>
      <vt:lpstr>The Callable Advance</vt:lpstr>
      <vt:lpstr>Community Development Programs</vt:lpstr>
      <vt:lpstr>Eligible Uses of Community Lending Program Funds </vt:lpstr>
      <vt:lpstr>Our Dividends Have Been Reliable and  Exceeded Market Reference Rates</vt:lpstr>
      <vt:lpstr>FHLBNY Dividend Returns Have Also Consistently  Exceeded Those of Other FHLBanks</vt:lpstr>
      <vt:lpstr>Cautions &amp; considerations</vt:lpstr>
      <vt:lpstr>In General, Members Prefer to Maintain  Higher Advance Capacity Levels</vt:lpstr>
      <vt:lpstr>FHLBNY Eligible Collateral</vt:lpstr>
      <vt:lpstr>Reduction in the Number of Members on the Watchlist Points to Improving Financial Health</vt:lpstr>
      <vt:lpstr>FHLBNY Banks’ Credit Rating Trend (1Q2010 – 3Q2015)</vt:lpstr>
      <vt:lpstr>Lending Considerations</vt:lpstr>
      <vt:lpstr>Housing and Community Lending</vt:lpstr>
      <vt:lpstr>The Affordable Housing Program </vt:lpstr>
      <vt:lpstr>First Home Clubsm Overview </vt:lpstr>
      <vt:lpstr>Mortgage Partnership Finance® Program</vt:lpstr>
      <vt:lpstr>Continuous Educational Outreach Initiatives</vt:lpstr>
      <vt:lpstr>Slide 55</vt:lpstr>
      <vt:lpstr>Adam Goldstein</vt:lpstr>
    </vt:vector>
  </TitlesOfParts>
  <Company>Federal Home Loan Bank of New York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Kent Do</dc:creator>
  <cp:lastModifiedBy>caballem</cp:lastModifiedBy>
  <cp:revision>345</cp:revision>
  <dcterms:created xsi:type="dcterms:W3CDTF">2015-04-10T16:17:28Z</dcterms:created>
  <dcterms:modified xsi:type="dcterms:W3CDTF">2015-11-30T22:37:14Z</dcterms:modified>
</cp:coreProperties>
</file>