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7" r:id="rId4"/>
    <p:sldId id="260" r:id="rId5"/>
    <p:sldId id="263" r:id="rId6"/>
    <p:sldId id="264" r:id="rId7"/>
    <p:sldId id="273" r:id="rId8"/>
    <p:sldId id="265" r:id="rId9"/>
    <p:sldId id="261" r:id="rId10"/>
    <p:sldId id="266" r:id="rId11"/>
    <p:sldId id="262" r:id="rId12"/>
    <p:sldId id="267" r:id="rId13"/>
    <p:sldId id="268" r:id="rId14"/>
    <p:sldId id="283" r:id="rId15"/>
    <p:sldId id="270" r:id="rId16"/>
    <p:sldId id="289" r:id="rId17"/>
    <p:sldId id="296" r:id="rId18"/>
    <p:sldId id="284" r:id="rId19"/>
    <p:sldId id="286" r:id="rId20"/>
    <p:sldId id="287" r:id="rId21"/>
    <p:sldId id="275" r:id="rId22"/>
    <p:sldId id="297" r:id="rId23"/>
    <p:sldId id="288" r:id="rId24"/>
    <p:sldId id="276" r:id="rId25"/>
    <p:sldId id="277" r:id="rId26"/>
    <p:sldId id="278" r:id="rId27"/>
    <p:sldId id="293" r:id="rId28"/>
    <p:sldId id="290" r:id="rId29"/>
    <p:sldId id="291" r:id="rId30"/>
    <p:sldId id="29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424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166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91702-2FAA-4CCE-82DB-9B635F763644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4F5E9-6760-4079-B205-97B40754A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46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4F5E9-6760-4079-B205-97B40754AC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67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7F2C-89BF-F14C-B26D-5ACA8097582F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C983-9433-E548-86AF-18733BDF3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2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7F2C-89BF-F14C-B26D-5ACA8097582F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C983-9433-E548-86AF-18733BDF3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2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7F2C-89BF-F14C-B26D-5ACA8097582F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C983-9433-E548-86AF-18733BDF3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9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7F2C-89BF-F14C-B26D-5ACA8097582F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C983-9433-E548-86AF-18733BDF3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8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7F2C-89BF-F14C-B26D-5ACA8097582F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C983-9433-E548-86AF-18733BDF3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4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7F2C-89BF-F14C-B26D-5ACA8097582F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C983-9433-E548-86AF-18733BDF3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97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7F2C-89BF-F14C-B26D-5ACA8097582F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C983-9433-E548-86AF-18733BDF3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6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7F2C-89BF-F14C-B26D-5ACA8097582F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C983-9433-E548-86AF-18733BDF3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61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7F2C-89BF-F14C-B26D-5ACA8097582F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C983-9433-E548-86AF-18733BDF3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92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7F2C-89BF-F14C-B26D-5ACA8097582F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C983-9433-E548-86AF-18733BDF3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10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7F2C-89BF-F14C-B26D-5ACA8097582F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C983-9433-E548-86AF-18733BDF3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4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77F2C-89BF-F14C-B26D-5ACA8097582F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CC983-9433-E548-86AF-18733BDF3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3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5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jpg"/><Relationship Id="rId7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N-ppt-slide-int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8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N-ppt-header-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864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28250" y="6350214"/>
            <a:ext cx="8687501" cy="0"/>
          </a:xfrm>
          <a:prstGeom prst="line">
            <a:avLst/>
          </a:prstGeom>
          <a:ln w="12700" cmpd="sng"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250" y="6424599"/>
            <a:ext cx="117211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©2015 BY OXFORD NETWORKS</a:t>
            </a:r>
            <a:endParaRPr lang="en-US" sz="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1122"/>
            <a:ext cx="7772400" cy="559078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42489A"/>
                </a:solidFill>
              </a:rPr>
              <a:t>Lack of DR Planning</a:t>
            </a:r>
            <a:endParaRPr lang="en-US" dirty="0">
              <a:solidFill>
                <a:srgbClr val="42489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766347"/>
            <a:ext cx="6400800" cy="586967"/>
          </a:xfrm>
        </p:spPr>
        <p:txBody>
          <a:bodyPr>
            <a:noAutofit/>
          </a:bodyPr>
          <a:lstStyle/>
          <a:p>
            <a:pPr algn="l"/>
            <a:r>
              <a:rPr lang="en-US" sz="3400" dirty="0" smtClean="0"/>
              <a:t>Clearly a Sore Spot</a:t>
            </a:r>
            <a:endParaRPr lang="en-US" sz="3400" dirty="0"/>
          </a:p>
        </p:txBody>
      </p:sp>
      <p:sp>
        <p:nvSpPr>
          <p:cNvPr id="13" name="TextBox 12"/>
          <p:cNvSpPr txBox="1"/>
          <p:nvPr/>
        </p:nvSpPr>
        <p:spPr>
          <a:xfrm>
            <a:off x="5574638" y="1"/>
            <a:ext cx="3475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Data Center Solutions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757" y="716706"/>
            <a:ext cx="2305593" cy="2325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914" y="3423682"/>
            <a:ext cx="8817427" cy="26056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1348" y="6399836"/>
            <a:ext cx="860256" cy="41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N-ppt-header-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864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28250" y="6350214"/>
            <a:ext cx="8687501" cy="0"/>
          </a:xfrm>
          <a:prstGeom prst="line">
            <a:avLst/>
          </a:prstGeom>
          <a:ln w="12700" cmpd="sng"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250" y="6424599"/>
            <a:ext cx="117211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©2015 BY OXFORD NETWORKS</a:t>
            </a:r>
            <a:endParaRPr lang="en-US" sz="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1122"/>
            <a:ext cx="7772400" cy="559078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42489A"/>
                </a:solidFill>
              </a:rPr>
              <a:t>Report Summary</a:t>
            </a:r>
            <a:endParaRPr lang="en-US" dirty="0">
              <a:solidFill>
                <a:srgbClr val="42489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766347"/>
            <a:ext cx="6400800" cy="586967"/>
          </a:xfrm>
        </p:spPr>
        <p:txBody>
          <a:bodyPr>
            <a:noAutofit/>
          </a:bodyPr>
          <a:lstStyle/>
          <a:p>
            <a:pPr algn="l"/>
            <a:r>
              <a:rPr lang="en-US" sz="3400" dirty="0" smtClean="0"/>
              <a:t>Positives</a:t>
            </a:r>
            <a:endParaRPr lang="en-US" sz="3400" dirty="0"/>
          </a:p>
        </p:txBody>
      </p:sp>
      <p:pic>
        <p:nvPicPr>
          <p:cNvPr id="10" name="Picture 9" descr="data-cen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722" y="1148642"/>
            <a:ext cx="2796606" cy="18644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74638" y="1"/>
            <a:ext cx="3475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Data Center Solutions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56774" y="2888905"/>
            <a:ext cx="5594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Organizations are Prepared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27% Received Passing Grades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65% Experienced a Disaster and Fully Recovered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Majority have invested in a Secondary Site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DR Best Practices are being identified including: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Detailed DR Plans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DR Metrics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DR Testing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854" y="930610"/>
            <a:ext cx="3447645" cy="22954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1348" y="6399836"/>
            <a:ext cx="860256" cy="41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0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N-ppt-header-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864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28250" y="6350214"/>
            <a:ext cx="8687501" cy="0"/>
          </a:xfrm>
          <a:prstGeom prst="line">
            <a:avLst/>
          </a:prstGeom>
          <a:ln w="12700" cmpd="sng"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250" y="6424599"/>
            <a:ext cx="117211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©2015 BY OXFORD NETWORKS</a:t>
            </a:r>
            <a:endParaRPr lang="en-US" sz="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1122"/>
            <a:ext cx="7772400" cy="559078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42489A"/>
                </a:solidFill>
              </a:rPr>
              <a:t>DR Best Practices</a:t>
            </a:r>
            <a:endParaRPr lang="en-US" dirty="0">
              <a:solidFill>
                <a:srgbClr val="42489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766347"/>
            <a:ext cx="6400800" cy="586967"/>
          </a:xfrm>
        </p:spPr>
        <p:txBody>
          <a:bodyPr>
            <a:noAutofit/>
          </a:bodyPr>
          <a:lstStyle/>
          <a:p>
            <a:pPr algn="l"/>
            <a:r>
              <a:rPr lang="en-US" sz="3400" dirty="0" smtClean="0"/>
              <a:t>Developing a DR Solution</a:t>
            </a:r>
            <a:endParaRPr lang="en-US" sz="3400" dirty="0"/>
          </a:p>
        </p:txBody>
      </p:sp>
      <p:sp>
        <p:nvSpPr>
          <p:cNvPr id="13" name="TextBox 12"/>
          <p:cNvSpPr txBox="1"/>
          <p:nvPr/>
        </p:nvSpPr>
        <p:spPr>
          <a:xfrm>
            <a:off x="5574638" y="1"/>
            <a:ext cx="3475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Data Center Solutions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6646" y="2750406"/>
            <a:ext cx="496844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Risk Assessment &amp; Inventory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Recovery 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DR Plan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Documentation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Testing</a:t>
            </a:r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Secondary Site Options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On-premises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Colocation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Hosted</a:t>
            </a:r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700" y="942974"/>
            <a:ext cx="2476500" cy="24860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1348" y="6399836"/>
            <a:ext cx="860256" cy="41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5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N-ppt-header-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864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28250" y="6350214"/>
            <a:ext cx="8687501" cy="0"/>
          </a:xfrm>
          <a:prstGeom prst="line">
            <a:avLst/>
          </a:prstGeom>
          <a:ln w="12700" cmpd="sng"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250" y="6424599"/>
            <a:ext cx="117211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©2015 BY OXFORD NETWORKS</a:t>
            </a:r>
            <a:endParaRPr lang="en-US" sz="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70235"/>
            <a:ext cx="5268922" cy="559078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rgbClr val="42489A"/>
                </a:solidFill>
              </a:rPr>
              <a:t>Inventory </a:t>
            </a:r>
            <a:r>
              <a:rPr lang="en-US" dirty="0" smtClean="0">
                <a:solidFill>
                  <a:srgbClr val="42489A"/>
                </a:solidFill>
              </a:rPr>
              <a:t> &amp; Risk </a:t>
            </a:r>
            <a:r>
              <a:rPr lang="en-US" dirty="0">
                <a:solidFill>
                  <a:srgbClr val="42489A"/>
                </a:solidFill>
              </a:rPr>
              <a:t>Assessment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9574" y="3021084"/>
            <a:ext cx="68701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Identify Assets to Identify Risk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Inventory Corporate IT Assets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Identify Risks and Probabilities Associated with Each Asset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Speak with Potentially Impacted Business Units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Find the Hidden Nuggets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What is the Existing Mitigation Plan?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Backups? Secondary Site? None?</a:t>
            </a:r>
          </a:p>
          <a:p>
            <a:endParaRPr lang="en-US" dirty="0"/>
          </a:p>
        </p:txBody>
      </p:sp>
      <p:pic>
        <p:nvPicPr>
          <p:cNvPr id="10" name="Picture 9" descr="data-cen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722" y="1148642"/>
            <a:ext cx="2796606" cy="18644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74638" y="1"/>
            <a:ext cx="3475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Data Center Solutions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723" y="1154763"/>
            <a:ext cx="2797156" cy="20241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1348" y="6399836"/>
            <a:ext cx="860256" cy="41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7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N-ppt-header-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864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28250" y="6350214"/>
            <a:ext cx="8687501" cy="0"/>
          </a:xfrm>
          <a:prstGeom prst="line">
            <a:avLst/>
          </a:prstGeom>
          <a:ln w="12700" cmpd="sng"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250" y="6424599"/>
            <a:ext cx="117211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©2015 BY OXFORD NETWORKS</a:t>
            </a:r>
            <a:endParaRPr lang="en-US" sz="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3930"/>
            <a:ext cx="4002369" cy="559078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42489A"/>
                </a:solidFill>
              </a:rPr>
              <a:t>Recovery Objectives</a:t>
            </a:r>
            <a:endParaRPr lang="en-US" dirty="0">
              <a:solidFill>
                <a:srgbClr val="42489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55031"/>
            <a:ext cx="4178431" cy="586967"/>
          </a:xfrm>
        </p:spPr>
        <p:txBody>
          <a:bodyPr>
            <a:noAutofit/>
          </a:bodyPr>
          <a:lstStyle/>
          <a:p>
            <a:pPr algn="l"/>
            <a:r>
              <a:rPr lang="en-US" sz="3400" dirty="0" smtClean="0"/>
              <a:t>Time and Point</a:t>
            </a:r>
            <a:endParaRPr lang="en-US" sz="3400" dirty="0"/>
          </a:p>
        </p:txBody>
      </p:sp>
      <p:sp>
        <p:nvSpPr>
          <p:cNvPr id="9" name="TextBox 8"/>
          <p:cNvSpPr txBox="1"/>
          <p:nvPr/>
        </p:nvSpPr>
        <p:spPr>
          <a:xfrm>
            <a:off x="655405" y="3613047"/>
            <a:ext cx="80655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Recovery Point Objective</a:t>
            </a:r>
            <a:r>
              <a:rPr lang="en-US" dirty="0" smtClean="0"/>
              <a:t> - Maximum tolerable period in which data might be lost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Focused on backup frequency</a:t>
            </a:r>
          </a:p>
          <a:p>
            <a:endParaRPr lang="en-US" dirty="0"/>
          </a:p>
          <a:p>
            <a:r>
              <a:rPr lang="en-US" b="1" dirty="0" smtClean="0"/>
              <a:t>Recovery Time Objective</a:t>
            </a:r>
            <a:r>
              <a:rPr lang="en-US" dirty="0" smtClean="0"/>
              <a:t> - Target time set for resumption of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Time required to restore operations</a:t>
            </a:r>
          </a:p>
          <a:p>
            <a:endParaRPr lang="en-US" dirty="0"/>
          </a:p>
          <a:p>
            <a:r>
              <a:rPr lang="en-US" dirty="0" smtClean="0"/>
              <a:t>RPO/RTO are critical parameters to define</a:t>
            </a:r>
          </a:p>
          <a:p>
            <a:endParaRPr lang="en-US" dirty="0"/>
          </a:p>
          <a:p>
            <a:r>
              <a:rPr lang="en-US" dirty="0" smtClean="0"/>
              <a:t>Always a gap between objectives and actuals (RPA/RTA)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74638" y="1"/>
            <a:ext cx="3475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Data Center Solutions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956" y="1095006"/>
            <a:ext cx="4362450" cy="1971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1348" y="6399836"/>
            <a:ext cx="860256" cy="41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2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N-ppt-header-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864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28250" y="6350214"/>
            <a:ext cx="8687501" cy="0"/>
          </a:xfrm>
          <a:prstGeom prst="line">
            <a:avLst/>
          </a:prstGeom>
          <a:ln w="12700" cmpd="sng"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250" y="6424599"/>
            <a:ext cx="117211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©2015 BY OXFORD NETWORKS</a:t>
            </a:r>
            <a:endParaRPr lang="en-US" sz="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1122"/>
            <a:ext cx="7772400" cy="559078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42489A"/>
                </a:solidFill>
              </a:rPr>
              <a:t>DR Strategy</a:t>
            </a:r>
            <a:endParaRPr lang="en-US" dirty="0">
              <a:solidFill>
                <a:srgbClr val="42489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766347"/>
            <a:ext cx="6400800" cy="586967"/>
          </a:xfrm>
        </p:spPr>
        <p:txBody>
          <a:bodyPr>
            <a:noAutofit/>
          </a:bodyPr>
          <a:lstStyle/>
          <a:p>
            <a:pPr algn="l"/>
            <a:r>
              <a:rPr lang="en-US" sz="3400" dirty="0" smtClean="0"/>
              <a:t>What’s The Plan?</a:t>
            </a:r>
            <a:endParaRPr lang="en-US" sz="3400" dirty="0"/>
          </a:p>
        </p:txBody>
      </p:sp>
      <p:sp>
        <p:nvSpPr>
          <p:cNvPr id="9" name="TextBox 8"/>
          <p:cNvSpPr txBox="1"/>
          <p:nvPr/>
        </p:nvSpPr>
        <p:spPr>
          <a:xfrm>
            <a:off x="885676" y="2684778"/>
            <a:ext cx="52256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Define the approaches to implement required resiliency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silver bullet - every organization is unique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Influenced by many factors: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Budget &amp; Skill Set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Physical Facilities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Existing Policies &amp; Procedures</a:t>
            </a:r>
          </a:p>
          <a:p>
            <a:pPr lvl="1"/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Align expectations with reality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74638" y="1"/>
            <a:ext cx="3475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Data Center Solutions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284" y="780264"/>
            <a:ext cx="2661813" cy="25591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1348" y="6399836"/>
            <a:ext cx="860256" cy="41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4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N-ppt-header-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864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28250" y="6350214"/>
            <a:ext cx="8687501" cy="0"/>
          </a:xfrm>
          <a:prstGeom prst="line">
            <a:avLst/>
          </a:prstGeom>
          <a:ln w="12700" cmpd="sng"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250" y="6424599"/>
            <a:ext cx="117211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©2015 BY OXFORD NETWORKS</a:t>
            </a:r>
            <a:endParaRPr lang="en-US" sz="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6770"/>
            <a:ext cx="7772400" cy="559078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42489A"/>
                </a:solidFill>
              </a:rPr>
              <a:t>Backups and</a:t>
            </a:r>
            <a:br>
              <a:rPr lang="en-US" dirty="0" smtClean="0">
                <a:solidFill>
                  <a:srgbClr val="42489A"/>
                </a:solidFill>
              </a:rPr>
            </a:br>
            <a:r>
              <a:rPr lang="en-US" dirty="0" smtClean="0">
                <a:solidFill>
                  <a:srgbClr val="42489A"/>
                </a:solidFill>
              </a:rPr>
              <a:t>Replication</a:t>
            </a:r>
            <a:endParaRPr lang="en-US" dirty="0">
              <a:solidFill>
                <a:srgbClr val="42489A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4638" y="1"/>
            <a:ext cx="3475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Data Center Solutions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574" y="2461093"/>
            <a:ext cx="520793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Data Backups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Application and data remain on-premises, data backed up to secondary location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Replaces off-site tape backups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Provides geographic separation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2000" b="1" dirty="0" smtClean="0"/>
              <a:t>Replication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Protects both data and VMs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Addresses aggressive RPO/RTOs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likely to support application consistent recovery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Requires replication software/appliances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425" y="679057"/>
            <a:ext cx="2771775" cy="2628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1348" y="6399836"/>
            <a:ext cx="860256" cy="41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7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271" y="807892"/>
            <a:ext cx="2852595" cy="2600325"/>
          </a:xfrm>
          <a:prstGeom prst="rect">
            <a:avLst/>
          </a:prstGeom>
        </p:spPr>
      </p:pic>
      <p:pic>
        <p:nvPicPr>
          <p:cNvPr id="12" name="Picture 11" descr="ON-ppt-header-b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864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28250" y="6350214"/>
            <a:ext cx="8687501" cy="0"/>
          </a:xfrm>
          <a:prstGeom prst="line">
            <a:avLst/>
          </a:prstGeom>
          <a:ln w="12700" cmpd="sng"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250" y="6424599"/>
            <a:ext cx="117211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©2015 BY OXFORD NETWORKS</a:t>
            </a:r>
            <a:endParaRPr lang="en-US" sz="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6770"/>
            <a:ext cx="7772400" cy="559078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42489A"/>
                </a:solidFill>
              </a:rPr>
              <a:t>Cloud-Based Backups</a:t>
            </a:r>
            <a:endParaRPr lang="en-US" dirty="0">
              <a:solidFill>
                <a:srgbClr val="42489A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4638" y="1"/>
            <a:ext cx="3475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Data Center Solutions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9574" y="2461093"/>
            <a:ext cx="55164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Applicable When</a:t>
            </a:r>
            <a:r>
              <a:rPr lang="en-US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Automatic execution and replication of backups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Multiple sites available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Eliminates cost of secondary sites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Avoids CAPEX costs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 smtClean="0"/>
              <a:t>Benefits: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Affordable pay-per-use pricing models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Anytime, anywhere access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Simplified Interfaces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Lower overall </a:t>
            </a:r>
            <a:r>
              <a:rPr lang="en-US" smtClean="0"/>
              <a:t>DR costs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mtClean="0"/>
              <a:t>Cost effective long term storage options available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7932236" y="720918"/>
            <a:ext cx="1051928" cy="3417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1348" y="6399836"/>
            <a:ext cx="860256" cy="41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N-ppt-header-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864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28250" y="6350214"/>
            <a:ext cx="8687501" cy="0"/>
          </a:xfrm>
          <a:prstGeom prst="line">
            <a:avLst/>
          </a:prstGeom>
          <a:ln w="12700" cmpd="sng"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250" y="6424599"/>
            <a:ext cx="117211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©2015 BY OXFORD NETWORKS</a:t>
            </a:r>
            <a:endParaRPr lang="en-US" sz="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6770"/>
            <a:ext cx="7772400" cy="559078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42489A"/>
                </a:solidFill>
              </a:rPr>
              <a:t>Secondary Sites</a:t>
            </a:r>
            <a:endParaRPr lang="en-US" dirty="0">
              <a:solidFill>
                <a:srgbClr val="42489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9574" y="3073954"/>
            <a:ext cx="44619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mtClean="0"/>
              <a:t>On-Premises Backup and Disaster Recovery Services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Colocation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Public Clouds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Disaster Recovery as a Service (</a:t>
            </a:r>
            <a:r>
              <a:rPr lang="en-US" sz="2000" dirty="0" err="1" smtClean="0"/>
              <a:t>DRaaS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574638" y="1"/>
            <a:ext cx="3475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Data Center Solutions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85800" y="1844171"/>
            <a:ext cx="6400800" cy="586967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Multiple Options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030" y="927147"/>
            <a:ext cx="3394169" cy="25456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1348" y="6399836"/>
            <a:ext cx="860256" cy="41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9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N-ppt-header-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864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28250" y="6350214"/>
            <a:ext cx="8687501" cy="0"/>
          </a:xfrm>
          <a:prstGeom prst="line">
            <a:avLst/>
          </a:prstGeom>
          <a:ln w="12700" cmpd="sng"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250" y="6424599"/>
            <a:ext cx="117211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©2015 BY OXFORD NETWORKS</a:t>
            </a:r>
            <a:endParaRPr lang="en-US" sz="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6770"/>
            <a:ext cx="7772400" cy="559078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42489A"/>
                </a:solidFill>
              </a:rPr>
              <a:t>On-Premises</a:t>
            </a:r>
            <a:endParaRPr lang="en-US" dirty="0">
              <a:solidFill>
                <a:srgbClr val="42489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9574" y="2704293"/>
            <a:ext cx="45241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Applicable When: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Want to use your own data center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Plan to use storage array-based replication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Synchronous Replication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RPO &lt; 15 Minutes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 smtClean="0"/>
              <a:t>Benefits: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Centralized recovery plans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Non-disruptive Testing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Automated Failover/Failback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Planned site migrations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574638" y="1"/>
            <a:ext cx="3475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Data Center Solutions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85800" y="1766347"/>
            <a:ext cx="6400800" cy="586967"/>
          </a:xfrm>
        </p:spPr>
        <p:txBody>
          <a:bodyPr>
            <a:noAutofit/>
          </a:bodyPr>
          <a:lstStyle/>
          <a:p>
            <a:pPr algn="l"/>
            <a:r>
              <a:rPr lang="en-US" sz="3400" dirty="0" smtClean="0"/>
              <a:t>Retain Full Control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816" y="903963"/>
            <a:ext cx="3819303" cy="28812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1348" y="6399836"/>
            <a:ext cx="860256" cy="41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3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N-ppt-slide-section-intr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0012" y="2772851"/>
            <a:ext cx="6224964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Disaster Averted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73518" y="3994420"/>
            <a:ext cx="3978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Best Practices in Backup/Recovery and Disaster Recovery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0471" y="5068649"/>
            <a:ext cx="3801158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FFFFFF"/>
                </a:solidFill>
              </a:rPr>
              <a:t>Global DR Preparation Report </a:t>
            </a:r>
            <a:r>
              <a:rPr lang="en-US" sz="1600" dirty="0" smtClean="0">
                <a:solidFill>
                  <a:srgbClr val="FFFFFF"/>
                </a:solidFill>
              </a:rPr>
              <a:t>Overview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FFFFFF"/>
                </a:solidFill>
              </a:rPr>
              <a:t>Plan </a:t>
            </a:r>
            <a:r>
              <a:rPr lang="en-US" sz="1600" dirty="0" smtClean="0">
                <a:solidFill>
                  <a:srgbClr val="FFFFFF"/>
                </a:solidFill>
              </a:rPr>
              <a:t>Development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Secondary Sites &amp; Solutions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1431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N-ppt-header-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864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28250" y="6350214"/>
            <a:ext cx="8687501" cy="0"/>
          </a:xfrm>
          <a:prstGeom prst="line">
            <a:avLst/>
          </a:prstGeom>
          <a:ln w="12700" cmpd="sng"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250" y="6424599"/>
            <a:ext cx="117211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©2015 BY OXFORD NETWORKS</a:t>
            </a:r>
            <a:endParaRPr lang="en-US" sz="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25106"/>
            <a:ext cx="7772400" cy="559078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42489A"/>
                </a:solidFill>
              </a:rPr>
              <a:t>Colocation</a:t>
            </a:r>
            <a:endParaRPr lang="en-US" dirty="0">
              <a:solidFill>
                <a:srgbClr val="42489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8610" y="2887682"/>
            <a:ext cx="519309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Applicable When: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You need to ‘add’ another data center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Retain full control of hardware and software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Need to offload the infrastructure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Remote hands may be needed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 smtClean="0"/>
              <a:t>Benefits: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Reduced overhead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Redundant cooling/power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Physical separation from primary </a:t>
            </a:r>
            <a:r>
              <a:rPr lang="en-US" dirty="0"/>
              <a:t>l</a:t>
            </a:r>
            <a:r>
              <a:rPr lang="en-US" dirty="0" smtClean="0"/>
              <a:t>ocation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Increased physical security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574638" y="1"/>
            <a:ext cx="3475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Data Center Solutions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85800" y="1649384"/>
            <a:ext cx="4523509" cy="11745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dirty="0" smtClean="0"/>
              <a:t>Full Control</a:t>
            </a:r>
          </a:p>
          <a:p>
            <a:pPr algn="l">
              <a:spcBef>
                <a:spcPts val="0"/>
              </a:spcBef>
            </a:pPr>
            <a:r>
              <a:rPr lang="en-US" dirty="0" smtClean="0"/>
              <a:t>Secondary Data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758" y="812846"/>
            <a:ext cx="2524866" cy="3479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1348" y="6399836"/>
            <a:ext cx="860256" cy="41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1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N-ppt-header-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864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28250" y="6350214"/>
            <a:ext cx="8687501" cy="0"/>
          </a:xfrm>
          <a:prstGeom prst="line">
            <a:avLst/>
          </a:prstGeom>
          <a:ln w="12700" cmpd="sng"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250" y="6424599"/>
            <a:ext cx="117211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©2015 BY OXFORD NETWORKS</a:t>
            </a:r>
            <a:endParaRPr lang="en-US" sz="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6770"/>
            <a:ext cx="7772400" cy="559078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42489A"/>
                </a:solidFill>
              </a:rPr>
              <a:t>Cloud-Based Disaster</a:t>
            </a:r>
            <a:br>
              <a:rPr lang="en-US" dirty="0" smtClean="0">
                <a:solidFill>
                  <a:srgbClr val="42489A"/>
                </a:solidFill>
              </a:rPr>
            </a:br>
            <a:r>
              <a:rPr lang="en-US" dirty="0" smtClean="0">
                <a:solidFill>
                  <a:srgbClr val="42489A"/>
                </a:solidFill>
              </a:rPr>
              <a:t>Recovery</a:t>
            </a:r>
            <a:endParaRPr lang="en-US" dirty="0">
              <a:solidFill>
                <a:srgbClr val="42489A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4638" y="1"/>
            <a:ext cx="3475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Data Center Solutions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9574" y="2461093"/>
            <a:ext cx="54385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Applicable When</a:t>
            </a:r>
            <a:r>
              <a:rPr lang="en-US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Maintains complete control of on-premises environment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Uses Public Cloud as targeted DR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Eliminates cost of secondary sites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Avoids CAPEX costs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 smtClean="0"/>
              <a:t>Benefits: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Pay-per-use pricing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Expenses covered through operating budget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Economies of scale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Lower overall DR costs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052" y="1046667"/>
            <a:ext cx="3144628" cy="22281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1348" y="6399836"/>
            <a:ext cx="860256" cy="41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0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358" y="1033200"/>
            <a:ext cx="3549445" cy="2497492"/>
          </a:xfrm>
          <a:prstGeom prst="rect">
            <a:avLst/>
          </a:prstGeom>
        </p:spPr>
      </p:pic>
      <p:pic>
        <p:nvPicPr>
          <p:cNvPr id="12" name="Picture 11" descr="ON-ppt-header-b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864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28250" y="6350214"/>
            <a:ext cx="8687501" cy="0"/>
          </a:xfrm>
          <a:prstGeom prst="line">
            <a:avLst/>
          </a:prstGeom>
          <a:ln w="12700" cmpd="sng"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250" y="6424599"/>
            <a:ext cx="117211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©2015 BY OXFORD NETWORKS</a:t>
            </a:r>
            <a:endParaRPr lang="en-US" sz="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6770"/>
            <a:ext cx="7772400" cy="559078"/>
          </a:xfrm>
        </p:spPr>
        <p:txBody>
          <a:bodyPr>
            <a:noAutofit/>
          </a:bodyPr>
          <a:lstStyle/>
          <a:p>
            <a:pPr algn="l"/>
            <a:r>
              <a:rPr lang="en-US" smtClean="0">
                <a:solidFill>
                  <a:srgbClr val="42489A"/>
                </a:solidFill>
              </a:rPr>
              <a:t>Cloud Tenancy</a:t>
            </a:r>
            <a:endParaRPr lang="en-US" dirty="0">
              <a:solidFill>
                <a:srgbClr val="42489A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4638" y="1"/>
            <a:ext cx="3475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Data Center Solutions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9575" y="2461093"/>
            <a:ext cx="487506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Multi-tenant: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mtClean="0"/>
              <a:t>Multiple companies share same applications and infrastructure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mtClean="0"/>
              <a:t>Instances partitioned to protect and isolate company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mtClean="0"/>
              <a:t>Less customizable/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smtClean="0"/>
              <a:t>Single-Tenant:</a:t>
            </a:r>
            <a:endParaRPr lang="en-US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mtClean="0"/>
              <a:t>Each company has isolated application and supporting infrastructure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mtClean="0"/>
              <a:t>Easier regulatory compliance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mtClean="0"/>
              <a:t>Dedicated resources are generally more expensive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1348" y="6399836"/>
            <a:ext cx="860256" cy="41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9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N-ppt-header-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864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28250" y="6350214"/>
            <a:ext cx="8687501" cy="0"/>
          </a:xfrm>
          <a:prstGeom prst="line">
            <a:avLst/>
          </a:prstGeom>
          <a:ln w="12700" cmpd="sng"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250" y="6424599"/>
            <a:ext cx="117211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©2015 BY OXFORD NETWORKS</a:t>
            </a:r>
            <a:endParaRPr lang="en-US" sz="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6770"/>
            <a:ext cx="7772400" cy="559078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42489A"/>
                </a:solidFill>
              </a:rPr>
              <a:t>Disaster Recovery as a</a:t>
            </a:r>
            <a:br>
              <a:rPr lang="en-US" dirty="0" smtClean="0">
                <a:solidFill>
                  <a:srgbClr val="42489A"/>
                </a:solidFill>
              </a:rPr>
            </a:br>
            <a:r>
              <a:rPr lang="en-US" dirty="0" smtClean="0">
                <a:solidFill>
                  <a:srgbClr val="42489A"/>
                </a:solidFill>
              </a:rPr>
              <a:t>Service</a:t>
            </a:r>
            <a:endParaRPr lang="en-US" dirty="0">
              <a:solidFill>
                <a:srgbClr val="42489A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4638" y="1"/>
            <a:ext cx="3475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Data Center Solutions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031" y="1563278"/>
            <a:ext cx="3341113" cy="21147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9574" y="2461093"/>
            <a:ext cx="543857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Applicable When: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Rapid and Immediate Recovery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Flexible Solution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Eliminate Cost of Secondary Sites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Relatively Homogenous Environment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 smtClean="0"/>
              <a:t>Benefits: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Reduced Pay-per-use Pricing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Economies of Scale Benefits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Lower Overall DR Costs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Simplified Testing Procedures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1348" y="6399836"/>
            <a:ext cx="860256" cy="41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4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N-ppt-header-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864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28250" y="6350214"/>
            <a:ext cx="8687501" cy="0"/>
          </a:xfrm>
          <a:prstGeom prst="line">
            <a:avLst/>
          </a:prstGeom>
          <a:ln w="12700" cmpd="sng"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250" y="6424599"/>
            <a:ext cx="117211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©2015 BY OXFORD NETWORKS</a:t>
            </a:r>
            <a:endParaRPr lang="en-US" sz="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1122"/>
            <a:ext cx="7772400" cy="559078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42489A"/>
                </a:solidFill>
              </a:rPr>
              <a:t>Testing</a:t>
            </a:r>
            <a:endParaRPr lang="en-US" dirty="0">
              <a:solidFill>
                <a:srgbClr val="42489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766347"/>
            <a:ext cx="6400800" cy="586967"/>
          </a:xfrm>
        </p:spPr>
        <p:txBody>
          <a:bodyPr>
            <a:noAutofit/>
          </a:bodyPr>
          <a:lstStyle/>
          <a:p>
            <a:pPr algn="l"/>
            <a:r>
              <a:rPr lang="en-US" sz="3400" dirty="0" smtClean="0"/>
              <a:t>This is a Must!!</a:t>
            </a:r>
            <a:endParaRPr lang="en-US" sz="3400" dirty="0"/>
          </a:p>
        </p:txBody>
      </p:sp>
      <p:sp>
        <p:nvSpPr>
          <p:cNvPr id="9" name="TextBox 8"/>
          <p:cNvSpPr txBox="1"/>
          <p:nvPr/>
        </p:nvSpPr>
        <p:spPr>
          <a:xfrm>
            <a:off x="901008" y="3137477"/>
            <a:ext cx="63816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– Have a Test 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Set schedule, gather resources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Test Data, Scripts – automate where possible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Ensure documentation availability in </a:t>
            </a:r>
            <a:r>
              <a:rPr lang="en-US" dirty="0"/>
              <a:t>secondary 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Goal is to test both RTO and RPO under a controlled environment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Involve </a:t>
            </a:r>
            <a:r>
              <a:rPr lang="en-US" dirty="0"/>
              <a:t>Key Users to Verify Application Level </a:t>
            </a:r>
            <a:r>
              <a:rPr lang="en-US" dirty="0" smtClean="0"/>
              <a:t>functionality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Always conduct Post-Mortems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74638" y="1"/>
            <a:ext cx="3475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Data Center Solutions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788" y="871692"/>
            <a:ext cx="2105898" cy="24592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1348" y="6399836"/>
            <a:ext cx="860256" cy="41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5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N-ppt-header-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864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28250" y="6350214"/>
            <a:ext cx="8687501" cy="0"/>
          </a:xfrm>
          <a:prstGeom prst="line">
            <a:avLst/>
          </a:prstGeom>
          <a:ln w="12700" cmpd="sng"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250" y="6424599"/>
            <a:ext cx="117211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©2015 BY OXFORD NETWORKS</a:t>
            </a:r>
            <a:endParaRPr lang="en-US" sz="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1122"/>
            <a:ext cx="7772400" cy="559078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42489A"/>
                </a:solidFill>
              </a:rPr>
              <a:t>Various Testing Approaches</a:t>
            </a:r>
            <a:endParaRPr lang="en-US" dirty="0">
              <a:solidFill>
                <a:srgbClr val="42489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3675" y="1801484"/>
            <a:ext cx="77586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Walkthrough Test</a:t>
            </a:r>
            <a:r>
              <a:rPr lang="en-US" dirty="0" smtClean="0"/>
              <a:t> – verbal rehearsal of each step of plan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Good first step, identifies glaring gaps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Quickest, cheapest and least thorough</a:t>
            </a:r>
            <a:endParaRPr lang="en-US" dirty="0"/>
          </a:p>
          <a:p>
            <a:endParaRPr lang="en-US" dirty="0"/>
          </a:p>
          <a:p>
            <a:r>
              <a:rPr lang="en-US" b="1" dirty="0" smtClean="0"/>
              <a:t>Simulation Test </a:t>
            </a:r>
            <a:r>
              <a:rPr lang="en-US" dirty="0" smtClean="0"/>
              <a:t>– full rehearsal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Test all procedures, verify backup/recovery operations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Don’t forget to add in voice and data communications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 smtClean="0"/>
              <a:t>Parallel Test</a:t>
            </a:r>
            <a:r>
              <a:rPr lang="en-US" dirty="0" smtClean="0"/>
              <a:t> – process historical transactions against preceding day’s backups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be performed in conjunction with Walkthrough/Simulation Tests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 smtClean="0"/>
              <a:t>Full Interruption Test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Most realistic and most costly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Can/will impact normal operations so plan accordingly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Take copious notes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74638" y="1"/>
            <a:ext cx="3475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Data Center Solutions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348" y="6399836"/>
            <a:ext cx="860256" cy="41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7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N-ppt-header-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864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28250" y="6350214"/>
            <a:ext cx="8687501" cy="0"/>
          </a:xfrm>
          <a:prstGeom prst="line">
            <a:avLst/>
          </a:prstGeom>
          <a:ln w="12700" cmpd="sng"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250" y="6424599"/>
            <a:ext cx="117211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©2015 BY OXFORD NETWORKS</a:t>
            </a:r>
            <a:endParaRPr lang="en-US" sz="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43782"/>
            <a:ext cx="7772400" cy="559078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42489A"/>
                </a:solidFill>
              </a:rPr>
              <a:t>Additional DR </a:t>
            </a:r>
            <a:br>
              <a:rPr lang="en-US" dirty="0" smtClean="0">
                <a:solidFill>
                  <a:srgbClr val="42489A"/>
                </a:solidFill>
              </a:rPr>
            </a:br>
            <a:r>
              <a:rPr lang="en-US" dirty="0" smtClean="0">
                <a:solidFill>
                  <a:srgbClr val="42489A"/>
                </a:solidFill>
              </a:rPr>
              <a:t>Requirements</a:t>
            </a:r>
            <a:endParaRPr lang="en-US" dirty="0">
              <a:solidFill>
                <a:srgbClr val="42489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9574" y="3057204"/>
            <a:ext cx="58288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Data, Systems and Applications are only part of the equation</a:t>
            </a:r>
          </a:p>
          <a:p>
            <a:endParaRPr lang="en-US" sz="2000" dirty="0"/>
          </a:p>
          <a:p>
            <a:r>
              <a:rPr lang="en-US" sz="2000" dirty="0" smtClean="0"/>
              <a:t>Can your organization continue to function in the event of a disaster?</a:t>
            </a:r>
          </a:p>
          <a:p>
            <a:endParaRPr lang="en-US" sz="2000" dirty="0" smtClean="0"/>
          </a:p>
          <a:p>
            <a:r>
              <a:rPr lang="en-US" sz="2000" dirty="0" smtClean="0"/>
              <a:t>	• Available Workspace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• Phone Lines</a:t>
            </a:r>
          </a:p>
          <a:p>
            <a:r>
              <a:rPr lang="en-US" sz="2000" dirty="0"/>
              <a:t>	• </a:t>
            </a:r>
            <a:r>
              <a:rPr lang="en-US" sz="2000" dirty="0" smtClean="0"/>
              <a:t>Network Connections</a:t>
            </a:r>
            <a:endParaRPr lang="en-US" sz="2000" dirty="0"/>
          </a:p>
          <a:p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574638" y="1"/>
            <a:ext cx="3475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Data Center Solutions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509" y="1006259"/>
            <a:ext cx="2889867" cy="19115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1348" y="6399836"/>
            <a:ext cx="860256" cy="41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7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N-ppt-header-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864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28250" y="6350214"/>
            <a:ext cx="8687501" cy="0"/>
          </a:xfrm>
          <a:prstGeom prst="line">
            <a:avLst/>
          </a:prstGeom>
          <a:ln w="12700" cmpd="sng"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250" y="6424599"/>
            <a:ext cx="117211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©2015 BY OXFORD NETWORKS</a:t>
            </a:r>
            <a:endParaRPr lang="en-US" sz="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43782"/>
            <a:ext cx="7772400" cy="559078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42489A"/>
                </a:solidFill>
              </a:rPr>
              <a:t>So Many Options…</a:t>
            </a:r>
            <a:endParaRPr lang="en-US" dirty="0">
              <a:solidFill>
                <a:srgbClr val="42489A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4638" y="1"/>
            <a:ext cx="3475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Data Center Solutions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718" y="2274662"/>
            <a:ext cx="1752600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638" y="2130296"/>
            <a:ext cx="2095500" cy="533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141" y="3037030"/>
            <a:ext cx="1704975" cy="5810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408" y="4577560"/>
            <a:ext cx="2143125" cy="381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3171" y="3103705"/>
            <a:ext cx="1762125" cy="447675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081318" y="5261792"/>
            <a:ext cx="4834433" cy="559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42489A"/>
                </a:solidFill>
              </a:rPr>
              <a:t>…To name just a few</a:t>
            </a:r>
            <a:endParaRPr lang="en-US" dirty="0">
              <a:solidFill>
                <a:srgbClr val="42489A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3776" y="3707640"/>
            <a:ext cx="1772078" cy="5195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2628" y="4303243"/>
            <a:ext cx="981075" cy="8286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5043" y="3784346"/>
            <a:ext cx="1609725" cy="6191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51348" y="6399836"/>
            <a:ext cx="860256" cy="41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9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N-ppt-header-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864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28250" y="6350214"/>
            <a:ext cx="8687501" cy="0"/>
          </a:xfrm>
          <a:prstGeom prst="line">
            <a:avLst/>
          </a:prstGeom>
          <a:ln w="12700" cmpd="sng"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250" y="6424599"/>
            <a:ext cx="117211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©2015 BY OXFORD NETWORKS</a:t>
            </a:r>
            <a:endParaRPr lang="en-US" sz="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6770"/>
            <a:ext cx="7772400" cy="559078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42489A"/>
                </a:solidFill>
              </a:rPr>
              <a:t>Acronis </a:t>
            </a:r>
            <a:r>
              <a:rPr lang="en-US" dirty="0" err="1" smtClean="0">
                <a:solidFill>
                  <a:srgbClr val="42489A"/>
                </a:solidFill>
              </a:rPr>
              <a:t>DRaaS</a:t>
            </a:r>
            <a:endParaRPr lang="en-US" dirty="0">
              <a:solidFill>
                <a:srgbClr val="42489A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4638" y="1"/>
            <a:ext cx="3475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Data Center Solutions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3078863"/>
            <a:ext cx="81072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Complete IT Continuity Solutions:</a:t>
            </a:r>
          </a:p>
          <a:p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Guaranteed, flexible RTO </a:t>
            </a:r>
            <a:r>
              <a:rPr lang="en-US" dirty="0"/>
              <a:t>- up to 15 minutes or less per server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Automated testing</a:t>
            </a:r>
            <a:r>
              <a:rPr lang="en-US" dirty="0"/>
              <a:t> - </a:t>
            </a:r>
            <a:r>
              <a:rPr lang="en-US" dirty="0" smtClean="0"/>
              <a:t>allows </a:t>
            </a:r>
            <a:r>
              <a:rPr lang="en-US" dirty="0"/>
              <a:t>you to regularly test all of your protected </a:t>
            </a:r>
            <a:r>
              <a:rPr lang="en-US" dirty="0" smtClean="0"/>
              <a:t>servers </a:t>
            </a:r>
            <a:r>
              <a:rPr lang="en-US" dirty="0"/>
              <a:t>in a virtual private 'sandbox' environment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Full visibility and control</a:t>
            </a:r>
            <a:r>
              <a:rPr lang="en-US" dirty="0"/>
              <a:t> - with self-service Web-based recovery console </a:t>
            </a:r>
            <a:r>
              <a:rPr lang="en-US" dirty="0" smtClean="0"/>
              <a:t>allowing </a:t>
            </a:r>
            <a:r>
              <a:rPr lang="en-US" dirty="0"/>
              <a:t>you to manage your entire DR environment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White glove support </a:t>
            </a:r>
            <a:r>
              <a:rPr lang="en-US" dirty="0"/>
              <a:t>- team of experts </a:t>
            </a:r>
            <a:r>
              <a:rPr lang="en-US" dirty="0" smtClean="0"/>
              <a:t>available </a:t>
            </a:r>
            <a:r>
              <a:rPr lang="en-US" dirty="0"/>
              <a:t>24/7 to assist </a:t>
            </a:r>
            <a:r>
              <a:rPr lang="en-US" dirty="0" smtClean="0"/>
              <a:t>with </a:t>
            </a:r>
            <a:r>
              <a:rPr lang="en-US" dirty="0"/>
              <a:t>failover and </a:t>
            </a:r>
            <a:r>
              <a:rPr lang="en-US" dirty="0" smtClean="0"/>
              <a:t>failback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Choice of platforms</a:t>
            </a:r>
            <a:r>
              <a:rPr lang="en-US" dirty="0"/>
              <a:t> - physical or virtual, any hypervisor, any storage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483" y="812944"/>
            <a:ext cx="4357268" cy="21209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1348" y="6399836"/>
            <a:ext cx="860256" cy="41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8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N-ppt-header-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864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28250" y="6350214"/>
            <a:ext cx="8687501" cy="0"/>
          </a:xfrm>
          <a:prstGeom prst="line">
            <a:avLst/>
          </a:prstGeom>
          <a:ln w="12700" cmpd="sng"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250" y="6424599"/>
            <a:ext cx="117211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©2015 BY OXFORD NETWORKS</a:t>
            </a:r>
            <a:endParaRPr lang="en-US" sz="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6770"/>
            <a:ext cx="7772400" cy="559078"/>
          </a:xfrm>
        </p:spPr>
        <p:txBody>
          <a:bodyPr>
            <a:noAutofit/>
          </a:bodyPr>
          <a:lstStyle/>
          <a:p>
            <a:pPr algn="l"/>
            <a:r>
              <a:rPr lang="en-US" dirty="0" err="1">
                <a:solidFill>
                  <a:srgbClr val="42489A"/>
                </a:solidFill>
              </a:rPr>
              <a:t>Z</a:t>
            </a:r>
            <a:r>
              <a:rPr lang="en-US" dirty="0" err="1" smtClean="0">
                <a:solidFill>
                  <a:srgbClr val="42489A"/>
                </a:solidFill>
              </a:rPr>
              <a:t>erto</a:t>
            </a:r>
            <a:endParaRPr lang="en-US" dirty="0">
              <a:solidFill>
                <a:srgbClr val="42489A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4638" y="1"/>
            <a:ext cx="3475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Data Center Solutions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7570" y="3163139"/>
            <a:ext cx="799184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Software only, Hardware agnostic</a:t>
            </a: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Failover testing in a </a:t>
            </a:r>
            <a:r>
              <a:rPr lang="en-US" b="1" dirty="0" smtClean="0"/>
              <a:t>single click</a:t>
            </a: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Replicate and Protect</a:t>
            </a:r>
            <a:r>
              <a:rPr lang="en-US" dirty="0" smtClean="0"/>
              <a:t> a </a:t>
            </a:r>
            <a:r>
              <a:rPr lang="en-US" dirty="0"/>
              <a:t>VM in VMWare vSphere vCenter </a:t>
            </a:r>
            <a:r>
              <a:rPr lang="en-US" dirty="0" smtClean="0"/>
              <a:t>with </a:t>
            </a:r>
            <a:r>
              <a:rPr lang="en-US" dirty="0"/>
              <a:t>a few </a:t>
            </a:r>
            <a:r>
              <a:rPr lang="en-US" dirty="0" smtClean="0"/>
              <a:t>clicks</a:t>
            </a:r>
            <a:endParaRPr lang="en-US" dirty="0"/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F</a:t>
            </a:r>
            <a:r>
              <a:rPr lang="en-US" b="1" dirty="0" smtClean="0"/>
              <a:t>ully </a:t>
            </a:r>
            <a:r>
              <a:rPr lang="en-US" b="1" dirty="0"/>
              <a:t>automates </a:t>
            </a:r>
            <a:r>
              <a:rPr lang="en-US" dirty="0"/>
              <a:t>the entire failover and failback </a:t>
            </a:r>
            <a:r>
              <a:rPr lang="en-US" dirty="0" smtClean="0"/>
              <a:t>process</a:t>
            </a: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Uses continuous replication vs snapshots </a:t>
            </a:r>
            <a:r>
              <a:rPr lang="en-US" dirty="0"/>
              <a:t> </a:t>
            </a:r>
            <a:endParaRPr lang="en-US" dirty="0" smtClean="0"/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Virtual </a:t>
            </a:r>
            <a:r>
              <a:rPr lang="en-US" b="1" dirty="0"/>
              <a:t>Protection </a:t>
            </a:r>
            <a:r>
              <a:rPr lang="en-US" b="1" dirty="0" smtClean="0"/>
              <a:t>Groups </a:t>
            </a:r>
            <a:r>
              <a:rPr lang="en-US" dirty="0" smtClean="0"/>
              <a:t>protect </a:t>
            </a:r>
            <a:r>
              <a:rPr lang="en-US" dirty="0"/>
              <a:t>an entire application spanning multiple VMs with a single policy and a single automated failover and failback process.</a:t>
            </a: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No </a:t>
            </a:r>
            <a:r>
              <a:rPr lang="en-US" dirty="0"/>
              <a:t>changes </a:t>
            </a:r>
            <a:r>
              <a:rPr lang="en-US" dirty="0" smtClean="0"/>
              <a:t>required to </a:t>
            </a:r>
            <a:r>
              <a:rPr lang="en-US" dirty="0"/>
              <a:t>your storage or server </a:t>
            </a:r>
            <a:r>
              <a:rPr lang="en-US" dirty="0" smtClean="0"/>
              <a:t>infrastructure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372" y="893011"/>
            <a:ext cx="4547682" cy="19842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7880" y="1638178"/>
            <a:ext cx="599244" cy="2661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1348" y="6399836"/>
            <a:ext cx="860256" cy="41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7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N-ppt-header-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864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28250" y="6350214"/>
            <a:ext cx="8687501" cy="0"/>
          </a:xfrm>
          <a:prstGeom prst="line">
            <a:avLst/>
          </a:prstGeom>
          <a:ln w="12700" cmpd="sng"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250" y="6424599"/>
            <a:ext cx="117211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©2015 BY OXFORD NETWORKS</a:t>
            </a:r>
            <a:endParaRPr lang="en-US" sz="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1122"/>
            <a:ext cx="5177672" cy="559078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42489A"/>
                </a:solidFill>
              </a:rPr>
              <a:t>State of Global DR Preparation</a:t>
            </a:r>
            <a:endParaRPr lang="en-US" dirty="0">
              <a:solidFill>
                <a:srgbClr val="42489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049153"/>
            <a:ext cx="6400800" cy="586967"/>
          </a:xfrm>
        </p:spPr>
        <p:txBody>
          <a:bodyPr>
            <a:noAutofit/>
          </a:bodyPr>
          <a:lstStyle/>
          <a:p>
            <a:pPr algn="l"/>
            <a:r>
              <a:rPr lang="en-US" sz="3400" dirty="0" smtClean="0"/>
              <a:t>Annual Report</a:t>
            </a:r>
            <a:endParaRPr lang="en-US" sz="3400" dirty="0"/>
          </a:p>
        </p:txBody>
      </p:sp>
      <p:sp>
        <p:nvSpPr>
          <p:cNvPr id="9" name="TextBox 8"/>
          <p:cNvSpPr txBox="1"/>
          <p:nvPr/>
        </p:nvSpPr>
        <p:spPr>
          <a:xfrm>
            <a:off x="699574" y="2822623"/>
            <a:ext cx="805175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Disaster Recovery Preparedness Council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Annual Report analyzes and benchmarks trends from a mix of companies from across the globe.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Incudes recommendations for improving disaster recovery preparedness based on industry standard best practices:</a:t>
            </a:r>
          </a:p>
          <a:p>
            <a:endParaRPr lang="en-US" dirty="0" smtClean="0"/>
          </a:p>
          <a:p>
            <a:r>
              <a:rPr lang="en-US" dirty="0" smtClean="0"/>
              <a:t>	• Environment Analysis</a:t>
            </a:r>
            <a:endParaRPr lang="en-US" dirty="0"/>
          </a:p>
          <a:p>
            <a:r>
              <a:rPr lang="en-US" dirty="0" smtClean="0"/>
              <a:t>	• Designing a DR Plan</a:t>
            </a:r>
          </a:p>
          <a:p>
            <a:r>
              <a:rPr lang="en-US" dirty="0" smtClean="0"/>
              <a:t>	• Testing to Validate Recovery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74638" y="1"/>
            <a:ext cx="3475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Data Center Solutions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216" y="1286388"/>
            <a:ext cx="3908388" cy="7627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1348" y="6399836"/>
            <a:ext cx="860256" cy="41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7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N-ppt-slide-section-intr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0012" y="2442917"/>
            <a:ext cx="6224964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Questions?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3504" y="4315756"/>
            <a:ext cx="38011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FFFF"/>
                </a:solidFill>
              </a:rPr>
              <a:t>Report Overview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FFFF"/>
                </a:solidFill>
              </a:rPr>
              <a:t>DR Plan Development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FFFF"/>
                </a:solidFill>
              </a:rPr>
              <a:t>Secondary Sites &amp; Solutions</a:t>
            </a:r>
          </a:p>
        </p:txBody>
      </p:sp>
    </p:spTree>
    <p:extLst>
      <p:ext uri="{BB962C8B-B14F-4D97-AF65-F5344CB8AC3E}">
        <p14:creationId xmlns:p14="http://schemas.microsoft.com/office/powerpoint/2010/main" val="74330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N-ppt-header-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864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28250" y="6350214"/>
            <a:ext cx="8687501" cy="0"/>
          </a:xfrm>
          <a:prstGeom prst="line">
            <a:avLst/>
          </a:prstGeom>
          <a:ln w="12700" cmpd="sng"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250" y="6424599"/>
            <a:ext cx="117211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©2015 BY OXFORD NETWORKS</a:t>
            </a:r>
            <a:endParaRPr lang="en-US" sz="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1122"/>
            <a:ext cx="5158819" cy="559078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42489A"/>
                </a:solidFill>
              </a:rPr>
              <a:t>Report Summary</a:t>
            </a:r>
            <a:endParaRPr lang="en-US" dirty="0">
              <a:solidFill>
                <a:srgbClr val="42489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766347"/>
            <a:ext cx="4982219" cy="586967"/>
          </a:xfrm>
        </p:spPr>
        <p:txBody>
          <a:bodyPr>
            <a:noAutofit/>
          </a:bodyPr>
          <a:lstStyle/>
          <a:p>
            <a:pPr algn="l"/>
            <a:r>
              <a:rPr lang="en-US" sz="3400" dirty="0" smtClean="0"/>
              <a:t>3 out of 4 Companies </a:t>
            </a:r>
          </a:p>
          <a:p>
            <a:pPr algn="l"/>
            <a:r>
              <a:rPr lang="en-US" sz="3400" dirty="0" smtClean="0"/>
              <a:t>at Risk</a:t>
            </a:r>
            <a:endParaRPr lang="en-US" sz="3400" dirty="0"/>
          </a:p>
        </p:txBody>
      </p:sp>
      <p:sp>
        <p:nvSpPr>
          <p:cNvPr id="9" name="TextBox 8"/>
          <p:cNvSpPr txBox="1"/>
          <p:nvPr/>
        </p:nvSpPr>
        <p:spPr>
          <a:xfrm>
            <a:off x="746826" y="3613047"/>
            <a:ext cx="77299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36% of organizations lost critical applications, VMs or data files for hours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1 in 5 lost one or more for a period of days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1 in 4 lost most or all of their datacenter for hours or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Reported losses ranged from a few thousand to millions of dollars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20% indicated losses of more than $50,000 to over $5 million</a:t>
            </a:r>
          </a:p>
          <a:p>
            <a:endParaRPr lang="en-US" dirty="0"/>
          </a:p>
        </p:txBody>
      </p:sp>
      <p:pic>
        <p:nvPicPr>
          <p:cNvPr id="10" name="Picture 9" descr="data-cen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722" y="1148642"/>
            <a:ext cx="2796606" cy="18644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74638" y="1"/>
            <a:ext cx="3475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Data Center Solutions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2348" y="1090391"/>
            <a:ext cx="3040559" cy="19809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1348" y="6399836"/>
            <a:ext cx="860256" cy="41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3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N-ppt-header-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864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28250" y="6350214"/>
            <a:ext cx="8687501" cy="0"/>
          </a:xfrm>
          <a:prstGeom prst="line">
            <a:avLst/>
          </a:prstGeom>
          <a:ln w="12700" cmpd="sng"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250" y="6424599"/>
            <a:ext cx="117211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©2015 BY OXFORD NETWORKS</a:t>
            </a:r>
            <a:endParaRPr lang="en-US" sz="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76186"/>
            <a:ext cx="5672470" cy="559078"/>
          </a:xfrm>
        </p:spPr>
        <p:txBody>
          <a:bodyPr>
            <a:noAutofit/>
          </a:bodyPr>
          <a:lstStyle/>
          <a:p>
            <a:pPr algn="l"/>
            <a:r>
              <a:rPr lang="en-US" smtClean="0">
                <a:solidFill>
                  <a:srgbClr val="42489A"/>
                </a:solidFill>
              </a:rPr>
              <a:t>Outages Happen</a:t>
            </a:r>
            <a:endParaRPr lang="en-US" dirty="0">
              <a:solidFill>
                <a:srgbClr val="42489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23196"/>
            <a:ext cx="5268922" cy="586967"/>
          </a:xfrm>
        </p:spPr>
        <p:txBody>
          <a:bodyPr>
            <a:noAutofit/>
          </a:bodyPr>
          <a:lstStyle/>
          <a:p>
            <a:pPr algn="l"/>
            <a:r>
              <a:rPr lang="en-US" sz="3400" dirty="0" smtClean="0"/>
              <a:t>Over Half Lost Critical Apps or Entire Data Center</a:t>
            </a:r>
            <a:endParaRPr lang="en-US" sz="3400" dirty="0"/>
          </a:p>
        </p:txBody>
      </p:sp>
      <p:sp>
        <p:nvSpPr>
          <p:cNvPr id="13" name="TextBox 12"/>
          <p:cNvSpPr txBox="1"/>
          <p:nvPr/>
        </p:nvSpPr>
        <p:spPr>
          <a:xfrm>
            <a:off x="5574638" y="1"/>
            <a:ext cx="3475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Data Center Solutions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658138"/>
            <a:ext cx="8065528" cy="23809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9816" y="1060480"/>
            <a:ext cx="2894551" cy="17188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1348" y="6399836"/>
            <a:ext cx="860256" cy="41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5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N-ppt-header-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864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28250" y="6350214"/>
            <a:ext cx="8687501" cy="0"/>
          </a:xfrm>
          <a:prstGeom prst="line">
            <a:avLst/>
          </a:prstGeom>
          <a:ln w="12700" cmpd="sng"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250" y="6424599"/>
            <a:ext cx="117211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©2015 BY OXFORD NETWORKS</a:t>
            </a:r>
            <a:endParaRPr lang="en-US" sz="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1952"/>
            <a:ext cx="5260672" cy="559078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42489A"/>
                </a:solidFill>
              </a:rPr>
              <a:t>And They Can Be Expensive</a:t>
            </a:r>
            <a:endParaRPr lang="en-US" dirty="0">
              <a:solidFill>
                <a:srgbClr val="42489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416799"/>
            <a:ext cx="6400800" cy="586967"/>
          </a:xfrm>
        </p:spPr>
        <p:txBody>
          <a:bodyPr>
            <a:noAutofit/>
          </a:bodyPr>
          <a:lstStyle/>
          <a:p>
            <a:pPr algn="l"/>
            <a:r>
              <a:rPr lang="en-US" sz="3400" dirty="0" smtClean="0"/>
              <a:t>20% lost over $50,000</a:t>
            </a:r>
            <a:endParaRPr lang="en-US" sz="3400" dirty="0"/>
          </a:p>
        </p:txBody>
      </p:sp>
      <p:pic>
        <p:nvPicPr>
          <p:cNvPr id="10" name="Picture 9" descr="data-cen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722" y="1148642"/>
            <a:ext cx="2796606" cy="18644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74638" y="1"/>
            <a:ext cx="3475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Data Center Solutions</a:t>
            </a:r>
          </a:p>
        </p:txBody>
      </p:sp>
      <p:pic>
        <p:nvPicPr>
          <p:cNvPr id="1026" name="Picture 2" descr="http://www.wnd.com/files/2012/05/meltdown-financial-collapse-black-hole-340x2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472" y="1148642"/>
            <a:ext cx="2804856" cy="186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2174" y="3530993"/>
            <a:ext cx="3448596" cy="23724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6136" y="3270866"/>
            <a:ext cx="1524049" cy="6434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7400" y="3561003"/>
            <a:ext cx="2244126" cy="23424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1348" y="6399836"/>
            <a:ext cx="860256" cy="41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2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N-ppt-header-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864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28250" y="6350214"/>
            <a:ext cx="8687501" cy="0"/>
          </a:xfrm>
          <a:prstGeom prst="line">
            <a:avLst/>
          </a:prstGeom>
          <a:ln w="12700" cmpd="sng"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250" y="6424599"/>
            <a:ext cx="117211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©2015 BY OXFORD NETWORKS</a:t>
            </a:r>
            <a:endParaRPr lang="en-US" sz="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991122"/>
            <a:ext cx="6756391" cy="559078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42489A"/>
                </a:solidFill>
              </a:rPr>
              <a:t>Business Impact can be Significant</a:t>
            </a:r>
            <a:endParaRPr lang="en-US" dirty="0">
              <a:solidFill>
                <a:srgbClr val="42489A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4638" y="1"/>
            <a:ext cx="3475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Data Center Solutions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895" y="2179682"/>
            <a:ext cx="5962441" cy="35350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945" y="2031387"/>
            <a:ext cx="4900280" cy="36598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85800" y="675224"/>
            <a:ext cx="6756391" cy="122574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 smtClean="0">
              <a:solidFill>
                <a:srgbClr val="42489A"/>
              </a:solidFill>
            </a:endParaRPr>
          </a:p>
          <a:p>
            <a:pPr algn="l"/>
            <a:r>
              <a:rPr lang="en-US" dirty="0" smtClean="0">
                <a:solidFill>
                  <a:srgbClr val="42489A"/>
                </a:solidFill>
              </a:rPr>
              <a:t>Or Permanent</a:t>
            </a:r>
          </a:p>
          <a:p>
            <a:pPr algn="l"/>
            <a:endParaRPr lang="en-US" dirty="0">
              <a:solidFill>
                <a:srgbClr val="42489A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799" y="2157520"/>
            <a:ext cx="72788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Financial Loss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Reputation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Staff Time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Lost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1348" y="6399836"/>
            <a:ext cx="860256" cy="41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8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N-ppt-header-b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864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28250" y="6350214"/>
            <a:ext cx="8687501" cy="0"/>
          </a:xfrm>
          <a:prstGeom prst="line">
            <a:avLst/>
          </a:prstGeom>
          <a:ln w="12700" cmpd="sng"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250" y="6424599"/>
            <a:ext cx="117211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©2015 BY OXFORD NETWORKS</a:t>
            </a:r>
            <a:endParaRPr lang="en-US" sz="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0808"/>
            <a:ext cx="5121111" cy="559078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42489A"/>
                </a:solidFill>
              </a:rPr>
              <a:t>Outage/Data Loss Causes</a:t>
            </a:r>
            <a:endParaRPr lang="en-US" dirty="0">
              <a:solidFill>
                <a:srgbClr val="42489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435659"/>
            <a:ext cx="5121111" cy="586967"/>
          </a:xfrm>
        </p:spPr>
        <p:txBody>
          <a:bodyPr>
            <a:noAutofit/>
          </a:bodyPr>
          <a:lstStyle/>
          <a:p>
            <a:pPr algn="l"/>
            <a:r>
              <a:rPr lang="en-US" sz="3400" dirty="0" smtClean="0"/>
              <a:t>Software, Hardware, People</a:t>
            </a:r>
            <a:endParaRPr lang="en-US" sz="3400" dirty="0"/>
          </a:p>
        </p:txBody>
      </p:sp>
      <p:pic>
        <p:nvPicPr>
          <p:cNvPr id="10" name="Picture 9" descr="data-cent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722" y="1148642"/>
            <a:ext cx="2796606" cy="18644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74638" y="1"/>
            <a:ext cx="3475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Data Center Solutions</a:t>
            </a:r>
          </a:p>
        </p:txBody>
      </p:sp>
      <p:pic>
        <p:nvPicPr>
          <p:cNvPr id="11" name="Picture 2" descr="https://statecorruption.nationbuilder.com/assets/pages/210/delete_ke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368" y="1141278"/>
            <a:ext cx="2835960" cy="189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308" y="3923813"/>
            <a:ext cx="3137947" cy="19271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7694" y="3857147"/>
            <a:ext cx="4257675" cy="1952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1348" y="6399836"/>
            <a:ext cx="860256" cy="41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7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N-ppt-header-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864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28250" y="6350214"/>
            <a:ext cx="8687501" cy="0"/>
          </a:xfrm>
          <a:prstGeom prst="line">
            <a:avLst/>
          </a:prstGeom>
          <a:ln w="12700" cmpd="sng"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250" y="6424599"/>
            <a:ext cx="117211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©2015 BY OXFORD NETWORKS</a:t>
            </a:r>
            <a:endParaRPr lang="en-US" sz="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1122"/>
            <a:ext cx="7772400" cy="559078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42489A"/>
                </a:solidFill>
              </a:rPr>
              <a:t>Report Summary</a:t>
            </a:r>
            <a:endParaRPr lang="en-US" dirty="0">
              <a:solidFill>
                <a:srgbClr val="42489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766347"/>
            <a:ext cx="6400800" cy="586967"/>
          </a:xfrm>
        </p:spPr>
        <p:txBody>
          <a:bodyPr>
            <a:noAutofit/>
          </a:bodyPr>
          <a:lstStyle/>
          <a:p>
            <a:pPr algn="l"/>
            <a:r>
              <a:rPr lang="en-US" sz="3400" dirty="0" smtClean="0"/>
              <a:t>The Culprits</a:t>
            </a:r>
            <a:endParaRPr lang="en-US" sz="3400" dirty="0"/>
          </a:p>
        </p:txBody>
      </p:sp>
      <p:sp>
        <p:nvSpPr>
          <p:cNvPr id="13" name="TextBox 12"/>
          <p:cNvSpPr txBox="1"/>
          <p:nvPr/>
        </p:nvSpPr>
        <p:spPr>
          <a:xfrm>
            <a:off x="5574638" y="1"/>
            <a:ext cx="3475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Data Center Solutions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52237" y="2568102"/>
            <a:ext cx="727881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Lack of Documentation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60%+ did NOT have a fully documented DR 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40% admitted the DR Plan they do have was not very useful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b="1" dirty="0" smtClean="0"/>
              <a:t>Lack of DR Testing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1/3 test once or twice a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23% never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b="1" dirty="0" smtClean="0"/>
              <a:t>When they do test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65% fail their own tests</a:t>
            </a:r>
          </a:p>
          <a:p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348" y="6399836"/>
            <a:ext cx="860256" cy="41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34845</TotalTime>
  <Words>1215</Words>
  <Application>Microsoft Office PowerPoint</Application>
  <PresentationFormat>On-screen Show (4:3)</PresentationFormat>
  <Paragraphs>318</Paragraphs>
  <Slides>30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PowerPoint Presentation</vt:lpstr>
      <vt:lpstr>PowerPoint Presentation</vt:lpstr>
      <vt:lpstr>State of Global DR Preparation</vt:lpstr>
      <vt:lpstr>Report Summary</vt:lpstr>
      <vt:lpstr>Outages Happen</vt:lpstr>
      <vt:lpstr>And They Can Be Expensive</vt:lpstr>
      <vt:lpstr>Business Impact can be Significant</vt:lpstr>
      <vt:lpstr>Outage/Data Loss Causes</vt:lpstr>
      <vt:lpstr>Report Summary</vt:lpstr>
      <vt:lpstr>Lack of DR Planning</vt:lpstr>
      <vt:lpstr>Report Summary</vt:lpstr>
      <vt:lpstr>DR Best Practices</vt:lpstr>
      <vt:lpstr>Inventory  &amp; Risk Assessment</vt:lpstr>
      <vt:lpstr>Recovery Objectives</vt:lpstr>
      <vt:lpstr>DR Strategy</vt:lpstr>
      <vt:lpstr>Backups and Replication</vt:lpstr>
      <vt:lpstr>Cloud-Based Backups</vt:lpstr>
      <vt:lpstr>Secondary Sites</vt:lpstr>
      <vt:lpstr>On-Premises</vt:lpstr>
      <vt:lpstr>Colocation</vt:lpstr>
      <vt:lpstr>Cloud-Based Disaster Recovery</vt:lpstr>
      <vt:lpstr>Cloud Tenancy</vt:lpstr>
      <vt:lpstr>Disaster Recovery as a Service</vt:lpstr>
      <vt:lpstr>Testing</vt:lpstr>
      <vt:lpstr>Various Testing Approaches</vt:lpstr>
      <vt:lpstr>Additional DR  Requirements</vt:lpstr>
      <vt:lpstr>So Many Options…</vt:lpstr>
      <vt:lpstr>Acronis DRaaS</vt:lpstr>
      <vt:lpstr>Zerto</vt:lpstr>
      <vt:lpstr>PowerPoint Presentation</vt:lpstr>
    </vt:vector>
  </TitlesOfParts>
  <Company>Oxford Networks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Goes Here</dc:title>
  <dc:creator>Jess Whited</dc:creator>
  <cp:lastModifiedBy>Eric Halse</cp:lastModifiedBy>
  <cp:revision>101</cp:revision>
  <cp:lastPrinted>2015-06-25T16:41:36Z</cp:lastPrinted>
  <dcterms:created xsi:type="dcterms:W3CDTF">2015-06-23T12:51:29Z</dcterms:created>
  <dcterms:modified xsi:type="dcterms:W3CDTF">2015-11-03T13:51:07Z</dcterms:modified>
</cp:coreProperties>
</file>