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6" r:id="rId3"/>
    <p:sldId id="285" r:id="rId4"/>
    <p:sldId id="489" r:id="rId5"/>
    <p:sldId id="494" r:id="rId6"/>
    <p:sldId id="455" r:id="rId7"/>
    <p:sldId id="490" r:id="rId8"/>
    <p:sldId id="488" r:id="rId9"/>
    <p:sldId id="499" r:id="rId10"/>
    <p:sldId id="495" r:id="rId11"/>
    <p:sldId id="493" r:id="rId12"/>
    <p:sldId id="496" r:id="rId13"/>
    <p:sldId id="491" r:id="rId14"/>
    <p:sldId id="492" r:id="rId15"/>
    <p:sldId id="456" r:id="rId16"/>
    <p:sldId id="498" r:id="rId17"/>
  </p:sldIdLst>
  <p:sldSz cx="9144000" cy="6858000" type="screen4x3"/>
  <p:notesSz cx="6894513" cy="9180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92" userDrawn="1">
          <p15:clr>
            <a:srgbClr val="A4A3A4"/>
          </p15:clr>
        </p15:guide>
        <p15:guide id="2" pos="217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d Davis" initials="CD" lastIdx="10" clrIdx="0"/>
  <p:cmAuthor id="1" name="Gordon A. Williams" initials="GAW" lastIdx="1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BD8F"/>
    <a:srgbClr val="0F3734"/>
    <a:srgbClr val="F79421"/>
    <a:srgbClr val="8BAEA1"/>
    <a:srgbClr val="003300"/>
    <a:srgbClr val="0F1F15"/>
    <a:srgbClr val="E6E6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7211" autoAdjust="0"/>
  </p:normalViewPr>
  <p:slideViewPr>
    <p:cSldViewPr>
      <p:cViewPr>
        <p:scale>
          <a:sx n="80" d="100"/>
          <a:sy n="80" d="100"/>
        </p:scale>
        <p:origin x="-852" y="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786" y="-90"/>
      </p:cViewPr>
      <p:guideLst>
        <p:guide orient="horz" pos="2892"/>
        <p:guide pos="217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8040" cy="459497"/>
          </a:xfrm>
          <a:prstGeom prst="rect">
            <a:avLst/>
          </a:prstGeom>
        </p:spPr>
        <p:txBody>
          <a:bodyPr vert="horz" lIns="90161" tIns="45081" rIns="90161" bIns="450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4912" y="0"/>
            <a:ext cx="2988040" cy="459497"/>
          </a:xfrm>
          <a:prstGeom prst="rect">
            <a:avLst/>
          </a:prstGeom>
        </p:spPr>
        <p:txBody>
          <a:bodyPr vert="horz" lIns="90161" tIns="45081" rIns="90161" bIns="45081" rtlCol="0"/>
          <a:lstStyle>
            <a:lvl1pPr algn="r">
              <a:defRPr sz="1200"/>
            </a:lvl1pPr>
          </a:lstStyle>
          <a:p>
            <a:fld id="{7B4A4644-D803-42A3-BA69-BB33511DB2DB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19448"/>
            <a:ext cx="2988040" cy="459497"/>
          </a:xfrm>
          <a:prstGeom prst="rect">
            <a:avLst/>
          </a:prstGeom>
        </p:spPr>
        <p:txBody>
          <a:bodyPr vert="horz" lIns="90161" tIns="45081" rIns="90161" bIns="450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4912" y="8719448"/>
            <a:ext cx="2988040" cy="459497"/>
          </a:xfrm>
          <a:prstGeom prst="rect">
            <a:avLst/>
          </a:prstGeom>
        </p:spPr>
        <p:txBody>
          <a:bodyPr vert="horz" lIns="90161" tIns="45081" rIns="90161" bIns="45081" rtlCol="0" anchor="b"/>
          <a:lstStyle>
            <a:lvl1pPr algn="r">
              <a:defRPr sz="1200"/>
            </a:lvl1pPr>
          </a:lstStyle>
          <a:p>
            <a:fld id="{844A6A9B-3C40-4506-AD1E-A349A8985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77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7622" cy="459025"/>
          </a:xfrm>
          <a:prstGeom prst="rect">
            <a:avLst/>
          </a:prstGeom>
        </p:spPr>
        <p:txBody>
          <a:bodyPr vert="horz" lIns="91838" tIns="45919" rIns="91838" bIns="459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5295" y="1"/>
            <a:ext cx="2987622" cy="459025"/>
          </a:xfrm>
          <a:prstGeom prst="rect">
            <a:avLst/>
          </a:prstGeom>
        </p:spPr>
        <p:txBody>
          <a:bodyPr vert="horz" lIns="91838" tIns="45919" rIns="91838" bIns="45919" rtlCol="0"/>
          <a:lstStyle>
            <a:lvl1pPr algn="r">
              <a:defRPr sz="1200"/>
            </a:lvl1pPr>
          </a:lstStyle>
          <a:p>
            <a:fld id="{9CCE7445-0A5D-467F-853F-BF09A6F24A16}" type="datetimeFigureOut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687388"/>
            <a:ext cx="4589463" cy="3443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8" tIns="45919" rIns="91838" bIns="4591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9452" y="4360746"/>
            <a:ext cx="5515610" cy="4131230"/>
          </a:xfrm>
          <a:prstGeom prst="rect">
            <a:avLst/>
          </a:prstGeom>
        </p:spPr>
        <p:txBody>
          <a:bodyPr vert="horz" lIns="91838" tIns="45919" rIns="91838" bIns="459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19895"/>
            <a:ext cx="2987622" cy="459025"/>
          </a:xfrm>
          <a:prstGeom prst="rect">
            <a:avLst/>
          </a:prstGeom>
        </p:spPr>
        <p:txBody>
          <a:bodyPr vert="horz" lIns="91838" tIns="45919" rIns="91838" bIns="459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5295" y="8719895"/>
            <a:ext cx="2987622" cy="459025"/>
          </a:xfrm>
          <a:prstGeom prst="rect">
            <a:avLst/>
          </a:prstGeom>
        </p:spPr>
        <p:txBody>
          <a:bodyPr vert="horz" lIns="91838" tIns="45919" rIns="91838" bIns="45919" rtlCol="0" anchor="b"/>
          <a:lstStyle>
            <a:lvl1pPr algn="r">
              <a:defRPr sz="1200"/>
            </a:lvl1pPr>
          </a:lstStyle>
          <a:p>
            <a:fld id="{545B7680-B307-4AAB-A881-14B0DF5C86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914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B7680-B307-4AAB-A881-14B0DF5C863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113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700088"/>
            <a:ext cx="4589463" cy="34432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9452" y="4373370"/>
            <a:ext cx="5515610" cy="41312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B7680-B307-4AAB-A881-14B0DF5C863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568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B7680-B307-4AAB-A881-14B0DF5C863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34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B7680-B307-4AAB-A881-14B0DF5C863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34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B7680-B307-4AAB-A881-14B0DF5C863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34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B7680-B307-4AAB-A881-14B0DF5C863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34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B7680-B307-4AAB-A881-14B0DF5C863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300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B7680-B307-4AAB-A881-14B0DF5C863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300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B7680-B307-4AAB-A881-14B0DF5C863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012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700088"/>
            <a:ext cx="4589463" cy="34432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9452" y="4373370"/>
            <a:ext cx="5515610" cy="41312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B7680-B307-4AAB-A881-14B0DF5C863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568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B7680-B307-4AAB-A881-14B0DF5C863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34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700088"/>
            <a:ext cx="4589463" cy="34432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9452" y="4373370"/>
            <a:ext cx="5515610" cy="41312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B7680-B307-4AAB-A881-14B0DF5C863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568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B7680-B307-4AAB-A881-14B0DF5C863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34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B7680-B307-4AAB-A881-14B0DF5C863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34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B7680-B307-4AAB-A881-14B0DF5C863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300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B7680-B307-4AAB-A881-14B0DF5C863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300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22921-4BD5-4685-BEEB-F4391FDA572E}" type="datetime1">
              <a:rPr lang="en-US" smtClean="0"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2BE1-E6FE-4A2C-8C52-CA25A46D1F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B1C2-21E1-4C43-9385-674B74B82F26}" type="datetime1">
              <a:rPr lang="en-US" smtClean="0"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2BE1-E6FE-4A2C-8C52-CA25A46D1F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0B41-87D7-4F2A-A609-6882F9B19966}" type="datetime1">
              <a:rPr lang="en-US" smtClean="0"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2BE1-E6FE-4A2C-8C52-CA25A46D1F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A04D4-A409-4F95-A1E0-02BFF5D6E221}" type="datetime1">
              <a:rPr lang="en-US" smtClean="0"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2BE1-E6FE-4A2C-8C52-CA25A46D1F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3364-0A2A-4497-88DC-CAE2CC5EC1E7}" type="datetime1">
              <a:rPr lang="en-US" smtClean="0"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2BE1-E6FE-4A2C-8C52-CA25A46D1F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CD78-7081-45AA-B3CC-9254F50A933C}" type="datetime1">
              <a:rPr lang="en-US" smtClean="0"/>
              <a:t>10/7/2015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2BE1-E6FE-4A2C-8C52-CA25A46D1F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88FA-7385-4A8F-BA51-24522A3B8274}" type="datetime1">
              <a:rPr lang="en-US" smtClean="0"/>
              <a:t>10/7/2015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2BE1-E6FE-4A2C-8C52-CA25A46D1F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61E4E-A436-465D-B598-576C32B683DE}" type="datetime1">
              <a:rPr lang="en-US" smtClean="0"/>
              <a:t>10/7/2015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2BE1-E6FE-4A2C-8C52-CA25A46D1F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7141E-4D9D-48BD-9EA9-2CB9FA811758}" type="datetime1">
              <a:rPr lang="en-US" smtClean="0"/>
              <a:t>10/7/2015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2BE1-E6FE-4A2C-8C52-CA25A46D1F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AA18-A4DB-4878-90B7-389C34FA7D1F}" type="datetime1">
              <a:rPr lang="en-US" smtClean="0"/>
              <a:t>10/7/2015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2BE1-E6FE-4A2C-8C52-CA25A46D1F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AD5F-75DE-4FB3-98BF-C503E8D6C8E4}" type="datetime1">
              <a:rPr lang="en-US" smtClean="0"/>
              <a:t>10/7/2015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2BE1-E6FE-4A2C-8C52-CA25A46D1F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84F45-6B08-4385-A384-4A8F2D0A9BF9}" type="datetime1">
              <a:rPr lang="en-US" smtClean="0"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F2BE1-E6FE-4A2C-8C52-CA25A46D1F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msi.com/resources" TargetMode="External"/><Relationship Id="rId4" Type="http://schemas.openxmlformats.org/officeDocument/2006/relationships/hyperlink" Target="mailto:sales@fmsi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86200" y="4648200"/>
            <a:ext cx="5257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Optima LT Std" pitchFamily="34" charset="0"/>
              </a:rPr>
              <a:t>Marketing to Millennials: </a:t>
            </a:r>
          </a:p>
          <a:p>
            <a:r>
              <a:rPr lang="en-US" sz="2200" dirty="0" smtClean="0">
                <a:latin typeface="Optima LT Std" pitchFamily="34" charset="0"/>
              </a:rPr>
              <a:t>What You Need to Know</a:t>
            </a:r>
          </a:p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Optima LT Std" pitchFamily="34" charset="0"/>
              </a:rPr>
              <a:t>Meredith J. Deen,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Optima LT Std" pitchFamily="34" charset="0"/>
              </a:rPr>
              <a:t>President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Optima LT Std" pitchFamily="34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657600" y="6248400"/>
            <a:ext cx="53530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pitchFamily="6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pitchFamily="6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6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6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6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6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6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6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6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</a:rPr>
              <a:t>1720 Windward Concourse #200 Alpharetta, GA 30005 |  Tel: 770.619.3443 | www.fmsi.com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2BE1-E6FE-4A2C-8C52-CA25A46D1F0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 descr="ins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Millennials as employees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2BE1-E6FE-4A2C-8C52-CA25A46D1F0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 descr="ins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198" y="2286000"/>
            <a:ext cx="49530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 smtClean="0">
                <a:solidFill>
                  <a:srgbClr val="84BD8F"/>
                </a:solidFill>
              </a:rPr>
              <a:t>largest workforce </a:t>
            </a:r>
            <a:r>
              <a:rPr lang="en-US" sz="2400" dirty="0" smtClean="0"/>
              <a:t>in 2015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39% of Millennials have had </a:t>
            </a:r>
            <a:r>
              <a:rPr lang="en-US" sz="2400" dirty="0" smtClean="0">
                <a:solidFill>
                  <a:srgbClr val="84BD8F"/>
                </a:solidFill>
              </a:rPr>
              <a:t>difficulty finding a “traditional” job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53% of Hiring Managers say </a:t>
            </a:r>
            <a:r>
              <a:rPr lang="en-US" sz="2400" dirty="0" smtClean="0">
                <a:solidFill>
                  <a:srgbClr val="84BD8F"/>
                </a:solidFill>
              </a:rPr>
              <a:t>“Hiring Millennials is Difficult”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198" y="409575"/>
            <a:ext cx="8286751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700" b="1" dirty="0" smtClean="0">
                <a:solidFill>
                  <a:srgbClr val="0F1F15"/>
                </a:solidFill>
                <a:latin typeface="Optima LT Std" pitchFamily="34" charset="0"/>
              </a:rPr>
              <a:t>Meaningful Statistics – Millennial Employees </a:t>
            </a:r>
            <a:endParaRPr lang="en-US" sz="2700" b="1" dirty="0">
              <a:solidFill>
                <a:srgbClr val="0F1F15"/>
              </a:solidFill>
              <a:latin typeface="Optima LT St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2514600"/>
            <a:ext cx="2667000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84BD8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 in 10</a:t>
            </a:r>
          </a:p>
          <a:p>
            <a:pPr algn="ctr"/>
            <a:r>
              <a:rPr lang="en-US" dirty="0" smtClean="0"/>
              <a:t>Chose Where to Work for</a:t>
            </a:r>
          </a:p>
          <a:p>
            <a:pPr algn="ctr"/>
            <a:r>
              <a:rPr lang="en-US" sz="2400" dirty="0" smtClean="0"/>
              <a:t>Sense of Purpose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873001" y="6156212"/>
            <a:ext cx="4870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i="1" dirty="0" smtClean="0"/>
              <a:t>Sources:  Deloitte, The 2015 Millennial Majority Workforce Study</a:t>
            </a:r>
            <a:endParaRPr lang="en-US" sz="14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2BE1-E6FE-4A2C-8C52-CA25A46D1F0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14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 descr="ins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198" y="409575"/>
            <a:ext cx="8286751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700" b="1" dirty="0" smtClean="0">
                <a:solidFill>
                  <a:srgbClr val="0F1F15"/>
                </a:solidFill>
                <a:latin typeface="Optima LT Std" pitchFamily="34" charset="0"/>
              </a:rPr>
              <a:t>Meaningful Statistics – Millennial Employees </a:t>
            </a:r>
            <a:endParaRPr lang="en-US" sz="2700" b="1" dirty="0">
              <a:solidFill>
                <a:srgbClr val="0F1F15"/>
              </a:solidFill>
              <a:latin typeface="Optima LT St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61752" y="6156212"/>
            <a:ext cx="4982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i="1" dirty="0" smtClean="0"/>
              <a:t>Sources:  </a:t>
            </a:r>
            <a:r>
              <a:rPr lang="en-US" sz="1400" i="1" dirty="0" err="1" smtClean="0"/>
              <a:t>Elance</a:t>
            </a:r>
            <a:r>
              <a:rPr lang="en-US" sz="1400" i="1" dirty="0" smtClean="0"/>
              <a:t>/</a:t>
            </a:r>
            <a:r>
              <a:rPr lang="en-US" sz="1400" i="1" dirty="0" err="1" smtClean="0"/>
              <a:t>Odesk</a:t>
            </a:r>
            <a:r>
              <a:rPr lang="en-US" sz="1400" i="1" dirty="0" smtClean="0"/>
              <a:t>, 2015 Millennial Majority Workforce Study</a:t>
            </a:r>
            <a:endParaRPr lang="en-US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3" t="18693" r="19250" b="23270"/>
          <a:stretch/>
        </p:blipFill>
        <p:spPr bwMode="auto">
          <a:xfrm>
            <a:off x="105569" y="1317702"/>
            <a:ext cx="8934450" cy="451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2BE1-E6FE-4A2C-8C52-CA25A46D1F0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 descr="ins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198" y="409575"/>
            <a:ext cx="8286751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700" b="1" dirty="0" smtClean="0">
                <a:solidFill>
                  <a:srgbClr val="0F1F15"/>
                </a:solidFill>
                <a:latin typeface="Optima LT Std" pitchFamily="34" charset="0"/>
              </a:rPr>
              <a:t>Meaningful Statistics – Millennial Employees</a:t>
            </a:r>
            <a:endParaRPr lang="en-US" sz="2700" b="1" dirty="0">
              <a:solidFill>
                <a:srgbClr val="0F1F15"/>
              </a:solidFill>
              <a:latin typeface="Optima LT St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05210" y="6150267"/>
            <a:ext cx="1464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i="1" dirty="0" smtClean="0"/>
              <a:t>Sources:  Deloitte</a:t>
            </a:r>
            <a:endParaRPr lang="en-US" sz="1400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5" b="11483"/>
          <a:stretch/>
        </p:blipFill>
        <p:spPr bwMode="auto">
          <a:xfrm>
            <a:off x="211765" y="1371599"/>
            <a:ext cx="8558205" cy="457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2BE1-E6FE-4A2C-8C52-CA25A46D1F0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40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 descr="ins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198" y="409575"/>
            <a:ext cx="8286751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700" b="1" dirty="0" smtClean="0">
                <a:solidFill>
                  <a:srgbClr val="0F1F15"/>
                </a:solidFill>
                <a:latin typeface="Optima LT Std" pitchFamily="34" charset="0"/>
              </a:rPr>
              <a:t>Meaningful Statistics – Millennial Employees</a:t>
            </a:r>
            <a:endParaRPr lang="en-US" sz="2700" b="1" dirty="0">
              <a:solidFill>
                <a:srgbClr val="0F1F15"/>
              </a:solidFill>
              <a:latin typeface="Optima LT St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05210" y="6150267"/>
            <a:ext cx="1464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i="1" dirty="0" smtClean="0"/>
              <a:t>Sources:  Deloitte</a:t>
            </a:r>
            <a:endParaRPr lang="en-US" sz="1400" i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5" t="25111" r="17187" b="31232"/>
          <a:stretch/>
        </p:blipFill>
        <p:spPr bwMode="auto">
          <a:xfrm>
            <a:off x="808250" y="2751376"/>
            <a:ext cx="7584646" cy="278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2BE1-E6FE-4A2C-8C52-CA25A46D1F0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1897618"/>
            <a:ext cx="68183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Millennials Believe Technology Companies  Have the Strongest Leadership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442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ins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199" y="409575"/>
            <a:ext cx="7177087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700" b="1" dirty="0" smtClean="0">
                <a:solidFill>
                  <a:srgbClr val="0F1F15"/>
                </a:solidFill>
                <a:latin typeface="Optima LT Std" pitchFamily="34" charset="0"/>
              </a:rPr>
              <a:t>Specific Strategies – Millennial Employees</a:t>
            </a:r>
            <a:endParaRPr lang="en-US" sz="2700" b="1" dirty="0">
              <a:solidFill>
                <a:srgbClr val="0F1F15"/>
              </a:solidFill>
              <a:latin typeface="Optima LT Std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1372394"/>
            <a:ext cx="8001000" cy="4114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Develop professional development and job growth programs versus “training programs”</a:t>
            </a:r>
          </a:p>
          <a:p>
            <a:r>
              <a:rPr lang="en-US" sz="2400" dirty="0" smtClean="0"/>
              <a:t>Provide opportunity for advancement</a:t>
            </a:r>
          </a:p>
          <a:p>
            <a:r>
              <a:rPr lang="en-US" sz="2400" dirty="0" smtClean="0"/>
              <a:t>Make a Millennial your hiring manager</a:t>
            </a:r>
          </a:p>
          <a:p>
            <a:pPr lvl="1"/>
            <a:r>
              <a:rPr lang="en-US" sz="2000" dirty="0" smtClean="0"/>
              <a:t>Educate Generation X employees to embrace Millennial qualities</a:t>
            </a:r>
          </a:p>
          <a:p>
            <a:r>
              <a:rPr lang="en-US" sz="2400" dirty="0" smtClean="0"/>
              <a:t>Use technology to ensure they have flexibility in their work schedules</a:t>
            </a:r>
          </a:p>
          <a:p>
            <a:r>
              <a:rPr lang="en-US" sz="2400" dirty="0" smtClean="0"/>
              <a:t>Enable blending of work life and home life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2BE1-E6FE-4A2C-8C52-CA25A46D1F0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42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ins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68085" y="296763"/>
            <a:ext cx="7177087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700" b="1" dirty="0" smtClean="0">
                <a:solidFill>
                  <a:srgbClr val="0F1F15"/>
                </a:solidFill>
                <a:latin typeface="Optima LT Std" pitchFamily="34" charset="0"/>
              </a:rPr>
              <a:t>FMSI</a:t>
            </a:r>
            <a:endParaRPr lang="en-US" sz="2700" b="1" dirty="0">
              <a:solidFill>
                <a:srgbClr val="0F1F15"/>
              </a:solidFill>
              <a:latin typeface="Optima LT Std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8085" y="1371600"/>
            <a:ext cx="8142515" cy="44958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7200" dirty="0"/>
              <a:t>Located in Atlanta, GA and established in 1990, FMSI provides easy-to-use, yet sophisticated, software-as-a-service solutions—Omnix Staff Scheduler™, Omnix Interactive Dashboard™, Omnix Performance Analytics™, Omnix Lobby Tracker™, and Omnix Appointment Concierge™ — that allow FIs to manage and staff to meet their service and sales needs.</a:t>
            </a:r>
          </a:p>
          <a:p>
            <a:pPr marL="0" indent="0">
              <a:spcBef>
                <a:spcPts val="0"/>
              </a:spcBef>
              <a:buNone/>
            </a:pPr>
            <a:endParaRPr lang="en-US" sz="7200" dirty="0"/>
          </a:p>
          <a:p>
            <a:pPr marL="0" lvl="1" indent="0">
              <a:lnSpc>
                <a:spcPct val="120000"/>
              </a:lnSpc>
              <a:spcBef>
                <a:spcPts val="432"/>
              </a:spcBef>
              <a:buNone/>
            </a:pPr>
            <a:r>
              <a:rPr lang="en-US" sz="7200" dirty="0"/>
              <a:t>For more information, contact Sales at 877.887.3022 or </a:t>
            </a:r>
            <a:r>
              <a:rPr lang="en-US" sz="7200" dirty="0">
                <a:hlinkClick r:id="rId4"/>
              </a:rPr>
              <a:t>sales@fmsi.com</a:t>
            </a:r>
            <a:r>
              <a:rPr lang="en-US" sz="7200" dirty="0" smtClean="0"/>
              <a:t>.</a:t>
            </a:r>
          </a:p>
          <a:p>
            <a:pPr marL="0" lvl="1" indent="0">
              <a:lnSpc>
                <a:spcPct val="120000"/>
              </a:lnSpc>
              <a:spcBef>
                <a:spcPts val="432"/>
              </a:spcBef>
              <a:buNone/>
            </a:pPr>
            <a:endParaRPr lang="en-US" sz="7200" dirty="0"/>
          </a:p>
          <a:p>
            <a:pPr marL="0" lvl="1" indent="0">
              <a:lnSpc>
                <a:spcPct val="120000"/>
              </a:lnSpc>
              <a:spcBef>
                <a:spcPts val="432"/>
              </a:spcBef>
              <a:buNone/>
            </a:pPr>
            <a:r>
              <a:rPr lang="en-US" sz="7200" dirty="0"/>
              <a:t>Download all FMSI white papers and recorded webinars at </a:t>
            </a:r>
            <a:r>
              <a:rPr lang="en-US" sz="7200" dirty="0" smtClean="0">
                <a:hlinkClick r:id="rId5"/>
              </a:rPr>
              <a:t>www.fmsi.com/resources</a:t>
            </a:r>
            <a:endParaRPr lang="en-US" sz="7200" dirty="0" smtClean="0"/>
          </a:p>
          <a:p>
            <a:pPr marL="0" lvl="1" indent="0">
              <a:lnSpc>
                <a:spcPct val="120000"/>
              </a:lnSpc>
              <a:spcBef>
                <a:spcPts val="432"/>
              </a:spcBef>
              <a:buNone/>
            </a:pPr>
            <a:endParaRPr lang="en-US" sz="7200" dirty="0" smtClean="0"/>
          </a:p>
          <a:p>
            <a:pPr marL="0" lvl="1" indent="0">
              <a:lnSpc>
                <a:spcPct val="120000"/>
              </a:lnSpc>
              <a:spcBef>
                <a:spcPts val="432"/>
              </a:spcBef>
              <a:buNone/>
            </a:pPr>
            <a:endParaRPr lang="en-US" sz="7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2BE1-E6FE-4A2C-8C52-CA25A46D1F0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29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 descr="ins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199" y="450652"/>
            <a:ext cx="7177087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700" b="1" dirty="0" smtClean="0">
                <a:solidFill>
                  <a:srgbClr val="0F1F15"/>
                </a:solidFill>
                <a:latin typeface="Optima LT Std" pitchFamily="34" charset="0"/>
              </a:rPr>
              <a:t>About FMSI</a:t>
            </a:r>
            <a:endParaRPr lang="en-US" sz="2700" b="1" dirty="0">
              <a:solidFill>
                <a:srgbClr val="0F1F15"/>
              </a:solidFill>
              <a:latin typeface="Optima LT Std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447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dirty="0" smtClean="0"/>
              <a:t>Established in 1990</a:t>
            </a:r>
          </a:p>
          <a:p>
            <a:pPr>
              <a:defRPr/>
            </a:pPr>
            <a:r>
              <a:rPr lang="en-US" altLang="en-US" dirty="0" smtClean="0"/>
              <a:t>Based in Alpharetta, GA</a:t>
            </a:r>
            <a:endParaRPr lang="en-US" altLang="en-US" dirty="0"/>
          </a:p>
          <a:p>
            <a:pPr>
              <a:defRPr/>
            </a:pPr>
            <a:r>
              <a:rPr lang="en-US" altLang="en-US" dirty="0"/>
              <a:t>Omnix Suite of Products:</a:t>
            </a:r>
          </a:p>
          <a:p>
            <a:pPr lvl="1">
              <a:defRPr/>
            </a:pPr>
            <a:r>
              <a:rPr lang="en-US" altLang="en-US" dirty="0"/>
              <a:t>Performance Analytics</a:t>
            </a:r>
          </a:p>
          <a:p>
            <a:pPr lvl="1">
              <a:defRPr/>
            </a:pPr>
            <a:r>
              <a:rPr lang="en-US" altLang="en-US" dirty="0"/>
              <a:t>Staff Scheduler</a:t>
            </a:r>
          </a:p>
          <a:p>
            <a:pPr lvl="1">
              <a:defRPr/>
            </a:pPr>
            <a:r>
              <a:rPr lang="en-US" altLang="en-US" dirty="0"/>
              <a:t>Lobby </a:t>
            </a:r>
            <a:r>
              <a:rPr lang="en-US" altLang="en-US" dirty="0" smtClean="0"/>
              <a:t>Tracker</a:t>
            </a:r>
          </a:p>
          <a:p>
            <a:pPr lvl="1">
              <a:defRPr/>
            </a:pPr>
            <a:r>
              <a:rPr lang="en-US" altLang="en-US" dirty="0" smtClean="0"/>
              <a:t>Appointment Concierge</a:t>
            </a:r>
          </a:p>
          <a:p>
            <a:pPr>
              <a:defRPr/>
            </a:pPr>
            <a:r>
              <a:rPr lang="en-US" altLang="en-US" dirty="0" smtClean="0"/>
              <a:t>Publish between 3 &amp; 6 Industry Studies per Year</a:t>
            </a:r>
          </a:p>
          <a:p>
            <a:pPr>
              <a:defRPr/>
            </a:pPr>
            <a:r>
              <a:rPr lang="en-US" altLang="en-US" dirty="0" smtClean="0"/>
              <a:t>Serving </a:t>
            </a:r>
            <a:r>
              <a:rPr lang="en-US" altLang="en-US" dirty="0"/>
              <a:t>200+ Financial </a:t>
            </a:r>
            <a:r>
              <a:rPr lang="en-US" altLang="en-US" dirty="0" smtClean="0"/>
              <a:t>Institutions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2BE1-E6FE-4A2C-8C52-CA25A46D1F0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 descr="ins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Key Characteristics of Millennials</a:t>
            </a:r>
          </a:p>
          <a:p>
            <a:r>
              <a:rPr lang="en-US" sz="2800" dirty="0" smtClean="0"/>
              <a:t>Millennials as Customers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Key Statistics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Specific Strategies</a:t>
            </a:r>
          </a:p>
          <a:p>
            <a:r>
              <a:rPr lang="en-US" sz="2800" dirty="0" smtClean="0"/>
              <a:t>Millennials as Employees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Key Statistics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Specific Strategies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6763"/>
            <a:ext cx="19812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b="1" dirty="0" smtClean="0">
                <a:solidFill>
                  <a:srgbClr val="0F1F15"/>
                </a:solidFill>
                <a:latin typeface="Optima LT Std" pitchFamily="34" charset="0"/>
              </a:rPr>
              <a:t>Agenda</a:t>
            </a:r>
            <a:endParaRPr lang="en-US" sz="3000" b="1" dirty="0">
              <a:solidFill>
                <a:srgbClr val="0F1F15"/>
              </a:solidFill>
              <a:latin typeface="Optima LT St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2BE1-E6FE-4A2C-8C52-CA25A46D1F0D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 descr="ins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2720898"/>
            <a:ext cx="198120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84BD8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81</a:t>
            </a:r>
          </a:p>
          <a:p>
            <a:pPr algn="ctr"/>
            <a:r>
              <a:rPr lang="en-US" sz="2400" dirty="0" smtClean="0"/>
              <a:t>Million</a:t>
            </a:r>
          </a:p>
          <a:p>
            <a:pPr algn="ctr"/>
            <a:r>
              <a:rPr lang="en-US" dirty="0" smtClean="0"/>
              <a:t>Born between 1982 and 2000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198" y="409575"/>
            <a:ext cx="8286751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700" b="1" dirty="0" smtClean="0">
                <a:solidFill>
                  <a:srgbClr val="0F1F15"/>
                </a:solidFill>
                <a:latin typeface="Optima LT Std" pitchFamily="34" charset="0"/>
              </a:rPr>
              <a:t>Key Millennial Characteristics</a:t>
            </a:r>
            <a:endParaRPr lang="en-US" sz="2700" b="1" dirty="0">
              <a:solidFill>
                <a:srgbClr val="0F1F15"/>
              </a:solidFill>
              <a:latin typeface="Optima LT Std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6019800" cy="4114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At least as large as the Baby Boomers</a:t>
            </a:r>
          </a:p>
          <a:p>
            <a:r>
              <a:rPr lang="en-US" sz="2400" dirty="0" smtClean="0"/>
              <a:t>Most diverse in US History</a:t>
            </a:r>
          </a:p>
          <a:p>
            <a:r>
              <a:rPr lang="en-US" sz="2400" dirty="0" smtClean="0"/>
              <a:t>They are starting to reach their 30s, a time common for financial decisions</a:t>
            </a:r>
          </a:p>
          <a:p>
            <a:r>
              <a:rPr lang="en-US" sz="2400" dirty="0" smtClean="0"/>
              <a:t>Growing up in the internet age, they crave information in easy to consume ways</a:t>
            </a:r>
          </a:p>
          <a:p>
            <a:r>
              <a:rPr lang="en-US" sz="2400" dirty="0" smtClean="0"/>
              <a:t>They expect personalized communication</a:t>
            </a:r>
          </a:p>
          <a:p>
            <a:r>
              <a:rPr lang="en-US" sz="2400" dirty="0" smtClean="0"/>
              <a:t>Technology is a must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2BE1-E6FE-4A2C-8C52-CA25A46D1F0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29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 descr="ins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Millennials as customers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2BE1-E6FE-4A2C-8C52-CA25A46D1F0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39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 descr="ins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8351" y="1600200"/>
            <a:ext cx="4953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58% Are </a:t>
            </a:r>
            <a:r>
              <a:rPr lang="en-US" sz="2400" dirty="0" smtClean="0">
                <a:solidFill>
                  <a:srgbClr val="84BD8F"/>
                </a:solidFill>
              </a:rPr>
              <a:t>interested</a:t>
            </a:r>
            <a:r>
              <a:rPr lang="en-US" sz="2400" dirty="0" smtClean="0"/>
              <a:t> or </a:t>
            </a:r>
            <a:r>
              <a:rPr lang="en-US" sz="2400" dirty="0" smtClean="0">
                <a:solidFill>
                  <a:srgbClr val="84BD8F"/>
                </a:solidFill>
              </a:rPr>
              <a:t>very interested </a:t>
            </a:r>
            <a:r>
              <a:rPr lang="en-US" sz="2400" dirty="0" smtClean="0"/>
              <a:t>in proactive financial recommendations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10% More Millennials need </a:t>
            </a:r>
            <a:r>
              <a:rPr lang="en-US" sz="2400" dirty="0" smtClean="0">
                <a:solidFill>
                  <a:srgbClr val="84BD8F"/>
                </a:solidFill>
              </a:rPr>
              <a:t>assistance making a buying decision </a:t>
            </a:r>
            <a:r>
              <a:rPr lang="en-US" sz="2400" dirty="0" smtClean="0"/>
              <a:t>than any other group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Millennials are 30% more likely to </a:t>
            </a:r>
            <a:r>
              <a:rPr lang="en-US" sz="2400" dirty="0" smtClean="0">
                <a:solidFill>
                  <a:srgbClr val="84BD8F"/>
                </a:solidFill>
              </a:rPr>
              <a:t>bank on their mobile devices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If they can engage the company on social media, 62% are more likely to be </a:t>
            </a:r>
            <a:r>
              <a:rPr lang="en-US" sz="2400" dirty="0" smtClean="0">
                <a:solidFill>
                  <a:srgbClr val="84BD8F"/>
                </a:solidFill>
              </a:rPr>
              <a:t>loyal to the brand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198" y="409575"/>
            <a:ext cx="8286751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700" b="1" dirty="0" smtClean="0">
                <a:solidFill>
                  <a:srgbClr val="0F1F15"/>
                </a:solidFill>
                <a:latin typeface="Optima LT Std" pitchFamily="34" charset="0"/>
              </a:rPr>
              <a:t>Meaningful Statistics – Millennial Customers</a:t>
            </a:r>
            <a:endParaRPr lang="en-US" sz="2700" b="1" dirty="0">
              <a:solidFill>
                <a:srgbClr val="0F1F15"/>
              </a:solidFill>
              <a:latin typeface="Optima LT St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2514600"/>
            <a:ext cx="2504457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84BD8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73%</a:t>
            </a:r>
          </a:p>
          <a:p>
            <a:pPr algn="ctr"/>
            <a:r>
              <a:rPr lang="en-US" dirty="0" smtClean="0"/>
              <a:t>Prefer </a:t>
            </a:r>
          </a:p>
          <a:p>
            <a:pPr algn="ctr"/>
            <a:r>
              <a:rPr lang="en-US" sz="2400" dirty="0" smtClean="0"/>
              <a:t>Alternate Financial Channels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497146" y="6156212"/>
            <a:ext cx="42468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i="1" dirty="0" smtClean="0"/>
              <a:t>Sources:  Viacom Media, Accenture, Deloitte, TimeTrade</a:t>
            </a:r>
            <a:endParaRPr lang="en-US" sz="14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2BE1-E6FE-4A2C-8C52-CA25A46D1F0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62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 descr="ins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198" y="409575"/>
            <a:ext cx="8286751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700" b="1" dirty="0" smtClean="0">
                <a:solidFill>
                  <a:srgbClr val="0F1F15"/>
                </a:solidFill>
                <a:latin typeface="Optima LT Std" pitchFamily="34" charset="0"/>
              </a:rPr>
              <a:t>Meaningful Statistics – Millennial Customers</a:t>
            </a:r>
            <a:endParaRPr lang="en-US" sz="2700" b="1" dirty="0">
              <a:solidFill>
                <a:srgbClr val="0F1F15"/>
              </a:solidFill>
              <a:latin typeface="Optima LT St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6559" y="6170711"/>
            <a:ext cx="1927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i="1" dirty="0" smtClean="0"/>
              <a:t>Sources:  Viacom Media</a:t>
            </a:r>
            <a:endParaRPr lang="en-US" sz="14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14" y="1370731"/>
            <a:ext cx="7530886" cy="4420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2BE1-E6FE-4A2C-8C52-CA25A46D1F0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86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ins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68085" y="296763"/>
            <a:ext cx="7177087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700" b="1" dirty="0" smtClean="0">
                <a:solidFill>
                  <a:srgbClr val="0F1F15"/>
                </a:solidFill>
                <a:latin typeface="Optima LT Std" pitchFamily="34" charset="0"/>
              </a:rPr>
              <a:t>Specific Strategies – Millennial Customers</a:t>
            </a:r>
            <a:endParaRPr lang="en-US" sz="2700" b="1" dirty="0">
              <a:solidFill>
                <a:srgbClr val="0F1F15"/>
              </a:solidFill>
              <a:latin typeface="Optima LT Std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8085" y="1371600"/>
            <a:ext cx="4561115" cy="449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Cater information in a personalized, informative way – include gamification and make it free</a:t>
            </a:r>
          </a:p>
          <a:p>
            <a:r>
              <a:rPr lang="en-US" sz="2400" dirty="0" smtClean="0"/>
              <a:t>Make it easy to come to the branch – implement an appointment setting solution so they can pick the time from your website to visit a branch</a:t>
            </a:r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2BE1-E6FE-4A2C-8C52-CA25A46D1F0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"/>
          <a:stretch/>
        </p:blipFill>
        <p:spPr bwMode="auto">
          <a:xfrm>
            <a:off x="5576047" y="1666874"/>
            <a:ext cx="2333625" cy="408485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53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ins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68085" y="296763"/>
            <a:ext cx="7177087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700" b="1" dirty="0" smtClean="0">
                <a:solidFill>
                  <a:srgbClr val="0F1F15"/>
                </a:solidFill>
                <a:latin typeface="Optima LT Std" pitchFamily="34" charset="0"/>
              </a:rPr>
              <a:t>Specific Strategies – Millennial Customers</a:t>
            </a:r>
            <a:endParaRPr lang="en-US" sz="2700" b="1" dirty="0">
              <a:solidFill>
                <a:srgbClr val="0F1F15"/>
              </a:solidFill>
              <a:latin typeface="Optima LT Std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8085" y="1371600"/>
            <a:ext cx="6313715" cy="4495800"/>
          </a:xfrm>
        </p:spPr>
        <p:txBody>
          <a:bodyPr>
            <a:normAutofit/>
          </a:bodyPr>
          <a:lstStyle/>
          <a:p>
            <a:r>
              <a:rPr lang="en-US" sz="2400" dirty="0"/>
              <a:t>Go high tech/high touch in your branches</a:t>
            </a:r>
          </a:p>
          <a:p>
            <a:pPr lvl="1"/>
            <a:r>
              <a:rPr lang="en-US" sz="2000" dirty="0"/>
              <a:t>Let them know what to expect with regard to wait-times</a:t>
            </a:r>
          </a:p>
          <a:p>
            <a:pPr lvl="1"/>
            <a:r>
              <a:rPr lang="en-US" sz="2000" dirty="0"/>
              <a:t>Enable them to gather information from technology while they wait</a:t>
            </a:r>
          </a:p>
          <a:p>
            <a:pPr lvl="1"/>
            <a:r>
              <a:rPr lang="en-US" sz="2000" dirty="0"/>
              <a:t>Ensure your team is knowledgeable</a:t>
            </a:r>
            <a:endParaRPr lang="en-US" sz="2400" dirty="0"/>
          </a:p>
          <a:p>
            <a:r>
              <a:rPr lang="en-US" sz="2400" dirty="0" smtClean="0"/>
              <a:t>Marketing should be limited on text, think videos and graphic heavy content</a:t>
            </a:r>
          </a:p>
          <a:p>
            <a:r>
              <a:rPr lang="en-US" sz="2400" dirty="0" smtClean="0"/>
              <a:t>Enable the customer to define the preferred method of communication</a:t>
            </a:r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2BE1-E6FE-4A2C-8C52-CA25A46D1F0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03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40728</TotalTime>
  <Words>608</Words>
  <Application>Microsoft Office PowerPoint</Application>
  <PresentationFormat>On-screen Show (4:3)</PresentationFormat>
  <Paragraphs>119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Agenda</vt:lpstr>
      <vt:lpstr>PowerPoint Presentation</vt:lpstr>
      <vt:lpstr>Millennials as customers</vt:lpstr>
      <vt:lpstr>PowerPoint Presentation</vt:lpstr>
      <vt:lpstr>PowerPoint Presentation</vt:lpstr>
      <vt:lpstr>PowerPoint Presentation</vt:lpstr>
      <vt:lpstr>PowerPoint Presentation</vt:lpstr>
      <vt:lpstr>Millennials as employees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 Transaction Volume Branches</dc:title>
  <dc:creator>Chad Davis</dc:creator>
  <cp:lastModifiedBy>Meredith J. Deen</cp:lastModifiedBy>
  <cp:revision>637</cp:revision>
  <cp:lastPrinted>2015-06-01T21:42:40Z</cp:lastPrinted>
  <dcterms:created xsi:type="dcterms:W3CDTF">2011-03-07T15:41:24Z</dcterms:created>
  <dcterms:modified xsi:type="dcterms:W3CDTF">2015-10-07T22:49:28Z</dcterms:modified>
</cp:coreProperties>
</file>