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26" r:id="rId1"/>
  </p:sldMasterIdLst>
  <p:notesMasterIdLst>
    <p:notesMasterId r:id="rId27"/>
  </p:notesMasterIdLst>
  <p:handoutMasterIdLst>
    <p:handoutMasterId r:id="rId28"/>
  </p:handoutMasterIdLst>
  <p:sldIdLst>
    <p:sldId id="256" r:id="rId2"/>
    <p:sldId id="387" r:id="rId3"/>
    <p:sldId id="442" r:id="rId4"/>
    <p:sldId id="423" r:id="rId5"/>
    <p:sldId id="424" r:id="rId6"/>
    <p:sldId id="438" r:id="rId7"/>
    <p:sldId id="439" r:id="rId8"/>
    <p:sldId id="440" r:id="rId9"/>
    <p:sldId id="443" r:id="rId10"/>
    <p:sldId id="444" r:id="rId11"/>
    <p:sldId id="447" r:id="rId12"/>
    <p:sldId id="433" r:id="rId13"/>
    <p:sldId id="448" r:id="rId14"/>
    <p:sldId id="449" r:id="rId15"/>
    <p:sldId id="445" r:id="rId16"/>
    <p:sldId id="434" r:id="rId17"/>
    <p:sldId id="441" r:id="rId18"/>
    <p:sldId id="435" r:id="rId19"/>
    <p:sldId id="386" r:id="rId20"/>
    <p:sldId id="420" r:id="rId21"/>
    <p:sldId id="396" r:id="rId22"/>
    <p:sldId id="446" r:id="rId23"/>
    <p:sldId id="436" r:id="rId24"/>
    <p:sldId id="437" r:id="rId25"/>
    <p:sldId id="302" r:id="rId26"/>
  </p:sldIdLst>
  <p:sldSz cx="9144000" cy="6858000" type="screen4x3"/>
  <p:notesSz cx="9309100" cy="6954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036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9F2548"/>
    <a:srgbClr val="C92707"/>
    <a:srgbClr val="E7E4EC"/>
    <a:srgbClr val="A29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4" autoAdjust="0"/>
    <p:restoredTop sz="75086" autoAdjust="0"/>
  </p:normalViewPr>
  <p:slideViewPr>
    <p:cSldViewPr snapToGrid="0">
      <p:cViewPr varScale="1">
        <p:scale>
          <a:sx n="68" d="100"/>
          <a:sy n="68" d="100"/>
        </p:scale>
        <p:origin x="-1446" y="-102"/>
      </p:cViewPr>
      <p:guideLst>
        <p:guide orient="horz" pos="2160"/>
        <p:guide orient="horz" pos="40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20"/>
    </p:cViewPr>
  </p:sorterViewPr>
  <p:notesViewPr>
    <p:cSldViewPr snapToGrid="0">
      <p:cViewPr varScale="1">
        <p:scale>
          <a:sx n="117" d="100"/>
          <a:sy n="117" d="100"/>
        </p:scale>
        <p:origin x="2352" y="96"/>
      </p:cViewPr>
      <p:guideLst>
        <p:guide orient="horz" pos="2191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541" y="0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AF3E8B6-EDD1-4AA5-9197-396538D6F9A4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5487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541" y="6605487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5D445D24-E4E5-4384-B9D0-8B6B44541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86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4E9432D0-CC0A-4A8F-9F13-40D645422AEF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7825" y="522288"/>
            <a:ext cx="3475038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03548"/>
            <a:ext cx="7447280" cy="3129677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5889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05889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FE98D9A-76F3-4A19-BE0A-90D15AF163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4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8D9A-76F3-4A19-BE0A-90D15AF163D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32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8D9A-76F3-4A19-BE0A-90D15AF163D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10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8D9A-76F3-4A19-BE0A-90D15AF163D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8D9A-76F3-4A19-BE0A-90D15AF163D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00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8D9A-76F3-4A19-BE0A-90D15AF163D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87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8D9A-76F3-4A19-BE0A-90D15AF163D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393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8D9A-76F3-4A19-BE0A-90D15AF163D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1822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50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8D9A-76F3-4A19-BE0A-90D15AF163D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12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50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8D9A-76F3-4A19-BE0A-90D15AF163D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46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endParaRPr lang="en-US" sz="6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8D9A-76F3-4A19-BE0A-90D15AF163D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160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8D9A-76F3-4A19-BE0A-90D15AF163D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74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4238" y="220663"/>
            <a:ext cx="2460625" cy="1844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8D9A-76F3-4A19-BE0A-90D15AF163D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44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8D9A-76F3-4A19-BE0A-90D15AF163D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15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8D9A-76F3-4A19-BE0A-90D15AF163D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27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8D9A-76F3-4A19-BE0A-90D15AF163D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10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8D9A-76F3-4A19-BE0A-90D15AF163D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23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8D9A-76F3-4A19-BE0A-90D15AF163D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10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8D9A-76F3-4A19-BE0A-90D15AF163D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74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8D9A-76F3-4A19-BE0A-90D15AF163D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5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8D9A-76F3-4A19-BE0A-90D15AF163D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33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8D9A-76F3-4A19-BE0A-90D15AF163D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83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30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8D9A-76F3-4A19-BE0A-90D15AF163D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01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8D9A-76F3-4A19-BE0A-90D15AF163D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11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8D9A-76F3-4A19-BE0A-90D15AF163D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6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small" baseline="0">
                <a:ln w="6350">
                  <a:noFill/>
                </a:ln>
                <a:solidFill>
                  <a:srgbClr val="9F2548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0578-265F-45EA-AD13-B110C74076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16C6-E56D-4E6F-9C1C-3204C39FAC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D16C6-E56D-4E6F-9C1C-3204C39FAC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 cstate="print">
            <a:duotone>
              <a:schemeClr val="bg1">
                <a:shade val="3000"/>
                <a:satMod val="110000"/>
              </a:schemeClr>
              <a:schemeClr val="bg1">
                <a:tint val="60000"/>
                <a:satMod val="425000"/>
              </a:schemeClr>
            </a:duotone>
            <a:lum bright="-67000" contrast="-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76670"/>
            <a:ext cx="9144000" cy="475488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2" descr="C:\Documents and Settings\searly.SMPONE\My Documents\My Pictures\SMP_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068" y="6407150"/>
            <a:ext cx="631855" cy="40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9F2548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4A42F3F-873C-462E-B6DB-BE6DD79B48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b="1" cap="small" baseline="0">
                <a:solidFill>
                  <a:schemeClr val="tx1">
                    <a:shade val="50000"/>
                  </a:schemeClr>
                </a:solidFill>
                <a:latin typeface="Garamond" pitchFamily="18" charset="0"/>
              </a:defRPr>
            </a:lvl1pPr>
          </a:lstStyle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76670"/>
            <a:ext cx="9144000" cy="475488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C:\Documents and Settings\searly.SMPONE\My Documents\My Pictures\SMP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68" y="6407150"/>
            <a:ext cx="631855" cy="40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rgbClr val="9F2548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F0D908B-693F-4CDB-B002-81A6594B0F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b="1" cap="small" baseline="0">
                <a:solidFill>
                  <a:schemeClr val="tx1">
                    <a:shade val="50000"/>
                  </a:schemeClr>
                </a:solidFill>
                <a:latin typeface="Garamond" pitchFamily="18" charset="0"/>
              </a:defRPr>
            </a:lvl1pPr>
          </a:lstStyle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76670"/>
            <a:ext cx="9144000" cy="475488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2" descr="C:\Documents and Settings\searly.SMPONE\My Documents\My Pictures\SMP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68" y="6407150"/>
            <a:ext cx="631855" cy="40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9F2548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noFill/>
        </p:spPr>
        <p:txBody>
          <a:bodyPr/>
          <a:lstStyle>
            <a:lvl1pPr>
              <a:defRPr>
                <a:solidFill>
                  <a:srgbClr val="C92707"/>
                </a:solidFill>
              </a:defRPr>
            </a:lvl1pPr>
          </a:lstStyle>
          <a:p>
            <a:fld id="{14A42F3F-873C-462E-B6DB-BE6DD79B48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b="1" cap="small" baseline="0">
                <a:solidFill>
                  <a:schemeClr val="tx1">
                    <a:shade val="50000"/>
                  </a:schemeClr>
                </a:solidFill>
                <a:latin typeface="Garamond" pitchFamily="18" charset="0"/>
              </a:defRPr>
            </a:lvl1pPr>
          </a:lstStyle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376670"/>
            <a:ext cx="9144000" cy="475488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Documents and Settings\searly.SMPONE\My Documents\My Pictures\SMP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68" y="6407150"/>
            <a:ext cx="631855" cy="40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9F2548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4A42F3F-873C-462E-B6DB-BE6DD79B48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b="1" cap="small" baseline="0">
                <a:solidFill>
                  <a:schemeClr val="tx1">
                    <a:shade val="50000"/>
                  </a:schemeClr>
                </a:solidFill>
                <a:latin typeface="Garamond" pitchFamily="18" charset="0"/>
              </a:defRPr>
            </a:lvl1pPr>
          </a:lstStyle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76670"/>
            <a:ext cx="9144000" cy="475488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9F2548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E9678-921F-4426-A50B-B3897D504F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b="1" cap="small" baseline="0">
                <a:solidFill>
                  <a:schemeClr val="tx1">
                    <a:shade val="50000"/>
                  </a:schemeClr>
                </a:solidFill>
                <a:latin typeface="Garamond" pitchFamily="18" charset="0"/>
              </a:defRPr>
            </a:lvl1pPr>
          </a:lstStyle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  <p:pic>
        <p:nvPicPr>
          <p:cNvPr id="8" name="Picture 2" descr="C:\Documents and Settings\searly.SMPONE\My Documents\My Pictures\SMP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68" y="6407150"/>
            <a:ext cx="631855" cy="40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BEC61-8F9D-4A06-856E-C053C9E8AF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F34E-C841-4164-A111-AE9205C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4ADF-D5A8-47B7-8FD6-42708697E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4000"/>
            <a:duotone>
              <a:schemeClr val="bg1">
                <a:shade val="3000"/>
                <a:satMod val="110000"/>
              </a:schemeClr>
              <a:schemeClr val="bg1">
                <a:tint val="60000"/>
                <a:satMod val="425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in-25pct.jpg"/>
          <p:cNvPicPr>
            <a:picLocks noChangeAspect="1"/>
          </p:cNvPicPr>
          <p:nvPr userDrawn="1"/>
        </p:nvPicPr>
        <p:blipFill>
          <a:blip r:embed="rId14" cstate="print">
            <a:duotone>
              <a:prstClr val="black"/>
              <a:srgbClr val="E7E4EC">
                <a:tint val="45000"/>
                <a:satMod val="400000"/>
              </a:srgbClr>
            </a:duotone>
          </a:blip>
          <a:srcRect t="12561"/>
          <a:stretch>
            <a:fillRect/>
          </a:stretch>
        </p:blipFill>
        <p:spPr>
          <a:xfrm>
            <a:off x="0" y="0"/>
            <a:ext cx="9154160" cy="6858000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b="1" cap="small" baseline="0">
                <a:solidFill>
                  <a:schemeClr val="tx1">
                    <a:shade val="50000"/>
                  </a:schemeClr>
                </a:solidFill>
                <a:latin typeface="Garamond" pitchFamily="18" charset="0"/>
              </a:defRPr>
            </a:lvl1pPr>
          </a:lstStyle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vert="horz" lIns="0" rIns="0" anchor="b"/>
          <a:lstStyle>
            <a:lvl1pPr algn="ctr" eaLnBrk="1" latinLnBrk="0" hangingPunct="1">
              <a:defRPr kumimoji="0" sz="1600" b="0">
                <a:solidFill>
                  <a:srgbClr val="9F2548"/>
                </a:solidFill>
                <a:latin typeface="Franklin Gothic Demi Cond" pitchFamily="34" charset="0"/>
              </a:defRPr>
            </a:lvl1pPr>
          </a:lstStyle>
          <a:p>
            <a:fld id="{078D16C6-E56D-4E6F-9C1C-3204C39FAC5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 spd="slow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rgbClr val="9F2548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rgbClr val="C00000"/>
        </a:buClr>
        <a:buSzPct val="65000"/>
        <a:buFont typeface="Wingdings" pitchFamily="2" charset="2"/>
        <a:buChar char="Ø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bout-threats.trendmicro.com/us/malware/androidos_faketoken.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hyperlink" Target="http://about-threats.trendmicro.com/us/mobile/monthly-mobile-review/2013-08-mobile-banking-threat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ofmytext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extopirate.com/en" TargetMode="External"/><Relationship Id="rId4" Type="http://schemas.openxmlformats.org/officeDocument/2006/relationships/hyperlink" Target="http://www.sendanonymoussms.com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rebsonsecurity.com/2014/09/breach-at-goodwill-vendor-lasted-18-months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st.gov/cyberframework/upload/cybersecurity-framework-021214-final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Dgerth@smpone.co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fiec.gov/cybersecurity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ewjersey.nacdonline.org/files/ChaptersLayout/ChapterContent/NewJersey/Advisen_Cyber_Whitepaper_Financial_Institutions%20(Oct-2012)%20(3)_1355946722466_1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Cybersecurity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D0578-265F-45EA-AD13-B110C740761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96" charset="2"/>
              <a:buNone/>
              <a:tabLst>
                <a:tab pos="404813" algn="l"/>
              </a:tabLst>
            </a:pPr>
            <a:endParaRPr lang="en-US" sz="2400" dirty="0" smtClean="0"/>
          </a:p>
          <a:p>
            <a:pPr>
              <a:spcBef>
                <a:spcPts val="0"/>
              </a:spcBef>
              <a:buFont typeface="Wingdings" pitchFamily="96" charset="2"/>
              <a:buNone/>
              <a:tabLst>
                <a:tab pos="404813" algn="l"/>
              </a:tabLst>
            </a:pPr>
            <a:r>
              <a:rPr lang="en-US" sz="1800" dirty="0" smtClean="0"/>
              <a:t>Presented by</a:t>
            </a:r>
          </a:p>
          <a:p>
            <a:pPr>
              <a:spcBef>
                <a:spcPts val="0"/>
              </a:spcBef>
              <a:buFont typeface="Wingdings" pitchFamily="96" charset="2"/>
              <a:buNone/>
              <a:tabLst>
                <a:tab pos="404813" algn="l"/>
              </a:tabLst>
            </a:pPr>
            <a:r>
              <a:rPr lang="en-US" sz="1800" dirty="0" smtClean="0"/>
              <a:t>Security Management Partners</a:t>
            </a:r>
          </a:p>
          <a:p>
            <a:pPr>
              <a:spcBef>
                <a:spcPts val="0"/>
              </a:spcBef>
              <a:buFont typeface="Wingdings" pitchFamily="96" charset="2"/>
              <a:buNone/>
              <a:tabLst>
                <a:tab pos="404813" algn="l"/>
              </a:tabLst>
            </a:pPr>
            <a:r>
              <a:rPr lang="en-US" sz="1800" dirty="0" smtClean="0"/>
              <a:t>Waltham, MA</a:t>
            </a:r>
            <a:endParaRPr lang="en-US" sz="18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Banking Cyberthreats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Malicious software, or "malware"</a:t>
            </a:r>
          </a:p>
          <a:p>
            <a:r>
              <a:rPr lang="en-US" dirty="0" smtClean="0"/>
              <a:t>DDoS attacks</a:t>
            </a:r>
            <a:endParaRPr lang="en-US" dirty="0"/>
          </a:p>
          <a:p>
            <a:r>
              <a:rPr lang="en-US" dirty="0" smtClean="0"/>
              <a:t>ACH/payment </a:t>
            </a:r>
            <a:r>
              <a:rPr lang="en-US" dirty="0"/>
              <a:t>account takeover</a:t>
            </a:r>
          </a:p>
          <a:p>
            <a:r>
              <a:rPr lang="en-US" dirty="0"/>
              <a:t>Data leakage</a:t>
            </a:r>
          </a:p>
          <a:p>
            <a:r>
              <a:rPr lang="en-US" dirty="0"/>
              <a:t>Third-party/cloud vendor risks</a:t>
            </a:r>
          </a:p>
          <a:p>
            <a:r>
              <a:rPr lang="en-US" dirty="0"/>
              <a:t>Mobile/web application vulnerabilities</a:t>
            </a:r>
          </a:p>
          <a:p>
            <a:r>
              <a:rPr lang="en-US" dirty="0"/>
              <a:t>Weaknesses </a:t>
            </a:r>
            <a:r>
              <a:rPr lang="en-US" dirty="0" smtClean="0"/>
              <a:t>- project </a:t>
            </a:r>
            <a:r>
              <a:rPr lang="en-US" dirty="0"/>
              <a:t>management or change management</a:t>
            </a:r>
          </a:p>
          <a:p>
            <a:pPr lvl="1"/>
            <a:endParaRPr lang="en-US" sz="700" dirty="0" smtClean="0"/>
          </a:p>
          <a:p>
            <a:pPr lvl="1"/>
            <a:endParaRPr lang="en-US" sz="700" dirty="0"/>
          </a:p>
          <a:p>
            <a:pPr lvl="1"/>
            <a:endParaRPr lang="en-US" sz="700" dirty="0" smtClean="0"/>
          </a:p>
          <a:p>
            <a:pPr lvl="1"/>
            <a:endParaRPr lang="en-US" sz="700" dirty="0"/>
          </a:p>
          <a:p>
            <a:pPr lvl="1"/>
            <a:r>
              <a:rPr lang="en-US" sz="700" dirty="0" smtClean="0"/>
              <a:t>http</a:t>
            </a:r>
            <a:r>
              <a:rPr lang="en-US" sz="700" dirty="0"/>
              <a:t>://www.communitybankingconnections.org/articles/2014/Q1/cybersecurity.cfm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040" y="1931160"/>
            <a:ext cx="4020919" cy="386404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F3F-873C-462E-B6DB-BE6DD79B484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05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Majority </a:t>
            </a:r>
            <a:r>
              <a:rPr lang="en-US" dirty="0"/>
              <a:t>of </a:t>
            </a:r>
            <a:r>
              <a:rPr lang="en-US" dirty="0" smtClean="0"/>
              <a:t>cyber attacks </a:t>
            </a:r>
            <a:r>
              <a:rPr lang="en-US" dirty="0"/>
              <a:t>in 2013 mimicked social networking sites </a:t>
            </a:r>
            <a:r>
              <a:rPr lang="en-US" dirty="0" smtClean="0"/>
              <a:t>- 35.4%</a:t>
            </a:r>
          </a:p>
          <a:p>
            <a:endParaRPr lang="en-US" dirty="0" smtClean="0"/>
          </a:p>
          <a:p>
            <a:r>
              <a:rPr lang="en-US" dirty="0" smtClean="0"/>
              <a:t>Financial </a:t>
            </a:r>
            <a:r>
              <a:rPr lang="en-US" dirty="0"/>
              <a:t>and phishing targets - fake banking sites, payment systems and online stores </a:t>
            </a:r>
            <a:r>
              <a:rPr lang="en-US" dirty="0" smtClean="0"/>
              <a:t>-31.45%</a:t>
            </a:r>
          </a:p>
          <a:p>
            <a:pPr marL="13716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Mail services - 3rd </a:t>
            </a:r>
            <a:r>
              <a:rPr lang="en-US" dirty="0"/>
              <a:t>with 23.3% of </a:t>
            </a:r>
            <a:r>
              <a:rPr lang="en-US" dirty="0" smtClean="0"/>
              <a:t>attacks</a:t>
            </a:r>
            <a:endParaRPr lang="en-US" dirty="0"/>
          </a:p>
          <a:p>
            <a:pPr lvl="1"/>
            <a:endParaRPr lang="en-US" sz="900" dirty="0" smtClean="0"/>
          </a:p>
          <a:p>
            <a:pPr lvl="1"/>
            <a:endParaRPr lang="en-US" sz="900" dirty="0"/>
          </a:p>
          <a:p>
            <a:pPr lvl="1"/>
            <a:endParaRPr lang="en-US" sz="900" dirty="0" smtClean="0"/>
          </a:p>
          <a:p>
            <a:pPr lvl="1"/>
            <a:endParaRPr lang="en-US" sz="900" dirty="0"/>
          </a:p>
          <a:p>
            <a:pPr lvl="1"/>
            <a:endParaRPr lang="en-US" sz="900" dirty="0" smtClean="0"/>
          </a:p>
          <a:p>
            <a:pPr lvl="1"/>
            <a:endParaRPr lang="en-US" sz="900" dirty="0"/>
          </a:p>
          <a:p>
            <a:pPr lvl="1"/>
            <a:endParaRPr lang="en-US" sz="900" dirty="0" smtClean="0"/>
          </a:p>
          <a:p>
            <a:pPr lvl="1"/>
            <a:endParaRPr lang="en-US" sz="900" dirty="0"/>
          </a:p>
          <a:p>
            <a:pPr lvl="1"/>
            <a:endParaRPr lang="en-US" sz="900" dirty="0" smtClean="0"/>
          </a:p>
          <a:p>
            <a:pPr lvl="1"/>
            <a:r>
              <a:rPr lang="en-US" sz="900" dirty="0" smtClean="0"/>
              <a:t>https</a:t>
            </a:r>
            <a:r>
              <a:rPr lang="en-US" sz="900" dirty="0"/>
              <a:t>://securelist.com/analysis/kaspersky-security-bulletin/59411/financial-cyber-threats-in-2013-part-1-phishing/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F3F-873C-462E-B6DB-BE6DD79B484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58085"/>
            <a:ext cx="4038600" cy="281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9892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Phishing-2013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31.45% of all phishing attacks in 2013 targeted financial institutions</a:t>
            </a:r>
          </a:p>
          <a:p>
            <a:pPr marL="585216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22.2% of all attacks involved fake bank websites</a:t>
            </a:r>
          </a:p>
          <a:p>
            <a:pPr marL="585216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Banking phishing doubled from </a:t>
            </a:r>
            <a:r>
              <a:rPr lang="en-US" dirty="0"/>
              <a:t>previous </a:t>
            </a:r>
            <a:r>
              <a:rPr lang="en-US" dirty="0" smtClean="0"/>
              <a:t>year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sz="900" dirty="0" smtClean="0"/>
              <a:t>https</a:t>
            </a:r>
            <a:r>
              <a:rPr lang="en-US" sz="900" dirty="0"/>
              <a:t>://securelist.com/analysis/kaspersky-security-bulletin/59411/financial-cyber-threats-in-2013-part-1-phishing/</a:t>
            </a:r>
            <a:endParaRPr lang="en-US" sz="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F3F-873C-462E-B6DB-BE6DD79B484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495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Spearphishing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Targeted attacks aimed </a:t>
            </a:r>
            <a:r>
              <a:rPr lang="en-US" dirty="0" smtClean="0"/>
              <a:t>at </a:t>
            </a:r>
            <a:r>
              <a:rPr lang="en-US" dirty="0"/>
              <a:t>Small </a:t>
            </a:r>
            <a:r>
              <a:rPr lang="en-US" dirty="0" smtClean="0"/>
              <a:t>Businesses</a:t>
            </a:r>
          </a:p>
          <a:p>
            <a:pPr lvl="1"/>
            <a:r>
              <a:rPr lang="en-US" dirty="0" smtClean="0"/>
              <a:t> 1-250 employees -  30% </a:t>
            </a:r>
            <a:r>
              <a:rPr lang="en-US" dirty="0"/>
              <a:t>of targeted </a:t>
            </a:r>
            <a:r>
              <a:rPr lang="en-US" dirty="0" smtClean="0"/>
              <a:t>attacks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in 5 small business </a:t>
            </a:r>
            <a:r>
              <a:rPr lang="en-US" dirty="0" smtClean="0"/>
              <a:t>organizations with </a:t>
            </a:r>
            <a:r>
              <a:rPr lang="en-US" dirty="0"/>
              <a:t>at least </a:t>
            </a:r>
            <a:r>
              <a:rPr lang="en-US" dirty="0" smtClean="0"/>
              <a:t>one </a:t>
            </a:r>
            <a:r>
              <a:rPr lang="en-US" dirty="0"/>
              <a:t>spear-phishing </a:t>
            </a:r>
            <a:r>
              <a:rPr lang="en-US" dirty="0" smtClean="0"/>
              <a:t>email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39% </a:t>
            </a:r>
            <a:r>
              <a:rPr lang="en-US" dirty="0"/>
              <a:t>of targeted </a:t>
            </a:r>
            <a:r>
              <a:rPr lang="en-US" dirty="0" smtClean="0"/>
              <a:t>spear-phishing </a:t>
            </a:r>
            <a:r>
              <a:rPr lang="en-US" dirty="0"/>
              <a:t>attacks </a:t>
            </a:r>
            <a:r>
              <a:rPr lang="en-US" dirty="0" smtClean="0"/>
              <a:t>were </a:t>
            </a:r>
            <a:r>
              <a:rPr lang="en-US" dirty="0"/>
              <a:t>sent </a:t>
            </a:r>
            <a:r>
              <a:rPr lang="en-US" dirty="0" smtClean="0"/>
              <a:t>to Large Enterprises</a:t>
            </a:r>
          </a:p>
          <a:p>
            <a:pPr lvl="1"/>
            <a:r>
              <a:rPr lang="en-US" dirty="0" smtClean="0"/>
              <a:t> 2,500</a:t>
            </a:r>
            <a:r>
              <a:rPr lang="en-US" dirty="0"/>
              <a:t>+ </a:t>
            </a:r>
            <a:r>
              <a:rPr lang="en-US" dirty="0" smtClean="0"/>
              <a:t>employees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in 2 of which were </a:t>
            </a:r>
            <a:r>
              <a:rPr lang="en-US" dirty="0" smtClean="0"/>
              <a:t>targeted </a:t>
            </a:r>
            <a:r>
              <a:rPr lang="en-US" dirty="0"/>
              <a:t>with at </a:t>
            </a:r>
            <a:r>
              <a:rPr lang="en-US" dirty="0" smtClean="0"/>
              <a:t>least one attack</a:t>
            </a:r>
            <a:endParaRPr lang="en-US" dirty="0"/>
          </a:p>
          <a:p>
            <a:pPr lvl="1"/>
            <a:endParaRPr lang="en-US" sz="500" dirty="0" smtClean="0"/>
          </a:p>
          <a:p>
            <a:pPr lvl="1"/>
            <a:endParaRPr lang="en-US" sz="500" dirty="0" smtClean="0"/>
          </a:p>
          <a:p>
            <a:pPr lvl="1"/>
            <a:endParaRPr lang="en-US" sz="500" dirty="0"/>
          </a:p>
          <a:p>
            <a:pPr lvl="1"/>
            <a:r>
              <a:rPr lang="en-US" sz="500" dirty="0" smtClean="0"/>
              <a:t>http://www.symantec.com/content/en/us/enterprise/other_resources/b-istr_main_report_v19_21291018.en-us.pdf</a:t>
            </a:r>
            <a:endParaRPr lang="en-US" sz="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F3F-873C-462E-B6DB-BE6DD79B484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824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Attacks – Web-Based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Malware was found </a:t>
            </a:r>
            <a:r>
              <a:rPr lang="en-US" dirty="0" smtClean="0"/>
              <a:t>on </a:t>
            </a:r>
            <a:r>
              <a:rPr lang="en-US" dirty="0"/>
              <a:t>1 in 566 </a:t>
            </a:r>
            <a:r>
              <a:rPr lang="en-US" dirty="0" smtClean="0"/>
              <a:t>websites -Symantec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548640" lvl="1" indent="-411480">
              <a:buClr>
                <a:srgbClr val="C00000"/>
              </a:buClr>
              <a:buSzPct val="65000"/>
              <a:buFont typeface="Wingdings" pitchFamily="2" charset="2"/>
              <a:buChar char="Ø"/>
            </a:pPr>
            <a:r>
              <a:rPr lang="en-US" sz="500" dirty="0"/>
              <a:t>www.symantec.com/content/en/us/enterprise/other_resources/b-istr_main_report_v19_21291018.en-us.pdf</a:t>
            </a:r>
          </a:p>
          <a:p>
            <a:pPr marL="13716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F3F-873C-462E-B6DB-BE6DD79B484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8090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Threats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Malicious apps, mobile malware reaches 1 million </a:t>
            </a:r>
            <a:r>
              <a:rPr lang="en-US" dirty="0" smtClean="0"/>
              <a:t>mark</a:t>
            </a:r>
          </a:p>
          <a:p>
            <a:pPr lvl="1"/>
            <a:r>
              <a:rPr lang="en-US" dirty="0" smtClean="0"/>
              <a:t>Trend </a:t>
            </a:r>
            <a:r>
              <a:rPr lang="en-US" dirty="0"/>
              <a:t>Micro, there are over one million malicious applications </a:t>
            </a:r>
            <a:r>
              <a:rPr lang="en-US" dirty="0" smtClean="0"/>
              <a:t>available for download on </a:t>
            </a:r>
            <a:r>
              <a:rPr lang="en-US" dirty="0"/>
              <a:t>the Android </a:t>
            </a:r>
            <a:r>
              <a:rPr lang="en-US" dirty="0" smtClean="0"/>
              <a:t>market 10/1/2013</a:t>
            </a:r>
          </a:p>
          <a:p>
            <a:pPr marL="585216" lvl="1" indent="0">
              <a:buNone/>
            </a:pPr>
            <a:endParaRPr lang="en-US" dirty="0"/>
          </a:p>
          <a:p>
            <a:r>
              <a:rPr lang="en-US" dirty="0" smtClean="0"/>
              <a:t>McAfee Labs- </a:t>
            </a:r>
            <a:r>
              <a:rPr lang="en-US" dirty="0"/>
              <a:t>17,000 new unique forms of mobile malware targeting Android-based devices </a:t>
            </a:r>
            <a:r>
              <a:rPr lang="en-US" dirty="0" smtClean="0"/>
              <a:t>Q2 2013</a:t>
            </a:r>
          </a:p>
          <a:p>
            <a:pPr lvl="1"/>
            <a:r>
              <a:rPr lang="en-US" dirty="0" smtClean="0"/>
              <a:t>21% over 14,000 </a:t>
            </a:r>
            <a:r>
              <a:rPr lang="en-US" dirty="0"/>
              <a:t>new unique strains </a:t>
            </a:r>
            <a:r>
              <a:rPr lang="en-US" dirty="0" smtClean="0"/>
              <a:t>in Q1 2013</a:t>
            </a:r>
            <a:endParaRPr lang="en-US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1000" dirty="0"/>
              <a:t>http://www.zdnet.com/malicious-apps-mobile-malware-reaches-1-million-mark-7000021371/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000" dirty="0" smtClean="0"/>
              <a:t>"</a:t>
            </a:r>
            <a:r>
              <a:rPr lang="en-US" sz="1000" dirty="0"/>
              <a:t>McAfee Threats Report: Second Quarter 2013,"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000" dirty="0" smtClean="0"/>
              <a:t>http</a:t>
            </a:r>
            <a:r>
              <a:rPr lang="en-US" sz="1000" dirty="0"/>
              <a:t>://www.mobilepaymentstoday.com/article/219713/Mobile-malware-to-have-doubled-in-2013-says-McAfee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F3F-873C-462E-B6DB-BE6DD79B484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Security Management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886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Engineering-SMS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App stores</a:t>
            </a:r>
          </a:p>
          <a:p>
            <a:pPr lvl="1"/>
            <a:r>
              <a:rPr lang="en-US" sz="3200" dirty="0" smtClean="0"/>
              <a:t>Illegitimate </a:t>
            </a:r>
            <a:r>
              <a:rPr lang="en-US" sz="3200" dirty="0"/>
              <a:t>Sources of Mobile </a:t>
            </a:r>
            <a:r>
              <a:rPr lang="en-US" sz="3200" dirty="0" smtClean="0"/>
              <a:t>Apps</a:t>
            </a:r>
          </a:p>
          <a:p>
            <a:pPr lvl="1"/>
            <a:r>
              <a:rPr lang="en-US" sz="3200" dirty="0" smtClean="0"/>
              <a:t>Malicious </a:t>
            </a:r>
            <a:r>
              <a:rPr lang="en-US" sz="3200" dirty="0"/>
              <a:t>Apps that Look </a:t>
            </a:r>
            <a:r>
              <a:rPr lang="en-US" sz="3200" dirty="0" smtClean="0"/>
              <a:t>Legitimate</a:t>
            </a:r>
          </a:p>
          <a:p>
            <a:pPr lvl="1"/>
            <a:r>
              <a:rPr lang="en-US" sz="3200" dirty="0" smtClean="0"/>
              <a:t>“Legitimate” apps used for bad purposes!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F3F-873C-462E-B6DB-BE6DD79B484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7210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200" dirty="0" smtClean="0"/>
              <a:t>Have </a:t>
            </a:r>
            <a:r>
              <a:rPr lang="en-US" sz="3200" dirty="0"/>
              <a:t>also become a cybercriminal </a:t>
            </a:r>
            <a:r>
              <a:rPr lang="en-US" sz="3200" dirty="0" smtClean="0"/>
              <a:t>target</a:t>
            </a:r>
          </a:p>
          <a:p>
            <a:r>
              <a:rPr lang="en-US" sz="3200" dirty="0" smtClean="0"/>
              <a:t>The </a:t>
            </a:r>
            <a:r>
              <a:rPr lang="en-US" sz="3200" dirty="0">
                <a:hlinkClick r:id="rId3"/>
              </a:rPr>
              <a:t>FAKETOKEN malware</a:t>
            </a:r>
            <a:r>
              <a:rPr lang="en-US" sz="3200" dirty="0"/>
              <a:t> mimics the token generator app of a financial </a:t>
            </a:r>
            <a:r>
              <a:rPr lang="en-US" sz="3200" dirty="0" smtClean="0"/>
              <a:t>institution</a:t>
            </a:r>
          </a:p>
          <a:p>
            <a:r>
              <a:rPr lang="en-US" sz="3200" dirty="0" smtClean="0"/>
              <a:t>Users end </a:t>
            </a:r>
            <a:r>
              <a:rPr lang="en-US" sz="3200" dirty="0"/>
              <a:t>up giving out their password to avoid receiving an error </a:t>
            </a:r>
            <a:r>
              <a:rPr lang="en-US" sz="3200" dirty="0" smtClean="0"/>
              <a:t>message</a:t>
            </a:r>
          </a:p>
          <a:p>
            <a:r>
              <a:rPr lang="en-US" sz="3200" dirty="0" smtClean="0"/>
              <a:t>Once </a:t>
            </a:r>
            <a:r>
              <a:rPr lang="en-US" sz="3200" dirty="0"/>
              <a:t>users enter their password, the malware generates a fake token and sends the stolen information to a specific </a:t>
            </a:r>
            <a:r>
              <a:rPr lang="en-US" sz="3200" dirty="0" smtClean="0"/>
              <a:t>number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about-threats.trendmicro.com/us/mobile/monthly-mobile-review/2013-08-mobile-banking-threats</a:t>
            </a:r>
            <a:endParaRPr lang="en-US" sz="1600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13716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F3F-873C-462E-B6DB-BE6DD79B484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35" y="2743200"/>
            <a:ext cx="27051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1697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Caller ID and SMS Spoofing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Legitimate use of apps?</a:t>
            </a:r>
          </a:p>
          <a:p>
            <a:pPr lvl="1"/>
            <a:r>
              <a:rPr lang="en-US" sz="3200" dirty="0">
                <a:hlinkClick r:id="rId3"/>
              </a:rPr>
              <a:t>http://www.spoofmytext.com/</a:t>
            </a:r>
            <a:endParaRPr lang="en-US" sz="3200" dirty="0"/>
          </a:p>
          <a:p>
            <a:pPr lvl="1"/>
            <a:r>
              <a:rPr lang="en-US" sz="3200" dirty="0">
                <a:hlinkClick r:id="rId4"/>
              </a:rPr>
              <a:t>http://</a:t>
            </a:r>
            <a:r>
              <a:rPr lang="en-US" sz="3200" dirty="0" smtClean="0">
                <a:hlinkClick r:id="rId4"/>
              </a:rPr>
              <a:t>www.sendanonymoussms.com</a:t>
            </a:r>
            <a:endParaRPr lang="en-US" sz="3200" dirty="0"/>
          </a:p>
          <a:p>
            <a:pPr lvl="1"/>
            <a:r>
              <a:rPr lang="en-US" sz="3200" dirty="0">
                <a:hlinkClick r:id="rId5"/>
              </a:rPr>
              <a:t>http://textopirate.com/en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F3F-873C-462E-B6DB-BE6DD79B484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909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Social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Attackers will simply go into a building and take the information they need </a:t>
            </a:r>
          </a:p>
          <a:p>
            <a:pPr marL="137160" indent="0">
              <a:buNone/>
            </a:pPr>
            <a:endParaRPr lang="en-US" sz="6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endParaRPr lang="en-US" sz="1300" dirty="0"/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r>
              <a:rPr lang="en-US" sz="1300" dirty="0" smtClean="0"/>
              <a:t>*</a:t>
            </a:r>
            <a:r>
              <a:rPr lang="en-US" sz="900" dirty="0" smtClean="0"/>
              <a:t>Content  on the “physical“pages from Wikipedia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F3F-873C-462E-B6DB-BE6DD79B484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Your Speaker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Peter Bamber, CISA, CRISC, CISSP</a:t>
            </a:r>
          </a:p>
          <a:p>
            <a:pPr marL="0" indent="0">
              <a:buNone/>
            </a:pPr>
            <a:r>
              <a:rPr lang="en-US" sz="2400" dirty="0" smtClean="0"/>
              <a:t>VP, Information Security Consulting Services, SMP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F3F-873C-462E-B6DB-BE6DD79B484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Hotspots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WiFi </a:t>
            </a:r>
            <a:r>
              <a:rPr lang="en-US" dirty="0"/>
              <a:t>signals are radio </a:t>
            </a:r>
            <a:r>
              <a:rPr lang="en-US" dirty="0" smtClean="0"/>
              <a:t>waves</a:t>
            </a:r>
          </a:p>
          <a:p>
            <a:pPr lvl="1"/>
            <a:r>
              <a:rPr lang="en-US" dirty="0" smtClean="0"/>
              <a:t>Anyone near </a:t>
            </a:r>
            <a:r>
              <a:rPr lang="en-US" dirty="0"/>
              <a:t>a public WiFi network can listen in </a:t>
            </a:r>
            <a:endParaRPr lang="en-US" dirty="0" smtClean="0"/>
          </a:p>
          <a:p>
            <a:pPr lvl="1"/>
            <a:r>
              <a:rPr lang="en-US" dirty="0" smtClean="0"/>
              <a:t>Public </a:t>
            </a:r>
            <a:r>
              <a:rPr lang="en-US" dirty="0"/>
              <a:t>WiFi </a:t>
            </a:r>
            <a:r>
              <a:rPr lang="en-US" dirty="0" smtClean="0"/>
              <a:t>hotspots don't </a:t>
            </a:r>
            <a:r>
              <a:rPr lang="en-US" dirty="0"/>
              <a:t>encrypt the data being transmitted through </a:t>
            </a:r>
            <a:r>
              <a:rPr lang="en-US" dirty="0" smtClean="0"/>
              <a:t>them!</a:t>
            </a:r>
          </a:p>
          <a:p>
            <a:endParaRPr lang="en-US" sz="900" dirty="0" smtClean="0"/>
          </a:p>
          <a:p>
            <a:endParaRPr lang="en-US" sz="900" dirty="0"/>
          </a:p>
          <a:p>
            <a:endParaRPr lang="en-US" sz="9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900" dirty="0" smtClean="0"/>
              <a:t>http</a:t>
            </a:r>
            <a:r>
              <a:rPr lang="en-US" sz="900" dirty="0"/>
              <a:t>://blog.lifestore.aol.com/2013/03/10/public-wifi-hotspot-security/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F3F-873C-462E-B6DB-BE6DD79B484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45588"/>
            <a:ext cx="4038600" cy="263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4452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Concerns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Facebook links- “I have found a funny picture of you!” </a:t>
            </a:r>
          </a:p>
          <a:p>
            <a:pPr lvl="1"/>
            <a:r>
              <a:rPr lang="en-US" dirty="0" smtClean="0"/>
              <a:t>Links to a malware site</a:t>
            </a:r>
          </a:p>
          <a:p>
            <a:r>
              <a:rPr lang="en-US" dirty="0" smtClean="0"/>
              <a:t>Charitable requests</a:t>
            </a:r>
          </a:p>
          <a:p>
            <a:pPr lvl="1"/>
            <a:r>
              <a:rPr lang="en-US" dirty="0" smtClean="0"/>
              <a:t>Are they real should you be accessing on a business system?</a:t>
            </a:r>
          </a:p>
          <a:p>
            <a:r>
              <a:rPr lang="en-US" dirty="0" smtClean="0"/>
              <a:t>Amazon and other ecommerce site links sent through Twitter and Facebook!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F3F-873C-462E-B6DB-BE6DD79B484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06" y="1637177"/>
            <a:ext cx="2839010" cy="262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1664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Breach at Goodwill Vendor Lasted </a:t>
            </a:r>
            <a:r>
              <a:rPr lang="en-US" dirty="0" smtClean="0"/>
              <a:t>18 Months</a:t>
            </a:r>
          </a:p>
          <a:p>
            <a:pPr lvl="1"/>
            <a:r>
              <a:rPr lang="en-US" sz="1000" b="1" dirty="0">
                <a:hlinkClick r:id="rId3"/>
              </a:rPr>
              <a:t>https://</a:t>
            </a:r>
            <a:r>
              <a:rPr lang="en-US" sz="1000" b="1" dirty="0" smtClean="0">
                <a:hlinkClick r:id="rId3"/>
              </a:rPr>
              <a:t>krebsonsecurity.com/2014/09/breach-at-goodwill-vendor-lasted-18-months/</a:t>
            </a:r>
            <a:endParaRPr lang="en-US" sz="1000" b="1" dirty="0" smtClean="0"/>
          </a:p>
          <a:p>
            <a:endParaRPr lang="en-US" sz="1200" b="1" dirty="0"/>
          </a:p>
          <a:p>
            <a:r>
              <a:rPr lang="en-US" dirty="0"/>
              <a:t>76% of data </a:t>
            </a:r>
            <a:r>
              <a:rPr lang="en-US" dirty="0" smtClean="0"/>
              <a:t>breaches resulted </a:t>
            </a:r>
            <a:r>
              <a:rPr lang="en-US" dirty="0"/>
              <a:t>from a </a:t>
            </a:r>
            <a:r>
              <a:rPr lang="en-US" dirty="0" smtClean="0"/>
              <a:t>third-party who </a:t>
            </a:r>
            <a:r>
              <a:rPr lang="en-US" dirty="0"/>
              <a:t>introduced </a:t>
            </a:r>
            <a:r>
              <a:rPr lang="en-US" dirty="0" smtClean="0"/>
              <a:t>security deficiencies </a:t>
            </a:r>
            <a:r>
              <a:rPr lang="en-US" dirty="0"/>
              <a:t>that </a:t>
            </a:r>
            <a:r>
              <a:rPr lang="en-US" smtClean="0"/>
              <a:t>were exploited</a:t>
            </a:r>
            <a:endParaRPr lang="en-US" dirty="0"/>
          </a:p>
          <a:p>
            <a:pPr lvl="1"/>
            <a:r>
              <a:rPr lang="en-US" sz="1100" dirty="0" smtClean="0"/>
              <a:t>Trustwave 2012 </a:t>
            </a:r>
            <a:r>
              <a:rPr lang="en-US" sz="1100" dirty="0"/>
              <a:t>Global Security Report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Review vendor security prior to contract</a:t>
            </a:r>
          </a:p>
          <a:p>
            <a:r>
              <a:rPr lang="en-US" dirty="0" smtClean="0"/>
              <a:t>Assess </a:t>
            </a:r>
            <a:r>
              <a:rPr lang="en-US" dirty="0"/>
              <a:t>and improve </a:t>
            </a:r>
            <a:r>
              <a:rPr lang="en-US" dirty="0" smtClean="0"/>
              <a:t>vendor program on a regular schedule</a:t>
            </a:r>
          </a:p>
          <a:p>
            <a:r>
              <a:rPr lang="en-US" dirty="0" smtClean="0"/>
              <a:t>Align </a:t>
            </a:r>
            <a:r>
              <a:rPr lang="en-US" dirty="0"/>
              <a:t>with the business and other </a:t>
            </a:r>
            <a:r>
              <a:rPr lang="en-US" dirty="0" smtClean="0"/>
              <a:t>stakeholders</a:t>
            </a:r>
          </a:p>
          <a:p>
            <a:r>
              <a:rPr lang="en-US" dirty="0" smtClean="0"/>
              <a:t>Put audit language </a:t>
            </a:r>
            <a:r>
              <a:rPr lang="en-US" dirty="0"/>
              <a:t>in </a:t>
            </a:r>
            <a:r>
              <a:rPr lang="en-US" dirty="0" smtClean="0"/>
              <a:t>contracts</a:t>
            </a:r>
            <a:endParaRPr lang="en-US" dirty="0"/>
          </a:p>
          <a:p>
            <a:r>
              <a:rPr lang="en-US" dirty="0" smtClean="0"/>
              <a:t>Business critical vendors must have greater oversight</a:t>
            </a:r>
            <a:endParaRPr lang="en-US" dirty="0"/>
          </a:p>
          <a:p>
            <a:r>
              <a:rPr lang="en-US" dirty="0"/>
              <a:t>Monitor regularly</a:t>
            </a:r>
          </a:p>
          <a:p>
            <a:pPr marL="13716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F3F-873C-462E-B6DB-BE6DD79B484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2873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Down approach</a:t>
            </a:r>
          </a:p>
          <a:p>
            <a:r>
              <a:rPr lang="en-US" dirty="0" smtClean="0"/>
              <a:t>Understand the NIST framework</a:t>
            </a:r>
          </a:p>
          <a:p>
            <a:pPr lvl="1"/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www.nist.gov/cyberframework/upload/cybersecurity-framework-021214-final.pdf</a:t>
            </a:r>
            <a:endParaRPr lang="en-US" sz="1400" dirty="0" smtClean="0"/>
          </a:p>
          <a:p>
            <a:r>
              <a:rPr lang="en-US" dirty="0" smtClean="0"/>
              <a:t>Combine cybersecurity and risk management strategy</a:t>
            </a:r>
          </a:p>
          <a:p>
            <a:r>
              <a:rPr lang="en-US" dirty="0" smtClean="0"/>
              <a:t>Improve governance</a:t>
            </a:r>
          </a:p>
          <a:p>
            <a:r>
              <a:rPr lang="en-US" dirty="0" smtClean="0"/>
              <a:t>Information sharing</a:t>
            </a:r>
          </a:p>
          <a:p>
            <a:r>
              <a:rPr lang="en-US" dirty="0" smtClean="0"/>
              <a:t>Cybersecurity training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F3F-873C-462E-B6DB-BE6DD79B484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901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threats to business critical systems</a:t>
            </a:r>
          </a:p>
          <a:p>
            <a:r>
              <a:rPr lang="en-US" dirty="0" smtClean="0"/>
              <a:t>Conduct a review of cyber controls</a:t>
            </a:r>
          </a:p>
          <a:p>
            <a:pPr lvl="1"/>
            <a:r>
              <a:rPr lang="en-US" dirty="0" smtClean="0"/>
              <a:t> Both in house and outsourced</a:t>
            </a:r>
          </a:p>
          <a:p>
            <a:r>
              <a:rPr lang="en-US" dirty="0" smtClean="0"/>
              <a:t>Review impact and controls of all new technologies </a:t>
            </a:r>
          </a:p>
          <a:p>
            <a:pPr lvl="1"/>
            <a:r>
              <a:rPr lang="en-US" dirty="0" smtClean="0"/>
              <a:t>Prior to introduction</a:t>
            </a:r>
          </a:p>
          <a:p>
            <a:r>
              <a:rPr lang="en-US" dirty="0" smtClean="0"/>
              <a:t>Enhance Incident Response plan</a:t>
            </a:r>
          </a:p>
          <a:p>
            <a:r>
              <a:rPr lang="en-US" dirty="0" smtClean="0"/>
              <a:t>Utilize outside experts to augment your review process and IR 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F3F-873C-462E-B6DB-BE6DD79B484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233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Thank you for Time Questions?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Security Management Partners</a:t>
            </a:r>
          </a:p>
          <a:p>
            <a:r>
              <a:rPr lang="en-US" dirty="0" smtClean="0"/>
              <a:t>Internal Use Only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F3F-873C-462E-B6DB-BE6DD79B484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Please contact us:</a:t>
            </a:r>
          </a:p>
          <a:p>
            <a:r>
              <a:rPr lang="en-US" dirty="0" smtClean="0"/>
              <a:t>Doug Gerth</a:t>
            </a:r>
          </a:p>
          <a:p>
            <a:r>
              <a:rPr lang="en-US" dirty="0" smtClean="0">
                <a:hlinkClick r:id="rId3"/>
              </a:rPr>
              <a:t>Dgerth@smpone.com</a:t>
            </a:r>
            <a:endParaRPr lang="en-US" dirty="0" smtClean="0"/>
          </a:p>
          <a:p>
            <a:r>
              <a:rPr lang="en-US" dirty="0" smtClean="0"/>
              <a:t>781-890-7671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Cybersecurity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Federal Financial Institutions Examination Council (FFIEC) members are taking a number of initiatives to raise the awareness of financial institutions and their critical third-party service providers with respect to cybersecurity risks and the need to identify, assess, and mitigate these risks in light of the increasing volume and sophistication of cyber </a:t>
            </a:r>
            <a:r>
              <a:rPr lang="en-US" dirty="0" smtClean="0"/>
              <a:t>threats</a:t>
            </a:r>
          </a:p>
          <a:p>
            <a:pPr lvl="1"/>
            <a:r>
              <a:rPr lang="en-US" sz="600" dirty="0">
                <a:hlinkClick r:id="rId2"/>
              </a:rPr>
              <a:t>https://</a:t>
            </a:r>
            <a:r>
              <a:rPr lang="en-US" sz="600" dirty="0" smtClean="0">
                <a:hlinkClick r:id="rId2"/>
              </a:rPr>
              <a:t>www.ffiec.gov/cybersecurity.htm</a:t>
            </a:r>
            <a:endParaRPr lang="en-US" sz="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F3F-873C-462E-B6DB-BE6DD79B484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779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Assesses the complexity of  an institution’s operating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Data/communication connections</a:t>
            </a:r>
          </a:p>
          <a:p>
            <a:r>
              <a:rPr lang="en-US" dirty="0" smtClean="0"/>
              <a:t>Transaction </a:t>
            </a:r>
            <a:r>
              <a:rPr lang="en-US" dirty="0"/>
              <a:t>and </a:t>
            </a:r>
            <a:r>
              <a:rPr lang="en-US" dirty="0" smtClean="0"/>
              <a:t>payment initiation process</a:t>
            </a:r>
          </a:p>
          <a:p>
            <a:r>
              <a:rPr lang="en-US" dirty="0" smtClean="0"/>
              <a:t>Management of information </a:t>
            </a:r>
            <a:r>
              <a:rPr lang="en-US" dirty="0"/>
              <a:t>technology products and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F3F-873C-462E-B6DB-BE6DD79B484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199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 Current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Current </a:t>
            </a:r>
            <a:r>
              <a:rPr lang="en-US" dirty="0"/>
              <a:t>cybersecurity </a:t>
            </a:r>
            <a:r>
              <a:rPr lang="en-US" dirty="0" smtClean="0"/>
              <a:t>posture</a:t>
            </a:r>
            <a:endParaRPr lang="en-US" dirty="0"/>
          </a:p>
          <a:p>
            <a:r>
              <a:rPr lang="en-US" dirty="0" smtClean="0"/>
              <a:t>Target </a:t>
            </a:r>
            <a:r>
              <a:rPr lang="en-US" dirty="0"/>
              <a:t>state for </a:t>
            </a:r>
            <a:r>
              <a:rPr lang="en-US" dirty="0" smtClean="0"/>
              <a:t>cyber security</a:t>
            </a:r>
            <a:endParaRPr lang="en-US" dirty="0"/>
          </a:p>
          <a:p>
            <a:r>
              <a:rPr lang="en-US" dirty="0" smtClean="0"/>
              <a:t>Identify </a:t>
            </a:r>
            <a:r>
              <a:rPr lang="en-US" dirty="0"/>
              <a:t>and </a:t>
            </a:r>
            <a:r>
              <a:rPr lang="en-US" dirty="0" smtClean="0"/>
              <a:t>prioritize </a:t>
            </a:r>
            <a:r>
              <a:rPr lang="en-US" dirty="0"/>
              <a:t>opportunities for </a:t>
            </a:r>
            <a:r>
              <a:rPr lang="en-US" dirty="0" smtClean="0"/>
              <a:t>improvement</a:t>
            </a:r>
          </a:p>
          <a:p>
            <a:pPr lvl="1"/>
            <a:r>
              <a:rPr lang="en-US" dirty="0" smtClean="0"/>
              <a:t> Within </a:t>
            </a:r>
            <a:r>
              <a:rPr lang="en-US" dirty="0"/>
              <a:t>the context </a:t>
            </a:r>
            <a:r>
              <a:rPr lang="en-US" dirty="0" smtClean="0"/>
              <a:t>of a continuous </a:t>
            </a:r>
            <a:r>
              <a:rPr lang="en-US" dirty="0"/>
              <a:t>and repeatable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Assess progress </a:t>
            </a:r>
            <a:r>
              <a:rPr lang="en-US" dirty="0"/>
              <a:t>toward the target </a:t>
            </a:r>
            <a:r>
              <a:rPr lang="en-US" dirty="0" smtClean="0"/>
              <a:t>state</a:t>
            </a:r>
            <a:endParaRPr lang="en-US" dirty="0"/>
          </a:p>
          <a:p>
            <a:r>
              <a:rPr lang="en-US" dirty="0"/>
              <a:t>Communicate among internal and external stakeholders about </a:t>
            </a:r>
            <a:r>
              <a:rPr lang="en-US" dirty="0" smtClean="0"/>
              <a:t>cyber security risk</a:t>
            </a:r>
            <a:endParaRPr lang="en-US" dirty="0"/>
          </a:p>
          <a:p>
            <a:pPr lvl="1"/>
            <a:endParaRPr lang="en-US" sz="600" dirty="0" smtClean="0"/>
          </a:p>
          <a:p>
            <a:pPr lvl="1"/>
            <a:endParaRPr lang="en-US" sz="600" dirty="0"/>
          </a:p>
          <a:p>
            <a:pPr lvl="1"/>
            <a:endParaRPr lang="en-US" sz="600" dirty="0" smtClean="0"/>
          </a:p>
          <a:p>
            <a:pPr lvl="1"/>
            <a:endParaRPr lang="en-US" sz="600" dirty="0"/>
          </a:p>
          <a:p>
            <a:pPr lvl="1"/>
            <a:endParaRPr lang="en-US" sz="600" dirty="0" smtClean="0"/>
          </a:p>
          <a:p>
            <a:pPr lvl="1"/>
            <a:r>
              <a:rPr lang="en-US" sz="600" dirty="0" smtClean="0"/>
              <a:t>http</a:t>
            </a:r>
            <a:r>
              <a:rPr lang="en-US" sz="600" dirty="0"/>
              <a:t>://www.nist.gov/cyberframework/upload/cybersecurity-framework-021214-final.pdf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F3F-873C-462E-B6DB-BE6DD79B484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084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longer just focus on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based threats</a:t>
            </a:r>
          </a:p>
          <a:p>
            <a:r>
              <a:rPr lang="en-US" dirty="0" smtClean="0"/>
              <a:t>Fall-out from Cyberwar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F3F-873C-462E-B6DB-BE6DD79B484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312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FFIEC Cyber Review Feedback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 </a:t>
            </a:r>
            <a:r>
              <a:rPr lang="en-US" dirty="0" smtClean="0"/>
              <a:t>your understanding of </a:t>
            </a:r>
            <a:r>
              <a:rPr lang="en-US" dirty="0"/>
              <a:t>the specific </a:t>
            </a:r>
            <a:r>
              <a:rPr lang="en-US" dirty="0" smtClean="0"/>
              <a:t>threats you face!</a:t>
            </a:r>
          </a:p>
          <a:p>
            <a:r>
              <a:rPr lang="en-US" dirty="0" smtClean="0"/>
              <a:t>Be prepared to demonstrate your threat management process is effective!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F3F-873C-462E-B6DB-BE6DD79B484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7471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expected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emonstrate understanding of cybersecurity </a:t>
            </a:r>
            <a:r>
              <a:rPr lang="en-US" dirty="0"/>
              <a:t>risks </a:t>
            </a:r>
            <a:r>
              <a:rPr lang="en-US" dirty="0" smtClean="0"/>
              <a:t>your institution and the banking industry</a:t>
            </a:r>
          </a:p>
          <a:p>
            <a:r>
              <a:rPr lang="en-US" dirty="0" smtClean="0"/>
              <a:t>Strategies </a:t>
            </a:r>
            <a:r>
              <a:rPr lang="en-US" dirty="0"/>
              <a:t>and tactics to identify and mitigate those </a:t>
            </a:r>
            <a:r>
              <a:rPr lang="en-US" dirty="0" smtClean="0"/>
              <a:t>risks</a:t>
            </a:r>
          </a:p>
          <a:p>
            <a:pPr lvl="1"/>
            <a:r>
              <a:rPr lang="en-US" dirty="0" smtClean="0"/>
              <a:t>Documenting a program is not enough!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F3F-873C-462E-B6DB-BE6DD79B484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892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hazards per the FBI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Account takeovers</a:t>
            </a:r>
            <a:endParaRPr lang="en-US" dirty="0"/>
          </a:p>
          <a:p>
            <a:r>
              <a:rPr lang="en-US" dirty="0"/>
              <a:t>Third-party payment processor </a:t>
            </a:r>
            <a:r>
              <a:rPr lang="en-US" dirty="0" smtClean="0"/>
              <a:t>breaches</a:t>
            </a:r>
            <a:endParaRPr lang="en-US" dirty="0"/>
          </a:p>
          <a:p>
            <a:r>
              <a:rPr lang="en-US" dirty="0"/>
              <a:t>Securities and market trading company </a:t>
            </a:r>
            <a:r>
              <a:rPr lang="en-US" dirty="0" smtClean="0"/>
              <a:t>breaches</a:t>
            </a:r>
            <a:endParaRPr lang="en-US" dirty="0"/>
          </a:p>
          <a:p>
            <a:r>
              <a:rPr lang="en-US" dirty="0"/>
              <a:t>ATM skimming </a:t>
            </a:r>
            <a:r>
              <a:rPr lang="en-US" dirty="0" smtClean="0"/>
              <a:t>breaches</a:t>
            </a:r>
            <a:endParaRPr lang="en-US" dirty="0"/>
          </a:p>
          <a:p>
            <a:r>
              <a:rPr lang="en-US" dirty="0"/>
              <a:t>Mobile banking </a:t>
            </a:r>
            <a:r>
              <a:rPr lang="en-US" dirty="0" smtClean="0"/>
              <a:t>breaches</a:t>
            </a:r>
            <a:endParaRPr lang="en-US" dirty="0"/>
          </a:p>
          <a:p>
            <a:r>
              <a:rPr lang="en-US" dirty="0"/>
              <a:t>Insider </a:t>
            </a:r>
            <a:r>
              <a:rPr lang="en-US" dirty="0" smtClean="0"/>
              <a:t>access</a:t>
            </a:r>
            <a:endParaRPr lang="en-US" dirty="0"/>
          </a:p>
          <a:p>
            <a:r>
              <a:rPr lang="en-US" dirty="0"/>
              <a:t>Supply chain </a:t>
            </a:r>
            <a:r>
              <a:rPr lang="en-US" dirty="0" smtClean="0"/>
              <a:t>infiltration</a:t>
            </a:r>
            <a:endParaRPr lang="en-US" dirty="0"/>
          </a:p>
          <a:p>
            <a:r>
              <a:rPr lang="en-US" dirty="0" smtClean="0"/>
              <a:t>Telecommunication </a:t>
            </a:r>
            <a:r>
              <a:rPr lang="en-US" dirty="0"/>
              <a:t>network disruption</a:t>
            </a:r>
          </a:p>
          <a:p>
            <a:endParaRPr lang="en-US" sz="1100" dirty="0" smtClean="0"/>
          </a:p>
          <a:p>
            <a:pPr lvl="1"/>
            <a:r>
              <a:rPr lang="en-US" sz="600" dirty="0" smtClean="0">
                <a:hlinkClick r:id="rId3"/>
              </a:rPr>
              <a:t>http</a:t>
            </a:r>
            <a:r>
              <a:rPr lang="en-US" sz="600" dirty="0">
                <a:hlinkClick r:id="rId3"/>
              </a:rPr>
              <a:t>://</a:t>
            </a:r>
            <a:r>
              <a:rPr lang="en-US" sz="600" dirty="0" smtClean="0">
                <a:hlinkClick r:id="rId3"/>
              </a:rPr>
              <a:t>newjersey.nacdonline.org/files/ChaptersLayout/ChapterContent/NewJersey/Advisen_Cyber_Whitepaper_Financial_Institutions%20%28Oct-2012%29%20%283%29_1355946722466_1.pdf</a:t>
            </a:r>
            <a:endParaRPr lang="en-US" sz="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2F3F-873C-462E-B6DB-BE6DD79B484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Security Management Partners Internal Use Only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2710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3583</TotalTime>
  <Words>1064</Words>
  <Application>Microsoft Office PowerPoint</Application>
  <PresentationFormat>On-screen Show (4:3)</PresentationFormat>
  <Paragraphs>283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Apex</vt:lpstr>
      <vt:lpstr>Cybersecurity</vt:lpstr>
      <vt:lpstr>Your Speaker</vt:lpstr>
      <vt:lpstr>Cybersecurity Awareness</vt:lpstr>
      <vt:lpstr>Assesses the complexity of  an institution’s operating environment</vt:lpstr>
      <vt:lpstr>Assess Current Practices</vt:lpstr>
      <vt:lpstr>No longer just focus on Fraud</vt:lpstr>
      <vt:lpstr>FFIEC Cyber Review Feedback</vt:lpstr>
      <vt:lpstr>What is expected</vt:lpstr>
      <vt:lpstr>Major hazards per the FBI </vt:lpstr>
      <vt:lpstr>Community Banking Cyberthreats</vt:lpstr>
      <vt:lpstr>Targets</vt:lpstr>
      <vt:lpstr>Phishing-2013</vt:lpstr>
      <vt:lpstr>Spearphishing 2013</vt:lpstr>
      <vt:lpstr>Targeted Attacks – Web-Based</vt:lpstr>
      <vt:lpstr>Mobile Threats</vt:lpstr>
      <vt:lpstr>Social Engineering-SMS</vt:lpstr>
      <vt:lpstr>Malware</vt:lpstr>
      <vt:lpstr>Caller ID and SMS Spoofing</vt:lpstr>
      <vt:lpstr>Physical Social Engineering</vt:lpstr>
      <vt:lpstr>Wireless Hotspots</vt:lpstr>
      <vt:lpstr>Social Media Concerns </vt:lpstr>
      <vt:lpstr>Vendor Management</vt:lpstr>
      <vt:lpstr>Big Picture</vt:lpstr>
      <vt:lpstr>Steps to take</vt:lpstr>
      <vt:lpstr>Thank you for Time Questions?</vt:lpstr>
    </vt:vector>
  </TitlesOfParts>
  <Company>Office 2004 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Breach Laws and Computer Forensics</dc:title>
  <dc:creator>searly</dc:creator>
  <cp:lastModifiedBy>Nicole Patti</cp:lastModifiedBy>
  <cp:revision>527</cp:revision>
  <cp:lastPrinted>2014-10-06T12:11:40Z</cp:lastPrinted>
  <dcterms:created xsi:type="dcterms:W3CDTF">2008-07-29T19:14:49Z</dcterms:created>
  <dcterms:modified xsi:type="dcterms:W3CDTF">2014-10-16T20:44:04Z</dcterms:modified>
</cp:coreProperties>
</file>