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5" r:id="rId3"/>
    <p:sldId id="326" r:id="rId4"/>
    <p:sldId id="351" r:id="rId5"/>
    <p:sldId id="341" r:id="rId6"/>
    <p:sldId id="327" r:id="rId7"/>
    <p:sldId id="347" r:id="rId8"/>
    <p:sldId id="350" r:id="rId9"/>
    <p:sldId id="360" r:id="rId10"/>
    <p:sldId id="344" r:id="rId11"/>
    <p:sldId id="346" r:id="rId12"/>
    <p:sldId id="342" r:id="rId13"/>
    <p:sldId id="343" r:id="rId14"/>
    <p:sldId id="328" r:id="rId15"/>
    <p:sldId id="348" r:id="rId16"/>
    <p:sldId id="353" r:id="rId17"/>
    <p:sldId id="355" r:id="rId18"/>
    <p:sldId id="359" r:id="rId19"/>
    <p:sldId id="356" r:id="rId20"/>
    <p:sldId id="354" r:id="rId21"/>
    <p:sldId id="357" r:id="rId22"/>
    <p:sldId id="362" r:id="rId23"/>
    <p:sldId id="363" r:id="rId24"/>
    <p:sldId id="338" r:id="rId25"/>
    <p:sldId id="320" r:id="rId26"/>
  </p:sldIdLst>
  <p:sldSz cx="9144000" cy="6858000" type="screen4x3"/>
  <p:notesSz cx="7077075" cy="9363075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C73"/>
    <a:srgbClr val="FFFF99"/>
    <a:srgbClr val="FFFF66"/>
    <a:srgbClr val="752911"/>
    <a:srgbClr val="741412"/>
    <a:srgbClr val="645921"/>
    <a:srgbClr val="B49329"/>
    <a:srgbClr val="C3B699"/>
    <a:srgbClr val="CFC4AD"/>
    <a:srgbClr val="D7C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63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56" y="-10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</a:rPr>
              <a:t>Large Commercial Banks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 w="2541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Commercial Banks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2541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12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2014 Sept</c:v>
                </c:pt>
                <c:pt idx="1">
                  <c:v>2015 Sept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573</c:v>
                </c:pt>
                <c:pt idx="1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92672"/>
        <c:axId val="106494208"/>
      </c:barChart>
      <c:catAx>
        <c:axId val="1064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94208"/>
        <c:crosses val="autoZero"/>
        <c:auto val="1"/>
        <c:lblAlgn val="ctr"/>
        <c:lblOffset val="100"/>
        <c:noMultiLvlLbl val="0"/>
      </c:catAx>
      <c:valAx>
        <c:axId val="106494208"/>
        <c:scaling>
          <c:orientation val="minMax"/>
        </c:scaling>
        <c:delete val="0"/>
        <c:axPos val="l"/>
        <c:majorGridlines>
          <c:spPr>
            <a:ln w="3177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92672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</a:rPr>
              <a:t>Small Commercial Banks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 w="2541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Commercial Banks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541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2014 Sept</c:v>
                </c:pt>
                <c:pt idx="1">
                  <c:v>2015 Sept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972</c:v>
                </c:pt>
                <c:pt idx="1">
                  <c:v>1074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539648"/>
        <c:axId val="106553728"/>
      </c:barChart>
      <c:catAx>
        <c:axId val="1065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53728"/>
        <c:crosses val="autoZero"/>
        <c:auto val="1"/>
        <c:lblAlgn val="ctr"/>
        <c:lblOffset val="100"/>
        <c:noMultiLvlLbl val="0"/>
      </c:catAx>
      <c:valAx>
        <c:axId val="106553728"/>
        <c:scaling>
          <c:orientation val="minMax"/>
        </c:scaling>
        <c:delete val="0"/>
        <c:axPos val="l"/>
        <c:majorGridlines>
          <c:spPr>
            <a:ln w="3177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39648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</a:rPr>
              <a:t>Large Commercial Banks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 w="2541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Commercial Banks</c:v>
                </c:pt>
              </c:strCache>
            </c:strRef>
          </c:tx>
          <c:spPr>
            <a:solidFill>
              <a:srgbClr val="ED1C24"/>
            </a:solidFill>
            <a:ln w="2541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12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25412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2014 Sept</c:v>
                </c:pt>
                <c:pt idx="1">
                  <c:v>2015 Sept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922</c:v>
                </c:pt>
                <c:pt idx="1">
                  <c:v>1016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37824"/>
        <c:axId val="114239360"/>
      </c:barChart>
      <c:catAx>
        <c:axId val="1142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39360"/>
        <c:crosses val="autoZero"/>
        <c:auto val="1"/>
        <c:lblAlgn val="ctr"/>
        <c:lblOffset val="100"/>
        <c:noMultiLvlLbl val="0"/>
      </c:catAx>
      <c:valAx>
        <c:axId val="114239360"/>
        <c:scaling>
          <c:orientation val="minMax"/>
        </c:scaling>
        <c:delete val="0"/>
        <c:axPos val="l"/>
        <c:majorGridlines>
          <c:spPr>
            <a:ln w="3177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37824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</a:rPr>
              <a:t>Small</a:t>
            </a:r>
            <a:r>
              <a:rPr lang="en-CA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</a:rPr>
              <a:t>Commercial Banks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 w="2541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Commercial Banks</c:v>
                </c:pt>
              </c:strCache>
            </c:strRef>
          </c:tx>
          <c:spPr>
            <a:solidFill>
              <a:srgbClr val="ED1C24"/>
            </a:solidFill>
            <a:ln w="2541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12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25412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2014 Sept</c:v>
                </c:pt>
                <c:pt idx="1">
                  <c:v>2015 Sept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502</c:v>
                </c:pt>
                <c:pt idx="1">
                  <c:v>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73280"/>
        <c:axId val="114275072"/>
      </c:barChart>
      <c:catAx>
        <c:axId val="1142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75072"/>
        <c:crosses val="autoZero"/>
        <c:auto val="1"/>
        <c:lblAlgn val="ctr"/>
        <c:lblOffset val="100"/>
        <c:noMultiLvlLbl val="0"/>
      </c:catAx>
      <c:valAx>
        <c:axId val="114275072"/>
        <c:scaling>
          <c:orientation val="minMax"/>
        </c:scaling>
        <c:delete val="0"/>
        <c:axPos val="l"/>
        <c:majorGridlines>
          <c:spPr>
            <a:ln w="3177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73280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Not proposed</c:v>
                </c:pt>
                <c:pt idx="1">
                  <c:v>Proposed rules</c:v>
                </c:pt>
                <c:pt idx="2">
                  <c:v>Final rules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19</c:v>
                </c:pt>
                <c:pt idx="2">
                  <c:v>83</c:v>
                </c:pt>
                <c:pt idx="3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25"/>
        <c:shape val="box"/>
        <c:axId val="106714240"/>
        <c:axId val="106715776"/>
        <c:axId val="0"/>
      </c:bar3DChart>
      <c:catAx>
        <c:axId val="1067142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06715776"/>
        <c:crosses val="autoZero"/>
        <c:auto val="1"/>
        <c:lblAlgn val="ctr"/>
        <c:lblOffset val="100"/>
        <c:noMultiLvlLbl val="0"/>
      </c:catAx>
      <c:valAx>
        <c:axId val="10671577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106714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</a:rPr>
              <a:t>Small Commercial Banks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 w="2541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Commercial Banks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541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2014 Sept</c:v>
                </c:pt>
                <c:pt idx="1">
                  <c:v>2015 Sept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640</c:v>
                </c:pt>
                <c:pt idx="1">
                  <c:v>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787968"/>
        <c:axId val="106789504"/>
      </c:barChart>
      <c:catAx>
        <c:axId val="1067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89504"/>
        <c:crosses val="autoZero"/>
        <c:auto val="1"/>
        <c:lblAlgn val="ctr"/>
        <c:lblOffset val="100"/>
        <c:noMultiLvlLbl val="0"/>
      </c:catAx>
      <c:valAx>
        <c:axId val="106789504"/>
        <c:scaling>
          <c:orientation val="minMax"/>
        </c:scaling>
        <c:delete val="0"/>
        <c:axPos val="l"/>
        <c:majorGridlines>
          <c:spPr>
            <a:ln w="3177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87968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</a:rPr>
              <a:t>Large Commercial Banks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 w="2541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Commercial Banks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2541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12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Sheet1!$A$2:$A$3</c:f>
              <c:strCache>
                <c:ptCount val="2"/>
                <c:pt idx="0">
                  <c:v>2014 Sept</c:v>
                </c:pt>
                <c:pt idx="1">
                  <c:v>2015 Sept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1405</c:v>
                </c:pt>
                <c:pt idx="1">
                  <c:v>1377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24448"/>
        <c:axId val="106825984"/>
      </c:barChart>
      <c:catAx>
        <c:axId val="1068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25984"/>
        <c:crosses val="autoZero"/>
        <c:auto val="1"/>
        <c:lblAlgn val="ctr"/>
        <c:lblOffset val="100"/>
        <c:noMultiLvlLbl val="0"/>
      </c:catAx>
      <c:valAx>
        <c:axId val="106825984"/>
        <c:scaling>
          <c:orientation val="minMax"/>
          <c:min val="1000"/>
        </c:scaling>
        <c:delete val="0"/>
        <c:axPos val="l"/>
        <c:majorGridlines>
          <c:spPr>
            <a:ln w="3177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24448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759</c:v>
                </c:pt>
                <c:pt idx="1">
                  <c:v>821</c:v>
                </c:pt>
                <c:pt idx="2">
                  <c:v>905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502</c:v>
                </c:pt>
                <c:pt idx="1">
                  <c:v>630</c:v>
                </c:pt>
                <c:pt idx="2">
                  <c:v>415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00733312"/>
        <c:axId val="100735232"/>
      </c:barChart>
      <c:catAx>
        <c:axId val="100733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Total 1-4 Family Originations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735232"/>
        <c:crosses val="autoZero"/>
        <c:auto val="1"/>
        <c:lblAlgn val="ctr"/>
        <c:lblOffset val="100"/>
        <c:noMultiLvlLbl val="0"/>
      </c:catAx>
      <c:valAx>
        <c:axId val="100735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733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0.41521</cdr:x>
      <cdr:y>0.27242</cdr:y>
    </cdr:from>
    <cdr:to>
      <cdr:x>0.71461</cdr:x>
      <cdr:y>0.71889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V="1">
          <a:off x="1479398" y="1255325"/>
          <a:ext cx="1066800" cy="2057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0.46797</cdr:x>
      <cdr:y>0.62758</cdr:y>
    </cdr:from>
    <cdr:to>
      <cdr:x>0.49662</cdr:x>
      <cdr:y>0.83003</cdr:y>
    </cdr:to>
    <cdr:sp macro="" textlink="">
      <cdr:nvSpPr>
        <cdr:cNvPr id="5" name="Left Brace 4"/>
        <cdr:cNvSpPr/>
      </cdr:nvSpPr>
      <cdr:spPr bwMode="auto">
        <a:xfrm xmlns:a="http://schemas.openxmlformats.org/drawingml/2006/main">
          <a:off x="3733800" y="2362200"/>
          <a:ext cx="228600" cy="762000"/>
        </a:xfrm>
        <a:prstGeom xmlns:a="http://schemas.openxmlformats.org/drawingml/2006/main" prst="leftBrac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0.39382</cdr:x>
      <cdr:y>0.20627</cdr:y>
    </cdr:from>
    <cdr:to>
      <cdr:x>0.71461</cdr:x>
      <cdr:y>0.63621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V="1">
          <a:off x="1403198" y="950525"/>
          <a:ext cx="1143000" cy="19812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2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0537" y="0"/>
            <a:ext cx="6584901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r>
              <a:rPr lang="en-US" dirty="0" smtClean="0"/>
              <a:t>The  Bank Summit – Your Ticket to the Top</a:t>
            </a:r>
          </a:p>
          <a:p>
            <a:pPr algn="l"/>
            <a:r>
              <a:rPr lang="en-US" dirty="0" smtClean="0"/>
              <a:t>James D. Jones, First Wellesley Consulting Group, Inc.</a:t>
            </a:r>
            <a:endParaRPr lang="en-US" dirty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297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893297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E901F2-A3A9-488B-B038-5C4CBE6C68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3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smtClean="0"/>
              <a:t>Proposed 2010 Strategic Plan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7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7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3CFD87-54E7-40D5-A095-E534B30C174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6708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Strategic View of the Banking Industry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AEDC6-6B0E-40B8-9FAC-814B4F35A637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 smtClean="0"/>
              <a:t>Proposed 2010 Strategic Plan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CC846-90CE-4311-9A5A-C7DE6FBC736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Future of Banking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B511A6-AA20-4120-B190-B7A882F734E4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Future of Banking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B511A6-AA20-4120-B190-B7A882F734E4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Future of Banking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B511A6-AA20-4120-B190-B7A882F734E4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Future of Banking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B511A6-AA20-4120-B190-B7A882F734E4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Future of Banking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B511A6-AA20-4120-B190-B7A882F734E4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7978775" cy="396398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16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115940" y="6594678"/>
            <a:ext cx="1934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700" dirty="0">
                <a:solidFill>
                  <a:srgbClr val="5C6670"/>
                </a:solidFill>
                <a:cs typeface="Arial"/>
              </a:rPr>
              <a:t>© 2015 </a:t>
            </a:r>
            <a:r>
              <a:rPr lang="en-US" sz="700" dirty="0" smtClean="0">
                <a:solidFill>
                  <a:srgbClr val="5C6670"/>
                </a:solidFill>
                <a:cs typeface="Arial"/>
              </a:rPr>
              <a:t>DH </a:t>
            </a:r>
            <a:r>
              <a:rPr lang="en-US" sz="700" dirty="0">
                <a:solidFill>
                  <a:srgbClr val="5C6670"/>
                </a:solidFill>
                <a:cs typeface="Arial"/>
              </a:rPr>
              <a:t>USA Corporation. All Rights Reserved.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744758" y="6512720"/>
            <a:ext cx="325730" cy="30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028825"/>
            <a:ext cx="7978775" cy="37639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pt_bott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13" y="6434138"/>
            <a:ext cx="9155113" cy="423862"/>
          </a:xfrm>
          <a:prstGeom prst="rect">
            <a:avLst/>
          </a:prstGeom>
          <a:noFill/>
        </p:spPr>
      </p:pic>
      <p:pic>
        <p:nvPicPr>
          <p:cNvPr id="1034" name="Picture 10" descr="ppt_t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55113" cy="5842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Grp="1" noChangeArrowheads="1"/>
          </p:cNvSpPr>
          <p:nvPr/>
        </p:nvSpPr>
        <p:spPr bwMode="auto">
          <a:xfrm>
            <a:off x="8305800" y="6553200"/>
            <a:ext cx="727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B76AFFCD-FCE4-4A99-AB83-FB4BE06CAC2B}" type="slidenum">
              <a:rPr lang="en-US" sz="900" b="1">
                <a:solidFill>
                  <a:srgbClr val="FFFFFF"/>
                </a:solidFill>
                <a:latin typeface="Verdana" pitchFamily="34" charset="0"/>
              </a:rPr>
              <a:pPr algn="ctr"/>
              <a:t>‹#›</a:t>
            </a:fld>
            <a:endParaRPr lang="en-US" sz="9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28825"/>
            <a:ext cx="797877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01600" y="6553200"/>
            <a:ext cx="675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>
                <a:solidFill>
                  <a:srgbClr val="FFFFFF"/>
                </a:solidFill>
                <a:latin typeface="Verdana" pitchFamily="34" charset="0"/>
              </a:rPr>
              <a:t>©First Wellesley Consulting Group, Inc., </a:t>
            </a:r>
            <a:r>
              <a:rPr lang="en-US" sz="900" b="1" dirty="0" smtClean="0">
                <a:solidFill>
                  <a:srgbClr val="FFFFFF"/>
                </a:solidFill>
                <a:latin typeface="Verdana" pitchFamily="34" charset="0"/>
              </a:rPr>
              <a:t>2015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0">
          <a:solidFill>
            <a:srgbClr val="00206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353"/>
          </a:solidFill>
          <a:latin typeface="Verdana" pitchFamily="34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353"/>
          </a:solidFill>
          <a:latin typeface="Verdana" pitchFamily="34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353"/>
          </a:solidFill>
          <a:latin typeface="Verdana" pitchFamily="34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353"/>
          </a:solidFill>
          <a:latin typeface="Verdana" pitchFamily="34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353"/>
          </a:solidFill>
          <a:latin typeface="Verdana" pitchFamily="34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353"/>
          </a:solidFill>
          <a:latin typeface="Verdana" pitchFamily="34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353"/>
          </a:solidFill>
          <a:latin typeface="Verdana" pitchFamily="34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353"/>
          </a:solidFill>
          <a:latin typeface="Verdana" pitchFamily="34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Symbol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45921"/>
        </a:buClr>
        <a:buFont typeface="Symbol" pitchFamily="18" charset="2"/>
        <a:buChar char="-"/>
        <a:defRPr>
          <a:solidFill>
            <a:srgbClr val="333333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8307" y="5754961"/>
            <a:ext cx="3366293" cy="49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4177605"/>
            <a:ext cx="91440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50000"/>
              </a:spcAft>
              <a:buClr>
                <a:prstClr val="black"/>
              </a:buClr>
            </a:pPr>
            <a:r>
              <a:rPr lang="en-US" dirty="0" smtClean="0">
                <a:solidFill>
                  <a:prstClr val="white"/>
                </a:solidFill>
                <a:latin typeface="Calibri" pitchFamily="34" charset="0"/>
                <a:cs typeface="Arial"/>
              </a:rPr>
              <a:t>James D. Jones,</a:t>
            </a:r>
            <a:br>
              <a:rPr lang="en-US" dirty="0" smtClean="0">
                <a:solidFill>
                  <a:prstClr val="white"/>
                </a:solidFill>
                <a:latin typeface="Calibri" pitchFamily="34" charset="0"/>
                <a:cs typeface="Arial"/>
              </a:rPr>
            </a:br>
            <a:r>
              <a:rPr lang="en-US" dirty="0" smtClean="0">
                <a:solidFill>
                  <a:prstClr val="white"/>
                </a:solidFill>
                <a:latin typeface="Calibri" pitchFamily="34" charset="0"/>
                <a:cs typeface="Arial"/>
              </a:rPr>
              <a:t>President &amp; CEO, First Wellesley Consult Group, Inc.</a:t>
            </a:r>
          </a:p>
          <a:p>
            <a:pPr algn="ctr">
              <a:spcAft>
                <a:spcPct val="50000"/>
              </a:spcAft>
              <a:buClr>
                <a:prstClr val="black"/>
              </a:buClr>
            </a:pPr>
            <a:r>
              <a:rPr lang="en-US" sz="2200" dirty="0" smtClean="0">
                <a:solidFill>
                  <a:prstClr val="white"/>
                </a:solidFill>
                <a:latin typeface="Calibri" pitchFamily="34" charset="0"/>
                <a:cs typeface="Arial"/>
              </a:rPr>
              <a:t>October 29,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99"/>
                </a:solidFill>
                <a:latin typeface="Calibri" pitchFamily="34" charset="0"/>
                <a:cs typeface="Arial Black"/>
              </a:rPr>
              <a:t>2016 Community Banking Outlook: </a:t>
            </a:r>
          </a:p>
          <a:p>
            <a:pPr algn="ctr"/>
            <a:r>
              <a:rPr lang="en-US" sz="3400" dirty="0" smtClean="0">
                <a:solidFill>
                  <a:srgbClr val="FFFF99"/>
                </a:solidFill>
                <a:latin typeface="Calibri" pitchFamily="34" charset="0"/>
                <a:cs typeface="Arial Black"/>
              </a:rPr>
              <a:t>Emerging Industry Shifts and the</a:t>
            </a:r>
          </a:p>
          <a:p>
            <a:pPr algn="ctr"/>
            <a:r>
              <a:rPr lang="en-US" sz="3400" dirty="0" smtClean="0">
                <a:solidFill>
                  <a:srgbClr val="FFFF99"/>
                </a:solidFill>
                <a:latin typeface="Calibri" pitchFamily="34" charset="0"/>
                <a:cs typeface="Arial Black"/>
              </a:rPr>
              <a:t>Impact on Bank Strategies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838200"/>
            <a:ext cx="282575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3123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2113"/>
            <a:ext cx="9144000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Commercial Lending Competitive Landscape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62000" y="1752600"/>
            <a:ext cx="7772400" cy="44561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Banks and credit unions believe competition will intensify in 2016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markets are overbanked, creating pricing pressures</a:t>
            </a:r>
          </a:p>
          <a:p>
            <a:r>
              <a:rPr lang="en-US" dirty="0" smtClean="0"/>
              <a:t>More banks and credit unions offer commercial loans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Emerging ‘alternative’ lenders have highly agile technology</a:t>
            </a:r>
          </a:p>
          <a:p>
            <a:r>
              <a:rPr lang="en-US" dirty="0">
                <a:solidFill>
                  <a:schemeClr val="tx1"/>
                </a:solidFill>
              </a:rPr>
              <a:t>Traditional bank lending </a:t>
            </a:r>
            <a:r>
              <a:rPr lang="en-US" dirty="0" smtClean="0">
                <a:solidFill>
                  <a:schemeClr val="tx1"/>
                </a:solidFill>
              </a:rPr>
              <a:t>models have competitive gaps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</a:t>
            </a:r>
            <a:r>
              <a:rPr lang="en-US" dirty="0">
                <a:solidFill>
                  <a:schemeClr val="tx1"/>
                </a:solidFill>
              </a:rPr>
              <a:t>competitors buying the market with </a:t>
            </a:r>
            <a:r>
              <a:rPr lang="en-US" dirty="0" smtClean="0">
                <a:solidFill>
                  <a:schemeClr val="tx1"/>
                </a:solidFill>
              </a:rPr>
              <a:t>untouchable rates</a:t>
            </a:r>
            <a:r>
              <a:rPr lang="en-US" dirty="0">
                <a:solidFill>
                  <a:schemeClr val="tx1"/>
                </a:solidFill>
              </a:rPr>
              <a:t>, fees and </a:t>
            </a:r>
            <a:r>
              <a:rPr lang="en-US" dirty="0" smtClean="0">
                <a:solidFill>
                  <a:schemeClr val="tx1"/>
                </a:solidFill>
              </a:rPr>
              <a:t>terms and …</a:t>
            </a:r>
          </a:p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orrowers are already locking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exceptionally low-rate, </a:t>
            </a:r>
            <a:r>
              <a:rPr lang="en-US" dirty="0">
                <a:solidFill>
                  <a:schemeClr val="tx1"/>
                </a:solidFill>
              </a:rPr>
              <a:t>long-term loans before rates rise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78236"/>
      </p:ext>
    </p:extLst>
  </p:cSld>
  <p:clrMapOvr>
    <a:masterClrMapping/>
  </p:clrMapOvr>
  <p:transition advTm="19146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Commercial Lending Competition</a:t>
            </a:r>
            <a:br>
              <a:rPr lang="en-US" dirty="0" smtClean="0"/>
            </a:br>
            <a:r>
              <a:rPr lang="en-US" dirty="0" smtClean="0"/>
              <a:t>Alternative Online Lenders Pursue Market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455604"/>
            <a:ext cx="3657600" cy="2246769"/>
          </a:xfrm>
          <a:prstGeom prst="rect">
            <a:avLst/>
          </a:prstGeom>
          <a:noFill/>
          <a:ln>
            <a:solidFill>
              <a:srgbClr val="3E5C7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2000" dirty="0" smtClean="0"/>
              <a:t>$300,000 limit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2000" dirty="0" smtClean="0"/>
              <a:t>Streamlined, online process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2000" dirty="0" smtClean="0"/>
              <a:t>Reported $7+ billion in fundings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0.99-5.99% origination fee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No prepayment fees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2 years in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2477631"/>
            <a:ext cx="3657600" cy="2246769"/>
          </a:xfrm>
          <a:prstGeom prst="rect">
            <a:avLst/>
          </a:prstGeom>
          <a:noFill/>
          <a:ln>
            <a:solidFill>
              <a:srgbClr val="3E5C7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2000" dirty="0" smtClean="0"/>
              <a:t>Working capital loans (lines of credit)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2000" dirty="0" smtClean="0"/>
              <a:t>Streamlined, online process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2000" dirty="0" smtClean="0"/>
              <a:t>Reported fundings of $1+ billion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2000" dirty="0" smtClean="0"/>
              <a:t>100,000+ small business owners served</a:t>
            </a:r>
            <a:endParaRPr lang="en-US" sz="2000" dirty="0"/>
          </a:p>
        </p:txBody>
      </p:sp>
      <p:sp>
        <p:nvSpPr>
          <p:cNvPr id="1026" name="AutoShape 2" descr="Image result for lending clu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Image result for lending clu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363" y="1985465"/>
            <a:ext cx="2306637" cy="4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25857"/>
            <a:ext cx="2133600" cy="4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502175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E5C73"/>
                </a:solidFill>
              </a:rPr>
              <a:t>WebBank, Utah</a:t>
            </a:r>
          </a:p>
          <a:p>
            <a:pPr algn="ctr"/>
            <a:r>
              <a:rPr lang="en-US" sz="2200" dirty="0" smtClean="0">
                <a:solidFill>
                  <a:srgbClr val="3E5C73"/>
                </a:solidFill>
              </a:rPr>
              <a:t>Industrial Bank</a:t>
            </a:r>
            <a:endParaRPr lang="en-US" sz="2200" dirty="0">
              <a:solidFill>
                <a:srgbClr val="3E5C7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09795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E5C73"/>
                </a:solidFill>
              </a:rPr>
              <a:t>Celtic Bank, Utah</a:t>
            </a:r>
          </a:p>
          <a:p>
            <a:pPr algn="ctr"/>
            <a:r>
              <a:rPr lang="en-US" sz="2200" dirty="0" smtClean="0">
                <a:solidFill>
                  <a:srgbClr val="3E5C73"/>
                </a:solidFill>
              </a:rPr>
              <a:t>Industrial Bank</a:t>
            </a:r>
            <a:endParaRPr lang="en-US" sz="2200" dirty="0">
              <a:solidFill>
                <a:srgbClr val="3E5C73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800330"/>
            <a:ext cx="2286000" cy="60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800330"/>
            <a:ext cx="2293923" cy="58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673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261973"/>
              </p:ext>
            </p:extLst>
          </p:nvPr>
        </p:nvGraphicFramePr>
        <p:xfrm>
          <a:off x="4765673" y="1564074"/>
          <a:ext cx="3563035" cy="46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2016 Opportunity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CRE </a:t>
            </a:r>
            <a:r>
              <a:rPr lang="en-US" sz="2800" dirty="0">
                <a:solidFill>
                  <a:srgbClr val="002060"/>
                </a:solidFill>
              </a:rPr>
              <a:t>Loan Growth ($Billions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80224"/>
              </p:ext>
            </p:extLst>
          </p:nvPr>
        </p:nvGraphicFramePr>
        <p:xfrm>
          <a:off x="882802" y="1564075"/>
          <a:ext cx="3563035" cy="46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4247" y="2871754"/>
            <a:ext cx="110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10.5% Growth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306" y="2871754"/>
            <a:ext cx="123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6.5</a:t>
            </a:r>
            <a:r>
              <a:rPr lang="en-US" sz="1400" dirty="0"/>
              <a:t>% 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63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Federal Reserve, October 2015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172200" y="2743200"/>
            <a:ext cx="114300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67379755"/>
      </p:ext>
    </p:extLst>
  </p:cSld>
  <p:clrMapOvr>
    <a:masterClrMapping/>
  </p:clrMapOvr>
  <p:transition advTm="7780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4513"/>
            <a:ext cx="9144000" cy="430887"/>
          </a:xfrm>
        </p:spPr>
        <p:txBody>
          <a:bodyPr/>
          <a:lstStyle/>
          <a:p>
            <a:r>
              <a:rPr lang="en-US" dirty="0" smtClean="0"/>
              <a:t>2016 Opportunity </a:t>
            </a:r>
            <a:br>
              <a:rPr lang="en-US" dirty="0" smtClean="0"/>
            </a:br>
            <a:r>
              <a:rPr lang="en-US" dirty="0" smtClean="0"/>
              <a:t>C&amp;I </a:t>
            </a:r>
            <a:r>
              <a:rPr lang="en-US" sz="2800" dirty="0" smtClean="0">
                <a:solidFill>
                  <a:srgbClr val="002060"/>
                </a:solidFill>
              </a:rPr>
              <a:t>Loan Growth ($Billions)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115627"/>
              </p:ext>
            </p:extLst>
          </p:nvPr>
        </p:nvGraphicFramePr>
        <p:xfrm>
          <a:off x="882802" y="1640275"/>
          <a:ext cx="3563035" cy="46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2542924"/>
            <a:ext cx="109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10.2% </a:t>
            </a:r>
            <a:r>
              <a:rPr lang="en-US" sz="1400" dirty="0"/>
              <a:t>Growth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219848"/>
              </p:ext>
            </p:extLst>
          </p:nvPr>
        </p:nvGraphicFramePr>
        <p:xfrm>
          <a:off x="4765673" y="1640274"/>
          <a:ext cx="3563035" cy="46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5207" y="2520038"/>
            <a:ext cx="98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9.8% </a:t>
            </a:r>
            <a:r>
              <a:rPr lang="en-US" sz="1400" dirty="0"/>
              <a:t>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91250"/>
            <a:ext cx="63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Federal Reserve, October 2015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286000" y="2819400"/>
            <a:ext cx="1219200" cy="190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172200" y="2743200"/>
            <a:ext cx="1143000" cy="190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42572551"/>
      </p:ext>
    </p:extLst>
  </p:cSld>
  <p:clrMapOvr>
    <a:masterClrMapping/>
  </p:clrMapOvr>
  <p:transition advTm="1665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028825"/>
            <a:ext cx="5181599" cy="3763963"/>
          </a:xfrm>
        </p:spPr>
        <p:txBody>
          <a:bodyPr/>
          <a:lstStyle/>
          <a:p>
            <a:r>
              <a:rPr lang="en-US" dirty="0" smtClean="0"/>
              <a:t>Continued Dodd-Frank implementation</a:t>
            </a:r>
          </a:p>
          <a:p>
            <a:r>
              <a:rPr lang="en-US" dirty="0" smtClean="0"/>
              <a:t>Continued CFPB rules and enforcement actions</a:t>
            </a:r>
          </a:p>
          <a:p>
            <a:r>
              <a:rPr lang="en-US" dirty="0" smtClean="0"/>
              <a:t>Regulator safety and soundness and compliance exams</a:t>
            </a:r>
          </a:p>
          <a:p>
            <a:r>
              <a:rPr lang="en-US" dirty="0" smtClean="0"/>
              <a:t>Washington, D.C., battles continue</a:t>
            </a:r>
          </a:p>
          <a:p>
            <a:r>
              <a:rPr lang="en-US" dirty="0" smtClean="0"/>
              <a:t>The 2016 elections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749" y="2286000"/>
            <a:ext cx="345583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25258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Dodd-Frank Progress Report</a:t>
            </a:r>
            <a:br>
              <a:rPr lang="en-US" dirty="0" smtClean="0"/>
            </a:br>
            <a:r>
              <a:rPr lang="en-US" dirty="0" smtClean="0"/>
              <a:t>Bank Regulator Rulemaking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028825"/>
          <a:ext cx="7978775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62246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Davis Polk Dodd-Frank Progress Report, 3Q2015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659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37% unfinished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63% done</a:t>
            </a:r>
            <a:endParaRPr lang="en-US" sz="1800" dirty="0"/>
          </a:p>
        </p:txBody>
      </p:sp>
    </p:spTree>
  </p:cSld>
  <p:clrMapOvr>
    <a:masterClrMapping/>
  </p:clrMapOvr>
  <p:transition advTm="112267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2362199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0" y="609600"/>
            <a:ext cx="2362200" cy="5562600"/>
          </a:xfrm>
          <a:prstGeom prst="rect">
            <a:avLst/>
          </a:prstGeom>
          <a:solidFill>
            <a:srgbClr val="3E5C73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90800" y="609600"/>
            <a:ext cx="6324600" cy="556260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85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Verdana"/>
              </a:rPr>
              <a:t>Consolidation Trends</a:t>
            </a:r>
            <a:endParaRPr lang="en-US" sz="2800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2743199" y="1600200"/>
            <a:ext cx="5943601" cy="4419600"/>
          </a:xfrm>
        </p:spPr>
        <p:txBody>
          <a:bodyPr/>
          <a:lstStyle/>
          <a:p>
            <a:r>
              <a:rPr lang="en-US" dirty="0" smtClean="0"/>
              <a:t>Industry conditions – competition, the economy, regulation, increased costs of operating banks – will lead to 2016 M&amp;A activity</a:t>
            </a:r>
          </a:p>
          <a:p>
            <a:r>
              <a:rPr lang="en-US" dirty="0" smtClean="0"/>
              <a:t>Many mutual banks continue to value long-term independence and mutuality</a:t>
            </a:r>
          </a:p>
          <a:p>
            <a:r>
              <a:rPr lang="en-US" dirty="0" smtClean="0"/>
              <a:t>Some service providers will merge in response to bank consolidations</a:t>
            </a:r>
          </a:p>
          <a:p>
            <a:endParaRPr lang="en-US" dirty="0"/>
          </a:p>
        </p:txBody>
      </p:sp>
    </p:spTree>
  </p:cSld>
  <p:clrMapOvr>
    <a:masterClrMapping/>
  </p:clrMapOvr>
  <p:transition advTm="139453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r>
              <a:rPr lang="en-US" dirty="0" smtClean="0"/>
              <a:t>2016 Opportunity </a:t>
            </a:r>
            <a:br>
              <a:rPr lang="en-US" dirty="0" smtClean="0"/>
            </a:br>
            <a:r>
              <a:rPr lang="en-US" dirty="0" smtClean="0"/>
              <a:t>Residential </a:t>
            </a:r>
            <a:r>
              <a:rPr lang="en-US" sz="2800" dirty="0" smtClean="0">
                <a:solidFill>
                  <a:srgbClr val="002060"/>
                </a:solidFill>
              </a:rPr>
              <a:t>Real Estate Loan Growth ($Billions)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80224"/>
              </p:ext>
            </p:extLst>
          </p:nvPr>
        </p:nvGraphicFramePr>
        <p:xfrm>
          <a:off x="882802" y="1564075"/>
          <a:ext cx="3563035" cy="46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2973352"/>
            <a:ext cx="110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7.0% </a:t>
            </a:r>
            <a:r>
              <a:rPr lang="en-US" sz="1400" dirty="0"/>
              <a:t>Growth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261973"/>
              </p:ext>
            </p:extLst>
          </p:nvPr>
        </p:nvGraphicFramePr>
        <p:xfrm>
          <a:off x="4765673" y="1564074"/>
          <a:ext cx="3563035" cy="46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34100" y="2876550"/>
            <a:ext cx="123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-2% </a:t>
            </a:r>
          </a:p>
          <a:p>
            <a:pPr algn="ctr"/>
            <a:r>
              <a:rPr lang="en-US" sz="1400" dirty="0" smtClean="0"/>
              <a:t>Decline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63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Federal Reserve, October 2015</a:t>
            </a:r>
          </a:p>
        </p:txBody>
      </p:sp>
    </p:spTree>
    <p:extLst>
      <p:ext uri="{BB962C8B-B14F-4D97-AF65-F5344CB8AC3E}">
        <p14:creationId xmlns:p14="http://schemas.microsoft.com/office/powerpoint/2010/main" val="4167379755"/>
      </p:ext>
    </p:extLst>
  </p:cSld>
  <p:clrMapOvr>
    <a:masterClrMapping/>
  </p:clrMapOvr>
  <p:transition advTm="59001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/>
              <a:t>US Residential Housing and Mortgage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7978775" cy="3200400"/>
          </a:xfrm>
        </p:spPr>
        <p:txBody>
          <a:bodyPr/>
          <a:lstStyle/>
          <a:p>
            <a:r>
              <a:rPr lang="en-US" sz="1800" dirty="0" smtClean="0"/>
              <a:t>Purchase mortgages will increase 10%</a:t>
            </a:r>
          </a:p>
          <a:p>
            <a:r>
              <a:rPr lang="en-US" sz="1800" dirty="0" smtClean="0"/>
              <a:t>Refi mortgages will decrease 33%</a:t>
            </a:r>
          </a:p>
          <a:p>
            <a:r>
              <a:rPr lang="en-US" sz="1800" dirty="0" smtClean="0"/>
              <a:t>Housing demand steadily increases</a:t>
            </a:r>
          </a:p>
          <a:p>
            <a:r>
              <a:rPr lang="en-US" sz="1800" dirty="0" smtClean="0"/>
              <a:t>More homes for sale and constructed</a:t>
            </a:r>
          </a:p>
          <a:p>
            <a:r>
              <a:rPr lang="en-US" sz="1800" dirty="0" smtClean="0"/>
              <a:t>Long term prospect of stronger household formation, higher wages, more home sales</a:t>
            </a:r>
          </a:p>
          <a:p>
            <a:r>
              <a:rPr lang="en-US" sz="1800" dirty="0" smtClean="0"/>
              <a:t>17% more single family starts</a:t>
            </a:r>
          </a:p>
          <a:p>
            <a:r>
              <a:rPr lang="en-US" sz="1800" dirty="0" smtClean="0"/>
              <a:t>Housing turnover rate continues upward trend (sales/inventory)</a:t>
            </a:r>
          </a:p>
          <a:p>
            <a:r>
              <a:rPr lang="en-US" sz="1800" dirty="0" smtClean="0"/>
              <a:t>Key concerns: affordability, credit availability, homeownership rates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38446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MBA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676400"/>
          <a:ext cx="8686799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199"/>
                <a:gridCol w="14478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 Residential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99017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dirty="0" smtClean="0"/>
              <a:t>Forecasting a Purchase Market </a:t>
            </a:r>
            <a:br>
              <a:rPr lang="en-US" dirty="0" smtClean="0"/>
            </a:br>
            <a:r>
              <a:rPr lang="en-US" dirty="0" smtClean="0"/>
              <a:t>Mortgage Originations ($Billions)</a:t>
            </a:r>
            <a:br>
              <a:rPr lang="en-US" dirty="0" smtClean="0"/>
            </a:br>
            <a:r>
              <a:rPr lang="en-US" dirty="0" smtClean="0"/>
              <a:t>United States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12825" y="2209800"/>
          <a:ext cx="7978775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1722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</a:t>
            </a:r>
            <a:r>
              <a:rPr lang="en-US" sz="1600" dirty="0" smtClean="0"/>
              <a:t>MBA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46225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$1,261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137025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$1,451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651625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$1,320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00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Refinance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Purchase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3886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+8.2%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886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+10.2%</a:t>
            </a:r>
            <a:endParaRPr lang="en-US" sz="1600" dirty="0"/>
          </a:p>
        </p:txBody>
      </p:sp>
    </p:spTree>
  </p:cSld>
  <p:clrMapOvr>
    <a:masterClrMapping/>
  </p:clrMapOvr>
  <p:transition advTm="3424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imJone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1000" y="914400"/>
            <a:ext cx="2712084" cy="324005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 dirty="0" smtClean="0"/>
              <a:t>Industry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765425" y="1295400"/>
            <a:ext cx="6378575" cy="3962400"/>
          </a:xfrm>
        </p:spPr>
        <p:txBody>
          <a:bodyPr/>
          <a:lstStyle/>
          <a:p>
            <a:pPr indent="-231775"/>
            <a:r>
              <a:rPr lang="en-US" sz="1800" dirty="0" smtClean="0"/>
              <a:t>Exclusively serving the financial services industry:</a:t>
            </a:r>
          </a:p>
          <a:p>
            <a:pPr lvl="1"/>
            <a:r>
              <a:rPr lang="en-US" sz="1600" dirty="0" smtClean="0"/>
              <a:t>Strategic </a:t>
            </a:r>
            <a:r>
              <a:rPr lang="en-US" sz="1600" dirty="0" smtClean="0"/>
              <a:t>planning and</a:t>
            </a:r>
            <a:r>
              <a:rPr lang="en-US" sz="1600" dirty="0"/>
              <a:t> </a:t>
            </a:r>
            <a:r>
              <a:rPr lang="en-US" sz="1600" dirty="0"/>
              <a:t>s</a:t>
            </a:r>
            <a:r>
              <a:rPr lang="en-US" sz="1600" dirty="0" smtClean="0"/>
              <a:t>uccession </a:t>
            </a:r>
            <a:r>
              <a:rPr lang="en-US" sz="1600" dirty="0" smtClean="0"/>
              <a:t>planning</a:t>
            </a:r>
          </a:p>
          <a:p>
            <a:pPr lvl="1"/>
            <a:r>
              <a:rPr lang="en-US" sz="1600" dirty="0" smtClean="0"/>
              <a:t>Lending consulting</a:t>
            </a:r>
          </a:p>
          <a:p>
            <a:pPr lvl="1"/>
            <a:r>
              <a:rPr lang="en-US" sz="1600" dirty="0" smtClean="0"/>
              <a:t>Education and professional development</a:t>
            </a:r>
          </a:p>
          <a:p>
            <a:pPr lvl="1"/>
            <a:r>
              <a:rPr lang="en-US" sz="1600" dirty="0" smtClean="0"/>
              <a:t>SurveyMatters™ polling</a:t>
            </a:r>
          </a:p>
          <a:p>
            <a:pPr indent="-231775"/>
            <a:r>
              <a:rPr lang="en-US" sz="1800" dirty="0" smtClean="0"/>
              <a:t>36 years diverse industry </a:t>
            </a:r>
            <a:r>
              <a:rPr lang="en-US" sz="1800" dirty="0" smtClean="0"/>
              <a:t>responsibilities</a:t>
            </a:r>
            <a:endParaRPr lang="en-US" sz="1800" dirty="0" smtClean="0"/>
          </a:p>
          <a:p>
            <a:pPr indent="-231775"/>
            <a:r>
              <a:rPr lang="en-US" sz="1800" dirty="0" smtClean="0"/>
              <a:t>Banker: commercial banking, corporate planning, technology</a:t>
            </a:r>
          </a:p>
          <a:p>
            <a:pPr indent="-231775"/>
            <a:r>
              <a:rPr lang="en-US" sz="1800" dirty="0" smtClean="0"/>
              <a:t>Big 4 Consultant: Financial services industry specialization</a:t>
            </a:r>
          </a:p>
          <a:p>
            <a:pPr indent="-231775"/>
            <a:r>
              <a:rPr lang="en-US" sz="1800" dirty="0" smtClean="0"/>
              <a:t>Founder: First Wellesley Consulting Group, Inc. (1991)</a:t>
            </a:r>
          </a:p>
          <a:p>
            <a:pPr indent="-231775"/>
            <a:r>
              <a:rPr lang="en-US" sz="1800" dirty="0" smtClean="0"/>
              <a:t>Author: Strategic Planning for Mortgage Lenders, Mortgage Bankers of America</a:t>
            </a:r>
          </a:p>
          <a:p>
            <a:pPr indent="-231775"/>
            <a:r>
              <a:rPr lang="en-US" sz="1800" dirty="0" smtClean="0"/>
              <a:t>Core Faculty: New England School for Financial Studies</a:t>
            </a:r>
            <a:endParaRPr lang="en-US" sz="1800" dirty="0"/>
          </a:p>
        </p:txBody>
      </p:sp>
      <p:pic>
        <p:nvPicPr>
          <p:cNvPr id="8" name="Picture 14" descr="SurveyMatters.png"/>
          <p:cNvPicPr>
            <a:picLocks noChangeAspect="1"/>
          </p:cNvPicPr>
          <p:nvPr/>
        </p:nvPicPr>
        <p:blipFill>
          <a:blip r:embed="rId5" cstate="print"/>
          <a:srcRect t="17527" b="18886"/>
          <a:stretch>
            <a:fillRect/>
          </a:stretch>
        </p:blipFill>
        <p:spPr bwMode="auto">
          <a:xfrm>
            <a:off x="231280" y="5663302"/>
            <a:ext cx="2054720" cy="58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57200" y="4116832"/>
            <a:ext cx="1551328" cy="1445768"/>
            <a:chOff x="776161" y="4350706"/>
            <a:chExt cx="1133662" cy="1133662"/>
          </a:xfrm>
        </p:grpSpPr>
        <p:sp>
          <p:nvSpPr>
            <p:cNvPr id="11" name="Rectangle 10"/>
            <p:cNvSpPr/>
            <p:nvPr/>
          </p:nvSpPr>
          <p:spPr>
            <a:xfrm>
              <a:off x="908957" y="4405393"/>
              <a:ext cx="859971" cy="10320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61" y="4350706"/>
              <a:ext cx="1133662" cy="11336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66739096"/>
      </p:ext>
    </p:extLst>
  </p:cSld>
  <p:clrMapOvr>
    <a:masterClrMapping/>
  </p:clrMapOvr>
  <p:transition advTm="47157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Technology is Essential for </a:t>
            </a:r>
            <a:r>
              <a:rPr lang="en-US" dirty="0" smtClean="0"/>
              <a:t>Competitive Edge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199"/>
            <a:ext cx="7978775" cy="3811589"/>
          </a:xfrm>
        </p:spPr>
        <p:txBody>
          <a:bodyPr/>
          <a:lstStyle/>
          <a:p>
            <a:r>
              <a:rPr lang="en-US" sz="2000" dirty="0" smtClean="0"/>
              <a:t>Commercial Banking Edge</a:t>
            </a:r>
          </a:p>
          <a:p>
            <a:pPr lvl="1"/>
            <a:r>
              <a:rPr lang="en-US" sz="1800" dirty="0" smtClean="0"/>
              <a:t>Data collection, decisioning and closing efficiency, accuracy and speed</a:t>
            </a:r>
          </a:p>
          <a:p>
            <a:pPr lvl="1"/>
            <a:r>
              <a:rPr lang="en-US" sz="1800" dirty="0" smtClean="0"/>
              <a:t>Remote customer support</a:t>
            </a:r>
          </a:p>
          <a:p>
            <a:pPr lvl="1"/>
            <a:r>
              <a:rPr lang="en-US" sz="1800" dirty="0" smtClean="0"/>
              <a:t>Online and mobile tools</a:t>
            </a:r>
          </a:p>
          <a:p>
            <a:r>
              <a:rPr lang="en-US" sz="2000" dirty="0" smtClean="0"/>
              <a:t>Mortgage </a:t>
            </a:r>
            <a:r>
              <a:rPr lang="en-US" dirty="0" smtClean="0"/>
              <a:t>Banking Edge</a:t>
            </a:r>
            <a:endParaRPr lang="en-US" sz="2000" dirty="0" smtClean="0"/>
          </a:p>
          <a:p>
            <a:pPr lvl="1"/>
            <a:r>
              <a:rPr lang="en-US" sz="1800" dirty="0" smtClean="0"/>
              <a:t>Online and mobile </a:t>
            </a:r>
            <a:r>
              <a:rPr lang="en-US" dirty="0" smtClean="0"/>
              <a:t>marketing </a:t>
            </a:r>
            <a:r>
              <a:rPr lang="en-US" sz="1800" dirty="0" smtClean="0"/>
              <a:t>and applications</a:t>
            </a:r>
          </a:p>
          <a:p>
            <a:pPr lvl="1"/>
            <a:r>
              <a:rPr lang="en-US" dirty="0" smtClean="0"/>
              <a:t>Process efficiency</a:t>
            </a:r>
          </a:p>
          <a:p>
            <a:pPr lvl="1"/>
            <a:r>
              <a:rPr lang="en-US" sz="1800" dirty="0" smtClean="0"/>
              <a:t>Compliance</a:t>
            </a:r>
          </a:p>
          <a:p>
            <a:r>
              <a:rPr lang="en-US" sz="2000" dirty="0" smtClean="0"/>
              <a:t>Branch and Digital </a:t>
            </a:r>
            <a:r>
              <a:rPr lang="en-US" dirty="0" smtClean="0"/>
              <a:t>Banking Edge</a:t>
            </a:r>
            <a:endParaRPr lang="en-US" sz="2000" dirty="0" smtClean="0"/>
          </a:p>
          <a:p>
            <a:pPr lvl="1"/>
            <a:r>
              <a:rPr lang="en-US" sz="1800" dirty="0" smtClean="0"/>
              <a:t>Branch self-service, redesign, employee technologies</a:t>
            </a:r>
          </a:p>
          <a:p>
            <a:pPr lvl="1"/>
            <a:r>
              <a:rPr lang="en-US" dirty="0" smtClean="0"/>
              <a:t>Digital banking (mobile, online, payment)</a:t>
            </a:r>
            <a:endParaRPr lang="en-US" sz="18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 advTm="274983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070221"/>
            <a:ext cx="2209800" cy="19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0" y="609600"/>
            <a:ext cx="2362200" cy="5562600"/>
          </a:xfrm>
          <a:prstGeom prst="rect">
            <a:avLst/>
          </a:prstGeom>
          <a:solidFill>
            <a:srgbClr val="3E5C73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90800" y="609600"/>
            <a:ext cx="6324600" cy="556260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7721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Verdana"/>
              </a:rPr>
              <a:t>Opportunities to Consider</a:t>
            </a:r>
            <a:endParaRPr lang="en-US" sz="2800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2743199" y="1600200"/>
            <a:ext cx="5943601" cy="4419600"/>
          </a:xfrm>
        </p:spPr>
        <p:txBody>
          <a:bodyPr/>
          <a:lstStyle/>
          <a:p>
            <a:r>
              <a:rPr lang="en-US" dirty="0" smtClean="0"/>
              <a:t>Commercial real estate lending</a:t>
            </a:r>
          </a:p>
          <a:p>
            <a:r>
              <a:rPr lang="en-US" dirty="0" smtClean="0"/>
              <a:t>Business lending</a:t>
            </a:r>
          </a:p>
          <a:p>
            <a:r>
              <a:rPr lang="en-US" dirty="0" smtClean="0"/>
              <a:t>Deposit growth</a:t>
            </a:r>
          </a:p>
          <a:p>
            <a:r>
              <a:rPr lang="en-US" dirty="0" smtClean="0"/>
              <a:t>Technology as a competitive advantage</a:t>
            </a:r>
          </a:p>
          <a:p>
            <a:r>
              <a:rPr lang="en-US" dirty="0" smtClean="0"/>
              <a:t>Digital banking</a:t>
            </a:r>
          </a:p>
          <a:p>
            <a:r>
              <a:rPr lang="en-US" dirty="0" smtClean="0"/>
              <a:t>Merger and acquisition</a:t>
            </a:r>
          </a:p>
          <a:p>
            <a:r>
              <a:rPr lang="en-US" dirty="0" smtClean="0"/>
              <a:t>Bank branch transformation</a:t>
            </a:r>
            <a:endParaRPr lang="en-US" dirty="0"/>
          </a:p>
        </p:txBody>
      </p:sp>
    </p:spTree>
  </p:cSld>
  <p:clrMapOvr>
    <a:masterClrMapping/>
  </p:clrMapOvr>
  <p:transition advTm="60939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070221"/>
            <a:ext cx="2209800" cy="19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0" y="609600"/>
            <a:ext cx="2362200" cy="5562600"/>
          </a:xfrm>
          <a:prstGeom prst="rect">
            <a:avLst/>
          </a:prstGeom>
          <a:solidFill>
            <a:srgbClr val="3E5C73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90800" y="609600"/>
            <a:ext cx="6324600" cy="556260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7721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Verdana"/>
              </a:rPr>
              <a:t>Challenges to Manage</a:t>
            </a:r>
            <a:endParaRPr lang="en-US" sz="2800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2743199" y="1600200"/>
            <a:ext cx="5943601" cy="4419600"/>
          </a:xfrm>
        </p:spPr>
        <p:txBody>
          <a:bodyPr/>
          <a:lstStyle/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Compliance and regulation</a:t>
            </a:r>
          </a:p>
          <a:p>
            <a:r>
              <a:rPr lang="en-US" dirty="0" smtClean="0"/>
              <a:t>Increasing expenses</a:t>
            </a:r>
          </a:p>
          <a:p>
            <a:r>
              <a:rPr lang="en-US" dirty="0" smtClean="0"/>
              <a:t>Talent management</a:t>
            </a:r>
          </a:p>
          <a:p>
            <a:r>
              <a:rPr lang="en-US" dirty="0" smtClean="0"/>
              <a:t>The implications of rising interest rates</a:t>
            </a:r>
          </a:p>
          <a:p>
            <a:r>
              <a:rPr lang="en-US" dirty="0" smtClean="0"/>
              <a:t>Overheating real estate markets</a:t>
            </a:r>
          </a:p>
          <a:p>
            <a:r>
              <a:rPr lang="en-US" dirty="0" smtClean="0"/>
              <a:t>Longer term, a recession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ransition advTm="109738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070221"/>
            <a:ext cx="2209800" cy="19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0" y="609600"/>
            <a:ext cx="2362200" cy="5562600"/>
          </a:xfrm>
          <a:prstGeom prst="rect">
            <a:avLst/>
          </a:prstGeom>
          <a:solidFill>
            <a:srgbClr val="3E5C73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90800" y="609600"/>
            <a:ext cx="6324600" cy="556260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858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Verdana"/>
              </a:rPr>
              <a:t>Business Strategy Considerations</a:t>
            </a:r>
            <a:endParaRPr lang="en-US" sz="2800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2743199" y="1600200"/>
            <a:ext cx="5943601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 smtClean="0"/>
              <a:t>can you </a:t>
            </a:r>
            <a:r>
              <a:rPr lang="en-US" dirty="0" smtClean="0"/>
              <a:t>increase and diversify </a:t>
            </a:r>
            <a:r>
              <a:rPr lang="en-US" dirty="0" smtClean="0"/>
              <a:t>core </a:t>
            </a:r>
            <a:r>
              <a:rPr lang="en-US" dirty="0" smtClean="0"/>
              <a:t>earnings?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 smtClean="0"/>
              <a:t>can you </a:t>
            </a:r>
            <a:r>
              <a:rPr lang="en-US" dirty="0" smtClean="0"/>
              <a:t>develop stronger sales execution?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 smtClean="0"/>
              <a:t>can you </a:t>
            </a:r>
            <a:r>
              <a:rPr lang="en-US" dirty="0" smtClean="0"/>
              <a:t>capture a larger share of customer “wallet?”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What technologies </a:t>
            </a:r>
            <a:r>
              <a:rPr lang="en-US" dirty="0" smtClean="0"/>
              <a:t>will best </a:t>
            </a:r>
            <a:r>
              <a:rPr lang="en-US" dirty="0" smtClean="0"/>
              <a:t>support the bank’s business model?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What rate of earnings are needed for continued financial viability and independence?</a:t>
            </a:r>
            <a:endParaRPr lang="en-US" dirty="0"/>
          </a:p>
        </p:txBody>
      </p:sp>
    </p:spTree>
  </p:cSld>
  <p:clrMapOvr>
    <a:masterClrMapping/>
  </p:clrMapOvr>
  <p:transition advTm="75319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895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66"/>
                </a:solidFill>
              </a:rPr>
              <a:t>Questions &amp; Answers</a:t>
            </a:r>
          </a:p>
        </p:txBody>
      </p:sp>
    </p:spTree>
  </p:cSld>
  <p:clrMapOvr>
    <a:masterClrMapping/>
  </p:clrMapOvr>
  <p:transition advTm="34434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-cli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4" y="2013238"/>
            <a:ext cx="668965" cy="653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Icon-pho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3049629"/>
            <a:ext cx="623777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Icon-ema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4041857"/>
            <a:ext cx="620444" cy="606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ktangel 25"/>
          <p:cNvSpPr>
            <a:spLocks noChangeArrowheads="1"/>
          </p:cNvSpPr>
          <p:nvPr/>
        </p:nvSpPr>
        <p:spPr bwMode="auto">
          <a:xfrm>
            <a:off x="2149928" y="1955034"/>
            <a:ext cx="5470072" cy="711966"/>
          </a:xfrm>
          <a:prstGeom prst="roundRect">
            <a:avLst>
              <a:gd name="adj" fmla="val 22410"/>
            </a:avLst>
          </a:prstGeom>
          <a:solidFill>
            <a:srgbClr val="FFFFFF">
              <a:alpha val="22000"/>
            </a:srgbClr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da-DK" sz="2600" dirty="0" smtClean="0">
                <a:solidFill>
                  <a:prstClr val="white"/>
                </a:solidFill>
              </a:rPr>
              <a:t>Visit</a:t>
            </a:r>
            <a:r>
              <a:rPr lang="da-DK" sz="2600" b="1" dirty="0" smtClean="0">
                <a:solidFill>
                  <a:prstClr val="white"/>
                </a:solidFill>
              </a:rPr>
              <a:t> www.FirstWellesley.com</a:t>
            </a:r>
            <a:endParaRPr lang="da-DK" sz="2600" b="1" dirty="0">
              <a:solidFill>
                <a:prstClr val="white"/>
              </a:solidFill>
            </a:endParaRPr>
          </a:p>
        </p:txBody>
      </p:sp>
      <p:sp>
        <p:nvSpPr>
          <p:cNvPr id="14" name="Rektangel 25"/>
          <p:cNvSpPr>
            <a:spLocks noChangeArrowheads="1"/>
          </p:cNvSpPr>
          <p:nvPr/>
        </p:nvSpPr>
        <p:spPr bwMode="auto">
          <a:xfrm>
            <a:off x="2149928" y="2958717"/>
            <a:ext cx="5470072" cy="711966"/>
          </a:xfrm>
          <a:prstGeom prst="roundRect">
            <a:avLst>
              <a:gd name="adj" fmla="val 22410"/>
            </a:avLst>
          </a:prstGeom>
          <a:solidFill>
            <a:srgbClr val="FFFFFF">
              <a:alpha val="22000"/>
            </a:srgbClr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da-DK" sz="2600" dirty="0" smtClean="0">
                <a:solidFill>
                  <a:prstClr val="white"/>
                </a:solidFill>
              </a:rPr>
              <a:t>Call Jim Jones </a:t>
            </a:r>
            <a:r>
              <a:rPr lang="da-DK" sz="2600" b="1" dirty="0" smtClean="0">
                <a:solidFill>
                  <a:prstClr val="white"/>
                </a:solidFill>
              </a:rPr>
              <a:t>781-235-5400</a:t>
            </a:r>
            <a:endParaRPr lang="da-DK" sz="2600" b="1" dirty="0">
              <a:solidFill>
                <a:prstClr val="white"/>
              </a:solidFill>
            </a:endParaRPr>
          </a:p>
        </p:txBody>
      </p:sp>
      <p:sp>
        <p:nvSpPr>
          <p:cNvPr id="15" name="Rektangel 25"/>
          <p:cNvSpPr>
            <a:spLocks noChangeArrowheads="1"/>
          </p:cNvSpPr>
          <p:nvPr/>
        </p:nvSpPr>
        <p:spPr bwMode="auto">
          <a:xfrm>
            <a:off x="2149928" y="3962400"/>
            <a:ext cx="5470072" cy="711966"/>
          </a:xfrm>
          <a:prstGeom prst="roundRect">
            <a:avLst>
              <a:gd name="adj" fmla="val 22410"/>
            </a:avLst>
          </a:prstGeom>
          <a:solidFill>
            <a:srgbClr val="FFFFFF">
              <a:alpha val="22000"/>
            </a:srgbClr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da-DK" sz="2600" dirty="0" smtClean="0">
                <a:solidFill>
                  <a:prstClr val="white"/>
                </a:solidFill>
              </a:rPr>
              <a:t>Email </a:t>
            </a:r>
            <a:r>
              <a:rPr lang="da-DK" sz="2600" b="1" dirty="0" smtClean="0">
                <a:solidFill>
                  <a:prstClr val="white"/>
                </a:solidFill>
              </a:rPr>
              <a:t>jjones@FirstWellesley.com</a:t>
            </a:r>
            <a:endParaRPr lang="da-DK" sz="2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1316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3570287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6600" y="1752600"/>
            <a:ext cx="5638800" cy="4068763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dirty="0" smtClean="0"/>
              <a:t>Discuss banking industry trends and potential events that</a:t>
            </a:r>
            <a:r>
              <a:rPr lang="en-US" dirty="0"/>
              <a:t> </a:t>
            </a:r>
            <a:r>
              <a:rPr lang="en-US" dirty="0" smtClean="0"/>
              <a:t>will define the 2016 business environment</a:t>
            </a:r>
          </a:p>
          <a:p>
            <a:pPr>
              <a:spcAft>
                <a:spcPts val="1600"/>
              </a:spcAft>
            </a:pPr>
            <a:r>
              <a:rPr lang="en-US" dirty="0" smtClean="0"/>
              <a:t>Review the objectives, issues and concerns facing banks and vendor partners next year</a:t>
            </a:r>
          </a:p>
          <a:p>
            <a:pPr>
              <a:spcAft>
                <a:spcPts val="1600"/>
              </a:spcAft>
            </a:pPr>
            <a:r>
              <a:rPr lang="en-US" dirty="0" smtClean="0"/>
              <a:t>Share potential opportunities, threats and risks worth considering when setting 2016 business strategies</a:t>
            </a:r>
          </a:p>
          <a:p>
            <a:pPr>
              <a:spcAft>
                <a:spcPts val="1600"/>
              </a:spcAft>
            </a:pPr>
            <a:endParaRPr lang="en-US" dirty="0" smtClean="0"/>
          </a:p>
        </p:txBody>
      </p:sp>
    </p:spTree>
  </p:cSld>
  <p:clrMapOvr>
    <a:masterClrMapping/>
  </p:clrMapOvr>
  <p:transition advTm="3472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Bank </a:t>
            </a:r>
            <a:r>
              <a:rPr lang="en-US" dirty="0" smtClean="0"/>
              <a:t>2016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banking growth</a:t>
            </a:r>
          </a:p>
          <a:p>
            <a:r>
              <a:rPr lang="en-US" dirty="0" smtClean="0"/>
              <a:t>Residential mortgage growth</a:t>
            </a:r>
          </a:p>
          <a:p>
            <a:r>
              <a:rPr lang="en-US" dirty="0" smtClean="0"/>
              <a:t>Asset growth to offset rising operating expenses</a:t>
            </a:r>
          </a:p>
          <a:p>
            <a:r>
              <a:rPr lang="en-US" dirty="0" smtClean="0"/>
              <a:t>Earnings growth and diversification</a:t>
            </a:r>
          </a:p>
          <a:p>
            <a:r>
              <a:rPr lang="en-US" dirty="0" smtClean="0"/>
              <a:t>Merger and acquisition</a:t>
            </a:r>
          </a:p>
          <a:p>
            <a:r>
              <a:rPr lang="en-US" dirty="0" smtClean="0"/>
              <a:t>Branch transformation</a:t>
            </a:r>
          </a:p>
          <a:p>
            <a:r>
              <a:rPr lang="en-US" dirty="0" smtClean="0"/>
              <a:t>Sales execution improvement</a:t>
            </a:r>
          </a:p>
          <a:p>
            <a:r>
              <a:rPr lang="en-US" dirty="0" smtClean="0"/>
              <a:t>Digital banking channel expansion</a:t>
            </a:r>
            <a:endParaRPr lang="en-US" dirty="0"/>
          </a:p>
        </p:txBody>
      </p:sp>
    </p:spTree>
  </p:cSld>
  <p:clrMapOvr>
    <a:masterClrMapping/>
  </p:clrMapOvr>
  <p:transition advTm="9592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61999" y="1828801"/>
            <a:ext cx="8077201" cy="437997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2016 Economy Fuels Higher Loan Demand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better economy … perhaps the best since great recession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slightly improved 2.5% GDP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“Data dependent” Fed rate hikes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Interest rates likely to rise slowly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2016 business fixed investment growth (4.9% vs. 3.5%), resulting in more new equipment and buildings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Residential construction growth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Lower unemployment (4.7% vs. 5.3%)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Lower commodity prices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634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Source:  Wells Fargo Securities Economic Group, October 2015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the US Economy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9705"/>
      </p:ext>
    </p:extLst>
  </p:cSld>
  <p:clrMapOvr>
    <a:masterClrMapping/>
  </p:clrMapOvr>
  <p:transition advTm="220479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Massachusetts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78775" cy="4419600"/>
          </a:xfrm>
        </p:spPr>
        <p:txBody>
          <a:bodyPr/>
          <a:lstStyle/>
          <a:p>
            <a:r>
              <a:rPr lang="en-US" dirty="0" smtClean="0"/>
              <a:t>Generally optimistic</a:t>
            </a:r>
          </a:p>
          <a:p>
            <a:pPr lvl="1"/>
            <a:r>
              <a:rPr lang="en-US" dirty="0" smtClean="0"/>
              <a:t>Rising employment</a:t>
            </a:r>
          </a:p>
          <a:p>
            <a:pPr lvl="1"/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More commercial and residential real estate construction</a:t>
            </a:r>
          </a:p>
          <a:p>
            <a:pPr lvl="1"/>
            <a:r>
              <a:rPr lang="en-US" dirty="0" smtClean="0"/>
              <a:t>More real estate sales and moderate price gains</a:t>
            </a:r>
          </a:p>
          <a:p>
            <a:r>
              <a:rPr lang="en-US" dirty="0" smtClean="0"/>
              <a:t>Generally favorable business outlook with wide range of performance based on business sector</a:t>
            </a:r>
          </a:p>
          <a:p>
            <a:r>
              <a:rPr lang="en-US" dirty="0" smtClean="0"/>
              <a:t>Eastern MA likely to outperform Central and Western </a:t>
            </a:r>
            <a:r>
              <a:rPr lang="en-US" dirty="0" smtClean="0"/>
              <a:t>MA</a:t>
            </a:r>
          </a:p>
          <a:p>
            <a:endParaRPr lang="en-US" dirty="0" smtClean="0"/>
          </a:p>
          <a:p>
            <a:r>
              <a:rPr lang="en-US" dirty="0" smtClean="0"/>
              <a:t>Economic “caution” triggers</a:t>
            </a:r>
          </a:p>
          <a:p>
            <a:pPr lvl="1"/>
            <a:r>
              <a:rPr lang="en-US" dirty="0" smtClean="0"/>
              <a:t>Uncertainty delays some business projects</a:t>
            </a:r>
          </a:p>
          <a:p>
            <a:pPr lvl="1"/>
            <a:r>
              <a:rPr lang="en-US" dirty="0" smtClean="0"/>
              <a:t>Rising </a:t>
            </a:r>
            <a:r>
              <a:rPr lang="en-US" dirty="0" smtClean="0"/>
              <a:t>interest rates</a:t>
            </a:r>
          </a:p>
          <a:p>
            <a:pPr lvl="1"/>
            <a:r>
              <a:rPr lang="en-US" dirty="0" smtClean="0"/>
              <a:t>Overheating real estate markets</a:t>
            </a:r>
          </a:p>
        </p:txBody>
      </p:sp>
    </p:spTree>
  </p:cSld>
  <p:clrMapOvr>
    <a:masterClrMapping/>
  </p:clrMapOvr>
  <p:transition advTm="27524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Massachusetts Economy</a:t>
            </a:r>
            <a:br>
              <a:rPr lang="en-US" dirty="0" smtClean="0"/>
            </a:br>
            <a:r>
              <a:rPr lang="en-US" dirty="0" smtClean="0"/>
              <a:t>2Q2015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7978775" cy="2057400"/>
          </a:xfrm>
        </p:spPr>
        <p:txBody>
          <a:bodyPr/>
          <a:lstStyle/>
          <a:p>
            <a:r>
              <a:rPr lang="en-US" dirty="0" smtClean="0"/>
              <a:t>“Strong job and strong growth cause for optimism”</a:t>
            </a:r>
          </a:p>
          <a:p>
            <a:r>
              <a:rPr lang="en-US" dirty="0" smtClean="0"/>
              <a:t>“Robust growth in employment and spending”</a:t>
            </a:r>
          </a:p>
          <a:p>
            <a:r>
              <a:rPr lang="en-US" dirty="0" smtClean="0"/>
              <a:t>Unemployment rate has reached pre-recession levels”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38446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MassBenchmarks, Current and Leading Indices - June 2015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981200"/>
          <a:ext cx="73914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GDP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</a:t>
                      </a:r>
                      <a:r>
                        <a:rPr lang="en-US" baseline="0" dirty="0" smtClean="0"/>
                        <a:t>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Unemployment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9953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/>
              <a:t>State Economy Growing Robustly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3Q2015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83" y="2057400"/>
            <a:ext cx="7978775" cy="3962400"/>
          </a:xfrm>
        </p:spPr>
        <p:txBody>
          <a:bodyPr/>
          <a:lstStyle/>
          <a:p>
            <a:r>
              <a:rPr lang="en-US" dirty="0" smtClean="0"/>
              <a:t>Employment growth matching late 1990s</a:t>
            </a:r>
          </a:p>
          <a:p>
            <a:r>
              <a:rPr lang="en-US" dirty="0" smtClean="0"/>
              <a:t>MA GSP consistently exceeds US GDP</a:t>
            </a:r>
          </a:p>
          <a:p>
            <a:r>
              <a:rPr lang="en-US" dirty="0" smtClean="0"/>
              <a:t>Construction is on the rise</a:t>
            </a:r>
          </a:p>
          <a:p>
            <a:r>
              <a:rPr lang="en-US" dirty="0" smtClean="0"/>
              <a:t>“Knowledge-based” industries driving employment growth</a:t>
            </a:r>
          </a:p>
          <a:p>
            <a:r>
              <a:rPr lang="en-US" dirty="0" smtClean="0"/>
              <a:t>Risks:</a:t>
            </a:r>
          </a:p>
          <a:p>
            <a:pPr lvl="1"/>
            <a:r>
              <a:rPr lang="en-US" dirty="0" smtClean="0"/>
              <a:t>China slowdown (exports)</a:t>
            </a:r>
          </a:p>
          <a:p>
            <a:pPr lvl="1"/>
            <a:r>
              <a:rPr lang="en-US" dirty="0" smtClean="0"/>
              <a:t>Regional imbalances (Greater Boston concentration)</a:t>
            </a:r>
          </a:p>
          <a:p>
            <a:pPr lvl="1"/>
            <a:r>
              <a:rPr lang="en-US" dirty="0" smtClean="0"/>
              <a:t>Rising housing costs</a:t>
            </a:r>
          </a:p>
          <a:p>
            <a:pPr lvl="1"/>
            <a:r>
              <a:rPr lang="en-US" dirty="0" smtClean="0"/>
              <a:t>Stagnant wages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" y="6176546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MassBenchmarks, Excerpts from the Board, September 2015</a:t>
            </a:r>
            <a:endParaRPr lang="en-US" sz="1600" dirty="0"/>
          </a:p>
        </p:txBody>
      </p:sp>
    </p:spTree>
  </p:cSld>
  <p:clrMapOvr>
    <a:masterClrMapping/>
  </p:clrMapOvr>
  <p:transition advTm="16254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se1.mm.bing.net/th?&amp;id=OIP.M71d556aa3c12b46f45b746ed7053b7b0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236220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0" y="609600"/>
            <a:ext cx="2362200" cy="5562600"/>
          </a:xfrm>
          <a:prstGeom prst="rect">
            <a:avLst/>
          </a:prstGeom>
          <a:solidFill>
            <a:srgbClr val="3E5C73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90800" y="609600"/>
            <a:ext cx="6324600" cy="556260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85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Verdana"/>
              </a:rPr>
              <a:t>Competitive Realities</a:t>
            </a:r>
            <a:endParaRPr lang="en-US" sz="2800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2743199" y="1600200"/>
            <a:ext cx="5943601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Competition </a:t>
            </a:r>
            <a:r>
              <a:rPr lang="en-US" i="1" dirty="0" smtClean="0"/>
              <a:t>will increase</a:t>
            </a:r>
            <a:r>
              <a:rPr lang="en-US" dirty="0" smtClean="0"/>
              <a:t> for:</a:t>
            </a:r>
          </a:p>
          <a:p>
            <a:r>
              <a:rPr lang="en-US" dirty="0" smtClean="0"/>
              <a:t>Commercial loans</a:t>
            </a:r>
          </a:p>
          <a:p>
            <a:r>
              <a:rPr lang="en-US" dirty="0" smtClean="0"/>
              <a:t>Mortgage loans</a:t>
            </a:r>
          </a:p>
          <a:p>
            <a:r>
              <a:rPr lang="en-US" dirty="0" smtClean="0"/>
              <a:t>Commercial and retail deposits</a:t>
            </a:r>
          </a:p>
          <a:p>
            <a:r>
              <a:rPr lang="en-US" dirty="0" smtClean="0"/>
              <a:t>New customers</a:t>
            </a:r>
          </a:p>
          <a:p>
            <a:r>
              <a:rPr lang="en-US" dirty="0" smtClean="0"/>
              <a:t>Existing customer “share of wallet”</a:t>
            </a:r>
          </a:p>
          <a:p>
            <a:endParaRPr lang="en-US" dirty="0"/>
          </a:p>
        </p:txBody>
      </p:sp>
    </p:spTree>
  </p:cSld>
  <p:clrMapOvr>
    <a:masterClrMapping/>
  </p:clrMapOvr>
  <p:transition advTm="125104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3"/>
  <p:tag name="USEENTERPRISEMANAGER" val="False"/>
  <p:tag name="NUMRESPONSES" val="1"/>
  <p:tag name="BACKUPSESSIONS" val="True"/>
  <p:tag name="BACKUPMAINTENANCE" val="7"/>
  <p:tag name="CHARTVALUEFORMAT" val="0%"/>
  <p:tag name="AUTOADVANCE" val="Tru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Fals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False"/>
  <p:tag name="GRIDSIZE" val="{Width=400, Height=400}"/>
  <p:tag name="GRIDPOSITION" val="1"/>
  <p:tag name="POLLINGCYCLE" val="2"/>
  <p:tag name="CHARTCOLORS" val="1"/>
  <p:tag name="CHARTLABELS" val="1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  <p:tag name="ARTICULATE_PROJECT_OPEN" val="0"/>
  <p:tag name="TPVERSION" val="2008"/>
  <p:tag name="POWERPOINTVERSION" val="12.0"/>
  <p:tag name="TPFULLVERSION" val="4.2.3.2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2_NESFFS2009CopyrightTemplateNOline">
  <a:themeElements>
    <a:clrScheme name="FWNESFFSSeniorClas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WNESFFSSeniorClassTemplat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FWNESFFSSeniorClas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NESFFSSeniorClas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NESFFSSeniorClas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NESFFSSeniorClas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NESFFSSeniorClas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NESFFSSeniorClas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NESFFSSeniorClas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NESFFSSeniorClas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NESFFSSeniorClas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NESFFSSeniorClas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NESFFSSeniorClas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NESFFSSeniorClas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1076</Words>
  <Application>Microsoft Office PowerPoint</Application>
  <PresentationFormat>On-screen Show (4:3)</PresentationFormat>
  <Paragraphs>224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2_NESFFS2009CopyrightTemplateNOline</vt:lpstr>
      <vt:lpstr>PowerPoint Presentation</vt:lpstr>
      <vt:lpstr>Industry Experience</vt:lpstr>
      <vt:lpstr>Session Objectives</vt:lpstr>
      <vt:lpstr>Typical Bank 2016 Objectives</vt:lpstr>
      <vt:lpstr>PowerPoint Presentation</vt:lpstr>
      <vt:lpstr>State of the Massachusetts Economy</vt:lpstr>
      <vt:lpstr>State of the Massachusetts Economy 2Q2015</vt:lpstr>
      <vt:lpstr>State Economy Growing Robustly 3Q2015 </vt:lpstr>
      <vt:lpstr>PowerPoint Presentation</vt:lpstr>
      <vt:lpstr>Commercial Lending Competitive Landscape</vt:lpstr>
      <vt:lpstr>Commercial Lending Competition Alternative Online Lenders Pursue Market</vt:lpstr>
      <vt:lpstr>2016 Opportunity CRE Loan Growth ($Billions)</vt:lpstr>
      <vt:lpstr>2016 Opportunity  C&amp;I Loan Growth ($Billions)</vt:lpstr>
      <vt:lpstr>Politics and Regulation</vt:lpstr>
      <vt:lpstr>Dodd-Frank Progress Report Bank Regulator Rulemaking Requirements</vt:lpstr>
      <vt:lpstr>PowerPoint Presentation</vt:lpstr>
      <vt:lpstr>2016 Opportunity  Residential Real Estate Loan Growth ($Billions)</vt:lpstr>
      <vt:lpstr>US Residential Housing and Mortgage Forecast</vt:lpstr>
      <vt:lpstr>Forecasting a Purchase Market  Mortgage Originations ($Billions) United States</vt:lpstr>
      <vt:lpstr>Technology is Essential for Competitive Edge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Jones</dc:creator>
  <cp:lastModifiedBy>Jim Jones</cp:lastModifiedBy>
  <cp:revision>227</cp:revision>
  <cp:lastPrinted>2015-10-27T15:51:36Z</cp:lastPrinted>
  <dcterms:modified xsi:type="dcterms:W3CDTF">2015-10-27T19:04:38Z</dcterms:modified>
</cp:coreProperties>
</file>