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62" r:id="rId2"/>
  </p:sldMasterIdLst>
  <p:notesMasterIdLst>
    <p:notesMasterId r:id="rId32"/>
  </p:notesMasterIdLst>
  <p:handoutMasterIdLst>
    <p:handoutMasterId r:id="rId33"/>
  </p:handoutMasterIdLst>
  <p:sldIdLst>
    <p:sldId id="286" r:id="rId3"/>
    <p:sldId id="287" r:id="rId4"/>
    <p:sldId id="290" r:id="rId5"/>
    <p:sldId id="291" r:id="rId6"/>
    <p:sldId id="292" r:id="rId7"/>
    <p:sldId id="293" r:id="rId8"/>
    <p:sldId id="294" r:id="rId9"/>
    <p:sldId id="295" r:id="rId10"/>
    <p:sldId id="296" r:id="rId11"/>
    <p:sldId id="297" r:id="rId12"/>
    <p:sldId id="316" r:id="rId13"/>
    <p:sldId id="298" r:id="rId14"/>
    <p:sldId id="315" r:id="rId15"/>
    <p:sldId id="299" r:id="rId16"/>
    <p:sldId id="300" r:id="rId17"/>
    <p:sldId id="301" r:id="rId18"/>
    <p:sldId id="302" r:id="rId19"/>
    <p:sldId id="303" r:id="rId20"/>
    <p:sldId id="304" r:id="rId21"/>
    <p:sldId id="305" r:id="rId22"/>
    <p:sldId id="306" r:id="rId23"/>
    <p:sldId id="307" r:id="rId24"/>
    <p:sldId id="308" r:id="rId25"/>
    <p:sldId id="309" r:id="rId26"/>
    <p:sldId id="310" r:id="rId27"/>
    <p:sldId id="311" r:id="rId28"/>
    <p:sldId id="312" r:id="rId29"/>
    <p:sldId id="313" r:id="rId30"/>
    <p:sldId id="314" r:id="rId3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66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336" autoAdjust="0"/>
    <p:restoredTop sz="93274" autoAdjust="0"/>
  </p:normalViewPr>
  <p:slideViewPr>
    <p:cSldViewPr>
      <p:cViewPr varScale="1">
        <p:scale>
          <a:sx n="119" d="100"/>
          <a:sy n="119" d="100"/>
        </p:scale>
        <p:origin x="2022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355" tIns="45678" rIns="91355" bIns="45678" numCol="1" anchor="t" anchorCtr="0" compatLnSpc="1">
            <a:prstTxWarp prst="textNoShape">
              <a:avLst/>
            </a:prstTxWarp>
          </a:bodyPr>
          <a:lstStyle>
            <a:lvl1pPr defTabSz="912516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355" tIns="45678" rIns="91355" bIns="45678" numCol="1" anchor="t" anchorCtr="0" compatLnSpc="1">
            <a:prstTxWarp prst="textNoShape">
              <a:avLst/>
            </a:prstTxWarp>
          </a:bodyPr>
          <a:lstStyle>
            <a:lvl1pPr algn="r" defTabSz="912516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40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355" tIns="45678" rIns="91355" bIns="45678" numCol="1" anchor="b" anchorCtr="0" compatLnSpc="1">
            <a:prstTxWarp prst="textNoShape">
              <a:avLst/>
            </a:prstTxWarp>
          </a:bodyPr>
          <a:lstStyle>
            <a:lvl1pPr defTabSz="912516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40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355" tIns="45678" rIns="91355" bIns="45678" numCol="1" anchor="b" anchorCtr="0" compatLnSpc="1">
            <a:prstTxWarp prst="textNoShape">
              <a:avLst/>
            </a:prstTxWarp>
          </a:bodyPr>
          <a:lstStyle>
            <a:lvl1pPr algn="r" defTabSz="911141" eaLnBrk="1" hangingPunct="1">
              <a:defRPr sz="1300"/>
            </a:lvl1pPr>
          </a:lstStyle>
          <a:p>
            <a:pPr>
              <a:defRPr/>
            </a:pPr>
            <a:fld id="{B6367972-9255-4A20-A9A4-329C997A442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9884115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355" tIns="45678" rIns="91355" bIns="45678" numCol="1" anchor="t" anchorCtr="0" compatLnSpc="1">
            <a:prstTxWarp prst="textNoShape">
              <a:avLst/>
            </a:prstTxWarp>
          </a:bodyPr>
          <a:lstStyle>
            <a:lvl1pPr defTabSz="912516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355" tIns="45678" rIns="91355" bIns="45678" numCol="1" anchor="t" anchorCtr="0" compatLnSpc="1">
            <a:prstTxWarp prst="textNoShape">
              <a:avLst/>
            </a:prstTxWarp>
          </a:bodyPr>
          <a:lstStyle>
            <a:lvl1pPr algn="r" defTabSz="912516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4588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355" tIns="45678" rIns="91355" bIns="4567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30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355" tIns="45678" rIns="91355" bIns="45678" numCol="1" anchor="b" anchorCtr="0" compatLnSpc="1">
            <a:prstTxWarp prst="textNoShape">
              <a:avLst/>
            </a:prstTxWarp>
          </a:bodyPr>
          <a:lstStyle>
            <a:lvl1pPr defTabSz="912516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355" tIns="45678" rIns="91355" bIns="45678" numCol="1" anchor="b" anchorCtr="0" compatLnSpc="1">
            <a:prstTxWarp prst="textNoShape">
              <a:avLst/>
            </a:prstTxWarp>
          </a:bodyPr>
          <a:lstStyle>
            <a:lvl1pPr algn="r" defTabSz="911141" eaLnBrk="1" hangingPunct="1">
              <a:defRPr sz="1300"/>
            </a:lvl1pPr>
          </a:lstStyle>
          <a:p>
            <a:pPr>
              <a:defRPr/>
            </a:pPr>
            <a:fld id="{4E793C9F-5947-451A-967B-1DC7DB99DEC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9491886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z="1800" dirty="0">
                <a:latin typeface="Arial" pitchFamily="34" charset="0"/>
              </a:rPr>
              <a:t>Welcome . . .</a:t>
            </a:r>
          </a:p>
        </p:txBody>
      </p:sp>
    </p:spTree>
    <p:extLst>
      <p:ext uri="{BB962C8B-B14F-4D97-AF65-F5344CB8AC3E}">
        <p14:creationId xmlns:p14="http://schemas.microsoft.com/office/powerpoint/2010/main" val="37216279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4213"/>
            <a:ext cx="4572000" cy="3430587"/>
          </a:xfrm>
          <a:ln/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>
          <a:xfrm>
            <a:off x="686108" y="4344252"/>
            <a:ext cx="5485785" cy="411495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563" tIns="45282" rIns="90563" bIns="45282"/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43012" name="Slide Number Placeholder 3"/>
          <p:cNvSpPr txBox="1">
            <a:spLocks noGrp="1"/>
          </p:cNvSpPr>
          <p:nvPr/>
        </p:nvSpPr>
        <p:spPr bwMode="auto">
          <a:xfrm>
            <a:off x="3884354" y="8685406"/>
            <a:ext cx="2972108" cy="4570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563" tIns="45282" rIns="90563" bIns="45282" anchor="b"/>
          <a:lstStyle>
            <a:lvl1pPr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/>
            <a:fld id="{606F2555-4CAC-49BA-AD3C-5E74D919211B}" type="slidenum">
              <a:rPr lang="en-US" sz="1200">
                <a:ea typeface="MS PGothic" pitchFamily="34" charset="-128"/>
              </a:rPr>
              <a:pPr algn="r"/>
              <a:t>8</a:t>
            </a:fld>
            <a:endParaRPr lang="en-US" sz="1200" dirty="0"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668290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4213"/>
            <a:ext cx="4572000" cy="3430587"/>
          </a:xfrm>
          <a:ln/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>
          <a:xfrm>
            <a:off x="686108" y="4344252"/>
            <a:ext cx="5485785" cy="411495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563" tIns="45282" rIns="90563" bIns="45282"/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50180" name="Slide Number Placeholder 3"/>
          <p:cNvSpPr txBox="1">
            <a:spLocks noGrp="1"/>
          </p:cNvSpPr>
          <p:nvPr/>
        </p:nvSpPr>
        <p:spPr bwMode="auto">
          <a:xfrm>
            <a:off x="3884354" y="8685406"/>
            <a:ext cx="2972108" cy="4570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563" tIns="45282" rIns="90563" bIns="45282" anchor="b"/>
          <a:lstStyle>
            <a:lvl1pPr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/>
            <a:fld id="{78CCD070-EFCF-49B6-8594-8D05EC90D7D8}" type="slidenum">
              <a:rPr lang="en-US" sz="1200">
                <a:ea typeface="MS PGothic" pitchFamily="34" charset="-128"/>
              </a:rPr>
              <a:pPr algn="r"/>
              <a:t>16</a:t>
            </a:fld>
            <a:endParaRPr lang="en-US" sz="1200" dirty="0"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894950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4213"/>
            <a:ext cx="4572000" cy="3430587"/>
          </a:xfrm>
          <a:ln/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>
          <a:xfrm>
            <a:off x="686108" y="4344252"/>
            <a:ext cx="5485785" cy="411495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563" tIns="45282" rIns="90563" bIns="45282"/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43012" name="Slide Number Placeholder 3"/>
          <p:cNvSpPr txBox="1">
            <a:spLocks noGrp="1"/>
          </p:cNvSpPr>
          <p:nvPr/>
        </p:nvSpPr>
        <p:spPr bwMode="auto">
          <a:xfrm>
            <a:off x="3884354" y="8685406"/>
            <a:ext cx="2972108" cy="4570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563" tIns="45282" rIns="90563" bIns="45282" anchor="b"/>
          <a:lstStyle>
            <a:lvl1pPr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/>
            <a:fld id="{606F2555-4CAC-49BA-AD3C-5E74D919211B}" type="slidenum">
              <a:rPr lang="en-US" sz="1200">
                <a:ea typeface="MS PGothic" pitchFamily="34" charset="-128"/>
              </a:rPr>
              <a:pPr algn="r"/>
              <a:t>17</a:t>
            </a:fld>
            <a:endParaRPr lang="en-US" sz="1200" dirty="0"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657990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001000" y="6096000"/>
            <a:ext cx="533400" cy="47625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B22155-04A7-4EF9-956F-A4F2D1C7D04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414072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7BC463-53CA-45C7-922E-5E3CE92E2EB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22548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3641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3641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27C21D-FAD0-4C90-A8FA-0BF0422DFB8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324941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4038600" cy="3505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2133600"/>
            <a:ext cx="4038600" cy="3505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D5D203-DF0F-4855-B5C1-0AFB5F6CD29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424596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364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62F375-D33F-418A-B51F-A5D86D81CE5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73008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342900" indent="0" algn="ctr">
              <a:buNone/>
              <a:defRPr/>
            </a:lvl2pPr>
            <a:lvl3pPr marL="685800" indent="0" algn="ctr">
              <a:buNone/>
              <a:defRPr/>
            </a:lvl3pPr>
            <a:lvl4pPr marL="1028700" indent="0" algn="ctr">
              <a:buNone/>
              <a:defRPr/>
            </a:lvl4pPr>
            <a:lvl5pPr marL="1371600" indent="0" algn="ctr">
              <a:buNone/>
              <a:defRPr/>
            </a:lvl5pPr>
            <a:lvl6pPr marL="1714500" indent="0" algn="ctr">
              <a:buNone/>
              <a:defRPr/>
            </a:lvl6pPr>
            <a:lvl7pPr marL="2057400" indent="0" algn="ctr">
              <a:buNone/>
              <a:defRPr/>
            </a:lvl7pPr>
            <a:lvl8pPr marL="2400300" indent="0" algn="ctr">
              <a:buNone/>
              <a:defRPr/>
            </a:lvl8pPr>
            <a:lvl9pPr marL="27432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B22155-04A7-4EF9-956F-A4F2D1C7D04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739642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077200" y="6096000"/>
            <a:ext cx="533400" cy="5334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2490A9-5099-4CE6-A15A-3CE724F7CB0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638520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E239FC-7A52-4C24-85BD-FBB72C78605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6482494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4038600" cy="35052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133600"/>
            <a:ext cx="4038600" cy="35052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9E248A-48CE-4E85-8E99-2EA1B34DBB4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7315433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FD6511-5E60-453D-AB22-D1E16723606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6390236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585986-8637-45CC-9569-1E8EE607401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265417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2490A9-5099-4CE6-A15A-3CE724F7CB0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3931091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5CC53B-E77E-4AB4-ABD6-6B3EBB8A88A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579661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14E867-1D10-4507-BD19-6F04025F4AC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0524341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A97CCB-FFA8-4B2C-B801-D972B99B500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2007398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7BC463-53CA-45C7-922E-5E3CE92E2EB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9798211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3641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3641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27C21D-FAD0-4C90-A8FA-0BF0422DFB8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844632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4038600" cy="3505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2133600"/>
            <a:ext cx="4038600" cy="3505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D5D203-DF0F-4855-B5C1-0AFB5F6CD29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483034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364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62F375-D33F-418A-B51F-A5D86D81CE5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212404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E239FC-7A52-4C24-85BD-FBB72C78605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069023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4038600" cy="3505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133600"/>
            <a:ext cx="4038600" cy="3505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9E248A-48CE-4E85-8E99-2EA1B34DBB4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571531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FD6511-5E60-453D-AB22-D1E16723606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86636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585986-8637-45CC-9569-1E8EE607401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74481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5CC53B-E77E-4AB4-ABD6-6B3EBB8A88A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91829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14E867-1D10-4507-BD19-6F04025F4AC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01417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A97CCB-FFA8-4B2C-B801-D972B99B500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569705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133600"/>
            <a:ext cx="8229600" cy="350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94133" y="6248400"/>
            <a:ext cx="533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003366"/>
                </a:solidFill>
                <a:latin typeface="Calisto MT" panose="02040603050505030304" pitchFamily="18" charset="0"/>
              </a:defRPr>
            </a:lvl1pPr>
          </a:lstStyle>
          <a:p>
            <a:pPr>
              <a:defRPr/>
            </a:pPr>
            <a:fld id="{354F055D-CF97-458B-8134-D8270951DE3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29" name="Line 10"/>
          <p:cNvSpPr>
            <a:spLocks noChangeShapeType="1"/>
          </p:cNvSpPr>
          <p:nvPr/>
        </p:nvSpPr>
        <p:spPr bwMode="auto">
          <a:xfrm>
            <a:off x="2514600" y="5715000"/>
            <a:ext cx="6096000" cy="0"/>
          </a:xfrm>
          <a:prstGeom prst="line">
            <a:avLst/>
          </a:prstGeom>
          <a:noFill/>
          <a:ln w="28575">
            <a:solidFill>
              <a:srgbClr val="FF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003366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003366"/>
          </a:solidFill>
          <a:latin typeface="Calisto MT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003366"/>
          </a:solidFill>
          <a:latin typeface="Calisto MT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003366"/>
          </a:solidFill>
          <a:latin typeface="Calisto MT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003366"/>
          </a:solidFill>
          <a:latin typeface="Calisto MT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000" b="1">
          <a:solidFill>
            <a:srgbClr val="003366"/>
          </a:solidFill>
          <a:latin typeface="Calisto MT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000" b="1">
          <a:solidFill>
            <a:srgbClr val="003366"/>
          </a:solidFill>
          <a:latin typeface="Calisto MT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000" b="1">
          <a:solidFill>
            <a:srgbClr val="003366"/>
          </a:solidFill>
          <a:latin typeface="Calisto MT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000" b="1">
          <a:solidFill>
            <a:srgbClr val="003366"/>
          </a:solidFill>
          <a:latin typeface="Calisto MT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CC00"/>
        </a:buClr>
        <a:buFont typeface="Wingdings" panose="05000000000000000000" pitchFamily="2" charset="2"/>
        <a:buChar char="§"/>
        <a:defRPr sz="1600">
          <a:solidFill>
            <a:srgbClr val="003366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CC00"/>
        </a:buClr>
        <a:buFont typeface="Wingdings" panose="05000000000000000000" pitchFamily="2" charset="2"/>
        <a:buChar char="§"/>
        <a:defRPr sz="1600">
          <a:solidFill>
            <a:srgbClr val="003366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FFCC00"/>
        </a:buClr>
        <a:buFont typeface="Wingdings" panose="05000000000000000000" pitchFamily="2" charset="2"/>
        <a:buChar char="§"/>
        <a:defRPr sz="1600">
          <a:solidFill>
            <a:srgbClr val="003366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FFCC00"/>
        </a:buClr>
        <a:buFont typeface="Wingdings" panose="05000000000000000000" pitchFamily="2" charset="2"/>
        <a:buChar char="§"/>
        <a:defRPr sz="1600">
          <a:solidFill>
            <a:srgbClr val="003366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FFCC00"/>
        </a:buClr>
        <a:buFont typeface="Wingdings" panose="05000000000000000000" pitchFamily="2" charset="2"/>
        <a:buChar char="§"/>
        <a:defRPr sz="1600">
          <a:solidFill>
            <a:srgbClr val="003366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FFCC00"/>
        </a:buClr>
        <a:buFont typeface="Wingdings" pitchFamily="2" charset="2"/>
        <a:buChar char="§"/>
        <a:defRPr sz="1600">
          <a:solidFill>
            <a:srgbClr val="003366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FFCC00"/>
        </a:buClr>
        <a:buFont typeface="Wingdings" pitchFamily="2" charset="2"/>
        <a:buChar char="§"/>
        <a:defRPr sz="1600">
          <a:solidFill>
            <a:srgbClr val="003366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FFCC00"/>
        </a:buClr>
        <a:buFont typeface="Wingdings" pitchFamily="2" charset="2"/>
        <a:buChar char="§"/>
        <a:defRPr sz="1600">
          <a:solidFill>
            <a:srgbClr val="003366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FFCC00"/>
        </a:buClr>
        <a:buFont typeface="Wingdings" pitchFamily="2" charset="2"/>
        <a:buChar char="§"/>
        <a:defRPr sz="1600">
          <a:solidFill>
            <a:srgbClr val="003366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133600"/>
            <a:ext cx="8229600" cy="350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267200" y="6096000"/>
            <a:ext cx="533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50">
                <a:solidFill>
                  <a:srgbClr val="003366"/>
                </a:solidFill>
                <a:latin typeface="Calisto MT" panose="02040603050505030304" pitchFamily="18" charset="0"/>
              </a:defRPr>
            </a:lvl1pPr>
          </a:lstStyle>
          <a:p>
            <a:pPr>
              <a:defRPr/>
            </a:pPr>
            <a:fld id="{354F055D-CF97-458B-8134-D8270951DE3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29" name="Line 10"/>
          <p:cNvSpPr>
            <a:spLocks noChangeShapeType="1"/>
          </p:cNvSpPr>
          <p:nvPr/>
        </p:nvSpPr>
        <p:spPr bwMode="auto">
          <a:xfrm>
            <a:off x="2514600" y="5715000"/>
            <a:ext cx="6096000" cy="0"/>
          </a:xfrm>
          <a:prstGeom prst="line">
            <a:avLst/>
          </a:prstGeom>
          <a:noFill/>
          <a:ln w="28575">
            <a:solidFill>
              <a:srgbClr val="FF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15002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  <p:sldLayoutId id="2147483675" r:id="rId1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1500" b="1">
          <a:solidFill>
            <a:srgbClr val="003366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1500" b="1">
          <a:solidFill>
            <a:srgbClr val="003366"/>
          </a:solidFill>
          <a:latin typeface="Calisto MT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1500" b="1">
          <a:solidFill>
            <a:srgbClr val="003366"/>
          </a:solidFill>
          <a:latin typeface="Calisto MT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1500" b="1">
          <a:solidFill>
            <a:srgbClr val="003366"/>
          </a:solidFill>
          <a:latin typeface="Calisto MT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1500" b="1">
          <a:solidFill>
            <a:srgbClr val="003366"/>
          </a:solidFill>
          <a:latin typeface="Calisto MT" pitchFamily="18" charset="0"/>
        </a:defRPr>
      </a:lvl5pPr>
      <a:lvl6pPr marL="342900" algn="ctr" rtl="0" fontAlgn="base">
        <a:spcBef>
          <a:spcPct val="0"/>
        </a:spcBef>
        <a:spcAft>
          <a:spcPct val="0"/>
        </a:spcAft>
        <a:defRPr sz="1500" b="1">
          <a:solidFill>
            <a:srgbClr val="003366"/>
          </a:solidFill>
          <a:latin typeface="Calisto MT" pitchFamily="18" charset="0"/>
        </a:defRPr>
      </a:lvl6pPr>
      <a:lvl7pPr marL="685800" algn="ctr" rtl="0" fontAlgn="base">
        <a:spcBef>
          <a:spcPct val="0"/>
        </a:spcBef>
        <a:spcAft>
          <a:spcPct val="0"/>
        </a:spcAft>
        <a:defRPr sz="1500" b="1">
          <a:solidFill>
            <a:srgbClr val="003366"/>
          </a:solidFill>
          <a:latin typeface="Calisto MT" pitchFamily="18" charset="0"/>
        </a:defRPr>
      </a:lvl7pPr>
      <a:lvl8pPr marL="1028700" algn="ctr" rtl="0" fontAlgn="base">
        <a:spcBef>
          <a:spcPct val="0"/>
        </a:spcBef>
        <a:spcAft>
          <a:spcPct val="0"/>
        </a:spcAft>
        <a:defRPr sz="1500" b="1">
          <a:solidFill>
            <a:srgbClr val="003366"/>
          </a:solidFill>
          <a:latin typeface="Calisto MT" pitchFamily="18" charset="0"/>
        </a:defRPr>
      </a:lvl8pPr>
      <a:lvl9pPr marL="1371600" algn="ctr" rtl="0" fontAlgn="base">
        <a:spcBef>
          <a:spcPct val="0"/>
        </a:spcBef>
        <a:spcAft>
          <a:spcPct val="0"/>
        </a:spcAft>
        <a:defRPr sz="1500" b="1">
          <a:solidFill>
            <a:srgbClr val="003366"/>
          </a:solidFill>
          <a:latin typeface="Calisto MT" pitchFamily="18" charset="0"/>
        </a:defRPr>
      </a:lvl9pPr>
    </p:titleStyle>
    <p:bodyStyle>
      <a:lvl1pPr marL="257175" indent="-257175" algn="l" rtl="0" eaLnBrk="0" fontAlgn="base" hangingPunct="0">
        <a:spcBef>
          <a:spcPct val="20000"/>
        </a:spcBef>
        <a:spcAft>
          <a:spcPct val="0"/>
        </a:spcAft>
        <a:buClr>
          <a:srgbClr val="FFCC00"/>
        </a:buClr>
        <a:buFont typeface="Wingdings" panose="05000000000000000000" pitchFamily="2" charset="2"/>
        <a:buChar char="§"/>
        <a:defRPr sz="1200">
          <a:solidFill>
            <a:srgbClr val="003366"/>
          </a:solidFill>
          <a:latin typeface="+mn-lt"/>
          <a:ea typeface="+mn-ea"/>
          <a:cs typeface="+mn-cs"/>
        </a:defRPr>
      </a:lvl1pPr>
      <a:lvl2pPr marL="557213" indent="-214313" algn="l" rtl="0" eaLnBrk="0" fontAlgn="base" hangingPunct="0">
        <a:spcBef>
          <a:spcPct val="20000"/>
        </a:spcBef>
        <a:spcAft>
          <a:spcPct val="0"/>
        </a:spcAft>
        <a:buClr>
          <a:srgbClr val="FFCC00"/>
        </a:buClr>
        <a:buFont typeface="Wingdings" panose="05000000000000000000" pitchFamily="2" charset="2"/>
        <a:buChar char="§"/>
        <a:defRPr sz="1200">
          <a:solidFill>
            <a:srgbClr val="003366"/>
          </a:solidFill>
          <a:latin typeface="+mn-lt"/>
        </a:defRPr>
      </a:lvl2pPr>
      <a:lvl3pPr marL="857250" indent="-171450" algn="l" rtl="0" eaLnBrk="0" fontAlgn="base" hangingPunct="0">
        <a:spcBef>
          <a:spcPct val="20000"/>
        </a:spcBef>
        <a:spcAft>
          <a:spcPct val="0"/>
        </a:spcAft>
        <a:buClr>
          <a:srgbClr val="FFCC00"/>
        </a:buClr>
        <a:buFont typeface="Wingdings" panose="05000000000000000000" pitchFamily="2" charset="2"/>
        <a:buChar char="§"/>
        <a:defRPr sz="1200">
          <a:solidFill>
            <a:srgbClr val="003366"/>
          </a:solidFill>
          <a:latin typeface="+mn-lt"/>
        </a:defRPr>
      </a:lvl3pPr>
      <a:lvl4pPr marL="1200150" indent="-171450" algn="l" rtl="0" eaLnBrk="0" fontAlgn="base" hangingPunct="0">
        <a:spcBef>
          <a:spcPct val="20000"/>
        </a:spcBef>
        <a:spcAft>
          <a:spcPct val="0"/>
        </a:spcAft>
        <a:buClr>
          <a:srgbClr val="FFCC00"/>
        </a:buClr>
        <a:buFont typeface="Wingdings" panose="05000000000000000000" pitchFamily="2" charset="2"/>
        <a:buChar char="§"/>
        <a:defRPr sz="1200">
          <a:solidFill>
            <a:srgbClr val="003366"/>
          </a:solidFill>
          <a:latin typeface="+mn-lt"/>
        </a:defRPr>
      </a:lvl4pPr>
      <a:lvl5pPr marL="1543050" indent="-171450" algn="l" rtl="0" eaLnBrk="0" fontAlgn="base" hangingPunct="0">
        <a:spcBef>
          <a:spcPct val="20000"/>
        </a:spcBef>
        <a:spcAft>
          <a:spcPct val="0"/>
        </a:spcAft>
        <a:buClr>
          <a:srgbClr val="FFCC00"/>
        </a:buClr>
        <a:buFont typeface="Wingdings" panose="05000000000000000000" pitchFamily="2" charset="2"/>
        <a:buChar char="§"/>
        <a:defRPr sz="1200">
          <a:solidFill>
            <a:srgbClr val="003366"/>
          </a:solidFill>
          <a:latin typeface="+mn-lt"/>
        </a:defRPr>
      </a:lvl5pPr>
      <a:lvl6pPr marL="1885950" indent="-171450" algn="l" rtl="0" fontAlgn="base">
        <a:spcBef>
          <a:spcPct val="20000"/>
        </a:spcBef>
        <a:spcAft>
          <a:spcPct val="0"/>
        </a:spcAft>
        <a:buClr>
          <a:srgbClr val="FFCC00"/>
        </a:buClr>
        <a:buFont typeface="Wingdings" pitchFamily="2" charset="2"/>
        <a:buChar char="§"/>
        <a:defRPr sz="1200">
          <a:solidFill>
            <a:srgbClr val="003366"/>
          </a:solidFill>
          <a:latin typeface="+mn-lt"/>
        </a:defRPr>
      </a:lvl6pPr>
      <a:lvl7pPr marL="2228850" indent="-171450" algn="l" rtl="0" fontAlgn="base">
        <a:spcBef>
          <a:spcPct val="20000"/>
        </a:spcBef>
        <a:spcAft>
          <a:spcPct val="0"/>
        </a:spcAft>
        <a:buClr>
          <a:srgbClr val="FFCC00"/>
        </a:buClr>
        <a:buFont typeface="Wingdings" pitchFamily="2" charset="2"/>
        <a:buChar char="§"/>
        <a:defRPr sz="1200">
          <a:solidFill>
            <a:srgbClr val="003366"/>
          </a:solidFill>
          <a:latin typeface="+mn-lt"/>
        </a:defRPr>
      </a:lvl7pPr>
      <a:lvl8pPr marL="2571750" indent="-171450" algn="l" rtl="0" fontAlgn="base">
        <a:spcBef>
          <a:spcPct val="20000"/>
        </a:spcBef>
        <a:spcAft>
          <a:spcPct val="0"/>
        </a:spcAft>
        <a:buClr>
          <a:srgbClr val="FFCC00"/>
        </a:buClr>
        <a:buFont typeface="Wingdings" pitchFamily="2" charset="2"/>
        <a:buChar char="§"/>
        <a:defRPr sz="1200">
          <a:solidFill>
            <a:srgbClr val="003366"/>
          </a:solidFill>
          <a:latin typeface="+mn-lt"/>
        </a:defRPr>
      </a:lvl8pPr>
      <a:lvl9pPr marL="2914650" indent="-171450" algn="l" rtl="0" fontAlgn="base">
        <a:spcBef>
          <a:spcPct val="20000"/>
        </a:spcBef>
        <a:spcAft>
          <a:spcPct val="0"/>
        </a:spcAft>
        <a:buClr>
          <a:srgbClr val="FFCC00"/>
        </a:buClr>
        <a:buFont typeface="Wingdings" pitchFamily="2" charset="2"/>
        <a:buChar char="§"/>
        <a:defRPr sz="1200">
          <a:solidFill>
            <a:srgbClr val="003366"/>
          </a:solidFill>
          <a:latin typeface="+mn-lt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mcvrkel@thegalbreathgroup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emf"/><Relationship Id="rId4" Type="http://schemas.openxmlformats.org/officeDocument/2006/relationships/image" Target="../media/image7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emf"/><Relationship Id="rId3" Type="http://schemas.openxmlformats.org/officeDocument/2006/relationships/image" Target="../media/image14.emf"/><Relationship Id="rId7" Type="http://schemas.openxmlformats.org/officeDocument/2006/relationships/image" Target="../media/image18.emf"/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emf"/><Relationship Id="rId5" Type="http://schemas.openxmlformats.org/officeDocument/2006/relationships/image" Target="../media/image16.emf"/><Relationship Id="rId4" Type="http://schemas.openxmlformats.org/officeDocument/2006/relationships/image" Target="../media/image15.emf"/><Relationship Id="rId9" Type="http://schemas.openxmlformats.org/officeDocument/2006/relationships/image" Target="../media/image20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png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828800"/>
            <a:ext cx="7772400" cy="1829761"/>
          </a:xfrm>
        </p:spPr>
        <p:txBody>
          <a:bodyPr>
            <a:normAutofit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611606"/>
            <a:ext cx="7772400" cy="1417593"/>
          </a:xfrm>
        </p:spPr>
        <p:txBody>
          <a:bodyPr>
            <a:normAutofit fontScale="25000" lnSpcReduction="20000"/>
          </a:bodyPr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sz="6400" b="1" dirty="0" smtClean="0">
                <a:latin typeface="Cambria" panose="02040503050406030204" pitchFamily="18" charset="0"/>
              </a:rPr>
              <a:t>Bank Horizons December 2</a:t>
            </a:r>
            <a:r>
              <a:rPr lang="en-US" sz="6400" b="1" baseline="30000" dirty="0" smtClean="0">
                <a:latin typeface="Cambria" panose="02040503050406030204" pitchFamily="18" charset="0"/>
              </a:rPr>
              <a:t>nd</a:t>
            </a:r>
            <a:r>
              <a:rPr lang="en-US" sz="6400" b="1" dirty="0" smtClean="0">
                <a:latin typeface="Cambria" panose="02040503050406030204" pitchFamily="18" charset="0"/>
              </a:rPr>
              <a:t> 2015 concurrent session 11:30 to 12:15</a:t>
            </a:r>
          </a:p>
          <a:p>
            <a:endParaRPr lang="en-US" sz="6400" b="1" dirty="0" smtClean="0">
              <a:latin typeface="Cambria" panose="02040503050406030204" pitchFamily="18" charset="0"/>
            </a:endParaRPr>
          </a:p>
          <a:p>
            <a:r>
              <a:rPr lang="en-US" sz="6400" b="1" dirty="0" smtClean="0">
                <a:latin typeface="Cambria" panose="02040503050406030204" pitchFamily="18" charset="0"/>
              </a:rPr>
              <a:t>Mark J. Cvrkel</a:t>
            </a:r>
          </a:p>
          <a:p>
            <a:r>
              <a:rPr lang="en-US" sz="6400" b="1" dirty="0" smtClean="0">
                <a:latin typeface="Cambria" panose="02040503050406030204" pitchFamily="18" charset="0"/>
              </a:rPr>
              <a:t>Senior Bank Advisor, The Galbreath Group</a:t>
            </a:r>
          </a:p>
          <a:p>
            <a:r>
              <a:rPr lang="en-US" sz="6400" b="1" dirty="0" smtClean="0">
                <a:solidFill>
                  <a:srgbClr val="FF0000"/>
                </a:solidFill>
                <a:latin typeface="Cambria" panose="02040503050406030204" pitchFamily="18" charset="0"/>
                <a:hlinkClick r:id="rId3"/>
              </a:rPr>
              <a:t>mcvrkel@thegalbreathgroup.com</a:t>
            </a:r>
            <a:r>
              <a:rPr lang="en-US" sz="6400" b="1" dirty="0" smtClean="0">
                <a:solidFill>
                  <a:srgbClr val="FF0000"/>
                </a:solidFill>
                <a:latin typeface="Cambria" panose="02040503050406030204" pitchFamily="18" charset="0"/>
              </a:rPr>
              <a:t> / 610-213-8307 cell</a:t>
            </a:r>
          </a:p>
          <a:p>
            <a:endParaRPr lang="en-US" sz="5600" b="1" dirty="0" smtClean="0">
              <a:latin typeface="Cambria" panose="02040503050406030204" pitchFamily="18" charset="0"/>
            </a:endParaRPr>
          </a:p>
          <a:p>
            <a:endParaRPr lang="en-US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533400" y="1116127"/>
            <a:ext cx="8077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3200" b="1" dirty="0" smtClean="0">
                <a:solidFill>
                  <a:srgbClr val="003366"/>
                </a:solidFill>
                <a:latin typeface="Cambria" pitchFamily="18" charset="0"/>
              </a:rPr>
              <a:t>“Integration is Essential for                         Financial Institutions to Prosper “</a:t>
            </a:r>
          </a:p>
        </p:txBody>
      </p:sp>
      <p:pic>
        <p:nvPicPr>
          <p:cNvPr id="8" name="Picture 1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5867400"/>
            <a:ext cx="24384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80422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228600" y="3810000"/>
            <a:ext cx="2743200" cy="1371600"/>
          </a:xfrm>
          <a:prstGeom prst="rect">
            <a:avLst/>
          </a:prstGeom>
          <a:solidFill>
            <a:schemeClr val="accent1">
              <a:lumMod val="50000"/>
              <a:alpha val="74901"/>
            </a:schemeClr>
          </a:solidFill>
          <a:ln w="3175" cap="rnd">
            <a:noFill/>
            <a:prstDash val="sysDot"/>
            <a:miter lim="800000"/>
            <a:headEnd/>
            <a:tailEnd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258726" y="760263"/>
            <a:ext cx="2590800" cy="1465411"/>
          </a:xfrm>
          <a:prstGeom prst="rect">
            <a:avLst/>
          </a:prstGeom>
          <a:solidFill>
            <a:schemeClr val="accent6">
              <a:lumMod val="75000"/>
              <a:alpha val="74901"/>
            </a:schemeClr>
          </a:solidFill>
          <a:ln w="3175" cap="rnd">
            <a:solidFill>
              <a:srgbClr val="339966"/>
            </a:solidFill>
            <a:prstDash val="sysDot"/>
            <a:miter lim="800000"/>
            <a:headEnd/>
            <a:tailEnd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6387" name="Text Box 5"/>
          <p:cNvSpPr txBox="1">
            <a:spLocks noChangeArrowheads="1"/>
          </p:cNvSpPr>
          <p:nvPr/>
        </p:nvSpPr>
        <p:spPr bwMode="auto">
          <a:xfrm>
            <a:off x="384545" y="1145378"/>
            <a:ext cx="2438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3200" b="1" dirty="0">
                <a:latin typeface="Cambria" pitchFamily="18" charset="0"/>
              </a:rPr>
              <a:t>Scorecard</a:t>
            </a:r>
          </a:p>
        </p:txBody>
      </p:sp>
      <p:sp>
        <p:nvSpPr>
          <p:cNvPr id="16388" name="Line 6"/>
          <p:cNvSpPr>
            <a:spLocks noChangeShapeType="1"/>
          </p:cNvSpPr>
          <p:nvPr/>
        </p:nvSpPr>
        <p:spPr bwMode="auto">
          <a:xfrm>
            <a:off x="1603745" y="2489643"/>
            <a:ext cx="0" cy="1143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6389" name="Text Box 7"/>
          <p:cNvSpPr txBox="1">
            <a:spLocks noChangeArrowheads="1"/>
          </p:cNvSpPr>
          <p:nvPr/>
        </p:nvSpPr>
        <p:spPr bwMode="auto">
          <a:xfrm>
            <a:off x="3170274" y="584864"/>
            <a:ext cx="5943600" cy="2531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  <a:buClr>
                <a:srgbClr val="FF0000"/>
              </a:buClr>
              <a:buFont typeface="Wingdings" pitchFamily="2" charset="2"/>
              <a:buChar char="§"/>
            </a:pPr>
            <a:r>
              <a:rPr lang="en-US" sz="1800" dirty="0" smtClean="0">
                <a:solidFill>
                  <a:srgbClr val="003366"/>
                </a:solidFill>
                <a:latin typeface="Cambria" pitchFamily="18" charset="0"/>
              </a:rPr>
              <a:t>  Risk </a:t>
            </a:r>
            <a:r>
              <a:rPr lang="en-US" sz="1800" dirty="0">
                <a:solidFill>
                  <a:srgbClr val="003366"/>
                </a:solidFill>
                <a:latin typeface="Cambria" pitchFamily="18" charset="0"/>
              </a:rPr>
              <a:t>Ratings (Probability of Default - PD)</a:t>
            </a:r>
          </a:p>
          <a:p>
            <a:pPr>
              <a:spcBef>
                <a:spcPct val="50000"/>
              </a:spcBef>
              <a:buClr>
                <a:srgbClr val="FF0000"/>
              </a:buClr>
              <a:buFont typeface="Wingdings" pitchFamily="2" charset="2"/>
              <a:buChar char="§"/>
            </a:pPr>
            <a:r>
              <a:rPr lang="en-US" sz="1800" dirty="0" smtClean="0">
                <a:solidFill>
                  <a:srgbClr val="003366"/>
                </a:solidFill>
                <a:latin typeface="Cambria" pitchFamily="18" charset="0"/>
              </a:rPr>
              <a:t>  Facility </a:t>
            </a:r>
            <a:r>
              <a:rPr lang="en-US" sz="1800" dirty="0">
                <a:solidFill>
                  <a:srgbClr val="003366"/>
                </a:solidFill>
                <a:latin typeface="Cambria" pitchFamily="18" charset="0"/>
              </a:rPr>
              <a:t>Rating (Loss Given Default – LGD)</a:t>
            </a:r>
          </a:p>
          <a:p>
            <a:pPr>
              <a:spcBef>
                <a:spcPct val="50000"/>
              </a:spcBef>
              <a:buClr>
                <a:srgbClr val="FF0000"/>
              </a:buClr>
              <a:buFont typeface="Wingdings" pitchFamily="2" charset="2"/>
              <a:buChar char="§"/>
            </a:pPr>
            <a:r>
              <a:rPr lang="en-US" sz="1800" dirty="0" smtClean="0">
                <a:solidFill>
                  <a:srgbClr val="003366"/>
                </a:solidFill>
                <a:latin typeface="Cambria" pitchFamily="18" charset="0"/>
              </a:rPr>
              <a:t>  Undrawn </a:t>
            </a:r>
            <a:r>
              <a:rPr lang="en-US" sz="1800" dirty="0">
                <a:solidFill>
                  <a:srgbClr val="003366"/>
                </a:solidFill>
                <a:latin typeface="Cambria" pitchFamily="18" charset="0"/>
              </a:rPr>
              <a:t>Lines (Exposure at Default – EAD)</a:t>
            </a:r>
          </a:p>
          <a:p>
            <a:pPr>
              <a:spcBef>
                <a:spcPct val="50000"/>
              </a:spcBef>
              <a:buClr>
                <a:srgbClr val="FF0000"/>
              </a:buClr>
              <a:buFont typeface="Wingdings" pitchFamily="2" charset="2"/>
              <a:buChar char="§"/>
            </a:pPr>
            <a:r>
              <a:rPr lang="en-US" sz="1800" dirty="0" smtClean="0">
                <a:solidFill>
                  <a:srgbClr val="003366"/>
                </a:solidFill>
                <a:latin typeface="Cambria" pitchFamily="18" charset="0"/>
              </a:rPr>
              <a:t>  </a:t>
            </a:r>
            <a:r>
              <a:rPr lang="en-US" sz="1800" dirty="0" err="1" smtClean="0">
                <a:solidFill>
                  <a:srgbClr val="003366"/>
                </a:solidFill>
                <a:latin typeface="Cambria" pitchFamily="18" charset="0"/>
              </a:rPr>
              <a:t>Add’l</a:t>
            </a:r>
            <a:r>
              <a:rPr lang="en-US" sz="1800" dirty="0" smtClean="0">
                <a:solidFill>
                  <a:srgbClr val="003366"/>
                </a:solidFill>
                <a:latin typeface="Cambria" pitchFamily="18" charset="0"/>
              </a:rPr>
              <a:t> Factors:  Correlation</a:t>
            </a:r>
            <a:r>
              <a:rPr lang="en-US" sz="1800" dirty="0">
                <a:solidFill>
                  <a:srgbClr val="003366"/>
                </a:solidFill>
                <a:latin typeface="Cambria" pitchFamily="18" charset="0"/>
              </a:rPr>
              <a:t>, </a:t>
            </a:r>
            <a:r>
              <a:rPr lang="en-US" sz="1800" dirty="0" smtClean="0">
                <a:solidFill>
                  <a:srgbClr val="003366"/>
                </a:solidFill>
                <a:latin typeface="Cambria" pitchFamily="18" charset="0"/>
              </a:rPr>
              <a:t>Concentration Risk,  Diversification benefit, &amp; </a:t>
            </a:r>
            <a:r>
              <a:rPr lang="en-US" sz="1800" dirty="0">
                <a:solidFill>
                  <a:srgbClr val="003366"/>
                </a:solidFill>
                <a:latin typeface="Cambria" pitchFamily="18" charset="0"/>
              </a:rPr>
              <a:t>Term </a:t>
            </a:r>
            <a:r>
              <a:rPr lang="en-US" sz="1800" dirty="0" smtClean="0">
                <a:solidFill>
                  <a:srgbClr val="003366"/>
                </a:solidFill>
                <a:latin typeface="Cambria" pitchFamily="18" charset="0"/>
              </a:rPr>
              <a:t>Structure</a:t>
            </a:r>
            <a:r>
              <a:rPr lang="en-US" sz="1900" dirty="0" smtClean="0">
                <a:solidFill>
                  <a:srgbClr val="003366"/>
                </a:solidFill>
                <a:latin typeface="Cambria" pitchFamily="18" charset="0"/>
              </a:rPr>
              <a:t> </a:t>
            </a:r>
            <a:r>
              <a:rPr lang="en-US" sz="1500" dirty="0" smtClean="0">
                <a:solidFill>
                  <a:srgbClr val="003366"/>
                </a:solidFill>
                <a:latin typeface="Cambria" pitchFamily="18" charset="0"/>
              </a:rPr>
              <a:t>(not covered                   under regulatory capital measurement)</a:t>
            </a:r>
          </a:p>
          <a:p>
            <a:pPr>
              <a:spcBef>
                <a:spcPct val="50000"/>
              </a:spcBef>
              <a:buClr>
                <a:schemeClr val="accent6"/>
              </a:buClr>
            </a:pPr>
            <a:endParaRPr lang="en-US" sz="1400" dirty="0">
              <a:solidFill>
                <a:srgbClr val="000000"/>
              </a:solidFill>
              <a:latin typeface="Cambria" pitchFamily="18" charset="0"/>
            </a:endParaRPr>
          </a:p>
        </p:txBody>
      </p:sp>
      <p:sp>
        <p:nvSpPr>
          <p:cNvPr id="16391" name="Text Box 10"/>
          <p:cNvSpPr txBox="1">
            <a:spLocks noChangeArrowheads="1"/>
          </p:cNvSpPr>
          <p:nvPr/>
        </p:nvSpPr>
        <p:spPr bwMode="auto">
          <a:xfrm>
            <a:off x="258726" y="4229099"/>
            <a:ext cx="2713074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3000" b="1" dirty="0">
                <a:latin typeface="Cambria" pitchFamily="18" charset="0"/>
              </a:rPr>
              <a:t>Stress Testing</a:t>
            </a:r>
          </a:p>
        </p:txBody>
      </p:sp>
      <p:sp>
        <p:nvSpPr>
          <p:cNvPr id="16392" name="Text Box 7"/>
          <p:cNvSpPr txBox="1">
            <a:spLocks noChangeArrowheads="1"/>
          </p:cNvSpPr>
          <p:nvPr/>
        </p:nvSpPr>
        <p:spPr bwMode="auto">
          <a:xfrm>
            <a:off x="3276600" y="3135639"/>
            <a:ext cx="5181600" cy="24468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  <a:buClr>
                <a:srgbClr val="FF0000"/>
              </a:buClr>
            </a:pPr>
            <a:r>
              <a:rPr lang="en-US" sz="1800" b="1" u="sng" dirty="0" smtClean="0">
                <a:solidFill>
                  <a:srgbClr val="003366"/>
                </a:solidFill>
                <a:latin typeface="Cambria" pitchFamily="18" charset="0"/>
              </a:rPr>
              <a:t>Baseline, adverse, &amp; severely adverse scenarios:</a:t>
            </a:r>
            <a:endParaRPr lang="en-US" sz="1800" b="1" u="sng" dirty="0">
              <a:solidFill>
                <a:srgbClr val="003366"/>
              </a:solidFill>
              <a:latin typeface="Cambria" pitchFamily="18" charset="0"/>
            </a:endParaRPr>
          </a:p>
          <a:p>
            <a:pPr marL="342900" indent="-342900">
              <a:spcBef>
                <a:spcPct val="50000"/>
              </a:spcBef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sz="1800" dirty="0" smtClean="0">
                <a:solidFill>
                  <a:srgbClr val="003366"/>
                </a:solidFill>
                <a:latin typeface="Cambria" pitchFamily="18" charset="0"/>
              </a:rPr>
              <a:t>Real GDP</a:t>
            </a:r>
            <a:endParaRPr lang="en-US" sz="1800" dirty="0">
              <a:solidFill>
                <a:srgbClr val="003366"/>
              </a:solidFill>
              <a:latin typeface="Cambria" pitchFamily="18" charset="0"/>
            </a:endParaRPr>
          </a:p>
          <a:p>
            <a:pPr marL="342900" indent="-342900">
              <a:spcBef>
                <a:spcPct val="50000"/>
              </a:spcBef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sz="1800" dirty="0">
                <a:solidFill>
                  <a:srgbClr val="003366"/>
                </a:solidFill>
                <a:latin typeface="Cambria" pitchFamily="18" charset="0"/>
              </a:rPr>
              <a:t>Unemployment</a:t>
            </a:r>
          </a:p>
          <a:p>
            <a:pPr marL="342900" indent="-342900">
              <a:spcBef>
                <a:spcPct val="50000"/>
              </a:spcBef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sz="1800" dirty="0" smtClean="0">
                <a:solidFill>
                  <a:srgbClr val="003366"/>
                </a:solidFill>
                <a:latin typeface="Cambria" pitchFamily="18" charset="0"/>
              </a:rPr>
              <a:t>CPI</a:t>
            </a:r>
            <a:endParaRPr lang="en-US" sz="1800" dirty="0">
              <a:solidFill>
                <a:srgbClr val="003366"/>
              </a:solidFill>
              <a:latin typeface="Cambria" pitchFamily="18" charset="0"/>
            </a:endParaRPr>
          </a:p>
          <a:p>
            <a:pPr marL="342900" indent="-342900">
              <a:spcBef>
                <a:spcPct val="50000"/>
              </a:spcBef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sz="1800" dirty="0" smtClean="0">
                <a:solidFill>
                  <a:srgbClr val="003366"/>
                </a:solidFill>
                <a:latin typeface="Cambria" pitchFamily="18" charset="0"/>
              </a:rPr>
              <a:t>Interest rates</a:t>
            </a:r>
          </a:p>
          <a:p>
            <a:pPr marL="342900" indent="-342900">
              <a:spcBef>
                <a:spcPct val="50000"/>
              </a:spcBef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sz="1800" dirty="0" smtClean="0">
                <a:solidFill>
                  <a:srgbClr val="003366"/>
                </a:solidFill>
                <a:latin typeface="Cambria" pitchFamily="18" charset="0"/>
              </a:rPr>
              <a:t>CRE price index </a:t>
            </a:r>
            <a:endParaRPr lang="en-US" sz="1800" dirty="0">
              <a:solidFill>
                <a:srgbClr val="003366"/>
              </a:solidFill>
              <a:latin typeface="Cambria" pitchFamily="18" charset="0"/>
            </a:endParaRPr>
          </a:p>
        </p:txBody>
      </p:sp>
      <p:pic>
        <p:nvPicPr>
          <p:cNvPr id="10" name="Picture 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5867400"/>
            <a:ext cx="24384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E2490A9-5099-4CE6-A15A-3CE724F7CB02}" type="slidenum">
              <a:rPr lang="en-US" altLang="en-US" smtClean="0"/>
              <a:pPr>
                <a:defRPr/>
              </a:pPr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02962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>
                <a:latin typeface="Cambria" panose="02040503050406030204" pitchFamily="18" charset="0"/>
              </a:rPr>
              <a:t>Expected Loss Calculation:</a:t>
            </a:r>
            <a:endParaRPr lang="en-US" sz="2400" dirty="0">
              <a:latin typeface="Cambria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905000"/>
            <a:ext cx="8229600" cy="3505200"/>
          </a:xfrm>
        </p:spPr>
        <p:txBody>
          <a:bodyPr/>
          <a:lstStyle/>
          <a:p>
            <a:pPr marL="0" indent="0" algn="ctr">
              <a:buNone/>
            </a:pPr>
            <a:r>
              <a:rPr lang="en-US" sz="2400" b="1" dirty="0" smtClean="0">
                <a:latin typeface="Cambria" panose="02040503050406030204" pitchFamily="18" charset="0"/>
              </a:rPr>
              <a:t>Expected losses (EL) ($) = PD (%) * LGD (%) * EAD ($)</a:t>
            </a:r>
          </a:p>
          <a:p>
            <a:pPr marL="0" indent="0">
              <a:buNone/>
            </a:pPr>
            <a:r>
              <a:rPr lang="en-US" sz="2400" b="1" dirty="0" smtClean="0">
                <a:latin typeface="Cambria" panose="02040503050406030204" pitchFamily="18" charset="0"/>
              </a:rPr>
              <a:t>  </a:t>
            </a:r>
          </a:p>
          <a:p>
            <a:pPr marL="0" indent="0">
              <a:buNone/>
            </a:pPr>
            <a:r>
              <a:rPr lang="en-US" sz="2400" b="1" dirty="0" smtClean="0">
                <a:latin typeface="Cambria" panose="02040503050406030204" pitchFamily="18" charset="0"/>
              </a:rPr>
              <a:t>i.e. risk weighted 5 credit for $100,000 loan:</a:t>
            </a:r>
          </a:p>
          <a:p>
            <a:pPr marL="0" indent="0">
              <a:buNone/>
            </a:pPr>
            <a:r>
              <a:rPr lang="en-US" sz="2400" b="1" dirty="0" smtClean="0">
                <a:latin typeface="Cambria" panose="02040503050406030204" pitchFamily="18" charset="0"/>
              </a:rPr>
              <a:t>PD=0.50%</a:t>
            </a:r>
          </a:p>
          <a:p>
            <a:pPr marL="0" indent="0">
              <a:buNone/>
            </a:pPr>
            <a:r>
              <a:rPr lang="en-US" sz="2400" b="1" dirty="0" smtClean="0">
                <a:latin typeface="Cambria" panose="02040503050406030204" pitchFamily="18" charset="0"/>
              </a:rPr>
              <a:t>LGD=40%</a:t>
            </a:r>
          </a:p>
          <a:p>
            <a:pPr marL="0" indent="0">
              <a:buNone/>
            </a:pPr>
            <a:r>
              <a:rPr lang="en-US" sz="2400" b="1" dirty="0" smtClean="0">
                <a:latin typeface="Cambria" panose="02040503050406030204" pitchFamily="18" charset="0"/>
              </a:rPr>
              <a:t> </a:t>
            </a:r>
          </a:p>
          <a:p>
            <a:pPr marL="0" indent="0">
              <a:buNone/>
            </a:pPr>
            <a:r>
              <a:rPr lang="en-US" sz="2400" b="1" dirty="0">
                <a:latin typeface="Cambria" panose="02040503050406030204" pitchFamily="18" charset="0"/>
              </a:rPr>
              <a:t> </a:t>
            </a:r>
            <a:r>
              <a:rPr lang="en-US" sz="2400" b="1" dirty="0" smtClean="0">
                <a:latin typeface="Cambria" panose="02040503050406030204" pitchFamily="18" charset="0"/>
              </a:rPr>
              <a:t>                0.50% * 40%* $100,000= $200</a:t>
            </a:r>
            <a:endParaRPr lang="en-US" sz="2400" b="1" dirty="0">
              <a:latin typeface="Cambria" panose="02040503050406030204" pitchFamily="18" charset="0"/>
            </a:endParaRPr>
          </a:p>
          <a:p>
            <a:pPr marL="0" indent="0">
              <a:buNone/>
            </a:pPr>
            <a:r>
              <a:rPr lang="en-US" sz="2400" b="1" dirty="0" smtClean="0">
                <a:latin typeface="Cambria" panose="02040503050406030204" pitchFamily="18" charset="0"/>
              </a:rPr>
              <a:t>			</a:t>
            </a:r>
          </a:p>
          <a:p>
            <a:endParaRPr lang="en-US" sz="2400" b="1" dirty="0"/>
          </a:p>
          <a:p>
            <a:endParaRPr lang="en-US" sz="24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E2490A9-5099-4CE6-A15A-3CE724F7CB02}" type="slidenum">
              <a:rPr lang="en-US" altLang="en-US" smtClean="0"/>
              <a:pPr>
                <a:defRPr/>
              </a:pPr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69661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457200" y="3810000"/>
            <a:ext cx="3505200" cy="1600200"/>
          </a:xfrm>
          <a:prstGeom prst="rect">
            <a:avLst/>
          </a:prstGeom>
          <a:solidFill>
            <a:schemeClr val="accent1">
              <a:lumMod val="75000"/>
              <a:alpha val="75000"/>
            </a:schemeClr>
          </a:solidFill>
          <a:ln w="3175" cap="rnd">
            <a:solidFill>
              <a:srgbClr val="0000FF"/>
            </a:solidFill>
            <a:prstDash val="sysDot"/>
            <a:miter lim="800000"/>
            <a:headEnd/>
            <a:tailEnd/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457200" y="4317712"/>
            <a:ext cx="3505200" cy="9848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800" b="1" dirty="0">
                <a:latin typeface="Cambria" pitchFamily="18" charset="0"/>
              </a:rPr>
              <a:t>Economic </a:t>
            </a:r>
            <a:r>
              <a:rPr lang="en-US" sz="2800" b="1" dirty="0" smtClean="0">
                <a:latin typeface="Cambria" pitchFamily="18" charset="0"/>
              </a:rPr>
              <a:t>Capital*</a:t>
            </a:r>
          </a:p>
          <a:p>
            <a:pPr algn="ctr">
              <a:spcBef>
                <a:spcPct val="50000"/>
              </a:spcBef>
            </a:pPr>
            <a:r>
              <a:rPr lang="en-US" sz="2000" b="1" dirty="0" smtClean="0">
                <a:latin typeface="Cambria" pitchFamily="18" charset="0"/>
              </a:rPr>
              <a:t>*</a:t>
            </a:r>
            <a:r>
              <a:rPr lang="en-US" sz="1100" b="1" dirty="0" smtClean="0">
                <a:latin typeface="Cambria" pitchFamily="18" charset="0"/>
              </a:rPr>
              <a:t>capital needed to cover unexpected losses</a:t>
            </a:r>
            <a:endParaRPr lang="en-US" sz="1100" b="1" dirty="0">
              <a:latin typeface="Cambria" pitchFamily="18" charset="0"/>
            </a:endParaRPr>
          </a:p>
        </p:txBody>
      </p:sp>
      <p:sp>
        <p:nvSpPr>
          <p:cNvPr id="18436" name="Line 4"/>
          <p:cNvSpPr>
            <a:spLocks noChangeShapeType="1"/>
          </p:cNvSpPr>
          <p:nvPr/>
        </p:nvSpPr>
        <p:spPr bwMode="auto">
          <a:xfrm>
            <a:off x="2073349" y="2514600"/>
            <a:ext cx="0" cy="114300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4724400" y="2024270"/>
            <a:ext cx="5181600" cy="27392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  <a:buClr>
                <a:srgbClr val="FF0000"/>
              </a:buClr>
            </a:pPr>
            <a:r>
              <a:rPr lang="en-US" sz="2800" b="1" u="sng" dirty="0" smtClean="0">
                <a:solidFill>
                  <a:srgbClr val="003366"/>
                </a:solidFill>
                <a:latin typeface="Cambria" pitchFamily="18" charset="0"/>
              </a:rPr>
              <a:t>RISKS:</a:t>
            </a:r>
          </a:p>
          <a:p>
            <a:pPr marL="457200" indent="-457200">
              <a:spcBef>
                <a:spcPct val="50000"/>
              </a:spcBef>
              <a:buClr>
                <a:srgbClr val="FF0000"/>
              </a:buClr>
              <a:buFont typeface="+mj-lt"/>
              <a:buAutoNum type="arabicPeriod"/>
            </a:pPr>
            <a:r>
              <a:rPr lang="en-US" dirty="0" smtClean="0">
                <a:solidFill>
                  <a:srgbClr val="003366"/>
                </a:solidFill>
                <a:latin typeface="Cambria" pitchFamily="18" charset="0"/>
              </a:rPr>
              <a:t>Market </a:t>
            </a:r>
            <a:r>
              <a:rPr lang="en-US" dirty="0">
                <a:solidFill>
                  <a:srgbClr val="003366"/>
                </a:solidFill>
                <a:latin typeface="Cambria" pitchFamily="18" charset="0"/>
              </a:rPr>
              <a:t>Risk</a:t>
            </a:r>
          </a:p>
          <a:p>
            <a:pPr marL="457200" indent="-457200">
              <a:spcBef>
                <a:spcPct val="50000"/>
              </a:spcBef>
              <a:buClr>
                <a:srgbClr val="FF0000"/>
              </a:buClr>
              <a:buFont typeface="+mj-lt"/>
              <a:buAutoNum type="arabicPeriod"/>
            </a:pPr>
            <a:r>
              <a:rPr lang="en-US" dirty="0">
                <a:solidFill>
                  <a:srgbClr val="003366"/>
                </a:solidFill>
                <a:latin typeface="Cambria" pitchFamily="18" charset="0"/>
              </a:rPr>
              <a:t>Operation Risk</a:t>
            </a:r>
          </a:p>
          <a:p>
            <a:pPr marL="457200" indent="-457200">
              <a:spcBef>
                <a:spcPct val="50000"/>
              </a:spcBef>
              <a:buClr>
                <a:srgbClr val="FF0000"/>
              </a:buClr>
              <a:buFont typeface="+mj-lt"/>
              <a:buAutoNum type="arabicPeriod"/>
            </a:pPr>
            <a:r>
              <a:rPr lang="en-US" dirty="0">
                <a:solidFill>
                  <a:srgbClr val="003366"/>
                </a:solidFill>
                <a:latin typeface="Cambria" pitchFamily="18" charset="0"/>
              </a:rPr>
              <a:t>Interest Rate Risk</a:t>
            </a:r>
          </a:p>
          <a:p>
            <a:pPr marL="457200" indent="-457200">
              <a:spcBef>
                <a:spcPct val="50000"/>
              </a:spcBef>
              <a:buClr>
                <a:srgbClr val="FF0000"/>
              </a:buClr>
              <a:buFont typeface="+mj-lt"/>
              <a:buAutoNum type="arabicPeriod"/>
            </a:pPr>
            <a:r>
              <a:rPr lang="en-US" dirty="0">
                <a:solidFill>
                  <a:srgbClr val="003366"/>
                </a:solidFill>
                <a:latin typeface="Cambria" pitchFamily="18" charset="0"/>
              </a:rPr>
              <a:t>Credit Risk</a:t>
            </a:r>
          </a:p>
        </p:txBody>
      </p:sp>
      <p:sp>
        <p:nvSpPr>
          <p:cNvPr id="18438" name="Line 8"/>
          <p:cNvSpPr>
            <a:spLocks noChangeShapeType="1"/>
          </p:cNvSpPr>
          <p:nvPr/>
        </p:nvSpPr>
        <p:spPr bwMode="auto">
          <a:xfrm>
            <a:off x="4495800" y="4876800"/>
            <a:ext cx="2438400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pic>
        <p:nvPicPr>
          <p:cNvPr id="8" name="Picture 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5867400"/>
            <a:ext cx="24384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1112874" y="1117744"/>
            <a:ext cx="1920949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  <a:latin typeface="Cambria" panose="02040503050406030204" pitchFamily="18" charset="0"/>
              </a:rPr>
              <a:t>BUFFER</a:t>
            </a:r>
            <a:endParaRPr lang="en-US" sz="2800" b="1" dirty="0">
              <a:solidFill>
                <a:schemeClr val="tx1"/>
              </a:solidFill>
              <a:latin typeface="Cambria" panose="020405030504060302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E2490A9-5099-4CE6-A15A-3CE724F7CB02}" type="slidenum">
              <a:rPr lang="en-US" altLang="en-US" smtClean="0"/>
              <a:pPr>
                <a:defRPr/>
              </a:pPr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3018285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84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84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84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84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84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84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84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84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84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84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84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84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84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84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84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r>
              <a:rPr lang="en-US" sz="2800" dirty="0" smtClean="0">
                <a:latin typeface="Cambria" panose="02040503050406030204" pitchFamily="18" charset="0"/>
              </a:rPr>
              <a:t>Economic Capital</a:t>
            </a:r>
            <a:br>
              <a:rPr lang="en-US" sz="2800" dirty="0" smtClean="0">
                <a:latin typeface="Cambria" panose="02040503050406030204" pitchFamily="18" charset="0"/>
              </a:rPr>
            </a:br>
            <a:r>
              <a:rPr lang="en-US" sz="1600" dirty="0" smtClean="0">
                <a:latin typeface="Cambria" panose="02040503050406030204" pitchFamily="18" charset="0"/>
              </a:rPr>
              <a:t>(economic capital addresses all risks from the bank’s business activities)</a:t>
            </a:r>
            <a:endParaRPr lang="en-US" sz="1600" dirty="0">
              <a:latin typeface="Cambria" panose="02040503050406030204" pitchFamily="18" charset="0"/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1447800"/>
            <a:ext cx="8458200" cy="4144962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E2490A9-5099-4CE6-A15A-3CE724F7CB02}" type="slidenum">
              <a:rPr lang="en-US" altLang="en-US" smtClean="0"/>
              <a:pPr>
                <a:defRPr/>
              </a:pPr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95059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ChangeArrowheads="1"/>
          </p:cNvSpPr>
          <p:nvPr/>
        </p:nvSpPr>
        <p:spPr bwMode="auto">
          <a:xfrm>
            <a:off x="2971800" y="4191000"/>
            <a:ext cx="3124200" cy="1447800"/>
          </a:xfrm>
          <a:prstGeom prst="rect">
            <a:avLst/>
          </a:prstGeom>
          <a:solidFill>
            <a:schemeClr val="accent1">
              <a:lumMod val="75000"/>
              <a:alpha val="80000"/>
            </a:schemeClr>
          </a:solidFill>
          <a:ln>
            <a:noFill/>
          </a:ln>
          <a:ex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3276600" y="4724400"/>
            <a:ext cx="2590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3200" b="1" dirty="0">
                <a:latin typeface="Cambria" pitchFamily="18" charset="0"/>
              </a:rPr>
              <a:t>Profitability</a:t>
            </a:r>
          </a:p>
        </p:txBody>
      </p:sp>
      <p:sp>
        <p:nvSpPr>
          <p:cNvPr id="20484" name="Line 4"/>
          <p:cNvSpPr>
            <a:spLocks noChangeShapeType="1"/>
          </p:cNvSpPr>
          <p:nvPr/>
        </p:nvSpPr>
        <p:spPr bwMode="auto">
          <a:xfrm>
            <a:off x="533400" y="4800600"/>
            <a:ext cx="2057400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1485900" y="1082457"/>
            <a:ext cx="6019800" cy="3108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  <a:buClr>
                <a:srgbClr val="FF0000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rgbClr val="003366"/>
                </a:solidFill>
                <a:latin typeface="Cambria" pitchFamily="18" charset="0"/>
              </a:rPr>
              <a:t> </a:t>
            </a:r>
            <a:r>
              <a:rPr lang="en-US" sz="2800" dirty="0" smtClean="0">
                <a:solidFill>
                  <a:srgbClr val="003366"/>
                </a:solidFill>
                <a:latin typeface="Cambria" pitchFamily="18" charset="0"/>
              </a:rPr>
              <a:t>Instrument Level</a:t>
            </a:r>
            <a:endParaRPr lang="en-US" sz="2800" dirty="0">
              <a:solidFill>
                <a:srgbClr val="003366"/>
              </a:solidFill>
              <a:latin typeface="Cambria" pitchFamily="18" charset="0"/>
            </a:endParaRPr>
          </a:p>
          <a:p>
            <a:pPr>
              <a:spcBef>
                <a:spcPct val="50000"/>
              </a:spcBef>
              <a:buClr>
                <a:srgbClr val="FF0000"/>
              </a:buClr>
              <a:buFont typeface="Wingdings" pitchFamily="2" charset="2"/>
              <a:buChar char="§"/>
            </a:pPr>
            <a:r>
              <a:rPr lang="en-US" sz="2800" dirty="0" smtClean="0">
                <a:solidFill>
                  <a:srgbClr val="003366"/>
                </a:solidFill>
                <a:latin typeface="Cambria" pitchFamily="18" charset="0"/>
              </a:rPr>
              <a:t> Customer </a:t>
            </a:r>
            <a:r>
              <a:rPr lang="en-US" sz="2800" dirty="0">
                <a:solidFill>
                  <a:srgbClr val="003366"/>
                </a:solidFill>
                <a:latin typeface="Cambria" pitchFamily="18" charset="0"/>
              </a:rPr>
              <a:t>Level</a:t>
            </a:r>
          </a:p>
          <a:p>
            <a:pPr>
              <a:spcBef>
                <a:spcPct val="50000"/>
              </a:spcBef>
              <a:buClr>
                <a:srgbClr val="FF0000"/>
              </a:buClr>
              <a:buFont typeface="Wingdings" pitchFamily="2" charset="2"/>
              <a:buChar char="§"/>
            </a:pPr>
            <a:r>
              <a:rPr lang="en-US" sz="2800" dirty="0" smtClean="0">
                <a:solidFill>
                  <a:srgbClr val="003366"/>
                </a:solidFill>
                <a:latin typeface="Cambria" pitchFamily="18" charset="0"/>
              </a:rPr>
              <a:t> Product </a:t>
            </a:r>
            <a:r>
              <a:rPr lang="en-US" sz="2800" dirty="0">
                <a:solidFill>
                  <a:srgbClr val="003366"/>
                </a:solidFill>
                <a:latin typeface="Cambria" pitchFamily="18" charset="0"/>
              </a:rPr>
              <a:t>Level</a:t>
            </a:r>
          </a:p>
          <a:p>
            <a:pPr>
              <a:spcBef>
                <a:spcPct val="50000"/>
              </a:spcBef>
              <a:buClr>
                <a:srgbClr val="FF0000"/>
              </a:buClr>
              <a:buFont typeface="Wingdings" pitchFamily="2" charset="2"/>
              <a:buChar char="§"/>
            </a:pPr>
            <a:r>
              <a:rPr lang="en-US" sz="2800" dirty="0">
                <a:solidFill>
                  <a:srgbClr val="003366"/>
                </a:solidFill>
                <a:latin typeface="Cambria" pitchFamily="18" charset="0"/>
              </a:rPr>
              <a:t> </a:t>
            </a:r>
            <a:r>
              <a:rPr lang="en-US" sz="2800" dirty="0" smtClean="0">
                <a:solidFill>
                  <a:srgbClr val="003366"/>
                </a:solidFill>
                <a:latin typeface="Cambria" pitchFamily="18" charset="0"/>
              </a:rPr>
              <a:t>Region </a:t>
            </a:r>
            <a:r>
              <a:rPr lang="en-US" sz="2800" dirty="0">
                <a:solidFill>
                  <a:srgbClr val="003366"/>
                </a:solidFill>
                <a:latin typeface="Cambria" pitchFamily="18" charset="0"/>
              </a:rPr>
              <a:t>Level</a:t>
            </a:r>
          </a:p>
          <a:p>
            <a:pPr>
              <a:spcBef>
                <a:spcPct val="50000"/>
              </a:spcBef>
              <a:buClr>
                <a:srgbClr val="FF0000"/>
              </a:buClr>
              <a:buFont typeface="Wingdings" pitchFamily="2" charset="2"/>
              <a:buChar char="§"/>
            </a:pPr>
            <a:r>
              <a:rPr lang="en-US" sz="2800" dirty="0" smtClean="0">
                <a:solidFill>
                  <a:srgbClr val="003366"/>
                </a:solidFill>
                <a:latin typeface="Cambria" pitchFamily="18" charset="0"/>
              </a:rPr>
              <a:t> Division </a:t>
            </a:r>
            <a:r>
              <a:rPr lang="en-US" sz="2800" dirty="0">
                <a:solidFill>
                  <a:srgbClr val="003366"/>
                </a:solidFill>
                <a:latin typeface="Cambria" pitchFamily="18" charset="0"/>
              </a:rPr>
              <a:t>Leve</a:t>
            </a:r>
            <a:r>
              <a:rPr lang="en-US" sz="2800" dirty="0">
                <a:solidFill>
                  <a:srgbClr val="000000"/>
                </a:solidFill>
                <a:latin typeface="Cambria" pitchFamily="18" charset="0"/>
              </a:rPr>
              <a:t>l</a:t>
            </a:r>
          </a:p>
        </p:txBody>
      </p:sp>
      <p:sp>
        <p:nvSpPr>
          <p:cNvPr id="20486" name="Line 6"/>
          <p:cNvSpPr>
            <a:spLocks noChangeShapeType="1"/>
          </p:cNvSpPr>
          <p:nvPr/>
        </p:nvSpPr>
        <p:spPr bwMode="auto">
          <a:xfrm>
            <a:off x="6400800" y="4800600"/>
            <a:ext cx="2209800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pic>
        <p:nvPicPr>
          <p:cNvPr id="8" name="Picture 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5867400"/>
            <a:ext cx="24384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E2490A9-5099-4CE6-A15A-3CE724F7CB02}" type="slidenum">
              <a:rPr lang="en-US" altLang="en-US" smtClean="0"/>
              <a:pPr>
                <a:defRPr/>
              </a:pPr>
              <a:t>14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95632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42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42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42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ChangeArrowheads="1"/>
          </p:cNvSpPr>
          <p:nvPr/>
        </p:nvSpPr>
        <p:spPr bwMode="auto">
          <a:xfrm>
            <a:off x="5029200" y="3810000"/>
            <a:ext cx="3657600" cy="1676400"/>
          </a:xfrm>
          <a:prstGeom prst="rect">
            <a:avLst/>
          </a:prstGeom>
          <a:solidFill>
            <a:schemeClr val="accent1">
              <a:lumMod val="75000"/>
              <a:alpha val="80000"/>
            </a:schemeClr>
          </a:solidFill>
          <a:ln>
            <a:noFill/>
          </a:ln>
          <a:ex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5181600" y="4386590"/>
            <a:ext cx="32766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800" b="1" dirty="0">
                <a:latin typeface="Cambria" pitchFamily="18" charset="0"/>
              </a:rPr>
              <a:t>Planning Process</a:t>
            </a:r>
          </a:p>
        </p:txBody>
      </p:sp>
      <p:sp>
        <p:nvSpPr>
          <p:cNvPr id="22532" name="Line 4"/>
          <p:cNvSpPr>
            <a:spLocks noChangeShapeType="1"/>
          </p:cNvSpPr>
          <p:nvPr/>
        </p:nvSpPr>
        <p:spPr bwMode="auto">
          <a:xfrm>
            <a:off x="1828800" y="4648200"/>
            <a:ext cx="2057400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457200" y="1295400"/>
            <a:ext cx="4572000" cy="3108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457200" indent="-457200">
              <a:spcBef>
                <a:spcPct val="50000"/>
              </a:spcBef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rgbClr val="003366"/>
                </a:solidFill>
                <a:latin typeface="Cambria" pitchFamily="18" charset="0"/>
              </a:rPr>
              <a:t>Strategic Outlook</a:t>
            </a:r>
          </a:p>
          <a:p>
            <a:pPr marL="457200" indent="-457200">
              <a:spcBef>
                <a:spcPct val="50000"/>
              </a:spcBef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rgbClr val="003366"/>
                </a:solidFill>
                <a:latin typeface="Cambria" pitchFamily="18" charset="0"/>
              </a:rPr>
              <a:t>Annual Plan</a:t>
            </a:r>
          </a:p>
          <a:p>
            <a:pPr marL="457200" indent="-457200">
              <a:spcBef>
                <a:spcPct val="50000"/>
              </a:spcBef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rgbClr val="003366"/>
                </a:solidFill>
                <a:latin typeface="Cambria" pitchFamily="18" charset="0"/>
              </a:rPr>
              <a:t>Rolling 24 Month Outlook</a:t>
            </a:r>
          </a:p>
          <a:p>
            <a:pPr marL="457200" indent="-457200">
              <a:spcBef>
                <a:spcPct val="50000"/>
              </a:spcBef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rgbClr val="003366"/>
                </a:solidFill>
                <a:latin typeface="Cambria" pitchFamily="18" charset="0"/>
              </a:rPr>
              <a:t>Spread &amp; Return Driven</a:t>
            </a:r>
          </a:p>
          <a:p>
            <a:pPr>
              <a:spcBef>
                <a:spcPct val="50000"/>
              </a:spcBef>
              <a:buClr>
                <a:srgbClr val="0000CC"/>
              </a:buClr>
              <a:buFont typeface="Wingdings" pitchFamily="2" charset="2"/>
              <a:buNone/>
            </a:pPr>
            <a:endParaRPr lang="en-US" sz="2800" dirty="0">
              <a:solidFill>
                <a:srgbClr val="000000"/>
              </a:solidFill>
              <a:latin typeface="Cambria" pitchFamily="18" charset="0"/>
            </a:endParaRPr>
          </a:p>
        </p:txBody>
      </p:sp>
      <p:sp>
        <p:nvSpPr>
          <p:cNvPr id="22534" name="Line 7"/>
          <p:cNvSpPr>
            <a:spLocks noChangeShapeType="1"/>
          </p:cNvSpPr>
          <p:nvPr/>
        </p:nvSpPr>
        <p:spPr bwMode="auto">
          <a:xfrm>
            <a:off x="6781800" y="1905000"/>
            <a:ext cx="0" cy="152400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pic>
        <p:nvPicPr>
          <p:cNvPr id="8" name="Picture 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5867400"/>
            <a:ext cx="24384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E2490A9-5099-4CE6-A15A-3CE724F7CB02}" type="slidenum">
              <a:rPr lang="en-US" altLang="en-US" smtClean="0"/>
              <a:pPr>
                <a:defRPr/>
              </a:pPr>
              <a:t>15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01823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57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Oval 2"/>
          <p:cNvSpPr>
            <a:spLocks noChangeArrowheads="1"/>
          </p:cNvSpPr>
          <p:nvPr/>
        </p:nvSpPr>
        <p:spPr bwMode="auto">
          <a:xfrm>
            <a:off x="266700" y="457200"/>
            <a:ext cx="3886200" cy="4191000"/>
          </a:xfrm>
          <a:prstGeom prst="ellipse">
            <a:avLst/>
          </a:prstGeom>
          <a:solidFill>
            <a:schemeClr val="bg1">
              <a:lumMod val="85000"/>
            </a:schemeClr>
          </a:solidFill>
          <a:ln w="19050" cap="rnd">
            <a:solidFill>
              <a:schemeClr val="tx1"/>
            </a:solidFill>
            <a:prstDash val="sysDot"/>
            <a:round/>
            <a:headEnd/>
            <a:tailEnd/>
          </a:ln>
          <a:effectLst>
            <a:glow rad="127000">
              <a:schemeClr val="accent1">
                <a:lumMod val="50000"/>
              </a:schemeClr>
            </a:glow>
          </a:effec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4580" name="Text Box 24"/>
          <p:cNvSpPr txBox="1">
            <a:spLocks noChangeArrowheads="1"/>
          </p:cNvSpPr>
          <p:nvPr/>
        </p:nvSpPr>
        <p:spPr bwMode="auto">
          <a:xfrm>
            <a:off x="1143000" y="2224050"/>
            <a:ext cx="21336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4000" b="1" dirty="0">
                <a:latin typeface="Cambria" pitchFamily="18" charset="0"/>
              </a:rPr>
              <a:t>GOAL</a:t>
            </a:r>
          </a:p>
        </p:txBody>
      </p:sp>
      <p:sp>
        <p:nvSpPr>
          <p:cNvPr id="24581" name="Text Box 25"/>
          <p:cNvSpPr txBox="1">
            <a:spLocks noChangeArrowheads="1"/>
          </p:cNvSpPr>
          <p:nvPr/>
        </p:nvSpPr>
        <p:spPr bwMode="auto">
          <a:xfrm>
            <a:off x="4343400" y="2819400"/>
            <a:ext cx="4724400" cy="263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  <a:buClr>
                <a:srgbClr val="FF0000"/>
              </a:buClr>
              <a:buFont typeface="Wingdings" pitchFamily="2" charset="2"/>
              <a:buChar char="§"/>
            </a:pPr>
            <a:r>
              <a:rPr lang="en-US" sz="2000" dirty="0" smtClean="0">
                <a:solidFill>
                  <a:srgbClr val="003366"/>
                </a:solidFill>
                <a:latin typeface="Cambria" pitchFamily="18" charset="0"/>
              </a:rPr>
              <a:t> Framework </a:t>
            </a:r>
            <a:r>
              <a:rPr lang="en-US" sz="2000" dirty="0">
                <a:solidFill>
                  <a:srgbClr val="003366"/>
                </a:solidFill>
                <a:latin typeface="Cambria" pitchFamily="18" charset="0"/>
              </a:rPr>
              <a:t>for Pricing (Relationship)</a:t>
            </a:r>
          </a:p>
          <a:p>
            <a:pPr>
              <a:spcBef>
                <a:spcPct val="50000"/>
              </a:spcBef>
              <a:buClr>
                <a:srgbClr val="FF0000"/>
              </a:buClr>
              <a:buFont typeface="Wingdings" pitchFamily="2" charset="2"/>
              <a:buChar char="§"/>
            </a:pPr>
            <a:r>
              <a:rPr lang="en-US" sz="2000" dirty="0" smtClean="0">
                <a:solidFill>
                  <a:srgbClr val="003366"/>
                </a:solidFill>
                <a:latin typeface="Cambria" pitchFamily="18" charset="0"/>
              </a:rPr>
              <a:t> Performance </a:t>
            </a:r>
            <a:r>
              <a:rPr lang="en-US" sz="2000" dirty="0">
                <a:solidFill>
                  <a:srgbClr val="003366"/>
                </a:solidFill>
                <a:latin typeface="Cambria" pitchFamily="18" charset="0"/>
              </a:rPr>
              <a:t>Measurement</a:t>
            </a:r>
          </a:p>
          <a:p>
            <a:pPr>
              <a:spcBef>
                <a:spcPct val="50000"/>
              </a:spcBef>
              <a:buClr>
                <a:srgbClr val="FF0000"/>
              </a:buClr>
              <a:buFont typeface="Wingdings" pitchFamily="2" charset="2"/>
              <a:buChar char="§"/>
            </a:pPr>
            <a:r>
              <a:rPr lang="en-US" sz="2000" dirty="0" smtClean="0">
                <a:solidFill>
                  <a:srgbClr val="003366"/>
                </a:solidFill>
                <a:latin typeface="Cambria" pitchFamily="18" charset="0"/>
              </a:rPr>
              <a:t> Tool </a:t>
            </a:r>
            <a:r>
              <a:rPr lang="en-US" sz="2000" dirty="0">
                <a:solidFill>
                  <a:srgbClr val="003366"/>
                </a:solidFill>
                <a:latin typeface="Cambria" pitchFamily="18" charset="0"/>
              </a:rPr>
              <a:t>for establishing risk appetite</a:t>
            </a:r>
          </a:p>
          <a:p>
            <a:pPr>
              <a:spcBef>
                <a:spcPct val="50000"/>
              </a:spcBef>
              <a:buClr>
                <a:srgbClr val="FF0000"/>
              </a:buClr>
              <a:buFont typeface="Wingdings" pitchFamily="2" charset="2"/>
              <a:buChar char="§"/>
            </a:pPr>
            <a:r>
              <a:rPr lang="en-US" sz="2000" dirty="0" smtClean="0">
                <a:solidFill>
                  <a:srgbClr val="003366"/>
                </a:solidFill>
                <a:latin typeface="Cambria" pitchFamily="18" charset="0"/>
              </a:rPr>
              <a:t> Incentive </a:t>
            </a:r>
            <a:r>
              <a:rPr lang="en-US" sz="2000" dirty="0">
                <a:solidFill>
                  <a:srgbClr val="003366"/>
                </a:solidFill>
                <a:latin typeface="Cambria" pitchFamily="18" charset="0"/>
              </a:rPr>
              <a:t>Compensation</a:t>
            </a:r>
          </a:p>
          <a:p>
            <a:pPr>
              <a:spcBef>
                <a:spcPct val="50000"/>
              </a:spcBef>
              <a:buClr>
                <a:srgbClr val="FF0000"/>
              </a:buClr>
              <a:buFont typeface="Wingdings" pitchFamily="2" charset="2"/>
              <a:buChar char="§"/>
            </a:pPr>
            <a:r>
              <a:rPr lang="en-US" sz="2000" dirty="0" smtClean="0">
                <a:solidFill>
                  <a:srgbClr val="003366"/>
                </a:solidFill>
                <a:latin typeface="Cambria" pitchFamily="18" charset="0"/>
              </a:rPr>
              <a:t> RAROC </a:t>
            </a:r>
            <a:r>
              <a:rPr lang="en-US" sz="1800" dirty="0">
                <a:solidFill>
                  <a:srgbClr val="003366"/>
                </a:solidFill>
                <a:latin typeface="Cambria" pitchFamily="18" charset="0"/>
              </a:rPr>
              <a:t>(Risk Adjusted Return on Capital)</a:t>
            </a:r>
          </a:p>
          <a:p>
            <a:pPr algn="r">
              <a:spcBef>
                <a:spcPct val="50000"/>
              </a:spcBef>
              <a:buClr>
                <a:srgbClr val="FF0000"/>
              </a:buClr>
              <a:buFont typeface="Wingdings" pitchFamily="2" charset="2"/>
              <a:buNone/>
            </a:pPr>
            <a:endParaRPr lang="en-US" sz="1800" dirty="0">
              <a:solidFill>
                <a:srgbClr val="003366"/>
              </a:solidFill>
              <a:latin typeface="Cambria" pitchFamily="18" charset="0"/>
            </a:endParaRPr>
          </a:p>
        </p:txBody>
      </p:sp>
      <p:pic>
        <p:nvPicPr>
          <p:cNvPr id="7" name="Picture 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5867400"/>
            <a:ext cx="24384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55CC53B-E77E-4AB4-ABD6-6B3EBB8A88AA}" type="slidenum">
              <a:rPr lang="en-US" altLang="en-US" smtClean="0"/>
              <a:pPr>
                <a:defRPr/>
              </a:pPr>
              <a:t>16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1685712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83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83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 tmFilter="0, 0; .2, .5; .8, .5; 1, 0"/>
                                        <p:tgtEl>
                                          <p:spTgt spid="5837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250" autoRev="1" fill="hold"/>
                                        <p:tgtEl>
                                          <p:spTgt spid="5837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0" grpId="0" animBg="1"/>
      <p:bldP spid="58370" grpId="1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Oval 2"/>
          <p:cNvSpPr>
            <a:spLocks noChangeArrowheads="1"/>
          </p:cNvSpPr>
          <p:nvPr/>
        </p:nvSpPr>
        <p:spPr bwMode="auto">
          <a:xfrm>
            <a:off x="3390900" y="1364512"/>
            <a:ext cx="2667000" cy="2590800"/>
          </a:xfrm>
          <a:prstGeom prst="ellipse">
            <a:avLst/>
          </a:prstGeom>
          <a:solidFill>
            <a:schemeClr val="bg1">
              <a:lumMod val="85000"/>
            </a:schemeClr>
          </a:solidFill>
          <a:ln w="19050" cap="rnd">
            <a:solidFill>
              <a:schemeClr val="accent1">
                <a:lumMod val="50000"/>
              </a:schemeClr>
            </a:solidFill>
            <a:prstDash val="sysDot"/>
            <a:round/>
            <a:headEnd/>
            <a:tailEnd/>
          </a:ln>
          <a:effectLst>
            <a:glow rad="139700">
              <a:schemeClr val="accent1">
                <a:lumMod val="50000"/>
                <a:alpha val="40000"/>
              </a:schemeClr>
            </a:glow>
          </a:effec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372140" y="457200"/>
            <a:ext cx="2294860" cy="1143000"/>
          </a:xfrm>
          <a:prstGeom prst="rect">
            <a:avLst/>
          </a:prstGeom>
          <a:solidFill>
            <a:schemeClr val="accent6">
              <a:lumMod val="75000"/>
              <a:alpha val="74901"/>
            </a:schemeClr>
          </a:solidFill>
          <a:ln w="3175" cap="rnd">
            <a:solidFill>
              <a:srgbClr val="339966"/>
            </a:solidFill>
            <a:prstDash val="sysDot"/>
            <a:miter lim="800000"/>
            <a:headEnd/>
            <a:tailEnd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372140" y="2488019"/>
            <a:ext cx="2362200" cy="1143000"/>
          </a:xfrm>
          <a:prstGeom prst="rect">
            <a:avLst/>
          </a:prstGeom>
          <a:solidFill>
            <a:schemeClr val="accent1">
              <a:lumMod val="50000"/>
              <a:alpha val="74901"/>
            </a:schemeClr>
          </a:solidFill>
          <a:ln w="3175" cap="rnd">
            <a:noFill/>
            <a:prstDash val="sysDot"/>
            <a:miter lim="800000"/>
            <a:headEnd/>
            <a:tailEnd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304800" y="4548963"/>
            <a:ext cx="2438400" cy="1111988"/>
          </a:xfrm>
          <a:prstGeom prst="rect">
            <a:avLst/>
          </a:prstGeom>
          <a:solidFill>
            <a:schemeClr val="accent1">
              <a:lumMod val="75000"/>
              <a:alpha val="75000"/>
            </a:schemeClr>
          </a:solidFill>
          <a:ln w="3175" cap="rnd">
            <a:solidFill>
              <a:srgbClr val="0000FF"/>
            </a:solidFill>
            <a:prstDash val="sysDot"/>
            <a:miter lim="800000"/>
            <a:headEnd/>
            <a:tailEnd/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3540642" y="4551565"/>
            <a:ext cx="2362200" cy="1109386"/>
          </a:xfrm>
          <a:prstGeom prst="rect">
            <a:avLst/>
          </a:prstGeom>
          <a:solidFill>
            <a:schemeClr val="accent1">
              <a:lumMod val="75000"/>
              <a:alpha val="75000"/>
            </a:schemeClr>
          </a:solidFill>
          <a:ln w="3175" cap="rnd">
            <a:solidFill>
              <a:srgbClr val="0000FF"/>
            </a:solidFill>
            <a:prstDash val="sysDot"/>
            <a:miter lim="800000"/>
            <a:headEnd/>
            <a:tailEnd/>
          </a:ln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2295" name="Rectangle 7"/>
          <p:cNvSpPr>
            <a:spLocks noChangeArrowheads="1"/>
          </p:cNvSpPr>
          <p:nvPr/>
        </p:nvSpPr>
        <p:spPr bwMode="auto">
          <a:xfrm>
            <a:off x="6466367" y="4517951"/>
            <a:ext cx="2362200" cy="1143000"/>
          </a:xfrm>
          <a:prstGeom prst="rect">
            <a:avLst/>
          </a:prstGeom>
          <a:solidFill>
            <a:schemeClr val="accent1">
              <a:lumMod val="75000"/>
              <a:alpha val="75000"/>
            </a:schemeClr>
          </a:solidFill>
          <a:ln w="3175" cap="rnd">
            <a:solidFill>
              <a:srgbClr val="0000FF"/>
            </a:solidFill>
            <a:prstDash val="sysDot"/>
            <a:miter lim="800000"/>
            <a:headEnd/>
            <a:tailEnd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2296" name="Rectangle 8"/>
          <p:cNvSpPr>
            <a:spLocks noChangeArrowheads="1"/>
          </p:cNvSpPr>
          <p:nvPr/>
        </p:nvSpPr>
        <p:spPr bwMode="auto">
          <a:xfrm>
            <a:off x="6466367" y="457200"/>
            <a:ext cx="2209800" cy="1143000"/>
          </a:xfrm>
          <a:prstGeom prst="rect">
            <a:avLst/>
          </a:prstGeom>
          <a:solidFill>
            <a:schemeClr val="accent1">
              <a:lumMod val="60000"/>
              <a:lumOff val="40000"/>
              <a:alpha val="75000"/>
            </a:schemeClr>
          </a:solidFill>
          <a:ln w="3175" cap="rnd">
            <a:solidFill>
              <a:srgbClr val="339966"/>
            </a:solidFill>
            <a:prstDash val="sysDot"/>
            <a:miter lim="800000"/>
            <a:headEnd/>
            <a:tailEnd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2297" name="Text Box 9"/>
          <p:cNvSpPr txBox="1">
            <a:spLocks noChangeArrowheads="1"/>
          </p:cNvSpPr>
          <p:nvPr/>
        </p:nvSpPr>
        <p:spPr bwMode="auto">
          <a:xfrm>
            <a:off x="802758" y="800100"/>
            <a:ext cx="1676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latin typeface="Cambria" pitchFamily="18" charset="0"/>
              </a:rPr>
              <a:t>Scorecard</a:t>
            </a:r>
          </a:p>
        </p:txBody>
      </p:sp>
      <p:sp>
        <p:nvSpPr>
          <p:cNvPr id="12298" name="Text Box 10"/>
          <p:cNvSpPr txBox="1">
            <a:spLocks noChangeArrowheads="1"/>
          </p:cNvSpPr>
          <p:nvPr/>
        </p:nvSpPr>
        <p:spPr bwMode="auto">
          <a:xfrm>
            <a:off x="533400" y="2846000"/>
            <a:ext cx="2057400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200" b="1" dirty="0">
                <a:latin typeface="Cambria" pitchFamily="18" charset="0"/>
              </a:rPr>
              <a:t>Stress Testing</a:t>
            </a:r>
          </a:p>
        </p:txBody>
      </p:sp>
      <p:sp>
        <p:nvSpPr>
          <p:cNvPr id="12299" name="Text Box 11"/>
          <p:cNvSpPr txBox="1">
            <a:spLocks noChangeArrowheads="1"/>
          </p:cNvSpPr>
          <p:nvPr/>
        </p:nvSpPr>
        <p:spPr bwMode="auto">
          <a:xfrm>
            <a:off x="457200" y="4953000"/>
            <a:ext cx="2209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 b="1" dirty="0">
                <a:latin typeface="Cambria" pitchFamily="18" charset="0"/>
              </a:rPr>
              <a:t>Economic</a:t>
            </a:r>
            <a:r>
              <a:rPr lang="en-US" sz="2000" dirty="0">
                <a:latin typeface="Cambria" pitchFamily="18" charset="0"/>
              </a:rPr>
              <a:t> </a:t>
            </a:r>
            <a:r>
              <a:rPr lang="en-US" sz="2000" b="1" dirty="0">
                <a:latin typeface="Cambria" pitchFamily="18" charset="0"/>
              </a:rPr>
              <a:t>Capital</a:t>
            </a:r>
          </a:p>
        </p:txBody>
      </p:sp>
      <p:sp>
        <p:nvSpPr>
          <p:cNvPr id="12300" name="Text Box 12"/>
          <p:cNvSpPr txBox="1">
            <a:spLocks noChangeArrowheads="1"/>
          </p:cNvSpPr>
          <p:nvPr/>
        </p:nvSpPr>
        <p:spPr bwMode="auto">
          <a:xfrm>
            <a:off x="3665574" y="4906944"/>
            <a:ext cx="2209800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200" b="1" dirty="0">
                <a:latin typeface="Cambria" pitchFamily="18" charset="0"/>
              </a:rPr>
              <a:t>Profitability</a:t>
            </a:r>
          </a:p>
        </p:txBody>
      </p:sp>
      <p:sp>
        <p:nvSpPr>
          <p:cNvPr id="12301" name="Text Box 13"/>
          <p:cNvSpPr txBox="1">
            <a:spLocks noChangeArrowheads="1"/>
          </p:cNvSpPr>
          <p:nvPr/>
        </p:nvSpPr>
        <p:spPr bwMode="auto">
          <a:xfrm>
            <a:off x="6500922" y="4875932"/>
            <a:ext cx="23622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 b="1" dirty="0">
                <a:latin typeface="Cambria" pitchFamily="18" charset="0"/>
              </a:rPr>
              <a:t>Planning Process</a:t>
            </a:r>
          </a:p>
        </p:txBody>
      </p:sp>
      <p:sp>
        <p:nvSpPr>
          <p:cNvPr id="12302" name="Text Box 14"/>
          <p:cNvSpPr txBox="1">
            <a:spLocks noChangeArrowheads="1"/>
          </p:cNvSpPr>
          <p:nvPr/>
        </p:nvSpPr>
        <p:spPr bwMode="auto">
          <a:xfrm>
            <a:off x="6733067" y="800100"/>
            <a:ext cx="1676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b="1" dirty="0">
                <a:latin typeface="Cambria" pitchFamily="18" charset="0"/>
              </a:rPr>
              <a:t>ALM</a:t>
            </a:r>
          </a:p>
        </p:txBody>
      </p:sp>
      <p:sp>
        <p:nvSpPr>
          <p:cNvPr id="12303" name="Line 15"/>
          <p:cNvSpPr>
            <a:spLocks noChangeShapeType="1"/>
          </p:cNvSpPr>
          <p:nvPr/>
        </p:nvSpPr>
        <p:spPr bwMode="auto">
          <a:xfrm>
            <a:off x="1524000" y="1828800"/>
            <a:ext cx="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2304" name="Line 16"/>
          <p:cNvSpPr>
            <a:spLocks noChangeShapeType="1"/>
          </p:cNvSpPr>
          <p:nvPr/>
        </p:nvSpPr>
        <p:spPr bwMode="auto">
          <a:xfrm>
            <a:off x="1525772" y="3955312"/>
            <a:ext cx="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2305" name="Line 17"/>
          <p:cNvSpPr>
            <a:spLocks noChangeShapeType="1"/>
          </p:cNvSpPr>
          <p:nvPr/>
        </p:nvSpPr>
        <p:spPr bwMode="auto">
          <a:xfrm>
            <a:off x="2743200" y="3886200"/>
            <a:ext cx="838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2306" name="Line 18"/>
          <p:cNvSpPr>
            <a:spLocks noChangeShapeType="1"/>
          </p:cNvSpPr>
          <p:nvPr/>
        </p:nvSpPr>
        <p:spPr bwMode="auto">
          <a:xfrm flipV="1">
            <a:off x="4770474" y="4114800"/>
            <a:ext cx="0" cy="3929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2307" name="Line 19"/>
          <p:cNvSpPr>
            <a:spLocks noChangeShapeType="1"/>
          </p:cNvSpPr>
          <p:nvPr/>
        </p:nvSpPr>
        <p:spPr bwMode="auto">
          <a:xfrm>
            <a:off x="7620000" y="1703000"/>
            <a:ext cx="0" cy="2640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2308" name="Line 20"/>
          <p:cNvSpPr>
            <a:spLocks noChangeShapeType="1"/>
          </p:cNvSpPr>
          <p:nvPr/>
        </p:nvSpPr>
        <p:spPr bwMode="auto">
          <a:xfrm>
            <a:off x="2971800" y="5123065"/>
            <a:ext cx="533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2309" name="Line 22"/>
          <p:cNvSpPr>
            <a:spLocks noChangeShapeType="1"/>
          </p:cNvSpPr>
          <p:nvPr/>
        </p:nvSpPr>
        <p:spPr bwMode="auto">
          <a:xfrm>
            <a:off x="6057900" y="5150532"/>
            <a:ext cx="381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2310" name="Line 23"/>
          <p:cNvSpPr>
            <a:spLocks noChangeShapeType="1"/>
          </p:cNvSpPr>
          <p:nvPr/>
        </p:nvSpPr>
        <p:spPr bwMode="auto">
          <a:xfrm flipH="1" flipV="1">
            <a:off x="5676900" y="3993412"/>
            <a:ext cx="495300" cy="555551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2311" name="Text Box 24"/>
          <p:cNvSpPr txBox="1">
            <a:spLocks noChangeArrowheads="1"/>
          </p:cNvSpPr>
          <p:nvPr/>
        </p:nvSpPr>
        <p:spPr bwMode="auto">
          <a:xfrm>
            <a:off x="3886200" y="2388800"/>
            <a:ext cx="1676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b="1" dirty="0" smtClean="0">
                <a:latin typeface="Cambria" pitchFamily="18" charset="0"/>
              </a:rPr>
              <a:t>GOALS</a:t>
            </a:r>
            <a:endParaRPr lang="en-US" b="1" dirty="0">
              <a:latin typeface="Cambria" pitchFamily="18" charset="0"/>
            </a:endParaRPr>
          </a:p>
        </p:txBody>
      </p:sp>
      <p:pic>
        <p:nvPicPr>
          <p:cNvPr id="25" name="Picture 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5867400"/>
            <a:ext cx="24384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55CC53B-E77E-4AB4-ABD6-6B3EBB8A88AA}" type="slidenum">
              <a:rPr lang="en-US" altLang="en-US" smtClean="0"/>
              <a:pPr>
                <a:defRPr/>
              </a:pPr>
              <a:t>17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00098505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remove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4"/>
          <p:cNvSpPr>
            <a:spLocks noGrp="1"/>
          </p:cNvSpPr>
          <p:nvPr>
            <p:ph type="ctrTitle"/>
          </p:nvPr>
        </p:nvSpPr>
        <p:spPr>
          <a:xfrm>
            <a:off x="838200" y="1066800"/>
            <a:ext cx="7772400" cy="1829761"/>
          </a:xfrm>
        </p:spPr>
        <p:txBody>
          <a:bodyPr/>
          <a:lstStyle/>
          <a:p>
            <a:pPr algn="ctr"/>
            <a:r>
              <a:rPr lang="en-US" sz="4800" dirty="0" smtClean="0">
                <a:effectLst/>
                <a:latin typeface="Cambria" pitchFamily="18" charset="0"/>
              </a:rPr>
              <a:t>EXAMPLE</a:t>
            </a:r>
          </a:p>
        </p:txBody>
      </p:sp>
      <p:pic>
        <p:nvPicPr>
          <p:cNvPr id="5" name="Picture 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5867400"/>
            <a:ext cx="24384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22715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Content Placeholder 2"/>
          <p:cNvSpPr>
            <a:spLocks noGrp="1"/>
          </p:cNvSpPr>
          <p:nvPr>
            <p:ph idx="1"/>
          </p:nvPr>
        </p:nvSpPr>
        <p:spPr>
          <a:xfrm>
            <a:off x="1371600" y="1447800"/>
            <a:ext cx="6705600" cy="4419600"/>
          </a:xfrm>
        </p:spPr>
        <p:txBody>
          <a:bodyPr>
            <a:normAutofit fontScale="62500" lnSpcReduction="20000"/>
          </a:bodyPr>
          <a:lstStyle/>
          <a:p>
            <a:pPr eaLnBrk="1" hangingPunct="1">
              <a:buClr>
                <a:srgbClr val="FF0000"/>
              </a:buClr>
            </a:pPr>
            <a:r>
              <a:rPr lang="en-US" sz="3300" dirty="0" smtClean="0">
                <a:latin typeface="Cambria" pitchFamily="18" charset="0"/>
              </a:rPr>
              <a:t>Region 1</a:t>
            </a:r>
          </a:p>
          <a:p>
            <a:pPr eaLnBrk="1" hangingPunct="1">
              <a:buClr>
                <a:srgbClr val="FF0000"/>
              </a:buClr>
              <a:buFont typeface="Wingdings" pitchFamily="2" charset="2"/>
              <a:buNone/>
            </a:pPr>
            <a:endParaRPr lang="en-US" sz="3300" dirty="0" smtClean="0">
              <a:latin typeface="Cambria" pitchFamily="18" charset="0"/>
            </a:endParaRPr>
          </a:p>
          <a:p>
            <a:pPr eaLnBrk="1" hangingPunct="1">
              <a:buClr>
                <a:srgbClr val="FF0000"/>
              </a:buClr>
            </a:pPr>
            <a:r>
              <a:rPr lang="en-US" sz="3300" dirty="0" smtClean="0">
                <a:latin typeface="Cambria" pitchFamily="18" charset="0"/>
              </a:rPr>
              <a:t>Business / Commercial loans</a:t>
            </a:r>
          </a:p>
          <a:p>
            <a:pPr eaLnBrk="1" hangingPunct="1">
              <a:buClr>
                <a:srgbClr val="FF0000"/>
              </a:buClr>
              <a:buFont typeface="Wingdings" pitchFamily="2" charset="2"/>
              <a:buNone/>
            </a:pPr>
            <a:endParaRPr lang="en-US" sz="3300" dirty="0" smtClean="0">
              <a:latin typeface="Cambria" pitchFamily="18" charset="0"/>
            </a:endParaRPr>
          </a:p>
          <a:p>
            <a:pPr eaLnBrk="1" hangingPunct="1">
              <a:buClr>
                <a:srgbClr val="FF0000"/>
              </a:buClr>
            </a:pPr>
            <a:r>
              <a:rPr lang="en-US" sz="3300" dirty="0" smtClean="0">
                <a:latin typeface="Cambria" pitchFamily="18" charset="0"/>
              </a:rPr>
              <a:t>1201 customers</a:t>
            </a:r>
          </a:p>
          <a:p>
            <a:pPr marL="0" indent="0" eaLnBrk="1" hangingPunct="1">
              <a:buClr>
                <a:srgbClr val="FF0000"/>
              </a:buClr>
              <a:buNone/>
            </a:pPr>
            <a:endParaRPr lang="en-US" sz="3300" dirty="0" smtClean="0">
              <a:latin typeface="Cambria" pitchFamily="18" charset="0"/>
            </a:endParaRPr>
          </a:p>
          <a:p>
            <a:pPr eaLnBrk="1" hangingPunct="1">
              <a:buClr>
                <a:srgbClr val="FF0000"/>
              </a:buClr>
            </a:pPr>
            <a:r>
              <a:rPr lang="en-US" sz="3300" dirty="0" smtClean="0">
                <a:latin typeface="Cambria" pitchFamily="18" charset="0"/>
              </a:rPr>
              <a:t>Total outstanding balance of $750MM</a:t>
            </a:r>
          </a:p>
          <a:p>
            <a:pPr eaLnBrk="1" hangingPunct="1">
              <a:buClr>
                <a:srgbClr val="FF0000"/>
              </a:buClr>
              <a:buFont typeface="Wingdings" pitchFamily="2" charset="2"/>
              <a:buNone/>
            </a:pPr>
            <a:endParaRPr lang="en-US" sz="3300" dirty="0" smtClean="0">
              <a:latin typeface="Cambria" pitchFamily="18" charset="0"/>
            </a:endParaRPr>
          </a:p>
          <a:p>
            <a:pPr eaLnBrk="1" hangingPunct="1">
              <a:buClr>
                <a:srgbClr val="FF0000"/>
              </a:buClr>
            </a:pPr>
            <a:r>
              <a:rPr lang="en-US" sz="3300" dirty="0" smtClean="0">
                <a:latin typeface="Cambria" pitchFamily="18" charset="0"/>
              </a:rPr>
              <a:t>Average customer balance of $630K</a:t>
            </a:r>
          </a:p>
          <a:p>
            <a:pPr eaLnBrk="1" hangingPunct="1">
              <a:buClr>
                <a:srgbClr val="FF0000"/>
              </a:buClr>
              <a:buFont typeface="Wingdings" pitchFamily="2" charset="2"/>
              <a:buNone/>
            </a:pPr>
            <a:endParaRPr lang="en-US" sz="3300" dirty="0" smtClean="0">
              <a:latin typeface="Cambria" pitchFamily="18" charset="0"/>
            </a:endParaRPr>
          </a:p>
          <a:p>
            <a:pPr eaLnBrk="1" hangingPunct="1">
              <a:buClr>
                <a:srgbClr val="FF0000"/>
              </a:buClr>
            </a:pPr>
            <a:r>
              <a:rPr lang="en-US" sz="3300" dirty="0" smtClean="0">
                <a:latin typeface="Cambria" pitchFamily="18" charset="0"/>
              </a:rPr>
              <a:t>Largest customer balance of $28MM</a:t>
            </a:r>
          </a:p>
          <a:p>
            <a:pPr eaLnBrk="1" hangingPunct="1">
              <a:buClr>
                <a:srgbClr val="FF0000"/>
              </a:buClr>
              <a:buFont typeface="Wingdings" pitchFamily="2" charset="2"/>
              <a:buNone/>
            </a:pPr>
            <a:endParaRPr lang="en-US" sz="3300" dirty="0" smtClean="0">
              <a:latin typeface="Cambria" pitchFamily="18" charset="0"/>
            </a:endParaRPr>
          </a:p>
          <a:p>
            <a:pPr eaLnBrk="1" hangingPunct="1">
              <a:buClr>
                <a:srgbClr val="FF0000"/>
              </a:buClr>
            </a:pPr>
            <a:r>
              <a:rPr lang="en-US" sz="3300" dirty="0" smtClean="0">
                <a:latin typeface="Cambria" pitchFamily="18" charset="0"/>
              </a:rPr>
              <a:t>Target hurdle rate 10%</a:t>
            </a:r>
          </a:p>
          <a:p>
            <a:pPr>
              <a:buFont typeface="Wingdings" pitchFamily="2" charset="2"/>
              <a:buNone/>
            </a:pPr>
            <a:endParaRPr lang="en-US" sz="2400" dirty="0" smtClean="0">
              <a:latin typeface="Cambria" pitchFamily="18" charset="0"/>
            </a:endParaRPr>
          </a:p>
        </p:txBody>
      </p:sp>
      <p:sp>
        <p:nvSpPr>
          <p:cNvPr id="26626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effectLst/>
                <a:latin typeface="Cambria" panose="02040503050406030204" pitchFamily="18" charset="0"/>
              </a:rPr>
              <a:t>Example of the process:</a:t>
            </a:r>
          </a:p>
        </p:txBody>
      </p:sp>
      <p:pic>
        <p:nvPicPr>
          <p:cNvPr id="5" name="Picture 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5867400"/>
            <a:ext cx="24384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E2490A9-5099-4CE6-A15A-3CE724F7CB02}" type="slidenum">
              <a:rPr lang="en-US" altLang="en-US" smtClean="0"/>
              <a:pPr>
                <a:defRPr/>
              </a:pPr>
              <a:t>19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61206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Outline for Discussion:</a:t>
            </a:r>
            <a:endParaRPr lang="en-US" sz="2400" dirty="0"/>
          </a:p>
        </p:txBody>
      </p:sp>
      <p:pic>
        <p:nvPicPr>
          <p:cNvPr id="7" name="Picture 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5867400"/>
            <a:ext cx="24384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E2490A9-5099-4CE6-A15A-3CE724F7CB02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914400" y="1447800"/>
            <a:ext cx="8229600" cy="3810000"/>
          </a:xfrm>
        </p:spPr>
        <p:txBody>
          <a:bodyPr>
            <a:noAutofit/>
          </a:bodyPr>
          <a:lstStyle/>
          <a:p>
            <a:pPr>
              <a:buClr>
                <a:srgbClr val="FF0000"/>
              </a:buClr>
            </a:pPr>
            <a:r>
              <a:rPr lang="en-US" sz="2000" dirty="0" smtClean="0">
                <a:latin typeface="Cambria" panose="02040503050406030204" pitchFamily="18" charset="0"/>
              </a:rPr>
              <a:t>A little Background</a:t>
            </a:r>
          </a:p>
          <a:p>
            <a:pPr>
              <a:buClr>
                <a:srgbClr val="FF0000"/>
              </a:buClr>
            </a:pPr>
            <a:endParaRPr lang="en-US" sz="2000" dirty="0" smtClean="0">
              <a:latin typeface="Cambria" panose="02040503050406030204" pitchFamily="18" charset="0"/>
            </a:endParaRPr>
          </a:p>
          <a:p>
            <a:pPr>
              <a:buClr>
                <a:srgbClr val="FF0000"/>
              </a:buClr>
            </a:pPr>
            <a:r>
              <a:rPr lang="en-US" sz="2000" dirty="0" smtClean="0">
                <a:latin typeface="Cambria" panose="02040503050406030204" pitchFamily="18" charset="0"/>
              </a:rPr>
              <a:t>Some of the Problems</a:t>
            </a:r>
          </a:p>
          <a:p>
            <a:pPr>
              <a:buClr>
                <a:srgbClr val="FF0000"/>
              </a:buClr>
            </a:pPr>
            <a:endParaRPr lang="en-US" sz="2000" dirty="0" smtClean="0">
              <a:latin typeface="Cambria" panose="02040503050406030204" pitchFamily="18" charset="0"/>
            </a:endParaRPr>
          </a:p>
          <a:p>
            <a:pPr>
              <a:buClr>
                <a:srgbClr val="FF0000"/>
              </a:buClr>
            </a:pPr>
            <a:r>
              <a:rPr lang="en-US" sz="2000" dirty="0" smtClean="0">
                <a:latin typeface="Cambria" panose="02040503050406030204" pitchFamily="18" charset="0"/>
              </a:rPr>
              <a:t>Integration Vision</a:t>
            </a:r>
          </a:p>
          <a:p>
            <a:pPr>
              <a:buClr>
                <a:srgbClr val="FF0000"/>
              </a:buClr>
            </a:pPr>
            <a:endParaRPr lang="en-US" sz="2000" dirty="0" smtClean="0">
              <a:latin typeface="Cambria" panose="02040503050406030204" pitchFamily="18" charset="0"/>
            </a:endParaRPr>
          </a:p>
          <a:p>
            <a:pPr>
              <a:buClr>
                <a:srgbClr val="FF0000"/>
              </a:buClr>
            </a:pPr>
            <a:r>
              <a:rPr lang="en-US" sz="2000" dirty="0" smtClean="0">
                <a:latin typeface="Cambria" panose="02040503050406030204" pitchFamily="18" charset="0"/>
              </a:rPr>
              <a:t>Example of Completed Analysis</a:t>
            </a:r>
          </a:p>
          <a:p>
            <a:pPr>
              <a:buClr>
                <a:srgbClr val="FF0000"/>
              </a:buClr>
            </a:pPr>
            <a:endParaRPr lang="en-US" sz="2000" dirty="0" smtClean="0">
              <a:latin typeface="Cambria" panose="02040503050406030204" pitchFamily="18" charset="0"/>
            </a:endParaRPr>
          </a:p>
          <a:p>
            <a:pPr>
              <a:buClr>
                <a:srgbClr val="FF0000"/>
              </a:buClr>
            </a:pPr>
            <a:r>
              <a:rPr lang="en-US" sz="2000" dirty="0" smtClean="0">
                <a:latin typeface="Cambria" panose="02040503050406030204" pitchFamily="18" charset="0"/>
              </a:rPr>
              <a:t>Conclusion</a:t>
            </a:r>
          </a:p>
          <a:p>
            <a:pPr>
              <a:buClr>
                <a:srgbClr val="FF0000"/>
              </a:buClr>
            </a:pPr>
            <a:endParaRPr lang="en-US" sz="2000" dirty="0" smtClean="0">
              <a:latin typeface="Cambria" panose="02040503050406030204" pitchFamily="18" charset="0"/>
            </a:endParaRPr>
          </a:p>
          <a:p>
            <a:pPr>
              <a:buClr>
                <a:srgbClr val="FF0000"/>
              </a:buClr>
            </a:pPr>
            <a:r>
              <a:rPr lang="en-US" sz="2000" dirty="0" smtClean="0">
                <a:latin typeface="Cambria" panose="02040503050406030204" pitchFamily="18" charset="0"/>
              </a:rPr>
              <a:t>Questions?</a:t>
            </a:r>
            <a:endParaRPr lang="en-US" sz="2000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2950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133600"/>
            <a:ext cx="5410200" cy="35620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1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7440" y="914401"/>
            <a:ext cx="6875519" cy="4648199"/>
          </a:xfrm>
          <a:noFill/>
        </p:spPr>
      </p:pic>
      <p:sp>
        <p:nvSpPr>
          <p:cNvPr id="2765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76200"/>
            <a:ext cx="7620000" cy="838200"/>
          </a:xfrm>
        </p:spPr>
        <p:txBody>
          <a:bodyPr>
            <a:normAutofit/>
          </a:bodyPr>
          <a:lstStyle/>
          <a:p>
            <a:r>
              <a:rPr lang="en-US" sz="2100" dirty="0" smtClean="0">
                <a:effectLst/>
                <a:latin typeface="Cambria" pitchFamily="18" charset="0"/>
              </a:rPr>
              <a:t>Commercial and Industrial segment has a Risk-Adjusted Return on Capital (RAROC) of 20.7%</a:t>
            </a:r>
          </a:p>
        </p:txBody>
      </p:sp>
      <p:sp>
        <p:nvSpPr>
          <p:cNvPr id="27653" name="Text Box 7"/>
          <p:cNvSpPr txBox="1">
            <a:spLocks noChangeArrowheads="1"/>
          </p:cNvSpPr>
          <p:nvPr/>
        </p:nvSpPr>
        <p:spPr bwMode="auto">
          <a:xfrm>
            <a:off x="6553200" y="1905000"/>
            <a:ext cx="2590800" cy="3525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buClr>
                <a:srgbClr val="FF0000"/>
              </a:buClr>
              <a:buFont typeface="Wingdings" pitchFamily="2" charset="2"/>
              <a:buChar char="§"/>
            </a:pPr>
            <a:r>
              <a:rPr lang="en-US" sz="1800" dirty="0" smtClean="0">
                <a:solidFill>
                  <a:srgbClr val="003366"/>
                </a:solidFill>
                <a:latin typeface="Cambria" pitchFamily="18" charset="0"/>
              </a:rPr>
              <a:t> Customers </a:t>
            </a:r>
            <a:r>
              <a:rPr lang="en-US" sz="1800" dirty="0">
                <a:solidFill>
                  <a:srgbClr val="003366"/>
                </a:solidFill>
                <a:latin typeface="Cambria" pitchFamily="18" charset="0"/>
              </a:rPr>
              <a:t>in (A) are highly profitable and provide good margins on their loans</a:t>
            </a:r>
          </a:p>
          <a:p>
            <a:pPr>
              <a:buClr>
                <a:srgbClr val="FF0000"/>
              </a:buClr>
              <a:buFont typeface="Wingdings" pitchFamily="2" charset="2"/>
              <a:buChar char="§"/>
            </a:pPr>
            <a:r>
              <a:rPr lang="en-US" sz="1800" dirty="0" smtClean="0">
                <a:solidFill>
                  <a:srgbClr val="003366"/>
                </a:solidFill>
                <a:latin typeface="Cambria" pitchFamily="18" charset="0"/>
              </a:rPr>
              <a:t> Customers </a:t>
            </a:r>
            <a:r>
              <a:rPr lang="en-US" sz="1800" dirty="0">
                <a:solidFill>
                  <a:srgbClr val="003366"/>
                </a:solidFill>
                <a:latin typeface="Cambria" pitchFamily="18" charset="0"/>
              </a:rPr>
              <a:t>in (B) give minimal economic profit but add to loan volume</a:t>
            </a:r>
          </a:p>
          <a:p>
            <a:pPr>
              <a:buClr>
                <a:srgbClr val="FF0000"/>
              </a:buClr>
              <a:buFont typeface="Wingdings" pitchFamily="2" charset="2"/>
              <a:buChar char="§"/>
            </a:pPr>
            <a:r>
              <a:rPr lang="en-US" sz="1800" dirty="0" smtClean="0">
                <a:solidFill>
                  <a:srgbClr val="003366"/>
                </a:solidFill>
                <a:latin typeface="Cambria" pitchFamily="18" charset="0"/>
              </a:rPr>
              <a:t> Customers </a:t>
            </a:r>
            <a:r>
              <a:rPr lang="en-US" sz="1800" dirty="0">
                <a:solidFill>
                  <a:srgbClr val="003366"/>
                </a:solidFill>
                <a:latin typeface="Cambria" pitchFamily="18" charset="0"/>
              </a:rPr>
              <a:t>in (C) are destroying value and should be </a:t>
            </a:r>
            <a:r>
              <a:rPr lang="en-US" sz="1800" dirty="0" smtClean="0">
                <a:solidFill>
                  <a:srgbClr val="003366"/>
                </a:solidFill>
                <a:latin typeface="Cambria" pitchFamily="18" charset="0"/>
              </a:rPr>
              <a:t>re-priced </a:t>
            </a:r>
            <a:r>
              <a:rPr lang="en-US" sz="1800" dirty="0">
                <a:solidFill>
                  <a:srgbClr val="003366"/>
                </a:solidFill>
                <a:latin typeface="Cambria" pitchFamily="18" charset="0"/>
              </a:rPr>
              <a:t>or avoided</a:t>
            </a:r>
          </a:p>
          <a:p>
            <a:pPr>
              <a:spcBef>
                <a:spcPct val="50000"/>
              </a:spcBef>
            </a:pPr>
            <a:endParaRPr lang="en-US" sz="1800" dirty="0">
              <a:solidFill>
                <a:srgbClr val="000000"/>
              </a:solidFill>
              <a:latin typeface="Cambria" pitchFamily="18" charset="0"/>
            </a:endParaRPr>
          </a:p>
        </p:txBody>
      </p:sp>
      <p:pic>
        <p:nvPicPr>
          <p:cNvPr id="7" name="Picture 1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5867400"/>
            <a:ext cx="24384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E2490A9-5099-4CE6-A15A-3CE724F7CB02}" type="slidenum">
              <a:rPr lang="en-US" altLang="en-US" smtClean="0"/>
              <a:pPr>
                <a:defRPr/>
              </a:pPr>
              <a:t>20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90214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6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6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6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76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76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76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64243"/>
            <a:ext cx="8229600" cy="1143000"/>
          </a:xfrm>
        </p:spPr>
        <p:txBody>
          <a:bodyPr>
            <a:noAutofit/>
          </a:bodyPr>
          <a:lstStyle/>
          <a:p>
            <a:r>
              <a:rPr lang="en-US" sz="2400" dirty="0">
                <a:effectLst/>
                <a:latin typeface="Cambria" pitchFamily="18" charset="0"/>
              </a:rPr>
              <a:t>RAROC as a standard unit on the customer level to measure profitability</a:t>
            </a:r>
            <a:endParaRPr lang="en-US" sz="2400" dirty="0">
              <a:effectLst/>
            </a:endParaRPr>
          </a:p>
        </p:txBody>
      </p:sp>
      <p:sp>
        <p:nvSpPr>
          <p:cNvPr id="9" name="Rectangle 24"/>
          <p:cNvSpPr>
            <a:spLocks noChangeArrowheads="1"/>
          </p:cNvSpPr>
          <p:nvPr/>
        </p:nvSpPr>
        <p:spPr bwMode="auto">
          <a:xfrm>
            <a:off x="1688097" y="5294665"/>
            <a:ext cx="7331001" cy="73533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de-CH">
              <a:solidFill>
                <a:srgbClr val="000000"/>
              </a:solidFill>
              <a:latin typeface="+mj-lt"/>
              <a:cs typeface="Arial" pitchFamily="34" charset="0"/>
            </a:endParaRPr>
          </a:p>
        </p:txBody>
      </p:sp>
      <p:grpSp>
        <p:nvGrpSpPr>
          <p:cNvPr id="11" name="Group 51"/>
          <p:cNvGrpSpPr>
            <a:grpSpLocks/>
          </p:cNvGrpSpPr>
          <p:nvPr/>
        </p:nvGrpSpPr>
        <p:grpSpPr bwMode="auto">
          <a:xfrm>
            <a:off x="457200" y="1315660"/>
            <a:ext cx="4118487" cy="3939278"/>
            <a:chOff x="691695" y="1147700"/>
            <a:chExt cx="4118487" cy="4076217"/>
          </a:xfrm>
        </p:grpSpPr>
        <p:sp>
          <p:nvSpPr>
            <p:cNvPr id="12" name="Rectangle 7"/>
            <p:cNvSpPr>
              <a:spLocks noChangeArrowheads="1"/>
            </p:cNvSpPr>
            <p:nvPr/>
          </p:nvSpPr>
          <p:spPr bwMode="auto">
            <a:xfrm>
              <a:off x="852218" y="4127976"/>
              <a:ext cx="1828800" cy="274320"/>
            </a:xfrm>
            <a:prstGeom prst="rect">
              <a:avLst/>
            </a:prstGeom>
            <a:solidFill>
              <a:srgbClr val="CC3300"/>
            </a:solidFill>
            <a:ln w="9525" algn="ctr">
              <a:noFill/>
              <a:miter lim="800000"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587993"/>
                </a:buClr>
                <a:buFont typeface="Wingdings" pitchFamily="2" charset="2"/>
                <a:buNone/>
                <a:tabLst>
                  <a:tab pos="2239963" algn="r"/>
                  <a:tab pos="2514600" algn="l"/>
                </a:tabLst>
                <a:defRPr/>
              </a:pPr>
              <a:r>
                <a:rPr lang="en-US" sz="1400" b="1" dirty="0">
                  <a:solidFill>
                    <a:srgbClr val="FFFFFF"/>
                  </a:solidFill>
                  <a:latin typeface="+mj-lt"/>
                  <a:cs typeface="Arial" pitchFamily="34" charset="0"/>
                </a:rPr>
                <a:t>Cost of Capital </a:t>
              </a:r>
            </a:p>
          </p:txBody>
        </p:sp>
        <p:sp>
          <p:nvSpPr>
            <p:cNvPr id="13" name="Rectangle 8"/>
            <p:cNvSpPr>
              <a:spLocks noChangeArrowheads="1"/>
            </p:cNvSpPr>
            <p:nvPr/>
          </p:nvSpPr>
          <p:spPr bwMode="auto">
            <a:xfrm>
              <a:off x="852218" y="3791648"/>
              <a:ext cx="1828800" cy="274320"/>
            </a:xfrm>
            <a:prstGeom prst="rect">
              <a:avLst/>
            </a:prstGeom>
            <a:solidFill>
              <a:srgbClr val="800000"/>
            </a:solidFill>
            <a:ln w="9525" algn="ctr">
              <a:noFill/>
              <a:miter lim="800000"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587993"/>
                </a:buClr>
                <a:buFont typeface="Wingdings" pitchFamily="2" charset="2"/>
                <a:buNone/>
                <a:tabLst>
                  <a:tab pos="2514600" algn="l"/>
                  <a:tab pos="2606675" algn="l"/>
                  <a:tab pos="2960688" algn="r"/>
                </a:tabLst>
                <a:defRPr/>
              </a:pPr>
              <a:r>
                <a:rPr lang="en-US" sz="1400" b="1" dirty="0">
                  <a:solidFill>
                    <a:srgbClr val="FFFFFF"/>
                  </a:solidFill>
                  <a:latin typeface="+mj-lt"/>
                  <a:cs typeface="Arial" pitchFamily="34" charset="0"/>
                </a:rPr>
                <a:t>Operational Costs</a:t>
              </a:r>
            </a:p>
          </p:txBody>
        </p:sp>
        <p:grpSp>
          <p:nvGrpSpPr>
            <p:cNvPr id="14" name="AutoShape 12"/>
            <p:cNvGrpSpPr>
              <a:grpSpLocks/>
            </p:cNvGrpSpPr>
            <p:nvPr/>
          </p:nvGrpSpPr>
          <p:grpSpPr bwMode="auto">
            <a:xfrm>
              <a:off x="2837745" y="4110190"/>
              <a:ext cx="213360" cy="304783"/>
              <a:chOff x="2761488" y="4023360"/>
              <a:chExt cx="213360" cy="304800"/>
            </a:xfrm>
          </p:grpSpPr>
          <p:pic>
            <p:nvPicPr>
              <p:cNvPr id="42" name="AutoShape 12"/>
              <p:cNvPicPr>
                <a:picLocks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761488" y="4023360"/>
                <a:ext cx="213360" cy="3048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43" name="Text Box 43"/>
              <p:cNvSpPr txBox="1">
                <a:spLocks noChangeArrowheads="1"/>
              </p:cNvSpPr>
              <p:nvPr/>
            </p:nvSpPr>
            <p:spPr bwMode="auto">
              <a:xfrm rot="-5400000">
                <a:off x="2849230" y="4132595"/>
                <a:ext cx="137167" cy="914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eaVert"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endParaRPr lang="de-CH">
                  <a:solidFill>
                    <a:srgbClr val="000000"/>
                  </a:solidFill>
                  <a:cs typeface="Arial" pitchFamily="34" charset="0"/>
                </a:endParaRPr>
              </a:p>
            </p:txBody>
          </p:sp>
        </p:grpSp>
        <p:sp>
          <p:nvSpPr>
            <p:cNvPr id="15" name="Line 13"/>
            <p:cNvSpPr>
              <a:spLocks noChangeShapeType="1"/>
            </p:cNvSpPr>
            <p:nvPr/>
          </p:nvSpPr>
          <p:spPr bwMode="auto">
            <a:xfrm>
              <a:off x="695382" y="2534843"/>
              <a:ext cx="4114800" cy="0"/>
            </a:xfrm>
            <a:prstGeom prst="line">
              <a:avLst/>
            </a:prstGeom>
            <a:noFill/>
            <a:ln w="28575">
              <a:solidFill>
                <a:srgbClr val="333333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CH">
                <a:latin typeface="+mj-lt"/>
                <a:cs typeface="Arial" pitchFamily="34" charset="0"/>
              </a:endParaRPr>
            </a:p>
          </p:txBody>
        </p:sp>
        <p:sp>
          <p:nvSpPr>
            <p:cNvPr id="16" name="Line 16"/>
            <p:cNvSpPr>
              <a:spLocks noChangeShapeType="1"/>
            </p:cNvSpPr>
            <p:nvPr/>
          </p:nvSpPr>
          <p:spPr bwMode="auto">
            <a:xfrm>
              <a:off x="695382" y="4831827"/>
              <a:ext cx="4114800" cy="0"/>
            </a:xfrm>
            <a:prstGeom prst="line">
              <a:avLst/>
            </a:prstGeom>
            <a:noFill/>
            <a:ln w="28575">
              <a:solidFill>
                <a:srgbClr val="333333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CH">
                <a:latin typeface="+mj-lt"/>
                <a:cs typeface="Arial" pitchFamily="34" charset="0"/>
              </a:endParaRPr>
            </a:p>
          </p:txBody>
        </p:sp>
        <p:sp>
          <p:nvSpPr>
            <p:cNvPr id="17" name="Rectangle 17"/>
            <p:cNvSpPr>
              <a:spLocks noChangeArrowheads="1"/>
            </p:cNvSpPr>
            <p:nvPr/>
          </p:nvSpPr>
          <p:spPr bwMode="auto">
            <a:xfrm>
              <a:off x="852218" y="4949597"/>
              <a:ext cx="1828800" cy="274320"/>
            </a:xfrm>
            <a:prstGeom prst="rect">
              <a:avLst/>
            </a:prstGeom>
            <a:solidFill>
              <a:srgbClr val="00B050"/>
            </a:solidFill>
            <a:ln w="9525" algn="ctr">
              <a:noFill/>
              <a:miter lim="800000"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587993"/>
                </a:buClr>
                <a:buFont typeface="Wingdings" pitchFamily="2" charset="2"/>
                <a:buNone/>
                <a:tabLst>
                  <a:tab pos="2332038" algn="l"/>
                  <a:tab pos="2514600" algn="l"/>
                  <a:tab pos="2778125" algn="l"/>
                </a:tabLst>
                <a:defRPr/>
              </a:pPr>
              <a:r>
                <a:rPr lang="en-US" sz="1400" b="1" dirty="0">
                  <a:solidFill>
                    <a:srgbClr val="FFFFFF"/>
                  </a:solidFill>
                  <a:latin typeface="+mj-lt"/>
                  <a:cs typeface="Arial" pitchFamily="34" charset="0"/>
                </a:rPr>
                <a:t>Economic Profit *</a:t>
              </a:r>
            </a:p>
          </p:txBody>
        </p:sp>
        <p:sp>
          <p:nvSpPr>
            <p:cNvPr id="18" name="Rectangle 18"/>
            <p:cNvSpPr>
              <a:spLocks noChangeArrowheads="1"/>
            </p:cNvSpPr>
            <p:nvPr/>
          </p:nvSpPr>
          <p:spPr bwMode="auto">
            <a:xfrm>
              <a:off x="3228604" y="1166495"/>
              <a:ext cx="1483105" cy="1280160"/>
            </a:xfrm>
            <a:prstGeom prst="rect">
              <a:avLst/>
            </a:prstGeom>
            <a:solidFill>
              <a:srgbClr val="003366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lIns="90000" tIns="46800" rIns="90000" bIns="46800" anchor="ctr"/>
            <a:lstStyle/>
            <a:p>
              <a:pPr>
                <a:defRPr/>
              </a:pPr>
              <a:r>
                <a:rPr lang="en-GB" sz="1600" b="1" dirty="0">
                  <a:solidFill>
                    <a:srgbClr val="FFFFFF"/>
                  </a:solidFill>
                  <a:latin typeface="+mj-lt"/>
                  <a:cs typeface="Arial" pitchFamily="34" charset="0"/>
                </a:rPr>
                <a:t>Funds Transfer Pricing</a:t>
              </a:r>
            </a:p>
          </p:txBody>
        </p:sp>
        <p:sp>
          <p:nvSpPr>
            <p:cNvPr id="19" name="Rectangle 20"/>
            <p:cNvSpPr>
              <a:spLocks noChangeArrowheads="1"/>
            </p:cNvSpPr>
            <p:nvPr/>
          </p:nvSpPr>
          <p:spPr bwMode="auto">
            <a:xfrm>
              <a:off x="3227435" y="4127976"/>
              <a:ext cx="1485442" cy="274320"/>
            </a:xfrm>
            <a:prstGeom prst="rect">
              <a:avLst/>
            </a:prstGeom>
            <a:solidFill>
              <a:srgbClr val="CC3300"/>
            </a:solidFill>
            <a:ln w="9525" algn="ctr">
              <a:noFill/>
              <a:miter lim="800000"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587993"/>
                </a:buClr>
                <a:buFont typeface="Wingdings" pitchFamily="2" charset="2"/>
                <a:buNone/>
                <a:tabLst>
                  <a:tab pos="2868613" algn="r"/>
                </a:tabLst>
                <a:defRPr/>
              </a:pPr>
              <a:r>
                <a:rPr lang="en-GB" sz="1200" b="1" dirty="0">
                  <a:solidFill>
                    <a:srgbClr val="FFFFFF"/>
                  </a:solidFill>
                  <a:cs typeface="Arial" pitchFamily="34" charset="0"/>
                </a:rPr>
                <a:t>Economic Capital</a:t>
              </a:r>
            </a:p>
          </p:txBody>
        </p:sp>
        <p:grpSp>
          <p:nvGrpSpPr>
            <p:cNvPr id="20" name="AutoShape 21"/>
            <p:cNvGrpSpPr>
              <a:grpSpLocks/>
            </p:cNvGrpSpPr>
            <p:nvPr/>
          </p:nvGrpSpPr>
          <p:grpSpPr bwMode="auto">
            <a:xfrm>
              <a:off x="2837745" y="3774928"/>
              <a:ext cx="213360" cy="304783"/>
              <a:chOff x="2761488" y="3688080"/>
              <a:chExt cx="213360" cy="304800"/>
            </a:xfrm>
          </p:grpSpPr>
          <p:pic>
            <p:nvPicPr>
              <p:cNvPr id="40" name="AutoShape 21"/>
              <p:cNvPicPr>
                <a:picLocks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761488" y="3688080"/>
                <a:ext cx="213360" cy="3048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41" name="Text Box 57"/>
              <p:cNvSpPr txBox="1">
                <a:spLocks noChangeArrowheads="1"/>
              </p:cNvSpPr>
              <p:nvPr/>
            </p:nvSpPr>
            <p:spPr bwMode="auto">
              <a:xfrm rot="-5400000">
                <a:off x="2849230" y="3796248"/>
                <a:ext cx="137167" cy="914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10800000"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endParaRPr lang="de-CH">
                  <a:solidFill>
                    <a:srgbClr val="000000"/>
                  </a:solidFill>
                  <a:cs typeface="Arial" pitchFamily="34" charset="0"/>
                </a:endParaRPr>
              </a:p>
            </p:txBody>
          </p:sp>
        </p:grpSp>
        <p:sp>
          <p:nvSpPr>
            <p:cNvPr id="21" name="Rectangle 22"/>
            <p:cNvSpPr>
              <a:spLocks noChangeArrowheads="1"/>
            </p:cNvSpPr>
            <p:nvPr/>
          </p:nvSpPr>
          <p:spPr bwMode="auto">
            <a:xfrm>
              <a:off x="3227435" y="3791648"/>
              <a:ext cx="1485442" cy="274320"/>
            </a:xfrm>
            <a:prstGeom prst="rect">
              <a:avLst/>
            </a:prstGeom>
            <a:solidFill>
              <a:srgbClr val="800000"/>
            </a:solidFill>
            <a:ln w="9525" algn="ctr">
              <a:noFill/>
              <a:miter lim="800000"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anchor="ctr"/>
            <a:lstStyle/>
            <a:p>
              <a:pPr>
                <a:tabLst>
                  <a:tab pos="2868613" algn="r"/>
                </a:tabLst>
                <a:defRPr/>
              </a:pPr>
              <a:r>
                <a:rPr lang="en-US" sz="1200" b="1" dirty="0">
                  <a:solidFill>
                    <a:srgbClr val="FFFFFF"/>
                  </a:solidFill>
                  <a:cs typeface="Arial" pitchFamily="34" charset="0"/>
                </a:rPr>
                <a:t>Cost Allocation</a:t>
              </a:r>
            </a:p>
          </p:txBody>
        </p:sp>
        <p:sp>
          <p:nvSpPr>
            <p:cNvPr id="22" name="Rectangle 23"/>
            <p:cNvSpPr>
              <a:spLocks noChangeArrowheads="1"/>
            </p:cNvSpPr>
            <p:nvPr/>
          </p:nvSpPr>
          <p:spPr bwMode="auto">
            <a:xfrm>
              <a:off x="852218" y="4468178"/>
              <a:ext cx="1828800" cy="274320"/>
            </a:xfrm>
            <a:prstGeom prst="rect">
              <a:avLst/>
            </a:prstGeom>
            <a:solidFill>
              <a:srgbClr val="777777"/>
            </a:solidFill>
            <a:ln w="9525" algn="ctr">
              <a:noFill/>
              <a:miter lim="800000"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587993"/>
                </a:buClr>
                <a:buFont typeface="Wingdings" pitchFamily="2" charset="2"/>
                <a:buNone/>
                <a:tabLst>
                  <a:tab pos="2057400" algn="l"/>
                  <a:tab pos="2514600" algn="l"/>
                </a:tabLst>
                <a:defRPr/>
              </a:pPr>
              <a:r>
                <a:rPr lang="en-US" sz="1400" b="1" dirty="0">
                  <a:solidFill>
                    <a:srgbClr val="FFFFFF"/>
                  </a:solidFill>
                  <a:latin typeface="+mj-lt"/>
                  <a:cs typeface="Arial" pitchFamily="34" charset="0"/>
                </a:rPr>
                <a:t>Taxes	  	</a:t>
              </a:r>
            </a:p>
          </p:txBody>
        </p:sp>
        <p:grpSp>
          <p:nvGrpSpPr>
            <p:cNvPr id="23" name="AutoShape 21"/>
            <p:cNvGrpSpPr>
              <a:grpSpLocks/>
            </p:cNvGrpSpPr>
            <p:nvPr/>
          </p:nvGrpSpPr>
          <p:grpSpPr bwMode="auto">
            <a:xfrm>
              <a:off x="2837745" y="1147700"/>
              <a:ext cx="213360" cy="1310566"/>
              <a:chOff x="2761488" y="1060704"/>
              <a:chExt cx="213360" cy="1310640"/>
            </a:xfrm>
          </p:grpSpPr>
          <p:pic>
            <p:nvPicPr>
              <p:cNvPr id="38" name="AutoShape 21"/>
              <p:cNvPicPr>
                <a:picLocks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761488" y="1060704"/>
                <a:ext cx="213360" cy="13106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39" name="Text Box 66"/>
              <p:cNvSpPr txBox="1">
                <a:spLocks noChangeArrowheads="1"/>
              </p:cNvSpPr>
              <p:nvPr/>
            </p:nvSpPr>
            <p:spPr bwMode="auto">
              <a:xfrm rot="-5400000">
                <a:off x="2597756" y="1673896"/>
                <a:ext cx="640116" cy="914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10800000"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endParaRPr lang="de-CH">
                  <a:solidFill>
                    <a:srgbClr val="000000"/>
                  </a:solidFill>
                  <a:cs typeface="Arial" pitchFamily="34" charset="0"/>
                </a:endParaRPr>
              </a:p>
            </p:txBody>
          </p:sp>
        </p:grpSp>
        <p:sp>
          <p:nvSpPr>
            <p:cNvPr id="24" name="Line 13"/>
            <p:cNvSpPr>
              <a:spLocks noChangeShapeType="1"/>
            </p:cNvSpPr>
            <p:nvPr/>
          </p:nvSpPr>
          <p:spPr bwMode="auto">
            <a:xfrm>
              <a:off x="695382" y="3682542"/>
              <a:ext cx="4114800" cy="0"/>
            </a:xfrm>
            <a:prstGeom prst="line">
              <a:avLst/>
            </a:prstGeom>
            <a:noFill/>
            <a:ln w="28575">
              <a:solidFill>
                <a:srgbClr val="333333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CH">
                <a:latin typeface="+mj-lt"/>
                <a:cs typeface="Arial" pitchFamily="34" charset="0"/>
              </a:endParaRPr>
            </a:p>
          </p:txBody>
        </p:sp>
        <p:grpSp>
          <p:nvGrpSpPr>
            <p:cNvPr id="25" name="Group 49"/>
            <p:cNvGrpSpPr>
              <a:grpSpLocks/>
            </p:cNvGrpSpPr>
            <p:nvPr/>
          </p:nvGrpSpPr>
          <p:grpSpPr bwMode="auto">
            <a:xfrm>
              <a:off x="691695" y="1200017"/>
              <a:ext cx="1989323" cy="1242193"/>
              <a:chOff x="691695" y="1194302"/>
              <a:chExt cx="1989323" cy="1242193"/>
            </a:xfrm>
          </p:grpSpPr>
          <p:sp>
            <p:nvSpPr>
              <p:cNvPr id="34" name="Rectangle 3"/>
              <p:cNvSpPr>
                <a:spLocks noChangeArrowheads="1"/>
              </p:cNvSpPr>
              <p:nvPr/>
            </p:nvSpPr>
            <p:spPr bwMode="auto">
              <a:xfrm>
                <a:off x="691695" y="1829522"/>
                <a:ext cx="1966285" cy="274320"/>
              </a:xfrm>
              <a:prstGeom prst="rect">
                <a:avLst/>
              </a:prstGeom>
              <a:solidFill>
                <a:srgbClr val="00365B"/>
              </a:solidFill>
              <a:ln w="9525">
                <a:noFill/>
                <a:miter lim="800000"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rgbClr val="587993"/>
                  </a:buClr>
                  <a:buFont typeface="Wingdings" pitchFamily="2" charset="2"/>
                  <a:buNone/>
                  <a:tabLst>
                    <a:tab pos="266700" algn="l"/>
                    <a:tab pos="2422525" algn="r"/>
                    <a:tab pos="2514600" algn="l"/>
                  </a:tabLst>
                  <a:defRPr/>
                </a:pPr>
                <a:r>
                  <a:rPr lang="en-US" sz="1400" b="1" dirty="0">
                    <a:solidFill>
                      <a:srgbClr val="FFFFFF"/>
                    </a:solidFill>
                    <a:latin typeface="+mj-lt"/>
                    <a:cs typeface="Arial" pitchFamily="34" charset="0"/>
                  </a:rPr>
                  <a:t>	Cost of Funding</a:t>
                </a:r>
              </a:p>
            </p:txBody>
          </p:sp>
          <p:sp>
            <p:nvSpPr>
              <p:cNvPr id="35" name="Rectangle 4"/>
              <p:cNvSpPr>
                <a:spLocks noChangeArrowheads="1"/>
              </p:cNvSpPr>
              <p:nvPr/>
            </p:nvSpPr>
            <p:spPr bwMode="auto">
              <a:xfrm>
                <a:off x="691696" y="1194302"/>
                <a:ext cx="1987550" cy="274320"/>
              </a:xfrm>
              <a:prstGeom prst="rect">
                <a:avLst/>
              </a:prstGeom>
              <a:solidFill>
                <a:srgbClr val="003366"/>
              </a:solidFill>
              <a:ln w="9525" algn="ctr">
                <a:noFill/>
                <a:miter lim="800000"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rgbClr val="587993"/>
                  </a:buClr>
                  <a:buFont typeface="Wingdings" pitchFamily="2" charset="2"/>
                  <a:buNone/>
                  <a:tabLst>
                    <a:tab pos="2514600" algn="l"/>
                    <a:tab pos="2778125" algn="l"/>
                  </a:tabLst>
                  <a:defRPr/>
                </a:pPr>
                <a:r>
                  <a:rPr lang="en-US" sz="1400" b="1" dirty="0">
                    <a:solidFill>
                      <a:srgbClr val="FFFFFF"/>
                    </a:solidFill>
                    <a:latin typeface="+mj-lt"/>
                    <a:cs typeface="Arial" pitchFamily="34" charset="0"/>
                  </a:rPr>
                  <a:t>Net Income (Margin)</a:t>
                </a:r>
              </a:p>
            </p:txBody>
          </p:sp>
          <p:sp>
            <p:nvSpPr>
              <p:cNvPr id="36" name="Rectangle 5"/>
              <p:cNvSpPr>
                <a:spLocks noChangeArrowheads="1"/>
              </p:cNvSpPr>
              <p:nvPr/>
            </p:nvSpPr>
            <p:spPr bwMode="auto">
              <a:xfrm>
                <a:off x="695382" y="1497542"/>
                <a:ext cx="1985636" cy="274320"/>
              </a:xfrm>
              <a:prstGeom prst="rect">
                <a:avLst/>
              </a:prstGeom>
              <a:solidFill>
                <a:srgbClr val="00365B"/>
              </a:solidFill>
              <a:ln w="9525">
                <a:noFill/>
                <a:miter lim="800000"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rgbClr val="587993"/>
                  </a:buClr>
                  <a:buFont typeface="Wingdings" pitchFamily="2" charset="2"/>
                  <a:buNone/>
                  <a:tabLst>
                    <a:tab pos="266700" algn="l"/>
                    <a:tab pos="2514600" algn="l"/>
                    <a:tab pos="2868613" algn="r"/>
                  </a:tabLst>
                  <a:defRPr/>
                </a:pPr>
                <a:r>
                  <a:rPr lang="en-US" sz="1400" b="1" dirty="0">
                    <a:solidFill>
                      <a:srgbClr val="FFFFFF"/>
                    </a:solidFill>
                    <a:latin typeface="+mj-lt"/>
                    <a:cs typeface="Arial" pitchFamily="34" charset="0"/>
                  </a:rPr>
                  <a:t>	Interest Income</a:t>
                </a:r>
              </a:p>
            </p:txBody>
          </p:sp>
          <p:sp>
            <p:nvSpPr>
              <p:cNvPr id="37" name="Rectangle 3"/>
              <p:cNvSpPr>
                <a:spLocks noChangeArrowheads="1"/>
              </p:cNvSpPr>
              <p:nvPr/>
            </p:nvSpPr>
            <p:spPr bwMode="auto">
              <a:xfrm>
                <a:off x="691695" y="2162175"/>
                <a:ext cx="1966285" cy="274320"/>
              </a:xfrm>
              <a:prstGeom prst="rect">
                <a:avLst/>
              </a:prstGeom>
              <a:solidFill>
                <a:srgbClr val="00365B"/>
              </a:solidFill>
              <a:ln w="9525">
                <a:noFill/>
                <a:miter lim="800000"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rgbClr val="587993"/>
                  </a:buClr>
                  <a:buFont typeface="Wingdings" pitchFamily="2" charset="2"/>
                  <a:buNone/>
                  <a:tabLst>
                    <a:tab pos="266700" algn="l"/>
                    <a:tab pos="2422525" algn="r"/>
                    <a:tab pos="2514600" algn="l"/>
                  </a:tabLst>
                  <a:defRPr/>
                </a:pPr>
                <a:r>
                  <a:rPr lang="en-US" sz="1400" b="1" dirty="0">
                    <a:solidFill>
                      <a:srgbClr val="FFFFFF"/>
                    </a:solidFill>
                    <a:latin typeface="+mj-lt"/>
                    <a:cs typeface="Arial" pitchFamily="34" charset="0"/>
                  </a:rPr>
                  <a:t>	Fee Income</a:t>
                </a:r>
              </a:p>
            </p:txBody>
          </p:sp>
        </p:grpSp>
        <p:grpSp>
          <p:nvGrpSpPr>
            <p:cNvPr id="26" name="AutoShape 21"/>
            <p:cNvGrpSpPr>
              <a:grpSpLocks/>
            </p:cNvGrpSpPr>
            <p:nvPr/>
          </p:nvGrpSpPr>
          <p:grpSpPr bwMode="auto">
            <a:xfrm>
              <a:off x="2837745" y="2641136"/>
              <a:ext cx="213360" cy="957018"/>
              <a:chOff x="2761488" y="2554224"/>
              <a:chExt cx="213360" cy="957072"/>
            </a:xfrm>
          </p:grpSpPr>
          <p:pic>
            <p:nvPicPr>
              <p:cNvPr id="32" name="AutoShape 21"/>
              <p:cNvPicPr>
                <a:picLocks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761488" y="2554224"/>
                <a:ext cx="213360" cy="9570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33" name="Text Box 71"/>
              <p:cNvSpPr txBox="1">
                <a:spLocks noChangeArrowheads="1"/>
              </p:cNvSpPr>
              <p:nvPr/>
            </p:nvSpPr>
            <p:spPr bwMode="auto">
              <a:xfrm rot="-5400000">
                <a:off x="2686915" y="2991626"/>
                <a:ext cx="461798" cy="914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10800000"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endParaRPr lang="de-CH">
                  <a:solidFill>
                    <a:srgbClr val="000000"/>
                  </a:solidFill>
                  <a:cs typeface="Arial" pitchFamily="34" charset="0"/>
                </a:endParaRPr>
              </a:p>
            </p:txBody>
          </p:sp>
        </p:grpSp>
        <p:sp>
          <p:nvSpPr>
            <p:cNvPr id="27" name="Rectangle 22"/>
            <p:cNvSpPr>
              <a:spLocks noChangeArrowheads="1"/>
            </p:cNvSpPr>
            <p:nvPr/>
          </p:nvSpPr>
          <p:spPr bwMode="auto">
            <a:xfrm>
              <a:off x="3227435" y="2662808"/>
              <a:ext cx="1485442" cy="922846"/>
            </a:xfrm>
            <a:prstGeom prst="rect">
              <a:avLst/>
            </a:prstGeom>
            <a:solidFill>
              <a:srgbClr val="7F46CA"/>
            </a:solidFill>
            <a:ln w="9525" algn="ctr">
              <a:noFill/>
              <a:miter lim="800000"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anchor="ctr"/>
            <a:lstStyle/>
            <a:p>
              <a:pPr>
                <a:tabLst>
                  <a:tab pos="2868613" algn="r"/>
                </a:tabLst>
                <a:defRPr/>
              </a:pPr>
              <a:r>
                <a:rPr lang="en-US" sz="1500" b="1" dirty="0">
                  <a:solidFill>
                    <a:srgbClr val="FFFFFF"/>
                  </a:solidFill>
                  <a:latin typeface="+mj-lt"/>
                  <a:cs typeface="Arial" pitchFamily="34" charset="0"/>
                </a:rPr>
                <a:t>Risk Rating</a:t>
              </a:r>
            </a:p>
          </p:txBody>
        </p:sp>
        <p:grpSp>
          <p:nvGrpSpPr>
            <p:cNvPr id="28" name="Group 50"/>
            <p:cNvGrpSpPr>
              <a:grpSpLocks/>
            </p:cNvGrpSpPr>
            <p:nvPr/>
          </p:nvGrpSpPr>
          <p:grpSpPr bwMode="auto">
            <a:xfrm>
              <a:off x="852218" y="2653696"/>
              <a:ext cx="1828800" cy="941070"/>
              <a:chOff x="852218" y="2686050"/>
              <a:chExt cx="1828800" cy="941070"/>
            </a:xfrm>
          </p:grpSpPr>
          <p:sp>
            <p:nvSpPr>
              <p:cNvPr id="29" name="Rectangle 9"/>
              <p:cNvSpPr>
                <a:spLocks noChangeArrowheads="1"/>
              </p:cNvSpPr>
              <p:nvPr/>
            </p:nvSpPr>
            <p:spPr bwMode="auto">
              <a:xfrm>
                <a:off x="852218" y="2686050"/>
                <a:ext cx="1828800" cy="274320"/>
              </a:xfrm>
              <a:prstGeom prst="rect">
                <a:avLst/>
              </a:prstGeom>
              <a:solidFill>
                <a:srgbClr val="7F46CA"/>
              </a:solidFill>
              <a:ln w="9525" algn="ctr">
                <a:noFill/>
                <a:miter lim="800000"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rgbClr val="587993"/>
                  </a:buClr>
                  <a:buFont typeface="Wingdings" pitchFamily="2" charset="2"/>
                  <a:buNone/>
                  <a:tabLst>
                    <a:tab pos="266700" algn="l"/>
                    <a:tab pos="2514600" algn="l"/>
                    <a:tab pos="2868613" algn="r"/>
                  </a:tabLst>
                  <a:defRPr/>
                </a:pPr>
                <a:r>
                  <a:rPr lang="en-US" sz="1400" b="1" dirty="0">
                    <a:solidFill>
                      <a:srgbClr val="FFFFFF"/>
                    </a:solidFill>
                    <a:latin typeface="+mj-lt"/>
                    <a:cs typeface="Arial" pitchFamily="34" charset="0"/>
                  </a:rPr>
                  <a:t>Expected Loss</a:t>
                </a:r>
              </a:p>
            </p:txBody>
          </p:sp>
          <p:sp>
            <p:nvSpPr>
              <p:cNvPr id="30" name="Rectangle 9"/>
              <p:cNvSpPr>
                <a:spLocks noChangeArrowheads="1"/>
              </p:cNvSpPr>
              <p:nvPr/>
            </p:nvSpPr>
            <p:spPr bwMode="auto">
              <a:xfrm>
                <a:off x="852218" y="3019425"/>
                <a:ext cx="1828800" cy="274320"/>
              </a:xfrm>
              <a:prstGeom prst="rect">
                <a:avLst/>
              </a:prstGeom>
              <a:solidFill>
                <a:srgbClr val="7F46CA"/>
              </a:solidFill>
              <a:ln w="9525" algn="ctr">
                <a:noFill/>
                <a:miter lim="800000"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rgbClr val="587993"/>
                  </a:buClr>
                  <a:buFont typeface="Wingdings" pitchFamily="2" charset="2"/>
                  <a:buNone/>
                  <a:tabLst>
                    <a:tab pos="266700" algn="l"/>
                    <a:tab pos="2514600" algn="l"/>
                    <a:tab pos="2868613" algn="r"/>
                  </a:tabLst>
                  <a:defRPr/>
                </a:pPr>
                <a:r>
                  <a:rPr lang="en-US" sz="1400" b="1" dirty="0">
                    <a:solidFill>
                      <a:srgbClr val="FFFFFF"/>
                    </a:solidFill>
                    <a:latin typeface="+mj-lt"/>
                    <a:cs typeface="Arial" pitchFamily="34" charset="0"/>
                  </a:rPr>
                  <a:t>	PD</a:t>
                </a:r>
              </a:p>
            </p:txBody>
          </p:sp>
          <p:sp>
            <p:nvSpPr>
              <p:cNvPr id="31" name="Rectangle 9"/>
              <p:cNvSpPr>
                <a:spLocks noChangeArrowheads="1"/>
              </p:cNvSpPr>
              <p:nvPr/>
            </p:nvSpPr>
            <p:spPr bwMode="auto">
              <a:xfrm>
                <a:off x="852218" y="3352800"/>
                <a:ext cx="1828800" cy="274320"/>
              </a:xfrm>
              <a:prstGeom prst="rect">
                <a:avLst/>
              </a:prstGeom>
              <a:solidFill>
                <a:srgbClr val="7F46CA"/>
              </a:solidFill>
              <a:ln w="9525" algn="ctr">
                <a:noFill/>
                <a:miter lim="800000"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rgbClr val="587993"/>
                  </a:buClr>
                  <a:buFont typeface="Wingdings" pitchFamily="2" charset="2"/>
                  <a:buNone/>
                  <a:tabLst>
                    <a:tab pos="266700" algn="l"/>
                    <a:tab pos="2514600" algn="l"/>
                    <a:tab pos="2868613" algn="r"/>
                  </a:tabLst>
                  <a:defRPr/>
                </a:pPr>
                <a:r>
                  <a:rPr lang="en-US" sz="1400" b="1" dirty="0">
                    <a:solidFill>
                      <a:srgbClr val="FFFFFF"/>
                    </a:solidFill>
                    <a:latin typeface="+mj-lt"/>
                    <a:cs typeface="Arial" pitchFamily="34" charset="0"/>
                  </a:rPr>
                  <a:t>	LGD</a:t>
                </a:r>
              </a:p>
            </p:txBody>
          </p:sp>
        </p:grpSp>
      </p:grpSp>
      <p:pic>
        <p:nvPicPr>
          <p:cNvPr id="44" name="Picture 99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1483355"/>
            <a:ext cx="3498850" cy="358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" name="TextBox 44"/>
          <p:cNvSpPr txBox="1"/>
          <p:nvPr/>
        </p:nvSpPr>
        <p:spPr>
          <a:xfrm>
            <a:off x="6477000" y="1219200"/>
            <a:ext cx="990600" cy="369332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en-US" sz="1800" b="1" dirty="0">
                <a:solidFill>
                  <a:schemeClr val="tx1"/>
                </a:solidFill>
                <a:latin typeface="Cambria" panose="02040503050406030204" pitchFamily="18" charset="0"/>
              </a:rPr>
              <a:t>Risk</a:t>
            </a:r>
          </a:p>
        </p:txBody>
      </p:sp>
      <p:sp>
        <p:nvSpPr>
          <p:cNvPr id="46" name="Left-Right Arrow 45"/>
          <p:cNvSpPr/>
          <p:nvPr/>
        </p:nvSpPr>
        <p:spPr bwMode="auto">
          <a:xfrm rot="19064007">
            <a:off x="5141012" y="3047548"/>
            <a:ext cx="3849810" cy="692150"/>
          </a:xfrm>
          <a:prstGeom prst="leftRightArrow">
            <a:avLst>
              <a:gd name="adj1" fmla="val 66799"/>
              <a:gd name="adj2" fmla="val 72082"/>
            </a:avLst>
          </a:prstGeom>
          <a:solidFill>
            <a:srgbClr val="002060"/>
          </a:solidFill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en-US" sz="2000" dirty="0">
                <a:latin typeface="+mj-lt"/>
              </a:rPr>
              <a:t>Risk/Reward Trade-Off</a:t>
            </a:r>
            <a:endParaRPr lang="en-US" sz="20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50" name="TextBox 49"/>
          <p:cNvSpPr txBox="1"/>
          <p:nvPr/>
        </p:nvSpPr>
        <p:spPr>
          <a:xfrm rot="16200000">
            <a:off x="4769379" y="3334640"/>
            <a:ext cx="871929" cy="307777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en-US" sz="1400" b="1" dirty="0">
                <a:solidFill>
                  <a:schemeClr val="tx1"/>
                </a:solidFill>
                <a:latin typeface="Cambria" panose="02040503050406030204" pitchFamily="18" charset="0"/>
              </a:rPr>
              <a:t>Reward</a:t>
            </a:r>
            <a:endParaRPr lang="en-US" sz="1600" b="1" dirty="0">
              <a:solidFill>
                <a:schemeClr val="tx1"/>
              </a:solidFill>
              <a:latin typeface="Cambria" panose="02040503050406030204" pitchFamily="18" charset="0"/>
            </a:endParaRPr>
          </a:p>
        </p:txBody>
      </p:sp>
      <p:grpSp>
        <p:nvGrpSpPr>
          <p:cNvPr id="52" name="Group 70"/>
          <p:cNvGrpSpPr>
            <a:grpSpLocks/>
          </p:cNvGrpSpPr>
          <p:nvPr/>
        </p:nvGrpSpPr>
        <p:grpSpPr bwMode="auto">
          <a:xfrm>
            <a:off x="1957899" y="5357530"/>
            <a:ext cx="7059501" cy="696912"/>
            <a:chOff x="516074" y="5901577"/>
            <a:chExt cx="7060111" cy="696962"/>
          </a:xfrm>
        </p:grpSpPr>
        <p:sp>
          <p:nvSpPr>
            <p:cNvPr id="53" name="Text Box 25"/>
            <p:cNvSpPr txBox="1">
              <a:spLocks noChangeArrowheads="1"/>
            </p:cNvSpPr>
            <p:nvPr/>
          </p:nvSpPr>
          <p:spPr bwMode="auto">
            <a:xfrm>
              <a:off x="516074" y="6104792"/>
              <a:ext cx="1120872" cy="3079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1400" b="1" dirty="0">
                  <a:solidFill>
                    <a:srgbClr val="000000"/>
                  </a:solidFill>
                  <a:latin typeface="+mj-lt"/>
                  <a:cs typeface="Arial" pitchFamily="34" charset="0"/>
                </a:rPr>
                <a:t>RAROC</a:t>
              </a:r>
              <a:r>
                <a:rPr lang="en-US" sz="1400" dirty="0">
                  <a:solidFill>
                    <a:srgbClr val="000000"/>
                  </a:solidFill>
                  <a:latin typeface="+mj-lt"/>
                  <a:cs typeface="Arial" pitchFamily="34" charset="0"/>
                </a:rPr>
                <a:t>       </a:t>
              </a:r>
              <a:r>
                <a:rPr lang="en-US" sz="1400" b="1" dirty="0">
                  <a:solidFill>
                    <a:srgbClr val="000000"/>
                  </a:solidFill>
                  <a:latin typeface="+mj-lt"/>
                  <a:cs typeface="Arial" pitchFamily="34" charset="0"/>
                </a:rPr>
                <a:t>=</a:t>
              </a:r>
            </a:p>
          </p:txBody>
        </p:sp>
        <p:sp>
          <p:nvSpPr>
            <p:cNvPr id="54" name="Line 30"/>
            <p:cNvSpPr>
              <a:spLocks noChangeShapeType="1"/>
            </p:cNvSpPr>
            <p:nvPr/>
          </p:nvSpPr>
          <p:spPr bwMode="auto">
            <a:xfrm flipV="1">
              <a:off x="1266915" y="6247677"/>
              <a:ext cx="630927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CH">
                <a:latin typeface="+mj-lt"/>
                <a:cs typeface="Arial" pitchFamily="34" charset="0"/>
              </a:endParaRPr>
            </a:p>
          </p:txBody>
        </p:sp>
        <p:sp>
          <p:nvSpPr>
            <p:cNvPr id="55" name="Rectangle 34"/>
            <p:cNvSpPr>
              <a:spLocks noChangeArrowheads="1"/>
            </p:cNvSpPr>
            <p:nvPr/>
          </p:nvSpPr>
          <p:spPr bwMode="auto">
            <a:xfrm>
              <a:off x="3430905" y="6315075"/>
              <a:ext cx="1981200" cy="28346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/>
            <a:lstStyle/>
            <a:p>
              <a:pPr algn="ctr">
                <a:spcBef>
                  <a:spcPct val="20000"/>
                </a:spcBef>
                <a:buClr>
                  <a:srgbClr val="587993"/>
                </a:buClr>
                <a:buFont typeface="Wingdings" pitchFamily="2" charset="2"/>
                <a:buNone/>
                <a:tabLst>
                  <a:tab pos="2868613" algn="r"/>
                </a:tabLst>
                <a:defRPr/>
              </a:pPr>
              <a:r>
                <a:rPr lang="de-CH" sz="1400" b="1" dirty="0">
                  <a:latin typeface="+mj-lt"/>
                  <a:cs typeface="Arial" pitchFamily="34" charset="0"/>
                </a:rPr>
                <a:t>Economic Capital</a:t>
              </a:r>
              <a:endParaRPr lang="en-GB" sz="1400" b="1" dirty="0">
                <a:latin typeface="+mj-lt"/>
                <a:cs typeface="Arial" pitchFamily="34" charset="0"/>
              </a:endParaRPr>
            </a:p>
          </p:txBody>
        </p:sp>
        <p:sp>
          <p:nvSpPr>
            <p:cNvPr id="56" name="Rectangle 26"/>
            <p:cNvSpPr>
              <a:spLocks noChangeArrowheads="1"/>
            </p:cNvSpPr>
            <p:nvPr/>
          </p:nvSpPr>
          <p:spPr bwMode="auto">
            <a:xfrm>
              <a:off x="1436779" y="5912245"/>
              <a:ext cx="1084268" cy="2834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/>
            <a:lstStyle/>
            <a:p>
              <a:pPr algn="ctr">
                <a:spcBef>
                  <a:spcPct val="20000"/>
                </a:spcBef>
                <a:buClr>
                  <a:srgbClr val="587993"/>
                </a:buClr>
                <a:buFont typeface="Wingdings" pitchFamily="2" charset="2"/>
                <a:buNone/>
                <a:tabLst>
                  <a:tab pos="2159000" algn="l"/>
                </a:tabLst>
                <a:defRPr/>
              </a:pPr>
              <a:r>
                <a:rPr lang="de-CH" sz="1400" b="1" dirty="0">
                  <a:latin typeface="+mj-lt"/>
                  <a:cs typeface="Arial" pitchFamily="34" charset="0"/>
                </a:rPr>
                <a:t>Margin</a:t>
              </a:r>
              <a:endParaRPr lang="en-GB" sz="1400" b="1" dirty="0">
                <a:latin typeface="+mj-lt"/>
                <a:cs typeface="Arial" pitchFamily="34" charset="0"/>
              </a:endParaRPr>
            </a:p>
          </p:txBody>
        </p:sp>
        <p:sp>
          <p:nvSpPr>
            <p:cNvPr id="57" name="Rectangle 27"/>
            <p:cNvSpPr>
              <a:spLocks noChangeArrowheads="1"/>
            </p:cNvSpPr>
            <p:nvPr/>
          </p:nvSpPr>
          <p:spPr bwMode="auto">
            <a:xfrm>
              <a:off x="2751924" y="5912245"/>
              <a:ext cx="1848837" cy="28346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/>
            <a:lstStyle/>
            <a:p>
              <a:pPr algn="ctr">
                <a:spcBef>
                  <a:spcPct val="20000"/>
                </a:spcBef>
                <a:buClr>
                  <a:srgbClr val="587993"/>
                </a:buClr>
                <a:buFont typeface="Wingdings" pitchFamily="2" charset="2"/>
                <a:buNone/>
                <a:tabLst>
                  <a:tab pos="2868613" algn="r"/>
                </a:tabLst>
                <a:defRPr/>
              </a:pPr>
              <a:r>
                <a:rPr lang="de-CH" sz="1400" b="1" dirty="0">
                  <a:latin typeface="+mj-lt"/>
                  <a:cs typeface="Arial" pitchFamily="34" charset="0"/>
                </a:rPr>
                <a:t>Operational Costs</a:t>
              </a:r>
              <a:endParaRPr lang="en-GB" sz="1400" b="1" dirty="0">
                <a:latin typeface="+mj-lt"/>
                <a:cs typeface="Arial" pitchFamily="34" charset="0"/>
              </a:endParaRPr>
            </a:p>
          </p:txBody>
        </p:sp>
        <p:sp>
          <p:nvSpPr>
            <p:cNvPr id="58" name="Text Box 29"/>
            <p:cNvSpPr txBox="1">
              <a:spLocks noChangeArrowheads="1"/>
            </p:cNvSpPr>
            <p:nvPr/>
          </p:nvSpPr>
          <p:spPr bwMode="auto">
            <a:xfrm>
              <a:off x="2495746" y="5901577"/>
              <a:ext cx="282599" cy="3048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1400" b="1" dirty="0">
                  <a:solidFill>
                    <a:srgbClr val="000000"/>
                  </a:solidFill>
                  <a:latin typeface="+mj-lt"/>
                  <a:cs typeface="Arial" pitchFamily="34" charset="0"/>
                </a:rPr>
                <a:t>–</a:t>
              </a:r>
            </a:p>
          </p:txBody>
        </p:sp>
        <p:sp>
          <p:nvSpPr>
            <p:cNvPr id="59" name="Text Box 31"/>
            <p:cNvSpPr txBox="1">
              <a:spLocks noChangeArrowheads="1"/>
            </p:cNvSpPr>
            <p:nvPr/>
          </p:nvSpPr>
          <p:spPr bwMode="auto">
            <a:xfrm>
              <a:off x="4575551" y="5901577"/>
              <a:ext cx="282599" cy="3048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1400" b="1" dirty="0">
                  <a:solidFill>
                    <a:srgbClr val="000000"/>
                  </a:solidFill>
                  <a:latin typeface="+mj-lt"/>
                  <a:cs typeface="Arial" pitchFamily="34" charset="0"/>
                </a:rPr>
                <a:t>–</a:t>
              </a:r>
            </a:p>
          </p:txBody>
        </p:sp>
        <p:sp>
          <p:nvSpPr>
            <p:cNvPr id="60" name="Rectangle 32"/>
            <p:cNvSpPr>
              <a:spLocks noChangeArrowheads="1"/>
            </p:cNvSpPr>
            <p:nvPr/>
          </p:nvSpPr>
          <p:spPr bwMode="auto">
            <a:xfrm>
              <a:off x="6589577" y="5912245"/>
              <a:ext cx="816655" cy="28346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/>
            <a:lstStyle/>
            <a:p>
              <a:pPr algn="ctr">
                <a:spcBef>
                  <a:spcPct val="20000"/>
                </a:spcBef>
                <a:buClr>
                  <a:srgbClr val="587993"/>
                </a:buClr>
                <a:buFont typeface="Wingdings" pitchFamily="2" charset="2"/>
                <a:buNone/>
                <a:tabLst>
                  <a:tab pos="2868613" algn="r"/>
                </a:tabLst>
                <a:defRPr/>
              </a:pPr>
              <a:r>
                <a:rPr lang="de-CH" sz="1400" b="1" dirty="0">
                  <a:latin typeface="+mj-lt"/>
                  <a:cs typeface="Arial" pitchFamily="34" charset="0"/>
                </a:rPr>
                <a:t>Taxes</a:t>
              </a:r>
              <a:endParaRPr lang="en-GB" sz="1400" b="1" dirty="0">
                <a:latin typeface="+mj-lt"/>
                <a:cs typeface="Arial" pitchFamily="34" charset="0"/>
              </a:endParaRPr>
            </a:p>
          </p:txBody>
        </p:sp>
        <p:sp>
          <p:nvSpPr>
            <p:cNvPr id="61" name="Text Box 33"/>
            <p:cNvSpPr txBox="1">
              <a:spLocks noChangeArrowheads="1"/>
            </p:cNvSpPr>
            <p:nvPr/>
          </p:nvSpPr>
          <p:spPr bwMode="auto">
            <a:xfrm>
              <a:off x="6333066" y="5901577"/>
              <a:ext cx="282599" cy="3048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1400" b="1" dirty="0">
                  <a:solidFill>
                    <a:srgbClr val="000000"/>
                  </a:solidFill>
                  <a:latin typeface="+mj-lt"/>
                  <a:cs typeface="Arial" pitchFamily="34" charset="0"/>
                </a:rPr>
                <a:t>–</a:t>
              </a:r>
            </a:p>
          </p:txBody>
        </p:sp>
        <p:sp>
          <p:nvSpPr>
            <p:cNvPr id="62" name="Rectangle 9"/>
            <p:cNvSpPr>
              <a:spLocks noChangeArrowheads="1"/>
            </p:cNvSpPr>
            <p:nvPr/>
          </p:nvSpPr>
          <p:spPr bwMode="auto">
            <a:xfrm>
              <a:off x="4831638" y="5912245"/>
              <a:ext cx="1527063" cy="28346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/>
            <a:lstStyle/>
            <a:p>
              <a:pPr algn="ctr">
                <a:spcBef>
                  <a:spcPct val="20000"/>
                </a:spcBef>
                <a:buClr>
                  <a:srgbClr val="587993"/>
                </a:buClr>
                <a:buFont typeface="Wingdings" pitchFamily="2" charset="2"/>
                <a:buNone/>
                <a:tabLst>
                  <a:tab pos="266700" algn="l"/>
                  <a:tab pos="2514600" algn="l"/>
                  <a:tab pos="2868613" algn="r"/>
                </a:tabLst>
                <a:defRPr/>
              </a:pPr>
              <a:r>
                <a:rPr lang="en-US" sz="1400" b="1" dirty="0">
                  <a:latin typeface="+mj-lt"/>
                  <a:cs typeface="Arial" pitchFamily="34" charset="0"/>
                </a:rPr>
                <a:t>Expected Loss</a:t>
              </a:r>
            </a:p>
          </p:txBody>
        </p:sp>
      </p:grpSp>
      <p:sp>
        <p:nvSpPr>
          <p:cNvPr id="63" name="Text Box 25"/>
          <p:cNvSpPr txBox="1">
            <a:spLocks noChangeArrowheads="1"/>
          </p:cNvSpPr>
          <p:nvPr/>
        </p:nvSpPr>
        <p:spPr bwMode="auto">
          <a:xfrm>
            <a:off x="2648567" y="6029995"/>
            <a:ext cx="6068328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sz="1400" dirty="0">
                <a:solidFill>
                  <a:srgbClr val="000000"/>
                </a:solidFill>
                <a:cs typeface="Arial" pitchFamily="34" charset="0"/>
              </a:rPr>
              <a:t>* </a:t>
            </a:r>
            <a:r>
              <a:rPr lang="en-US" sz="1200" dirty="0">
                <a:solidFill>
                  <a:srgbClr val="000000"/>
                </a:solidFill>
                <a:latin typeface="Cambria" pitchFamily="18" charset="0"/>
                <a:cs typeface="Arial" pitchFamily="34" charset="0"/>
              </a:rPr>
              <a:t>Economic profit of $0 is required to meet hurdle, which is equivalent to a RAROC of 10%</a:t>
            </a:r>
          </a:p>
        </p:txBody>
      </p:sp>
      <p:pic>
        <p:nvPicPr>
          <p:cNvPr id="66" name="Picture 11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873" y="6120995"/>
            <a:ext cx="2133127" cy="6358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>
          <a:xfrm>
            <a:off x="8153399" y="6337772"/>
            <a:ext cx="474133" cy="386878"/>
          </a:xfrm>
        </p:spPr>
        <p:txBody>
          <a:bodyPr/>
          <a:lstStyle/>
          <a:p>
            <a:pPr>
              <a:defRPr/>
            </a:pPr>
            <a:fld id="{3E2490A9-5099-4CE6-A15A-3CE724F7CB02}" type="slidenum">
              <a:rPr lang="en-US" altLang="en-US" smtClean="0"/>
              <a:pPr>
                <a:defRPr/>
              </a:pPr>
              <a:t>21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128397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250" y="1086491"/>
            <a:ext cx="8039100" cy="45959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699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458200" cy="1066800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 smtClean="0">
                <a:effectLst/>
                <a:latin typeface="Cambria" panose="02040503050406030204" pitchFamily="18" charset="0"/>
              </a:rPr>
              <a:t>High risk customers can be priced with a higher margin                                    to compensate for the risk</a:t>
            </a:r>
          </a:p>
        </p:txBody>
      </p:sp>
      <p:grpSp>
        <p:nvGrpSpPr>
          <p:cNvPr id="29700" name="Group 42"/>
          <p:cNvGrpSpPr>
            <a:grpSpLocks/>
          </p:cNvGrpSpPr>
          <p:nvPr/>
        </p:nvGrpSpPr>
        <p:grpSpPr bwMode="auto">
          <a:xfrm>
            <a:off x="2339975" y="1195388"/>
            <a:ext cx="727075" cy="673100"/>
            <a:chOff x="2484653" y="1249587"/>
            <a:chExt cx="726059" cy="673782"/>
          </a:xfrm>
        </p:grpSpPr>
        <p:pic>
          <p:nvPicPr>
            <p:cNvPr id="29731" name="Picture 34" descr="Picture1.emf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84653" y="1249587"/>
              <a:ext cx="726059" cy="6737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5" name="Rectangle 14"/>
            <p:cNvSpPr/>
            <p:nvPr/>
          </p:nvSpPr>
          <p:spPr bwMode="auto">
            <a:xfrm>
              <a:off x="2635255" y="1378304"/>
              <a:ext cx="266327" cy="238366"/>
            </a:xfrm>
            <a:prstGeom prst="rect">
              <a:avLst/>
            </a:prstGeom>
            <a:noFill/>
            <a:ln w="57150">
              <a:solidFill>
                <a:srgbClr val="FF0000"/>
              </a:solidFill>
              <a:headEnd type="none" w="med" len="med"/>
              <a:tailEnd type="none" w="med" len="me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/>
            <a:lstStyle/>
            <a:p>
              <a:pPr>
                <a:defRPr/>
              </a:pPr>
              <a:endParaRPr lang="en-US" dirty="0">
                <a:solidFill>
                  <a:schemeClr val="tx1"/>
                </a:solidFill>
                <a:latin typeface="Times" pitchFamily="18" charset="0"/>
              </a:endParaRPr>
            </a:p>
          </p:txBody>
        </p:sp>
      </p:grpSp>
      <p:grpSp>
        <p:nvGrpSpPr>
          <p:cNvPr id="29701" name="Group 41"/>
          <p:cNvGrpSpPr>
            <a:grpSpLocks/>
          </p:cNvGrpSpPr>
          <p:nvPr/>
        </p:nvGrpSpPr>
        <p:grpSpPr bwMode="auto">
          <a:xfrm>
            <a:off x="3455988" y="1195388"/>
            <a:ext cx="725487" cy="673100"/>
            <a:chOff x="3456203" y="1249587"/>
            <a:chExt cx="726059" cy="673782"/>
          </a:xfrm>
        </p:grpSpPr>
        <p:pic>
          <p:nvPicPr>
            <p:cNvPr id="29729" name="Picture 35" descr="Picture1.emf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56203" y="1249587"/>
              <a:ext cx="726059" cy="6737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8" name="Rectangle 27"/>
            <p:cNvSpPr/>
            <p:nvPr/>
          </p:nvSpPr>
          <p:spPr bwMode="auto">
            <a:xfrm>
              <a:off x="3588069" y="1376716"/>
              <a:ext cx="265322" cy="238366"/>
            </a:xfrm>
            <a:prstGeom prst="rect">
              <a:avLst/>
            </a:prstGeom>
            <a:noFill/>
            <a:ln w="57150">
              <a:solidFill>
                <a:srgbClr val="FF0000"/>
              </a:solidFill>
              <a:headEnd type="none" w="med" len="med"/>
              <a:tailEnd type="none" w="med" len="me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/>
            <a:lstStyle/>
            <a:p>
              <a:pPr>
                <a:defRPr/>
              </a:pPr>
              <a:endParaRPr lang="en-US" dirty="0">
                <a:solidFill>
                  <a:schemeClr val="tx1"/>
                </a:solidFill>
                <a:latin typeface="Times" pitchFamily="18" charset="0"/>
              </a:endParaRPr>
            </a:p>
          </p:txBody>
        </p:sp>
      </p:grpSp>
      <p:grpSp>
        <p:nvGrpSpPr>
          <p:cNvPr id="29702" name="Group 40"/>
          <p:cNvGrpSpPr>
            <a:grpSpLocks/>
          </p:cNvGrpSpPr>
          <p:nvPr/>
        </p:nvGrpSpPr>
        <p:grpSpPr bwMode="auto">
          <a:xfrm>
            <a:off x="4570413" y="1195388"/>
            <a:ext cx="727075" cy="673100"/>
            <a:chOff x="4427753" y="1249587"/>
            <a:chExt cx="726059" cy="673782"/>
          </a:xfrm>
        </p:grpSpPr>
        <p:pic>
          <p:nvPicPr>
            <p:cNvPr id="29727" name="Picture 36" descr="Picture1.emf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27753" y="1249587"/>
              <a:ext cx="726059" cy="6737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9" name="Rectangle 28"/>
            <p:cNvSpPr/>
            <p:nvPr/>
          </p:nvSpPr>
          <p:spPr bwMode="auto">
            <a:xfrm>
              <a:off x="4846267" y="1638918"/>
              <a:ext cx="264742" cy="236778"/>
            </a:xfrm>
            <a:prstGeom prst="rect">
              <a:avLst/>
            </a:prstGeom>
            <a:noFill/>
            <a:ln w="57150">
              <a:solidFill>
                <a:srgbClr val="FF0000"/>
              </a:solidFill>
              <a:headEnd type="none" w="med" len="med"/>
              <a:tailEnd type="none" w="med" len="me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/>
            <a:lstStyle/>
            <a:p>
              <a:pPr>
                <a:defRPr/>
              </a:pPr>
              <a:endParaRPr lang="en-US" dirty="0">
                <a:solidFill>
                  <a:schemeClr val="tx1"/>
                </a:solidFill>
                <a:latin typeface="Times" pitchFamily="18" charset="0"/>
              </a:endParaRPr>
            </a:p>
          </p:txBody>
        </p:sp>
      </p:grpSp>
      <p:grpSp>
        <p:nvGrpSpPr>
          <p:cNvPr id="29703" name="Group 33"/>
          <p:cNvGrpSpPr>
            <a:grpSpLocks/>
          </p:cNvGrpSpPr>
          <p:nvPr/>
        </p:nvGrpSpPr>
        <p:grpSpPr bwMode="auto">
          <a:xfrm>
            <a:off x="5686425" y="1195388"/>
            <a:ext cx="725488" cy="673100"/>
            <a:chOff x="5399303" y="1249587"/>
            <a:chExt cx="726059" cy="673782"/>
          </a:xfrm>
        </p:grpSpPr>
        <p:pic>
          <p:nvPicPr>
            <p:cNvPr id="29725" name="Picture 37" descr="Picture1.emf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99303" y="1249587"/>
              <a:ext cx="726059" cy="6737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0" name="Rectangle 29"/>
            <p:cNvSpPr/>
            <p:nvPr/>
          </p:nvSpPr>
          <p:spPr bwMode="auto">
            <a:xfrm>
              <a:off x="5812378" y="1634151"/>
              <a:ext cx="265322" cy="236777"/>
            </a:xfrm>
            <a:prstGeom prst="rect">
              <a:avLst/>
            </a:prstGeom>
            <a:noFill/>
            <a:ln w="57150">
              <a:solidFill>
                <a:srgbClr val="FF0000"/>
              </a:solidFill>
              <a:headEnd type="none" w="med" len="med"/>
              <a:tailEnd type="none" w="med" len="me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/>
            <a:lstStyle/>
            <a:p>
              <a:pPr>
                <a:defRPr/>
              </a:pPr>
              <a:endParaRPr lang="en-US" dirty="0">
                <a:solidFill>
                  <a:schemeClr val="tx1"/>
                </a:solidFill>
                <a:latin typeface="Times" pitchFamily="18" charset="0"/>
              </a:endParaRPr>
            </a:p>
          </p:txBody>
        </p:sp>
      </p:grpSp>
      <p:grpSp>
        <p:nvGrpSpPr>
          <p:cNvPr id="29704" name="Group 32"/>
          <p:cNvGrpSpPr>
            <a:grpSpLocks/>
          </p:cNvGrpSpPr>
          <p:nvPr/>
        </p:nvGrpSpPr>
        <p:grpSpPr bwMode="auto">
          <a:xfrm>
            <a:off x="6800850" y="1195388"/>
            <a:ext cx="727075" cy="673100"/>
            <a:chOff x="6370853" y="1249587"/>
            <a:chExt cx="726059" cy="673782"/>
          </a:xfrm>
        </p:grpSpPr>
        <p:pic>
          <p:nvPicPr>
            <p:cNvPr id="29723" name="Picture 38" descr="Picture1.emf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70853" y="1249587"/>
              <a:ext cx="726059" cy="6737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1" name="Rectangle 30"/>
            <p:cNvSpPr/>
            <p:nvPr/>
          </p:nvSpPr>
          <p:spPr bwMode="auto">
            <a:xfrm>
              <a:off x="6781441" y="1376716"/>
              <a:ext cx="264742" cy="238366"/>
            </a:xfrm>
            <a:prstGeom prst="rect">
              <a:avLst/>
            </a:prstGeom>
            <a:noFill/>
            <a:ln w="57150">
              <a:solidFill>
                <a:srgbClr val="FF0000"/>
              </a:solidFill>
              <a:headEnd type="none" w="med" len="med"/>
              <a:tailEnd type="none" w="med" len="me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/>
            <a:lstStyle/>
            <a:p>
              <a:pPr>
                <a:defRPr/>
              </a:pPr>
              <a:endParaRPr lang="en-US" dirty="0">
                <a:solidFill>
                  <a:schemeClr val="tx1"/>
                </a:solidFill>
                <a:latin typeface="Times" pitchFamily="18" charset="0"/>
              </a:endParaRPr>
            </a:p>
          </p:txBody>
        </p:sp>
      </p:grpSp>
      <p:grpSp>
        <p:nvGrpSpPr>
          <p:cNvPr id="29705" name="Group 46"/>
          <p:cNvGrpSpPr>
            <a:grpSpLocks/>
          </p:cNvGrpSpPr>
          <p:nvPr/>
        </p:nvGrpSpPr>
        <p:grpSpPr bwMode="auto">
          <a:xfrm>
            <a:off x="7916863" y="1195388"/>
            <a:ext cx="725487" cy="673100"/>
            <a:chOff x="7742453" y="1195158"/>
            <a:chExt cx="726059" cy="673782"/>
          </a:xfrm>
        </p:grpSpPr>
        <p:pic>
          <p:nvPicPr>
            <p:cNvPr id="29721" name="Picture 39" descr="Picture1.emf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42453" y="1195158"/>
              <a:ext cx="726059" cy="6737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2" name="Rectangle 31"/>
            <p:cNvSpPr/>
            <p:nvPr/>
          </p:nvSpPr>
          <p:spPr bwMode="auto">
            <a:xfrm>
              <a:off x="7880674" y="1576544"/>
              <a:ext cx="265322" cy="238366"/>
            </a:xfrm>
            <a:prstGeom prst="rect">
              <a:avLst/>
            </a:prstGeom>
            <a:noFill/>
            <a:ln w="57150">
              <a:solidFill>
                <a:srgbClr val="FF0000"/>
              </a:solidFill>
              <a:headEnd type="none" w="med" len="med"/>
              <a:tailEnd type="none" w="med" len="me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/>
            <a:lstStyle/>
            <a:p>
              <a:pPr>
                <a:defRPr/>
              </a:pPr>
              <a:endParaRPr lang="en-US" dirty="0">
                <a:solidFill>
                  <a:schemeClr val="tx1"/>
                </a:solidFill>
                <a:latin typeface="Times" pitchFamily="18" charset="0"/>
              </a:endParaRPr>
            </a:p>
          </p:txBody>
        </p:sp>
      </p:grpSp>
      <p:sp>
        <p:nvSpPr>
          <p:cNvPr id="25" name="Text Box 25"/>
          <p:cNvSpPr txBox="1">
            <a:spLocks noChangeArrowheads="1"/>
          </p:cNvSpPr>
          <p:nvPr/>
        </p:nvSpPr>
        <p:spPr bwMode="auto">
          <a:xfrm>
            <a:off x="3746887" y="6119966"/>
            <a:ext cx="3419526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050" dirty="0">
                <a:solidFill>
                  <a:srgbClr val="000000"/>
                </a:solidFill>
                <a:latin typeface="+mn-lt"/>
                <a:cs typeface="Arial" pitchFamily="34" charset="0"/>
              </a:rPr>
              <a:t>* Interest income includes funds sold and bought</a:t>
            </a:r>
          </a:p>
          <a:p>
            <a:pPr>
              <a:defRPr/>
            </a:pPr>
            <a:r>
              <a:rPr lang="en-US" sz="1050" dirty="0">
                <a:solidFill>
                  <a:srgbClr val="000000"/>
                </a:solidFill>
                <a:latin typeface="+mn-lt"/>
                <a:cs typeface="Arial" pitchFamily="34" charset="0"/>
              </a:rPr>
              <a:t>** Cost of funds adjusted for economic capital </a:t>
            </a:r>
          </a:p>
        </p:txBody>
      </p:sp>
      <p:sp>
        <p:nvSpPr>
          <p:cNvPr id="23" name="Rectangle 22"/>
          <p:cNvSpPr/>
          <p:nvPr/>
        </p:nvSpPr>
        <p:spPr bwMode="auto">
          <a:xfrm>
            <a:off x="2624138" y="2671427"/>
            <a:ext cx="824170" cy="199287"/>
          </a:xfrm>
          <a:prstGeom prst="rect">
            <a:avLst/>
          </a:prstGeom>
          <a:noFill/>
          <a:ln w="38100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endParaRPr lang="en-US" dirty="0">
              <a:solidFill>
                <a:schemeClr val="tx1"/>
              </a:solidFill>
              <a:latin typeface="Times" pitchFamily="18" charset="0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7018337" y="2678591"/>
            <a:ext cx="652463" cy="206375"/>
          </a:xfrm>
          <a:prstGeom prst="rect">
            <a:avLst/>
          </a:prstGeom>
          <a:noFill/>
          <a:ln w="38100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endParaRPr lang="en-US" dirty="0">
              <a:solidFill>
                <a:schemeClr val="tx1"/>
              </a:solidFill>
              <a:latin typeface="Times" pitchFamily="18" charset="0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2351216" y="5682456"/>
            <a:ext cx="2068383" cy="358133"/>
          </a:xfrm>
          <a:prstGeom prst="rect">
            <a:avLst/>
          </a:prstGeom>
          <a:noFill/>
          <a:ln w="38100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>
                <a:solidFill>
                  <a:srgbClr val="000000"/>
                </a:solidFill>
              </a:rPr>
              <a:t>High </a:t>
            </a:r>
            <a:r>
              <a:rPr lang="en-US" sz="1200" dirty="0" smtClean="0">
                <a:solidFill>
                  <a:srgbClr val="000000"/>
                </a:solidFill>
              </a:rPr>
              <a:t>Reward/Low Risk</a:t>
            </a:r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44" name="Rectangle 43"/>
          <p:cNvSpPr/>
          <p:nvPr/>
        </p:nvSpPr>
        <p:spPr bwMode="auto">
          <a:xfrm>
            <a:off x="4805775" y="2682137"/>
            <a:ext cx="650875" cy="206375"/>
          </a:xfrm>
          <a:prstGeom prst="rect">
            <a:avLst/>
          </a:prstGeom>
          <a:noFill/>
          <a:ln w="38100">
            <a:solidFill>
              <a:srgbClr val="C00000"/>
            </a:solidFill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endParaRPr lang="en-US" dirty="0">
              <a:solidFill>
                <a:schemeClr val="tx1"/>
              </a:solidFill>
              <a:latin typeface="Times" pitchFamily="18" charset="0"/>
            </a:endParaRPr>
          </a:p>
        </p:txBody>
      </p:sp>
      <p:sp>
        <p:nvSpPr>
          <p:cNvPr id="45" name="Rectangle 44"/>
          <p:cNvSpPr/>
          <p:nvPr/>
        </p:nvSpPr>
        <p:spPr bwMode="auto">
          <a:xfrm>
            <a:off x="6001136" y="2682137"/>
            <a:ext cx="652463" cy="206375"/>
          </a:xfrm>
          <a:prstGeom prst="rect">
            <a:avLst/>
          </a:prstGeom>
          <a:noFill/>
          <a:ln w="38100">
            <a:solidFill>
              <a:srgbClr val="C00000"/>
            </a:solidFill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endParaRPr lang="en-US" dirty="0">
              <a:solidFill>
                <a:schemeClr val="tx1"/>
              </a:solidFill>
              <a:latin typeface="Times" pitchFamily="18" charset="0"/>
            </a:endParaRPr>
          </a:p>
        </p:txBody>
      </p:sp>
      <p:sp>
        <p:nvSpPr>
          <p:cNvPr id="46" name="Rectangle 45"/>
          <p:cNvSpPr/>
          <p:nvPr/>
        </p:nvSpPr>
        <p:spPr bwMode="auto">
          <a:xfrm>
            <a:off x="7954168" y="2664339"/>
            <a:ext cx="650875" cy="206375"/>
          </a:xfrm>
          <a:prstGeom prst="rect">
            <a:avLst/>
          </a:prstGeom>
          <a:noFill/>
          <a:ln w="38100">
            <a:solidFill>
              <a:srgbClr val="C00000"/>
            </a:solidFill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endParaRPr lang="en-US" dirty="0">
              <a:solidFill>
                <a:schemeClr val="tx1"/>
              </a:solidFill>
              <a:latin typeface="Times" pitchFamily="18" charset="0"/>
            </a:endParaRPr>
          </a:p>
        </p:txBody>
      </p:sp>
      <p:sp>
        <p:nvSpPr>
          <p:cNvPr id="49" name="Rectangle 48"/>
          <p:cNvSpPr/>
          <p:nvPr/>
        </p:nvSpPr>
        <p:spPr bwMode="auto">
          <a:xfrm>
            <a:off x="4570413" y="5715000"/>
            <a:ext cx="1982787" cy="345281"/>
          </a:xfrm>
          <a:prstGeom prst="rect">
            <a:avLst/>
          </a:prstGeom>
          <a:noFill/>
          <a:ln w="38100">
            <a:solidFill>
              <a:srgbClr val="C00000"/>
            </a:solidFill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>
                <a:solidFill>
                  <a:srgbClr val="000000"/>
                </a:solidFill>
              </a:rPr>
              <a:t>Low </a:t>
            </a:r>
            <a:r>
              <a:rPr lang="en-US" sz="1200" dirty="0" smtClean="0">
                <a:solidFill>
                  <a:srgbClr val="000000"/>
                </a:solidFill>
              </a:rPr>
              <a:t>Reward/Low Risk</a:t>
            </a:r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51" name="Oval 50"/>
          <p:cNvSpPr/>
          <p:nvPr/>
        </p:nvSpPr>
        <p:spPr bwMode="auto">
          <a:xfrm>
            <a:off x="3840955" y="4343399"/>
            <a:ext cx="652463" cy="206375"/>
          </a:xfrm>
          <a:prstGeom prst="ellipse">
            <a:avLst/>
          </a:prstGeom>
          <a:noFill/>
          <a:ln w="38100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endParaRPr lang="en-US" dirty="0">
              <a:solidFill>
                <a:schemeClr val="tx1"/>
              </a:solidFill>
              <a:latin typeface="Times" pitchFamily="18" charset="0"/>
            </a:endParaRPr>
          </a:p>
        </p:txBody>
      </p:sp>
      <p:sp>
        <p:nvSpPr>
          <p:cNvPr id="52" name="Oval 51"/>
          <p:cNvSpPr/>
          <p:nvPr/>
        </p:nvSpPr>
        <p:spPr bwMode="auto">
          <a:xfrm>
            <a:off x="8166727" y="3280618"/>
            <a:ext cx="575137" cy="240045"/>
          </a:xfrm>
          <a:prstGeom prst="ellipse">
            <a:avLst/>
          </a:prstGeom>
          <a:noFill/>
          <a:ln w="38100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endParaRPr lang="en-US" dirty="0">
              <a:solidFill>
                <a:schemeClr val="tx1"/>
              </a:solidFill>
              <a:latin typeface="Times" pitchFamily="18" charset="0"/>
            </a:endParaRPr>
          </a:p>
        </p:txBody>
      </p:sp>
      <p:sp>
        <p:nvSpPr>
          <p:cNvPr id="53" name="Oval 52"/>
          <p:cNvSpPr/>
          <p:nvPr/>
        </p:nvSpPr>
        <p:spPr bwMode="auto">
          <a:xfrm>
            <a:off x="4901424" y="4343400"/>
            <a:ext cx="650875" cy="206375"/>
          </a:xfrm>
          <a:prstGeom prst="ellipse">
            <a:avLst/>
          </a:prstGeom>
          <a:noFill/>
          <a:ln w="38100">
            <a:solidFill>
              <a:srgbClr val="C00000"/>
            </a:solidFill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endParaRPr lang="en-US" dirty="0">
              <a:solidFill>
                <a:schemeClr val="tx1"/>
              </a:solidFill>
              <a:latin typeface="Times" pitchFamily="18" charset="0"/>
            </a:endParaRPr>
          </a:p>
        </p:txBody>
      </p:sp>
      <p:sp>
        <p:nvSpPr>
          <p:cNvPr id="54" name="Oval 53"/>
          <p:cNvSpPr/>
          <p:nvPr/>
        </p:nvSpPr>
        <p:spPr bwMode="auto">
          <a:xfrm>
            <a:off x="6001135" y="3297454"/>
            <a:ext cx="652463" cy="223209"/>
          </a:xfrm>
          <a:prstGeom prst="ellipse">
            <a:avLst/>
          </a:prstGeom>
          <a:noFill/>
          <a:ln w="38100">
            <a:solidFill>
              <a:srgbClr val="C00000"/>
            </a:solidFill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endParaRPr lang="en-US" dirty="0">
              <a:solidFill>
                <a:schemeClr val="tx1"/>
              </a:solidFill>
              <a:latin typeface="Times" pitchFamily="18" charset="0"/>
            </a:endParaRPr>
          </a:p>
        </p:txBody>
      </p:sp>
      <p:sp>
        <p:nvSpPr>
          <p:cNvPr id="55" name="Oval 54"/>
          <p:cNvSpPr/>
          <p:nvPr/>
        </p:nvSpPr>
        <p:spPr bwMode="auto">
          <a:xfrm>
            <a:off x="7018337" y="3297454"/>
            <a:ext cx="652463" cy="240045"/>
          </a:xfrm>
          <a:prstGeom prst="ellipse">
            <a:avLst/>
          </a:prstGeom>
          <a:noFill/>
          <a:ln w="38100">
            <a:solidFill>
              <a:srgbClr val="C00000"/>
            </a:solidFill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endParaRPr lang="en-US" dirty="0">
              <a:solidFill>
                <a:schemeClr val="tx1"/>
              </a:solidFill>
              <a:latin typeface="Times" pitchFamily="18" charset="0"/>
            </a:endParaRPr>
          </a:p>
        </p:txBody>
      </p:sp>
      <p:sp>
        <p:nvSpPr>
          <p:cNvPr id="56" name="Oval 55"/>
          <p:cNvSpPr/>
          <p:nvPr/>
        </p:nvSpPr>
        <p:spPr bwMode="auto">
          <a:xfrm>
            <a:off x="6553200" y="5682457"/>
            <a:ext cx="1117600" cy="725171"/>
          </a:xfrm>
          <a:prstGeom prst="ellipse">
            <a:avLst/>
          </a:prstGeom>
          <a:noFill/>
          <a:ln w="38100">
            <a:solidFill>
              <a:srgbClr val="FFFF00"/>
            </a:solidFill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 smtClean="0">
                <a:solidFill>
                  <a:srgbClr val="000000"/>
                </a:solidFill>
              </a:rPr>
              <a:t>High Risk/</a:t>
            </a:r>
          </a:p>
          <a:p>
            <a:pPr algn="ctr">
              <a:defRPr/>
            </a:pPr>
            <a:r>
              <a:rPr lang="en-US" sz="1200" dirty="0" smtClean="0">
                <a:solidFill>
                  <a:srgbClr val="000000"/>
                </a:solidFill>
              </a:rPr>
              <a:t>High Reward</a:t>
            </a:r>
            <a:endParaRPr lang="en-US" sz="1200" dirty="0">
              <a:solidFill>
                <a:srgbClr val="000000"/>
              </a:solidFill>
            </a:endParaRPr>
          </a:p>
        </p:txBody>
      </p:sp>
      <p:pic>
        <p:nvPicPr>
          <p:cNvPr id="38" name="Picture 1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88" y="6155549"/>
            <a:ext cx="2287587" cy="5397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>
          <a:xfrm>
            <a:off x="8241833" y="6407628"/>
            <a:ext cx="533400" cy="476250"/>
          </a:xfrm>
        </p:spPr>
        <p:txBody>
          <a:bodyPr/>
          <a:lstStyle/>
          <a:p>
            <a:pPr>
              <a:defRPr/>
            </a:pPr>
            <a:fld id="{3E2490A9-5099-4CE6-A15A-3CE724F7CB02}" type="slidenum">
              <a:rPr lang="en-US" altLang="en-US" smtClean="0"/>
              <a:pPr>
                <a:defRPr/>
              </a:pPr>
              <a:t>22</a:t>
            </a:fld>
            <a:endParaRPr lang="en-US" altLang="en-US" dirty="0"/>
          </a:p>
        </p:txBody>
      </p:sp>
      <p:sp>
        <p:nvSpPr>
          <p:cNvPr id="3" name="Rectangle 2"/>
          <p:cNvSpPr/>
          <p:nvPr/>
        </p:nvSpPr>
        <p:spPr>
          <a:xfrm>
            <a:off x="7772400" y="5791201"/>
            <a:ext cx="872331" cy="536514"/>
          </a:xfrm>
          <a:prstGeom prst="rect">
            <a:avLst/>
          </a:prstGeom>
          <a:solidFill>
            <a:schemeClr val="bg1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Low Reward/ Low risk</a:t>
            </a:r>
            <a:endParaRPr lang="en-US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224451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49" grpId="0" animBg="1"/>
      <p:bldP spid="56" grpId="0" animBg="1"/>
      <p:bldP spid="3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Content Placeholder 1"/>
          <p:cNvSpPr>
            <a:spLocks noGrp="1"/>
          </p:cNvSpPr>
          <p:nvPr>
            <p:ph idx="1"/>
          </p:nvPr>
        </p:nvSpPr>
        <p:spPr>
          <a:xfrm>
            <a:off x="1435608" y="1219200"/>
            <a:ext cx="7498080" cy="5029200"/>
          </a:xfrm>
        </p:spPr>
        <p:txBody>
          <a:bodyPr/>
          <a:lstStyle/>
          <a:p>
            <a:pPr eaLnBrk="1" hangingPunct="1"/>
            <a:r>
              <a:rPr lang="en-US" sz="2000" dirty="0" smtClean="0">
                <a:latin typeface="Cambria" pitchFamily="18" charset="0"/>
              </a:rPr>
              <a:t>Customer 5 – Risk Rating 14</a:t>
            </a:r>
          </a:p>
          <a:p>
            <a:pPr eaLnBrk="1" hangingPunct="1"/>
            <a:r>
              <a:rPr lang="en-US" sz="2000" dirty="0" smtClean="0">
                <a:latin typeface="Cambria" pitchFamily="18" charset="0"/>
              </a:rPr>
              <a:t>Customer 6 – Risk Rating 7</a:t>
            </a:r>
          </a:p>
        </p:txBody>
      </p:sp>
      <p:sp>
        <p:nvSpPr>
          <p:cNvPr id="3072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37565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 smtClean="0">
                <a:effectLst/>
                <a:latin typeface="Cambria" pitchFamily="18" charset="0"/>
              </a:rPr>
              <a:t>High leverage, low profitability, and slow growth                                      contributed to increased risk</a:t>
            </a:r>
          </a:p>
        </p:txBody>
      </p:sp>
      <p:pic>
        <p:nvPicPr>
          <p:cNvPr id="3072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074863"/>
            <a:ext cx="2606675" cy="1862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25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2313" y="2074863"/>
            <a:ext cx="2632075" cy="1862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26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4121150"/>
            <a:ext cx="2606675" cy="17532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27" name="Picture 6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2314" y="4142865"/>
            <a:ext cx="2632074" cy="1709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28" name="Picture 7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1124" y="2074863"/>
            <a:ext cx="2641600" cy="1862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29" name="Picture 8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1124" y="4084567"/>
            <a:ext cx="2641600" cy="1768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30" name="Picture 10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53" r="75542" b="38338"/>
          <a:stretch>
            <a:fillRect/>
          </a:stretch>
        </p:blipFill>
        <p:spPr bwMode="auto">
          <a:xfrm>
            <a:off x="4953000" y="1303337"/>
            <a:ext cx="293688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31" name="Picture 10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53" t="54665" r="75986" b="3352"/>
          <a:stretch>
            <a:fillRect/>
          </a:stretch>
        </p:blipFill>
        <p:spPr bwMode="auto">
          <a:xfrm>
            <a:off x="4964113" y="1741801"/>
            <a:ext cx="282575" cy="19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32" name="AutoShape 29"/>
          <p:cNvSpPr>
            <a:spLocks noChangeAspect="1" noChangeArrowheads="1"/>
          </p:cNvSpPr>
          <p:nvPr/>
        </p:nvSpPr>
        <p:spPr bwMode="auto">
          <a:xfrm>
            <a:off x="6191250" y="2074863"/>
            <a:ext cx="2641600" cy="1862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  <p:pic>
        <p:nvPicPr>
          <p:cNvPr id="14" name="Picture 11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5972174"/>
            <a:ext cx="2133600" cy="73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E2490A9-5099-4CE6-A15A-3CE724F7CB02}" type="slidenum">
              <a:rPr lang="en-US" altLang="en-US" smtClean="0"/>
              <a:pPr>
                <a:defRPr/>
              </a:pPr>
              <a:t>23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820946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2"/>
          <p:cNvSpPr>
            <a:spLocks noGrp="1"/>
          </p:cNvSpPr>
          <p:nvPr>
            <p:ph type="title"/>
          </p:nvPr>
        </p:nvSpPr>
        <p:spPr>
          <a:xfrm>
            <a:off x="423863" y="152400"/>
            <a:ext cx="8229600" cy="792162"/>
          </a:xfrm>
        </p:spPr>
        <p:txBody>
          <a:bodyPr>
            <a:noAutofit/>
          </a:bodyPr>
          <a:lstStyle/>
          <a:p>
            <a:pPr algn="ctr" eaLnBrk="1" hangingPunct="1"/>
            <a:r>
              <a:rPr lang="en-US" sz="2000" dirty="0" smtClean="0">
                <a:effectLst/>
                <a:latin typeface="Cambria" pitchFamily="18" charset="0"/>
              </a:rPr>
              <a:t>Pricing levers can be used to increase profitability of customer</a:t>
            </a:r>
          </a:p>
        </p:txBody>
      </p:sp>
      <p:grpSp>
        <p:nvGrpSpPr>
          <p:cNvPr id="31747" name="Group 23"/>
          <p:cNvGrpSpPr>
            <a:grpSpLocks/>
          </p:cNvGrpSpPr>
          <p:nvPr/>
        </p:nvGrpSpPr>
        <p:grpSpPr bwMode="auto">
          <a:xfrm>
            <a:off x="707937" y="976570"/>
            <a:ext cx="7815263" cy="5110159"/>
            <a:chOff x="489857" y="935649"/>
            <a:chExt cx="8164286" cy="5748706"/>
          </a:xfrm>
        </p:grpSpPr>
        <p:pic>
          <p:nvPicPr>
            <p:cNvPr id="31748" name="Picture 3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9857" y="935649"/>
              <a:ext cx="8164286" cy="57487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Rectangle 6"/>
            <p:cNvSpPr/>
            <p:nvPr/>
          </p:nvSpPr>
          <p:spPr bwMode="auto">
            <a:xfrm>
              <a:off x="4013457" y="1985003"/>
              <a:ext cx="507624" cy="178683"/>
            </a:xfrm>
            <a:prstGeom prst="rect">
              <a:avLst/>
            </a:prstGeom>
            <a:noFill/>
            <a:ln w="38100">
              <a:solidFill>
                <a:srgbClr val="7F46CA"/>
              </a:solidFill>
              <a:headEnd type="none" w="med" len="med"/>
              <a:tailEnd type="none" w="med" len="me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/>
            <a:lstStyle/>
            <a:p>
              <a:pPr>
                <a:defRPr/>
              </a:pPr>
              <a:endParaRPr lang="en-US" dirty="0">
                <a:solidFill>
                  <a:schemeClr val="tx1"/>
                </a:solidFill>
                <a:latin typeface="Times" pitchFamily="18" charset="0"/>
              </a:endParaRPr>
            </a:p>
          </p:txBody>
        </p:sp>
        <p:sp>
          <p:nvSpPr>
            <p:cNvPr id="8" name="Up Arrow 7"/>
            <p:cNvSpPr/>
            <p:nvPr/>
          </p:nvSpPr>
          <p:spPr bwMode="auto">
            <a:xfrm>
              <a:off x="3795680" y="1989877"/>
              <a:ext cx="139440" cy="173809"/>
            </a:xfrm>
            <a:prstGeom prst="upArrow">
              <a:avLst>
                <a:gd name="adj1" fmla="val 36666"/>
                <a:gd name="adj2" fmla="val 50000"/>
              </a:avLst>
            </a:prstGeom>
            <a:solidFill>
              <a:srgbClr val="7F46CA"/>
            </a:solidFill>
            <a:ln>
              <a:solidFill>
                <a:srgbClr val="7F46CA"/>
              </a:solidFill>
              <a:headEnd type="none" w="med" len="med"/>
              <a:tailEnd type="none" w="med" len="med"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/>
            <a:lstStyle/>
            <a:p>
              <a:pPr>
                <a:defRPr/>
              </a:pPr>
              <a:endParaRPr lang="en-US" dirty="0">
                <a:solidFill>
                  <a:schemeClr val="tx1"/>
                </a:solidFill>
                <a:latin typeface="Times" pitchFamily="18" charset="0"/>
              </a:endParaRPr>
            </a:p>
          </p:txBody>
        </p:sp>
        <p:sp>
          <p:nvSpPr>
            <p:cNvPr id="9" name="Rectangle 8"/>
            <p:cNvSpPr/>
            <p:nvPr/>
          </p:nvSpPr>
          <p:spPr bwMode="auto">
            <a:xfrm>
              <a:off x="5049072" y="4221784"/>
              <a:ext cx="507624" cy="177058"/>
            </a:xfrm>
            <a:prstGeom prst="rect">
              <a:avLst/>
            </a:prstGeom>
            <a:noFill/>
            <a:ln w="38100">
              <a:solidFill>
                <a:srgbClr val="7F46CA"/>
              </a:solidFill>
              <a:headEnd type="none" w="med" len="med"/>
              <a:tailEnd type="none" w="med" len="me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/>
            <a:lstStyle/>
            <a:p>
              <a:pPr>
                <a:defRPr/>
              </a:pPr>
              <a:endParaRPr lang="en-US" dirty="0">
                <a:solidFill>
                  <a:schemeClr val="tx1"/>
                </a:solidFill>
                <a:latin typeface="Times" pitchFamily="18" charset="0"/>
              </a:endParaRPr>
            </a:p>
          </p:txBody>
        </p:sp>
        <p:sp>
          <p:nvSpPr>
            <p:cNvPr id="10" name="Up Arrow 9"/>
            <p:cNvSpPr/>
            <p:nvPr/>
          </p:nvSpPr>
          <p:spPr bwMode="auto">
            <a:xfrm>
              <a:off x="4831296" y="4225033"/>
              <a:ext cx="139439" cy="173809"/>
            </a:xfrm>
            <a:prstGeom prst="upArrow">
              <a:avLst>
                <a:gd name="adj1" fmla="val 36666"/>
                <a:gd name="adj2" fmla="val 50000"/>
              </a:avLst>
            </a:prstGeom>
            <a:solidFill>
              <a:srgbClr val="7F46CA"/>
            </a:solidFill>
            <a:ln>
              <a:solidFill>
                <a:srgbClr val="7F46CA"/>
              </a:solidFill>
              <a:headEnd type="none" w="med" len="med"/>
              <a:tailEnd type="none" w="med" len="med"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/>
            <a:lstStyle/>
            <a:p>
              <a:pPr>
                <a:defRPr/>
              </a:pPr>
              <a:endParaRPr lang="en-US" dirty="0">
                <a:solidFill>
                  <a:schemeClr val="tx1"/>
                </a:solidFill>
                <a:latin typeface="Times" pitchFamily="18" charset="0"/>
              </a:endParaRPr>
            </a:p>
          </p:txBody>
        </p:sp>
        <p:sp>
          <p:nvSpPr>
            <p:cNvPr id="11" name="Rectangle 10"/>
            <p:cNvSpPr/>
            <p:nvPr/>
          </p:nvSpPr>
          <p:spPr bwMode="auto">
            <a:xfrm>
              <a:off x="5857510" y="2727348"/>
              <a:ext cx="716001" cy="177058"/>
            </a:xfrm>
            <a:prstGeom prst="rect">
              <a:avLst/>
            </a:prstGeom>
            <a:noFill/>
            <a:ln w="38100">
              <a:solidFill>
                <a:srgbClr val="7F46CA"/>
              </a:solidFill>
              <a:headEnd type="none" w="med" len="med"/>
              <a:tailEnd type="none" w="med" len="me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/>
            <a:lstStyle/>
            <a:p>
              <a:pPr>
                <a:defRPr/>
              </a:pPr>
              <a:endParaRPr lang="en-US" dirty="0">
                <a:solidFill>
                  <a:schemeClr val="tx1"/>
                </a:solidFill>
                <a:latin typeface="Times" pitchFamily="18" charset="0"/>
              </a:endParaRPr>
            </a:p>
          </p:txBody>
        </p:sp>
        <p:sp>
          <p:nvSpPr>
            <p:cNvPr id="12" name="Up Arrow 11"/>
            <p:cNvSpPr/>
            <p:nvPr/>
          </p:nvSpPr>
          <p:spPr bwMode="auto">
            <a:xfrm>
              <a:off x="5641300" y="2730597"/>
              <a:ext cx="139440" cy="175434"/>
            </a:xfrm>
            <a:prstGeom prst="upArrow">
              <a:avLst>
                <a:gd name="adj1" fmla="val 36666"/>
                <a:gd name="adj2" fmla="val 50000"/>
              </a:avLst>
            </a:prstGeom>
            <a:solidFill>
              <a:srgbClr val="7F46CA"/>
            </a:solidFill>
            <a:ln>
              <a:solidFill>
                <a:srgbClr val="7F46CA"/>
              </a:solidFill>
              <a:headEnd type="none" w="med" len="med"/>
              <a:tailEnd type="none" w="med" len="med"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/>
            <a:lstStyle/>
            <a:p>
              <a:pPr>
                <a:defRPr/>
              </a:pPr>
              <a:endParaRPr lang="en-US" dirty="0">
                <a:solidFill>
                  <a:schemeClr val="tx1"/>
                </a:solidFill>
                <a:latin typeface="Times" pitchFamily="18" charset="0"/>
              </a:endParaRPr>
            </a:p>
          </p:txBody>
        </p:sp>
        <p:sp>
          <p:nvSpPr>
            <p:cNvPr id="15" name="Rectangle 14"/>
            <p:cNvSpPr/>
            <p:nvPr/>
          </p:nvSpPr>
          <p:spPr bwMode="auto">
            <a:xfrm>
              <a:off x="7106203" y="3658122"/>
              <a:ext cx="507624" cy="178683"/>
            </a:xfrm>
            <a:prstGeom prst="rect">
              <a:avLst/>
            </a:prstGeom>
            <a:noFill/>
            <a:ln w="38100">
              <a:solidFill>
                <a:srgbClr val="7F46CA"/>
              </a:solidFill>
              <a:headEnd type="none" w="med" len="med"/>
              <a:tailEnd type="none" w="med" len="me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/>
            <a:lstStyle/>
            <a:p>
              <a:pPr>
                <a:defRPr/>
              </a:pPr>
              <a:endParaRPr lang="en-US" dirty="0">
                <a:solidFill>
                  <a:schemeClr val="tx1"/>
                </a:solidFill>
                <a:latin typeface="Times" pitchFamily="18" charset="0"/>
              </a:endParaRPr>
            </a:p>
          </p:txBody>
        </p:sp>
        <p:sp>
          <p:nvSpPr>
            <p:cNvPr id="31756" name="Up Arrow 15"/>
            <p:cNvSpPr>
              <a:spLocks noChangeArrowheads="1"/>
            </p:cNvSpPr>
            <p:nvPr/>
          </p:nvSpPr>
          <p:spPr bwMode="auto">
            <a:xfrm rot="10800000">
              <a:off x="6888426" y="3661370"/>
              <a:ext cx="139440" cy="175434"/>
            </a:xfrm>
            <a:prstGeom prst="upArrow">
              <a:avLst>
                <a:gd name="adj1" fmla="val 36667"/>
                <a:gd name="adj2" fmla="val 49999"/>
              </a:avLst>
            </a:prstGeom>
            <a:solidFill>
              <a:srgbClr val="7F46CA"/>
            </a:solidFill>
            <a:ln w="9525" algn="ctr">
              <a:solidFill>
                <a:srgbClr val="7F46CA"/>
              </a:solidFill>
              <a:miter lim="800000"/>
              <a:headEnd/>
              <a:tailEnd/>
            </a:ln>
            <a:effectLst>
              <a:outerShdw dist="23000" dir="5400000" rotWithShape="0">
                <a:srgbClr val="000000">
                  <a:alpha val="34998"/>
                </a:srgbClr>
              </a:outerShdw>
            </a:effectLst>
          </p:spPr>
          <p:txBody>
            <a:bodyPr rot="10800000"/>
            <a:lstStyle/>
            <a:p>
              <a:endParaRPr lang="en-US" dirty="0">
                <a:latin typeface="Times" pitchFamily="18" charset="0"/>
              </a:endParaRPr>
            </a:p>
          </p:txBody>
        </p:sp>
        <p:sp>
          <p:nvSpPr>
            <p:cNvPr id="17" name="Rectangle 16"/>
            <p:cNvSpPr/>
            <p:nvPr/>
          </p:nvSpPr>
          <p:spPr bwMode="auto">
            <a:xfrm>
              <a:off x="8126151" y="5529415"/>
              <a:ext cx="507624" cy="177059"/>
            </a:xfrm>
            <a:prstGeom prst="rect">
              <a:avLst/>
            </a:prstGeom>
            <a:noFill/>
            <a:ln w="38100">
              <a:solidFill>
                <a:srgbClr val="7F46CA"/>
              </a:solidFill>
              <a:headEnd type="none" w="med" len="med"/>
              <a:tailEnd type="none" w="med" len="me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/>
            <a:lstStyle/>
            <a:p>
              <a:pPr>
                <a:defRPr/>
              </a:pPr>
              <a:endParaRPr lang="en-US" dirty="0">
                <a:solidFill>
                  <a:schemeClr val="tx1"/>
                </a:solidFill>
                <a:latin typeface="Times" pitchFamily="18" charset="0"/>
              </a:endParaRPr>
            </a:p>
          </p:txBody>
        </p:sp>
        <p:sp>
          <p:nvSpPr>
            <p:cNvPr id="31758" name="Up Arrow 17"/>
            <p:cNvSpPr>
              <a:spLocks noChangeArrowheads="1"/>
            </p:cNvSpPr>
            <p:nvPr/>
          </p:nvSpPr>
          <p:spPr bwMode="auto">
            <a:xfrm rot="10800000">
              <a:off x="7908374" y="5532664"/>
              <a:ext cx="139439" cy="173810"/>
            </a:xfrm>
            <a:prstGeom prst="upArrow">
              <a:avLst>
                <a:gd name="adj1" fmla="val 36667"/>
                <a:gd name="adj2" fmla="val 49998"/>
              </a:avLst>
            </a:prstGeom>
            <a:solidFill>
              <a:srgbClr val="7F46CA"/>
            </a:solidFill>
            <a:ln w="9525" algn="ctr">
              <a:solidFill>
                <a:srgbClr val="7F46CA"/>
              </a:solidFill>
              <a:miter lim="800000"/>
              <a:headEnd/>
              <a:tailEnd/>
            </a:ln>
            <a:effectLst>
              <a:outerShdw dist="23000" dir="5400000" rotWithShape="0">
                <a:srgbClr val="000000">
                  <a:alpha val="34998"/>
                </a:srgbClr>
              </a:outerShdw>
            </a:effectLst>
          </p:spPr>
          <p:txBody>
            <a:bodyPr rot="10800000"/>
            <a:lstStyle/>
            <a:p>
              <a:endParaRPr lang="en-US" dirty="0">
                <a:latin typeface="Times" pitchFamily="18" charset="0"/>
              </a:endParaRPr>
            </a:p>
          </p:txBody>
        </p:sp>
        <p:grpSp>
          <p:nvGrpSpPr>
            <p:cNvPr id="31759" name="Group 18"/>
            <p:cNvGrpSpPr>
              <a:grpSpLocks/>
            </p:cNvGrpSpPr>
            <p:nvPr/>
          </p:nvGrpSpPr>
          <p:grpSpPr bwMode="auto">
            <a:xfrm>
              <a:off x="2588221" y="1097075"/>
              <a:ext cx="709890" cy="662965"/>
              <a:chOff x="6370853" y="1249587"/>
              <a:chExt cx="726059" cy="673782"/>
            </a:xfrm>
          </p:grpSpPr>
          <p:pic>
            <p:nvPicPr>
              <p:cNvPr id="31760" name="Picture 19" descr="Picture1.emf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370853" y="1249587"/>
                <a:ext cx="726059" cy="67378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1" name="Rectangle 20"/>
              <p:cNvSpPr/>
              <p:nvPr/>
            </p:nvSpPr>
            <p:spPr bwMode="auto">
              <a:xfrm>
                <a:off x="6782167" y="1377736"/>
                <a:ext cx="264401" cy="237728"/>
              </a:xfrm>
              <a:prstGeom prst="rect">
                <a:avLst/>
              </a:prstGeom>
              <a:noFill/>
              <a:ln w="57150">
                <a:solidFill>
                  <a:srgbClr val="FF0000"/>
                </a:solidFill>
                <a:headEnd type="none" w="med" len="med"/>
                <a:tailEnd type="none" w="med" len="med"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/>
              <a:lstStyle/>
              <a:p>
                <a:pPr>
                  <a:defRPr/>
                </a:pPr>
                <a:endParaRPr lang="en-US" dirty="0">
                  <a:solidFill>
                    <a:schemeClr val="tx1"/>
                  </a:solidFill>
                  <a:latin typeface="Times" pitchFamily="18" charset="0"/>
                </a:endParaRPr>
              </a:p>
            </p:txBody>
          </p:sp>
        </p:grpSp>
      </p:grpSp>
      <p:pic>
        <p:nvPicPr>
          <p:cNvPr id="19" name="Picture 1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6754" y="6122289"/>
            <a:ext cx="2249438" cy="6699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E2490A9-5099-4CE6-A15A-3CE724F7CB02}" type="slidenum">
              <a:rPr lang="en-US" altLang="en-US" smtClean="0"/>
              <a:pPr>
                <a:defRPr/>
              </a:pPr>
              <a:t>24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9126001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990599"/>
            <a:ext cx="8229599" cy="4929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71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3820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 smtClean="0">
                <a:effectLst/>
                <a:latin typeface="Cambria" pitchFamily="18" charset="0"/>
              </a:rPr>
              <a:t>Targeting low-risk customers allows the bank to price                                                     more competitively relative to market</a:t>
            </a:r>
          </a:p>
        </p:txBody>
      </p:sp>
      <p:grpSp>
        <p:nvGrpSpPr>
          <p:cNvPr id="32772" name="Group 8"/>
          <p:cNvGrpSpPr>
            <a:grpSpLocks/>
          </p:cNvGrpSpPr>
          <p:nvPr/>
        </p:nvGrpSpPr>
        <p:grpSpPr bwMode="auto">
          <a:xfrm>
            <a:off x="3462337" y="1114811"/>
            <a:ext cx="727075" cy="674687"/>
            <a:chOff x="2484653" y="1249587"/>
            <a:chExt cx="726059" cy="673782"/>
          </a:xfrm>
        </p:grpSpPr>
        <p:pic>
          <p:nvPicPr>
            <p:cNvPr id="32787" name="Picture 9" descr="Picture1.emf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84653" y="1249587"/>
              <a:ext cx="726059" cy="6737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" name="Rectangle 10"/>
            <p:cNvSpPr/>
            <p:nvPr/>
          </p:nvSpPr>
          <p:spPr bwMode="auto">
            <a:xfrm>
              <a:off x="2635254" y="1378002"/>
              <a:ext cx="266327" cy="237806"/>
            </a:xfrm>
            <a:prstGeom prst="rect">
              <a:avLst/>
            </a:prstGeom>
            <a:noFill/>
            <a:ln w="57150">
              <a:solidFill>
                <a:srgbClr val="FF0000"/>
              </a:solidFill>
              <a:headEnd type="none" w="med" len="med"/>
              <a:tailEnd type="none" w="med" len="me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/>
            <a:lstStyle/>
            <a:p>
              <a:pPr>
                <a:defRPr/>
              </a:pPr>
              <a:endParaRPr lang="en-US" dirty="0">
                <a:solidFill>
                  <a:schemeClr val="tx1"/>
                </a:solidFill>
                <a:latin typeface="Times" pitchFamily="18" charset="0"/>
              </a:endParaRPr>
            </a:p>
          </p:txBody>
        </p:sp>
      </p:grpSp>
      <p:grpSp>
        <p:nvGrpSpPr>
          <p:cNvPr id="32773" name="Group 11"/>
          <p:cNvGrpSpPr>
            <a:grpSpLocks/>
          </p:cNvGrpSpPr>
          <p:nvPr/>
        </p:nvGrpSpPr>
        <p:grpSpPr bwMode="auto">
          <a:xfrm>
            <a:off x="6287294" y="1114810"/>
            <a:ext cx="725487" cy="674687"/>
            <a:chOff x="2484653" y="1249587"/>
            <a:chExt cx="726059" cy="673782"/>
          </a:xfrm>
        </p:grpSpPr>
        <p:pic>
          <p:nvPicPr>
            <p:cNvPr id="32785" name="Picture 12" descr="Picture1.emf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84653" y="1249587"/>
              <a:ext cx="726059" cy="6737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" name="Rectangle 13"/>
            <p:cNvSpPr/>
            <p:nvPr/>
          </p:nvSpPr>
          <p:spPr bwMode="auto">
            <a:xfrm>
              <a:off x="2635584" y="1378002"/>
              <a:ext cx="265322" cy="237806"/>
            </a:xfrm>
            <a:prstGeom prst="rect">
              <a:avLst/>
            </a:prstGeom>
            <a:noFill/>
            <a:ln w="57150">
              <a:solidFill>
                <a:srgbClr val="FF0000"/>
              </a:solidFill>
              <a:headEnd type="none" w="med" len="med"/>
              <a:tailEnd type="none" w="med" len="me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/>
            <a:lstStyle/>
            <a:p>
              <a:pPr>
                <a:defRPr/>
              </a:pPr>
              <a:endParaRPr lang="en-US" dirty="0">
                <a:solidFill>
                  <a:schemeClr val="tx1"/>
                </a:solidFill>
                <a:latin typeface="Times" pitchFamily="18" charset="0"/>
              </a:endParaRPr>
            </a:p>
          </p:txBody>
        </p:sp>
      </p:grpSp>
      <p:sp>
        <p:nvSpPr>
          <p:cNvPr id="15" name="Rectangle 14"/>
          <p:cNvSpPr/>
          <p:nvPr/>
        </p:nvSpPr>
        <p:spPr bwMode="auto">
          <a:xfrm>
            <a:off x="5416550" y="1957166"/>
            <a:ext cx="519113" cy="180975"/>
          </a:xfrm>
          <a:prstGeom prst="rect">
            <a:avLst/>
          </a:prstGeom>
          <a:noFill/>
          <a:ln w="38100">
            <a:solidFill>
              <a:srgbClr val="7F46CA"/>
            </a:solidFill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endParaRPr lang="en-US" dirty="0">
              <a:solidFill>
                <a:schemeClr val="tx1"/>
              </a:solidFill>
              <a:latin typeface="Times" pitchFamily="18" charset="0"/>
            </a:endParaRPr>
          </a:p>
        </p:txBody>
      </p:sp>
      <p:sp>
        <p:nvSpPr>
          <p:cNvPr id="16" name="Up Arrow 15"/>
          <p:cNvSpPr/>
          <p:nvPr/>
        </p:nvSpPr>
        <p:spPr bwMode="auto">
          <a:xfrm rot="10800000">
            <a:off x="5130006" y="1981421"/>
            <a:ext cx="142875" cy="177800"/>
          </a:xfrm>
          <a:prstGeom prst="upArrow">
            <a:avLst>
              <a:gd name="adj1" fmla="val 36666"/>
              <a:gd name="adj2" fmla="val 50000"/>
            </a:avLst>
          </a:prstGeom>
          <a:solidFill>
            <a:srgbClr val="7F46CA"/>
          </a:solidFill>
          <a:ln>
            <a:solidFill>
              <a:srgbClr val="7F46CA"/>
            </a:solidFill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en-US" dirty="0">
              <a:solidFill>
                <a:schemeClr val="tx1"/>
              </a:solidFill>
              <a:latin typeface="Times" pitchFamily="18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8226165" y="1986441"/>
            <a:ext cx="519113" cy="180975"/>
          </a:xfrm>
          <a:prstGeom prst="rect">
            <a:avLst/>
          </a:prstGeom>
          <a:noFill/>
          <a:ln w="38100">
            <a:solidFill>
              <a:srgbClr val="7F46CA"/>
            </a:solidFill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endParaRPr lang="en-US" dirty="0">
              <a:solidFill>
                <a:schemeClr val="tx1"/>
              </a:solidFill>
              <a:latin typeface="Times" pitchFamily="18" charset="0"/>
            </a:endParaRPr>
          </a:p>
        </p:txBody>
      </p:sp>
      <p:sp>
        <p:nvSpPr>
          <p:cNvPr id="18" name="Up Arrow 17"/>
          <p:cNvSpPr/>
          <p:nvPr/>
        </p:nvSpPr>
        <p:spPr bwMode="auto">
          <a:xfrm rot="10800000">
            <a:off x="7924800" y="1989616"/>
            <a:ext cx="142875" cy="177800"/>
          </a:xfrm>
          <a:prstGeom prst="upArrow">
            <a:avLst>
              <a:gd name="adj1" fmla="val 36666"/>
              <a:gd name="adj2" fmla="val 50000"/>
            </a:avLst>
          </a:prstGeom>
          <a:solidFill>
            <a:srgbClr val="7F46CA"/>
          </a:solidFill>
          <a:ln>
            <a:solidFill>
              <a:srgbClr val="7F46CA"/>
            </a:solidFill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en-US" dirty="0">
              <a:solidFill>
                <a:schemeClr val="tx1"/>
              </a:solidFill>
              <a:latin typeface="Times" pitchFamily="18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3879849" y="2481226"/>
            <a:ext cx="650875" cy="204788"/>
          </a:xfrm>
          <a:prstGeom prst="rect">
            <a:avLst/>
          </a:prstGeom>
          <a:noFill/>
          <a:ln w="38100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endParaRPr lang="en-US" dirty="0">
              <a:solidFill>
                <a:schemeClr val="tx1"/>
              </a:solidFill>
              <a:latin typeface="Times" pitchFamily="18" charset="0"/>
            </a:endParaRPr>
          </a:p>
        </p:txBody>
      </p:sp>
      <p:sp>
        <p:nvSpPr>
          <p:cNvPr id="21" name="Oval 20"/>
          <p:cNvSpPr/>
          <p:nvPr/>
        </p:nvSpPr>
        <p:spPr bwMode="auto">
          <a:xfrm>
            <a:off x="6655446" y="4834732"/>
            <a:ext cx="650875" cy="204787"/>
          </a:xfrm>
          <a:prstGeom prst="ellipse">
            <a:avLst/>
          </a:prstGeom>
          <a:noFill/>
          <a:ln w="38100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endParaRPr lang="en-US" dirty="0">
              <a:solidFill>
                <a:schemeClr val="tx1"/>
              </a:solidFill>
              <a:latin typeface="Times" pitchFamily="18" charset="0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5408040" y="2503452"/>
            <a:ext cx="519113" cy="182562"/>
          </a:xfrm>
          <a:prstGeom prst="rect">
            <a:avLst/>
          </a:prstGeom>
          <a:noFill/>
          <a:ln w="38100">
            <a:solidFill>
              <a:srgbClr val="7F46CA"/>
            </a:solidFill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endParaRPr lang="en-US" dirty="0">
              <a:solidFill>
                <a:schemeClr val="tx1"/>
              </a:solidFill>
              <a:latin typeface="Times" pitchFamily="18" charset="0"/>
            </a:endParaRPr>
          </a:p>
        </p:txBody>
      </p:sp>
      <p:sp>
        <p:nvSpPr>
          <p:cNvPr id="23" name="Up Arrow 22"/>
          <p:cNvSpPr/>
          <p:nvPr/>
        </p:nvSpPr>
        <p:spPr bwMode="auto">
          <a:xfrm rot="10800000">
            <a:off x="5201443" y="2532341"/>
            <a:ext cx="142875" cy="177800"/>
          </a:xfrm>
          <a:prstGeom prst="upArrow">
            <a:avLst>
              <a:gd name="adj1" fmla="val 36666"/>
              <a:gd name="adj2" fmla="val 50000"/>
            </a:avLst>
          </a:prstGeom>
          <a:solidFill>
            <a:srgbClr val="7F46CA"/>
          </a:solidFill>
          <a:ln>
            <a:solidFill>
              <a:srgbClr val="7F46CA"/>
            </a:solidFill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en-US" dirty="0">
              <a:solidFill>
                <a:schemeClr val="tx1"/>
              </a:solidFill>
              <a:latin typeface="Times" pitchFamily="18" charset="0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8226164" y="2527396"/>
            <a:ext cx="519113" cy="182562"/>
          </a:xfrm>
          <a:prstGeom prst="rect">
            <a:avLst/>
          </a:prstGeom>
          <a:noFill/>
          <a:ln w="38100">
            <a:solidFill>
              <a:srgbClr val="7F46CA"/>
            </a:solidFill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endParaRPr lang="en-US" dirty="0">
              <a:solidFill>
                <a:schemeClr val="tx1"/>
              </a:solidFill>
              <a:latin typeface="Times" pitchFamily="18" charset="0"/>
            </a:endParaRPr>
          </a:p>
        </p:txBody>
      </p:sp>
      <p:sp>
        <p:nvSpPr>
          <p:cNvPr id="25" name="Up Arrow 24"/>
          <p:cNvSpPr/>
          <p:nvPr/>
        </p:nvSpPr>
        <p:spPr bwMode="auto">
          <a:xfrm rot="10800000">
            <a:off x="7853362" y="2520419"/>
            <a:ext cx="142875" cy="177800"/>
          </a:xfrm>
          <a:prstGeom prst="upArrow">
            <a:avLst>
              <a:gd name="adj1" fmla="val 36666"/>
              <a:gd name="adj2" fmla="val 50000"/>
            </a:avLst>
          </a:prstGeom>
          <a:solidFill>
            <a:srgbClr val="7F46CA"/>
          </a:solidFill>
          <a:ln>
            <a:solidFill>
              <a:srgbClr val="7F46CA"/>
            </a:solidFill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en-US" dirty="0">
              <a:solidFill>
                <a:schemeClr val="tx1"/>
              </a:solidFill>
              <a:latin typeface="Times" pitchFamily="18" charset="0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6724225" y="2532341"/>
            <a:ext cx="652462" cy="204788"/>
          </a:xfrm>
          <a:prstGeom prst="rect">
            <a:avLst/>
          </a:prstGeom>
          <a:noFill/>
          <a:ln w="38100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endParaRPr lang="en-US" dirty="0">
              <a:solidFill>
                <a:schemeClr val="tx1"/>
              </a:solidFill>
              <a:latin typeface="Times" pitchFamily="18" charset="0"/>
            </a:endParaRPr>
          </a:p>
        </p:txBody>
      </p:sp>
      <p:pic>
        <p:nvPicPr>
          <p:cNvPr id="27" name="Picture 1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6019800"/>
            <a:ext cx="24384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E2490A9-5099-4CE6-A15A-3CE724F7CB02}" type="slidenum">
              <a:rPr lang="en-US" altLang="en-US" smtClean="0"/>
              <a:pPr>
                <a:defRPr/>
              </a:pPr>
              <a:t>25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4654923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Content Placeholder 2"/>
          <p:cNvSpPr>
            <a:spLocks noGrp="1"/>
          </p:cNvSpPr>
          <p:nvPr>
            <p:ph idx="1"/>
          </p:nvPr>
        </p:nvSpPr>
        <p:spPr>
          <a:xfrm>
            <a:off x="533400" y="1219200"/>
            <a:ext cx="8229600" cy="4525963"/>
          </a:xfrm>
        </p:spPr>
        <p:txBody>
          <a:bodyPr>
            <a:normAutofit fontScale="85000" lnSpcReduction="10000"/>
          </a:bodyPr>
          <a:lstStyle/>
          <a:p>
            <a:pPr eaLnBrk="1" hangingPunct="1">
              <a:buClr>
                <a:srgbClr val="FF0000"/>
              </a:buClr>
            </a:pPr>
            <a:r>
              <a:rPr lang="en-US" sz="2400" dirty="0" smtClean="0">
                <a:latin typeface="Cambria" pitchFamily="18" charset="0"/>
              </a:rPr>
              <a:t>Do not underestimate the time frame to implement the scorecard project</a:t>
            </a:r>
          </a:p>
          <a:p>
            <a:pPr eaLnBrk="1" hangingPunct="1">
              <a:buClr>
                <a:srgbClr val="FF0000"/>
              </a:buClr>
            </a:pPr>
            <a:endParaRPr lang="en-US" sz="2400" dirty="0" smtClean="0">
              <a:latin typeface="Cambria" pitchFamily="18" charset="0"/>
            </a:endParaRPr>
          </a:p>
          <a:p>
            <a:pPr eaLnBrk="1" hangingPunct="1">
              <a:buClr>
                <a:srgbClr val="FF0000"/>
              </a:buClr>
            </a:pPr>
            <a:r>
              <a:rPr lang="en-US" sz="2400" dirty="0" smtClean="0">
                <a:latin typeface="Cambria" pitchFamily="18" charset="0"/>
              </a:rPr>
              <a:t>A scorecard approach will aid in the implementation of FASB Current Expected Credit Loss Impairment Model (CECL)</a:t>
            </a:r>
          </a:p>
          <a:p>
            <a:pPr eaLnBrk="1" hangingPunct="1">
              <a:buClr>
                <a:srgbClr val="FF0000"/>
              </a:buClr>
              <a:buFont typeface="Wingdings" pitchFamily="2" charset="2"/>
              <a:buNone/>
            </a:pPr>
            <a:endParaRPr lang="en-US" sz="2400" dirty="0" smtClean="0">
              <a:latin typeface="Cambria" pitchFamily="18" charset="0"/>
            </a:endParaRPr>
          </a:p>
          <a:p>
            <a:pPr eaLnBrk="1" hangingPunct="1">
              <a:buClr>
                <a:srgbClr val="FF0000"/>
              </a:buClr>
            </a:pPr>
            <a:r>
              <a:rPr lang="en-US" sz="2400" dirty="0" smtClean="0">
                <a:latin typeface="Cambria" pitchFamily="18" charset="0"/>
              </a:rPr>
              <a:t>Do not underestimate required IT resources including a dedicated person</a:t>
            </a:r>
          </a:p>
          <a:p>
            <a:pPr eaLnBrk="1" hangingPunct="1">
              <a:buClr>
                <a:srgbClr val="FF0000"/>
              </a:buClr>
            </a:pPr>
            <a:endParaRPr lang="en-US" sz="2400" dirty="0" smtClean="0">
              <a:latin typeface="Cambria" pitchFamily="18" charset="0"/>
            </a:endParaRPr>
          </a:p>
          <a:p>
            <a:pPr eaLnBrk="1" hangingPunct="1">
              <a:buClr>
                <a:srgbClr val="FF0000"/>
              </a:buClr>
            </a:pPr>
            <a:r>
              <a:rPr lang="en-US" sz="2400" dirty="0" smtClean="0">
                <a:latin typeface="Cambria" pitchFamily="18" charset="0"/>
              </a:rPr>
              <a:t>Scorecard progress will be hindered by incomplete source data in loan system and lack of dedicated project team (CECL issue also)</a:t>
            </a:r>
          </a:p>
          <a:p>
            <a:pPr eaLnBrk="1" hangingPunct="1">
              <a:buClr>
                <a:srgbClr val="FF0000"/>
              </a:buClr>
            </a:pPr>
            <a:endParaRPr lang="en-US" sz="2400" dirty="0" smtClean="0">
              <a:latin typeface="Cambria" pitchFamily="18" charset="0"/>
            </a:endParaRPr>
          </a:p>
          <a:p>
            <a:pPr eaLnBrk="1" hangingPunct="1">
              <a:buClr>
                <a:srgbClr val="FF0000"/>
              </a:buClr>
            </a:pPr>
            <a:r>
              <a:rPr lang="en-US" sz="2400" dirty="0" smtClean="0">
                <a:latin typeface="Cambria" pitchFamily="18" charset="0"/>
              </a:rPr>
              <a:t>It will be a </a:t>
            </a:r>
            <a:r>
              <a:rPr lang="en-US" sz="2400" b="1" dirty="0" smtClean="0">
                <a:latin typeface="Cambria" pitchFamily="18" charset="0"/>
              </a:rPr>
              <a:t>Management Challenge </a:t>
            </a:r>
            <a:r>
              <a:rPr lang="en-US" sz="2400" dirty="0" smtClean="0">
                <a:latin typeface="Cambria" pitchFamily="18" charset="0"/>
              </a:rPr>
              <a:t>adjusting from volume-driven perspective to profitability perspective</a:t>
            </a:r>
          </a:p>
          <a:p>
            <a:pPr eaLnBrk="1" hangingPunct="1">
              <a:buFont typeface="Wingdings" pitchFamily="2" charset="2"/>
              <a:buNone/>
            </a:pPr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  <p:sp>
        <p:nvSpPr>
          <p:cNvPr id="33794" name="Title 1"/>
          <p:cNvSpPr>
            <a:spLocks noGrp="1"/>
          </p:cNvSpPr>
          <p:nvPr>
            <p:ph type="title"/>
          </p:nvPr>
        </p:nvSpPr>
        <p:spPr>
          <a:xfrm>
            <a:off x="1143000" y="228600"/>
            <a:ext cx="6780212" cy="8382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sz="2800" dirty="0" smtClean="0">
                <a:latin typeface="Cambria" pitchFamily="18" charset="0"/>
              </a:rPr>
              <a:t>Thoughts:</a:t>
            </a:r>
            <a:endParaRPr lang="en-US" sz="2800" dirty="0" smtClean="0">
              <a:effectLst/>
              <a:latin typeface="Cambria" pitchFamily="18" charset="0"/>
            </a:endParaRPr>
          </a:p>
        </p:txBody>
      </p:sp>
      <p:pic>
        <p:nvPicPr>
          <p:cNvPr id="5" name="Picture 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5867400"/>
            <a:ext cx="24384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E2490A9-5099-4CE6-A15A-3CE724F7CB02}" type="slidenum">
              <a:rPr lang="en-US" altLang="en-US" smtClean="0"/>
              <a:pPr>
                <a:defRPr/>
              </a:pPr>
              <a:t>26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37058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229600" cy="3505200"/>
          </a:xfrm>
        </p:spPr>
        <p:txBody>
          <a:bodyPr>
            <a:normAutofit fontScale="77500" lnSpcReduction="20000"/>
          </a:bodyPr>
          <a:lstStyle/>
          <a:p>
            <a:pPr>
              <a:buClr>
                <a:srgbClr val="FF0000"/>
              </a:buClr>
            </a:pPr>
            <a:r>
              <a:rPr lang="en-US" sz="2800" dirty="0">
                <a:latin typeface="Cambria" pitchFamily="18" charset="0"/>
              </a:rPr>
              <a:t>C</a:t>
            </a:r>
            <a:r>
              <a:rPr lang="en-US" sz="2800" dirty="0" smtClean="0">
                <a:latin typeface="Cambria" pitchFamily="18" charset="0"/>
              </a:rPr>
              <a:t>ontinued regulatory pressure will be the norm “ALL BANKS”</a:t>
            </a:r>
          </a:p>
          <a:p>
            <a:pPr>
              <a:buClr>
                <a:srgbClr val="FF0000"/>
              </a:buClr>
            </a:pPr>
            <a:endParaRPr lang="en-US" sz="2800" dirty="0" smtClean="0">
              <a:latin typeface="Cambria" pitchFamily="18" charset="0"/>
            </a:endParaRPr>
          </a:p>
          <a:p>
            <a:pPr>
              <a:buClr>
                <a:srgbClr val="FF0000"/>
              </a:buClr>
            </a:pPr>
            <a:r>
              <a:rPr lang="en-US" sz="2800" dirty="0" smtClean="0">
                <a:latin typeface="Cambria" pitchFamily="18" charset="0"/>
              </a:rPr>
              <a:t>Capital will need to be allocated by product line (dual approach)</a:t>
            </a:r>
          </a:p>
          <a:p>
            <a:pPr>
              <a:buClr>
                <a:srgbClr val="FF0000"/>
              </a:buClr>
            </a:pPr>
            <a:endParaRPr lang="en-US" sz="2800" dirty="0" smtClean="0">
              <a:latin typeface="Cambria" pitchFamily="18" charset="0"/>
            </a:endParaRPr>
          </a:p>
          <a:p>
            <a:pPr>
              <a:buClr>
                <a:srgbClr val="FF0000"/>
              </a:buClr>
            </a:pPr>
            <a:r>
              <a:rPr lang="en-US" sz="2800" dirty="0" smtClean="0">
                <a:latin typeface="Cambria" pitchFamily="18" charset="0"/>
              </a:rPr>
              <a:t>Management and Board will need to set risk appetite even at smaller institutions</a:t>
            </a:r>
          </a:p>
          <a:p>
            <a:pPr>
              <a:buClr>
                <a:srgbClr val="FF0000"/>
              </a:buClr>
            </a:pPr>
            <a:endParaRPr lang="en-US" sz="2800" dirty="0" smtClean="0">
              <a:latin typeface="Cambria" pitchFamily="18" charset="0"/>
            </a:endParaRPr>
          </a:p>
          <a:p>
            <a:pPr>
              <a:buClr>
                <a:srgbClr val="FF0000"/>
              </a:buClr>
            </a:pPr>
            <a:r>
              <a:rPr lang="en-US" sz="2800" dirty="0" smtClean="0">
                <a:latin typeface="Cambria" pitchFamily="18" charset="0"/>
              </a:rPr>
              <a:t>Provisioning will be data driven and forward looking (CECL)</a:t>
            </a:r>
          </a:p>
          <a:p>
            <a:pPr>
              <a:buClr>
                <a:srgbClr val="FF0000"/>
              </a:buClr>
            </a:pPr>
            <a:endParaRPr lang="en-US" sz="2800" dirty="0" smtClean="0">
              <a:latin typeface="Cambria" pitchFamily="18" charset="0"/>
            </a:endParaRPr>
          </a:p>
          <a:p>
            <a:pPr>
              <a:buClr>
                <a:srgbClr val="FF0000"/>
              </a:buClr>
            </a:pPr>
            <a:r>
              <a:rPr lang="en-US" sz="2800" dirty="0" smtClean="0">
                <a:latin typeface="Cambria" pitchFamily="18" charset="0"/>
              </a:rPr>
              <a:t>M&amp;A activity will increase</a:t>
            </a:r>
          </a:p>
        </p:txBody>
      </p:sp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 smtClean="0">
                <a:effectLst/>
                <a:latin typeface="Cambria" pitchFamily="18" charset="0"/>
              </a:rPr>
              <a:t>Regulator Perspective</a:t>
            </a:r>
          </a:p>
        </p:txBody>
      </p:sp>
      <p:pic>
        <p:nvPicPr>
          <p:cNvPr id="5" name="Picture 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5867400"/>
            <a:ext cx="24384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E2490A9-5099-4CE6-A15A-3CE724F7CB02}" type="slidenum">
              <a:rPr lang="en-US" altLang="en-US" smtClean="0"/>
              <a:pPr>
                <a:defRPr/>
              </a:pPr>
              <a:t>27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26080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5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5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5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58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58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58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8001000" cy="4800600"/>
          </a:xfrm>
        </p:spPr>
        <p:txBody>
          <a:bodyPr>
            <a:normAutofit fontScale="55000" lnSpcReduction="20000"/>
          </a:bodyPr>
          <a:lstStyle/>
          <a:p>
            <a:pPr>
              <a:buClr>
                <a:srgbClr val="FF0000"/>
              </a:buClr>
            </a:pPr>
            <a:r>
              <a:rPr lang="en-US" sz="4000" dirty="0" smtClean="0">
                <a:latin typeface="Cambria" panose="02040503050406030204" pitchFamily="18" charset="0"/>
              </a:rPr>
              <a:t>Be willing to walk</a:t>
            </a:r>
          </a:p>
          <a:p>
            <a:pPr>
              <a:buClr>
                <a:srgbClr val="FF0000"/>
              </a:buClr>
            </a:pPr>
            <a:endParaRPr lang="en-US" sz="4000" dirty="0" smtClean="0">
              <a:latin typeface="Cambria" panose="02040503050406030204" pitchFamily="18" charset="0"/>
            </a:endParaRPr>
          </a:p>
          <a:p>
            <a:pPr>
              <a:buClr>
                <a:srgbClr val="FF0000"/>
              </a:buClr>
            </a:pPr>
            <a:r>
              <a:rPr lang="en-US" sz="4000" dirty="0" smtClean="0">
                <a:latin typeface="Cambria" panose="02040503050406030204" pitchFamily="18" charset="0"/>
              </a:rPr>
              <a:t>Understand the competition</a:t>
            </a:r>
          </a:p>
          <a:p>
            <a:pPr>
              <a:buClr>
                <a:srgbClr val="FF0000"/>
              </a:buClr>
            </a:pPr>
            <a:endParaRPr lang="en-US" sz="4000" dirty="0" smtClean="0">
              <a:latin typeface="Cambria" panose="02040503050406030204" pitchFamily="18" charset="0"/>
            </a:endParaRPr>
          </a:p>
          <a:p>
            <a:pPr>
              <a:buClr>
                <a:srgbClr val="FF0000"/>
              </a:buClr>
            </a:pPr>
            <a:r>
              <a:rPr lang="en-US" sz="4000" dirty="0" smtClean="0">
                <a:latin typeface="Cambria" panose="02040503050406030204" pitchFamily="18" charset="0"/>
              </a:rPr>
              <a:t>Never lower pricing spreads without gaining something for your organization</a:t>
            </a:r>
          </a:p>
          <a:p>
            <a:pPr>
              <a:buClr>
                <a:srgbClr val="FF0000"/>
              </a:buClr>
            </a:pPr>
            <a:endParaRPr lang="en-US" sz="4000" dirty="0" smtClean="0">
              <a:latin typeface="Cambria" panose="02040503050406030204" pitchFamily="18" charset="0"/>
            </a:endParaRPr>
          </a:p>
          <a:p>
            <a:pPr>
              <a:buClr>
                <a:srgbClr val="FF0000"/>
              </a:buClr>
            </a:pPr>
            <a:r>
              <a:rPr lang="en-US" sz="4000" dirty="0" smtClean="0">
                <a:latin typeface="Cambria" panose="02040503050406030204" pitchFamily="18" charset="0"/>
              </a:rPr>
              <a:t>You are building long term relationships - customers understand that you need to make MONEY</a:t>
            </a:r>
          </a:p>
          <a:p>
            <a:pPr>
              <a:buClr>
                <a:srgbClr val="FF0000"/>
              </a:buClr>
            </a:pPr>
            <a:endParaRPr lang="en-US" sz="4000" dirty="0" smtClean="0">
              <a:latin typeface="Cambria" panose="02040503050406030204" pitchFamily="18" charset="0"/>
            </a:endParaRPr>
          </a:p>
          <a:p>
            <a:pPr>
              <a:buClr>
                <a:srgbClr val="FF0000"/>
              </a:buClr>
            </a:pPr>
            <a:r>
              <a:rPr lang="en-US" sz="4000" dirty="0" smtClean="0">
                <a:latin typeface="Cambria" panose="02040503050406030204" pitchFamily="18" charset="0"/>
              </a:rPr>
              <a:t>You will not win all the deals</a:t>
            </a:r>
          </a:p>
          <a:p>
            <a:pPr>
              <a:buClr>
                <a:srgbClr val="FF0000"/>
              </a:buClr>
            </a:pPr>
            <a:endParaRPr lang="en-US" sz="4000" dirty="0" smtClean="0">
              <a:latin typeface="Cambria" panose="02040503050406030204" pitchFamily="18" charset="0"/>
            </a:endParaRPr>
          </a:p>
          <a:p>
            <a:pPr>
              <a:buClr>
                <a:srgbClr val="FF0000"/>
              </a:buClr>
            </a:pPr>
            <a:r>
              <a:rPr lang="en-US" sz="4000" dirty="0" smtClean="0">
                <a:latin typeface="Cambria" panose="02040503050406030204" pitchFamily="18" charset="0"/>
              </a:rPr>
              <a:t>KEEP IT SIMPLE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62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sz="2800" dirty="0" smtClean="0">
                <a:effectLst/>
                <a:latin typeface="Cambria" panose="02040503050406030204" pitchFamily="18" charset="0"/>
              </a:rPr>
              <a:t>Pricing to the Competition</a:t>
            </a:r>
            <a:endParaRPr lang="en-US" sz="2800" dirty="0">
              <a:effectLst/>
              <a:latin typeface="Cambria" panose="02040503050406030204" pitchFamily="18" charset="0"/>
            </a:endParaRPr>
          </a:p>
        </p:txBody>
      </p:sp>
      <p:pic>
        <p:nvPicPr>
          <p:cNvPr id="6" name="Picture 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5867400"/>
            <a:ext cx="24384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E2490A9-5099-4CE6-A15A-3CE724F7CB02}" type="slidenum">
              <a:rPr lang="en-US" altLang="en-US" smtClean="0"/>
              <a:pPr>
                <a:defRPr/>
              </a:pPr>
              <a:t>28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18447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8"/>
          <p:cNvSpPr>
            <a:spLocks noGrp="1"/>
          </p:cNvSpPr>
          <p:nvPr>
            <p:ph type="ctrTitle"/>
          </p:nvPr>
        </p:nvSpPr>
        <p:spPr>
          <a:xfrm>
            <a:off x="533400" y="1219200"/>
            <a:ext cx="7772400" cy="1829761"/>
          </a:xfrm>
        </p:spPr>
        <p:txBody>
          <a:bodyPr/>
          <a:lstStyle/>
          <a:p>
            <a:pPr algn="ctr"/>
            <a:r>
              <a:rPr lang="en-US" sz="5500" dirty="0" smtClean="0">
                <a:latin typeface="Cambria" pitchFamily="18" charset="0"/>
              </a:rPr>
              <a:t>QUESTIONS?</a:t>
            </a:r>
          </a:p>
        </p:txBody>
      </p:sp>
      <p:pic>
        <p:nvPicPr>
          <p:cNvPr id="5" name="Picture 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5867400"/>
            <a:ext cx="24384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72829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Cambria" pitchFamily="18" charset="0"/>
              </a:rPr>
              <a:t>Bank’s History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752600"/>
            <a:ext cx="8229600" cy="3505200"/>
          </a:xfrm>
        </p:spPr>
        <p:txBody>
          <a:bodyPr/>
          <a:lstStyle/>
          <a:p>
            <a:pPr eaLnBrk="1" hangingPunct="1">
              <a:buClr>
                <a:srgbClr val="FF0000"/>
              </a:buClr>
              <a:defRPr/>
            </a:pPr>
            <a:r>
              <a:rPr lang="en-US" sz="2400" dirty="0" smtClean="0">
                <a:latin typeface="Cambria" pitchFamily="18" charset="0"/>
              </a:rPr>
              <a:t>The organization consisted of 9 separate and distinct banks</a:t>
            </a:r>
          </a:p>
          <a:p>
            <a:pPr eaLnBrk="1" hangingPunct="1">
              <a:buClr>
                <a:srgbClr val="FF0000"/>
              </a:buClr>
              <a:defRPr/>
            </a:pPr>
            <a:endParaRPr lang="en-US" sz="2400" dirty="0" smtClean="0">
              <a:latin typeface="Cambria" pitchFamily="18" charset="0"/>
            </a:endParaRPr>
          </a:p>
          <a:p>
            <a:pPr eaLnBrk="1" hangingPunct="1">
              <a:buClr>
                <a:srgbClr val="FF0000"/>
              </a:buClr>
              <a:defRPr/>
            </a:pPr>
            <a:r>
              <a:rPr lang="en-US" sz="2400" dirty="0" smtClean="0">
                <a:latin typeface="Cambria" pitchFamily="18" charset="0"/>
              </a:rPr>
              <a:t>Consolidated into 3 Banks</a:t>
            </a:r>
          </a:p>
          <a:p>
            <a:pPr marL="0" indent="0" eaLnBrk="1" hangingPunct="1">
              <a:buClr>
                <a:srgbClr val="FF0000"/>
              </a:buClr>
              <a:buFont typeface="Wingdings" pitchFamily="2" charset="2"/>
              <a:buNone/>
              <a:defRPr/>
            </a:pPr>
            <a:endParaRPr lang="en-US" sz="2400" dirty="0" smtClean="0">
              <a:latin typeface="Cambria" pitchFamily="18" charset="0"/>
            </a:endParaRPr>
          </a:p>
          <a:p>
            <a:pPr eaLnBrk="1" hangingPunct="1">
              <a:buClr>
                <a:srgbClr val="FF0000"/>
              </a:buClr>
              <a:defRPr/>
            </a:pPr>
            <a:r>
              <a:rPr lang="en-US" sz="2400" dirty="0">
                <a:latin typeface="Cambria" pitchFamily="18" charset="0"/>
              </a:rPr>
              <a:t>C</a:t>
            </a:r>
            <a:r>
              <a:rPr lang="en-US" sz="2400" dirty="0" smtClean="0">
                <a:latin typeface="Cambria" pitchFamily="18" charset="0"/>
              </a:rPr>
              <a:t>onsolidated to one bank, but still had THREE DISTINCT REGIONS (remained a silo)</a:t>
            </a:r>
          </a:p>
          <a:p>
            <a:pPr eaLnBrk="1" hangingPunct="1">
              <a:defRPr/>
            </a:pPr>
            <a:endParaRPr lang="en-US" sz="2400" dirty="0" smtClean="0">
              <a:latin typeface="Cambria" pitchFamily="18" charset="0"/>
            </a:endParaRPr>
          </a:p>
          <a:p>
            <a:pPr eaLnBrk="1" hangingPunct="1">
              <a:defRPr/>
            </a:pPr>
            <a:endParaRPr lang="en-US" sz="2800" dirty="0" smtClean="0"/>
          </a:p>
        </p:txBody>
      </p:sp>
      <p:pic>
        <p:nvPicPr>
          <p:cNvPr id="5" name="Picture 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5867400"/>
            <a:ext cx="24384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E2490A9-5099-4CE6-A15A-3CE724F7CB02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49264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752600"/>
            <a:ext cx="8229600" cy="3505200"/>
          </a:xfrm>
        </p:spPr>
        <p:txBody>
          <a:bodyPr>
            <a:normAutofit/>
          </a:bodyPr>
          <a:lstStyle/>
          <a:p>
            <a:pPr eaLnBrk="1" hangingPunct="1">
              <a:buClr>
                <a:srgbClr val="FF0000"/>
              </a:buClr>
            </a:pPr>
            <a:r>
              <a:rPr lang="en-US" sz="2400" u="sng" dirty="0" smtClean="0">
                <a:latin typeface="Cambria" pitchFamily="18" charset="0"/>
              </a:rPr>
              <a:t>INCONSISTENT</a:t>
            </a:r>
            <a:r>
              <a:rPr lang="en-US" sz="2400" dirty="0" smtClean="0">
                <a:latin typeface="Cambria" pitchFamily="18" charset="0"/>
              </a:rPr>
              <a:t> Reporting</a:t>
            </a:r>
          </a:p>
          <a:p>
            <a:pPr eaLnBrk="1" hangingPunct="1">
              <a:buClr>
                <a:srgbClr val="FF0000"/>
              </a:buClr>
            </a:pPr>
            <a:endParaRPr lang="en-US" sz="2400" dirty="0" smtClean="0">
              <a:latin typeface="Cambria" pitchFamily="18" charset="0"/>
            </a:endParaRPr>
          </a:p>
          <a:p>
            <a:pPr eaLnBrk="1" hangingPunct="1">
              <a:buClr>
                <a:srgbClr val="FF0000"/>
              </a:buClr>
            </a:pPr>
            <a:r>
              <a:rPr lang="en-US" sz="2400" u="sng" dirty="0" smtClean="0">
                <a:latin typeface="Cambria" pitchFamily="18" charset="0"/>
              </a:rPr>
              <a:t>INCONSISTENT</a:t>
            </a:r>
            <a:r>
              <a:rPr lang="en-US" sz="2400" dirty="0" smtClean="0">
                <a:latin typeface="Cambria" pitchFamily="18" charset="0"/>
              </a:rPr>
              <a:t> Profitability Measurement</a:t>
            </a:r>
          </a:p>
          <a:p>
            <a:pPr eaLnBrk="1" hangingPunct="1">
              <a:buClr>
                <a:srgbClr val="FF0000"/>
              </a:buClr>
            </a:pPr>
            <a:endParaRPr lang="en-US" sz="2400" dirty="0" smtClean="0">
              <a:latin typeface="Cambria" pitchFamily="18" charset="0"/>
            </a:endParaRPr>
          </a:p>
          <a:p>
            <a:pPr eaLnBrk="1" hangingPunct="1">
              <a:buClr>
                <a:srgbClr val="FF0000"/>
              </a:buClr>
            </a:pPr>
            <a:r>
              <a:rPr lang="en-US" sz="2400" u="sng" dirty="0" smtClean="0">
                <a:latin typeface="Cambria" pitchFamily="18" charset="0"/>
              </a:rPr>
              <a:t>INCONSISTENT</a:t>
            </a:r>
            <a:r>
              <a:rPr lang="en-US" sz="2400" dirty="0" smtClean="0">
                <a:latin typeface="Cambria" pitchFamily="18" charset="0"/>
              </a:rPr>
              <a:t> Risk Assessment</a:t>
            </a:r>
          </a:p>
          <a:p>
            <a:pPr eaLnBrk="1" hangingPunct="1">
              <a:buClr>
                <a:srgbClr val="FF0000"/>
              </a:buClr>
            </a:pPr>
            <a:endParaRPr lang="en-US" sz="2400" dirty="0" smtClean="0">
              <a:latin typeface="Cambria" pitchFamily="18" charset="0"/>
            </a:endParaRPr>
          </a:p>
          <a:p>
            <a:pPr marL="0" indent="0" eaLnBrk="1" hangingPunct="1">
              <a:buClr>
                <a:srgbClr val="FF0000"/>
              </a:buClr>
              <a:buNone/>
            </a:pP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b="1" dirty="0" smtClean="0">
                <a:latin typeface="Cambria" pitchFamily="18" charset="0"/>
              </a:rPr>
              <a:t>A SILO APPROACH TO INFORMATION MANAGEMENT</a:t>
            </a:r>
          </a:p>
          <a:p>
            <a:pPr eaLnBrk="1" hangingPunct="1"/>
            <a:endParaRPr lang="en-US" sz="2400" dirty="0" smtClean="0">
              <a:latin typeface="Cambria" pitchFamily="18" charset="0"/>
            </a:endParaRPr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/>
            <a:r>
              <a:rPr lang="en-US" dirty="0" smtClean="0">
                <a:effectLst/>
                <a:latin typeface="Cambria" pitchFamily="18" charset="0"/>
              </a:rPr>
              <a:t>Problems</a:t>
            </a:r>
            <a:r>
              <a:rPr lang="en-US" dirty="0" smtClean="0">
                <a:solidFill>
                  <a:schemeClr val="tx1"/>
                </a:solidFill>
                <a:effectLst/>
                <a:latin typeface="Cambria" pitchFamily="18" charset="0"/>
              </a:rPr>
              <a:t>:</a:t>
            </a:r>
          </a:p>
        </p:txBody>
      </p:sp>
      <p:pic>
        <p:nvPicPr>
          <p:cNvPr id="5" name="Picture 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5867400"/>
            <a:ext cx="24384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E2490A9-5099-4CE6-A15A-3CE724F7CB02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48376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609600" y="1295400"/>
            <a:ext cx="8077200" cy="4267200"/>
          </a:xfrm>
        </p:spPr>
        <p:txBody>
          <a:bodyPr>
            <a:normAutofit fontScale="70000" lnSpcReduction="20000"/>
          </a:bodyPr>
          <a:lstStyle/>
          <a:p>
            <a:pPr marL="0" indent="0" eaLnBrk="1" hangingPunct="1">
              <a:buClr>
                <a:srgbClr val="FF0000"/>
              </a:buClr>
              <a:buNone/>
            </a:pPr>
            <a:r>
              <a:rPr lang="en-US" sz="2800" b="1" dirty="0" smtClean="0">
                <a:latin typeface="Cambria" pitchFamily="18" charset="0"/>
              </a:rPr>
              <a:t>Establish a process which:</a:t>
            </a:r>
          </a:p>
          <a:p>
            <a:pPr eaLnBrk="1" hangingPunct="1"/>
            <a:endParaRPr lang="en-US" sz="2800" dirty="0" smtClean="0">
              <a:latin typeface="Cambria" pitchFamily="18" charset="0"/>
            </a:endParaRPr>
          </a:p>
          <a:p>
            <a:pPr lvl="1" eaLnBrk="1" hangingPunct="1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sz="2800" b="1" dirty="0" smtClean="0">
                <a:latin typeface="Cambria" pitchFamily="18" charset="0"/>
              </a:rPr>
              <a:t>Outlines a Framework for </a:t>
            </a:r>
            <a:r>
              <a:rPr lang="en-US" sz="2800" b="1" i="1" dirty="0" smtClean="0">
                <a:latin typeface="Cambria" pitchFamily="18" charset="0"/>
              </a:rPr>
              <a:t>Risk-Based </a:t>
            </a:r>
            <a:r>
              <a:rPr lang="en-US" sz="2800" b="1" dirty="0" smtClean="0">
                <a:latin typeface="Cambria" pitchFamily="18" charset="0"/>
              </a:rPr>
              <a:t>Pricing </a:t>
            </a:r>
            <a:endParaRPr lang="en-US" sz="2800" dirty="0" smtClean="0">
              <a:latin typeface="Cambria" pitchFamily="18" charset="0"/>
            </a:endParaRPr>
          </a:p>
          <a:p>
            <a:pPr lvl="1" eaLnBrk="1" hangingPunct="1">
              <a:buClr>
                <a:srgbClr val="FF0000"/>
              </a:buClr>
            </a:pPr>
            <a:endParaRPr lang="en-US" sz="2800" dirty="0" smtClean="0">
              <a:latin typeface="Cambria" pitchFamily="18" charset="0"/>
            </a:endParaRPr>
          </a:p>
          <a:p>
            <a:pPr lvl="1" eaLnBrk="1" hangingPunct="1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sz="2800" b="1" dirty="0" smtClean="0">
                <a:latin typeface="Cambria" pitchFamily="18" charset="0"/>
              </a:rPr>
              <a:t>Measures Profitability</a:t>
            </a:r>
          </a:p>
          <a:p>
            <a:pPr lvl="2" eaLnBrk="1" hangingPunct="1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Cambria" pitchFamily="18" charset="0"/>
              </a:rPr>
              <a:t>Customer</a:t>
            </a:r>
          </a:p>
          <a:p>
            <a:pPr lvl="2" eaLnBrk="1" hangingPunct="1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Cambria" pitchFamily="18" charset="0"/>
              </a:rPr>
              <a:t>Product</a:t>
            </a:r>
          </a:p>
          <a:p>
            <a:pPr lvl="2" eaLnBrk="1" hangingPunct="1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Cambria" pitchFamily="18" charset="0"/>
              </a:rPr>
              <a:t>Organization Structure</a:t>
            </a:r>
          </a:p>
          <a:p>
            <a:pPr lvl="2" eaLnBrk="1" hangingPunct="1">
              <a:buClr>
                <a:srgbClr val="FF0000"/>
              </a:buClr>
            </a:pPr>
            <a:endParaRPr lang="en-US" sz="2800" dirty="0" smtClean="0">
              <a:latin typeface="Cambria" pitchFamily="18" charset="0"/>
            </a:endParaRPr>
          </a:p>
          <a:p>
            <a:pPr lvl="1" eaLnBrk="1" hangingPunct="1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sz="2800" b="1" dirty="0" smtClean="0">
                <a:latin typeface="Cambria" pitchFamily="18" charset="0"/>
              </a:rPr>
              <a:t>Integrated</a:t>
            </a:r>
          </a:p>
          <a:p>
            <a:pPr lvl="1" eaLnBrk="1" hangingPunct="1">
              <a:buClr>
                <a:srgbClr val="FF0000"/>
              </a:buClr>
            </a:pPr>
            <a:endParaRPr lang="en-US" sz="2800" dirty="0" smtClean="0">
              <a:latin typeface="Cambria" pitchFamily="18" charset="0"/>
            </a:endParaRPr>
          </a:p>
          <a:p>
            <a:pPr lvl="1" eaLnBrk="1" hangingPunct="1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sz="2800" b="1" dirty="0" smtClean="0">
                <a:latin typeface="Cambria" pitchFamily="18" charset="0"/>
              </a:rPr>
              <a:t>Forward Looking </a:t>
            </a:r>
            <a:r>
              <a:rPr lang="en-US" sz="2800" dirty="0" smtClean="0">
                <a:latin typeface="Cambria" pitchFamily="18" charset="0"/>
              </a:rPr>
              <a:t>(planning process will be based on profitability contribution &amp; risk metrics)</a:t>
            </a:r>
          </a:p>
          <a:p>
            <a:pPr lvl="1" eaLnBrk="1" hangingPunct="1"/>
            <a:endParaRPr lang="en-US" sz="2800" dirty="0" smtClean="0"/>
          </a:p>
          <a:p>
            <a:pPr lvl="1" eaLnBrk="1" hangingPunct="1"/>
            <a:endParaRPr lang="en-US" sz="1400" dirty="0" smtClean="0"/>
          </a:p>
          <a:p>
            <a:pPr lvl="1" eaLnBrk="1" hangingPunct="1">
              <a:buFont typeface="Wingdings" pitchFamily="2" charset="2"/>
              <a:buNone/>
            </a:pPr>
            <a:endParaRPr lang="en-US" dirty="0" smtClean="0"/>
          </a:p>
          <a:p>
            <a:pPr lvl="1" eaLnBrk="1" hangingPunct="1"/>
            <a:endParaRPr lang="en-US" dirty="0" smtClean="0"/>
          </a:p>
        </p:txBody>
      </p:sp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pPr algn="ctr" eaLnBrk="1" hangingPunct="1"/>
            <a:r>
              <a:rPr lang="en-US" dirty="0" smtClean="0">
                <a:effectLst/>
                <a:latin typeface="Cambria" pitchFamily="18" charset="0"/>
              </a:rPr>
              <a:t>GOALS</a:t>
            </a:r>
          </a:p>
        </p:txBody>
      </p:sp>
      <p:pic>
        <p:nvPicPr>
          <p:cNvPr id="5" name="Picture 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5867400"/>
            <a:ext cx="24384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E2490A9-5099-4CE6-A15A-3CE724F7CB02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227541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2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2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92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2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8229600" cy="3505200"/>
          </a:xfrm>
        </p:spPr>
        <p:txBody>
          <a:bodyPr>
            <a:noAutofit/>
          </a:bodyPr>
          <a:lstStyle/>
          <a:p>
            <a:pPr eaLnBrk="1" hangingPunct="1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Cambria" panose="02040503050406030204" pitchFamily="18" charset="0"/>
              </a:rPr>
              <a:t>Integrate ALCO and Planning process</a:t>
            </a:r>
            <a:endParaRPr lang="en-US" sz="2400" dirty="0">
              <a:latin typeface="Cambria" pitchFamily="18" charset="0"/>
            </a:endParaRPr>
          </a:p>
          <a:p>
            <a:pPr eaLnBrk="1" hangingPunct="1">
              <a:buClr>
                <a:srgbClr val="FF0000"/>
              </a:buClr>
              <a:buFont typeface="Wingdings" panose="05000000000000000000" pitchFamily="2" charset="2"/>
              <a:buChar char="§"/>
            </a:pPr>
            <a:endParaRPr lang="en-US" sz="2400" dirty="0" smtClean="0">
              <a:latin typeface="Cambria" pitchFamily="18" charset="0"/>
            </a:endParaRP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Cambria" pitchFamily="18" charset="0"/>
              </a:rPr>
              <a:t>Re-evaluate Credit Risk Management process:</a:t>
            </a:r>
          </a:p>
          <a:p>
            <a:pPr marL="971550" lvl="1" indent="-514350" eaLnBrk="1" hangingPunct="1">
              <a:buClr>
                <a:schemeClr val="tx2"/>
              </a:buClr>
              <a:buFont typeface="+mj-lt"/>
              <a:buAutoNum type="arabicPeriod"/>
            </a:pPr>
            <a:r>
              <a:rPr lang="en-US" sz="2400" dirty="0" smtClean="0">
                <a:latin typeface="Cambria" pitchFamily="18" charset="0"/>
              </a:rPr>
              <a:t>Less subjective</a:t>
            </a:r>
          </a:p>
          <a:p>
            <a:pPr marL="971550" lvl="1" indent="-514350" eaLnBrk="1" hangingPunct="1">
              <a:buClr>
                <a:schemeClr val="tx2"/>
              </a:buClr>
              <a:buFont typeface="+mj-lt"/>
              <a:buAutoNum type="arabicPeriod"/>
            </a:pPr>
            <a:r>
              <a:rPr lang="en-US" sz="2400" dirty="0" smtClean="0">
                <a:latin typeface="Cambria" pitchFamily="18" charset="0"/>
              </a:rPr>
              <a:t>Account for concentration risk</a:t>
            </a:r>
          </a:p>
          <a:p>
            <a:pPr marL="971550" lvl="1" indent="-514350" eaLnBrk="1" hangingPunct="1">
              <a:buClr>
                <a:schemeClr val="tx2"/>
              </a:buClr>
              <a:buFont typeface="+mj-lt"/>
              <a:buAutoNum type="arabicPeriod"/>
            </a:pPr>
            <a:r>
              <a:rPr lang="en-US" sz="2400" dirty="0" smtClean="0">
                <a:latin typeface="Cambria" pitchFamily="18" charset="0"/>
              </a:rPr>
              <a:t>Maturity and Term structure impacts</a:t>
            </a:r>
          </a:p>
          <a:p>
            <a:pPr marL="971550" lvl="1" indent="-514350" eaLnBrk="1" hangingPunct="1">
              <a:buClr>
                <a:schemeClr val="tx2"/>
              </a:buClr>
              <a:buFont typeface="+mj-lt"/>
              <a:buAutoNum type="arabicPeriod"/>
            </a:pPr>
            <a:r>
              <a:rPr lang="en-US" sz="2400" dirty="0" smtClean="0">
                <a:latin typeface="Cambria" pitchFamily="18" charset="0"/>
              </a:rPr>
              <a:t>Correlation between similar borrowers &amp; default</a:t>
            </a:r>
          </a:p>
          <a:p>
            <a:pPr marL="393192" lvl="1" indent="0" eaLnBrk="1" hangingPunct="1">
              <a:buClr>
                <a:srgbClr val="FF0000"/>
              </a:buClr>
              <a:buNone/>
            </a:pPr>
            <a:endParaRPr lang="en-US" sz="2400" dirty="0" smtClean="0">
              <a:latin typeface="Cambria" pitchFamily="18" charset="0"/>
            </a:endParaRPr>
          </a:p>
          <a:p>
            <a:pPr eaLnBrk="1" hangingPunct="1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Cambria" pitchFamily="18" charset="0"/>
              </a:rPr>
              <a:t>Profitability must be a forward looking measurement</a:t>
            </a:r>
          </a:p>
          <a:p>
            <a:pPr eaLnBrk="1" hangingPunct="1">
              <a:buClr>
                <a:srgbClr val="FF0000"/>
              </a:buClr>
            </a:pPr>
            <a:endParaRPr lang="en-US" sz="2400" dirty="0" smtClean="0">
              <a:latin typeface="Cambria" pitchFamily="18" charset="0"/>
            </a:endParaRPr>
          </a:p>
          <a:p>
            <a:pPr eaLnBrk="1" hangingPunct="1"/>
            <a:endParaRPr lang="en-US" sz="2400" dirty="0" smtClean="0">
              <a:latin typeface="Cambria" pitchFamily="18" charset="0"/>
            </a:endParaRPr>
          </a:p>
          <a:p>
            <a:pPr lvl="1" eaLnBrk="1" hangingPunct="1"/>
            <a:endParaRPr lang="en-US" sz="2400" dirty="0" smtClean="0">
              <a:latin typeface="Cambria" pitchFamily="18" charset="0"/>
            </a:endParaRPr>
          </a:p>
          <a:p>
            <a:pPr lvl="1" eaLnBrk="1" hangingPunct="1"/>
            <a:endParaRPr lang="en-US" sz="2400" dirty="0" smtClean="0">
              <a:latin typeface="Cambria" pitchFamily="18" charset="0"/>
            </a:endParaRPr>
          </a:p>
          <a:p>
            <a:pPr eaLnBrk="1" hangingPunct="1"/>
            <a:endParaRPr lang="en-US" sz="2400" dirty="0" smtClean="0">
              <a:latin typeface="Cambria" pitchFamily="18" charset="0"/>
            </a:endParaRPr>
          </a:p>
          <a:p>
            <a:pPr eaLnBrk="1" hangingPunct="1"/>
            <a:endParaRPr lang="en-US" sz="2400" dirty="0" smtClean="0">
              <a:latin typeface="Cambria" pitchFamily="18" charset="0"/>
            </a:endParaRPr>
          </a:p>
        </p:txBody>
      </p:sp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 eaLnBrk="1" hangingPunct="1"/>
            <a:r>
              <a:rPr lang="en-US" sz="2400" dirty="0" smtClean="0">
                <a:effectLst/>
                <a:latin typeface="Cambria" pitchFamily="18" charset="0"/>
              </a:rPr>
              <a:t>Steps toward accomplishing goals</a:t>
            </a:r>
          </a:p>
        </p:txBody>
      </p:sp>
      <p:pic>
        <p:nvPicPr>
          <p:cNvPr id="5" name="Picture 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5867400"/>
            <a:ext cx="24384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E2490A9-5099-4CE6-A15A-3CE724F7CB02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05252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4"/>
          <p:cNvSpPr>
            <a:spLocks noGrp="1"/>
          </p:cNvSpPr>
          <p:nvPr>
            <p:ph type="ctrTitle"/>
          </p:nvPr>
        </p:nvSpPr>
        <p:spPr>
          <a:xfrm>
            <a:off x="914400" y="1066800"/>
            <a:ext cx="7772400" cy="1829761"/>
          </a:xfrm>
        </p:spPr>
        <p:txBody>
          <a:bodyPr/>
          <a:lstStyle/>
          <a:p>
            <a:pPr algn="ctr"/>
            <a:r>
              <a:rPr lang="en-US" sz="4800" dirty="0" smtClean="0">
                <a:effectLst/>
                <a:latin typeface="Cambria" pitchFamily="18" charset="0"/>
              </a:rPr>
              <a:t>INTEGRATION</a:t>
            </a:r>
          </a:p>
        </p:txBody>
      </p:sp>
      <p:pic>
        <p:nvPicPr>
          <p:cNvPr id="5" name="Picture 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5867400"/>
            <a:ext cx="24384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1825882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Oval 2"/>
          <p:cNvSpPr>
            <a:spLocks noChangeArrowheads="1"/>
          </p:cNvSpPr>
          <p:nvPr/>
        </p:nvSpPr>
        <p:spPr bwMode="auto">
          <a:xfrm>
            <a:off x="3390900" y="1364512"/>
            <a:ext cx="2667000" cy="2590800"/>
          </a:xfrm>
          <a:prstGeom prst="ellipse">
            <a:avLst/>
          </a:prstGeom>
          <a:solidFill>
            <a:schemeClr val="bg1">
              <a:lumMod val="85000"/>
            </a:schemeClr>
          </a:solidFill>
          <a:ln w="19050" cap="rnd">
            <a:solidFill>
              <a:schemeClr val="accent1">
                <a:lumMod val="50000"/>
              </a:schemeClr>
            </a:solidFill>
            <a:prstDash val="sysDot"/>
            <a:round/>
            <a:headEnd/>
            <a:tailEnd/>
          </a:ln>
          <a:effectLst>
            <a:glow rad="139700">
              <a:schemeClr val="accent1">
                <a:lumMod val="50000"/>
                <a:alpha val="40000"/>
              </a:schemeClr>
            </a:glow>
          </a:effec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372140" y="457200"/>
            <a:ext cx="2294860" cy="1143000"/>
          </a:xfrm>
          <a:prstGeom prst="rect">
            <a:avLst/>
          </a:prstGeom>
          <a:solidFill>
            <a:schemeClr val="accent6">
              <a:lumMod val="75000"/>
              <a:alpha val="74901"/>
            </a:schemeClr>
          </a:solidFill>
          <a:ln w="3175" cap="rnd">
            <a:solidFill>
              <a:srgbClr val="339966"/>
            </a:solidFill>
            <a:prstDash val="sysDot"/>
            <a:miter lim="800000"/>
            <a:headEnd/>
            <a:tailEnd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372140" y="2488019"/>
            <a:ext cx="2362200" cy="1143000"/>
          </a:xfrm>
          <a:prstGeom prst="rect">
            <a:avLst/>
          </a:prstGeom>
          <a:solidFill>
            <a:schemeClr val="accent1">
              <a:lumMod val="50000"/>
              <a:alpha val="74901"/>
            </a:schemeClr>
          </a:solidFill>
          <a:ln w="3175" cap="rnd">
            <a:noFill/>
            <a:prstDash val="sysDot"/>
            <a:miter lim="800000"/>
            <a:headEnd/>
            <a:tailEnd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304800" y="4548963"/>
            <a:ext cx="2438400" cy="1111988"/>
          </a:xfrm>
          <a:prstGeom prst="rect">
            <a:avLst/>
          </a:prstGeom>
          <a:solidFill>
            <a:schemeClr val="accent1">
              <a:lumMod val="75000"/>
              <a:alpha val="75000"/>
            </a:schemeClr>
          </a:solidFill>
          <a:ln w="3175" cap="rnd">
            <a:solidFill>
              <a:srgbClr val="0000FF"/>
            </a:solidFill>
            <a:prstDash val="sysDot"/>
            <a:miter lim="800000"/>
            <a:headEnd/>
            <a:tailEnd/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3540642" y="4551565"/>
            <a:ext cx="2362200" cy="1109386"/>
          </a:xfrm>
          <a:prstGeom prst="rect">
            <a:avLst/>
          </a:prstGeom>
          <a:solidFill>
            <a:schemeClr val="accent1">
              <a:lumMod val="75000"/>
              <a:alpha val="75000"/>
            </a:schemeClr>
          </a:solidFill>
          <a:ln w="3175" cap="rnd">
            <a:solidFill>
              <a:srgbClr val="0000FF"/>
            </a:solidFill>
            <a:prstDash val="sysDot"/>
            <a:miter lim="800000"/>
            <a:headEnd/>
            <a:tailEnd/>
          </a:ln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2295" name="Rectangle 7"/>
          <p:cNvSpPr>
            <a:spLocks noChangeArrowheads="1"/>
          </p:cNvSpPr>
          <p:nvPr/>
        </p:nvSpPr>
        <p:spPr bwMode="auto">
          <a:xfrm>
            <a:off x="6466367" y="4517951"/>
            <a:ext cx="2362200" cy="1143000"/>
          </a:xfrm>
          <a:prstGeom prst="rect">
            <a:avLst/>
          </a:prstGeom>
          <a:solidFill>
            <a:schemeClr val="accent1">
              <a:lumMod val="75000"/>
              <a:alpha val="75000"/>
            </a:schemeClr>
          </a:solidFill>
          <a:ln w="3175" cap="rnd">
            <a:solidFill>
              <a:srgbClr val="0000FF"/>
            </a:solidFill>
            <a:prstDash val="sysDot"/>
            <a:miter lim="800000"/>
            <a:headEnd/>
            <a:tailEnd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2296" name="Rectangle 8"/>
          <p:cNvSpPr>
            <a:spLocks noChangeArrowheads="1"/>
          </p:cNvSpPr>
          <p:nvPr/>
        </p:nvSpPr>
        <p:spPr bwMode="auto">
          <a:xfrm>
            <a:off x="6466367" y="457200"/>
            <a:ext cx="2209800" cy="1143000"/>
          </a:xfrm>
          <a:prstGeom prst="rect">
            <a:avLst/>
          </a:prstGeom>
          <a:solidFill>
            <a:schemeClr val="accent1">
              <a:lumMod val="60000"/>
              <a:lumOff val="40000"/>
              <a:alpha val="75000"/>
            </a:schemeClr>
          </a:solidFill>
          <a:ln w="3175" cap="rnd">
            <a:solidFill>
              <a:srgbClr val="339966"/>
            </a:solidFill>
            <a:prstDash val="sysDot"/>
            <a:miter lim="800000"/>
            <a:headEnd/>
            <a:tailEnd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2297" name="Text Box 9"/>
          <p:cNvSpPr txBox="1">
            <a:spLocks noChangeArrowheads="1"/>
          </p:cNvSpPr>
          <p:nvPr/>
        </p:nvSpPr>
        <p:spPr bwMode="auto">
          <a:xfrm>
            <a:off x="802758" y="800100"/>
            <a:ext cx="1676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latin typeface="Cambria" pitchFamily="18" charset="0"/>
              </a:rPr>
              <a:t>Scorecard</a:t>
            </a:r>
          </a:p>
        </p:txBody>
      </p:sp>
      <p:sp>
        <p:nvSpPr>
          <p:cNvPr id="12298" name="Text Box 10"/>
          <p:cNvSpPr txBox="1">
            <a:spLocks noChangeArrowheads="1"/>
          </p:cNvSpPr>
          <p:nvPr/>
        </p:nvSpPr>
        <p:spPr bwMode="auto">
          <a:xfrm>
            <a:off x="533400" y="2846000"/>
            <a:ext cx="2057400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200" b="1" dirty="0">
                <a:latin typeface="Cambria" pitchFamily="18" charset="0"/>
              </a:rPr>
              <a:t>Stress Testing</a:t>
            </a:r>
          </a:p>
        </p:txBody>
      </p:sp>
      <p:sp>
        <p:nvSpPr>
          <p:cNvPr id="12299" name="Text Box 11"/>
          <p:cNvSpPr txBox="1">
            <a:spLocks noChangeArrowheads="1"/>
          </p:cNvSpPr>
          <p:nvPr/>
        </p:nvSpPr>
        <p:spPr bwMode="auto">
          <a:xfrm>
            <a:off x="457200" y="4953000"/>
            <a:ext cx="2209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 b="1" dirty="0">
                <a:latin typeface="Cambria" pitchFamily="18" charset="0"/>
              </a:rPr>
              <a:t>Economic</a:t>
            </a:r>
            <a:r>
              <a:rPr lang="en-US" sz="2000" dirty="0">
                <a:latin typeface="Cambria" pitchFamily="18" charset="0"/>
              </a:rPr>
              <a:t> </a:t>
            </a:r>
            <a:r>
              <a:rPr lang="en-US" sz="2000" b="1" dirty="0">
                <a:latin typeface="Cambria" pitchFamily="18" charset="0"/>
              </a:rPr>
              <a:t>Capital</a:t>
            </a:r>
          </a:p>
        </p:txBody>
      </p:sp>
      <p:sp>
        <p:nvSpPr>
          <p:cNvPr id="12300" name="Text Box 12"/>
          <p:cNvSpPr txBox="1">
            <a:spLocks noChangeArrowheads="1"/>
          </p:cNvSpPr>
          <p:nvPr/>
        </p:nvSpPr>
        <p:spPr bwMode="auto">
          <a:xfrm>
            <a:off x="3665574" y="4906944"/>
            <a:ext cx="2209800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200" b="1" dirty="0">
                <a:latin typeface="Cambria" pitchFamily="18" charset="0"/>
              </a:rPr>
              <a:t>Profitability</a:t>
            </a:r>
          </a:p>
        </p:txBody>
      </p:sp>
      <p:sp>
        <p:nvSpPr>
          <p:cNvPr id="12301" name="Text Box 13"/>
          <p:cNvSpPr txBox="1">
            <a:spLocks noChangeArrowheads="1"/>
          </p:cNvSpPr>
          <p:nvPr/>
        </p:nvSpPr>
        <p:spPr bwMode="auto">
          <a:xfrm>
            <a:off x="6500922" y="4875932"/>
            <a:ext cx="23622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 b="1" dirty="0">
                <a:latin typeface="Cambria" pitchFamily="18" charset="0"/>
              </a:rPr>
              <a:t>Planning Process</a:t>
            </a:r>
          </a:p>
        </p:txBody>
      </p:sp>
      <p:sp>
        <p:nvSpPr>
          <p:cNvPr id="12302" name="Text Box 14"/>
          <p:cNvSpPr txBox="1">
            <a:spLocks noChangeArrowheads="1"/>
          </p:cNvSpPr>
          <p:nvPr/>
        </p:nvSpPr>
        <p:spPr bwMode="auto">
          <a:xfrm>
            <a:off x="6733067" y="800100"/>
            <a:ext cx="1676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b="1" dirty="0">
                <a:latin typeface="Cambria" pitchFamily="18" charset="0"/>
              </a:rPr>
              <a:t>ALM</a:t>
            </a:r>
          </a:p>
        </p:txBody>
      </p:sp>
      <p:sp>
        <p:nvSpPr>
          <p:cNvPr id="12303" name="Line 15"/>
          <p:cNvSpPr>
            <a:spLocks noChangeShapeType="1"/>
          </p:cNvSpPr>
          <p:nvPr/>
        </p:nvSpPr>
        <p:spPr bwMode="auto">
          <a:xfrm>
            <a:off x="1524000" y="1828800"/>
            <a:ext cx="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2304" name="Line 16"/>
          <p:cNvSpPr>
            <a:spLocks noChangeShapeType="1"/>
          </p:cNvSpPr>
          <p:nvPr/>
        </p:nvSpPr>
        <p:spPr bwMode="auto">
          <a:xfrm>
            <a:off x="1525772" y="3955312"/>
            <a:ext cx="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2305" name="Line 17"/>
          <p:cNvSpPr>
            <a:spLocks noChangeShapeType="1"/>
          </p:cNvSpPr>
          <p:nvPr/>
        </p:nvSpPr>
        <p:spPr bwMode="auto">
          <a:xfrm>
            <a:off x="2743200" y="3886200"/>
            <a:ext cx="838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2306" name="Line 18"/>
          <p:cNvSpPr>
            <a:spLocks noChangeShapeType="1"/>
          </p:cNvSpPr>
          <p:nvPr/>
        </p:nvSpPr>
        <p:spPr bwMode="auto">
          <a:xfrm flipV="1">
            <a:off x="4770474" y="4114800"/>
            <a:ext cx="0" cy="3929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2307" name="Line 19"/>
          <p:cNvSpPr>
            <a:spLocks noChangeShapeType="1"/>
          </p:cNvSpPr>
          <p:nvPr/>
        </p:nvSpPr>
        <p:spPr bwMode="auto">
          <a:xfrm>
            <a:off x="7620000" y="1703000"/>
            <a:ext cx="0" cy="2640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2308" name="Line 20"/>
          <p:cNvSpPr>
            <a:spLocks noChangeShapeType="1"/>
          </p:cNvSpPr>
          <p:nvPr/>
        </p:nvSpPr>
        <p:spPr bwMode="auto">
          <a:xfrm>
            <a:off x="2971800" y="5123065"/>
            <a:ext cx="533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2309" name="Line 22"/>
          <p:cNvSpPr>
            <a:spLocks noChangeShapeType="1"/>
          </p:cNvSpPr>
          <p:nvPr/>
        </p:nvSpPr>
        <p:spPr bwMode="auto">
          <a:xfrm>
            <a:off x="6057900" y="5150532"/>
            <a:ext cx="381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2310" name="Line 23"/>
          <p:cNvSpPr>
            <a:spLocks noChangeShapeType="1"/>
          </p:cNvSpPr>
          <p:nvPr/>
        </p:nvSpPr>
        <p:spPr bwMode="auto">
          <a:xfrm flipH="1" flipV="1">
            <a:off x="5676900" y="3993412"/>
            <a:ext cx="495300" cy="555551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2311" name="Text Box 24"/>
          <p:cNvSpPr txBox="1">
            <a:spLocks noChangeArrowheads="1"/>
          </p:cNvSpPr>
          <p:nvPr/>
        </p:nvSpPr>
        <p:spPr bwMode="auto">
          <a:xfrm>
            <a:off x="3886200" y="2388800"/>
            <a:ext cx="1676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b="1" dirty="0" smtClean="0">
                <a:latin typeface="Cambria" pitchFamily="18" charset="0"/>
              </a:rPr>
              <a:t>GOALS</a:t>
            </a:r>
            <a:endParaRPr lang="en-US" b="1" dirty="0">
              <a:latin typeface="Cambria" pitchFamily="18" charset="0"/>
            </a:endParaRPr>
          </a:p>
        </p:txBody>
      </p:sp>
      <p:pic>
        <p:nvPicPr>
          <p:cNvPr id="25" name="Picture 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5867400"/>
            <a:ext cx="24384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55CC53B-E77E-4AB4-ABD6-6B3EBB8A88AA}" type="slidenum">
              <a:rPr lang="en-US" altLang="en-US" smtClean="0"/>
              <a:pPr>
                <a:defRPr/>
              </a:pPr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5804931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2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2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2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2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23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23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23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3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3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23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23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23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 animBg="1"/>
      <p:bldP spid="12297" grpId="0"/>
      <p:bldP spid="12298" grpId="0"/>
      <p:bldP spid="12299" grpId="0"/>
      <p:bldP spid="12300" grpId="0"/>
      <p:bldP spid="12301" grpId="0"/>
      <p:bldP spid="1230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6286500" y="474939"/>
            <a:ext cx="2406502" cy="1371600"/>
          </a:xfrm>
          <a:prstGeom prst="rect">
            <a:avLst/>
          </a:prstGeom>
          <a:solidFill>
            <a:schemeClr val="accent1">
              <a:lumMod val="60000"/>
              <a:lumOff val="40000"/>
              <a:alpha val="75000"/>
            </a:schemeClr>
          </a:solidFill>
          <a:ln w="3175" cap="rnd">
            <a:solidFill>
              <a:srgbClr val="339966"/>
            </a:solidFill>
            <a:prstDash val="sysDot"/>
            <a:miter lim="800000"/>
            <a:headEnd/>
            <a:tailEnd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4339" name="Text Box 6"/>
          <p:cNvSpPr txBox="1">
            <a:spLocks noChangeArrowheads="1"/>
          </p:cNvSpPr>
          <p:nvPr/>
        </p:nvSpPr>
        <p:spPr bwMode="auto">
          <a:xfrm>
            <a:off x="1371600" y="2133600"/>
            <a:ext cx="6477000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457200" indent="-457200">
              <a:spcBef>
                <a:spcPct val="50000"/>
              </a:spcBef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003366"/>
                </a:solidFill>
                <a:latin typeface="Cambria" pitchFamily="18" charset="0"/>
              </a:rPr>
              <a:t>Projected Cash flows</a:t>
            </a:r>
          </a:p>
          <a:p>
            <a:pPr marL="457200" indent="-457200">
              <a:spcBef>
                <a:spcPct val="50000"/>
              </a:spcBef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003366"/>
                </a:solidFill>
                <a:latin typeface="Cambria" pitchFamily="18" charset="0"/>
              </a:rPr>
              <a:t>Prepayment Assumptions</a:t>
            </a:r>
          </a:p>
          <a:p>
            <a:pPr marL="457200" indent="-457200">
              <a:spcBef>
                <a:spcPct val="50000"/>
              </a:spcBef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003366"/>
                </a:solidFill>
                <a:latin typeface="Cambria" pitchFamily="18" charset="0"/>
              </a:rPr>
              <a:t>Sensitivity Analysis</a:t>
            </a:r>
          </a:p>
          <a:p>
            <a:pPr marL="457200" indent="-457200">
              <a:spcBef>
                <a:spcPct val="50000"/>
              </a:spcBef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003366"/>
                </a:solidFill>
                <a:latin typeface="Cambria" pitchFamily="18" charset="0"/>
              </a:rPr>
              <a:t>Liquidity </a:t>
            </a:r>
            <a:r>
              <a:rPr lang="en-US" i="1" dirty="0">
                <a:solidFill>
                  <a:srgbClr val="003366"/>
                </a:solidFill>
                <a:latin typeface="Cambria" pitchFamily="18" charset="0"/>
              </a:rPr>
              <a:t>What-If</a:t>
            </a:r>
            <a:endParaRPr lang="en-US" dirty="0">
              <a:solidFill>
                <a:srgbClr val="003366"/>
              </a:solidFill>
              <a:latin typeface="Cambria" pitchFamily="18" charset="0"/>
            </a:endParaRPr>
          </a:p>
          <a:p>
            <a:pPr marL="457200" indent="-457200">
              <a:spcBef>
                <a:spcPct val="50000"/>
              </a:spcBef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003366"/>
                </a:solidFill>
                <a:latin typeface="Cambria" pitchFamily="18" charset="0"/>
              </a:rPr>
              <a:t>MVPE (Market Value of Portfolio Equity)</a:t>
            </a:r>
          </a:p>
        </p:txBody>
      </p:sp>
      <p:sp>
        <p:nvSpPr>
          <p:cNvPr id="14340" name="Text Box 7"/>
          <p:cNvSpPr txBox="1">
            <a:spLocks noChangeArrowheads="1"/>
          </p:cNvSpPr>
          <p:nvPr/>
        </p:nvSpPr>
        <p:spPr bwMode="auto">
          <a:xfrm>
            <a:off x="6651551" y="891435"/>
            <a:ext cx="1676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3200" b="1" dirty="0">
                <a:latin typeface="Cambria" pitchFamily="18" charset="0"/>
              </a:rPr>
              <a:t>ALM</a:t>
            </a:r>
          </a:p>
        </p:txBody>
      </p:sp>
      <p:pic>
        <p:nvPicPr>
          <p:cNvPr id="6" name="Picture 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5867400"/>
            <a:ext cx="24384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E2490A9-5099-4CE6-A15A-3CE724F7CB02}" type="slidenum">
              <a:rPr lang="en-US" altLang="en-US" smtClean="0"/>
              <a:pPr>
                <a:defRPr/>
              </a:pPr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103857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Calisto MT"/>
        <a:ea typeface=""/>
        <a:cs typeface=""/>
      </a:majorFont>
      <a:minorFont>
        <a:latin typeface="Calisto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6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Calisto MT"/>
        <a:ea typeface=""/>
        <a:cs typeface=""/>
      </a:majorFont>
      <a:minorFont>
        <a:latin typeface="Calisto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Axis</Template>
  <TotalTime>19668</TotalTime>
  <Words>900</Words>
  <Application>Microsoft Office PowerPoint</Application>
  <PresentationFormat>On-screen Show (4:3)</PresentationFormat>
  <Paragraphs>257</Paragraphs>
  <Slides>29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29</vt:i4>
      </vt:variant>
    </vt:vector>
  </HeadingPairs>
  <TitlesOfParts>
    <vt:vector size="37" baseType="lpstr">
      <vt:lpstr>MS PGothic</vt:lpstr>
      <vt:lpstr>Arial</vt:lpstr>
      <vt:lpstr>Calisto MT</vt:lpstr>
      <vt:lpstr>Cambria</vt:lpstr>
      <vt:lpstr>Times</vt:lpstr>
      <vt:lpstr>Wingdings</vt:lpstr>
      <vt:lpstr>Default Design</vt:lpstr>
      <vt:lpstr>16_Default Design</vt:lpstr>
      <vt:lpstr>  </vt:lpstr>
      <vt:lpstr>Outline for Discussion:</vt:lpstr>
      <vt:lpstr>Bank’s History</vt:lpstr>
      <vt:lpstr>Problems:</vt:lpstr>
      <vt:lpstr>GOALS</vt:lpstr>
      <vt:lpstr>Steps toward accomplishing goals</vt:lpstr>
      <vt:lpstr>INTEGRATION</vt:lpstr>
      <vt:lpstr>PowerPoint Presentation</vt:lpstr>
      <vt:lpstr>PowerPoint Presentation</vt:lpstr>
      <vt:lpstr>PowerPoint Presentation</vt:lpstr>
      <vt:lpstr>Expected Loss Calculation:</vt:lpstr>
      <vt:lpstr>PowerPoint Presentation</vt:lpstr>
      <vt:lpstr>Economic Capital (economic capital addresses all risks from the bank’s business activities)</vt:lpstr>
      <vt:lpstr>PowerPoint Presentation</vt:lpstr>
      <vt:lpstr>PowerPoint Presentation</vt:lpstr>
      <vt:lpstr>PowerPoint Presentation</vt:lpstr>
      <vt:lpstr>PowerPoint Presentation</vt:lpstr>
      <vt:lpstr>EXAMPLE</vt:lpstr>
      <vt:lpstr>Example of the process:</vt:lpstr>
      <vt:lpstr>Commercial and Industrial segment has a Risk-Adjusted Return on Capital (RAROC) of 20.7%</vt:lpstr>
      <vt:lpstr>RAROC as a standard unit on the customer level to measure profitability</vt:lpstr>
      <vt:lpstr>High risk customers can be priced with a higher margin                                    to compensate for the risk</vt:lpstr>
      <vt:lpstr>High leverage, low profitability, and slow growth                                      contributed to increased risk</vt:lpstr>
      <vt:lpstr>Pricing levers can be used to increase profitability of customer</vt:lpstr>
      <vt:lpstr>Targeting low-risk customers allows the bank to price                                                     more competitively relative to market</vt:lpstr>
      <vt:lpstr>Thoughts:</vt:lpstr>
      <vt:lpstr>Regulator Perspective</vt:lpstr>
      <vt:lpstr>Pricing to the Competition</vt:lpstr>
      <vt:lpstr>QUESTIONS?</vt:lpstr>
    </vt:vector>
  </TitlesOfParts>
  <Company>Ventis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EXECUTIVE BENEFITS ANALYSIS  &amp;  BANK-OWNED LIFE INSURANCE  for</dc:title>
  <dc:creator>etownsend</dc:creator>
  <cp:lastModifiedBy>Mary Cvrkel</cp:lastModifiedBy>
  <cp:revision>476</cp:revision>
  <cp:lastPrinted>2015-06-03T18:45:31Z</cp:lastPrinted>
  <dcterms:created xsi:type="dcterms:W3CDTF">2007-04-04T17:49:43Z</dcterms:created>
  <dcterms:modified xsi:type="dcterms:W3CDTF">2015-11-24T12:27:42Z</dcterms:modified>
</cp:coreProperties>
</file>