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notesSlides/notesSlide17.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6.xml" ContentType="application/vnd.openxmlformats-officedocument.presentationml.tags+xml"/>
  <Override PartName="/ppt/notesSlides/notesSlide19.xml" ContentType="application/vnd.openxmlformats-officedocument.presentationml.notesSlide+xml"/>
  <Override PartName="/ppt/tags/tag27.xml" ContentType="application/vnd.openxmlformats-officedocument.presentationml.tags+xml"/>
  <Override PartName="/ppt/notesSlides/notesSlide20.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21.xml" ContentType="application/vnd.openxmlformats-officedocument.presentationml.notesSlide+xml"/>
  <Override PartName="/ppt/tags/tag31.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707" r:id="rId2"/>
  </p:sldMasterIdLst>
  <p:notesMasterIdLst>
    <p:notesMasterId r:id="rId32"/>
  </p:notesMasterIdLst>
  <p:handoutMasterIdLst>
    <p:handoutMasterId r:id="rId33"/>
  </p:handoutMasterIdLst>
  <p:sldIdLst>
    <p:sldId id="342" r:id="rId3"/>
    <p:sldId id="343" r:id="rId4"/>
    <p:sldId id="345" r:id="rId5"/>
    <p:sldId id="298" r:id="rId6"/>
    <p:sldId id="297" r:id="rId7"/>
    <p:sldId id="309" r:id="rId8"/>
    <p:sldId id="310" r:id="rId9"/>
    <p:sldId id="356" r:id="rId10"/>
    <p:sldId id="267" r:id="rId11"/>
    <p:sldId id="266" r:id="rId12"/>
    <p:sldId id="289" r:id="rId13"/>
    <p:sldId id="286" r:id="rId14"/>
    <p:sldId id="349" r:id="rId15"/>
    <p:sldId id="350" r:id="rId16"/>
    <p:sldId id="357" r:id="rId17"/>
    <p:sldId id="358" r:id="rId18"/>
    <p:sldId id="359" r:id="rId19"/>
    <p:sldId id="360" r:id="rId20"/>
    <p:sldId id="355" r:id="rId21"/>
    <p:sldId id="301" r:id="rId22"/>
    <p:sldId id="354" r:id="rId23"/>
    <p:sldId id="361" r:id="rId24"/>
    <p:sldId id="300" r:id="rId25"/>
    <p:sldId id="351" r:id="rId26"/>
    <p:sldId id="353" r:id="rId27"/>
    <p:sldId id="352" r:id="rId28"/>
    <p:sldId id="347" r:id="rId29"/>
    <p:sldId id="304" r:id="rId30"/>
    <p:sldId id="344" r:id="rId31"/>
  </p:sldIdLst>
  <p:sldSz cx="9144000" cy="6858000" type="screen4x3"/>
  <p:notesSz cx="7010400" cy="92964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3801" autoAdjust="0"/>
  </p:normalViewPr>
  <p:slideViewPr>
    <p:cSldViewPr>
      <p:cViewPr varScale="1">
        <p:scale>
          <a:sx n="80" d="100"/>
          <a:sy n="80" d="100"/>
        </p:scale>
        <p:origin x="918" y="90"/>
      </p:cViewPr>
      <p:guideLst>
        <p:guide orient="horz" pos="2160"/>
        <p:guide pos="2880"/>
      </p:guideLst>
    </p:cSldViewPr>
  </p:slideViewPr>
  <p:notesTextViewPr>
    <p:cViewPr>
      <p:scale>
        <a:sx n="3" d="2"/>
        <a:sy n="3" d="2"/>
      </p:scale>
      <p:origin x="0" y="0"/>
    </p:cViewPr>
  </p:notesTextViewPr>
  <p:sorterViewPr>
    <p:cViewPr varScale="1">
      <p:scale>
        <a:sx n="1" d="1"/>
        <a:sy n="1" d="1"/>
      </p:scale>
      <p:origin x="0" y="-8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DA7041-130B-40F9-A805-229E0EA8923E}" type="doc">
      <dgm:prSet loTypeId="urn:microsoft.com/office/officeart/2011/layout/TabList" loCatId="list" qsTypeId="urn:microsoft.com/office/officeart/2005/8/quickstyle/simple1" qsCatId="simple" csTypeId="urn:microsoft.com/office/officeart/2005/8/colors/colorful1" csCatId="colorful" phldr="1"/>
      <dgm:spPr/>
      <dgm:t>
        <a:bodyPr/>
        <a:lstStyle/>
        <a:p>
          <a:endParaRPr lang="en-US"/>
        </a:p>
      </dgm:t>
    </dgm:pt>
    <dgm:pt modelId="{9781415C-E554-43A7-AA93-2E126C8456E9}">
      <dgm:prSet phldrT="[Text]" custT="1"/>
      <dgm:spPr>
        <a:solidFill>
          <a:srgbClr val="00B050"/>
        </a:solidFill>
        <a:ln>
          <a:solidFill>
            <a:srgbClr val="00B050"/>
          </a:solidFill>
        </a:ln>
      </dgm:spPr>
      <dgm:t>
        <a:bodyPr/>
        <a:lstStyle/>
        <a:p>
          <a:r>
            <a:rPr lang="en-US" sz="2400" b="1" dirty="0" smtClean="0"/>
            <a:t>Reduces</a:t>
          </a:r>
          <a:endParaRPr lang="en-US" sz="2400" b="1" dirty="0"/>
        </a:p>
      </dgm:t>
    </dgm:pt>
    <dgm:pt modelId="{21793C60-6981-4776-9C88-CC00147D8564}" type="parTrans" cxnId="{614DFD50-D8EA-4BA5-954B-27691724EF34}">
      <dgm:prSet/>
      <dgm:spPr/>
      <dgm:t>
        <a:bodyPr/>
        <a:lstStyle/>
        <a:p>
          <a:endParaRPr lang="en-US"/>
        </a:p>
      </dgm:t>
    </dgm:pt>
    <dgm:pt modelId="{D04ED3ED-4DF0-41C0-BFF8-066D5A2F88D2}" type="sibTrans" cxnId="{614DFD50-D8EA-4BA5-954B-27691724EF34}">
      <dgm:prSet/>
      <dgm:spPr/>
      <dgm:t>
        <a:bodyPr/>
        <a:lstStyle/>
        <a:p>
          <a:endParaRPr lang="en-US"/>
        </a:p>
      </dgm:t>
    </dgm:pt>
    <dgm:pt modelId="{7BAB26F1-72A6-46F1-8ADE-F625A1EEC60B}">
      <dgm:prSet phldrT="[Text]" custT="1"/>
      <dgm:spPr/>
      <dgm:t>
        <a:bodyPr/>
        <a:lstStyle/>
        <a:p>
          <a:r>
            <a:rPr lang="en-US" sz="2400" b="1" dirty="0" smtClean="0"/>
            <a:t>Transaction risk for debits</a:t>
          </a:r>
          <a:endParaRPr lang="en-US" sz="2400" b="1" dirty="0"/>
        </a:p>
      </dgm:t>
    </dgm:pt>
    <dgm:pt modelId="{088CF07E-84EE-43DD-A518-A3F3CE55552B}" type="parTrans" cxnId="{FAD0CC99-9576-452D-BF3F-1279A96B8337}">
      <dgm:prSet/>
      <dgm:spPr/>
      <dgm:t>
        <a:bodyPr/>
        <a:lstStyle/>
        <a:p>
          <a:endParaRPr lang="en-US"/>
        </a:p>
      </dgm:t>
    </dgm:pt>
    <dgm:pt modelId="{F1D6F7F5-82A8-4557-ABD0-E593D5BD3D19}" type="sibTrans" cxnId="{FAD0CC99-9576-452D-BF3F-1279A96B8337}">
      <dgm:prSet/>
      <dgm:spPr/>
      <dgm:t>
        <a:bodyPr/>
        <a:lstStyle/>
        <a:p>
          <a:endParaRPr lang="en-US"/>
        </a:p>
      </dgm:t>
    </dgm:pt>
    <dgm:pt modelId="{7E3EAAF9-05BA-4F3D-92A5-37D9879D7C57}">
      <dgm:prSet phldrT="[Text]" custT="1"/>
      <dgm:spPr/>
      <dgm:t>
        <a:bodyPr/>
        <a:lstStyle/>
        <a:p>
          <a:pPr marL="461963" indent="-461963"/>
          <a:r>
            <a:rPr lang="en-US" sz="2000" dirty="0" smtClean="0"/>
            <a:t>Originators and ODFIs receive returned debits at least one day earlier</a:t>
          </a:r>
          <a:endParaRPr lang="en-US" sz="2000" dirty="0"/>
        </a:p>
      </dgm:t>
    </dgm:pt>
    <dgm:pt modelId="{A187BE57-0B2D-4A8D-83D1-8FE76A9E4F9A}" type="parTrans" cxnId="{DD8EEC00-9D9F-4457-A2A1-FA7C7E278967}">
      <dgm:prSet/>
      <dgm:spPr/>
      <dgm:t>
        <a:bodyPr/>
        <a:lstStyle/>
        <a:p>
          <a:endParaRPr lang="en-US"/>
        </a:p>
      </dgm:t>
    </dgm:pt>
    <dgm:pt modelId="{0EA034DE-A261-4D6C-A9FA-A69F255F2BF3}" type="sibTrans" cxnId="{DD8EEC00-9D9F-4457-A2A1-FA7C7E278967}">
      <dgm:prSet/>
      <dgm:spPr/>
      <dgm:t>
        <a:bodyPr/>
        <a:lstStyle/>
        <a:p>
          <a:endParaRPr lang="en-US"/>
        </a:p>
      </dgm:t>
    </dgm:pt>
    <dgm:pt modelId="{6D79A99A-A85F-480F-A490-42003A30B878}">
      <dgm:prSet phldrT="[Text]" custT="1"/>
      <dgm:spPr>
        <a:solidFill>
          <a:srgbClr val="C00000"/>
        </a:solidFill>
        <a:ln>
          <a:solidFill>
            <a:srgbClr val="C00000"/>
          </a:solidFill>
        </a:ln>
      </dgm:spPr>
      <dgm:t>
        <a:bodyPr/>
        <a:lstStyle/>
        <a:p>
          <a:r>
            <a:rPr lang="en-US" sz="2400" b="1" dirty="0" smtClean="0"/>
            <a:t>Increases</a:t>
          </a:r>
          <a:endParaRPr lang="en-US" sz="2400" b="1" dirty="0"/>
        </a:p>
      </dgm:t>
    </dgm:pt>
    <dgm:pt modelId="{4CB46E6F-598E-487B-AAA3-58589A49BA38}" type="parTrans" cxnId="{B8B4D5A0-9A33-4888-BCFE-AACA0BC7CC69}">
      <dgm:prSet/>
      <dgm:spPr/>
      <dgm:t>
        <a:bodyPr/>
        <a:lstStyle/>
        <a:p>
          <a:endParaRPr lang="en-US"/>
        </a:p>
      </dgm:t>
    </dgm:pt>
    <dgm:pt modelId="{CA2528F9-EDEE-4CBE-B621-75A72EDFF73D}" type="sibTrans" cxnId="{B8B4D5A0-9A33-4888-BCFE-AACA0BC7CC69}">
      <dgm:prSet/>
      <dgm:spPr/>
      <dgm:t>
        <a:bodyPr/>
        <a:lstStyle/>
        <a:p>
          <a:endParaRPr lang="en-US"/>
        </a:p>
      </dgm:t>
    </dgm:pt>
    <dgm:pt modelId="{FA9C0617-CFE1-41D0-8A55-3A2E3C2F8769}">
      <dgm:prSet phldrT="[Text]" custT="1"/>
      <dgm:spPr/>
      <dgm:t>
        <a:bodyPr/>
        <a:lstStyle/>
        <a:p>
          <a:r>
            <a:rPr lang="en-US" sz="2400" b="1" dirty="0" smtClean="0"/>
            <a:t>Fraud risk</a:t>
          </a:r>
          <a:endParaRPr lang="en-US" sz="2400" b="1" dirty="0"/>
        </a:p>
      </dgm:t>
    </dgm:pt>
    <dgm:pt modelId="{22C19FFC-6444-4BC3-AC0C-65AB662EF98E}" type="parTrans" cxnId="{9572EC72-868B-4696-B0F6-A0B36607C9AF}">
      <dgm:prSet/>
      <dgm:spPr/>
      <dgm:t>
        <a:bodyPr/>
        <a:lstStyle/>
        <a:p>
          <a:endParaRPr lang="en-US"/>
        </a:p>
      </dgm:t>
    </dgm:pt>
    <dgm:pt modelId="{F67B243F-7A03-4F95-BB04-3076BF49A227}" type="sibTrans" cxnId="{9572EC72-868B-4696-B0F6-A0B36607C9AF}">
      <dgm:prSet/>
      <dgm:spPr/>
      <dgm:t>
        <a:bodyPr/>
        <a:lstStyle/>
        <a:p>
          <a:endParaRPr lang="en-US"/>
        </a:p>
      </dgm:t>
    </dgm:pt>
    <dgm:pt modelId="{0BD54A47-E6CB-424D-9847-757792D84A29}">
      <dgm:prSet phldrT="[Text]" custT="1"/>
      <dgm:spPr/>
      <dgm:t>
        <a:bodyPr/>
        <a:lstStyle/>
        <a:p>
          <a:pPr marL="461963" indent="-461963"/>
          <a:r>
            <a:rPr lang="en-US" sz="2000" dirty="0" smtClean="0"/>
            <a:t>Funds will move out of accounts more rapidly, determine which </a:t>
          </a:r>
          <a:r>
            <a:rPr lang="en-US" sz="2000" dirty="0" smtClean="0"/>
            <a:t>members </a:t>
          </a:r>
          <a:r>
            <a:rPr lang="en-US" sz="2000" dirty="0" smtClean="0"/>
            <a:t>are offered SDA</a:t>
          </a:r>
          <a:endParaRPr lang="en-US" sz="2000" dirty="0"/>
        </a:p>
      </dgm:t>
    </dgm:pt>
    <dgm:pt modelId="{CB5C1BD2-CCBD-4F51-9CB2-E1FA2A6A3134}" type="parTrans" cxnId="{60AF6277-3343-4935-A196-2D0140CE7039}">
      <dgm:prSet/>
      <dgm:spPr/>
      <dgm:t>
        <a:bodyPr/>
        <a:lstStyle/>
        <a:p>
          <a:endParaRPr lang="en-US"/>
        </a:p>
      </dgm:t>
    </dgm:pt>
    <dgm:pt modelId="{3D4D5D88-B827-400D-B4DE-AAC09EAB0F07}" type="sibTrans" cxnId="{60AF6277-3343-4935-A196-2D0140CE7039}">
      <dgm:prSet/>
      <dgm:spPr/>
      <dgm:t>
        <a:bodyPr/>
        <a:lstStyle/>
        <a:p>
          <a:endParaRPr lang="en-US"/>
        </a:p>
      </dgm:t>
    </dgm:pt>
    <dgm:pt modelId="{F7AEA4AD-FA70-4452-9125-AF8A7A3C771E}">
      <dgm:prSet phldrT="[Text]" custT="1"/>
      <dgm:spPr/>
      <dgm:t>
        <a:bodyPr/>
        <a:lstStyle/>
        <a:p>
          <a:pPr marL="461963" indent="-461963"/>
          <a:r>
            <a:rPr lang="en-US" sz="2000" dirty="0" smtClean="0"/>
            <a:t>Helps billers of all types better manage credit risk</a:t>
          </a:r>
          <a:endParaRPr lang="en-US" sz="2000" dirty="0"/>
        </a:p>
      </dgm:t>
    </dgm:pt>
    <dgm:pt modelId="{1FE3C8C7-C8E7-4106-9B0E-ECA0392C7091}" type="parTrans" cxnId="{CAF8D95D-0322-409B-B40B-EB2958D85236}">
      <dgm:prSet/>
      <dgm:spPr/>
      <dgm:t>
        <a:bodyPr/>
        <a:lstStyle/>
        <a:p>
          <a:endParaRPr lang="en-US"/>
        </a:p>
      </dgm:t>
    </dgm:pt>
    <dgm:pt modelId="{FEB3CBB1-854D-4839-BE5F-0C5F1DEFE34A}" type="sibTrans" cxnId="{CAF8D95D-0322-409B-B40B-EB2958D85236}">
      <dgm:prSet/>
      <dgm:spPr/>
      <dgm:t>
        <a:bodyPr/>
        <a:lstStyle/>
        <a:p>
          <a:endParaRPr lang="en-US"/>
        </a:p>
      </dgm:t>
    </dgm:pt>
    <dgm:pt modelId="{447E0F0E-2452-4B2E-AF64-413D8D5D7592}">
      <dgm:prSet phldrT="[Text]" custT="1"/>
      <dgm:spPr/>
      <dgm:t>
        <a:bodyPr/>
        <a:lstStyle/>
        <a:p>
          <a:pPr marL="461963" indent="-461963"/>
          <a:r>
            <a:rPr lang="en-US" sz="2000" dirty="0" smtClean="0"/>
            <a:t>RDFIs return debits faster – faster recredits</a:t>
          </a:r>
          <a:endParaRPr lang="en-US" sz="2000" dirty="0"/>
        </a:p>
      </dgm:t>
    </dgm:pt>
    <dgm:pt modelId="{7F518AC4-B058-451F-8B60-C2807C53F56A}" type="parTrans" cxnId="{4ECCA37A-59F7-4D38-9075-70F15CAC1E8F}">
      <dgm:prSet/>
      <dgm:spPr/>
      <dgm:t>
        <a:bodyPr/>
        <a:lstStyle/>
        <a:p>
          <a:endParaRPr lang="en-US"/>
        </a:p>
      </dgm:t>
    </dgm:pt>
    <dgm:pt modelId="{86475466-0E36-4234-9484-6750E9D84638}" type="sibTrans" cxnId="{4ECCA37A-59F7-4D38-9075-70F15CAC1E8F}">
      <dgm:prSet/>
      <dgm:spPr/>
      <dgm:t>
        <a:bodyPr/>
        <a:lstStyle/>
        <a:p>
          <a:endParaRPr lang="en-US"/>
        </a:p>
      </dgm:t>
    </dgm:pt>
    <dgm:pt modelId="{E44857EB-C194-41B8-A882-F5AAE1405A91}">
      <dgm:prSet phldrT="[Text]" custT="1"/>
      <dgm:spPr/>
      <dgm:t>
        <a:bodyPr/>
        <a:lstStyle/>
        <a:p>
          <a:pPr marL="461963" indent="-461963"/>
          <a:r>
            <a:rPr lang="en-US" sz="2000" dirty="0" smtClean="0"/>
            <a:t>Strong authentication and security around file delivery</a:t>
          </a:r>
          <a:endParaRPr lang="en-US" sz="2000" dirty="0"/>
        </a:p>
      </dgm:t>
    </dgm:pt>
    <dgm:pt modelId="{32D9C53F-4E6E-4A68-9B9D-E21F3C57FA67}" type="parTrans" cxnId="{FBA06619-C3C0-4EF4-A933-EBF8CDFF66CC}">
      <dgm:prSet/>
      <dgm:spPr/>
      <dgm:t>
        <a:bodyPr/>
        <a:lstStyle/>
        <a:p>
          <a:endParaRPr lang="en-US"/>
        </a:p>
      </dgm:t>
    </dgm:pt>
    <dgm:pt modelId="{F824E817-878A-4206-BDE2-4564F5591C75}" type="sibTrans" cxnId="{FBA06619-C3C0-4EF4-A933-EBF8CDFF66CC}">
      <dgm:prSet/>
      <dgm:spPr/>
      <dgm:t>
        <a:bodyPr/>
        <a:lstStyle/>
        <a:p>
          <a:endParaRPr lang="en-US"/>
        </a:p>
      </dgm:t>
    </dgm:pt>
    <dgm:pt modelId="{B97B202E-503F-4DFC-BC4F-202DCA3EB879}">
      <dgm:prSet phldrT="[Text]" custT="1"/>
      <dgm:spPr/>
      <dgm:t>
        <a:bodyPr/>
        <a:lstStyle/>
        <a:p>
          <a:pPr marL="461963" indent="-461963"/>
          <a:r>
            <a:rPr lang="en-US" sz="2000" dirty="0" smtClean="0"/>
            <a:t>RDFI review of exception processing for returns</a:t>
          </a:r>
          <a:endParaRPr lang="en-US" sz="2000" dirty="0"/>
        </a:p>
      </dgm:t>
    </dgm:pt>
    <dgm:pt modelId="{A4081464-5408-4F30-8366-7731629116A5}" type="parTrans" cxnId="{228E9F48-B962-49E8-8911-457A02673BAC}">
      <dgm:prSet/>
      <dgm:spPr/>
      <dgm:t>
        <a:bodyPr/>
        <a:lstStyle/>
        <a:p>
          <a:endParaRPr lang="en-US"/>
        </a:p>
      </dgm:t>
    </dgm:pt>
    <dgm:pt modelId="{8D32F624-36E3-470C-95E8-E86BB77ED5F8}" type="sibTrans" cxnId="{228E9F48-B962-49E8-8911-457A02673BAC}">
      <dgm:prSet/>
      <dgm:spPr/>
      <dgm:t>
        <a:bodyPr/>
        <a:lstStyle/>
        <a:p>
          <a:endParaRPr lang="en-US"/>
        </a:p>
      </dgm:t>
    </dgm:pt>
    <dgm:pt modelId="{20847A19-79BE-43E2-B954-B5252CAEF6A7}">
      <dgm:prSet phldrT="[Text]" custT="1"/>
      <dgm:spPr/>
      <dgm:t>
        <a:bodyPr/>
        <a:lstStyle/>
        <a:p>
          <a:pPr marL="461963" indent="-461963"/>
          <a:endParaRPr lang="en-US" sz="1000" dirty="0"/>
        </a:p>
      </dgm:t>
    </dgm:pt>
    <dgm:pt modelId="{D70B9C8D-20C7-4902-8334-F97D541E0A5C}" type="parTrans" cxnId="{ED9D044B-FA78-4E8F-8F5F-63AE550AFEF5}">
      <dgm:prSet/>
      <dgm:spPr/>
      <dgm:t>
        <a:bodyPr/>
        <a:lstStyle/>
        <a:p>
          <a:endParaRPr lang="en-US"/>
        </a:p>
      </dgm:t>
    </dgm:pt>
    <dgm:pt modelId="{32EB2B7A-691D-41EB-88EC-2B6F308971F8}" type="sibTrans" cxnId="{ED9D044B-FA78-4E8F-8F5F-63AE550AFEF5}">
      <dgm:prSet/>
      <dgm:spPr/>
      <dgm:t>
        <a:bodyPr/>
        <a:lstStyle/>
        <a:p>
          <a:endParaRPr lang="en-US"/>
        </a:p>
      </dgm:t>
    </dgm:pt>
    <dgm:pt modelId="{F2BBD4D1-C365-4516-8B57-3537F745223C}">
      <dgm:prSet phldrT="[Text]" custT="1"/>
      <dgm:spPr/>
      <dgm:t>
        <a:bodyPr/>
        <a:lstStyle/>
        <a:p>
          <a:pPr marL="461963" indent="-461963"/>
          <a:endParaRPr lang="en-US" sz="1000" dirty="0"/>
        </a:p>
      </dgm:t>
    </dgm:pt>
    <dgm:pt modelId="{139EE568-88B3-4CFD-B484-FDFCB21E5329}" type="parTrans" cxnId="{8B636A9F-C671-4826-97F8-9D3D49AA05F2}">
      <dgm:prSet/>
      <dgm:spPr/>
      <dgm:t>
        <a:bodyPr/>
        <a:lstStyle/>
        <a:p>
          <a:endParaRPr lang="en-US"/>
        </a:p>
      </dgm:t>
    </dgm:pt>
    <dgm:pt modelId="{E8784FD6-77BE-4DC3-A3FB-AE2DD85115CA}" type="sibTrans" cxnId="{8B636A9F-C671-4826-97F8-9D3D49AA05F2}">
      <dgm:prSet/>
      <dgm:spPr/>
      <dgm:t>
        <a:bodyPr/>
        <a:lstStyle/>
        <a:p>
          <a:endParaRPr lang="en-US"/>
        </a:p>
      </dgm:t>
    </dgm:pt>
    <dgm:pt modelId="{FAC28F02-4705-48E0-879E-1D16339EAC54}">
      <dgm:prSet phldrT="[Text]" custT="1"/>
      <dgm:spPr/>
      <dgm:t>
        <a:bodyPr/>
        <a:lstStyle/>
        <a:p>
          <a:pPr marL="461963" indent="-461963"/>
          <a:endParaRPr lang="en-US" sz="1000" dirty="0"/>
        </a:p>
      </dgm:t>
    </dgm:pt>
    <dgm:pt modelId="{247541DA-C71B-44C0-900D-A71508B9C349}" type="parTrans" cxnId="{B0BF4432-4F19-406C-87A8-42FD936197AD}">
      <dgm:prSet/>
      <dgm:spPr/>
      <dgm:t>
        <a:bodyPr/>
        <a:lstStyle/>
        <a:p>
          <a:endParaRPr lang="en-US"/>
        </a:p>
      </dgm:t>
    </dgm:pt>
    <dgm:pt modelId="{5E09ECFA-CA39-4696-9B64-848259F02E8D}" type="sibTrans" cxnId="{B0BF4432-4F19-406C-87A8-42FD936197AD}">
      <dgm:prSet/>
      <dgm:spPr/>
      <dgm:t>
        <a:bodyPr/>
        <a:lstStyle/>
        <a:p>
          <a:endParaRPr lang="en-US"/>
        </a:p>
      </dgm:t>
    </dgm:pt>
    <dgm:pt modelId="{989E151D-9A7D-4799-B9C2-7FE56D305861}">
      <dgm:prSet phldrT="[Text]" custT="1"/>
      <dgm:spPr/>
      <dgm:t>
        <a:bodyPr/>
        <a:lstStyle/>
        <a:p>
          <a:pPr marL="461963" indent="-461963"/>
          <a:endParaRPr lang="en-US" sz="1000" dirty="0"/>
        </a:p>
      </dgm:t>
    </dgm:pt>
    <dgm:pt modelId="{0B855CEE-C0B0-416F-B6CB-5F0CE7C0CA1D}" type="parTrans" cxnId="{29ADEA37-1944-4585-8815-E460EFE09866}">
      <dgm:prSet/>
      <dgm:spPr/>
      <dgm:t>
        <a:bodyPr/>
        <a:lstStyle/>
        <a:p>
          <a:endParaRPr lang="en-US"/>
        </a:p>
      </dgm:t>
    </dgm:pt>
    <dgm:pt modelId="{5BEB67D6-7B10-4C68-A927-75CF17680DA4}" type="sibTrans" cxnId="{29ADEA37-1944-4585-8815-E460EFE09866}">
      <dgm:prSet/>
      <dgm:spPr/>
      <dgm:t>
        <a:bodyPr/>
        <a:lstStyle/>
        <a:p>
          <a:endParaRPr lang="en-US"/>
        </a:p>
      </dgm:t>
    </dgm:pt>
    <dgm:pt modelId="{B862A761-7339-4C43-8BB3-A15C8CE78D58}" type="pres">
      <dgm:prSet presAssocID="{4BDA7041-130B-40F9-A805-229E0EA8923E}" presName="Name0" presStyleCnt="0">
        <dgm:presLayoutVars>
          <dgm:chMax/>
          <dgm:chPref val="3"/>
          <dgm:dir/>
          <dgm:animOne val="branch"/>
          <dgm:animLvl val="lvl"/>
        </dgm:presLayoutVars>
      </dgm:prSet>
      <dgm:spPr/>
      <dgm:t>
        <a:bodyPr/>
        <a:lstStyle/>
        <a:p>
          <a:endParaRPr lang="en-US"/>
        </a:p>
      </dgm:t>
    </dgm:pt>
    <dgm:pt modelId="{C614A0A4-C632-4F86-BFEA-C4462C56F8AA}" type="pres">
      <dgm:prSet presAssocID="{9781415C-E554-43A7-AA93-2E126C8456E9}" presName="composite" presStyleCnt="0"/>
      <dgm:spPr/>
    </dgm:pt>
    <dgm:pt modelId="{07FA543A-EAF3-4629-8F2F-0A719A85A205}" type="pres">
      <dgm:prSet presAssocID="{9781415C-E554-43A7-AA93-2E126C8456E9}" presName="FirstChild" presStyleLbl="revTx" presStyleIdx="0" presStyleCnt="4">
        <dgm:presLayoutVars>
          <dgm:chMax val="0"/>
          <dgm:chPref val="0"/>
          <dgm:bulletEnabled val="1"/>
        </dgm:presLayoutVars>
      </dgm:prSet>
      <dgm:spPr/>
      <dgm:t>
        <a:bodyPr/>
        <a:lstStyle/>
        <a:p>
          <a:endParaRPr lang="en-US"/>
        </a:p>
      </dgm:t>
    </dgm:pt>
    <dgm:pt modelId="{9A9527EE-2221-484D-A071-2FB2C5E1FDE6}" type="pres">
      <dgm:prSet presAssocID="{9781415C-E554-43A7-AA93-2E126C8456E9}" presName="Parent" presStyleLbl="alignNode1" presStyleIdx="0" presStyleCnt="2" custScaleX="99999" custScaleY="79795" custLinFactNeighborX="0" custLinFactNeighborY="10865">
        <dgm:presLayoutVars>
          <dgm:chMax val="3"/>
          <dgm:chPref val="3"/>
          <dgm:bulletEnabled val="1"/>
        </dgm:presLayoutVars>
      </dgm:prSet>
      <dgm:spPr/>
      <dgm:t>
        <a:bodyPr/>
        <a:lstStyle/>
        <a:p>
          <a:endParaRPr lang="en-US"/>
        </a:p>
      </dgm:t>
    </dgm:pt>
    <dgm:pt modelId="{4283321D-2060-4070-B0BF-414CEE0206F1}" type="pres">
      <dgm:prSet presAssocID="{9781415C-E554-43A7-AA93-2E126C8456E9}" presName="Accent" presStyleLbl="parChTrans1D1" presStyleIdx="0" presStyleCnt="2"/>
      <dgm:spPr/>
    </dgm:pt>
    <dgm:pt modelId="{A75E92C7-B75C-48E4-A157-BE8E8FB85B06}" type="pres">
      <dgm:prSet presAssocID="{9781415C-E554-43A7-AA93-2E126C8456E9}" presName="Child" presStyleLbl="revTx" presStyleIdx="1" presStyleCnt="4" custScaleY="97236">
        <dgm:presLayoutVars>
          <dgm:chMax val="0"/>
          <dgm:chPref val="0"/>
          <dgm:bulletEnabled val="1"/>
        </dgm:presLayoutVars>
      </dgm:prSet>
      <dgm:spPr/>
      <dgm:t>
        <a:bodyPr/>
        <a:lstStyle/>
        <a:p>
          <a:endParaRPr lang="en-US"/>
        </a:p>
      </dgm:t>
    </dgm:pt>
    <dgm:pt modelId="{E2256FCD-D788-4F22-93CC-A0B3D07AA602}" type="pres">
      <dgm:prSet presAssocID="{D04ED3ED-4DF0-41C0-BFF8-066D5A2F88D2}" presName="sibTrans" presStyleCnt="0"/>
      <dgm:spPr/>
    </dgm:pt>
    <dgm:pt modelId="{9BB93125-FA87-4C00-847C-D838488F6104}" type="pres">
      <dgm:prSet presAssocID="{6D79A99A-A85F-480F-A490-42003A30B878}" presName="composite" presStyleCnt="0"/>
      <dgm:spPr/>
    </dgm:pt>
    <dgm:pt modelId="{743FDF04-0543-41FB-82BE-11DAE62C570F}" type="pres">
      <dgm:prSet presAssocID="{6D79A99A-A85F-480F-A490-42003A30B878}" presName="FirstChild" presStyleLbl="revTx" presStyleIdx="2" presStyleCnt="4">
        <dgm:presLayoutVars>
          <dgm:chMax val="0"/>
          <dgm:chPref val="0"/>
          <dgm:bulletEnabled val="1"/>
        </dgm:presLayoutVars>
      </dgm:prSet>
      <dgm:spPr/>
      <dgm:t>
        <a:bodyPr/>
        <a:lstStyle/>
        <a:p>
          <a:endParaRPr lang="en-US"/>
        </a:p>
      </dgm:t>
    </dgm:pt>
    <dgm:pt modelId="{F81E1481-E06E-4DCA-B4E2-904D156FA971}" type="pres">
      <dgm:prSet presAssocID="{6D79A99A-A85F-480F-A490-42003A30B878}" presName="Parent" presStyleLbl="alignNode1" presStyleIdx="1" presStyleCnt="2" custScaleY="73162" custLinFactNeighborY="7660">
        <dgm:presLayoutVars>
          <dgm:chMax val="3"/>
          <dgm:chPref val="3"/>
          <dgm:bulletEnabled val="1"/>
        </dgm:presLayoutVars>
      </dgm:prSet>
      <dgm:spPr/>
      <dgm:t>
        <a:bodyPr/>
        <a:lstStyle/>
        <a:p>
          <a:endParaRPr lang="en-US"/>
        </a:p>
      </dgm:t>
    </dgm:pt>
    <dgm:pt modelId="{7E92FC39-5A50-454D-BDB7-BB1E1C7670DE}" type="pres">
      <dgm:prSet presAssocID="{6D79A99A-A85F-480F-A490-42003A30B878}" presName="Accent" presStyleLbl="parChTrans1D1" presStyleIdx="1" presStyleCnt="2"/>
      <dgm:spPr/>
    </dgm:pt>
    <dgm:pt modelId="{8292ADFB-BA02-4142-BD22-5ECB93DC32C3}" type="pres">
      <dgm:prSet presAssocID="{6D79A99A-A85F-480F-A490-42003A30B878}" presName="Child" presStyleLbl="revTx" presStyleIdx="3" presStyleCnt="4">
        <dgm:presLayoutVars>
          <dgm:chMax val="0"/>
          <dgm:chPref val="0"/>
          <dgm:bulletEnabled val="1"/>
        </dgm:presLayoutVars>
      </dgm:prSet>
      <dgm:spPr/>
      <dgm:t>
        <a:bodyPr/>
        <a:lstStyle/>
        <a:p>
          <a:endParaRPr lang="en-US"/>
        </a:p>
      </dgm:t>
    </dgm:pt>
  </dgm:ptLst>
  <dgm:cxnLst>
    <dgm:cxn modelId="{11DEBADF-3193-4E8D-9D2C-2BCD0EF8709A}" type="presOf" srcId="{F7AEA4AD-FA70-4452-9125-AF8A7A3C771E}" destId="{A75E92C7-B75C-48E4-A157-BE8E8FB85B06}" srcOrd="0" destOrd="2" presId="urn:microsoft.com/office/officeart/2011/layout/TabList"/>
    <dgm:cxn modelId="{9572EC72-868B-4696-B0F6-A0B36607C9AF}" srcId="{6D79A99A-A85F-480F-A490-42003A30B878}" destId="{FA9C0617-CFE1-41D0-8A55-3A2E3C2F8769}" srcOrd="0" destOrd="0" parTransId="{22C19FFC-6444-4BC3-AC0C-65AB662EF98E}" sibTransId="{F67B243F-7A03-4F95-BB04-3076BF49A227}"/>
    <dgm:cxn modelId="{228E9F48-B962-49E8-8911-457A02673BAC}" srcId="{6D79A99A-A85F-480F-A490-42003A30B878}" destId="{B97B202E-503F-4DFC-BC4F-202DCA3EB879}" srcOrd="5" destOrd="0" parTransId="{A4081464-5408-4F30-8366-7731629116A5}" sibTransId="{8D32F624-36E3-470C-95E8-E86BB77ED5F8}"/>
    <dgm:cxn modelId="{33CC8F11-6796-4682-9D4A-D1870EAA9D21}" type="presOf" srcId="{F2BBD4D1-C365-4516-8B57-3537F745223C}" destId="{A75E92C7-B75C-48E4-A157-BE8E8FB85B06}" srcOrd="0" destOrd="3" presId="urn:microsoft.com/office/officeart/2011/layout/TabList"/>
    <dgm:cxn modelId="{EA022877-4AA6-411E-9FFE-F6C6624CB193}" type="presOf" srcId="{FAC28F02-4705-48E0-879E-1D16339EAC54}" destId="{8292ADFB-BA02-4142-BD22-5ECB93DC32C3}" srcOrd="0" destOrd="1" presId="urn:microsoft.com/office/officeart/2011/layout/TabList"/>
    <dgm:cxn modelId="{8B636A9F-C671-4826-97F8-9D3D49AA05F2}" srcId="{9781415C-E554-43A7-AA93-2E126C8456E9}" destId="{F2BBD4D1-C365-4516-8B57-3537F745223C}" srcOrd="4" destOrd="0" parTransId="{139EE568-88B3-4CFD-B484-FDFCB21E5329}" sibTransId="{E8784FD6-77BE-4DC3-A3FB-AE2DD85115CA}"/>
    <dgm:cxn modelId="{B8B4D5A0-9A33-4888-BCFE-AACA0BC7CC69}" srcId="{4BDA7041-130B-40F9-A805-229E0EA8923E}" destId="{6D79A99A-A85F-480F-A490-42003A30B878}" srcOrd="1" destOrd="0" parTransId="{4CB46E6F-598E-487B-AAA3-58589A49BA38}" sibTransId="{CA2528F9-EDEE-4CBE-B621-75A72EDFF73D}"/>
    <dgm:cxn modelId="{4AD8CAA2-D2B7-4926-B51B-467584ACFFEB}" type="presOf" srcId="{0BD54A47-E6CB-424D-9847-757792D84A29}" destId="{8292ADFB-BA02-4142-BD22-5ECB93DC32C3}" srcOrd="0" destOrd="0" presId="urn:microsoft.com/office/officeart/2011/layout/TabList"/>
    <dgm:cxn modelId="{A563E5B6-A043-4221-AC19-94E7BCC6DB60}" type="presOf" srcId="{6D79A99A-A85F-480F-A490-42003A30B878}" destId="{F81E1481-E06E-4DCA-B4E2-904D156FA971}" srcOrd="0" destOrd="0" presId="urn:microsoft.com/office/officeart/2011/layout/TabList"/>
    <dgm:cxn modelId="{CAF8D95D-0322-409B-B40B-EB2958D85236}" srcId="{9781415C-E554-43A7-AA93-2E126C8456E9}" destId="{F7AEA4AD-FA70-4452-9125-AF8A7A3C771E}" srcOrd="3" destOrd="0" parTransId="{1FE3C8C7-C8E7-4106-9B0E-ECA0392C7091}" sibTransId="{FEB3CBB1-854D-4839-BE5F-0C5F1DEFE34A}"/>
    <dgm:cxn modelId="{7331685C-EDAA-4B6A-8468-CACFF81C4AF7}" type="presOf" srcId="{9781415C-E554-43A7-AA93-2E126C8456E9}" destId="{9A9527EE-2221-484D-A071-2FB2C5E1FDE6}" srcOrd="0" destOrd="0" presId="urn:microsoft.com/office/officeart/2011/layout/TabList"/>
    <dgm:cxn modelId="{29ADEA37-1944-4585-8815-E460EFE09866}" srcId="{6D79A99A-A85F-480F-A490-42003A30B878}" destId="{989E151D-9A7D-4799-B9C2-7FE56D305861}" srcOrd="4" destOrd="0" parTransId="{0B855CEE-C0B0-416F-B6CB-5F0CE7C0CA1D}" sibTransId="{5BEB67D6-7B10-4C68-A927-75CF17680DA4}"/>
    <dgm:cxn modelId="{B4893A1E-A4DA-4087-B556-806EDA80B6A9}" type="presOf" srcId="{B97B202E-503F-4DFC-BC4F-202DCA3EB879}" destId="{8292ADFB-BA02-4142-BD22-5ECB93DC32C3}" srcOrd="0" destOrd="4" presId="urn:microsoft.com/office/officeart/2011/layout/TabList"/>
    <dgm:cxn modelId="{15187DFA-DCCB-4ED4-B685-CC846D259E49}" type="presOf" srcId="{FA9C0617-CFE1-41D0-8A55-3A2E3C2F8769}" destId="{743FDF04-0543-41FB-82BE-11DAE62C570F}" srcOrd="0" destOrd="0" presId="urn:microsoft.com/office/officeart/2011/layout/TabList"/>
    <dgm:cxn modelId="{79DA38B0-A19B-4566-90AE-AA21257442FE}" type="presOf" srcId="{7BAB26F1-72A6-46F1-8ADE-F625A1EEC60B}" destId="{07FA543A-EAF3-4629-8F2F-0A719A85A205}" srcOrd="0" destOrd="0" presId="urn:microsoft.com/office/officeart/2011/layout/TabList"/>
    <dgm:cxn modelId="{DD8EEC00-9D9F-4457-A2A1-FA7C7E278967}" srcId="{9781415C-E554-43A7-AA93-2E126C8456E9}" destId="{7E3EAAF9-05BA-4F3D-92A5-37D9879D7C57}" srcOrd="1" destOrd="0" parTransId="{A187BE57-0B2D-4A8D-83D1-8FE76A9E4F9A}" sibTransId="{0EA034DE-A261-4D6C-A9FA-A69F255F2BF3}"/>
    <dgm:cxn modelId="{7331C510-96C9-47DE-81FC-53D23F051A9E}" type="presOf" srcId="{989E151D-9A7D-4799-B9C2-7FE56D305861}" destId="{8292ADFB-BA02-4142-BD22-5ECB93DC32C3}" srcOrd="0" destOrd="3" presId="urn:microsoft.com/office/officeart/2011/layout/TabList"/>
    <dgm:cxn modelId="{3E3A329E-658E-49F2-BBEB-20DD3CAF9A78}" type="presOf" srcId="{20847A19-79BE-43E2-B954-B5252CAEF6A7}" destId="{A75E92C7-B75C-48E4-A157-BE8E8FB85B06}" srcOrd="0" destOrd="1" presId="urn:microsoft.com/office/officeart/2011/layout/TabList"/>
    <dgm:cxn modelId="{ED9D044B-FA78-4E8F-8F5F-63AE550AFEF5}" srcId="{9781415C-E554-43A7-AA93-2E126C8456E9}" destId="{20847A19-79BE-43E2-B954-B5252CAEF6A7}" srcOrd="2" destOrd="0" parTransId="{D70B9C8D-20C7-4902-8334-F97D541E0A5C}" sibTransId="{32EB2B7A-691D-41EB-88EC-2B6F308971F8}"/>
    <dgm:cxn modelId="{FAD0CC99-9576-452D-BF3F-1279A96B8337}" srcId="{9781415C-E554-43A7-AA93-2E126C8456E9}" destId="{7BAB26F1-72A6-46F1-8ADE-F625A1EEC60B}" srcOrd="0" destOrd="0" parTransId="{088CF07E-84EE-43DD-A518-A3F3CE55552B}" sibTransId="{F1D6F7F5-82A8-4557-ABD0-E593D5BD3D19}"/>
    <dgm:cxn modelId="{B0BF4432-4F19-406C-87A8-42FD936197AD}" srcId="{6D79A99A-A85F-480F-A490-42003A30B878}" destId="{FAC28F02-4705-48E0-879E-1D16339EAC54}" srcOrd="2" destOrd="0" parTransId="{247541DA-C71B-44C0-900D-A71508B9C349}" sibTransId="{5E09ECFA-CA39-4696-9B64-848259F02E8D}"/>
    <dgm:cxn modelId="{4ECCA37A-59F7-4D38-9075-70F15CAC1E8F}" srcId="{9781415C-E554-43A7-AA93-2E126C8456E9}" destId="{447E0F0E-2452-4B2E-AF64-413D8D5D7592}" srcOrd="5" destOrd="0" parTransId="{7F518AC4-B058-451F-8B60-C2807C53F56A}" sibTransId="{86475466-0E36-4234-9484-6750E9D84638}"/>
    <dgm:cxn modelId="{614DFD50-D8EA-4BA5-954B-27691724EF34}" srcId="{4BDA7041-130B-40F9-A805-229E0EA8923E}" destId="{9781415C-E554-43A7-AA93-2E126C8456E9}" srcOrd="0" destOrd="0" parTransId="{21793C60-6981-4776-9C88-CC00147D8564}" sibTransId="{D04ED3ED-4DF0-41C0-BFF8-066D5A2F88D2}"/>
    <dgm:cxn modelId="{60AF6277-3343-4935-A196-2D0140CE7039}" srcId="{6D79A99A-A85F-480F-A490-42003A30B878}" destId="{0BD54A47-E6CB-424D-9847-757792D84A29}" srcOrd="1" destOrd="0" parTransId="{CB5C1BD2-CCBD-4F51-9CB2-E1FA2A6A3134}" sibTransId="{3D4D5D88-B827-400D-B4DE-AAC09EAB0F07}"/>
    <dgm:cxn modelId="{F8D3D1C4-9A91-47F1-90EC-70A57D931221}" type="presOf" srcId="{7E3EAAF9-05BA-4F3D-92A5-37D9879D7C57}" destId="{A75E92C7-B75C-48E4-A157-BE8E8FB85B06}" srcOrd="0" destOrd="0" presId="urn:microsoft.com/office/officeart/2011/layout/TabList"/>
    <dgm:cxn modelId="{B9AE37DC-E188-4E0C-B0BE-BA1252CFBDE6}" type="presOf" srcId="{447E0F0E-2452-4B2E-AF64-413D8D5D7592}" destId="{A75E92C7-B75C-48E4-A157-BE8E8FB85B06}" srcOrd="0" destOrd="4" presId="urn:microsoft.com/office/officeart/2011/layout/TabList"/>
    <dgm:cxn modelId="{76F1DD6A-EA6D-4536-9D4E-40730F5FD11A}" type="presOf" srcId="{4BDA7041-130B-40F9-A805-229E0EA8923E}" destId="{B862A761-7339-4C43-8BB3-A15C8CE78D58}" srcOrd="0" destOrd="0" presId="urn:microsoft.com/office/officeart/2011/layout/TabList"/>
    <dgm:cxn modelId="{FBA06619-C3C0-4EF4-A933-EBF8CDFF66CC}" srcId="{6D79A99A-A85F-480F-A490-42003A30B878}" destId="{E44857EB-C194-41B8-A882-F5AAE1405A91}" srcOrd="3" destOrd="0" parTransId="{32D9C53F-4E6E-4A68-9B9D-E21F3C57FA67}" sibTransId="{F824E817-878A-4206-BDE2-4564F5591C75}"/>
    <dgm:cxn modelId="{E4011ACF-095D-462D-8BC4-D6806407809C}" type="presOf" srcId="{E44857EB-C194-41B8-A882-F5AAE1405A91}" destId="{8292ADFB-BA02-4142-BD22-5ECB93DC32C3}" srcOrd="0" destOrd="2" presId="urn:microsoft.com/office/officeart/2011/layout/TabList"/>
    <dgm:cxn modelId="{72DD2B4D-BEF7-42ED-B12A-E7E5F66AC463}" type="presParOf" srcId="{B862A761-7339-4C43-8BB3-A15C8CE78D58}" destId="{C614A0A4-C632-4F86-BFEA-C4462C56F8AA}" srcOrd="0" destOrd="0" presId="urn:microsoft.com/office/officeart/2011/layout/TabList"/>
    <dgm:cxn modelId="{616860C1-9DFD-4159-9961-A5A3FB342226}" type="presParOf" srcId="{C614A0A4-C632-4F86-BFEA-C4462C56F8AA}" destId="{07FA543A-EAF3-4629-8F2F-0A719A85A205}" srcOrd="0" destOrd="0" presId="urn:microsoft.com/office/officeart/2011/layout/TabList"/>
    <dgm:cxn modelId="{01E06BAD-1CC0-44AF-B6AB-A0ADD4891256}" type="presParOf" srcId="{C614A0A4-C632-4F86-BFEA-C4462C56F8AA}" destId="{9A9527EE-2221-484D-A071-2FB2C5E1FDE6}" srcOrd="1" destOrd="0" presId="urn:microsoft.com/office/officeart/2011/layout/TabList"/>
    <dgm:cxn modelId="{ABBFBF9A-1A86-4256-9B00-7050F3F0C0AC}" type="presParOf" srcId="{C614A0A4-C632-4F86-BFEA-C4462C56F8AA}" destId="{4283321D-2060-4070-B0BF-414CEE0206F1}" srcOrd="2" destOrd="0" presId="urn:microsoft.com/office/officeart/2011/layout/TabList"/>
    <dgm:cxn modelId="{FC4CAF0E-FB0A-43CC-A226-4DFC58ACF75A}" type="presParOf" srcId="{B862A761-7339-4C43-8BB3-A15C8CE78D58}" destId="{A75E92C7-B75C-48E4-A157-BE8E8FB85B06}" srcOrd="1" destOrd="0" presId="urn:microsoft.com/office/officeart/2011/layout/TabList"/>
    <dgm:cxn modelId="{939841F1-9F5F-41BD-AD3A-ABBD83279C09}" type="presParOf" srcId="{B862A761-7339-4C43-8BB3-A15C8CE78D58}" destId="{E2256FCD-D788-4F22-93CC-A0B3D07AA602}" srcOrd="2" destOrd="0" presId="urn:microsoft.com/office/officeart/2011/layout/TabList"/>
    <dgm:cxn modelId="{25DA2997-1E91-41C8-BD43-21D8D2024411}" type="presParOf" srcId="{B862A761-7339-4C43-8BB3-A15C8CE78D58}" destId="{9BB93125-FA87-4C00-847C-D838488F6104}" srcOrd="3" destOrd="0" presId="urn:microsoft.com/office/officeart/2011/layout/TabList"/>
    <dgm:cxn modelId="{AAA568D6-3B46-458F-A22B-5EF4CBE82F06}" type="presParOf" srcId="{9BB93125-FA87-4C00-847C-D838488F6104}" destId="{743FDF04-0543-41FB-82BE-11DAE62C570F}" srcOrd="0" destOrd="0" presId="urn:microsoft.com/office/officeart/2011/layout/TabList"/>
    <dgm:cxn modelId="{00B7F7E8-E1F8-41B6-99AE-568433EAB4E2}" type="presParOf" srcId="{9BB93125-FA87-4C00-847C-D838488F6104}" destId="{F81E1481-E06E-4DCA-B4E2-904D156FA971}" srcOrd="1" destOrd="0" presId="urn:microsoft.com/office/officeart/2011/layout/TabList"/>
    <dgm:cxn modelId="{0CC37149-AC4A-4902-AE73-0FBB37114493}" type="presParOf" srcId="{9BB93125-FA87-4C00-847C-D838488F6104}" destId="{7E92FC39-5A50-454D-BDB7-BB1E1C7670DE}" srcOrd="2" destOrd="0" presId="urn:microsoft.com/office/officeart/2011/layout/TabList"/>
    <dgm:cxn modelId="{4D539044-F984-4F76-94C5-98853D6D373C}" type="presParOf" srcId="{B862A761-7339-4C43-8BB3-A15C8CE78D58}" destId="{8292ADFB-BA02-4142-BD22-5ECB93DC32C3}" srcOrd="4"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2FC39-5A50-454D-BDB7-BB1E1C7670DE}">
      <dsp:nvSpPr>
        <dsp:cNvPr id="0" name=""/>
        <dsp:cNvSpPr/>
      </dsp:nvSpPr>
      <dsp:spPr>
        <a:xfrm>
          <a:off x="0" y="2710647"/>
          <a:ext cx="8229600" cy="0"/>
        </a:xfrm>
        <a:prstGeom prst="line">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83321D-2060-4070-B0BF-414CEE0206F1}">
      <dsp:nvSpPr>
        <dsp:cNvPr id="0" name=""/>
        <dsp:cNvSpPr/>
      </dsp:nvSpPr>
      <dsp:spPr>
        <a:xfrm>
          <a:off x="0" y="679852"/>
          <a:ext cx="8229600" cy="0"/>
        </a:xfrm>
        <a:prstGeom prst="line">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FA543A-EAF3-4629-8F2F-0A719A85A205}">
      <dsp:nvSpPr>
        <dsp:cNvPr id="0" name=""/>
        <dsp:cNvSpPr/>
      </dsp:nvSpPr>
      <dsp:spPr>
        <a:xfrm>
          <a:off x="2139695" y="1792"/>
          <a:ext cx="6089904" cy="678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1066800">
            <a:lnSpc>
              <a:spcPct val="90000"/>
            </a:lnSpc>
            <a:spcBef>
              <a:spcPct val="0"/>
            </a:spcBef>
            <a:spcAft>
              <a:spcPct val="35000"/>
            </a:spcAft>
          </a:pPr>
          <a:r>
            <a:rPr lang="en-US" sz="2400" b="1" kern="1200" dirty="0" smtClean="0"/>
            <a:t>Transaction risk for debits</a:t>
          </a:r>
          <a:endParaRPr lang="en-US" sz="2400" b="1" kern="1200" dirty="0"/>
        </a:p>
      </dsp:txBody>
      <dsp:txXfrm>
        <a:off x="2139695" y="1792"/>
        <a:ext cx="6089904" cy="678059"/>
      </dsp:txXfrm>
    </dsp:sp>
    <dsp:sp modelId="{9A9527EE-2221-484D-A071-2FB2C5E1FDE6}">
      <dsp:nvSpPr>
        <dsp:cNvPr id="0" name=""/>
        <dsp:cNvSpPr/>
      </dsp:nvSpPr>
      <dsp:spPr>
        <a:xfrm>
          <a:off x="10" y="143964"/>
          <a:ext cx="2139674" cy="541057"/>
        </a:xfrm>
        <a:prstGeom prst="round2SameRect">
          <a:avLst>
            <a:gd name="adj1" fmla="val 16670"/>
            <a:gd name="adj2" fmla="val 0"/>
          </a:avLst>
        </a:prstGeom>
        <a:solidFill>
          <a:srgbClr val="00B050"/>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b="1" kern="1200" dirty="0" smtClean="0"/>
            <a:t>Reduces</a:t>
          </a:r>
          <a:endParaRPr lang="en-US" sz="2400" b="1" kern="1200" dirty="0"/>
        </a:p>
      </dsp:txBody>
      <dsp:txXfrm>
        <a:off x="26427" y="170381"/>
        <a:ext cx="2086840" cy="514640"/>
      </dsp:txXfrm>
    </dsp:sp>
    <dsp:sp modelId="{A75E92C7-B75C-48E4-A157-BE8E8FB85B06}">
      <dsp:nvSpPr>
        <dsp:cNvPr id="0" name=""/>
        <dsp:cNvSpPr/>
      </dsp:nvSpPr>
      <dsp:spPr>
        <a:xfrm>
          <a:off x="0" y="679852"/>
          <a:ext cx="8229600" cy="1318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461963" lvl="1" indent="-461963" algn="l" defTabSz="889000">
            <a:lnSpc>
              <a:spcPct val="90000"/>
            </a:lnSpc>
            <a:spcBef>
              <a:spcPct val="0"/>
            </a:spcBef>
            <a:spcAft>
              <a:spcPct val="15000"/>
            </a:spcAft>
            <a:buChar char="••"/>
          </a:pPr>
          <a:r>
            <a:rPr lang="en-US" sz="2000" kern="1200" dirty="0" smtClean="0"/>
            <a:t>Originators and ODFIs receive returned debits at least one day earlier</a:t>
          </a:r>
          <a:endParaRPr lang="en-US" sz="2000" kern="1200" dirty="0"/>
        </a:p>
        <a:p>
          <a:pPr marL="461963" lvl="1" indent="-461963" algn="l" defTabSz="444500">
            <a:lnSpc>
              <a:spcPct val="90000"/>
            </a:lnSpc>
            <a:spcBef>
              <a:spcPct val="0"/>
            </a:spcBef>
            <a:spcAft>
              <a:spcPct val="15000"/>
            </a:spcAft>
            <a:buChar char="••"/>
          </a:pPr>
          <a:endParaRPr lang="en-US" sz="1000" kern="1200" dirty="0"/>
        </a:p>
        <a:p>
          <a:pPr marL="461963" lvl="1" indent="-461963" algn="l" defTabSz="889000">
            <a:lnSpc>
              <a:spcPct val="90000"/>
            </a:lnSpc>
            <a:spcBef>
              <a:spcPct val="0"/>
            </a:spcBef>
            <a:spcAft>
              <a:spcPct val="15000"/>
            </a:spcAft>
            <a:buChar char="••"/>
          </a:pPr>
          <a:r>
            <a:rPr lang="en-US" sz="2000" kern="1200" dirty="0" smtClean="0"/>
            <a:t>Helps billers of all types better manage credit risk</a:t>
          </a:r>
          <a:endParaRPr lang="en-US" sz="2000" kern="1200" dirty="0"/>
        </a:p>
        <a:p>
          <a:pPr marL="461963" lvl="1" indent="-461963" algn="l" defTabSz="444500">
            <a:lnSpc>
              <a:spcPct val="90000"/>
            </a:lnSpc>
            <a:spcBef>
              <a:spcPct val="0"/>
            </a:spcBef>
            <a:spcAft>
              <a:spcPct val="15000"/>
            </a:spcAft>
            <a:buChar char="••"/>
          </a:pPr>
          <a:endParaRPr lang="en-US" sz="1000" kern="1200" dirty="0"/>
        </a:p>
        <a:p>
          <a:pPr marL="461963" lvl="1" indent="-461963" algn="l" defTabSz="889000">
            <a:lnSpc>
              <a:spcPct val="90000"/>
            </a:lnSpc>
            <a:spcBef>
              <a:spcPct val="0"/>
            </a:spcBef>
            <a:spcAft>
              <a:spcPct val="15000"/>
            </a:spcAft>
            <a:buChar char="••"/>
          </a:pPr>
          <a:r>
            <a:rPr lang="en-US" sz="2000" kern="1200" dirty="0" smtClean="0"/>
            <a:t>RDFIs return debits faster – faster recredits</a:t>
          </a:r>
          <a:endParaRPr lang="en-US" sz="2000" kern="1200" dirty="0"/>
        </a:p>
      </dsp:txBody>
      <dsp:txXfrm>
        <a:off x="0" y="679852"/>
        <a:ext cx="8229600" cy="1318833"/>
      </dsp:txXfrm>
    </dsp:sp>
    <dsp:sp modelId="{743FDF04-0543-41FB-82BE-11DAE62C570F}">
      <dsp:nvSpPr>
        <dsp:cNvPr id="0" name=""/>
        <dsp:cNvSpPr/>
      </dsp:nvSpPr>
      <dsp:spPr>
        <a:xfrm>
          <a:off x="2139695" y="2032588"/>
          <a:ext cx="6089904" cy="678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lvl="0" algn="l" defTabSz="1066800">
            <a:lnSpc>
              <a:spcPct val="90000"/>
            </a:lnSpc>
            <a:spcBef>
              <a:spcPct val="0"/>
            </a:spcBef>
            <a:spcAft>
              <a:spcPct val="35000"/>
            </a:spcAft>
          </a:pPr>
          <a:r>
            <a:rPr lang="en-US" sz="2400" b="1" kern="1200" dirty="0" smtClean="0"/>
            <a:t>Fraud risk</a:t>
          </a:r>
          <a:endParaRPr lang="en-US" sz="2400" b="1" kern="1200" dirty="0"/>
        </a:p>
      </dsp:txBody>
      <dsp:txXfrm>
        <a:off x="2139695" y="2032588"/>
        <a:ext cx="6089904" cy="678059"/>
      </dsp:txXfrm>
    </dsp:sp>
    <dsp:sp modelId="{F81E1481-E06E-4DCA-B4E2-904D156FA971}">
      <dsp:nvSpPr>
        <dsp:cNvPr id="0" name=""/>
        <dsp:cNvSpPr/>
      </dsp:nvSpPr>
      <dsp:spPr>
        <a:xfrm>
          <a:off x="0" y="2175516"/>
          <a:ext cx="2139696" cy="496081"/>
        </a:xfrm>
        <a:prstGeom prst="round2SameRect">
          <a:avLst>
            <a:gd name="adj1" fmla="val 16670"/>
            <a:gd name="adj2" fmla="val 0"/>
          </a:avLst>
        </a:prstGeom>
        <a:solidFill>
          <a:srgbClr val="C00000"/>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b="1" kern="1200" dirty="0" smtClean="0"/>
            <a:t>Increases</a:t>
          </a:r>
          <a:endParaRPr lang="en-US" sz="2400" b="1" kern="1200" dirty="0"/>
        </a:p>
      </dsp:txBody>
      <dsp:txXfrm>
        <a:off x="24221" y="2199737"/>
        <a:ext cx="2091254" cy="471860"/>
      </dsp:txXfrm>
    </dsp:sp>
    <dsp:sp modelId="{8292ADFB-BA02-4142-BD22-5ECB93DC32C3}">
      <dsp:nvSpPr>
        <dsp:cNvPr id="0" name=""/>
        <dsp:cNvSpPr/>
      </dsp:nvSpPr>
      <dsp:spPr>
        <a:xfrm>
          <a:off x="0" y="2710647"/>
          <a:ext cx="8229600" cy="1356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461963" lvl="1" indent="-461963" algn="l" defTabSz="889000">
            <a:lnSpc>
              <a:spcPct val="90000"/>
            </a:lnSpc>
            <a:spcBef>
              <a:spcPct val="0"/>
            </a:spcBef>
            <a:spcAft>
              <a:spcPct val="15000"/>
            </a:spcAft>
            <a:buChar char="••"/>
          </a:pPr>
          <a:r>
            <a:rPr lang="en-US" sz="2000" kern="1200" dirty="0" smtClean="0"/>
            <a:t>Funds will move out of accounts more rapidly, determine which </a:t>
          </a:r>
          <a:r>
            <a:rPr lang="en-US" sz="2000" kern="1200" dirty="0" smtClean="0"/>
            <a:t>members </a:t>
          </a:r>
          <a:r>
            <a:rPr lang="en-US" sz="2000" kern="1200" dirty="0" smtClean="0"/>
            <a:t>are offered SDA</a:t>
          </a:r>
          <a:endParaRPr lang="en-US" sz="2000" kern="1200" dirty="0"/>
        </a:p>
        <a:p>
          <a:pPr marL="461963" lvl="1" indent="-461963" algn="l" defTabSz="444500">
            <a:lnSpc>
              <a:spcPct val="90000"/>
            </a:lnSpc>
            <a:spcBef>
              <a:spcPct val="0"/>
            </a:spcBef>
            <a:spcAft>
              <a:spcPct val="15000"/>
            </a:spcAft>
            <a:buChar char="••"/>
          </a:pPr>
          <a:endParaRPr lang="en-US" sz="1000" kern="1200" dirty="0"/>
        </a:p>
        <a:p>
          <a:pPr marL="461963" lvl="1" indent="-461963" algn="l" defTabSz="889000">
            <a:lnSpc>
              <a:spcPct val="90000"/>
            </a:lnSpc>
            <a:spcBef>
              <a:spcPct val="0"/>
            </a:spcBef>
            <a:spcAft>
              <a:spcPct val="15000"/>
            </a:spcAft>
            <a:buChar char="••"/>
          </a:pPr>
          <a:r>
            <a:rPr lang="en-US" sz="2000" kern="1200" dirty="0" smtClean="0"/>
            <a:t>Strong authentication and security around file delivery</a:t>
          </a:r>
          <a:endParaRPr lang="en-US" sz="2000" kern="1200" dirty="0"/>
        </a:p>
        <a:p>
          <a:pPr marL="461963" lvl="1" indent="-461963" algn="l" defTabSz="444500">
            <a:lnSpc>
              <a:spcPct val="90000"/>
            </a:lnSpc>
            <a:spcBef>
              <a:spcPct val="0"/>
            </a:spcBef>
            <a:spcAft>
              <a:spcPct val="15000"/>
            </a:spcAft>
            <a:buChar char="••"/>
          </a:pPr>
          <a:endParaRPr lang="en-US" sz="1000" kern="1200" dirty="0"/>
        </a:p>
        <a:p>
          <a:pPr marL="461963" lvl="1" indent="-461963" algn="l" defTabSz="889000">
            <a:lnSpc>
              <a:spcPct val="90000"/>
            </a:lnSpc>
            <a:spcBef>
              <a:spcPct val="0"/>
            </a:spcBef>
            <a:spcAft>
              <a:spcPct val="15000"/>
            </a:spcAft>
            <a:buChar char="••"/>
          </a:pPr>
          <a:r>
            <a:rPr lang="en-US" sz="2000" kern="1200" dirty="0" smtClean="0"/>
            <a:t>RDFI review of exception processing for returns</a:t>
          </a:r>
          <a:endParaRPr lang="en-US" sz="2000" kern="1200" dirty="0"/>
        </a:p>
      </dsp:txBody>
      <dsp:txXfrm>
        <a:off x="0" y="2710647"/>
        <a:ext cx="8229600" cy="1356322"/>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7E60883-D02B-4B1F-A9B4-13A74E0E3333}" type="datetimeFigureOut">
              <a:rPr lang="en-US" smtClean="0"/>
              <a:t>04/11/2016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B936C49-6D69-4A4E-8848-B39894D77B15}" type="slidenum">
              <a:rPr lang="en-US" smtClean="0"/>
              <a:t>‹#›</a:t>
            </a:fld>
            <a:endParaRPr lang="en-US" dirty="0"/>
          </a:p>
        </p:txBody>
      </p:sp>
    </p:spTree>
    <p:extLst>
      <p:ext uri="{BB962C8B-B14F-4D97-AF65-F5344CB8AC3E}">
        <p14:creationId xmlns:p14="http://schemas.microsoft.com/office/powerpoint/2010/main" val="2229549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7E0C0A3-705C-408C-8777-B9581FF35E01}" type="datetimeFigureOut">
              <a:rPr lang="en-US" smtClean="0"/>
              <a:t>04/11/2016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81FE0A7-945C-4C58-9419-E853BA731783}" type="slidenum">
              <a:rPr lang="en-US" smtClean="0"/>
              <a:t>‹#›</a:t>
            </a:fld>
            <a:endParaRPr lang="en-US" dirty="0"/>
          </a:p>
        </p:txBody>
      </p:sp>
    </p:spTree>
    <p:extLst>
      <p:ext uri="{BB962C8B-B14F-4D97-AF65-F5344CB8AC3E}">
        <p14:creationId xmlns:p14="http://schemas.microsoft.com/office/powerpoint/2010/main" val="1177451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929B1C-7CAD-44BE-A554-BC5D3E3EBB54}"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054540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 participants to review their usage of the Effective Entry Date field and educate customers on the proper use. </a:t>
            </a:r>
          </a:p>
          <a:p>
            <a:r>
              <a:rPr lang="en-US" dirty="0" smtClean="0"/>
              <a:t>Improper</a:t>
            </a:r>
            <a:r>
              <a:rPr lang="en-US" baseline="0" dirty="0" smtClean="0"/>
              <a:t> use can mean inadvertent Same Day ACH Entries. </a:t>
            </a:r>
            <a:endParaRPr lang="en-US" dirty="0"/>
          </a:p>
        </p:txBody>
      </p:sp>
      <p:sp>
        <p:nvSpPr>
          <p:cNvPr id="4" name="Slide Number Placeholder 3"/>
          <p:cNvSpPr>
            <a:spLocks noGrp="1"/>
          </p:cNvSpPr>
          <p:nvPr>
            <p:ph type="sldNum" sz="quarter" idx="10"/>
          </p:nvPr>
        </p:nvSpPr>
        <p:spPr/>
        <p:txBody>
          <a:bodyPr/>
          <a:lstStyle/>
          <a:p>
            <a:fld id="{181FE0A7-945C-4C58-9419-E853BA731783}" type="slidenum">
              <a:rPr lang="en-US" smtClean="0"/>
              <a:t>12</a:t>
            </a:fld>
            <a:endParaRPr lang="en-US" dirty="0"/>
          </a:p>
        </p:txBody>
      </p:sp>
    </p:spTree>
    <p:extLst>
      <p:ext uri="{BB962C8B-B14F-4D97-AF65-F5344CB8AC3E}">
        <p14:creationId xmlns:p14="http://schemas.microsoft.com/office/powerpoint/2010/main" val="2139903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929B1C-7CAD-44BE-A554-BC5D3E3EBB54}" type="slidenum">
              <a:rPr lang="en-US" smtClean="0"/>
              <a:pPr/>
              <a:t>13</a:t>
            </a:fld>
            <a:endParaRPr lang="en-US"/>
          </a:p>
        </p:txBody>
      </p:sp>
    </p:spTree>
    <p:extLst>
      <p:ext uri="{BB962C8B-B14F-4D97-AF65-F5344CB8AC3E}">
        <p14:creationId xmlns:p14="http://schemas.microsoft.com/office/powerpoint/2010/main" val="778079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929B1C-7CAD-44BE-A554-BC5D3E3EBB54}" type="slidenum">
              <a:rPr lang="en-US" smtClean="0"/>
              <a:pPr/>
              <a:t>14</a:t>
            </a:fld>
            <a:endParaRPr lang="en-US"/>
          </a:p>
        </p:txBody>
      </p:sp>
    </p:spTree>
    <p:extLst>
      <p:ext uri="{BB962C8B-B14F-4D97-AF65-F5344CB8AC3E}">
        <p14:creationId xmlns:p14="http://schemas.microsoft.com/office/powerpoint/2010/main" val="2658645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Who would you not include?</a:t>
            </a:r>
          </a:p>
          <a:p>
            <a:r>
              <a:rPr lang="en-US" altLang="en-US" dirty="0" smtClean="0"/>
              <a:t>Policies and Procedures – Who to talk to when considering implementing Same Day (Management, </a:t>
            </a:r>
            <a:r>
              <a:rPr lang="en-US" altLang="en-US" dirty="0" err="1" smtClean="0"/>
              <a:t>BofD</a:t>
            </a:r>
            <a:r>
              <a:rPr lang="en-US" altLang="en-US" dirty="0" smtClean="0"/>
              <a:t>, etc.)</a:t>
            </a:r>
          </a:p>
          <a:p>
            <a:endParaRPr lang="en-US" altLang="en-US" dirty="0" smtClean="0"/>
          </a:p>
          <a:p>
            <a:r>
              <a:rPr lang="en-US" altLang="en-US" dirty="0" smtClean="0"/>
              <a:t>If the ODFI has a new construction company as a customer, the ODFI might encourage the company to use Same Day ACH for their payroll file to ensure quicker settlement of those entries, or the ODFI might consider requiring pre-funding for the payroll file. </a:t>
            </a:r>
          </a:p>
          <a:p>
            <a:endParaRPr lang="en-US" altLang="en-US" dirty="0" smtClean="0"/>
          </a:p>
          <a:p>
            <a:r>
              <a:rPr lang="en-US" altLang="en-US" dirty="0" smtClean="0"/>
              <a:t>When talking to an ODFI that says it pre-funds determine if this means 1) is the ODFI just checking for a balance? 2) is the ODFI holding funds? 3) Is the ODFI actually withdrawing the funds from the Originators account? </a:t>
            </a:r>
          </a:p>
          <a:p>
            <a:endParaRPr lang="en-US" altLang="en-US" dirty="0"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779BF87-C95C-48C4-9719-613AA2EC0BBD}" type="slidenum">
              <a:rPr lang="en-US" altLang="en-US">
                <a:latin typeface="Calibri" panose="020F0502020204030204" pitchFamily="34" charset="0"/>
              </a:rPr>
              <a:pPr/>
              <a:t>15</a:t>
            </a:fld>
            <a:endParaRPr lang="en-US" altLang="en-US">
              <a:latin typeface="Calibri" panose="020F0502020204030204" pitchFamily="34" charset="0"/>
            </a:endParaRPr>
          </a:p>
        </p:txBody>
      </p:sp>
    </p:spTree>
    <p:extLst>
      <p:ext uri="{BB962C8B-B14F-4D97-AF65-F5344CB8AC3E}">
        <p14:creationId xmlns:p14="http://schemas.microsoft.com/office/powerpoint/2010/main" val="2292840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When talking to an ODFI that says it pre-funds determine if this means 1) is the ODFI just checking for a balance? 2) is the ODFI holding funds? 3) Is the ODFI actually withdrawing the funds from the Originators account? </a:t>
            </a:r>
          </a:p>
          <a:p>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D8890C2-D948-45AD-BDD8-CF9F662993DA}" type="slidenum">
              <a:rPr lang="en-US" altLang="en-US">
                <a:latin typeface="Calibri" panose="020F0502020204030204" pitchFamily="34" charset="0"/>
              </a:rPr>
              <a:pPr/>
              <a:t>16</a:t>
            </a:fld>
            <a:endParaRPr lang="en-US" altLang="en-US">
              <a:latin typeface="Calibri" panose="020F0502020204030204" pitchFamily="34" charset="0"/>
            </a:endParaRPr>
          </a:p>
        </p:txBody>
      </p:sp>
    </p:spTree>
    <p:extLst>
      <p:ext uri="{BB962C8B-B14F-4D97-AF65-F5344CB8AC3E}">
        <p14:creationId xmlns:p14="http://schemas.microsoft.com/office/powerpoint/2010/main" val="3364118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929B1C-7CAD-44BE-A554-BC5D3E3EBB54}" type="slidenum">
              <a:rPr lang="en-US" smtClean="0"/>
              <a:pPr/>
              <a:t>19</a:t>
            </a:fld>
            <a:endParaRPr lang="en-US"/>
          </a:p>
        </p:txBody>
      </p:sp>
    </p:spTree>
    <p:extLst>
      <p:ext uri="{BB962C8B-B14F-4D97-AF65-F5344CB8AC3E}">
        <p14:creationId xmlns:p14="http://schemas.microsoft.com/office/powerpoint/2010/main" val="3291174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1FE0A7-945C-4C58-9419-E853BA731783}" type="slidenum">
              <a:rPr lang="en-US" smtClean="0"/>
              <a:t>20</a:t>
            </a:fld>
            <a:endParaRPr lang="en-US" dirty="0"/>
          </a:p>
        </p:txBody>
      </p:sp>
    </p:spTree>
    <p:extLst>
      <p:ext uri="{BB962C8B-B14F-4D97-AF65-F5344CB8AC3E}">
        <p14:creationId xmlns:p14="http://schemas.microsoft.com/office/powerpoint/2010/main" val="3262541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929B1C-7CAD-44BE-A554-BC5D3E3EBB54}" type="slidenum">
              <a:rPr lang="en-US" smtClean="0"/>
              <a:pPr/>
              <a:t>21</a:t>
            </a:fld>
            <a:endParaRPr lang="en-US"/>
          </a:p>
        </p:txBody>
      </p:sp>
    </p:spTree>
    <p:extLst>
      <p:ext uri="{BB962C8B-B14F-4D97-AF65-F5344CB8AC3E}">
        <p14:creationId xmlns:p14="http://schemas.microsoft.com/office/powerpoint/2010/main" val="1224099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FE0A7-945C-4C58-9419-E853BA731783}" type="slidenum">
              <a:rPr lang="en-US" smtClean="0"/>
              <a:t>23</a:t>
            </a:fld>
            <a:endParaRPr lang="en-US" dirty="0"/>
          </a:p>
        </p:txBody>
      </p:sp>
    </p:spTree>
    <p:extLst>
      <p:ext uri="{BB962C8B-B14F-4D97-AF65-F5344CB8AC3E}">
        <p14:creationId xmlns:p14="http://schemas.microsoft.com/office/powerpoint/2010/main" val="2884602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929B1C-7CAD-44BE-A554-BC5D3E3EBB54}" type="slidenum">
              <a:rPr lang="en-US" smtClean="0"/>
              <a:pPr/>
              <a:t>24</a:t>
            </a:fld>
            <a:endParaRPr lang="en-US"/>
          </a:p>
        </p:txBody>
      </p:sp>
    </p:spTree>
    <p:extLst>
      <p:ext uri="{BB962C8B-B14F-4D97-AF65-F5344CB8AC3E}">
        <p14:creationId xmlns:p14="http://schemas.microsoft.com/office/powerpoint/2010/main" val="2200193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As a Regional Payment Association and Direct Member of NACHA, NEACH is specifically recognized as the only licensed provider of ACH Education in New England</a:t>
            </a:r>
          </a:p>
          <a:p>
            <a:pPr eaLnBrk="1" hangingPunct="1">
              <a:spcBef>
                <a:spcPct val="0"/>
              </a:spcBef>
            </a:pPr>
            <a:endParaRPr lang="en-US" altLang="en-US" smtClean="0"/>
          </a:p>
          <a:p>
            <a:pPr eaLnBrk="1" hangingPunct="1">
              <a:spcBef>
                <a:spcPct val="0"/>
              </a:spcBef>
            </a:pPr>
            <a:r>
              <a:rPr lang="en-US" altLang="en-US" smtClean="0"/>
              <a:t>The material is for educational purposes only and is not intended to provide any warranties or legal advise. Please refer to legal counsel for legal advice. </a:t>
            </a:r>
          </a:p>
          <a:p>
            <a:pPr eaLnBrk="1" hangingPunct="1">
              <a:spcBef>
                <a:spcPct val="0"/>
              </a:spcBef>
            </a:pPr>
            <a:endParaRPr lang="en-US" altLang="en-US" smtClean="0"/>
          </a:p>
          <a:p>
            <a:pPr eaLnBrk="1" hangingPunct="1">
              <a:spcBef>
                <a:spcPct val="0"/>
              </a:spcBef>
            </a:pPr>
            <a:r>
              <a:rPr lang="en-US" altLang="en-US" smtClean="0"/>
              <a:t>NACHA owns the copyright to the NACHA Operating Rules.</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a:defRPr>
                <a:solidFill>
                  <a:schemeClr val="tx1"/>
                </a:solidFill>
                <a:latin typeface="Times New Roman" panose="02020603050405020304" pitchFamily="18" charset="0"/>
                <a:cs typeface="Arial" panose="020B0604020202020204" pitchFamily="34" charset="0"/>
              </a:defRPr>
            </a:lvl1pPr>
            <a:lvl2pPr marL="766772" indent="-292797" defTabSz="946333">
              <a:defRPr>
                <a:solidFill>
                  <a:schemeClr val="tx1"/>
                </a:solidFill>
                <a:latin typeface="Times New Roman" panose="02020603050405020304" pitchFamily="18" charset="0"/>
                <a:cs typeface="Arial" panose="020B0604020202020204" pitchFamily="34" charset="0"/>
              </a:defRPr>
            </a:lvl2pPr>
            <a:lvl3pPr marL="1182512" indent="-232943" defTabSz="946333">
              <a:defRPr>
                <a:solidFill>
                  <a:schemeClr val="tx1"/>
                </a:solidFill>
                <a:latin typeface="Times New Roman" panose="02020603050405020304" pitchFamily="18" charset="0"/>
                <a:cs typeface="Arial" panose="020B0604020202020204" pitchFamily="34" charset="0"/>
              </a:defRPr>
            </a:lvl3pPr>
            <a:lvl4pPr marL="1659722" indent="-232943" defTabSz="946333">
              <a:defRPr>
                <a:solidFill>
                  <a:schemeClr val="tx1"/>
                </a:solidFill>
                <a:latin typeface="Times New Roman" panose="02020603050405020304" pitchFamily="18" charset="0"/>
                <a:cs typeface="Arial" panose="020B0604020202020204" pitchFamily="34" charset="0"/>
              </a:defRPr>
            </a:lvl4pPr>
            <a:lvl5pPr marL="2132079" indent="-232943" defTabSz="946333">
              <a:defRPr>
                <a:solidFill>
                  <a:schemeClr val="tx1"/>
                </a:solidFill>
                <a:latin typeface="Times New Roman" panose="02020603050405020304" pitchFamily="18" charset="0"/>
                <a:cs typeface="Arial" panose="020B0604020202020204" pitchFamily="34" charset="0"/>
              </a:defRPr>
            </a:lvl5pPr>
            <a:lvl6pPr marL="2597966" indent="-232943" defTabSz="946333"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3063853" indent="-232943" defTabSz="946333"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529740" indent="-232943" defTabSz="946333"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995626" indent="-232943" defTabSz="946333"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D13F30CC-FA70-4FE3-A861-989DFF281B55}" type="slidenum">
              <a:rPr lang="en-US" altLang="en-US" sz="1100">
                <a:solidFill>
                  <a:prstClr val="black"/>
                </a:solidFill>
                <a:latin typeface="Arial" panose="020B0604020202020204" pitchFamily="34" charset="0"/>
              </a:rPr>
              <a:pPr/>
              <a:t>2</a:t>
            </a:fld>
            <a:endParaRPr lang="en-US" altLang="en-US" sz="1100">
              <a:solidFill>
                <a:prstClr val="black"/>
              </a:solidFill>
              <a:latin typeface="Arial" panose="020B0604020202020204" pitchFamily="34" charset="0"/>
            </a:endParaRPr>
          </a:p>
        </p:txBody>
      </p:sp>
    </p:spTree>
    <p:extLst>
      <p:ext uri="{BB962C8B-B14F-4D97-AF65-F5344CB8AC3E}">
        <p14:creationId xmlns:p14="http://schemas.microsoft.com/office/powerpoint/2010/main" val="3948055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929B1C-7CAD-44BE-A554-BC5D3E3EBB54}" type="slidenum">
              <a:rPr lang="en-US" smtClean="0"/>
              <a:pPr/>
              <a:t>25</a:t>
            </a:fld>
            <a:endParaRPr lang="en-US"/>
          </a:p>
        </p:txBody>
      </p:sp>
    </p:spTree>
    <p:extLst>
      <p:ext uri="{BB962C8B-B14F-4D97-AF65-F5344CB8AC3E}">
        <p14:creationId xmlns:p14="http://schemas.microsoft.com/office/powerpoint/2010/main" val="878221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1FE0A7-945C-4C58-9419-E853BA731783}" type="slidenum">
              <a:rPr lang="en-US" smtClean="0"/>
              <a:t>28</a:t>
            </a:fld>
            <a:endParaRPr lang="en-US" dirty="0"/>
          </a:p>
        </p:txBody>
      </p:sp>
    </p:spTree>
    <p:extLst>
      <p:ext uri="{BB962C8B-B14F-4D97-AF65-F5344CB8AC3E}">
        <p14:creationId xmlns:p14="http://schemas.microsoft.com/office/powerpoint/2010/main" val="269278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929B1C-7CAD-44BE-A554-BC5D3E3EBB54}"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769100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FE0A7-945C-4C58-9419-E853BA731783}" type="slidenum">
              <a:rPr lang="en-US" smtClean="0"/>
              <a:t>4</a:t>
            </a:fld>
            <a:endParaRPr lang="en-US" dirty="0"/>
          </a:p>
        </p:txBody>
      </p:sp>
    </p:spTree>
    <p:extLst>
      <p:ext uri="{BB962C8B-B14F-4D97-AF65-F5344CB8AC3E}">
        <p14:creationId xmlns:p14="http://schemas.microsoft.com/office/powerpoint/2010/main" val="556465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176341-F64C-441F-ACB6-5B5655DBB1D6}" type="slidenum">
              <a:rPr lang="en-US" smtClean="0"/>
              <a:t>5</a:t>
            </a:fld>
            <a:endParaRPr lang="en-US" dirty="0"/>
          </a:p>
        </p:txBody>
      </p:sp>
    </p:spTree>
    <p:extLst>
      <p:ext uri="{BB962C8B-B14F-4D97-AF65-F5344CB8AC3E}">
        <p14:creationId xmlns:p14="http://schemas.microsoft.com/office/powerpoint/2010/main" val="2445377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1FE0A7-945C-4C58-9419-E853BA731783}" type="slidenum">
              <a:rPr lang="en-US" smtClean="0"/>
              <a:t>6</a:t>
            </a:fld>
            <a:endParaRPr lang="en-US" dirty="0"/>
          </a:p>
        </p:txBody>
      </p:sp>
    </p:spTree>
    <p:extLst>
      <p:ext uri="{BB962C8B-B14F-4D97-AF65-F5344CB8AC3E}">
        <p14:creationId xmlns:p14="http://schemas.microsoft.com/office/powerpoint/2010/main" val="1350209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1FE0A7-945C-4C58-9419-E853BA731783}" type="slidenum">
              <a:rPr lang="en-US" smtClean="0"/>
              <a:t>7</a:t>
            </a:fld>
            <a:endParaRPr lang="en-US" dirty="0"/>
          </a:p>
        </p:txBody>
      </p:sp>
    </p:spTree>
    <p:extLst>
      <p:ext uri="{BB962C8B-B14F-4D97-AF65-F5344CB8AC3E}">
        <p14:creationId xmlns:p14="http://schemas.microsoft.com/office/powerpoint/2010/main" val="1129485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1FE0A7-945C-4C58-9419-E853BA731783}" type="slidenum">
              <a:rPr lang="en-US" smtClean="0"/>
              <a:t>9</a:t>
            </a:fld>
            <a:endParaRPr lang="en-US" dirty="0"/>
          </a:p>
        </p:txBody>
      </p:sp>
    </p:spTree>
    <p:extLst>
      <p:ext uri="{BB962C8B-B14F-4D97-AF65-F5344CB8AC3E}">
        <p14:creationId xmlns:p14="http://schemas.microsoft.com/office/powerpoint/2010/main" val="4261528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1FE0A7-945C-4C58-9419-E853BA731783}" type="slidenum">
              <a:rPr lang="en-US" smtClean="0"/>
              <a:t>10</a:t>
            </a:fld>
            <a:endParaRPr lang="en-US" dirty="0"/>
          </a:p>
        </p:txBody>
      </p:sp>
    </p:spTree>
    <p:extLst>
      <p:ext uri="{BB962C8B-B14F-4D97-AF65-F5344CB8AC3E}">
        <p14:creationId xmlns:p14="http://schemas.microsoft.com/office/powerpoint/2010/main" val="2523418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includes the date of the RPA Forum presentation to show today’s date as Effective Entry Date</a:t>
            </a:r>
            <a:endParaRPr lang="en-US" dirty="0"/>
          </a:p>
        </p:txBody>
      </p:sp>
      <p:sp>
        <p:nvSpPr>
          <p:cNvPr id="4" name="Slide Number Placeholder 3"/>
          <p:cNvSpPr>
            <a:spLocks noGrp="1"/>
          </p:cNvSpPr>
          <p:nvPr>
            <p:ph type="sldNum" sz="quarter" idx="10"/>
          </p:nvPr>
        </p:nvSpPr>
        <p:spPr/>
        <p:txBody>
          <a:bodyPr/>
          <a:lstStyle/>
          <a:p>
            <a:fld id="{181FE0A7-945C-4C58-9419-E853BA731783}" type="slidenum">
              <a:rPr lang="en-US" smtClean="0"/>
              <a:t>11</a:t>
            </a:fld>
            <a:endParaRPr lang="en-US" dirty="0"/>
          </a:p>
        </p:txBody>
      </p:sp>
    </p:spTree>
    <p:extLst>
      <p:ext uri="{BB962C8B-B14F-4D97-AF65-F5344CB8AC3E}">
        <p14:creationId xmlns:p14="http://schemas.microsoft.com/office/powerpoint/2010/main" val="37699681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2"/>
          <p:cNvSpPr>
            <a:spLocks/>
          </p:cNvSpPr>
          <p:nvPr userDrawn="1"/>
        </p:nvSpPr>
        <p:spPr bwMode="auto">
          <a:xfrm>
            <a:off x="0" y="-9525"/>
            <a:ext cx="9144000" cy="4505325"/>
          </a:xfrm>
          <a:prstGeom prst="rect">
            <a:avLst/>
          </a:prstGeom>
          <a:solidFill>
            <a:srgbClr val="373737"/>
          </a:solidFill>
          <a:ln w="25400">
            <a:solidFill>
              <a:schemeClr val="tx1">
                <a:alpha val="0"/>
              </a:schemeClr>
            </a:solidFill>
            <a:miter lim="800000"/>
            <a:headEnd/>
            <a:tailEnd/>
          </a:ln>
        </p:spPr>
        <p:txBody>
          <a:bodyPr lIns="0" tIns="0" rIns="0" bIns="0"/>
          <a:lstStyle/>
          <a:p>
            <a:endParaRPr lang="en-US" dirty="0">
              <a:solidFill>
                <a:srgbClr val="383838"/>
              </a:solidFill>
            </a:endParaRPr>
          </a:p>
        </p:txBody>
      </p:sp>
      <p:sp>
        <p:nvSpPr>
          <p:cNvPr id="2" name="Title 1"/>
          <p:cNvSpPr>
            <a:spLocks noGrp="1"/>
          </p:cNvSpPr>
          <p:nvPr>
            <p:ph type="ctrTitle"/>
          </p:nvPr>
        </p:nvSpPr>
        <p:spPr>
          <a:xfrm>
            <a:off x="2514600" y="685801"/>
            <a:ext cx="6172200" cy="1600200"/>
          </a:xfrm>
        </p:spPr>
        <p:txBody>
          <a:bodyPr bIns="0" anchor="t">
            <a:normAutofit/>
          </a:bodyPr>
          <a:lstStyle>
            <a:lvl1pPr algn="r">
              <a:defRPr sz="3600">
                <a:solidFill>
                  <a:srgbClr val="88BA3E"/>
                </a:solidFill>
                <a:latin typeface="Helvetica" pitchFamily="34" charset="0"/>
                <a:cs typeface="Helvetica"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514600" y="2286000"/>
            <a:ext cx="6172200" cy="2057400"/>
          </a:xfrm>
        </p:spPr>
        <p:txBody>
          <a:bodyPr tIns="0" rIns="0" bIns="0" anchor="t">
            <a:normAutofit/>
          </a:bodyPr>
          <a:lstStyle>
            <a:lvl1pPr marL="0" indent="0" algn="r">
              <a:buNone/>
              <a:defRPr sz="2600" b="0">
                <a:solidFill>
                  <a:schemeClr val="bg1"/>
                </a:solidFill>
                <a:latin typeface="Helvetica" pitchFamily="34" charset="0"/>
                <a:cs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81800" y="5867400"/>
            <a:ext cx="2028825" cy="82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9" name="TextBox 8"/>
          <p:cNvSpPr txBox="1"/>
          <p:nvPr userDrawn="1"/>
        </p:nvSpPr>
        <p:spPr>
          <a:xfrm>
            <a:off x="457200" y="6248400"/>
            <a:ext cx="6172200" cy="415498"/>
          </a:xfrm>
          <a:prstGeom prst="rect">
            <a:avLst/>
          </a:prstGeom>
          <a:noFill/>
        </p:spPr>
        <p:txBody>
          <a:bodyPr wrap="square" lIns="0" tIns="0" rIns="0" bIns="0" rtlCol="0" anchor="t">
            <a:spAutoFit/>
          </a:bodyPr>
          <a:lstStyle/>
          <a:p>
            <a:pPr>
              <a:lnSpc>
                <a:spcPct val="150000"/>
              </a:lnSpc>
            </a:pPr>
            <a:r>
              <a:rPr lang="en-US" sz="1100" u="sng" dirty="0" err="1" smtClean="0">
                <a:solidFill>
                  <a:srgbClr val="88BA3E"/>
                </a:solidFill>
                <a:latin typeface="Helvetica" pitchFamily="34" charset="0"/>
                <a:cs typeface="Helvetica" pitchFamily="34" charset="0"/>
              </a:rPr>
              <a:t>www.neach.org</a:t>
            </a:r>
            <a:endParaRPr lang="en-US" sz="1100" u="sng" dirty="0" smtClean="0">
              <a:solidFill>
                <a:srgbClr val="88BA3E"/>
              </a:solidFill>
              <a:latin typeface="Helvetica" pitchFamily="34" charset="0"/>
              <a:cs typeface="Helvetica" pitchFamily="34" charset="0"/>
            </a:endParaRPr>
          </a:p>
          <a:p>
            <a:pPr>
              <a:lnSpc>
                <a:spcPct val="150000"/>
              </a:lnSpc>
            </a:pPr>
            <a:r>
              <a:rPr lang="en-US" sz="700" dirty="0" smtClean="0">
                <a:solidFill>
                  <a:srgbClr val="373737"/>
                </a:solidFill>
                <a:latin typeface="Helvetica" pitchFamily="34" charset="0"/>
                <a:cs typeface="Helvetica" pitchFamily="34" charset="0"/>
              </a:rPr>
              <a:t>© 2015 NEACH. All rights reserved.</a:t>
            </a:r>
            <a:endParaRPr lang="en-US" sz="700" dirty="0">
              <a:solidFill>
                <a:srgbClr val="373737"/>
              </a:solidFill>
              <a:latin typeface="Helvetica" pitchFamily="34" charset="0"/>
              <a:cs typeface="Helvetica" pitchFamily="34" charset="0"/>
            </a:endParaRPr>
          </a:p>
        </p:txBody>
      </p:sp>
      <p:sp>
        <p:nvSpPr>
          <p:cNvPr id="10" name="AutoShape 4"/>
          <p:cNvSpPr>
            <a:spLocks/>
          </p:cNvSpPr>
          <p:nvPr userDrawn="1"/>
        </p:nvSpPr>
        <p:spPr bwMode="auto">
          <a:xfrm>
            <a:off x="0" y="-9525"/>
            <a:ext cx="2286000" cy="4524377"/>
          </a:xfrm>
          <a:prstGeom prst="rightArrow">
            <a:avLst>
              <a:gd name="adj1" fmla="val 100000"/>
              <a:gd name="adj2" fmla="val 39264"/>
            </a:avLst>
          </a:prstGeom>
          <a:solidFill>
            <a:schemeClr val="bg1"/>
          </a:solidFill>
          <a:ln w="25400">
            <a:solidFill>
              <a:schemeClr val="tx1">
                <a:alpha val="0"/>
              </a:schemeClr>
            </a:solidFill>
            <a:miter lim="800000"/>
            <a:headEnd/>
            <a:tailEnd/>
          </a:ln>
        </p:spPr>
        <p:txBody>
          <a:bodyPr lIns="0" tIns="0" rIns="0" bIns="0"/>
          <a:lstStyle/>
          <a:p>
            <a:endParaRPr lang="en-US">
              <a:solidFill>
                <a:srgbClr val="383838"/>
              </a:solidFill>
            </a:endParaRPr>
          </a:p>
        </p:txBody>
      </p:sp>
      <p:sp>
        <p:nvSpPr>
          <p:cNvPr id="11" name="AutoShape 4"/>
          <p:cNvSpPr>
            <a:spLocks/>
          </p:cNvSpPr>
          <p:nvPr userDrawn="1"/>
        </p:nvSpPr>
        <p:spPr bwMode="auto">
          <a:xfrm>
            <a:off x="0" y="-19050"/>
            <a:ext cx="2057400" cy="4524377"/>
          </a:xfrm>
          <a:prstGeom prst="rightArrow">
            <a:avLst>
              <a:gd name="adj1" fmla="val 100000"/>
              <a:gd name="adj2" fmla="val 43936"/>
            </a:avLst>
          </a:prstGeom>
          <a:solidFill>
            <a:srgbClr val="81AD30"/>
          </a:solidFill>
          <a:ln w="25400">
            <a:solidFill>
              <a:schemeClr val="tx1">
                <a:alpha val="0"/>
              </a:schemeClr>
            </a:solidFill>
            <a:miter lim="800000"/>
            <a:headEnd/>
            <a:tailEnd/>
          </a:ln>
        </p:spPr>
        <p:txBody>
          <a:bodyPr lIns="0" tIns="0" rIns="0" bIns="0"/>
          <a:lstStyle/>
          <a:p>
            <a:endParaRPr lang="en-US">
              <a:solidFill>
                <a:srgbClr val="383838"/>
              </a:solidFill>
            </a:endParaRPr>
          </a:p>
        </p:txBody>
      </p:sp>
    </p:spTree>
    <p:extLst>
      <p:ext uri="{BB962C8B-B14F-4D97-AF65-F5344CB8AC3E}">
        <p14:creationId xmlns:p14="http://schemas.microsoft.com/office/powerpoint/2010/main" val="2870562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4" name="Rectangle 2"/>
          <p:cNvSpPr>
            <a:spLocks/>
          </p:cNvSpPr>
          <p:nvPr userDrawn="1"/>
        </p:nvSpPr>
        <p:spPr bwMode="auto">
          <a:xfrm>
            <a:off x="0" y="6315075"/>
            <a:ext cx="9144000" cy="542925"/>
          </a:xfrm>
          <a:prstGeom prst="rect">
            <a:avLst/>
          </a:prstGeom>
          <a:solidFill>
            <a:srgbClr val="373737"/>
          </a:solidFill>
          <a:ln w="25400">
            <a:solidFill>
              <a:schemeClr val="tx1">
                <a:alpha val="0"/>
              </a:schemeClr>
            </a:solidFill>
            <a:miter lim="800000"/>
            <a:headEnd/>
            <a:tailEnd/>
          </a:ln>
        </p:spPr>
        <p:txBody>
          <a:bodyPr lIns="0" tIns="0" rIns="0" bIns="0"/>
          <a:lstStyle/>
          <a:p>
            <a:endParaRPr lang="en-US">
              <a:solidFill>
                <a:srgbClr val="383838"/>
              </a:solidFill>
            </a:endParaRPr>
          </a:p>
        </p:txBody>
      </p:sp>
      <p:sp>
        <p:nvSpPr>
          <p:cNvPr id="6" name="AutoShape 4"/>
          <p:cNvSpPr>
            <a:spLocks/>
          </p:cNvSpPr>
          <p:nvPr userDrawn="1"/>
        </p:nvSpPr>
        <p:spPr bwMode="auto">
          <a:xfrm>
            <a:off x="0" y="6315076"/>
            <a:ext cx="1523999" cy="542924"/>
          </a:xfrm>
          <a:prstGeom prst="rightArrow">
            <a:avLst>
              <a:gd name="adj1" fmla="val 100000"/>
              <a:gd name="adj2" fmla="val 20358"/>
            </a:avLst>
          </a:prstGeom>
          <a:solidFill>
            <a:srgbClr val="81AD30"/>
          </a:solidFill>
          <a:ln w="25400">
            <a:solidFill>
              <a:schemeClr val="tx1">
                <a:alpha val="0"/>
              </a:schemeClr>
            </a:solidFill>
            <a:miter lim="800000"/>
            <a:headEnd/>
            <a:tailEnd/>
          </a:ln>
        </p:spPr>
        <p:txBody>
          <a:bodyPr lIns="0" tIns="0" rIns="0" bIns="0"/>
          <a:lstStyle/>
          <a:p>
            <a:endParaRPr lang="en-US">
              <a:solidFill>
                <a:srgbClr val="383838"/>
              </a:solidFill>
            </a:endParaRPr>
          </a:p>
        </p:txBody>
      </p:sp>
      <p:sp>
        <p:nvSpPr>
          <p:cNvPr id="5" name="TextBox 4"/>
          <p:cNvSpPr txBox="1"/>
          <p:nvPr userDrawn="1"/>
        </p:nvSpPr>
        <p:spPr>
          <a:xfrm>
            <a:off x="457201" y="6476999"/>
            <a:ext cx="7848600" cy="353943"/>
          </a:xfrm>
          <a:prstGeom prst="rect">
            <a:avLst/>
          </a:prstGeom>
          <a:noFill/>
        </p:spPr>
        <p:txBody>
          <a:bodyPr wrap="square" lIns="0" tIns="0" rIns="0" bIns="0" rtlCol="0" anchor="ctr">
            <a:spAutoFit/>
          </a:bodyPr>
          <a:lstStyle/>
          <a:p>
            <a:pPr>
              <a:defRPr/>
            </a:pPr>
            <a:r>
              <a:rPr lang="en-US" sz="1100" u="sng" dirty="0" smtClean="0">
                <a:solidFill>
                  <a:srgbClr val="373737"/>
                </a:solidFill>
                <a:latin typeface="Helvetica" pitchFamily="34" charset="0"/>
                <a:cs typeface="Helvetica" pitchFamily="34" charset="0"/>
              </a:rPr>
              <a:t>www.neach.org</a:t>
            </a:r>
            <a:r>
              <a:rPr lang="en-US" sz="1200" dirty="0" smtClean="0">
                <a:solidFill>
                  <a:srgbClr val="FFFFFF"/>
                </a:solidFill>
                <a:latin typeface="Helvetica" pitchFamily="34" charset="0"/>
                <a:cs typeface="Helvetica" pitchFamily="34" charset="0"/>
              </a:rPr>
              <a:t>      </a:t>
            </a:r>
            <a:r>
              <a:rPr lang="en-US" sz="800" dirty="0" smtClean="0">
                <a:solidFill>
                  <a:srgbClr val="FFFFFF"/>
                </a:solidFill>
              </a:rPr>
              <a:t>© 2015 NEACH. All rights reserved. Proprietary and Confidential. For NEACH use only.</a:t>
            </a:r>
          </a:p>
          <a:p>
            <a:endParaRPr lang="en-US" sz="1100" dirty="0">
              <a:solidFill>
                <a:srgbClr val="FFFFFF"/>
              </a:solidFill>
              <a:latin typeface="Helvetica" pitchFamily="34" charset="0"/>
              <a:cs typeface="Helvetica" pitchFamily="34" charset="0"/>
            </a:endParaRPr>
          </a:p>
        </p:txBody>
      </p:sp>
      <p:pic>
        <p:nvPicPr>
          <p:cNvPr id="7" name="Picture 3" descr="C:\Users\casali\AppData\Local\Microsoft\Windows\Temporary Internet Files\Content.IE5\XHKN9EIC\MC900441930[1].wm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4400" y="2209800"/>
            <a:ext cx="2802285" cy="270332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a:spLocks noGrp="1" noChangeArrowheads="1"/>
          </p:cNvSpPr>
          <p:nvPr>
            <p:ph type="title"/>
          </p:nvPr>
        </p:nvSpPr>
        <p:spPr>
          <a:xfrm>
            <a:off x="457200" y="685800"/>
            <a:ext cx="8229600" cy="838200"/>
          </a:xfrm>
        </p:spPr>
        <p:txBody>
          <a:bodyPr/>
          <a:lstStyle/>
          <a:p>
            <a:r>
              <a:rPr lang="en-US" dirty="0" smtClean="0"/>
              <a:t>Questions?</a:t>
            </a:r>
            <a:endParaRPr lang="en-US" dirty="0"/>
          </a:p>
        </p:txBody>
      </p:sp>
      <p:sp>
        <p:nvSpPr>
          <p:cNvPr id="9" name="Rectangle 3"/>
          <p:cNvSpPr>
            <a:spLocks noGrp="1" noChangeArrowheads="1"/>
          </p:cNvSpPr>
          <p:nvPr>
            <p:ph idx="1" hasCustomPrompt="1"/>
          </p:nvPr>
        </p:nvSpPr>
        <p:spPr>
          <a:xfrm>
            <a:off x="3810000" y="2886868"/>
            <a:ext cx="4800600" cy="2904332"/>
          </a:xfrm>
        </p:spPr>
        <p:txBody>
          <a:bodyPr>
            <a:normAutofit/>
          </a:bodyPr>
          <a:lstStyle>
            <a:lvl1pPr>
              <a:defRPr/>
            </a:lvl1pPr>
          </a:lstStyle>
          <a:p>
            <a:r>
              <a:rPr lang="en-US" dirty="0" smtClean="0"/>
              <a:t>Name</a:t>
            </a:r>
          </a:p>
          <a:p>
            <a:r>
              <a:rPr lang="en-US" dirty="0" smtClean="0"/>
              <a:t>Email: </a:t>
            </a:r>
          </a:p>
          <a:p>
            <a:r>
              <a:rPr lang="en-US" dirty="0" smtClean="0"/>
              <a:t>Phone: 781-321-1011</a:t>
            </a:r>
          </a:p>
        </p:txBody>
      </p:sp>
    </p:spTree>
    <p:extLst>
      <p:ext uri="{BB962C8B-B14F-4D97-AF65-F5344CB8AC3E}">
        <p14:creationId xmlns:p14="http://schemas.microsoft.com/office/powerpoint/2010/main" val="347564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778931-3E30-47EE-B68A-1BE83F725F25}" type="datetimeFigureOut">
              <a:rPr lang="en-US" smtClean="0">
                <a:solidFill>
                  <a:srgbClr val="383838">
                    <a:tint val="75000"/>
                  </a:srgbClr>
                </a:solidFill>
              </a:rPr>
              <a:pPr/>
              <a:t>04/11/2016</a:t>
            </a:fld>
            <a:endParaRPr lang="en-US">
              <a:solidFill>
                <a:srgbClr val="383838">
                  <a:tint val="75000"/>
                </a:srgbClr>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solidFill>
                <a:srgbClr val="383838"/>
              </a:solidFill>
            </a:endParaRPr>
          </a:p>
        </p:txBody>
      </p:sp>
      <p:sp>
        <p:nvSpPr>
          <p:cNvPr id="5" name="Slide Number Placeholder 4"/>
          <p:cNvSpPr>
            <a:spLocks noGrp="1"/>
          </p:cNvSpPr>
          <p:nvPr>
            <p:ph type="sldNum" sz="quarter" idx="12"/>
          </p:nvPr>
        </p:nvSpPr>
        <p:spPr/>
        <p:txBody>
          <a:bodyPr/>
          <a:lstStyle/>
          <a:p>
            <a:fld id="{99517565-8276-4470-889E-1F6D5C357488}" type="slidenum">
              <a:rPr lang="en-US" smtClean="0">
                <a:solidFill>
                  <a:srgbClr val="383838">
                    <a:tint val="75000"/>
                  </a:srgbClr>
                </a:solidFill>
              </a:rPr>
              <a:pPr/>
              <a:t>‹#›</a:t>
            </a:fld>
            <a:endParaRPr lang="en-US">
              <a:solidFill>
                <a:srgbClr val="383838">
                  <a:tint val="75000"/>
                </a:srgbClr>
              </a:solidFill>
            </a:endParaRPr>
          </a:p>
        </p:txBody>
      </p:sp>
    </p:spTree>
    <p:extLst>
      <p:ext uri="{BB962C8B-B14F-4D97-AF65-F5344CB8AC3E}">
        <p14:creationId xmlns:p14="http://schemas.microsoft.com/office/powerpoint/2010/main" val="3534792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2"/>
          <p:cNvSpPr>
            <a:spLocks/>
          </p:cNvSpPr>
          <p:nvPr/>
        </p:nvSpPr>
        <p:spPr bwMode="auto">
          <a:xfrm>
            <a:off x="0" y="-9525"/>
            <a:ext cx="9144000" cy="4505325"/>
          </a:xfrm>
          <a:prstGeom prst="rect">
            <a:avLst/>
          </a:prstGeom>
          <a:solidFill>
            <a:srgbClr val="373737"/>
          </a:solidFill>
          <a:ln w="25400">
            <a:solidFill>
              <a:schemeClr val="tx1">
                <a:alpha val="0"/>
              </a:schemeClr>
            </a:solidFill>
            <a:miter lim="800000"/>
            <a:headEnd/>
            <a:tailEnd/>
          </a:ln>
        </p:spPr>
        <p:txBody>
          <a:bodyPr lIns="0" tIns="0" rIns="0" bIns="0"/>
          <a:lstStyle/>
          <a:p>
            <a:endParaRPr lang="en-US" dirty="0"/>
          </a:p>
        </p:txBody>
      </p:sp>
      <p:sp>
        <p:nvSpPr>
          <p:cNvPr id="2" name="Title 1"/>
          <p:cNvSpPr>
            <a:spLocks noGrp="1"/>
          </p:cNvSpPr>
          <p:nvPr>
            <p:ph type="ctrTitle"/>
          </p:nvPr>
        </p:nvSpPr>
        <p:spPr>
          <a:xfrm>
            <a:off x="2514600" y="685801"/>
            <a:ext cx="6172200" cy="1600200"/>
          </a:xfrm>
        </p:spPr>
        <p:txBody>
          <a:bodyPr bIns="0" anchor="t">
            <a:normAutofit/>
          </a:bodyPr>
          <a:lstStyle>
            <a:lvl1pPr algn="r">
              <a:defRPr sz="3600">
                <a:solidFill>
                  <a:srgbClr val="88BA3E"/>
                </a:solidFill>
                <a:latin typeface="Helvetica" pitchFamily="34" charset="0"/>
                <a:cs typeface="Helvetic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14600" y="2286000"/>
            <a:ext cx="6172200" cy="2057400"/>
          </a:xfrm>
        </p:spPr>
        <p:txBody>
          <a:bodyPr tIns="0" rIns="0" bIns="0" anchor="t">
            <a:normAutofit/>
          </a:bodyPr>
          <a:lstStyle>
            <a:lvl1pPr marL="0" indent="0" algn="r">
              <a:buNone/>
              <a:defRPr sz="2600" b="0">
                <a:solidFill>
                  <a:schemeClr val="bg1"/>
                </a:solidFill>
                <a:latin typeface="Helvetica" pitchFamily="34" charset="0"/>
                <a:cs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5867400"/>
            <a:ext cx="2028825" cy="82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9" name="TextBox 8"/>
          <p:cNvSpPr txBox="1"/>
          <p:nvPr/>
        </p:nvSpPr>
        <p:spPr>
          <a:xfrm>
            <a:off x="457200" y="6248400"/>
            <a:ext cx="6172200" cy="415498"/>
          </a:xfrm>
          <a:prstGeom prst="rect">
            <a:avLst/>
          </a:prstGeom>
          <a:noFill/>
        </p:spPr>
        <p:txBody>
          <a:bodyPr wrap="square" lIns="0" tIns="0" rIns="0" bIns="0" rtlCol="0" anchor="t">
            <a:spAutoFit/>
          </a:bodyPr>
          <a:lstStyle/>
          <a:p>
            <a:pPr>
              <a:lnSpc>
                <a:spcPct val="150000"/>
              </a:lnSpc>
            </a:pPr>
            <a:r>
              <a:rPr lang="en-US" sz="1100" u="sng" dirty="0" err="1" smtClean="0">
                <a:solidFill>
                  <a:srgbClr val="88BA3E"/>
                </a:solidFill>
                <a:latin typeface="Helvetica" pitchFamily="34" charset="0"/>
                <a:cs typeface="Helvetica" pitchFamily="34" charset="0"/>
              </a:rPr>
              <a:t>www.neach.org</a:t>
            </a:r>
            <a:endParaRPr lang="en-US" sz="1100" u="sng" dirty="0" smtClean="0">
              <a:solidFill>
                <a:srgbClr val="88BA3E"/>
              </a:solidFill>
              <a:latin typeface="Helvetica" pitchFamily="34" charset="0"/>
              <a:cs typeface="Helvetica" pitchFamily="34" charset="0"/>
            </a:endParaRPr>
          </a:p>
          <a:p>
            <a:pPr>
              <a:lnSpc>
                <a:spcPct val="150000"/>
              </a:lnSpc>
            </a:pPr>
            <a:r>
              <a:rPr lang="en-US" sz="700" dirty="0" smtClean="0">
                <a:solidFill>
                  <a:srgbClr val="373737"/>
                </a:solidFill>
                <a:latin typeface="Helvetica" pitchFamily="34" charset="0"/>
                <a:cs typeface="Helvetica" pitchFamily="34" charset="0"/>
              </a:rPr>
              <a:t>© 2016 NEACH. All rights reserved.</a:t>
            </a:r>
            <a:endParaRPr lang="en-US" sz="700" dirty="0">
              <a:solidFill>
                <a:srgbClr val="373737"/>
              </a:solidFill>
              <a:latin typeface="Helvetica" pitchFamily="34" charset="0"/>
              <a:cs typeface="Helvetica" pitchFamily="34" charset="0"/>
            </a:endParaRPr>
          </a:p>
        </p:txBody>
      </p:sp>
      <p:sp>
        <p:nvSpPr>
          <p:cNvPr id="10" name="AutoShape 4"/>
          <p:cNvSpPr>
            <a:spLocks/>
          </p:cNvSpPr>
          <p:nvPr/>
        </p:nvSpPr>
        <p:spPr bwMode="auto">
          <a:xfrm>
            <a:off x="0" y="-9525"/>
            <a:ext cx="2286000" cy="4524377"/>
          </a:xfrm>
          <a:prstGeom prst="rightArrow">
            <a:avLst>
              <a:gd name="adj1" fmla="val 100000"/>
              <a:gd name="adj2" fmla="val 39264"/>
            </a:avLst>
          </a:prstGeom>
          <a:solidFill>
            <a:schemeClr val="bg1"/>
          </a:solidFill>
          <a:ln w="25400">
            <a:solidFill>
              <a:schemeClr val="tx1">
                <a:alpha val="0"/>
              </a:schemeClr>
            </a:solidFill>
            <a:miter lim="800000"/>
            <a:headEnd/>
            <a:tailEnd/>
          </a:ln>
        </p:spPr>
        <p:txBody>
          <a:bodyPr lIns="0" tIns="0" rIns="0" bIns="0"/>
          <a:lstStyle/>
          <a:p>
            <a:endParaRPr lang="en-US"/>
          </a:p>
        </p:txBody>
      </p:sp>
      <p:sp>
        <p:nvSpPr>
          <p:cNvPr id="11" name="AutoShape 4"/>
          <p:cNvSpPr>
            <a:spLocks/>
          </p:cNvSpPr>
          <p:nvPr/>
        </p:nvSpPr>
        <p:spPr bwMode="auto">
          <a:xfrm>
            <a:off x="0" y="-19050"/>
            <a:ext cx="2057400" cy="4524377"/>
          </a:xfrm>
          <a:prstGeom prst="rightArrow">
            <a:avLst>
              <a:gd name="adj1" fmla="val 100000"/>
              <a:gd name="adj2" fmla="val 43936"/>
            </a:avLst>
          </a:prstGeom>
          <a:solidFill>
            <a:srgbClr val="81AD30"/>
          </a:solidFill>
          <a:ln w="25400">
            <a:solidFill>
              <a:schemeClr val="tx1">
                <a:alpha val="0"/>
              </a:schemeClr>
            </a:solidFill>
            <a:miter lim="800000"/>
            <a:headEnd/>
            <a:tailEnd/>
          </a:ln>
        </p:spPr>
        <p:txBody>
          <a:bodyPr lIns="0" tIns="0" rIns="0" bIns="0"/>
          <a:lstStyle/>
          <a:p>
            <a:endParaRPr lang="en-US"/>
          </a:p>
        </p:txBody>
      </p:sp>
      <p:sp>
        <p:nvSpPr>
          <p:cNvPr id="12" name="Rectangle 2"/>
          <p:cNvSpPr>
            <a:spLocks/>
          </p:cNvSpPr>
          <p:nvPr userDrawn="1"/>
        </p:nvSpPr>
        <p:spPr bwMode="auto">
          <a:xfrm>
            <a:off x="0" y="-9525"/>
            <a:ext cx="9144000" cy="4505325"/>
          </a:xfrm>
          <a:prstGeom prst="rect">
            <a:avLst/>
          </a:prstGeom>
          <a:solidFill>
            <a:srgbClr val="373737"/>
          </a:solidFill>
          <a:ln w="25400">
            <a:solidFill>
              <a:schemeClr val="tx1">
                <a:alpha val="0"/>
              </a:schemeClr>
            </a:solidFill>
            <a:miter lim="800000"/>
            <a:headEnd/>
            <a:tailEnd/>
          </a:ln>
        </p:spPr>
        <p:txBody>
          <a:bodyPr lIns="0" tIns="0" rIns="0" bIns="0"/>
          <a:lstStyle/>
          <a:p>
            <a:endParaRPr lang="en-US" dirty="0">
              <a:solidFill>
                <a:srgbClr val="383838"/>
              </a:solidFill>
            </a:endParaRPr>
          </a:p>
        </p:txBody>
      </p:sp>
      <p:pic>
        <p:nvPicPr>
          <p:cNvPr id="13"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81800" y="5867400"/>
            <a:ext cx="2028825" cy="82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4" name="TextBox 13"/>
          <p:cNvSpPr txBox="1"/>
          <p:nvPr userDrawn="1"/>
        </p:nvSpPr>
        <p:spPr>
          <a:xfrm>
            <a:off x="457200" y="6248400"/>
            <a:ext cx="6172200" cy="415498"/>
          </a:xfrm>
          <a:prstGeom prst="rect">
            <a:avLst/>
          </a:prstGeom>
          <a:noFill/>
        </p:spPr>
        <p:txBody>
          <a:bodyPr wrap="square" lIns="0" tIns="0" rIns="0" bIns="0" rtlCol="0" anchor="t">
            <a:spAutoFit/>
          </a:bodyPr>
          <a:lstStyle/>
          <a:p>
            <a:pPr>
              <a:lnSpc>
                <a:spcPct val="150000"/>
              </a:lnSpc>
            </a:pPr>
            <a:r>
              <a:rPr lang="en-US" sz="1100" u="sng" dirty="0" err="1" smtClean="0">
                <a:solidFill>
                  <a:srgbClr val="88BA3E"/>
                </a:solidFill>
                <a:latin typeface="Helvetica" pitchFamily="34" charset="0"/>
                <a:cs typeface="Helvetica" pitchFamily="34" charset="0"/>
              </a:rPr>
              <a:t>www.neach.org</a:t>
            </a:r>
            <a:endParaRPr lang="en-US" sz="1100" u="sng" dirty="0" smtClean="0">
              <a:solidFill>
                <a:srgbClr val="88BA3E"/>
              </a:solidFill>
              <a:latin typeface="Helvetica" pitchFamily="34" charset="0"/>
              <a:cs typeface="Helvetica" pitchFamily="34" charset="0"/>
            </a:endParaRPr>
          </a:p>
          <a:p>
            <a:pPr>
              <a:lnSpc>
                <a:spcPct val="150000"/>
              </a:lnSpc>
            </a:pPr>
            <a:r>
              <a:rPr lang="en-US" sz="700" dirty="0" smtClean="0">
                <a:solidFill>
                  <a:srgbClr val="373737"/>
                </a:solidFill>
                <a:latin typeface="Helvetica" pitchFamily="34" charset="0"/>
                <a:cs typeface="Helvetica" pitchFamily="34" charset="0"/>
              </a:rPr>
              <a:t>© 2015 NEACH. All rights reserved.</a:t>
            </a:r>
            <a:endParaRPr lang="en-US" sz="700" dirty="0">
              <a:solidFill>
                <a:srgbClr val="373737"/>
              </a:solidFill>
              <a:latin typeface="Helvetica" pitchFamily="34" charset="0"/>
              <a:cs typeface="Helvetica" pitchFamily="34" charset="0"/>
            </a:endParaRPr>
          </a:p>
        </p:txBody>
      </p:sp>
      <p:sp>
        <p:nvSpPr>
          <p:cNvPr id="15" name="AutoShape 4"/>
          <p:cNvSpPr>
            <a:spLocks/>
          </p:cNvSpPr>
          <p:nvPr userDrawn="1"/>
        </p:nvSpPr>
        <p:spPr bwMode="auto">
          <a:xfrm>
            <a:off x="0" y="-9525"/>
            <a:ext cx="2286000" cy="4524377"/>
          </a:xfrm>
          <a:prstGeom prst="rightArrow">
            <a:avLst>
              <a:gd name="adj1" fmla="val 100000"/>
              <a:gd name="adj2" fmla="val 39264"/>
            </a:avLst>
          </a:prstGeom>
          <a:solidFill>
            <a:schemeClr val="bg1"/>
          </a:solidFill>
          <a:ln w="25400">
            <a:solidFill>
              <a:schemeClr val="tx1">
                <a:alpha val="0"/>
              </a:schemeClr>
            </a:solidFill>
            <a:miter lim="800000"/>
            <a:headEnd/>
            <a:tailEnd/>
          </a:ln>
        </p:spPr>
        <p:txBody>
          <a:bodyPr lIns="0" tIns="0" rIns="0" bIns="0"/>
          <a:lstStyle/>
          <a:p>
            <a:endParaRPr lang="en-US">
              <a:solidFill>
                <a:srgbClr val="383838"/>
              </a:solidFill>
            </a:endParaRPr>
          </a:p>
        </p:txBody>
      </p:sp>
      <p:sp>
        <p:nvSpPr>
          <p:cNvPr id="16" name="AutoShape 4"/>
          <p:cNvSpPr>
            <a:spLocks/>
          </p:cNvSpPr>
          <p:nvPr userDrawn="1"/>
        </p:nvSpPr>
        <p:spPr bwMode="auto">
          <a:xfrm>
            <a:off x="0" y="-19050"/>
            <a:ext cx="2057400" cy="4524377"/>
          </a:xfrm>
          <a:prstGeom prst="rightArrow">
            <a:avLst>
              <a:gd name="adj1" fmla="val 100000"/>
              <a:gd name="adj2" fmla="val 43936"/>
            </a:avLst>
          </a:prstGeom>
          <a:solidFill>
            <a:srgbClr val="81AD30"/>
          </a:solidFill>
          <a:ln w="25400">
            <a:solidFill>
              <a:schemeClr val="tx1">
                <a:alpha val="0"/>
              </a:schemeClr>
            </a:solidFill>
            <a:miter lim="800000"/>
            <a:headEnd/>
            <a:tailEnd/>
          </a:ln>
        </p:spPr>
        <p:txBody>
          <a:bodyPr lIns="0" tIns="0" rIns="0" bIns="0"/>
          <a:lstStyle/>
          <a:p>
            <a:endParaRPr lang="en-US">
              <a:solidFill>
                <a:srgbClr val="383838"/>
              </a:solidFill>
            </a:endParaRPr>
          </a:p>
        </p:txBody>
      </p:sp>
    </p:spTree>
    <p:extLst>
      <p:ext uri="{BB962C8B-B14F-4D97-AF65-F5344CB8AC3E}">
        <p14:creationId xmlns:p14="http://schemas.microsoft.com/office/powerpoint/2010/main" val="1685927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1" name="AutoShape 4"/>
          <p:cNvSpPr>
            <a:spLocks/>
          </p:cNvSpPr>
          <p:nvPr/>
        </p:nvSpPr>
        <p:spPr bwMode="auto">
          <a:xfrm>
            <a:off x="0" y="6315075"/>
            <a:ext cx="1591321" cy="542925"/>
          </a:xfrm>
          <a:prstGeom prst="rightArrow">
            <a:avLst>
              <a:gd name="adj1" fmla="val 100000"/>
              <a:gd name="adj2" fmla="val 20358"/>
            </a:avLst>
          </a:prstGeom>
          <a:solidFill>
            <a:schemeClr val="bg1"/>
          </a:solidFill>
          <a:ln w="25400">
            <a:solidFill>
              <a:schemeClr val="tx1">
                <a:alpha val="0"/>
              </a:schemeClr>
            </a:solidFill>
            <a:miter lim="800000"/>
            <a:headEnd/>
            <a:tailEnd/>
          </a:ln>
        </p:spPr>
        <p:txBody>
          <a:bodyPr lIns="0" tIns="0" rIns="0" bIns="0"/>
          <a:lstStyle/>
          <a:p>
            <a:endParaRPr lang="en-US"/>
          </a:p>
        </p:txBody>
      </p:sp>
      <p:sp>
        <p:nvSpPr>
          <p:cNvPr id="3" name="AutoShape 4"/>
          <p:cNvSpPr>
            <a:spLocks/>
          </p:cNvSpPr>
          <p:nvPr userDrawn="1"/>
        </p:nvSpPr>
        <p:spPr bwMode="auto">
          <a:xfrm>
            <a:off x="0" y="6315075"/>
            <a:ext cx="1591321" cy="542925"/>
          </a:xfrm>
          <a:prstGeom prst="rightArrow">
            <a:avLst>
              <a:gd name="adj1" fmla="val 100000"/>
              <a:gd name="adj2" fmla="val 20358"/>
            </a:avLst>
          </a:prstGeom>
          <a:solidFill>
            <a:schemeClr val="bg1"/>
          </a:solidFill>
          <a:ln w="25400">
            <a:solidFill>
              <a:schemeClr val="tx1">
                <a:alpha val="0"/>
              </a:schemeClr>
            </a:solidFill>
            <a:miter lim="800000"/>
            <a:headEnd/>
            <a:tailEnd/>
          </a:ln>
        </p:spPr>
        <p:txBody>
          <a:bodyPr lIns="0" tIns="0" rIns="0" bIns="0"/>
          <a:lstStyle/>
          <a:p>
            <a:endParaRPr lang="en-US">
              <a:solidFill>
                <a:srgbClr val="383838"/>
              </a:solidFill>
            </a:endParaRPr>
          </a:p>
        </p:txBody>
      </p:sp>
    </p:spTree>
    <p:extLst>
      <p:ext uri="{BB962C8B-B14F-4D97-AF65-F5344CB8AC3E}">
        <p14:creationId xmlns:p14="http://schemas.microsoft.com/office/powerpoint/2010/main" val="2299857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068763"/>
          </a:xfrm>
        </p:spPr>
        <p:txBody>
          <a:bodyPr lIns="0" tIns="0" rIns="0" bIns="0"/>
          <a:lstStyle>
            <a:lvl1pPr>
              <a:defRPr>
                <a:solidFill>
                  <a:srgbClr val="373737"/>
                </a:solidFill>
                <a:latin typeface="Helvetica" pitchFamily="34" charset="0"/>
                <a:cs typeface="Helvetica" pitchFamily="34" charset="0"/>
              </a:defRPr>
            </a:lvl1pPr>
            <a:lvl2pPr>
              <a:defRPr>
                <a:solidFill>
                  <a:srgbClr val="373737"/>
                </a:solidFill>
                <a:latin typeface="Helvetica" pitchFamily="34" charset="0"/>
                <a:cs typeface="Helvetica" pitchFamily="34" charset="0"/>
              </a:defRPr>
            </a:lvl2pPr>
            <a:lvl3pPr>
              <a:defRPr>
                <a:solidFill>
                  <a:srgbClr val="373737"/>
                </a:solidFill>
                <a:latin typeface="Helvetica" pitchFamily="34" charset="0"/>
                <a:cs typeface="Helvetica" pitchFamily="34" charset="0"/>
              </a:defRPr>
            </a:lvl3pPr>
            <a:lvl4pPr>
              <a:defRPr>
                <a:solidFill>
                  <a:srgbClr val="373737"/>
                </a:solidFill>
                <a:latin typeface="Helvetica" pitchFamily="34" charset="0"/>
                <a:cs typeface="Helvetica" pitchFamily="34" charset="0"/>
              </a:defRPr>
            </a:lvl4pPr>
            <a:lvl5pPr>
              <a:defRPr>
                <a:solidFill>
                  <a:srgbClr val="373737"/>
                </a:solidFill>
                <a:latin typeface="Helvetica" pitchFamily="34" charset="0"/>
                <a:cs typeface="Helvetic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5"/>
          <p:cNvSpPr>
            <a:spLocks noGrp="1"/>
          </p:cNvSpPr>
          <p:nvPr>
            <p:ph type="sldNum" sz="quarter" idx="12"/>
          </p:nvPr>
        </p:nvSpPr>
        <p:spPr>
          <a:xfrm>
            <a:off x="8305800" y="6426731"/>
            <a:ext cx="457200" cy="431270"/>
          </a:xfrm>
        </p:spPr>
        <p:txBody>
          <a:bodyPr/>
          <a:lstStyle>
            <a:lvl1pPr>
              <a:defRPr>
                <a:latin typeface="Helvetica" pitchFamily="34" charset="0"/>
                <a:cs typeface="Helvetica" pitchFamily="34" charset="0"/>
              </a:defRPr>
            </a:lvl1pPr>
          </a:lstStyle>
          <a:p>
            <a:fld id="{71E27CF7-BE37-44AC-BE8F-DCB021E28101}" type="slidenum">
              <a:rPr lang="en-US" sz="1100" b="1" smtClean="0">
                <a:solidFill>
                  <a:srgbClr val="373737"/>
                </a:solidFill>
              </a:rPr>
              <a:pPr/>
              <a:t>‹#›</a:t>
            </a:fld>
            <a:r>
              <a:rPr lang="en-US" sz="1100" b="1" smtClean="0">
                <a:solidFill>
                  <a:srgbClr val="373737"/>
                </a:solidFill>
              </a:rPr>
              <a:t/>
            </a:r>
            <a:br>
              <a:rPr lang="en-US" sz="1100" b="1" smtClean="0">
                <a:solidFill>
                  <a:srgbClr val="373737"/>
                </a:solidFill>
              </a:rPr>
            </a:br>
            <a:endParaRPr lang="en-US" sz="700" dirty="0">
              <a:solidFill>
                <a:srgbClr val="383838">
                  <a:tint val="75000"/>
                </a:srgbClr>
              </a:solidFill>
            </a:endParaRPr>
          </a:p>
        </p:txBody>
      </p:sp>
      <p:sp>
        <p:nvSpPr>
          <p:cNvPr id="22" name="Rectangle 2"/>
          <p:cNvSpPr>
            <a:spLocks/>
          </p:cNvSpPr>
          <p:nvPr/>
        </p:nvSpPr>
        <p:spPr bwMode="auto">
          <a:xfrm>
            <a:off x="0" y="6315075"/>
            <a:ext cx="9144000" cy="542925"/>
          </a:xfrm>
          <a:prstGeom prst="rect">
            <a:avLst/>
          </a:prstGeom>
          <a:solidFill>
            <a:srgbClr val="373737"/>
          </a:solidFill>
          <a:ln w="25400">
            <a:solidFill>
              <a:schemeClr val="tx1">
                <a:alpha val="0"/>
              </a:schemeClr>
            </a:solidFill>
            <a:miter lim="800000"/>
            <a:headEnd/>
            <a:tailEnd/>
          </a:ln>
        </p:spPr>
        <p:txBody>
          <a:bodyPr lIns="0" tIns="0" rIns="0" bIns="0"/>
          <a:lstStyle/>
          <a:p>
            <a:endParaRPr lang="en-US"/>
          </a:p>
        </p:txBody>
      </p:sp>
      <p:sp>
        <p:nvSpPr>
          <p:cNvPr id="23" name="AutoShape 4"/>
          <p:cNvSpPr>
            <a:spLocks/>
          </p:cNvSpPr>
          <p:nvPr/>
        </p:nvSpPr>
        <p:spPr bwMode="auto">
          <a:xfrm>
            <a:off x="0" y="6315075"/>
            <a:ext cx="1591321" cy="542925"/>
          </a:xfrm>
          <a:prstGeom prst="rightArrow">
            <a:avLst>
              <a:gd name="adj1" fmla="val 100000"/>
              <a:gd name="adj2" fmla="val 20358"/>
            </a:avLst>
          </a:prstGeom>
          <a:solidFill>
            <a:schemeClr val="bg1"/>
          </a:solidFill>
          <a:ln w="25400">
            <a:solidFill>
              <a:schemeClr val="tx1">
                <a:alpha val="0"/>
              </a:schemeClr>
            </a:solidFill>
            <a:miter lim="800000"/>
            <a:headEnd/>
            <a:tailEnd/>
          </a:ln>
        </p:spPr>
        <p:txBody>
          <a:bodyPr lIns="0" tIns="0" rIns="0" bIns="0"/>
          <a:lstStyle/>
          <a:p>
            <a:endParaRPr lang="en-US"/>
          </a:p>
        </p:txBody>
      </p:sp>
      <p:sp>
        <p:nvSpPr>
          <p:cNvPr id="24" name="AutoShape 4"/>
          <p:cNvSpPr>
            <a:spLocks/>
          </p:cNvSpPr>
          <p:nvPr/>
        </p:nvSpPr>
        <p:spPr bwMode="auto">
          <a:xfrm>
            <a:off x="0" y="6315076"/>
            <a:ext cx="1523999" cy="542924"/>
          </a:xfrm>
          <a:prstGeom prst="rightArrow">
            <a:avLst>
              <a:gd name="adj1" fmla="val 100000"/>
              <a:gd name="adj2" fmla="val 20358"/>
            </a:avLst>
          </a:prstGeom>
          <a:solidFill>
            <a:srgbClr val="81AD30"/>
          </a:solidFill>
          <a:ln w="25400">
            <a:solidFill>
              <a:schemeClr val="tx1">
                <a:alpha val="0"/>
              </a:schemeClr>
            </a:solidFill>
            <a:miter lim="800000"/>
            <a:headEnd/>
            <a:tailEnd/>
          </a:ln>
        </p:spPr>
        <p:txBody>
          <a:bodyPr lIns="0" tIns="0" rIns="0" bIns="0"/>
          <a:lstStyle/>
          <a:p>
            <a:endParaRPr lang="en-US"/>
          </a:p>
        </p:txBody>
      </p:sp>
      <p:sp>
        <p:nvSpPr>
          <p:cNvPr id="26" name="TextBox 25"/>
          <p:cNvSpPr txBox="1"/>
          <p:nvPr/>
        </p:nvSpPr>
        <p:spPr>
          <a:xfrm>
            <a:off x="457201" y="6476999"/>
            <a:ext cx="7848600" cy="353943"/>
          </a:xfrm>
          <a:prstGeom prst="rect">
            <a:avLst/>
          </a:prstGeom>
          <a:noFill/>
        </p:spPr>
        <p:txBody>
          <a:bodyPr wrap="square" lIns="0" tIns="0" rIns="0" bIns="0" rtlCol="0" anchor="ctr">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u="sng" dirty="0" smtClean="0">
                <a:solidFill>
                  <a:srgbClr val="373737"/>
                </a:solidFill>
                <a:latin typeface="Helvetica" pitchFamily="34" charset="0"/>
                <a:cs typeface="Helvetica" pitchFamily="34" charset="0"/>
              </a:rPr>
              <a:t>www.neach.org</a:t>
            </a:r>
            <a:r>
              <a:rPr lang="en-US" sz="1200" b="0" u="none" baseline="0" dirty="0" smtClean="0">
                <a:solidFill>
                  <a:srgbClr val="FFFFFF"/>
                </a:solidFill>
                <a:latin typeface="Helvetica" pitchFamily="34" charset="0"/>
                <a:cs typeface="Helvetica" pitchFamily="34" charset="0"/>
              </a:rPr>
              <a:t>      </a:t>
            </a:r>
            <a:r>
              <a:rPr lang="en-US" sz="800" dirty="0" smtClean="0">
                <a:solidFill>
                  <a:srgbClr val="FFFFFF"/>
                </a:solidFill>
              </a:rPr>
              <a:t>© 2016 NEACH. All rights reserved. Proprietary and Confidential. For NEACH use only.</a:t>
            </a:r>
          </a:p>
          <a:p>
            <a:pPr algn="l"/>
            <a:endParaRPr lang="en-US" sz="1100" dirty="0">
              <a:solidFill>
                <a:srgbClr val="FFFFFF"/>
              </a:solidFill>
              <a:latin typeface="Helvetica" pitchFamily="34" charset="0"/>
              <a:cs typeface="Helvetica" pitchFamily="34" charset="0"/>
            </a:endParaRPr>
          </a:p>
        </p:txBody>
      </p:sp>
      <p:sp>
        <p:nvSpPr>
          <p:cNvPr id="10" name="Title 1"/>
          <p:cNvSpPr>
            <a:spLocks noGrp="1"/>
          </p:cNvSpPr>
          <p:nvPr>
            <p:ph type="title" hasCustomPrompt="1"/>
          </p:nvPr>
        </p:nvSpPr>
        <p:spPr>
          <a:xfrm>
            <a:off x="457200" y="685800"/>
            <a:ext cx="8229600" cy="838200"/>
          </a:xfrm>
        </p:spPr>
        <p:txBody>
          <a:bodyPr lIns="0" tIns="0" rIns="0" bIns="0" anchor="ctr">
            <a:noAutofit/>
          </a:bodyPr>
          <a:lstStyle>
            <a:lvl1pPr algn="ctr">
              <a:defRPr sz="3600">
                <a:solidFill>
                  <a:srgbClr val="88BA3E"/>
                </a:solidFill>
                <a:latin typeface="Helvetica" pitchFamily="34" charset="0"/>
                <a:cs typeface="Helvetica" pitchFamily="34" charset="0"/>
              </a:defRPr>
            </a:lvl1pPr>
          </a:lstStyle>
          <a:p>
            <a:r>
              <a:rPr lang="en-US" dirty="0" smtClean="0"/>
              <a:t>Title</a:t>
            </a:r>
            <a:endParaRPr lang="en-US" dirty="0"/>
          </a:p>
        </p:txBody>
      </p:sp>
      <p:sp>
        <p:nvSpPr>
          <p:cNvPr id="9" name="Rectangle 2"/>
          <p:cNvSpPr>
            <a:spLocks/>
          </p:cNvSpPr>
          <p:nvPr userDrawn="1"/>
        </p:nvSpPr>
        <p:spPr bwMode="auto">
          <a:xfrm>
            <a:off x="0" y="6315075"/>
            <a:ext cx="9144000" cy="542925"/>
          </a:xfrm>
          <a:prstGeom prst="rect">
            <a:avLst/>
          </a:prstGeom>
          <a:solidFill>
            <a:srgbClr val="373737"/>
          </a:solidFill>
          <a:ln w="25400">
            <a:solidFill>
              <a:schemeClr val="tx1">
                <a:alpha val="0"/>
              </a:schemeClr>
            </a:solidFill>
            <a:miter lim="800000"/>
            <a:headEnd/>
            <a:tailEnd/>
          </a:ln>
        </p:spPr>
        <p:txBody>
          <a:bodyPr lIns="0" tIns="0" rIns="0" bIns="0"/>
          <a:lstStyle/>
          <a:p>
            <a:endParaRPr lang="en-US">
              <a:solidFill>
                <a:srgbClr val="383838"/>
              </a:solidFill>
            </a:endParaRPr>
          </a:p>
        </p:txBody>
      </p:sp>
      <p:sp>
        <p:nvSpPr>
          <p:cNvPr id="12" name="AutoShape 4"/>
          <p:cNvSpPr>
            <a:spLocks/>
          </p:cNvSpPr>
          <p:nvPr userDrawn="1"/>
        </p:nvSpPr>
        <p:spPr bwMode="auto">
          <a:xfrm>
            <a:off x="0" y="6315075"/>
            <a:ext cx="1591321" cy="542925"/>
          </a:xfrm>
          <a:prstGeom prst="rightArrow">
            <a:avLst>
              <a:gd name="adj1" fmla="val 100000"/>
              <a:gd name="adj2" fmla="val 20358"/>
            </a:avLst>
          </a:prstGeom>
          <a:solidFill>
            <a:schemeClr val="bg1"/>
          </a:solidFill>
          <a:ln w="25400">
            <a:solidFill>
              <a:schemeClr val="tx1">
                <a:alpha val="0"/>
              </a:schemeClr>
            </a:solidFill>
            <a:miter lim="800000"/>
            <a:headEnd/>
            <a:tailEnd/>
          </a:ln>
        </p:spPr>
        <p:txBody>
          <a:bodyPr lIns="0" tIns="0" rIns="0" bIns="0"/>
          <a:lstStyle/>
          <a:p>
            <a:endParaRPr lang="en-US">
              <a:solidFill>
                <a:srgbClr val="383838"/>
              </a:solidFill>
            </a:endParaRPr>
          </a:p>
        </p:txBody>
      </p:sp>
      <p:sp>
        <p:nvSpPr>
          <p:cNvPr id="13" name="AutoShape 4"/>
          <p:cNvSpPr>
            <a:spLocks/>
          </p:cNvSpPr>
          <p:nvPr userDrawn="1"/>
        </p:nvSpPr>
        <p:spPr bwMode="auto">
          <a:xfrm>
            <a:off x="0" y="6315076"/>
            <a:ext cx="1523999" cy="542924"/>
          </a:xfrm>
          <a:prstGeom prst="rightArrow">
            <a:avLst>
              <a:gd name="adj1" fmla="val 100000"/>
              <a:gd name="adj2" fmla="val 20358"/>
            </a:avLst>
          </a:prstGeom>
          <a:solidFill>
            <a:srgbClr val="81AD30"/>
          </a:solidFill>
          <a:ln w="25400">
            <a:solidFill>
              <a:schemeClr val="tx1">
                <a:alpha val="0"/>
              </a:schemeClr>
            </a:solidFill>
            <a:miter lim="800000"/>
            <a:headEnd/>
            <a:tailEnd/>
          </a:ln>
        </p:spPr>
        <p:txBody>
          <a:bodyPr lIns="0" tIns="0" rIns="0" bIns="0"/>
          <a:lstStyle/>
          <a:p>
            <a:endParaRPr lang="en-US">
              <a:solidFill>
                <a:srgbClr val="383838"/>
              </a:solidFill>
            </a:endParaRPr>
          </a:p>
        </p:txBody>
      </p:sp>
      <p:sp>
        <p:nvSpPr>
          <p:cNvPr id="14" name="TextBox 13"/>
          <p:cNvSpPr txBox="1"/>
          <p:nvPr userDrawn="1"/>
        </p:nvSpPr>
        <p:spPr>
          <a:xfrm>
            <a:off x="457201" y="6476999"/>
            <a:ext cx="7848600" cy="353943"/>
          </a:xfrm>
          <a:prstGeom prst="rect">
            <a:avLst/>
          </a:prstGeom>
          <a:noFill/>
        </p:spPr>
        <p:txBody>
          <a:bodyPr wrap="square" lIns="0" tIns="0" rIns="0" bIns="0" rtlCol="0" anchor="ctr">
            <a:spAutoFit/>
          </a:bodyPr>
          <a:lstStyle/>
          <a:p>
            <a:pPr>
              <a:defRPr/>
            </a:pPr>
            <a:r>
              <a:rPr lang="en-US" sz="1100" u="sng" dirty="0" smtClean="0">
                <a:solidFill>
                  <a:srgbClr val="373737"/>
                </a:solidFill>
                <a:latin typeface="Helvetica" pitchFamily="34" charset="0"/>
                <a:cs typeface="Helvetica" pitchFamily="34" charset="0"/>
              </a:rPr>
              <a:t>www.neach.org</a:t>
            </a:r>
            <a:r>
              <a:rPr lang="en-US" sz="1200" dirty="0" smtClean="0">
                <a:solidFill>
                  <a:srgbClr val="FFFFFF"/>
                </a:solidFill>
                <a:latin typeface="Helvetica" pitchFamily="34" charset="0"/>
                <a:cs typeface="Helvetica" pitchFamily="34" charset="0"/>
              </a:rPr>
              <a:t>      </a:t>
            </a:r>
            <a:r>
              <a:rPr lang="en-US" sz="800" dirty="0" smtClean="0">
                <a:solidFill>
                  <a:srgbClr val="FFFFFF"/>
                </a:solidFill>
              </a:rPr>
              <a:t>© 2016 NEACH. All rights reserved. Proprietary and Confidential. For NEACH use only.</a:t>
            </a:r>
          </a:p>
          <a:p>
            <a:endParaRPr lang="en-US" sz="1100" dirty="0">
              <a:solidFill>
                <a:srgbClr val="FFFFFF"/>
              </a:solidFill>
              <a:latin typeface="Helvetica" pitchFamily="34" charset="0"/>
              <a:cs typeface="Helvetica" pitchFamily="34" charset="0"/>
            </a:endParaRPr>
          </a:p>
        </p:txBody>
      </p:sp>
    </p:spTree>
    <p:extLst>
      <p:ext uri="{BB962C8B-B14F-4D97-AF65-F5344CB8AC3E}">
        <p14:creationId xmlns:p14="http://schemas.microsoft.com/office/powerpoint/2010/main" val="1446745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068763"/>
          </a:xfrm>
        </p:spPr>
        <p:txBody>
          <a:bodyPr lIns="0" tIns="0" rIns="0" bIns="0"/>
          <a:lstStyle>
            <a:lvl1pPr>
              <a:defRPr sz="2400">
                <a:solidFill>
                  <a:srgbClr val="373737"/>
                </a:solidFill>
                <a:latin typeface="Helvetica" pitchFamily="34" charset="0"/>
                <a:cs typeface="Helvetica" pitchFamily="34" charset="0"/>
              </a:defRPr>
            </a:lvl1pPr>
            <a:lvl2pPr>
              <a:defRPr sz="2000">
                <a:solidFill>
                  <a:srgbClr val="373737"/>
                </a:solidFill>
                <a:latin typeface="Helvetica" pitchFamily="34" charset="0"/>
                <a:cs typeface="Helvetica" pitchFamily="34" charset="0"/>
              </a:defRPr>
            </a:lvl2pPr>
            <a:lvl3pPr>
              <a:defRPr sz="1800">
                <a:solidFill>
                  <a:srgbClr val="373737"/>
                </a:solidFill>
                <a:latin typeface="Helvetica" pitchFamily="34" charset="0"/>
                <a:cs typeface="Helvetica" pitchFamily="34" charset="0"/>
              </a:defRPr>
            </a:lvl3pPr>
            <a:lvl4pPr>
              <a:defRPr sz="1600">
                <a:solidFill>
                  <a:srgbClr val="373737"/>
                </a:solidFill>
                <a:latin typeface="Helvetica" pitchFamily="34" charset="0"/>
                <a:cs typeface="Helvetica" pitchFamily="34" charset="0"/>
              </a:defRPr>
            </a:lvl4pPr>
            <a:lvl5pPr>
              <a:defRPr sz="1400">
                <a:solidFill>
                  <a:srgbClr val="373737"/>
                </a:solidFill>
                <a:latin typeface="Helvetica" pitchFamily="34" charset="0"/>
                <a:cs typeface="Helvetica"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068763"/>
          </a:xfrm>
        </p:spPr>
        <p:txBody>
          <a:bodyPr bIns="0"/>
          <a:lstStyle>
            <a:lvl1pPr>
              <a:defRPr sz="2400">
                <a:solidFill>
                  <a:srgbClr val="373737"/>
                </a:solidFill>
                <a:latin typeface="Helvetica" pitchFamily="34" charset="0"/>
                <a:cs typeface="Helvetica" pitchFamily="34" charset="0"/>
              </a:defRPr>
            </a:lvl1pPr>
            <a:lvl2pPr>
              <a:defRPr sz="2000">
                <a:solidFill>
                  <a:srgbClr val="373737"/>
                </a:solidFill>
                <a:latin typeface="Helvetica" pitchFamily="34" charset="0"/>
                <a:cs typeface="Helvetica" pitchFamily="34" charset="0"/>
              </a:defRPr>
            </a:lvl2pPr>
            <a:lvl3pPr>
              <a:defRPr sz="1800">
                <a:solidFill>
                  <a:srgbClr val="373737"/>
                </a:solidFill>
                <a:latin typeface="Helvetica" pitchFamily="34" charset="0"/>
                <a:cs typeface="Helvetica" pitchFamily="34" charset="0"/>
              </a:defRPr>
            </a:lvl3pPr>
            <a:lvl4pPr>
              <a:defRPr sz="1600">
                <a:solidFill>
                  <a:srgbClr val="373737"/>
                </a:solidFill>
                <a:latin typeface="Helvetica" pitchFamily="34" charset="0"/>
                <a:cs typeface="Helvetica" pitchFamily="34" charset="0"/>
              </a:defRPr>
            </a:lvl4pPr>
            <a:lvl5pPr>
              <a:defRPr sz="1400">
                <a:solidFill>
                  <a:srgbClr val="373737"/>
                </a:solidFill>
                <a:latin typeface="Helvetica" pitchFamily="34" charset="0"/>
                <a:cs typeface="Helvetica"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Rectangle 2"/>
          <p:cNvSpPr>
            <a:spLocks/>
          </p:cNvSpPr>
          <p:nvPr/>
        </p:nvSpPr>
        <p:spPr bwMode="auto">
          <a:xfrm>
            <a:off x="0" y="6315075"/>
            <a:ext cx="9144000" cy="542925"/>
          </a:xfrm>
          <a:prstGeom prst="rect">
            <a:avLst/>
          </a:prstGeom>
          <a:solidFill>
            <a:srgbClr val="373737"/>
          </a:solidFill>
          <a:ln w="25400">
            <a:solidFill>
              <a:schemeClr val="tx1">
                <a:alpha val="0"/>
              </a:schemeClr>
            </a:solidFill>
            <a:miter lim="800000"/>
            <a:headEnd/>
            <a:tailEnd/>
          </a:ln>
        </p:spPr>
        <p:txBody>
          <a:bodyPr lIns="0" tIns="0" rIns="0" bIns="0"/>
          <a:lstStyle/>
          <a:p>
            <a:endParaRPr lang="en-US"/>
          </a:p>
        </p:txBody>
      </p:sp>
      <p:sp>
        <p:nvSpPr>
          <p:cNvPr id="19" name="AutoShape 4"/>
          <p:cNvSpPr>
            <a:spLocks/>
          </p:cNvSpPr>
          <p:nvPr/>
        </p:nvSpPr>
        <p:spPr bwMode="auto">
          <a:xfrm>
            <a:off x="0" y="6315075"/>
            <a:ext cx="1591321" cy="542925"/>
          </a:xfrm>
          <a:prstGeom prst="rightArrow">
            <a:avLst>
              <a:gd name="adj1" fmla="val 100000"/>
              <a:gd name="adj2" fmla="val 20358"/>
            </a:avLst>
          </a:prstGeom>
          <a:solidFill>
            <a:schemeClr val="bg1"/>
          </a:solidFill>
          <a:ln w="25400">
            <a:solidFill>
              <a:schemeClr val="tx1">
                <a:alpha val="0"/>
              </a:schemeClr>
            </a:solidFill>
            <a:miter lim="800000"/>
            <a:headEnd/>
            <a:tailEnd/>
          </a:ln>
        </p:spPr>
        <p:txBody>
          <a:bodyPr lIns="0" tIns="0" rIns="0" bIns="0"/>
          <a:lstStyle/>
          <a:p>
            <a:endParaRPr lang="en-US"/>
          </a:p>
        </p:txBody>
      </p:sp>
      <p:sp>
        <p:nvSpPr>
          <p:cNvPr id="20" name="AutoShape 4"/>
          <p:cNvSpPr>
            <a:spLocks/>
          </p:cNvSpPr>
          <p:nvPr/>
        </p:nvSpPr>
        <p:spPr bwMode="auto">
          <a:xfrm>
            <a:off x="0" y="6315076"/>
            <a:ext cx="1523999" cy="542924"/>
          </a:xfrm>
          <a:prstGeom prst="rightArrow">
            <a:avLst>
              <a:gd name="adj1" fmla="val 100000"/>
              <a:gd name="adj2" fmla="val 20358"/>
            </a:avLst>
          </a:prstGeom>
          <a:solidFill>
            <a:srgbClr val="81AD30"/>
          </a:solidFill>
          <a:ln w="25400">
            <a:solidFill>
              <a:schemeClr val="tx1">
                <a:alpha val="0"/>
              </a:schemeClr>
            </a:solidFill>
            <a:miter lim="800000"/>
            <a:headEnd/>
            <a:tailEnd/>
          </a:ln>
        </p:spPr>
        <p:txBody>
          <a:bodyPr lIns="0" tIns="0" rIns="0" bIns="0"/>
          <a:lstStyle/>
          <a:p>
            <a:endParaRPr lang="en-US"/>
          </a:p>
        </p:txBody>
      </p:sp>
      <p:sp>
        <p:nvSpPr>
          <p:cNvPr id="22" name="TextBox 21"/>
          <p:cNvSpPr txBox="1"/>
          <p:nvPr/>
        </p:nvSpPr>
        <p:spPr>
          <a:xfrm>
            <a:off x="457201" y="6476999"/>
            <a:ext cx="7848600" cy="353943"/>
          </a:xfrm>
          <a:prstGeom prst="rect">
            <a:avLst/>
          </a:prstGeom>
          <a:noFill/>
        </p:spPr>
        <p:txBody>
          <a:bodyPr wrap="square" lIns="0" tIns="0" rIns="0" bIns="0" rtlCol="0" anchor="ctr">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u="sng" dirty="0" smtClean="0">
                <a:solidFill>
                  <a:srgbClr val="373737"/>
                </a:solidFill>
                <a:latin typeface="Helvetica" pitchFamily="34" charset="0"/>
                <a:cs typeface="Helvetica" pitchFamily="34" charset="0"/>
              </a:rPr>
              <a:t>www.neach.org</a:t>
            </a:r>
            <a:r>
              <a:rPr lang="en-US" sz="1200" b="0" u="none" baseline="0" dirty="0" smtClean="0">
                <a:solidFill>
                  <a:srgbClr val="FFFFFF"/>
                </a:solidFill>
                <a:latin typeface="Helvetica" pitchFamily="34" charset="0"/>
                <a:cs typeface="Helvetica" pitchFamily="34" charset="0"/>
              </a:rPr>
              <a:t>      </a:t>
            </a:r>
            <a:r>
              <a:rPr lang="en-US" sz="800" dirty="0" smtClean="0">
                <a:solidFill>
                  <a:srgbClr val="FFFFFF"/>
                </a:solidFill>
              </a:rPr>
              <a:t>© 2016 NEACH. All rights reserved. Proprietary and Confidential. For NEACH use only.</a:t>
            </a:r>
          </a:p>
          <a:p>
            <a:pPr algn="l"/>
            <a:endParaRPr lang="en-US" sz="1100" dirty="0">
              <a:solidFill>
                <a:srgbClr val="FFFFFF"/>
              </a:solidFill>
              <a:latin typeface="Helvetica" pitchFamily="34" charset="0"/>
              <a:cs typeface="Helvetica" pitchFamily="34" charset="0"/>
            </a:endParaRPr>
          </a:p>
        </p:txBody>
      </p:sp>
      <p:sp>
        <p:nvSpPr>
          <p:cNvPr id="10" name="Title 1"/>
          <p:cNvSpPr>
            <a:spLocks noGrp="1"/>
          </p:cNvSpPr>
          <p:nvPr>
            <p:ph type="title" hasCustomPrompt="1"/>
          </p:nvPr>
        </p:nvSpPr>
        <p:spPr>
          <a:xfrm>
            <a:off x="457200" y="685800"/>
            <a:ext cx="8229600" cy="838200"/>
          </a:xfrm>
        </p:spPr>
        <p:txBody>
          <a:bodyPr lIns="0" tIns="0" rIns="0" bIns="0" anchor="ctr">
            <a:noAutofit/>
          </a:bodyPr>
          <a:lstStyle>
            <a:lvl1pPr algn="ctr">
              <a:defRPr sz="3600">
                <a:solidFill>
                  <a:srgbClr val="88BA3E"/>
                </a:solidFill>
                <a:latin typeface="Helvetica" pitchFamily="34" charset="0"/>
                <a:cs typeface="Helvetica" pitchFamily="34" charset="0"/>
              </a:defRPr>
            </a:lvl1pPr>
          </a:lstStyle>
          <a:p>
            <a:r>
              <a:rPr lang="en-US" dirty="0" smtClean="0"/>
              <a:t>Title</a:t>
            </a:r>
            <a:endParaRPr lang="en-US" dirty="0"/>
          </a:p>
        </p:txBody>
      </p:sp>
      <p:sp>
        <p:nvSpPr>
          <p:cNvPr id="9" name="Rectangle 2"/>
          <p:cNvSpPr>
            <a:spLocks/>
          </p:cNvSpPr>
          <p:nvPr userDrawn="1"/>
        </p:nvSpPr>
        <p:spPr bwMode="auto">
          <a:xfrm>
            <a:off x="0" y="6315075"/>
            <a:ext cx="9144000" cy="542925"/>
          </a:xfrm>
          <a:prstGeom prst="rect">
            <a:avLst/>
          </a:prstGeom>
          <a:solidFill>
            <a:srgbClr val="373737"/>
          </a:solidFill>
          <a:ln w="25400">
            <a:solidFill>
              <a:schemeClr val="tx1">
                <a:alpha val="0"/>
              </a:schemeClr>
            </a:solidFill>
            <a:miter lim="800000"/>
            <a:headEnd/>
            <a:tailEnd/>
          </a:ln>
        </p:spPr>
        <p:txBody>
          <a:bodyPr lIns="0" tIns="0" rIns="0" bIns="0"/>
          <a:lstStyle/>
          <a:p>
            <a:endParaRPr lang="en-US">
              <a:solidFill>
                <a:srgbClr val="383838"/>
              </a:solidFill>
            </a:endParaRPr>
          </a:p>
        </p:txBody>
      </p:sp>
      <p:sp>
        <p:nvSpPr>
          <p:cNvPr id="11" name="AutoShape 4"/>
          <p:cNvSpPr>
            <a:spLocks/>
          </p:cNvSpPr>
          <p:nvPr userDrawn="1"/>
        </p:nvSpPr>
        <p:spPr bwMode="auto">
          <a:xfrm>
            <a:off x="0" y="6315075"/>
            <a:ext cx="1591321" cy="542925"/>
          </a:xfrm>
          <a:prstGeom prst="rightArrow">
            <a:avLst>
              <a:gd name="adj1" fmla="val 100000"/>
              <a:gd name="adj2" fmla="val 20358"/>
            </a:avLst>
          </a:prstGeom>
          <a:solidFill>
            <a:schemeClr val="bg1"/>
          </a:solidFill>
          <a:ln w="25400">
            <a:solidFill>
              <a:schemeClr val="tx1">
                <a:alpha val="0"/>
              </a:schemeClr>
            </a:solidFill>
            <a:miter lim="800000"/>
            <a:headEnd/>
            <a:tailEnd/>
          </a:ln>
        </p:spPr>
        <p:txBody>
          <a:bodyPr lIns="0" tIns="0" rIns="0" bIns="0"/>
          <a:lstStyle/>
          <a:p>
            <a:endParaRPr lang="en-US">
              <a:solidFill>
                <a:srgbClr val="383838"/>
              </a:solidFill>
            </a:endParaRPr>
          </a:p>
        </p:txBody>
      </p:sp>
      <p:sp>
        <p:nvSpPr>
          <p:cNvPr id="12" name="AutoShape 4"/>
          <p:cNvSpPr>
            <a:spLocks/>
          </p:cNvSpPr>
          <p:nvPr userDrawn="1"/>
        </p:nvSpPr>
        <p:spPr bwMode="auto">
          <a:xfrm>
            <a:off x="0" y="6315076"/>
            <a:ext cx="1523999" cy="542924"/>
          </a:xfrm>
          <a:prstGeom prst="rightArrow">
            <a:avLst>
              <a:gd name="adj1" fmla="val 100000"/>
              <a:gd name="adj2" fmla="val 20358"/>
            </a:avLst>
          </a:prstGeom>
          <a:solidFill>
            <a:srgbClr val="81AD30"/>
          </a:solidFill>
          <a:ln w="25400">
            <a:solidFill>
              <a:schemeClr val="tx1">
                <a:alpha val="0"/>
              </a:schemeClr>
            </a:solidFill>
            <a:miter lim="800000"/>
            <a:headEnd/>
            <a:tailEnd/>
          </a:ln>
        </p:spPr>
        <p:txBody>
          <a:bodyPr lIns="0" tIns="0" rIns="0" bIns="0"/>
          <a:lstStyle/>
          <a:p>
            <a:endParaRPr lang="en-US">
              <a:solidFill>
                <a:srgbClr val="383838"/>
              </a:solidFill>
            </a:endParaRPr>
          </a:p>
        </p:txBody>
      </p:sp>
      <p:sp>
        <p:nvSpPr>
          <p:cNvPr id="13" name="TextBox 12"/>
          <p:cNvSpPr txBox="1"/>
          <p:nvPr userDrawn="1"/>
        </p:nvSpPr>
        <p:spPr>
          <a:xfrm>
            <a:off x="457201" y="6476999"/>
            <a:ext cx="7848600" cy="353943"/>
          </a:xfrm>
          <a:prstGeom prst="rect">
            <a:avLst/>
          </a:prstGeom>
          <a:noFill/>
        </p:spPr>
        <p:txBody>
          <a:bodyPr wrap="square" lIns="0" tIns="0" rIns="0" bIns="0" rtlCol="0" anchor="ctr">
            <a:spAutoFit/>
          </a:bodyPr>
          <a:lstStyle/>
          <a:p>
            <a:pPr>
              <a:defRPr/>
            </a:pPr>
            <a:r>
              <a:rPr lang="en-US" sz="1100" u="sng" dirty="0" smtClean="0">
                <a:solidFill>
                  <a:srgbClr val="373737"/>
                </a:solidFill>
                <a:latin typeface="Helvetica" pitchFamily="34" charset="0"/>
                <a:cs typeface="Helvetica" pitchFamily="34" charset="0"/>
              </a:rPr>
              <a:t>www.neach.org</a:t>
            </a:r>
            <a:r>
              <a:rPr lang="en-US" sz="1200" dirty="0" smtClean="0">
                <a:solidFill>
                  <a:srgbClr val="FFFFFF"/>
                </a:solidFill>
                <a:latin typeface="Helvetica" pitchFamily="34" charset="0"/>
                <a:cs typeface="Helvetica" pitchFamily="34" charset="0"/>
              </a:rPr>
              <a:t>      </a:t>
            </a:r>
            <a:r>
              <a:rPr lang="en-US" sz="800" dirty="0" smtClean="0">
                <a:solidFill>
                  <a:srgbClr val="FFFFFF"/>
                </a:solidFill>
              </a:rPr>
              <a:t>© 2015 NEACH. All rights reserved. Proprietary and Confidential. For NEACH use only.</a:t>
            </a:r>
          </a:p>
          <a:p>
            <a:endParaRPr lang="en-US" sz="1100" dirty="0">
              <a:solidFill>
                <a:srgbClr val="FFFFFF"/>
              </a:solidFill>
              <a:latin typeface="Helvetica" pitchFamily="34" charset="0"/>
              <a:cs typeface="Helvetica" pitchFamily="34" charset="0"/>
            </a:endParaRPr>
          </a:p>
        </p:txBody>
      </p:sp>
    </p:spTree>
    <p:extLst>
      <p:ext uri="{BB962C8B-B14F-4D97-AF65-F5344CB8AC3E}">
        <p14:creationId xmlns:p14="http://schemas.microsoft.com/office/powerpoint/2010/main" val="1123032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828800"/>
            <a:ext cx="4040188" cy="639762"/>
          </a:xfrm>
        </p:spPr>
        <p:txBody>
          <a:bodyPr lIns="0" tIns="0" rIns="0" bIns="0" anchor="t">
            <a:normAutofit/>
          </a:bodyPr>
          <a:lstStyle>
            <a:lvl1pPr marL="0" indent="0">
              <a:buNone/>
              <a:defRPr sz="2000" b="1">
                <a:solidFill>
                  <a:srgbClr val="373737"/>
                </a:solidFill>
                <a:latin typeface="Helvetica" pitchFamily="34" charset="0"/>
                <a:cs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468562"/>
            <a:ext cx="4040188" cy="3475038"/>
          </a:xfrm>
        </p:spPr>
        <p:txBody>
          <a:bodyPr lIns="0" tIns="0" rIns="0" bIns="0"/>
          <a:lstStyle>
            <a:lvl1pPr>
              <a:defRPr sz="2400">
                <a:solidFill>
                  <a:srgbClr val="373737"/>
                </a:solidFill>
                <a:latin typeface="Helvetica" pitchFamily="34" charset="0"/>
                <a:cs typeface="Helvetica" pitchFamily="34" charset="0"/>
              </a:defRPr>
            </a:lvl1pPr>
            <a:lvl2pPr>
              <a:defRPr sz="2000">
                <a:solidFill>
                  <a:srgbClr val="373737"/>
                </a:solidFill>
                <a:latin typeface="Helvetica" pitchFamily="34" charset="0"/>
                <a:cs typeface="Helvetica" pitchFamily="34" charset="0"/>
              </a:defRPr>
            </a:lvl2pPr>
            <a:lvl3pPr>
              <a:defRPr sz="1800">
                <a:solidFill>
                  <a:srgbClr val="373737"/>
                </a:solidFill>
                <a:latin typeface="Helvetica" pitchFamily="34" charset="0"/>
                <a:cs typeface="Helvetica" pitchFamily="34" charset="0"/>
              </a:defRPr>
            </a:lvl3pPr>
            <a:lvl4pPr>
              <a:defRPr sz="1600">
                <a:solidFill>
                  <a:srgbClr val="373737"/>
                </a:solidFill>
                <a:latin typeface="Helvetica" pitchFamily="34" charset="0"/>
                <a:cs typeface="Helvetica" pitchFamily="34" charset="0"/>
              </a:defRPr>
            </a:lvl4pPr>
            <a:lvl5pPr>
              <a:defRPr sz="1600">
                <a:solidFill>
                  <a:srgbClr val="373737"/>
                </a:solidFill>
                <a:latin typeface="Helvetica" pitchFamily="34" charset="0"/>
                <a:cs typeface="Helvetic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68825" y="1828800"/>
            <a:ext cx="4041775" cy="639762"/>
          </a:xfrm>
        </p:spPr>
        <p:txBody>
          <a:bodyPr tIns="0" bIns="0" anchor="t">
            <a:normAutofit/>
          </a:bodyPr>
          <a:lstStyle>
            <a:lvl1pPr marL="0" indent="0">
              <a:buNone/>
              <a:defRPr sz="2000" b="1">
                <a:solidFill>
                  <a:srgbClr val="373737"/>
                </a:solidFill>
                <a:latin typeface="Helvetica" pitchFamily="34" charset="0"/>
                <a:cs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68825" y="2468562"/>
            <a:ext cx="4041775" cy="3475038"/>
          </a:xfrm>
        </p:spPr>
        <p:txBody>
          <a:bodyPr tIns="0" bIns="0"/>
          <a:lstStyle>
            <a:lvl1pPr>
              <a:defRPr sz="2400">
                <a:solidFill>
                  <a:srgbClr val="373737"/>
                </a:solidFill>
                <a:latin typeface="Helvetica" pitchFamily="34" charset="0"/>
                <a:cs typeface="Helvetica" pitchFamily="34" charset="0"/>
              </a:defRPr>
            </a:lvl1pPr>
            <a:lvl2pPr>
              <a:defRPr sz="2000">
                <a:solidFill>
                  <a:srgbClr val="373737"/>
                </a:solidFill>
                <a:latin typeface="Helvetica" pitchFamily="34" charset="0"/>
                <a:cs typeface="Helvetica" pitchFamily="34" charset="0"/>
              </a:defRPr>
            </a:lvl2pPr>
            <a:lvl3pPr>
              <a:defRPr sz="1800">
                <a:solidFill>
                  <a:srgbClr val="373737"/>
                </a:solidFill>
                <a:latin typeface="Helvetica" pitchFamily="34" charset="0"/>
                <a:cs typeface="Helvetica" pitchFamily="34" charset="0"/>
              </a:defRPr>
            </a:lvl3pPr>
            <a:lvl4pPr>
              <a:defRPr sz="1600">
                <a:solidFill>
                  <a:srgbClr val="373737"/>
                </a:solidFill>
                <a:latin typeface="Helvetica" pitchFamily="34" charset="0"/>
                <a:cs typeface="Helvetica" pitchFamily="34" charset="0"/>
              </a:defRPr>
            </a:lvl4pPr>
            <a:lvl5pPr>
              <a:defRPr sz="1600">
                <a:solidFill>
                  <a:srgbClr val="373737"/>
                </a:solidFill>
                <a:latin typeface="Helvetica" pitchFamily="34" charset="0"/>
                <a:cs typeface="Helvetic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Rectangle 2"/>
          <p:cNvSpPr>
            <a:spLocks/>
          </p:cNvSpPr>
          <p:nvPr/>
        </p:nvSpPr>
        <p:spPr bwMode="auto">
          <a:xfrm>
            <a:off x="0" y="6315075"/>
            <a:ext cx="9144000" cy="542925"/>
          </a:xfrm>
          <a:prstGeom prst="rect">
            <a:avLst/>
          </a:prstGeom>
          <a:solidFill>
            <a:srgbClr val="373737"/>
          </a:solidFill>
          <a:ln w="25400">
            <a:solidFill>
              <a:schemeClr val="tx1">
                <a:alpha val="0"/>
              </a:schemeClr>
            </a:solidFill>
            <a:miter lim="800000"/>
            <a:headEnd/>
            <a:tailEnd/>
          </a:ln>
        </p:spPr>
        <p:txBody>
          <a:bodyPr lIns="0" tIns="0" rIns="0" bIns="0"/>
          <a:lstStyle/>
          <a:p>
            <a:endParaRPr lang="en-US"/>
          </a:p>
        </p:txBody>
      </p:sp>
      <p:sp>
        <p:nvSpPr>
          <p:cNvPr id="20" name="AutoShape 4"/>
          <p:cNvSpPr>
            <a:spLocks/>
          </p:cNvSpPr>
          <p:nvPr/>
        </p:nvSpPr>
        <p:spPr bwMode="auto">
          <a:xfrm>
            <a:off x="0" y="6315075"/>
            <a:ext cx="1591321" cy="542925"/>
          </a:xfrm>
          <a:prstGeom prst="rightArrow">
            <a:avLst>
              <a:gd name="adj1" fmla="val 100000"/>
              <a:gd name="adj2" fmla="val 20358"/>
            </a:avLst>
          </a:prstGeom>
          <a:solidFill>
            <a:schemeClr val="bg1"/>
          </a:solidFill>
          <a:ln w="25400">
            <a:solidFill>
              <a:schemeClr val="tx1">
                <a:alpha val="0"/>
              </a:schemeClr>
            </a:solidFill>
            <a:miter lim="800000"/>
            <a:headEnd/>
            <a:tailEnd/>
          </a:ln>
        </p:spPr>
        <p:txBody>
          <a:bodyPr lIns="0" tIns="0" rIns="0" bIns="0"/>
          <a:lstStyle/>
          <a:p>
            <a:endParaRPr lang="en-US"/>
          </a:p>
        </p:txBody>
      </p:sp>
      <p:sp>
        <p:nvSpPr>
          <p:cNvPr id="21" name="AutoShape 4"/>
          <p:cNvSpPr>
            <a:spLocks/>
          </p:cNvSpPr>
          <p:nvPr/>
        </p:nvSpPr>
        <p:spPr bwMode="auto">
          <a:xfrm>
            <a:off x="0" y="6315076"/>
            <a:ext cx="1523999" cy="542924"/>
          </a:xfrm>
          <a:prstGeom prst="rightArrow">
            <a:avLst>
              <a:gd name="adj1" fmla="val 100000"/>
              <a:gd name="adj2" fmla="val 20358"/>
            </a:avLst>
          </a:prstGeom>
          <a:solidFill>
            <a:srgbClr val="81AD30"/>
          </a:solidFill>
          <a:ln w="25400">
            <a:solidFill>
              <a:schemeClr val="tx1">
                <a:alpha val="0"/>
              </a:schemeClr>
            </a:solidFill>
            <a:miter lim="800000"/>
            <a:headEnd/>
            <a:tailEnd/>
          </a:ln>
        </p:spPr>
        <p:txBody>
          <a:bodyPr lIns="0" tIns="0" rIns="0" bIns="0"/>
          <a:lstStyle/>
          <a:p>
            <a:endParaRPr lang="en-US"/>
          </a:p>
        </p:txBody>
      </p:sp>
      <p:sp>
        <p:nvSpPr>
          <p:cNvPr id="23" name="TextBox 22"/>
          <p:cNvSpPr txBox="1"/>
          <p:nvPr/>
        </p:nvSpPr>
        <p:spPr>
          <a:xfrm>
            <a:off x="457201" y="6476999"/>
            <a:ext cx="7848600" cy="353943"/>
          </a:xfrm>
          <a:prstGeom prst="rect">
            <a:avLst/>
          </a:prstGeom>
          <a:noFill/>
        </p:spPr>
        <p:txBody>
          <a:bodyPr wrap="square" lIns="0" tIns="0" rIns="0" bIns="0" rtlCol="0" anchor="ctr">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u="sng" dirty="0" smtClean="0">
                <a:solidFill>
                  <a:srgbClr val="373737"/>
                </a:solidFill>
                <a:latin typeface="Helvetica" pitchFamily="34" charset="0"/>
                <a:cs typeface="Helvetica" pitchFamily="34" charset="0"/>
              </a:rPr>
              <a:t>www.neach.org</a:t>
            </a:r>
            <a:r>
              <a:rPr lang="en-US" sz="1200" b="0" u="none" baseline="0" dirty="0" smtClean="0">
                <a:solidFill>
                  <a:srgbClr val="FFFFFF"/>
                </a:solidFill>
                <a:latin typeface="Helvetica" pitchFamily="34" charset="0"/>
                <a:cs typeface="Helvetica" pitchFamily="34" charset="0"/>
              </a:rPr>
              <a:t>      </a:t>
            </a:r>
            <a:r>
              <a:rPr lang="en-US" sz="800" dirty="0" smtClean="0">
                <a:solidFill>
                  <a:srgbClr val="FFFFFF"/>
                </a:solidFill>
              </a:rPr>
              <a:t>© 2016 NEACH. All rights reserved. Proprietary and Confidential. For NEACH use only.</a:t>
            </a:r>
          </a:p>
          <a:p>
            <a:pPr algn="l"/>
            <a:endParaRPr lang="en-US" sz="1100" dirty="0">
              <a:solidFill>
                <a:srgbClr val="FFFFFF"/>
              </a:solidFill>
              <a:latin typeface="Helvetica" pitchFamily="34" charset="0"/>
              <a:cs typeface="Helvetica" pitchFamily="34" charset="0"/>
            </a:endParaRPr>
          </a:p>
        </p:txBody>
      </p:sp>
      <p:sp>
        <p:nvSpPr>
          <p:cNvPr id="12" name="Title 1"/>
          <p:cNvSpPr>
            <a:spLocks noGrp="1"/>
          </p:cNvSpPr>
          <p:nvPr>
            <p:ph type="title" hasCustomPrompt="1"/>
          </p:nvPr>
        </p:nvSpPr>
        <p:spPr>
          <a:xfrm>
            <a:off x="457200" y="685800"/>
            <a:ext cx="8229600" cy="838200"/>
          </a:xfrm>
        </p:spPr>
        <p:txBody>
          <a:bodyPr lIns="0" tIns="0" rIns="0" bIns="0" anchor="ctr">
            <a:noAutofit/>
          </a:bodyPr>
          <a:lstStyle>
            <a:lvl1pPr algn="ctr">
              <a:defRPr sz="3600">
                <a:solidFill>
                  <a:srgbClr val="88BA3E"/>
                </a:solidFill>
                <a:latin typeface="Helvetica" pitchFamily="34" charset="0"/>
                <a:cs typeface="Helvetica" pitchFamily="34" charset="0"/>
              </a:defRPr>
            </a:lvl1pPr>
          </a:lstStyle>
          <a:p>
            <a:r>
              <a:rPr lang="en-US" dirty="0" smtClean="0"/>
              <a:t>Title</a:t>
            </a:r>
            <a:endParaRPr lang="en-US" dirty="0"/>
          </a:p>
        </p:txBody>
      </p:sp>
      <p:sp>
        <p:nvSpPr>
          <p:cNvPr id="11" name="Rectangle 2"/>
          <p:cNvSpPr>
            <a:spLocks/>
          </p:cNvSpPr>
          <p:nvPr userDrawn="1"/>
        </p:nvSpPr>
        <p:spPr bwMode="auto">
          <a:xfrm>
            <a:off x="0" y="6315075"/>
            <a:ext cx="9144000" cy="542925"/>
          </a:xfrm>
          <a:prstGeom prst="rect">
            <a:avLst/>
          </a:prstGeom>
          <a:solidFill>
            <a:srgbClr val="373737"/>
          </a:solidFill>
          <a:ln w="25400">
            <a:solidFill>
              <a:schemeClr val="tx1">
                <a:alpha val="0"/>
              </a:schemeClr>
            </a:solidFill>
            <a:miter lim="800000"/>
            <a:headEnd/>
            <a:tailEnd/>
          </a:ln>
        </p:spPr>
        <p:txBody>
          <a:bodyPr lIns="0" tIns="0" rIns="0" bIns="0"/>
          <a:lstStyle/>
          <a:p>
            <a:endParaRPr lang="en-US">
              <a:solidFill>
                <a:srgbClr val="383838"/>
              </a:solidFill>
            </a:endParaRPr>
          </a:p>
        </p:txBody>
      </p:sp>
      <p:sp>
        <p:nvSpPr>
          <p:cNvPr id="13" name="AutoShape 4"/>
          <p:cNvSpPr>
            <a:spLocks/>
          </p:cNvSpPr>
          <p:nvPr userDrawn="1"/>
        </p:nvSpPr>
        <p:spPr bwMode="auto">
          <a:xfrm>
            <a:off x="0" y="6315075"/>
            <a:ext cx="1591321" cy="542925"/>
          </a:xfrm>
          <a:prstGeom prst="rightArrow">
            <a:avLst>
              <a:gd name="adj1" fmla="val 100000"/>
              <a:gd name="adj2" fmla="val 20358"/>
            </a:avLst>
          </a:prstGeom>
          <a:solidFill>
            <a:schemeClr val="bg1"/>
          </a:solidFill>
          <a:ln w="25400">
            <a:solidFill>
              <a:schemeClr val="tx1">
                <a:alpha val="0"/>
              </a:schemeClr>
            </a:solidFill>
            <a:miter lim="800000"/>
            <a:headEnd/>
            <a:tailEnd/>
          </a:ln>
        </p:spPr>
        <p:txBody>
          <a:bodyPr lIns="0" tIns="0" rIns="0" bIns="0"/>
          <a:lstStyle/>
          <a:p>
            <a:endParaRPr lang="en-US">
              <a:solidFill>
                <a:srgbClr val="383838"/>
              </a:solidFill>
            </a:endParaRPr>
          </a:p>
        </p:txBody>
      </p:sp>
      <p:sp>
        <p:nvSpPr>
          <p:cNvPr id="14" name="AutoShape 4"/>
          <p:cNvSpPr>
            <a:spLocks/>
          </p:cNvSpPr>
          <p:nvPr userDrawn="1"/>
        </p:nvSpPr>
        <p:spPr bwMode="auto">
          <a:xfrm>
            <a:off x="0" y="6315076"/>
            <a:ext cx="1523999" cy="542924"/>
          </a:xfrm>
          <a:prstGeom prst="rightArrow">
            <a:avLst>
              <a:gd name="adj1" fmla="val 100000"/>
              <a:gd name="adj2" fmla="val 20358"/>
            </a:avLst>
          </a:prstGeom>
          <a:solidFill>
            <a:srgbClr val="81AD30"/>
          </a:solidFill>
          <a:ln w="25400">
            <a:solidFill>
              <a:schemeClr val="tx1">
                <a:alpha val="0"/>
              </a:schemeClr>
            </a:solidFill>
            <a:miter lim="800000"/>
            <a:headEnd/>
            <a:tailEnd/>
          </a:ln>
        </p:spPr>
        <p:txBody>
          <a:bodyPr lIns="0" tIns="0" rIns="0" bIns="0"/>
          <a:lstStyle/>
          <a:p>
            <a:endParaRPr lang="en-US">
              <a:solidFill>
                <a:srgbClr val="383838"/>
              </a:solidFill>
            </a:endParaRPr>
          </a:p>
        </p:txBody>
      </p:sp>
      <p:sp>
        <p:nvSpPr>
          <p:cNvPr id="15" name="TextBox 14"/>
          <p:cNvSpPr txBox="1"/>
          <p:nvPr userDrawn="1"/>
        </p:nvSpPr>
        <p:spPr>
          <a:xfrm>
            <a:off x="457201" y="6476999"/>
            <a:ext cx="7848600" cy="353943"/>
          </a:xfrm>
          <a:prstGeom prst="rect">
            <a:avLst/>
          </a:prstGeom>
          <a:noFill/>
        </p:spPr>
        <p:txBody>
          <a:bodyPr wrap="square" lIns="0" tIns="0" rIns="0" bIns="0" rtlCol="0" anchor="ctr">
            <a:spAutoFit/>
          </a:bodyPr>
          <a:lstStyle/>
          <a:p>
            <a:pPr>
              <a:defRPr/>
            </a:pPr>
            <a:r>
              <a:rPr lang="en-US" sz="1100" u="sng" dirty="0" smtClean="0">
                <a:solidFill>
                  <a:srgbClr val="373737"/>
                </a:solidFill>
                <a:latin typeface="Helvetica" pitchFamily="34" charset="0"/>
                <a:cs typeface="Helvetica" pitchFamily="34" charset="0"/>
              </a:rPr>
              <a:t>www.neach.org</a:t>
            </a:r>
            <a:r>
              <a:rPr lang="en-US" sz="1200" dirty="0" smtClean="0">
                <a:solidFill>
                  <a:srgbClr val="FFFFFF"/>
                </a:solidFill>
                <a:latin typeface="Helvetica" pitchFamily="34" charset="0"/>
                <a:cs typeface="Helvetica" pitchFamily="34" charset="0"/>
              </a:rPr>
              <a:t>      </a:t>
            </a:r>
            <a:r>
              <a:rPr lang="en-US" sz="800" dirty="0" smtClean="0">
                <a:solidFill>
                  <a:srgbClr val="FFFFFF"/>
                </a:solidFill>
              </a:rPr>
              <a:t>© 2015 NEACH. All rights reserved. Proprietary and Confidential. For NEACH use only.</a:t>
            </a:r>
          </a:p>
          <a:p>
            <a:endParaRPr lang="en-US" sz="1100" dirty="0">
              <a:solidFill>
                <a:srgbClr val="FFFFFF"/>
              </a:solidFill>
              <a:latin typeface="Helvetica" pitchFamily="34" charset="0"/>
              <a:cs typeface="Helvetica" pitchFamily="34" charset="0"/>
            </a:endParaRPr>
          </a:p>
        </p:txBody>
      </p:sp>
    </p:spTree>
    <p:extLst>
      <p:ext uri="{BB962C8B-B14F-4D97-AF65-F5344CB8AC3E}">
        <p14:creationId xmlns:p14="http://schemas.microsoft.com/office/powerpoint/2010/main" val="1500085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14" name="Rectangle 2"/>
          <p:cNvSpPr>
            <a:spLocks/>
          </p:cNvSpPr>
          <p:nvPr/>
        </p:nvSpPr>
        <p:spPr bwMode="auto">
          <a:xfrm>
            <a:off x="-3699" y="3124200"/>
            <a:ext cx="9147699" cy="2600325"/>
          </a:xfrm>
          <a:prstGeom prst="rect">
            <a:avLst/>
          </a:prstGeom>
          <a:solidFill>
            <a:srgbClr val="373737"/>
          </a:solidFill>
          <a:ln w="25400">
            <a:solidFill>
              <a:schemeClr val="tx1">
                <a:alpha val="0"/>
              </a:schemeClr>
            </a:solidFill>
            <a:miter lim="800000"/>
            <a:headEnd/>
            <a:tailEnd/>
          </a:ln>
        </p:spPr>
        <p:txBody>
          <a:bodyPr lIns="0" tIns="0" rIns="0" bIns="0"/>
          <a:lstStyle/>
          <a:p>
            <a:endParaRPr lang="en-US" dirty="0"/>
          </a:p>
        </p:txBody>
      </p:sp>
      <p:sp>
        <p:nvSpPr>
          <p:cNvPr id="15" name="Title 1"/>
          <p:cNvSpPr>
            <a:spLocks noGrp="1"/>
          </p:cNvSpPr>
          <p:nvPr>
            <p:ph type="ctrTitle"/>
          </p:nvPr>
        </p:nvSpPr>
        <p:spPr>
          <a:xfrm>
            <a:off x="2510901" y="1524000"/>
            <a:ext cx="6172200" cy="1600200"/>
          </a:xfrm>
        </p:spPr>
        <p:txBody>
          <a:bodyPr bIns="0" anchor="t">
            <a:normAutofit/>
          </a:bodyPr>
          <a:lstStyle>
            <a:lvl1pPr algn="r">
              <a:defRPr sz="3600">
                <a:solidFill>
                  <a:srgbClr val="88BA3E"/>
                </a:solidFill>
                <a:latin typeface="Helvetica" pitchFamily="34" charset="0"/>
                <a:cs typeface="Helvetica" pitchFamily="34" charset="0"/>
              </a:defRPr>
            </a:lvl1pPr>
          </a:lstStyle>
          <a:p>
            <a:r>
              <a:rPr lang="en-US" smtClean="0"/>
              <a:t>Click to edit Master title style</a:t>
            </a:r>
            <a:endParaRPr lang="en-US" dirty="0"/>
          </a:p>
        </p:txBody>
      </p:sp>
      <p:sp>
        <p:nvSpPr>
          <p:cNvPr id="16" name="Subtitle 2"/>
          <p:cNvSpPr>
            <a:spLocks noGrp="1"/>
          </p:cNvSpPr>
          <p:nvPr>
            <p:ph type="subTitle" idx="1"/>
          </p:nvPr>
        </p:nvSpPr>
        <p:spPr>
          <a:xfrm>
            <a:off x="2514600" y="3113056"/>
            <a:ext cx="6172200" cy="2057400"/>
          </a:xfrm>
        </p:spPr>
        <p:txBody>
          <a:bodyPr tIns="0" rIns="0" bIns="0" anchor="t">
            <a:normAutofit/>
          </a:bodyPr>
          <a:lstStyle>
            <a:lvl1pPr marL="0" indent="0" algn="r">
              <a:buNone/>
              <a:defRPr sz="2600" b="0">
                <a:solidFill>
                  <a:schemeClr val="bg1"/>
                </a:solidFill>
                <a:latin typeface="Helvetica" pitchFamily="34" charset="0"/>
                <a:cs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AutoShape 4"/>
          <p:cNvSpPr>
            <a:spLocks/>
          </p:cNvSpPr>
          <p:nvPr/>
        </p:nvSpPr>
        <p:spPr bwMode="auto">
          <a:xfrm>
            <a:off x="-3699" y="3132256"/>
            <a:ext cx="1963075" cy="2611321"/>
          </a:xfrm>
          <a:prstGeom prst="rightArrow">
            <a:avLst>
              <a:gd name="adj1" fmla="val 100000"/>
              <a:gd name="adj2" fmla="val 39264"/>
            </a:avLst>
          </a:prstGeom>
          <a:solidFill>
            <a:schemeClr val="bg1"/>
          </a:solidFill>
          <a:ln w="25400">
            <a:solidFill>
              <a:schemeClr val="tx1">
                <a:alpha val="0"/>
              </a:schemeClr>
            </a:solidFill>
            <a:miter lim="800000"/>
            <a:headEnd/>
            <a:tailEnd/>
          </a:ln>
        </p:spPr>
        <p:txBody>
          <a:bodyPr lIns="0" tIns="0" rIns="0" bIns="0"/>
          <a:lstStyle/>
          <a:p>
            <a:endParaRPr lang="en-US"/>
          </a:p>
        </p:txBody>
      </p:sp>
      <p:sp>
        <p:nvSpPr>
          <p:cNvPr id="19" name="AutoShape 4"/>
          <p:cNvSpPr>
            <a:spLocks/>
          </p:cNvSpPr>
          <p:nvPr/>
        </p:nvSpPr>
        <p:spPr bwMode="auto">
          <a:xfrm>
            <a:off x="-3699" y="3122731"/>
            <a:ext cx="1766767" cy="2611321"/>
          </a:xfrm>
          <a:prstGeom prst="rightArrow">
            <a:avLst>
              <a:gd name="adj1" fmla="val 100000"/>
              <a:gd name="adj2" fmla="val 43936"/>
            </a:avLst>
          </a:prstGeom>
          <a:solidFill>
            <a:srgbClr val="81AD30"/>
          </a:solidFill>
          <a:ln w="25400">
            <a:solidFill>
              <a:schemeClr val="tx1">
                <a:alpha val="0"/>
              </a:schemeClr>
            </a:solidFill>
            <a:miter lim="800000"/>
            <a:headEnd/>
            <a:tailEnd/>
          </a:ln>
        </p:spPr>
        <p:txBody>
          <a:bodyPr lIns="0" tIns="0" rIns="0" bIns="0"/>
          <a:lstStyle/>
          <a:p>
            <a:endParaRPr lang="en-US"/>
          </a:p>
        </p:txBody>
      </p:sp>
      <p:sp>
        <p:nvSpPr>
          <p:cNvPr id="7" name="Rectangle 2"/>
          <p:cNvSpPr>
            <a:spLocks/>
          </p:cNvSpPr>
          <p:nvPr userDrawn="1"/>
        </p:nvSpPr>
        <p:spPr bwMode="auto">
          <a:xfrm>
            <a:off x="-3699" y="3124200"/>
            <a:ext cx="9147699" cy="2600325"/>
          </a:xfrm>
          <a:prstGeom prst="rect">
            <a:avLst/>
          </a:prstGeom>
          <a:solidFill>
            <a:srgbClr val="373737"/>
          </a:solidFill>
          <a:ln w="25400">
            <a:solidFill>
              <a:schemeClr val="tx1">
                <a:alpha val="0"/>
              </a:schemeClr>
            </a:solidFill>
            <a:miter lim="800000"/>
            <a:headEnd/>
            <a:tailEnd/>
          </a:ln>
        </p:spPr>
        <p:txBody>
          <a:bodyPr lIns="0" tIns="0" rIns="0" bIns="0"/>
          <a:lstStyle/>
          <a:p>
            <a:endParaRPr lang="en-US" dirty="0">
              <a:solidFill>
                <a:srgbClr val="383838"/>
              </a:solidFill>
            </a:endParaRPr>
          </a:p>
        </p:txBody>
      </p:sp>
      <p:sp>
        <p:nvSpPr>
          <p:cNvPr id="8" name="AutoShape 4"/>
          <p:cNvSpPr>
            <a:spLocks/>
          </p:cNvSpPr>
          <p:nvPr userDrawn="1"/>
        </p:nvSpPr>
        <p:spPr bwMode="auto">
          <a:xfrm>
            <a:off x="-3699" y="3132256"/>
            <a:ext cx="1963075" cy="2611321"/>
          </a:xfrm>
          <a:prstGeom prst="rightArrow">
            <a:avLst>
              <a:gd name="adj1" fmla="val 100000"/>
              <a:gd name="adj2" fmla="val 39264"/>
            </a:avLst>
          </a:prstGeom>
          <a:solidFill>
            <a:schemeClr val="bg1"/>
          </a:solidFill>
          <a:ln w="25400">
            <a:solidFill>
              <a:schemeClr val="tx1">
                <a:alpha val="0"/>
              </a:schemeClr>
            </a:solidFill>
            <a:miter lim="800000"/>
            <a:headEnd/>
            <a:tailEnd/>
          </a:ln>
        </p:spPr>
        <p:txBody>
          <a:bodyPr lIns="0" tIns="0" rIns="0" bIns="0"/>
          <a:lstStyle/>
          <a:p>
            <a:endParaRPr lang="en-US">
              <a:solidFill>
                <a:srgbClr val="383838"/>
              </a:solidFill>
            </a:endParaRPr>
          </a:p>
        </p:txBody>
      </p:sp>
      <p:sp>
        <p:nvSpPr>
          <p:cNvPr id="9" name="AutoShape 4"/>
          <p:cNvSpPr>
            <a:spLocks/>
          </p:cNvSpPr>
          <p:nvPr userDrawn="1"/>
        </p:nvSpPr>
        <p:spPr bwMode="auto">
          <a:xfrm>
            <a:off x="-3699" y="3122731"/>
            <a:ext cx="1766767" cy="2611321"/>
          </a:xfrm>
          <a:prstGeom prst="rightArrow">
            <a:avLst>
              <a:gd name="adj1" fmla="val 100000"/>
              <a:gd name="adj2" fmla="val 43936"/>
            </a:avLst>
          </a:prstGeom>
          <a:solidFill>
            <a:srgbClr val="81AD30"/>
          </a:solidFill>
          <a:ln w="25400">
            <a:solidFill>
              <a:schemeClr val="tx1">
                <a:alpha val="0"/>
              </a:schemeClr>
            </a:solidFill>
            <a:miter lim="800000"/>
            <a:headEnd/>
            <a:tailEnd/>
          </a:ln>
        </p:spPr>
        <p:txBody>
          <a:bodyPr lIns="0" tIns="0" rIns="0" bIns="0"/>
          <a:lstStyle/>
          <a:p>
            <a:endParaRPr lang="en-US">
              <a:solidFill>
                <a:srgbClr val="383838"/>
              </a:solidFill>
            </a:endParaRPr>
          </a:p>
        </p:txBody>
      </p:sp>
    </p:spTree>
    <p:extLst>
      <p:ext uri="{BB962C8B-B14F-4D97-AF65-F5344CB8AC3E}">
        <p14:creationId xmlns:p14="http://schemas.microsoft.com/office/powerpoint/2010/main" val="3668542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sp>
        <p:nvSpPr>
          <p:cNvPr id="7" name="Rectangle 2"/>
          <p:cNvSpPr>
            <a:spLocks/>
          </p:cNvSpPr>
          <p:nvPr/>
        </p:nvSpPr>
        <p:spPr bwMode="auto">
          <a:xfrm>
            <a:off x="-3699" y="3581400"/>
            <a:ext cx="9144000" cy="2143125"/>
          </a:xfrm>
          <a:prstGeom prst="rect">
            <a:avLst/>
          </a:prstGeom>
          <a:solidFill>
            <a:srgbClr val="373737"/>
          </a:solidFill>
          <a:ln w="25400">
            <a:solidFill>
              <a:schemeClr val="tx1">
                <a:alpha val="0"/>
              </a:schemeClr>
            </a:solidFill>
            <a:miter lim="800000"/>
            <a:headEnd/>
            <a:tailEnd/>
          </a:ln>
        </p:spPr>
        <p:txBody>
          <a:bodyPr lIns="0" tIns="0" rIns="0" bIns="0"/>
          <a:lstStyle/>
          <a:p>
            <a:endParaRPr lang="en-US" dirty="0"/>
          </a:p>
        </p:txBody>
      </p:sp>
      <p:sp>
        <p:nvSpPr>
          <p:cNvPr id="8" name="Title 1"/>
          <p:cNvSpPr>
            <a:spLocks noGrp="1"/>
          </p:cNvSpPr>
          <p:nvPr>
            <p:ph type="ctrTitle"/>
          </p:nvPr>
        </p:nvSpPr>
        <p:spPr>
          <a:xfrm>
            <a:off x="2510901" y="1914526"/>
            <a:ext cx="6172200" cy="1600200"/>
          </a:xfrm>
        </p:spPr>
        <p:txBody>
          <a:bodyPr bIns="0" anchor="t">
            <a:normAutofit/>
          </a:bodyPr>
          <a:lstStyle>
            <a:lvl1pPr algn="r">
              <a:defRPr sz="3600">
                <a:solidFill>
                  <a:srgbClr val="88BA3E"/>
                </a:solidFill>
                <a:latin typeface="Helvetica" pitchFamily="34" charset="0"/>
                <a:cs typeface="Helvetica" pitchFamily="34" charset="0"/>
              </a:defRPr>
            </a:lvl1pPr>
          </a:lstStyle>
          <a:p>
            <a:r>
              <a:rPr lang="en-US" smtClean="0"/>
              <a:t>Click to edit Master title style</a:t>
            </a:r>
            <a:endParaRPr lang="en-US" dirty="0"/>
          </a:p>
        </p:txBody>
      </p:sp>
      <p:sp>
        <p:nvSpPr>
          <p:cNvPr id="9" name="Subtitle 2"/>
          <p:cNvSpPr>
            <a:spLocks noGrp="1"/>
          </p:cNvSpPr>
          <p:nvPr>
            <p:ph type="subTitle" idx="1"/>
          </p:nvPr>
        </p:nvSpPr>
        <p:spPr>
          <a:xfrm>
            <a:off x="2514600" y="3503582"/>
            <a:ext cx="6172200" cy="2057400"/>
          </a:xfrm>
        </p:spPr>
        <p:txBody>
          <a:bodyPr tIns="0" rIns="0" bIns="0" anchor="t">
            <a:normAutofit/>
          </a:bodyPr>
          <a:lstStyle>
            <a:lvl1pPr marL="0" indent="0" algn="r">
              <a:buNone/>
              <a:defRPr sz="2600" b="0">
                <a:solidFill>
                  <a:schemeClr val="bg1"/>
                </a:solidFill>
                <a:latin typeface="Helvetica" pitchFamily="34" charset="0"/>
                <a:cs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AutoShape 4"/>
          <p:cNvSpPr>
            <a:spLocks/>
          </p:cNvSpPr>
          <p:nvPr/>
        </p:nvSpPr>
        <p:spPr bwMode="auto">
          <a:xfrm>
            <a:off x="-3699" y="1219200"/>
            <a:ext cx="2286000" cy="4524377"/>
          </a:xfrm>
          <a:prstGeom prst="rightArrow">
            <a:avLst>
              <a:gd name="adj1" fmla="val 100000"/>
              <a:gd name="adj2" fmla="val 39264"/>
            </a:avLst>
          </a:prstGeom>
          <a:solidFill>
            <a:schemeClr val="bg1"/>
          </a:solidFill>
          <a:ln w="25400">
            <a:solidFill>
              <a:schemeClr val="tx1">
                <a:alpha val="0"/>
              </a:schemeClr>
            </a:solidFill>
            <a:miter lim="800000"/>
            <a:headEnd/>
            <a:tailEnd/>
          </a:ln>
        </p:spPr>
        <p:txBody>
          <a:bodyPr lIns="0" tIns="0" rIns="0" bIns="0"/>
          <a:lstStyle/>
          <a:p>
            <a:endParaRPr lang="en-US"/>
          </a:p>
        </p:txBody>
      </p:sp>
      <p:sp>
        <p:nvSpPr>
          <p:cNvPr id="12" name="AutoShape 4"/>
          <p:cNvSpPr>
            <a:spLocks/>
          </p:cNvSpPr>
          <p:nvPr/>
        </p:nvSpPr>
        <p:spPr bwMode="auto">
          <a:xfrm>
            <a:off x="-3699" y="1209675"/>
            <a:ext cx="2057400" cy="4524377"/>
          </a:xfrm>
          <a:prstGeom prst="rightArrow">
            <a:avLst>
              <a:gd name="adj1" fmla="val 100000"/>
              <a:gd name="adj2" fmla="val 43936"/>
            </a:avLst>
          </a:prstGeom>
          <a:solidFill>
            <a:srgbClr val="81AD30"/>
          </a:solidFill>
          <a:ln w="25400">
            <a:solidFill>
              <a:schemeClr val="tx1">
                <a:alpha val="0"/>
              </a:schemeClr>
            </a:solidFill>
            <a:miter lim="800000"/>
            <a:headEnd/>
            <a:tailEnd/>
          </a:ln>
        </p:spPr>
        <p:txBody>
          <a:bodyPr lIns="0" tIns="0" rIns="0" bIns="0"/>
          <a:lstStyle/>
          <a:p>
            <a:endParaRPr lang="en-US"/>
          </a:p>
        </p:txBody>
      </p:sp>
      <p:sp>
        <p:nvSpPr>
          <p:cNvPr id="10" name="Rectangle 2"/>
          <p:cNvSpPr>
            <a:spLocks/>
          </p:cNvSpPr>
          <p:nvPr userDrawn="1"/>
        </p:nvSpPr>
        <p:spPr bwMode="auto">
          <a:xfrm>
            <a:off x="-3699" y="3581400"/>
            <a:ext cx="9144000" cy="2143125"/>
          </a:xfrm>
          <a:prstGeom prst="rect">
            <a:avLst/>
          </a:prstGeom>
          <a:solidFill>
            <a:srgbClr val="373737"/>
          </a:solidFill>
          <a:ln w="25400">
            <a:solidFill>
              <a:schemeClr val="tx1">
                <a:alpha val="0"/>
              </a:schemeClr>
            </a:solidFill>
            <a:miter lim="800000"/>
            <a:headEnd/>
            <a:tailEnd/>
          </a:ln>
        </p:spPr>
        <p:txBody>
          <a:bodyPr lIns="0" tIns="0" rIns="0" bIns="0"/>
          <a:lstStyle/>
          <a:p>
            <a:endParaRPr lang="en-US" dirty="0">
              <a:solidFill>
                <a:srgbClr val="383838"/>
              </a:solidFill>
            </a:endParaRPr>
          </a:p>
        </p:txBody>
      </p:sp>
      <p:sp>
        <p:nvSpPr>
          <p:cNvPr id="13" name="AutoShape 4"/>
          <p:cNvSpPr>
            <a:spLocks/>
          </p:cNvSpPr>
          <p:nvPr userDrawn="1"/>
        </p:nvSpPr>
        <p:spPr bwMode="auto">
          <a:xfrm>
            <a:off x="-3699" y="1219200"/>
            <a:ext cx="2286000" cy="4524377"/>
          </a:xfrm>
          <a:prstGeom prst="rightArrow">
            <a:avLst>
              <a:gd name="adj1" fmla="val 100000"/>
              <a:gd name="adj2" fmla="val 39264"/>
            </a:avLst>
          </a:prstGeom>
          <a:solidFill>
            <a:schemeClr val="bg1"/>
          </a:solidFill>
          <a:ln w="25400">
            <a:solidFill>
              <a:schemeClr val="tx1">
                <a:alpha val="0"/>
              </a:schemeClr>
            </a:solidFill>
            <a:miter lim="800000"/>
            <a:headEnd/>
            <a:tailEnd/>
          </a:ln>
        </p:spPr>
        <p:txBody>
          <a:bodyPr lIns="0" tIns="0" rIns="0" bIns="0"/>
          <a:lstStyle/>
          <a:p>
            <a:endParaRPr lang="en-US">
              <a:solidFill>
                <a:srgbClr val="383838"/>
              </a:solidFill>
            </a:endParaRPr>
          </a:p>
        </p:txBody>
      </p:sp>
      <p:sp>
        <p:nvSpPr>
          <p:cNvPr id="14" name="AutoShape 4"/>
          <p:cNvSpPr>
            <a:spLocks/>
          </p:cNvSpPr>
          <p:nvPr userDrawn="1"/>
        </p:nvSpPr>
        <p:spPr bwMode="auto">
          <a:xfrm>
            <a:off x="-3699" y="1209675"/>
            <a:ext cx="2057400" cy="4524377"/>
          </a:xfrm>
          <a:prstGeom prst="rightArrow">
            <a:avLst>
              <a:gd name="adj1" fmla="val 100000"/>
              <a:gd name="adj2" fmla="val 43936"/>
            </a:avLst>
          </a:prstGeom>
          <a:solidFill>
            <a:srgbClr val="81AD30"/>
          </a:solidFill>
          <a:ln w="25400">
            <a:solidFill>
              <a:schemeClr val="tx1">
                <a:alpha val="0"/>
              </a:schemeClr>
            </a:solidFill>
            <a:miter lim="800000"/>
            <a:headEnd/>
            <a:tailEnd/>
          </a:ln>
        </p:spPr>
        <p:txBody>
          <a:bodyPr lIns="0" tIns="0" rIns="0" bIns="0"/>
          <a:lstStyle/>
          <a:p>
            <a:endParaRPr lang="en-US">
              <a:solidFill>
                <a:srgbClr val="383838"/>
              </a:solidFill>
            </a:endParaRPr>
          </a:p>
        </p:txBody>
      </p:sp>
    </p:spTree>
    <p:extLst>
      <p:ext uri="{BB962C8B-B14F-4D97-AF65-F5344CB8AC3E}">
        <p14:creationId xmlns:p14="http://schemas.microsoft.com/office/powerpoint/2010/main" val="2953898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sp>
        <p:nvSpPr>
          <p:cNvPr id="7" name="Rectangle 2"/>
          <p:cNvSpPr>
            <a:spLocks/>
          </p:cNvSpPr>
          <p:nvPr/>
        </p:nvSpPr>
        <p:spPr bwMode="auto">
          <a:xfrm>
            <a:off x="-3699" y="1219201"/>
            <a:ext cx="9144000" cy="2262188"/>
          </a:xfrm>
          <a:prstGeom prst="rect">
            <a:avLst/>
          </a:prstGeom>
          <a:solidFill>
            <a:srgbClr val="373737"/>
          </a:solidFill>
          <a:ln w="25400">
            <a:solidFill>
              <a:schemeClr val="tx1">
                <a:alpha val="0"/>
              </a:schemeClr>
            </a:solidFill>
            <a:miter lim="800000"/>
            <a:headEnd/>
            <a:tailEnd/>
          </a:ln>
        </p:spPr>
        <p:txBody>
          <a:bodyPr lIns="0" tIns="0" rIns="0" bIns="0"/>
          <a:lstStyle/>
          <a:p>
            <a:endParaRPr lang="en-US" dirty="0"/>
          </a:p>
        </p:txBody>
      </p:sp>
      <p:sp>
        <p:nvSpPr>
          <p:cNvPr id="8" name="Title 1"/>
          <p:cNvSpPr>
            <a:spLocks noGrp="1"/>
          </p:cNvSpPr>
          <p:nvPr>
            <p:ph type="ctrTitle"/>
          </p:nvPr>
        </p:nvSpPr>
        <p:spPr>
          <a:xfrm>
            <a:off x="2510901" y="1914526"/>
            <a:ext cx="6172200" cy="1600200"/>
          </a:xfrm>
        </p:spPr>
        <p:txBody>
          <a:bodyPr bIns="0" anchor="t">
            <a:normAutofit/>
          </a:bodyPr>
          <a:lstStyle>
            <a:lvl1pPr algn="r">
              <a:defRPr sz="3600">
                <a:solidFill>
                  <a:schemeClr val="bg1"/>
                </a:solidFill>
                <a:latin typeface="Helvetica" pitchFamily="34" charset="0"/>
                <a:cs typeface="Helvetica" pitchFamily="34" charset="0"/>
              </a:defRPr>
            </a:lvl1pPr>
          </a:lstStyle>
          <a:p>
            <a:r>
              <a:rPr lang="en-US" smtClean="0"/>
              <a:t>Click to edit Master title style</a:t>
            </a:r>
            <a:endParaRPr lang="en-US" dirty="0"/>
          </a:p>
        </p:txBody>
      </p:sp>
      <p:sp>
        <p:nvSpPr>
          <p:cNvPr id="9" name="Subtitle 2"/>
          <p:cNvSpPr>
            <a:spLocks noGrp="1"/>
          </p:cNvSpPr>
          <p:nvPr>
            <p:ph type="subTitle" idx="1"/>
          </p:nvPr>
        </p:nvSpPr>
        <p:spPr>
          <a:xfrm>
            <a:off x="2514600" y="3514916"/>
            <a:ext cx="6172200" cy="2057400"/>
          </a:xfrm>
        </p:spPr>
        <p:txBody>
          <a:bodyPr tIns="0" rIns="0" bIns="0" anchor="t">
            <a:normAutofit/>
          </a:bodyPr>
          <a:lstStyle>
            <a:lvl1pPr marL="0" indent="0" algn="r">
              <a:buNone/>
              <a:defRPr sz="2600" b="0">
                <a:solidFill>
                  <a:schemeClr val="tx2"/>
                </a:solidFill>
                <a:latin typeface="Helvetica" pitchFamily="34" charset="0"/>
                <a:cs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AutoShape 4"/>
          <p:cNvSpPr>
            <a:spLocks/>
          </p:cNvSpPr>
          <p:nvPr/>
        </p:nvSpPr>
        <p:spPr bwMode="auto">
          <a:xfrm>
            <a:off x="-3699" y="1219200"/>
            <a:ext cx="2286000" cy="4524377"/>
          </a:xfrm>
          <a:prstGeom prst="rightArrow">
            <a:avLst>
              <a:gd name="adj1" fmla="val 100000"/>
              <a:gd name="adj2" fmla="val 39264"/>
            </a:avLst>
          </a:prstGeom>
          <a:solidFill>
            <a:schemeClr val="bg1"/>
          </a:solidFill>
          <a:ln w="25400">
            <a:solidFill>
              <a:schemeClr val="tx1">
                <a:alpha val="0"/>
              </a:schemeClr>
            </a:solidFill>
            <a:miter lim="800000"/>
            <a:headEnd/>
            <a:tailEnd/>
          </a:ln>
        </p:spPr>
        <p:txBody>
          <a:bodyPr lIns="0" tIns="0" rIns="0" bIns="0"/>
          <a:lstStyle/>
          <a:p>
            <a:endParaRPr lang="en-US"/>
          </a:p>
        </p:txBody>
      </p:sp>
      <p:sp>
        <p:nvSpPr>
          <p:cNvPr id="12" name="AutoShape 4"/>
          <p:cNvSpPr>
            <a:spLocks/>
          </p:cNvSpPr>
          <p:nvPr/>
        </p:nvSpPr>
        <p:spPr bwMode="auto">
          <a:xfrm>
            <a:off x="-3699" y="1209675"/>
            <a:ext cx="2057400" cy="4524377"/>
          </a:xfrm>
          <a:prstGeom prst="rightArrow">
            <a:avLst>
              <a:gd name="adj1" fmla="val 100000"/>
              <a:gd name="adj2" fmla="val 43936"/>
            </a:avLst>
          </a:prstGeom>
          <a:solidFill>
            <a:srgbClr val="81AD30"/>
          </a:solidFill>
          <a:ln w="25400">
            <a:solidFill>
              <a:schemeClr val="tx1">
                <a:alpha val="0"/>
              </a:schemeClr>
            </a:solidFill>
            <a:miter lim="800000"/>
            <a:headEnd/>
            <a:tailEnd/>
          </a:ln>
        </p:spPr>
        <p:txBody>
          <a:bodyPr lIns="0" tIns="0" rIns="0" bIns="0"/>
          <a:lstStyle/>
          <a:p>
            <a:endParaRPr lang="en-US"/>
          </a:p>
        </p:txBody>
      </p:sp>
      <p:sp>
        <p:nvSpPr>
          <p:cNvPr id="10" name="Rectangle 2"/>
          <p:cNvSpPr>
            <a:spLocks/>
          </p:cNvSpPr>
          <p:nvPr userDrawn="1"/>
        </p:nvSpPr>
        <p:spPr bwMode="auto">
          <a:xfrm>
            <a:off x="-3699" y="1219201"/>
            <a:ext cx="9144000" cy="2262188"/>
          </a:xfrm>
          <a:prstGeom prst="rect">
            <a:avLst/>
          </a:prstGeom>
          <a:solidFill>
            <a:srgbClr val="373737"/>
          </a:solidFill>
          <a:ln w="25400">
            <a:solidFill>
              <a:schemeClr val="tx1">
                <a:alpha val="0"/>
              </a:schemeClr>
            </a:solidFill>
            <a:miter lim="800000"/>
            <a:headEnd/>
            <a:tailEnd/>
          </a:ln>
        </p:spPr>
        <p:txBody>
          <a:bodyPr lIns="0" tIns="0" rIns="0" bIns="0"/>
          <a:lstStyle/>
          <a:p>
            <a:endParaRPr lang="en-US" dirty="0">
              <a:solidFill>
                <a:srgbClr val="383838"/>
              </a:solidFill>
            </a:endParaRPr>
          </a:p>
        </p:txBody>
      </p:sp>
      <p:sp>
        <p:nvSpPr>
          <p:cNvPr id="13" name="AutoShape 4"/>
          <p:cNvSpPr>
            <a:spLocks/>
          </p:cNvSpPr>
          <p:nvPr userDrawn="1"/>
        </p:nvSpPr>
        <p:spPr bwMode="auto">
          <a:xfrm>
            <a:off x="-3699" y="1219200"/>
            <a:ext cx="2286000" cy="4524377"/>
          </a:xfrm>
          <a:prstGeom prst="rightArrow">
            <a:avLst>
              <a:gd name="adj1" fmla="val 100000"/>
              <a:gd name="adj2" fmla="val 39264"/>
            </a:avLst>
          </a:prstGeom>
          <a:solidFill>
            <a:schemeClr val="bg1"/>
          </a:solidFill>
          <a:ln w="25400">
            <a:solidFill>
              <a:schemeClr val="tx1">
                <a:alpha val="0"/>
              </a:schemeClr>
            </a:solidFill>
            <a:miter lim="800000"/>
            <a:headEnd/>
            <a:tailEnd/>
          </a:ln>
        </p:spPr>
        <p:txBody>
          <a:bodyPr lIns="0" tIns="0" rIns="0" bIns="0"/>
          <a:lstStyle/>
          <a:p>
            <a:endParaRPr lang="en-US">
              <a:solidFill>
                <a:srgbClr val="383838"/>
              </a:solidFill>
            </a:endParaRPr>
          </a:p>
        </p:txBody>
      </p:sp>
      <p:sp>
        <p:nvSpPr>
          <p:cNvPr id="14" name="AutoShape 4"/>
          <p:cNvSpPr>
            <a:spLocks/>
          </p:cNvSpPr>
          <p:nvPr userDrawn="1"/>
        </p:nvSpPr>
        <p:spPr bwMode="auto">
          <a:xfrm>
            <a:off x="-3699" y="1209675"/>
            <a:ext cx="2057400" cy="4524377"/>
          </a:xfrm>
          <a:prstGeom prst="rightArrow">
            <a:avLst>
              <a:gd name="adj1" fmla="val 100000"/>
              <a:gd name="adj2" fmla="val 43936"/>
            </a:avLst>
          </a:prstGeom>
          <a:solidFill>
            <a:srgbClr val="81AD30"/>
          </a:solidFill>
          <a:ln w="25400">
            <a:solidFill>
              <a:schemeClr val="tx1">
                <a:alpha val="0"/>
              </a:schemeClr>
            </a:solidFill>
            <a:miter lim="800000"/>
            <a:headEnd/>
            <a:tailEnd/>
          </a:ln>
        </p:spPr>
        <p:txBody>
          <a:bodyPr lIns="0" tIns="0" rIns="0" bIns="0"/>
          <a:lstStyle/>
          <a:p>
            <a:endParaRPr lang="en-US">
              <a:solidFill>
                <a:srgbClr val="383838"/>
              </a:solidFill>
            </a:endParaRPr>
          </a:p>
        </p:txBody>
      </p:sp>
    </p:spTree>
    <p:extLst>
      <p:ext uri="{BB962C8B-B14F-4D97-AF65-F5344CB8AC3E}">
        <p14:creationId xmlns:p14="http://schemas.microsoft.com/office/powerpoint/2010/main" val="797350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AutoShape 4"/>
          <p:cNvSpPr>
            <a:spLocks/>
          </p:cNvSpPr>
          <p:nvPr userDrawn="1"/>
        </p:nvSpPr>
        <p:spPr bwMode="auto">
          <a:xfrm>
            <a:off x="0" y="6315075"/>
            <a:ext cx="1591321" cy="542925"/>
          </a:xfrm>
          <a:prstGeom prst="rightArrow">
            <a:avLst>
              <a:gd name="adj1" fmla="val 100000"/>
              <a:gd name="adj2" fmla="val 20358"/>
            </a:avLst>
          </a:prstGeom>
          <a:solidFill>
            <a:schemeClr val="bg1"/>
          </a:solidFill>
          <a:ln w="25400">
            <a:solidFill>
              <a:schemeClr val="tx1">
                <a:alpha val="0"/>
              </a:schemeClr>
            </a:solidFill>
            <a:miter lim="800000"/>
            <a:headEnd/>
            <a:tailEnd/>
          </a:ln>
        </p:spPr>
        <p:txBody>
          <a:bodyPr lIns="0" tIns="0" rIns="0" bIns="0"/>
          <a:lstStyle/>
          <a:p>
            <a:endParaRPr lang="en-US">
              <a:solidFill>
                <a:srgbClr val="383838"/>
              </a:solidFill>
            </a:endParaRPr>
          </a:p>
        </p:txBody>
      </p:sp>
    </p:spTree>
    <p:extLst>
      <p:ext uri="{BB962C8B-B14F-4D97-AF65-F5344CB8AC3E}">
        <p14:creationId xmlns:p14="http://schemas.microsoft.com/office/powerpoint/2010/main" val="27421416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Tree>
    <p:extLst>
      <p:ext uri="{BB962C8B-B14F-4D97-AF65-F5344CB8AC3E}">
        <p14:creationId xmlns:p14="http://schemas.microsoft.com/office/powerpoint/2010/main" val="696823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4" name="Rectangle 2"/>
          <p:cNvSpPr>
            <a:spLocks/>
          </p:cNvSpPr>
          <p:nvPr/>
        </p:nvSpPr>
        <p:spPr bwMode="auto">
          <a:xfrm>
            <a:off x="0" y="6315075"/>
            <a:ext cx="9144000" cy="542925"/>
          </a:xfrm>
          <a:prstGeom prst="rect">
            <a:avLst/>
          </a:prstGeom>
          <a:solidFill>
            <a:srgbClr val="373737"/>
          </a:solidFill>
          <a:ln w="25400">
            <a:solidFill>
              <a:schemeClr val="tx1">
                <a:alpha val="0"/>
              </a:schemeClr>
            </a:solidFill>
            <a:miter lim="800000"/>
            <a:headEnd/>
            <a:tailEnd/>
          </a:ln>
        </p:spPr>
        <p:txBody>
          <a:bodyPr lIns="0" tIns="0" rIns="0" bIns="0"/>
          <a:lstStyle/>
          <a:p>
            <a:endParaRPr lang="en-US"/>
          </a:p>
        </p:txBody>
      </p:sp>
      <p:sp>
        <p:nvSpPr>
          <p:cNvPr id="6" name="AutoShape 4"/>
          <p:cNvSpPr>
            <a:spLocks/>
          </p:cNvSpPr>
          <p:nvPr/>
        </p:nvSpPr>
        <p:spPr bwMode="auto">
          <a:xfrm>
            <a:off x="0" y="6315076"/>
            <a:ext cx="1523999" cy="542924"/>
          </a:xfrm>
          <a:prstGeom prst="rightArrow">
            <a:avLst>
              <a:gd name="adj1" fmla="val 100000"/>
              <a:gd name="adj2" fmla="val 20358"/>
            </a:avLst>
          </a:prstGeom>
          <a:solidFill>
            <a:srgbClr val="81AD30"/>
          </a:solidFill>
          <a:ln w="25400">
            <a:solidFill>
              <a:schemeClr val="tx1">
                <a:alpha val="0"/>
              </a:schemeClr>
            </a:solidFill>
            <a:miter lim="800000"/>
            <a:headEnd/>
            <a:tailEnd/>
          </a:ln>
        </p:spPr>
        <p:txBody>
          <a:bodyPr lIns="0" tIns="0" rIns="0" bIns="0"/>
          <a:lstStyle/>
          <a:p>
            <a:endParaRPr lang="en-US"/>
          </a:p>
        </p:txBody>
      </p:sp>
      <p:sp>
        <p:nvSpPr>
          <p:cNvPr id="5" name="TextBox 4"/>
          <p:cNvSpPr txBox="1"/>
          <p:nvPr/>
        </p:nvSpPr>
        <p:spPr>
          <a:xfrm>
            <a:off x="457201" y="6476999"/>
            <a:ext cx="7848600" cy="353943"/>
          </a:xfrm>
          <a:prstGeom prst="rect">
            <a:avLst/>
          </a:prstGeom>
          <a:noFill/>
        </p:spPr>
        <p:txBody>
          <a:bodyPr wrap="square" lIns="0" tIns="0" rIns="0" bIns="0" rtlCol="0" anchor="ctr">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u="sng" dirty="0" smtClean="0">
                <a:solidFill>
                  <a:srgbClr val="373737"/>
                </a:solidFill>
                <a:latin typeface="Helvetica" pitchFamily="34" charset="0"/>
                <a:cs typeface="Helvetica" pitchFamily="34" charset="0"/>
              </a:rPr>
              <a:t>www.neach.org</a:t>
            </a:r>
            <a:r>
              <a:rPr lang="en-US" sz="1200" b="0" u="none" baseline="0" dirty="0" smtClean="0">
                <a:solidFill>
                  <a:srgbClr val="FFFFFF"/>
                </a:solidFill>
                <a:latin typeface="Helvetica" pitchFamily="34" charset="0"/>
                <a:cs typeface="Helvetica" pitchFamily="34" charset="0"/>
              </a:rPr>
              <a:t>      </a:t>
            </a:r>
            <a:r>
              <a:rPr lang="en-US" sz="800" smtClean="0">
                <a:solidFill>
                  <a:srgbClr val="FFFFFF"/>
                </a:solidFill>
              </a:rPr>
              <a:t>© 2016 </a:t>
            </a:r>
            <a:r>
              <a:rPr lang="en-US" sz="800" dirty="0" smtClean="0">
                <a:solidFill>
                  <a:srgbClr val="FFFFFF"/>
                </a:solidFill>
              </a:rPr>
              <a:t>NEACH. All rights reserved. Proprietary and Confidential. For NEACH use only.</a:t>
            </a:r>
          </a:p>
          <a:p>
            <a:pPr algn="l"/>
            <a:endParaRPr lang="en-US" sz="1100" dirty="0">
              <a:solidFill>
                <a:srgbClr val="FFFFFF"/>
              </a:solidFill>
              <a:latin typeface="Helvetica" pitchFamily="34" charset="0"/>
              <a:cs typeface="Helvetica" pitchFamily="34" charset="0"/>
            </a:endParaRPr>
          </a:p>
        </p:txBody>
      </p:sp>
      <p:pic>
        <p:nvPicPr>
          <p:cNvPr id="7" name="Picture 3" descr="C:\Users\casali\AppData\Local\Microsoft\Windows\Temporary Internet Files\Content.IE5\XHKN9EIC\MC900441930[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09800"/>
            <a:ext cx="2802285" cy="270332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a:spLocks noGrp="1" noChangeArrowheads="1"/>
          </p:cNvSpPr>
          <p:nvPr>
            <p:ph type="title"/>
          </p:nvPr>
        </p:nvSpPr>
        <p:spPr>
          <a:xfrm>
            <a:off x="457200" y="685800"/>
            <a:ext cx="8229600" cy="838200"/>
          </a:xfrm>
        </p:spPr>
        <p:txBody>
          <a:bodyPr/>
          <a:lstStyle/>
          <a:p>
            <a:r>
              <a:rPr lang="en-US" smtClean="0"/>
              <a:t>Click to edit Master title style</a:t>
            </a:r>
            <a:endParaRPr lang="en-US" dirty="0"/>
          </a:p>
        </p:txBody>
      </p:sp>
      <p:sp>
        <p:nvSpPr>
          <p:cNvPr id="9" name="Rectangle 3"/>
          <p:cNvSpPr>
            <a:spLocks noGrp="1" noChangeArrowheads="1"/>
          </p:cNvSpPr>
          <p:nvPr>
            <p:ph idx="1" hasCustomPrompt="1"/>
          </p:nvPr>
        </p:nvSpPr>
        <p:spPr>
          <a:xfrm>
            <a:off x="3810000" y="2886868"/>
            <a:ext cx="4800600" cy="2904332"/>
          </a:xfrm>
        </p:spPr>
        <p:txBody>
          <a:bodyPr>
            <a:normAutofit/>
          </a:bodyPr>
          <a:lstStyle>
            <a:lvl1pPr>
              <a:defRPr/>
            </a:lvl1pPr>
          </a:lstStyle>
          <a:p>
            <a:r>
              <a:rPr lang="en-US" dirty="0" smtClean="0"/>
              <a:t>Name</a:t>
            </a:r>
          </a:p>
          <a:p>
            <a:r>
              <a:rPr lang="en-US" dirty="0" smtClean="0"/>
              <a:t>Email: </a:t>
            </a:r>
          </a:p>
          <a:p>
            <a:r>
              <a:rPr lang="en-US" dirty="0" smtClean="0"/>
              <a:t>Phone: 781-321-1011</a:t>
            </a:r>
          </a:p>
        </p:txBody>
      </p:sp>
      <p:sp>
        <p:nvSpPr>
          <p:cNvPr id="10" name="Rectangle 2"/>
          <p:cNvSpPr>
            <a:spLocks/>
          </p:cNvSpPr>
          <p:nvPr userDrawn="1"/>
        </p:nvSpPr>
        <p:spPr bwMode="auto">
          <a:xfrm>
            <a:off x="0" y="6315075"/>
            <a:ext cx="9144000" cy="542925"/>
          </a:xfrm>
          <a:prstGeom prst="rect">
            <a:avLst/>
          </a:prstGeom>
          <a:solidFill>
            <a:srgbClr val="373737"/>
          </a:solidFill>
          <a:ln w="25400">
            <a:solidFill>
              <a:schemeClr val="tx1">
                <a:alpha val="0"/>
              </a:schemeClr>
            </a:solidFill>
            <a:miter lim="800000"/>
            <a:headEnd/>
            <a:tailEnd/>
          </a:ln>
        </p:spPr>
        <p:txBody>
          <a:bodyPr lIns="0" tIns="0" rIns="0" bIns="0"/>
          <a:lstStyle/>
          <a:p>
            <a:endParaRPr lang="en-US">
              <a:solidFill>
                <a:srgbClr val="383838"/>
              </a:solidFill>
            </a:endParaRPr>
          </a:p>
        </p:txBody>
      </p:sp>
      <p:sp>
        <p:nvSpPr>
          <p:cNvPr id="11" name="AutoShape 4"/>
          <p:cNvSpPr>
            <a:spLocks/>
          </p:cNvSpPr>
          <p:nvPr userDrawn="1"/>
        </p:nvSpPr>
        <p:spPr bwMode="auto">
          <a:xfrm>
            <a:off x="0" y="6315076"/>
            <a:ext cx="1523999" cy="542924"/>
          </a:xfrm>
          <a:prstGeom prst="rightArrow">
            <a:avLst>
              <a:gd name="adj1" fmla="val 100000"/>
              <a:gd name="adj2" fmla="val 20358"/>
            </a:avLst>
          </a:prstGeom>
          <a:solidFill>
            <a:srgbClr val="81AD30"/>
          </a:solidFill>
          <a:ln w="25400">
            <a:solidFill>
              <a:schemeClr val="tx1">
                <a:alpha val="0"/>
              </a:schemeClr>
            </a:solidFill>
            <a:miter lim="800000"/>
            <a:headEnd/>
            <a:tailEnd/>
          </a:ln>
        </p:spPr>
        <p:txBody>
          <a:bodyPr lIns="0" tIns="0" rIns="0" bIns="0"/>
          <a:lstStyle/>
          <a:p>
            <a:endParaRPr lang="en-US">
              <a:solidFill>
                <a:srgbClr val="383838"/>
              </a:solidFill>
            </a:endParaRPr>
          </a:p>
        </p:txBody>
      </p:sp>
      <p:sp>
        <p:nvSpPr>
          <p:cNvPr id="12" name="TextBox 11"/>
          <p:cNvSpPr txBox="1"/>
          <p:nvPr userDrawn="1"/>
        </p:nvSpPr>
        <p:spPr>
          <a:xfrm>
            <a:off x="457201" y="6476999"/>
            <a:ext cx="7848600" cy="353943"/>
          </a:xfrm>
          <a:prstGeom prst="rect">
            <a:avLst/>
          </a:prstGeom>
          <a:noFill/>
        </p:spPr>
        <p:txBody>
          <a:bodyPr wrap="square" lIns="0" tIns="0" rIns="0" bIns="0" rtlCol="0" anchor="ctr">
            <a:spAutoFit/>
          </a:bodyPr>
          <a:lstStyle/>
          <a:p>
            <a:pPr>
              <a:defRPr/>
            </a:pPr>
            <a:r>
              <a:rPr lang="en-US" sz="1100" u="sng" dirty="0" smtClean="0">
                <a:solidFill>
                  <a:srgbClr val="373737"/>
                </a:solidFill>
                <a:latin typeface="Helvetica" pitchFamily="34" charset="0"/>
                <a:cs typeface="Helvetica" pitchFamily="34" charset="0"/>
              </a:rPr>
              <a:t>www.neach.org</a:t>
            </a:r>
            <a:r>
              <a:rPr lang="en-US" sz="1200" dirty="0" smtClean="0">
                <a:solidFill>
                  <a:srgbClr val="FFFFFF"/>
                </a:solidFill>
                <a:latin typeface="Helvetica" pitchFamily="34" charset="0"/>
                <a:cs typeface="Helvetica" pitchFamily="34" charset="0"/>
              </a:rPr>
              <a:t>      </a:t>
            </a:r>
            <a:r>
              <a:rPr lang="en-US" sz="800" dirty="0" smtClean="0">
                <a:solidFill>
                  <a:srgbClr val="FFFFFF"/>
                </a:solidFill>
              </a:rPr>
              <a:t>© 2015 NEACH. All rights reserved. Proprietary and Confidential. For NEACH use only.</a:t>
            </a:r>
          </a:p>
          <a:p>
            <a:endParaRPr lang="en-US" sz="1100" dirty="0">
              <a:solidFill>
                <a:srgbClr val="FFFFFF"/>
              </a:solidFill>
              <a:latin typeface="Helvetica" pitchFamily="34" charset="0"/>
              <a:cs typeface="Helvetica" pitchFamily="34" charset="0"/>
            </a:endParaRPr>
          </a:p>
        </p:txBody>
      </p:sp>
      <p:pic>
        <p:nvPicPr>
          <p:cNvPr id="13" name="Picture 3" descr="C:\Users\casali\AppData\Local\Microsoft\Windows\Temporary Internet Files\Content.IE5\XHKN9EIC\MC900441930[1].wm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4400" y="2209800"/>
            <a:ext cx="2802285" cy="2703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1276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1" name="AutoShape 4"/>
          <p:cNvSpPr>
            <a:spLocks/>
          </p:cNvSpPr>
          <p:nvPr userDrawn="1"/>
        </p:nvSpPr>
        <p:spPr bwMode="auto">
          <a:xfrm>
            <a:off x="0" y="6315075"/>
            <a:ext cx="1591321" cy="542925"/>
          </a:xfrm>
          <a:prstGeom prst="rightArrow">
            <a:avLst>
              <a:gd name="adj1" fmla="val 100000"/>
              <a:gd name="adj2" fmla="val 20358"/>
            </a:avLst>
          </a:prstGeom>
          <a:solidFill>
            <a:schemeClr val="bg1"/>
          </a:solidFill>
          <a:ln w="25400">
            <a:solidFill>
              <a:schemeClr val="tx1">
                <a:alpha val="0"/>
              </a:schemeClr>
            </a:solidFill>
            <a:miter lim="800000"/>
            <a:headEnd/>
            <a:tailEnd/>
          </a:ln>
        </p:spPr>
        <p:txBody>
          <a:bodyPr lIns="0" tIns="0" rIns="0" bIns="0"/>
          <a:lstStyle/>
          <a:p>
            <a:endParaRPr lang="en-US">
              <a:solidFill>
                <a:srgbClr val="383838"/>
              </a:solidFill>
            </a:endParaRPr>
          </a:p>
        </p:txBody>
      </p:sp>
    </p:spTree>
    <p:extLst>
      <p:ext uri="{BB962C8B-B14F-4D97-AF65-F5344CB8AC3E}">
        <p14:creationId xmlns:p14="http://schemas.microsoft.com/office/powerpoint/2010/main" val="540681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068763"/>
          </a:xfrm>
        </p:spPr>
        <p:txBody>
          <a:bodyPr lIns="0" tIns="0" rIns="0" bIns="0"/>
          <a:lstStyle>
            <a:lvl1pPr>
              <a:defRPr>
                <a:solidFill>
                  <a:srgbClr val="373737"/>
                </a:solidFill>
                <a:latin typeface="Helvetica" pitchFamily="34" charset="0"/>
                <a:cs typeface="Helvetica" pitchFamily="34" charset="0"/>
              </a:defRPr>
            </a:lvl1pPr>
            <a:lvl2pPr>
              <a:defRPr>
                <a:solidFill>
                  <a:srgbClr val="373737"/>
                </a:solidFill>
                <a:latin typeface="Helvetica" pitchFamily="34" charset="0"/>
                <a:cs typeface="Helvetica" pitchFamily="34" charset="0"/>
              </a:defRPr>
            </a:lvl2pPr>
            <a:lvl3pPr>
              <a:defRPr>
                <a:solidFill>
                  <a:srgbClr val="373737"/>
                </a:solidFill>
                <a:latin typeface="Helvetica" pitchFamily="34" charset="0"/>
                <a:cs typeface="Helvetica" pitchFamily="34" charset="0"/>
              </a:defRPr>
            </a:lvl3pPr>
            <a:lvl4pPr>
              <a:defRPr>
                <a:solidFill>
                  <a:srgbClr val="373737"/>
                </a:solidFill>
                <a:latin typeface="Helvetica" pitchFamily="34" charset="0"/>
                <a:cs typeface="Helvetica" pitchFamily="34" charset="0"/>
              </a:defRPr>
            </a:lvl4pPr>
            <a:lvl5pPr>
              <a:defRPr>
                <a:solidFill>
                  <a:srgbClr val="373737"/>
                </a:solidFill>
                <a:latin typeface="Helvetica" pitchFamily="34" charset="0"/>
                <a:cs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5"/>
          <p:cNvSpPr>
            <a:spLocks noGrp="1"/>
          </p:cNvSpPr>
          <p:nvPr>
            <p:ph type="sldNum" sz="quarter" idx="12"/>
          </p:nvPr>
        </p:nvSpPr>
        <p:spPr>
          <a:xfrm>
            <a:off x="8305800" y="6426731"/>
            <a:ext cx="457200" cy="431270"/>
          </a:xfrm>
        </p:spPr>
        <p:txBody>
          <a:bodyPr/>
          <a:lstStyle>
            <a:lvl1pPr>
              <a:defRPr>
                <a:latin typeface="Helvetica" pitchFamily="34" charset="0"/>
                <a:cs typeface="Helvetica" pitchFamily="34" charset="0"/>
              </a:defRPr>
            </a:lvl1pPr>
          </a:lstStyle>
          <a:p>
            <a:fld id="{71E27CF7-BE37-44AC-BE8F-DCB021E28101}" type="slidenum">
              <a:rPr lang="en-US" sz="1100" b="1" smtClean="0">
                <a:solidFill>
                  <a:srgbClr val="373737"/>
                </a:solidFill>
              </a:rPr>
              <a:pPr/>
              <a:t>‹#›</a:t>
            </a:fld>
            <a:r>
              <a:rPr lang="en-US" sz="1100" b="1" dirty="0" smtClean="0">
                <a:solidFill>
                  <a:srgbClr val="373737"/>
                </a:solidFill>
              </a:rPr>
              <a:t/>
            </a:r>
            <a:br>
              <a:rPr lang="en-US" sz="1100" b="1" dirty="0" smtClean="0">
                <a:solidFill>
                  <a:srgbClr val="373737"/>
                </a:solidFill>
              </a:rPr>
            </a:br>
            <a:endParaRPr lang="en-US" sz="700" dirty="0">
              <a:solidFill>
                <a:srgbClr val="383838">
                  <a:tint val="75000"/>
                </a:srgbClr>
              </a:solidFill>
            </a:endParaRPr>
          </a:p>
        </p:txBody>
      </p:sp>
      <p:sp>
        <p:nvSpPr>
          <p:cNvPr id="22" name="Rectangle 2"/>
          <p:cNvSpPr>
            <a:spLocks/>
          </p:cNvSpPr>
          <p:nvPr userDrawn="1"/>
        </p:nvSpPr>
        <p:spPr bwMode="auto">
          <a:xfrm>
            <a:off x="0" y="6315075"/>
            <a:ext cx="9144000" cy="542925"/>
          </a:xfrm>
          <a:prstGeom prst="rect">
            <a:avLst/>
          </a:prstGeom>
          <a:solidFill>
            <a:srgbClr val="373737"/>
          </a:solidFill>
          <a:ln w="25400">
            <a:solidFill>
              <a:schemeClr val="tx1">
                <a:alpha val="0"/>
              </a:schemeClr>
            </a:solidFill>
            <a:miter lim="800000"/>
            <a:headEnd/>
            <a:tailEnd/>
          </a:ln>
        </p:spPr>
        <p:txBody>
          <a:bodyPr lIns="0" tIns="0" rIns="0" bIns="0"/>
          <a:lstStyle/>
          <a:p>
            <a:endParaRPr lang="en-US">
              <a:solidFill>
                <a:srgbClr val="383838"/>
              </a:solidFill>
            </a:endParaRPr>
          </a:p>
        </p:txBody>
      </p:sp>
      <p:sp>
        <p:nvSpPr>
          <p:cNvPr id="23" name="AutoShape 4"/>
          <p:cNvSpPr>
            <a:spLocks/>
          </p:cNvSpPr>
          <p:nvPr userDrawn="1"/>
        </p:nvSpPr>
        <p:spPr bwMode="auto">
          <a:xfrm>
            <a:off x="0" y="6315075"/>
            <a:ext cx="1591321" cy="542925"/>
          </a:xfrm>
          <a:prstGeom prst="rightArrow">
            <a:avLst>
              <a:gd name="adj1" fmla="val 100000"/>
              <a:gd name="adj2" fmla="val 20358"/>
            </a:avLst>
          </a:prstGeom>
          <a:solidFill>
            <a:schemeClr val="bg1"/>
          </a:solidFill>
          <a:ln w="25400">
            <a:solidFill>
              <a:schemeClr val="tx1">
                <a:alpha val="0"/>
              </a:schemeClr>
            </a:solidFill>
            <a:miter lim="800000"/>
            <a:headEnd/>
            <a:tailEnd/>
          </a:ln>
        </p:spPr>
        <p:txBody>
          <a:bodyPr lIns="0" tIns="0" rIns="0" bIns="0"/>
          <a:lstStyle/>
          <a:p>
            <a:endParaRPr lang="en-US">
              <a:solidFill>
                <a:srgbClr val="383838"/>
              </a:solidFill>
            </a:endParaRPr>
          </a:p>
        </p:txBody>
      </p:sp>
      <p:sp>
        <p:nvSpPr>
          <p:cNvPr id="24" name="AutoShape 4"/>
          <p:cNvSpPr>
            <a:spLocks/>
          </p:cNvSpPr>
          <p:nvPr userDrawn="1"/>
        </p:nvSpPr>
        <p:spPr bwMode="auto">
          <a:xfrm>
            <a:off x="0" y="6315076"/>
            <a:ext cx="1523999" cy="542924"/>
          </a:xfrm>
          <a:prstGeom prst="rightArrow">
            <a:avLst>
              <a:gd name="adj1" fmla="val 100000"/>
              <a:gd name="adj2" fmla="val 20358"/>
            </a:avLst>
          </a:prstGeom>
          <a:solidFill>
            <a:srgbClr val="81AD30"/>
          </a:solidFill>
          <a:ln w="25400">
            <a:solidFill>
              <a:schemeClr val="tx1">
                <a:alpha val="0"/>
              </a:schemeClr>
            </a:solidFill>
            <a:miter lim="800000"/>
            <a:headEnd/>
            <a:tailEnd/>
          </a:ln>
        </p:spPr>
        <p:txBody>
          <a:bodyPr lIns="0" tIns="0" rIns="0" bIns="0"/>
          <a:lstStyle/>
          <a:p>
            <a:endParaRPr lang="en-US">
              <a:solidFill>
                <a:srgbClr val="383838"/>
              </a:solidFill>
            </a:endParaRPr>
          </a:p>
        </p:txBody>
      </p:sp>
      <p:sp>
        <p:nvSpPr>
          <p:cNvPr id="26" name="TextBox 25"/>
          <p:cNvSpPr txBox="1"/>
          <p:nvPr userDrawn="1"/>
        </p:nvSpPr>
        <p:spPr>
          <a:xfrm>
            <a:off x="457201" y="6476999"/>
            <a:ext cx="7848600" cy="353943"/>
          </a:xfrm>
          <a:prstGeom prst="rect">
            <a:avLst/>
          </a:prstGeom>
          <a:noFill/>
        </p:spPr>
        <p:txBody>
          <a:bodyPr wrap="square" lIns="0" tIns="0" rIns="0" bIns="0" rtlCol="0" anchor="ctr">
            <a:spAutoFit/>
          </a:bodyPr>
          <a:lstStyle/>
          <a:p>
            <a:pPr>
              <a:defRPr/>
            </a:pPr>
            <a:r>
              <a:rPr lang="en-US" sz="1100" u="sng" dirty="0" smtClean="0">
                <a:solidFill>
                  <a:srgbClr val="373737"/>
                </a:solidFill>
                <a:latin typeface="Helvetica" pitchFamily="34" charset="0"/>
                <a:cs typeface="Helvetica" pitchFamily="34" charset="0"/>
              </a:rPr>
              <a:t>www.neach.org</a:t>
            </a:r>
            <a:r>
              <a:rPr lang="en-US" sz="1200" dirty="0" smtClean="0">
                <a:solidFill>
                  <a:srgbClr val="FFFFFF"/>
                </a:solidFill>
                <a:latin typeface="Helvetica" pitchFamily="34" charset="0"/>
                <a:cs typeface="Helvetica" pitchFamily="34" charset="0"/>
              </a:rPr>
              <a:t>      </a:t>
            </a:r>
            <a:r>
              <a:rPr lang="en-US" sz="800" dirty="0" smtClean="0">
                <a:solidFill>
                  <a:srgbClr val="FFFFFF"/>
                </a:solidFill>
              </a:rPr>
              <a:t>© 2016 NEACH. All rights reserved. Proprietary and Confidential. For NEACH use only.</a:t>
            </a:r>
          </a:p>
          <a:p>
            <a:endParaRPr lang="en-US" sz="1100" dirty="0">
              <a:solidFill>
                <a:srgbClr val="FFFFFF"/>
              </a:solidFill>
              <a:latin typeface="Helvetica" pitchFamily="34" charset="0"/>
              <a:cs typeface="Helvetica" pitchFamily="34" charset="0"/>
            </a:endParaRPr>
          </a:p>
        </p:txBody>
      </p:sp>
      <p:sp>
        <p:nvSpPr>
          <p:cNvPr id="10" name="Title 1"/>
          <p:cNvSpPr>
            <a:spLocks noGrp="1"/>
          </p:cNvSpPr>
          <p:nvPr>
            <p:ph type="title" hasCustomPrompt="1"/>
          </p:nvPr>
        </p:nvSpPr>
        <p:spPr>
          <a:xfrm>
            <a:off x="457200" y="685800"/>
            <a:ext cx="8229600" cy="838200"/>
          </a:xfrm>
        </p:spPr>
        <p:txBody>
          <a:bodyPr lIns="0" tIns="0" rIns="0" bIns="0" anchor="ctr">
            <a:noAutofit/>
          </a:bodyPr>
          <a:lstStyle>
            <a:lvl1pPr algn="ctr">
              <a:defRPr sz="3600">
                <a:solidFill>
                  <a:srgbClr val="88BA3E"/>
                </a:solidFill>
                <a:latin typeface="Helvetica" pitchFamily="34" charset="0"/>
                <a:cs typeface="Helvetica" pitchFamily="34" charset="0"/>
              </a:defRPr>
            </a:lvl1pPr>
          </a:lstStyle>
          <a:p>
            <a:r>
              <a:rPr lang="en-US" dirty="0" smtClean="0"/>
              <a:t>Title</a:t>
            </a:r>
            <a:endParaRPr lang="en-US" dirty="0"/>
          </a:p>
        </p:txBody>
      </p:sp>
    </p:spTree>
    <p:extLst>
      <p:ext uri="{BB962C8B-B14F-4D97-AF65-F5344CB8AC3E}">
        <p14:creationId xmlns:p14="http://schemas.microsoft.com/office/powerpoint/2010/main" val="30441521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068763"/>
          </a:xfrm>
        </p:spPr>
        <p:txBody>
          <a:bodyPr lIns="0" tIns="0" rIns="0" bIns="0"/>
          <a:lstStyle>
            <a:lvl1pPr>
              <a:defRPr sz="2400">
                <a:solidFill>
                  <a:srgbClr val="373737"/>
                </a:solidFill>
                <a:latin typeface="Helvetica" pitchFamily="34" charset="0"/>
                <a:cs typeface="Helvetica" pitchFamily="34" charset="0"/>
              </a:defRPr>
            </a:lvl1pPr>
            <a:lvl2pPr>
              <a:defRPr sz="2000">
                <a:solidFill>
                  <a:srgbClr val="373737"/>
                </a:solidFill>
                <a:latin typeface="Helvetica" pitchFamily="34" charset="0"/>
                <a:cs typeface="Helvetica" pitchFamily="34" charset="0"/>
              </a:defRPr>
            </a:lvl2pPr>
            <a:lvl3pPr>
              <a:defRPr sz="1800">
                <a:solidFill>
                  <a:srgbClr val="373737"/>
                </a:solidFill>
                <a:latin typeface="Helvetica" pitchFamily="34" charset="0"/>
                <a:cs typeface="Helvetica" pitchFamily="34" charset="0"/>
              </a:defRPr>
            </a:lvl3pPr>
            <a:lvl4pPr>
              <a:defRPr sz="1600">
                <a:solidFill>
                  <a:srgbClr val="373737"/>
                </a:solidFill>
                <a:latin typeface="Helvetica" pitchFamily="34" charset="0"/>
                <a:cs typeface="Helvetica" pitchFamily="34" charset="0"/>
              </a:defRPr>
            </a:lvl4pPr>
            <a:lvl5pPr>
              <a:defRPr sz="1400">
                <a:solidFill>
                  <a:srgbClr val="373737"/>
                </a:solidFill>
                <a:latin typeface="Helvetica" pitchFamily="34" charset="0"/>
                <a:cs typeface="Helvetic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28800"/>
            <a:ext cx="4038600" cy="4068763"/>
          </a:xfrm>
        </p:spPr>
        <p:txBody>
          <a:bodyPr bIns="0"/>
          <a:lstStyle>
            <a:lvl1pPr>
              <a:defRPr sz="2400">
                <a:solidFill>
                  <a:srgbClr val="373737"/>
                </a:solidFill>
                <a:latin typeface="Helvetica" pitchFamily="34" charset="0"/>
                <a:cs typeface="Helvetica" pitchFamily="34" charset="0"/>
              </a:defRPr>
            </a:lvl1pPr>
            <a:lvl2pPr>
              <a:defRPr sz="2000">
                <a:solidFill>
                  <a:srgbClr val="373737"/>
                </a:solidFill>
                <a:latin typeface="Helvetica" pitchFamily="34" charset="0"/>
                <a:cs typeface="Helvetica" pitchFamily="34" charset="0"/>
              </a:defRPr>
            </a:lvl2pPr>
            <a:lvl3pPr>
              <a:defRPr sz="1800">
                <a:solidFill>
                  <a:srgbClr val="373737"/>
                </a:solidFill>
                <a:latin typeface="Helvetica" pitchFamily="34" charset="0"/>
                <a:cs typeface="Helvetica" pitchFamily="34" charset="0"/>
              </a:defRPr>
            </a:lvl3pPr>
            <a:lvl4pPr>
              <a:defRPr sz="1600">
                <a:solidFill>
                  <a:srgbClr val="373737"/>
                </a:solidFill>
                <a:latin typeface="Helvetica" pitchFamily="34" charset="0"/>
                <a:cs typeface="Helvetica" pitchFamily="34" charset="0"/>
              </a:defRPr>
            </a:lvl4pPr>
            <a:lvl5pPr>
              <a:defRPr sz="1400">
                <a:solidFill>
                  <a:srgbClr val="373737"/>
                </a:solidFill>
                <a:latin typeface="Helvetica" pitchFamily="34" charset="0"/>
                <a:cs typeface="Helvetic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Rectangle 2"/>
          <p:cNvSpPr>
            <a:spLocks/>
          </p:cNvSpPr>
          <p:nvPr userDrawn="1"/>
        </p:nvSpPr>
        <p:spPr bwMode="auto">
          <a:xfrm>
            <a:off x="0" y="6315075"/>
            <a:ext cx="9144000" cy="542925"/>
          </a:xfrm>
          <a:prstGeom prst="rect">
            <a:avLst/>
          </a:prstGeom>
          <a:solidFill>
            <a:srgbClr val="373737"/>
          </a:solidFill>
          <a:ln w="25400">
            <a:solidFill>
              <a:schemeClr val="tx1">
                <a:alpha val="0"/>
              </a:schemeClr>
            </a:solidFill>
            <a:miter lim="800000"/>
            <a:headEnd/>
            <a:tailEnd/>
          </a:ln>
        </p:spPr>
        <p:txBody>
          <a:bodyPr lIns="0" tIns="0" rIns="0" bIns="0"/>
          <a:lstStyle/>
          <a:p>
            <a:endParaRPr lang="en-US">
              <a:solidFill>
                <a:srgbClr val="383838"/>
              </a:solidFill>
            </a:endParaRPr>
          </a:p>
        </p:txBody>
      </p:sp>
      <p:sp>
        <p:nvSpPr>
          <p:cNvPr id="19" name="AutoShape 4"/>
          <p:cNvSpPr>
            <a:spLocks/>
          </p:cNvSpPr>
          <p:nvPr userDrawn="1"/>
        </p:nvSpPr>
        <p:spPr bwMode="auto">
          <a:xfrm>
            <a:off x="0" y="6315075"/>
            <a:ext cx="1591321" cy="542925"/>
          </a:xfrm>
          <a:prstGeom prst="rightArrow">
            <a:avLst>
              <a:gd name="adj1" fmla="val 100000"/>
              <a:gd name="adj2" fmla="val 20358"/>
            </a:avLst>
          </a:prstGeom>
          <a:solidFill>
            <a:schemeClr val="bg1"/>
          </a:solidFill>
          <a:ln w="25400">
            <a:solidFill>
              <a:schemeClr val="tx1">
                <a:alpha val="0"/>
              </a:schemeClr>
            </a:solidFill>
            <a:miter lim="800000"/>
            <a:headEnd/>
            <a:tailEnd/>
          </a:ln>
        </p:spPr>
        <p:txBody>
          <a:bodyPr lIns="0" tIns="0" rIns="0" bIns="0"/>
          <a:lstStyle/>
          <a:p>
            <a:endParaRPr lang="en-US">
              <a:solidFill>
                <a:srgbClr val="383838"/>
              </a:solidFill>
            </a:endParaRPr>
          </a:p>
        </p:txBody>
      </p:sp>
      <p:sp>
        <p:nvSpPr>
          <p:cNvPr id="20" name="AutoShape 4"/>
          <p:cNvSpPr>
            <a:spLocks/>
          </p:cNvSpPr>
          <p:nvPr userDrawn="1"/>
        </p:nvSpPr>
        <p:spPr bwMode="auto">
          <a:xfrm>
            <a:off x="0" y="6315076"/>
            <a:ext cx="1523999" cy="542924"/>
          </a:xfrm>
          <a:prstGeom prst="rightArrow">
            <a:avLst>
              <a:gd name="adj1" fmla="val 100000"/>
              <a:gd name="adj2" fmla="val 20358"/>
            </a:avLst>
          </a:prstGeom>
          <a:solidFill>
            <a:srgbClr val="81AD30"/>
          </a:solidFill>
          <a:ln w="25400">
            <a:solidFill>
              <a:schemeClr val="tx1">
                <a:alpha val="0"/>
              </a:schemeClr>
            </a:solidFill>
            <a:miter lim="800000"/>
            <a:headEnd/>
            <a:tailEnd/>
          </a:ln>
        </p:spPr>
        <p:txBody>
          <a:bodyPr lIns="0" tIns="0" rIns="0" bIns="0"/>
          <a:lstStyle/>
          <a:p>
            <a:endParaRPr lang="en-US">
              <a:solidFill>
                <a:srgbClr val="383838"/>
              </a:solidFill>
            </a:endParaRPr>
          </a:p>
        </p:txBody>
      </p:sp>
      <p:sp>
        <p:nvSpPr>
          <p:cNvPr id="22" name="TextBox 21"/>
          <p:cNvSpPr txBox="1"/>
          <p:nvPr userDrawn="1"/>
        </p:nvSpPr>
        <p:spPr>
          <a:xfrm>
            <a:off x="457201" y="6476999"/>
            <a:ext cx="7848600" cy="353943"/>
          </a:xfrm>
          <a:prstGeom prst="rect">
            <a:avLst/>
          </a:prstGeom>
          <a:noFill/>
        </p:spPr>
        <p:txBody>
          <a:bodyPr wrap="square" lIns="0" tIns="0" rIns="0" bIns="0" rtlCol="0" anchor="ctr">
            <a:spAutoFit/>
          </a:bodyPr>
          <a:lstStyle/>
          <a:p>
            <a:pPr>
              <a:defRPr/>
            </a:pPr>
            <a:r>
              <a:rPr lang="en-US" sz="1100" u="sng" dirty="0" smtClean="0">
                <a:solidFill>
                  <a:srgbClr val="373737"/>
                </a:solidFill>
                <a:latin typeface="Helvetica" pitchFamily="34" charset="0"/>
                <a:cs typeface="Helvetica" pitchFamily="34" charset="0"/>
              </a:rPr>
              <a:t>www.neach.org</a:t>
            </a:r>
            <a:r>
              <a:rPr lang="en-US" sz="1200" dirty="0" smtClean="0">
                <a:solidFill>
                  <a:srgbClr val="FFFFFF"/>
                </a:solidFill>
                <a:latin typeface="Helvetica" pitchFamily="34" charset="0"/>
                <a:cs typeface="Helvetica" pitchFamily="34" charset="0"/>
              </a:rPr>
              <a:t>      </a:t>
            </a:r>
            <a:r>
              <a:rPr lang="en-US" sz="800" dirty="0" smtClean="0">
                <a:solidFill>
                  <a:srgbClr val="FFFFFF"/>
                </a:solidFill>
              </a:rPr>
              <a:t>© 2015 NEACH. All rights reserved. Proprietary and Confidential. For NEACH use only.</a:t>
            </a:r>
          </a:p>
          <a:p>
            <a:endParaRPr lang="en-US" sz="1100" dirty="0">
              <a:solidFill>
                <a:srgbClr val="FFFFFF"/>
              </a:solidFill>
              <a:latin typeface="Helvetica" pitchFamily="34" charset="0"/>
              <a:cs typeface="Helvetica" pitchFamily="34" charset="0"/>
            </a:endParaRPr>
          </a:p>
        </p:txBody>
      </p:sp>
      <p:sp>
        <p:nvSpPr>
          <p:cNvPr id="10" name="Title 1"/>
          <p:cNvSpPr>
            <a:spLocks noGrp="1"/>
          </p:cNvSpPr>
          <p:nvPr>
            <p:ph type="title" hasCustomPrompt="1"/>
          </p:nvPr>
        </p:nvSpPr>
        <p:spPr>
          <a:xfrm>
            <a:off x="457200" y="685800"/>
            <a:ext cx="8229600" cy="838200"/>
          </a:xfrm>
        </p:spPr>
        <p:txBody>
          <a:bodyPr lIns="0" tIns="0" rIns="0" bIns="0" anchor="ctr">
            <a:noAutofit/>
          </a:bodyPr>
          <a:lstStyle>
            <a:lvl1pPr algn="ctr">
              <a:defRPr sz="3600">
                <a:solidFill>
                  <a:srgbClr val="88BA3E"/>
                </a:solidFill>
                <a:latin typeface="Helvetica" pitchFamily="34" charset="0"/>
                <a:cs typeface="Helvetica" pitchFamily="34" charset="0"/>
              </a:defRPr>
            </a:lvl1pPr>
          </a:lstStyle>
          <a:p>
            <a:r>
              <a:rPr lang="en-US" dirty="0" smtClean="0"/>
              <a:t>Title</a:t>
            </a:r>
            <a:endParaRPr lang="en-US" dirty="0"/>
          </a:p>
        </p:txBody>
      </p:sp>
    </p:spTree>
    <p:extLst>
      <p:ext uri="{BB962C8B-B14F-4D97-AF65-F5344CB8AC3E}">
        <p14:creationId xmlns:p14="http://schemas.microsoft.com/office/powerpoint/2010/main" val="4156104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828800"/>
            <a:ext cx="4040188" cy="639762"/>
          </a:xfrm>
        </p:spPr>
        <p:txBody>
          <a:bodyPr lIns="0" tIns="0" rIns="0" bIns="0" anchor="t">
            <a:normAutofit/>
          </a:bodyPr>
          <a:lstStyle>
            <a:lvl1pPr marL="0" indent="0">
              <a:buNone/>
              <a:defRPr sz="2000" b="1">
                <a:solidFill>
                  <a:srgbClr val="373737"/>
                </a:solidFill>
                <a:latin typeface="Helvetica" pitchFamily="34" charset="0"/>
                <a:cs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81000" y="2468562"/>
            <a:ext cx="4040188" cy="3475038"/>
          </a:xfrm>
        </p:spPr>
        <p:txBody>
          <a:bodyPr lIns="0" tIns="0" rIns="0" bIns="0"/>
          <a:lstStyle>
            <a:lvl1pPr>
              <a:defRPr sz="2400">
                <a:solidFill>
                  <a:srgbClr val="373737"/>
                </a:solidFill>
                <a:latin typeface="Helvetica" pitchFamily="34" charset="0"/>
                <a:cs typeface="Helvetica" pitchFamily="34" charset="0"/>
              </a:defRPr>
            </a:lvl1pPr>
            <a:lvl2pPr>
              <a:defRPr sz="2000">
                <a:solidFill>
                  <a:srgbClr val="373737"/>
                </a:solidFill>
                <a:latin typeface="Helvetica" pitchFamily="34" charset="0"/>
                <a:cs typeface="Helvetica" pitchFamily="34" charset="0"/>
              </a:defRPr>
            </a:lvl2pPr>
            <a:lvl3pPr>
              <a:defRPr sz="1800">
                <a:solidFill>
                  <a:srgbClr val="373737"/>
                </a:solidFill>
                <a:latin typeface="Helvetica" pitchFamily="34" charset="0"/>
                <a:cs typeface="Helvetica" pitchFamily="34" charset="0"/>
              </a:defRPr>
            </a:lvl3pPr>
            <a:lvl4pPr>
              <a:defRPr sz="1600">
                <a:solidFill>
                  <a:srgbClr val="373737"/>
                </a:solidFill>
                <a:latin typeface="Helvetica" pitchFamily="34" charset="0"/>
                <a:cs typeface="Helvetica" pitchFamily="34" charset="0"/>
              </a:defRPr>
            </a:lvl4pPr>
            <a:lvl5pPr>
              <a:defRPr sz="1600">
                <a:solidFill>
                  <a:srgbClr val="373737"/>
                </a:solidFill>
                <a:latin typeface="Helvetica" pitchFamily="34" charset="0"/>
                <a:cs typeface="Helvetica"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68825" y="1828800"/>
            <a:ext cx="4041775" cy="639762"/>
          </a:xfrm>
        </p:spPr>
        <p:txBody>
          <a:bodyPr tIns="0" bIns="0" anchor="t">
            <a:normAutofit/>
          </a:bodyPr>
          <a:lstStyle>
            <a:lvl1pPr marL="0" indent="0">
              <a:buNone/>
              <a:defRPr sz="2000" b="1">
                <a:solidFill>
                  <a:srgbClr val="373737"/>
                </a:solidFill>
                <a:latin typeface="Helvetica" pitchFamily="34" charset="0"/>
                <a:cs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68825" y="2468562"/>
            <a:ext cx="4041775" cy="3475038"/>
          </a:xfrm>
        </p:spPr>
        <p:txBody>
          <a:bodyPr tIns="0" bIns="0"/>
          <a:lstStyle>
            <a:lvl1pPr>
              <a:defRPr sz="2400">
                <a:solidFill>
                  <a:srgbClr val="373737"/>
                </a:solidFill>
                <a:latin typeface="Helvetica" pitchFamily="34" charset="0"/>
                <a:cs typeface="Helvetica" pitchFamily="34" charset="0"/>
              </a:defRPr>
            </a:lvl1pPr>
            <a:lvl2pPr>
              <a:defRPr sz="2000">
                <a:solidFill>
                  <a:srgbClr val="373737"/>
                </a:solidFill>
                <a:latin typeface="Helvetica" pitchFamily="34" charset="0"/>
                <a:cs typeface="Helvetica" pitchFamily="34" charset="0"/>
              </a:defRPr>
            </a:lvl2pPr>
            <a:lvl3pPr>
              <a:defRPr sz="1800">
                <a:solidFill>
                  <a:srgbClr val="373737"/>
                </a:solidFill>
                <a:latin typeface="Helvetica" pitchFamily="34" charset="0"/>
                <a:cs typeface="Helvetica" pitchFamily="34" charset="0"/>
              </a:defRPr>
            </a:lvl3pPr>
            <a:lvl4pPr>
              <a:defRPr sz="1600">
                <a:solidFill>
                  <a:srgbClr val="373737"/>
                </a:solidFill>
                <a:latin typeface="Helvetica" pitchFamily="34" charset="0"/>
                <a:cs typeface="Helvetica" pitchFamily="34" charset="0"/>
              </a:defRPr>
            </a:lvl4pPr>
            <a:lvl5pPr>
              <a:defRPr sz="1600">
                <a:solidFill>
                  <a:srgbClr val="373737"/>
                </a:solidFill>
                <a:latin typeface="Helvetica" pitchFamily="34" charset="0"/>
                <a:cs typeface="Helvetica"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Rectangle 2"/>
          <p:cNvSpPr>
            <a:spLocks/>
          </p:cNvSpPr>
          <p:nvPr userDrawn="1"/>
        </p:nvSpPr>
        <p:spPr bwMode="auto">
          <a:xfrm>
            <a:off x="0" y="6315075"/>
            <a:ext cx="9144000" cy="542925"/>
          </a:xfrm>
          <a:prstGeom prst="rect">
            <a:avLst/>
          </a:prstGeom>
          <a:solidFill>
            <a:srgbClr val="373737"/>
          </a:solidFill>
          <a:ln w="25400">
            <a:solidFill>
              <a:schemeClr val="tx1">
                <a:alpha val="0"/>
              </a:schemeClr>
            </a:solidFill>
            <a:miter lim="800000"/>
            <a:headEnd/>
            <a:tailEnd/>
          </a:ln>
        </p:spPr>
        <p:txBody>
          <a:bodyPr lIns="0" tIns="0" rIns="0" bIns="0"/>
          <a:lstStyle/>
          <a:p>
            <a:endParaRPr lang="en-US">
              <a:solidFill>
                <a:srgbClr val="383838"/>
              </a:solidFill>
            </a:endParaRPr>
          </a:p>
        </p:txBody>
      </p:sp>
      <p:sp>
        <p:nvSpPr>
          <p:cNvPr id="20" name="AutoShape 4"/>
          <p:cNvSpPr>
            <a:spLocks/>
          </p:cNvSpPr>
          <p:nvPr userDrawn="1"/>
        </p:nvSpPr>
        <p:spPr bwMode="auto">
          <a:xfrm>
            <a:off x="0" y="6315075"/>
            <a:ext cx="1591321" cy="542925"/>
          </a:xfrm>
          <a:prstGeom prst="rightArrow">
            <a:avLst>
              <a:gd name="adj1" fmla="val 100000"/>
              <a:gd name="adj2" fmla="val 20358"/>
            </a:avLst>
          </a:prstGeom>
          <a:solidFill>
            <a:schemeClr val="bg1"/>
          </a:solidFill>
          <a:ln w="25400">
            <a:solidFill>
              <a:schemeClr val="tx1">
                <a:alpha val="0"/>
              </a:schemeClr>
            </a:solidFill>
            <a:miter lim="800000"/>
            <a:headEnd/>
            <a:tailEnd/>
          </a:ln>
        </p:spPr>
        <p:txBody>
          <a:bodyPr lIns="0" tIns="0" rIns="0" bIns="0"/>
          <a:lstStyle/>
          <a:p>
            <a:endParaRPr lang="en-US">
              <a:solidFill>
                <a:srgbClr val="383838"/>
              </a:solidFill>
            </a:endParaRPr>
          </a:p>
        </p:txBody>
      </p:sp>
      <p:sp>
        <p:nvSpPr>
          <p:cNvPr id="21" name="AutoShape 4"/>
          <p:cNvSpPr>
            <a:spLocks/>
          </p:cNvSpPr>
          <p:nvPr userDrawn="1"/>
        </p:nvSpPr>
        <p:spPr bwMode="auto">
          <a:xfrm>
            <a:off x="0" y="6315076"/>
            <a:ext cx="1523999" cy="542924"/>
          </a:xfrm>
          <a:prstGeom prst="rightArrow">
            <a:avLst>
              <a:gd name="adj1" fmla="val 100000"/>
              <a:gd name="adj2" fmla="val 20358"/>
            </a:avLst>
          </a:prstGeom>
          <a:solidFill>
            <a:srgbClr val="81AD30"/>
          </a:solidFill>
          <a:ln w="25400">
            <a:solidFill>
              <a:schemeClr val="tx1">
                <a:alpha val="0"/>
              </a:schemeClr>
            </a:solidFill>
            <a:miter lim="800000"/>
            <a:headEnd/>
            <a:tailEnd/>
          </a:ln>
        </p:spPr>
        <p:txBody>
          <a:bodyPr lIns="0" tIns="0" rIns="0" bIns="0"/>
          <a:lstStyle/>
          <a:p>
            <a:endParaRPr lang="en-US">
              <a:solidFill>
                <a:srgbClr val="383838"/>
              </a:solidFill>
            </a:endParaRPr>
          </a:p>
        </p:txBody>
      </p:sp>
      <p:sp>
        <p:nvSpPr>
          <p:cNvPr id="23" name="TextBox 22"/>
          <p:cNvSpPr txBox="1"/>
          <p:nvPr userDrawn="1"/>
        </p:nvSpPr>
        <p:spPr>
          <a:xfrm>
            <a:off x="457201" y="6476999"/>
            <a:ext cx="7848600" cy="353943"/>
          </a:xfrm>
          <a:prstGeom prst="rect">
            <a:avLst/>
          </a:prstGeom>
          <a:noFill/>
        </p:spPr>
        <p:txBody>
          <a:bodyPr wrap="square" lIns="0" tIns="0" rIns="0" bIns="0" rtlCol="0" anchor="ctr">
            <a:spAutoFit/>
          </a:bodyPr>
          <a:lstStyle/>
          <a:p>
            <a:pPr>
              <a:defRPr/>
            </a:pPr>
            <a:r>
              <a:rPr lang="en-US" sz="1100" u="sng" dirty="0" smtClean="0">
                <a:solidFill>
                  <a:srgbClr val="373737"/>
                </a:solidFill>
                <a:latin typeface="Helvetica" pitchFamily="34" charset="0"/>
                <a:cs typeface="Helvetica" pitchFamily="34" charset="0"/>
              </a:rPr>
              <a:t>www.neach.org</a:t>
            </a:r>
            <a:r>
              <a:rPr lang="en-US" sz="1200" dirty="0" smtClean="0">
                <a:solidFill>
                  <a:srgbClr val="FFFFFF"/>
                </a:solidFill>
                <a:latin typeface="Helvetica" pitchFamily="34" charset="0"/>
                <a:cs typeface="Helvetica" pitchFamily="34" charset="0"/>
              </a:rPr>
              <a:t>      </a:t>
            </a:r>
            <a:r>
              <a:rPr lang="en-US" sz="800" dirty="0" smtClean="0">
                <a:solidFill>
                  <a:srgbClr val="FFFFFF"/>
                </a:solidFill>
              </a:rPr>
              <a:t>© 2015 NEACH. All rights reserved. Proprietary and Confidential. For NEACH use only.</a:t>
            </a:r>
          </a:p>
          <a:p>
            <a:endParaRPr lang="en-US" sz="1100" dirty="0">
              <a:solidFill>
                <a:srgbClr val="FFFFFF"/>
              </a:solidFill>
              <a:latin typeface="Helvetica" pitchFamily="34" charset="0"/>
              <a:cs typeface="Helvetica" pitchFamily="34" charset="0"/>
            </a:endParaRPr>
          </a:p>
        </p:txBody>
      </p:sp>
      <p:sp>
        <p:nvSpPr>
          <p:cNvPr id="12" name="Title 1"/>
          <p:cNvSpPr>
            <a:spLocks noGrp="1"/>
          </p:cNvSpPr>
          <p:nvPr>
            <p:ph type="title" hasCustomPrompt="1"/>
          </p:nvPr>
        </p:nvSpPr>
        <p:spPr>
          <a:xfrm>
            <a:off x="457200" y="685800"/>
            <a:ext cx="8229600" cy="838200"/>
          </a:xfrm>
        </p:spPr>
        <p:txBody>
          <a:bodyPr lIns="0" tIns="0" rIns="0" bIns="0" anchor="ctr">
            <a:noAutofit/>
          </a:bodyPr>
          <a:lstStyle>
            <a:lvl1pPr algn="ctr">
              <a:defRPr sz="3600">
                <a:solidFill>
                  <a:srgbClr val="88BA3E"/>
                </a:solidFill>
                <a:latin typeface="Helvetica" pitchFamily="34" charset="0"/>
                <a:cs typeface="Helvetica" pitchFamily="34" charset="0"/>
              </a:defRPr>
            </a:lvl1pPr>
          </a:lstStyle>
          <a:p>
            <a:r>
              <a:rPr lang="en-US" dirty="0" smtClean="0"/>
              <a:t>Title</a:t>
            </a:r>
            <a:endParaRPr lang="en-US" dirty="0"/>
          </a:p>
        </p:txBody>
      </p:sp>
    </p:spTree>
    <p:extLst>
      <p:ext uri="{BB962C8B-B14F-4D97-AF65-F5344CB8AC3E}">
        <p14:creationId xmlns:p14="http://schemas.microsoft.com/office/powerpoint/2010/main" val="13128078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14" name="Rectangle 2"/>
          <p:cNvSpPr>
            <a:spLocks/>
          </p:cNvSpPr>
          <p:nvPr userDrawn="1"/>
        </p:nvSpPr>
        <p:spPr bwMode="auto">
          <a:xfrm>
            <a:off x="-3699" y="3124200"/>
            <a:ext cx="9147699" cy="2600325"/>
          </a:xfrm>
          <a:prstGeom prst="rect">
            <a:avLst/>
          </a:prstGeom>
          <a:solidFill>
            <a:srgbClr val="373737"/>
          </a:solidFill>
          <a:ln w="25400">
            <a:solidFill>
              <a:schemeClr val="tx1">
                <a:alpha val="0"/>
              </a:schemeClr>
            </a:solidFill>
            <a:miter lim="800000"/>
            <a:headEnd/>
            <a:tailEnd/>
          </a:ln>
        </p:spPr>
        <p:txBody>
          <a:bodyPr lIns="0" tIns="0" rIns="0" bIns="0"/>
          <a:lstStyle/>
          <a:p>
            <a:endParaRPr lang="en-US" dirty="0">
              <a:solidFill>
                <a:srgbClr val="383838"/>
              </a:solidFill>
            </a:endParaRPr>
          </a:p>
        </p:txBody>
      </p:sp>
      <p:sp>
        <p:nvSpPr>
          <p:cNvPr id="15" name="Title 1"/>
          <p:cNvSpPr>
            <a:spLocks noGrp="1"/>
          </p:cNvSpPr>
          <p:nvPr>
            <p:ph type="ctrTitle"/>
          </p:nvPr>
        </p:nvSpPr>
        <p:spPr>
          <a:xfrm>
            <a:off x="2510901" y="1524000"/>
            <a:ext cx="6172200" cy="1600200"/>
          </a:xfrm>
        </p:spPr>
        <p:txBody>
          <a:bodyPr bIns="0" anchor="t">
            <a:normAutofit/>
          </a:bodyPr>
          <a:lstStyle>
            <a:lvl1pPr algn="r">
              <a:defRPr sz="3600">
                <a:solidFill>
                  <a:srgbClr val="88BA3E"/>
                </a:solidFill>
                <a:latin typeface="Helvetica" pitchFamily="34" charset="0"/>
                <a:cs typeface="Helvetica" pitchFamily="34" charset="0"/>
              </a:defRPr>
            </a:lvl1pPr>
          </a:lstStyle>
          <a:p>
            <a:r>
              <a:rPr lang="en-US" dirty="0" smtClean="0"/>
              <a:t>Click to edit Master title style</a:t>
            </a:r>
            <a:endParaRPr lang="en-US" dirty="0"/>
          </a:p>
        </p:txBody>
      </p:sp>
      <p:sp>
        <p:nvSpPr>
          <p:cNvPr id="16" name="Subtitle 2"/>
          <p:cNvSpPr>
            <a:spLocks noGrp="1"/>
          </p:cNvSpPr>
          <p:nvPr>
            <p:ph type="subTitle" idx="1"/>
          </p:nvPr>
        </p:nvSpPr>
        <p:spPr>
          <a:xfrm>
            <a:off x="2514600" y="3113056"/>
            <a:ext cx="6172200" cy="2057400"/>
          </a:xfrm>
        </p:spPr>
        <p:txBody>
          <a:bodyPr tIns="0" rIns="0" bIns="0" anchor="t">
            <a:normAutofit/>
          </a:bodyPr>
          <a:lstStyle>
            <a:lvl1pPr marL="0" indent="0" algn="r">
              <a:buNone/>
              <a:defRPr sz="2600" b="0">
                <a:solidFill>
                  <a:schemeClr val="bg1"/>
                </a:solidFill>
                <a:latin typeface="Helvetica" pitchFamily="34" charset="0"/>
                <a:cs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8" name="AutoShape 4"/>
          <p:cNvSpPr>
            <a:spLocks/>
          </p:cNvSpPr>
          <p:nvPr userDrawn="1"/>
        </p:nvSpPr>
        <p:spPr bwMode="auto">
          <a:xfrm>
            <a:off x="-3699" y="3132256"/>
            <a:ext cx="1963075" cy="2611321"/>
          </a:xfrm>
          <a:prstGeom prst="rightArrow">
            <a:avLst>
              <a:gd name="adj1" fmla="val 100000"/>
              <a:gd name="adj2" fmla="val 39264"/>
            </a:avLst>
          </a:prstGeom>
          <a:solidFill>
            <a:schemeClr val="bg1"/>
          </a:solidFill>
          <a:ln w="25400">
            <a:solidFill>
              <a:schemeClr val="tx1">
                <a:alpha val="0"/>
              </a:schemeClr>
            </a:solidFill>
            <a:miter lim="800000"/>
            <a:headEnd/>
            <a:tailEnd/>
          </a:ln>
        </p:spPr>
        <p:txBody>
          <a:bodyPr lIns="0" tIns="0" rIns="0" bIns="0"/>
          <a:lstStyle/>
          <a:p>
            <a:endParaRPr lang="en-US">
              <a:solidFill>
                <a:srgbClr val="383838"/>
              </a:solidFill>
            </a:endParaRPr>
          </a:p>
        </p:txBody>
      </p:sp>
      <p:sp>
        <p:nvSpPr>
          <p:cNvPr id="19" name="AutoShape 4"/>
          <p:cNvSpPr>
            <a:spLocks/>
          </p:cNvSpPr>
          <p:nvPr userDrawn="1"/>
        </p:nvSpPr>
        <p:spPr bwMode="auto">
          <a:xfrm>
            <a:off x="-3699" y="3122731"/>
            <a:ext cx="1766767" cy="2611321"/>
          </a:xfrm>
          <a:prstGeom prst="rightArrow">
            <a:avLst>
              <a:gd name="adj1" fmla="val 100000"/>
              <a:gd name="adj2" fmla="val 43936"/>
            </a:avLst>
          </a:prstGeom>
          <a:solidFill>
            <a:srgbClr val="81AD30"/>
          </a:solidFill>
          <a:ln w="25400">
            <a:solidFill>
              <a:schemeClr val="tx1">
                <a:alpha val="0"/>
              </a:schemeClr>
            </a:solidFill>
            <a:miter lim="800000"/>
            <a:headEnd/>
            <a:tailEnd/>
          </a:ln>
        </p:spPr>
        <p:txBody>
          <a:bodyPr lIns="0" tIns="0" rIns="0" bIns="0"/>
          <a:lstStyle/>
          <a:p>
            <a:endParaRPr lang="en-US">
              <a:solidFill>
                <a:srgbClr val="383838"/>
              </a:solidFill>
            </a:endParaRPr>
          </a:p>
        </p:txBody>
      </p:sp>
    </p:spTree>
    <p:extLst>
      <p:ext uri="{BB962C8B-B14F-4D97-AF65-F5344CB8AC3E}">
        <p14:creationId xmlns:p14="http://schemas.microsoft.com/office/powerpoint/2010/main" val="4174501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2"/>
          <p:cNvSpPr>
            <a:spLocks/>
          </p:cNvSpPr>
          <p:nvPr userDrawn="1"/>
        </p:nvSpPr>
        <p:spPr bwMode="auto">
          <a:xfrm>
            <a:off x="-3699" y="3581400"/>
            <a:ext cx="9144000" cy="2143125"/>
          </a:xfrm>
          <a:prstGeom prst="rect">
            <a:avLst/>
          </a:prstGeom>
          <a:solidFill>
            <a:srgbClr val="373737"/>
          </a:solidFill>
          <a:ln w="25400">
            <a:solidFill>
              <a:schemeClr val="tx1">
                <a:alpha val="0"/>
              </a:schemeClr>
            </a:solidFill>
            <a:miter lim="800000"/>
            <a:headEnd/>
            <a:tailEnd/>
          </a:ln>
        </p:spPr>
        <p:txBody>
          <a:bodyPr lIns="0" tIns="0" rIns="0" bIns="0"/>
          <a:lstStyle/>
          <a:p>
            <a:endParaRPr lang="en-US" dirty="0">
              <a:solidFill>
                <a:srgbClr val="383838"/>
              </a:solidFill>
            </a:endParaRPr>
          </a:p>
        </p:txBody>
      </p:sp>
      <p:sp>
        <p:nvSpPr>
          <p:cNvPr id="8" name="Title 1"/>
          <p:cNvSpPr>
            <a:spLocks noGrp="1"/>
          </p:cNvSpPr>
          <p:nvPr>
            <p:ph type="ctrTitle"/>
          </p:nvPr>
        </p:nvSpPr>
        <p:spPr>
          <a:xfrm>
            <a:off x="2510901" y="1914526"/>
            <a:ext cx="6172200" cy="1600200"/>
          </a:xfrm>
        </p:spPr>
        <p:txBody>
          <a:bodyPr bIns="0" anchor="t">
            <a:normAutofit/>
          </a:bodyPr>
          <a:lstStyle>
            <a:lvl1pPr algn="r">
              <a:defRPr sz="3600">
                <a:solidFill>
                  <a:srgbClr val="88BA3E"/>
                </a:solidFill>
                <a:latin typeface="Helvetica" pitchFamily="34" charset="0"/>
                <a:cs typeface="Helvetica" pitchFamily="34" charset="0"/>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2514600" y="3503582"/>
            <a:ext cx="6172200" cy="2057400"/>
          </a:xfrm>
        </p:spPr>
        <p:txBody>
          <a:bodyPr tIns="0" rIns="0" bIns="0" anchor="t">
            <a:normAutofit/>
          </a:bodyPr>
          <a:lstStyle>
            <a:lvl1pPr marL="0" indent="0" algn="r">
              <a:buNone/>
              <a:defRPr sz="2600" b="0">
                <a:solidFill>
                  <a:schemeClr val="bg1"/>
                </a:solidFill>
                <a:latin typeface="Helvetica" pitchFamily="34" charset="0"/>
                <a:cs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AutoShape 4"/>
          <p:cNvSpPr>
            <a:spLocks/>
          </p:cNvSpPr>
          <p:nvPr userDrawn="1"/>
        </p:nvSpPr>
        <p:spPr bwMode="auto">
          <a:xfrm>
            <a:off x="-3699" y="1219200"/>
            <a:ext cx="2286000" cy="4524377"/>
          </a:xfrm>
          <a:prstGeom prst="rightArrow">
            <a:avLst>
              <a:gd name="adj1" fmla="val 100000"/>
              <a:gd name="adj2" fmla="val 39264"/>
            </a:avLst>
          </a:prstGeom>
          <a:solidFill>
            <a:schemeClr val="bg1"/>
          </a:solidFill>
          <a:ln w="25400">
            <a:solidFill>
              <a:schemeClr val="tx1">
                <a:alpha val="0"/>
              </a:schemeClr>
            </a:solidFill>
            <a:miter lim="800000"/>
            <a:headEnd/>
            <a:tailEnd/>
          </a:ln>
        </p:spPr>
        <p:txBody>
          <a:bodyPr lIns="0" tIns="0" rIns="0" bIns="0"/>
          <a:lstStyle/>
          <a:p>
            <a:endParaRPr lang="en-US">
              <a:solidFill>
                <a:srgbClr val="383838"/>
              </a:solidFill>
            </a:endParaRPr>
          </a:p>
        </p:txBody>
      </p:sp>
      <p:sp>
        <p:nvSpPr>
          <p:cNvPr id="12" name="AutoShape 4"/>
          <p:cNvSpPr>
            <a:spLocks/>
          </p:cNvSpPr>
          <p:nvPr userDrawn="1"/>
        </p:nvSpPr>
        <p:spPr bwMode="auto">
          <a:xfrm>
            <a:off x="-3699" y="1209675"/>
            <a:ext cx="2057400" cy="4524377"/>
          </a:xfrm>
          <a:prstGeom prst="rightArrow">
            <a:avLst>
              <a:gd name="adj1" fmla="val 100000"/>
              <a:gd name="adj2" fmla="val 43936"/>
            </a:avLst>
          </a:prstGeom>
          <a:solidFill>
            <a:srgbClr val="81AD30"/>
          </a:solidFill>
          <a:ln w="25400">
            <a:solidFill>
              <a:schemeClr val="tx1">
                <a:alpha val="0"/>
              </a:schemeClr>
            </a:solidFill>
            <a:miter lim="800000"/>
            <a:headEnd/>
            <a:tailEnd/>
          </a:ln>
        </p:spPr>
        <p:txBody>
          <a:bodyPr lIns="0" tIns="0" rIns="0" bIns="0"/>
          <a:lstStyle/>
          <a:p>
            <a:endParaRPr lang="en-US">
              <a:solidFill>
                <a:srgbClr val="383838"/>
              </a:solidFill>
            </a:endParaRPr>
          </a:p>
        </p:txBody>
      </p:sp>
    </p:spTree>
    <p:extLst>
      <p:ext uri="{BB962C8B-B14F-4D97-AF65-F5344CB8AC3E}">
        <p14:creationId xmlns:p14="http://schemas.microsoft.com/office/powerpoint/2010/main" val="19910634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7" name="Rectangle 2"/>
          <p:cNvSpPr>
            <a:spLocks/>
          </p:cNvSpPr>
          <p:nvPr userDrawn="1"/>
        </p:nvSpPr>
        <p:spPr bwMode="auto">
          <a:xfrm>
            <a:off x="-3699" y="1219201"/>
            <a:ext cx="9144000" cy="2262188"/>
          </a:xfrm>
          <a:prstGeom prst="rect">
            <a:avLst/>
          </a:prstGeom>
          <a:solidFill>
            <a:srgbClr val="373737"/>
          </a:solidFill>
          <a:ln w="25400">
            <a:solidFill>
              <a:schemeClr val="tx1">
                <a:alpha val="0"/>
              </a:schemeClr>
            </a:solidFill>
            <a:miter lim="800000"/>
            <a:headEnd/>
            <a:tailEnd/>
          </a:ln>
        </p:spPr>
        <p:txBody>
          <a:bodyPr lIns="0" tIns="0" rIns="0" bIns="0"/>
          <a:lstStyle/>
          <a:p>
            <a:endParaRPr lang="en-US" dirty="0">
              <a:solidFill>
                <a:srgbClr val="383838"/>
              </a:solidFill>
            </a:endParaRPr>
          </a:p>
        </p:txBody>
      </p:sp>
      <p:sp>
        <p:nvSpPr>
          <p:cNvPr id="8" name="Title 1"/>
          <p:cNvSpPr>
            <a:spLocks noGrp="1"/>
          </p:cNvSpPr>
          <p:nvPr>
            <p:ph type="ctrTitle"/>
          </p:nvPr>
        </p:nvSpPr>
        <p:spPr>
          <a:xfrm>
            <a:off x="2510901" y="1914526"/>
            <a:ext cx="6172200" cy="1600200"/>
          </a:xfrm>
        </p:spPr>
        <p:txBody>
          <a:bodyPr bIns="0" anchor="t">
            <a:normAutofit/>
          </a:bodyPr>
          <a:lstStyle>
            <a:lvl1pPr algn="r">
              <a:defRPr sz="3600">
                <a:solidFill>
                  <a:schemeClr val="bg1"/>
                </a:solidFill>
                <a:latin typeface="Helvetica" pitchFamily="34" charset="0"/>
                <a:cs typeface="Helvetica" pitchFamily="34" charset="0"/>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2514600" y="3514916"/>
            <a:ext cx="6172200" cy="2057400"/>
          </a:xfrm>
        </p:spPr>
        <p:txBody>
          <a:bodyPr tIns="0" rIns="0" bIns="0" anchor="t">
            <a:normAutofit/>
          </a:bodyPr>
          <a:lstStyle>
            <a:lvl1pPr marL="0" indent="0" algn="r">
              <a:buNone/>
              <a:defRPr sz="2600" b="0">
                <a:solidFill>
                  <a:schemeClr val="tx2"/>
                </a:solidFill>
                <a:latin typeface="Helvetica" pitchFamily="34" charset="0"/>
                <a:cs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AutoShape 4"/>
          <p:cNvSpPr>
            <a:spLocks/>
          </p:cNvSpPr>
          <p:nvPr userDrawn="1"/>
        </p:nvSpPr>
        <p:spPr bwMode="auto">
          <a:xfrm>
            <a:off x="-3699" y="1219200"/>
            <a:ext cx="2286000" cy="4524377"/>
          </a:xfrm>
          <a:prstGeom prst="rightArrow">
            <a:avLst>
              <a:gd name="adj1" fmla="val 100000"/>
              <a:gd name="adj2" fmla="val 39264"/>
            </a:avLst>
          </a:prstGeom>
          <a:solidFill>
            <a:schemeClr val="bg1"/>
          </a:solidFill>
          <a:ln w="25400">
            <a:solidFill>
              <a:schemeClr val="tx1">
                <a:alpha val="0"/>
              </a:schemeClr>
            </a:solidFill>
            <a:miter lim="800000"/>
            <a:headEnd/>
            <a:tailEnd/>
          </a:ln>
        </p:spPr>
        <p:txBody>
          <a:bodyPr lIns="0" tIns="0" rIns="0" bIns="0"/>
          <a:lstStyle/>
          <a:p>
            <a:endParaRPr lang="en-US">
              <a:solidFill>
                <a:srgbClr val="383838"/>
              </a:solidFill>
            </a:endParaRPr>
          </a:p>
        </p:txBody>
      </p:sp>
      <p:sp>
        <p:nvSpPr>
          <p:cNvPr id="12" name="AutoShape 4"/>
          <p:cNvSpPr>
            <a:spLocks/>
          </p:cNvSpPr>
          <p:nvPr userDrawn="1"/>
        </p:nvSpPr>
        <p:spPr bwMode="auto">
          <a:xfrm>
            <a:off x="-3699" y="1209675"/>
            <a:ext cx="2057400" cy="4524377"/>
          </a:xfrm>
          <a:prstGeom prst="rightArrow">
            <a:avLst>
              <a:gd name="adj1" fmla="val 100000"/>
              <a:gd name="adj2" fmla="val 43936"/>
            </a:avLst>
          </a:prstGeom>
          <a:solidFill>
            <a:srgbClr val="81AD30"/>
          </a:solidFill>
          <a:ln w="25400">
            <a:solidFill>
              <a:schemeClr val="tx1">
                <a:alpha val="0"/>
              </a:schemeClr>
            </a:solidFill>
            <a:miter lim="800000"/>
            <a:headEnd/>
            <a:tailEnd/>
          </a:ln>
        </p:spPr>
        <p:txBody>
          <a:bodyPr lIns="0" tIns="0" rIns="0" bIns="0"/>
          <a:lstStyle/>
          <a:p>
            <a:endParaRPr lang="en-US">
              <a:solidFill>
                <a:srgbClr val="383838"/>
              </a:solidFill>
            </a:endParaRPr>
          </a:p>
        </p:txBody>
      </p:sp>
    </p:spTree>
    <p:extLst>
      <p:ext uri="{BB962C8B-B14F-4D97-AF65-F5344CB8AC3E}">
        <p14:creationId xmlns:p14="http://schemas.microsoft.com/office/powerpoint/2010/main" val="3238554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284535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068763"/>
          </a:xfrm>
        </p:spPr>
        <p:txBody>
          <a:bodyPr lIns="0" tIns="0" rIns="0" bIns="0"/>
          <a:lstStyle>
            <a:lvl1pPr>
              <a:defRPr>
                <a:solidFill>
                  <a:srgbClr val="373737"/>
                </a:solidFill>
                <a:latin typeface="Helvetica" pitchFamily="34" charset="0"/>
                <a:cs typeface="Helvetica" pitchFamily="34" charset="0"/>
              </a:defRPr>
            </a:lvl1pPr>
            <a:lvl2pPr>
              <a:defRPr>
                <a:solidFill>
                  <a:srgbClr val="373737"/>
                </a:solidFill>
                <a:latin typeface="Helvetica" pitchFamily="34" charset="0"/>
                <a:cs typeface="Helvetica" pitchFamily="34" charset="0"/>
              </a:defRPr>
            </a:lvl2pPr>
            <a:lvl3pPr>
              <a:defRPr>
                <a:solidFill>
                  <a:srgbClr val="373737"/>
                </a:solidFill>
                <a:latin typeface="Helvetica" pitchFamily="34" charset="0"/>
                <a:cs typeface="Helvetica" pitchFamily="34" charset="0"/>
              </a:defRPr>
            </a:lvl3pPr>
            <a:lvl4pPr>
              <a:defRPr>
                <a:solidFill>
                  <a:srgbClr val="373737"/>
                </a:solidFill>
                <a:latin typeface="Helvetica" pitchFamily="34" charset="0"/>
                <a:cs typeface="Helvetica" pitchFamily="34" charset="0"/>
              </a:defRPr>
            </a:lvl4pPr>
            <a:lvl5pPr>
              <a:defRPr>
                <a:solidFill>
                  <a:srgbClr val="373737"/>
                </a:solidFill>
                <a:latin typeface="Helvetica" pitchFamily="34" charset="0"/>
                <a:cs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5"/>
          <p:cNvSpPr>
            <a:spLocks noGrp="1"/>
          </p:cNvSpPr>
          <p:nvPr>
            <p:ph type="sldNum" sz="quarter" idx="12"/>
          </p:nvPr>
        </p:nvSpPr>
        <p:spPr>
          <a:xfrm>
            <a:off x="8305800" y="6426731"/>
            <a:ext cx="457200" cy="431270"/>
          </a:xfrm>
        </p:spPr>
        <p:txBody>
          <a:bodyPr/>
          <a:lstStyle>
            <a:lvl1pPr>
              <a:defRPr>
                <a:latin typeface="Helvetica" pitchFamily="34" charset="0"/>
                <a:cs typeface="Helvetica" pitchFamily="34" charset="0"/>
              </a:defRPr>
            </a:lvl1pPr>
          </a:lstStyle>
          <a:p>
            <a:fld id="{71E27CF7-BE37-44AC-BE8F-DCB021E28101}" type="slidenum">
              <a:rPr lang="en-US" sz="1100" b="1" smtClean="0">
                <a:solidFill>
                  <a:srgbClr val="373737"/>
                </a:solidFill>
              </a:rPr>
              <a:pPr/>
              <a:t>‹#›</a:t>
            </a:fld>
            <a:r>
              <a:rPr lang="en-US" sz="1100" b="1" dirty="0" smtClean="0">
                <a:solidFill>
                  <a:srgbClr val="373737"/>
                </a:solidFill>
              </a:rPr>
              <a:t/>
            </a:r>
            <a:br>
              <a:rPr lang="en-US" sz="1100" b="1" dirty="0" smtClean="0">
                <a:solidFill>
                  <a:srgbClr val="373737"/>
                </a:solidFill>
              </a:rPr>
            </a:br>
            <a:endParaRPr lang="en-US" sz="700" dirty="0">
              <a:solidFill>
                <a:srgbClr val="383838">
                  <a:tint val="75000"/>
                </a:srgbClr>
              </a:solidFill>
            </a:endParaRPr>
          </a:p>
        </p:txBody>
      </p:sp>
      <p:sp>
        <p:nvSpPr>
          <p:cNvPr id="22" name="Rectangle 2"/>
          <p:cNvSpPr>
            <a:spLocks/>
          </p:cNvSpPr>
          <p:nvPr userDrawn="1"/>
        </p:nvSpPr>
        <p:spPr bwMode="auto">
          <a:xfrm>
            <a:off x="0" y="6315075"/>
            <a:ext cx="9144000" cy="542925"/>
          </a:xfrm>
          <a:prstGeom prst="rect">
            <a:avLst/>
          </a:prstGeom>
          <a:solidFill>
            <a:srgbClr val="373737"/>
          </a:solidFill>
          <a:ln w="25400">
            <a:solidFill>
              <a:schemeClr val="tx1">
                <a:alpha val="0"/>
              </a:schemeClr>
            </a:solidFill>
            <a:miter lim="800000"/>
            <a:headEnd/>
            <a:tailEnd/>
          </a:ln>
        </p:spPr>
        <p:txBody>
          <a:bodyPr lIns="0" tIns="0" rIns="0" bIns="0"/>
          <a:lstStyle/>
          <a:p>
            <a:endParaRPr lang="en-US">
              <a:solidFill>
                <a:srgbClr val="383838"/>
              </a:solidFill>
            </a:endParaRPr>
          </a:p>
        </p:txBody>
      </p:sp>
      <p:sp>
        <p:nvSpPr>
          <p:cNvPr id="23" name="AutoShape 4"/>
          <p:cNvSpPr>
            <a:spLocks/>
          </p:cNvSpPr>
          <p:nvPr userDrawn="1"/>
        </p:nvSpPr>
        <p:spPr bwMode="auto">
          <a:xfrm>
            <a:off x="0" y="6315075"/>
            <a:ext cx="1591321" cy="542925"/>
          </a:xfrm>
          <a:prstGeom prst="rightArrow">
            <a:avLst>
              <a:gd name="adj1" fmla="val 100000"/>
              <a:gd name="adj2" fmla="val 20358"/>
            </a:avLst>
          </a:prstGeom>
          <a:solidFill>
            <a:schemeClr val="bg1"/>
          </a:solidFill>
          <a:ln w="25400">
            <a:solidFill>
              <a:schemeClr val="tx1">
                <a:alpha val="0"/>
              </a:schemeClr>
            </a:solidFill>
            <a:miter lim="800000"/>
            <a:headEnd/>
            <a:tailEnd/>
          </a:ln>
        </p:spPr>
        <p:txBody>
          <a:bodyPr lIns="0" tIns="0" rIns="0" bIns="0"/>
          <a:lstStyle/>
          <a:p>
            <a:endParaRPr lang="en-US">
              <a:solidFill>
                <a:srgbClr val="383838"/>
              </a:solidFill>
            </a:endParaRPr>
          </a:p>
        </p:txBody>
      </p:sp>
      <p:sp>
        <p:nvSpPr>
          <p:cNvPr id="24" name="AutoShape 4"/>
          <p:cNvSpPr>
            <a:spLocks/>
          </p:cNvSpPr>
          <p:nvPr userDrawn="1"/>
        </p:nvSpPr>
        <p:spPr bwMode="auto">
          <a:xfrm>
            <a:off x="0" y="6315076"/>
            <a:ext cx="1523999" cy="542924"/>
          </a:xfrm>
          <a:prstGeom prst="rightArrow">
            <a:avLst>
              <a:gd name="adj1" fmla="val 100000"/>
              <a:gd name="adj2" fmla="val 20358"/>
            </a:avLst>
          </a:prstGeom>
          <a:solidFill>
            <a:srgbClr val="81AD30"/>
          </a:solidFill>
          <a:ln w="25400">
            <a:solidFill>
              <a:schemeClr val="tx1">
                <a:alpha val="0"/>
              </a:schemeClr>
            </a:solidFill>
            <a:miter lim="800000"/>
            <a:headEnd/>
            <a:tailEnd/>
          </a:ln>
        </p:spPr>
        <p:txBody>
          <a:bodyPr lIns="0" tIns="0" rIns="0" bIns="0"/>
          <a:lstStyle/>
          <a:p>
            <a:endParaRPr lang="en-US">
              <a:solidFill>
                <a:srgbClr val="383838"/>
              </a:solidFill>
            </a:endParaRPr>
          </a:p>
        </p:txBody>
      </p:sp>
      <p:sp>
        <p:nvSpPr>
          <p:cNvPr id="26" name="TextBox 25"/>
          <p:cNvSpPr txBox="1"/>
          <p:nvPr userDrawn="1"/>
        </p:nvSpPr>
        <p:spPr>
          <a:xfrm>
            <a:off x="457201" y="6476999"/>
            <a:ext cx="7848600" cy="353943"/>
          </a:xfrm>
          <a:prstGeom prst="rect">
            <a:avLst/>
          </a:prstGeom>
          <a:noFill/>
        </p:spPr>
        <p:txBody>
          <a:bodyPr wrap="square" lIns="0" tIns="0" rIns="0" bIns="0" rtlCol="0" anchor="ctr">
            <a:spAutoFit/>
          </a:bodyPr>
          <a:lstStyle/>
          <a:p>
            <a:pPr>
              <a:defRPr/>
            </a:pPr>
            <a:r>
              <a:rPr lang="en-US" sz="1100" u="sng" dirty="0" smtClean="0">
                <a:solidFill>
                  <a:srgbClr val="373737"/>
                </a:solidFill>
                <a:latin typeface="Helvetica" pitchFamily="34" charset="0"/>
                <a:cs typeface="Helvetica" pitchFamily="34" charset="0"/>
              </a:rPr>
              <a:t>www.neach.org</a:t>
            </a:r>
            <a:r>
              <a:rPr lang="en-US" sz="1200" dirty="0" smtClean="0">
                <a:solidFill>
                  <a:srgbClr val="FFFFFF"/>
                </a:solidFill>
                <a:latin typeface="Helvetica" pitchFamily="34" charset="0"/>
                <a:cs typeface="Helvetica" pitchFamily="34" charset="0"/>
              </a:rPr>
              <a:t>      </a:t>
            </a:r>
            <a:r>
              <a:rPr lang="en-US" sz="800" dirty="0" smtClean="0">
                <a:solidFill>
                  <a:srgbClr val="FFFFFF"/>
                </a:solidFill>
              </a:rPr>
              <a:t>© 2015 NEACH. All rights reserved. Proprietary and Confidential. For NEACH use only.</a:t>
            </a:r>
          </a:p>
          <a:p>
            <a:endParaRPr lang="en-US" sz="1100" dirty="0">
              <a:solidFill>
                <a:srgbClr val="FFFFFF"/>
              </a:solidFill>
              <a:latin typeface="Helvetica" pitchFamily="34" charset="0"/>
              <a:cs typeface="Helvetica" pitchFamily="34" charset="0"/>
            </a:endParaRPr>
          </a:p>
        </p:txBody>
      </p:sp>
      <p:sp>
        <p:nvSpPr>
          <p:cNvPr id="10" name="Title 1"/>
          <p:cNvSpPr>
            <a:spLocks noGrp="1"/>
          </p:cNvSpPr>
          <p:nvPr>
            <p:ph type="title" hasCustomPrompt="1"/>
          </p:nvPr>
        </p:nvSpPr>
        <p:spPr>
          <a:xfrm>
            <a:off x="457200" y="685800"/>
            <a:ext cx="8229600" cy="838200"/>
          </a:xfrm>
        </p:spPr>
        <p:txBody>
          <a:bodyPr lIns="0" tIns="0" rIns="0" bIns="0" anchor="ctr">
            <a:noAutofit/>
          </a:bodyPr>
          <a:lstStyle>
            <a:lvl1pPr algn="ctr">
              <a:defRPr sz="3600">
                <a:solidFill>
                  <a:srgbClr val="88BA3E"/>
                </a:solidFill>
                <a:latin typeface="Helvetica" pitchFamily="34" charset="0"/>
                <a:cs typeface="Helvetica" pitchFamily="34" charset="0"/>
              </a:defRPr>
            </a:lvl1pPr>
          </a:lstStyle>
          <a:p>
            <a:r>
              <a:rPr lang="en-US" dirty="0" smtClean="0"/>
              <a:t>Title</a:t>
            </a:r>
            <a:endParaRPr lang="en-US" dirty="0"/>
          </a:p>
        </p:txBody>
      </p:sp>
    </p:spTree>
    <p:custDataLst>
      <p:tags r:id="rId1"/>
    </p:custDataLst>
    <p:extLst>
      <p:ext uri="{BB962C8B-B14F-4D97-AF65-F5344CB8AC3E}">
        <p14:creationId xmlns:p14="http://schemas.microsoft.com/office/powerpoint/2010/main" val="371772743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_Section Header">
    <p:spTree>
      <p:nvGrpSpPr>
        <p:cNvPr id="1" name=""/>
        <p:cNvGrpSpPr/>
        <p:nvPr/>
      </p:nvGrpSpPr>
      <p:grpSpPr>
        <a:xfrm>
          <a:off x="0" y="0"/>
          <a:ext cx="0" cy="0"/>
          <a:chOff x="0" y="0"/>
          <a:chExt cx="0" cy="0"/>
        </a:xfrm>
      </p:grpSpPr>
      <p:sp>
        <p:nvSpPr>
          <p:cNvPr id="4" name="Rectangle 2"/>
          <p:cNvSpPr>
            <a:spLocks/>
          </p:cNvSpPr>
          <p:nvPr userDrawn="1"/>
        </p:nvSpPr>
        <p:spPr bwMode="auto">
          <a:xfrm>
            <a:off x="0" y="6315075"/>
            <a:ext cx="9144000" cy="542925"/>
          </a:xfrm>
          <a:prstGeom prst="rect">
            <a:avLst/>
          </a:prstGeom>
          <a:solidFill>
            <a:srgbClr val="373737"/>
          </a:solidFill>
          <a:ln w="25400">
            <a:solidFill>
              <a:schemeClr val="tx1">
                <a:alpha val="0"/>
              </a:schemeClr>
            </a:solidFill>
            <a:miter lim="800000"/>
            <a:headEnd/>
            <a:tailEnd/>
          </a:ln>
        </p:spPr>
        <p:txBody>
          <a:bodyPr lIns="0" tIns="0" rIns="0" bIns="0"/>
          <a:lstStyle/>
          <a:p>
            <a:endParaRPr lang="en-US">
              <a:solidFill>
                <a:srgbClr val="383838"/>
              </a:solidFill>
            </a:endParaRPr>
          </a:p>
        </p:txBody>
      </p:sp>
      <p:sp>
        <p:nvSpPr>
          <p:cNvPr id="6" name="AutoShape 4"/>
          <p:cNvSpPr>
            <a:spLocks/>
          </p:cNvSpPr>
          <p:nvPr userDrawn="1"/>
        </p:nvSpPr>
        <p:spPr bwMode="auto">
          <a:xfrm>
            <a:off x="0" y="6315076"/>
            <a:ext cx="1523999" cy="542924"/>
          </a:xfrm>
          <a:prstGeom prst="rightArrow">
            <a:avLst>
              <a:gd name="adj1" fmla="val 100000"/>
              <a:gd name="adj2" fmla="val 20358"/>
            </a:avLst>
          </a:prstGeom>
          <a:solidFill>
            <a:srgbClr val="81AD30"/>
          </a:solidFill>
          <a:ln w="25400">
            <a:solidFill>
              <a:schemeClr val="tx1">
                <a:alpha val="0"/>
              </a:schemeClr>
            </a:solidFill>
            <a:miter lim="800000"/>
            <a:headEnd/>
            <a:tailEnd/>
          </a:ln>
        </p:spPr>
        <p:txBody>
          <a:bodyPr lIns="0" tIns="0" rIns="0" bIns="0"/>
          <a:lstStyle/>
          <a:p>
            <a:endParaRPr lang="en-US">
              <a:solidFill>
                <a:srgbClr val="383838"/>
              </a:solidFill>
            </a:endParaRPr>
          </a:p>
        </p:txBody>
      </p:sp>
      <p:sp>
        <p:nvSpPr>
          <p:cNvPr id="5" name="TextBox 4"/>
          <p:cNvSpPr txBox="1"/>
          <p:nvPr userDrawn="1"/>
        </p:nvSpPr>
        <p:spPr>
          <a:xfrm>
            <a:off x="457201" y="6476999"/>
            <a:ext cx="7848600" cy="353943"/>
          </a:xfrm>
          <a:prstGeom prst="rect">
            <a:avLst/>
          </a:prstGeom>
          <a:noFill/>
        </p:spPr>
        <p:txBody>
          <a:bodyPr wrap="square" lIns="0" tIns="0" rIns="0" bIns="0" rtlCol="0" anchor="ctr">
            <a:spAutoFit/>
          </a:bodyPr>
          <a:lstStyle/>
          <a:p>
            <a:pPr>
              <a:defRPr/>
            </a:pPr>
            <a:r>
              <a:rPr lang="en-US" sz="1100" u="sng" dirty="0" smtClean="0">
                <a:solidFill>
                  <a:srgbClr val="373737"/>
                </a:solidFill>
                <a:latin typeface="Helvetica" pitchFamily="34" charset="0"/>
                <a:cs typeface="Helvetica" pitchFamily="34" charset="0"/>
              </a:rPr>
              <a:t>www.neach.org</a:t>
            </a:r>
            <a:r>
              <a:rPr lang="en-US" sz="1200" dirty="0" smtClean="0">
                <a:solidFill>
                  <a:srgbClr val="FFFFFF"/>
                </a:solidFill>
                <a:latin typeface="Helvetica" pitchFamily="34" charset="0"/>
                <a:cs typeface="Helvetica" pitchFamily="34" charset="0"/>
              </a:rPr>
              <a:t>      </a:t>
            </a:r>
            <a:r>
              <a:rPr lang="en-US" sz="800" dirty="0" smtClean="0">
                <a:solidFill>
                  <a:srgbClr val="FFFFFF"/>
                </a:solidFill>
              </a:rPr>
              <a:t>© 2015 NEACH. All rights reserved. Proprietary and Confidential. For NEACH use only.</a:t>
            </a:r>
          </a:p>
          <a:p>
            <a:endParaRPr lang="en-US" sz="1100" dirty="0">
              <a:solidFill>
                <a:srgbClr val="FFFFFF"/>
              </a:solidFill>
              <a:latin typeface="Helvetica" pitchFamily="34" charset="0"/>
              <a:cs typeface="Helvetica" pitchFamily="34" charset="0"/>
            </a:endParaRPr>
          </a:p>
        </p:txBody>
      </p:sp>
      <p:pic>
        <p:nvPicPr>
          <p:cNvPr id="7" name="Picture 3" descr="C:\Users\casali\AppData\Local\Microsoft\Windows\Temporary Internet Files\Content.IE5\XHKN9EIC\MC900441930[1].wm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4400" y="2209800"/>
            <a:ext cx="2802285" cy="270332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a:spLocks noGrp="1" noChangeArrowheads="1"/>
          </p:cNvSpPr>
          <p:nvPr>
            <p:ph type="title"/>
          </p:nvPr>
        </p:nvSpPr>
        <p:spPr>
          <a:xfrm>
            <a:off x="457200" y="685800"/>
            <a:ext cx="8229600" cy="838200"/>
          </a:xfrm>
        </p:spPr>
        <p:txBody>
          <a:bodyPr/>
          <a:lstStyle/>
          <a:p>
            <a:r>
              <a:rPr lang="en-US" dirty="0" smtClean="0"/>
              <a:t>Questions?</a:t>
            </a:r>
            <a:endParaRPr lang="en-US" dirty="0"/>
          </a:p>
        </p:txBody>
      </p:sp>
      <p:sp>
        <p:nvSpPr>
          <p:cNvPr id="9" name="Rectangle 3"/>
          <p:cNvSpPr>
            <a:spLocks noGrp="1" noChangeArrowheads="1"/>
          </p:cNvSpPr>
          <p:nvPr>
            <p:ph idx="1" hasCustomPrompt="1"/>
          </p:nvPr>
        </p:nvSpPr>
        <p:spPr>
          <a:xfrm>
            <a:off x="3810000" y="2886868"/>
            <a:ext cx="4800600" cy="2904332"/>
          </a:xfrm>
        </p:spPr>
        <p:txBody>
          <a:bodyPr>
            <a:normAutofit/>
          </a:bodyPr>
          <a:lstStyle>
            <a:lvl1pPr>
              <a:defRPr/>
            </a:lvl1pPr>
          </a:lstStyle>
          <a:p>
            <a:r>
              <a:rPr lang="en-US" dirty="0" smtClean="0"/>
              <a:t>Name</a:t>
            </a:r>
          </a:p>
          <a:p>
            <a:r>
              <a:rPr lang="en-US" dirty="0" smtClean="0"/>
              <a:t>Email: </a:t>
            </a:r>
          </a:p>
          <a:p>
            <a:r>
              <a:rPr lang="en-US" dirty="0" smtClean="0"/>
              <a:t>Phone: 781-321-1011</a:t>
            </a:r>
          </a:p>
        </p:txBody>
      </p:sp>
    </p:spTree>
    <p:extLst>
      <p:ext uri="{BB962C8B-B14F-4D97-AF65-F5344CB8AC3E}">
        <p14:creationId xmlns:p14="http://schemas.microsoft.com/office/powerpoint/2010/main" val="54710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068763"/>
          </a:xfrm>
        </p:spPr>
        <p:txBody>
          <a:bodyPr lIns="0" tIns="0" rIns="0" bIns="0"/>
          <a:lstStyle>
            <a:lvl1pPr>
              <a:defRPr sz="2400">
                <a:solidFill>
                  <a:srgbClr val="373737"/>
                </a:solidFill>
                <a:latin typeface="Helvetica" pitchFamily="34" charset="0"/>
                <a:cs typeface="Helvetica" pitchFamily="34" charset="0"/>
              </a:defRPr>
            </a:lvl1pPr>
            <a:lvl2pPr>
              <a:defRPr sz="2000">
                <a:solidFill>
                  <a:srgbClr val="373737"/>
                </a:solidFill>
                <a:latin typeface="Helvetica" pitchFamily="34" charset="0"/>
                <a:cs typeface="Helvetica" pitchFamily="34" charset="0"/>
              </a:defRPr>
            </a:lvl2pPr>
            <a:lvl3pPr>
              <a:defRPr sz="1800">
                <a:solidFill>
                  <a:srgbClr val="373737"/>
                </a:solidFill>
                <a:latin typeface="Helvetica" pitchFamily="34" charset="0"/>
                <a:cs typeface="Helvetica" pitchFamily="34" charset="0"/>
              </a:defRPr>
            </a:lvl3pPr>
            <a:lvl4pPr>
              <a:defRPr sz="1600">
                <a:solidFill>
                  <a:srgbClr val="373737"/>
                </a:solidFill>
                <a:latin typeface="Helvetica" pitchFamily="34" charset="0"/>
                <a:cs typeface="Helvetica" pitchFamily="34" charset="0"/>
              </a:defRPr>
            </a:lvl4pPr>
            <a:lvl5pPr>
              <a:defRPr sz="1400">
                <a:solidFill>
                  <a:srgbClr val="373737"/>
                </a:solidFill>
                <a:latin typeface="Helvetica" pitchFamily="34" charset="0"/>
                <a:cs typeface="Helvetic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28800"/>
            <a:ext cx="4038600" cy="4068763"/>
          </a:xfrm>
        </p:spPr>
        <p:txBody>
          <a:bodyPr bIns="0"/>
          <a:lstStyle>
            <a:lvl1pPr>
              <a:defRPr sz="2400">
                <a:solidFill>
                  <a:srgbClr val="373737"/>
                </a:solidFill>
                <a:latin typeface="Helvetica" pitchFamily="34" charset="0"/>
                <a:cs typeface="Helvetica" pitchFamily="34" charset="0"/>
              </a:defRPr>
            </a:lvl1pPr>
            <a:lvl2pPr>
              <a:defRPr sz="2000">
                <a:solidFill>
                  <a:srgbClr val="373737"/>
                </a:solidFill>
                <a:latin typeface="Helvetica" pitchFamily="34" charset="0"/>
                <a:cs typeface="Helvetica" pitchFamily="34" charset="0"/>
              </a:defRPr>
            </a:lvl2pPr>
            <a:lvl3pPr>
              <a:defRPr sz="1800">
                <a:solidFill>
                  <a:srgbClr val="373737"/>
                </a:solidFill>
                <a:latin typeface="Helvetica" pitchFamily="34" charset="0"/>
                <a:cs typeface="Helvetica" pitchFamily="34" charset="0"/>
              </a:defRPr>
            </a:lvl3pPr>
            <a:lvl4pPr>
              <a:defRPr sz="1600">
                <a:solidFill>
                  <a:srgbClr val="373737"/>
                </a:solidFill>
                <a:latin typeface="Helvetica" pitchFamily="34" charset="0"/>
                <a:cs typeface="Helvetica" pitchFamily="34" charset="0"/>
              </a:defRPr>
            </a:lvl4pPr>
            <a:lvl5pPr>
              <a:defRPr sz="1400">
                <a:solidFill>
                  <a:srgbClr val="373737"/>
                </a:solidFill>
                <a:latin typeface="Helvetica" pitchFamily="34" charset="0"/>
                <a:cs typeface="Helvetic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Rectangle 2"/>
          <p:cNvSpPr>
            <a:spLocks/>
          </p:cNvSpPr>
          <p:nvPr userDrawn="1"/>
        </p:nvSpPr>
        <p:spPr bwMode="auto">
          <a:xfrm>
            <a:off x="0" y="6315075"/>
            <a:ext cx="9144000" cy="542925"/>
          </a:xfrm>
          <a:prstGeom prst="rect">
            <a:avLst/>
          </a:prstGeom>
          <a:solidFill>
            <a:srgbClr val="373737"/>
          </a:solidFill>
          <a:ln w="25400">
            <a:solidFill>
              <a:schemeClr val="tx1">
                <a:alpha val="0"/>
              </a:schemeClr>
            </a:solidFill>
            <a:miter lim="800000"/>
            <a:headEnd/>
            <a:tailEnd/>
          </a:ln>
        </p:spPr>
        <p:txBody>
          <a:bodyPr lIns="0" tIns="0" rIns="0" bIns="0"/>
          <a:lstStyle/>
          <a:p>
            <a:endParaRPr lang="en-US">
              <a:solidFill>
                <a:srgbClr val="383838"/>
              </a:solidFill>
            </a:endParaRPr>
          </a:p>
        </p:txBody>
      </p:sp>
      <p:sp>
        <p:nvSpPr>
          <p:cNvPr id="19" name="AutoShape 4"/>
          <p:cNvSpPr>
            <a:spLocks/>
          </p:cNvSpPr>
          <p:nvPr userDrawn="1"/>
        </p:nvSpPr>
        <p:spPr bwMode="auto">
          <a:xfrm>
            <a:off x="0" y="6315075"/>
            <a:ext cx="1591321" cy="542925"/>
          </a:xfrm>
          <a:prstGeom prst="rightArrow">
            <a:avLst>
              <a:gd name="adj1" fmla="val 100000"/>
              <a:gd name="adj2" fmla="val 20358"/>
            </a:avLst>
          </a:prstGeom>
          <a:solidFill>
            <a:schemeClr val="bg1"/>
          </a:solidFill>
          <a:ln w="25400">
            <a:solidFill>
              <a:schemeClr val="tx1">
                <a:alpha val="0"/>
              </a:schemeClr>
            </a:solidFill>
            <a:miter lim="800000"/>
            <a:headEnd/>
            <a:tailEnd/>
          </a:ln>
        </p:spPr>
        <p:txBody>
          <a:bodyPr lIns="0" tIns="0" rIns="0" bIns="0"/>
          <a:lstStyle/>
          <a:p>
            <a:endParaRPr lang="en-US">
              <a:solidFill>
                <a:srgbClr val="383838"/>
              </a:solidFill>
            </a:endParaRPr>
          </a:p>
        </p:txBody>
      </p:sp>
      <p:sp>
        <p:nvSpPr>
          <p:cNvPr id="20" name="AutoShape 4"/>
          <p:cNvSpPr>
            <a:spLocks/>
          </p:cNvSpPr>
          <p:nvPr userDrawn="1"/>
        </p:nvSpPr>
        <p:spPr bwMode="auto">
          <a:xfrm>
            <a:off x="0" y="6315076"/>
            <a:ext cx="1523999" cy="542924"/>
          </a:xfrm>
          <a:prstGeom prst="rightArrow">
            <a:avLst>
              <a:gd name="adj1" fmla="val 100000"/>
              <a:gd name="adj2" fmla="val 20358"/>
            </a:avLst>
          </a:prstGeom>
          <a:solidFill>
            <a:srgbClr val="81AD30"/>
          </a:solidFill>
          <a:ln w="25400">
            <a:solidFill>
              <a:schemeClr val="tx1">
                <a:alpha val="0"/>
              </a:schemeClr>
            </a:solidFill>
            <a:miter lim="800000"/>
            <a:headEnd/>
            <a:tailEnd/>
          </a:ln>
        </p:spPr>
        <p:txBody>
          <a:bodyPr lIns="0" tIns="0" rIns="0" bIns="0"/>
          <a:lstStyle/>
          <a:p>
            <a:endParaRPr lang="en-US">
              <a:solidFill>
                <a:srgbClr val="383838"/>
              </a:solidFill>
            </a:endParaRPr>
          </a:p>
        </p:txBody>
      </p:sp>
      <p:sp>
        <p:nvSpPr>
          <p:cNvPr id="22" name="TextBox 21"/>
          <p:cNvSpPr txBox="1"/>
          <p:nvPr userDrawn="1"/>
        </p:nvSpPr>
        <p:spPr>
          <a:xfrm>
            <a:off x="457201" y="6476999"/>
            <a:ext cx="7848600" cy="353943"/>
          </a:xfrm>
          <a:prstGeom prst="rect">
            <a:avLst/>
          </a:prstGeom>
          <a:noFill/>
        </p:spPr>
        <p:txBody>
          <a:bodyPr wrap="square" lIns="0" tIns="0" rIns="0" bIns="0" rtlCol="0" anchor="ctr">
            <a:spAutoFit/>
          </a:bodyPr>
          <a:lstStyle/>
          <a:p>
            <a:pPr>
              <a:defRPr/>
            </a:pPr>
            <a:r>
              <a:rPr lang="en-US" sz="1100" u="sng" dirty="0" smtClean="0">
                <a:solidFill>
                  <a:srgbClr val="373737"/>
                </a:solidFill>
                <a:latin typeface="Helvetica" pitchFamily="34" charset="0"/>
                <a:cs typeface="Helvetica" pitchFamily="34" charset="0"/>
              </a:rPr>
              <a:t>www.neach.org</a:t>
            </a:r>
            <a:r>
              <a:rPr lang="en-US" sz="1200" dirty="0" smtClean="0">
                <a:solidFill>
                  <a:srgbClr val="FFFFFF"/>
                </a:solidFill>
                <a:latin typeface="Helvetica" pitchFamily="34" charset="0"/>
                <a:cs typeface="Helvetica" pitchFamily="34" charset="0"/>
              </a:rPr>
              <a:t>      </a:t>
            </a:r>
            <a:r>
              <a:rPr lang="en-US" sz="800" dirty="0" smtClean="0">
                <a:solidFill>
                  <a:srgbClr val="FFFFFF"/>
                </a:solidFill>
              </a:rPr>
              <a:t>© 2015 NEACH. All rights reserved. Proprietary and Confidential. For NEACH use only.</a:t>
            </a:r>
          </a:p>
          <a:p>
            <a:endParaRPr lang="en-US" sz="1100" dirty="0">
              <a:solidFill>
                <a:srgbClr val="FFFFFF"/>
              </a:solidFill>
              <a:latin typeface="Helvetica" pitchFamily="34" charset="0"/>
              <a:cs typeface="Helvetica" pitchFamily="34" charset="0"/>
            </a:endParaRPr>
          </a:p>
        </p:txBody>
      </p:sp>
      <p:sp>
        <p:nvSpPr>
          <p:cNvPr id="10" name="Title 1"/>
          <p:cNvSpPr>
            <a:spLocks noGrp="1"/>
          </p:cNvSpPr>
          <p:nvPr>
            <p:ph type="title" hasCustomPrompt="1"/>
          </p:nvPr>
        </p:nvSpPr>
        <p:spPr>
          <a:xfrm>
            <a:off x="457200" y="685800"/>
            <a:ext cx="8229600" cy="838200"/>
          </a:xfrm>
        </p:spPr>
        <p:txBody>
          <a:bodyPr lIns="0" tIns="0" rIns="0" bIns="0" anchor="ctr">
            <a:noAutofit/>
          </a:bodyPr>
          <a:lstStyle>
            <a:lvl1pPr algn="ctr">
              <a:defRPr sz="3600">
                <a:solidFill>
                  <a:srgbClr val="88BA3E"/>
                </a:solidFill>
                <a:latin typeface="Helvetica" pitchFamily="34" charset="0"/>
                <a:cs typeface="Helvetica" pitchFamily="34" charset="0"/>
              </a:defRPr>
            </a:lvl1pPr>
          </a:lstStyle>
          <a:p>
            <a:r>
              <a:rPr lang="en-US" dirty="0" smtClean="0"/>
              <a:t>Title</a:t>
            </a:r>
            <a:endParaRPr lang="en-US" dirty="0"/>
          </a:p>
        </p:txBody>
      </p:sp>
    </p:spTree>
    <p:extLst>
      <p:ext uri="{BB962C8B-B14F-4D97-AF65-F5344CB8AC3E}">
        <p14:creationId xmlns:p14="http://schemas.microsoft.com/office/powerpoint/2010/main" val="1798008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828800"/>
            <a:ext cx="4040188" cy="639762"/>
          </a:xfrm>
        </p:spPr>
        <p:txBody>
          <a:bodyPr lIns="0" tIns="0" rIns="0" bIns="0" anchor="t">
            <a:normAutofit/>
          </a:bodyPr>
          <a:lstStyle>
            <a:lvl1pPr marL="0" indent="0">
              <a:buNone/>
              <a:defRPr sz="2000" b="1">
                <a:solidFill>
                  <a:srgbClr val="373737"/>
                </a:solidFill>
                <a:latin typeface="Helvetica" pitchFamily="34" charset="0"/>
                <a:cs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81000" y="2468562"/>
            <a:ext cx="4040188" cy="3475038"/>
          </a:xfrm>
        </p:spPr>
        <p:txBody>
          <a:bodyPr lIns="0" tIns="0" rIns="0" bIns="0"/>
          <a:lstStyle>
            <a:lvl1pPr>
              <a:defRPr sz="2400">
                <a:solidFill>
                  <a:srgbClr val="373737"/>
                </a:solidFill>
                <a:latin typeface="Helvetica" pitchFamily="34" charset="0"/>
                <a:cs typeface="Helvetica" pitchFamily="34" charset="0"/>
              </a:defRPr>
            </a:lvl1pPr>
            <a:lvl2pPr>
              <a:defRPr sz="2000">
                <a:solidFill>
                  <a:srgbClr val="373737"/>
                </a:solidFill>
                <a:latin typeface="Helvetica" pitchFamily="34" charset="0"/>
                <a:cs typeface="Helvetica" pitchFamily="34" charset="0"/>
              </a:defRPr>
            </a:lvl2pPr>
            <a:lvl3pPr>
              <a:defRPr sz="1800">
                <a:solidFill>
                  <a:srgbClr val="373737"/>
                </a:solidFill>
                <a:latin typeface="Helvetica" pitchFamily="34" charset="0"/>
                <a:cs typeface="Helvetica" pitchFamily="34" charset="0"/>
              </a:defRPr>
            </a:lvl3pPr>
            <a:lvl4pPr>
              <a:defRPr sz="1600">
                <a:solidFill>
                  <a:srgbClr val="373737"/>
                </a:solidFill>
                <a:latin typeface="Helvetica" pitchFamily="34" charset="0"/>
                <a:cs typeface="Helvetica" pitchFamily="34" charset="0"/>
              </a:defRPr>
            </a:lvl4pPr>
            <a:lvl5pPr>
              <a:defRPr sz="1600">
                <a:solidFill>
                  <a:srgbClr val="373737"/>
                </a:solidFill>
                <a:latin typeface="Helvetica" pitchFamily="34" charset="0"/>
                <a:cs typeface="Helvetica"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68825" y="1828800"/>
            <a:ext cx="4041775" cy="639762"/>
          </a:xfrm>
        </p:spPr>
        <p:txBody>
          <a:bodyPr tIns="0" bIns="0" anchor="t">
            <a:normAutofit/>
          </a:bodyPr>
          <a:lstStyle>
            <a:lvl1pPr marL="0" indent="0">
              <a:buNone/>
              <a:defRPr sz="2000" b="1">
                <a:solidFill>
                  <a:srgbClr val="373737"/>
                </a:solidFill>
                <a:latin typeface="Helvetica" pitchFamily="34" charset="0"/>
                <a:cs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68825" y="2468562"/>
            <a:ext cx="4041775" cy="3475038"/>
          </a:xfrm>
        </p:spPr>
        <p:txBody>
          <a:bodyPr tIns="0" bIns="0"/>
          <a:lstStyle>
            <a:lvl1pPr>
              <a:defRPr sz="2400">
                <a:solidFill>
                  <a:srgbClr val="373737"/>
                </a:solidFill>
                <a:latin typeface="Helvetica" pitchFamily="34" charset="0"/>
                <a:cs typeface="Helvetica" pitchFamily="34" charset="0"/>
              </a:defRPr>
            </a:lvl1pPr>
            <a:lvl2pPr>
              <a:defRPr sz="2000">
                <a:solidFill>
                  <a:srgbClr val="373737"/>
                </a:solidFill>
                <a:latin typeface="Helvetica" pitchFamily="34" charset="0"/>
                <a:cs typeface="Helvetica" pitchFamily="34" charset="0"/>
              </a:defRPr>
            </a:lvl2pPr>
            <a:lvl3pPr>
              <a:defRPr sz="1800">
                <a:solidFill>
                  <a:srgbClr val="373737"/>
                </a:solidFill>
                <a:latin typeface="Helvetica" pitchFamily="34" charset="0"/>
                <a:cs typeface="Helvetica" pitchFamily="34" charset="0"/>
              </a:defRPr>
            </a:lvl3pPr>
            <a:lvl4pPr>
              <a:defRPr sz="1600">
                <a:solidFill>
                  <a:srgbClr val="373737"/>
                </a:solidFill>
                <a:latin typeface="Helvetica" pitchFamily="34" charset="0"/>
                <a:cs typeface="Helvetica" pitchFamily="34" charset="0"/>
              </a:defRPr>
            </a:lvl4pPr>
            <a:lvl5pPr>
              <a:defRPr sz="1600">
                <a:solidFill>
                  <a:srgbClr val="373737"/>
                </a:solidFill>
                <a:latin typeface="Helvetica" pitchFamily="34" charset="0"/>
                <a:cs typeface="Helvetica"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Rectangle 2"/>
          <p:cNvSpPr>
            <a:spLocks/>
          </p:cNvSpPr>
          <p:nvPr userDrawn="1"/>
        </p:nvSpPr>
        <p:spPr bwMode="auto">
          <a:xfrm>
            <a:off x="0" y="6315075"/>
            <a:ext cx="9144000" cy="542925"/>
          </a:xfrm>
          <a:prstGeom prst="rect">
            <a:avLst/>
          </a:prstGeom>
          <a:solidFill>
            <a:srgbClr val="373737"/>
          </a:solidFill>
          <a:ln w="25400">
            <a:solidFill>
              <a:schemeClr val="tx1">
                <a:alpha val="0"/>
              </a:schemeClr>
            </a:solidFill>
            <a:miter lim="800000"/>
            <a:headEnd/>
            <a:tailEnd/>
          </a:ln>
        </p:spPr>
        <p:txBody>
          <a:bodyPr lIns="0" tIns="0" rIns="0" bIns="0"/>
          <a:lstStyle/>
          <a:p>
            <a:endParaRPr lang="en-US">
              <a:solidFill>
                <a:srgbClr val="383838"/>
              </a:solidFill>
            </a:endParaRPr>
          </a:p>
        </p:txBody>
      </p:sp>
      <p:sp>
        <p:nvSpPr>
          <p:cNvPr id="20" name="AutoShape 4"/>
          <p:cNvSpPr>
            <a:spLocks/>
          </p:cNvSpPr>
          <p:nvPr userDrawn="1"/>
        </p:nvSpPr>
        <p:spPr bwMode="auto">
          <a:xfrm>
            <a:off x="0" y="6315075"/>
            <a:ext cx="1591321" cy="542925"/>
          </a:xfrm>
          <a:prstGeom prst="rightArrow">
            <a:avLst>
              <a:gd name="adj1" fmla="val 100000"/>
              <a:gd name="adj2" fmla="val 20358"/>
            </a:avLst>
          </a:prstGeom>
          <a:solidFill>
            <a:schemeClr val="bg1"/>
          </a:solidFill>
          <a:ln w="25400">
            <a:solidFill>
              <a:schemeClr val="tx1">
                <a:alpha val="0"/>
              </a:schemeClr>
            </a:solidFill>
            <a:miter lim="800000"/>
            <a:headEnd/>
            <a:tailEnd/>
          </a:ln>
        </p:spPr>
        <p:txBody>
          <a:bodyPr lIns="0" tIns="0" rIns="0" bIns="0"/>
          <a:lstStyle/>
          <a:p>
            <a:endParaRPr lang="en-US">
              <a:solidFill>
                <a:srgbClr val="383838"/>
              </a:solidFill>
            </a:endParaRPr>
          </a:p>
        </p:txBody>
      </p:sp>
      <p:sp>
        <p:nvSpPr>
          <p:cNvPr id="21" name="AutoShape 4"/>
          <p:cNvSpPr>
            <a:spLocks/>
          </p:cNvSpPr>
          <p:nvPr userDrawn="1"/>
        </p:nvSpPr>
        <p:spPr bwMode="auto">
          <a:xfrm>
            <a:off x="0" y="6315076"/>
            <a:ext cx="1523999" cy="542924"/>
          </a:xfrm>
          <a:prstGeom prst="rightArrow">
            <a:avLst>
              <a:gd name="adj1" fmla="val 100000"/>
              <a:gd name="adj2" fmla="val 20358"/>
            </a:avLst>
          </a:prstGeom>
          <a:solidFill>
            <a:srgbClr val="81AD30"/>
          </a:solidFill>
          <a:ln w="25400">
            <a:solidFill>
              <a:schemeClr val="tx1">
                <a:alpha val="0"/>
              </a:schemeClr>
            </a:solidFill>
            <a:miter lim="800000"/>
            <a:headEnd/>
            <a:tailEnd/>
          </a:ln>
        </p:spPr>
        <p:txBody>
          <a:bodyPr lIns="0" tIns="0" rIns="0" bIns="0"/>
          <a:lstStyle/>
          <a:p>
            <a:endParaRPr lang="en-US">
              <a:solidFill>
                <a:srgbClr val="383838"/>
              </a:solidFill>
            </a:endParaRPr>
          </a:p>
        </p:txBody>
      </p:sp>
      <p:sp>
        <p:nvSpPr>
          <p:cNvPr id="23" name="TextBox 22"/>
          <p:cNvSpPr txBox="1"/>
          <p:nvPr userDrawn="1"/>
        </p:nvSpPr>
        <p:spPr>
          <a:xfrm>
            <a:off x="457201" y="6476999"/>
            <a:ext cx="7848600" cy="353943"/>
          </a:xfrm>
          <a:prstGeom prst="rect">
            <a:avLst/>
          </a:prstGeom>
          <a:noFill/>
        </p:spPr>
        <p:txBody>
          <a:bodyPr wrap="square" lIns="0" tIns="0" rIns="0" bIns="0" rtlCol="0" anchor="ctr">
            <a:spAutoFit/>
          </a:bodyPr>
          <a:lstStyle/>
          <a:p>
            <a:pPr>
              <a:defRPr/>
            </a:pPr>
            <a:r>
              <a:rPr lang="en-US" sz="1100" u="sng" dirty="0" smtClean="0">
                <a:solidFill>
                  <a:srgbClr val="373737"/>
                </a:solidFill>
                <a:latin typeface="Helvetica" pitchFamily="34" charset="0"/>
                <a:cs typeface="Helvetica" pitchFamily="34" charset="0"/>
              </a:rPr>
              <a:t>www.neach.org</a:t>
            </a:r>
            <a:r>
              <a:rPr lang="en-US" sz="1200" dirty="0" smtClean="0">
                <a:solidFill>
                  <a:srgbClr val="FFFFFF"/>
                </a:solidFill>
                <a:latin typeface="Helvetica" pitchFamily="34" charset="0"/>
                <a:cs typeface="Helvetica" pitchFamily="34" charset="0"/>
              </a:rPr>
              <a:t>      </a:t>
            </a:r>
            <a:r>
              <a:rPr lang="en-US" sz="800" dirty="0" smtClean="0">
                <a:solidFill>
                  <a:srgbClr val="FFFFFF"/>
                </a:solidFill>
              </a:rPr>
              <a:t>© 2015 NEACH. All rights reserved. Proprietary and Confidential. For NEACH use only.</a:t>
            </a:r>
          </a:p>
          <a:p>
            <a:endParaRPr lang="en-US" sz="1100" dirty="0">
              <a:solidFill>
                <a:srgbClr val="FFFFFF"/>
              </a:solidFill>
              <a:latin typeface="Helvetica" pitchFamily="34" charset="0"/>
              <a:cs typeface="Helvetica" pitchFamily="34" charset="0"/>
            </a:endParaRPr>
          </a:p>
        </p:txBody>
      </p:sp>
      <p:sp>
        <p:nvSpPr>
          <p:cNvPr id="12" name="Title 1"/>
          <p:cNvSpPr>
            <a:spLocks noGrp="1"/>
          </p:cNvSpPr>
          <p:nvPr>
            <p:ph type="title" hasCustomPrompt="1"/>
          </p:nvPr>
        </p:nvSpPr>
        <p:spPr>
          <a:xfrm>
            <a:off x="457200" y="685800"/>
            <a:ext cx="8229600" cy="838200"/>
          </a:xfrm>
        </p:spPr>
        <p:txBody>
          <a:bodyPr lIns="0" tIns="0" rIns="0" bIns="0" anchor="ctr">
            <a:noAutofit/>
          </a:bodyPr>
          <a:lstStyle>
            <a:lvl1pPr algn="ctr">
              <a:defRPr sz="3600">
                <a:solidFill>
                  <a:srgbClr val="88BA3E"/>
                </a:solidFill>
                <a:latin typeface="Helvetica" pitchFamily="34" charset="0"/>
                <a:cs typeface="Helvetica" pitchFamily="34" charset="0"/>
              </a:defRPr>
            </a:lvl1pPr>
          </a:lstStyle>
          <a:p>
            <a:r>
              <a:rPr lang="en-US" dirty="0" smtClean="0"/>
              <a:t>Title</a:t>
            </a:r>
            <a:endParaRPr lang="en-US" dirty="0"/>
          </a:p>
        </p:txBody>
      </p:sp>
    </p:spTree>
    <p:extLst>
      <p:ext uri="{BB962C8B-B14F-4D97-AF65-F5344CB8AC3E}">
        <p14:creationId xmlns:p14="http://schemas.microsoft.com/office/powerpoint/2010/main" val="4218292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4" name="Rectangle 2"/>
          <p:cNvSpPr>
            <a:spLocks/>
          </p:cNvSpPr>
          <p:nvPr userDrawn="1"/>
        </p:nvSpPr>
        <p:spPr bwMode="auto">
          <a:xfrm>
            <a:off x="-3699" y="3124200"/>
            <a:ext cx="9147699" cy="2600325"/>
          </a:xfrm>
          <a:prstGeom prst="rect">
            <a:avLst/>
          </a:prstGeom>
          <a:solidFill>
            <a:srgbClr val="373737"/>
          </a:solidFill>
          <a:ln w="25400">
            <a:solidFill>
              <a:schemeClr val="tx1">
                <a:alpha val="0"/>
              </a:schemeClr>
            </a:solidFill>
            <a:miter lim="800000"/>
            <a:headEnd/>
            <a:tailEnd/>
          </a:ln>
        </p:spPr>
        <p:txBody>
          <a:bodyPr lIns="0" tIns="0" rIns="0" bIns="0"/>
          <a:lstStyle/>
          <a:p>
            <a:endParaRPr lang="en-US" dirty="0">
              <a:solidFill>
                <a:srgbClr val="383838"/>
              </a:solidFill>
            </a:endParaRPr>
          </a:p>
        </p:txBody>
      </p:sp>
      <p:sp>
        <p:nvSpPr>
          <p:cNvPr id="15" name="Title 1"/>
          <p:cNvSpPr>
            <a:spLocks noGrp="1"/>
          </p:cNvSpPr>
          <p:nvPr>
            <p:ph type="ctrTitle"/>
          </p:nvPr>
        </p:nvSpPr>
        <p:spPr>
          <a:xfrm>
            <a:off x="2510901" y="1524000"/>
            <a:ext cx="6172200" cy="1600200"/>
          </a:xfrm>
        </p:spPr>
        <p:txBody>
          <a:bodyPr bIns="0" anchor="t">
            <a:normAutofit/>
          </a:bodyPr>
          <a:lstStyle>
            <a:lvl1pPr algn="r">
              <a:defRPr sz="3600">
                <a:solidFill>
                  <a:srgbClr val="88BA3E"/>
                </a:solidFill>
                <a:latin typeface="Helvetica" pitchFamily="34" charset="0"/>
                <a:cs typeface="Helvetica" pitchFamily="34" charset="0"/>
              </a:defRPr>
            </a:lvl1pPr>
          </a:lstStyle>
          <a:p>
            <a:r>
              <a:rPr lang="en-US" dirty="0" smtClean="0"/>
              <a:t>Click to edit Master title style</a:t>
            </a:r>
            <a:endParaRPr lang="en-US" dirty="0"/>
          </a:p>
        </p:txBody>
      </p:sp>
      <p:sp>
        <p:nvSpPr>
          <p:cNvPr id="16" name="Subtitle 2"/>
          <p:cNvSpPr>
            <a:spLocks noGrp="1"/>
          </p:cNvSpPr>
          <p:nvPr>
            <p:ph type="subTitle" idx="1"/>
          </p:nvPr>
        </p:nvSpPr>
        <p:spPr>
          <a:xfrm>
            <a:off x="2514600" y="3113056"/>
            <a:ext cx="6172200" cy="2057400"/>
          </a:xfrm>
        </p:spPr>
        <p:txBody>
          <a:bodyPr tIns="0" rIns="0" bIns="0" anchor="t">
            <a:normAutofit/>
          </a:bodyPr>
          <a:lstStyle>
            <a:lvl1pPr marL="0" indent="0" algn="r">
              <a:buNone/>
              <a:defRPr sz="2600" b="0">
                <a:solidFill>
                  <a:schemeClr val="bg1"/>
                </a:solidFill>
                <a:latin typeface="Helvetica" pitchFamily="34" charset="0"/>
                <a:cs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8" name="AutoShape 4"/>
          <p:cNvSpPr>
            <a:spLocks/>
          </p:cNvSpPr>
          <p:nvPr userDrawn="1"/>
        </p:nvSpPr>
        <p:spPr bwMode="auto">
          <a:xfrm>
            <a:off x="-3699" y="3132256"/>
            <a:ext cx="1963075" cy="2611321"/>
          </a:xfrm>
          <a:prstGeom prst="rightArrow">
            <a:avLst>
              <a:gd name="adj1" fmla="val 100000"/>
              <a:gd name="adj2" fmla="val 39264"/>
            </a:avLst>
          </a:prstGeom>
          <a:solidFill>
            <a:schemeClr val="bg1"/>
          </a:solidFill>
          <a:ln w="25400">
            <a:solidFill>
              <a:schemeClr val="tx1">
                <a:alpha val="0"/>
              </a:schemeClr>
            </a:solidFill>
            <a:miter lim="800000"/>
            <a:headEnd/>
            <a:tailEnd/>
          </a:ln>
        </p:spPr>
        <p:txBody>
          <a:bodyPr lIns="0" tIns="0" rIns="0" bIns="0"/>
          <a:lstStyle/>
          <a:p>
            <a:endParaRPr lang="en-US">
              <a:solidFill>
                <a:srgbClr val="383838"/>
              </a:solidFill>
            </a:endParaRPr>
          </a:p>
        </p:txBody>
      </p:sp>
      <p:sp>
        <p:nvSpPr>
          <p:cNvPr id="19" name="AutoShape 4"/>
          <p:cNvSpPr>
            <a:spLocks/>
          </p:cNvSpPr>
          <p:nvPr userDrawn="1"/>
        </p:nvSpPr>
        <p:spPr bwMode="auto">
          <a:xfrm>
            <a:off x="-3699" y="3122731"/>
            <a:ext cx="1766767" cy="2611321"/>
          </a:xfrm>
          <a:prstGeom prst="rightArrow">
            <a:avLst>
              <a:gd name="adj1" fmla="val 100000"/>
              <a:gd name="adj2" fmla="val 43936"/>
            </a:avLst>
          </a:prstGeom>
          <a:solidFill>
            <a:srgbClr val="81AD30"/>
          </a:solidFill>
          <a:ln w="25400">
            <a:solidFill>
              <a:schemeClr val="tx1">
                <a:alpha val="0"/>
              </a:schemeClr>
            </a:solidFill>
            <a:miter lim="800000"/>
            <a:headEnd/>
            <a:tailEnd/>
          </a:ln>
        </p:spPr>
        <p:txBody>
          <a:bodyPr lIns="0" tIns="0" rIns="0" bIns="0"/>
          <a:lstStyle/>
          <a:p>
            <a:endParaRPr lang="en-US">
              <a:solidFill>
                <a:srgbClr val="383838"/>
              </a:solidFill>
            </a:endParaRPr>
          </a:p>
        </p:txBody>
      </p:sp>
    </p:spTree>
    <p:extLst>
      <p:ext uri="{BB962C8B-B14F-4D97-AF65-F5344CB8AC3E}">
        <p14:creationId xmlns:p14="http://schemas.microsoft.com/office/powerpoint/2010/main" val="410746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2"/>
          <p:cNvSpPr>
            <a:spLocks/>
          </p:cNvSpPr>
          <p:nvPr userDrawn="1"/>
        </p:nvSpPr>
        <p:spPr bwMode="auto">
          <a:xfrm>
            <a:off x="-3699" y="3581400"/>
            <a:ext cx="9144000" cy="2143125"/>
          </a:xfrm>
          <a:prstGeom prst="rect">
            <a:avLst/>
          </a:prstGeom>
          <a:solidFill>
            <a:srgbClr val="373737"/>
          </a:solidFill>
          <a:ln w="25400">
            <a:solidFill>
              <a:schemeClr val="tx1">
                <a:alpha val="0"/>
              </a:schemeClr>
            </a:solidFill>
            <a:miter lim="800000"/>
            <a:headEnd/>
            <a:tailEnd/>
          </a:ln>
        </p:spPr>
        <p:txBody>
          <a:bodyPr lIns="0" tIns="0" rIns="0" bIns="0"/>
          <a:lstStyle/>
          <a:p>
            <a:endParaRPr lang="en-US" dirty="0">
              <a:solidFill>
                <a:srgbClr val="383838"/>
              </a:solidFill>
            </a:endParaRPr>
          </a:p>
        </p:txBody>
      </p:sp>
      <p:sp>
        <p:nvSpPr>
          <p:cNvPr id="8" name="Title 1"/>
          <p:cNvSpPr>
            <a:spLocks noGrp="1"/>
          </p:cNvSpPr>
          <p:nvPr>
            <p:ph type="ctrTitle"/>
          </p:nvPr>
        </p:nvSpPr>
        <p:spPr>
          <a:xfrm>
            <a:off x="2510901" y="1914526"/>
            <a:ext cx="6172200" cy="1600200"/>
          </a:xfrm>
        </p:spPr>
        <p:txBody>
          <a:bodyPr bIns="0" anchor="t">
            <a:normAutofit/>
          </a:bodyPr>
          <a:lstStyle>
            <a:lvl1pPr algn="r">
              <a:defRPr sz="3600">
                <a:solidFill>
                  <a:srgbClr val="88BA3E"/>
                </a:solidFill>
                <a:latin typeface="Helvetica" pitchFamily="34" charset="0"/>
                <a:cs typeface="Helvetica" pitchFamily="34" charset="0"/>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2514600" y="3503582"/>
            <a:ext cx="6172200" cy="2057400"/>
          </a:xfrm>
        </p:spPr>
        <p:txBody>
          <a:bodyPr tIns="0" rIns="0" bIns="0" anchor="t">
            <a:normAutofit/>
          </a:bodyPr>
          <a:lstStyle>
            <a:lvl1pPr marL="0" indent="0" algn="r">
              <a:buNone/>
              <a:defRPr sz="2600" b="0">
                <a:solidFill>
                  <a:schemeClr val="bg1"/>
                </a:solidFill>
                <a:latin typeface="Helvetica" pitchFamily="34" charset="0"/>
                <a:cs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AutoShape 4"/>
          <p:cNvSpPr>
            <a:spLocks/>
          </p:cNvSpPr>
          <p:nvPr userDrawn="1"/>
        </p:nvSpPr>
        <p:spPr bwMode="auto">
          <a:xfrm>
            <a:off x="-3699" y="1219200"/>
            <a:ext cx="2286000" cy="4524377"/>
          </a:xfrm>
          <a:prstGeom prst="rightArrow">
            <a:avLst>
              <a:gd name="adj1" fmla="val 100000"/>
              <a:gd name="adj2" fmla="val 39264"/>
            </a:avLst>
          </a:prstGeom>
          <a:solidFill>
            <a:schemeClr val="bg1"/>
          </a:solidFill>
          <a:ln w="25400">
            <a:solidFill>
              <a:schemeClr val="tx1">
                <a:alpha val="0"/>
              </a:schemeClr>
            </a:solidFill>
            <a:miter lim="800000"/>
            <a:headEnd/>
            <a:tailEnd/>
          </a:ln>
        </p:spPr>
        <p:txBody>
          <a:bodyPr lIns="0" tIns="0" rIns="0" bIns="0"/>
          <a:lstStyle/>
          <a:p>
            <a:endParaRPr lang="en-US">
              <a:solidFill>
                <a:srgbClr val="383838"/>
              </a:solidFill>
            </a:endParaRPr>
          </a:p>
        </p:txBody>
      </p:sp>
      <p:sp>
        <p:nvSpPr>
          <p:cNvPr id="12" name="AutoShape 4"/>
          <p:cNvSpPr>
            <a:spLocks/>
          </p:cNvSpPr>
          <p:nvPr userDrawn="1"/>
        </p:nvSpPr>
        <p:spPr bwMode="auto">
          <a:xfrm>
            <a:off x="-3699" y="1209675"/>
            <a:ext cx="2057400" cy="4524377"/>
          </a:xfrm>
          <a:prstGeom prst="rightArrow">
            <a:avLst>
              <a:gd name="adj1" fmla="val 100000"/>
              <a:gd name="adj2" fmla="val 43936"/>
            </a:avLst>
          </a:prstGeom>
          <a:solidFill>
            <a:srgbClr val="81AD30"/>
          </a:solidFill>
          <a:ln w="25400">
            <a:solidFill>
              <a:schemeClr val="tx1">
                <a:alpha val="0"/>
              </a:schemeClr>
            </a:solidFill>
            <a:miter lim="800000"/>
            <a:headEnd/>
            <a:tailEnd/>
          </a:ln>
        </p:spPr>
        <p:txBody>
          <a:bodyPr lIns="0" tIns="0" rIns="0" bIns="0"/>
          <a:lstStyle/>
          <a:p>
            <a:endParaRPr lang="en-US">
              <a:solidFill>
                <a:srgbClr val="383838"/>
              </a:solidFill>
            </a:endParaRPr>
          </a:p>
        </p:txBody>
      </p:sp>
    </p:spTree>
    <p:extLst>
      <p:ext uri="{BB962C8B-B14F-4D97-AF65-F5344CB8AC3E}">
        <p14:creationId xmlns:p14="http://schemas.microsoft.com/office/powerpoint/2010/main" val="1561932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2"/>
          <p:cNvSpPr>
            <a:spLocks/>
          </p:cNvSpPr>
          <p:nvPr userDrawn="1"/>
        </p:nvSpPr>
        <p:spPr bwMode="auto">
          <a:xfrm>
            <a:off x="-3699" y="1219201"/>
            <a:ext cx="9144000" cy="2262188"/>
          </a:xfrm>
          <a:prstGeom prst="rect">
            <a:avLst/>
          </a:prstGeom>
          <a:solidFill>
            <a:srgbClr val="373737"/>
          </a:solidFill>
          <a:ln w="25400">
            <a:solidFill>
              <a:schemeClr val="tx1">
                <a:alpha val="0"/>
              </a:schemeClr>
            </a:solidFill>
            <a:miter lim="800000"/>
            <a:headEnd/>
            <a:tailEnd/>
          </a:ln>
        </p:spPr>
        <p:txBody>
          <a:bodyPr lIns="0" tIns="0" rIns="0" bIns="0"/>
          <a:lstStyle/>
          <a:p>
            <a:endParaRPr lang="en-US" dirty="0">
              <a:solidFill>
                <a:srgbClr val="383838"/>
              </a:solidFill>
            </a:endParaRPr>
          </a:p>
        </p:txBody>
      </p:sp>
      <p:sp>
        <p:nvSpPr>
          <p:cNvPr id="8" name="Title 1"/>
          <p:cNvSpPr>
            <a:spLocks noGrp="1"/>
          </p:cNvSpPr>
          <p:nvPr>
            <p:ph type="ctrTitle"/>
          </p:nvPr>
        </p:nvSpPr>
        <p:spPr>
          <a:xfrm>
            <a:off x="2510901" y="1914526"/>
            <a:ext cx="6172200" cy="1600200"/>
          </a:xfrm>
        </p:spPr>
        <p:txBody>
          <a:bodyPr bIns="0" anchor="t">
            <a:normAutofit/>
          </a:bodyPr>
          <a:lstStyle>
            <a:lvl1pPr algn="r">
              <a:defRPr sz="3600">
                <a:solidFill>
                  <a:schemeClr val="bg1"/>
                </a:solidFill>
                <a:latin typeface="Helvetica" pitchFamily="34" charset="0"/>
                <a:cs typeface="Helvetica" pitchFamily="34" charset="0"/>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2514600" y="3514916"/>
            <a:ext cx="6172200" cy="2057400"/>
          </a:xfrm>
        </p:spPr>
        <p:txBody>
          <a:bodyPr tIns="0" rIns="0" bIns="0" anchor="t">
            <a:normAutofit/>
          </a:bodyPr>
          <a:lstStyle>
            <a:lvl1pPr marL="0" indent="0" algn="r">
              <a:buNone/>
              <a:defRPr sz="2600" b="0">
                <a:solidFill>
                  <a:schemeClr val="tx2"/>
                </a:solidFill>
                <a:latin typeface="Helvetica" pitchFamily="34" charset="0"/>
                <a:cs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AutoShape 4"/>
          <p:cNvSpPr>
            <a:spLocks/>
          </p:cNvSpPr>
          <p:nvPr userDrawn="1"/>
        </p:nvSpPr>
        <p:spPr bwMode="auto">
          <a:xfrm>
            <a:off x="-3699" y="1219200"/>
            <a:ext cx="2286000" cy="4524377"/>
          </a:xfrm>
          <a:prstGeom prst="rightArrow">
            <a:avLst>
              <a:gd name="adj1" fmla="val 100000"/>
              <a:gd name="adj2" fmla="val 39264"/>
            </a:avLst>
          </a:prstGeom>
          <a:solidFill>
            <a:schemeClr val="bg1"/>
          </a:solidFill>
          <a:ln w="25400">
            <a:solidFill>
              <a:schemeClr val="tx1">
                <a:alpha val="0"/>
              </a:schemeClr>
            </a:solidFill>
            <a:miter lim="800000"/>
            <a:headEnd/>
            <a:tailEnd/>
          </a:ln>
        </p:spPr>
        <p:txBody>
          <a:bodyPr lIns="0" tIns="0" rIns="0" bIns="0"/>
          <a:lstStyle/>
          <a:p>
            <a:endParaRPr lang="en-US">
              <a:solidFill>
                <a:srgbClr val="383838"/>
              </a:solidFill>
            </a:endParaRPr>
          </a:p>
        </p:txBody>
      </p:sp>
      <p:sp>
        <p:nvSpPr>
          <p:cNvPr id="12" name="AutoShape 4"/>
          <p:cNvSpPr>
            <a:spLocks/>
          </p:cNvSpPr>
          <p:nvPr userDrawn="1"/>
        </p:nvSpPr>
        <p:spPr bwMode="auto">
          <a:xfrm>
            <a:off x="-3699" y="1209675"/>
            <a:ext cx="2057400" cy="4524377"/>
          </a:xfrm>
          <a:prstGeom prst="rightArrow">
            <a:avLst>
              <a:gd name="adj1" fmla="val 100000"/>
              <a:gd name="adj2" fmla="val 43936"/>
            </a:avLst>
          </a:prstGeom>
          <a:solidFill>
            <a:srgbClr val="81AD30"/>
          </a:solidFill>
          <a:ln w="25400">
            <a:solidFill>
              <a:schemeClr val="tx1">
                <a:alpha val="0"/>
              </a:schemeClr>
            </a:solidFill>
            <a:miter lim="800000"/>
            <a:headEnd/>
            <a:tailEnd/>
          </a:ln>
        </p:spPr>
        <p:txBody>
          <a:bodyPr lIns="0" tIns="0" rIns="0" bIns="0"/>
          <a:lstStyle/>
          <a:p>
            <a:endParaRPr lang="en-US">
              <a:solidFill>
                <a:srgbClr val="383838"/>
              </a:solidFill>
            </a:endParaRPr>
          </a:p>
        </p:txBody>
      </p:sp>
    </p:spTree>
    <p:extLst>
      <p:ext uri="{BB962C8B-B14F-4D97-AF65-F5344CB8AC3E}">
        <p14:creationId xmlns:p14="http://schemas.microsoft.com/office/powerpoint/2010/main" val="49854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80081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200">
                <a:solidFill>
                  <a:schemeClr val="tx1">
                    <a:tint val="75000"/>
                  </a:schemeClr>
                </a:solidFill>
              </a:defRPr>
            </a:lvl1pPr>
          </a:lstStyle>
          <a:p>
            <a:endParaRPr lang="en-US" u="sng" dirty="0" smtClean="0">
              <a:solidFill>
                <a:srgbClr val="88BA3E"/>
              </a:solidFill>
              <a:latin typeface="Helvetica" pitchFamily="34" charset="0"/>
              <a:cs typeface="Helvetica" pitchFamily="34" charset="0"/>
            </a:endParaRPr>
          </a:p>
        </p:txBody>
      </p:sp>
      <p:sp>
        <p:nvSpPr>
          <p:cNvPr id="6" name="Slide Number Placeholder 5"/>
          <p:cNvSpPr>
            <a:spLocks noGrp="1"/>
          </p:cNvSpPr>
          <p:nvPr>
            <p:ph type="sldNum" sz="quarter" idx="4"/>
          </p:nvPr>
        </p:nvSpPr>
        <p:spPr>
          <a:xfrm>
            <a:off x="3352800" y="6356350"/>
            <a:ext cx="5334000" cy="365125"/>
          </a:xfrm>
          <a:prstGeom prst="rect">
            <a:avLst/>
          </a:prstGeom>
        </p:spPr>
        <p:txBody>
          <a:bodyPr vert="horz" lIns="91440" tIns="45720" rIns="91440" bIns="45720" rtlCol="0" anchor="ctr"/>
          <a:lstStyle>
            <a:lvl1pPr algn="r">
              <a:defRPr sz="1200">
                <a:solidFill>
                  <a:schemeClr val="tx1">
                    <a:tint val="75000"/>
                  </a:schemeClr>
                </a:solidFill>
                <a:latin typeface="Helvetica" pitchFamily="34" charset="0"/>
                <a:cs typeface="Helvetica" pitchFamily="34" charset="0"/>
              </a:defRPr>
            </a:lvl1pPr>
          </a:lstStyle>
          <a:p>
            <a:r>
              <a:rPr lang="en-US" dirty="0" smtClean="0">
                <a:solidFill>
                  <a:srgbClr val="383838">
                    <a:tint val="75000"/>
                  </a:srgbClr>
                </a:solidFill>
              </a:rPr>
              <a:t/>
            </a:r>
            <a:br>
              <a:rPr lang="en-US" dirty="0" smtClean="0">
                <a:solidFill>
                  <a:srgbClr val="383838">
                    <a:tint val="75000"/>
                  </a:srgbClr>
                </a:solidFill>
              </a:rPr>
            </a:br>
            <a:fld id="{1E16B37A-F068-4EC5-8DCA-66A69B0F5CD6}" type="slidenum">
              <a:rPr lang="en-US" smtClean="0">
                <a:solidFill>
                  <a:srgbClr val="383838">
                    <a:tint val="75000"/>
                  </a:srgbClr>
                </a:solidFill>
              </a:rPr>
              <a:pPr/>
              <a:t>‹#›</a:t>
            </a:fld>
            <a:endParaRPr lang="en-US" sz="700" dirty="0" smtClean="0">
              <a:solidFill>
                <a:srgbClr val="383838">
                  <a:tint val="75000"/>
                </a:srgbClr>
              </a:solidFill>
            </a:endParaRPr>
          </a:p>
          <a:p>
            <a:endParaRPr lang="en-US" dirty="0">
              <a:solidFill>
                <a:srgbClr val="383838">
                  <a:tint val="75000"/>
                </a:srgbClr>
              </a:solidFill>
            </a:endParaRPr>
          </a:p>
        </p:txBody>
      </p:sp>
    </p:spTree>
    <p:extLst>
      <p:ext uri="{BB962C8B-B14F-4D97-AF65-F5344CB8AC3E}">
        <p14:creationId xmlns:p14="http://schemas.microsoft.com/office/powerpoint/2010/main" val="138134457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ftr="0" dt="0"/>
  <p:txStyles>
    <p:titleStyle>
      <a:lvl1pPr algn="ctr" defTabSz="914400" rtl="0" eaLnBrk="1" latinLnBrk="0" hangingPunct="1">
        <a:spcBef>
          <a:spcPct val="0"/>
        </a:spcBef>
        <a:buNone/>
        <a:defRPr sz="3600" b="0" i="0" u="none" kern="1200">
          <a:solidFill>
            <a:srgbClr val="88BA3E"/>
          </a:solidFill>
          <a:latin typeface="Helvetica" pitchFamily="34" charset="0"/>
          <a:ea typeface="+mj-ea"/>
          <a:cs typeface="Helvetica"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rgbClr val="373737"/>
          </a:solidFill>
          <a:latin typeface="Helvetica" pitchFamily="34" charset="0"/>
          <a:ea typeface="+mn-ea"/>
          <a:cs typeface="Helvetica" pitchFamily="34" charset="0"/>
        </a:defRPr>
      </a:lvl1pPr>
      <a:lvl2pPr marL="742950" indent="-285750" algn="l" defTabSz="914400" rtl="0" eaLnBrk="1" latinLnBrk="0" hangingPunct="1">
        <a:spcBef>
          <a:spcPct val="20000"/>
        </a:spcBef>
        <a:buFont typeface="Arial" pitchFamily="34" charset="0"/>
        <a:buChar char="–"/>
        <a:defRPr sz="2000" b="0" i="0" u="none" kern="1200">
          <a:solidFill>
            <a:srgbClr val="373737"/>
          </a:solidFill>
          <a:latin typeface="Helvetica" pitchFamily="34" charset="0"/>
          <a:ea typeface="+mn-ea"/>
          <a:cs typeface="Helvetica" pitchFamily="34" charset="0"/>
        </a:defRPr>
      </a:lvl2pPr>
      <a:lvl3pPr marL="1143000" indent="-228600" algn="l" defTabSz="914400" rtl="0" eaLnBrk="1" latinLnBrk="0" hangingPunct="1">
        <a:spcBef>
          <a:spcPct val="20000"/>
        </a:spcBef>
        <a:buFont typeface="Arial" pitchFamily="34" charset="0"/>
        <a:buChar char="•"/>
        <a:defRPr sz="1800" kern="1200">
          <a:solidFill>
            <a:srgbClr val="373737"/>
          </a:solidFill>
          <a:latin typeface="Helvetica" pitchFamily="34" charset="0"/>
          <a:ea typeface="+mn-ea"/>
          <a:cs typeface="Helvetica" pitchFamily="34" charset="0"/>
        </a:defRPr>
      </a:lvl3pPr>
      <a:lvl4pPr marL="1600200" indent="-228600" algn="l" defTabSz="914400" rtl="0" eaLnBrk="1" latinLnBrk="0" hangingPunct="1">
        <a:spcBef>
          <a:spcPct val="20000"/>
        </a:spcBef>
        <a:buFont typeface="Arial" pitchFamily="34" charset="0"/>
        <a:buChar char="–"/>
        <a:defRPr sz="1600" kern="1200">
          <a:solidFill>
            <a:srgbClr val="373737"/>
          </a:solidFill>
          <a:latin typeface="Helvetica" pitchFamily="34" charset="0"/>
          <a:ea typeface="+mn-ea"/>
          <a:cs typeface="Helvetica" pitchFamily="34" charset="0"/>
        </a:defRPr>
      </a:lvl4pPr>
      <a:lvl5pPr marL="2057400" indent="-228600" algn="l" defTabSz="914400" rtl="0" eaLnBrk="1" latinLnBrk="0" hangingPunct="1">
        <a:spcBef>
          <a:spcPct val="20000"/>
        </a:spcBef>
        <a:buFont typeface="Arial" pitchFamily="34" charset="0"/>
        <a:buChar char="»"/>
        <a:defRPr sz="1500" kern="1200">
          <a:solidFill>
            <a:srgbClr val="373737"/>
          </a:solidFill>
          <a:latin typeface="Helvetica" pitchFamily="34" charset="0"/>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200">
                <a:solidFill>
                  <a:schemeClr val="tx1">
                    <a:tint val="75000"/>
                  </a:schemeClr>
                </a:solidFill>
              </a:defRPr>
            </a:lvl1pPr>
          </a:lstStyle>
          <a:p>
            <a:fld id="{DC6CF7A4-7631-40FF-81EF-B75528B1F868}" type="datetimeFigureOut">
              <a:rPr lang="en-US" smtClean="0"/>
              <a:t>04/11/2016</a:t>
            </a:fld>
            <a:endParaRPr lang="en-US" dirty="0"/>
          </a:p>
        </p:txBody>
      </p:sp>
      <p:sp>
        <p:nvSpPr>
          <p:cNvPr id="6" name="Slide Number Placeholder 5"/>
          <p:cNvSpPr>
            <a:spLocks noGrp="1"/>
          </p:cNvSpPr>
          <p:nvPr>
            <p:ph type="sldNum" sz="quarter" idx="4"/>
          </p:nvPr>
        </p:nvSpPr>
        <p:spPr>
          <a:xfrm>
            <a:off x="3352800" y="6356350"/>
            <a:ext cx="5334000" cy="365125"/>
          </a:xfrm>
          <a:prstGeom prst="rect">
            <a:avLst/>
          </a:prstGeom>
        </p:spPr>
        <p:txBody>
          <a:bodyPr vert="horz" lIns="91440" tIns="45720" rIns="91440" bIns="45720" rtlCol="0" anchor="ctr"/>
          <a:lstStyle>
            <a:lvl1pPr algn="r">
              <a:defRPr sz="1200">
                <a:solidFill>
                  <a:schemeClr val="tx1">
                    <a:tint val="75000"/>
                  </a:schemeClr>
                </a:solidFill>
                <a:latin typeface="Helvetica" pitchFamily="34" charset="0"/>
                <a:cs typeface="Helvetica" pitchFamily="34" charset="0"/>
              </a:defRPr>
            </a:lvl1pPr>
          </a:lstStyle>
          <a:p>
            <a:fld id="{DE02D7D2-A96F-46AF-86D0-42A72BD4BBCD}" type="slidenum">
              <a:rPr lang="en-US" smtClean="0"/>
              <a:t>‹#›</a:t>
            </a:fld>
            <a:endParaRPr lang="en-US" dirty="0"/>
          </a:p>
        </p:txBody>
      </p:sp>
    </p:spTree>
    <p:extLst>
      <p:ext uri="{BB962C8B-B14F-4D97-AF65-F5344CB8AC3E}">
        <p14:creationId xmlns:p14="http://schemas.microsoft.com/office/powerpoint/2010/main" val="277301391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Lst>
  <p:txStyles>
    <p:titleStyle>
      <a:lvl1pPr algn="ctr" defTabSz="914400" rtl="0" eaLnBrk="1" latinLnBrk="0" hangingPunct="1">
        <a:spcBef>
          <a:spcPct val="0"/>
        </a:spcBef>
        <a:buNone/>
        <a:defRPr sz="3600" kern="1200">
          <a:solidFill>
            <a:srgbClr val="88BA3E"/>
          </a:solidFill>
          <a:latin typeface="Helvetica" pitchFamily="34" charset="0"/>
          <a:ea typeface="+mj-ea"/>
          <a:cs typeface="Helvetica"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rgbClr val="373737"/>
          </a:solidFill>
          <a:latin typeface="Helvetica" pitchFamily="34" charset="0"/>
          <a:ea typeface="+mn-ea"/>
          <a:cs typeface="Helvetica" pitchFamily="34" charset="0"/>
        </a:defRPr>
      </a:lvl1pPr>
      <a:lvl2pPr marL="742950" indent="-285750" algn="l" defTabSz="914400" rtl="0" eaLnBrk="1" latinLnBrk="0" hangingPunct="1">
        <a:spcBef>
          <a:spcPct val="20000"/>
        </a:spcBef>
        <a:buFont typeface="Arial" pitchFamily="34" charset="0"/>
        <a:buChar char="–"/>
        <a:defRPr sz="2000" kern="1200">
          <a:solidFill>
            <a:srgbClr val="373737"/>
          </a:solidFill>
          <a:latin typeface="Helvetica" pitchFamily="34" charset="0"/>
          <a:ea typeface="+mn-ea"/>
          <a:cs typeface="Helvetica" pitchFamily="34" charset="0"/>
        </a:defRPr>
      </a:lvl2pPr>
      <a:lvl3pPr marL="1143000" indent="-228600" algn="l" defTabSz="914400" rtl="0" eaLnBrk="1" latinLnBrk="0" hangingPunct="1">
        <a:spcBef>
          <a:spcPct val="20000"/>
        </a:spcBef>
        <a:buFont typeface="Arial" pitchFamily="34" charset="0"/>
        <a:buChar char="•"/>
        <a:defRPr sz="1800" kern="1200">
          <a:solidFill>
            <a:srgbClr val="373737"/>
          </a:solidFill>
          <a:latin typeface="Helvetica" pitchFamily="34" charset="0"/>
          <a:ea typeface="+mn-ea"/>
          <a:cs typeface="Helvetica" pitchFamily="34" charset="0"/>
        </a:defRPr>
      </a:lvl3pPr>
      <a:lvl4pPr marL="1600200" indent="-228600" algn="l" defTabSz="914400" rtl="0" eaLnBrk="1" latinLnBrk="0" hangingPunct="1">
        <a:spcBef>
          <a:spcPct val="20000"/>
        </a:spcBef>
        <a:buFont typeface="Arial" pitchFamily="34" charset="0"/>
        <a:buChar char="–"/>
        <a:defRPr sz="1600" kern="1200">
          <a:solidFill>
            <a:srgbClr val="373737"/>
          </a:solidFill>
          <a:latin typeface="Helvetica" pitchFamily="34" charset="0"/>
          <a:ea typeface="+mn-ea"/>
          <a:cs typeface="Helvetica" pitchFamily="34" charset="0"/>
        </a:defRPr>
      </a:lvl4pPr>
      <a:lvl5pPr marL="2057400" indent="-228600" algn="l" defTabSz="914400" rtl="0" eaLnBrk="1" latinLnBrk="0" hangingPunct="1">
        <a:spcBef>
          <a:spcPct val="20000"/>
        </a:spcBef>
        <a:buFont typeface="Arial" pitchFamily="34" charset="0"/>
        <a:buChar char="»"/>
        <a:defRPr sz="1500" kern="1200">
          <a:solidFill>
            <a:srgbClr val="373737"/>
          </a:solidFill>
          <a:latin typeface="Helvetica" pitchFamily="34" charset="0"/>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3.xml"/><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4.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8.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2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6.xml"/><Relationship Id="rId4" Type="http://schemas.openxmlformats.org/officeDocument/2006/relationships/hyperlink" Target="https://www.nacha.org/content/same-day-ach"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7.xml"/><Relationship Id="rId4" Type="http://schemas.openxmlformats.org/officeDocument/2006/relationships/hyperlink" Target="https://www.nacha.org/content/same-day-ach" TargetMode="Externa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0.xml"/><Relationship Id="rId1" Type="http://schemas.openxmlformats.org/officeDocument/2006/relationships/tags" Target="../tags/tag31.xml"/><Relationship Id="rId5" Type="http://schemas.openxmlformats.org/officeDocument/2006/relationships/hyperlink" Target="mailto:info@neach.org" TargetMode="External"/><Relationship Id="rId4" Type="http://schemas.openxmlformats.org/officeDocument/2006/relationships/hyperlink" Target="mailto:jcasali@neach.org"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6.xml"/><Relationship Id="rId5" Type="http://schemas.openxmlformats.org/officeDocument/2006/relationships/image" Target="../media/image5.jpeg"/><Relationship Id="rId4" Type="http://schemas.openxmlformats.org/officeDocument/2006/relationships/hyperlink" Target="http://www.google.com/url?sa=i&amp;rct=j&amp;q=&amp;esrc=s&amp;frm=1&amp;source=images&amp;cd=&amp;cad=rja&amp;uact=8&amp;ved=0CAcQjRxqFQoTCM_m3Mfv1McCFYQ1PgodyLQGZw&amp;url=http://www.clipartpanda.com/categories/working-together-as-a-team&amp;ei=fRjlVY-0N4Tr-AHI6Zq4Bg&amp;psig=AFQjCNGySxnwWP-Wnf7l2Mc5qE5ICQW-Lw&amp;ust=1441163737552348"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9.jpeg"/><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pPr algn="ctr"/>
            <a:r>
              <a:rPr lang="en-US" b="1" dirty="0" smtClean="0"/>
              <a:t>Same Day ACH: A Credit Union </a:t>
            </a:r>
            <a:br>
              <a:rPr lang="en-US" b="1" dirty="0" smtClean="0"/>
            </a:br>
            <a:r>
              <a:rPr lang="en-US" b="1" dirty="0" smtClean="0"/>
              <a:t>Viewpoint</a:t>
            </a:r>
            <a:endParaRPr lang="en-US" dirty="0"/>
          </a:p>
        </p:txBody>
      </p:sp>
      <p:sp>
        <p:nvSpPr>
          <p:cNvPr id="7" name="Subtitle 6"/>
          <p:cNvSpPr>
            <a:spLocks noGrp="1"/>
          </p:cNvSpPr>
          <p:nvPr>
            <p:ph type="subTitle" idx="1"/>
          </p:nvPr>
        </p:nvSpPr>
        <p:spPr/>
        <p:txBody>
          <a:bodyPr>
            <a:normAutofit/>
          </a:bodyPr>
          <a:lstStyle/>
          <a:p>
            <a:endParaRPr lang="en-US" b="1" dirty="0" smtClean="0"/>
          </a:p>
          <a:p>
            <a:r>
              <a:rPr lang="en-US" dirty="0" smtClean="0"/>
              <a:t>April 28, 2016</a:t>
            </a:r>
            <a:endParaRPr lang="en-US" dirty="0"/>
          </a:p>
        </p:txBody>
      </p:sp>
      <p:sp>
        <p:nvSpPr>
          <p:cNvPr id="4" name="TextBox 3"/>
          <p:cNvSpPr txBox="1"/>
          <p:nvPr/>
        </p:nvSpPr>
        <p:spPr>
          <a:xfrm>
            <a:off x="95250" y="4643438"/>
            <a:ext cx="2663165" cy="923330"/>
          </a:xfrm>
          <a:prstGeom prst="rect">
            <a:avLst/>
          </a:prstGeom>
          <a:noFill/>
        </p:spPr>
        <p:txBody>
          <a:bodyPr wrap="none">
            <a:spAutoFit/>
          </a:bodyPr>
          <a:lstStyle/>
          <a:p>
            <a:pPr>
              <a:defRPr/>
            </a:pPr>
            <a:r>
              <a:rPr lang="en-US" b="1" dirty="0" smtClean="0">
                <a:solidFill>
                  <a:srgbClr val="383838"/>
                </a:solidFill>
              </a:rPr>
              <a:t>Sandy Ortins, </a:t>
            </a:r>
            <a:r>
              <a:rPr lang="en-US" b="1" dirty="0">
                <a:solidFill>
                  <a:srgbClr val="383838"/>
                </a:solidFill>
              </a:rPr>
              <a:t>AAP, NCP</a:t>
            </a:r>
          </a:p>
          <a:p>
            <a:pPr>
              <a:defRPr/>
            </a:pPr>
            <a:r>
              <a:rPr lang="en-US" b="1" dirty="0">
                <a:solidFill>
                  <a:srgbClr val="383838"/>
                </a:solidFill>
              </a:rPr>
              <a:t>Senior </a:t>
            </a:r>
            <a:r>
              <a:rPr lang="en-US" b="1" dirty="0" smtClean="0">
                <a:solidFill>
                  <a:srgbClr val="383838"/>
                </a:solidFill>
              </a:rPr>
              <a:t>Director, Education</a:t>
            </a:r>
            <a:endParaRPr lang="en-US" b="1" dirty="0">
              <a:solidFill>
                <a:srgbClr val="383838"/>
              </a:solidFill>
            </a:endParaRPr>
          </a:p>
          <a:p>
            <a:pPr>
              <a:defRPr/>
            </a:pPr>
            <a:endParaRPr lang="en-US" dirty="0">
              <a:solidFill>
                <a:srgbClr val="383838"/>
              </a:solidFill>
            </a:endParaRPr>
          </a:p>
        </p:txBody>
      </p:sp>
      <p:sp>
        <p:nvSpPr>
          <p:cNvPr id="5" name="Subtitle 6"/>
          <p:cNvSpPr txBox="1">
            <a:spLocks/>
          </p:cNvSpPr>
          <p:nvPr/>
        </p:nvSpPr>
        <p:spPr>
          <a:xfrm>
            <a:off x="2667000" y="2438400"/>
            <a:ext cx="6172200" cy="2057400"/>
          </a:xfrm>
          <a:prstGeom prst="rect">
            <a:avLst/>
          </a:prstGeom>
        </p:spPr>
        <p:txBody>
          <a:bodyPr vert="horz" lIns="91440" tIns="0" rIns="0" bIns="0" rtlCol="0" anchor="t">
            <a:normAutofit/>
          </a:bodyPr>
          <a:lstStyle>
            <a:lvl1pPr marL="0" indent="0" algn="r" defTabSz="914400" rtl="0" eaLnBrk="1" latinLnBrk="0" hangingPunct="1">
              <a:spcBef>
                <a:spcPct val="20000"/>
              </a:spcBef>
              <a:buFont typeface="Arial" pitchFamily="34" charset="0"/>
              <a:buNone/>
              <a:defRPr sz="2600" b="0" kern="1200">
                <a:solidFill>
                  <a:schemeClr val="bg1"/>
                </a:solidFill>
                <a:latin typeface="Helvetica" pitchFamily="34" charset="0"/>
                <a:ea typeface="+mn-ea"/>
                <a:cs typeface="Helvetica" pitchFamily="34" charset="0"/>
              </a:defRPr>
            </a:lvl1pPr>
            <a:lvl2pPr marL="457200" indent="0" algn="ctr" defTabSz="914400" rtl="0" eaLnBrk="1" latinLnBrk="0" hangingPunct="1">
              <a:spcBef>
                <a:spcPct val="20000"/>
              </a:spcBef>
              <a:buFont typeface="Arial" pitchFamily="34" charset="0"/>
              <a:buNone/>
              <a:defRPr sz="2000" kern="1200">
                <a:solidFill>
                  <a:schemeClr val="tx1">
                    <a:tint val="75000"/>
                  </a:schemeClr>
                </a:solidFill>
                <a:latin typeface="Helvetica" pitchFamily="34" charset="0"/>
                <a:ea typeface="+mn-ea"/>
                <a:cs typeface="Helvetica" pitchFamily="34" charset="0"/>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Helvetica" pitchFamily="34" charset="0"/>
                <a:ea typeface="+mn-ea"/>
                <a:cs typeface="Helvetica" pitchFamily="34" charset="0"/>
              </a:defRPr>
            </a:lvl3pPr>
            <a:lvl4pPr marL="1371600" indent="0" algn="ctr" defTabSz="914400" rtl="0" eaLnBrk="1" latinLnBrk="0" hangingPunct="1">
              <a:spcBef>
                <a:spcPct val="20000"/>
              </a:spcBef>
              <a:buFont typeface="Arial" pitchFamily="34" charset="0"/>
              <a:buNone/>
              <a:defRPr sz="1600" kern="1200">
                <a:solidFill>
                  <a:schemeClr val="tx1">
                    <a:tint val="75000"/>
                  </a:schemeClr>
                </a:solidFill>
                <a:latin typeface="Helvetica" pitchFamily="34" charset="0"/>
                <a:ea typeface="+mn-ea"/>
                <a:cs typeface="Helvetica" pitchFamily="34" charset="0"/>
              </a:defRPr>
            </a:lvl4pPr>
            <a:lvl5pPr marL="1828800" indent="0" algn="ctr" defTabSz="914400" rtl="0" eaLnBrk="1" latinLnBrk="0" hangingPunct="1">
              <a:spcBef>
                <a:spcPct val="20000"/>
              </a:spcBef>
              <a:buFont typeface="Arial" pitchFamily="34" charset="0"/>
              <a:buNone/>
              <a:defRPr sz="1500" kern="1200">
                <a:solidFill>
                  <a:schemeClr val="tx1">
                    <a:tint val="75000"/>
                  </a:schemeClr>
                </a:solidFill>
                <a:latin typeface="Helvetica" pitchFamily="34" charset="0"/>
                <a:ea typeface="+mn-ea"/>
                <a:cs typeface="Helvetica"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altLang="en-US" dirty="0" smtClean="0">
              <a:solidFill>
                <a:prstClr val="white"/>
              </a:solidFill>
            </a:endParaRPr>
          </a:p>
        </p:txBody>
      </p:sp>
    </p:spTree>
    <p:custDataLst>
      <p:tags r:id="rId1"/>
    </p:custDataLst>
    <p:extLst>
      <p:ext uri="{BB962C8B-B14F-4D97-AF65-F5344CB8AC3E}">
        <p14:creationId xmlns:p14="http://schemas.microsoft.com/office/powerpoint/2010/main" val="36262877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normAutofit lnSpcReduction="10000"/>
          </a:bodyPr>
          <a:lstStyle/>
          <a:p>
            <a:r>
              <a:rPr lang="en-US" dirty="0" smtClean="0"/>
              <a:t>What Transactions Will Be Eligible for Same Day ACH?</a:t>
            </a:r>
          </a:p>
          <a:p>
            <a:endParaRPr lang="en-US" dirty="0" smtClean="0"/>
          </a:p>
          <a:p>
            <a:pPr marL="457200" lvl="1" indent="0">
              <a:buNone/>
            </a:pPr>
            <a:r>
              <a:rPr lang="en-US" dirty="0" smtClean="0"/>
              <a:t>	Virtually all ACH transactions, including credits and debits, will be 	eligible for same-day processing</a:t>
            </a:r>
          </a:p>
          <a:p>
            <a:pPr lvl="1"/>
            <a:endParaRPr lang="en-US" dirty="0" smtClean="0"/>
          </a:p>
          <a:p>
            <a:pPr marL="457200" lvl="1" indent="0">
              <a:buNone/>
            </a:pPr>
            <a:r>
              <a:rPr lang="en-US" dirty="0" smtClean="0"/>
              <a:t>	Non-monetary transactions – </a:t>
            </a:r>
            <a:r>
              <a:rPr lang="en-US" dirty="0" err="1" smtClean="0"/>
              <a:t>prenotifications</a:t>
            </a:r>
            <a:r>
              <a:rPr lang="en-US" dirty="0" smtClean="0"/>
              <a:t>, notifications of 	changes, zero-dollar remittance information transactions, etc. – 	will also be eligible for same-day processing</a:t>
            </a:r>
          </a:p>
          <a:p>
            <a:pPr marL="457200" lvl="1" indent="0">
              <a:buNone/>
            </a:pPr>
            <a:endParaRPr lang="en-US" dirty="0"/>
          </a:p>
          <a:p>
            <a:pPr marL="457200" lvl="1" indent="0">
              <a:buNone/>
            </a:pPr>
            <a:r>
              <a:rPr lang="en-US" dirty="0" smtClean="0"/>
              <a:t>	Government Entries</a:t>
            </a:r>
          </a:p>
          <a:p>
            <a:pPr marL="457200" lvl="1" indent="0">
              <a:buNone/>
            </a:pPr>
            <a:endParaRPr lang="en-US" dirty="0" smtClean="0"/>
          </a:p>
          <a:p>
            <a:pPr marL="457200" lvl="1" indent="0">
              <a:buNone/>
            </a:pPr>
            <a:r>
              <a:rPr lang="en-US" dirty="0" smtClean="0"/>
              <a:t>	International transactions (IATs) and large-dollar transactions 	over $25,000 will not be eligible for same-day processing </a:t>
            </a:r>
          </a:p>
          <a:p>
            <a:pPr lvl="2"/>
            <a:r>
              <a:rPr lang="en-US" dirty="0" smtClean="0"/>
              <a:t>Dollar limit is per-transaction, not per-batch</a:t>
            </a:r>
          </a:p>
        </p:txBody>
      </p:sp>
      <p:sp>
        <p:nvSpPr>
          <p:cNvPr id="2" name="Title 1"/>
          <p:cNvSpPr>
            <a:spLocks noGrp="1"/>
          </p:cNvSpPr>
          <p:nvPr>
            <p:ph type="title"/>
          </p:nvPr>
        </p:nvSpPr>
        <p:spPr>
          <a:xfrm>
            <a:off x="457200" y="112712"/>
            <a:ext cx="8229600" cy="838200"/>
          </a:xfrm>
        </p:spPr>
        <p:txBody>
          <a:bodyPr/>
          <a:lstStyle/>
          <a:p>
            <a:r>
              <a:rPr lang="en-US" dirty="0" smtClean="0"/>
              <a:t>Requirements</a:t>
            </a:r>
            <a:endParaRPr lang="en-US" dirty="0"/>
          </a:p>
        </p:txBody>
      </p:sp>
      <p:pic>
        <p:nvPicPr>
          <p:cNvPr id="2050" name="Picture 2" descr="C:\Users\dbarr\AppData\Local\Microsoft\Windows\Temporary Internet Files\Content.IE5\H2FSYASZ\check-303494_64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225" y="2112916"/>
            <a:ext cx="732234" cy="762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dbarr\AppData\Local\Microsoft\Windows\Temporary Internet Files\Content.IE5\H2FSYASZ\check-303494_64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225" y="3048000"/>
            <a:ext cx="732234" cy="762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barr\AppData\Local\Microsoft\Windows\Temporary Internet Files\Content.IE5\FOISIFV0\600px-Red_x.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304" y="5114925"/>
            <a:ext cx="600075" cy="6000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dbarr\AppData\Local\Microsoft\Windows\Temporary Internet Files\Content.IE5\FOISIFV0\600px-Red_x.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2367" y="4178254"/>
            <a:ext cx="600075" cy="6000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34187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678363"/>
          </a:xfrm>
        </p:spPr>
        <p:txBody>
          <a:bodyPr/>
          <a:lstStyle/>
          <a:p>
            <a:r>
              <a:rPr lang="en-US" dirty="0" smtClean="0"/>
              <a:t>To get on the Same Day ACH train, you have to have the right ticket and be at the station on time</a:t>
            </a:r>
            <a:endParaRPr lang="en-US" dirty="0"/>
          </a:p>
        </p:txBody>
      </p:sp>
      <p:sp>
        <p:nvSpPr>
          <p:cNvPr id="5" name="Slide Number Placeholder 4"/>
          <p:cNvSpPr>
            <a:spLocks noGrp="1"/>
          </p:cNvSpPr>
          <p:nvPr>
            <p:ph type="sldNum" sz="quarter" idx="12"/>
          </p:nvPr>
        </p:nvSpPr>
        <p:spPr/>
        <p:txBody>
          <a:bodyPr/>
          <a:lstStyle/>
          <a:p>
            <a:fld id="{290D362C-06AF-49F0-B371-1B19FFE7F292}" type="slidenum">
              <a:rPr lang="en-US" smtClean="0"/>
              <a:pPr/>
              <a:t>11</a:t>
            </a:fld>
            <a:endParaRPr lang="en-US" dirty="0"/>
          </a:p>
        </p:txBody>
      </p:sp>
      <p:sp>
        <p:nvSpPr>
          <p:cNvPr id="2" name="Title 1"/>
          <p:cNvSpPr>
            <a:spLocks noGrp="1"/>
          </p:cNvSpPr>
          <p:nvPr>
            <p:ph type="title"/>
          </p:nvPr>
        </p:nvSpPr>
        <p:spPr>
          <a:xfrm>
            <a:off x="533400" y="174280"/>
            <a:ext cx="8229600" cy="838200"/>
          </a:xfrm>
        </p:spPr>
        <p:txBody>
          <a:bodyPr/>
          <a:lstStyle/>
          <a:p>
            <a:r>
              <a:rPr lang="en-US" dirty="0" smtClean="0"/>
              <a:t>How will Same Day ACH work? </a:t>
            </a:r>
            <a:endParaRPr lang="en-US" dirty="0"/>
          </a:p>
        </p:txBody>
      </p:sp>
      <p:pic>
        <p:nvPicPr>
          <p:cNvPr id="2050" name="Picture 2" descr="C:\Users\dbarr\AppData\Local\Microsoft\Windows\Temporary Internet Files\Content.IE5\ZI2UUVXX\ticket[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2179" y="2100880"/>
            <a:ext cx="1626669" cy="16266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7142" y="3725091"/>
            <a:ext cx="3657600" cy="1477328"/>
          </a:xfrm>
          <a:prstGeom prst="rect">
            <a:avLst/>
          </a:prstGeom>
          <a:noFill/>
        </p:spPr>
        <p:txBody>
          <a:bodyPr wrap="square" rtlCol="0">
            <a:spAutoFit/>
          </a:bodyPr>
          <a:lstStyle/>
          <a:p>
            <a:pPr algn="ctr"/>
            <a:r>
              <a:rPr lang="en-US" dirty="0" smtClean="0"/>
              <a:t>The File must include </a:t>
            </a:r>
            <a:r>
              <a:rPr lang="en-US" b="1" dirty="0" smtClean="0"/>
              <a:t>current day’s date in the Effective Entry Date field</a:t>
            </a:r>
            <a:r>
              <a:rPr lang="en-US" dirty="0" smtClean="0"/>
              <a:t> (or stale/invalid date) and meet eligibility requirements for Same Day Entries</a:t>
            </a:r>
            <a:endParaRPr lang="en-US" dirty="0"/>
          </a:p>
        </p:txBody>
      </p:sp>
      <p:sp>
        <p:nvSpPr>
          <p:cNvPr id="7" name="TextBox 6"/>
          <p:cNvSpPr txBox="1"/>
          <p:nvPr/>
        </p:nvSpPr>
        <p:spPr>
          <a:xfrm>
            <a:off x="5448300" y="3727549"/>
            <a:ext cx="2667000" cy="1477328"/>
          </a:xfrm>
          <a:prstGeom prst="rect">
            <a:avLst/>
          </a:prstGeom>
          <a:noFill/>
        </p:spPr>
        <p:txBody>
          <a:bodyPr wrap="square" rtlCol="0">
            <a:spAutoFit/>
          </a:bodyPr>
          <a:lstStyle/>
          <a:p>
            <a:pPr algn="ctr"/>
            <a:r>
              <a:rPr lang="en-US" dirty="0" smtClean="0"/>
              <a:t>The File must be received by the ACH Operator during one of the two Same Day Entry windows. </a:t>
            </a:r>
            <a:endParaRPr lang="en-US" dirty="0"/>
          </a:p>
        </p:txBody>
      </p:sp>
      <p:pic>
        <p:nvPicPr>
          <p:cNvPr id="1026" name="Picture 2" descr="C:\Users\dbarr\AppData\Local\Microsoft\Windows\Temporary Internet Files\Content.IE5\HBUK9RQS\491280178_b6b87d6d78_z[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8800" y="2068250"/>
            <a:ext cx="2476500" cy="164455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00188" y="5206714"/>
            <a:ext cx="2179119" cy="584775"/>
          </a:xfrm>
          <a:prstGeom prst="rect">
            <a:avLst/>
          </a:prstGeom>
          <a:noFill/>
          <a:ln w="19050">
            <a:solidFill>
              <a:srgbClr val="C00000"/>
            </a:solidFill>
          </a:ln>
        </p:spPr>
        <p:txBody>
          <a:bodyPr wrap="square" rtlCol="0">
            <a:spAutoFit/>
          </a:bodyPr>
          <a:lstStyle/>
          <a:p>
            <a:r>
              <a:rPr lang="en-US" sz="1600" dirty="0" smtClean="0"/>
              <a:t>Effective Entry Date of 150909</a:t>
            </a:r>
            <a:endParaRPr lang="en-US" sz="1600" dirty="0"/>
          </a:p>
        </p:txBody>
      </p:sp>
      <p:sp>
        <p:nvSpPr>
          <p:cNvPr id="10" name="TextBox 9"/>
          <p:cNvSpPr txBox="1"/>
          <p:nvPr/>
        </p:nvSpPr>
        <p:spPr>
          <a:xfrm>
            <a:off x="2793616" y="5325530"/>
            <a:ext cx="3467099" cy="338554"/>
          </a:xfrm>
          <a:prstGeom prst="rect">
            <a:avLst/>
          </a:prstGeom>
          <a:noFill/>
          <a:ln w="19050">
            <a:solidFill>
              <a:srgbClr val="C00000"/>
            </a:solidFill>
          </a:ln>
        </p:spPr>
        <p:txBody>
          <a:bodyPr wrap="square" rtlCol="0">
            <a:spAutoFit/>
          </a:bodyPr>
          <a:lstStyle/>
          <a:p>
            <a:r>
              <a:rPr lang="en-US" sz="1600" dirty="0" smtClean="0"/>
              <a:t>File received in Same Day window</a:t>
            </a:r>
            <a:endParaRPr lang="en-US" sz="1600" dirty="0"/>
          </a:p>
        </p:txBody>
      </p:sp>
      <p:sp>
        <p:nvSpPr>
          <p:cNvPr id="4" name="TextBox 3"/>
          <p:cNvSpPr txBox="1"/>
          <p:nvPr/>
        </p:nvSpPr>
        <p:spPr>
          <a:xfrm>
            <a:off x="2450691" y="5202419"/>
            <a:ext cx="457200" cy="584775"/>
          </a:xfrm>
          <a:prstGeom prst="rect">
            <a:avLst/>
          </a:prstGeom>
          <a:noFill/>
        </p:spPr>
        <p:txBody>
          <a:bodyPr wrap="square" rtlCol="0">
            <a:spAutoFit/>
          </a:bodyPr>
          <a:lstStyle/>
          <a:p>
            <a:r>
              <a:rPr lang="en-US" sz="3200" dirty="0" smtClean="0"/>
              <a:t>+</a:t>
            </a:r>
            <a:endParaRPr lang="en-US" sz="3200" dirty="0"/>
          </a:p>
        </p:txBody>
      </p:sp>
      <p:sp>
        <p:nvSpPr>
          <p:cNvPr id="8" name="TextBox 7"/>
          <p:cNvSpPr txBox="1"/>
          <p:nvPr/>
        </p:nvSpPr>
        <p:spPr>
          <a:xfrm>
            <a:off x="6255216" y="5294752"/>
            <a:ext cx="2507784" cy="369332"/>
          </a:xfrm>
          <a:prstGeom prst="rect">
            <a:avLst/>
          </a:prstGeom>
          <a:noFill/>
        </p:spPr>
        <p:txBody>
          <a:bodyPr wrap="square" rtlCol="0">
            <a:spAutoFit/>
          </a:bodyPr>
          <a:lstStyle/>
          <a:p>
            <a:r>
              <a:rPr lang="en-US" dirty="0" smtClean="0"/>
              <a:t>= </a:t>
            </a:r>
            <a:r>
              <a:rPr lang="en-US" sz="1600" b="1" dirty="0" smtClean="0">
                <a:solidFill>
                  <a:srgbClr val="C00000"/>
                </a:solidFill>
              </a:rPr>
              <a:t>Same Day ACH Entry</a:t>
            </a:r>
            <a:endParaRPr lang="en-US" sz="1600" b="1" dirty="0">
              <a:solidFill>
                <a:srgbClr val="C00000"/>
              </a:solidFill>
            </a:endParaRPr>
          </a:p>
        </p:txBody>
      </p:sp>
    </p:spTree>
    <p:custDataLst>
      <p:tags r:id="rId1"/>
    </p:custDataLst>
    <p:extLst>
      <p:ext uri="{BB962C8B-B14F-4D97-AF65-F5344CB8AC3E}">
        <p14:creationId xmlns:p14="http://schemas.microsoft.com/office/powerpoint/2010/main" val="41738792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90D362C-06AF-49F0-B371-1B19FFE7F292}" type="slidenum">
              <a:rPr lang="en-US" smtClean="0"/>
              <a:pPr/>
              <a:t>12</a:t>
            </a:fld>
            <a:endParaRPr lang="en-US" dirty="0"/>
          </a:p>
        </p:txBody>
      </p:sp>
      <p:sp>
        <p:nvSpPr>
          <p:cNvPr id="2" name="Title 1"/>
          <p:cNvSpPr>
            <a:spLocks noGrp="1"/>
          </p:cNvSpPr>
          <p:nvPr>
            <p:ph type="title"/>
          </p:nvPr>
        </p:nvSpPr>
        <p:spPr>
          <a:xfrm>
            <a:off x="449891" y="229263"/>
            <a:ext cx="8229600" cy="838200"/>
          </a:xfrm>
        </p:spPr>
        <p:txBody>
          <a:bodyPr/>
          <a:lstStyle/>
          <a:p>
            <a:r>
              <a:rPr lang="en-US" dirty="0" smtClean="0"/>
              <a:t>How will Same Day ACH work?</a:t>
            </a:r>
            <a:endParaRPr lang="en-US" dirty="0"/>
          </a:p>
        </p:txBody>
      </p:sp>
      <p:grpSp>
        <p:nvGrpSpPr>
          <p:cNvPr id="7" name="Group 6"/>
          <p:cNvGrpSpPr/>
          <p:nvPr/>
        </p:nvGrpSpPr>
        <p:grpSpPr>
          <a:xfrm>
            <a:off x="838200" y="1991743"/>
            <a:ext cx="7380972" cy="1812294"/>
            <a:chOff x="781251" y="1295400"/>
            <a:chExt cx="7380972" cy="1812294"/>
          </a:xfrm>
        </p:grpSpPr>
        <p:sp>
          <p:nvSpPr>
            <p:cNvPr id="12" name="TextBox 11"/>
            <p:cNvSpPr txBox="1"/>
            <p:nvPr/>
          </p:nvSpPr>
          <p:spPr>
            <a:xfrm>
              <a:off x="781251" y="1647889"/>
              <a:ext cx="1371600" cy="1169551"/>
            </a:xfrm>
            <a:prstGeom prst="rect">
              <a:avLst/>
            </a:prstGeom>
            <a:noFill/>
            <a:ln>
              <a:solidFill>
                <a:schemeClr val="tx1"/>
              </a:solidFill>
            </a:ln>
          </p:spPr>
          <p:txBody>
            <a:bodyPr wrap="square" rtlCol="0">
              <a:spAutoFit/>
            </a:bodyPr>
            <a:lstStyle/>
            <a:p>
              <a:r>
                <a:rPr lang="en-US" sz="1400" dirty="0" smtClean="0"/>
                <a:t>Today’s date: Oct. 25, 2016</a:t>
              </a:r>
            </a:p>
            <a:p>
              <a:endParaRPr lang="en-US" sz="1400" dirty="0" smtClean="0"/>
            </a:p>
            <a:p>
              <a:r>
                <a:rPr lang="en-US" sz="1400" b="1" dirty="0" smtClean="0"/>
                <a:t>Batch EED: 161025</a:t>
              </a:r>
              <a:endParaRPr lang="en-US" sz="1400" b="1" dirty="0"/>
            </a:p>
          </p:txBody>
        </p:sp>
        <p:sp>
          <p:nvSpPr>
            <p:cNvPr id="13" name="TextBox 12"/>
            <p:cNvSpPr txBox="1"/>
            <p:nvPr/>
          </p:nvSpPr>
          <p:spPr>
            <a:xfrm>
              <a:off x="2904423" y="1305149"/>
              <a:ext cx="1447800" cy="461665"/>
            </a:xfrm>
            <a:prstGeom prst="rect">
              <a:avLst/>
            </a:prstGeom>
            <a:noFill/>
            <a:ln>
              <a:solidFill>
                <a:schemeClr val="tx1"/>
              </a:solidFill>
            </a:ln>
          </p:spPr>
          <p:txBody>
            <a:bodyPr wrap="square" rtlCol="0">
              <a:spAutoFit/>
            </a:bodyPr>
            <a:lstStyle/>
            <a:p>
              <a:r>
                <a:rPr lang="en-US" sz="1200" dirty="0" smtClean="0"/>
                <a:t>Batch submitted by 10:30 am ET</a:t>
              </a:r>
              <a:endParaRPr lang="en-US" sz="1200" dirty="0"/>
            </a:p>
          </p:txBody>
        </p:sp>
        <p:sp>
          <p:nvSpPr>
            <p:cNvPr id="14" name="TextBox 13"/>
            <p:cNvSpPr txBox="1"/>
            <p:nvPr/>
          </p:nvSpPr>
          <p:spPr>
            <a:xfrm>
              <a:off x="5342823" y="1295400"/>
              <a:ext cx="2819400" cy="461665"/>
            </a:xfrm>
            <a:prstGeom prst="rect">
              <a:avLst/>
            </a:prstGeom>
            <a:noFill/>
            <a:ln>
              <a:solidFill>
                <a:srgbClr val="FF0000"/>
              </a:solidFill>
            </a:ln>
          </p:spPr>
          <p:txBody>
            <a:bodyPr wrap="square" rtlCol="0">
              <a:spAutoFit/>
            </a:bodyPr>
            <a:lstStyle/>
            <a:p>
              <a:r>
                <a:rPr lang="en-US" sz="1200" dirty="0" smtClean="0"/>
                <a:t>Batch settled 10/25/16, 1:00 pm ET Same Day Entry fee charged</a:t>
              </a:r>
              <a:endParaRPr lang="en-US" sz="1200" dirty="0"/>
            </a:p>
          </p:txBody>
        </p:sp>
        <p:cxnSp>
          <p:nvCxnSpPr>
            <p:cNvPr id="16" name="Straight Arrow Connector 15"/>
            <p:cNvCxnSpPr/>
            <p:nvPr/>
          </p:nvCxnSpPr>
          <p:spPr>
            <a:xfrm>
              <a:off x="4428423" y="1557010"/>
              <a:ext cx="762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904423" y="1980804"/>
              <a:ext cx="1447800" cy="461665"/>
            </a:xfrm>
            <a:prstGeom prst="rect">
              <a:avLst/>
            </a:prstGeom>
            <a:noFill/>
            <a:ln>
              <a:solidFill>
                <a:schemeClr val="tx1"/>
              </a:solidFill>
            </a:ln>
          </p:spPr>
          <p:txBody>
            <a:bodyPr wrap="square" rtlCol="0">
              <a:spAutoFit/>
            </a:bodyPr>
            <a:lstStyle/>
            <a:p>
              <a:r>
                <a:rPr lang="en-US" sz="1200" dirty="0" smtClean="0"/>
                <a:t>Batch submitted by 2:45 pm ET</a:t>
              </a:r>
              <a:endParaRPr lang="en-US" sz="1200" dirty="0"/>
            </a:p>
          </p:txBody>
        </p:sp>
        <p:sp>
          <p:nvSpPr>
            <p:cNvPr id="18" name="TextBox 17"/>
            <p:cNvSpPr txBox="1"/>
            <p:nvPr/>
          </p:nvSpPr>
          <p:spPr>
            <a:xfrm>
              <a:off x="5334000" y="1971055"/>
              <a:ext cx="2819400" cy="461665"/>
            </a:xfrm>
            <a:prstGeom prst="rect">
              <a:avLst/>
            </a:prstGeom>
            <a:noFill/>
            <a:ln>
              <a:solidFill>
                <a:srgbClr val="FF0000"/>
              </a:solidFill>
            </a:ln>
          </p:spPr>
          <p:txBody>
            <a:bodyPr wrap="square" rtlCol="0">
              <a:spAutoFit/>
            </a:bodyPr>
            <a:lstStyle/>
            <a:p>
              <a:r>
                <a:rPr lang="en-US" sz="1200" dirty="0" smtClean="0"/>
                <a:t>Batch settled 10/25/16, 5:00 pm ET Same Day Entry fee charged</a:t>
              </a:r>
              <a:endParaRPr lang="en-US" sz="1200" dirty="0"/>
            </a:p>
          </p:txBody>
        </p:sp>
        <p:cxnSp>
          <p:nvCxnSpPr>
            <p:cNvPr id="19" name="Straight Arrow Connector 18"/>
            <p:cNvCxnSpPr/>
            <p:nvPr/>
          </p:nvCxnSpPr>
          <p:spPr>
            <a:xfrm>
              <a:off x="4428423" y="2232665"/>
              <a:ext cx="762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895600" y="2646029"/>
              <a:ext cx="1447800" cy="461665"/>
            </a:xfrm>
            <a:prstGeom prst="rect">
              <a:avLst/>
            </a:prstGeom>
            <a:noFill/>
            <a:ln>
              <a:solidFill>
                <a:schemeClr val="tx1"/>
              </a:solidFill>
            </a:ln>
          </p:spPr>
          <p:txBody>
            <a:bodyPr wrap="square" rtlCol="0">
              <a:spAutoFit/>
            </a:bodyPr>
            <a:lstStyle/>
            <a:p>
              <a:r>
                <a:rPr lang="en-US" sz="1200" dirty="0" smtClean="0"/>
                <a:t>Batch submitted after 2:45 pm ET</a:t>
              </a:r>
              <a:endParaRPr lang="en-US" sz="1200" dirty="0"/>
            </a:p>
          </p:txBody>
        </p:sp>
        <p:sp>
          <p:nvSpPr>
            <p:cNvPr id="21" name="TextBox 20"/>
            <p:cNvSpPr txBox="1"/>
            <p:nvPr/>
          </p:nvSpPr>
          <p:spPr>
            <a:xfrm>
              <a:off x="5334000" y="2636280"/>
              <a:ext cx="2819400" cy="461665"/>
            </a:xfrm>
            <a:prstGeom prst="rect">
              <a:avLst/>
            </a:prstGeom>
            <a:noFill/>
            <a:ln>
              <a:solidFill>
                <a:schemeClr val="tx1"/>
              </a:solidFill>
            </a:ln>
          </p:spPr>
          <p:txBody>
            <a:bodyPr wrap="square" rtlCol="0">
              <a:spAutoFit/>
            </a:bodyPr>
            <a:lstStyle/>
            <a:p>
              <a:r>
                <a:rPr lang="en-US" sz="1200" dirty="0" smtClean="0"/>
                <a:t>Batch settled 10/26/16, 8:30 am ET </a:t>
              </a:r>
            </a:p>
            <a:p>
              <a:r>
                <a:rPr lang="en-US" sz="1200" dirty="0" smtClean="0"/>
                <a:t>No Same Day Entry fee charged</a:t>
              </a:r>
              <a:endParaRPr lang="en-US" sz="1200" dirty="0"/>
            </a:p>
          </p:txBody>
        </p:sp>
        <p:cxnSp>
          <p:nvCxnSpPr>
            <p:cNvPr id="22" name="Straight Arrow Connector 21"/>
            <p:cNvCxnSpPr/>
            <p:nvPr/>
          </p:nvCxnSpPr>
          <p:spPr>
            <a:xfrm>
              <a:off x="4419600" y="2897890"/>
              <a:ext cx="762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2209800" y="1676400"/>
              <a:ext cx="609600" cy="3044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209800" y="2362200"/>
              <a:ext cx="6096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09800" y="2646029"/>
              <a:ext cx="609600" cy="25186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3" name="Rectangle 22"/>
          <p:cNvSpPr/>
          <p:nvPr/>
        </p:nvSpPr>
        <p:spPr>
          <a:xfrm>
            <a:off x="267157" y="4343400"/>
            <a:ext cx="8418783" cy="584775"/>
          </a:xfrm>
          <a:prstGeom prst="rect">
            <a:avLst/>
          </a:prstGeom>
        </p:spPr>
        <p:txBody>
          <a:bodyPr wrap="square">
            <a:spAutoFit/>
          </a:bodyPr>
          <a:lstStyle/>
          <a:p>
            <a:r>
              <a:rPr lang="en-US" sz="1600" dirty="0"/>
              <a:t>ACH transactions that have stale or invalid Effective Entry Dates will be settled by the ACH Operator at the earliest opportunity, which could be the same day.</a:t>
            </a:r>
          </a:p>
        </p:txBody>
      </p:sp>
      <p:sp>
        <p:nvSpPr>
          <p:cNvPr id="3" name="TextBox 2"/>
          <p:cNvSpPr txBox="1"/>
          <p:nvPr/>
        </p:nvSpPr>
        <p:spPr>
          <a:xfrm>
            <a:off x="609600" y="1371600"/>
            <a:ext cx="3450625" cy="369332"/>
          </a:xfrm>
          <a:prstGeom prst="rect">
            <a:avLst/>
          </a:prstGeom>
          <a:noFill/>
        </p:spPr>
        <p:txBody>
          <a:bodyPr wrap="none" rtlCol="0">
            <a:spAutoFit/>
          </a:bodyPr>
          <a:lstStyle/>
          <a:p>
            <a:r>
              <a:rPr lang="en-US" dirty="0"/>
              <a:t>Handling of Effective Entry Date</a:t>
            </a:r>
          </a:p>
        </p:txBody>
      </p:sp>
    </p:spTree>
    <p:custDataLst>
      <p:tags r:id="rId1"/>
    </p:custDataLst>
    <p:extLst>
      <p:ext uri="{BB962C8B-B14F-4D97-AF65-F5344CB8AC3E}">
        <p14:creationId xmlns:p14="http://schemas.microsoft.com/office/powerpoint/2010/main" val="38612531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0" indent="0">
              <a:buNone/>
            </a:pPr>
            <a:r>
              <a:rPr lang="en-US" dirty="0" smtClean="0"/>
              <a:t>NACHA Options</a:t>
            </a:r>
          </a:p>
          <a:p>
            <a:pPr marL="0" indent="0">
              <a:buNone/>
            </a:pPr>
            <a:endParaRPr lang="en-US" dirty="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r>
              <a:rPr lang="en-US" dirty="0" smtClean="0"/>
              <a:t>Other Methods may be used between the ODFI and the Originator</a:t>
            </a:r>
          </a:p>
          <a:p>
            <a:pPr marL="0" indent="0">
              <a:buNone/>
            </a:pPr>
            <a:endParaRPr lang="en-US" dirty="0"/>
          </a:p>
          <a:p>
            <a:r>
              <a:rPr lang="en-US" dirty="0" smtClean="0"/>
              <a:t>None of these methods matter to the Operator. They will not be edited</a:t>
            </a:r>
          </a:p>
        </p:txBody>
      </p:sp>
      <p:sp>
        <p:nvSpPr>
          <p:cNvPr id="2" name="Title 1"/>
          <p:cNvSpPr>
            <a:spLocks noGrp="1"/>
          </p:cNvSpPr>
          <p:nvPr>
            <p:ph type="title"/>
          </p:nvPr>
        </p:nvSpPr>
        <p:spPr/>
        <p:txBody>
          <a:bodyPr/>
          <a:lstStyle/>
          <a:p>
            <a:r>
              <a:rPr lang="en-US" dirty="0" smtClean="0"/>
              <a:t>Same Day ACH – Optional Indicators</a:t>
            </a:r>
            <a:endParaRPr lang="en-US" dirty="0"/>
          </a:p>
        </p:txBody>
      </p:sp>
      <p:graphicFrame>
        <p:nvGraphicFramePr>
          <p:cNvPr id="5" name="Table 4"/>
          <p:cNvGraphicFramePr>
            <a:graphicFrameLocks noGrp="1"/>
          </p:cNvGraphicFramePr>
          <p:nvPr>
            <p:extLst/>
          </p:nvPr>
        </p:nvGraphicFramePr>
        <p:xfrm>
          <a:off x="457200" y="2362201"/>
          <a:ext cx="8153399" cy="2362200"/>
        </p:xfrm>
        <a:graphic>
          <a:graphicData uri="http://schemas.openxmlformats.org/drawingml/2006/table">
            <a:tbl>
              <a:tblPr firstRow="1" bandRow="1">
                <a:tableStyleId>{5C22544A-7EE6-4342-B048-85BDC9FD1C3A}</a:tableStyleId>
              </a:tblPr>
              <a:tblGrid>
                <a:gridCol w="1518771"/>
                <a:gridCol w="1199028"/>
                <a:gridCol w="679450"/>
                <a:gridCol w="1358900"/>
                <a:gridCol w="1223010"/>
                <a:gridCol w="1087120"/>
                <a:gridCol w="1087120"/>
              </a:tblGrid>
              <a:tr h="842618">
                <a:tc>
                  <a:txBody>
                    <a:bodyPr/>
                    <a:lstStyle/>
                    <a:p>
                      <a:r>
                        <a:rPr lang="en-US" sz="1100" dirty="0" smtClean="0"/>
                        <a:t>Company Discretionary Data</a:t>
                      </a:r>
                      <a:endParaRPr lang="en-US" sz="1100" dirty="0"/>
                    </a:p>
                  </a:txBody>
                  <a:tcPr/>
                </a:tc>
                <a:tc>
                  <a:txBody>
                    <a:bodyPr/>
                    <a:lstStyle/>
                    <a:p>
                      <a:r>
                        <a:rPr lang="en-US" sz="1100" dirty="0" smtClean="0"/>
                        <a:t>Company Identification</a:t>
                      </a:r>
                      <a:endParaRPr lang="en-US" sz="1100" dirty="0"/>
                    </a:p>
                  </a:txBody>
                  <a:tcPr/>
                </a:tc>
                <a:tc>
                  <a:txBody>
                    <a:bodyPr/>
                    <a:lstStyle/>
                    <a:p>
                      <a:r>
                        <a:rPr lang="en-US" sz="1100" dirty="0" smtClean="0"/>
                        <a:t>SEC</a:t>
                      </a:r>
                      <a:endParaRPr lang="en-US" sz="1100" dirty="0"/>
                    </a:p>
                  </a:txBody>
                  <a:tcPr/>
                </a:tc>
                <a:tc>
                  <a:txBody>
                    <a:bodyPr/>
                    <a:lstStyle/>
                    <a:p>
                      <a:r>
                        <a:rPr lang="en-US" sz="1100" dirty="0" smtClean="0"/>
                        <a:t>Company Entry Description</a:t>
                      </a:r>
                      <a:endParaRPr lang="en-US" sz="1100" dirty="0"/>
                    </a:p>
                  </a:txBody>
                  <a:tcPr/>
                </a:tc>
                <a:tc>
                  <a:txBody>
                    <a:bodyPr/>
                    <a:lstStyle/>
                    <a:p>
                      <a:r>
                        <a:rPr lang="en-US" sz="1100" b="1" dirty="0" smtClean="0"/>
                        <a:t>Company Descriptive Date</a:t>
                      </a:r>
                      <a:endParaRPr lang="en-US" sz="1100" b="1" dirty="0"/>
                    </a:p>
                  </a:txBody>
                  <a:tcPr/>
                </a:tc>
                <a:tc>
                  <a:txBody>
                    <a:bodyPr/>
                    <a:lstStyle/>
                    <a:p>
                      <a:r>
                        <a:rPr lang="en-US" sz="1100" b="1" dirty="0" smtClean="0"/>
                        <a:t>Effective Entry Date </a:t>
                      </a:r>
                      <a:endParaRPr lang="en-US" sz="1100" b="1" baseline="30000" dirty="0">
                        <a:solidFill>
                          <a:srgbClr val="FF0000"/>
                        </a:solidFill>
                      </a:endParaRPr>
                    </a:p>
                  </a:txBody>
                  <a:tcPr/>
                </a:tc>
                <a:tc>
                  <a:txBody>
                    <a:bodyPr/>
                    <a:lstStyle/>
                    <a:p>
                      <a:r>
                        <a:rPr lang="en-US" sz="1100" dirty="0" smtClean="0"/>
                        <a:t>Settlement date (Julian)</a:t>
                      </a:r>
                      <a:endParaRPr lang="en-US" sz="1100" dirty="0"/>
                    </a:p>
                  </a:txBody>
                  <a:tcPr/>
                </a:tc>
              </a:tr>
              <a:tr h="759791">
                <a:tc>
                  <a:txBody>
                    <a:bodyPr/>
                    <a:lstStyle/>
                    <a:p>
                      <a:r>
                        <a:rPr lang="en-US" sz="1100" dirty="0" smtClean="0"/>
                        <a:t>Direct Deposit</a:t>
                      </a:r>
                      <a:endParaRPr lang="en-US" sz="1100" dirty="0"/>
                    </a:p>
                  </a:txBody>
                  <a:tcPr/>
                </a:tc>
                <a:tc>
                  <a:txBody>
                    <a:bodyPr/>
                    <a:lstStyle/>
                    <a:p>
                      <a:r>
                        <a:rPr lang="en-US" sz="1100" dirty="0" smtClean="0"/>
                        <a:t>9111111119</a:t>
                      </a:r>
                      <a:endParaRPr lang="en-US" sz="1100" dirty="0"/>
                    </a:p>
                  </a:txBody>
                  <a:tcPr/>
                </a:tc>
                <a:tc>
                  <a:txBody>
                    <a:bodyPr/>
                    <a:lstStyle/>
                    <a:p>
                      <a:r>
                        <a:rPr lang="en-US" sz="1100" dirty="0" smtClean="0"/>
                        <a:t>PPD</a:t>
                      </a:r>
                      <a:endParaRPr lang="en-US" sz="1100" dirty="0"/>
                    </a:p>
                  </a:txBody>
                  <a:tcPr/>
                </a:tc>
                <a:tc>
                  <a:txBody>
                    <a:bodyPr/>
                    <a:lstStyle/>
                    <a:p>
                      <a:r>
                        <a:rPr lang="en-US" sz="1100" dirty="0" smtClean="0"/>
                        <a:t>Direct Pay</a:t>
                      </a:r>
                      <a:endParaRPr lang="en-US" sz="1100" dirty="0"/>
                    </a:p>
                  </a:txBody>
                  <a:tcPr/>
                </a:tc>
                <a:tc>
                  <a:txBody>
                    <a:bodyPr/>
                    <a:lstStyle/>
                    <a:p>
                      <a:r>
                        <a:rPr lang="en-US" sz="1100" b="1" dirty="0" smtClean="0">
                          <a:solidFill>
                            <a:srgbClr val="FF0000"/>
                          </a:solidFill>
                        </a:rPr>
                        <a:t>SD1300 </a:t>
                      </a:r>
                      <a:endParaRPr lang="en-US" sz="1100" b="1" baseline="30000" dirty="0">
                        <a:solidFill>
                          <a:srgbClr val="FF0000"/>
                        </a:solidFill>
                      </a:endParaRPr>
                    </a:p>
                  </a:txBody>
                  <a:tcPr/>
                </a:tc>
                <a:tc>
                  <a:txBody>
                    <a:bodyPr/>
                    <a:lstStyle/>
                    <a:p>
                      <a:r>
                        <a:rPr lang="en-US" sz="1100" b="1" dirty="0" smtClean="0">
                          <a:solidFill>
                            <a:srgbClr val="FF0000"/>
                          </a:solidFill>
                        </a:rPr>
                        <a:t>161025</a:t>
                      </a:r>
                      <a:endParaRPr lang="en-US" sz="1100" b="1" dirty="0">
                        <a:solidFill>
                          <a:srgbClr val="FF0000"/>
                        </a:solidFill>
                      </a:endParaRPr>
                    </a:p>
                  </a:txBody>
                  <a:tcPr/>
                </a:tc>
                <a:tc>
                  <a:txBody>
                    <a:bodyPr/>
                    <a:lstStyle/>
                    <a:p>
                      <a:r>
                        <a:rPr lang="en-US" sz="1100" dirty="0" smtClean="0"/>
                        <a:t>Inserted by Operator</a:t>
                      </a:r>
                      <a:endParaRPr lang="en-US" sz="1100" dirty="0"/>
                    </a:p>
                  </a:txBody>
                  <a:tcPr/>
                </a:tc>
              </a:tr>
              <a:tr h="759791">
                <a:tc>
                  <a:txBody>
                    <a:bodyPr/>
                    <a:lstStyle/>
                    <a:p>
                      <a:r>
                        <a:rPr lang="en-US" sz="1100" dirty="0" smtClean="0">
                          <a:solidFill>
                            <a:srgbClr val="FF0000"/>
                          </a:solidFill>
                        </a:rPr>
                        <a:t>SD Direct Deposit </a:t>
                      </a:r>
                      <a:endParaRPr lang="en-US" sz="1100" b="1" baseline="30000" dirty="0">
                        <a:solidFill>
                          <a:srgbClr val="FF0000"/>
                        </a:solidFill>
                      </a:endParaRPr>
                    </a:p>
                  </a:txBody>
                  <a:tcPr/>
                </a:tc>
                <a:tc>
                  <a:txBody>
                    <a:bodyPr/>
                    <a:lstStyle/>
                    <a:p>
                      <a:r>
                        <a:rPr lang="en-US" sz="1100" dirty="0" smtClean="0"/>
                        <a:t>9111111119</a:t>
                      </a:r>
                      <a:endParaRPr lang="en-US" sz="1100" dirty="0"/>
                    </a:p>
                  </a:txBody>
                  <a:tcPr/>
                </a:tc>
                <a:tc>
                  <a:txBody>
                    <a:bodyPr/>
                    <a:lstStyle/>
                    <a:p>
                      <a:r>
                        <a:rPr lang="en-US" sz="1100" dirty="0" smtClean="0"/>
                        <a:t>PPD</a:t>
                      </a:r>
                      <a:endParaRPr lang="en-US" sz="1100" dirty="0"/>
                    </a:p>
                  </a:txBody>
                  <a:tcPr/>
                </a:tc>
                <a:tc>
                  <a:txBody>
                    <a:bodyPr/>
                    <a:lstStyle/>
                    <a:p>
                      <a:r>
                        <a:rPr lang="en-US" sz="1100" dirty="0" smtClean="0"/>
                        <a:t>Direct Pay</a:t>
                      </a:r>
                      <a:endParaRPr lang="en-US" sz="1100" dirty="0"/>
                    </a:p>
                  </a:txBody>
                  <a:tcPr/>
                </a:tc>
                <a:tc>
                  <a:txBody>
                    <a:bodyPr/>
                    <a:lstStyle/>
                    <a:p>
                      <a:endParaRPr lang="en-US" sz="1100" b="1" dirty="0"/>
                    </a:p>
                  </a:txBody>
                  <a:tcPr/>
                </a:tc>
                <a:tc>
                  <a:txBody>
                    <a:bodyPr/>
                    <a:lstStyle/>
                    <a:p>
                      <a:r>
                        <a:rPr lang="en-US" sz="1100" b="1" dirty="0" smtClean="0">
                          <a:solidFill>
                            <a:srgbClr val="FF0000"/>
                          </a:solidFill>
                        </a:rPr>
                        <a:t>161025</a:t>
                      </a:r>
                      <a:endParaRPr lang="en-US" sz="1100" b="1" dirty="0">
                        <a:solidFill>
                          <a:srgbClr val="FF0000"/>
                        </a:solidFill>
                      </a:endParaRPr>
                    </a:p>
                  </a:txBody>
                  <a:tcPr/>
                </a:tc>
                <a:tc>
                  <a:txBody>
                    <a:bodyPr/>
                    <a:lstStyle/>
                    <a:p>
                      <a:r>
                        <a:rPr lang="en-US" sz="1100" dirty="0" smtClean="0"/>
                        <a:t>Inserted by Operator</a:t>
                      </a:r>
                      <a:endParaRPr lang="en-US" sz="1100" dirty="0"/>
                    </a:p>
                  </a:txBody>
                  <a:tcPr/>
                </a:tc>
              </a:tr>
            </a:tbl>
          </a:graphicData>
        </a:graphic>
      </p:graphicFrame>
      <p:sp>
        <p:nvSpPr>
          <p:cNvPr id="4" name="Slide Number Placeholder 3"/>
          <p:cNvSpPr>
            <a:spLocks noGrp="1"/>
          </p:cNvSpPr>
          <p:nvPr>
            <p:ph type="sldNum" sz="quarter" idx="12"/>
          </p:nvPr>
        </p:nvSpPr>
        <p:spPr/>
        <p:txBody>
          <a:bodyPr/>
          <a:lstStyle/>
          <a:p>
            <a:fld id="{71E27CF7-BE37-44AC-BE8F-DCB021E28101}" type="slidenum">
              <a:rPr lang="en-US" sz="1100" b="1" smtClean="0">
                <a:solidFill>
                  <a:srgbClr val="373737"/>
                </a:solidFill>
              </a:rPr>
              <a:pPr/>
              <a:t>13</a:t>
            </a:fld>
            <a:r>
              <a:rPr lang="en-US" sz="1100" b="1" smtClean="0">
                <a:solidFill>
                  <a:srgbClr val="373737"/>
                </a:solidFill>
              </a:rPr>
              <a:t/>
            </a:r>
            <a:br>
              <a:rPr lang="en-US" sz="1100" b="1" smtClean="0">
                <a:solidFill>
                  <a:srgbClr val="373737"/>
                </a:solidFill>
              </a:rPr>
            </a:br>
            <a:endParaRPr lang="en-US" sz="700" dirty="0"/>
          </a:p>
        </p:txBody>
      </p:sp>
    </p:spTree>
    <p:custDataLst>
      <p:tags r:id="rId1"/>
    </p:custDataLst>
    <p:extLst>
      <p:ext uri="{BB962C8B-B14F-4D97-AF65-F5344CB8AC3E}">
        <p14:creationId xmlns:p14="http://schemas.microsoft.com/office/powerpoint/2010/main" val="505272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All RDFIs are required to be compliant with each Phase</a:t>
            </a:r>
          </a:p>
          <a:p>
            <a:endParaRPr lang="en-US" dirty="0" smtClean="0"/>
          </a:p>
          <a:p>
            <a:r>
              <a:rPr lang="en-US" dirty="0" smtClean="0"/>
              <a:t>To Aid in Cost Recovery</a:t>
            </a:r>
          </a:p>
          <a:p>
            <a:pPr lvl="1"/>
            <a:r>
              <a:rPr lang="en-US" dirty="0" smtClean="0"/>
              <a:t>Each ODFI must pay RDFI for each Same Day Entry</a:t>
            </a:r>
          </a:p>
          <a:p>
            <a:pPr lvl="1"/>
            <a:r>
              <a:rPr lang="en-US" dirty="0" smtClean="0"/>
              <a:t>Fee collected and disbursed by Operator</a:t>
            </a:r>
          </a:p>
          <a:p>
            <a:pPr lvl="1"/>
            <a:r>
              <a:rPr lang="en-US" dirty="0" smtClean="0"/>
              <a:t>Fee = 5.2 cents per Same Day Entry</a:t>
            </a:r>
          </a:p>
          <a:p>
            <a:endParaRPr lang="en-US" dirty="0" smtClean="0"/>
          </a:p>
          <a:p>
            <a:r>
              <a:rPr lang="en-US" dirty="0" smtClean="0"/>
              <a:t>Fee will be measured at 5, 8 &amp; 10 years</a:t>
            </a:r>
          </a:p>
          <a:p>
            <a:pPr lvl="1"/>
            <a:r>
              <a:rPr lang="en-US" dirty="0" smtClean="0"/>
              <a:t>Fee can be reduced or maintained, not increased</a:t>
            </a:r>
          </a:p>
          <a:p>
            <a:pPr lvl="1"/>
            <a:endParaRPr lang="en-US" dirty="0"/>
          </a:p>
          <a:p>
            <a:r>
              <a:rPr lang="en-US" dirty="0" smtClean="0"/>
              <a:t>Operator will show fees on monthly statement</a:t>
            </a:r>
          </a:p>
          <a:p>
            <a:pPr lvl="1"/>
            <a:r>
              <a:rPr lang="en-US" dirty="0" smtClean="0"/>
              <a:t>1 Same Day Entry Charges (charge/debit)</a:t>
            </a:r>
          </a:p>
          <a:p>
            <a:pPr lvl="1"/>
            <a:r>
              <a:rPr lang="en-US" dirty="0" smtClean="0"/>
              <a:t>1 Same Day Entry Same Day Entry Received (payment/credit)</a:t>
            </a:r>
          </a:p>
          <a:p>
            <a:pPr lvl="1"/>
            <a:endParaRPr lang="en-US" dirty="0" smtClean="0"/>
          </a:p>
          <a:p>
            <a:r>
              <a:rPr lang="en-US" dirty="0" smtClean="0"/>
              <a:t>No Operator or NACHA will receive portion</a:t>
            </a:r>
          </a:p>
          <a:p>
            <a:pPr lvl="1"/>
            <a:endParaRPr lang="en-US" dirty="0" smtClean="0"/>
          </a:p>
        </p:txBody>
      </p:sp>
      <p:sp>
        <p:nvSpPr>
          <p:cNvPr id="2" name="Title 1"/>
          <p:cNvSpPr>
            <a:spLocks noGrp="1"/>
          </p:cNvSpPr>
          <p:nvPr>
            <p:ph type="title"/>
          </p:nvPr>
        </p:nvSpPr>
        <p:spPr/>
        <p:txBody>
          <a:bodyPr/>
          <a:lstStyle/>
          <a:p>
            <a:r>
              <a:rPr lang="en-US" dirty="0" smtClean="0"/>
              <a:t>Same Day </a:t>
            </a:r>
            <a:r>
              <a:rPr lang="en-US" dirty="0"/>
              <a:t>ACH - Same Day Entry </a:t>
            </a:r>
            <a:r>
              <a:rPr lang="en-US" dirty="0" smtClean="0"/>
              <a:t>Fee</a:t>
            </a:r>
            <a:endParaRPr lang="en-US" dirty="0"/>
          </a:p>
        </p:txBody>
      </p:sp>
      <p:sp>
        <p:nvSpPr>
          <p:cNvPr id="4" name="Slide Number Placeholder 3"/>
          <p:cNvSpPr>
            <a:spLocks noGrp="1"/>
          </p:cNvSpPr>
          <p:nvPr>
            <p:ph type="sldNum" sz="quarter" idx="12"/>
          </p:nvPr>
        </p:nvSpPr>
        <p:spPr/>
        <p:txBody>
          <a:bodyPr/>
          <a:lstStyle/>
          <a:p>
            <a:fld id="{71E27CF7-BE37-44AC-BE8F-DCB021E28101}" type="slidenum">
              <a:rPr lang="en-US" sz="1100" b="1" smtClean="0">
                <a:solidFill>
                  <a:srgbClr val="373737"/>
                </a:solidFill>
              </a:rPr>
              <a:pPr/>
              <a:t>14</a:t>
            </a:fld>
            <a:r>
              <a:rPr lang="en-US" sz="1100" b="1" smtClean="0">
                <a:solidFill>
                  <a:srgbClr val="373737"/>
                </a:solidFill>
              </a:rPr>
              <a:t/>
            </a:r>
            <a:br>
              <a:rPr lang="en-US" sz="1100" b="1" smtClean="0">
                <a:solidFill>
                  <a:srgbClr val="373737"/>
                </a:solidFill>
              </a:rPr>
            </a:br>
            <a:endParaRPr lang="en-US" sz="700" dirty="0"/>
          </a:p>
        </p:txBody>
      </p:sp>
    </p:spTree>
    <p:custDataLst>
      <p:tags r:id="rId1"/>
    </p:custDataLst>
    <p:extLst>
      <p:ext uri="{BB962C8B-B14F-4D97-AF65-F5344CB8AC3E}">
        <p14:creationId xmlns:p14="http://schemas.microsoft.com/office/powerpoint/2010/main" val="2856419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a:spLocks noGrp="1"/>
          </p:cNvSpPr>
          <p:nvPr>
            <p:ph idx="1"/>
          </p:nvPr>
        </p:nvSpPr>
        <p:spPr/>
        <p:txBody>
          <a:bodyPr>
            <a:normAutofit fontScale="92500" lnSpcReduction="10000"/>
          </a:bodyPr>
          <a:lstStyle/>
          <a:p>
            <a:r>
              <a:rPr lang="en-US" altLang="en-US" dirty="0" smtClean="0"/>
              <a:t>Develop an overall strategy for offering Same Day ACH</a:t>
            </a:r>
          </a:p>
          <a:p>
            <a:pPr lvl="1"/>
            <a:r>
              <a:rPr lang="en-US" altLang="en-US" dirty="0" smtClean="0"/>
              <a:t>Should Same Day be offered to all or select Originators?</a:t>
            </a:r>
          </a:p>
          <a:p>
            <a:pPr lvl="2"/>
            <a:r>
              <a:rPr lang="en-US" altLang="en-US" dirty="0" smtClean="0"/>
              <a:t>Not all </a:t>
            </a:r>
            <a:r>
              <a:rPr lang="en-US" altLang="en-US" dirty="0" smtClean="0"/>
              <a:t>member </a:t>
            </a:r>
          </a:p>
          <a:p>
            <a:pPr lvl="2"/>
            <a:r>
              <a:rPr lang="en-US" altLang="en-US" dirty="0" smtClean="0"/>
              <a:t>Not all </a:t>
            </a:r>
            <a:r>
              <a:rPr lang="en-US" altLang="en-US" dirty="0" smtClean="0"/>
              <a:t>products </a:t>
            </a:r>
            <a:endParaRPr lang="en-US" altLang="en-US" dirty="0" smtClean="0"/>
          </a:p>
          <a:p>
            <a:pPr lvl="1"/>
            <a:r>
              <a:rPr lang="en-US" altLang="en-US" dirty="0" smtClean="0"/>
              <a:t>Determine </a:t>
            </a:r>
            <a:r>
              <a:rPr lang="en-US" altLang="en-US" dirty="0" smtClean="0"/>
              <a:t>how to identify those Originators or transaction types permitted to use Same Day ACH</a:t>
            </a:r>
          </a:p>
          <a:p>
            <a:pPr lvl="1"/>
            <a:r>
              <a:rPr lang="en-US" altLang="en-US" dirty="0" smtClean="0"/>
              <a:t>Consider </a:t>
            </a:r>
            <a:r>
              <a:rPr lang="en-US" altLang="en-US" dirty="0" smtClean="0"/>
              <a:t>member’s profile </a:t>
            </a:r>
            <a:r>
              <a:rPr lang="en-US" altLang="en-US" dirty="0" smtClean="0"/>
              <a:t>(i.e., business model) when offering Same Day ACH</a:t>
            </a:r>
          </a:p>
          <a:p>
            <a:r>
              <a:rPr lang="en-US" altLang="en-US" dirty="0" smtClean="0"/>
              <a:t>Review Files or have processes in place to determine compliance with Same Day eligibility rules</a:t>
            </a:r>
          </a:p>
          <a:p>
            <a:pPr lvl="1"/>
            <a:r>
              <a:rPr lang="en-US" altLang="en-US" dirty="0" smtClean="0"/>
              <a:t>Ensure proper use of Effective Entry Date </a:t>
            </a:r>
          </a:p>
          <a:p>
            <a:pPr lvl="1"/>
            <a:r>
              <a:rPr lang="en-US" altLang="en-US" dirty="0" smtClean="0"/>
              <a:t>Other indicators (Descriptive Date, Company Discretionary Data)</a:t>
            </a:r>
          </a:p>
          <a:p>
            <a:pPr lvl="1"/>
            <a:r>
              <a:rPr lang="en-US" altLang="en-US" dirty="0" smtClean="0"/>
              <a:t>Transactions appropriate to the phase (Phase 1, Credits only)</a:t>
            </a:r>
          </a:p>
          <a:p>
            <a:pPr lvl="2"/>
            <a:endParaRPr lang="en-US" altLang="en-US" dirty="0" smtClean="0"/>
          </a:p>
          <a:p>
            <a:pPr lvl="1"/>
            <a:endParaRPr lang="en-US" altLang="en-US" dirty="0" smtClean="0"/>
          </a:p>
        </p:txBody>
      </p:sp>
      <p:sp>
        <p:nvSpPr>
          <p:cNvPr id="32773" name="Slide Number Placeholder 2"/>
          <p:cNvSpPr>
            <a:spLocks noGrp="1"/>
          </p:cNvSpPr>
          <p:nvPr>
            <p:ph type="sldNum" sz="quarter" idx="12"/>
          </p:nvPr>
        </p:nvSpPr>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fld id="{D3D0AC4B-5BD7-4EDC-B333-790465BFE745}" type="slidenum">
              <a:rPr lang="en-US" altLang="en-US" smtClean="0"/>
              <a:pPr/>
              <a:t>15</a:t>
            </a:fld>
            <a:endParaRPr lang="en-US" altLang="en-US"/>
          </a:p>
        </p:txBody>
      </p:sp>
      <p:sp>
        <p:nvSpPr>
          <p:cNvPr id="32771" name="Title 2"/>
          <p:cNvSpPr>
            <a:spLocks noGrp="1"/>
          </p:cNvSpPr>
          <p:nvPr>
            <p:ph type="title"/>
          </p:nvPr>
        </p:nvSpPr>
        <p:spPr/>
        <p:txBody>
          <a:bodyPr/>
          <a:lstStyle/>
          <a:p>
            <a:r>
              <a:rPr lang="en-US" altLang="en-US" dirty="0" smtClean="0"/>
              <a:t>Before Originating Same Day ACH: </a:t>
            </a:r>
            <a:br>
              <a:rPr lang="en-US" altLang="en-US" dirty="0" smtClean="0"/>
            </a:br>
            <a:r>
              <a:rPr lang="en-US" altLang="en-US" dirty="0" smtClean="0"/>
              <a:t>Some Risk Considerations</a:t>
            </a:r>
          </a:p>
        </p:txBody>
      </p:sp>
    </p:spTree>
    <p:custDataLst>
      <p:tags r:id="rId1"/>
    </p:custDataLst>
    <p:extLst>
      <p:ext uri="{BB962C8B-B14F-4D97-AF65-F5344CB8AC3E}">
        <p14:creationId xmlns:p14="http://schemas.microsoft.com/office/powerpoint/2010/main" val="4605943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dirty="0" smtClean="0"/>
              <a:t>ODFI should review policies for prefunding particularly in Phase 1 when debits will not be available for Same Day </a:t>
            </a:r>
          </a:p>
          <a:p>
            <a:pPr lvl="1"/>
            <a:r>
              <a:rPr lang="en-US" altLang="en-US" dirty="0" smtClean="0"/>
              <a:t>With $25,000 per Entry limit, off-set may not be eligible for Same Day </a:t>
            </a:r>
          </a:p>
          <a:p>
            <a:r>
              <a:rPr lang="en-US" altLang="en-US" dirty="0" smtClean="0"/>
              <a:t>Some Originators may attempt to split $25,000+ items into two or more Entries</a:t>
            </a:r>
          </a:p>
          <a:p>
            <a:pPr lvl="1"/>
            <a:r>
              <a:rPr lang="en-US" altLang="en-US" dirty="0" smtClean="0"/>
              <a:t> To mitigate their risk, ODFIs should monitor for this and educate Originators</a:t>
            </a:r>
          </a:p>
          <a:p>
            <a:pPr lvl="1"/>
            <a:r>
              <a:rPr lang="en-US" altLang="en-US" dirty="0" smtClean="0"/>
              <a:t>The ACH Rules Enforcement Panel will have final authority on any instances when it appears that an ODFI, Originator or Third-Party Sender is attempting to evade the limit</a:t>
            </a:r>
          </a:p>
        </p:txBody>
      </p:sp>
      <p:sp>
        <p:nvSpPr>
          <p:cNvPr id="34821" name="Title 2"/>
          <p:cNvSpPr>
            <a:spLocks noGrp="1"/>
          </p:cNvSpPr>
          <p:nvPr>
            <p:ph type="title"/>
          </p:nvPr>
        </p:nvSpPr>
        <p:spPr/>
        <p:txBody>
          <a:bodyPr/>
          <a:lstStyle/>
          <a:p>
            <a:r>
              <a:rPr lang="en-US" altLang="en-US" smtClean="0"/>
              <a:t>Originator Risk Considerations</a:t>
            </a:r>
          </a:p>
        </p:txBody>
      </p:sp>
    </p:spTree>
    <p:custDataLst>
      <p:tags r:id="rId1"/>
    </p:custDataLst>
    <p:extLst>
      <p:ext uri="{BB962C8B-B14F-4D97-AF65-F5344CB8AC3E}">
        <p14:creationId xmlns:p14="http://schemas.microsoft.com/office/powerpoint/2010/main" val="28299980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You must receive Same Day Entries</a:t>
            </a:r>
          </a:p>
          <a:p>
            <a:r>
              <a:rPr lang="en-US" dirty="0" smtClean="0"/>
              <a:t>You will receive Same Day Entries at:</a:t>
            </a:r>
          </a:p>
          <a:p>
            <a:pPr lvl="1"/>
            <a:r>
              <a:rPr lang="en-US" dirty="0"/>
              <a:t>12:00 noon ET (1200 ET)</a:t>
            </a:r>
          </a:p>
          <a:p>
            <a:pPr lvl="1"/>
            <a:r>
              <a:rPr lang="en-US" dirty="0"/>
              <a:t>4:00pm ET (1600 ET</a:t>
            </a:r>
            <a:r>
              <a:rPr lang="en-US" dirty="0" smtClean="0"/>
              <a:t>)</a:t>
            </a:r>
          </a:p>
          <a:p>
            <a:r>
              <a:rPr lang="en-US" dirty="0" smtClean="0"/>
              <a:t>Funds </a:t>
            </a:r>
            <a:r>
              <a:rPr lang="en-US" dirty="0"/>
              <a:t>Availability in phase </a:t>
            </a:r>
            <a:r>
              <a:rPr lang="en-US" dirty="0" smtClean="0"/>
              <a:t>1 and 2 </a:t>
            </a:r>
            <a:r>
              <a:rPr lang="en-US" dirty="0"/>
              <a:t>is </a:t>
            </a:r>
            <a:r>
              <a:rPr lang="en-US" dirty="0" smtClean="0"/>
              <a:t>end of your processing </a:t>
            </a:r>
            <a:endParaRPr lang="en-US" dirty="0"/>
          </a:p>
          <a:p>
            <a:r>
              <a:rPr lang="en-US" dirty="0" smtClean="0"/>
              <a:t>Funds Availability in phase 3 is 5:00 pm local time</a:t>
            </a:r>
          </a:p>
          <a:p>
            <a:r>
              <a:rPr lang="en-US" dirty="0" smtClean="0"/>
              <a:t>Only Real Rule is you must comply with Funds availability</a:t>
            </a:r>
          </a:p>
          <a:p>
            <a:r>
              <a:rPr lang="en-US" dirty="0" smtClean="0"/>
              <a:t>You are going to get 5.2 cents per Entry, what will you do with that?</a:t>
            </a:r>
          </a:p>
          <a:p>
            <a:pPr marL="0" indent="0">
              <a:buNone/>
            </a:pPr>
            <a:endParaRPr lang="en-US" dirty="0" smtClean="0"/>
          </a:p>
          <a:p>
            <a:endParaRPr lang="en-US" dirty="0"/>
          </a:p>
        </p:txBody>
      </p:sp>
      <p:sp>
        <p:nvSpPr>
          <p:cNvPr id="4" name="Title 3"/>
          <p:cNvSpPr>
            <a:spLocks noGrp="1"/>
          </p:cNvSpPr>
          <p:nvPr>
            <p:ph type="title"/>
          </p:nvPr>
        </p:nvSpPr>
        <p:spPr/>
        <p:txBody>
          <a:bodyPr/>
          <a:lstStyle/>
          <a:p>
            <a:r>
              <a:rPr lang="en-US" dirty="0" smtClean="0"/>
              <a:t>RDFI-The Basics</a:t>
            </a:r>
            <a:endParaRPr lang="en-US" dirty="0"/>
          </a:p>
        </p:txBody>
      </p:sp>
    </p:spTree>
    <p:custDataLst>
      <p:tags r:id="rId1"/>
    </p:custDataLst>
    <p:extLst>
      <p:ext uri="{BB962C8B-B14F-4D97-AF65-F5344CB8AC3E}">
        <p14:creationId xmlns:p14="http://schemas.microsoft.com/office/powerpoint/2010/main" val="42303257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RDFI is required to make funds available from a Same-Day ACH credit in its member's account no later than the end of processing of transactions for that settlement date. </a:t>
            </a:r>
          </a:p>
          <a:p>
            <a:pPr lvl="1"/>
            <a:r>
              <a:rPr lang="en-US" dirty="0" smtClean="0"/>
              <a:t>While funds do not need to be available for cash withdrawal at that time (e.g., via an ATM), they must be available to satisfy other subsequent debit entries against the account (e.g., to pay ACH debits and checks).</a:t>
            </a:r>
          </a:p>
          <a:p>
            <a:pPr lvl="1"/>
            <a:endParaRPr lang="en-US" dirty="0" smtClean="0"/>
          </a:p>
          <a:p>
            <a:r>
              <a:rPr lang="en-US" dirty="0" smtClean="0"/>
              <a:t>This is the time in which processing for that day ends. Your credit union may have a cut off time of Midnight.  This would mean that as of midnight all transactions for that day both debits and credits have been completed and nothing else will hit the account for that day. This requirement is that the Same Day ACH items be available at that time to at least cover any ACH debits or checks.</a:t>
            </a:r>
          </a:p>
          <a:p>
            <a:endParaRPr lang="en-US" dirty="0"/>
          </a:p>
        </p:txBody>
      </p:sp>
      <p:sp>
        <p:nvSpPr>
          <p:cNvPr id="2" name="Title 1"/>
          <p:cNvSpPr>
            <a:spLocks noGrp="1"/>
          </p:cNvSpPr>
          <p:nvPr>
            <p:ph type="title"/>
          </p:nvPr>
        </p:nvSpPr>
        <p:spPr/>
        <p:txBody>
          <a:bodyPr/>
          <a:lstStyle/>
          <a:p>
            <a:r>
              <a:rPr lang="en-US" smtClean="0"/>
              <a:t>What is end of process date?</a:t>
            </a:r>
            <a:endParaRPr lang="en-US" dirty="0"/>
          </a:p>
        </p:txBody>
      </p:sp>
    </p:spTree>
    <p:custDataLst>
      <p:tags r:id="rId1"/>
    </p:custDataLst>
    <p:extLst>
      <p:ext uri="{BB962C8B-B14F-4D97-AF65-F5344CB8AC3E}">
        <p14:creationId xmlns:p14="http://schemas.microsoft.com/office/powerpoint/2010/main" val="35684151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All types of Return Entries are eligible for Same Day Return</a:t>
            </a:r>
          </a:p>
          <a:p>
            <a:pPr lvl="1"/>
            <a:r>
              <a:rPr lang="en-US" dirty="0" smtClean="0"/>
              <a:t>Does not have to be Same Day Entry to return same day</a:t>
            </a:r>
          </a:p>
          <a:p>
            <a:pPr lvl="1"/>
            <a:r>
              <a:rPr lang="en-US" dirty="0" smtClean="0"/>
              <a:t>Can be an IAT</a:t>
            </a:r>
          </a:p>
          <a:p>
            <a:pPr lvl="1"/>
            <a:r>
              <a:rPr lang="en-US" dirty="0" smtClean="0"/>
              <a:t>Can be greater than $25,000</a:t>
            </a:r>
          </a:p>
          <a:p>
            <a:pPr lvl="1"/>
            <a:r>
              <a:rPr lang="en-US" dirty="0" smtClean="0"/>
              <a:t>No Same Day Entry Fee applies</a:t>
            </a:r>
          </a:p>
          <a:p>
            <a:pPr marL="0" indent="0">
              <a:buNone/>
            </a:pPr>
            <a:endParaRPr lang="en-US" dirty="0"/>
          </a:p>
        </p:txBody>
      </p:sp>
      <p:sp>
        <p:nvSpPr>
          <p:cNvPr id="2" name="Title 1"/>
          <p:cNvSpPr>
            <a:spLocks noGrp="1"/>
          </p:cNvSpPr>
          <p:nvPr>
            <p:ph type="title"/>
          </p:nvPr>
        </p:nvSpPr>
        <p:spPr/>
        <p:txBody>
          <a:bodyPr/>
          <a:lstStyle/>
          <a:p>
            <a:r>
              <a:rPr lang="en-US" dirty="0" smtClean="0"/>
              <a:t>Same Day </a:t>
            </a:r>
            <a:r>
              <a:rPr lang="en-US" dirty="0"/>
              <a:t>ACH - Return </a:t>
            </a:r>
            <a:r>
              <a:rPr lang="en-US" dirty="0" smtClean="0"/>
              <a:t>Processing</a:t>
            </a:r>
            <a:endParaRPr lang="en-US" dirty="0"/>
          </a:p>
        </p:txBody>
      </p:sp>
      <p:sp>
        <p:nvSpPr>
          <p:cNvPr id="4" name="Slide Number Placeholder 3"/>
          <p:cNvSpPr>
            <a:spLocks noGrp="1"/>
          </p:cNvSpPr>
          <p:nvPr>
            <p:ph type="sldNum" sz="quarter" idx="12"/>
          </p:nvPr>
        </p:nvSpPr>
        <p:spPr/>
        <p:txBody>
          <a:bodyPr/>
          <a:lstStyle/>
          <a:p>
            <a:fld id="{71E27CF7-BE37-44AC-BE8F-DCB021E28101}" type="slidenum">
              <a:rPr lang="en-US" sz="1100" b="1" smtClean="0">
                <a:solidFill>
                  <a:srgbClr val="373737"/>
                </a:solidFill>
              </a:rPr>
              <a:pPr/>
              <a:t>19</a:t>
            </a:fld>
            <a:r>
              <a:rPr lang="en-US" sz="1100" b="1" smtClean="0">
                <a:solidFill>
                  <a:srgbClr val="373737"/>
                </a:solidFill>
              </a:rPr>
              <a:t/>
            </a:r>
            <a:br>
              <a:rPr lang="en-US" sz="1100" b="1" smtClean="0">
                <a:solidFill>
                  <a:srgbClr val="373737"/>
                </a:solidFill>
              </a:rPr>
            </a:br>
            <a:endParaRPr lang="en-US" sz="700" dirty="0"/>
          </a:p>
        </p:txBody>
      </p:sp>
    </p:spTree>
    <p:custDataLst>
      <p:tags r:id="rId1"/>
    </p:custDataLst>
    <p:extLst>
      <p:ext uri="{BB962C8B-B14F-4D97-AF65-F5344CB8AC3E}">
        <p14:creationId xmlns:p14="http://schemas.microsoft.com/office/powerpoint/2010/main" val="4011765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4">
            <a:extLst>
              <a:ext uri="{28A0092B-C50C-407E-A947-70E740481C1C}">
                <a14:useLocalDpi xmlns:a14="http://schemas.microsoft.com/office/drawing/2010/main" val="0"/>
              </a:ext>
            </a:extLst>
          </a:blip>
          <a:srcRect l="389" t="6410" r="85738" b="67146"/>
          <a:stretch>
            <a:fillRect/>
          </a:stretch>
        </p:blipFill>
        <p:spPr bwMode="auto">
          <a:xfrm>
            <a:off x="765175" y="2973388"/>
            <a:ext cx="26336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4"/>
          <p:cNvSpPr txBox="1">
            <a:spLocks noChangeArrowheads="1"/>
          </p:cNvSpPr>
          <p:nvPr/>
        </p:nvSpPr>
        <p:spPr bwMode="auto">
          <a:xfrm>
            <a:off x="3533775" y="914400"/>
            <a:ext cx="4800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373737"/>
                </a:solidFill>
                <a:latin typeface="Arial" panose="020B0604020202020204" pitchFamily="34" charset="0"/>
                <a:ea typeface="Helvetica" panose="020B0604020202020204" pitchFamily="34" charset="0"/>
                <a:cs typeface="Helvetica" panose="020B0604020202020204" pitchFamily="34" charset="0"/>
              </a:defRPr>
            </a:lvl1pPr>
            <a:lvl2pPr marL="742950" indent="-285750">
              <a:spcBef>
                <a:spcPct val="20000"/>
              </a:spcBef>
              <a:buFont typeface="Arial" panose="020B0604020202020204" pitchFamily="34" charset="0"/>
              <a:buChar char="–"/>
              <a:defRPr sz="2000">
                <a:solidFill>
                  <a:srgbClr val="373737"/>
                </a:solidFill>
                <a:latin typeface="Arial" panose="020B0604020202020204" pitchFamily="34" charset="0"/>
                <a:ea typeface="Helvetica" panose="020B0604020202020204" pitchFamily="34" charset="0"/>
                <a:cs typeface="Helvetica" panose="020B0604020202020204" pitchFamily="34" charset="0"/>
              </a:defRPr>
            </a:lvl2pPr>
            <a:lvl3pPr marL="1143000" indent="-228600">
              <a:spcBef>
                <a:spcPct val="20000"/>
              </a:spcBef>
              <a:buFont typeface="Arial" panose="020B0604020202020204" pitchFamily="34" charset="0"/>
              <a:buChar char="•"/>
              <a:defRPr>
                <a:solidFill>
                  <a:srgbClr val="373737"/>
                </a:solidFill>
                <a:latin typeface="Arial" panose="020B0604020202020204" pitchFamily="34" charset="0"/>
                <a:ea typeface="Helvetica" panose="020B0604020202020204" pitchFamily="34" charset="0"/>
                <a:cs typeface="Helvetica" panose="020B0604020202020204" pitchFamily="34" charset="0"/>
              </a:defRPr>
            </a:lvl3pPr>
            <a:lvl4pPr marL="1600200" indent="-228600">
              <a:spcBef>
                <a:spcPct val="20000"/>
              </a:spcBef>
              <a:buFont typeface="Arial" panose="020B0604020202020204" pitchFamily="34" charset="0"/>
              <a:buChar char="–"/>
              <a:defRPr sz="1600">
                <a:solidFill>
                  <a:srgbClr val="373737"/>
                </a:solidFill>
                <a:latin typeface="Arial" panose="020B0604020202020204" pitchFamily="34" charset="0"/>
                <a:ea typeface="Helvetica" panose="020B0604020202020204" pitchFamily="34" charset="0"/>
                <a:cs typeface="Helvetica" panose="020B0604020202020204" pitchFamily="34" charset="0"/>
              </a:defRPr>
            </a:lvl4pPr>
            <a:lvl5pPr marL="2057400" indent="-228600">
              <a:spcBef>
                <a:spcPct val="20000"/>
              </a:spcBef>
              <a:buFont typeface="Arial" panose="020B0604020202020204" pitchFamily="34" charset="0"/>
              <a:buChar char="»"/>
              <a:defRPr sz="1500">
                <a:solidFill>
                  <a:srgbClr val="373737"/>
                </a:solidFill>
                <a:latin typeface="Arial" panose="020B0604020202020204" pitchFamily="34" charset="0"/>
                <a:ea typeface="Helvetica" panose="020B0604020202020204" pitchFamily="34" charset="0"/>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rgbClr val="373737"/>
                </a:solidFill>
                <a:latin typeface="Arial" panose="020B0604020202020204" pitchFamily="34" charset="0"/>
                <a:ea typeface="Helvetica" panose="020B0604020202020204" pitchFamily="34" charset="0"/>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rgbClr val="373737"/>
                </a:solidFill>
                <a:latin typeface="Arial" panose="020B0604020202020204" pitchFamily="34" charset="0"/>
                <a:ea typeface="Helvetica" panose="020B0604020202020204" pitchFamily="34" charset="0"/>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rgbClr val="373737"/>
                </a:solidFill>
                <a:latin typeface="Arial" panose="020B0604020202020204" pitchFamily="34" charset="0"/>
                <a:ea typeface="Helvetica" panose="020B0604020202020204" pitchFamily="34" charset="0"/>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rgbClr val="373737"/>
                </a:solidFill>
                <a:latin typeface="Arial" panose="020B0604020202020204" pitchFamily="34" charset="0"/>
                <a:ea typeface="Helvetica" panose="020B0604020202020204" pitchFamily="34" charset="0"/>
                <a:cs typeface="Helvetica" panose="020B0604020202020204" pitchFamily="34" charset="0"/>
              </a:defRPr>
            </a:lvl9pPr>
          </a:lstStyle>
          <a:p>
            <a:pPr>
              <a:spcBef>
                <a:spcPct val="0"/>
              </a:spcBef>
              <a:buFontTx/>
              <a:buNone/>
            </a:pPr>
            <a:r>
              <a:rPr lang="en-US" altLang="en-US" sz="1600">
                <a:solidFill>
                  <a:srgbClr val="383838"/>
                </a:solidFill>
              </a:rPr>
              <a:t>NEACH, as a Direct Member of NACHA, is a specially recognized and licensed provider of ACH education, publications and support.  Regional Payments Associations are directly engaged in the NACHA rulemaking process and the Accredited ACH Professional (AAP) program.</a:t>
            </a:r>
          </a:p>
          <a:p>
            <a:pPr>
              <a:spcBef>
                <a:spcPct val="0"/>
              </a:spcBef>
              <a:buFontTx/>
              <a:buNone/>
            </a:pPr>
            <a:endParaRPr lang="en-US" altLang="en-US" sz="1600">
              <a:solidFill>
                <a:srgbClr val="383838"/>
              </a:solidFill>
            </a:endParaRPr>
          </a:p>
          <a:p>
            <a:pPr>
              <a:spcBef>
                <a:spcPct val="0"/>
              </a:spcBef>
              <a:buFontTx/>
              <a:buNone/>
            </a:pPr>
            <a:r>
              <a:rPr lang="en-US" altLang="en-US" sz="1600">
                <a:solidFill>
                  <a:srgbClr val="383838"/>
                </a:solidFill>
              </a:rPr>
              <a:t>This material is not intended to provide any warranties or legal advice, and is intended for educational purposes only.  NACHA owns the copyright for the </a:t>
            </a:r>
            <a:r>
              <a:rPr lang="en-US" altLang="en-US" sz="1600" i="1">
                <a:solidFill>
                  <a:srgbClr val="383838"/>
                </a:solidFill>
              </a:rPr>
              <a:t>NACHA Operating Rules &amp; Guidelines</a:t>
            </a:r>
            <a:r>
              <a:rPr lang="en-US" altLang="en-US" sz="1600">
                <a:solidFill>
                  <a:srgbClr val="383838"/>
                </a:solidFill>
              </a:rPr>
              <a:t>.  Any unauthorized use or access is expressly prohibited.</a:t>
            </a:r>
          </a:p>
          <a:p>
            <a:pPr>
              <a:spcBef>
                <a:spcPct val="0"/>
              </a:spcBef>
              <a:buFontTx/>
              <a:buNone/>
            </a:pPr>
            <a:endParaRPr lang="en-US" altLang="en-US" sz="1600">
              <a:solidFill>
                <a:srgbClr val="383838"/>
              </a:solidFill>
            </a:endParaRPr>
          </a:p>
          <a:p>
            <a:pPr>
              <a:spcBef>
                <a:spcPct val="0"/>
              </a:spcBef>
              <a:buFontTx/>
              <a:buNone/>
            </a:pPr>
            <a:r>
              <a:rPr lang="en-US" altLang="en-US" sz="1600">
                <a:solidFill>
                  <a:srgbClr val="383838"/>
                </a:solidFill>
              </a:rPr>
              <a:t>This presentation is copyrighted. Any unauthorized reproduction, reuse or rebroadcast is expressly prohibited. Please contact the NEACH Education Department for more information.</a:t>
            </a:r>
          </a:p>
        </p:txBody>
      </p:sp>
      <p:sp>
        <p:nvSpPr>
          <p:cNvPr id="15364" name="Title 5"/>
          <p:cNvSpPr>
            <a:spLocks noGrp="1"/>
          </p:cNvSpPr>
          <p:nvPr>
            <p:ph type="title"/>
          </p:nvPr>
        </p:nvSpPr>
        <p:spPr>
          <a:xfrm>
            <a:off x="457200" y="-1371600"/>
            <a:ext cx="8229600" cy="838200"/>
          </a:xfrm>
        </p:spPr>
        <p:txBody>
          <a:bodyPr/>
          <a:lstStyle/>
          <a:p>
            <a:pPr eaLnBrk="1" hangingPunct="1"/>
            <a:r>
              <a:rPr lang="en-US" altLang="en-US" smtClean="0"/>
              <a:t>Mark of Excellence</a:t>
            </a:r>
          </a:p>
        </p:txBody>
      </p:sp>
      <p:pic>
        <p:nvPicPr>
          <p:cNvPr id="15365"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5638" y="1296988"/>
            <a:ext cx="2852737"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1629992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2874" y="1090963"/>
            <a:ext cx="8229600" cy="4068763"/>
          </a:xfrm>
        </p:spPr>
        <p:txBody>
          <a:bodyPr>
            <a:normAutofit/>
          </a:bodyPr>
          <a:lstStyle/>
          <a:p>
            <a:r>
              <a:rPr lang="en-US" sz="2000" dirty="0" smtClean="0"/>
              <a:t>All Entries are eligible for Same Day return, regardless of whether the forward Entry was Same Day or not</a:t>
            </a:r>
          </a:p>
          <a:p>
            <a:endParaRPr lang="en-US" sz="2000" dirty="0" smtClean="0"/>
          </a:p>
          <a:p>
            <a:r>
              <a:rPr lang="en-US" sz="2000" dirty="0" smtClean="0"/>
              <a:t>Same Day Entry Fees will not be charged on returns</a:t>
            </a:r>
          </a:p>
          <a:p>
            <a:endParaRPr lang="en-US" sz="2000" dirty="0" smtClean="0"/>
          </a:p>
          <a:p>
            <a:r>
              <a:rPr lang="en-US" sz="2000" dirty="0" smtClean="0"/>
              <a:t>RDFIs will not be required to send same-day returns, use of Same Day windows for returns is optional</a:t>
            </a:r>
          </a:p>
          <a:p>
            <a:pPr lvl="1"/>
            <a:endParaRPr lang="en-US" sz="1800" dirty="0"/>
          </a:p>
        </p:txBody>
      </p:sp>
      <p:sp>
        <p:nvSpPr>
          <p:cNvPr id="4" name="Slide Number Placeholder 3"/>
          <p:cNvSpPr>
            <a:spLocks noGrp="1"/>
          </p:cNvSpPr>
          <p:nvPr>
            <p:ph type="sldNum" sz="quarter" idx="12"/>
          </p:nvPr>
        </p:nvSpPr>
        <p:spPr/>
        <p:txBody>
          <a:bodyPr/>
          <a:lstStyle/>
          <a:p>
            <a:fld id="{AD93D9D3-46BE-4F46-B412-A77496661FBB}" type="slidenum">
              <a:rPr lang="en-US" smtClean="0"/>
              <a:pPr/>
              <a:t>20</a:t>
            </a:fld>
            <a:endParaRPr lang="en-US" dirty="0"/>
          </a:p>
        </p:txBody>
      </p:sp>
      <p:sp>
        <p:nvSpPr>
          <p:cNvPr id="2" name="Title 1"/>
          <p:cNvSpPr>
            <a:spLocks noGrp="1"/>
          </p:cNvSpPr>
          <p:nvPr>
            <p:ph type="title"/>
          </p:nvPr>
        </p:nvSpPr>
        <p:spPr>
          <a:xfrm>
            <a:off x="457200" y="240731"/>
            <a:ext cx="8229600" cy="838200"/>
          </a:xfrm>
        </p:spPr>
        <p:txBody>
          <a:bodyPr/>
          <a:lstStyle/>
          <a:p>
            <a:r>
              <a:rPr lang="en-US" dirty="0" smtClean="0"/>
              <a:t>Same Day ACH: Return Processing </a:t>
            </a:r>
            <a:endParaRPr lang="en-US" dirty="0"/>
          </a:p>
        </p:txBody>
      </p:sp>
      <p:pic>
        <p:nvPicPr>
          <p:cNvPr id="3074" name="Picture 2" descr="C:\Users\dbarr\AppData\Local\Microsoft\Windows\Temporary Internet Files\Content.IE5\MXOHC09S\large-monthly-calendar-0-4200[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3657600"/>
            <a:ext cx="2008800" cy="2008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1536" y="3828026"/>
            <a:ext cx="2133600" cy="1815882"/>
          </a:xfrm>
          <a:prstGeom prst="rect">
            <a:avLst/>
          </a:prstGeom>
          <a:noFill/>
          <a:ln w="12700">
            <a:solidFill>
              <a:schemeClr val="tx1"/>
            </a:solidFill>
          </a:ln>
        </p:spPr>
        <p:txBody>
          <a:bodyPr wrap="square" rtlCol="0">
            <a:spAutoFit/>
          </a:bodyPr>
          <a:lstStyle/>
          <a:p>
            <a:r>
              <a:rPr lang="en-US" sz="1600" dirty="0" smtClean="0"/>
              <a:t>Entry settled on Tuesday, March 17. </a:t>
            </a:r>
          </a:p>
          <a:p>
            <a:endParaRPr lang="en-US" sz="1600" dirty="0"/>
          </a:p>
          <a:p>
            <a:r>
              <a:rPr lang="en-US" sz="1600" dirty="0" smtClean="0"/>
              <a:t>Settlement may have occurred at either 8:30 am ET, 1:00 pm ET or 5:00 pm ET</a:t>
            </a:r>
            <a:endParaRPr lang="en-US" sz="1600" dirty="0"/>
          </a:p>
        </p:txBody>
      </p:sp>
      <p:cxnSp>
        <p:nvCxnSpPr>
          <p:cNvPr id="8" name="Straight Arrow Connector 7"/>
          <p:cNvCxnSpPr/>
          <p:nvPr/>
        </p:nvCxnSpPr>
        <p:spPr>
          <a:xfrm>
            <a:off x="2772508" y="4735967"/>
            <a:ext cx="1418492"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978762" y="3697541"/>
            <a:ext cx="2403237" cy="1815882"/>
          </a:xfrm>
          <a:prstGeom prst="rect">
            <a:avLst/>
          </a:prstGeom>
          <a:noFill/>
          <a:ln w="12700">
            <a:solidFill>
              <a:schemeClr val="tx1"/>
            </a:solidFill>
          </a:ln>
        </p:spPr>
        <p:txBody>
          <a:bodyPr wrap="square" rtlCol="0">
            <a:spAutoFit/>
          </a:bodyPr>
          <a:lstStyle/>
          <a:p>
            <a:r>
              <a:rPr lang="en-US" sz="1600" dirty="0" smtClean="0"/>
              <a:t>Return must be made available at opening of business on Thursday, March 19. </a:t>
            </a:r>
          </a:p>
          <a:p>
            <a:r>
              <a:rPr lang="en-US" sz="1600" dirty="0" smtClean="0"/>
              <a:t>RDFI may use any window during that time to return the entry </a:t>
            </a:r>
            <a:endParaRPr lang="en-US" sz="1600" dirty="0"/>
          </a:p>
        </p:txBody>
      </p:sp>
      <p:cxnSp>
        <p:nvCxnSpPr>
          <p:cNvPr id="11" name="Straight Arrow Connector 10"/>
          <p:cNvCxnSpPr/>
          <p:nvPr/>
        </p:nvCxnSpPr>
        <p:spPr>
          <a:xfrm flipH="1">
            <a:off x="4781307" y="4728593"/>
            <a:ext cx="1160585"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37674" y="4638536"/>
            <a:ext cx="430351" cy="246221"/>
          </a:xfrm>
          <a:prstGeom prst="rect">
            <a:avLst/>
          </a:prstGeom>
          <a:noFill/>
        </p:spPr>
        <p:txBody>
          <a:bodyPr wrap="square" rtlCol="0">
            <a:spAutoFit/>
          </a:bodyPr>
          <a:lstStyle/>
          <a:p>
            <a:r>
              <a:rPr lang="en-US" sz="1000" b="1" dirty="0" smtClean="0"/>
              <a:t>19</a:t>
            </a:r>
            <a:endParaRPr lang="en-US" sz="800" b="1" dirty="0"/>
          </a:p>
        </p:txBody>
      </p:sp>
      <p:sp>
        <p:nvSpPr>
          <p:cNvPr id="14" name="TextBox 13"/>
          <p:cNvSpPr txBox="1"/>
          <p:nvPr/>
        </p:nvSpPr>
        <p:spPr>
          <a:xfrm>
            <a:off x="4114800" y="4630579"/>
            <a:ext cx="430351" cy="246221"/>
          </a:xfrm>
          <a:prstGeom prst="rect">
            <a:avLst/>
          </a:prstGeom>
          <a:noFill/>
        </p:spPr>
        <p:txBody>
          <a:bodyPr wrap="square" rtlCol="0">
            <a:spAutoFit/>
          </a:bodyPr>
          <a:lstStyle/>
          <a:p>
            <a:r>
              <a:rPr lang="en-US" sz="1000" b="1" dirty="0" smtClean="0"/>
              <a:t>17</a:t>
            </a:r>
            <a:endParaRPr lang="en-US" sz="800" b="1" dirty="0"/>
          </a:p>
        </p:txBody>
      </p:sp>
    </p:spTree>
    <p:custDataLst>
      <p:tags r:id="rId1"/>
    </p:custDataLst>
    <p:extLst>
      <p:ext uri="{BB962C8B-B14F-4D97-AF65-F5344CB8AC3E}">
        <p14:creationId xmlns:p14="http://schemas.microsoft.com/office/powerpoint/2010/main" val="30383206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686800" y="6426200"/>
            <a:ext cx="457200" cy="431800"/>
          </a:xfrm>
        </p:spPr>
        <p:txBody>
          <a:bodyPr/>
          <a:lstStyle/>
          <a:p>
            <a:pPr>
              <a:defRPr/>
            </a:pPr>
            <a:fld id="{EB9849A0-688C-4888-B6FB-C21C80688E3F}" type="slidenum">
              <a:rPr lang="en-US" smtClean="0"/>
              <a:pPr>
                <a:defRPr/>
              </a:pPr>
              <a:t>21</a:t>
            </a:fld>
            <a:endParaRPr lang="en-US"/>
          </a:p>
        </p:txBody>
      </p:sp>
      <p:sp>
        <p:nvSpPr>
          <p:cNvPr id="4" name="Title 3"/>
          <p:cNvSpPr>
            <a:spLocks noGrp="1"/>
          </p:cNvSpPr>
          <p:nvPr>
            <p:ph type="title" idx="4294967295"/>
          </p:nvPr>
        </p:nvSpPr>
        <p:spPr>
          <a:xfrm>
            <a:off x="0" y="228600"/>
            <a:ext cx="8229600" cy="838200"/>
          </a:xfrm>
        </p:spPr>
        <p:txBody>
          <a:bodyPr/>
          <a:lstStyle/>
          <a:p>
            <a:r>
              <a:rPr lang="en-US" dirty="0" smtClean="0"/>
              <a:t>FRB Announced Windows</a:t>
            </a:r>
            <a:endParaRPr lang="en-US" dirty="0"/>
          </a:p>
        </p:txBody>
      </p:sp>
      <p:graphicFrame>
        <p:nvGraphicFramePr>
          <p:cNvPr id="5" name="Table 4"/>
          <p:cNvGraphicFramePr>
            <a:graphicFrameLocks noGrp="1"/>
          </p:cNvGraphicFramePr>
          <p:nvPr>
            <p:extLst/>
          </p:nvPr>
        </p:nvGraphicFramePr>
        <p:xfrm>
          <a:off x="609600" y="1066800"/>
          <a:ext cx="7924800" cy="5598160"/>
        </p:xfrm>
        <a:graphic>
          <a:graphicData uri="http://schemas.openxmlformats.org/drawingml/2006/table">
            <a:tbl>
              <a:tblPr firstRow="1" bandRow="1">
                <a:tableStyleId>{5C22544A-7EE6-4342-B048-85BDC9FD1C3A}</a:tableStyleId>
              </a:tblPr>
              <a:tblGrid>
                <a:gridCol w="2641600"/>
                <a:gridCol w="2641600"/>
                <a:gridCol w="2641600"/>
              </a:tblGrid>
              <a:tr h="370840">
                <a:tc>
                  <a:txBody>
                    <a:bodyPr/>
                    <a:lstStyle/>
                    <a:p>
                      <a:pPr algn="ctr"/>
                      <a:r>
                        <a:rPr lang="en-US" dirty="0" smtClean="0"/>
                        <a:t>Transmission Window</a:t>
                      </a:r>
                      <a:endParaRPr lang="en-US" dirty="0"/>
                    </a:p>
                  </a:txBody>
                  <a:tcPr/>
                </a:tc>
                <a:tc>
                  <a:txBody>
                    <a:bodyPr/>
                    <a:lstStyle/>
                    <a:p>
                      <a:pPr algn="ctr"/>
                      <a:r>
                        <a:rPr lang="en-US" dirty="0" smtClean="0"/>
                        <a:t>Target Distribution</a:t>
                      </a:r>
                      <a:endParaRPr lang="en-US" dirty="0"/>
                    </a:p>
                  </a:txBody>
                  <a:tcPr/>
                </a:tc>
                <a:tc>
                  <a:txBody>
                    <a:bodyPr/>
                    <a:lstStyle/>
                    <a:p>
                      <a:pPr algn="ctr"/>
                      <a:r>
                        <a:rPr lang="en-US" dirty="0" smtClean="0"/>
                        <a:t>Settlement</a:t>
                      </a:r>
                      <a:endParaRPr lang="en-US" dirty="0"/>
                    </a:p>
                  </a:txBody>
                  <a:tcPr/>
                </a:tc>
              </a:tr>
              <a:tr h="370840">
                <a:tc gridSpan="3">
                  <a:txBody>
                    <a:bodyPr/>
                    <a:lstStyle/>
                    <a:p>
                      <a:r>
                        <a:rPr lang="en-US" dirty="0" smtClean="0"/>
                        <a:t>FedACH</a:t>
                      </a:r>
                      <a:r>
                        <a:rPr lang="en-US" baseline="0" dirty="0" smtClean="0"/>
                        <a:t> Forward-FUTURE DATED</a:t>
                      </a:r>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dirty="0" smtClean="0"/>
                        <a:t>10:30am</a:t>
                      </a:r>
                      <a:r>
                        <a:rPr lang="en-US" baseline="0" dirty="0" smtClean="0"/>
                        <a:t> ET (1030 ET)</a:t>
                      </a:r>
                    </a:p>
                    <a:p>
                      <a:r>
                        <a:rPr lang="en-US" baseline="0" dirty="0" smtClean="0"/>
                        <a:t>2:45pm ET (1445 ET)</a:t>
                      </a:r>
                    </a:p>
                    <a:p>
                      <a:r>
                        <a:rPr lang="en-US" baseline="0" dirty="0" smtClean="0"/>
                        <a:t>8:00pm ET (2000 ET)</a:t>
                      </a:r>
                    </a:p>
                    <a:p>
                      <a:r>
                        <a:rPr lang="en-US" i="1" baseline="0" dirty="0" smtClean="0"/>
                        <a:t>2:15 am (0215 ET) NBD</a:t>
                      </a:r>
                      <a:endParaRPr lang="en-US" i="1" dirty="0"/>
                    </a:p>
                  </a:txBody>
                  <a:tcPr/>
                </a:tc>
                <a:tc>
                  <a:txBody>
                    <a:bodyPr/>
                    <a:lstStyle/>
                    <a:p>
                      <a:r>
                        <a:rPr lang="en-US" dirty="0" smtClean="0"/>
                        <a:t>12:00</a:t>
                      </a:r>
                      <a:r>
                        <a:rPr lang="en-US" baseline="0" dirty="0" smtClean="0"/>
                        <a:t> noon ET (1200 ET)</a:t>
                      </a:r>
                    </a:p>
                    <a:p>
                      <a:r>
                        <a:rPr lang="en-US" baseline="0" dirty="0" smtClean="0"/>
                        <a:t>4:00pm ET (1600 ET)</a:t>
                      </a:r>
                    </a:p>
                    <a:p>
                      <a:r>
                        <a:rPr lang="en-US" baseline="0" dirty="0" smtClean="0"/>
                        <a:t>10:00pm ET (2200 ET)</a:t>
                      </a:r>
                    </a:p>
                    <a:p>
                      <a:r>
                        <a:rPr lang="en-US" i="1" dirty="0" smtClean="0"/>
                        <a:t>6:00am</a:t>
                      </a:r>
                      <a:r>
                        <a:rPr lang="en-US" i="1" baseline="0" dirty="0" smtClean="0"/>
                        <a:t> ET (0600 ET) NBD</a:t>
                      </a:r>
                    </a:p>
                    <a:p>
                      <a:endParaRPr lang="en-US" i="1" dirty="0"/>
                    </a:p>
                  </a:txBody>
                  <a:tcPr/>
                </a:tc>
                <a:tc>
                  <a:txBody>
                    <a:bodyPr/>
                    <a:lstStyle/>
                    <a:p>
                      <a:endParaRPr lang="en-US" dirty="0" smtClean="0"/>
                    </a:p>
                    <a:p>
                      <a:r>
                        <a:rPr lang="en-US" dirty="0" smtClean="0"/>
                        <a:t>8:30am</a:t>
                      </a:r>
                      <a:r>
                        <a:rPr lang="en-US" baseline="0" dirty="0" smtClean="0"/>
                        <a:t> ET – Next Business Day (NBD)</a:t>
                      </a:r>
                      <a:endParaRPr lang="en-US" dirty="0"/>
                    </a:p>
                  </a:txBody>
                  <a:tcPr/>
                </a:tc>
              </a:tr>
              <a:tr h="370840">
                <a:tc gridSpan="3">
                  <a:txBody>
                    <a:bodyPr/>
                    <a:lstStyle/>
                    <a:p>
                      <a:r>
                        <a:rPr lang="en-US" dirty="0" smtClean="0"/>
                        <a:t>Fed</a:t>
                      </a:r>
                      <a:r>
                        <a:rPr lang="en-US" baseline="0" dirty="0" smtClean="0"/>
                        <a:t>ACH Forward – Same Day Items</a:t>
                      </a:r>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dirty="0" smtClean="0"/>
                        <a:t>10:30am</a:t>
                      </a:r>
                      <a:r>
                        <a:rPr lang="en-US" baseline="0" dirty="0" smtClean="0"/>
                        <a:t> ET (1030 ET)</a:t>
                      </a:r>
                    </a:p>
                    <a:p>
                      <a:r>
                        <a:rPr lang="en-US" baseline="0" dirty="0" smtClean="0"/>
                        <a:t>2:45pm ET (1445 ET)</a:t>
                      </a:r>
                    </a:p>
                    <a:p>
                      <a:endParaRPr lang="en-US" dirty="0"/>
                    </a:p>
                  </a:txBody>
                  <a:tcPr/>
                </a:tc>
                <a:tc>
                  <a:txBody>
                    <a:bodyPr/>
                    <a:lstStyle/>
                    <a:p>
                      <a:r>
                        <a:rPr lang="en-US" dirty="0" smtClean="0"/>
                        <a:t>12:00</a:t>
                      </a:r>
                      <a:r>
                        <a:rPr lang="en-US" baseline="0" dirty="0" smtClean="0"/>
                        <a:t> noon ET (1200 ET)</a:t>
                      </a:r>
                    </a:p>
                    <a:p>
                      <a:r>
                        <a:rPr lang="en-US" baseline="0" dirty="0" smtClean="0"/>
                        <a:t>4:00pm ET (1600 ET)</a:t>
                      </a:r>
                    </a:p>
                    <a:p>
                      <a:endParaRPr lang="en-US" dirty="0"/>
                    </a:p>
                  </a:txBody>
                  <a:tcPr/>
                </a:tc>
                <a:tc>
                  <a:txBody>
                    <a:bodyPr/>
                    <a:lstStyle/>
                    <a:p>
                      <a:r>
                        <a:rPr lang="en-US" dirty="0" smtClean="0"/>
                        <a:t>1:00pm</a:t>
                      </a:r>
                      <a:r>
                        <a:rPr lang="en-US" baseline="0" dirty="0" smtClean="0"/>
                        <a:t>  ET (1300 ET)</a:t>
                      </a:r>
                    </a:p>
                    <a:p>
                      <a:r>
                        <a:rPr lang="en-US" baseline="0" dirty="0" smtClean="0"/>
                        <a:t>5:00pm ET (1700 ET)</a:t>
                      </a:r>
                    </a:p>
                    <a:p>
                      <a:endParaRPr lang="en-US" dirty="0"/>
                    </a:p>
                  </a:txBody>
                  <a:tcPr/>
                </a:tc>
              </a:tr>
              <a:tr h="370840">
                <a:tc>
                  <a:txBody>
                    <a:bodyPr/>
                    <a:lstStyle/>
                    <a:p>
                      <a:r>
                        <a:rPr lang="en-US" dirty="0" smtClean="0"/>
                        <a:t>FedACH</a:t>
                      </a:r>
                      <a:r>
                        <a:rPr lang="en-US" baseline="0" dirty="0" smtClean="0"/>
                        <a:t> Returns</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10:30am</a:t>
                      </a:r>
                      <a:r>
                        <a:rPr lang="en-US" baseline="0" dirty="0" smtClean="0"/>
                        <a:t> ET (1030 ET)</a:t>
                      </a:r>
                    </a:p>
                    <a:p>
                      <a:r>
                        <a:rPr lang="en-US" baseline="0" dirty="0" smtClean="0"/>
                        <a:t>2:45pm ET (1445 ET)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4:00pm ET (1600 ET)</a:t>
                      </a:r>
                    </a:p>
                    <a:p>
                      <a:r>
                        <a:rPr lang="en-US" baseline="0" dirty="0" smtClean="0"/>
                        <a:t>8:00pm ET (2000 ET)</a:t>
                      </a:r>
                    </a:p>
                    <a:p>
                      <a:r>
                        <a:rPr lang="en-US" i="1" baseline="0" dirty="0" smtClean="0"/>
                        <a:t>2:15 am (0215 ET) NBD</a:t>
                      </a:r>
                      <a:endParaRPr lang="en-US" i="1" dirty="0" smtClean="0"/>
                    </a:p>
                    <a:p>
                      <a:endParaRPr lang="en-US" dirty="0"/>
                    </a:p>
                  </a:txBody>
                  <a:tcPr/>
                </a:tc>
                <a:tc>
                  <a:txBody>
                    <a:bodyPr/>
                    <a:lstStyle/>
                    <a:p>
                      <a:r>
                        <a:rPr lang="en-US" dirty="0" smtClean="0"/>
                        <a:t>12:00</a:t>
                      </a:r>
                      <a:r>
                        <a:rPr lang="en-US" baseline="0" dirty="0" smtClean="0"/>
                        <a:t> noon ET (1200 ET)</a:t>
                      </a:r>
                    </a:p>
                    <a:p>
                      <a:r>
                        <a:rPr lang="en-US" baseline="0" dirty="0" smtClean="0"/>
                        <a:t>4:00pm ET (1600 ET)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5:00pm ET (1700 ET)</a:t>
                      </a:r>
                    </a:p>
                    <a:p>
                      <a:r>
                        <a:rPr lang="en-US" baseline="0" dirty="0" smtClean="0"/>
                        <a:t>10:00pm ET (2200 ET)</a:t>
                      </a:r>
                    </a:p>
                    <a:p>
                      <a:r>
                        <a:rPr lang="en-US" i="1" dirty="0" smtClean="0"/>
                        <a:t>6:00am</a:t>
                      </a:r>
                      <a:r>
                        <a:rPr lang="en-US" i="1" baseline="0" dirty="0" smtClean="0"/>
                        <a:t> ET (0600 ET) NBD</a:t>
                      </a:r>
                    </a:p>
                    <a:p>
                      <a:endParaRPr lang="en-US" dirty="0"/>
                    </a:p>
                  </a:txBody>
                  <a:tcPr/>
                </a:tc>
                <a:tc>
                  <a:txBody>
                    <a:bodyPr/>
                    <a:lstStyle/>
                    <a:p>
                      <a:r>
                        <a:rPr lang="en-US" dirty="0" smtClean="0"/>
                        <a:t>1:00pm</a:t>
                      </a:r>
                      <a:r>
                        <a:rPr lang="en-US" baseline="0" dirty="0" smtClean="0"/>
                        <a:t>  ET (1300 ET)</a:t>
                      </a:r>
                    </a:p>
                    <a:p>
                      <a:r>
                        <a:rPr lang="en-US" baseline="0" dirty="0" smtClean="0"/>
                        <a:t>5:00pm ET (1700 ET)</a:t>
                      </a:r>
                    </a:p>
                    <a:p>
                      <a:r>
                        <a:rPr lang="en-US" dirty="0" smtClean="0"/>
                        <a:t>5:30pm</a:t>
                      </a:r>
                      <a:r>
                        <a:rPr lang="en-US" baseline="0" dirty="0" smtClean="0"/>
                        <a:t>  ET (1750 ET)</a:t>
                      </a:r>
                    </a:p>
                    <a:p>
                      <a:r>
                        <a:rPr lang="en-US" dirty="0" smtClean="0"/>
                        <a:t>8:30am</a:t>
                      </a:r>
                      <a:r>
                        <a:rPr lang="en-US" baseline="0" dirty="0" smtClean="0"/>
                        <a:t> ET – NBD  </a:t>
                      </a:r>
                    </a:p>
                    <a:p>
                      <a:r>
                        <a:rPr lang="en-US" dirty="0" smtClean="0"/>
                        <a:t>8:30am</a:t>
                      </a:r>
                      <a:r>
                        <a:rPr lang="en-US" baseline="0" dirty="0" smtClean="0"/>
                        <a:t> ET – NBD </a:t>
                      </a:r>
                      <a:endParaRPr lang="en-US" dirty="0"/>
                    </a:p>
                  </a:txBody>
                  <a:tcPr/>
                </a:tc>
              </a:tr>
            </a:tbl>
          </a:graphicData>
        </a:graphic>
      </p:graphicFrame>
      <p:sp>
        <p:nvSpPr>
          <p:cNvPr id="2" name="Rectangle 1"/>
          <p:cNvSpPr/>
          <p:nvPr/>
        </p:nvSpPr>
        <p:spPr>
          <a:xfrm>
            <a:off x="304800" y="5514594"/>
            <a:ext cx="8382000" cy="276606"/>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017908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File processing</a:t>
            </a:r>
          </a:p>
          <a:p>
            <a:pPr lvl="1"/>
            <a:r>
              <a:rPr lang="en-US" dirty="0" smtClean="0"/>
              <a:t>When to pick up</a:t>
            </a:r>
          </a:p>
          <a:p>
            <a:pPr lvl="1"/>
            <a:r>
              <a:rPr lang="en-US" dirty="0" smtClean="0"/>
              <a:t>When to post</a:t>
            </a:r>
            <a:endParaRPr lang="en-US" dirty="0"/>
          </a:p>
          <a:p>
            <a:r>
              <a:rPr lang="en-US" dirty="0" smtClean="0"/>
              <a:t>Exception handling</a:t>
            </a:r>
          </a:p>
          <a:p>
            <a:pPr lvl="1"/>
            <a:r>
              <a:rPr lang="en-US" dirty="0" smtClean="0"/>
              <a:t>Find efficiencies in new return windows</a:t>
            </a:r>
          </a:p>
          <a:p>
            <a:pPr lvl="1"/>
            <a:r>
              <a:rPr lang="en-US" dirty="0" smtClean="0"/>
              <a:t>Reduce float</a:t>
            </a:r>
          </a:p>
          <a:p>
            <a:pPr lvl="1"/>
            <a:r>
              <a:rPr lang="en-US" dirty="0" smtClean="0"/>
              <a:t>Supplement your contingency or intra day scenario plan</a:t>
            </a:r>
          </a:p>
          <a:p>
            <a:r>
              <a:rPr lang="en-US" dirty="0" smtClean="0"/>
              <a:t>Impacts on account holders</a:t>
            </a:r>
          </a:p>
          <a:p>
            <a:pPr lvl="1"/>
            <a:r>
              <a:rPr lang="en-US" dirty="0" smtClean="0"/>
              <a:t>Disclosures?</a:t>
            </a:r>
          </a:p>
          <a:p>
            <a:pPr lvl="1"/>
            <a:r>
              <a:rPr lang="en-US" dirty="0" smtClean="0"/>
              <a:t>Impact on current over draft practices</a:t>
            </a:r>
          </a:p>
          <a:p>
            <a:pPr lvl="1"/>
            <a:endParaRPr lang="en-US" dirty="0"/>
          </a:p>
        </p:txBody>
      </p:sp>
      <p:sp>
        <p:nvSpPr>
          <p:cNvPr id="3" name="Title 2"/>
          <p:cNvSpPr>
            <a:spLocks noGrp="1"/>
          </p:cNvSpPr>
          <p:nvPr>
            <p:ph type="title"/>
          </p:nvPr>
        </p:nvSpPr>
        <p:spPr/>
        <p:txBody>
          <a:bodyPr/>
          <a:lstStyle/>
          <a:p>
            <a:r>
              <a:rPr lang="en-US" dirty="0" smtClean="0"/>
              <a:t>Considerations for RDFI</a:t>
            </a:r>
            <a:endParaRPr lang="en-US" dirty="0"/>
          </a:p>
        </p:txBody>
      </p:sp>
    </p:spTree>
    <p:custDataLst>
      <p:tags r:id="rId1"/>
    </p:custDataLst>
    <p:extLst>
      <p:ext uri="{BB962C8B-B14F-4D97-AF65-F5344CB8AC3E}">
        <p14:creationId xmlns:p14="http://schemas.microsoft.com/office/powerpoint/2010/main" val="24287821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774915422"/>
              </p:ext>
            </p:extLst>
          </p:nvPr>
        </p:nvGraphicFramePr>
        <p:xfrm>
          <a:off x="457200" y="1828800"/>
          <a:ext cx="8229600" cy="4068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4"/>
          <p:cNvSpPr>
            <a:spLocks noGrp="1"/>
          </p:cNvSpPr>
          <p:nvPr>
            <p:ph type="title"/>
          </p:nvPr>
        </p:nvSpPr>
        <p:spPr/>
        <p:txBody>
          <a:bodyPr/>
          <a:lstStyle/>
          <a:p>
            <a:r>
              <a:rPr lang="en-US" smtClean="0"/>
              <a:t>What Does Same Day ACH Mean to Risk?</a:t>
            </a:r>
            <a:endParaRPr lang="en-US" dirty="0"/>
          </a:p>
        </p:txBody>
      </p:sp>
    </p:spTree>
    <p:custDataLst>
      <p:tags r:id="rId1"/>
    </p:custDataLst>
    <p:extLst>
      <p:ext uri="{BB962C8B-B14F-4D97-AF65-F5344CB8AC3E}">
        <p14:creationId xmlns:p14="http://schemas.microsoft.com/office/powerpoint/2010/main" val="34376475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en-US" dirty="0"/>
              <a:t>NACHA site: </a:t>
            </a:r>
            <a:r>
              <a:rPr lang="en-US" dirty="0">
                <a:hlinkClick r:id="rId4"/>
              </a:rPr>
              <a:t>https://</a:t>
            </a:r>
            <a:r>
              <a:rPr lang="en-US" dirty="0" smtClean="0">
                <a:hlinkClick r:id="rId4"/>
              </a:rPr>
              <a:t>www.nacha.org/content/same-day-ach</a:t>
            </a:r>
            <a:endParaRPr lang="en-US" dirty="0" smtClean="0"/>
          </a:p>
          <a:p>
            <a:r>
              <a:rPr lang="en-US" dirty="0" smtClean="0"/>
              <a:t>Guidance's - $25,000 limit, End of Processing Day &amp; 5:00 PM Local Time</a:t>
            </a:r>
          </a:p>
          <a:p>
            <a:r>
              <a:rPr lang="en-US" dirty="0" smtClean="0"/>
              <a:t>Videos</a:t>
            </a:r>
          </a:p>
          <a:p>
            <a:r>
              <a:rPr lang="en-US" dirty="0" smtClean="0"/>
              <a:t>Checklists</a:t>
            </a:r>
          </a:p>
          <a:p>
            <a:pPr marL="0" indent="0">
              <a:buNone/>
            </a:pPr>
            <a:endParaRPr lang="en-US" dirty="0" smtClean="0"/>
          </a:p>
          <a:p>
            <a:pPr marL="0" indent="0">
              <a:buNone/>
            </a:pPr>
            <a:r>
              <a:rPr lang="en-US" dirty="0" smtClean="0"/>
              <a:t>FRB Services:</a:t>
            </a:r>
          </a:p>
          <a:p>
            <a:r>
              <a:rPr lang="en-US" dirty="0"/>
              <a:t>https://www.frbservices.org/help/same_day_ach.html</a:t>
            </a:r>
            <a:endParaRPr lang="en-US" dirty="0" smtClean="0"/>
          </a:p>
          <a:p>
            <a:endParaRPr lang="en-US" dirty="0"/>
          </a:p>
          <a:p>
            <a:pPr marL="0" indent="0">
              <a:buNone/>
            </a:pPr>
            <a:r>
              <a:rPr lang="en-US" dirty="0" smtClean="0"/>
              <a:t>NEACH </a:t>
            </a:r>
          </a:p>
          <a:p>
            <a:r>
              <a:rPr lang="en-US" dirty="0" smtClean="0"/>
              <a:t>Members Corner</a:t>
            </a:r>
          </a:p>
          <a:p>
            <a:r>
              <a:rPr lang="en-US" dirty="0" smtClean="0"/>
              <a:t>Multiple Education Opportunities</a:t>
            </a:r>
          </a:p>
          <a:p>
            <a:r>
              <a:rPr lang="en-US" dirty="0" smtClean="0"/>
              <a:t>Payments Management Conference</a:t>
            </a:r>
          </a:p>
          <a:p>
            <a:r>
              <a:rPr lang="en-US" dirty="0" smtClean="0"/>
              <a:t>Rules Hotline 781-321-1011</a:t>
            </a:r>
          </a:p>
          <a:p>
            <a:r>
              <a:rPr lang="en-US" dirty="0" smtClean="0"/>
              <a:t>..more..</a:t>
            </a:r>
          </a:p>
          <a:p>
            <a:pPr marL="0" indent="0">
              <a:buNone/>
            </a:pPr>
            <a:endParaRPr lang="en-US" dirty="0"/>
          </a:p>
          <a:p>
            <a:pPr marL="0" indent="0">
              <a:buNone/>
            </a:pPr>
            <a:endParaRPr lang="en-US" dirty="0" smtClean="0"/>
          </a:p>
        </p:txBody>
      </p:sp>
      <p:sp>
        <p:nvSpPr>
          <p:cNvPr id="2" name="Title 1"/>
          <p:cNvSpPr>
            <a:spLocks noGrp="1"/>
          </p:cNvSpPr>
          <p:nvPr>
            <p:ph type="title"/>
          </p:nvPr>
        </p:nvSpPr>
        <p:spPr/>
        <p:txBody>
          <a:bodyPr/>
          <a:lstStyle/>
          <a:p>
            <a:r>
              <a:rPr lang="en-US" dirty="0" smtClean="0"/>
              <a:t>Same Day ACH Resource</a:t>
            </a:r>
            <a:endParaRPr lang="en-US" dirty="0"/>
          </a:p>
        </p:txBody>
      </p:sp>
      <p:sp>
        <p:nvSpPr>
          <p:cNvPr id="4" name="Slide Number Placeholder 3"/>
          <p:cNvSpPr>
            <a:spLocks noGrp="1"/>
          </p:cNvSpPr>
          <p:nvPr>
            <p:ph type="sldNum" sz="quarter" idx="12"/>
          </p:nvPr>
        </p:nvSpPr>
        <p:spPr/>
        <p:txBody>
          <a:bodyPr/>
          <a:lstStyle/>
          <a:p>
            <a:fld id="{71E27CF7-BE37-44AC-BE8F-DCB021E28101}" type="slidenum">
              <a:rPr lang="en-US" sz="1100" b="1" smtClean="0">
                <a:solidFill>
                  <a:srgbClr val="373737"/>
                </a:solidFill>
              </a:rPr>
              <a:pPr/>
              <a:t>24</a:t>
            </a:fld>
            <a:r>
              <a:rPr lang="en-US" sz="1100" b="1" smtClean="0">
                <a:solidFill>
                  <a:srgbClr val="373737"/>
                </a:solidFill>
              </a:rPr>
              <a:t/>
            </a:r>
            <a:br>
              <a:rPr lang="en-US" sz="1100" b="1" smtClean="0">
                <a:solidFill>
                  <a:srgbClr val="373737"/>
                </a:solidFill>
              </a:rPr>
            </a:br>
            <a:endParaRPr lang="en-US" sz="700" dirty="0"/>
          </a:p>
        </p:txBody>
      </p:sp>
    </p:spTree>
    <p:custDataLst>
      <p:tags r:id="rId1"/>
    </p:custDataLst>
    <p:extLst>
      <p:ext uri="{BB962C8B-B14F-4D97-AF65-F5344CB8AC3E}">
        <p14:creationId xmlns:p14="http://schemas.microsoft.com/office/powerpoint/2010/main" val="609646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Measure impact of each Rule Change within your institution</a:t>
            </a:r>
          </a:p>
          <a:p>
            <a:pPr lvl="1"/>
            <a:r>
              <a:rPr lang="en-US" dirty="0" smtClean="0"/>
              <a:t>Internal discussion</a:t>
            </a:r>
          </a:p>
          <a:p>
            <a:pPr lvl="1"/>
            <a:r>
              <a:rPr lang="en-US" dirty="0" smtClean="0"/>
              <a:t>Use of various checklist</a:t>
            </a:r>
          </a:p>
          <a:p>
            <a:r>
              <a:rPr lang="en-US" dirty="0"/>
              <a:t>Visit </a:t>
            </a:r>
            <a:r>
              <a:rPr lang="en-US" dirty="0">
                <a:hlinkClick r:id="rId4"/>
              </a:rPr>
              <a:t>https://</a:t>
            </a:r>
            <a:r>
              <a:rPr lang="en-US" dirty="0" smtClean="0">
                <a:hlinkClick r:id="rId4"/>
              </a:rPr>
              <a:t>www.nacha.org/content/same-day-ach</a:t>
            </a:r>
            <a:endParaRPr lang="en-US" dirty="0" smtClean="0"/>
          </a:p>
        </p:txBody>
      </p:sp>
      <p:sp>
        <p:nvSpPr>
          <p:cNvPr id="3" name="Slide Number Placeholder 2"/>
          <p:cNvSpPr>
            <a:spLocks noGrp="1"/>
          </p:cNvSpPr>
          <p:nvPr>
            <p:ph type="sldNum" sz="quarter" idx="12"/>
          </p:nvPr>
        </p:nvSpPr>
        <p:spPr/>
        <p:txBody>
          <a:bodyPr/>
          <a:lstStyle/>
          <a:p>
            <a:fld id="{71E27CF7-BE37-44AC-BE8F-DCB021E28101}" type="slidenum">
              <a:rPr lang="en-US" sz="1100" b="1" smtClean="0">
                <a:solidFill>
                  <a:srgbClr val="373737"/>
                </a:solidFill>
              </a:rPr>
              <a:pPr/>
              <a:t>25</a:t>
            </a:fld>
            <a:r>
              <a:rPr lang="en-US" sz="1100" b="1" smtClean="0">
                <a:solidFill>
                  <a:srgbClr val="373737"/>
                </a:solidFill>
              </a:rPr>
              <a:t/>
            </a:r>
            <a:br>
              <a:rPr lang="en-US" sz="1100" b="1" smtClean="0">
                <a:solidFill>
                  <a:srgbClr val="373737"/>
                </a:solidFill>
              </a:rPr>
            </a:br>
            <a:endParaRPr lang="en-US" sz="700" dirty="0"/>
          </a:p>
        </p:txBody>
      </p:sp>
      <p:sp>
        <p:nvSpPr>
          <p:cNvPr id="4" name="Title 3"/>
          <p:cNvSpPr>
            <a:spLocks noGrp="1"/>
          </p:cNvSpPr>
          <p:nvPr>
            <p:ph type="title"/>
          </p:nvPr>
        </p:nvSpPr>
        <p:spPr/>
        <p:txBody>
          <a:bodyPr/>
          <a:lstStyle/>
          <a:p>
            <a:r>
              <a:rPr lang="en-US" dirty="0" smtClean="0"/>
              <a:t>Checklist</a:t>
            </a:r>
            <a:endParaRPr lang="en-US" dirty="0"/>
          </a:p>
        </p:txBody>
      </p:sp>
    </p:spTree>
    <p:custDataLst>
      <p:tags r:id="rId1"/>
    </p:custDataLst>
    <p:extLst>
      <p:ext uri="{BB962C8B-B14F-4D97-AF65-F5344CB8AC3E}">
        <p14:creationId xmlns:p14="http://schemas.microsoft.com/office/powerpoint/2010/main" val="33850694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Same Day and Real Time Payments</a:t>
            </a:r>
            <a:endParaRPr lang="en-US" dirty="0"/>
          </a:p>
        </p:txBody>
      </p:sp>
      <p:sp>
        <p:nvSpPr>
          <p:cNvPr id="5" name="Subtitle 4"/>
          <p:cNvSpPr>
            <a:spLocks noGrp="1"/>
          </p:cNvSpPr>
          <p:nvPr>
            <p:ph type="subTitle" idx="1"/>
          </p:nvPr>
        </p:nvSpPr>
        <p:spPr/>
        <p:txBody>
          <a:bodyPr/>
          <a:lstStyle/>
          <a:p>
            <a:endParaRPr lang="en-US"/>
          </a:p>
        </p:txBody>
      </p:sp>
    </p:spTree>
    <p:custDataLst>
      <p:tags r:id="rId1"/>
    </p:custDataLst>
    <p:extLst>
      <p:ext uri="{BB962C8B-B14F-4D97-AF65-F5344CB8AC3E}">
        <p14:creationId xmlns:p14="http://schemas.microsoft.com/office/powerpoint/2010/main" val="6187299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135563"/>
          </a:xfrm>
        </p:spPr>
        <p:txBody>
          <a:bodyPr>
            <a:normAutofit fontScale="92500" lnSpcReduction="10000"/>
          </a:bodyPr>
          <a:lstStyle/>
          <a:p>
            <a:pPr marL="0" indent="0" algn="ctr">
              <a:buNone/>
            </a:pPr>
            <a:r>
              <a:rPr lang="en-US" sz="4800" dirty="0" smtClean="0"/>
              <a:t>“</a:t>
            </a:r>
            <a:r>
              <a:rPr lang="en-US" sz="4800" dirty="0" smtClean="0">
                <a:solidFill>
                  <a:schemeClr val="tx1"/>
                </a:solidFill>
              </a:rPr>
              <a:t>..</a:t>
            </a:r>
            <a:r>
              <a:rPr lang="en-US" sz="4800" dirty="0" smtClean="0">
                <a:solidFill>
                  <a:schemeClr val="tx2"/>
                </a:solidFill>
              </a:rPr>
              <a:t>Same Day ACH</a:t>
            </a:r>
            <a:r>
              <a:rPr lang="en-US" sz="4800" dirty="0" smtClean="0">
                <a:solidFill>
                  <a:schemeClr val="tx1"/>
                </a:solidFill>
              </a:rPr>
              <a:t> will serve as a proving ground, providing credit unions a </a:t>
            </a:r>
            <a:r>
              <a:rPr lang="en-US" sz="4800" dirty="0" smtClean="0">
                <a:solidFill>
                  <a:schemeClr val="tx2"/>
                </a:solidFill>
              </a:rPr>
              <a:t>preview</a:t>
            </a:r>
            <a:r>
              <a:rPr lang="en-US" sz="4800" dirty="0" smtClean="0">
                <a:solidFill>
                  <a:schemeClr val="tx1"/>
                </a:solidFill>
              </a:rPr>
              <a:t> of what’s to come and enabling </a:t>
            </a:r>
            <a:r>
              <a:rPr lang="en-US" sz="4800" dirty="0" smtClean="0">
                <a:solidFill>
                  <a:schemeClr val="tx2"/>
                </a:solidFill>
              </a:rPr>
              <a:t>strategic discussions and decisions </a:t>
            </a:r>
            <a:r>
              <a:rPr lang="en-US" sz="4800" dirty="0" smtClean="0">
                <a:solidFill>
                  <a:schemeClr val="tx1"/>
                </a:solidFill>
              </a:rPr>
              <a:t>that will have significant repercussions well into the </a:t>
            </a:r>
            <a:r>
              <a:rPr lang="en-US" sz="4800" dirty="0" smtClean="0">
                <a:solidFill>
                  <a:schemeClr val="tx2"/>
                </a:solidFill>
              </a:rPr>
              <a:t>future</a:t>
            </a:r>
            <a:r>
              <a:rPr lang="en-US" sz="4800" dirty="0" smtClean="0">
                <a:solidFill>
                  <a:schemeClr val="tx1"/>
                </a:solidFill>
              </a:rPr>
              <a:t>.”</a:t>
            </a:r>
            <a:endParaRPr lang="en-US" sz="3200" dirty="0">
              <a:solidFill>
                <a:schemeClr val="tx1"/>
              </a:solidFill>
            </a:endParaRPr>
          </a:p>
        </p:txBody>
      </p:sp>
    </p:spTree>
    <p:custDataLst>
      <p:tags r:id="rId1"/>
    </p:custDataLst>
    <p:extLst>
      <p:ext uri="{BB962C8B-B14F-4D97-AF65-F5344CB8AC3E}">
        <p14:creationId xmlns:p14="http://schemas.microsoft.com/office/powerpoint/2010/main" val="15663238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prstGeom prst="rect">
            <a:avLst/>
          </a:prstGeom>
        </p:spPr>
        <p:txBody>
          <a:bodyPr/>
          <a:lstStyle/>
          <a:p>
            <a:pPr>
              <a:defRPr/>
            </a:pPr>
            <a:fld id="{3D8CE948-7FA2-4D11-AFD9-2802C9F5090A}" type="slidenum">
              <a:rPr lang="en-US" smtClean="0">
                <a:solidFill>
                  <a:prstClr val="white"/>
                </a:solidFill>
              </a:rPr>
              <a:pPr>
                <a:defRPr/>
              </a:pPr>
              <a:t>28</a:t>
            </a:fld>
            <a:endParaRPr lang="en-US" dirty="0">
              <a:solidFill>
                <a:prstClr val="white"/>
              </a:solidFill>
            </a:endParaRPr>
          </a:p>
        </p:txBody>
      </p:sp>
      <p:sp>
        <p:nvSpPr>
          <p:cNvPr id="3" name="Title 2"/>
          <p:cNvSpPr>
            <a:spLocks noGrp="1"/>
          </p:cNvSpPr>
          <p:nvPr>
            <p:ph type="title"/>
          </p:nvPr>
        </p:nvSpPr>
        <p:spPr>
          <a:xfrm>
            <a:off x="304800" y="81709"/>
            <a:ext cx="8229600" cy="838200"/>
          </a:xfrm>
        </p:spPr>
        <p:txBody>
          <a:bodyPr>
            <a:noAutofit/>
          </a:bodyPr>
          <a:lstStyle/>
          <a:p>
            <a:r>
              <a:rPr lang="en-US" sz="2400" b="0" dirty="0" smtClean="0">
                <a:latin typeface="+mn-lt"/>
              </a:rPr>
              <a:t>Why Same Day </a:t>
            </a:r>
            <a:r>
              <a:rPr lang="en-US" sz="2400" b="0" dirty="0">
                <a:latin typeface="+mn-lt"/>
              </a:rPr>
              <a:t>ACH and </a:t>
            </a:r>
            <a:r>
              <a:rPr lang="en-US" sz="2400" b="0" dirty="0" smtClean="0">
                <a:latin typeface="+mn-lt"/>
              </a:rPr>
              <a:t>Real-Time </a:t>
            </a:r>
            <a:r>
              <a:rPr lang="en-US" sz="2400" b="0" dirty="0">
                <a:latin typeface="+mn-lt"/>
              </a:rPr>
              <a:t>Payments </a:t>
            </a:r>
            <a:r>
              <a:rPr lang="en-US" sz="2400" b="0" dirty="0" smtClean="0">
                <a:latin typeface="+mn-lt"/>
              </a:rPr>
              <a:t>are Complementary </a:t>
            </a:r>
            <a:r>
              <a:rPr lang="en-US" sz="2400" b="0" dirty="0">
                <a:latin typeface="+mn-lt"/>
              </a:rPr>
              <a:t>W</a:t>
            </a:r>
            <a:r>
              <a:rPr lang="en-US" sz="2400" b="0" dirty="0" smtClean="0">
                <a:latin typeface="+mn-lt"/>
              </a:rPr>
              <a:t>ays </a:t>
            </a:r>
            <a:r>
              <a:rPr lang="en-US" sz="2400" b="0" dirty="0">
                <a:latin typeface="+mn-lt"/>
              </a:rPr>
              <a:t>to </a:t>
            </a:r>
            <a:r>
              <a:rPr lang="en-US" sz="2400" b="0" dirty="0" smtClean="0">
                <a:latin typeface="+mn-lt"/>
              </a:rPr>
              <a:t>Speed </a:t>
            </a:r>
            <a:r>
              <a:rPr lang="en-US" sz="2400" b="0" dirty="0">
                <a:latin typeface="+mn-lt"/>
              </a:rPr>
              <a:t>P</a:t>
            </a:r>
            <a:r>
              <a:rPr lang="en-US" sz="2400" b="0" dirty="0" smtClean="0">
                <a:latin typeface="+mn-lt"/>
              </a:rPr>
              <a:t>ayments </a:t>
            </a:r>
            <a:endParaRPr lang="en-US" sz="2400" b="0" dirty="0">
              <a:latin typeface="+mn-lt"/>
            </a:endParaRPr>
          </a:p>
        </p:txBody>
      </p:sp>
      <p:graphicFrame>
        <p:nvGraphicFramePr>
          <p:cNvPr id="5" name="Content Placeholder 4"/>
          <p:cNvGraphicFramePr>
            <a:graphicFrameLocks/>
          </p:cNvGraphicFramePr>
          <p:nvPr>
            <p:extLst>
              <p:ext uri="{D42A27DB-BD31-4B8C-83A1-F6EECF244321}">
                <p14:modId xmlns:p14="http://schemas.microsoft.com/office/powerpoint/2010/main" val="1139460142"/>
              </p:ext>
            </p:extLst>
          </p:nvPr>
        </p:nvGraphicFramePr>
        <p:xfrm>
          <a:off x="228600" y="990600"/>
          <a:ext cx="8534400" cy="4952998"/>
        </p:xfrm>
        <a:graphic>
          <a:graphicData uri="http://schemas.openxmlformats.org/drawingml/2006/table">
            <a:tbl>
              <a:tblPr firstRow="1" firstCol="1" bandRow="1">
                <a:tableStyleId>{5C22544A-7EE6-4342-B048-85BDC9FD1C3A}</a:tableStyleId>
              </a:tblPr>
              <a:tblGrid>
                <a:gridCol w="1558916"/>
                <a:gridCol w="3487742"/>
                <a:gridCol w="3487742"/>
              </a:tblGrid>
              <a:tr h="1620049">
                <a:tc>
                  <a:txBody>
                    <a:bodyPr/>
                    <a:lstStyle/>
                    <a:p>
                      <a:endParaRPr lang="en-US" sz="1200" dirty="0">
                        <a:solidFill>
                          <a:schemeClr val="tx1"/>
                        </a:solidFill>
                      </a:endParaRPr>
                    </a:p>
                  </a:txBody>
                  <a:tcPr marL="79646" marR="79646" anchor="b">
                    <a:noFill/>
                  </a:tcPr>
                </a:tc>
                <a:tc>
                  <a:txBody>
                    <a:bodyPr/>
                    <a:lstStyle/>
                    <a:p>
                      <a:pPr algn="ctr">
                        <a:spcAft>
                          <a:spcPts val="600"/>
                        </a:spcAft>
                      </a:pPr>
                      <a:r>
                        <a:rPr lang="en-US" sz="1400" dirty="0" smtClean="0"/>
                        <a:t>Same</a:t>
                      </a:r>
                      <a:r>
                        <a:rPr lang="en-US" sz="1400" baseline="0" dirty="0" smtClean="0"/>
                        <a:t> D</a:t>
                      </a:r>
                      <a:r>
                        <a:rPr lang="en-US" sz="1400" dirty="0" smtClean="0"/>
                        <a:t>ay ACH</a:t>
                      </a:r>
                    </a:p>
                    <a:p>
                      <a:pPr marL="742950" lvl="1" indent="-285750" algn="l">
                        <a:buFont typeface="Arial" panose="020B0604020202020204" pitchFamily="34" charset="0"/>
                        <a:buChar char="•"/>
                      </a:pPr>
                      <a:r>
                        <a:rPr lang="en-US" sz="1100" dirty="0" smtClean="0"/>
                        <a:t>Improved online billpay</a:t>
                      </a:r>
                      <a:endParaRPr lang="en-US" sz="1100" baseline="0" dirty="0" smtClean="0"/>
                    </a:p>
                    <a:p>
                      <a:pPr marL="742950" lvl="1" indent="-285750" algn="l">
                        <a:buFont typeface="Arial" panose="020B0604020202020204" pitchFamily="34" charset="0"/>
                        <a:buChar char="•"/>
                      </a:pPr>
                      <a:r>
                        <a:rPr lang="en-US" sz="1100" dirty="0" smtClean="0"/>
                        <a:t>Hourly payroll and Emergency Payroll</a:t>
                      </a:r>
                    </a:p>
                    <a:p>
                      <a:pPr marL="742950" lvl="1" indent="-285750" algn="l">
                        <a:buFont typeface="Arial" panose="020B0604020202020204" pitchFamily="34" charset="0"/>
                        <a:buChar char="•"/>
                      </a:pPr>
                      <a:r>
                        <a:rPr lang="en-US" sz="1100" baseline="0" dirty="0" smtClean="0"/>
                        <a:t>Expedited B2C (e.g. insurance payouts)</a:t>
                      </a:r>
                    </a:p>
                    <a:p>
                      <a:pPr marL="742950" lvl="1" indent="-285750" algn="l">
                        <a:buFont typeface="Arial" panose="020B0604020202020204" pitchFamily="34" charset="0"/>
                        <a:buChar char="•"/>
                      </a:pPr>
                      <a:r>
                        <a:rPr lang="en-US" sz="1100" baseline="0" dirty="0" smtClean="0"/>
                        <a:t>Cash management</a:t>
                      </a:r>
                    </a:p>
                    <a:p>
                      <a:pPr marL="742950" lvl="1" indent="-285750" algn="l">
                        <a:buFont typeface="Arial" panose="020B0604020202020204" pitchFamily="34" charset="0"/>
                        <a:buChar char="•"/>
                      </a:pPr>
                      <a:r>
                        <a:rPr lang="en-US" sz="1100" baseline="0" dirty="0" smtClean="0"/>
                        <a:t>Faster B2B</a:t>
                      </a:r>
                    </a:p>
                    <a:p>
                      <a:pPr marL="742950" lvl="1" indent="-285750" algn="l">
                        <a:buFont typeface="Arial" panose="020B0604020202020204" pitchFamily="34" charset="0"/>
                        <a:buChar char="•"/>
                      </a:pPr>
                      <a:r>
                        <a:rPr lang="en-US" sz="1100" dirty="0" smtClean="0"/>
                        <a:t>Accelerated</a:t>
                      </a:r>
                      <a:r>
                        <a:rPr lang="en-US" sz="1100" baseline="0" dirty="0" smtClean="0"/>
                        <a:t> card m</a:t>
                      </a:r>
                      <a:r>
                        <a:rPr lang="en-US" sz="1100" dirty="0" smtClean="0"/>
                        <a:t>erchant settlement</a:t>
                      </a:r>
                      <a:endParaRPr lang="en-US" sz="1100" dirty="0"/>
                    </a:p>
                  </a:txBody>
                  <a:tcPr marL="79646" marR="79646">
                    <a:lnB w="3175" cap="flat" cmpd="sng" algn="ctr">
                      <a:solidFill>
                        <a:schemeClr val="bg1">
                          <a:lumMod val="75000"/>
                        </a:schemeClr>
                      </a:solidFill>
                      <a:prstDash val="solid"/>
                      <a:round/>
                      <a:headEnd type="none" w="med" len="med"/>
                      <a:tailEnd type="none" w="med" len="med"/>
                    </a:lnB>
                  </a:tcPr>
                </a:tc>
                <a:tc>
                  <a:txBody>
                    <a:bodyPr/>
                    <a:lstStyle/>
                    <a:p>
                      <a:pPr algn="ctr">
                        <a:spcAft>
                          <a:spcPts val="600"/>
                        </a:spcAft>
                      </a:pPr>
                      <a:r>
                        <a:rPr lang="en-US" sz="1400" dirty="0" smtClean="0"/>
                        <a:t>Real-Time</a:t>
                      </a:r>
                      <a:r>
                        <a:rPr lang="en-US" sz="1400" baseline="0" dirty="0" smtClean="0"/>
                        <a:t> Payment</a:t>
                      </a:r>
                      <a:endParaRPr lang="en-US" sz="1400" dirty="0" smtClean="0"/>
                    </a:p>
                    <a:p>
                      <a:pPr marL="742950" lvl="1" indent="-285750" algn="l">
                        <a:buFont typeface="Arial" panose="020B0604020202020204" pitchFamily="34" charset="0"/>
                        <a:buChar char="•"/>
                      </a:pPr>
                      <a:r>
                        <a:rPr lang="en-US" sz="1100" dirty="0" smtClean="0"/>
                        <a:t>P2P</a:t>
                      </a:r>
                    </a:p>
                    <a:p>
                      <a:pPr marL="742950" lvl="1" indent="-285750" algn="l">
                        <a:buFont typeface="Arial" panose="020B0604020202020204" pitchFamily="34" charset="0"/>
                        <a:buChar char="•"/>
                      </a:pPr>
                      <a:r>
                        <a:rPr lang="en-US" sz="1100" dirty="0" smtClean="0"/>
                        <a:t>Urgent A2A</a:t>
                      </a:r>
                    </a:p>
                    <a:p>
                      <a:pPr marL="742950" lvl="1" indent="-285750" algn="l">
                        <a:buFont typeface="Arial" panose="020B0604020202020204" pitchFamily="34" charset="0"/>
                        <a:buChar char="•"/>
                      </a:pPr>
                      <a:r>
                        <a:rPr lang="en-US" sz="1100" dirty="0" smtClean="0"/>
                        <a:t>Immediate billpay with acknowledgment</a:t>
                      </a:r>
                    </a:p>
                    <a:p>
                      <a:pPr marL="742950" lvl="1" indent="-285750" algn="l">
                        <a:buFont typeface="Arial" panose="020B0604020202020204" pitchFamily="34" charset="0"/>
                        <a:buChar char="•"/>
                      </a:pPr>
                      <a:r>
                        <a:rPr lang="en-US" sz="1100" dirty="0" smtClean="0"/>
                        <a:t>Temporary payroll</a:t>
                      </a:r>
                      <a:endParaRPr lang="en-US" sz="1100" baseline="0" dirty="0" smtClean="0"/>
                    </a:p>
                    <a:p>
                      <a:pPr marL="742950" lvl="1" indent="-285750" algn="l">
                        <a:buFont typeface="Arial" panose="020B0604020202020204" pitchFamily="34" charset="0"/>
                        <a:buChar char="•"/>
                      </a:pPr>
                      <a:r>
                        <a:rPr lang="en-US" sz="1100" baseline="0" dirty="0" smtClean="0"/>
                        <a:t>Emergency B2C (e.g. disaster)</a:t>
                      </a:r>
                    </a:p>
                    <a:p>
                      <a:pPr marL="742950" lvl="1" indent="-285750" algn="l">
                        <a:buFont typeface="Arial" panose="020B0604020202020204" pitchFamily="34" charset="0"/>
                        <a:buChar char="•"/>
                      </a:pPr>
                      <a:r>
                        <a:rPr lang="en-US" sz="1100" baseline="0" dirty="0" smtClean="0"/>
                        <a:t>J</a:t>
                      </a:r>
                      <a:r>
                        <a:rPr lang="en-US" sz="1100" dirty="0" smtClean="0"/>
                        <a:t>ust-in-time B2B</a:t>
                      </a:r>
                    </a:p>
                  </a:txBody>
                  <a:tcPr marL="79646" marR="79646">
                    <a:lnB w="3175" cap="flat" cmpd="sng" algn="ctr">
                      <a:solidFill>
                        <a:schemeClr val="bg1">
                          <a:lumMod val="75000"/>
                        </a:schemeClr>
                      </a:solidFill>
                      <a:prstDash val="solid"/>
                      <a:round/>
                      <a:headEnd type="none" w="med" len="med"/>
                      <a:tailEnd type="none" w="med" len="med"/>
                    </a:lnB>
                  </a:tcPr>
                </a:tc>
              </a:tr>
              <a:tr h="519957">
                <a:tc>
                  <a:txBody>
                    <a:bodyPr/>
                    <a:lstStyle/>
                    <a:p>
                      <a:r>
                        <a:rPr lang="en-US" sz="1200" dirty="0" smtClean="0"/>
                        <a:t>Type of Payment</a:t>
                      </a:r>
                      <a:endParaRPr lang="en-US" sz="1200" dirty="0"/>
                    </a:p>
                  </a:txBody>
                  <a:tcPr marL="79646" marR="79646" anchor="ctr">
                    <a:lnR w="3175" cap="flat" cmpd="sng" algn="ctr">
                      <a:solidFill>
                        <a:schemeClr val="bg1">
                          <a:lumMod val="7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Credit or Debit</a:t>
                      </a:r>
                    </a:p>
                  </a:txBody>
                  <a:tcPr marL="79646" marR="79646"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n-US" sz="1400" dirty="0" smtClean="0"/>
                        <a:t>Credit Only</a:t>
                      </a:r>
                      <a:endParaRPr lang="en-US" sz="1400" dirty="0"/>
                    </a:p>
                  </a:txBody>
                  <a:tcPr marL="79646" marR="79646"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lumMod val="95000"/>
                      </a:schemeClr>
                    </a:solidFill>
                  </a:tcPr>
                </a:tc>
              </a:tr>
              <a:tr h="680827">
                <a:tc>
                  <a:txBody>
                    <a:bodyPr/>
                    <a:lstStyle/>
                    <a:p>
                      <a:r>
                        <a:rPr lang="en-US" sz="1200" dirty="0" smtClean="0"/>
                        <a:t>Notification to Receiver</a:t>
                      </a:r>
                      <a:endParaRPr lang="en-US" sz="1200" dirty="0"/>
                    </a:p>
                  </a:txBody>
                  <a:tcPr marL="79646" marR="79646" anchor="ctr">
                    <a:lnR w="3175" cap="flat" cmpd="sng" algn="ctr">
                      <a:solidFill>
                        <a:schemeClr val="bg1">
                          <a:lumMod val="75000"/>
                        </a:schemeClr>
                      </a:solidFill>
                      <a:prstDash val="solid"/>
                      <a:round/>
                      <a:headEnd type="none" w="med" len="med"/>
                      <a:tailEnd type="none" w="med" len="med"/>
                    </a:lnR>
                  </a:tcPr>
                </a:tc>
                <a:tc>
                  <a:txBody>
                    <a:bodyPr/>
                    <a:lstStyle/>
                    <a:p>
                      <a:pPr algn="ctr"/>
                      <a:r>
                        <a:rPr lang="en-US" sz="1400" dirty="0" smtClean="0"/>
                        <a:t>Same-day (receipt of transaction)</a:t>
                      </a:r>
                      <a:endParaRPr lang="en-US" sz="1400" dirty="0"/>
                    </a:p>
                  </a:txBody>
                  <a:tcPr marL="79646" marR="79646"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n-US" sz="1400" dirty="0" smtClean="0"/>
                        <a:t>Immediate</a:t>
                      </a:r>
                      <a:endParaRPr lang="en-US" sz="1400" dirty="0"/>
                    </a:p>
                  </a:txBody>
                  <a:tcPr marL="79646" marR="79646"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lumMod val="95000"/>
                      </a:schemeClr>
                    </a:solidFill>
                  </a:tcPr>
                </a:tc>
              </a:tr>
              <a:tr h="680827">
                <a:tc>
                  <a:txBody>
                    <a:bodyPr/>
                    <a:lstStyle/>
                    <a:p>
                      <a:r>
                        <a:rPr lang="en-US" sz="1200" dirty="0" smtClean="0"/>
                        <a:t>Other Messaging</a:t>
                      </a:r>
                      <a:endParaRPr lang="en-US" sz="1200" dirty="0"/>
                    </a:p>
                  </a:txBody>
                  <a:tcPr marL="79646" marR="79646" anchor="ctr">
                    <a:lnR w="3175" cap="flat" cmpd="sng" algn="ctr">
                      <a:solidFill>
                        <a:schemeClr val="bg1">
                          <a:lumMod val="75000"/>
                        </a:schemeClr>
                      </a:solidFill>
                      <a:prstDash val="solid"/>
                      <a:round/>
                      <a:headEnd type="none" w="med" len="med"/>
                      <a:tailEnd type="none" w="med" len="med"/>
                    </a:lnR>
                  </a:tcPr>
                </a:tc>
                <a:tc>
                  <a:txBody>
                    <a:bodyPr/>
                    <a:lstStyle/>
                    <a:p>
                      <a:pPr algn="ctr"/>
                      <a:r>
                        <a:rPr lang="en-US" sz="1400" dirty="0" smtClean="0">
                          <a:solidFill>
                            <a:schemeClr val="tx1"/>
                          </a:solidFill>
                        </a:rPr>
                        <a:t>Extensive remittance data can be included with payment</a:t>
                      </a:r>
                      <a:endParaRPr lang="en-US" sz="1400" dirty="0">
                        <a:solidFill>
                          <a:schemeClr val="tx1"/>
                        </a:solidFill>
                      </a:endParaRPr>
                    </a:p>
                  </a:txBody>
                  <a:tcPr marL="79646" marR="79646"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n-US" sz="1400" dirty="0" smtClean="0"/>
                        <a:t>Receiver acknowledgment,</a:t>
                      </a:r>
                      <a:r>
                        <a:rPr lang="en-US" sz="1400" baseline="0" dirty="0" smtClean="0"/>
                        <a:t> request for payment, remittance data, others TBD</a:t>
                      </a:r>
                      <a:endParaRPr lang="en-US" sz="1400" dirty="0"/>
                    </a:p>
                  </a:txBody>
                  <a:tcPr marL="79646" marR="79646"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lumMod val="95000"/>
                      </a:schemeClr>
                    </a:solidFill>
                  </a:tcPr>
                </a:tc>
              </a:tr>
              <a:tr h="680827">
                <a:tc>
                  <a:txBody>
                    <a:bodyPr/>
                    <a:lstStyle/>
                    <a:p>
                      <a:r>
                        <a:rPr lang="en-US" sz="1200" dirty="0" smtClean="0"/>
                        <a:t>Payment Finality</a:t>
                      </a:r>
                      <a:endParaRPr lang="en-US" sz="1200" dirty="0"/>
                    </a:p>
                  </a:txBody>
                  <a:tcPr marL="79646" marR="79646" anchor="ctr">
                    <a:lnR w="3175" cap="flat" cmpd="sng" algn="ctr">
                      <a:solidFill>
                        <a:schemeClr val="bg1">
                          <a:lumMod val="75000"/>
                        </a:schemeClr>
                      </a:solidFill>
                      <a:prstDash val="solid"/>
                      <a:round/>
                      <a:headEnd type="none" w="med" len="med"/>
                      <a:tailEnd type="none" w="med" len="med"/>
                    </a:lnR>
                  </a:tcPr>
                </a:tc>
                <a:tc>
                  <a:txBody>
                    <a:bodyPr/>
                    <a:lstStyle/>
                    <a:p>
                      <a:pPr algn="ctr"/>
                      <a:r>
                        <a:rPr lang="en-US" sz="1400" dirty="0" smtClean="0"/>
                        <a:t>Reversals and Returns Allowed</a:t>
                      </a:r>
                      <a:endParaRPr lang="en-US" sz="1400" dirty="0"/>
                    </a:p>
                  </a:txBody>
                  <a:tcPr marL="79646" marR="79646"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n-US" sz="1400" dirty="0" smtClean="0"/>
                        <a:t>Payment</a:t>
                      </a:r>
                      <a:r>
                        <a:rPr lang="en-US" sz="1400" baseline="0" dirty="0" smtClean="0"/>
                        <a:t> Certainty for Receiver</a:t>
                      </a:r>
                      <a:endParaRPr lang="en-US" sz="1400" dirty="0"/>
                    </a:p>
                  </a:txBody>
                  <a:tcPr marL="79646" marR="79646"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lumMod val="95000"/>
                      </a:schemeClr>
                    </a:solidFill>
                  </a:tcPr>
                </a:tc>
              </a:tr>
              <a:tr h="7705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Receiver Availability           </a:t>
                      </a:r>
                    </a:p>
                  </a:txBody>
                  <a:tcPr marL="79646" marR="79646" anchor="ctr">
                    <a:lnR w="3175" cap="flat" cmpd="sng" algn="ctr">
                      <a:solidFill>
                        <a:schemeClr val="bg1">
                          <a:lumMod val="75000"/>
                        </a:schemeClr>
                      </a:solidFill>
                      <a:prstDash val="solid"/>
                      <a:round/>
                      <a:headEnd type="none" w="med" len="med"/>
                      <a:tailEnd type="none" w="med" len="med"/>
                    </a:lnR>
                  </a:tcPr>
                </a:tc>
                <a:tc>
                  <a:txBody>
                    <a:bodyPr/>
                    <a:lstStyle/>
                    <a:p>
                      <a:pPr algn="ctr"/>
                      <a:r>
                        <a:rPr lang="en-US" sz="1400" dirty="0" smtClean="0"/>
                        <a:t>Same-day</a:t>
                      </a:r>
                      <a:endParaRPr lang="en-US" sz="1400" dirty="0"/>
                    </a:p>
                  </a:txBody>
                  <a:tcPr marL="79646" marR="79646"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n-US" sz="1400" dirty="0" smtClean="0"/>
                        <a:t>“Immediate”</a:t>
                      </a:r>
                    </a:p>
                  </a:txBody>
                  <a:tcPr marL="79646" marR="79646"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lumMod val="95000"/>
                      </a:schemeClr>
                    </a:solidFill>
                  </a:tcPr>
                </a:tc>
              </a:tr>
            </a:tbl>
          </a:graphicData>
        </a:graphic>
      </p:graphicFrame>
    </p:spTree>
    <p:custDataLst>
      <p:tags r:id="rId1"/>
    </p:custDataLst>
    <p:extLst>
      <p:ext uri="{BB962C8B-B14F-4D97-AF65-F5344CB8AC3E}">
        <p14:creationId xmlns:p14="http://schemas.microsoft.com/office/powerpoint/2010/main" val="8096423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2"/>
          <p:cNvSpPr>
            <a:spLocks noGrp="1"/>
          </p:cNvSpPr>
          <p:nvPr>
            <p:ph type="title"/>
          </p:nvPr>
        </p:nvSpPr>
        <p:spPr/>
        <p:txBody>
          <a:bodyPr/>
          <a:lstStyle/>
          <a:p>
            <a:r>
              <a:rPr lang="en-US" altLang="en-US" dirty="0" smtClean="0"/>
              <a:t>Questions?</a:t>
            </a:r>
          </a:p>
        </p:txBody>
      </p:sp>
      <p:sp>
        <p:nvSpPr>
          <p:cNvPr id="63491" name="Content Placeholder 1"/>
          <p:cNvSpPr>
            <a:spLocks noGrp="1"/>
          </p:cNvSpPr>
          <p:nvPr>
            <p:ph idx="1"/>
          </p:nvPr>
        </p:nvSpPr>
        <p:spPr>
          <a:xfrm>
            <a:off x="3810000" y="2886075"/>
            <a:ext cx="4800600" cy="2905125"/>
          </a:xfrm>
        </p:spPr>
        <p:txBody>
          <a:bodyPr/>
          <a:lstStyle/>
          <a:p>
            <a:r>
              <a:rPr lang="en-US" altLang="en-US" dirty="0" smtClean="0"/>
              <a:t>Sandy Ortins, AAP, NCP</a:t>
            </a:r>
          </a:p>
          <a:p>
            <a:r>
              <a:rPr lang="en-US" altLang="en-US" dirty="0" smtClean="0"/>
              <a:t>781-321-1011</a:t>
            </a:r>
          </a:p>
          <a:p>
            <a:r>
              <a:rPr lang="en-US" altLang="en-US" dirty="0" smtClean="0">
                <a:hlinkClick r:id="rId4"/>
              </a:rPr>
              <a:t>sortins@neach.org</a:t>
            </a:r>
            <a:r>
              <a:rPr lang="en-US" altLang="en-US" dirty="0" smtClean="0"/>
              <a:t> or </a:t>
            </a:r>
            <a:r>
              <a:rPr lang="en-US" altLang="en-US" dirty="0" smtClean="0">
                <a:hlinkClick r:id="rId5"/>
              </a:rPr>
              <a:t>info@neach.org</a:t>
            </a:r>
            <a:endParaRPr lang="en-US" altLang="en-US" dirty="0" smtClean="0"/>
          </a:p>
          <a:p>
            <a:endParaRPr lang="en-US" altLang="en-US" dirty="0" smtClean="0"/>
          </a:p>
        </p:txBody>
      </p:sp>
    </p:spTree>
    <p:custDataLst>
      <p:tags r:id="rId1"/>
    </p:custDataLst>
    <p:extLst>
      <p:ext uri="{BB962C8B-B14F-4D97-AF65-F5344CB8AC3E}">
        <p14:creationId xmlns:p14="http://schemas.microsoft.com/office/powerpoint/2010/main" val="2482678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60000"/>
            <a:lumOff val="4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135563"/>
          </a:xfrm>
        </p:spPr>
        <p:txBody>
          <a:bodyPr>
            <a:normAutofit/>
          </a:bodyPr>
          <a:lstStyle/>
          <a:p>
            <a:pPr marL="0" indent="0" algn="ctr">
              <a:buNone/>
            </a:pPr>
            <a:r>
              <a:rPr lang="en-US" sz="4800" dirty="0" smtClean="0"/>
              <a:t>“</a:t>
            </a:r>
            <a:r>
              <a:rPr lang="en-US" sz="4800" dirty="0" smtClean="0">
                <a:solidFill>
                  <a:schemeClr val="tx2"/>
                </a:solidFill>
              </a:rPr>
              <a:t>Same Day ACH </a:t>
            </a:r>
            <a:r>
              <a:rPr lang="en-US" sz="3200" dirty="0" smtClean="0"/>
              <a:t>is more than just a </a:t>
            </a:r>
            <a:r>
              <a:rPr lang="en-US" sz="4800" dirty="0" smtClean="0">
                <a:solidFill>
                  <a:schemeClr val="tx2"/>
                </a:solidFill>
              </a:rPr>
              <a:t>challenge</a:t>
            </a:r>
            <a:r>
              <a:rPr lang="en-US" sz="4800" dirty="0" smtClean="0"/>
              <a:t> </a:t>
            </a:r>
            <a:r>
              <a:rPr lang="en-US" sz="3200" dirty="0" smtClean="0"/>
              <a:t>to be met or a change made to the payments system.  It’s a </a:t>
            </a:r>
            <a:r>
              <a:rPr lang="en-US" sz="4800" dirty="0" smtClean="0">
                <a:solidFill>
                  <a:schemeClr val="tx2"/>
                </a:solidFill>
              </a:rPr>
              <a:t>strategic and competitive advantage</a:t>
            </a:r>
            <a:r>
              <a:rPr lang="en-US" sz="3200" dirty="0" smtClean="0"/>
              <a:t>, the impact of which will be felt for </a:t>
            </a:r>
            <a:r>
              <a:rPr lang="en-US" sz="4800" dirty="0" smtClean="0">
                <a:solidFill>
                  <a:schemeClr val="tx2"/>
                </a:solidFill>
              </a:rPr>
              <a:t>years to come</a:t>
            </a:r>
            <a:r>
              <a:rPr lang="en-US" sz="4800" dirty="0" smtClean="0"/>
              <a:t>”</a:t>
            </a:r>
            <a:endParaRPr lang="en-US" sz="3200" dirty="0"/>
          </a:p>
        </p:txBody>
      </p:sp>
    </p:spTree>
    <p:custDataLst>
      <p:tags r:id="rId1"/>
    </p:custDataLst>
    <p:extLst>
      <p:ext uri="{BB962C8B-B14F-4D97-AF65-F5344CB8AC3E}">
        <p14:creationId xmlns:p14="http://schemas.microsoft.com/office/powerpoint/2010/main" val="2132936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p:txBody>
          <a:bodyPr/>
          <a:lstStyle/>
          <a:p>
            <a:pPr marL="0" indent="0">
              <a:buNone/>
            </a:pPr>
            <a:r>
              <a:rPr lang="en-US" dirty="0" smtClean="0"/>
              <a:t>Strategically:</a:t>
            </a:r>
            <a:endParaRPr lang="en-US" dirty="0"/>
          </a:p>
        </p:txBody>
      </p:sp>
      <p:sp>
        <p:nvSpPr>
          <p:cNvPr id="2" name="Title 1"/>
          <p:cNvSpPr>
            <a:spLocks noGrp="1"/>
          </p:cNvSpPr>
          <p:nvPr>
            <p:ph type="title"/>
          </p:nvPr>
        </p:nvSpPr>
        <p:spPr/>
        <p:txBody>
          <a:bodyPr/>
          <a:lstStyle/>
          <a:p>
            <a:r>
              <a:rPr lang="en-US" dirty="0"/>
              <a:t>“</a:t>
            </a:r>
            <a:r>
              <a:rPr lang="en-US" b="1" dirty="0"/>
              <a:t>Same Day ACH is a new tool in their toolbox”</a:t>
            </a:r>
            <a:r>
              <a:rPr lang="en-US" dirty="0"/>
              <a:t/>
            </a:r>
            <a:br>
              <a:rPr lang="en-US" dirty="0"/>
            </a:br>
            <a:endParaRPr lang="en-US" dirty="0"/>
          </a:p>
        </p:txBody>
      </p:sp>
      <p:sp>
        <p:nvSpPr>
          <p:cNvPr id="13" name="Content Placeholder 3"/>
          <p:cNvSpPr>
            <a:spLocks noGrp="1"/>
          </p:cNvSpPr>
          <p:nvPr>
            <p:ph sz="half" idx="4294967295"/>
          </p:nvPr>
        </p:nvSpPr>
        <p:spPr>
          <a:xfrm>
            <a:off x="0" y="2295525"/>
            <a:ext cx="4267200" cy="3886200"/>
          </a:xfrm>
        </p:spPr>
        <p:txBody>
          <a:bodyPr>
            <a:noAutofit/>
          </a:bodyPr>
          <a:lstStyle/>
          <a:p>
            <a:pPr marL="342900" lvl="1" indent="-342900">
              <a:buFont typeface="Arial" panose="020B0604020202020204" pitchFamily="34" charset="0"/>
              <a:buChar char="•"/>
            </a:pPr>
            <a:r>
              <a:rPr lang="en-US" sz="2000" dirty="0" smtClean="0"/>
              <a:t>Same Day ACH is </a:t>
            </a:r>
            <a:r>
              <a:rPr lang="en-US" sz="2000" dirty="0"/>
              <a:t>an immediate step we can take to enhance </a:t>
            </a:r>
            <a:r>
              <a:rPr lang="en-US" sz="2000" dirty="0" smtClean="0"/>
              <a:t>the </a:t>
            </a:r>
            <a:r>
              <a:rPr lang="en-US" sz="2000" dirty="0"/>
              <a:t>payment </a:t>
            </a:r>
            <a:r>
              <a:rPr lang="en-US" sz="2000" dirty="0" smtClean="0"/>
              <a:t>system, demonstrating </a:t>
            </a:r>
            <a:r>
              <a:rPr lang="en-US" sz="2000" dirty="0"/>
              <a:t>that </a:t>
            </a:r>
            <a:r>
              <a:rPr lang="en-US" sz="2000" dirty="0" smtClean="0"/>
              <a:t>financial institutions </a:t>
            </a:r>
            <a:r>
              <a:rPr lang="en-US" sz="2000" dirty="0"/>
              <a:t>can work together to advance </a:t>
            </a:r>
            <a:r>
              <a:rPr lang="en-US" sz="2000" dirty="0" smtClean="0"/>
              <a:t>payments.</a:t>
            </a:r>
            <a:endParaRPr lang="en-US" sz="2000" dirty="0"/>
          </a:p>
          <a:p>
            <a:endParaRPr lang="en-US" sz="1000" dirty="0" smtClean="0"/>
          </a:p>
          <a:p>
            <a:r>
              <a:rPr lang="en-US" sz="2000" dirty="0" smtClean="0"/>
              <a:t>Same Day ACH creates a foundation on which to build other services. </a:t>
            </a:r>
          </a:p>
          <a:p>
            <a:pPr marL="0" indent="0">
              <a:buNone/>
            </a:pPr>
            <a:endParaRPr lang="en-US" sz="1800" dirty="0" smtClean="0"/>
          </a:p>
        </p:txBody>
      </p:sp>
      <p:pic>
        <p:nvPicPr>
          <p:cNvPr id="1026" name="Picture 2" descr="http://images.clipartpanda.com/working-together-as-a-team-Working-Together-Small.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371600"/>
            <a:ext cx="4267200" cy="33718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66309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8229600" cy="4525963"/>
          </a:xfrm>
        </p:spPr>
        <p:txBody>
          <a:bodyPr/>
          <a:lstStyle/>
          <a:p>
            <a:r>
              <a:rPr lang="en-US" dirty="0" smtClean="0"/>
              <a:t>Responding to Market Needs:</a:t>
            </a:r>
            <a:endParaRPr lang="en-US" dirty="0"/>
          </a:p>
        </p:txBody>
      </p:sp>
      <p:sp>
        <p:nvSpPr>
          <p:cNvPr id="2" name="Title 1"/>
          <p:cNvSpPr>
            <a:spLocks noGrp="1"/>
          </p:cNvSpPr>
          <p:nvPr>
            <p:ph type="title"/>
          </p:nvPr>
        </p:nvSpPr>
        <p:spPr>
          <a:xfrm>
            <a:off x="489284" y="304800"/>
            <a:ext cx="8229600" cy="838200"/>
          </a:xfrm>
        </p:spPr>
        <p:txBody>
          <a:bodyPr/>
          <a:lstStyle/>
          <a:p>
            <a:r>
              <a:rPr lang="en-US" dirty="0" smtClean="0"/>
              <a:t>Why Same Day ACH? </a:t>
            </a:r>
            <a:endParaRPr lang="en-US" dirty="0"/>
          </a:p>
        </p:txBody>
      </p:sp>
      <p:sp>
        <p:nvSpPr>
          <p:cNvPr id="7" name="Content Placeholder 2"/>
          <p:cNvSpPr txBox="1">
            <a:spLocks/>
          </p:cNvSpPr>
          <p:nvPr/>
        </p:nvSpPr>
        <p:spPr>
          <a:xfrm>
            <a:off x="304800" y="4038600"/>
            <a:ext cx="8763000" cy="1600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000" dirty="0" smtClean="0"/>
              <a:t>71 million ACH </a:t>
            </a:r>
            <a:r>
              <a:rPr lang="en-US" sz="2000" dirty="0"/>
              <a:t>payments are made every </a:t>
            </a:r>
            <a:r>
              <a:rPr lang="en-US" sz="2000" dirty="0" smtClean="0"/>
              <a:t>day</a:t>
            </a:r>
            <a:endParaRPr lang="en-US" sz="2000" dirty="0"/>
          </a:p>
          <a:p>
            <a:pPr>
              <a:spcBef>
                <a:spcPts val="0"/>
              </a:spcBef>
            </a:pPr>
            <a:endParaRPr lang="en-US" sz="1000" dirty="0" smtClean="0"/>
          </a:p>
          <a:p>
            <a:pPr>
              <a:spcBef>
                <a:spcPts val="0"/>
              </a:spcBef>
            </a:pPr>
            <a:r>
              <a:rPr lang="en-US" sz="2000" dirty="0" smtClean="0"/>
              <a:t>Same </a:t>
            </a:r>
            <a:r>
              <a:rPr lang="en-US" sz="2000" dirty="0"/>
              <a:t>Day </a:t>
            </a:r>
            <a:r>
              <a:rPr lang="en-US" sz="2000" dirty="0" smtClean="0"/>
              <a:t>ACH creates </a:t>
            </a:r>
            <a:r>
              <a:rPr lang="en-US" sz="2000" dirty="0"/>
              <a:t>an “option</a:t>
            </a:r>
            <a:r>
              <a:rPr lang="en-US" sz="2000" dirty="0" smtClean="0"/>
              <a:t>”</a:t>
            </a:r>
          </a:p>
          <a:p>
            <a:pPr lvl="1">
              <a:spcBef>
                <a:spcPts val="0"/>
              </a:spcBef>
            </a:pPr>
            <a:r>
              <a:rPr lang="en-US" sz="1600" dirty="0" smtClean="0"/>
              <a:t>The choice of a premium service to make a payment faster.</a:t>
            </a:r>
          </a:p>
          <a:p>
            <a:pPr>
              <a:spcBef>
                <a:spcPts val="0"/>
              </a:spcBef>
            </a:pPr>
            <a:endParaRPr lang="en-US" sz="1000" dirty="0" smtClean="0"/>
          </a:p>
          <a:p>
            <a:pPr>
              <a:spcBef>
                <a:spcPts val="0"/>
              </a:spcBef>
            </a:pPr>
            <a:r>
              <a:rPr lang="en-US" sz="2000" dirty="0" smtClean="0"/>
              <a:t>Support desires of your </a:t>
            </a:r>
            <a:r>
              <a:rPr lang="en-US" sz="2000" dirty="0" smtClean="0"/>
              <a:t>credit union’s </a:t>
            </a:r>
            <a:r>
              <a:rPr lang="en-US" sz="2000" dirty="0" smtClean="0"/>
              <a:t>members</a:t>
            </a:r>
            <a:endParaRPr lang="en-US" sz="2000" dirty="0"/>
          </a:p>
        </p:txBody>
      </p:sp>
      <p:pic>
        <p:nvPicPr>
          <p:cNvPr id="8" name="Picture 7" descr="BillPay.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6090" y="2047090"/>
            <a:ext cx="1733510" cy="1839109"/>
          </a:xfrm>
          <a:prstGeom prst="rect">
            <a:avLst/>
          </a:prstGeom>
        </p:spPr>
      </p:pic>
      <p:pic>
        <p:nvPicPr>
          <p:cNvPr id="9" name="Picture 8" descr="Payroll.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1981200"/>
            <a:ext cx="1878771" cy="1839108"/>
          </a:xfrm>
          <a:prstGeom prst="rect">
            <a:avLst/>
          </a:prstGeom>
        </p:spPr>
      </p:pic>
      <p:pic>
        <p:nvPicPr>
          <p:cNvPr id="10" name="Picture 9" descr="InvPay.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94647" y="2047092"/>
            <a:ext cx="1782353" cy="1762908"/>
          </a:xfrm>
          <a:prstGeom prst="rect">
            <a:avLst/>
          </a:prstGeom>
        </p:spPr>
      </p:pic>
      <p:pic>
        <p:nvPicPr>
          <p:cNvPr id="11" name="Picture 10" descr="ACCTTrans.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1032" y="1981200"/>
            <a:ext cx="1879568" cy="1904999"/>
          </a:xfrm>
          <a:prstGeom prst="rect">
            <a:avLst/>
          </a:prstGeom>
        </p:spPr>
      </p:pic>
    </p:spTree>
    <p:custDataLst>
      <p:tags r:id="rId1"/>
    </p:custDataLst>
    <p:extLst>
      <p:ext uri="{BB962C8B-B14F-4D97-AF65-F5344CB8AC3E}">
        <p14:creationId xmlns:p14="http://schemas.microsoft.com/office/powerpoint/2010/main" val="27792944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1284514"/>
            <a:ext cx="1752600" cy="92528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New Processing Windows</a:t>
            </a:r>
            <a:endParaRPr lang="en-US" sz="1600" baseline="30000" dirty="0"/>
          </a:p>
        </p:txBody>
      </p:sp>
      <p:sp>
        <p:nvSpPr>
          <p:cNvPr id="8" name="Rounded Rectangle 7"/>
          <p:cNvSpPr/>
          <p:nvPr/>
        </p:nvSpPr>
        <p:spPr>
          <a:xfrm>
            <a:off x="1001486" y="2057400"/>
            <a:ext cx="1905000" cy="3124200"/>
          </a:xfrm>
          <a:prstGeom prst="roundRect">
            <a:avLst/>
          </a:prstGeom>
          <a:solidFill>
            <a:schemeClr val="tx2">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400" b="1" dirty="0" smtClean="0">
                <a:solidFill>
                  <a:schemeClr val="tx1"/>
                </a:solidFill>
              </a:rPr>
              <a:t>Morning window </a:t>
            </a:r>
            <a:r>
              <a:rPr lang="en-US" sz="1400" dirty="0" smtClean="0">
                <a:solidFill>
                  <a:schemeClr val="tx1"/>
                </a:solidFill>
              </a:rPr>
              <a:t>– 10:30 am ET for file submission; 1:00 pm ET settlement </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b="1" dirty="0" smtClean="0">
                <a:solidFill>
                  <a:schemeClr val="tx1"/>
                </a:solidFill>
              </a:rPr>
              <a:t>Afternoon window </a:t>
            </a:r>
            <a:r>
              <a:rPr lang="en-US" sz="1400" dirty="0" smtClean="0">
                <a:solidFill>
                  <a:schemeClr val="tx1"/>
                </a:solidFill>
              </a:rPr>
              <a:t>– 2:45 pm ET for file submission; 5:00 pm ET settlement</a:t>
            </a:r>
            <a:endParaRPr lang="en-US" sz="1400" dirty="0">
              <a:solidFill>
                <a:schemeClr val="tx1"/>
              </a:solidFill>
            </a:endParaRPr>
          </a:p>
        </p:txBody>
      </p:sp>
      <p:sp>
        <p:nvSpPr>
          <p:cNvPr id="9" name="Rectangle 8"/>
          <p:cNvSpPr/>
          <p:nvPr/>
        </p:nvSpPr>
        <p:spPr>
          <a:xfrm>
            <a:off x="6324600" y="1295399"/>
            <a:ext cx="1752600" cy="925286"/>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Same Day Entry Fee</a:t>
            </a:r>
            <a:endParaRPr lang="en-US" sz="1600" dirty="0"/>
          </a:p>
        </p:txBody>
      </p:sp>
      <p:sp>
        <p:nvSpPr>
          <p:cNvPr id="10" name="Rectangle 9"/>
          <p:cNvSpPr/>
          <p:nvPr/>
        </p:nvSpPr>
        <p:spPr>
          <a:xfrm>
            <a:off x="3238500" y="1295399"/>
            <a:ext cx="1752600" cy="925286"/>
          </a:xfrm>
          <a:prstGeom prst="rect">
            <a:avLst/>
          </a:prstGeom>
          <a:solidFill>
            <a:schemeClr val="accent2">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RDFI Requirements</a:t>
            </a:r>
            <a:endParaRPr lang="en-US" sz="1600" dirty="0"/>
          </a:p>
        </p:txBody>
      </p:sp>
      <p:sp>
        <p:nvSpPr>
          <p:cNvPr id="11" name="Rounded Rectangle 10"/>
          <p:cNvSpPr/>
          <p:nvPr/>
        </p:nvSpPr>
        <p:spPr>
          <a:xfrm>
            <a:off x="6858000" y="2057400"/>
            <a:ext cx="1905000" cy="3124200"/>
          </a:xfrm>
          <a:prstGeom prst="roundRect">
            <a:avLst/>
          </a:prstGeom>
          <a:solidFill>
            <a:schemeClr val="accent4">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400" b="1" dirty="0" smtClean="0">
                <a:solidFill>
                  <a:schemeClr val="tx1"/>
                </a:solidFill>
              </a:rPr>
              <a:t>Fee paid from the ODFI to the RDFI </a:t>
            </a:r>
            <a:r>
              <a:rPr lang="en-US" sz="1400" dirty="0" smtClean="0">
                <a:solidFill>
                  <a:schemeClr val="tx1"/>
                </a:solidFill>
              </a:rPr>
              <a:t>to provide some recovery for RDFIs to make Same Day ACH a reality</a:t>
            </a:r>
          </a:p>
          <a:p>
            <a:pPr marL="285750" indent="-285750">
              <a:buFont typeface="Arial" panose="020B0604020202020204" pitchFamily="34" charset="0"/>
              <a:buChar char="•"/>
            </a:pPr>
            <a:r>
              <a:rPr lang="en-US" sz="1400" dirty="0" smtClean="0">
                <a:solidFill>
                  <a:schemeClr val="tx1"/>
                </a:solidFill>
              </a:rPr>
              <a:t>5.2 cents</a:t>
            </a:r>
            <a:endParaRPr lang="en-US" sz="1400" dirty="0">
              <a:solidFill>
                <a:schemeClr val="tx1"/>
              </a:solidFill>
            </a:endParaRPr>
          </a:p>
        </p:txBody>
      </p:sp>
      <p:sp>
        <p:nvSpPr>
          <p:cNvPr id="12" name="Rounded Rectangle 11"/>
          <p:cNvSpPr/>
          <p:nvPr/>
        </p:nvSpPr>
        <p:spPr>
          <a:xfrm>
            <a:off x="4016829" y="2057400"/>
            <a:ext cx="1905000" cy="3124200"/>
          </a:xfrm>
          <a:prstGeom prst="roundRect">
            <a:avLst/>
          </a:prstGeom>
          <a:solidFill>
            <a:schemeClr val="accent2">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sz="1400" dirty="0" smtClean="0">
                <a:solidFill>
                  <a:schemeClr val="tx1"/>
                </a:solidFill>
              </a:rPr>
              <a:t>All RDFIs in ACH network </a:t>
            </a:r>
            <a:r>
              <a:rPr lang="en-US" sz="1400" b="1" dirty="0" smtClean="0">
                <a:solidFill>
                  <a:schemeClr val="tx1"/>
                </a:solidFill>
              </a:rPr>
              <a:t>mandated</a:t>
            </a:r>
            <a:r>
              <a:rPr lang="en-US" sz="1400" dirty="0" smtClean="0">
                <a:solidFill>
                  <a:schemeClr val="tx1"/>
                </a:solidFill>
              </a:rPr>
              <a:t> to receive same-day payments</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b="1" dirty="0" smtClean="0">
                <a:solidFill>
                  <a:schemeClr val="tx1"/>
                </a:solidFill>
              </a:rPr>
              <a:t>Funds availability </a:t>
            </a:r>
            <a:r>
              <a:rPr lang="en-US" sz="1400" dirty="0" smtClean="0">
                <a:solidFill>
                  <a:schemeClr val="tx1"/>
                </a:solidFill>
              </a:rPr>
              <a:t>for ACH credits by 5:00 pm local time</a:t>
            </a:r>
            <a:endParaRPr lang="en-US" sz="1400" dirty="0">
              <a:solidFill>
                <a:schemeClr val="tx1"/>
              </a:solidFill>
            </a:endParaRPr>
          </a:p>
        </p:txBody>
      </p:sp>
      <p:sp>
        <p:nvSpPr>
          <p:cNvPr id="13" name="Rectangle 12"/>
          <p:cNvSpPr/>
          <p:nvPr/>
        </p:nvSpPr>
        <p:spPr>
          <a:xfrm>
            <a:off x="228600" y="5867400"/>
            <a:ext cx="8534400" cy="2286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Existing one-day and two-day ACH processing and settlement capabilities will not be </a:t>
            </a:r>
            <a:r>
              <a:rPr lang="en-US" sz="1400" dirty="0"/>
              <a:t>i</a:t>
            </a:r>
            <a:r>
              <a:rPr lang="en-US" sz="1400" dirty="0" smtClean="0"/>
              <a:t>mpacted </a:t>
            </a:r>
            <a:endParaRPr lang="en-US" sz="1400" dirty="0"/>
          </a:p>
        </p:txBody>
      </p:sp>
      <p:sp>
        <p:nvSpPr>
          <p:cNvPr id="15" name="Title 1"/>
          <p:cNvSpPr>
            <a:spLocks noGrp="1"/>
          </p:cNvSpPr>
          <p:nvPr>
            <p:ph type="title"/>
          </p:nvPr>
        </p:nvSpPr>
        <p:spPr>
          <a:xfrm>
            <a:off x="267140" y="31999"/>
            <a:ext cx="8229600" cy="838200"/>
          </a:xfrm>
        </p:spPr>
        <p:txBody>
          <a:bodyPr/>
          <a:lstStyle/>
          <a:p>
            <a:r>
              <a:rPr lang="en-US" smtClean="0"/>
              <a:t>What Is Same Day ACH?</a:t>
            </a:r>
            <a:endParaRPr lang="en-US" dirty="0"/>
          </a:p>
        </p:txBody>
      </p:sp>
    </p:spTree>
    <p:custDataLst>
      <p:tags r:id="rId1"/>
    </p:custDataLst>
    <p:extLst>
      <p:ext uri="{BB962C8B-B14F-4D97-AF65-F5344CB8AC3E}">
        <p14:creationId xmlns:p14="http://schemas.microsoft.com/office/powerpoint/2010/main" val="1518510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dirty="0"/>
              <a:t>Hourly and emergency payroll (also bonuses, off-cycle payroll)</a:t>
            </a:r>
          </a:p>
          <a:p>
            <a:r>
              <a:rPr lang="en-US" sz="2000" dirty="0"/>
              <a:t>Expedited business-to-consumer payments (insurance payouts)</a:t>
            </a:r>
          </a:p>
          <a:p>
            <a:r>
              <a:rPr lang="en-US" sz="2000" dirty="0"/>
              <a:t>Faster business-to-business payments (goods held until payment is received)</a:t>
            </a:r>
          </a:p>
          <a:p>
            <a:r>
              <a:rPr lang="en-US" sz="2000" dirty="0">
                <a:solidFill>
                  <a:schemeClr val="tx1"/>
                </a:solidFill>
              </a:rPr>
              <a:t>Accelerated merchant card settlement </a:t>
            </a:r>
            <a:endParaRPr lang="en-US" sz="2000" dirty="0" smtClean="0">
              <a:solidFill>
                <a:schemeClr val="tx1"/>
              </a:solidFill>
            </a:endParaRPr>
          </a:p>
          <a:p>
            <a:r>
              <a:rPr lang="en-US" sz="2000" dirty="0" smtClean="0"/>
              <a:t>Consumer-to-business </a:t>
            </a:r>
            <a:r>
              <a:rPr lang="en-US" sz="2000" dirty="0"/>
              <a:t>online bill payments (due-date payments)</a:t>
            </a:r>
          </a:p>
          <a:p>
            <a:r>
              <a:rPr lang="en-US" sz="2000" dirty="0"/>
              <a:t>Person-to-person payments (split bills, emergencies</a:t>
            </a:r>
            <a:r>
              <a:rPr lang="en-US" sz="2000" dirty="0" smtClean="0"/>
              <a:t>)</a:t>
            </a:r>
          </a:p>
          <a:p>
            <a:r>
              <a:rPr lang="en-US" sz="2000" dirty="0" smtClean="0"/>
              <a:t>Collection services</a:t>
            </a:r>
          </a:p>
          <a:p>
            <a:r>
              <a:rPr lang="en-US" sz="2000" dirty="0" smtClean="0"/>
              <a:t>New account opening funding</a:t>
            </a:r>
          </a:p>
          <a:p>
            <a:r>
              <a:rPr lang="en-US" sz="2000" dirty="0" smtClean="0"/>
              <a:t>Loan payments: commercial, consumer</a:t>
            </a:r>
            <a:endParaRPr lang="en-US" sz="2000" dirty="0"/>
          </a:p>
          <a:p>
            <a:endParaRPr lang="en-US" dirty="0"/>
          </a:p>
        </p:txBody>
      </p:sp>
      <p:sp>
        <p:nvSpPr>
          <p:cNvPr id="2" name="Title 1"/>
          <p:cNvSpPr>
            <a:spLocks noGrp="1"/>
          </p:cNvSpPr>
          <p:nvPr>
            <p:ph type="title"/>
          </p:nvPr>
        </p:nvSpPr>
        <p:spPr/>
        <p:txBody>
          <a:bodyPr/>
          <a:lstStyle/>
          <a:p>
            <a:r>
              <a:rPr lang="en-US" dirty="0" smtClean="0"/>
              <a:t>Specific Use Cases</a:t>
            </a:r>
            <a:endParaRPr lang="en-US" dirty="0"/>
          </a:p>
        </p:txBody>
      </p:sp>
    </p:spTree>
    <p:custDataLst>
      <p:tags r:id="rId1"/>
    </p:custDataLst>
    <p:extLst>
      <p:ext uri="{BB962C8B-B14F-4D97-AF65-F5344CB8AC3E}">
        <p14:creationId xmlns:p14="http://schemas.microsoft.com/office/powerpoint/2010/main" val="3372078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There is no compliance</a:t>
            </a:r>
          </a:p>
          <a:p>
            <a:r>
              <a:rPr lang="en-US" dirty="0" smtClean="0"/>
              <a:t>It is optional to Originate</a:t>
            </a:r>
          </a:p>
          <a:p>
            <a:r>
              <a:rPr lang="en-US" dirty="0" smtClean="0"/>
              <a:t>There are recommendations if you want to Originate</a:t>
            </a:r>
          </a:p>
          <a:p>
            <a:r>
              <a:rPr lang="en-US" dirty="0" smtClean="0"/>
              <a:t>Same Day will happen if not creating traps to block it</a:t>
            </a:r>
          </a:p>
          <a:p>
            <a:pPr lvl="1"/>
            <a:r>
              <a:rPr lang="en-US" dirty="0" smtClean="0"/>
              <a:t>And you will pay the fee</a:t>
            </a:r>
          </a:p>
          <a:p>
            <a:pPr lvl="1"/>
            <a:r>
              <a:rPr lang="en-US" dirty="0" smtClean="0"/>
              <a:t>No dispute process</a:t>
            </a:r>
          </a:p>
          <a:p>
            <a:r>
              <a:rPr lang="en-US" dirty="0" smtClean="0"/>
              <a:t>Same Day funds availability cannot be guaranteed as Same Day until Phase 3</a:t>
            </a:r>
          </a:p>
          <a:p>
            <a:pPr marL="0" indent="0">
              <a:buNone/>
            </a:pPr>
            <a:endParaRPr lang="en-US" dirty="0" smtClean="0"/>
          </a:p>
        </p:txBody>
      </p:sp>
      <p:sp>
        <p:nvSpPr>
          <p:cNvPr id="3" name="Title 2"/>
          <p:cNvSpPr>
            <a:spLocks noGrp="1"/>
          </p:cNvSpPr>
          <p:nvPr>
            <p:ph type="title"/>
          </p:nvPr>
        </p:nvSpPr>
        <p:spPr/>
        <p:txBody>
          <a:bodyPr/>
          <a:lstStyle/>
          <a:p>
            <a:r>
              <a:rPr lang="en-US" dirty="0" smtClean="0"/>
              <a:t>Originating…the basics</a:t>
            </a:r>
            <a:endParaRPr lang="en-US" dirty="0"/>
          </a:p>
        </p:txBody>
      </p:sp>
    </p:spTree>
    <p:custDataLst>
      <p:tags r:id="rId1"/>
    </p:custDataLst>
    <p:extLst>
      <p:ext uri="{BB962C8B-B14F-4D97-AF65-F5344CB8AC3E}">
        <p14:creationId xmlns:p14="http://schemas.microsoft.com/office/powerpoint/2010/main" val="513606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888869"/>
            <a:ext cx="8229600" cy="5511931"/>
          </a:xfrm>
        </p:spPr>
        <p:txBody>
          <a:bodyPr>
            <a:normAutofit/>
          </a:bodyPr>
          <a:lstStyle/>
          <a:p>
            <a:r>
              <a:rPr lang="en-US" sz="2000" dirty="0" smtClean="0"/>
              <a:t>Same Day ACH will be implemented in phased approach to allow the industry to acclimate to a faster processing environment, as well as to ease the industry’s implementation effort</a:t>
            </a:r>
            <a:endParaRPr lang="en-US" sz="2000" dirty="0"/>
          </a:p>
        </p:txBody>
      </p:sp>
      <p:sp>
        <p:nvSpPr>
          <p:cNvPr id="2" name="Title 1"/>
          <p:cNvSpPr>
            <a:spLocks noGrp="1"/>
          </p:cNvSpPr>
          <p:nvPr>
            <p:ph type="title"/>
          </p:nvPr>
        </p:nvSpPr>
        <p:spPr>
          <a:xfrm>
            <a:off x="423420" y="50669"/>
            <a:ext cx="8229600" cy="838200"/>
          </a:xfrm>
        </p:spPr>
        <p:txBody>
          <a:bodyPr/>
          <a:lstStyle/>
          <a:p>
            <a:r>
              <a:rPr lang="en-US" dirty="0" smtClean="0"/>
              <a:t>Phased Implementation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99795332"/>
              </p:ext>
            </p:extLst>
          </p:nvPr>
        </p:nvGraphicFramePr>
        <p:xfrm>
          <a:off x="423420" y="2209798"/>
          <a:ext cx="8491979" cy="3085233"/>
        </p:xfrm>
        <a:graphic>
          <a:graphicData uri="http://schemas.openxmlformats.org/drawingml/2006/table">
            <a:tbl>
              <a:tblPr firstRow="1" bandRow="1">
                <a:tableStyleId>{5C22544A-7EE6-4342-B048-85BDC9FD1C3A}</a:tableStyleId>
              </a:tblPr>
              <a:tblGrid>
                <a:gridCol w="2254508"/>
                <a:gridCol w="2029057"/>
                <a:gridCol w="2104207"/>
                <a:gridCol w="2104207"/>
              </a:tblGrid>
              <a:tr h="494899">
                <a:tc>
                  <a:txBody>
                    <a:bodyPr/>
                    <a:lstStyle/>
                    <a:p>
                      <a:r>
                        <a:rPr lang="en-US" sz="1600" dirty="0" smtClean="0"/>
                        <a:t>Functionality</a:t>
                      </a:r>
                      <a:endParaRPr lang="en-US" sz="1600" dirty="0"/>
                    </a:p>
                  </a:txBody>
                  <a:tcPr/>
                </a:tc>
                <a:tc>
                  <a:txBody>
                    <a:bodyPr/>
                    <a:lstStyle/>
                    <a:p>
                      <a:pPr algn="ctr"/>
                      <a:r>
                        <a:rPr lang="en-US" sz="1600" dirty="0" smtClean="0"/>
                        <a:t>Phase</a:t>
                      </a:r>
                      <a:r>
                        <a:rPr lang="en-US" sz="1600" baseline="0" dirty="0" smtClean="0"/>
                        <a:t> 1</a:t>
                      </a:r>
                    </a:p>
                    <a:p>
                      <a:pPr algn="ctr"/>
                      <a:r>
                        <a:rPr lang="en-US" sz="1600" baseline="0" dirty="0" smtClean="0"/>
                        <a:t>Sept. 23, 2016</a:t>
                      </a:r>
                    </a:p>
                  </a:txBody>
                  <a:tcPr/>
                </a:tc>
                <a:tc>
                  <a:txBody>
                    <a:bodyPr/>
                    <a:lstStyle/>
                    <a:p>
                      <a:pPr algn="ctr"/>
                      <a:r>
                        <a:rPr lang="en-US" sz="1600" dirty="0" smtClean="0"/>
                        <a:t>Phase 2</a:t>
                      </a:r>
                    </a:p>
                    <a:p>
                      <a:pPr algn="ctr"/>
                      <a:r>
                        <a:rPr lang="en-US" sz="1600" dirty="0" smtClean="0"/>
                        <a:t>Sept. 15, 2017</a:t>
                      </a:r>
                      <a:endParaRPr lang="en-US" sz="1600" dirty="0"/>
                    </a:p>
                  </a:txBody>
                  <a:tcPr/>
                </a:tc>
                <a:tc>
                  <a:txBody>
                    <a:bodyPr/>
                    <a:lstStyle/>
                    <a:p>
                      <a:pPr algn="ctr"/>
                      <a:r>
                        <a:rPr lang="en-US" sz="1600" dirty="0" smtClean="0"/>
                        <a:t>Phase</a:t>
                      </a:r>
                      <a:r>
                        <a:rPr lang="en-US" sz="1600" baseline="0" dirty="0" smtClean="0"/>
                        <a:t> 3</a:t>
                      </a:r>
                    </a:p>
                    <a:p>
                      <a:pPr algn="ctr"/>
                      <a:r>
                        <a:rPr lang="en-US" sz="1600" baseline="0" dirty="0" smtClean="0"/>
                        <a:t>March 16, 2018</a:t>
                      </a:r>
                      <a:endParaRPr lang="en-US" sz="1600" dirty="0"/>
                    </a:p>
                  </a:txBody>
                  <a:tcPr/>
                </a:tc>
              </a:tr>
              <a:tr h="625497">
                <a:tc>
                  <a:txBody>
                    <a:bodyPr/>
                    <a:lstStyle/>
                    <a:p>
                      <a:r>
                        <a:rPr lang="en-US" sz="1600" dirty="0" smtClean="0"/>
                        <a:t>Transaction</a:t>
                      </a:r>
                      <a:r>
                        <a:rPr lang="en-US" sz="1600" baseline="0" dirty="0" smtClean="0"/>
                        <a:t> Eligibility </a:t>
                      </a:r>
                      <a:r>
                        <a:rPr lang="en-US" sz="1200" baseline="0" dirty="0" smtClean="0"/>
                        <a:t>($25,000 limit; IAT not eligible)</a:t>
                      </a:r>
                      <a:endParaRPr lang="en-US" sz="800" dirty="0"/>
                    </a:p>
                  </a:txBody>
                  <a:tcPr/>
                </a:tc>
                <a:tc>
                  <a:txBody>
                    <a:bodyPr/>
                    <a:lstStyle/>
                    <a:p>
                      <a:r>
                        <a:rPr lang="en-US" sz="1600" dirty="0" smtClean="0"/>
                        <a:t>Credits only</a:t>
                      </a:r>
                    </a:p>
                  </a:txBody>
                  <a:tcPr/>
                </a:tc>
                <a:tc>
                  <a:txBody>
                    <a:bodyPr/>
                    <a:lstStyle/>
                    <a:p>
                      <a:r>
                        <a:rPr lang="en-US" sz="1600" dirty="0" smtClean="0"/>
                        <a:t>Credits and debits</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Credits and debits</a:t>
                      </a:r>
                    </a:p>
                  </a:txBody>
                  <a:tcPr/>
                </a:tc>
              </a:tr>
              <a:tr h="626872">
                <a:tc>
                  <a:txBody>
                    <a:bodyPr/>
                    <a:lstStyle/>
                    <a:p>
                      <a:r>
                        <a:rPr lang="en-US" sz="1600" dirty="0" smtClean="0"/>
                        <a:t>New Same</a:t>
                      </a:r>
                      <a:r>
                        <a:rPr lang="en-US" sz="1600" baseline="0" dirty="0" smtClean="0"/>
                        <a:t> </a:t>
                      </a:r>
                      <a:r>
                        <a:rPr lang="en-US" sz="1600" dirty="0" smtClean="0"/>
                        <a:t>Day ACH Processing Windows</a:t>
                      </a:r>
                      <a:endParaRPr lang="en-US" sz="1200" baseline="30000" dirty="0"/>
                    </a:p>
                  </a:txBody>
                  <a:tcPr/>
                </a:tc>
                <a:tc>
                  <a:txBody>
                    <a:bodyPr/>
                    <a:lstStyle/>
                    <a:p>
                      <a:r>
                        <a:rPr lang="en-US" sz="1600" dirty="0" smtClean="0"/>
                        <a:t>10:30 am ET and</a:t>
                      </a:r>
                    </a:p>
                    <a:p>
                      <a:r>
                        <a:rPr lang="en-US" sz="1600" dirty="0" smtClean="0"/>
                        <a:t>2:45</a:t>
                      </a:r>
                      <a:r>
                        <a:rPr lang="en-US" sz="1600" baseline="0" dirty="0" smtClean="0"/>
                        <a:t> pm ET</a:t>
                      </a:r>
                      <a:endParaRPr lang="en-US" sz="1600" dirty="0"/>
                    </a:p>
                  </a:txBody>
                  <a:tcPr/>
                </a:tc>
                <a:tc>
                  <a:txBody>
                    <a:bodyPr/>
                    <a:lstStyle/>
                    <a:p>
                      <a:r>
                        <a:rPr lang="en-US" sz="1600" dirty="0" smtClean="0"/>
                        <a:t>10:30 am ET and</a:t>
                      </a:r>
                    </a:p>
                    <a:p>
                      <a:r>
                        <a:rPr lang="en-US" sz="1600" dirty="0" smtClean="0"/>
                        <a:t>2:45</a:t>
                      </a:r>
                      <a:r>
                        <a:rPr lang="en-US" sz="1600" baseline="0" dirty="0" smtClean="0"/>
                        <a:t> pm ET</a:t>
                      </a:r>
                      <a:endParaRPr lang="en-US" sz="1600" dirty="0" smtClean="0"/>
                    </a:p>
                  </a:txBody>
                  <a:tcPr/>
                </a:tc>
                <a:tc>
                  <a:txBody>
                    <a:bodyPr/>
                    <a:lstStyle/>
                    <a:p>
                      <a:r>
                        <a:rPr lang="en-US" sz="1600" dirty="0" smtClean="0"/>
                        <a:t>10:30 am ET</a:t>
                      </a:r>
                      <a:r>
                        <a:rPr lang="en-US" sz="1600" baseline="0" dirty="0" smtClean="0"/>
                        <a:t> and</a:t>
                      </a:r>
                      <a:endParaRPr lang="en-US" sz="1600" dirty="0" smtClean="0"/>
                    </a:p>
                    <a:p>
                      <a:r>
                        <a:rPr lang="en-US" sz="1600" dirty="0" smtClean="0"/>
                        <a:t>2:45</a:t>
                      </a:r>
                      <a:r>
                        <a:rPr lang="en-US" sz="1600" baseline="0" dirty="0" smtClean="0"/>
                        <a:t> pm ET</a:t>
                      </a:r>
                      <a:endParaRPr lang="en-US" sz="1600" dirty="0" smtClean="0"/>
                    </a:p>
                  </a:txBody>
                  <a:tcPr/>
                </a:tc>
              </a:tr>
              <a:tr h="626872">
                <a:tc>
                  <a:txBody>
                    <a:bodyPr/>
                    <a:lstStyle/>
                    <a:p>
                      <a:r>
                        <a:rPr lang="en-US" sz="1600" dirty="0" smtClean="0"/>
                        <a:t>New Settlement Time(s)</a:t>
                      </a:r>
                      <a:endParaRPr lang="en-US" sz="1200" dirty="0"/>
                    </a:p>
                  </a:txBody>
                  <a:tcPr/>
                </a:tc>
                <a:tc>
                  <a:txBody>
                    <a:bodyPr/>
                    <a:lstStyle/>
                    <a:p>
                      <a:r>
                        <a:rPr lang="en-US" sz="1600" dirty="0" smtClean="0"/>
                        <a:t>1:00 pm ET and 5:00</a:t>
                      </a:r>
                      <a:r>
                        <a:rPr lang="en-US" sz="1600" baseline="0" dirty="0" smtClean="0"/>
                        <a:t> pm ET</a:t>
                      </a:r>
                      <a:endParaRPr lang="en-US" sz="1600" dirty="0"/>
                    </a:p>
                  </a:txBody>
                  <a:tcPr/>
                </a:tc>
                <a:tc>
                  <a:txBody>
                    <a:bodyPr/>
                    <a:lstStyle/>
                    <a:p>
                      <a:r>
                        <a:rPr lang="en-US" sz="1600" dirty="0" smtClean="0"/>
                        <a:t>1:00 pm ET and  5:00 pm ET</a:t>
                      </a:r>
                      <a:endParaRPr lang="en-US" sz="1600" dirty="0"/>
                    </a:p>
                  </a:txBody>
                  <a:tcPr/>
                </a:tc>
                <a:tc>
                  <a:txBody>
                    <a:bodyPr/>
                    <a:lstStyle/>
                    <a:p>
                      <a:r>
                        <a:rPr lang="en-US" sz="1600" dirty="0" smtClean="0"/>
                        <a:t>1:00</a:t>
                      </a:r>
                      <a:r>
                        <a:rPr lang="en-US" sz="1600" baseline="0" dirty="0" smtClean="0"/>
                        <a:t> pm ET and</a:t>
                      </a:r>
                    </a:p>
                    <a:p>
                      <a:r>
                        <a:rPr lang="en-US" sz="1600" baseline="0" dirty="0" smtClean="0"/>
                        <a:t>5:00 pm ET</a:t>
                      </a:r>
                      <a:endParaRPr lang="en-US" sz="1600" dirty="0"/>
                    </a:p>
                  </a:txBody>
                  <a:tcPr/>
                </a:tc>
              </a:tr>
              <a:tr h="626872">
                <a:tc>
                  <a:txBody>
                    <a:bodyPr/>
                    <a:lstStyle/>
                    <a:p>
                      <a:r>
                        <a:rPr lang="en-US" sz="1600" dirty="0" smtClean="0"/>
                        <a:t>ACH Credit</a:t>
                      </a:r>
                      <a:r>
                        <a:rPr lang="en-US" sz="1600" baseline="0" dirty="0" smtClean="0"/>
                        <a:t> </a:t>
                      </a:r>
                      <a:r>
                        <a:rPr lang="en-US" sz="1600" dirty="0" smtClean="0"/>
                        <a:t>Funds Availability</a:t>
                      </a:r>
                      <a:endParaRPr lang="en-US" sz="1600" dirty="0"/>
                    </a:p>
                  </a:txBody>
                  <a:tcPr/>
                </a:tc>
                <a:tc>
                  <a:txBody>
                    <a:bodyPr/>
                    <a:lstStyle/>
                    <a:p>
                      <a:r>
                        <a:rPr lang="en-US" sz="1600" baseline="0" dirty="0" smtClean="0"/>
                        <a:t>End of RDFI’s processing day</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End of RDFI’s processing day</a:t>
                      </a:r>
                      <a:endParaRPr lang="en-US" sz="1600" dirty="0" smtClean="0"/>
                    </a:p>
                  </a:txBody>
                  <a:tcPr/>
                </a:tc>
                <a:tc>
                  <a:txBody>
                    <a:bodyPr/>
                    <a:lstStyle/>
                    <a:p>
                      <a:r>
                        <a:rPr lang="en-US" sz="1600" dirty="0" smtClean="0">
                          <a:solidFill>
                            <a:schemeClr val="dk1"/>
                          </a:solidFill>
                        </a:rPr>
                        <a:t>5:00</a:t>
                      </a:r>
                      <a:r>
                        <a:rPr lang="en-US" sz="1600" baseline="0" dirty="0" smtClean="0">
                          <a:solidFill>
                            <a:schemeClr val="dk1"/>
                          </a:solidFill>
                        </a:rPr>
                        <a:t> pm RDFI local time</a:t>
                      </a:r>
                      <a:endParaRPr lang="en-US" sz="1100" dirty="0">
                        <a:solidFill>
                          <a:srgbClr val="FF0000"/>
                        </a:solidFill>
                      </a:endParaRPr>
                    </a:p>
                  </a:txBody>
                  <a:tcPr/>
                </a:tc>
              </a:tr>
            </a:tbl>
          </a:graphicData>
        </a:graphic>
      </p:graphicFrame>
    </p:spTree>
    <p:custDataLst>
      <p:tags r:id="rId1"/>
    </p:custDataLst>
    <p:extLst>
      <p:ext uri="{BB962C8B-B14F-4D97-AF65-F5344CB8AC3E}">
        <p14:creationId xmlns:p14="http://schemas.microsoft.com/office/powerpoint/2010/main" val="27624896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9"/>
  <p:tag name="MMPROD_NEXTUNIQUEID" val="10009"/>
  <p:tag name="ARTICULATE_PROJECT_OPEN" val="0"/>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Same Day ACH: A Credit Union  Viewpoint&amp;quot;&quot;/&gt;&lt;property id=&quot;20307&quot; value=&quot;342&quot;/&gt;&lt;/object&gt;&lt;object type=&quot;3&quot; unique_id=&quot;10004&quot;&gt;&lt;property id=&quot;20148&quot; value=&quot;5&quot;/&gt;&lt;property id=&quot;20300&quot; value=&quot;Slide 2 - &amp;quot;Mark of Excellence&amp;quot;&quot;/&gt;&lt;property id=&quot;20307&quot; value=&quot;343&quot;/&gt;&lt;/object&gt;&lt;object type=&quot;3&quot; unique_id=&quot;10009&quot;&gt;&lt;property id=&quot;20148&quot; value=&quot;5&quot;/&gt;&lt;property id=&quot;20300&quot; value=&quot;Slide 4 - &amp;quot;“Same Day ACH is a new tool in their toolbox” &amp;quot;&quot;/&gt;&lt;property id=&quot;20307&quot; value=&quot;298&quot;/&gt;&lt;/object&gt;&lt;object type=&quot;3&quot; unique_id=&quot;10010&quot;&gt;&lt;property id=&quot;20148&quot; value=&quot;5&quot;/&gt;&lt;property id=&quot;20300&quot; value=&quot;Slide 5 - &amp;quot;Why Same Day ACH? &amp;quot;&quot;/&gt;&lt;property id=&quot;20307&quot; value=&quot;297&quot;/&gt;&lt;/object&gt;&lt;object type=&quot;3&quot; unique_id=&quot;10011&quot;&gt;&lt;property id=&quot;20148&quot; value=&quot;5&quot;/&gt;&lt;property id=&quot;20300&quot; value=&quot;Slide 7 - &amp;quot;Specific Use Cases&amp;quot;&quot;/&gt;&lt;property id=&quot;20307&quot; value=&quot;310&quot;/&gt;&lt;/object&gt;&lt;object type=&quot;3&quot; unique_id=&quot;10013&quot;&gt;&lt;property id=&quot;20148&quot; value=&quot;5&quot;/&gt;&lt;property id=&quot;20300&quot; value=&quot;Slide 28 - &amp;quot;Why Same Day ACH and Real-Time Payments are Complementary Ways to Speed Payments &amp;quot;&quot;/&gt;&lt;property id=&quot;20307&quot; value=&quot;304&quot;/&gt;&lt;/object&gt;&lt;object type=&quot;3&quot; unique_id=&quot;10014&quot;&gt;&lt;property id=&quot;20148&quot; value=&quot;5&quot;/&gt;&lt;property id=&quot;20300&quot; value=&quot;Slide 6 - &amp;quot;What Is Same Day ACH?&amp;quot;&quot;/&gt;&lt;property id=&quot;20307&quot; value=&quot;309&quot;/&gt;&lt;/object&gt;&lt;object type=&quot;3&quot; unique_id=&quot;10015&quot;&gt;&lt;property id=&quot;20148&quot; value=&quot;5&quot;/&gt;&lt;property id=&quot;20300&quot; value=&quot;Slide 10 - &amp;quot;Requirements&amp;quot;&quot;/&gt;&lt;property id=&quot;20307&quot; value=&quot;266&quot;/&gt;&lt;/object&gt;&lt;object type=&quot;3&quot; unique_id=&quot;10016&quot;&gt;&lt;property id=&quot;20148&quot; value=&quot;5&quot;/&gt;&lt;property id=&quot;20300&quot; value=&quot;Slide 9 - &amp;quot;Phased Implementation&amp;quot;&quot;/&gt;&lt;property id=&quot;20307&quot; value=&quot;267&quot;/&gt;&lt;/object&gt;&lt;object type=&quot;3&quot; unique_id=&quot;10017&quot;&gt;&lt;property id=&quot;20148&quot; value=&quot;5&quot;/&gt;&lt;property id=&quot;20300&quot; value=&quot;Slide 11 - &amp;quot;How will Same Day ACH work? &amp;quot;&quot;/&gt;&lt;property id=&quot;20307&quot; value=&quot;289&quot;/&gt;&lt;/object&gt;&lt;object type=&quot;3&quot; unique_id=&quot;10018&quot;&gt;&lt;property id=&quot;20148&quot; value=&quot;5&quot;/&gt;&lt;property id=&quot;20300&quot; value=&quot;Slide 12 - &amp;quot;How will Same Day ACH work?&amp;quot;&quot;/&gt;&lt;property id=&quot;20307&quot; value=&quot;286&quot;/&gt;&lt;/object&gt;&lt;object type=&quot;3&quot; unique_id=&quot;10021&quot;&gt;&lt;property id=&quot;20148&quot; value=&quot;5&quot;/&gt;&lt;property id=&quot;20300&quot; value=&quot;Slide 20 - &amp;quot;Same Day ACH: Return Processing &amp;quot;&quot;/&gt;&lt;property id=&quot;20307&quot; value=&quot;301&quot;/&gt;&lt;/object&gt;&lt;object type=&quot;3&quot; unique_id=&quot;10022&quot;&gt;&lt;property id=&quot;20148&quot; value=&quot;5&quot;/&gt;&lt;property id=&quot;20300&quot; value=&quot;Slide 23 - &amp;quot;What Does Same Day ACH Mean to Risk?&amp;quot;&quot;/&gt;&lt;property id=&quot;20307&quot; value=&quot;300&quot;/&gt;&lt;/object&gt;&lt;object type=&quot;3&quot; unique_id=&quot;10026&quot;&gt;&lt;property id=&quot;20148&quot; value=&quot;5&quot;/&gt;&lt;property id=&quot;20300&quot; value=&quot;Slide 29 - &amp;quot;Questions?&amp;quot;&quot;/&gt;&lt;property id=&quot;20307&quot; value=&quot;344&quot;/&gt;&lt;/object&gt;&lt;object type=&quot;3&quot; unique_id=&quot;24682&quot;&gt;&lt;property id=&quot;20148&quot; value=&quot;5&quot;/&gt;&lt;property id=&quot;20300&quot; value=&quot;Slide 3&quot;/&gt;&lt;property id=&quot;20307&quot; value=&quot;345&quot;/&gt;&lt;/object&gt;&lt;object type=&quot;3&quot; unique_id=&quot;24683&quot;&gt;&lt;property id=&quot;20148&quot; value=&quot;5&quot;/&gt;&lt;property id=&quot;20300&quot; value=&quot;Slide 8 - &amp;quot;Originating…the basics&amp;quot;&quot;/&gt;&lt;property id=&quot;20307&quot; value=&quot;356&quot;/&gt;&lt;/object&gt;&lt;object type=&quot;3&quot; unique_id=&quot;24684&quot;&gt;&lt;property id=&quot;20148&quot; value=&quot;5&quot;/&gt;&lt;property id=&quot;20300&quot; value=&quot;Slide 13 - &amp;quot;Same Day ACH – Optional Indicators&amp;quot;&quot;/&gt;&lt;property id=&quot;20307&quot; value=&quot;349&quot;/&gt;&lt;/object&gt;&lt;object type=&quot;3&quot; unique_id=&quot;24685&quot;&gt;&lt;property id=&quot;20148&quot; value=&quot;5&quot;/&gt;&lt;property id=&quot;20300&quot; value=&quot;Slide 14 - &amp;quot;Same Day ACH - Same Day Entry Fee&amp;quot;&quot;/&gt;&lt;property id=&quot;20307&quot; value=&quot;350&quot;/&gt;&lt;/object&gt;&lt;object type=&quot;3&quot; unique_id=&quot;24686&quot;&gt;&lt;property id=&quot;20148&quot; value=&quot;5&quot;/&gt;&lt;property id=&quot;20300&quot; value=&quot;Slide 15 - &amp;quot;Before Originating Same Day ACH:  Some Risk Considerations&amp;quot;&quot;/&gt;&lt;property id=&quot;20307&quot; value=&quot;357&quot;/&gt;&lt;/object&gt;&lt;object type=&quot;3&quot; unique_id=&quot;24687&quot;&gt;&lt;property id=&quot;20148&quot; value=&quot;5&quot;/&gt;&lt;property id=&quot;20300&quot; value=&quot;Slide 16 - &amp;quot;Originator Risk Considerations&amp;quot;&quot;/&gt;&lt;property id=&quot;20307&quot; value=&quot;358&quot;/&gt;&lt;/object&gt;&lt;object type=&quot;3&quot; unique_id=&quot;24688&quot;&gt;&lt;property id=&quot;20148&quot; value=&quot;5&quot;/&gt;&lt;property id=&quot;20300&quot; value=&quot;Slide 17 - &amp;quot;RDFI-The Basics&amp;quot;&quot;/&gt;&lt;property id=&quot;20307&quot; value=&quot;359&quot;/&gt;&lt;/object&gt;&lt;object type=&quot;3&quot; unique_id=&quot;24689&quot;&gt;&lt;property id=&quot;20148&quot; value=&quot;5&quot;/&gt;&lt;property id=&quot;20300&quot; value=&quot;Slide 18 - &amp;quot;What is end of process date?&amp;quot;&quot;/&gt;&lt;property id=&quot;20307&quot; value=&quot;360&quot;/&gt;&lt;/object&gt;&lt;object type=&quot;3&quot; unique_id=&quot;24690&quot;&gt;&lt;property id=&quot;20148&quot; value=&quot;5&quot;/&gt;&lt;property id=&quot;20300&quot; value=&quot;Slide 19 - &amp;quot;Same Day ACH - Return Processing&amp;quot;&quot;/&gt;&lt;property id=&quot;20307&quot; value=&quot;355&quot;/&gt;&lt;/object&gt;&lt;object type=&quot;3&quot; unique_id=&quot;24691&quot;&gt;&lt;property id=&quot;20148&quot; value=&quot;5&quot;/&gt;&lt;property id=&quot;20300&quot; value=&quot;Slide 21 - &amp;quot;FRB Announced Windows&amp;quot;&quot;/&gt;&lt;property id=&quot;20307&quot; value=&quot;354&quot;/&gt;&lt;/object&gt;&lt;object type=&quot;3&quot; unique_id=&quot;24692&quot;&gt;&lt;property id=&quot;20148&quot; value=&quot;5&quot;/&gt;&lt;property id=&quot;20300&quot; value=&quot;Slide 22 - &amp;quot;Considerations for RDFI&amp;quot;&quot;/&gt;&lt;property id=&quot;20307&quot; value=&quot;361&quot;/&gt;&lt;/object&gt;&lt;object type=&quot;3&quot; unique_id=&quot;24693&quot;&gt;&lt;property id=&quot;20148&quot; value=&quot;5&quot;/&gt;&lt;property id=&quot;20300&quot; value=&quot;Slide 24 - &amp;quot;Same Day ACH Resource&amp;quot;&quot;/&gt;&lt;property id=&quot;20307&quot; value=&quot;351&quot;/&gt;&lt;/object&gt;&lt;object type=&quot;3&quot; unique_id=&quot;24694&quot;&gt;&lt;property id=&quot;20148&quot; value=&quot;5&quot;/&gt;&lt;property id=&quot;20300&quot; value=&quot;Slide 25 - &amp;quot;Checklist&amp;quot;&quot;/&gt;&lt;property id=&quot;20307&quot; value=&quot;353&quot;/&gt;&lt;/object&gt;&lt;object type=&quot;3&quot; unique_id=&quot;24695&quot;&gt;&lt;property id=&quot;20148&quot; value=&quot;5&quot;/&gt;&lt;property id=&quot;20300&quot; value=&quot;Slide 26 - &amp;quot;Same Day and Real Time Payments&amp;quot;&quot;/&gt;&lt;property id=&quot;20307&quot; value=&quot;352&quot;/&gt;&lt;/object&gt;&lt;object type=&quot;3&quot; unique_id=&quot;24696&quot;&gt;&lt;property id=&quot;20148&quot; value=&quot;5&quot;/&gt;&lt;property id=&quot;20300&quot; value=&quot;Slide 27&quot;/&gt;&lt;property id=&quot;20307&quot; value=&quot;347&quot;/&gt;&lt;/object&gt;&lt;/object&gt;&lt;object type=&quot;8&quot; unique_id=&quot;10052&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UDIO_ID" val="260"/>
  <p:tag name="ARTICULATE_NAV_LEVEL" val="1"/>
  <p:tag name="ARTICULATE_SLIDE_PRESENTER_GUID" val="83c699f2-0f8b-4819-9283-ae248ee53710"/>
  <p:tag name="ARTICULATE_SLIDE_PAUSE" val="0"/>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UDIO_ID" val="260"/>
  <p:tag name="ARTICULATE_NAV_LEVEL" val="1"/>
  <p:tag name="ARTICULATE_SLIDE_PRESENTER_GUID" val="83c699f2-0f8b-4819-9283-ae248ee53710"/>
  <p:tag name="ARTICULATE_SLIDE_PAUSE" val="0"/>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UDIO_ID" val="260"/>
  <p:tag name="ARTICULATE_NAV_LEVEL" val="1"/>
  <p:tag name="ARTICULATE_SLIDE_PRESENTER_GUID" val="83c699f2-0f8b-4819-9283-ae248ee53710"/>
  <p:tag name="ARTICULATE_SLIDE_PAUSE" val="0"/>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UDIO_ID" val="260"/>
  <p:tag name="ARTICULATE_NAV_LEVEL" val="1"/>
  <p:tag name="ARTICULATE_SLIDE_PRESENTER_GUID" val="83c699f2-0f8b-4819-9283-ae248ee53710"/>
  <p:tag name="ARTICULATE_SLIDE_PAUSE" val="0"/>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NEACH_Branded_PowerPoint_Template_final">
  <a:themeElements>
    <a:clrScheme name="NEACH Branded Colors">
      <a:dk1>
        <a:srgbClr val="383838"/>
      </a:dk1>
      <a:lt1>
        <a:sysClr val="window" lastClr="FFFFFF"/>
      </a:lt1>
      <a:dk2>
        <a:srgbClr val="88BA3F"/>
      </a:dk2>
      <a:lt2>
        <a:srgbClr val="EEECE1"/>
      </a:lt2>
      <a:accent1>
        <a:srgbClr val="88BA3F"/>
      </a:accent1>
      <a:accent2>
        <a:srgbClr val="5898A8"/>
      </a:accent2>
      <a:accent3>
        <a:srgbClr val="FFFFFF"/>
      </a:accent3>
      <a:accent4>
        <a:srgbClr val="FFFFFF"/>
      </a:accent4>
      <a:accent5>
        <a:srgbClr val="FFFFFF"/>
      </a:accent5>
      <a:accent6>
        <a:srgbClr val="FFFFFF"/>
      </a:accent6>
      <a:hlink>
        <a:srgbClr val="0000C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ACH_Branded_PowerPoint_Template_final">
  <a:themeElements>
    <a:clrScheme name="NEACH Branded Colors">
      <a:dk1>
        <a:srgbClr val="383838"/>
      </a:dk1>
      <a:lt1>
        <a:sysClr val="window" lastClr="FFFFFF"/>
      </a:lt1>
      <a:dk2>
        <a:srgbClr val="88BA3F"/>
      </a:dk2>
      <a:lt2>
        <a:srgbClr val="EEECE1"/>
      </a:lt2>
      <a:accent1>
        <a:srgbClr val="88BA3F"/>
      </a:accent1>
      <a:accent2>
        <a:srgbClr val="5898A8"/>
      </a:accent2>
      <a:accent3>
        <a:srgbClr val="FFFFFF"/>
      </a:accent3>
      <a:accent4>
        <a:srgbClr val="FFFFFF"/>
      </a:accent4>
      <a:accent5>
        <a:srgbClr val="FFFFFF"/>
      </a:accent5>
      <a:accent6>
        <a:srgbClr val="FFFFFF"/>
      </a:accent6>
      <a:hlink>
        <a:srgbClr val="0000C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30189</TotalTime>
  <Words>2478</Words>
  <Application>Microsoft Office PowerPoint</Application>
  <PresentationFormat>On-screen Show (4:3)</PresentationFormat>
  <Paragraphs>380</Paragraphs>
  <Slides>29</Slides>
  <Notes>22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29</vt:i4>
      </vt:variant>
    </vt:vector>
  </HeadingPairs>
  <TitlesOfParts>
    <vt:vector size="34" baseType="lpstr">
      <vt:lpstr>Arial</vt:lpstr>
      <vt:lpstr>Calibri</vt:lpstr>
      <vt:lpstr>Helvetica</vt:lpstr>
      <vt:lpstr>1_NEACH_Branded_PowerPoint_Template_final</vt:lpstr>
      <vt:lpstr>NEACH_Branded_PowerPoint_Template_final</vt:lpstr>
      <vt:lpstr>Same Day ACH: A Credit Union  Viewpoint</vt:lpstr>
      <vt:lpstr>Mark of Excellence</vt:lpstr>
      <vt:lpstr>PowerPoint Presentation</vt:lpstr>
      <vt:lpstr>“Same Day ACH is a new tool in their toolbox” </vt:lpstr>
      <vt:lpstr>Why Same Day ACH? </vt:lpstr>
      <vt:lpstr>What Is Same Day ACH?</vt:lpstr>
      <vt:lpstr>Specific Use Cases</vt:lpstr>
      <vt:lpstr>Originating…the basics</vt:lpstr>
      <vt:lpstr>Phased Implementation</vt:lpstr>
      <vt:lpstr>Requirements</vt:lpstr>
      <vt:lpstr>How will Same Day ACH work? </vt:lpstr>
      <vt:lpstr>How will Same Day ACH work?</vt:lpstr>
      <vt:lpstr>Same Day ACH – Optional Indicators</vt:lpstr>
      <vt:lpstr>Same Day ACH - Same Day Entry Fee</vt:lpstr>
      <vt:lpstr>Before Originating Same Day ACH:  Some Risk Considerations</vt:lpstr>
      <vt:lpstr>Originator Risk Considerations</vt:lpstr>
      <vt:lpstr>RDFI-The Basics</vt:lpstr>
      <vt:lpstr>What is end of process date?</vt:lpstr>
      <vt:lpstr>Same Day ACH - Return Processing</vt:lpstr>
      <vt:lpstr>Same Day ACH: Return Processing </vt:lpstr>
      <vt:lpstr>FRB Announced Windows</vt:lpstr>
      <vt:lpstr>Considerations for RDFI</vt:lpstr>
      <vt:lpstr>What Does Same Day ACH Mean to Risk?</vt:lpstr>
      <vt:lpstr>Same Day ACH Resource</vt:lpstr>
      <vt:lpstr>Checklist</vt:lpstr>
      <vt:lpstr>Same Day and Real Time Payments</vt:lpstr>
      <vt:lpstr>PowerPoint Presentation</vt:lpstr>
      <vt:lpstr>Why Same Day ACH and Real-Time Payments are Complementary Ways to Speed Payments </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StyleWriter</dc:creator>
  <cp:lastModifiedBy>Sandy Ortins</cp:lastModifiedBy>
  <cp:revision>129</cp:revision>
  <cp:lastPrinted>2016-01-04T21:47:31Z</cp:lastPrinted>
  <dcterms:created xsi:type="dcterms:W3CDTF">2012-02-08T13:03:15Z</dcterms:created>
  <dcterms:modified xsi:type="dcterms:W3CDTF">2016-04-11T17:10:15Z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1E1B49A7-A340-46A1-81AF-E808CB32552A</vt:lpwstr>
  </property>
  <property fmtid="{D5CDD505-2E9C-101B-9397-08002B2CF9AE}" pid="3" name="ArticulatePath">
    <vt:lpwstr>Aligning Same Day ACH Strategy</vt:lpwstr>
  </property>
</Properties>
</file>